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6" r:id="rId3"/>
    <p:sldId id="320" r:id="rId4"/>
    <p:sldId id="330" r:id="rId5"/>
    <p:sldId id="329" r:id="rId6"/>
    <p:sldId id="328" r:id="rId7"/>
    <p:sldId id="340" r:id="rId8"/>
    <p:sldId id="331" r:id="rId9"/>
    <p:sldId id="327" r:id="rId10"/>
    <p:sldId id="332" r:id="rId11"/>
    <p:sldId id="333" r:id="rId12"/>
    <p:sldId id="323" r:id="rId13"/>
    <p:sldId id="335" r:id="rId14"/>
    <p:sldId id="334" r:id="rId15"/>
    <p:sldId id="336" r:id="rId16"/>
    <p:sldId id="338" r:id="rId17"/>
    <p:sldId id="337" r:id="rId18"/>
    <p:sldId id="319" r:id="rId19"/>
    <p:sldId id="30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media" Target="file:///E:\&#19979;&#20876;&#35838;&#20214;\&#12298;&#23436;&#20840;&#35299;&#35835;&#25945;&#24072;&#29992;&#20070;&#12299;&#20154;&#25945;&#29256;&#19971;&#24180;&#32423;&#19979;&#35838;&#20214;\&#31532;4&#21333;&#20803;\&#31532;16&#35838;\&#12298;&#38475;&#23460;&#38125;&#12299;&#26391;&#35835;mp3.mp3" TargetMode="External"/><Relationship Id="rId4" Type="http://schemas.openxmlformats.org/officeDocument/2006/relationships/audio" Target="file:///E:\&#19979;&#20876;&#35838;&#20214;\&#12298;&#23436;&#20840;&#35299;&#35835;&#25945;&#24072;&#29992;&#20070;&#12299;&#20154;&#25945;&#29256;&#19971;&#24180;&#32423;&#19979;&#35838;&#20214;\&#31532;4&#21333;&#20803;\&#31532;16&#35838;\&#12298;&#38475;&#23460;&#38125;&#12299;&#26391;&#35835;mp3.mp3" TargetMode="Externa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73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11560" y="1556792"/>
            <a:ext cx="7740352" cy="400506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95936" y="6206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短文两篇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03648" y="1628800"/>
            <a:ext cx="69482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无丝竹之乱耳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无案牍之劳形。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没有世俗的乐曲扰乱心境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没有官府的公文劳神伤身。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孔子云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何陋之有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孔子说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有什么简陋的呢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340395" y="2365748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393794" y="3542190"/>
            <a:ext cx="6010183" cy="1225119"/>
          </a:xfrm>
          <a:custGeom>
            <a:avLst/>
            <a:gdLst>
              <a:gd name="connsiteX0" fmla="*/ 0 w 6010183"/>
              <a:gd name="connsiteY0" fmla="*/ 0 h 1225119"/>
              <a:gd name="connsiteX1" fmla="*/ 1633491 w 6010183"/>
              <a:gd name="connsiteY1" fmla="*/ 701336 h 1225119"/>
              <a:gd name="connsiteX2" fmla="*/ 3666478 w 6010183"/>
              <a:gd name="connsiteY2" fmla="*/ 523783 h 1225119"/>
              <a:gd name="connsiteX3" fmla="*/ 6010183 w 6010183"/>
              <a:gd name="connsiteY3" fmla="*/ 1225119 h 12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0183" h="1225119">
                <a:moveTo>
                  <a:pt x="0" y="0"/>
                </a:moveTo>
                <a:cubicBezTo>
                  <a:pt x="511205" y="307019"/>
                  <a:pt x="1022411" y="614039"/>
                  <a:pt x="1633491" y="701336"/>
                </a:cubicBezTo>
                <a:cubicBezTo>
                  <a:pt x="2244571" y="788633"/>
                  <a:pt x="2937029" y="436486"/>
                  <a:pt x="3666478" y="523783"/>
                </a:cubicBezTo>
                <a:cubicBezTo>
                  <a:pt x="4395927" y="611080"/>
                  <a:pt x="6010183" y="1225119"/>
                  <a:pt x="6010183" y="1225119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403648" y="2276872"/>
            <a:ext cx="6912768" cy="1152128"/>
          </a:xfrm>
          <a:prstGeom prst="wedgeRoundRectCallout">
            <a:avLst>
              <a:gd name="adj1" fmla="val -7734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619672" y="4941168"/>
            <a:ext cx="3960440" cy="792088"/>
          </a:xfrm>
          <a:prstGeom prst="wedgeRoundRectCallout">
            <a:avLst>
              <a:gd name="adj1" fmla="val 8980"/>
              <a:gd name="adj2" fmla="val -5854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54" name="Picture 2" descr="C:\Users\Administrator\课件图12\古代人物\u=2035751830,486372196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44208" y="3789040"/>
            <a:ext cx="1736179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467544" y="1772816"/>
            <a:ext cx="5544616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1844824"/>
            <a:ext cx="698477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德馨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鸿儒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白丁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案牍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403648" y="1844824"/>
            <a:ext cx="373531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品德高尚。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博学的人。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指没有功名的人。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官府文书。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使动用法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劳累。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使动用法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扰乱。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3" name="Picture 3" descr="C:\Users\Administrator\课件图12\古代人物\u=3739400785,3338518272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068960"/>
            <a:ext cx="3810000" cy="507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899592" y="1556792"/>
            <a:ext cx="698477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文中哪两句话统领全文大意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斯是陋室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惟吾德馨。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作者是从哪几个方面来写陋室的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从居室环境、交往人物、日常生活三个方面来写陋室。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187624" y="2276872"/>
            <a:ext cx="3888432" cy="792088"/>
          </a:xfrm>
          <a:prstGeom prst="wedgeRoundRectCallout">
            <a:avLst>
              <a:gd name="adj1" fmla="val 13642"/>
              <a:gd name="adj2" fmla="val -5966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971600" y="4221088"/>
            <a:ext cx="6840760" cy="1440160"/>
          </a:xfrm>
          <a:prstGeom prst="wedgeRoundRectCallout">
            <a:avLst>
              <a:gd name="adj1" fmla="val 61"/>
              <a:gd name="adj2" fmla="val -5893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任意多边形 11"/>
          <p:cNvSpPr/>
          <p:nvPr/>
        </p:nvSpPr>
        <p:spPr>
          <a:xfrm>
            <a:off x="1376039" y="3284738"/>
            <a:ext cx="6258757" cy="346229"/>
          </a:xfrm>
          <a:custGeom>
            <a:avLst/>
            <a:gdLst>
              <a:gd name="connsiteX0" fmla="*/ 0 w 6258757"/>
              <a:gd name="connsiteY0" fmla="*/ 0 h 346229"/>
              <a:gd name="connsiteX1" fmla="*/ 1544714 w 6258757"/>
              <a:gd name="connsiteY1" fmla="*/ 239697 h 346229"/>
              <a:gd name="connsiteX2" fmla="*/ 3693111 w 6258757"/>
              <a:gd name="connsiteY2" fmla="*/ 88777 h 346229"/>
              <a:gd name="connsiteX3" fmla="*/ 6258757 w 6258757"/>
              <a:gd name="connsiteY3" fmla="*/ 346229 h 3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8757" h="346229">
                <a:moveTo>
                  <a:pt x="0" y="0"/>
                </a:moveTo>
                <a:cubicBezTo>
                  <a:pt x="464598" y="112450"/>
                  <a:pt x="929196" y="224901"/>
                  <a:pt x="1544714" y="239697"/>
                </a:cubicBezTo>
                <a:cubicBezTo>
                  <a:pt x="2160232" y="254493"/>
                  <a:pt x="2907437" y="71022"/>
                  <a:pt x="3693111" y="88777"/>
                </a:cubicBezTo>
                <a:cubicBezTo>
                  <a:pt x="4478785" y="106532"/>
                  <a:pt x="6258757" y="346229"/>
                  <a:pt x="6258757" y="346229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7" name="Picture 3" descr="C:\Users\Administrator\课件图12\2.36548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484783"/>
            <a:ext cx="7920880" cy="4239741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31640" y="999312"/>
            <a:ext cx="709228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名为陋室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实则不陋。文中哪些语句暗示了陋室不陋呢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相关的句子有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苔痕上阶绿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草色入帘青。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写自然环境清幽雅致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这是写室中之景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谈笑有鸿儒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往来无白丁。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对偶、对比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写交往人物不俗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衬托自己的“德馨”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这是写室中之人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可以调素琴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阅金经。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正面写、实写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写出生活高雅脱俗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这是写室中之事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无丝竹之乱耳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无案牍之劳形。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从反面写、虚写。表现作者不慕富贵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对世俗生活的厌弃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80020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析一析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403648" y="4653136"/>
            <a:ext cx="5184576" cy="576064"/>
          </a:xfrm>
          <a:prstGeom prst="wedgeRoundRectCallout">
            <a:avLst>
              <a:gd name="adj1" fmla="val 61"/>
              <a:gd name="adj2" fmla="val -5893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任意多边形 11"/>
          <p:cNvSpPr/>
          <p:nvPr/>
        </p:nvSpPr>
        <p:spPr>
          <a:xfrm>
            <a:off x="1376039" y="3284738"/>
            <a:ext cx="6258757" cy="346229"/>
          </a:xfrm>
          <a:custGeom>
            <a:avLst/>
            <a:gdLst>
              <a:gd name="connsiteX0" fmla="*/ 0 w 6258757"/>
              <a:gd name="connsiteY0" fmla="*/ 0 h 346229"/>
              <a:gd name="connsiteX1" fmla="*/ 1544714 w 6258757"/>
              <a:gd name="connsiteY1" fmla="*/ 239697 h 346229"/>
              <a:gd name="connsiteX2" fmla="*/ 3693111 w 6258757"/>
              <a:gd name="connsiteY2" fmla="*/ 88777 h 346229"/>
              <a:gd name="connsiteX3" fmla="*/ 6258757 w 6258757"/>
              <a:gd name="connsiteY3" fmla="*/ 346229 h 3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8757" h="346229">
                <a:moveTo>
                  <a:pt x="0" y="0"/>
                </a:moveTo>
                <a:cubicBezTo>
                  <a:pt x="464598" y="112450"/>
                  <a:pt x="929196" y="224901"/>
                  <a:pt x="1544714" y="239697"/>
                </a:cubicBezTo>
                <a:cubicBezTo>
                  <a:pt x="2160232" y="254493"/>
                  <a:pt x="2907437" y="71022"/>
                  <a:pt x="3693111" y="88777"/>
                </a:cubicBezTo>
                <a:cubicBezTo>
                  <a:pt x="4478785" y="106532"/>
                  <a:pt x="6258757" y="346229"/>
                  <a:pt x="6258757" y="346229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331640" y="908720"/>
            <a:ext cx="6336704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作者说他所居的陋室就像南阳诸葛亮的草庐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西蜀扬雄的亭子一样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这是类比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你说诸葛亮的草庐、扬雄的亭子陋吗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刘禹锡认为他的屋子也不陋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你能用文中的话来回答吗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不陋。　因为室主人不凡。　斯是陋室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惟吾德馨。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身居陋室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却不以为陋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是因为室主人有着高尚的品德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作者想借陋室表达他的什么情操呢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这是什么写法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高洁傲岸、安贫乐道的情操。　托物言志。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547664" y="2924944"/>
            <a:ext cx="5688632" cy="360040"/>
          </a:xfrm>
          <a:prstGeom prst="wedgeRoundRectCallout">
            <a:avLst>
              <a:gd name="adj1" fmla="val 79"/>
              <a:gd name="adj2" fmla="val -7311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650" name="Picture 2" descr="C:\Users\Administrator\课件图12\古代人物\u=1785236031,337959177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916832"/>
            <a:ext cx="3168352" cy="3636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背一背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467544" y="1772816"/>
            <a:ext cx="7848872" cy="374441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99592" y="1772816"/>
            <a:ext cx="723629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方法指导。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层意记忆背诵法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了解本文前后所写的内容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开始先以山、水类比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然后再写环境不陋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接着写往来不陋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然后写生活不陋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最后以诸葛庐和子云亭自况。了解了这些内容后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再分层背诵。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首字背诵法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识记每一句的第一个字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然后连缀起来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就能完整背诵了。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学生自由背诵课文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组内交流背诵情况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然后展开组与组的“背诵对抗”。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延一延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99592" y="1556792"/>
            <a:ext cx="3744416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从下列事物中你可以言何志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蜜蜂　莲花　松树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9698" name="Picture 2" descr="C:\Users\Administrator\课件图12\古代人物\u=571906179,2677162586&amp;fm=15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077319"/>
            <a:ext cx="2707222" cy="3780681"/>
          </a:xfrm>
          <a:prstGeom prst="rect">
            <a:avLst/>
          </a:prstGeom>
          <a:noFill/>
        </p:spPr>
      </p:pic>
      <p:sp>
        <p:nvSpPr>
          <p:cNvPr id="13" name="云形标注 12"/>
          <p:cNvSpPr/>
          <p:nvPr/>
        </p:nvSpPr>
        <p:spPr>
          <a:xfrm>
            <a:off x="5364088" y="692696"/>
            <a:ext cx="3096344" cy="1728192"/>
          </a:xfrm>
          <a:prstGeom prst="cloudCallout">
            <a:avLst>
              <a:gd name="adj1" fmla="val -23127"/>
              <a:gd name="adj2" fmla="val 8818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699" name="Picture 3" descr="C:\Users\Administrator\课件图12\u=1137061793,2122121097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836712"/>
            <a:ext cx="209550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3" y="1052513"/>
            <a:ext cx="8280920" cy="4752975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324544" y="1668171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赏析刘禹锡的另一首诗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乌衣巷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朱雀桥边野草花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乌衣巷口夕阳斜。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  旧时王谢堂前燕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飞入寻常百姓家。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AppData\Roaming\Tencent\Users\1037696216\QQ\WinTemp\RichOle\DN_UL]GIVLJ{1LHV88{373K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44824"/>
            <a:ext cx="6740749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3600400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1628800"/>
            <a:ext cx="61926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在中国诸多文化遗迹当中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有一处居所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它不以豪华的气派和精巧的设计而闻名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那是一所仅能容下一床、一桌、一椅的简陋的房子。但它却因室主人的一篇铭文而被传诵千载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这就是唐代刘禹锡的“陋室”。今天我们就一起走进“陋室”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走进刘禹锡的精神世界。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60232" y="1916832"/>
            <a:ext cx="180020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1764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8747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追溯背景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释“铭”解题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980728"/>
            <a:ext cx="8640960" cy="5688632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051720" y="1196752"/>
            <a:ext cx="604867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刘禹锡因在任监察御史期间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曾经参加了王叔文的“永贞革新”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反对宦官和藩镇割据势力。革新失败后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被贬至安徽和州县当一名小小的刺史。刺史应在县衙里住三间三厢的房子。可和州知县看人下菜碟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见刘禹锡是从上面贬下来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就故意刁难。半年时间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知县强迫刘禹锡搬了三次家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面积一次比一次小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最后仅是斗室。想想这位势利眼的知县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实在欺人太甚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刘禹锡遂愤然提笔写下这篇超凡脱俗、情趣高雅的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陋室铭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并请人刻上石碑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立在门前。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992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41764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877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追溯背景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释“铭”解题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971600" y="1700808"/>
            <a:ext cx="7215238" cy="34098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43608" y="1916832"/>
            <a:ext cx="705678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你能告诉大家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你最喜欢的座右铭是什么吗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你知道“铭”是什么意思吗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“铭”是古代刻在器物上用来警戒自己或者称述功德的文字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后来成为一种文体。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218" name="Picture 2" descr="C:\Users\Administrator\课件图12\古代人物\u=1087989872,253589768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1008" y="3645024"/>
            <a:ext cx="1832992" cy="2442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340768"/>
            <a:ext cx="8496944" cy="410445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83568" y="1639833"/>
            <a:ext cx="536408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刘禹锡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(772—842),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字梦得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洛阳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今属河南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人。曾任监察御史。唐代中晚期著名诗人、哲学家、文学家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有“诗豪”之称。刘禹锡政治上主张革新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是王叔文派政治革新活动的中心人物之一。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5" descr="图片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  <a:lum bright="-6000"/>
          </a:blip>
          <a:srcRect r="5127"/>
          <a:stretch>
            <a:fillRect/>
          </a:stretch>
        </p:blipFill>
        <p:spPr bwMode="auto">
          <a:xfrm flipH="1">
            <a:off x="6084168" y="1916832"/>
            <a:ext cx="223224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2564904"/>
            <a:ext cx="4752528" cy="2952328"/>
          </a:xfrm>
          <a:prstGeom prst="rect">
            <a:avLst/>
          </a:prstGeom>
          <a:noFill/>
        </p:spPr>
      </p:pic>
      <p:pic>
        <p:nvPicPr>
          <p:cNvPr id="1026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24944"/>
            <a:ext cx="4176464" cy="216024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23928" y="76470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陋室铭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Administrator\课件图12\花边21\u=870648911,4000665117&amp;fm=21&amp;gp=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573016"/>
            <a:ext cx="1704975" cy="2952328"/>
          </a:xfrm>
          <a:prstGeom prst="rect">
            <a:avLst/>
          </a:prstGeom>
          <a:noFill/>
        </p:spPr>
      </p:pic>
      <p:pic>
        <p:nvPicPr>
          <p:cNvPr id="12" name="《陋室铭》朗读mp3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300192" y="836712"/>
            <a:ext cx="576064" cy="37680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1844824"/>
            <a:ext cx="35894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听录音朗读课文。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24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539116" y="1553796"/>
            <a:ext cx="7848001" cy="3611836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 rot="21362743">
            <a:off x="983519" y="1724916"/>
            <a:ext cx="705678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读准下列字音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德馨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苔痕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鸿儒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案牍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西蜀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rot="21403531">
            <a:off x="2372377" y="2946239"/>
            <a:ext cx="5825703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xīn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hén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shǔ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79712" y="37890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11960" y="36450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44208" y="35010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51720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11960" y="42930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1772816"/>
            <a:ext cx="687625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这是一篇铭文。铭文很重视音韵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这篇文章通篇押韵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节奏明快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读起来朗朗上口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充满了音乐美。下面请同学们自由读课文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在课文中画出押韵的字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这些字的韵母都是什么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押韵的字有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名、灵、青、丁、经、形、亭。韵母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ing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译一译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83568" y="945595"/>
            <a:ext cx="7272808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斯是陋室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惟吾德馨。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这是简陋的屋子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只是我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住屋的人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的品德好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就不感到简陋了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苔痕上阶绿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草色入帘青。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苔痕长到阶上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使台阶都绿了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草色映入竹帘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使室内染上了青色。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9832">
            <a:off x="-19645" y="214972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994299" y="3187083"/>
            <a:ext cx="6480699" cy="781235"/>
          </a:xfrm>
          <a:custGeom>
            <a:avLst/>
            <a:gdLst>
              <a:gd name="connsiteX0" fmla="*/ 0 w 6480699"/>
              <a:gd name="connsiteY0" fmla="*/ 0 h 781235"/>
              <a:gd name="connsiteX1" fmla="*/ 1589103 w 6480699"/>
              <a:gd name="connsiteY1" fmla="*/ 372863 h 781235"/>
              <a:gd name="connsiteX2" fmla="*/ 3701988 w 6480699"/>
              <a:gd name="connsiteY2" fmla="*/ 168676 h 781235"/>
              <a:gd name="connsiteX3" fmla="*/ 6480699 w 6480699"/>
              <a:gd name="connsiteY3" fmla="*/ 781235 h 78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0699" h="781235">
                <a:moveTo>
                  <a:pt x="0" y="0"/>
                </a:moveTo>
                <a:cubicBezTo>
                  <a:pt x="486052" y="172375"/>
                  <a:pt x="972105" y="344750"/>
                  <a:pt x="1589103" y="372863"/>
                </a:cubicBezTo>
                <a:cubicBezTo>
                  <a:pt x="2206101" y="400976"/>
                  <a:pt x="2886722" y="100614"/>
                  <a:pt x="3701988" y="168676"/>
                </a:cubicBezTo>
                <a:cubicBezTo>
                  <a:pt x="4517254" y="236738"/>
                  <a:pt x="6480699" y="781235"/>
                  <a:pt x="6480699" y="78123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683568" y="4293096"/>
            <a:ext cx="7200800" cy="1296144"/>
          </a:xfrm>
          <a:prstGeom prst="wedgeRoundRectCallout">
            <a:avLst>
              <a:gd name="adj1" fmla="val -2463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标注 13"/>
          <p:cNvSpPr/>
          <p:nvPr/>
        </p:nvSpPr>
        <p:spPr>
          <a:xfrm>
            <a:off x="755576" y="1700808"/>
            <a:ext cx="6984776" cy="1296144"/>
          </a:xfrm>
          <a:prstGeom prst="wedgeRoundRectCallout">
            <a:avLst>
              <a:gd name="adj1" fmla="val -6216"/>
              <a:gd name="adj2" fmla="val -5599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578" name="Picture 2" descr="C:\Users\Administrator\课件图12\古代人物\u=4228419575,2956184079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72200" y="1556792"/>
            <a:ext cx="2520280" cy="507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Kingsoft Office WPP</Application>
  <PresentationFormat>全屏显示(4:3)</PresentationFormat>
  <Paragraphs>127</Paragraphs>
  <Slides>18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108</cp:revision>
  <dcterms:created xsi:type="dcterms:W3CDTF">2015-11-21T07:20:00Z</dcterms:created>
  <dcterms:modified xsi:type="dcterms:W3CDTF">2017-02-07T02:43:59Z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