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66" r:id="rId6"/>
    <p:sldId id="296" r:id="rId7"/>
    <p:sldId id="267" r:id="rId8"/>
    <p:sldId id="268" r:id="rId9"/>
    <p:sldId id="269" r:id="rId10"/>
    <p:sldId id="270" r:id="rId11"/>
    <p:sldId id="277" r:id="rId12"/>
    <p:sldId id="271" r:id="rId13"/>
    <p:sldId id="272" r:id="rId14"/>
    <p:sldId id="273" r:id="rId15"/>
    <p:sldId id="278" r:id="rId16"/>
    <p:sldId id="281" r:id="rId17"/>
    <p:sldId id="282" r:id="rId18"/>
    <p:sldId id="279" r:id="rId19"/>
    <p:sldId id="284" r:id="rId20"/>
    <p:sldId id="288" r:id="rId21"/>
    <p:sldId id="285" r:id="rId22"/>
    <p:sldId id="283" r:id="rId23"/>
    <p:sldId id="276" r:id="rId24"/>
    <p:sldId id="275" r:id="rId25"/>
    <p:sldId id="274" r:id="rId26"/>
    <p:sldId id="286" r:id="rId27"/>
    <p:sldId id="287"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 lastIdx="0" clrIdx="0"/>
  <p:cmAuthor id="2"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1F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幻灯片图像占位符 1"/>
          <p:cNvSpPr>
            <a:spLocks noGrp="1" noRot="1"/>
          </p:cNvSpPr>
          <p:nvPr>
            <p:ph type="sldImg"/>
          </p:nvPr>
        </p:nvSpPr>
        <p:spPr/>
      </p:sp>
      <p:sp>
        <p:nvSpPr>
          <p:cNvPr id="22530"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20280000">
            <a:off x="1562100" y="2644775"/>
            <a:ext cx="9068435"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charset="-122"/>
                <a:ea typeface="华文行楷" panose="02010800040101010101" charset="-122"/>
              </a:rPr>
              <a:t>赵生勤老师课件</a:t>
            </a:r>
            <a:endParaRPr lang="zh-CN" altLang="en-US" sz="9600" b="1">
              <a:solidFill>
                <a:schemeClr val="accent5">
                  <a:lumMod val="20000"/>
                  <a:lumOff val="80000"/>
                </a:schemeClr>
              </a:solidFill>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2.xml"/><Relationship Id="rId7"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7.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06705" y="862330"/>
            <a:ext cx="11579225" cy="5777230"/>
          </a:xfrm>
          <a:prstGeom prst="rect">
            <a:avLst/>
          </a:prstGeom>
          <a:noFill/>
          <a:ln w="9525">
            <a:noFill/>
          </a:ln>
        </p:spPr>
        <p:txBody>
          <a:bodyPr wrap="square">
            <a:spAutoFit/>
          </a:bodyPr>
          <a:p>
            <a:pPr indent="0">
              <a:lnSpc>
                <a:spcPct val="110000"/>
              </a:lnSpc>
            </a:pPr>
            <a:r>
              <a:rPr lang="en-US" altLang="zh-CN" sz="2800" b="1">
                <a:latin typeface="华文中宋" panose="02010600040101010101" charset="-122"/>
                <a:ea typeface="华文中宋" panose="02010600040101010101" charset="-122"/>
                <a:cs typeface="华文中宋" panose="02010600040101010101" charset="-122"/>
              </a:rPr>
              <a:t>     </a:t>
            </a:r>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 </a:t>
            </a:r>
            <a:r>
              <a:rPr lang="zh-CN" sz="2800" b="1">
                <a:solidFill>
                  <a:srgbClr val="FF0000"/>
                </a:solidFill>
                <a:latin typeface="华文中宋" panose="02010600040101010101" charset="-122"/>
                <a:ea typeface="华文中宋" panose="02010600040101010101" charset="-122"/>
                <a:cs typeface="华文中宋" panose="02010600040101010101" charset="-122"/>
              </a:rPr>
              <a:t>理论对于实践有着巨大的指导意义。</a:t>
            </a:r>
            <a:r>
              <a:rPr lang="zh-CN" sz="2800" b="1">
                <a:latin typeface="华文中宋" panose="02010600040101010101" charset="-122"/>
                <a:ea typeface="华文中宋" panose="02010600040101010101" charset="-122"/>
                <a:cs typeface="华文中宋" panose="02010600040101010101" charset="-122"/>
              </a:rPr>
              <a:t>一个人理论素养越高，就越能在实践中见微知著，行稳致远。提高理论素养的重要途径之一是努力学习经典理论著作，特别是马克思主义理论著作。</a:t>
            </a:r>
            <a:r>
              <a:rPr lang="en-US" sz="2800" b="1">
                <a:latin typeface="华文中宋" panose="02010600040101010101" charset="-122"/>
                <a:ea typeface="华文中宋" panose="02010600040101010101" charset="-122"/>
                <a:cs typeface="华文中宋" panose="02010600040101010101" charset="-122"/>
              </a:rPr>
              <a:t>       </a:t>
            </a:r>
            <a:r>
              <a:rPr lang="zh-CN" sz="2800" b="1">
                <a:latin typeface="华文中宋" panose="02010600040101010101" charset="-122"/>
                <a:ea typeface="华文中宋" panose="02010600040101010101" charset="-122"/>
                <a:cs typeface="华文中宋" panose="02010600040101010101" charset="-122"/>
              </a:rPr>
              <a:t>本单元的文章，</a:t>
            </a:r>
            <a:r>
              <a:rPr lang="zh-CN" sz="2800" b="1">
                <a:solidFill>
                  <a:srgbClr val="FF0000"/>
                </a:solidFill>
                <a:latin typeface="华文中宋" panose="02010600040101010101" charset="-122"/>
                <a:ea typeface="华文中宋" panose="02010600040101010101" charset="-122"/>
                <a:cs typeface="华文中宋" panose="02010600040101010101" charset="-122"/>
              </a:rPr>
              <a:t>或阐释社会历史发展的规律，或论述学风改造的问题和正确思想的来源，或阐说真理的检验标准，或探讨个人立身处世的原则</a:t>
            </a:r>
            <a:r>
              <a:rPr lang="zh-CN" sz="2800" b="1">
                <a:latin typeface="华文中宋" panose="02010600040101010101" charset="-122"/>
                <a:ea typeface="华文中宋" panose="02010600040101010101" charset="-122"/>
                <a:cs typeface="华文中宋" panose="02010600040101010101" charset="-122"/>
              </a:rPr>
              <a:t>，这些都有助于加深我们对社会、历史和人生的认识。</a:t>
            </a:r>
            <a:r>
              <a:rPr lang="zh-CN" sz="2800" b="1">
                <a:solidFill>
                  <a:srgbClr val="FF0000"/>
                </a:solidFill>
                <a:latin typeface="华文中宋" panose="02010600040101010101" charset="-122"/>
                <a:ea typeface="华文中宋" panose="02010600040101010101" charset="-122"/>
                <a:cs typeface="华文中宋" panose="02010600040101010101" charset="-122"/>
              </a:rPr>
              <a:t>尤其是恩格斯、毛泽东的文章，体现了历史唯物主义和辩证唯物主义的世界观和方法论，具有重要的理论价值和实践指导意义。</a:t>
            </a:r>
            <a:r>
              <a:rPr lang="en-US" sz="2800" b="1">
                <a:latin typeface="华文中宋" panose="02010600040101010101" charset="-122"/>
                <a:ea typeface="华文中宋" panose="02010600040101010101" charset="-122"/>
                <a:cs typeface="华文中宋" panose="02010600040101010101" charset="-122"/>
              </a:rPr>
              <a:t>       </a:t>
            </a:r>
            <a:r>
              <a:rPr lang="zh-CN" sz="2800" b="1">
                <a:latin typeface="华文中宋" panose="02010600040101010101" charset="-122"/>
                <a:ea typeface="华文中宋" panose="02010600040101010101" charset="-122"/>
                <a:cs typeface="华文中宋" panose="02010600040101010101" charset="-122"/>
              </a:rPr>
              <a:t>学习本单元，</a:t>
            </a:r>
            <a:r>
              <a:rPr lang="zh-CN" sz="2800" b="1">
                <a:solidFill>
                  <a:srgbClr val="FF0000"/>
                </a:solidFill>
                <a:latin typeface="华文中宋" panose="02010600040101010101" charset="-122"/>
                <a:ea typeface="华文中宋" panose="02010600040101010101" charset="-122"/>
                <a:cs typeface="华文中宋" panose="02010600040101010101" charset="-122"/>
              </a:rPr>
              <a:t>要通过研读经典理论文章，获得思想启迪，提升思维品质。</a:t>
            </a:r>
            <a:r>
              <a:rPr lang="zh-CN" sz="2800" b="1">
                <a:latin typeface="华文中宋" panose="02010600040101010101" charset="-122"/>
                <a:ea typeface="华文中宋" panose="02010600040101010101" charset="-122"/>
                <a:cs typeface="华文中宋" panose="02010600040101010101" charset="-122"/>
              </a:rPr>
              <a:t>有些文章的历史背景比较复杂，要参考相关资料增进了解；阅读时要抓住主要概念，</a:t>
            </a:r>
            <a:r>
              <a:rPr lang="zh-CN" sz="2800" b="1">
                <a:highlight>
                  <a:srgbClr val="FFFF00"/>
                </a:highlight>
                <a:latin typeface="华文中宋" panose="02010600040101010101" charset="-122"/>
                <a:ea typeface="华文中宋" panose="02010600040101010101" charset="-122"/>
                <a:cs typeface="华文中宋" panose="02010600040101010101" charset="-122"/>
              </a:rPr>
              <a:t>把握核心观点，理清论述思路，</a:t>
            </a:r>
            <a:r>
              <a:rPr lang="zh-CN" sz="2800" b="1">
                <a:latin typeface="华文中宋" panose="02010600040101010101" charset="-122"/>
                <a:ea typeface="华文中宋" panose="02010600040101010101" charset="-122"/>
                <a:cs typeface="华文中宋" panose="02010600040101010101" charset="-122"/>
              </a:rPr>
              <a:t>感受文章强大的思想力量；同时注意</a:t>
            </a:r>
            <a:r>
              <a:rPr lang="zh-CN" sz="2800" b="1">
                <a:highlight>
                  <a:srgbClr val="FFFF00"/>
                </a:highlight>
                <a:latin typeface="华文中宋" panose="02010600040101010101" charset="-122"/>
                <a:ea typeface="华文中宋" panose="02010600040101010101" charset="-122"/>
                <a:cs typeface="华文中宋" panose="02010600040101010101" charset="-122"/>
              </a:rPr>
              <a:t>欣赏文章的论证艺术，体会语言表达的准确性和严密性</a:t>
            </a:r>
            <a:r>
              <a:rPr lang="zh-CN" sz="2800" b="1">
                <a:latin typeface="华文中宋" panose="02010600040101010101" charset="-122"/>
                <a:ea typeface="华文中宋" panose="02010600040101010101" charset="-122"/>
                <a:cs typeface="华文中宋" panose="02010600040101010101" charset="-122"/>
              </a:rPr>
              <a:t>。</a:t>
            </a:r>
            <a:r>
              <a:rPr lang="en-US" sz="2800" b="1">
                <a:latin typeface="华文中宋" panose="02010600040101010101" charset="-122"/>
                <a:ea typeface="华文中宋" panose="02010600040101010101" charset="-122"/>
                <a:cs typeface="华文中宋" panose="02010600040101010101" charset="-122"/>
              </a:rPr>
              <a:t> </a:t>
            </a:r>
            <a:endParaRPr lang="en-US" altLang="en-US" sz="2800" b="1">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4988560" y="15557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第一单元</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67205" y="2111375"/>
            <a:ext cx="8658225" cy="3169285"/>
          </a:xfrm>
          <a:prstGeom prst="rect">
            <a:avLst/>
          </a:prstGeom>
          <a:noFill/>
          <a:ln w="9525">
            <a:noFill/>
          </a:ln>
        </p:spPr>
        <p:txBody>
          <a:bodyPr wrap="square">
            <a:spAutoFit/>
          </a:bodyPr>
          <a:p>
            <a:pPr indent="0"/>
            <a:r>
              <a:rPr lang="zh-CN" sz="4000" b="1">
                <a:solidFill>
                  <a:srgbClr val="FF0000"/>
                </a:solidFill>
                <a:latin typeface="微软雅黑" panose="020B0503020204020204" charset="-122"/>
                <a:ea typeface="微软雅黑" panose="020B0503020204020204" charset="-122"/>
                <a:cs typeface="微软雅黑" panose="020B0503020204020204" charset="-122"/>
              </a:rPr>
              <a:t>惰</a:t>
            </a:r>
            <a:r>
              <a:rPr lang="zh-CN" sz="4000" b="1">
                <a:latin typeface="微软雅黑" panose="020B0503020204020204" charset="-122"/>
                <a:ea typeface="微软雅黑" panose="020B0503020204020204" charset="-122"/>
                <a:cs typeface="微软雅黑" panose="020B0503020204020204" charset="-122"/>
              </a:rPr>
              <a:t>性（</a:t>
            </a:r>
            <a:r>
              <a:rPr lang="en-US" sz="4000" b="1">
                <a:solidFill>
                  <a:srgbClr val="1F1FC8"/>
                </a:solidFill>
                <a:latin typeface="微软雅黑" panose="020B0503020204020204" charset="-122"/>
                <a:ea typeface="微软雅黑" panose="020B0503020204020204" charset="-122"/>
                <a:cs typeface="微软雅黑" panose="020B0503020204020204" charset="-122"/>
              </a:rPr>
              <a:t>duò</a:t>
            </a:r>
            <a:r>
              <a:rPr lang="zh-CN" sz="4000" b="1">
                <a:latin typeface="微软雅黑" panose="020B0503020204020204" charset="-122"/>
                <a:ea typeface="微软雅黑" panose="020B0503020204020204" charset="-122"/>
                <a:cs typeface="微软雅黑" panose="020B0503020204020204" charset="-122"/>
              </a:rPr>
              <a:t>）    </a:t>
            </a:r>
            <a:r>
              <a:rPr lang="en-US" altLang="zh-CN" sz="4000" b="1">
                <a:latin typeface="微软雅黑" panose="020B0503020204020204" charset="-122"/>
                <a:ea typeface="微软雅黑" panose="020B0503020204020204" charset="-122"/>
                <a:cs typeface="微软雅黑" panose="020B0503020204020204" charset="-122"/>
              </a:rPr>
              <a:t>        </a:t>
            </a:r>
            <a:r>
              <a:rPr lang="zh-CN" sz="4000" b="1">
                <a:solidFill>
                  <a:srgbClr val="FF0000"/>
                </a:solidFill>
                <a:latin typeface="微软雅黑" panose="020B0503020204020204" charset="-122"/>
                <a:ea typeface="微软雅黑" panose="020B0503020204020204" charset="-122"/>
                <a:cs typeface="微软雅黑" panose="020B0503020204020204" charset="-122"/>
              </a:rPr>
              <a:t>撰</a:t>
            </a:r>
            <a:r>
              <a:rPr lang="zh-CN" sz="4000" b="1">
                <a:latin typeface="微软雅黑" panose="020B0503020204020204" charset="-122"/>
                <a:ea typeface="微软雅黑" panose="020B0503020204020204" charset="-122"/>
                <a:cs typeface="微软雅黑" panose="020B0503020204020204" charset="-122"/>
              </a:rPr>
              <a:t>写（</a:t>
            </a:r>
            <a:r>
              <a:rPr lang="en-US" sz="4000" b="1">
                <a:solidFill>
                  <a:srgbClr val="1F1FC8"/>
                </a:solidFill>
                <a:latin typeface="微软雅黑" panose="020B0503020204020204" charset="-122"/>
                <a:ea typeface="微软雅黑" panose="020B0503020204020204" charset="-122"/>
                <a:cs typeface="微软雅黑" panose="020B0503020204020204" charset="-122"/>
              </a:rPr>
              <a:t>zhuàn</a:t>
            </a:r>
            <a:r>
              <a:rPr lang="zh-CN" sz="4000" b="1">
                <a:latin typeface="微软雅黑" panose="020B0503020204020204" charset="-122"/>
                <a:ea typeface="微软雅黑" panose="020B0503020204020204" charset="-122"/>
                <a:cs typeface="微软雅黑" panose="020B0503020204020204" charset="-122"/>
              </a:rPr>
              <a:t>）   </a:t>
            </a:r>
            <a:endParaRPr lang="zh-CN" sz="4000" b="1">
              <a:latin typeface="微软雅黑" panose="020B0503020204020204" charset="-122"/>
              <a:ea typeface="微软雅黑" panose="020B0503020204020204" charset="-122"/>
              <a:cs typeface="微软雅黑" panose="020B0503020204020204" charset="-122"/>
            </a:endParaRPr>
          </a:p>
          <a:p>
            <a:pPr indent="0"/>
            <a:endParaRPr lang="zh-CN" sz="4000" b="1">
              <a:latin typeface="微软雅黑" panose="020B0503020204020204" charset="-122"/>
              <a:ea typeface="微软雅黑" panose="020B0503020204020204" charset="-122"/>
              <a:cs typeface="微软雅黑" panose="020B0503020204020204" charset="-122"/>
            </a:endParaRPr>
          </a:p>
          <a:p>
            <a:pPr indent="0"/>
            <a:r>
              <a:rPr lang="zh-CN" sz="4000" b="1">
                <a:latin typeface="微软雅黑" panose="020B0503020204020204" charset="-122"/>
                <a:ea typeface="微软雅黑" panose="020B0503020204020204" charset="-122"/>
                <a:cs typeface="微软雅黑" panose="020B0503020204020204" charset="-122"/>
              </a:rPr>
              <a:t>开</a:t>
            </a:r>
            <a:r>
              <a:rPr lang="zh-CN" sz="4000" b="1">
                <a:solidFill>
                  <a:srgbClr val="FF0000"/>
                </a:solidFill>
                <a:latin typeface="微软雅黑" panose="020B0503020204020204" charset="-122"/>
                <a:ea typeface="微软雅黑" panose="020B0503020204020204" charset="-122"/>
                <a:cs typeface="微软雅黑" panose="020B0503020204020204" charset="-122"/>
              </a:rPr>
              <a:t>辟</a:t>
            </a:r>
            <a:r>
              <a:rPr lang="zh-CN" sz="4000" b="1">
                <a:latin typeface="微软雅黑" panose="020B0503020204020204" charset="-122"/>
                <a:ea typeface="微软雅黑" panose="020B0503020204020204" charset="-122"/>
                <a:cs typeface="微软雅黑" panose="020B0503020204020204" charset="-122"/>
              </a:rPr>
              <a:t>（</a:t>
            </a:r>
            <a:r>
              <a:rPr lang="en-US" sz="4000" b="1">
                <a:solidFill>
                  <a:srgbClr val="1F1FC8"/>
                </a:solidFill>
                <a:latin typeface="微软雅黑" panose="020B0503020204020204" charset="-122"/>
                <a:ea typeface="微软雅黑" panose="020B0503020204020204" charset="-122"/>
                <a:cs typeface="微软雅黑" panose="020B0503020204020204" charset="-122"/>
              </a:rPr>
              <a:t>pì</a:t>
            </a:r>
            <a:r>
              <a:rPr lang="zh-CN" sz="4000" b="1">
                <a:latin typeface="微软雅黑" panose="020B0503020204020204" charset="-122"/>
                <a:ea typeface="微软雅黑" panose="020B0503020204020204" charset="-122"/>
                <a:cs typeface="微软雅黑" panose="020B0503020204020204" charset="-122"/>
              </a:rPr>
              <a:t>）    </a:t>
            </a:r>
            <a:r>
              <a:rPr lang="en-US" altLang="zh-CN" sz="4000" b="1">
                <a:latin typeface="微软雅黑" panose="020B0503020204020204" charset="-122"/>
                <a:ea typeface="微软雅黑" panose="020B0503020204020204" charset="-122"/>
                <a:cs typeface="微软雅黑" panose="020B0503020204020204" charset="-122"/>
              </a:rPr>
              <a:t>           </a:t>
            </a:r>
            <a:r>
              <a:rPr lang="zh-CN" sz="4000" b="1">
                <a:latin typeface="微软雅黑" panose="020B0503020204020204" charset="-122"/>
                <a:ea typeface="微软雅黑" panose="020B0503020204020204" charset="-122"/>
                <a:cs typeface="微软雅黑" panose="020B0503020204020204" charset="-122"/>
              </a:rPr>
              <a:t>疲</a:t>
            </a:r>
            <a:r>
              <a:rPr lang="zh-CN" sz="4000" b="1">
                <a:solidFill>
                  <a:srgbClr val="FF0000"/>
                </a:solidFill>
                <a:latin typeface="微软雅黑" panose="020B0503020204020204" charset="-122"/>
                <a:ea typeface="微软雅黑" panose="020B0503020204020204" charset="-122"/>
                <a:cs typeface="微软雅黑" panose="020B0503020204020204" charset="-122"/>
              </a:rPr>
              <a:t>惫</a:t>
            </a:r>
            <a:r>
              <a:rPr lang="zh-CN" sz="4000" b="1">
                <a:latin typeface="微软雅黑" panose="020B0503020204020204" charset="-122"/>
                <a:ea typeface="微软雅黑" panose="020B0503020204020204" charset="-122"/>
                <a:cs typeface="微软雅黑" panose="020B0503020204020204" charset="-122"/>
              </a:rPr>
              <a:t>（</a:t>
            </a:r>
            <a:r>
              <a:rPr lang="en-US" sz="4000" b="1">
                <a:solidFill>
                  <a:srgbClr val="1F1FC8"/>
                </a:solidFill>
                <a:latin typeface="微软雅黑" panose="020B0503020204020204" charset="-122"/>
                <a:ea typeface="微软雅黑" panose="020B0503020204020204" charset="-122"/>
                <a:cs typeface="微软雅黑" panose="020B0503020204020204" charset="-122"/>
              </a:rPr>
              <a:t>bèi</a:t>
            </a:r>
            <a:r>
              <a:rPr lang="zh-CN" sz="4000" b="1">
                <a:latin typeface="微软雅黑" panose="020B0503020204020204" charset="-122"/>
                <a:ea typeface="微软雅黑" panose="020B0503020204020204" charset="-122"/>
                <a:cs typeface="微软雅黑" panose="020B0503020204020204" charset="-122"/>
              </a:rPr>
              <a:t>）    </a:t>
            </a:r>
            <a:endParaRPr lang="zh-CN" sz="4000" b="1">
              <a:latin typeface="微软雅黑" panose="020B0503020204020204" charset="-122"/>
              <a:ea typeface="微软雅黑" panose="020B0503020204020204" charset="-122"/>
              <a:cs typeface="微软雅黑" panose="020B0503020204020204" charset="-122"/>
            </a:endParaRPr>
          </a:p>
          <a:p>
            <a:pPr indent="0"/>
            <a:endParaRPr lang="zh-CN" sz="4000" b="1">
              <a:latin typeface="微软雅黑" panose="020B0503020204020204" charset="-122"/>
              <a:ea typeface="微软雅黑" panose="020B0503020204020204" charset="-122"/>
              <a:cs typeface="微软雅黑" panose="020B0503020204020204" charset="-122"/>
            </a:endParaRPr>
          </a:p>
          <a:p>
            <a:pPr indent="0"/>
            <a:r>
              <a:rPr lang="zh-CN" sz="4000" b="1">
                <a:solidFill>
                  <a:srgbClr val="FF0000"/>
                </a:solidFill>
                <a:latin typeface="微软雅黑" panose="020B0503020204020204" charset="-122"/>
                <a:ea typeface="微软雅黑" panose="020B0503020204020204" charset="-122"/>
                <a:cs typeface="微软雅黑" panose="020B0503020204020204" charset="-122"/>
              </a:rPr>
              <a:t>恰</a:t>
            </a:r>
            <a:r>
              <a:rPr lang="zh-CN" sz="4000" b="1">
                <a:latin typeface="微软雅黑" panose="020B0503020204020204" charset="-122"/>
                <a:ea typeface="微软雅黑" panose="020B0503020204020204" charset="-122"/>
                <a:cs typeface="微软雅黑" panose="020B0503020204020204" charset="-122"/>
              </a:rPr>
              <a:t>巧（</a:t>
            </a:r>
            <a:r>
              <a:rPr lang="en-US" sz="4000" b="1">
                <a:solidFill>
                  <a:srgbClr val="1F1FC8"/>
                </a:solidFill>
                <a:latin typeface="微软雅黑" panose="020B0503020204020204" charset="-122"/>
                <a:ea typeface="微软雅黑" panose="020B0503020204020204" charset="-122"/>
                <a:cs typeface="微软雅黑" panose="020B0503020204020204" charset="-122"/>
              </a:rPr>
              <a:t>qià</a:t>
            </a:r>
            <a:r>
              <a:rPr lang="zh-CN" sz="4000" b="1">
                <a:latin typeface="微软雅黑" panose="020B0503020204020204" charset="-122"/>
                <a:ea typeface="微软雅黑" panose="020B0503020204020204" charset="-122"/>
                <a:cs typeface="微软雅黑" panose="020B0503020204020204" charset="-122"/>
              </a:rPr>
              <a:t>）     </a:t>
            </a:r>
            <a:r>
              <a:rPr lang="en-US" altLang="zh-CN" sz="4000" b="1">
                <a:latin typeface="微软雅黑" panose="020B0503020204020204" charset="-122"/>
                <a:ea typeface="微软雅黑" panose="020B0503020204020204" charset="-122"/>
                <a:cs typeface="微软雅黑" panose="020B0503020204020204" charset="-122"/>
              </a:rPr>
              <a:t>        </a:t>
            </a:r>
            <a:r>
              <a:rPr lang="zh-CN" sz="4000" b="1">
                <a:latin typeface="微软雅黑" panose="020B0503020204020204" charset="-122"/>
                <a:ea typeface="微软雅黑" panose="020B0503020204020204" charset="-122"/>
                <a:cs typeface="微软雅黑" panose="020B0503020204020204" charset="-122"/>
              </a:rPr>
              <a:t>编</a:t>
            </a:r>
            <a:r>
              <a:rPr lang="zh-CN" sz="4000" b="1">
                <a:solidFill>
                  <a:srgbClr val="FF0000"/>
                </a:solidFill>
                <a:latin typeface="微软雅黑" panose="020B0503020204020204" charset="-122"/>
                <a:ea typeface="微软雅黑" panose="020B0503020204020204" charset="-122"/>
                <a:cs typeface="微软雅黑" panose="020B0503020204020204" charset="-122"/>
              </a:rPr>
              <a:t>纂</a:t>
            </a:r>
            <a:r>
              <a:rPr lang="zh-CN" sz="4000" b="1">
                <a:latin typeface="微软雅黑" panose="020B0503020204020204" charset="-122"/>
                <a:ea typeface="微软雅黑" panose="020B0503020204020204" charset="-122"/>
                <a:cs typeface="微软雅黑" panose="020B0503020204020204" charset="-122"/>
              </a:rPr>
              <a:t>（</a:t>
            </a:r>
            <a:r>
              <a:rPr lang="en-US" sz="4000" b="1">
                <a:solidFill>
                  <a:srgbClr val="1F1FC8"/>
                </a:solidFill>
                <a:latin typeface="微软雅黑" panose="020B0503020204020204" charset="-122"/>
                <a:ea typeface="微软雅黑" panose="020B0503020204020204" charset="-122"/>
                <a:cs typeface="微软雅黑" panose="020B0503020204020204" charset="-122"/>
              </a:rPr>
              <a:t>zuǎn</a:t>
            </a:r>
            <a:r>
              <a:rPr lang="zh-CN" sz="4000" b="1">
                <a:latin typeface="微软雅黑" panose="020B0503020204020204" charset="-122"/>
                <a:ea typeface="微软雅黑" panose="020B0503020204020204" charset="-122"/>
                <a:cs typeface="微软雅黑" panose="020B0503020204020204" charset="-122"/>
              </a:rPr>
              <a:t>）</a:t>
            </a:r>
            <a:endParaRPr lang="zh-CN" altLang="en-US" sz="4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988560" y="85534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微软雅黑" panose="020B0503020204020204" charset="-122"/>
                <a:sym typeface="+mn-ea"/>
              </a:rPr>
              <a:t>明确字音</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2" end="2"/>
                                            </p:txEl>
                                          </p:spTgt>
                                        </p:tgtEl>
                                        <p:attrNameLst>
                                          <p:attrName>style.visibility</p:attrName>
                                        </p:attrNameLst>
                                      </p:cBhvr>
                                      <p:to>
                                        <p:strVal val="visible"/>
                                      </p:to>
                                    </p:set>
                                    <p:anim calcmode="lin" valueType="num">
                                      <p:cBhvr>
                                        <p:cTn id="18"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2" end="2"/>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4" end="4"/>
                                            </p:txEl>
                                          </p:spTgt>
                                        </p:tgtEl>
                                        <p:attrNameLst>
                                          <p:attrName>style.visibility</p:attrName>
                                        </p:attrNameLst>
                                      </p:cBhvr>
                                      <p:to>
                                        <p:strVal val="visible"/>
                                      </p:to>
                                    </p:set>
                                    <p:anim calcmode="lin" valueType="num">
                                      <p:cBhvr>
                                        <p:cTn id="24"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7700" y="1034415"/>
            <a:ext cx="11109960" cy="5517515"/>
          </a:xfrm>
          <a:prstGeom prst="rect">
            <a:avLst/>
          </a:prstGeom>
          <a:noFill/>
          <a:ln w="9525">
            <a:noFill/>
          </a:ln>
        </p:spPr>
        <p:txBody>
          <a:bodyPr wrap="square">
            <a:spAutoFit/>
          </a:bodyPr>
          <a:p>
            <a:pPr indent="0">
              <a:lnSpc>
                <a:spcPct val="14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归根到底：</a:t>
            </a:r>
            <a:r>
              <a:rPr lang="zh-CN" sz="3600" b="1">
                <a:latin typeface="华文中宋" panose="02010600040101010101" charset="-122"/>
                <a:ea typeface="华文中宋" panose="02010600040101010101" charset="-122"/>
                <a:cs typeface="华文中宋" panose="02010600040101010101" charset="-122"/>
              </a:rPr>
              <a:t>到最后，事物会是到某种样子。</a:t>
            </a:r>
            <a:r>
              <a:rPr lang="en-US" sz="3600" b="1">
                <a:latin typeface="华文中宋" panose="02010600040101010101" charset="-122"/>
                <a:ea typeface="华文中宋" panose="02010600040101010101" charset="-122"/>
                <a:cs typeface="华文中宋" panose="02010600040101010101" charset="-122"/>
              </a:rPr>
              <a:t> </a:t>
            </a:r>
            <a:endParaRPr lang="en-US" sz="3600" b="1">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精疲力竭：</a:t>
            </a:r>
            <a:r>
              <a:rPr lang="zh-CN" sz="3600" b="1">
                <a:latin typeface="华文中宋" panose="02010600040101010101" charset="-122"/>
                <a:ea typeface="华文中宋" panose="02010600040101010101" charset="-122"/>
                <a:cs typeface="华文中宋" panose="02010600040101010101" charset="-122"/>
              </a:rPr>
              <a:t>精神、力气消耗殆尽，形容极度疲劳，不想动的样子。</a:t>
            </a:r>
            <a:r>
              <a:rPr lang="en-US" sz="3600" b="1">
                <a:latin typeface="华文中宋" panose="02010600040101010101" charset="-122"/>
                <a:ea typeface="华文中宋" panose="02010600040101010101" charset="-122"/>
                <a:cs typeface="华文中宋" panose="02010600040101010101" charset="-122"/>
              </a:rPr>
              <a:t> </a:t>
            </a:r>
            <a:endParaRPr lang="en-US" sz="3600" b="1">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字斟句酌：</a:t>
            </a:r>
            <a:r>
              <a:rPr lang="zh-CN" sz="3600" b="1">
                <a:latin typeface="华文中宋" panose="02010600040101010101" charset="-122"/>
                <a:ea typeface="华文中宋" panose="02010600040101010101" charset="-122"/>
                <a:cs typeface="华文中宋" panose="02010600040101010101" charset="-122"/>
              </a:rPr>
              <a:t>写文章或说话时慎重细致，一字一句地推敲琢磨。</a:t>
            </a:r>
            <a:endParaRPr lang="zh-CN" sz="3600" b="1">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多愁善感：</a:t>
            </a:r>
            <a:r>
              <a:rPr lang="zh-CN" sz="36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形容人感情脆弱,容易发愁或感伤。</a:t>
            </a:r>
            <a:endParaRPr lang="zh-CN" sz="36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a:p>
            <a:pPr indent="0">
              <a:lnSpc>
                <a:spcPct val="140000"/>
              </a:lnSpc>
            </a:pPr>
            <a:r>
              <a:rPr lang="zh-CN" sz="36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奴颜婢膝：</a:t>
            </a:r>
            <a:r>
              <a:rPr lang="zh-CN" sz="36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卑躬屈膝、奉承巴结的样子。</a:t>
            </a:r>
            <a:endParaRPr lang="zh-CN" altLang="en-US" sz="36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
        <p:nvSpPr>
          <p:cNvPr id="2" name="文本框 1"/>
          <p:cNvSpPr txBox="1"/>
          <p:nvPr/>
        </p:nvSpPr>
        <p:spPr>
          <a:xfrm>
            <a:off x="4988560" y="24193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解释词语</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00">
                                            <p:txEl>
                                              <p:pRg st="4" end="4"/>
                                            </p:txEl>
                                          </p:spTgt>
                                        </p:tgtEl>
                                        <p:attrNameLst>
                                          <p:attrName>style.visibility</p:attrName>
                                        </p:attrNameLst>
                                      </p:cBhvr>
                                      <p:to>
                                        <p:strVal val="visible"/>
                                      </p:to>
                                    </p:set>
                                    <p:anim calcmode="lin" valueType="num">
                                      <p:cBhvr>
                                        <p:cTn id="36"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48005" y="1430020"/>
            <a:ext cx="10993755" cy="4521835"/>
          </a:xfrm>
          <a:prstGeom prst="rect">
            <a:avLst/>
          </a:prstGeom>
          <a:noFill/>
          <a:ln w="9525">
            <a:noFill/>
          </a:ln>
        </p:spPr>
        <p:txBody>
          <a:bodyPr wrap="square">
            <a:spAutoFit/>
          </a:bodyPr>
          <a:p>
            <a:pPr indent="0">
              <a:lnSpc>
                <a:spcPct val="16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第一部分：</a:t>
            </a:r>
            <a:r>
              <a:rPr lang="en-US" sz="3600" b="1">
                <a:solidFill>
                  <a:schemeClr val="tx1"/>
                </a:solidFill>
                <a:latin typeface="华文中宋" panose="02010600040101010101" charset="-122"/>
                <a:ea typeface="华文中宋" panose="02010600040101010101" charset="-122"/>
                <a:cs typeface="华文中宋" panose="02010600040101010101" charset="-122"/>
              </a:rPr>
              <a:t>(1-3</a:t>
            </a:r>
            <a:r>
              <a:rPr lang="zh-CN" sz="3600" b="1">
                <a:solidFill>
                  <a:schemeClr val="tx1"/>
                </a:solidFill>
                <a:latin typeface="华文中宋" panose="02010600040101010101" charset="-122"/>
                <a:ea typeface="华文中宋" panose="02010600040101010101" charset="-122"/>
                <a:cs typeface="华文中宋" panose="02010600040101010101" charset="-122"/>
              </a:rPr>
              <a:t>段</a:t>
            </a:r>
            <a:r>
              <a:rPr lang="en-US" sz="3600" b="1">
                <a:solidFill>
                  <a:schemeClr val="tx1"/>
                </a:solidFill>
                <a:latin typeface="华文中宋" panose="02010600040101010101" charset="-122"/>
                <a:ea typeface="华文中宋" panose="02010600040101010101" charset="-122"/>
                <a:cs typeface="华文中宋" panose="02010600040101010101" charset="-122"/>
              </a:rPr>
              <a:t>)</a:t>
            </a:r>
            <a:r>
              <a:rPr lang="zh-CN" sz="3600" b="1">
                <a:solidFill>
                  <a:schemeClr val="tx1"/>
                </a:solidFill>
                <a:latin typeface="华文中宋" panose="02010600040101010101" charset="-122"/>
                <a:ea typeface="华文中宋" panose="02010600040101010101" charset="-122"/>
                <a:cs typeface="华文中宋" panose="02010600040101010101" charset="-122"/>
              </a:rPr>
              <a:t>：论述经济关系决定上层建筑。 </a:t>
            </a:r>
            <a:endParaRPr lang="en-US" sz="36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6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第二部分：</a:t>
            </a:r>
            <a:r>
              <a:rPr lang="en-US" sz="3600" b="1">
                <a:solidFill>
                  <a:schemeClr val="tx1"/>
                </a:solidFill>
                <a:latin typeface="华文中宋" panose="02010600040101010101" charset="-122"/>
                <a:ea typeface="华文中宋" panose="02010600040101010101" charset="-122"/>
                <a:cs typeface="华文中宋" panose="02010600040101010101" charset="-122"/>
              </a:rPr>
              <a:t>(4-6</a:t>
            </a:r>
            <a:r>
              <a:rPr lang="zh-CN" sz="3600" b="1">
                <a:solidFill>
                  <a:schemeClr val="tx1"/>
                </a:solidFill>
                <a:latin typeface="华文中宋" panose="02010600040101010101" charset="-122"/>
                <a:ea typeface="华文中宋" panose="02010600040101010101" charset="-122"/>
                <a:cs typeface="华文中宋" panose="02010600040101010101" charset="-122"/>
              </a:rPr>
              <a:t>段</a:t>
            </a:r>
            <a:r>
              <a:rPr lang="en-US" sz="3600" b="1">
                <a:solidFill>
                  <a:schemeClr val="tx1"/>
                </a:solidFill>
                <a:latin typeface="华文中宋" panose="02010600040101010101" charset="-122"/>
                <a:ea typeface="华文中宋" panose="02010600040101010101" charset="-122"/>
                <a:cs typeface="华文中宋" panose="02010600040101010101" charset="-122"/>
              </a:rPr>
              <a:t>)</a:t>
            </a:r>
            <a:r>
              <a:rPr lang="zh-CN" sz="3600" b="1">
                <a:solidFill>
                  <a:schemeClr val="tx1"/>
                </a:solidFill>
                <a:latin typeface="华文中宋" panose="02010600040101010101" charset="-122"/>
                <a:ea typeface="华文中宋" panose="02010600040101010101" charset="-122"/>
                <a:cs typeface="华文中宋" panose="02010600040101010101" charset="-122"/>
              </a:rPr>
              <a:t>：论述上层建筑和经济关系互相作</a:t>
            </a:r>
            <a:endParaRPr lang="zh-CN" sz="36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60000"/>
              </a:lnSpc>
            </a:pPr>
            <a:r>
              <a:rPr lang="zh-CN" sz="3600" b="1">
                <a:solidFill>
                  <a:schemeClr val="tx1"/>
                </a:solidFill>
                <a:latin typeface="华文中宋" panose="02010600040101010101" charset="-122"/>
                <a:ea typeface="华文中宋" panose="02010600040101010101" charset="-122"/>
                <a:cs typeface="华文中宋" panose="02010600040101010101" charset="-122"/>
              </a:rPr>
              <a:t> </a:t>
            </a:r>
            <a:r>
              <a:rPr lang="en-US" altLang="zh-CN"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chemeClr val="tx1"/>
                </a:solidFill>
                <a:latin typeface="华文中宋" panose="02010600040101010101" charset="-122"/>
                <a:ea typeface="华文中宋" panose="02010600040101010101" charset="-122"/>
                <a:cs typeface="华文中宋" panose="02010600040101010101" charset="-122"/>
              </a:rPr>
              <a:t>用，以及历史发展有其偶然性和必然性。 </a:t>
            </a:r>
            <a:endParaRPr lang="en-US" sz="36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6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第三部分：</a:t>
            </a:r>
            <a:r>
              <a:rPr lang="en-US" sz="3600" b="1">
                <a:solidFill>
                  <a:schemeClr val="tx1"/>
                </a:solidFill>
                <a:latin typeface="华文中宋" panose="02010600040101010101" charset="-122"/>
                <a:ea typeface="华文中宋" panose="02010600040101010101" charset="-122"/>
                <a:cs typeface="华文中宋" panose="02010600040101010101" charset="-122"/>
              </a:rPr>
              <a:t>(7-12</a:t>
            </a:r>
            <a:r>
              <a:rPr lang="zh-CN" sz="3600" b="1">
                <a:solidFill>
                  <a:schemeClr val="tx1"/>
                </a:solidFill>
                <a:latin typeface="华文中宋" panose="02010600040101010101" charset="-122"/>
                <a:ea typeface="华文中宋" panose="02010600040101010101" charset="-122"/>
                <a:cs typeface="华文中宋" panose="02010600040101010101" charset="-122"/>
              </a:rPr>
              <a:t>段</a:t>
            </a:r>
            <a:r>
              <a:rPr lang="en-US" sz="3600" b="1">
                <a:solidFill>
                  <a:schemeClr val="tx1"/>
                </a:solidFill>
                <a:latin typeface="华文中宋" panose="02010600040101010101" charset="-122"/>
                <a:ea typeface="华文中宋" panose="02010600040101010101" charset="-122"/>
                <a:cs typeface="华文中宋" panose="02010600040101010101" charset="-122"/>
              </a:rPr>
              <a:t>)</a:t>
            </a:r>
            <a:r>
              <a:rPr lang="zh-CN" sz="3600" b="1">
                <a:solidFill>
                  <a:schemeClr val="tx1"/>
                </a:solidFill>
                <a:latin typeface="华文中宋" panose="02010600040101010101" charset="-122"/>
                <a:ea typeface="华文中宋" panose="02010600040101010101" charset="-122"/>
                <a:cs typeface="华文中宋" panose="02010600040101010101" charset="-122"/>
              </a:rPr>
              <a:t>：点明当下的问题，推荐著作，</a:t>
            </a:r>
            <a:endParaRPr lang="zh-CN" sz="36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60000"/>
              </a:lnSpc>
            </a:pPr>
            <a:r>
              <a:rPr lang="zh-CN" sz="3600" b="1">
                <a:solidFill>
                  <a:schemeClr val="tx1"/>
                </a:solidFill>
                <a:latin typeface="华文中宋" panose="02010600040101010101" charset="-122"/>
                <a:ea typeface="华文中宋" panose="02010600040101010101" charset="-122"/>
                <a:cs typeface="华文中宋" panose="02010600040101010101" charset="-122"/>
              </a:rPr>
              <a:t> </a:t>
            </a:r>
            <a:r>
              <a:rPr lang="en-US" altLang="zh-CN"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chemeClr val="tx1"/>
                </a:solidFill>
                <a:latin typeface="华文中宋" panose="02010600040101010101" charset="-122"/>
                <a:ea typeface="华文中宋" panose="02010600040101010101" charset="-122"/>
                <a:cs typeface="华文中宋" panose="02010600040101010101" charset="-122"/>
              </a:rPr>
              <a:t>说明理解这封信的方法。 </a:t>
            </a:r>
            <a:endParaRPr lang="zh-CN" altLang="en-US" sz="36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3667125" y="583565"/>
            <a:ext cx="475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浏览课文，梳理情节</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par>
                                <p:cTn id="21" presetID="55" presetClass="entr" presetSubtype="0" fill="hold" nodeType="withEffect">
                                  <p:stCondLst>
                                    <p:cond delay="0"/>
                                  </p:stCondLst>
                                  <p:childTnLst>
                                    <p:set>
                                      <p:cBhvr>
                                        <p:cTn id="22" dur="1" fill="hold">
                                          <p:stCondLst>
                                            <p:cond delay="0"/>
                                          </p:stCondLst>
                                        </p:cTn>
                                        <p:tgtEl>
                                          <p:spTgt spid="100">
                                            <p:txEl>
                                              <p:pRg st="2" end="2"/>
                                            </p:txEl>
                                          </p:spTgt>
                                        </p:tgtEl>
                                        <p:attrNameLst>
                                          <p:attrName>style.visibility</p:attrName>
                                        </p:attrNameLst>
                                      </p:cBhvr>
                                      <p:to>
                                        <p:strVal val="visible"/>
                                      </p:to>
                                    </p:set>
                                    <p:anim calcmode="lin" valueType="num">
                                      <p:cBhvr>
                                        <p:cTn id="23"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4"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5" dur="1000"/>
                                        <p:tgtEl>
                                          <p:spTgt spid="100">
                                            <p:txEl>
                                              <p:pRg st="2" end="2"/>
                                            </p:txEl>
                                          </p:spTgt>
                                        </p:tgtEl>
                                      </p:cBhvr>
                                    </p:animEffect>
                                  </p:childTnLst>
                                </p:cTn>
                              </p:par>
                            </p:childTnLst>
                          </p:cTn>
                        </p:par>
                        <p:par>
                          <p:cTn id="26" fill="hold">
                            <p:stCondLst>
                              <p:cond delay="3000"/>
                            </p:stCondLst>
                            <p:childTnLst>
                              <p:par>
                                <p:cTn id="27" presetID="55" presetClass="entr" presetSubtype="0" fill="hold" nodeType="afterEffect">
                                  <p:stCondLst>
                                    <p:cond delay="0"/>
                                  </p:stCondLst>
                                  <p:childTnLst>
                                    <p:set>
                                      <p:cBhvr>
                                        <p:cTn id="28" dur="1" fill="hold">
                                          <p:stCondLst>
                                            <p:cond delay="0"/>
                                          </p:stCondLst>
                                        </p:cTn>
                                        <p:tgtEl>
                                          <p:spTgt spid="100">
                                            <p:txEl>
                                              <p:pRg st="3" end="3"/>
                                            </p:txEl>
                                          </p:spTgt>
                                        </p:tgtEl>
                                        <p:attrNameLst>
                                          <p:attrName>style.visibility</p:attrName>
                                        </p:attrNameLst>
                                      </p:cBhvr>
                                      <p:to>
                                        <p:strVal val="visible"/>
                                      </p:to>
                                    </p:set>
                                    <p:anim calcmode="lin" valueType="num">
                                      <p:cBhvr>
                                        <p:cTn id="29"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0"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1" dur="1000"/>
                                        <p:tgtEl>
                                          <p:spTgt spid="100">
                                            <p:txEl>
                                              <p:pRg st="3" end="3"/>
                                            </p:txEl>
                                          </p:spTgt>
                                        </p:tgtEl>
                                      </p:cBhvr>
                                    </p:animEffect>
                                  </p:childTnLst>
                                </p:cTn>
                              </p:par>
                              <p:par>
                                <p:cTn id="32" presetID="55" presetClass="entr" presetSubtype="0" fill="hold" nodeType="withEffect">
                                  <p:stCondLst>
                                    <p:cond delay="0"/>
                                  </p:stCondLst>
                                  <p:childTnLst>
                                    <p:set>
                                      <p:cBhvr>
                                        <p:cTn id="33" dur="1" fill="hold">
                                          <p:stCondLst>
                                            <p:cond delay="0"/>
                                          </p:stCondLst>
                                        </p:cTn>
                                        <p:tgtEl>
                                          <p:spTgt spid="100">
                                            <p:txEl>
                                              <p:pRg st="4" end="4"/>
                                            </p:txEl>
                                          </p:spTgt>
                                        </p:tgtEl>
                                        <p:attrNameLst>
                                          <p:attrName>style.visibility</p:attrName>
                                        </p:attrNameLst>
                                      </p:cBhvr>
                                      <p:to>
                                        <p:strVal val="visible"/>
                                      </p:to>
                                    </p:set>
                                    <p:anim calcmode="lin" valueType="num">
                                      <p:cBhvr>
                                        <p:cTn id="34"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5"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6" dur="1000"/>
                                        <p:tgtEl>
                                          <p:spTgt spid="1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48005" y="1122680"/>
            <a:ext cx="11096625" cy="5289550"/>
          </a:xfrm>
          <a:prstGeom prst="rect">
            <a:avLst/>
          </a:prstGeom>
          <a:noFill/>
          <a:ln w="9525">
            <a:noFill/>
          </a:ln>
        </p:spPr>
        <p:txBody>
          <a:bodyPr wrap="square">
            <a:spAutoFit/>
          </a:bodyPr>
          <a:p>
            <a:pPr indent="0">
              <a:lnSpc>
                <a:spcPct val="130000"/>
              </a:lnSpc>
            </a:pPr>
            <a:r>
              <a:rPr lang="en-US" altLang="zh-CN" sz="3200" b="1">
                <a:solidFill>
                  <a:srgbClr val="1F1FC8"/>
                </a:solidFill>
                <a:latin typeface="华文中宋" panose="02010600040101010101" charset="-122"/>
                <a:ea typeface="华文中宋" panose="02010600040101010101" charset="-122"/>
                <a:cs typeface="华文中宋" panose="02010600040101010101" charset="-122"/>
              </a:rPr>
              <a:t>1</a:t>
            </a:r>
            <a:r>
              <a:rPr lang="zh-CN" altLang="en-US" sz="3200" b="1">
                <a:solidFill>
                  <a:srgbClr val="1F1FC8"/>
                </a:solidFill>
                <a:latin typeface="华文中宋" panose="02010600040101010101" charset="-122"/>
                <a:ea typeface="华文中宋" panose="02010600040101010101" charset="-122"/>
                <a:cs typeface="华文中宋" panose="02010600040101010101" charset="-122"/>
              </a:rPr>
              <a:t>、</a:t>
            </a:r>
            <a:r>
              <a:rPr lang="zh-CN" sz="3200" b="1">
                <a:solidFill>
                  <a:srgbClr val="1F1FC8"/>
                </a:solidFill>
                <a:latin typeface="华文中宋" panose="02010600040101010101" charset="-122"/>
                <a:ea typeface="华文中宋" panose="02010600040101010101" charset="-122"/>
                <a:cs typeface="华文中宋" panose="02010600040101010101" charset="-122"/>
              </a:rPr>
              <a:t>恩格斯是如何解读经济关系是社会历史的决定性基础的</a:t>
            </a:r>
            <a:r>
              <a:rPr lang="en-US" sz="3200" b="1">
                <a:solidFill>
                  <a:srgbClr val="1F1FC8"/>
                </a:solidFill>
                <a:latin typeface="华文中宋" panose="02010600040101010101" charset="-122"/>
                <a:ea typeface="华文中宋" panose="02010600040101010101" charset="-122"/>
                <a:cs typeface="华文中宋" panose="02010600040101010101" charset="-122"/>
              </a:rPr>
              <a:t>?  </a:t>
            </a:r>
            <a:endParaRPr lang="en-US" sz="3600" b="1">
              <a:solidFill>
                <a:srgbClr val="1F1FC8"/>
              </a:solidFill>
              <a:latin typeface="华文中宋" panose="02010600040101010101" charset="-122"/>
              <a:ea typeface="华文中宋" panose="02010600040101010101" charset="-122"/>
              <a:cs typeface="华文中宋" panose="02010600040101010101" charset="-122"/>
            </a:endParaRPr>
          </a:p>
          <a:p>
            <a:pPr indent="0">
              <a:lnSpc>
                <a:spcPct val="130000"/>
              </a:lnSpc>
            </a:pPr>
            <a:r>
              <a:rPr lang="en-US" sz="3200" b="1">
                <a:latin typeface="华文中宋" panose="02010600040101010101" charset="-122"/>
                <a:ea typeface="华文中宋" panose="02010600040101010101" charset="-122"/>
                <a:cs typeface="华文中宋" panose="02010600040101010101" charset="-122"/>
              </a:rPr>
              <a:t> </a:t>
            </a:r>
            <a:r>
              <a:rPr lang="zh-CN" sz="3200" b="1">
                <a:latin typeface="华文中宋" panose="02010600040101010101" charset="-122"/>
                <a:ea typeface="华文中宋" panose="02010600040101010101" charset="-122"/>
                <a:cs typeface="华文中宋" panose="02010600040101010101" charset="-122"/>
              </a:rPr>
              <a:t> </a:t>
            </a:r>
            <a:r>
              <a:rPr lang="zh-CN" sz="2800" b="1">
                <a:latin typeface="华文中宋" panose="02010600040101010101" charset="-122"/>
                <a:ea typeface="华文中宋" panose="02010600040101010101" charset="-122"/>
                <a:cs typeface="华文中宋" panose="02010600040101010101" charset="-122"/>
              </a:rPr>
              <a:t> ①我们视之为社会历史的决定性基础的经济关系</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是指一定社会的人们生产生活资料和彼此交换产品</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在有分工的条件下</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的方式。 </a:t>
            </a:r>
            <a:r>
              <a:rPr lang="en-US" sz="2800" b="1">
                <a:latin typeface="华文中宋" panose="02010600040101010101" charset="-122"/>
                <a:ea typeface="华文中宋" panose="02010600040101010101" charset="-122"/>
                <a:cs typeface="华文中宋" panose="02010600040101010101" charset="-122"/>
              </a:rPr>
              <a:t>   </a:t>
            </a:r>
            <a:r>
              <a:rPr lang="zh-CN" sz="2800" b="1">
                <a:latin typeface="华文中宋" panose="02010600040101010101" charset="-122"/>
                <a:ea typeface="华文中宋" panose="02010600040101010101" charset="-122"/>
                <a:cs typeface="华文中宋" panose="02010600040101010101" charset="-122"/>
              </a:rPr>
              <a:t>②包括生产和运输的全部技术。这种技术也决定着产品的交换方式以及分配方式</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从而在氏族社会解体后也决定着阶级的划分</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决定着统治关系和奴役关系</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决定着国家、政治、法等等。 </a:t>
            </a:r>
            <a:r>
              <a:rPr lang="en-US" sz="2800" b="1">
                <a:latin typeface="华文中宋" panose="02010600040101010101" charset="-122"/>
                <a:ea typeface="华文中宋" panose="02010600040101010101" charset="-122"/>
                <a:cs typeface="华文中宋" panose="02010600040101010101" charset="-122"/>
              </a:rPr>
              <a:t>   </a:t>
            </a:r>
            <a:r>
              <a:rPr lang="zh-CN" sz="2800" b="1">
                <a:latin typeface="华文中宋" panose="02010600040101010101" charset="-122"/>
                <a:ea typeface="华文中宋" panose="02010600040101010101" charset="-122"/>
                <a:cs typeface="华文中宋" panose="02010600040101010101" charset="-122"/>
              </a:rPr>
              <a:t>③在经济关系中还包括这些关系赖以发展的地理基础和事实上由过去沿袭下来的先前各经济发展阶段的残余。 </a:t>
            </a:r>
            <a:r>
              <a:rPr lang="en-US" sz="2800" b="1">
                <a:latin typeface="华文中宋" panose="02010600040101010101" charset="-122"/>
                <a:ea typeface="华文中宋" panose="02010600040101010101" charset="-122"/>
                <a:cs typeface="华文中宋" panose="02010600040101010101" charset="-122"/>
              </a:rPr>
              <a:t>   </a:t>
            </a:r>
            <a:r>
              <a:rPr lang="zh-CN" sz="2800" b="1">
                <a:latin typeface="华文中宋" panose="02010600040101010101" charset="-122"/>
                <a:ea typeface="华文中宋" panose="02010600040101010101" charset="-122"/>
                <a:cs typeface="华文中宋" panose="02010600040101010101" charset="-122"/>
              </a:rPr>
              <a:t>④当然还包括围绕着这一社会形式的外部环境。 </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954905" y="213360"/>
            <a:ext cx="2282190" cy="706755"/>
          </a:xfrm>
          <a:prstGeom prst="rect">
            <a:avLst/>
          </a:prstGeom>
          <a:noFill/>
        </p:spPr>
        <p:txBody>
          <a:bodyPr wrap="square" rtlCol="0">
            <a:spAutoFit/>
          </a:bodyPr>
          <a:p>
            <a:r>
              <a:rPr lang="zh-CN" altLang="en-US" sz="4000" b="1">
                <a:solidFill>
                  <a:srgbClr val="FF0000"/>
                </a:solidFill>
              </a:rPr>
              <a:t>文本探究</a:t>
            </a:r>
            <a:endParaRPr lang="zh-CN" altLang="en-US" sz="40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100">
                                            <p:txEl>
                                              <p:pRg st="1" end="1"/>
                                            </p:txEl>
                                          </p:spTgt>
                                        </p:tgtEl>
                                        <p:attrNameLst>
                                          <p:attrName>style.visibility</p:attrName>
                                        </p:attrNameLst>
                                      </p:cBhvr>
                                      <p:to>
                                        <p:strVal val="visible"/>
                                      </p:to>
                                    </p:set>
                                    <p:anim calcmode="lin" valueType="num">
                                      <p:cBhvr additive="base">
                                        <p:cTn id="19"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4850" y="360680"/>
            <a:ext cx="10981690" cy="6043930"/>
          </a:xfrm>
          <a:prstGeom prst="rect">
            <a:avLst/>
          </a:prstGeom>
          <a:noFill/>
          <a:ln w="9525">
            <a:noFill/>
          </a:ln>
        </p:spPr>
        <p:txBody>
          <a:bodyPr wrap="square">
            <a:spAutoFit/>
          </a:bodyPr>
          <a:p>
            <a:pPr indent="0">
              <a:lnSpc>
                <a:spcPct val="110000"/>
              </a:lnSpc>
            </a:pPr>
            <a:r>
              <a:rPr lang="en-US" altLang="zh-CN" sz="3200" b="1">
                <a:solidFill>
                  <a:srgbClr val="1F1FC8"/>
                </a:solidFill>
                <a:latin typeface="华文中宋" panose="02010600040101010101" charset="-122"/>
                <a:ea typeface="华文中宋" panose="02010600040101010101" charset="-122"/>
                <a:cs typeface="华文中宋" panose="02010600040101010101" charset="-122"/>
              </a:rPr>
              <a:t>2</a:t>
            </a:r>
            <a:r>
              <a:rPr lang="zh-CN" altLang="en-US" sz="3200" b="1">
                <a:solidFill>
                  <a:srgbClr val="1F1FC8"/>
                </a:solidFill>
                <a:latin typeface="华文中宋" panose="02010600040101010101" charset="-122"/>
                <a:ea typeface="华文中宋" panose="02010600040101010101" charset="-122"/>
                <a:cs typeface="华文中宋" panose="02010600040101010101" charset="-122"/>
              </a:rPr>
              <a:t>、</a:t>
            </a:r>
            <a:r>
              <a:rPr lang="zh-CN" sz="3200" b="1">
                <a:solidFill>
                  <a:srgbClr val="1F1FC8"/>
                </a:solidFill>
                <a:latin typeface="华文中宋" panose="02010600040101010101" charset="-122"/>
                <a:ea typeface="华文中宋" panose="02010600040101010101" charset="-122"/>
                <a:cs typeface="华文中宋" panose="02010600040101010101" charset="-122"/>
              </a:rPr>
              <a:t>这封信中</a:t>
            </a:r>
            <a:r>
              <a:rPr lang="en-US" sz="3200" b="1">
                <a:solidFill>
                  <a:srgbClr val="1F1FC8"/>
                </a:solidFill>
                <a:latin typeface="华文中宋" panose="02010600040101010101" charset="-122"/>
                <a:ea typeface="华文中宋" panose="02010600040101010101" charset="-122"/>
                <a:cs typeface="华文中宋" panose="02010600040101010101" charset="-122"/>
              </a:rPr>
              <a:t>,</a:t>
            </a:r>
            <a:r>
              <a:rPr lang="zh-CN" sz="3200" b="1">
                <a:solidFill>
                  <a:srgbClr val="1F1FC8"/>
                </a:solidFill>
                <a:latin typeface="华文中宋" panose="02010600040101010101" charset="-122"/>
                <a:ea typeface="华文中宋" panose="02010600040101010101" charset="-122"/>
                <a:cs typeface="华文中宋" panose="02010600040101010101" charset="-122"/>
              </a:rPr>
              <a:t>恩格斯提出了两点不应当忽视的问题</a:t>
            </a:r>
            <a:r>
              <a:rPr lang="en-US" sz="3200" b="1">
                <a:solidFill>
                  <a:srgbClr val="1F1FC8"/>
                </a:solidFill>
                <a:latin typeface="华文中宋" panose="02010600040101010101" charset="-122"/>
                <a:ea typeface="华文中宋" panose="02010600040101010101" charset="-122"/>
                <a:cs typeface="华文中宋" panose="02010600040101010101" charset="-122"/>
              </a:rPr>
              <a:t>,</a:t>
            </a:r>
            <a:r>
              <a:rPr lang="zh-CN" sz="3200" b="1">
                <a:solidFill>
                  <a:srgbClr val="1F1FC8"/>
                </a:solidFill>
                <a:latin typeface="华文中宋" panose="02010600040101010101" charset="-122"/>
                <a:ea typeface="华文中宋" panose="02010600040101010101" charset="-122"/>
                <a:cs typeface="华文中宋" panose="02010600040101010101" charset="-122"/>
              </a:rPr>
              <a:t>请概述这两个问题。 </a:t>
            </a:r>
            <a:r>
              <a:rPr lang="en-US" sz="3200" b="1">
                <a:solidFill>
                  <a:srgbClr val="1F1FC8"/>
                </a:solidFill>
                <a:latin typeface="华文中宋" panose="02010600040101010101" charset="-122"/>
                <a:ea typeface="华文中宋" panose="02010600040101010101" charset="-122"/>
                <a:cs typeface="华文中宋" panose="02010600040101010101" charset="-122"/>
              </a:rPr>
              <a:t> </a:t>
            </a:r>
            <a:endParaRPr lang="zh-CN" sz="3200" b="1">
              <a:solidFill>
                <a:srgbClr val="1F1FC8"/>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en-US" altLang="zh-CN" sz="3200" b="1">
                <a:latin typeface="华文中宋" panose="02010600040101010101" charset="-122"/>
                <a:ea typeface="华文中宋" panose="02010600040101010101" charset="-122"/>
                <a:cs typeface="华文中宋" panose="02010600040101010101" charset="-122"/>
              </a:rPr>
              <a:t>  </a:t>
            </a:r>
            <a:r>
              <a:rPr lang="zh-CN" sz="3200" b="1">
                <a:latin typeface="华文中宋" panose="02010600040101010101" charset="-122"/>
                <a:ea typeface="华文中宋" panose="02010600040101010101" charset="-122"/>
                <a:cs typeface="华文中宋" panose="02010600040101010101" charset="-122"/>
              </a:rPr>
              <a:t> ①政治、法、哲学、宗教、文学、艺术等等的发展是以经济发展为基础的。但是</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它们又都互相作用并对经济基础发生作用。 </a:t>
            </a:r>
            <a:endParaRPr lang="en-US" sz="3200" b="1">
              <a:latin typeface="华文中宋" panose="02010600040101010101" charset="-122"/>
              <a:ea typeface="华文中宋" panose="02010600040101010101" charset="-122"/>
              <a:cs typeface="华文中宋" panose="02010600040101010101" charset="-122"/>
            </a:endParaRPr>
          </a:p>
          <a:p>
            <a:pPr indent="0">
              <a:lnSpc>
                <a:spcPct val="110000"/>
              </a:lnSpc>
            </a:pPr>
            <a:r>
              <a:rPr lang="en-US" altLang="zh-CN" sz="3200" b="1">
                <a:latin typeface="华文中宋" panose="02010600040101010101" charset="-122"/>
                <a:ea typeface="华文中宋" panose="02010600040101010101" charset="-122"/>
                <a:cs typeface="华文中宋" panose="02010600040101010101" charset="-122"/>
              </a:rPr>
              <a:t>   </a:t>
            </a:r>
            <a:r>
              <a:rPr lang="zh-CN" sz="3200" b="1">
                <a:latin typeface="华文中宋" panose="02010600040101010101" charset="-122"/>
                <a:ea typeface="华文中宋" panose="02010600040101010101" charset="-122"/>
                <a:cs typeface="华文中宋" panose="02010600040101010101" charset="-122"/>
              </a:rPr>
              <a:t>②人们自己创造自己的历史</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但并不是按照共同的意志</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根据一个共同的计划</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甚至不是在一个有明确界限的既定社会内来创造自己的历史。在所有这样的社会里</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都是那种以偶然性为其补充和表现形式的必然性占统治地位。通过各种偶然性来为自己开辟道路的必然性</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归根到底仍然是经济的必然性。 </a:t>
            </a:r>
            <a:endParaRPr lang="zh-CN" altLang="en-US" sz="3200" b="1">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1670" y="862965"/>
            <a:ext cx="11052810" cy="5132070"/>
          </a:xfrm>
          <a:prstGeom prst="rect">
            <a:avLst/>
          </a:prstGeom>
          <a:noFill/>
          <a:ln w="9525">
            <a:noFill/>
          </a:ln>
        </p:spPr>
        <p:txBody>
          <a:bodyPr wrap="square">
            <a:spAutoFit/>
          </a:bodyPr>
          <a:p>
            <a:pPr indent="0">
              <a:lnSpc>
                <a:spcPct val="130000"/>
              </a:lnSpc>
            </a:pPr>
            <a:r>
              <a:rPr lang="en-US" altLang="zh-CN" sz="3600" b="1">
                <a:solidFill>
                  <a:srgbClr val="1F1FC8"/>
                </a:solidFill>
                <a:latin typeface="华文中宋" panose="02010600040101010101" charset="-122"/>
                <a:ea typeface="华文中宋" panose="02010600040101010101" charset="-122"/>
                <a:cs typeface="华文中宋" panose="02010600040101010101" charset="-122"/>
              </a:rPr>
              <a:t>3</a:t>
            </a:r>
            <a:r>
              <a:rPr lang="zh-CN" altLang="en-US" sz="3600" b="1">
                <a:solidFill>
                  <a:srgbClr val="1F1FC8"/>
                </a:solidFill>
                <a:latin typeface="华文中宋" panose="02010600040101010101" charset="-122"/>
                <a:ea typeface="华文中宋" panose="02010600040101010101" charset="-122"/>
                <a:cs typeface="华文中宋" panose="02010600040101010101" charset="-122"/>
              </a:rPr>
              <a:t>、</a:t>
            </a:r>
            <a:r>
              <a:rPr lang="zh-CN" sz="3600" b="1">
                <a:solidFill>
                  <a:srgbClr val="1F1FC8"/>
                </a:solidFill>
                <a:latin typeface="华文中宋" panose="02010600040101010101" charset="-122"/>
                <a:ea typeface="华文中宋" panose="02010600040101010101" charset="-122"/>
                <a:cs typeface="华文中宋" panose="02010600040101010101" charset="-122"/>
              </a:rPr>
              <a:t>恩格斯在信中，用“曲线的中轴线”来概括什么？我们应如何理解？ </a:t>
            </a:r>
            <a:r>
              <a:rPr lang="en-US" sz="3600" b="1">
                <a:latin typeface="华文中宋" panose="02010600040101010101" charset="-122"/>
                <a:ea typeface="华文中宋" panose="02010600040101010101" charset="-122"/>
                <a:cs typeface="华文中宋" panose="02010600040101010101" charset="-122"/>
              </a:rPr>
              <a:t> </a:t>
            </a:r>
            <a:endParaRPr lang="zh-CN" sz="3600" b="1">
              <a:latin typeface="华文中宋" panose="02010600040101010101" charset="-122"/>
              <a:ea typeface="华文中宋" panose="02010600040101010101" charset="-122"/>
              <a:cs typeface="华文中宋" panose="02010600040101010101" charset="-122"/>
            </a:endParaRPr>
          </a:p>
          <a:p>
            <a:pPr indent="0">
              <a:lnSpc>
                <a:spcPct val="130000"/>
              </a:lnSpc>
            </a:pP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  恩格斯用“曲线的中轴线”来概括历史发展中的经济必然性和偶然性的关系。他把偶然性比作曲线，把经济必然性比作曲线的中轴线，强调曲线始终围绕着中轴线上下摆动，偶然性总是表现着经济的必然性。 </a:t>
            </a:r>
            <a:endParaRPr lang="zh-CN" altLang="en-US" sz="3600" b="1">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42290" y="407035"/>
            <a:ext cx="11292840" cy="6043930"/>
          </a:xfrm>
          <a:prstGeom prst="rect">
            <a:avLst/>
          </a:prstGeom>
          <a:noFill/>
          <a:ln w="9525">
            <a:noFill/>
          </a:ln>
        </p:spPr>
        <p:txBody>
          <a:bodyPr wrap="square">
            <a:spAutoFit/>
          </a:bodyPr>
          <a:p>
            <a:pPr indent="0">
              <a:lnSpc>
                <a:spcPct val="110000"/>
              </a:lnSpc>
            </a:pPr>
            <a:r>
              <a:rPr lang="en-US" altLang="zh-CN" sz="3200" b="1">
                <a:solidFill>
                  <a:srgbClr val="1F1FC8"/>
                </a:solidFill>
                <a:latin typeface="华文中宋" panose="02010600040101010101" charset="-122"/>
                <a:ea typeface="华文中宋" panose="02010600040101010101" charset="-122"/>
                <a:cs typeface="华文中宋" panose="02010600040101010101" charset="-122"/>
              </a:rPr>
              <a:t>4</a:t>
            </a:r>
            <a:r>
              <a:rPr lang="zh-CN" altLang="en-US" sz="3200" b="1">
                <a:solidFill>
                  <a:srgbClr val="1F1FC8"/>
                </a:solidFill>
                <a:latin typeface="华文中宋" panose="02010600040101010101" charset="-122"/>
                <a:ea typeface="华文中宋" panose="02010600040101010101" charset="-122"/>
                <a:cs typeface="华文中宋" panose="02010600040101010101" charset="-122"/>
              </a:rPr>
              <a:t>、</a:t>
            </a:r>
            <a:r>
              <a:rPr lang="zh-CN" sz="3200" b="1">
                <a:solidFill>
                  <a:srgbClr val="1F1FC8"/>
                </a:solidFill>
                <a:latin typeface="华文中宋" panose="02010600040101010101" charset="-122"/>
                <a:ea typeface="华文中宋" panose="02010600040101010101" charset="-122"/>
                <a:cs typeface="华文中宋" panose="02010600040101010101" charset="-122"/>
              </a:rPr>
              <a:t>怎样理解“恰巧某个伟大人物在一定时间出现于某一国家，这当然纯粹是一种偶然现象。但是，如果我们把这个人去掉，那时就会需要有另外一个人来代替他，并且这个代替者是会出现的，不论好一些或差一些，但是最终总是会出现的。”？</a:t>
            </a:r>
            <a:r>
              <a:rPr lang="zh-CN" sz="3200" b="1">
                <a:latin typeface="华文中宋" panose="02010600040101010101" charset="-122"/>
                <a:ea typeface="华文中宋" panose="02010600040101010101" charset="-122"/>
                <a:cs typeface="华文中宋" panose="02010600040101010101" charset="-122"/>
              </a:rPr>
              <a:t>  </a:t>
            </a:r>
            <a:r>
              <a:rPr lang="en-US" sz="3200" b="1">
                <a:latin typeface="华文中宋" panose="02010600040101010101" charset="-122"/>
                <a:ea typeface="华文中宋" panose="02010600040101010101" charset="-122"/>
                <a:cs typeface="华文中宋" panose="02010600040101010101" charset="-122"/>
              </a:rPr>
              <a:t> </a:t>
            </a:r>
            <a:endParaRPr lang="zh-CN" sz="3200" b="1">
              <a:latin typeface="华文中宋" panose="02010600040101010101" charset="-122"/>
              <a:ea typeface="华文中宋" panose="02010600040101010101" charset="-122"/>
              <a:cs typeface="华文中宋" panose="02010600040101010101" charset="-122"/>
            </a:endParaRPr>
          </a:p>
          <a:p>
            <a:pPr indent="0">
              <a:lnSpc>
                <a:spcPct val="110000"/>
              </a:lnSpc>
            </a:pPr>
            <a:r>
              <a:rPr lang="en-US" altLang="zh-CN" sz="3200" b="1">
                <a:latin typeface="华文中宋" panose="02010600040101010101" charset="-122"/>
                <a:ea typeface="华文中宋" panose="02010600040101010101" charset="-122"/>
                <a:cs typeface="华文中宋" panose="02010600040101010101" charset="-122"/>
              </a:rPr>
              <a:t>   </a:t>
            </a:r>
            <a:r>
              <a:rPr lang="zh-CN" sz="3200" b="1">
                <a:latin typeface="华文中宋" panose="02010600040101010101" charset="-122"/>
                <a:ea typeface="华文中宋" panose="02010600040101010101" charset="-122"/>
                <a:cs typeface="华文中宋" panose="02010600040101010101" charset="-122"/>
              </a:rPr>
              <a:t>   这段话是恩格斯对伟大人物出现的必然性和偶然性的阐释。历史人物的出现具有必然性，这是由当时的社会矛盾决定的；历史人物在何时何地出现，又具有偶然性。如果否认经济发展的必然性对历史人物的决定作用，看不到历史人物产生的深刻社会根源，并夸大个人作用，就会陷人历史唯心主义；如果看不到历史的偶然性因素，就会陷入宿命论。</a:t>
            </a:r>
            <a:endParaRPr lang="zh-CN" altLang="en-US" sz="3200" b="1">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02615" y="502920"/>
            <a:ext cx="10986770" cy="5852160"/>
          </a:xfrm>
          <a:prstGeom prst="rect">
            <a:avLst/>
          </a:prstGeom>
          <a:noFill/>
        </p:spPr>
        <p:txBody>
          <a:bodyPr wrap="square" rtlCol="0">
            <a:spAutoFit/>
          </a:bodyPr>
          <a:p>
            <a:pPr indent="0" algn="l">
              <a:lnSpc>
                <a:spcPct val="130000"/>
              </a:lnSpc>
            </a:pPr>
            <a:r>
              <a:rPr lang="en-US" altLang="zh-CN" sz="3600" b="1">
                <a:solidFill>
                  <a:srgbClr val="1F1FC8"/>
                </a:solidFill>
                <a:latin typeface="华文中宋" panose="02010600040101010101" charset="-122"/>
                <a:ea typeface="华文中宋" panose="02010600040101010101" charset="-122"/>
                <a:cs typeface="华文中宋" panose="02010600040101010101" charset="-122"/>
                <a:sym typeface="+mn-ea"/>
              </a:rPr>
              <a:t>5</a:t>
            </a:r>
            <a:r>
              <a:rPr lang="zh-CN" altLang="en-US" sz="3600" b="1">
                <a:solidFill>
                  <a:srgbClr val="1F1FC8"/>
                </a:solidFill>
                <a:latin typeface="华文中宋" panose="02010600040101010101" charset="-122"/>
                <a:ea typeface="华文中宋" panose="02010600040101010101" charset="-122"/>
                <a:cs typeface="华文中宋" panose="02010600040101010101" charset="-122"/>
                <a:sym typeface="+mn-ea"/>
              </a:rPr>
              <a:t>、</a:t>
            </a:r>
            <a:r>
              <a:rPr lang="zh-CN" sz="3600" b="1">
                <a:solidFill>
                  <a:srgbClr val="1F1FC8"/>
                </a:solidFill>
                <a:latin typeface="华文中宋" panose="02010600040101010101" charset="-122"/>
                <a:ea typeface="华文中宋" panose="02010600040101010101" charset="-122"/>
                <a:cs typeface="华文中宋" panose="02010600040101010101" charset="-122"/>
                <a:sym typeface="+mn-ea"/>
              </a:rPr>
              <a:t>学习恩格斯这封书信的重要意义是什么？</a:t>
            </a:r>
            <a:r>
              <a:rPr lang="en-US" sz="3600" b="1">
                <a:latin typeface="华文中宋" panose="02010600040101010101" charset="-122"/>
                <a:ea typeface="华文中宋" panose="02010600040101010101" charset="-122"/>
                <a:cs typeface="华文中宋" panose="02010600040101010101" charset="-122"/>
                <a:sym typeface="+mn-ea"/>
              </a:rPr>
              <a:t>   </a:t>
            </a:r>
            <a:endParaRPr lang="en-US" sz="3600" b="1">
              <a:latin typeface="华文中宋" panose="02010600040101010101" charset="-122"/>
              <a:ea typeface="华文中宋" panose="02010600040101010101" charset="-122"/>
              <a:cs typeface="华文中宋" panose="02010600040101010101" charset="-122"/>
              <a:sym typeface="+mn-ea"/>
            </a:endParaRPr>
          </a:p>
          <a:p>
            <a:pPr indent="0" algn="l">
              <a:lnSpc>
                <a:spcPct val="130000"/>
              </a:lnSpc>
            </a:pPr>
            <a:r>
              <a:rPr lang="en-US" sz="3600" b="1">
                <a:latin typeface="华文中宋" panose="02010600040101010101" charset="-122"/>
                <a:ea typeface="华文中宋" panose="02010600040101010101" charset="-122"/>
                <a:cs typeface="华文中宋" panose="02010600040101010101" charset="-122"/>
                <a:sym typeface="+mn-ea"/>
              </a:rPr>
              <a:t>  </a:t>
            </a:r>
            <a:r>
              <a:rPr lang="zh-CN" sz="3600" b="1">
                <a:latin typeface="华文中宋" panose="02010600040101010101" charset="-122"/>
                <a:ea typeface="华文中宋" panose="02010600040101010101" charset="-122"/>
                <a:cs typeface="华文中宋" panose="02010600040101010101" charset="-122"/>
                <a:sym typeface="+mn-ea"/>
              </a:rPr>
              <a:t>①在分析经济基础和上层建筑的相互关系时，要善于以唯物史观做指导，在大量的偶然现象中，找出必然的发展规律来。</a:t>
            </a:r>
            <a:endParaRPr lang="zh-CN" sz="3600" b="1">
              <a:latin typeface="华文中宋" panose="02010600040101010101" charset="-122"/>
              <a:ea typeface="华文中宋" panose="02010600040101010101" charset="-122"/>
              <a:cs typeface="华文中宋" panose="02010600040101010101" charset="-122"/>
            </a:endParaRPr>
          </a:p>
          <a:p>
            <a:pPr indent="0" algn="l">
              <a:lnSpc>
                <a:spcPct val="130000"/>
              </a:lnSpc>
            </a:pPr>
            <a:r>
              <a:rPr lang="zh-CN" sz="3600" b="1">
                <a:latin typeface="华文中宋" panose="02010600040101010101" charset="-122"/>
                <a:ea typeface="华文中宋" panose="02010600040101010101" charset="-122"/>
                <a:cs typeface="华文中宋" panose="02010600040101010101" charset="-122"/>
                <a:sym typeface="+mn-ea"/>
              </a:rPr>
              <a:t> </a:t>
            </a:r>
            <a:r>
              <a:rPr lang="en-US" altLang="zh-CN" sz="3600" b="1">
                <a:latin typeface="华文中宋" panose="02010600040101010101" charset="-122"/>
                <a:ea typeface="华文中宋" panose="02010600040101010101" charset="-122"/>
                <a:cs typeface="华文中宋" panose="02010600040101010101" charset="-122"/>
                <a:sym typeface="+mn-ea"/>
              </a:rPr>
              <a:t> </a:t>
            </a:r>
            <a:r>
              <a:rPr lang="zh-CN" sz="3600" b="1">
                <a:latin typeface="华文中宋" panose="02010600040101010101" charset="-122"/>
                <a:ea typeface="华文中宋" panose="02010600040101010101" charset="-122"/>
                <a:cs typeface="华文中宋" panose="02010600040101010101" charset="-122"/>
                <a:sym typeface="+mn-ea"/>
              </a:rPr>
              <a:t>②恩格斯在这封信中阐明了伟大人物是历史的产物这一著名原理，并结合必然性与偶然性的辩证关系做了精辟的分析。</a:t>
            </a:r>
            <a:endParaRPr lang="zh-CN" altLang="en-US" sz="3600" b="1">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1" end="1"/>
                                            </p:txEl>
                                          </p:spTgt>
                                        </p:tgtEl>
                                        <p:attrNameLst>
                                          <p:attrName>style.visibility</p:attrName>
                                        </p:attrNameLst>
                                      </p:cBhvr>
                                      <p:to>
                                        <p:strVal val="visible"/>
                                      </p:to>
                                    </p:set>
                                    <p:anim calcmode="lin" valueType="num">
                                      <p:cBhvr additive="base">
                                        <p:cTn id="1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
                                            <p:txEl>
                                              <p:pRg st="2" end="2"/>
                                            </p:txEl>
                                          </p:spTgt>
                                        </p:tgtEl>
                                        <p:attrNameLst>
                                          <p:attrName>style.visibility</p:attrName>
                                        </p:attrNameLst>
                                      </p:cBhvr>
                                      <p:to>
                                        <p:strVal val="visible"/>
                                      </p:to>
                                    </p:set>
                                    <p:anim calcmode="lin" valueType="num">
                                      <p:cBhvr additive="base">
                                        <p:cTn id="1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05765" y="797560"/>
            <a:ext cx="11381105" cy="5692775"/>
          </a:xfrm>
          <a:prstGeom prst="rect">
            <a:avLst/>
          </a:prstGeom>
          <a:noFill/>
          <a:ln w="9525">
            <a:noFill/>
          </a:ln>
        </p:spPr>
        <p:txBody>
          <a:bodyPr wrap="square">
            <a:spAutoFit/>
          </a:bodyPr>
          <a:p>
            <a:pPr indent="0"/>
            <a:r>
              <a:rPr lang="en-US" sz="2800" b="1">
                <a:solidFill>
                  <a:srgbClr val="1F1FC8"/>
                </a:solidFill>
                <a:latin typeface="华文中宋" panose="02010600040101010101" charset="-122"/>
                <a:ea typeface="华文中宋" panose="02010600040101010101" charset="-122"/>
                <a:cs typeface="华文中宋" panose="02010600040101010101" charset="-122"/>
              </a:rPr>
              <a:t>1</a:t>
            </a:r>
            <a:r>
              <a:rPr lang="zh-CN" sz="2800" b="1">
                <a:solidFill>
                  <a:srgbClr val="1F1FC8"/>
                </a:solidFill>
                <a:latin typeface="华文中宋" panose="02010600040101010101" charset="-122"/>
                <a:ea typeface="华文中宋" panose="02010600040101010101" charset="-122"/>
                <a:cs typeface="华文中宋" panose="02010600040101010101" charset="-122"/>
              </a:rPr>
              <a:t>．如何理解“恰巧拿破仑这个科西嘉人做了被本身的战争弄得精疲力竭的法兰西共和国所需要的军事独裁者，这是个偶然现象”这句话的含意？ </a:t>
            </a:r>
            <a:endParaRPr lang="zh-CN" sz="2800" b="1">
              <a:solidFill>
                <a:srgbClr val="1F1FC8"/>
              </a:solidFill>
              <a:latin typeface="华文中宋" panose="02010600040101010101" charset="-122"/>
              <a:ea typeface="华文中宋" panose="02010600040101010101" charset="-122"/>
              <a:cs typeface="华文中宋" panose="02010600040101010101" charset="-122"/>
            </a:endParaRPr>
          </a:p>
          <a:p>
            <a:pPr indent="0"/>
            <a:r>
              <a:rPr lang="zh-CN" sz="2800" b="1">
                <a:solidFill>
                  <a:srgbClr val="1F1FC8"/>
                </a:solidFill>
                <a:latin typeface="华文中宋" panose="02010600040101010101" charset="-122"/>
                <a:ea typeface="华文中宋" panose="02010600040101010101" charset="-122"/>
                <a:cs typeface="华文中宋" panose="02010600040101010101" charset="-122"/>
              </a:rPr>
              <a:t> </a:t>
            </a:r>
            <a:r>
              <a:rPr lang="en-US" altLang="zh-CN" sz="2800" b="1">
                <a:solidFill>
                  <a:srgbClr val="1F1FC8"/>
                </a:solidFill>
                <a:latin typeface="华文中宋" panose="02010600040101010101" charset="-122"/>
                <a:ea typeface="华文中宋" panose="02010600040101010101" charset="-122"/>
                <a:cs typeface="华文中宋" panose="02010600040101010101" charset="-122"/>
              </a:rPr>
              <a:t>  </a:t>
            </a:r>
            <a:r>
              <a:rPr lang="en-US" altLang="zh-CN" sz="2800" b="1">
                <a:latin typeface="华文中宋" panose="02010600040101010101" charset="-122"/>
                <a:ea typeface="华文中宋" panose="02010600040101010101" charset="-122"/>
                <a:cs typeface="华文中宋" panose="02010600040101010101" charset="-122"/>
              </a:rPr>
              <a:t>  </a:t>
            </a:r>
            <a:r>
              <a:rPr lang="zh-CN" sz="2800" b="1">
                <a:latin typeface="华文中宋" panose="02010600040101010101" charset="-122"/>
                <a:ea typeface="华文中宋" panose="02010600040101010101" charset="-122"/>
                <a:cs typeface="华文中宋" panose="02010600040101010101" charset="-122"/>
              </a:rPr>
              <a:t> 在当时法国的历史条件下，客观上需要有军事独裁者这样的历史人物出现，这种人物是迟早要出现的。从这个意义上说，拿破仑充当军事独裁者，是有其历史的必然性；他本人已具备了必要的条件，但这个角色可以由拿破仑来扮演，也可以由别人来充当，因此拿破仑的登场又是个偶然现象。 </a:t>
            </a:r>
            <a:endParaRPr lang="en-US" sz="2800" b="1">
              <a:latin typeface="华文中宋" panose="02010600040101010101" charset="-122"/>
              <a:ea typeface="华文中宋" panose="02010600040101010101" charset="-122"/>
              <a:cs typeface="华文中宋" panose="02010600040101010101" charset="-122"/>
            </a:endParaRPr>
          </a:p>
          <a:p>
            <a:pPr indent="0"/>
            <a:r>
              <a:rPr lang="en-US" sz="2800" b="1">
                <a:solidFill>
                  <a:srgbClr val="1F1FC8"/>
                </a:solidFill>
                <a:latin typeface="华文中宋" panose="02010600040101010101" charset="-122"/>
                <a:ea typeface="华文中宋" panose="02010600040101010101" charset="-122"/>
                <a:cs typeface="华文中宋" panose="02010600040101010101" charset="-122"/>
              </a:rPr>
              <a:t>2.</a:t>
            </a:r>
            <a:r>
              <a:rPr lang="zh-CN" sz="2800" b="1">
                <a:solidFill>
                  <a:srgbClr val="1F1FC8"/>
                </a:solidFill>
                <a:latin typeface="华文中宋" panose="02010600040101010101" charset="-122"/>
                <a:ea typeface="华文中宋" panose="02010600040101010101" charset="-122"/>
                <a:cs typeface="华文中宋" panose="02010600040101010101" charset="-122"/>
              </a:rPr>
              <a:t>“请您不要过分推敲上面所说的每一句话，而要把握总的联系”这句话如何理解？ </a:t>
            </a:r>
            <a:endParaRPr lang="en-US" sz="2800" b="1">
              <a:solidFill>
                <a:srgbClr val="1F1FC8"/>
              </a:solidFill>
              <a:latin typeface="华文中宋" panose="02010600040101010101" charset="-122"/>
              <a:ea typeface="华文中宋" panose="02010600040101010101" charset="-122"/>
              <a:cs typeface="华文中宋" panose="02010600040101010101" charset="-122"/>
            </a:endParaRPr>
          </a:p>
          <a:p>
            <a:pPr indent="0"/>
            <a:r>
              <a:rPr lang="en-US" sz="2800" b="1">
                <a:latin typeface="华文中宋" panose="02010600040101010101" charset="-122"/>
                <a:ea typeface="华文中宋" panose="02010600040101010101" charset="-122"/>
                <a:cs typeface="华文中宋" panose="02010600040101010101" charset="-122"/>
              </a:rPr>
              <a:t>     </a:t>
            </a:r>
            <a:r>
              <a:rPr lang="zh-CN" sz="2800" b="1">
                <a:latin typeface="华文中宋" panose="02010600040101010101" charset="-122"/>
                <a:ea typeface="华文中宋" panose="02010600040101010101" charset="-122"/>
                <a:cs typeface="华文中宋" panose="02010600040101010101" charset="-122"/>
              </a:rPr>
              <a:t> 恩格斯在这里是提醒对方不要过度诠释，特别是不要陷入那种脱离整个宏观语境的“咬文嚼字”，因为这种“咬文嚼字”正是对马克思主义“不求甚解”的表现。 </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3947160" y="152400"/>
            <a:ext cx="4297680" cy="645160"/>
          </a:xfrm>
          <a:prstGeom prst="rect">
            <a:avLst/>
          </a:prstGeom>
          <a:noFill/>
        </p:spPr>
        <p:txBody>
          <a:bodyPr wrap="none" rtlCol="0">
            <a:spAutoFit/>
          </a:bodyPr>
          <a:p>
            <a:pPr algn="l"/>
            <a:r>
              <a:rPr lang="zh-CN" sz="3600" b="1">
                <a:solidFill>
                  <a:srgbClr val="FF0000"/>
                </a:solidFill>
                <a:latin typeface="微软雅黑" panose="020B0503020204020204" charset="-122"/>
                <a:ea typeface="微软雅黑" panose="020B0503020204020204" charset="-122"/>
                <a:cs typeface="华文中宋" panose="02010600040101010101" charset="-122"/>
                <a:sym typeface="+mn-ea"/>
              </a:rPr>
              <a:t>理解文中语句的含意</a:t>
            </a:r>
            <a:endParaRPr lang="zh-CN" altLang="en-US" sz="36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2" end="2"/>
                                            </p:txEl>
                                          </p:spTgt>
                                        </p:tgtEl>
                                        <p:attrNameLst>
                                          <p:attrName>style.visibility</p:attrName>
                                        </p:attrNameLst>
                                      </p:cBhvr>
                                      <p:to>
                                        <p:strVal val="visible"/>
                                      </p:to>
                                    </p:set>
                                    <p:anim calcmode="lin" valueType="num">
                                      <p:cBhvr>
                                        <p:cTn id="18"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000" fill="hold">
                                          <p:stCondLst>
                                            <p:cond delay="0"/>
                                          </p:stCondLst>
                                        </p:cTn>
                                        <p:tgtEl>
                                          <p:spTgt spid="100">
                                            <p:txEl>
                                              <p:pRg st="1" end="1"/>
                                            </p:txEl>
                                          </p:spTgt>
                                        </p:tgtEl>
                                        <p:attrNameLst>
                                          <p:attrName>style.visibility</p:attrName>
                                        </p:attrNameLst>
                                      </p:cBhvr>
                                      <p:to>
                                        <p:strVal val="visible"/>
                                      </p:to>
                                    </p:set>
                                    <p:anim calcmode="lin" valueType="num">
                                      <p:cBhvr additive="base">
                                        <p:cTn id="25"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000" fill="hold">
                                          <p:stCondLst>
                                            <p:cond delay="0"/>
                                          </p:stCondLst>
                                        </p:cTn>
                                        <p:tgtEl>
                                          <p:spTgt spid="100">
                                            <p:txEl>
                                              <p:pRg st="3" end="3"/>
                                            </p:txEl>
                                          </p:spTgt>
                                        </p:tgtEl>
                                        <p:attrNameLst>
                                          <p:attrName>style.visibility</p:attrName>
                                        </p:attrNameLst>
                                      </p:cBhvr>
                                      <p:to>
                                        <p:strVal val="visible"/>
                                      </p:to>
                                    </p:set>
                                    <p:anim calcmode="lin" valueType="num">
                                      <p:cBhvr additive="base">
                                        <p:cTn id="31"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48640" y="1214120"/>
            <a:ext cx="11296015" cy="5210810"/>
          </a:xfrm>
          <a:prstGeom prst="rect">
            <a:avLst/>
          </a:prstGeom>
          <a:noFill/>
          <a:ln w="9525">
            <a:noFill/>
          </a:ln>
        </p:spPr>
        <p:txBody>
          <a:bodyPr wrap="square">
            <a:spAutoFit/>
          </a:bodyPr>
          <a:p>
            <a:pPr indent="0">
              <a:lnSpc>
                <a:spcPct val="130000"/>
              </a:lnSpc>
            </a:pPr>
            <a:r>
              <a:rPr lang="zh-CN" sz="3200" b="1">
                <a:latin typeface="华文中宋" panose="02010600040101010101" charset="-122"/>
                <a:ea typeface="华文中宋" panose="02010600040101010101" charset="-122"/>
                <a:cs typeface="华文中宋" panose="02010600040101010101" charset="-122"/>
              </a:rPr>
              <a:t>①</a:t>
            </a:r>
            <a:r>
              <a:rPr lang="en-US" altLang="zh-CN" sz="3200" b="1">
                <a:latin typeface="华文中宋" panose="02010600040101010101" charset="-122"/>
                <a:ea typeface="华文中宋" panose="02010600040101010101" charset="-122"/>
                <a:cs typeface="华文中宋" panose="02010600040101010101" charset="-122"/>
              </a:rPr>
              <a:t> </a:t>
            </a:r>
            <a:r>
              <a:rPr lang="zh-CN" sz="3200" b="1">
                <a:latin typeface="华文中宋" panose="02010600040101010101" charset="-122"/>
                <a:ea typeface="华文中宋" panose="02010600040101010101" charset="-122"/>
                <a:cs typeface="华文中宋" panose="02010600040101010101" charset="-122"/>
              </a:rPr>
              <a:t>首先阐明了经济关系是社会历史的决定性基础。 </a:t>
            </a:r>
            <a:endParaRPr lang="en-US" sz="3200" b="1">
              <a:latin typeface="华文中宋" panose="02010600040101010101" charset="-122"/>
              <a:ea typeface="华文中宋" panose="02010600040101010101" charset="-122"/>
              <a:cs typeface="华文中宋" panose="02010600040101010101" charset="-122"/>
            </a:endParaRPr>
          </a:p>
          <a:p>
            <a:pPr indent="0">
              <a:lnSpc>
                <a:spcPct val="130000"/>
              </a:lnSpc>
            </a:pPr>
            <a:r>
              <a:rPr lang="zh-CN" sz="3200" b="1">
                <a:latin typeface="华文中宋" panose="02010600040101010101" charset="-122"/>
                <a:ea typeface="华文中宋" panose="02010600040101010101" charset="-122"/>
                <a:cs typeface="华文中宋" panose="02010600040101010101" charset="-122"/>
              </a:rPr>
              <a:t>②</a:t>
            </a:r>
            <a:r>
              <a:rPr lang="en-US" altLang="zh-CN" sz="3200" b="1">
                <a:latin typeface="华文中宋" panose="02010600040101010101" charset="-122"/>
                <a:ea typeface="华文中宋" panose="02010600040101010101" charset="-122"/>
                <a:cs typeface="华文中宋" panose="02010600040101010101" charset="-122"/>
              </a:rPr>
              <a:t> </a:t>
            </a:r>
            <a:r>
              <a:rPr lang="zh-CN" sz="3200" b="1">
                <a:latin typeface="华文中宋" panose="02010600040101010101" charset="-122"/>
                <a:ea typeface="华文中宋" panose="02010600040101010101" charset="-122"/>
                <a:cs typeface="华文中宋" panose="02010600040101010101" charset="-122"/>
              </a:rPr>
              <a:t>指出政治、法、哲学、宗教、文学、艺术等等的发展是以经济发展为基础的</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它们之间又都互相作用并对经济基础发生作用。 </a:t>
            </a:r>
            <a:endParaRPr lang="en-US" sz="3200" b="1">
              <a:latin typeface="华文中宋" panose="02010600040101010101" charset="-122"/>
              <a:ea typeface="华文中宋" panose="02010600040101010101" charset="-122"/>
              <a:cs typeface="华文中宋" panose="02010600040101010101" charset="-122"/>
            </a:endParaRPr>
          </a:p>
          <a:p>
            <a:pPr indent="0">
              <a:lnSpc>
                <a:spcPct val="130000"/>
              </a:lnSpc>
            </a:pPr>
            <a:r>
              <a:rPr lang="zh-CN" sz="3200" b="1">
                <a:latin typeface="华文中宋" panose="02010600040101010101" charset="-122"/>
                <a:ea typeface="华文中宋" panose="02010600040101010101" charset="-122"/>
                <a:cs typeface="华文中宋" panose="02010600040101010101" charset="-122"/>
              </a:rPr>
              <a:t>③</a:t>
            </a:r>
            <a:r>
              <a:rPr lang="en-US" altLang="zh-CN" sz="3200" b="1">
                <a:latin typeface="华文中宋" panose="02010600040101010101" charset="-122"/>
                <a:ea typeface="华文中宋" panose="02010600040101010101" charset="-122"/>
                <a:cs typeface="华文中宋" panose="02010600040101010101" charset="-122"/>
              </a:rPr>
              <a:t> </a:t>
            </a:r>
            <a:r>
              <a:rPr lang="zh-CN" sz="3200" b="1">
                <a:latin typeface="华文中宋" panose="02010600040101010101" charset="-122"/>
                <a:ea typeface="华文中宋" panose="02010600040101010101" charset="-122"/>
                <a:cs typeface="华文中宋" panose="02010600040101010101" charset="-122"/>
              </a:rPr>
              <a:t>接着分析了历史发展中必然性和偶然性的关系</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阐明了伟大人物在历史上出现的偶然性与必然性。 </a:t>
            </a:r>
            <a:endParaRPr lang="en-US" sz="3200" b="1">
              <a:latin typeface="华文中宋" panose="02010600040101010101" charset="-122"/>
              <a:ea typeface="华文中宋" panose="02010600040101010101" charset="-122"/>
              <a:cs typeface="华文中宋" panose="02010600040101010101" charset="-122"/>
            </a:endParaRPr>
          </a:p>
          <a:p>
            <a:pPr indent="0">
              <a:lnSpc>
                <a:spcPct val="130000"/>
              </a:lnSpc>
            </a:pPr>
            <a:r>
              <a:rPr lang="zh-CN" sz="3200" b="1">
                <a:latin typeface="华文中宋" panose="02010600040101010101" charset="-122"/>
                <a:ea typeface="华文中宋" panose="02010600040101010101" charset="-122"/>
                <a:cs typeface="华文中宋" panose="02010600040101010101" charset="-122"/>
              </a:rPr>
              <a:t>④</a:t>
            </a:r>
            <a:r>
              <a:rPr lang="en-US" altLang="zh-CN" sz="3200" b="1">
                <a:latin typeface="华文中宋" panose="02010600040101010101" charset="-122"/>
                <a:ea typeface="华文中宋" panose="02010600040101010101" charset="-122"/>
                <a:cs typeface="华文中宋" panose="02010600040101010101" charset="-122"/>
              </a:rPr>
              <a:t> </a:t>
            </a:r>
            <a:r>
              <a:rPr lang="zh-CN" sz="3200" b="1">
                <a:latin typeface="华文中宋" panose="02010600040101010101" charset="-122"/>
                <a:ea typeface="华文中宋" panose="02010600040101010101" charset="-122"/>
                <a:cs typeface="华文中宋" panose="02010600040101010101" charset="-122"/>
              </a:rPr>
              <a:t>最后归结到要正确理解历史就必须注重经济史的学习</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学会全面把握马克思主义的辩证唯物史观。 </a:t>
            </a:r>
            <a:endParaRPr lang="zh-CN" altLang="en-US" sz="32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3642995" y="455930"/>
            <a:ext cx="4906010" cy="645160"/>
          </a:xfrm>
          <a:prstGeom prst="rect">
            <a:avLst/>
          </a:prstGeom>
          <a:noFill/>
        </p:spPr>
        <p:txBody>
          <a:bodyPr wrap="none" rtlCol="0">
            <a:spAutoFit/>
          </a:bodyPr>
          <a:p>
            <a:pPr algn="l">
              <a:lnSpc>
                <a:spcPct val="90000"/>
              </a:lnSpc>
            </a:pPr>
            <a:r>
              <a:rPr lang="zh-CN" sz="4000" b="1">
                <a:solidFill>
                  <a:srgbClr val="FF0000"/>
                </a:solidFill>
                <a:latin typeface="微软雅黑" panose="020B0503020204020204" charset="-122"/>
                <a:ea typeface="微软雅黑" panose="020B0503020204020204" charset="-122"/>
                <a:cs typeface="微软雅黑" panose="020B0503020204020204" charset="-122"/>
                <a:sym typeface="+mn-ea"/>
              </a:rPr>
              <a:t>梳理并概括 论述思路</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5" name="图片 7"/>
          <p:cNvPicPr preferRelativeResize="0">
            <a:picLocks noChangeAspect="1"/>
          </p:cNvPicPr>
          <p:nvPr>
            <p:custDataLst>
              <p:tags r:id="rId1"/>
            </p:custDataLst>
          </p:nvPr>
        </p:nvPicPr>
        <p:blipFill>
          <a:blip r:embed="rId2"/>
          <a:stretch>
            <a:fillRect/>
          </a:stretch>
        </p:blipFill>
        <p:spPr>
          <a:xfrm>
            <a:off x="488315" y="201295"/>
            <a:ext cx="5328285" cy="6381750"/>
          </a:xfrm>
          <a:prstGeom prst="rect">
            <a:avLst/>
          </a:prstGeom>
          <a:blipFill rotWithShape="1">
            <a:blip r:embed="rId3"/>
            <a:stretch>
              <a:fillRect/>
            </a:stretch>
          </a:blipFill>
          <a:ln w="9525">
            <a:noFill/>
          </a:ln>
        </p:spPr>
      </p:pic>
      <p:pic>
        <p:nvPicPr>
          <p:cNvPr id="2" name="图片 1"/>
          <p:cNvPicPr preferRelativeResize="0">
            <a:picLocks noChangeAspect="1"/>
          </p:cNvPicPr>
          <p:nvPr>
            <p:custDataLst>
              <p:tags r:id="rId4"/>
            </p:custDataLst>
          </p:nvPr>
        </p:nvPicPr>
        <p:blipFill>
          <a:blip r:embed="rId5"/>
          <a:srcRect l="-9544" r="-9544"/>
          <a:stretch>
            <a:fillRect/>
          </a:stretch>
        </p:blipFill>
        <p:spPr>
          <a:xfrm>
            <a:off x="5925185" y="200660"/>
            <a:ext cx="5909945" cy="6333490"/>
          </a:xfrm>
          <a:custGeom>
            <a:avLst/>
            <a:gdLst/>
            <a:ahLst/>
            <a:cxnLst>
              <a:cxn ang="3">
                <a:pos x="hc" y="t"/>
              </a:cxn>
              <a:cxn ang="cd2">
                <a:pos x="l" y="vc"/>
              </a:cxn>
              <a:cxn ang="cd4">
                <a:pos x="hc" y="b"/>
              </a:cxn>
              <a:cxn ang="0">
                <a:pos x="r" y="vc"/>
              </a:cxn>
            </a:cxnLst>
            <a:rect l="l" t="t" r="r" b="b"/>
            <a:pathLst>
              <a:path w="6960" h="6960">
                <a:moveTo>
                  <a:pt x="0" y="0"/>
                </a:moveTo>
                <a:lnTo>
                  <a:pt x="6960" y="0"/>
                </a:lnTo>
                <a:lnTo>
                  <a:pt x="6960" y="6960"/>
                </a:lnTo>
                <a:lnTo>
                  <a:pt x="0" y="6960"/>
                </a:lnTo>
                <a:lnTo>
                  <a:pt x="0" y="0"/>
                </a:lnTo>
                <a:close/>
              </a:path>
            </a:pathLst>
          </a:custGeom>
          <a:blipFill rotWithShape="1">
            <a:blip r:embed="rId6"/>
            <a:stretch>
              <a:fillRect/>
            </a:stretch>
          </a:blipFill>
        </p:spPr>
      </p:pic>
      <p:sp>
        <p:nvSpPr>
          <p:cNvPr id="4" name="文本框 3"/>
          <p:cNvSpPr txBox="1"/>
          <p:nvPr/>
        </p:nvSpPr>
        <p:spPr>
          <a:xfrm>
            <a:off x="410210" y="2916555"/>
            <a:ext cx="11371580" cy="1445260"/>
          </a:xfrm>
          <a:prstGeom prst="rect">
            <a:avLst/>
          </a:prstGeom>
          <a:noFill/>
        </p:spPr>
        <p:txBody>
          <a:bodyPr wrap="none" rtlCol="0">
            <a:spAutoFit/>
          </a:bodyPr>
          <a:p>
            <a:pPr algn="l"/>
            <a:r>
              <a:rPr lang="zh-CN" altLang="zh-CN" sz="8800" b="1">
                <a:solidFill>
                  <a:srgbClr val="E40000"/>
                </a:solidFill>
                <a:latin typeface="华文行楷" panose="02010800040101010101" charset="-122"/>
                <a:ea typeface="华文行楷" panose="02010800040101010101" charset="-122"/>
                <a:sym typeface="+mn-ea"/>
              </a:rPr>
              <a:t>社会历史的决定性基础</a:t>
            </a:r>
            <a:endParaRPr lang="zh-CN" altLang="zh-CN" sz="8800" b="1">
              <a:solidFill>
                <a:srgbClr val="E40000"/>
              </a:solidFill>
              <a:latin typeface="华文行楷" panose="02010800040101010101" charset="-122"/>
              <a:ea typeface="华文行楷" panose="02010800040101010101" charset="-122"/>
              <a:sym typeface="+mn-ea"/>
            </a:endParaRPr>
          </a:p>
        </p:txBody>
      </p:sp>
      <p:sp>
        <p:nvSpPr>
          <p:cNvPr id="5" name="文本框 4"/>
          <p:cNvSpPr txBox="1"/>
          <p:nvPr/>
        </p:nvSpPr>
        <p:spPr>
          <a:xfrm>
            <a:off x="3011805" y="4862830"/>
            <a:ext cx="2701290" cy="1106805"/>
          </a:xfrm>
          <a:prstGeom prst="rect">
            <a:avLst/>
          </a:prstGeom>
          <a:noFill/>
        </p:spPr>
        <p:txBody>
          <a:bodyPr wrap="none" rtlCol="0" anchor="t">
            <a:spAutoFit/>
          </a:bodyPr>
          <a:p>
            <a:r>
              <a:rPr lang="zh-CN" sz="6600" b="1">
                <a:solidFill>
                  <a:srgbClr val="1F1FC8"/>
                </a:solidFill>
                <a:latin typeface="华文行楷" panose="02010800040101010101" charset="-122"/>
                <a:ea typeface="华文行楷" panose="02010800040101010101" charset="-122"/>
                <a:cs typeface="华文中宋" panose="02010600040101010101" charset="-122"/>
                <a:sym typeface="+mn-ea"/>
              </a:rPr>
              <a:t>恩格斯</a:t>
            </a:r>
            <a:endParaRPr lang="zh-CN" altLang="en-US" sz="6600" b="1">
              <a:solidFill>
                <a:srgbClr val="1F1FC8"/>
              </a:solidFill>
              <a:latin typeface="华文行楷" panose="02010800040101010101" charset="-122"/>
              <a:ea typeface="华文行楷" panose="02010800040101010101" charset="-122"/>
              <a:cs typeface="华文中宋" panose="02010600040101010101" charset="-122"/>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1505"/>
                                        </p:tgtEl>
                                        <p:attrNameLst>
                                          <p:attrName>style.visibility</p:attrName>
                                        </p:attrNameLst>
                                      </p:cBhvr>
                                      <p:to>
                                        <p:strVal val="visible"/>
                                      </p:to>
                                    </p:set>
                                    <p:anim calcmode="lin" valueType="num">
                                      <p:cBhvr>
                                        <p:cTn id="7" dur="1000" fill="hold"/>
                                        <p:tgtEl>
                                          <p:spTgt spid="21505"/>
                                        </p:tgtEl>
                                        <p:attrNameLst>
                                          <p:attrName>ppt_w</p:attrName>
                                        </p:attrNameLst>
                                      </p:cBhvr>
                                      <p:tavLst>
                                        <p:tav tm="0">
                                          <p:val>
                                            <p:strVal val="#ppt_w*0.70"/>
                                          </p:val>
                                        </p:tav>
                                        <p:tav tm="100000">
                                          <p:val>
                                            <p:strVal val="#ppt_w"/>
                                          </p:val>
                                        </p:tav>
                                      </p:tavLst>
                                    </p:anim>
                                    <p:anim calcmode="lin" valueType="num">
                                      <p:cBhvr>
                                        <p:cTn id="8" dur="1000" fill="hold"/>
                                        <p:tgtEl>
                                          <p:spTgt spid="21505"/>
                                        </p:tgtEl>
                                        <p:attrNameLst>
                                          <p:attrName>ppt_h</p:attrName>
                                        </p:attrNameLst>
                                      </p:cBhvr>
                                      <p:tavLst>
                                        <p:tav tm="0">
                                          <p:val>
                                            <p:strVal val="#ppt_h"/>
                                          </p:val>
                                        </p:tav>
                                        <p:tav tm="100000">
                                          <p:val>
                                            <p:strVal val="#ppt_h"/>
                                          </p:val>
                                        </p:tav>
                                      </p:tavLst>
                                    </p:anim>
                                    <p:animEffect transition="in" filter="fade">
                                      <p:cBhvr>
                                        <p:cTn id="9" dur="1000"/>
                                        <p:tgtEl>
                                          <p:spTgt spid="21505"/>
                                        </p:tgtEl>
                                      </p:cBhvr>
                                    </p:animEffect>
                                  </p:childTnLst>
                                </p:cTn>
                              </p:par>
                              <p:par>
                                <p:cTn id="10" presetID="55"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000"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fltVal val="0"/>
                                          </p:val>
                                        </p:tav>
                                        <p:tav tm="100000">
                                          <p:val>
                                            <p:strVal val="#ppt_w"/>
                                          </p:val>
                                        </p:tav>
                                      </p:tavLst>
                                    </p:anim>
                                    <p:anim calcmode="lin" valueType="num">
                                      <p:cBhvr>
                                        <p:cTn id="19" dur="1000" fill="hold"/>
                                        <p:tgtEl>
                                          <p:spTgt spid="4"/>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000"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68960" y="1031240"/>
            <a:ext cx="11052175" cy="5507990"/>
          </a:xfrm>
          <a:prstGeom prst="rect">
            <a:avLst/>
          </a:prstGeom>
          <a:noFill/>
          <a:ln w="9525">
            <a:noFill/>
          </a:ln>
        </p:spPr>
        <p:txBody>
          <a:bodyPr wrap="square">
            <a:spAutoFit/>
          </a:bodyPr>
          <a:p>
            <a:pPr indent="0"/>
            <a:r>
              <a:rPr lang="zh-CN" sz="3200" b="1">
                <a:solidFill>
                  <a:srgbClr val="FF0000"/>
                </a:solidFill>
                <a:latin typeface="华文中宋" panose="02010600040101010101" charset="-122"/>
                <a:ea typeface="华文中宋" panose="02010600040101010101" charset="-122"/>
                <a:cs typeface="华文中宋" panose="02010600040101010101" charset="-122"/>
              </a:rPr>
              <a:t>①举例论证。</a:t>
            </a:r>
            <a:r>
              <a:rPr lang="zh-CN" sz="3200" b="1">
                <a:latin typeface="华文中宋" panose="02010600040101010101" charset="-122"/>
                <a:ea typeface="华文中宋" panose="02010600040101010101" charset="-122"/>
                <a:cs typeface="华文中宋" panose="02010600040101010101" charset="-122"/>
              </a:rPr>
              <a:t>“恰巧拿破仑这个科西嘉人……这一点可以由下面的事实来证明</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每当需要有这样一个人的时候</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他就会出现</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如凯撒、奥古斯都、克伦威尔等等。”这里使用了举例论证</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证明伟大人物的出现有其偶然性。 </a:t>
            </a:r>
            <a:endParaRPr lang="en-US" sz="3200" b="1">
              <a:latin typeface="华文中宋" panose="02010600040101010101" charset="-122"/>
              <a:ea typeface="华文中宋" panose="02010600040101010101" charset="-122"/>
              <a:cs typeface="华文中宋" panose="02010600040101010101" charset="-122"/>
            </a:endParaRPr>
          </a:p>
          <a:p>
            <a:pPr indent="0"/>
            <a:r>
              <a:rPr lang="zh-CN" sz="3200" b="1">
                <a:solidFill>
                  <a:srgbClr val="FF0000"/>
                </a:solidFill>
                <a:latin typeface="华文中宋" panose="02010600040101010101" charset="-122"/>
                <a:ea typeface="华文中宋" panose="02010600040101010101" charset="-122"/>
                <a:cs typeface="华文中宋" panose="02010600040101010101" charset="-122"/>
              </a:rPr>
              <a:t>②比喻论证。</a:t>
            </a:r>
            <a:r>
              <a:rPr lang="zh-CN" sz="3200" b="1">
                <a:latin typeface="华文中宋" panose="02010600040101010101" charset="-122"/>
                <a:ea typeface="华文中宋" panose="02010600040101010101" charset="-122"/>
                <a:cs typeface="华文中宋" panose="02010600040101010101" charset="-122"/>
              </a:rPr>
              <a:t>“如果您画出曲线的中轴线</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您就会发现</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所考察的时期越长</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所考察的范围越广</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这个轴线就越是接近经济发展的轴线</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就越是同后者平行而进。”这里使用了比喻论证</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把偶然性比作“曲线”</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把必然性比作“曲线的中轴线”</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强调曲线始终围绕着中轴线上下摆动</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偶然性总是表现着必然性。 </a:t>
            </a:r>
            <a:endParaRPr lang="en-US" sz="3200" b="1">
              <a:latin typeface="华文中宋" panose="02010600040101010101" charset="-122"/>
              <a:ea typeface="华文中宋" panose="02010600040101010101" charset="-122"/>
              <a:cs typeface="华文中宋" panose="02010600040101010101" charset="-122"/>
            </a:endParaRPr>
          </a:p>
          <a:p>
            <a:pPr indent="0"/>
            <a:r>
              <a:rPr lang="zh-CN" sz="3200" b="1">
                <a:solidFill>
                  <a:srgbClr val="FF0000"/>
                </a:solidFill>
                <a:latin typeface="华文中宋" panose="02010600040101010101" charset="-122"/>
                <a:ea typeface="华文中宋" panose="02010600040101010101" charset="-122"/>
                <a:cs typeface="华文中宋" panose="02010600040101010101" charset="-122"/>
              </a:rPr>
              <a:t>③假设论证。</a:t>
            </a:r>
            <a:r>
              <a:rPr lang="zh-CN" sz="3200" b="1">
                <a:latin typeface="华文中宋" panose="02010600040101010101" charset="-122"/>
                <a:ea typeface="华文中宋" panose="02010600040101010101" charset="-122"/>
                <a:cs typeface="华文中宋" panose="02010600040101010101" charset="-122"/>
              </a:rPr>
              <a:t>如“假如没有拿破仑这个人，他的角色就会由另一个人来扮演”来论证伟人出现的必然性。 </a:t>
            </a:r>
            <a:endParaRPr lang="zh-CN" altLang="en-US" sz="32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479925" y="238760"/>
            <a:ext cx="3230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分析论证方法</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41020" y="1108710"/>
            <a:ext cx="11109960" cy="5210810"/>
          </a:xfrm>
          <a:prstGeom prst="rect">
            <a:avLst/>
          </a:prstGeom>
          <a:noFill/>
          <a:ln w="9525">
            <a:noFill/>
          </a:ln>
        </p:spPr>
        <p:txBody>
          <a:bodyPr wrap="square">
            <a:spAutoFit/>
          </a:bodyPr>
          <a:p>
            <a:pPr indent="0">
              <a:lnSpc>
                <a:spcPct val="130000"/>
              </a:lnSpc>
            </a:pPr>
            <a:r>
              <a:rPr lang="zh-CN" sz="3200" b="1">
                <a:solidFill>
                  <a:srgbClr val="1F1FC8"/>
                </a:solidFill>
                <a:latin typeface="华文中宋" panose="02010600040101010101" charset="-122"/>
                <a:ea typeface="华文中宋" panose="02010600040101010101" charset="-122"/>
                <a:cs typeface="华文中宋" panose="02010600040101010101" charset="-122"/>
              </a:rPr>
              <a:t>①</a:t>
            </a:r>
            <a:r>
              <a:rPr lang="en-US" altLang="zh-CN" sz="3200" b="1">
                <a:solidFill>
                  <a:srgbClr val="1F1FC8"/>
                </a:solidFill>
                <a:latin typeface="华文中宋" panose="02010600040101010101" charset="-122"/>
                <a:ea typeface="华文中宋" panose="02010600040101010101" charset="-122"/>
                <a:cs typeface="华文中宋" panose="02010600040101010101" charset="-122"/>
              </a:rPr>
              <a:t> </a:t>
            </a:r>
            <a:r>
              <a:rPr lang="zh-CN" sz="3200" b="1">
                <a:solidFill>
                  <a:srgbClr val="1F1FC8"/>
                </a:solidFill>
                <a:latin typeface="华文中宋" panose="02010600040101010101" charset="-122"/>
                <a:ea typeface="华文中宋" panose="02010600040101010101" charset="-122"/>
                <a:cs typeface="华文中宋" panose="02010600040101010101" charset="-122"/>
              </a:rPr>
              <a:t>有责任担当的“传教士”的形象。</a:t>
            </a:r>
            <a:r>
              <a:rPr lang="zh-CN" sz="3200" b="1">
                <a:latin typeface="华文中宋" panose="02010600040101010101" charset="-122"/>
                <a:ea typeface="华文中宋" panose="02010600040101010101" charset="-122"/>
                <a:cs typeface="华文中宋" panose="02010600040101010101" charset="-122"/>
              </a:rPr>
              <a:t>对待学生们的疑问，积极做出回应。 </a:t>
            </a:r>
            <a:endParaRPr lang="en-US" sz="3200" b="1">
              <a:latin typeface="华文中宋" panose="02010600040101010101" charset="-122"/>
              <a:ea typeface="华文中宋" panose="02010600040101010101" charset="-122"/>
              <a:cs typeface="华文中宋" panose="02010600040101010101" charset="-122"/>
            </a:endParaRPr>
          </a:p>
          <a:p>
            <a:pPr indent="0">
              <a:lnSpc>
                <a:spcPct val="130000"/>
              </a:lnSpc>
            </a:pPr>
            <a:r>
              <a:rPr lang="zh-CN" sz="3200" b="1">
                <a:solidFill>
                  <a:srgbClr val="1F1FC8"/>
                </a:solidFill>
                <a:latin typeface="华文中宋" panose="02010600040101010101" charset="-122"/>
                <a:ea typeface="华文中宋" panose="02010600040101010101" charset="-122"/>
                <a:cs typeface="华文中宋" panose="02010600040101010101" charset="-122"/>
              </a:rPr>
              <a:t>②</a:t>
            </a:r>
            <a:r>
              <a:rPr lang="en-US" altLang="zh-CN" sz="3200" b="1">
                <a:solidFill>
                  <a:srgbClr val="1F1FC8"/>
                </a:solidFill>
                <a:latin typeface="华文中宋" panose="02010600040101010101" charset="-122"/>
                <a:ea typeface="华文中宋" panose="02010600040101010101" charset="-122"/>
                <a:cs typeface="华文中宋" panose="02010600040101010101" charset="-122"/>
              </a:rPr>
              <a:t> </a:t>
            </a:r>
            <a:r>
              <a:rPr lang="zh-CN" sz="3200" b="1">
                <a:solidFill>
                  <a:srgbClr val="1F1FC8"/>
                </a:solidFill>
                <a:latin typeface="华文中宋" panose="02010600040101010101" charset="-122"/>
                <a:ea typeface="华文中宋" panose="02010600040101010101" charset="-122"/>
                <a:cs typeface="华文中宋" panose="02010600040101010101" charset="-122"/>
              </a:rPr>
              <a:t>科学严谨，逻辑严密。</a:t>
            </a:r>
            <a:r>
              <a:rPr lang="zh-CN" sz="3200" b="1">
                <a:latin typeface="华文中宋" panose="02010600040101010101" charset="-122"/>
                <a:ea typeface="华文中宋" panose="02010600040101010101" charset="-122"/>
                <a:cs typeface="华文中宋" panose="02010600040101010101" charset="-122"/>
              </a:rPr>
              <a:t>在回信的时候按照</a:t>
            </a:r>
            <a:r>
              <a:rPr lang="en-US" sz="3200" b="1">
                <a:latin typeface="华文中宋" panose="02010600040101010101" charset="-122"/>
                <a:ea typeface="华文中宋" panose="02010600040101010101" charset="-122"/>
                <a:cs typeface="华文中宋" panose="02010600040101010101" charset="-122"/>
              </a:rPr>
              <a:t>1</a:t>
            </a:r>
            <a:r>
              <a:rPr lang="zh-CN" sz="3200" b="1">
                <a:latin typeface="华文中宋" panose="02010600040101010101" charset="-122"/>
                <a:ea typeface="华文中宋" panose="02010600040101010101" charset="-122"/>
                <a:cs typeface="华文中宋" panose="02010600040101010101" charset="-122"/>
              </a:rPr>
              <a:t>、</a:t>
            </a:r>
            <a:r>
              <a:rPr lang="en-US" sz="3200" b="1">
                <a:latin typeface="华文中宋" panose="02010600040101010101" charset="-122"/>
                <a:ea typeface="华文中宋" panose="02010600040101010101" charset="-122"/>
                <a:cs typeface="华文中宋" panose="02010600040101010101" charset="-122"/>
              </a:rPr>
              <a:t>2</a:t>
            </a:r>
            <a:r>
              <a:rPr lang="zh-CN" sz="3200" b="1">
                <a:latin typeface="华文中宋" panose="02010600040101010101" charset="-122"/>
                <a:ea typeface="华文中宋" panose="02010600040101010101" charset="-122"/>
                <a:cs typeface="华文中宋" panose="02010600040101010101" charset="-122"/>
              </a:rPr>
              <a:t>和</a:t>
            </a:r>
            <a:r>
              <a:rPr lang="en-US" sz="3200" b="1">
                <a:latin typeface="华文中宋" panose="02010600040101010101" charset="-122"/>
                <a:ea typeface="华文中宋" panose="02010600040101010101" charset="-122"/>
                <a:cs typeface="华文中宋" panose="02010600040101010101" charset="-122"/>
              </a:rPr>
              <a:t>a</a:t>
            </a:r>
            <a:r>
              <a:rPr lang="zh-CN" sz="3200" b="1">
                <a:latin typeface="华文中宋" panose="02010600040101010101" charset="-122"/>
                <a:ea typeface="华文中宋" panose="02010600040101010101" charset="-122"/>
                <a:cs typeface="华文中宋" panose="02010600040101010101" charset="-122"/>
              </a:rPr>
              <a:t>、</a:t>
            </a:r>
            <a:r>
              <a:rPr lang="en-US" sz="3200" b="1">
                <a:latin typeface="华文中宋" panose="02010600040101010101" charset="-122"/>
                <a:ea typeface="华文中宋" panose="02010600040101010101" charset="-122"/>
                <a:cs typeface="华文中宋" panose="02010600040101010101" charset="-122"/>
              </a:rPr>
              <a:t>b</a:t>
            </a:r>
            <a:r>
              <a:rPr lang="zh-CN" sz="3200" b="1">
                <a:latin typeface="华文中宋" panose="02010600040101010101" charset="-122"/>
                <a:ea typeface="华文中宋" panose="02010600040101010101" charset="-122"/>
                <a:cs typeface="华文中宋" panose="02010600040101010101" charset="-122"/>
              </a:rPr>
              <a:t>等方面逐一解答。 </a:t>
            </a:r>
            <a:endParaRPr lang="en-US" sz="3200" b="1">
              <a:latin typeface="华文中宋" panose="02010600040101010101" charset="-122"/>
              <a:ea typeface="华文中宋" panose="02010600040101010101" charset="-122"/>
              <a:cs typeface="华文中宋" panose="02010600040101010101" charset="-122"/>
            </a:endParaRPr>
          </a:p>
          <a:p>
            <a:pPr indent="0">
              <a:lnSpc>
                <a:spcPct val="130000"/>
              </a:lnSpc>
            </a:pPr>
            <a:r>
              <a:rPr lang="zh-CN" sz="3200" b="1">
                <a:solidFill>
                  <a:srgbClr val="1F1FC8"/>
                </a:solidFill>
                <a:latin typeface="华文中宋" panose="02010600040101010101" charset="-122"/>
                <a:ea typeface="华文中宋" panose="02010600040101010101" charset="-122"/>
                <a:cs typeface="华文中宋" panose="02010600040101010101" charset="-122"/>
              </a:rPr>
              <a:t>③</a:t>
            </a:r>
            <a:r>
              <a:rPr lang="en-US" altLang="zh-CN" sz="3200" b="1">
                <a:solidFill>
                  <a:srgbClr val="1F1FC8"/>
                </a:solidFill>
                <a:latin typeface="华文中宋" panose="02010600040101010101" charset="-122"/>
                <a:ea typeface="华文中宋" panose="02010600040101010101" charset="-122"/>
                <a:cs typeface="华文中宋" panose="02010600040101010101" charset="-122"/>
              </a:rPr>
              <a:t> </a:t>
            </a:r>
            <a:r>
              <a:rPr lang="zh-CN" sz="3200" b="1">
                <a:solidFill>
                  <a:srgbClr val="1F1FC8"/>
                </a:solidFill>
                <a:latin typeface="华文中宋" panose="02010600040101010101" charset="-122"/>
                <a:ea typeface="华文中宋" panose="02010600040101010101" charset="-122"/>
                <a:cs typeface="华文中宋" panose="02010600040101010101" charset="-122"/>
              </a:rPr>
              <a:t>有敏锐的洞察力。</a:t>
            </a:r>
            <a:r>
              <a:rPr lang="zh-CN" sz="3200" b="1">
                <a:latin typeface="华文中宋" panose="02010600040101010101" charset="-122"/>
                <a:ea typeface="华文中宋" panose="02010600040101010101" charset="-122"/>
                <a:cs typeface="华文中宋" panose="02010600040101010101" charset="-122"/>
              </a:rPr>
              <a:t>能够准确的发现德国社会存在的问题。 </a:t>
            </a:r>
            <a:endParaRPr lang="en-US" sz="3200" b="1">
              <a:latin typeface="华文中宋" panose="02010600040101010101" charset="-122"/>
              <a:ea typeface="华文中宋" panose="02010600040101010101" charset="-122"/>
              <a:cs typeface="华文中宋" panose="02010600040101010101" charset="-122"/>
            </a:endParaRPr>
          </a:p>
          <a:p>
            <a:pPr indent="0">
              <a:lnSpc>
                <a:spcPct val="130000"/>
              </a:lnSpc>
            </a:pPr>
            <a:r>
              <a:rPr lang="zh-CN" sz="3200" b="1">
                <a:solidFill>
                  <a:srgbClr val="1F1FC8"/>
                </a:solidFill>
                <a:latin typeface="华文中宋" panose="02010600040101010101" charset="-122"/>
                <a:ea typeface="华文中宋" panose="02010600040101010101" charset="-122"/>
                <a:cs typeface="华文中宋" panose="02010600040101010101" charset="-122"/>
              </a:rPr>
              <a:t>④</a:t>
            </a:r>
            <a:r>
              <a:rPr lang="en-US" altLang="zh-CN" sz="3200" b="1">
                <a:solidFill>
                  <a:srgbClr val="1F1FC8"/>
                </a:solidFill>
                <a:latin typeface="华文中宋" panose="02010600040101010101" charset="-122"/>
                <a:ea typeface="华文中宋" panose="02010600040101010101" charset="-122"/>
                <a:cs typeface="华文中宋" panose="02010600040101010101" charset="-122"/>
              </a:rPr>
              <a:t> </a:t>
            </a:r>
            <a:r>
              <a:rPr lang="zh-CN" sz="3200" b="1">
                <a:solidFill>
                  <a:srgbClr val="1F1FC8"/>
                </a:solidFill>
                <a:latin typeface="华文中宋" panose="02010600040101010101" charset="-122"/>
                <a:ea typeface="华文中宋" panose="02010600040101010101" charset="-122"/>
                <a:cs typeface="华文中宋" panose="02010600040101010101" charset="-122"/>
              </a:rPr>
              <a:t>博学谨慎。</a:t>
            </a:r>
            <a:r>
              <a:rPr lang="zh-CN" sz="3200" b="1">
                <a:latin typeface="华文中宋" panose="02010600040101010101" charset="-122"/>
                <a:ea typeface="华文中宋" panose="02010600040101010101" charset="-122"/>
                <a:cs typeface="华文中宋" panose="02010600040101010101" charset="-122"/>
              </a:rPr>
              <a:t>在文章的末尾，为学生提供可供阅读的书目，并给出这份信件的阅读建议。 </a:t>
            </a:r>
            <a:endParaRPr lang="en-US" sz="3200" b="1">
              <a:latin typeface="华文中宋" panose="02010600040101010101" charset="-122"/>
              <a:ea typeface="华文中宋" panose="02010600040101010101" charset="-122"/>
              <a:cs typeface="华文中宋" panose="02010600040101010101" charset="-122"/>
            </a:endParaRPr>
          </a:p>
          <a:p>
            <a:pPr indent="0">
              <a:lnSpc>
                <a:spcPct val="130000"/>
              </a:lnSpc>
            </a:pPr>
            <a:r>
              <a:rPr lang="zh-CN" sz="3200" b="1">
                <a:solidFill>
                  <a:srgbClr val="1F1FC8"/>
                </a:solidFill>
                <a:latin typeface="华文中宋" panose="02010600040101010101" charset="-122"/>
                <a:ea typeface="华文中宋" panose="02010600040101010101" charset="-122"/>
                <a:cs typeface="华文中宋" panose="02010600040101010101" charset="-122"/>
              </a:rPr>
              <a:t>⑤</a:t>
            </a:r>
            <a:r>
              <a:rPr lang="en-US" altLang="zh-CN" sz="3200" b="1">
                <a:solidFill>
                  <a:srgbClr val="1F1FC8"/>
                </a:solidFill>
                <a:latin typeface="华文中宋" panose="02010600040101010101" charset="-122"/>
                <a:ea typeface="华文中宋" panose="02010600040101010101" charset="-122"/>
                <a:cs typeface="华文中宋" panose="02010600040101010101" charset="-122"/>
              </a:rPr>
              <a:t> </a:t>
            </a:r>
            <a:r>
              <a:rPr lang="zh-CN" sz="3200" b="1">
                <a:solidFill>
                  <a:srgbClr val="1F1FC8"/>
                </a:solidFill>
                <a:latin typeface="华文中宋" panose="02010600040101010101" charset="-122"/>
                <a:ea typeface="华文中宋" panose="02010600040101010101" charset="-122"/>
                <a:cs typeface="华文中宋" panose="02010600040101010101" charset="-122"/>
              </a:rPr>
              <a:t>亲切、平易近人。</a:t>
            </a:r>
            <a:r>
              <a:rPr lang="zh-CN" sz="3200" b="1">
                <a:latin typeface="华文中宋" panose="02010600040101010101" charset="-122"/>
                <a:ea typeface="华文中宋" panose="02010600040101010101" charset="-122"/>
                <a:cs typeface="华文中宋" panose="02010600040101010101" charset="-122"/>
              </a:rPr>
              <a:t>“请您”“请代我向……先生问好”等。 </a:t>
            </a:r>
            <a:endParaRPr lang="zh-CN" altLang="en-US" sz="32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3464560" y="273050"/>
            <a:ext cx="5262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概括恩格斯的形象特征</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00">
                                            <p:txEl>
                                              <p:pRg st="4" end="4"/>
                                            </p:txEl>
                                          </p:spTgt>
                                        </p:tgtEl>
                                        <p:attrNameLst>
                                          <p:attrName>style.visibility</p:attrName>
                                        </p:attrNameLst>
                                      </p:cBhvr>
                                      <p:to>
                                        <p:strVal val="visible"/>
                                      </p:to>
                                    </p:set>
                                    <p:anim calcmode="lin" valueType="num">
                                      <p:cBhvr>
                                        <p:cTn id="36"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90245" y="1244600"/>
            <a:ext cx="10811510" cy="5077460"/>
          </a:xfrm>
          <a:prstGeom prst="rect">
            <a:avLst/>
          </a:prstGeom>
          <a:noFill/>
          <a:ln w="9525">
            <a:noFill/>
          </a:ln>
        </p:spPr>
        <p:txBody>
          <a:bodyPr wrap="square">
            <a:spAutoFit/>
          </a:bodyPr>
          <a:p>
            <a:pPr indent="0">
              <a:lnSpc>
                <a:spcPct val="150000"/>
              </a:lnSpc>
            </a:pPr>
            <a:r>
              <a:rPr lang="en-US"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本文是恩格斯给瓦尔特博尔吉乌斯的回信。恩格斯针对当时资产阶级理论家对马克思经济基础决定上层建筑”思想的歪曲，以丰富的历史知识和辩证的理论分析，论述了经济因素与上层建筑的关系，阐述了历史发展的必然性和偶然性的辩证关系，为当时迷茫的德国人澄清了一些重大理论问题。 </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5279390" y="476250"/>
            <a:ext cx="1633220" cy="768350"/>
          </a:xfrm>
          <a:prstGeom prst="rect">
            <a:avLst/>
          </a:prstGeom>
          <a:noFill/>
        </p:spPr>
        <p:txBody>
          <a:bodyPr wrap="none" rtlCol="0">
            <a:spAutoFit/>
          </a:bodyPr>
          <a:p>
            <a:pPr algn="l"/>
            <a:r>
              <a:rPr lang="zh-CN" sz="4400" b="1">
                <a:solidFill>
                  <a:srgbClr val="FF0000"/>
                </a:solidFill>
                <a:latin typeface="微软雅黑" panose="020B0503020204020204" charset="-122"/>
                <a:ea typeface="微软雅黑" panose="020B0503020204020204" charset="-122"/>
                <a:cs typeface="华文中宋" panose="02010600040101010101" charset="-122"/>
                <a:sym typeface="+mn-ea"/>
              </a:rPr>
              <a:t>主</a:t>
            </a:r>
            <a:r>
              <a:rPr lang="en-US" altLang="zh-CN" sz="4400" b="1">
                <a:solidFill>
                  <a:srgbClr val="FF0000"/>
                </a:solidFill>
                <a:latin typeface="微软雅黑" panose="020B0503020204020204" charset="-122"/>
                <a:ea typeface="微软雅黑" panose="020B0503020204020204" charset="-122"/>
                <a:cs typeface="华文中宋" panose="02010600040101010101" charset="-122"/>
                <a:sym typeface="+mn-ea"/>
              </a:rPr>
              <a:t>  </a:t>
            </a:r>
            <a:r>
              <a:rPr lang="zh-CN" sz="4400" b="1">
                <a:solidFill>
                  <a:srgbClr val="FF0000"/>
                </a:solidFill>
                <a:latin typeface="微软雅黑" panose="020B0503020204020204" charset="-122"/>
                <a:ea typeface="微软雅黑" panose="020B0503020204020204" charset="-122"/>
                <a:cs typeface="华文中宋" panose="02010600040101010101" charset="-122"/>
                <a:sym typeface="+mn-ea"/>
              </a:rPr>
              <a:t>旨</a:t>
            </a:r>
            <a:endParaRPr lang="zh-CN" altLang="en-US" sz="44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98145" y="835660"/>
            <a:ext cx="11395710" cy="5777230"/>
          </a:xfrm>
          <a:prstGeom prst="rect">
            <a:avLst/>
          </a:prstGeom>
          <a:noFill/>
          <a:ln w="9525">
            <a:noFill/>
          </a:ln>
        </p:spPr>
        <p:txBody>
          <a:bodyPr wrap="square">
            <a:spAutoFit/>
          </a:bodyPr>
          <a:p>
            <a:pPr indent="0">
              <a:lnSpc>
                <a:spcPct val="110000"/>
              </a:lnSpc>
            </a:pPr>
            <a:r>
              <a:rPr lang="zh-CN" sz="2800" b="1">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①用词准确，言简意赅。</a:t>
            </a:r>
            <a:r>
              <a:rPr lang="zh-CN" sz="2800" b="1">
                <a:latin typeface="华文中宋" panose="02010600040101010101" charset="-122"/>
                <a:ea typeface="华文中宋" panose="02010600040101010101" charset="-122"/>
                <a:cs typeface="华文中宋" panose="02010600040101010101" charset="-122"/>
              </a:rPr>
              <a:t>如：“这种技术，照我们的观点看来，也决定着产品的交找方式以及分配方式 ”其中的“我们的观点”，意思严密，态度谦虚，内涵丰富。  </a:t>
            </a:r>
            <a:r>
              <a:rPr lang="en-US" sz="2800" b="1">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②内容高度概括，逻辑严密。</a:t>
            </a:r>
            <a:r>
              <a:rPr lang="zh-CN" sz="2800" b="1">
                <a:latin typeface="华文中宋" panose="02010600040101010101" charset="-122"/>
                <a:ea typeface="华文中宋" panose="02010600040101010101" charset="-122"/>
                <a:cs typeface="华文中宋" panose="02010600040101010101" charset="-122"/>
              </a:rPr>
              <a:t>如文章开头通过下定义的方式，概括出“经济关系”的内容。逻辑严密则表现在各个部分、各个段落的紧密衔接上，使用了引起下文的承递性语句。 </a:t>
            </a:r>
            <a:r>
              <a:rPr lang="en-US" sz="2800" b="1">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③举例论证，说理真实可信。</a:t>
            </a:r>
            <a:r>
              <a:rPr lang="zh-CN" sz="2800" b="1">
                <a:latin typeface="华文中宋" panose="02010600040101010101" charset="-122"/>
                <a:ea typeface="华文中宋" panose="02010600040101010101" charset="-122"/>
                <a:cs typeface="华文中宋" panose="02010600040101010101" charset="-122"/>
              </a:rPr>
              <a:t>文章通过多处举例，论证历史发展的必然性和偶然性，用事例来解说理论，既生动形象，又增强了说服力。 </a:t>
            </a:r>
            <a:r>
              <a:rPr lang="en-US" sz="2800" b="1">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④理论结合实践，观点直击问题，具有针对性。</a:t>
            </a:r>
            <a:r>
              <a:rPr lang="zh-CN" sz="2800" b="1">
                <a:latin typeface="华文中宋" panose="02010600040101010101" charset="-122"/>
                <a:ea typeface="华文中宋" panose="02010600040101010101" charset="-122"/>
                <a:cs typeface="华文中宋" panose="02010600040101010101" charset="-122"/>
              </a:rPr>
              <a:t>文章不是一味的在摆理论，而是一边说理论，一边说实际的问题，具有现实针对性。如“在德国，达到正确理解的最大障碍，就是著作界对于经济史的不负责任的忽视”等。 </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88560" y="12890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写作特色</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19430" y="906145"/>
            <a:ext cx="11153775" cy="5707380"/>
          </a:xfrm>
          <a:prstGeom prst="rect">
            <a:avLst/>
          </a:prstGeom>
          <a:noFill/>
          <a:ln w="9525">
            <a:noFill/>
          </a:ln>
        </p:spPr>
        <p:txBody>
          <a:bodyPr wrap="square">
            <a:spAutoFit/>
          </a:bodyPr>
          <a:p>
            <a:pPr indent="0">
              <a:lnSpc>
                <a:spcPct val="110000"/>
              </a:lnSpc>
            </a:pPr>
            <a:r>
              <a:rPr lang="en-US" sz="3200" b="1">
                <a:solidFill>
                  <a:srgbClr val="1F1FC8"/>
                </a:solidFill>
                <a:latin typeface="华文中宋" panose="02010600040101010101" charset="-122"/>
                <a:ea typeface="华文中宋" panose="02010600040101010101" charset="-122"/>
                <a:cs typeface="华文中宋" panose="02010600040101010101" charset="-122"/>
              </a:rPr>
              <a:t>1.</a:t>
            </a:r>
            <a:r>
              <a:rPr lang="zh-CN" sz="3200" b="1">
                <a:solidFill>
                  <a:srgbClr val="1F1FC8"/>
                </a:solidFill>
                <a:latin typeface="华文中宋" panose="02010600040101010101" charset="-122"/>
                <a:ea typeface="华文中宋" panose="02010600040101010101" charset="-122"/>
                <a:cs typeface="华文中宋" panose="02010600040101010101" charset="-122"/>
              </a:rPr>
              <a:t>我们把经济条件看作归根到底制约着历史发展的东西。而种族本身就是一种经济因素。不过这里有两点不应当忽视…… </a:t>
            </a:r>
            <a:endParaRPr lang="en-US" sz="3200" b="1">
              <a:solidFill>
                <a:srgbClr val="1F1FC8"/>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en-US" sz="2800" b="1">
                <a:latin typeface="华文中宋" panose="02010600040101010101" charset="-122"/>
                <a:ea typeface="华文中宋" panose="02010600040101010101" charset="-122"/>
                <a:cs typeface="华文中宋" panose="02010600040101010101" charset="-122"/>
              </a:rPr>
              <a:t> </a:t>
            </a:r>
            <a:r>
              <a:rPr lang="en-US" altLang="zh-CN" sz="2800" b="1">
                <a:latin typeface="华文中宋" panose="02010600040101010101" charset="-122"/>
                <a:ea typeface="华文中宋" panose="02010600040101010101" charset="-122"/>
                <a:cs typeface="华文中宋" panose="02010600040101010101" charset="-122"/>
              </a:rPr>
              <a:t>   </a:t>
            </a:r>
            <a:r>
              <a:rPr lang="zh-CN" sz="2800" b="1">
                <a:latin typeface="华文中宋" panose="02010600040101010101" charset="-122"/>
                <a:ea typeface="华文中宋" panose="02010600040101010101" charset="-122"/>
                <a:cs typeface="华文中宋" panose="02010600040101010101" charset="-122"/>
              </a:rPr>
              <a:t>  观点提出鲜明有力</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不蔓不枝</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“归根到底”言辞准确</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语气恳切；“不过”巧妙引起转折</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引人思考。 </a:t>
            </a:r>
            <a:endParaRPr lang="en-US" sz="2800" b="1">
              <a:latin typeface="华文中宋" panose="02010600040101010101" charset="-122"/>
              <a:ea typeface="华文中宋" panose="02010600040101010101" charset="-122"/>
              <a:cs typeface="华文中宋" panose="02010600040101010101" charset="-122"/>
            </a:endParaRPr>
          </a:p>
          <a:p>
            <a:pPr indent="0">
              <a:lnSpc>
                <a:spcPct val="110000"/>
              </a:lnSpc>
            </a:pPr>
            <a:r>
              <a:rPr lang="en-US" sz="3200" b="1">
                <a:solidFill>
                  <a:srgbClr val="1F1FC8"/>
                </a:solidFill>
                <a:latin typeface="华文中宋" panose="02010600040101010101" charset="-122"/>
                <a:ea typeface="华文中宋" panose="02010600040101010101" charset="-122"/>
                <a:cs typeface="华文中宋" panose="02010600040101010101" charset="-122"/>
              </a:rPr>
              <a:t>2.</a:t>
            </a:r>
            <a:r>
              <a:rPr lang="zh-CN" sz="3200" b="1">
                <a:solidFill>
                  <a:srgbClr val="1F1FC8"/>
                </a:solidFill>
                <a:latin typeface="华文中宋" panose="02010600040101010101" charset="-122"/>
                <a:ea typeface="华文中宋" panose="02010600040101010101" charset="-122"/>
                <a:cs typeface="华文中宋" panose="02010600040101010101" charset="-122"/>
              </a:rPr>
              <a:t>政治、法、哲学、宗教、文学、艺术等等的发展是以经济发展为基础的。但是</a:t>
            </a:r>
            <a:r>
              <a:rPr lang="en-US" sz="3200" b="1">
                <a:solidFill>
                  <a:srgbClr val="1F1FC8"/>
                </a:solidFill>
                <a:latin typeface="华文中宋" panose="02010600040101010101" charset="-122"/>
                <a:ea typeface="华文中宋" panose="02010600040101010101" charset="-122"/>
                <a:cs typeface="华文中宋" panose="02010600040101010101" charset="-122"/>
              </a:rPr>
              <a:t>,</a:t>
            </a:r>
            <a:r>
              <a:rPr lang="zh-CN" sz="3200" b="1">
                <a:solidFill>
                  <a:srgbClr val="1F1FC8"/>
                </a:solidFill>
                <a:latin typeface="华文中宋" panose="02010600040101010101" charset="-122"/>
                <a:ea typeface="华文中宋" panose="02010600040101010101" charset="-122"/>
                <a:cs typeface="华文中宋" panose="02010600040101010101" charset="-122"/>
              </a:rPr>
              <a:t>它们又都互相作用并对经济基础发生作用。这并不是说</a:t>
            </a:r>
            <a:r>
              <a:rPr lang="en-US" sz="3200" b="1">
                <a:solidFill>
                  <a:srgbClr val="1F1FC8"/>
                </a:solidFill>
                <a:latin typeface="华文中宋" panose="02010600040101010101" charset="-122"/>
                <a:ea typeface="华文中宋" panose="02010600040101010101" charset="-122"/>
                <a:cs typeface="华文中宋" panose="02010600040101010101" charset="-122"/>
              </a:rPr>
              <a:t>,</a:t>
            </a:r>
            <a:r>
              <a:rPr lang="zh-CN" sz="3200" b="1">
                <a:solidFill>
                  <a:srgbClr val="1F1FC8"/>
                </a:solidFill>
                <a:latin typeface="华文中宋" panose="02010600040101010101" charset="-122"/>
                <a:ea typeface="华文中宋" panose="02010600040101010101" charset="-122"/>
                <a:cs typeface="华文中宋" panose="02010600040101010101" charset="-122"/>
              </a:rPr>
              <a:t>只有经济状况才是原因</a:t>
            </a:r>
            <a:r>
              <a:rPr lang="en-US" sz="3200" b="1">
                <a:solidFill>
                  <a:srgbClr val="1F1FC8"/>
                </a:solidFill>
                <a:latin typeface="华文中宋" panose="02010600040101010101" charset="-122"/>
                <a:ea typeface="华文中宋" panose="02010600040101010101" charset="-122"/>
                <a:cs typeface="华文中宋" panose="02010600040101010101" charset="-122"/>
              </a:rPr>
              <a:t>,</a:t>
            </a:r>
            <a:r>
              <a:rPr lang="zh-CN" sz="3200" b="1">
                <a:solidFill>
                  <a:srgbClr val="1F1FC8"/>
                </a:solidFill>
                <a:latin typeface="华文中宋" panose="02010600040101010101" charset="-122"/>
                <a:ea typeface="华文中宋" panose="02010600040101010101" charset="-122"/>
                <a:cs typeface="华文中宋" panose="02010600040101010101" charset="-122"/>
              </a:rPr>
              <a:t>才是积极的</a:t>
            </a:r>
            <a:r>
              <a:rPr lang="en-US" sz="3200" b="1">
                <a:solidFill>
                  <a:srgbClr val="1F1FC8"/>
                </a:solidFill>
                <a:latin typeface="华文中宋" panose="02010600040101010101" charset="-122"/>
                <a:ea typeface="华文中宋" panose="02010600040101010101" charset="-122"/>
                <a:cs typeface="华文中宋" panose="02010600040101010101" charset="-122"/>
              </a:rPr>
              <a:t>,</a:t>
            </a:r>
            <a:r>
              <a:rPr lang="zh-CN" sz="3200" b="1">
                <a:solidFill>
                  <a:srgbClr val="1F1FC8"/>
                </a:solidFill>
                <a:latin typeface="华文中宋" panose="02010600040101010101" charset="-122"/>
                <a:ea typeface="华文中宋" panose="02010600040101010101" charset="-122"/>
                <a:cs typeface="华文中宋" panose="02010600040101010101" charset="-122"/>
              </a:rPr>
              <a:t>其余一切都不过是消极的结果。</a:t>
            </a:r>
            <a:r>
              <a:rPr lang="zh-CN" sz="2800" b="1">
                <a:latin typeface="华文中宋" panose="02010600040101010101" charset="-122"/>
                <a:ea typeface="华文中宋" panose="02010600040101010101" charset="-122"/>
                <a:cs typeface="华文中宋" panose="02010600040101010101" charset="-122"/>
              </a:rPr>
              <a:t>  </a:t>
            </a:r>
            <a:endParaRPr lang="en-US" sz="2800" b="1">
              <a:latin typeface="华文中宋" panose="02010600040101010101" charset="-122"/>
              <a:ea typeface="华文中宋" panose="02010600040101010101" charset="-122"/>
              <a:cs typeface="华文中宋" panose="02010600040101010101" charset="-122"/>
            </a:endParaRPr>
          </a:p>
          <a:p>
            <a:pPr indent="0">
              <a:lnSpc>
                <a:spcPct val="110000"/>
              </a:lnSpc>
            </a:pPr>
            <a:r>
              <a:rPr lang="en-US" altLang="zh-CN" sz="2800" b="1">
                <a:latin typeface="华文中宋" panose="02010600040101010101" charset="-122"/>
                <a:ea typeface="华文中宋" panose="02010600040101010101" charset="-122"/>
                <a:cs typeface="华文中宋" panose="02010600040101010101" charset="-122"/>
              </a:rPr>
              <a:t>  </a:t>
            </a:r>
            <a:r>
              <a:rPr lang="zh-CN" sz="2800" b="1">
                <a:latin typeface="华文中宋" panose="02010600040101010101" charset="-122"/>
                <a:ea typeface="华文中宋" panose="02010600040101010101" charset="-122"/>
                <a:cs typeface="华文中宋" panose="02010600040101010101" charset="-122"/>
              </a:rPr>
              <a:t>   “但是”“并不是”“只有”“才”等关联词语的使用</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使表达的意思跌宕起伏</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但又缜密严谨</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具有很强的逻辑性</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体现了社会科学论著的语言特色</a:t>
            </a:r>
            <a:r>
              <a:rPr lang="en-US" sz="2800" b="1">
                <a:latin typeface="华文中宋" panose="02010600040101010101" charset="-122"/>
                <a:ea typeface="华文中宋" panose="02010600040101010101" charset="-122"/>
                <a:cs typeface="华文中宋" panose="02010600040101010101" charset="-122"/>
              </a:rPr>
              <a:t>,</a:t>
            </a:r>
            <a:r>
              <a:rPr lang="zh-CN" sz="2800" b="1">
                <a:latin typeface="华文中宋" panose="02010600040101010101" charset="-122"/>
                <a:ea typeface="华文中宋" panose="02010600040101010101" charset="-122"/>
                <a:cs typeface="华文中宋" panose="02010600040101010101" charset="-122"/>
              </a:rPr>
              <a:t>也显示了恩格斯高超的理论思维水平。 </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594225" y="199390"/>
            <a:ext cx="3230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赏析语言特色</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
        <p:nvSpPr>
          <p:cNvPr id="3" name="文本框 2"/>
          <p:cNvSpPr txBox="1"/>
          <p:nvPr/>
        </p:nvSpPr>
        <p:spPr>
          <a:xfrm>
            <a:off x="519430" y="199390"/>
            <a:ext cx="2345690" cy="706755"/>
          </a:xfrm>
          <a:prstGeom prst="rect">
            <a:avLst/>
          </a:prstGeom>
          <a:noFill/>
        </p:spPr>
        <p:txBody>
          <a:bodyPr wrap="square" rtlCol="0">
            <a:spAutoFit/>
          </a:bodyPr>
          <a:p>
            <a:r>
              <a:rPr lang="zh-CN" altLang="en-US" sz="4000" b="1">
                <a:solidFill>
                  <a:srgbClr val="FF0000"/>
                </a:solidFill>
                <a:highlight>
                  <a:srgbClr val="FFFF00"/>
                </a:highlight>
              </a:rPr>
              <a:t>课堂练习</a:t>
            </a:r>
            <a:endParaRPr lang="zh-CN" altLang="en-US" sz="4000" b="1">
              <a:solidFill>
                <a:srgbClr val="FF0000"/>
              </a:solidFill>
              <a:highlight>
                <a:srgbClr val="FFFF00"/>
              </a:highlight>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55" presetClass="entr" presetSubtype="0" fill="hold" nodeType="afterEffect">
                                  <p:stCondLst>
                                    <p:cond delay="0"/>
                                  </p:stCondLst>
                                  <p:childTnLst>
                                    <p:set>
                                      <p:cBhvr>
                                        <p:cTn id="16" dur="1" fill="hold">
                                          <p:stCondLst>
                                            <p:cond delay="0"/>
                                          </p:stCondLst>
                                        </p:cTn>
                                        <p:tgtEl>
                                          <p:spTgt spid="100">
                                            <p:txEl>
                                              <p:pRg st="0" end="0"/>
                                            </p:txEl>
                                          </p:spTgt>
                                        </p:tgtEl>
                                        <p:attrNameLst>
                                          <p:attrName>style.visibility</p:attrName>
                                        </p:attrNameLst>
                                      </p:cBhvr>
                                      <p:to>
                                        <p:strVal val="visible"/>
                                      </p:to>
                                    </p:set>
                                    <p:anim calcmode="lin" valueType="num">
                                      <p:cBhvr>
                                        <p:cTn id="1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9" dur="1000"/>
                                        <p:tgtEl>
                                          <p:spTgt spid="100">
                                            <p:txEl>
                                              <p:pRg st="0" end="0"/>
                                            </p:txEl>
                                          </p:spTgt>
                                        </p:tgtEl>
                                      </p:cBhvr>
                                    </p:animEffect>
                                  </p:childTnLst>
                                </p:cTn>
                              </p:par>
                            </p:childTnLst>
                          </p:cTn>
                        </p:par>
                        <p:par>
                          <p:cTn id="20" fill="hold">
                            <p:stCondLst>
                              <p:cond delay="3000"/>
                            </p:stCondLst>
                            <p:childTnLst>
                              <p:par>
                                <p:cTn id="21" presetID="55" presetClass="entr" presetSubtype="0" fill="hold" nodeType="afterEffect">
                                  <p:stCondLst>
                                    <p:cond delay="0"/>
                                  </p:stCondLst>
                                  <p:childTnLst>
                                    <p:set>
                                      <p:cBhvr>
                                        <p:cTn id="22" dur="1" fill="hold">
                                          <p:stCondLst>
                                            <p:cond delay="0"/>
                                          </p:stCondLst>
                                        </p:cTn>
                                        <p:tgtEl>
                                          <p:spTgt spid="100">
                                            <p:txEl>
                                              <p:pRg st="2" end="2"/>
                                            </p:txEl>
                                          </p:spTgt>
                                        </p:tgtEl>
                                        <p:attrNameLst>
                                          <p:attrName>style.visibility</p:attrName>
                                        </p:attrNameLst>
                                      </p:cBhvr>
                                      <p:to>
                                        <p:strVal val="visible"/>
                                      </p:to>
                                    </p:set>
                                    <p:anim calcmode="lin" valueType="num">
                                      <p:cBhvr>
                                        <p:cTn id="23"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4"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5" dur="1000"/>
                                        <p:tgtEl>
                                          <p:spTgt spid="100">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000" fill="hold">
                                          <p:stCondLst>
                                            <p:cond delay="0"/>
                                          </p:stCondLst>
                                        </p:cTn>
                                        <p:tgtEl>
                                          <p:spTgt spid="100">
                                            <p:txEl>
                                              <p:pRg st="1" end="1"/>
                                            </p:txEl>
                                          </p:spTgt>
                                        </p:tgtEl>
                                        <p:attrNameLst>
                                          <p:attrName>style.visibility</p:attrName>
                                        </p:attrNameLst>
                                      </p:cBhvr>
                                      <p:to>
                                        <p:strVal val="visible"/>
                                      </p:to>
                                    </p:set>
                                    <p:anim calcmode="lin" valueType="num">
                                      <p:cBhvr additive="base">
                                        <p:cTn id="30"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31"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000" fill="hold">
                                          <p:stCondLst>
                                            <p:cond delay="0"/>
                                          </p:stCondLst>
                                        </p:cTn>
                                        <p:tgtEl>
                                          <p:spTgt spid="100">
                                            <p:txEl>
                                              <p:pRg st="3" end="3"/>
                                            </p:txEl>
                                          </p:spTgt>
                                        </p:tgtEl>
                                        <p:attrNameLst>
                                          <p:attrName>style.visibility</p:attrName>
                                        </p:attrNameLst>
                                      </p:cBhvr>
                                      <p:to>
                                        <p:strVal val="visible"/>
                                      </p:to>
                                    </p:set>
                                    <p:anim calcmode="lin" valueType="num">
                                      <p:cBhvr additive="base">
                                        <p:cTn id="36"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37"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1645" y="407035"/>
            <a:ext cx="11268710" cy="6043930"/>
          </a:xfrm>
          <a:prstGeom prst="rect">
            <a:avLst/>
          </a:prstGeom>
          <a:noFill/>
        </p:spPr>
        <p:txBody>
          <a:bodyPr wrap="square" rtlCol="0" anchor="t">
            <a:spAutoFit/>
          </a:bodyPr>
          <a:p>
            <a:pPr indent="0">
              <a:lnSpc>
                <a:spcPct val="110000"/>
              </a:lnSpc>
            </a:pPr>
            <a:r>
              <a:rPr lang="en-US" sz="3200" b="1">
                <a:solidFill>
                  <a:srgbClr val="1F1FC8"/>
                </a:solidFill>
                <a:latin typeface="华文中宋" panose="02010600040101010101" charset="-122"/>
                <a:ea typeface="华文中宋" panose="02010600040101010101" charset="-122"/>
                <a:cs typeface="华文中宋" panose="02010600040101010101" charset="-122"/>
                <a:sym typeface="+mn-ea"/>
              </a:rPr>
              <a:t>3. </a:t>
            </a:r>
            <a:r>
              <a:rPr lang="zh-CN" sz="3200" b="1">
                <a:solidFill>
                  <a:srgbClr val="1F1FC8"/>
                </a:solidFill>
                <a:latin typeface="华文中宋" panose="02010600040101010101" charset="-122"/>
                <a:ea typeface="华文中宋" panose="02010600040101010101" charset="-122"/>
                <a:cs typeface="华文中宋" panose="02010600040101010101" charset="-122"/>
                <a:sym typeface="+mn-ea"/>
              </a:rPr>
              <a:t>在这些现实关系中</a:t>
            </a:r>
            <a:r>
              <a:rPr lang="en-US" sz="3200" b="1">
                <a:solidFill>
                  <a:srgbClr val="1F1FC8"/>
                </a:solidFill>
                <a:latin typeface="华文中宋" panose="02010600040101010101" charset="-122"/>
                <a:ea typeface="华文中宋" panose="02010600040101010101" charset="-122"/>
                <a:cs typeface="华文中宋" panose="02010600040101010101" charset="-122"/>
                <a:sym typeface="+mn-ea"/>
              </a:rPr>
              <a:t>,</a:t>
            </a:r>
            <a:r>
              <a:rPr lang="zh-CN" sz="3200" b="1">
                <a:solidFill>
                  <a:srgbClr val="1F1FC8"/>
                </a:solidFill>
                <a:latin typeface="华文中宋" panose="02010600040101010101" charset="-122"/>
                <a:ea typeface="华文中宋" panose="02010600040101010101" charset="-122"/>
                <a:cs typeface="华文中宋" panose="02010600040101010101" charset="-122"/>
                <a:sym typeface="+mn-ea"/>
              </a:rPr>
              <a:t>经济关系不管受到其他关系——政治的和意识形态的——多大影响</a:t>
            </a:r>
            <a:r>
              <a:rPr lang="en-US" sz="3200" b="1">
                <a:solidFill>
                  <a:srgbClr val="1F1FC8"/>
                </a:solidFill>
                <a:latin typeface="华文中宋" panose="02010600040101010101" charset="-122"/>
                <a:ea typeface="华文中宋" panose="02010600040101010101" charset="-122"/>
                <a:cs typeface="华文中宋" panose="02010600040101010101" charset="-122"/>
                <a:sym typeface="+mn-ea"/>
              </a:rPr>
              <a:t>,</a:t>
            </a:r>
            <a:r>
              <a:rPr lang="zh-CN" sz="3200" b="1">
                <a:solidFill>
                  <a:srgbClr val="1F1FC8"/>
                </a:solidFill>
                <a:latin typeface="华文中宋" panose="02010600040101010101" charset="-122"/>
                <a:ea typeface="华文中宋" panose="02010600040101010101" charset="-122"/>
                <a:cs typeface="华文中宋" panose="02010600040101010101" charset="-122"/>
                <a:sym typeface="+mn-ea"/>
              </a:rPr>
              <a:t>归根到底还是具有决定意义的</a:t>
            </a:r>
            <a:r>
              <a:rPr lang="en-US" sz="3200" b="1">
                <a:solidFill>
                  <a:srgbClr val="1F1FC8"/>
                </a:solidFill>
                <a:latin typeface="华文中宋" panose="02010600040101010101" charset="-122"/>
                <a:ea typeface="华文中宋" panose="02010600040101010101" charset="-122"/>
                <a:cs typeface="华文中宋" panose="02010600040101010101" charset="-122"/>
                <a:sym typeface="+mn-ea"/>
              </a:rPr>
              <a:t>,</a:t>
            </a:r>
            <a:r>
              <a:rPr lang="zh-CN" sz="3200" b="1">
                <a:solidFill>
                  <a:srgbClr val="1F1FC8"/>
                </a:solidFill>
                <a:latin typeface="华文中宋" panose="02010600040101010101" charset="-122"/>
                <a:ea typeface="华文中宋" panose="02010600040101010101" charset="-122"/>
                <a:cs typeface="华文中宋" panose="02010600040101010101" charset="-122"/>
                <a:sym typeface="+mn-ea"/>
              </a:rPr>
              <a:t>它构成一条贯穿始终的、唯一有助于理解的红线。 </a:t>
            </a:r>
            <a:endParaRPr lang="en-US" sz="3200" b="1">
              <a:solidFill>
                <a:srgbClr val="1F1FC8"/>
              </a:solidFill>
              <a:latin typeface="华文中宋" panose="02010600040101010101" charset="-122"/>
              <a:ea typeface="华文中宋" panose="02010600040101010101" charset="-122"/>
              <a:cs typeface="华文中宋" panose="02010600040101010101" charset="-122"/>
              <a:sym typeface="+mn-ea"/>
            </a:endParaRPr>
          </a:p>
          <a:p>
            <a:pPr indent="0">
              <a:lnSpc>
                <a:spcPct val="110000"/>
              </a:lnSpc>
            </a:pPr>
            <a:r>
              <a:rPr lang="en-US" sz="3200" b="1">
                <a:latin typeface="华文中宋" panose="02010600040101010101" charset="-122"/>
                <a:ea typeface="华文中宋" panose="02010600040101010101" charset="-122"/>
                <a:cs typeface="华文中宋" panose="02010600040101010101" charset="-122"/>
                <a:sym typeface="+mn-ea"/>
              </a:rPr>
              <a:t>   </a:t>
            </a:r>
            <a:r>
              <a:rPr lang="zh-CN" sz="3200" b="1">
                <a:latin typeface="华文中宋" panose="02010600040101010101" charset="-122"/>
                <a:ea typeface="华文中宋" panose="02010600040101010101" charset="-122"/>
                <a:cs typeface="华文中宋" panose="02010600040101010101" charset="-122"/>
                <a:sym typeface="+mn-ea"/>
              </a:rPr>
              <a:t>   运用比喻</a:t>
            </a:r>
            <a:r>
              <a:rPr lang="en-US" sz="3200" b="1">
                <a:latin typeface="华文中宋" panose="02010600040101010101" charset="-122"/>
                <a:ea typeface="华文中宋" panose="02010600040101010101" charset="-122"/>
                <a:cs typeface="华文中宋" panose="02010600040101010101" charset="-122"/>
                <a:sym typeface="+mn-ea"/>
              </a:rPr>
              <a:t>,</a:t>
            </a:r>
            <a:r>
              <a:rPr lang="zh-CN" sz="3200" b="1">
                <a:latin typeface="华文中宋" panose="02010600040101010101" charset="-122"/>
                <a:ea typeface="华文中宋" panose="02010600040101010101" charset="-122"/>
                <a:cs typeface="华文中宋" panose="02010600040101010101" charset="-122"/>
                <a:sym typeface="+mn-ea"/>
              </a:rPr>
              <a:t>把“经济关系”比作“红线”</a:t>
            </a:r>
            <a:r>
              <a:rPr lang="en-US" sz="3200" b="1">
                <a:latin typeface="华文中宋" panose="02010600040101010101" charset="-122"/>
                <a:ea typeface="华文中宋" panose="02010600040101010101" charset="-122"/>
                <a:cs typeface="华文中宋" panose="02010600040101010101" charset="-122"/>
                <a:sym typeface="+mn-ea"/>
              </a:rPr>
              <a:t>,</a:t>
            </a:r>
            <a:r>
              <a:rPr lang="zh-CN" sz="3200" b="1">
                <a:latin typeface="华文中宋" panose="02010600040101010101" charset="-122"/>
                <a:ea typeface="华文中宋" panose="02010600040101010101" charset="-122"/>
                <a:cs typeface="华文中宋" panose="02010600040101010101" charset="-122"/>
                <a:sym typeface="+mn-ea"/>
              </a:rPr>
              <a:t>贯串于社会历史的进程中</a:t>
            </a:r>
            <a:r>
              <a:rPr lang="en-US" sz="3200" b="1">
                <a:latin typeface="华文中宋" panose="02010600040101010101" charset="-122"/>
                <a:ea typeface="华文中宋" panose="02010600040101010101" charset="-122"/>
                <a:cs typeface="华文中宋" panose="02010600040101010101" charset="-122"/>
                <a:sym typeface="+mn-ea"/>
              </a:rPr>
              <a:t>,</a:t>
            </a:r>
            <a:r>
              <a:rPr lang="zh-CN" sz="3200" b="1">
                <a:latin typeface="华文中宋" panose="02010600040101010101" charset="-122"/>
                <a:ea typeface="华文中宋" panose="02010600040101010101" charset="-122"/>
                <a:cs typeface="华文中宋" panose="02010600040101010101" charset="-122"/>
                <a:sym typeface="+mn-ea"/>
              </a:rPr>
              <a:t>直观恰当</a:t>
            </a:r>
            <a:r>
              <a:rPr lang="en-US" sz="3200" b="1">
                <a:latin typeface="华文中宋" panose="02010600040101010101" charset="-122"/>
                <a:ea typeface="华文中宋" panose="02010600040101010101" charset="-122"/>
                <a:cs typeface="华文中宋" panose="02010600040101010101" charset="-122"/>
                <a:sym typeface="+mn-ea"/>
              </a:rPr>
              <a:t>,</a:t>
            </a:r>
            <a:r>
              <a:rPr lang="zh-CN" sz="3200" b="1">
                <a:latin typeface="华文中宋" panose="02010600040101010101" charset="-122"/>
                <a:ea typeface="华文中宋" panose="02010600040101010101" charset="-122"/>
                <a:cs typeface="华文中宋" panose="02010600040101010101" charset="-122"/>
                <a:sym typeface="+mn-ea"/>
              </a:rPr>
              <a:t>生动形象。 </a:t>
            </a:r>
            <a:r>
              <a:rPr lang="en-US" sz="3200" b="1">
                <a:latin typeface="华文中宋" panose="02010600040101010101" charset="-122"/>
                <a:ea typeface="华文中宋" panose="02010600040101010101" charset="-122"/>
                <a:cs typeface="华文中宋" panose="02010600040101010101" charset="-122"/>
                <a:sym typeface="+mn-ea"/>
              </a:rPr>
              <a:t> </a:t>
            </a:r>
            <a:endParaRPr lang="en-US" sz="3200" b="1">
              <a:latin typeface="华文中宋" panose="02010600040101010101" charset="-122"/>
              <a:ea typeface="华文中宋" panose="02010600040101010101" charset="-122"/>
              <a:cs typeface="华文中宋" panose="02010600040101010101" charset="-122"/>
              <a:sym typeface="+mn-ea"/>
            </a:endParaRPr>
          </a:p>
          <a:p>
            <a:pPr indent="0">
              <a:lnSpc>
                <a:spcPct val="110000"/>
              </a:lnSpc>
            </a:pPr>
            <a:r>
              <a:rPr lang="en-US" sz="3200" b="1">
                <a:solidFill>
                  <a:srgbClr val="1F1FC8"/>
                </a:solidFill>
                <a:latin typeface="华文中宋" panose="02010600040101010101" charset="-122"/>
                <a:ea typeface="华文中宋" panose="02010600040101010101" charset="-122"/>
                <a:cs typeface="华文中宋" panose="02010600040101010101" charset="-122"/>
                <a:sym typeface="+mn-ea"/>
              </a:rPr>
              <a:t>4. </a:t>
            </a:r>
            <a:r>
              <a:rPr lang="zh-CN" sz="3200" b="1">
                <a:solidFill>
                  <a:srgbClr val="1F1FC8"/>
                </a:solidFill>
                <a:latin typeface="华文中宋" panose="02010600040101010101" charset="-122"/>
                <a:ea typeface="华文中宋" panose="02010600040101010101" charset="-122"/>
                <a:cs typeface="华文中宋" panose="02010600040101010101" charset="-122"/>
                <a:sym typeface="+mn-ea"/>
              </a:rPr>
              <a:t>请您不要过分推敲上面所说的每一句话</a:t>
            </a:r>
            <a:r>
              <a:rPr lang="en-US" sz="3200" b="1">
                <a:solidFill>
                  <a:srgbClr val="1F1FC8"/>
                </a:solidFill>
                <a:latin typeface="华文中宋" panose="02010600040101010101" charset="-122"/>
                <a:ea typeface="华文中宋" panose="02010600040101010101" charset="-122"/>
                <a:cs typeface="华文中宋" panose="02010600040101010101" charset="-122"/>
                <a:sym typeface="+mn-ea"/>
              </a:rPr>
              <a:t>,</a:t>
            </a:r>
            <a:r>
              <a:rPr lang="zh-CN" sz="3200" b="1">
                <a:solidFill>
                  <a:srgbClr val="1F1FC8"/>
                </a:solidFill>
                <a:latin typeface="华文中宋" panose="02010600040101010101" charset="-122"/>
                <a:ea typeface="华文中宋" panose="02010600040101010101" charset="-122"/>
                <a:cs typeface="华文中宋" panose="02010600040101010101" charset="-122"/>
                <a:sym typeface="+mn-ea"/>
              </a:rPr>
              <a:t>而要把握总的联系</a:t>
            </a:r>
            <a:r>
              <a:rPr lang="en-US" sz="3200" b="1">
                <a:solidFill>
                  <a:srgbClr val="1F1FC8"/>
                </a:solidFill>
                <a:latin typeface="华文中宋" panose="02010600040101010101" charset="-122"/>
                <a:ea typeface="华文中宋" panose="02010600040101010101" charset="-122"/>
                <a:cs typeface="华文中宋" panose="02010600040101010101" charset="-122"/>
                <a:sym typeface="+mn-ea"/>
              </a:rPr>
              <a:t>;</a:t>
            </a:r>
            <a:r>
              <a:rPr lang="zh-CN" sz="3200" b="1">
                <a:solidFill>
                  <a:srgbClr val="1F1FC8"/>
                </a:solidFill>
                <a:latin typeface="华文中宋" panose="02010600040101010101" charset="-122"/>
                <a:ea typeface="华文中宋" panose="02010600040101010101" charset="-122"/>
                <a:cs typeface="华文中宋" panose="02010600040101010101" charset="-122"/>
                <a:sym typeface="+mn-ea"/>
              </a:rPr>
              <a:t>可惜我没有时间能像给报刊写文章那样字斟句酌地向您阐述这一切。</a:t>
            </a:r>
            <a:r>
              <a:rPr lang="zh-CN" sz="3200" b="1">
                <a:latin typeface="华文中宋" panose="02010600040101010101" charset="-122"/>
                <a:ea typeface="华文中宋" panose="02010600040101010101" charset="-122"/>
                <a:cs typeface="华文中宋" panose="02010600040101010101" charset="-122"/>
                <a:sym typeface="+mn-ea"/>
              </a:rPr>
              <a:t>  </a:t>
            </a:r>
            <a:endParaRPr lang="zh-CN" sz="3200" b="1">
              <a:latin typeface="华文中宋" panose="02010600040101010101" charset="-122"/>
              <a:ea typeface="华文中宋" panose="02010600040101010101" charset="-122"/>
              <a:cs typeface="华文中宋" panose="02010600040101010101" charset="-122"/>
              <a:sym typeface="+mn-ea"/>
            </a:endParaRPr>
          </a:p>
          <a:p>
            <a:pPr indent="0">
              <a:lnSpc>
                <a:spcPct val="110000"/>
              </a:lnSpc>
            </a:pPr>
            <a:r>
              <a:rPr lang="en-US" altLang="zh-CN" sz="3200" b="1">
                <a:latin typeface="华文中宋" panose="02010600040101010101" charset="-122"/>
                <a:ea typeface="华文中宋" panose="02010600040101010101" charset="-122"/>
                <a:cs typeface="华文中宋" panose="02010600040101010101" charset="-122"/>
                <a:sym typeface="+mn-ea"/>
              </a:rPr>
              <a:t>     </a:t>
            </a:r>
            <a:r>
              <a:rPr lang="zh-CN" sz="3200" b="1">
                <a:latin typeface="华文中宋" panose="02010600040101010101" charset="-122"/>
                <a:ea typeface="华文中宋" panose="02010600040101010101" charset="-122"/>
                <a:cs typeface="华文中宋" panose="02010600040101010101" charset="-122"/>
                <a:sym typeface="+mn-ea"/>
              </a:rPr>
              <a:t>“请您”“可惜”“向您”等词语的使用</a:t>
            </a:r>
            <a:r>
              <a:rPr lang="en-US" sz="3200" b="1">
                <a:latin typeface="华文中宋" panose="02010600040101010101" charset="-122"/>
                <a:ea typeface="华文中宋" panose="02010600040101010101" charset="-122"/>
                <a:cs typeface="华文中宋" panose="02010600040101010101" charset="-122"/>
                <a:sym typeface="+mn-ea"/>
              </a:rPr>
              <a:t>,</a:t>
            </a:r>
            <a:r>
              <a:rPr lang="zh-CN" sz="3200" b="1">
                <a:latin typeface="华文中宋" panose="02010600040101010101" charset="-122"/>
                <a:ea typeface="华文中宋" panose="02010600040101010101" charset="-122"/>
                <a:cs typeface="华文中宋" panose="02010600040101010101" charset="-122"/>
                <a:sym typeface="+mn-ea"/>
              </a:rPr>
              <a:t>体现了恩格斯对青年朋友的真诚尊重和殷切期望。 </a:t>
            </a:r>
            <a:endParaRPr lang="zh-CN" altLang="en-US" sz="3200" b="1">
              <a:latin typeface="华文中宋" panose="02010600040101010101" charset="-122"/>
              <a:ea typeface="华文中宋" panose="02010600040101010101"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p:cTn id="13"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000" fill="hold">
                                          <p:stCondLst>
                                            <p:cond delay="0"/>
                                          </p:stCondLst>
                                        </p:cTn>
                                        <p:tgtEl>
                                          <p:spTgt spid="2">
                                            <p:txEl>
                                              <p:pRg st="1" end="1"/>
                                            </p:txEl>
                                          </p:spTgt>
                                        </p:tgtEl>
                                        <p:attrNameLst>
                                          <p:attrName>style.visibility</p:attrName>
                                        </p:attrNameLst>
                                      </p:cBhvr>
                                      <p:to>
                                        <p:strVal val="visible"/>
                                      </p:to>
                                    </p:set>
                                    <p:anim calcmode="lin" valueType="num">
                                      <p:cBhvr additive="base">
                                        <p:cTn id="20"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000" fill="hold">
                                          <p:stCondLst>
                                            <p:cond delay="0"/>
                                          </p:stCondLst>
                                        </p:cTn>
                                        <p:tgtEl>
                                          <p:spTgt spid="2">
                                            <p:txEl>
                                              <p:pRg st="3" end="3"/>
                                            </p:txEl>
                                          </p:spTgt>
                                        </p:tgtEl>
                                        <p:attrNameLst>
                                          <p:attrName>style.visibility</p:attrName>
                                        </p:attrNameLst>
                                      </p:cBhvr>
                                      <p:to>
                                        <p:strVal val="visible"/>
                                      </p:to>
                                    </p:set>
                                    <p:anim calcmode="lin" valueType="num">
                                      <p:cBhvr additive="base">
                                        <p:cTn id="26"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83235" y="1013460"/>
            <a:ext cx="11225530" cy="5502910"/>
          </a:xfrm>
          <a:prstGeom prst="rect">
            <a:avLst/>
          </a:prstGeom>
          <a:noFill/>
          <a:ln w="9525">
            <a:noFill/>
          </a:ln>
        </p:spPr>
        <p:txBody>
          <a:bodyPr wrap="square">
            <a:spAutoFit/>
          </a:bodyPr>
          <a:p>
            <a:pPr indent="0">
              <a:lnSpc>
                <a:spcPct val="110000"/>
              </a:lnSpc>
            </a:pPr>
            <a:r>
              <a:rPr lang="en-US" sz="3200" b="1">
                <a:latin typeface="华文中宋" panose="02010600040101010101" charset="-122"/>
                <a:ea typeface="华文中宋" panose="02010600040101010101" charset="-122"/>
                <a:cs typeface="华文中宋" panose="02010600040101010101" charset="-122"/>
              </a:rPr>
              <a:t>1.</a:t>
            </a:r>
            <a:r>
              <a:rPr lang="zh-CN" sz="3200" b="1">
                <a:latin typeface="华文中宋" panose="02010600040101010101" charset="-122"/>
                <a:ea typeface="华文中宋" panose="02010600040101010101" charset="-122"/>
                <a:cs typeface="华文中宋" panose="02010600040101010101" charset="-122"/>
              </a:rPr>
              <a:t>了解恩格斯的生平经历及文章的创作背景，了解马克思的哲学思想，积累文学常识。 </a:t>
            </a:r>
            <a:r>
              <a:rPr lang="en-US" sz="3200" b="1">
                <a:latin typeface="华文中宋" panose="02010600040101010101" charset="-122"/>
                <a:ea typeface="华文中宋" panose="02010600040101010101" charset="-122"/>
                <a:cs typeface="华文中宋" panose="02010600040101010101" charset="-122"/>
              </a:rPr>
              <a:t>2.</a:t>
            </a:r>
            <a:r>
              <a:rPr lang="zh-CN" sz="3200" b="1">
                <a:latin typeface="华文中宋" panose="02010600040101010101" charset="-122"/>
                <a:ea typeface="华文中宋" panose="02010600040101010101" charset="-122"/>
                <a:cs typeface="华文中宋" panose="02010600040101010101" charset="-122"/>
              </a:rPr>
              <a:t>梳理文章层次，提取主要观点，厘清经济基础与上层建筑的辩证关系。 </a:t>
            </a:r>
            <a:r>
              <a:rPr lang="en-US" sz="3200" b="1">
                <a:latin typeface="华文中宋" panose="02010600040101010101" charset="-122"/>
                <a:ea typeface="华文中宋" panose="02010600040101010101" charset="-122"/>
                <a:cs typeface="华文中宋" panose="02010600040101010101" charset="-122"/>
              </a:rPr>
              <a:t>3.</a:t>
            </a:r>
            <a:r>
              <a:rPr lang="zh-CN" sz="3200" b="1">
                <a:latin typeface="华文中宋" panose="02010600040101010101" charset="-122"/>
                <a:ea typeface="华文中宋" panose="02010600040101010101" charset="-122"/>
                <a:cs typeface="华文中宋" panose="02010600040101010101" charset="-122"/>
              </a:rPr>
              <a:t>学习恩格斯论述问题的辩证思维和严密的逻辑性，学习文中的论证方法。 </a:t>
            </a:r>
            <a:r>
              <a:rPr lang="en-US" sz="3200" b="1">
                <a:latin typeface="华文中宋" panose="02010600040101010101" charset="-122"/>
                <a:ea typeface="华文中宋" panose="02010600040101010101" charset="-122"/>
                <a:cs typeface="华文中宋" panose="02010600040101010101" charset="-122"/>
              </a:rPr>
              <a:t>4.</a:t>
            </a:r>
            <a:r>
              <a:rPr lang="zh-CN" sz="3200" b="1">
                <a:latin typeface="华文中宋" panose="02010600040101010101" charset="-122"/>
                <a:ea typeface="华文中宋" panose="02010600040101010101" charset="-122"/>
                <a:cs typeface="华文中宋" panose="02010600040101010101" charset="-122"/>
              </a:rPr>
              <a:t>深入了解历史发展的偶然性、必然性</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以及它们之间的关系。 </a:t>
            </a:r>
            <a:r>
              <a:rPr lang="en-US" sz="3200" b="1">
                <a:latin typeface="华文中宋" panose="02010600040101010101" charset="-122"/>
                <a:ea typeface="华文中宋" panose="02010600040101010101" charset="-122"/>
                <a:cs typeface="华文中宋" panose="02010600040101010101" charset="-122"/>
              </a:rPr>
              <a:t> </a:t>
            </a:r>
            <a:r>
              <a:rPr lang="zh-CN" sz="3200" b="1">
                <a:solidFill>
                  <a:srgbClr val="FF0000"/>
                </a:solidFill>
                <a:latin typeface="华文中宋" panose="02010600040101010101" charset="-122"/>
                <a:ea typeface="华文中宋" panose="02010600040101010101" charset="-122"/>
                <a:cs typeface="华文中宋" panose="02010600040101010101" charset="-122"/>
              </a:rPr>
              <a:t>【教学重难点】</a:t>
            </a:r>
            <a:r>
              <a:rPr lang="en-US" sz="3200" b="1">
                <a:solidFill>
                  <a:srgbClr val="FF0000"/>
                </a:solidFill>
                <a:latin typeface="华文中宋" panose="02010600040101010101" charset="-122"/>
                <a:ea typeface="华文中宋" panose="02010600040101010101" charset="-122"/>
                <a:cs typeface="华文中宋" panose="02010600040101010101" charset="-122"/>
              </a:rPr>
              <a:t> </a:t>
            </a:r>
            <a:r>
              <a:rPr lang="en-US" sz="3200" b="1">
                <a:latin typeface="华文中宋" panose="02010600040101010101" charset="-122"/>
                <a:ea typeface="华文中宋" panose="02010600040101010101" charset="-122"/>
                <a:cs typeface="华文中宋" panose="02010600040101010101" charset="-122"/>
              </a:rPr>
              <a:t>  </a:t>
            </a:r>
            <a:r>
              <a:rPr lang="zh-CN" sz="3200" b="1">
                <a:latin typeface="华文中宋" panose="02010600040101010101" charset="-122"/>
                <a:ea typeface="华文中宋" panose="02010600040101010101" charset="-122"/>
                <a:cs typeface="华文中宋" panose="02010600040101010101" charset="-122"/>
              </a:rPr>
              <a:t>抓住文中的基本观点，学习恩格斯论述问题的辩证思维和严密的逻辑性。</a:t>
            </a:r>
            <a:endParaRPr lang="zh-CN" altLang="en-US" sz="32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88560" y="19875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学习目标</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6370" y="895985"/>
            <a:ext cx="11859260" cy="6000750"/>
          </a:xfrm>
          <a:prstGeom prst="rect">
            <a:avLst/>
          </a:prstGeom>
          <a:noFill/>
        </p:spPr>
        <p:txBody>
          <a:bodyPr wrap="square" rtlCol="0" anchor="t">
            <a:spAutoFit/>
          </a:bodyPr>
          <a:p>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上层建筑由什么力量决定？历史的发展主要受什么因素制约？对此，马克思曾指出，经济基础是决定性因素。但是，马克思逝世之后，一些资产阶级理论家歪曲了马克思的观点，篡改了历史唯物主义的基本原理，把马克思关于经济因素决定性作用的观点歪曲为“经济决定一切”、经济是制约历史发展的唯一因素，造成当时德国青年极大的思想混乱。他们当中有不少人写信向恩格斯请教，大学生瓦尔特·博尔吉乌斯就是其中一位。</a:t>
            </a:r>
            <a:endParaRPr lang="zh-CN" altLang="en-US" sz="2400" b="1">
              <a:latin typeface="华文中宋" panose="02010600040101010101" charset="-122"/>
              <a:ea typeface="华文中宋" panose="02010600040101010101" charset="-122"/>
              <a:cs typeface="华文中宋" panose="02010600040101010101" charset="-122"/>
            </a:endParaRPr>
          </a:p>
          <a:p>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恩格斯给瓦尔特.博尔吉乌斯的回信针对当时资产阶级理论家对马克思思想的歪曲，以丰富的历史知识和辩证的理论分析，论述了经济因素与历史发展、上层建筑的关系，指出经济关系是“社会历史的决定性基础”，“归根到底制约着历史发展”；政治、法、哲学、宗教、文学、艺术等上层建筑的发展是“以经济发展为基础的”，但“它们又都互相作用并对经济基础发生作用”；经济不是制约历史发展和上层建筑的唯一因素。恩格斯的这封回信澄清了一些重大理论问题，充分体现了马克思主义的辩证唯物史观，这是我们学习这封信所要掌握的重点内容。</a:t>
            </a:r>
            <a:endParaRPr lang="zh-CN" altLang="en-US" sz="2400" b="1">
              <a:latin typeface="华文中宋" panose="02010600040101010101" charset="-122"/>
              <a:ea typeface="华文中宋" panose="02010600040101010101" charset="-122"/>
              <a:cs typeface="华文中宋" panose="02010600040101010101" charset="-122"/>
            </a:endParaRPr>
          </a:p>
          <a:p>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学习恩格斯这封信，要了解恩格斯写这封信的背景和针对性，抓住文中的基本观点，思考这些观点之间的逻辑关系。同时，要学习恩格斯论述问题的辩证思维和严密的逻辑性，学会总体把握，像恩格斯在信中所说的“不要过分推敲上面所说的每一句话，而要把握总的联系”。</a:t>
            </a:r>
            <a:endParaRPr lang="zh-CN" altLang="en-US" sz="24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88560" y="189230"/>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853180" y="151765"/>
            <a:ext cx="8133080" cy="6675120"/>
          </a:xfrm>
          <a:prstGeom prst="rect">
            <a:avLst/>
          </a:prstGeom>
          <a:noFill/>
          <a:ln w="9525">
            <a:noFill/>
          </a:ln>
        </p:spPr>
        <p:txBody>
          <a:bodyPr wrap="square">
            <a:spAutoFit/>
          </a:bodyPr>
          <a:p>
            <a:pPr indent="0">
              <a:lnSpc>
                <a:spcPct val="90000"/>
              </a:lnSpc>
            </a:pPr>
            <a:r>
              <a:rPr lang="en-US" altLang="zh-CN" sz="2800" b="1">
                <a:latin typeface="华文中宋" panose="02010600040101010101" charset="-122"/>
                <a:ea typeface="华文中宋" panose="02010600040101010101" charset="-122"/>
                <a:cs typeface="华文中宋" panose="02010600040101010101" charset="-122"/>
              </a:rPr>
              <a:t>      </a:t>
            </a:r>
            <a:r>
              <a:rPr lang="zh-CN" sz="2800" b="1">
                <a:latin typeface="华文中宋" panose="02010600040101010101" charset="-122"/>
                <a:ea typeface="华文中宋" panose="02010600040101010101" charset="-122"/>
                <a:cs typeface="华文中宋" panose="02010600040101010101" charset="-122"/>
              </a:rPr>
              <a:t>弗里德里希恩格斯（德语：</a:t>
            </a:r>
            <a:r>
              <a:rPr lang="en-US" sz="2800" b="1">
                <a:latin typeface="华文中宋" panose="02010600040101010101" charset="-122"/>
                <a:ea typeface="华文中宋" panose="02010600040101010101" charset="-122"/>
                <a:cs typeface="华文中宋" panose="02010600040101010101" charset="-122"/>
              </a:rPr>
              <a:t>Friedrich Engels</a:t>
            </a:r>
            <a:r>
              <a:rPr lang="zh-CN" sz="2800" b="1">
                <a:latin typeface="华文中宋" panose="02010600040101010101" charset="-122"/>
                <a:ea typeface="华文中宋" panose="02010600040101010101" charset="-122"/>
                <a:cs typeface="华文中宋" panose="02010600040101010101" charset="-122"/>
              </a:rPr>
              <a:t>，</a:t>
            </a:r>
            <a:r>
              <a:rPr lang="en-US" sz="2800" b="1">
                <a:latin typeface="华文中宋" panose="02010600040101010101" charset="-122"/>
                <a:ea typeface="华文中宋" panose="02010600040101010101" charset="-122"/>
                <a:cs typeface="华文中宋" panose="02010600040101010101" charset="-122"/>
              </a:rPr>
              <a:t>1820</a:t>
            </a:r>
            <a:r>
              <a:rPr lang="zh-CN" sz="2800" b="1">
                <a:latin typeface="华文中宋" panose="02010600040101010101" charset="-122"/>
                <a:ea typeface="华文中宋" panose="02010600040101010101" charset="-122"/>
                <a:cs typeface="华文中宋" panose="02010600040101010101" charset="-122"/>
              </a:rPr>
              <a:t>年</a:t>
            </a:r>
            <a:r>
              <a:rPr lang="en-US" sz="2800" b="1">
                <a:latin typeface="华文中宋" panose="02010600040101010101" charset="-122"/>
                <a:ea typeface="华文中宋" panose="02010600040101010101" charset="-122"/>
                <a:cs typeface="华文中宋" panose="02010600040101010101" charset="-122"/>
              </a:rPr>
              <a:t>11</a:t>
            </a:r>
            <a:r>
              <a:rPr lang="zh-CN" sz="2800" b="1">
                <a:latin typeface="华文中宋" panose="02010600040101010101" charset="-122"/>
                <a:ea typeface="华文中宋" panose="02010600040101010101" charset="-122"/>
                <a:cs typeface="华文中宋" panose="02010600040101010101" charset="-122"/>
              </a:rPr>
              <a:t>月</a:t>
            </a:r>
            <a:r>
              <a:rPr lang="en-US" sz="2800" b="1">
                <a:latin typeface="华文中宋" panose="02010600040101010101" charset="-122"/>
                <a:ea typeface="华文中宋" panose="02010600040101010101" charset="-122"/>
                <a:cs typeface="华文中宋" panose="02010600040101010101" charset="-122"/>
              </a:rPr>
              <a:t>28</a:t>
            </a:r>
            <a:r>
              <a:rPr lang="zh-CN" sz="2800" b="1">
                <a:latin typeface="华文中宋" panose="02010600040101010101" charset="-122"/>
                <a:ea typeface="华文中宋" panose="02010600040101010101" charset="-122"/>
                <a:cs typeface="华文中宋" panose="02010600040101010101" charset="-122"/>
              </a:rPr>
              <a:t>日－</a:t>
            </a:r>
            <a:r>
              <a:rPr lang="en-US" sz="2800" b="1">
                <a:latin typeface="华文中宋" panose="02010600040101010101" charset="-122"/>
                <a:ea typeface="华文中宋" panose="02010600040101010101" charset="-122"/>
                <a:cs typeface="华文中宋" panose="02010600040101010101" charset="-122"/>
              </a:rPr>
              <a:t>1895</a:t>
            </a:r>
            <a:r>
              <a:rPr lang="zh-CN" sz="2800" b="1">
                <a:latin typeface="华文中宋" panose="02010600040101010101" charset="-122"/>
                <a:ea typeface="华文中宋" panose="02010600040101010101" charset="-122"/>
                <a:cs typeface="华文中宋" panose="02010600040101010101" charset="-122"/>
              </a:rPr>
              <a:t>年</a:t>
            </a:r>
            <a:r>
              <a:rPr lang="en-US" sz="2800" b="1">
                <a:latin typeface="华文中宋" panose="02010600040101010101" charset="-122"/>
                <a:ea typeface="华文中宋" panose="02010600040101010101" charset="-122"/>
                <a:cs typeface="华文中宋" panose="02010600040101010101" charset="-122"/>
              </a:rPr>
              <a:t>8</a:t>
            </a:r>
            <a:r>
              <a:rPr lang="zh-CN" sz="2800" b="1">
                <a:latin typeface="华文中宋" panose="02010600040101010101" charset="-122"/>
                <a:ea typeface="华文中宋" panose="02010600040101010101" charset="-122"/>
                <a:cs typeface="华文中宋" panose="02010600040101010101" charset="-122"/>
              </a:rPr>
              <a:t>月</a:t>
            </a:r>
            <a:r>
              <a:rPr lang="en-US" sz="2800" b="1">
                <a:latin typeface="华文中宋" panose="02010600040101010101" charset="-122"/>
                <a:ea typeface="华文中宋" panose="02010600040101010101" charset="-122"/>
                <a:cs typeface="华文中宋" panose="02010600040101010101" charset="-122"/>
              </a:rPr>
              <a:t>5</a:t>
            </a:r>
            <a:r>
              <a:rPr lang="zh-CN" sz="2800" b="1">
                <a:latin typeface="华文中宋" panose="02010600040101010101" charset="-122"/>
                <a:ea typeface="华文中宋" panose="02010600040101010101" charset="-122"/>
                <a:cs typeface="华文中宋" panose="02010600040101010101" charset="-122"/>
              </a:rPr>
              <a:t>日），</a:t>
            </a:r>
            <a:r>
              <a:rPr lang="zh-CN" sz="2800" b="1">
                <a:solidFill>
                  <a:srgbClr val="FF0000"/>
                </a:solidFill>
                <a:latin typeface="华文中宋" panose="02010600040101010101" charset="-122"/>
                <a:ea typeface="华文中宋" panose="02010600040101010101" charset="-122"/>
                <a:cs typeface="华文中宋" panose="02010600040101010101" charset="-122"/>
              </a:rPr>
              <a:t>德国思想家、哲学家、革命家、教育家，军事理论家，全世界无产阶级和劳动人民的伟大导师，马克思主义创始人之一。</a:t>
            </a:r>
            <a:r>
              <a:rPr lang="zh-CN" sz="2800" b="1">
                <a:latin typeface="华文中宋" panose="02010600040101010101" charset="-122"/>
                <a:ea typeface="华文中宋" panose="02010600040101010101" charset="-122"/>
                <a:cs typeface="华文中宋" panose="02010600040101010101" charset="-122"/>
              </a:rPr>
              <a:t>恩格斯是卡尔马克思的挚友，被誉为“第二提琴手”，他为马克思从事学术研究提供经济支持。马克思逝世后，将马克思遗留下的手稿、遗著整理出版，并众望所归地成为国际工人运动的领袖。 </a:t>
            </a:r>
            <a:r>
              <a:rPr lang="en-US" sz="2800" b="1">
                <a:latin typeface="华文中宋" panose="02010600040101010101" charset="-122"/>
                <a:ea typeface="华文中宋" panose="02010600040101010101" charset="-122"/>
                <a:cs typeface="华文中宋" panose="02010600040101010101" charset="-122"/>
              </a:rPr>
              <a:t>      </a:t>
            </a:r>
            <a:r>
              <a:rPr lang="zh-CN" sz="2800" b="1">
                <a:latin typeface="华文中宋" panose="02010600040101010101" charset="-122"/>
                <a:ea typeface="华文中宋" panose="02010600040101010101" charset="-122"/>
                <a:cs typeface="华文中宋" panose="02010600040101010101" charset="-122"/>
              </a:rPr>
              <a:t>恩格斯是马克思的亲密战友，和马克思共同撰写了《共产党宣言》，共同创立了科学共产主义理论；参加了第一国际的领导工作。马克思逝世后，他承担整理和出版《资本论》遗稿（第二、三卷）的工作，还肩负领导国际工人运动的重担。除同马克思合撰著作外，他还著有《自然辩证法》《家庭、私有制和国家的起源》《反杜林论》等。</a:t>
            </a:r>
            <a:r>
              <a:rPr lang="en-US" sz="2800" b="1">
                <a:latin typeface="华文中宋" panose="02010600040101010101" charset="-122"/>
                <a:ea typeface="华文中宋" panose="02010600040101010101" charset="-122"/>
                <a:cs typeface="华文中宋" panose="02010600040101010101" charset="-122"/>
              </a:rPr>
              <a:t>1895</a:t>
            </a:r>
            <a:r>
              <a:rPr lang="zh-CN" sz="2800" b="1">
                <a:latin typeface="华文中宋" panose="02010600040101010101" charset="-122"/>
                <a:ea typeface="华文中宋" panose="02010600040101010101" charset="-122"/>
                <a:cs typeface="华文中宋" panose="02010600040101010101" charset="-122"/>
              </a:rPr>
              <a:t>年</a:t>
            </a:r>
            <a:r>
              <a:rPr lang="en-US" sz="2800" b="1">
                <a:latin typeface="华文中宋" panose="02010600040101010101" charset="-122"/>
                <a:ea typeface="华文中宋" panose="02010600040101010101" charset="-122"/>
                <a:cs typeface="华文中宋" panose="02010600040101010101" charset="-122"/>
              </a:rPr>
              <a:t>8</a:t>
            </a:r>
            <a:r>
              <a:rPr lang="zh-CN" sz="2800" b="1">
                <a:latin typeface="华文中宋" panose="02010600040101010101" charset="-122"/>
                <a:ea typeface="华文中宋" panose="02010600040101010101" charset="-122"/>
                <a:cs typeface="华文中宋" panose="02010600040101010101" charset="-122"/>
              </a:rPr>
              <a:t>月</a:t>
            </a:r>
            <a:r>
              <a:rPr lang="en-US" sz="2800" b="1">
                <a:latin typeface="华文中宋" panose="02010600040101010101" charset="-122"/>
                <a:ea typeface="华文中宋" panose="02010600040101010101" charset="-122"/>
                <a:cs typeface="华文中宋" panose="02010600040101010101" charset="-122"/>
              </a:rPr>
              <a:t>5</a:t>
            </a:r>
            <a:r>
              <a:rPr lang="zh-CN" sz="2800" b="1">
                <a:latin typeface="华文中宋" panose="02010600040101010101" charset="-122"/>
                <a:ea typeface="华文中宋" panose="02010600040101010101" charset="-122"/>
                <a:cs typeface="华文中宋" panose="02010600040101010101" charset="-122"/>
              </a:rPr>
              <a:t>日，恩格斯因病逝世。 </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90245" y="436880"/>
            <a:ext cx="23291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了解作者</a:t>
            </a:r>
            <a:r>
              <a:rPr lang="zh-CN" sz="2800" b="1">
                <a:latin typeface="华文中宋" panose="02010600040101010101" charset="-122"/>
                <a:ea typeface="华文中宋" panose="02010600040101010101" charset="-122"/>
                <a:cs typeface="华文中宋" panose="02010600040101010101" charset="-122"/>
                <a:sym typeface="+mn-ea"/>
              </a:rPr>
              <a:t> </a:t>
            </a:r>
            <a:endParaRPr lang="zh-CN" altLang="en-US" sz="2800" b="1">
              <a:latin typeface="华文中宋" panose="02010600040101010101" charset="-122"/>
              <a:ea typeface="华文中宋" panose="02010600040101010101" charset="-122"/>
              <a:cs typeface="华文中宋" panose="02010600040101010101" charset="-122"/>
            </a:endParaRPr>
          </a:p>
        </p:txBody>
      </p:sp>
      <p:pic>
        <p:nvPicPr>
          <p:cNvPr id="4" name="图片 7"/>
          <p:cNvPicPr preferRelativeResize="0">
            <a:picLocks noChangeAspect="1"/>
          </p:cNvPicPr>
          <p:nvPr>
            <p:custDataLst>
              <p:tags r:id="rId1"/>
            </p:custDataLst>
          </p:nvPr>
        </p:nvPicPr>
        <p:blipFill>
          <a:blip r:embed="rId2"/>
          <a:stretch>
            <a:fillRect/>
          </a:stretch>
        </p:blipFill>
        <p:spPr>
          <a:xfrm>
            <a:off x="259715" y="1409065"/>
            <a:ext cx="3247390" cy="5254625"/>
          </a:xfrm>
          <a:prstGeom prst="rect">
            <a:avLst/>
          </a:prstGeom>
          <a:blipFill rotWithShape="1">
            <a:blip r:embed="rId3"/>
            <a:stretch>
              <a:fillRect/>
            </a:stretch>
          </a:blipFill>
          <a:ln w="9525">
            <a:noFill/>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100"/>
                                        </p:tgtEl>
                                        <p:attrNameLst>
                                          <p:attrName>style.visibility</p:attrName>
                                        </p:attrNameLst>
                                      </p:cBhvr>
                                      <p:to>
                                        <p:strVal val="visible"/>
                                      </p:to>
                                    </p:set>
                                    <p:animEffect transition="in" filter="circle(in)">
                                      <p:cBhvr>
                                        <p:cTn id="16"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5270" y="874395"/>
            <a:ext cx="11680825" cy="521970"/>
          </a:xfrm>
          <a:prstGeom prst="rect">
            <a:avLst/>
          </a:prstGeom>
          <a:noFill/>
          <a:ln w="9525">
            <a:noFill/>
          </a:ln>
        </p:spPr>
        <p:txBody>
          <a:bodyPr wrap="square">
            <a:spAutoFit/>
          </a:bodyPr>
          <a:p>
            <a:pPr indent="0"/>
            <a:r>
              <a:rPr lang="en-US" sz="2800" b="1">
                <a:latin typeface="华文中宋" panose="02010600040101010101" charset="-122"/>
                <a:ea typeface="华文中宋" panose="02010600040101010101" charset="-122"/>
                <a:cs typeface="华文中宋" panose="02010600040101010101" charset="-122"/>
              </a:rPr>
              <a:t>      </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3464560" y="167640"/>
            <a:ext cx="5262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了解马克思的思想理论</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
        <p:nvSpPr>
          <p:cNvPr id="3" name="文本框 2"/>
          <p:cNvSpPr txBox="1"/>
          <p:nvPr/>
        </p:nvSpPr>
        <p:spPr>
          <a:xfrm>
            <a:off x="255270" y="874395"/>
            <a:ext cx="11800205" cy="5692775"/>
          </a:xfrm>
          <a:prstGeom prst="rect">
            <a:avLst/>
          </a:prstGeom>
          <a:noFill/>
        </p:spPr>
        <p:txBody>
          <a:bodyPr wrap="square" rtlCol="0">
            <a:spAutoFit/>
          </a:bodyPr>
          <a:p>
            <a:pPr indent="0" algn="l"/>
            <a:r>
              <a:rPr lang="en-US" altLang="zh-CN" sz="2800" b="1">
                <a:latin typeface="华文中宋" panose="02010600040101010101" charset="-122"/>
                <a:ea typeface="华文中宋" panose="02010600040101010101" charset="-122"/>
                <a:cs typeface="华文中宋" panose="02010600040101010101" charset="-122"/>
                <a:sym typeface="+mn-ea"/>
              </a:rPr>
              <a:t>      </a:t>
            </a:r>
            <a:r>
              <a:rPr lang="zh-CN" sz="2800" b="1">
                <a:latin typeface="华文中宋" panose="02010600040101010101" charset="-122"/>
                <a:ea typeface="华文中宋" panose="02010600040101010101" charset="-122"/>
                <a:cs typeface="华文中宋" panose="02010600040101010101" charset="-122"/>
                <a:sym typeface="+mn-ea"/>
              </a:rPr>
              <a:t>马克思主义哲学是辩证唯物主义和历史唯物主义的统称，其前身是德国古典哲学。</a:t>
            </a:r>
            <a:r>
              <a:rPr lang="en-US" sz="2800" b="1">
                <a:latin typeface="华文中宋" panose="02010600040101010101" charset="-122"/>
                <a:ea typeface="华文中宋" panose="02010600040101010101" charset="-122"/>
                <a:cs typeface="华文中宋" panose="02010600040101010101" charset="-122"/>
                <a:sym typeface="+mn-ea"/>
              </a:rPr>
              <a:t>       </a:t>
            </a:r>
            <a:r>
              <a:rPr lang="zh-CN" sz="2800" b="1">
                <a:latin typeface="华文中宋" panose="02010600040101010101" charset="-122"/>
                <a:ea typeface="华文中宋" panose="02010600040101010101" charset="-122"/>
                <a:cs typeface="华文中宋" panose="02010600040101010101" charset="-122"/>
                <a:sym typeface="+mn-ea"/>
              </a:rPr>
              <a:t>辩证唯物主义认为：世界的统一性在于它的物质性，物质是世界所发生的一切变化的基础。运动是物质的存在形式，物质的运动是绝对的，静止是相对的。物质不是精神的产物，精神只是运动着的物质的最高形式。社会存在决定人们的意识，人们能够认识并正确运用客观规律。辩证法的规律是从自然界和人类社会的历史中抽引出来的，实质上可以归结为以下</a:t>
            </a:r>
            <a:r>
              <a:rPr lang="en-US" sz="2800" b="1">
                <a:latin typeface="华文中宋" panose="02010600040101010101" charset="-122"/>
                <a:ea typeface="华文中宋" panose="02010600040101010101" charset="-122"/>
                <a:cs typeface="华文中宋" panose="02010600040101010101" charset="-122"/>
                <a:sym typeface="+mn-ea"/>
              </a:rPr>
              <a:t>3</a:t>
            </a:r>
            <a:r>
              <a:rPr lang="zh-CN" sz="2800" b="1">
                <a:latin typeface="华文中宋" panose="02010600040101010101" charset="-122"/>
                <a:ea typeface="华文中宋" panose="02010600040101010101" charset="-122"/>
                <a:cs typeface="华文中宋" panose="02010600040101010101" charset="-122"/>
                <a:sym typeface="+mn-ea"/>
              </a:rPr>
              <a:t>个规律：</a:t>
            </a:r>
            <a:r>
              <a:rPr lang="zh-CN" sz="2800" b="1">
                <a:solidFill>
                  <a:srgbClr val="FF0000"/>
                </a:solidFill>
                <a:latin typeface="华文中宋" panose="02010600040101010101" charset="-122"/>
                <a:ea typeface="华文中宋" panose="02010600040101010101" charset="-122"/>
                <a:cs typeface="华文中宋" panose="02010600040101010101" charset="-122"/>
                <a:sym typeface="+mn-ea"/>
              </a:rPr>
              <a:t>从量转化为质和质转化为量的规律；对立的相互渗透的规律；否定之否定规律。</a:t>
            </a:r>
            <a:r>
              <a:rPr lang="zh-CN" sz="2800" b="1">
                <a:latin typeface="华文中宋" panose="02010600040101010101" charset="-122"/>
                <a:ea typeface="华文中宋" panose="02010600040101010101" charset="-122"/>
                <a:cs typeface="华文中宋" panose="02010600040101010101" charset="-122"/>
                <a:sym typeface="+mn-ea"/>
              </a:rPr>
              <a:t>辩证法是关于一切运动最普遍的规律的科学。运动的根源在于矛盾。矛盾双方只存在于它们的相互依存和相互联系之中。人们要认识物质世界的运动规律，必须通过实践，人应该在实践中证明自己思维的真理性。人的认识能力是无限的，个别人的认识又是有限的，这个矛盾要在无穷无尽的、连绵不断的世代中解决。 </a:t>
            </a:r>
            <a:endParaRPr lang="zh-CN" altLang="en-US" sz="2800" b="1">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4170" y="428625"/>
            <a:ext cx="11503025" cy="6000750"/>
          </a:xfrm>
          <a:prstGeom prst="rect">
            <a:avLst/>
          </a:prstGeom>
          <a:noFill/>
        </p:spPr>
        <p:txBody>
          <a:bodyPr wrap="square" rtlCol="0" anchor="t">
            <a:spAutoFit/>
          </a:bodyPr>
          <a:p>
            <a:pPr indent="0"/>
            <a:r>
              <a:rPr lang="en-US" altLang="zh-CN" sz="3200" b="1">
                <a:latin typeface="华文中宋" panose="02010600040101010101" charset="-122"/>
                <a:ea typeface="华文中宋" panose="02010600040101010101" charset="-122"/>
                <a:cs typeface="华文中宋" panose="02010600040101010101" charset="-122"/>
                <a:sym typeface="+mn-ea"/>
              </a:rPr>
              <a:t>      </a:t>
            </a:r>
            <a:r>
              <a:rPr lang="zh-CN" sz="3200" b="1">
                <a:latin typeface="华文中宋" panose="02010600040101010101" charset="-122"/>
                <a:ea typeface="华文中宋" panose="02010600040101010101" charset="-122"/>
                <a:cs typeface="华文中宋" panose="02010600040101010101" charset="-122"/>
                <a:sym typeface="+mn-ea"/>
              </a:rPr>
              <a:t>唯物史观（历史唯物主义）认为，物质生活资料的生产劳动是人类社会存在和发展的基础。劳动者和生产资料始终是生产的因素，两者的结合构成生产力。人们在发展生产力时也发展着一定的相互关系</a:t>
            </a:r>
            <a:r>
              <a:rPr lang="en-US" sz="3200" b="1">
                <a:latin typeface="华文中宋" panose="02010600040101010101" charset="-122"/>
                <a:ea typeface="华文中宋" panose="02010600040101010101" charset="-122"/>
                <a:cs typeface="华文中宋" panose="02010600040101010101" charset="-122"/>
                <a:sym typeface="+mn-ea"/>
              </a:rPr>
              <a:t>,</a:t>
            </a:r>
            <a:r>
              <a:rPr lang="zh-CN" sz="3200" b="1">
                <a:latin typeface="华文中宋" panose="02010600040101010101" charset="-122"/>
                <a:ea typeface="华文中宋" panose="02010600040101010101" charset="-122"/>
                <a:cs typeface="华文中宋" panose="02010600040101010101" charset="-122"/>
                <a:sym typeface="+mn-ea"/>
              </a:rPr>
              <a:t>即生产关系</a:t>
            </a:r>
            <a:r>
              <a:rPr lang="en-US" sz="3200" b="1">
                <a:latin typeface="华文中宋" panose="02010600040101010101" charset="-122"/>
                <a:ea typeface="华文中宋" panose="02010600040101010101" charset="-122"/>
                <a:cs typeface="华文中宋" panose="02010600040101010101" charset="-122"/>
                <a:sym typeface="+mn-ea"/>
              </a:rPr>
              <a:t>,</a:t>
            </a:r>
            <a:r>
              <a:rPr lang="zh-CN" sz="3200" b="1">
                <a:latin typeface="华文中宋" panose="02010600040101010101" charset="-122"/>
                <a:ea typeface="华文中宋" panose="02010600040101010101" charset="-122"/>
                <a:cs typeface="华文中宋" panose="02010600040101010101" charset="-122"/>
                <a:sym typeface="+mn-ea"/>
              </a:rPr>
              <a:t>生产关系总合起来就构成为社会关系。生产关系和社会关系的性质随着生产力的改变而改变。人们首先必须吃、喝、住、穿，然后才能从事政治、科学、艺术等等；所以每一个历史时代物质生活资料的生产以及由此产生的社会结构，是该时代政治和思想的基础。从原始公社制解体以来，全部历史都是阶级斗争的历史。历史活动是群众的事业，人们自己创造自己的历史，但他们是在现实关系的基础上进行创造。个人在历史上有一定作用，每个时代都需要而且能够创造出自己时代的伟大人物。 </a:t>
            </a:r>
            <a:endParaRPr lang="zh-CN" altLang="en-US" sz="3200" b="1">
              <a:latin typeface="华文中宋" panose="02010600040101010101" charset="-122"/>
              <a:ea typeface="华文中宋" panose="02010600040101010101"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9570" y="891540"/>
            <a:ext cx="11452860" cy="5777230"/>
          </a:xfrm>
          <a:prstGeom prst="rect">
            <a:avLst/>
          </a:prstGeom>
          <a:noFill/>
          <a:ln w="9525">
            <a:noFill/>
          </a:ln>
        </p:spPr>
        <p:txBody>
          <a:bodyPr wrap="square">
            <a:spAutoFit/>
          </a:bodyPr>
          <a:p>
            <a:pPr indent="0">
              <a:lnSpc>
                <a:spcPct val="110000"/>
              </a:lnSpc>
            </a:pPr>
            <a:r>
              <a:rPr lang="en-US" sz="2800" b="1">
                <a:latin typeface="华文中宋" panose="02010600040101010101" charset="-122"/>
                <a:ea typeface="华文中宋" panose="02010600040101010101" charset="-122"/>
                <a:cs typeface="华文中宋" panose="02010600040101010101" charset="-122"/>
              </a:rPr>
              <a:t>      1883</a:t>
            </a:r>
            <a:r>
              <a:rPr lang="zh-CN" sz="2800" b="1">
                <a:latin typeface="华文中宋" panose="02010600040101010101" charset="-122"/>
                <a:ea typeface="华文中宋" panose="02010600040101010101" charset="-122"/>
                <a:cs typeface="华文中宋" panose="02010600040101010101" charset="-122"/>
              </a:rPr>
              <a:t>年马克思逝世以后，恩格斯是“整个文明世界中最卓越的学者和现代无产阶级的道士”，许多国家的社会主义者都向他请教书信，成为恩格斯阐述马克思主义理论的一种重要形式。 </a:t>
            </a:r>
            <a:r>
              <a:rPr lang="en-US" sz="2800" b="1">
                <a:latin typeface="华文中宋" panose="02010600040101010101" charset="-122"/>
                <a:ea typeface="华文中宋" panose="02010600040101010101" charset="-122"/>
                <a:cs typeface="华文中宋" panose="02010600040101010101" charset="-122"/>
              </a:rPr>
              <a:t>      </a:t>
            </a:r>
            <a:r>
              <a:rPr lang="en-US" sz="2800" b="1">
                <a:solidFill>
                  <a:srgbClr val="FF0000"/>
                </a:solidFill>
                <a:latin typeface="华文中宋" panose="02010600040101010101" charset="-122"/>
                <a:ea typeface="华文中宋" panose="02010600040101010101" charset="-122"/>
                <a:cs typeface="华文中宋" panose="02010600040101010101" charset="-122"/>
              </a:rPr>
              <a:t>19</a:t>
            </a:r>
            <a:r>
              <a:rPr lang="zh-CN" sz="2800" b="1">
                <a:solidFill>
                  <a:srgbClr val="FF0000"/>
                </a:solidFill>
                <a:latin typeface="华文中宋" panose="02010600040101010101" charset="-122"/>
                <a:ea typeface="华文中宋" panose="02010600040101010101" charset="-122"/>
                <a:cs typeface="华文中宋" panose="02010600040101010101" charset="-122"/>
              </a:rPr>
              <a:t>世纪末，马克思主义继续在欧洲广泛传播，</a:t>
            </a:r>
            <a:r>
              <a:rPr lang="zh-CN" sz="2800" b="1">
                <a:latin typeface="华文中宋" panose="02010600040101010101" charset="-122"/>
                <a:ea typeface="华文中宋" panose="02010600040101010101" charset="-122"/>
                <a:cs typeface="华文中宋" panose="02010600040101010101" charset="-122"/>
              </a:rPr>
              <a:t>而</a:t>
            </a:r>
            <a:r>
              <a:rPr lang="en-US" sz="2800" b="1">
                <a:latin typeface="华文中宋" panose="02010600040101010101" charset="-122"/>
                <a:ea typeface="华文中宋" panose="02010600040101010101" charset="-122"/>
                <a:cs typeface="华文中宋" panose="02010600040101010101" charset="-122"/>
              </a:rPr>
              <a:t>1890</a:t>
            </a:r>
            <a:r>
              <a:rPr lang="zh-CN" sz="2800" b="1">
                <a:latin typeface="华文中宋" panose="02010600040101010101" charset="-122"/>
                <a:ea typeface="华文中宋" panose="02010600040101010101" charset="-122"/>
                <a:cs typeface="华文中宋" panose="02010600040101010101" charset="-122"/>
              </a:rPr>
              <a:t>年德国废除反社会主义的特别法，使人们的思想更为活跃，但是人们甚至有些社会民主党党员对马克思主义的理解水平降低了，他们受德国资产阶级学者巴尔特和“青年派”的影响，</a:t>
            </a:r>
            <a:r>
              <a:rPr lang="zh-CN" sz="2800" b="1">
                <a:solidFill>
                  <a:srgbClr val="FF0000"/>
                </a:solidFill>
                <a:latin typeface="华文中宋" panose="02010600040101010101" charset="-122"/>
                <a:ea typeface="华文中宋" panose="02010600040101010101" charset="-122"/>
                <a:cs typeface="华文中宋" panose="02010600040101010101" charset="-122"/>
              </a:rPr>
              <a:t>反马克思主义思潮在大学生中有所泛滥，他们中的一些人对马克思主义唯物史观产生了误解</a:t>
            </a:r>
            <a:r>
              <a:rPr lang="zh-CN" sz="2800" b="1">
                <a:latin typeface="华文中宋" panose="02010600040101010101" charset="-122"/>
                <a:ea typeface="华文中宋" panose="02010600040101010101" charset="-122"/>
                <a:cs typeface="华文中宋" panose="02010600040101010101" charset="-122"/>
              </a:rPr>
              <a:t>。有一些大学生给恩格斯写信，提出了一些问题，请恩格斯予以解答。为了有针对性的解决疑惑，坚持马克思主义，反击机会主义对马克思主义的歪曲，批判资产阶级学者的反马克思主义论调，进一步发展马克思理论，</a:t>
            </a:r>
            <a:r>
              <a:rPr lang="zh-CN" sz="2800" b="1">
                <a:solidFill>
                  <a:srgbClr val="FF0000"/>
                </a:solidFill>
                <a:latin typeface="华文中宋" panose="02010600040101010101" charset="-122"/>
                <a:ea typeface="华文中宋" panose="02010600040101010101" charset="-122"/>
                <a:cs typeface="华文中宋" panose="02010600040101010101" charset="-122"/>
              </a:rPr>
              <a:t>恩格斯给部分大学生回了信</a:t>
            </a:r>
            <a:r>
              <a:rPr lang="zh-CN" sz="2800" b="1">
                <a:latin typeface="华文中宋" panose="02010600040101010101" charset="-122"/>
                <a:ea typeface="华文中宋" panose="02010600040101010101" charset="-122"/>
                <a:cs typeface="华文中宋" panose="02010600040101010101" charset="-122"/>
              </a:rPr>
              <a:t>。 </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812030" y="184785"/>
            <a:ext cx="23291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写作背景</a:t>
            </a:r>
            <a:r>
              <a:rPr lang="en-US" sz="2800" b="1">
                <a:latin typeface="华文中宋" panose="02010600040101010101" charset="-122"/>
                <a:ea typeface="华文中宋" panose="02010600040101010101" charset="-122"/>
                <a:cs typeface="华文中宋" panose="02010600040101010101" charset="-122"/>
                <a:sym typeface="+mn-ea"/>
              </a:rPr>
              <a:t> </a:t>
            </a:r>
            <a:endParaRPr lang="zh-CN" altLang="en-US" sz="2800" b="1">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35280" y="805815"/>
            <a:ext cx="11593195" cy="5900420"/>
          </a:xfrm>
          <a:prstGeom prst="rect">
            <a:avLst/>
          </a:prstGeom>
          <a:noFill/>
          <a:ln w="9525">
            <a:noFill/>
          </a:ln>
        </p:spPr>
        <p:txBody>
          <a:bodyPr wrap="square">
            <a:spAutoFit/>
          </a:bodyPr>
          <a:p>
            <a:pPr indent="0">
              <a:lnSpc>
                <a:spcPct val="90000"/>
              </a:lnSpc>
            </a:pPr>
            <a:r>
              <a:rPr lang="zh-CN" sz="2800" b="1">
                <a:solidFill>
                  <a:srgbClr val="FF0000"/>
                </a:solidFill>
                <a:latin typeface="华文中宋" panose="02010600040101010101" charset="-122"/>
                <a:ea typeface="华文中宋" panose="02010600040101010101" charset="-122"/>
                <a:cs typeface="华文中宋" panose="02010600040101010101" charset="-122"/>
              </a:rPr>
              <a:t>内涵：</a:t>
            </a:r>
            <a:r>
              <a:rPr lang="zh-CN" sz="2800" b="1">
                <a:latin typeface="华文中宋" panose="02010600040101010101" charset="-122"/>
                <a:ea typeface="华文中宋" panose="02010600040101010101" charset="-122"/>
                <a:cs typeface="华文中宋" panose="02010600040101010101" charset="-122"/>
              </a:rPr>
              <a:t>书信是一种向特定对象传递信息、交流思想感情的应用文书。 </a:t>
            </a:r>
            <a:endParaRPr lang="en-US" sz="2800" b="1">
              <a:latin typeface="华文中宋" panose="02010600040101010101" charset="-122"/>
              <a:ea typeface="华文中宋" panose="02010600040101010101" charset="-122"/>
              <a:cs typeface="华文中宋" panose="02010600040101010101" charset="-122"/>
            </a:endParaRPr>
          </a:p>
          <a:p>
            <a:pPr indent="0">
              <a:lnSpc>
                <a:spcPct val="90000"/>
              </a:lnSpc>
            </a:pPr>
            <a:r>
              <a:rPr lang="zh-CN" sz="2800" b="1">
                <a:solidFill>
                  <a:srgbClr val="FF0000"/>
                </a:solidFill>
                <a:latin typeface="华文中宋" panose="02010600040101010101" charset="-122"/>
                <a:ea typeface="华文中宋" panose="02010600040101010101" charset="-122"/>
                <a:cs typeface="华文中宋" panose="02010600040101010101" charset="-122"/>
              </a:rPr>
              <a:t>作用：</a:t>
            </a:r>
            <a:r>
              <a:rPr lang="zh-CN" sz="2800" b="1">
                <a:latin typeface="华文中宋" panose="02010600040101010101" charset="-122"/>
                <a:ea typeface="华文中宋" panose="02010600040101010101" charset="-122"/>
                <a:cs typeface="华文中宋" panose="02010600040101010101" charset="-122"/>
              </a:rPr>
              <a:t>在古代，书信作为主要的通信来源，它不仅促进交流，同时也传递着人们思想的 </a:t>
            </a:r>
            <a:endParaRPr lang="en-US" sz="2800" b="1">
              <a:latin typeface="华文中宋" panose="02010600040101010101" charset="-122"/>
              <a:ea typeface="华文中宋" panose="02010600040101010101" charset="-122"/>
              <a:cs typeface="华文中宋" panose="02010600040101010101" charset="-122"/>
            </a:endParaRPr>
          </a:p>
          <a:p>
            <a:pPr indent="0">
              <a:lnSpc>
                <a:spcPct val="90000"/>
              </a:lnSpc>
            </a:pPr>
            <a:r>
              <a:rPr lang="zh-CN" sz="2800" b="1">
                <a:solidFill>
                  <a:srgbClr val="FF0000"/>
                </a:solidFill>
                <a:latin typeface="华文中宋" panose="02010600040101010101" charset="-122"/>
                <a:ea typeface="华文中宋" panose="02010600040101010101" charset="-122"/>
                <a:cs typeface="华文中宋" panose="02010600040101010101" charset="-122"/>
              </a:rPr>
              <a:t>情怀：</a:t>
            </a:r>
            <a:r>
              <a:rPr lang="zh-CN" sz="2800" b="1">
                <a:latin typeface="华文中宋" panose="02010600040101010101" charset="-122"/>
                <a:ea typeface="华文中宋" panose="02010600040101010101" charset="-122"/>
                <a:cs typeface="华文中宋" panose="02010600040101010101" charset="-122"/>
              </a:rPr>
              <a:t>还起到了报平安的作用。在现代，书信较多作为一种正式的文书，用于正式的场合，是书面语体的应用文体的重要形式之一。</a:t>
            </a:r>
            <a:r>
              <a:rPr lang="en-US" sz="2800" b="1">
                <a:latin typeface="华文中宋" panose="02010600040101010101" charset="-122"/>
                <a:ea typeface="华文中宋" panose="02010600040101010101" charset="-122"/>
                <a:cs typeface="华文中宋" panose="02010600040101010101" charset="-122"/>
              </a:rPr>
              <a:t> </a:t>
            </a:r>
            <a:endParaRPr lang="en-US" sz="2800" b="1">
              <a:latin typeface="华文中宋" panose="02010600040101010101" charset="-122"/>
              <a:ea typeface="华文中宋" panose="02010600040101010101" charset="-122"/>
              <a:cs typeface="华文中宋" panose="02010600040101010101" charset="-122"/>
            </a:endParaRPr>
          </a:p>
          <a:p>
            <a:pPr indent="0">
              <a:lnSpc>
                <a:spcPct val="90000"/>
              </a:lnSpc>
            </a:pPr>
            <a:r>
              <a:rPr lang="zh-CN" sz="2800" b="1">
                <a:solidFill>
                  <a:srgbClr val="FF0000"/>
                </a:solidFill>
                <a:latin typeface="华文中宋" panose="02010600040101010101" charset="-122"/>
                <a:ea typeface="华文中宋" panose="02010600040101010101" charset="-122"/>
                <a:cs typeface="华文中宋" panose="02010600040101010101" charset="-122"/>
              </a:rPr>
              <a:t>格式：</a:t>
            </a:r>
            <a:r>
              <a:rPr lang="zh-CN" sz="2800" b="1">
                <a:latin typeface="华文中宋" panose="02010600040101010101" charset="-122"/>
                <a:ea typeface="华文中宋" panose="02010600040101010101" charset="-122"/>
                <a:cs typeface="华文中宋" panose="02010600040101010101" charset="-122"/>
              </a:rPr>
              <a:t> </a:t>
            </a:r>
            <a:r>
              <a:rPr lang="en-US" sz="2800" b="1">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①</a:t>
            </a:r>
            <a:r>
              <a:rPr lang="en-US" altLang="zh-CN" sz="2800" b="1">
                <a:solidFill>
                  <a:srgbClr val="1F1FC8"/>
                </a:solidFill>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开头称呼。</a:t>
            </a:r>
            <a:r>
              <a:rPr lang="zh-CN" sz="2800" b="1">
                <a:latin typeface="华文中宋" panose="02010600040101010101" charset="-122"/>
                <a:ea typeface="华文中宋" panose="02010600040101010101" charset="-122"/>
                <a:cs typeface="华文中宋" panose="02010600040101010101" charset="-122"/>
              </a:rPr>
              <a:t>顶格，有的还可以加上一定的限定、修饰词。 </a:t>
            </a:r>
            <a:r>
              <a:rPr lang="en-US" sz="2800" b="1">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②</a:t>
            </a:r>
            <a:r>
              <a:rPr lang="en-US" altLang="zh-CN" sz="2800" b="1">
                <a:solidFill>
                  <a:srgbClr val="1F1FC8"/>
                </a:solidFill>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问候语。</a:t>
            </a:r>
            <a:r>
              <a:rPr lang="zh-CN" sz="2800" b="1">
                <a:latin typeface="华文中宋" panose="02010600040101010101" charset="-122"/>
                <a:ea typeface="华文中宋" panose="02010600040101010101" charset="-122"/>
                <a:cs typeface="华文中宋" panose="02010600040101010101" charset="-122"/>
              </a:rPr>
              <a:t>如写“你好”“近来身体是否安康”等，可以接正文。 </a:t>
            </a:r>
            <a:r>
              <a:rPr lang="en-US" sz="2800" b="1">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③</a:t>
            </a:r>
            <a:r>
              <a:rPr lang="en-US" altLang="zh-CN" sz="2800" b="1">
                <a:solidFill>
                  <a:srgbClr val="1F1FC8"/>
                </a:solidFill>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正文。</a:t>
            </a:r>
            <a:r>
              <a:rPr lang="zh-CN" sz="2800" b="1">
                <a:latin typeface="华文中宋" panose="02010600040101010101" charset="-122"/>
                <a:ea typeface="华文中宋" panose="02010600040101010101" charset="-122"/>
                <a:cs typeface="华文中宋" panose="02010600040101010101" charset="-122"/>
              </a:rPr>
              <a:t>这是信的主体，可以分为若干段来书写。 </a:t>
            </a:r>
            <a:r>
              <a:rPr lang="en-US" sz="2800" b="1">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④</a:t>
            </a:r>
            <a:r>
              <a:rPr lang="en-US" altLang="zh-CN" sz="2800" b="1">
                <a:solidFill>
                  <a:srgbClr val="1F1FC8"/>
                </a:solidFill>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祝颂语。</a:t>
            </a:r>
            <a:r>
              <a:rPr lang="zh-CN" sz="2800" b="1">
                <a:latin typeface="华文中宋" panose="02010600040101010101" charset="-122"/>
                <a:ea typeface="华文中宋" panose="02010600040101010101" charset="-122"/>
                <a:cs typeface="华文中宋" panose="02010600040101010101" charset="-122"/>
              </a:rPr>
              <a:t>以最一般的“此致”“敬礼”为例。“此致”可以有两种正确的位置来进行书写，一是紧接着主体正文之后，不另起段，不加标点；二是在正文之下另起一行空两格书写。“敬礼”写在“此致”的下一行，顶格书写。后应该加上一个惊叹号，以表示祝颂的诚意和强度。 </a:t>
            </a:r>
            <a:r>
              <a:rPr lang="en-US" sz="2800" b="1">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⑤</a:t>
            </a:r>
            <a:r>
              <a:rPr lang="en-US" altLang="zh-CN" sz="2800" b="1">
                <a:solidFill>
                  <a:srgbClr val="1F1FC8"/>
                </a:solidFill>
                <a:latin typeface="华文中宋" panose="02010600040101010101" charset="-122"/>
                <a:ea typeface="华文中宋" panose="02010600040101010101" charset="-122"/>
                <a:cs typeface="华文中宋" panose="02010600040101010101" charset="-122"/>
              </a:rPr>
              <a:t> </a:t>
            </a:r>
            <a:r>
              <a:rPr lang="zh-CN" sz="2800" b="1">
                <a:solidFill>
                  <a:srgbClr val="1F1FC8"/>
                </a:solidFill>
                <a:latin typeface="华文中宋" panose="02010600040101010101" charset="-122"/>
                <a:ea typeface="华文中宋" panose="02010600040101010101" charset="-122"/>
                <a:cs typeface="华文中宋" panose="02010600040101010101" charset="-122"/>
              </a:rPr>
              <a:t>署名和日期。</a:t>
            </a:r>
            <a:r>
              <a:rPr lang="zh-CN" sz="2800" b="1">
                <a:latin typeface="华文中宋" panose="02010600040101010101" charset="-122"/>
                <a:ea typeface="华文中宋" panose="02010600040101010101" charset="-122"/>
                <a:cs typeface="华文中宋" panose="02010600040101010101" charset="-122"/>
              </a:rPr>
              <a:t>写信人的姓名或名字，写在祝颂语下方空一至二行的右侧。最好还要在写信人姓名之前写上与收信人的关系，在下一行写日期。 </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516755" y="99060"/>
            <a:ext cx="3230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微软雅黑" panose="020B0503020204020204" charset="-122"/>
                <a:sym typeface="+mn-ea"/>
              </a:rPr>
              <a:t>了解“书信”</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ASSEMBLE_CHIP_INDEX" val="79b3955c96f849bcb52d8b6b2f52acc3"/>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ab50e2eaee48abcfef3c2"/>
  <p:tag name="KSO_WM_TEMPLATE_ASSEMBLE_XID" val="5f6ab50e2eaee48abcfef3c2"/>
  <p:tag name="KSO_WM_TEMPLATE_CATEGORY" val="diagram"/>
  <p:tag name="KSO_WM_TEMPLATE_INDEX" val="20211069"/>
  <p:tag name="KSO_WM_UNIT_COMPATIBLE" val="0"/>
  <p:tag name="KSO_WM_UNIT_DEC_AREA_ID" val="c4b618277ff940f7b98a1265991cde93"/>
  <p:tag name="KSO_WM_UNIT_DECORATE_INFO" val=""/>
  <p:tag name="KSO_WM_UNIT_DIAGRAM_ISNUMVISUAL" val="0"/>
  <p:tag name="KSO_WM_UNIT_DIAGRAM_ISREFERUNIT" val="0"/>
  <p:tag name="KSO_WM_UNIT_HIGHLIGHT" val="0"/>
  <p:tag name="KSO_WM_UNIT_ID" val="diagram20211069_1*d*1"/>
  <p:tag name="KSO_WM_UNIT_INDEX" val="1"/>
  <p:tag name="KSO_WM_UNIT_LAYERLEVEL" val="1"/>
  <p:tag name="KSO_WM_UNIT_PICTURE_CLIP_FLAG" val="0"/>
  <p:tag name="KSO_WM_UNIT_PLACING_PICTURE" val="79b3955c96f849bcb52d8b6b2f52acc3"/>
  <p:tag name="KSO_WM_UNIT_SM_LIMIT_TYPE" val=""/>
  <p:tag name="KSO_WM_UNIT_SUPPORT_UNIT_TYPE" val="[&quot;d&quot;,&quot;α&quot;,&quot;β&quot;]"/>
  <p:tag name="KSO_WM_UNIT_TYPE" val="d"/>
  <p:tag name="KSO_WM_UNIT_VALUE" val="846*1428"/>
</p:tagLst>
</file>

<file path=ppt/tags/tag10.xml><?xml version="1.0" encoding="utf-8"?>
<p:tagLst xmlns:p="http://schemas.openxmlformats.org/presentationml/2006/main">
  <p:tag name="KSO_WM_BEAUTIFY_FLAG" val="#wm#"/>
  <p:tag name="KSO_WM_TEMPLATE_CATEGORY" val="diagram"/>
  <p:tag name="KSO_WM_TEMPLATE_INDEX" val="20206768"/>
</p:tagLst>
</file>

<file path=ppt/tags/tag11.xml><?xml version="1.0" encoding="utf-8"?>
<p:tagLst xmlns:p="http://schemas.openxmlformats.org/presentationml/2006/main">
  <p:tag name="KSO_WM_BEAUTIFY_FLAG" val="#wm#"/>
  <p:tag name="KSO_WM_TEMPLATE_CATEGORY" val="diagram"/>
  <p:tag name="KSO_WM_TEMPLATE_INDEX" val="20206768"/>
</p:tagLst>
</file>

<file path=ppt/tags/tag12.xml><?xml version="1.0" encoding="utf-8"?>
<p:tagLst xmlns:p="http://schemas.openxmlformats.org/presentationml/2006/main">
  <p:tag name="KSO_WM_BEAUTIFY_FLAG" val="#wm#"/>
  <p:tag name="KSO_WM_TEMPLATE_CATEGORY" val="diagram"/>
  <p:tag name="KSO_WM_TEMPLATE_INDEX" val="20211233"/>
</p:tagLst>
</file>

<file path=ppt/tags/tag13.xml><?xml version="1.0" encoding="utf-8"?>
<p:tagLst xmlns:p="http://schemas.openxmlformats.org/presentationml/2006/main">
  <p:tag name="KSO_WM_BEAUTIFY_FLAG" val="#wm#"/>
  <p:tag name="KSO_WM_TEMPLATE_CATEGORY" val="diagram"/>
  <p:tag name="KSO_WM_TEMPLATE_INDEX" val="20211233"/>
</p:tagLst>
</file>

<file path=ppt/tags/tag14.xml><?xml version="1.0" encoding="utf-8"?>
<p:tagLst xmlns:p="http://schemas.openxmlformats.org/presentationml/2006/main">
  <p:tag name="KSO_WM_BEAUTIFY_FLAG" val="#wm#"/>
  <p:tag name="KSO_WM_TEMPLATE_CATEGORY" val="diagram"/>
  <p:tag name="KSO_WM_TEMPLATE_INDEX" val="20211233"/>
</p:tagLst>
</file>

<file path=ppt/tags/tag15.xml><?xml version="1.0" encoding="utf-8"?>
<p:tagLst xmlns:p="http://schemas.openxmlformats.org/presentationml/2006/main">
  <p:tag name="KSO_WM_BEAUTIFY_FLAG" val="#wm#"/>
  <p:tag name="KSO_WM_TEMPLATE_CATEGORY" val="diagram"/>
  <p:tag name="KSO_WM_TEMPLATE_INDEX" val="20211233"/>
</p:tagLst>
</file>

<file path=ppt/tags/tag16.xml><?xml version="1.0" encoding="utf-8"?>
<p:tagLst xmlns:p="http://schemas.openxmlformats.org/presentationml/2006/main">
  <p:tag name="KSO_WM_BEAUTIFY_FLAG" val="#wm#"/>
  <p:tag name="KSO_WM_TEMPLATE_CATEGORY" val="diagram"/>
  <p:tag name="KSO_WM_TEMPLATE_INDEX" val="20211233"/>
</p:tagLst>
</file>

<file path=ppt/tags/tag17.xml><?xml version="1.0" encoding="utf-8"?>
<p:tagLst xmlns:p="http://schemas.openxmlformats.org/presentationml/2006/main">
  <p:tag name="KSO_WM_BEAUTIFY_FLAG" val="#wm#"/>
  <p:tag name="KSO_WM_TEMPLATE_CATEGORY" val="diagram"/>
  <p:tag name="KSO_WM_TEMPLATE_INDEX" val="20211233"/>
</p:tagLst>
</file>

<file path=ppt/tags/tag18.xml><?xml version="1.0" encoding="utf-8"?>
<p:tagLst xmlns:p="http://schemas.openxmlformats.org/presentationml/2006/main">
  <p:tag name="KSO_WM_BEAUTIFY_FLAG" val="#wm#"/>
  <p:tag name="KSO_WM_TEMPLATE_CATEGORY" val="diagram"/>
  <p:tag name="KSO_WM_TEMPLATE_INDEX" val="20211233"/>
</p:tagLst>
</file>

<file path=ppt/tags/tag19.xml><?xml version="1.0" encoding="utf-8"?>
<p:tagLst xmlns:p="http://schemas.openxmlformats.org/presentationml/2006/main">
  <p:tag name="KSO_WM_BEAUTIFY_FLAG" val="#wm#"/>
  <p:tag name="KSO_WM_TEMPLATE_CATEGORY" val="diagram"/>
  <p:tag name="KSO_WM_TEMPLATE_INDEX" val="20211233"/>
</p:tagLst>
</file>

<file path=ppt/tags/tag2.xml><?xml version="1.0" encoding="utf-8"?>
<p:tagLst xmlns:p="http://schemas.openxmlformats.org/presentationml/2006/main">
  <p:tag name="KSO_WM_ASSEMBLE_CHIP_INDEX" val="4a56732ec39a47cbb574b0eb2a1ef1d6"/>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15026e8050c250ba65d22c"/>
  <p:tag name="KSO_WM_TEMPLATE_ASSEMBLE_XID" val="5f15026e8050c250ba65d22c"/>
  <p:tag name="KSO_WM_TEMPLATE_CATEGORY" val="diagram"/>
  <p:tag name="KSO_WM_TEMPLATE_INDEX" val="20209339"/>
  <p:tag name="KSO_WM_UNIT_COMPATIBLE" val="0"/>
  <p:tag name="KSO_WM_UNIT_DEC_AREA_ID" val="bc7af1e61a634eccbc56baebf81ba4d3"/>
  <p:tag name="KSO_WM_UNIT_DIAGRAM_ISNUMVISUAL" val="0"/>
  <p:tag name="KSO_WM_UNIT_DIAGRAM_ISREFERUNIT" val="0"/>
  <p:tag name="KSO_WM_UNIT_HIGHLIGHT" val="0"/>
  <p:tag name="KSO_WM_UNIT_ID" val="diagram20209339_1*d*1"/>
  <p:tag name="KSO_WM_UNIT_INDEX" val="1"/>
  <p:tag name="KSO_WM_UNIT_LAYERLEVEL" val="1"/>
  <p:tag name="KSO_WM_UNIT_PICTURE_CLIP_FLAG" val="0"/>
  <p:tag name="KSO_WM_UNIT_PLACING_PICTURE" val="4a56732ec39a47cbb574b0eb2a1ef1d6"/>
  <p:tag name="KSO_WM_UNIT_SUPPORT_UNIT_TYPE" val="[&quot;l&quot;,&quot;m&quot;,&quot;n&quot;,&quot;o&quot;,&quot;p&quot;,&quot;q&quot;,&quot;r&quot;,&quot;δ&quot;,&quot;ε&quot;,&quot;ζ&quot;,&quot;η&quot;,&quot;d&quot;,&quot;α&quot;,&quot;β&quot;]"/>
  <p:tag name="KSO_WM_UNIT_TYPE" val="d"/>
  <p:tag name="KSO_WM_UNIT_VALUE" val="1227*1227"/>
</p:tagLst>
</file>

<file path=ppt/tags/tag20.xml><?xml version="1.0" encoding="utf-8"?>
<p:tagLst xmlns:p="http://schemas.openxmlformats.org/presentationml/2006/main">
  <p:tag name="KSO_WM_BEAUTIFY_FLAG" val="#wm#"/>
  <p:tag name="KSO_WM_TEMPLATE_CATEGORY" val="diagram"/>
  <p:tag name="KSO_WM_TEMPLATE_INDEX" val="20211233"/>
</p:tagLst>
</file>

<file path=ppt/tags/tag21.xml><?xml version="1.0" encoding="utf-8"?>
<p:tagLst xmlns:p="http://schemas.openxmlformats.org/presentationml/2006/main">
  <p:tag name="KSO_WM_BEAUTIFY_FLAG" val="#wm#"/>
  <p:tag name="KSO_WM_TEMPLATE_CATEGORY" val="diagram"/>
  <p:tag name="KSO_WM_TEMPLATE_INDEX" val="20211233"/>
</p:tagLst>
</file>

<file path=ppt/tags/tag22.xml><?xml version="1.0" encoding="utf-8"?>
<p:tagLst xmlns:p="http://schemas.openxmlformats.org/presentationml/2006/main">
  <p:tag name="KSO_WM_BEAUTIFY_FLAG" val="#wm#"/>
  <p:tag name="KSO_WM_TEMPLATE_CATEGORY" val="diagram"/>
  <p:tag name="KSO_WM_TEMPLATE_INDEX" val="20211233"/>
</p:tagLst>
</file>

<file path=ppt/tags/tag23.xml><?xml version="1.0" encoding="utf-8"?>
<p:tagLst xmlns:p="http://schemas.openxmlformats.org/presentationml/2006/main">
  <p:tag name="KSO_WM_BEAUTIFY_FLAG" val="#wm#"/>
  <p:tag name="KSO_WM_TEMPLATE_CATEGORY" val="diagram"/>
  <p:tag name="KSO_WM_TEMPLATE_INDEX" val="20211233"/>
</p:tagLst>
</file>

<file path=ppt/tags/tag24.xml><?xml version="1.0" encoding="utf-8"?>
<p:tagLst xmlns:p="http://schemas.openxmlformats.org/presentationml/2006/main">
  <p:tag name="KSO_WM_BEAUTIFY_FLAG" val="#wm#"/>
  <p:tag name="KSO_WM_TEMPLATE_CATEGORY" val="diagram"/>
  <p:tag name="KSO_WM_TEMPLATE_INDEX" val="20211233"/>
</p:tagLst>
</file>

<file path=ppt/tags/tag25.xml><?xml version="1.0" encoding="utf-8"?>
<p:tagLst xmlns:p="http://schemas.openxmlformats.org/presentationml/2006/main">
  <p:tag name="KSO_WM_BEAUTIFY_FLAG" val="#wm#"/>
  <p:tag name="KSO_WM_TEMPLATE_CATEGORY" val="diagram"/>
  <p:tag name="KSO_WM_TEMPLATE_INDEX" val="20211233"/>
</p:tagLst>
</file>

<file path=ppt/tags/tag26.xml><?xml version="1.0" encoding="utf-8"?>
<p:tagLst xmlns:p="http://schemas.openxmlformats.org/presentationml/2006/main">
  <p:tag name="KSO_WM_BEAUTIFY_FLAG" val="#wm#"/>
  <p:tag name="KSO_WM_TEMPLATE_CATEGORY" val="diagram"/>
  <p:tag name="KSO_WM_TEMPLATE_INDEX" val="20211233"/>
</p:tagLst>
</file>

<file path=ppt/tags/tag27.xml><?xml version="1.0" encoding="utf-8"?>
<p:tagLst xmlns:p="http://schemas.openxmlformats.org/presentationml/2006/main">
  <p:tag name="KSO_WM_BEAUTIFY_FLAG" val="#wm#"/>
  <p:tag name="KSO_WM_TEMPLATE_CATEGORY" val="diagram"/>
  <p:tag name="KSO_WM_TEMPLATE_INDEX" val="20211233"/>
</p:tagLst>
</file>

<file path=ppt/tags/tag3.xml><?xml version="1.0" encoding="utf-8"?>
<p:tagLst xmlns:p="http://schemas.openxmlformats.org/presentationml/2006/main">
  <p:tag name="KSO_WM_BEAUTIFY_FLAG" val="#wm#"/>
  <p:tag name="KSO_WM_CHIP_FILLPROP" val="[[{&quot;fill_id&quot;:&quot;75bdd29ae5214fe0acecf037d8326212&quot;,&quot;fill_align&quot;:&quot;cm&quot;,&quot;text_align&quot;:&quot;cm&quot;,&quot;text_direction&quot;:&quot;horizontal&quot;,&quot;chip_types&quot;:[&quot;picture&quot;]},{&quot;fill_id&quot;:&quot;cbcf4f92478f425c9c02a58d10a658c1&quot;,&quot;fill_align&quot;:&quot;lb&quot;,&quot;text_align&quot;:&quot;lb&quot;,&quot;text_direction&quot;:&quot;horizontal&quot;,&quot;chip_types&quot;:[&quot;header&quot;]},{&quot;fill_id&quot;:&quot;56b8915d08b740a9bd63d2f6f56d9662&quot;,&quot;fill_align&quot;:&quot;lt&quot;,&quot;text_align&quot;:&quot;lt&quot;,&quot;text_direction&quot;:&quot;horizontal&quot;,&quot;chip_types&quot;:[&quot;text&quot;,&quot;picture&quot;,&quot;chart&quot;,&quot;table&quot;]}]]"/>
  <p:tag name="KSO_WM_CHIP_GROUPID" val="5ef0868204715a21078025b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868204715a21078025bd"/>
  <p:tag name="KSO_WM_SLIDE_BACKGROUND" val="[&quot;general&quot;]"/>
  <p:tag name="KSO_WM_SLIDE_BACKGROUND_TYPE" val="general"/>
  <p:tag name="KSO_WM_SLIDE_BK_DARK_LIGHT" val="2"/>
  <p:tag name="KSO_WM_SLIDE_ID" val="diagram20211069_1"/>
  <p:tag name="KSO_WM_SLIDE_INDEX" val="1"/>
  <p:tag name="KSO_WM_SLIDE_ITEM_CNT" val="0"/>
  <p:tag name="KSO_WM_SLIDE_LAYOUT" val="a_b_d"/>
  <p:tag name="KSO_WM_SLIDE_LAYOUT_CNT" val="1_1_2"/>
  <p:tag name="KSO_WM_SLIDE_LAYOUT_INFO" val="{&quot;backgroundInfo&quot;:[{&quot;bottom&quot;:0,&quot;bottomAbs&quot;:false,&quot;left&quot;:0,&quot;leftAbs&quot;:false,&quot;right&quot;:0,&quot;rightAbs&quot;:false,&quot;top&quot;:0,&quot;topAbs&quot;:false,&quot;type&quot;:&quot;general&quot;}],&quot;direction&quot;:1,&quot;id&quot;:&quot;2020-09-23T10:38:07&quot;,&quot;maxSize&quot;:{&quot;size1&quot;:53.799999999999997},&quot;minSize&quot;:{&quot;size1&quot;:28.699999999999999},&quot;normalSize&quot;:{&quot;size1&quot;:50.36249999999999},&quot;subLayout&quot;:[{&quot;id&quot;:&quot;2020-09-23T10:38:07&quot;,&quot;type&quot;:0},{&quot;id&quot;:&quot;2020-09-23T10:38:07&quot;,&quot;maxSize&quot;:{&quot;size1&quot;:37.899686584730318},&quot;minSize&quot;:{&quot;size1&quot;:24.399686584730322},&quot;normalSize&quot;:{&quot;size1&quot;:27.763945843989575},&quot;subLayout&quot;:[{&quot;id&quot;:&quot;2020-09-23T10:38:07&quot;,&quot;margin&quot;:{&quot;bottom&quot;:0.026000002399086952,&quot;left&quot;:1.253000020980835,&quot;right&quot;:1.2699999809265137,&quot;top&quot;:2.5399999618530273},&quot;type&quot;:0},{&quot;id&quot;:&quot;2020-09-23T10:38:07&quot;,&quot;margin&quot;:{&quot;bottom&quot;:2.5399999618530273,&quot;left&quot;:1.253000020980835,&quot;right&quot;:1.2699999809265137,&quot;top&quot;:0.81999999284744263},&quot;type&quot;:0}],&quot;type&quot;:0}],&quot;type&quot;:0}"/>
  <p:tag name="KSO_WM_SLIDE_POSITION" val="0*0"/>
  <p:tag name="KSO_WM_SLIDE_RATIO" val="1.777778"/>
  <p:tag name="KSO_WM_SLIDE_SIZE" val="924*540"/>
  <p:tag name="KSO_WM_SLIDE_SUBTYPE" val="picTxt"/>
  <p:tag name="KSO_WM_SLIDE_SUPPORT_FEATURE_TYPE" val="0"/>
  <p:tag name="KSO_WM_SLIDE_TYPE" val="text"/>
  <p:tag name="KSO_WM_TAG_VERSION" val="1.0"/>
  <p:tag name="KSO_WM_TEMPLATE_ASSEMBLE_GROUPID" val="5f6ab50e2eaee48abcfef3c2"/>
  <p:tag name="KSO_WM_TEMPLATE_ASSEMBLE_XID" val="5f6ab50e2eaee48abcfef3c2"/>
  <p:tag name="KSO_WM_TEMPLATE_CATEGORY" val="diagram"/>
  <p:tag name="KSO_WM_TEMPLATE_COLOR_TYPE" val="1"/>
  <p:tag name="KSO_WM_TEMPLATE_INDEX" val="20211069"/>
  <p:tag name="KSO_WM_TEMPLATE_MASTER_TYPE" val="0"/>
  <p:tag name="KSO_WM_TEMPLATE_SUBCATEGORY" val="21"/>
  <p:tag name="KSO_WM_TEMPLATE_THUMBS_INDEX" val="1、4、7、12、13、14、15、16、17、18、20、24、25、28、33、36、40、43、44"/>
  <p:tag name="KSO_WM_UNIT_SHOW_EDIT_AREA_INDICATION" val="1"/>
</p:tagLst>
</file>

<file path=ppt/tags/tag4.xml><?xml version="1.0" encoding="utf-8"?>
<p:tagLst xmlns:p="http://schemas.openxmlformats.org/presentationml/2006/main">
  <p:tag name="KSO_WM_BEAUTIFY_FLAG" val="#wm#"/>
  <p:tag name="KSO_WM_TEMPLATE_CATEGORY" val="diagram"/>
  <p:tag name="KSO_WM_TEMPLATE_INDEX" val="20211069"/>
</p:tagLst>
</file>

<file path=ppt/tags/tag5.xml><?xml version="1.0" encoding="utf-8"?>
<p:tagLst xmlns:p="http://schemas.openxmlformats.org/presentationml/2006/main">
  <p:tag name="KSO_WM_BEAUTIFY_FLAG" val="#wm#"/>
  <p:tag name="KSO_WM_TEMPLATE_CATEGORY" val="diagram"/>
  <p:tag name="KSO_WM_TEMPLATE_INDEX" val="20211069"/>
</p:tagLst>
</file>

<file path=ppt/tags/tag6.xml><?xml version="1.0" encoding="utf-8"?>
<p:tagLst xmlns:p="http://schemas.openxmlformats.org/presentationml/2006/main">
  <p:tag name="KSO_WM_ASSEMBLE_CHIP_INDEX" val="79b3955c96f849bcb52d8b6b2f52acc3"/>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ab50e2eaee48abcfef3c2"/>
  <p:tag name="KSO_WM_TEMPLATE_ASSEMBLE_XID" val="5f6ab50e2eaee48abcfef3c2"/>
  <p:tag name="KSO_WM_TEMPLATE_CATEGORY" val="diagram"/>
  <p:tag name="KSO_WM_TEMPLATE_INDEX" val="20211069"/>
  <p:tag name="KSO_WM_UNIT_COMPATIBLE" val="0"/>
  <p:tag name="KSO_WM_UNIT_DEC_AREA_ID" val="c4b618277ff940f7b98a1265991cde93"/>
  <p:tag name="KSO_WM_UNIT_DECORATE_INFO" val=""/>
  <p:tag name="KSO_WM_UNIT_DIAGRAM_ISNUMVISUAL" val="0"/>
  <p:tag name="KSO_WM_UNIT_DIAGRAM_ISREFERUNIT" val="0"/>
  <p:tag name="KSO_WM_UNIT_HIGHLIGHT" val="0"/>
  <p:tag name="KSO_WM_UNIT_ID" val="diagram20211069_1*d*1"/>
  <p:tag name="KSO_WM_UNIT_INDEX" val="1"/>
  <p:tag name="KSO_WM_UNIT_LAYERLEVEL" val="1"/>
  <p:tag name="KSO_WM_UNIT_PICTURE_CLIP_FLAG" val="0"/>
  <p:tag name="KSO_WM_UNIT_PLACING_PICTURE" val="79b3955c96f849bcb52d8b6b2f52acc3"/>
  <p:tag name="KSO_WM_UNIT_SM_LIMIT_TYPE" val=""/>
  <p:tag name="KSO_WM_UNIT_SUPPORT_UNIT_TYPE" val="[&quot;d&quot;,&quot;α&quot;,&quot;β&quot;]"/>
  <p:tag name="KSO_WM_UNIT_TYPE" val="d"/>
  <p:tag name="KSO_WM_UNIT_VALUE" val="846*1428"/>
  <p:tag name="KSO_WM_UNIT_PLACING_PICTURE_INFO" val="{&quot;code&quot;:&quot;&quot;,&quot;full_picture&quot;:false,&quot;scheme&quot;:&quot;&quot;,&quot;spacing&quot;:5}"/>
  <p:tag name="KSO_WM_UNIT_PLACING_PICTURE_COLLAGE_VIEWPORT" val="{&quot;height&quot;:8723.708164447018,&quot;width&quot;:5114}"/>
</p:tagLst>
</file>

<file path=ppt/tags/tag7.xml><?xml version="1.0" encoding="utf-8"?>
<p:tagLst xmlns:p="http://schemas.openxmlformats.org/presentationml/2006/main">
  <p:tag name="KSO_WM_BEAUTIFY_FLAG" val="#wm#"/>
  <p:tag name="KSO_WM_TEMPLATE_CATEGORY" val="diagram"/>
  <p:tag name="KSO_WM_TEMPLATE_INDEX" val="20209339"/>
</p:tagLst>
</file>

<file path=ppt/tags/tag8.xml><?xml version="1.0" encoding="utf-8"?>
<p:tagLst xmlns:p="http://schemas.openxmlformats.org/presentationml/2006/main">
  <p:tag name="KSO_WM_BEAUTIFY_FLAG" val="#wm#"/>
  <p:tag name="KSO_WM_TEMPLATE_CATEGORY" val="diagram"/>
  <p:tag name="KSO_WM_TEMPLATE_INDEX" val="20209339"/>
</p:tagLst>
</file>

<file path=ppt/tags/tag9.xml><?xml version="1.0" encoding="utf-8"?>
<p:tagLst xmlns:p="http://schemas.openxmlformats.org/presentationml/2006/main">
  <p:tag name="KSO_WM_BEAUTIFY_FLAG" val="#wm#"/>
  <p:tag name="KSO_WM_TEMPLATE_CATEGORY" val="diagram"/>
  <p:tag name="KSO_WM_TEMPLATE_INDEX" val="2020933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6381</Words>
  <Application>WPS 演示</Application>
  <PresentationFormat>宽屏</PresentationFormat>
  <Paragraphs>160</Paragraphs>
  <Slides>25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Arial</vt:lpstr>
      <vt:lpstr>宋体</vt:lpstr>
      <vt:lpstr>Wingdings</vt:lpstr>
      <vt:lpstr>华文行楷</vt:lpstr>
      <vt:lpstr>华文中宋</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赵生勤  高中语文  潇洒走一回</cp:lastModifiedBy>
  <cp:revision>6</cp:revision>
  <dcterms:created xsi:type="dcterms:W3CDTF">2021-09-23T08:24:00Z</dcterms:created>
  <dcterms:modified xsi:type="dcterms:W3CDTF">2021-12-16T07:56:55Z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9D3CF78282FA4628A727242EC1C786AC</vt:lpwstr>
  </property>
  <property fmtid="{D5CDD505-2E9C-101B-9397-08002B2CF9AE}" pid="3" name="KSOProductBuildVer">
    <vt:lpwstr>2052-11.1.0.11115</vt:lpwstr>
  </property>
</Properties>
</file>