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9" r:id="rId1"/>
    <p:sldMasterId id="2147483683" r:id="rId2"/>
  </p:sldMasterIdLst>
  <p:notesMasterIdLst>
    <p:notesMasterId r:id="rId45"/>
  </p:notesMasterIdLst>
  <p:handoutMasterIdLst>
    <p:handoutMasterId r:id="rId46"/>
  </p:handoutMasterIdLst>
  <p:sldIdLst>
    <p:sldId id="359" r:id="rId3"/>
    <p:sldId id="329" r:id="rId4"/>
    <p:sldId id="361" r:id="rId5"/>
    <p:sldId id="511" r:id="rId6"/>
    <p:sldId id="362" r:id="rId7"/>
    <p:sldId id="363" r:id="rId8"/>
    <p:sldId id="417" r:id="rId9"/>
    <p:sldId id="378" r:id="rId10"/>
    <p:sldId id="379" r:id="rId11"/>
    <p:sldId id="380" r:id="rId12"/>
    <p:sldId id="381" r:id="rId13"/>
    <p:sldId id="470" r:id="rId14"/>
    <p:sldId id="471" r:id="rId15"/>
    <p:sldId id="512" r:id="rId16"/>
    <p:sldId id="513" r:id="rId17"/>
    <p:sldId id="344" r:id="rId18"/>
    <p:sldId id="501" r:id="rId19"/>
    <p:sldId id="514" r:id="rId20"/>
    <p:sldId id="515" r:id="rId21"/>
    <p:sldId id="516" r:id="rId22"/>
    <p:sldId id="387" r:id="rId23"/>
    <p:sldId id="473" r:id="rId24"/>
    <p:sldId id="517" r:id="rId25"/>
    <p:sldId id="331" r:id="rId26"/>
    <p:sldId id="364" r:id="rId27"/>
    <p:sldId id="393" r:id="rId28"/>
    <p:sldId id="455" r:id="rId29"/>
    <p:sldId id="477" r:id="rId30"/>
    <p:sldId id="478" r:id="rId31"/>
    <p:sldId id="502" r:id="rId32"/>
    <p:sldId id="503" r:id="rId33"/>
    <p:sldId id="518" r:id="rId34"/>
    <p:sldId id="519" r:id="rId35"/>
    <p:sldId id="366" r:id="rId36"/>
    <p:sldId id="505" r:id="rId37"/>
    <p:sldId id="520" r:id="rId38"/>
    <p:sldId id="403" r:id="rId39"/>
    <p:sldId id="404" r:id="rId40"/>
    <p:sldId id="506" r:id="rId41"/>
    <p:sldId id="521" r:id="rId42"/>
    <p:sldId id="507" r:id="rId43"/>
    <p:sldId id="367" r:id="rId44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2846" autoAdjust="0"/>
  </p:normalViewPr>
  <p:slideViewPr>
    <p:cSldViewPr snapToGrid="0">
      <p:cViewPr varScale="1">
        <p:scale>
          <a:sx n="82" d="100"/>
          <a:sy n="82" d="100"/>
        </p:scale>
        <p:origin x="-15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E1B51-12A7-4414-9101-EBFE8139B48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25F7-A067-4A1B-9B5F-0502A99EB6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E1B51-12A7-4414-9101-EBFE8139B48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25F7-A067-4A1B-9B5F-0502A99EB6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E1B51-12A7-4414-9101-EBFE8139B48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25F7-A067-4A1B-9B5F-0502A99EB6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E1B51-12A7-4414-9101-EBFE8139B48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25F7-A067-4A1B-9B5F-0502A99EB6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E1B51-12A7-4414-9101-EBFE8139B48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25F7-A067-4A1B-9B5F-0502A99EB6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E1B51-12A7-4414-9101-EBFE8139B48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25F7-A067-4A1B-9B5F-0502A99EB6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E1B51-12A7-4414-9101-EBFE8139B48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25F7-A067-4A1B-9B5F-0502A99EB6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E1B51-12A7-4414-9101-EBFE8139B48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25F7-A067-4A1B-9B5F-0502A99EB6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E1B51-12A7-4414-9101-EBFE8139B48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25F7-A067-4A1B-9B5F-0502A99EB6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E1B51-12A7-4414-9101-EBFE8139B48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25F7-A067-4A1B-9B5F-0502A99EB6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E1B51-12A7-4414-9101-EBFE8139B48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25F7-A067-4A1B-9B5F-0502A99EB6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E1B51-12A7-4414-9101-EBFE8139B48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425F7-A067-4A1B-9B5F-0502A99EB6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59000" y="2550160"/>
            <a:ext cx="5589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方正大标宋简体" panose="03000509000000000000" charset="-122"/>
                <a:ea typeface="方正大标宋简体" panose="03000509000000000000" charset="-122"/>
              </a:rPr>
              <a:t>22 </a:t>
            </a:r>
            <a:r>
              <a:rPr lang="zh-CN" altLang="en-US" sz="3600">
                <a:latin typeface="方正大标宋简体" panose="03000509000000000000" charset="-122"/>
                <a:ea typeface="方正大标宋简体" panose="03000509000000000000" charset="-122"/>
              </a:rPr>
              <a:t>出师表</a:t>
            </a:r>
          </a:p>
        </p:txBody>
      </p:sp>
      <p:sp>
        <p:nvSpPr>
          <p:cNvPr id="7" name="矩形 6"/>
          <p:cNvSpPr/>
          <p:nvPr/>
        </p:nvSpPr>
        <p:spPr>
          <a:xfrm>
            <a:off x="1023620" y="184150"/>
            <a:ext cx="355092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第六单元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800" y="1800225"/>
            <a:ext cx="6129655" cy="231013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535170" y="1800225"/>
            <a:ext cx="2568575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97170" y="2318385"/>
            <a:ext cx="1273175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16550" y="2770505"/>
            <a:ext cx="1273175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81955" y="3243580"/>
            <a:ext cx="1273175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16550" y="3613785"/>
            <a:ext cx="1273175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510" y="1180465"/>
            <a:ext cx="6791325" cy="2024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4335" y="3321685"/>
            <a:ext cx="6289675" cy="13144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010535" y="2155190"/>
            <a:ext cx="1273175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8960" y="2656205"/>
            <a:ext cx="3123565" cy="3486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08960" y="3810000"/>
            <a:ext cx="1599565" cy="2501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10535" y="4179570"/>
            <a:ext cx="177419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2765" y="1543050"/>
            <a:ext cx="6095365" cy="258572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05175" y="1970405"/>
            <a:ext cx="2513330" cy="3270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05175" y="2449830"/>
            <a:ext cx="2796540" cy="2501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07385" y="3303905"/>
            <a:ext cx="1599565" cy="2501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07385" y="3657600"/>
            <a:ext cx="1599565" cy="3149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44015" y="1089025"/>
            <a:ext cx="6824980" cy="2691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sz="2600"/>
              <a:t>6.重点语句翻译。</a:t>
            </a:r>
          </a:p>
          <a:p>
            <a:pPr algn="l" fontAlgn="auto">
              <a:lnSpc>
                <a:spcPct val="130000"/>
              </a:lnSpc>
            </a:pPr>
            <a:r>
              <a:rPr lang="zh-CN" sz="2600"/>
              <a:t>（</a:t>
            </a:r>
            <a:r>
              <a:rPr lang="en-US" altLang="zh-CN" sz="2600"/>
              <a:t>1</a:t>
            </a:r>
            <a:r>
              <a:rPr lang="zh-CN" altLang="en-US" sz="2600"/>
              <a:t>）</a:t>
            </a:r>
            <a:r>
              <a:rPr sz="2600"/>
              <a:t>此皆良实，志虑忠纯。</a:t>
            </a:r>
          </a:p>
          <a:p>
            <a:pPr algn="l" fontAlgn="auto">
              <a:lnSpc>
                <a:spcPct val="130000"/>
              </a:lnSpc>
            </a:pPr>
            <a:endParaRPr lang="zh-CN" sz="2600"/>
          </a:p>
          <a:p>
            <a:pPr algn="l" fontAlgn="auto">
              <a:lnSpc>
                <a:spcPct val="130000"/>
              </a:lnSpc>
            </a:pPr>
            <a:endParaRPr lang="zh-CN" sz="2600"/>
          </a:p>
          <a:p>
            <a:pPr algn="l" fontAlgn="auto">
              <a:lnSpc>
                <a:spcPct val="130000"/>
              </a:lnSpc>
            </a:pPr>
            <a:r>
              <a:rPr lang="zh-CN" sz="2600"/>
              <a:t>（</a:t>
            </a:r>
            <a:r>
              <a:rPr lang="en-US" altLang="zh-CN" sz="2600"/>
              <a:t>2</a:t>
            </a:r>
            <a:r>
              <a:rPr lang="zh-CN" altLang="en-US" sz="2600"/>
              <a:t>）</a:t>
            </a:r>
            <a:r>
              <a:rPr sz="2600"/>
              <a:t>以光先帝遗德，恢弘志士之气。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90470" y="2221230"/>
            <a:ext cx="464121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这些都是善良诚实的人，他们的志向和心思都忠诚无二。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90470" y="3926840"/>
            <a:ext cx="464121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来发扬光大先帝遗留的美德，发扬扩大忠志之士的气节。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04620" y="1219835"/>
            <a:ext cx="6824980" cy="2691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sz="2600"/>
              <a:t>（</a:t>
            </a:r>
            <a:r>
              <a:rPr lang="en-US" altLang="zh-CN" sz="2600"/>
              <a:t>3</a:t>
            </a:r>
            <a:r>
              <a:rPr lang="zh-CN" altLang="en-US" sz="2600"/>
              <a:t>）</a:t>
            </a:r>
            <a:r>
              <a:rPr sz="2600"/>
              <a:t>不宜妄自菲薄，引喻失义，以塞忠谏之路也。</a:t>
            </a:r>
          </a:p>
          <a:p>
            <a:pPr algn="l" fontAlgn="auto">
              <a:lnSpc>
                <a:spcPct val="130000"/>
              </a:lnSpc>
            </a:pPr>
            <a:endParaRPr sz="2600"/>
          </a:p>
          <a:p>
            <a:pPr algn="l" fontAlgn="auto">
              <a:lnSpc>
                <a:spcPct val="130000"/>
              </a:lnSpc>
            </a:pPr>
            <a:endParaRPr sz="2600"/>
          </a:p>
          <a:p>
            <a:pPr algn="l" fontAlgn="auto">
              <a:lnSpc>
                <a:spcPct val="130000"/>
              </a:lnSpc>
            </a:pPr>
            <a:r>
              <a:rPr lang="zh-CN" sz="2600"/>
              <a:t>（</a:t>
            </a:r>
            <a:r>
              <a:rPr lang="en-US" altLang="zh-CN" sz="2600"/>
              <a:t>4</a:t>
            </a:r>
            <a:r>
              <a:rPr lang="zh-CN" altLang="en-US" sz="2600"/>
              <a:t>）</a:t>
            </a:r>
            <a:r>
              <a:rPr sz="2600"/>
              <a:t>先帝知臣谨慎，故临崩寄臣以大事也。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51075" y="2243455"/>
            <a:ext cx="531622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绝不应随便看轻自己，说出无道理的话，从而堵塞了忠臣进谏的道路。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51075" y="4057650"/>
            <a:ext cx="464121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先帝深知我做事谨慎，所以临去世时把国家大事嘱托给我了。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96695" y="621030"/>
            <a:ext cx="7161530" cy="4771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sz="2600"/>
              <a:t>7.按要求用原句回答。</a:t>
            </a:r>
          </a:p>
          <a:p>
            <a:pPr algn="l" fontAlgn="auto">
              <a:lnSpc>
                <a:spcPct val="130000"/>
              </a:lnSpc>
            </a:pPr>
            <a:r>
              <a:rPr lang="zh-CN" sz="2600"/>
              <a:t>（</a:t>
            </a:r>
            <a:r>
              <a:rPr lang="en-US" altLang="zh-CN" sz="2600"/>
              <a:t>1</a:t>
            </a:r>
            <a:r>
              <a:rPr lang="zh-CN" altLang="en-US" sz="2600"/>
              <a:t>）</a:t>
            </a:r>
            <a:r>
              <a:rPr sz="2600"/>
              <a:t>《出师表》中揭示汉代兴衰的句子是：</a:t>
            </a:r>
          </a:p>
          <a:p>
            <a:pPr algn="l" fontAlgn="auto">
              <a:lnSpc>
                <a:spcPct val="130000"/>
              </a:lnSpc>
            </a:pPr>
            <a:r>
              <a:rPr sz="2600" u="sng"/>
              <a:t>                  </a:t>
            </a:r>
            <a:r>
              <a:rPr sz="2600"/>
              <a:t>，</a:t>
            </a:r>
            <a:r>
              <a:rPr sz="2600" u="sng">
                <a:sym typeface="+mn-ea"/>
              </a:rPr>
              <a:t>                  </a:t>
            </a:r>
            <a:r>
              <a:rPr sz="2600"/>
              <a:t>，</a:t>
            </a:r>
            <a:r>
              <a:rPr sz="2600" u="sng">
                <a:sym typeface="+mn-ea"/>
              </a:rPr>
              <a:t>                                             </a:t>
            </a:r>
            <a:r>
              <a:rPr sz="2600"/>
              <a:t>；</a:t>
            </a:r>
          </a:p>
          <a:p>
            <a:pPr algn="l" fontAlgn="auto">
              <a:lnSpc>
                <a:spcPct val="130000"/>
              </a:lnSpc>
            </a:pPr>
            <a:r>
              <a:rPr sz="2600" u="sng">
                <a:sym typeface="+mn-ea"/>
              </a:rPr>
              <a:t>                  </a:t>
            </a:r>
            <a:r>
              <a:rPr sz="2600"/>
              <a:t>，</a:t>
            </a:r>
            <a:r>
              <a:rPr sz="2600" u="sng">
                <a:sym typeface="+mn-ea"/>
              </a:rPr>
              <a:t>                    </a:t>
            </a:r>
            <a:r>
              <a:rPr sz="2600"/>
              <a:t>，</a:t>
            </a:r>
            <a:r>
              <a:rPr sz="2600" u="sng">
                <a:sym typeface="+mn-ea"/>
              </a:rPr>
              <a:t>                                            </a:t>
            </a:r>
            <a:r>
              <a:rPr sz="2600"/>
              <a:t>。</a:t>
            </a:r>
          </a:p>
          <a:p>
            <a:pPr algn="l" fontAlgn="auto">
              <a:lnSpc>
                <a:spcPct val="130000"/>
              </a:lnSpc>
            </a:pPr>
            <a:r>
              <a:rPr lang="zh-CN" sz="2600"/>
              <a:t>（</a:t>
            </a:r>
            <a:r>
              <a:rPr lang="en-US" altLang="zh-CN" sz="2600"/>
              <a:t>2</a:t>
            </a:r>
            <a:r>
              <a:rPr lang="zh-CN" altLang="en-US" sz="2600"/>
              <a:t>）</a:t>
            </a:r>
            <a:r>
              <a:rPr sz="2600"/>
              <a:t>《出师表》中写出诸葛亮无意于功名的两句话是：</a:t>
            </a:r>
            <a:r>
              <a:rPr sz="2600" u="sng">
                <a:sym typeface="+mn-ea"/>
              </a:rPr>
              <a:t>                                                                </a:t>
            </a:r>
            <a:r>
              <a:rPr sz="2600"/>
              <a:t>，</a:t>
            </a:r>
          </a:p>
          <a:p>
            <a:pPr algn="l" fontAlgn="auto">
              <a:lnSpc>
                <a:spcPct val="130000"/>
              </a:lnSpc>
            </a:pPr>
            <a:r>
              <a:rPr sz="2600" u="sng">
                <a:sym typeface="+mn-ea"/>
              </a:rPr>
              <a:t>                                                   </a:t>
            </a:r>
            <a:r>
              <a:rPr sz="2600"/>
              <a:t>。</a:t>
            </a:r>
          </a:p>
          <a:p>
            <a:pPr algn="l" fontAlgn="auto">
              <a:lnSpc>
                <a:spcPct val="130000"/>
              </a:lnSpc>
            </a:pPr>
            <a:r>
              <a:rPr lang="zh-CN" sz="2600"/>
              <a:t>（</a:t>
            </a:r>
            <a:r>
              <a:rPr lang="en-US" altLang="zh-CN" sz="2600"/>
              <a:t>3</a:t>
            </a:r>
            <a:r>
              <a:rPr lang="zh-CN" altLang="en-US" sz="2600"/>
              <a:t>）</a:t>
            </a:r>
            <a:r>
              <a:rPr sz="2600"/>
              <a:t>《出师表》中陈述作者临危受命的句子是：</a:t>
            </a:r>
          </a:p>
          <a:p>
            <a:pPr algn="l" fontAlgn="auto">
              <a:lnSpc>
                <a:spcPct val="130000"/>
              </a:lnSpc>
            </a:pPr>
            <a:r>
              <a:rPr sz="2600" u="sng">
                <a:sym typeface="+mn-ea"/>
              </a:rPr>
              <a:t>                                            </a:t>
            </a:r>
            <a:r>
              <a:rPr sz="2600"/>
              <a:t>，</a:t>
            </a:r>
            <a:r>
              <a:rPr sz="2600" u="sng">
                <a:sym typeface="+mn-ea"/>
              </a:rPr>
              <a:t>                                            </a:t>
            </a:r>
            <a:r>
              <a:rPr sz="2600"/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97660" y="1687830"/>
            <a:ext cx="123444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亲贤臣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60090" y="1687830"/>
            <a:ext cx="123444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远小人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39690" y="1687830"/>
            <a:ext cx="335661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此先汉所以兴隆也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41475" y="2160905"/>
            <a:ext cx="119062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亲小人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03905" y="2160905"/>
            <a:ext cx="119062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远贤臣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39690" y="2160905"/>
            <a:ext cx="276923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此后汉所以倾颓也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514090" y="3223895"/>
            <a:ext cx="276923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苟全性命于乱世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17090" y="3729355"/>
            <a:ext cx="276923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不求闻达于诸侯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025650" y="4745355"/>
            <a:ext cx="276923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受任于败军之际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570855" y="4745355"/>
            <a:ext cx="276923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奉命于危难之间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27735" y="30289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课内精读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11935" y="1698625"/>
            <a:ext cx="6120130" cy="3286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帝创业未半而中道崩殂，今天下三分，益州疲弊，此诚危急存亡之秋也。然侍卫之臣不懈于内，忠志之士忘身于外者，盖追先帝之殊遇，欲报之于陛下也。诚宜开张圣听，以光先帝遗德，恢弘志士之气，不宜妄自菲薄，引喻失义，以塞忠谏之路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79550" y="1035050"/>
            <a:ext cx="6185535" cy="4050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宫中府中，俱为一体，陟罚臧否，不宜异同。若有作奸犯科及为忠善者，宜付有司论其刑赏，以昭陛下平明之理，不宜偏私，使内外异法也。</a:t>
            </a:r>
          </a:p>
          <a:p>
            <a:pPr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侍中、侍郎郭攸之、费祎、董允等，此皆良实，志虑忠纯，是以先帝简拔以遗陛下。愚以为宫中之事，事无大小，悉以咨之，然后施行，必能裨补阙漏，有所广益。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79550" y="936625"/>
            <a:ext cx="6185535" cy="4490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将军向宠，性行淑均，晓畅军事，试用于昔日，先帝称之曰能，是以众议举宠为督。愚以为营中之事，悉以咨之，必能使行阵和睦，优劣得所。</a:t>
            </a:r>
          </a:p>
          <a:p>
            <a:pPr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贤臣，远小人，此先汉所以兴隆也；亲小人，远贤臣，此后汉所以倾颓也。先帝在时，每与臣论此事，未尝不叹息痛恨于桓、灵也。侍中、尚书、长史、参军，此悉贞良死节之臣，愿陛下亲之信之，则汉室之隆，可计日而待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64970" y="304165"/>
            <a:ext cx="6185535" cy="6249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臣本布衣，躬耕于南阳，苟全性命于乱世，不求闻达于诸侯。先帝不以臣卑鄙，猥自枉屈，三顾臣于草庐之中，咨臣以当世之事，由是感激，遂许先帝以驱驰。后值倾覆，受任于败军之际，奉命于危难之间，尔来二十有一年矣。</a:t>
            </a:r>
          </a:p>
          <a:p>
            <a:pPr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帝知臣谨慎，故临崩寄臣以大事也。受命以来，夙夜忧叹，恐托付不效，以伤先帝之明，故五月渡泸，深入不毛。今南方已定，兵甲已足，当奖率三军，北定中原，庶竭驽钝，攘除奸凶，兴复汉室，还于旧都。此臣所以报先帝而忠陛下之职分也。至于斟酌损益，进尽忠言，则攸之、祎、允之任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5520" y="7302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课文助读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30655" y="2327910"/>
            <a:ext cx="5902325" cy="1710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700"/>
              <a:t>	</a:t>
            </a:r>
            <a:r>
              <a:rPr sz="2700"/>
              <a:t>诸葛亮(181—234),字孔明，琅琊阳都(今山东沂南)人，三国时著名的政治家、军事家。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68400" y="125095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走近作者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87220" y="1283970"/>
            <a:ext cx="5369560" cy="3170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愿陛下托臣以讨贼兴复之效；不效，则治臣之罪，以告先帝之灵。若无兴德之言，则责攸之、祎、允等之慢，以彰其咎。陛下亦宜自谋，以咨诹善道，察纳雅言，深追先帝遗诏。臣不胜受恩感激。今当远离，临表涕零，不知所言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88440" y="871220"/>
            <a:ext cx="695007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1.古之贤者善于以史为鉴，察治国家兴衰之理。作者深情地回顾先帝“叹息痛恨”的情形有什么意图？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75765" y="2713355"/>
            <a:ext cx="633603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围绕“借先帝之意，告诫后主(刘禅)要亲贤远佞”回答即可。(围绕“亲贤臣，有利于兴复汉室，还于旧都”回答也可。或围绕“亲贤臣，远小人，有利于国家强盛发展”回答也可。或围绕“亲贤远佞，才能治理好国家”回答亦可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51280" y="577215"/>
            <a:ext cx="7025640" cy="2790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700"/>
              <a:t>2.陆游在《感状》中说“凛然出师表，一字不可删。”足可见此文传唱千古的原因在于作者凛然正气中所蕴含的耿耿忠心。细读此文，指出作者“忠陛下”之“忠”具体表现在哪些方面？(答出两点即可)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537970" y="3368040"/>
            <a:ext cx="665226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①积极献言，提岀三项建议。(或答“提岀广开言路，严明赏罚，亲贤远佞三项建议”)②积极荐贤，安排内政、军事人才。(或回答“推荐人才”)③平定南方，使后方稳定，得以岀师北伐。④积极筹备北伐，为兴复汉室、还于旧都作准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05890" y="762635"/>
            <a:ext cx="7025640" cy="3211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600"/>
              <a:t>3.作者“报先帝而忠陛下”的挚诚，缘于先帝的三顾之恩、托孤之重，他鞠躬尽瘁，死而后已。用毕生心血履行着自己神圣的职责。请结合原文中你感受最深的一点谈谈，在重视责任意识的今天，他的这种精神将会对你产生怎样的影响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592580" y="4206240"/>
            <a:ext cx="66522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围绕“无论做什么事情都应该尽职尽责，尽心尽力做好分内的事”来回答即可。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8530" y="32512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课外导航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09015" y="1487170"/>
            <a:ext cx="7258050" cy="425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sz="2600">
                <a:sym typeface="+mn-ea"/>
              </a:rPr>
              <a:t>	</a:t>
            </a:r>
            <a:r>
              <a:rPr sz="2600">
                <a:sym typeface="+mn-ea"/>
              </a:rPr>
              <a:t>推荐阅读：《三国演义》——罗贯中</a:t>
            </a:r>
          </a:p>
          <a:p>
            <a:pPr algn="l" fontAlgn="auto">
              <a:lnSpc>
                <a:spcPct val="130000"/>
              </a:lnSpc>
            </a:pPr>
            <a:r>
              <a:rPr lang="en-US" sz="2600">
                <a:sym typeface="+mn-ea"/>
              </a:rPr>
              <a:t>	</a:t>
            </a:r>
            <a:r>
              <a:rPr sz="2600">
                <a:sym typeface="+mn-ea"/>
              </a:rPr>
              <a:t>作品介绍：描写了从东汉末年到西晋初年之间近百年的历史风云，以描写战争为主，诉说了东汉末年的群雄割据混战和魏、蜀、吴三国之间的政治和军事斗争，最终司马炎一统三国，建立晋朝的故事。反映了三国时代各类社会斗争与矛盾的转化，并概括了这一时代的历史巨变，塑造了一群叱咤风云的三国英雄人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96315" y="24765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中考链接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78560" y="118618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积累与运用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78560" y="2020570"/>
            <a:ext cx="7584440" cy="2691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sz="2600">
                <a:sym typeface="+mn-ea"/>
              </a:rPr>
              <a:t>1.(2018重庆B)  下列词语书写有误的一项是（        ）</a:t>
            </a:r>
          </a:p>
          <a:p>
            <a:pPr algn="l" fontAlgn="auto">
              <a:lnSpc>
                <a:spcPct val="130000"/>
              </a:lnSpc>
            </a:pPr>
            <a:r>
              <a:rPr sz="2600">
                <a:sym typeface="+mn-ea"/>
              </a:rPr>
              <a:t>A.馈赠  束缚  诡计多端  咄咄怪事</a:t>
            </a:r>
          </a:p>
          <a:p>
            <a:pPr algn="l" fontAlgn="auto">
              <a:lnSpc>
                <a:spcPct val="130000"/>
              </a:lnSpc>
            </a:pPr>
            <a:r>
              <a:rPr sz="2600">
                <a:sym typeface="+mn-ea"/>
              </a:rPr>
              <a:t>B.嘹亮  吓唬  扼腕叹息  莺歌燕舞</a:t>
            </a:r>
          </a:p>
          <a:p>
            <a:pPr algn="l" fontAlgn="auto">
              <a:lnSpc>
                <a:spcPct val="130000"/>
              </a:lnSpc>
            </a:pPr>
            <a:r>
              <a:rPr sz="2600">
                <a:sym typeface="+mn-ea"/>
              </a:rPr>
              <a:t>C.浏览  巍峨  怒不可遏  失魂落魄</a:t>
            </a:r>
          </a:p>
          <a:p>
            <a:pPr algn="l" fontAlgn="auto">
              <a:lnSpc>
                <a:spcPct val="130000"/>
              </a:lnSpc>
            </a:pPr>
            <a:r>
              <a:rPr sz="2600">
                <a:sym typeface="+mn-ea"/>
              </a:rPr>
              <a:t>D.贿赂  木筏  十拿九稳  篷头垢面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797800" y="2020570"/>
            <a:ext cx="58928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99210" y="469900"/>
            <a:ext cx="7057390" cy="560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300"/>
              <a:t>2.(2018北京) 在圆明园大水法遗址前，学生会主席准备给同学们讲述圆明园被英法联军毁灭的历史。阅读他的发言稿，完成下列各题。</a:t>
            </a:r>
          </a:p>
          <a:p>
            <a:pPr fontAlgn="auto">
              <a:lnSpc>
                <a:spcPct val="130000"/>
              </a:lnSpc>
            </a:pPr>
            <a:r>
              <a:rPr lang="en-US" sz="2300"/>
              <a:t>	</a:t>
            </a:r>
            <a:r>
              <a:rPr sz="23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次鸦片战争期间，英法联军攻入北京，闯进圆明园。他们被园内琳琅满目的珍宝震惊了，争先恐后，大肆抢夺。园内能拿走的东西，他们统统掠走【甲】实在运不走的，他们就疯狂打砸。据粗略统计，被掠夺的文物【乙】上至先秦下至清朝的各种奇珍异宝有100多万件。为了销毁罪证，侵略者纵火焚烧圆明园。大火烧了三天三夜，往日辉煌的宫殿、参天的古树，都化为灰烬。</a:t>
            </a:r>
            <a:r>
              <a:rPr sz="23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就这样，英法联军连抢带砸，使圆明园遭受了毁灭性的破坏。</a:t>
            </a:r>
            <a:r>
              <a:rPr sz="23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26540" y="1296670"/>
            <a:ext cx="7361555" cy="3091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sz="2500"/>
              <a:t>（</a:t>
            </a:r>
            <a:r>
              <a:rPr lang="en-US" altLang="zh-CN" sz="2500"/>
              <a:t>1</a:t>
            </a:r>
            <a:r>
              <a:rPr lang="zh-CN" altLang="en-US" sz="2500"/>
              <a:t>）</a:t>
            </a:r>
            <a:r>
              <a:rPr sz="2500"/>
              <a:t>在【甲】【乙】两处分别填入标点符号，最恰当的一项是（        ）</a:t>
            </a:r>
          </a:p>
          <a:p>
            <a:pPr fontAlgn="auto">
              <a:lnSpc>
                <a:spcPct val="130000"/>
              </a:lnSpc>
            </a:pPr>
            <a:r>
              <a:rPr sz="2500"/>
              <a:t>A．【甲】分号  【乙】冒号</a:t>
            </a:r>
          </a:p>
          <a:p>
            <a:pPr fontAlgn="auto">
              <a:lnSpc>
                <a:spcPct val="130000"/>
              </a:lnSpc>
            </a:pPr>
            <a:r>
              <a:rPr sz="2500"/>
              <a:t>B．【甲】分号  【乙】破折号</a:t>
            </a:r>
          </a:p>
          <a:p>
            <a:pPr fontAlgn="auto">
              <a:lnSpc>
                <a:spcPct val="130000"/>
              </a:lnSpc>
            </a:pPr>
            <a:r>
              <a:rPr sz="2500"/>
              <a:t>C．【甲】逗号  【乙】冒号</a:t>
            </a:r>
          </a:p>
          <a:p>
            <a:pPr fontAlgn="auto">
              <a:lnSpc>
                <a:spcPct val="130000"/>
              </a:lnSpc>
            </a:pPr>
            <a:r>
              <a:rPr sz="2500"/>
              <a:t>D．【甲】逗号  【乙】破折号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639820" y="1809115"/>
            <a:ext cx="4806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09065" y="1896110"/>
            <a:ext cx="7057390" cy="159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sz="2500"/>
              <a:t>（</a:t>
            </a:r>
            <a:r>
              <a:rPr lang="en-US" altLang="zh-CN" sz="2500"/>
              <a:t>2</a:t>
            </a:r>
            <a:r>
              <a:rPr lang="zh-CN" altLang="en-US" sz="2500"/>
              <a:t>）</a:t>
            </a:r>
            <a:r>
              <a:rPr sz="2500"/>
              <a:t>画线的句子作为这段文字的总结句，有一处表达欠妥，请你加以修改。</a:t>
            </a:r>
          </a:p>
          <a:p>
            <a:pPr fontAlgn="auto">
              <a:lnSpc>
                <a:spcPct val="130000"/>
              </a:lnSpc>
            </a:pPr>
            <a:r>
              <a:rPr sz="2500"/>
              <a:t>修改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411095" y="2984500"/>
            <a:ext cx="5672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就这样，英法联军连抢带砸的行为，使圆明园遭受了毁灭性的破坏。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30680" y="1200785"/>
            <a:ext cx="5882640" cy="259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500"/>
              <a:t>3.(育才中学中考模拟) 综合性学习。</a:t>
            </a:r>
          </a:p>
          <a:p>
            <a:pPr fontAlgn="auto">
              <a:lnSpc>
                <a:spcPct val="130000"/>
              </a:lnSpc>
            </a:pPr>
            <a:r>
              <a:rPr lang="en-US" sz="2500"/>
              <a:t>	</a:t>
            </a:r>
            <a:r>
              <a:rPr sz="2500"/>
              <a:t>为了让学生走进端午、传承文化，重庆育才中学初三年级某班准备举行“话端午·思传统”的主题活动。请你也积极参与并按要求作答。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99235" y="1804670"/>
            <a:ext cx="6415405" cy="288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本文节选自《诸葛亮文集》。表是古代奏议的一种，用于向君王陈说作者的请求和愿望。这篇《出师表》是诸葛亮在227年(蜀汉后主刘禅建兴五年)出兵伐魏，临行时写给刘禅的奏章。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65200" y="61531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写作背景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75105" y="1252220"/>
            <a:ext cx="7068820" cy="3592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500"/>
              <a:t>【诗话端午】</a:t>
            </a:r>
          </a:p>
          <a:p>
            <a:pPr fontAlgn="auto">
              <a:lnSpc>
                <a:spcPct val="130000"/>
              </a:lnSpc>
            </a:pPr>
            <a:r>
              <a:rPr lang="zh-CN" sz="2500"/>
              <a:t>（</a:t>
            </a:r>
            <a:r>
              <a:rPr lang="en-US" altLang="zh-CN" sz="2500"/>
              <a:t>1</a:t>
            </a:r>
            <a:r>
              <a:rPr lang="zh-CN" altLang="en-US" sz="2500"/>
              <a:t>）</a:t>
            </a:r>
            <a:r>
              <a:rPr sz="2500"/>
              <a:t>根据竺思嘉搜集的端午材料，选择不是描写端午活动的一项（        ）</a:t>
            </a:r>
          </a:p>
          <a:p>
            <a:pPr fontAlgn="auto">
              <a:lnSpc>
                <a:spcPct val="130000"/>
              </a:lnSpc>
            </a:pPr>
            <a:r>
              <a:rPr sz="2500"/>
              <a:t>A．杨柳枝，芳菲节，所恨年年赠离别。</a:t>
            </a:r>
          </a:p>
          <a:p>
            <a:pPr fontAlgn="auto">
              <a:lnSpc>
                <a:spcPct val="130000"/>
              </a:lnSpc>
            </a:pPr>
            <a:r>
              <a:rPr sz="2500"/>
              <a:t>B．彩线轻缠红玉臂，小符斜挂绿云鬟。</a:t>
            </a:r>
          </a:p>
          <a:p>
            <a:pPr fontAlgn="auto">
              <a:lnSpc>
                <a:spcPct val="130000"/>
              </a:lnSpc>
            </a:pPr>
            <a:r>
              <a:rPr sz="2500"/>
              <a:t>C．樱桃桑葚与菖蒲，更买雄黄酒一壶。</a:t>
            </a:r>
          </a:p>
          <a:p>
            <a:pPr fontAlgn="auto">
              <a:lnSpc>
                <a:spcPct val="130000"/>
              </a:lnSpc>
            </a:pPr>
            <a:r>
              <a:rPr sz="2500"/>
              <a:t>D．共骇群龙水上游，不知原是木兰舟。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77360" y="2244090"/>
            <a:ext cx="719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36650" y="1176020"/>
            <a:ext cx="6870700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端午节起源说法不一，最早可追溯到春秋，距今已有两千五百多年的历史。端午节在农历五月初五，吃粽子和赛龙舟是端午的两大主题。但由于地域广大，民族众多，加上许多故事传说，各地也有着不尽相同的习俗，主要有：女儿回娘家、挂钟馗像、帖午叶符，割艾草，挂菖蒲，佩香囊，赛龙舟，放风筝，荡秋千，饮雄黄酒，吃五毒饼、咸蛋、粽子等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85265" y="1210310"/>
            <a:ext cx="7057390" cy="3592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500"/>
              <a:t>【寄语端午】</a:t>
            </a:r>
          </a:p>
          <a:p>
            <a:pPr fontAlgn="auto">
              <a:lnSpc>
                <a:spcPct val="130000"/>
              </a:lnSpc>
            </a:pPr>
            <a:r>
              <a:rPr lang="zh-CN" sz="2500"/>
              <a:t>（</a:t>
            </a:r>
            <a:r>
              <a:rPr lang="en-US" altLang="zh-CN" sz="2500"/>
              <a:t>2</a:t>
            </a:r>
            <a:r>
              <a:rPr lang="zh-CN" altLang="en-US" sz="2500"/>
              <a:t>）</a:t>
            </a:r>
            <a:r>
              <a:rPr sz="2500"/>
              <a:t>请仿照例句，自己创作一句端午寄语，表现端午节的特点，句式不限。</a:t>
            </a:r>
          </a:p>
          <a:p>
            <a:pPr fontAlgn="auto">
              <a:lnSpc>
                <a:spcPct val="130000"/>
              </a:lnSpc>
            </a:pPr>
            <a:r>
              <a:rPr sz="2500"/>
              <a:t>［示例］ 清明节：清明雨洗烈士墓，挥笔祭出英雄魂。中秋节：月到中秋圆，亲人心相连。</a:t>
            </a:r>
          </a:p>
          <a:p>
            <a:pPr fontAlgn="auto">
              <a:lnSpc>
                <a:spcPct val="130000"/>
              </a:lnSpc>
            </a:pPr>
            <a:r>
              <a:rPr sz="2500"/>
              <a:t>［仿句］ 端午节：</a:t>
            </a:r>
            <a:r>
              <a:rPr sz="2500" u="sng"/>
              <a:t>                                                     </a:t>
            </a:r>
            <a:r>
              <a:rPr sz="2500"/>
              <a:t>，</a:t>
            </a:r>
          </a:p>
          <a:p>
            <a:pPr fontAlgn="auto">
              <a:lnSpc>
                <a:spcPct val="130000"/>
              </a:lnSpc>
            </a:pPr>
            <a:r>
              <a:rPr sz="2500" u="sng">
                <a:sym typeface="+mn-ea"/>
              </a:rPr>
              <a:t>                                                     </a:t>
            </a:r>
            <a:r>
              <a:rPr sz="2500"/>
              <a:t>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791075" y="3692525"/>
            <a:ext cx="25050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五月初五端午节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33270" y="4178300"/>
            <a:ext cx="25050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家家户户粽飘香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70050" y="753110"/>
            <a:ext cx="6523990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500"/>
              <a:t>【探访端午】</a:t>
            </a:r>
          </a:p>
          <a:p>
            <a:pPr fontAlgn="auto">
              <a:lnSpc>
                <a:spcPct val="130000"/>
              </a:lnSpc>
            </a:pPr>
            <a:r>
              <a:rPr lang="zh-CN" sz="2500"/>
              <a:t>（</a:t>
            </a:r>
            <a:r>
              <a:rPr lang="en-US" altLang="zh-CN" sz="2500"/>
              <a:t>3</a:t>
            </a:r>
            <a:r>
              <a:rPr lang="zh-CN" altLang="en-US" sz="2500"/>
              <a:t>）</a:t>
            </a:r>
            <a:r>
              <a:rPr sz="2500"/>
              <a:t>竺思嘉打算采访同学和老师，以便了解大家对端午节的熟悉情况，并对传承出谋划策。请帮助他完成采访提纲。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020" y="2971800"/>
            <a:ext cx="5337175" cy="23888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93210" y="3512820"/>
            <a:ext cx="3134360" cy="30543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9035" y="3980815"/>
            <a:ext cx="2144395" cy="2406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3210" y="4380230"/>
            <a:ext cx="3134360" cy="3378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9035" y="4826635"/>
            <a:ext cx="2797175" cy="29464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13815" y="1043940"/>
            <a:ext cx="6915150" cy="4199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10000"/>
              </a:lnSpc>
            </a:pPr>
            <a:r>
              <a:rPr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(2018北京)</a:t>
            </a:r>
          </a:p>
          <a:p>
            <a:pPr algn="l" fontAlgn="auto">
              <a:lnSpc>
                <a:spcPct val="110000"/>
              </a:lnSpc>
            </a:pPr>
            <a:r>
              <a:rPr 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侍中、侍郎郭攸之、费祎、董允等，此皆良实，志虑忠纯，是以先帝简拔以遗陛下。愚以为宫中之事，事无大小，悉以咨之，然后施行，必能裨补阙漏，有所广益。</a:t>
            </a:r>
          </a:p>
          <a:p>
            <a:pPr algn="l" fontAlgn="auto">
              <a:lnSpc>
                <a:spcPct val="110000"/>
              </a:lnSpc>
            </a:pPr>
            <a:r>
              <a:rPr 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将军向宠，性行淑均，晓畅军事，试用于昔日，先帝称之曰能，是以众议举宠为督。【甲】</a:t>
            </a:r>
            <a:r>
              <a:rPr sz="27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愚以为营中之事，悉以咨之，必能使行阵和睦，优劣得所。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55675" y="191135"/>
            <a:ext cx="4236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文言文阅读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67790" y="368300"/>
            <a:ext cx="6915150" cy="584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亲贤臣，远小人，此先汉所以兴隆也；亲小人，远贤臣，此后汉所以倾颓也。【乙】</a:t>
            </a:r>
            <a:r>
              <a:rPr sz="2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先帝在时，每与臣论此事，未尝不叹息痛恨于桓、灵也。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侍中、尚书、长史、参军，此悉贞良死节之臣，愿陛下亲之信之，则汉室之隆，可计日而待也。</a:t>
            </a:r>
          </a:p>
          <a:p>
            <a:pPr algn="l"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臣本布衣，躬耕于南阳，苟全性命于乱世，不求闻达于诸侯。先帝不以臣卑鄙，猥自枉屈，三顾臣于草庐之中，咨臣以当世之事，由是感激，遂许先帝以驱驰。【丙】</a:t>
            </a:r>
            <a:r>
              <a:rPr sz="2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后值倾覆，受任于败军之际，奉命于危难之间，尔来二十有一年矣。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13180" y="266065"/>
            <a:ext cx="6915150" cy="6326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帝知臣谨慎，故临崩寄臣以大事也。受命以来，夙夜忧叹，恐托付不效，以伤先帝之明，故五月渡泸，深入不毛。今南方已定，兵甲已足，当奖率三军，北定中原，庶竭驽钝，攘除奸凶，兴复汉室，还于旧都。此臣所以报先帝而忠陛下之职分也。至于斟酌损益，进尽忠言，则攸之、祎、允之任也。</a:t>
            </a:r>
          </a:p>
          <a:p>
            <a:pPr algn="l"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愿陛下托臣以讨贼兴复之效；不效，则治臣之罪，以告先帝之灵。若无兴徳之言，则责攸之、祎、允等之慢，以彰其咎。陛下亦宜自谋，以咨诹善道，察纳雅言，深追先帝遗诏。臣不胜受恩感激。今当远离，临表涕零，不知所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590" y="1197610"/>
            <a:ext cx="6560820" cy="279717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061835" y="1662430"/>
            <a:ext cx="48895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56030" y="146050"/>
            <a:ext cx="7003415" cy="656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t>5.翻译文中三处画线语句，并依据上下文对其作出进一步理解，全都正确的一项是（          ）</a:t>
            </a:r>
          </a:p>
          <a:p>
            <a:pPr fontAlgn="auto">
              <a:lnSpc>
                <a:spcPct val="130000"/>
              </a:lnSpc>
            </a:pPr>
            <a:r>
              <a:t>【甲】 愚以为营中之事，悉以咨之，必能使行阵和睦，优劣得所。</a:t>
            </a:r>
          </a:p>
          <a:p>
            <a:pPr fontAlgn="auto">
              <a:lnSpc>
                <a:spcPct val="130000"/>
              </a:lnSpc>
            </a:pPr>
            <a:r>
              <a:t>翻译：我认为军营中的事情，都要征询他的意见，就一定能使军队上下团结和睦，品行高低不同的人各有合适的安排。</a:t>
            </a:r>
          </a:p>
          <a:p>
            <a:pPr fontAlgn="auto">
              <a:lnSpc>
                <a:spcPct val="130000"/>
              </a:lnSpc>
            </a:pPr>
            <a:r>
              <a:t>理解：请葛亮之所以推荐向宠是因为向宠人品好，军事才干突出，深得刘备赞誉。</a:t>
            </a:r>
          </a:p>
          <a:p>
            <a:pPr fontAlgn="auto">
              <a:lnSpc>
                <a:spcPct val="130000"/>
              </a:lnSpc>
            </a:pPr>
            <a:r>
              <a:t>【乙】 先帝在时，每与臣论此事，未尝不叹息痛恨于桓、灵也。</a:t>
            </a:r>
          </a:p>
          <a:p>
            <a:pPr fontAlgn="auto">
              <a:lnSpc>
                <a:spcPct val="130000"/>
              </a:lnSpc>
            </a:pPr>
            <a:r>
              <a:t>翻译：先帝在世的时候，每次跟我谈论起这些事情，都会为桓帝、灵帝二位君主深深叹息，并对他们感到痛心和遗憾。</a:t>
            </a:r>
          </a:p>
          <a:p>
            <a:pPr fontAlgn="auto">
              <a:lnSpc>
                <a:spcPct val="130000"/>
              </a:lnSpc>
            </a:pPr>
            <a:r>
              <a:t>理解：刘备痛心和遗憾的原因是桓、灵二帝亲近小人，疏远贤臣，造成了东汉的衰败灭亡。</a:t>
            </a:r>
          </a:p>
          <a:p>
            <a:pPr fontAlgn="auto">
              <a:lnSpc>
                <a:spcPct val="130000"/>
              </a:lnSpc>
            </a:pPr>
            <a:r>
              <a:t>【丙】 后值倾覆，受任于败军之际，奉命于危难之间，尔来二十有一年矣。</a:t>
            </a:r>
          </a:p>
          <a:p>
            <a:pPr fontAlgn="auto">
              <a:lnSpc>
                <a:spcPct val="130000"/>
              </a:lnSpc>
            </a:pPr>
            <a:r>
              <a:t>翻译：后来遇到兵败，在战事失败的时候我接受了重任，在危难关头我受到委任，至今已有二十一年了。</a:t>
            </a:r>
          </a:p>
          <a:p>
            <a:pPr fontAlgn="auto">
              <a:lnSpc>
                <a:spcPct val="130000"/>
              </a:lnSpc>
            </a:pPr>
            <a:r>
              <a:t>理解：诸葛亮于“倾覆”时接受任务，是为了报答刘备三顾茅庐和临终托付大事的恩情。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002280" y="469900"/>
            <a:ext cx="58166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000" b="1">
                <a:solidFill>
                  <a:srgbClr val="FF0000"/>
                </a:solidFill>
              </a:rPr>
              <a:t>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23975" y="434975"/>
            <a:ext cx="7003415" cy="5593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500"/>
              <a:t>6.为国尽忠是中华传统美德。请你根据上文和下面的两则【链接材料】，概括说明为国尽忠在诸葛亮、魏征、岳飞身上分别是如何体现的。</a:t>
            </a:r>
          </a:p>
          <a:p>
            <a:pPr fontAlgn="auto">
              <a:lnSpc>
                <a:spcPct val="130000"/>
              </a:lnSpc>
            </a:pPr>
            <a:r>
              <a:rPr sz="2500"/>
              <a:t>【链接材料一】</a:t>
            </a:r>
          </a:p>
          <a:p>
            <a:pPr fontAlgn="auto">
              <a:lnSpc>
                <a:spcPct val="130000"/>
              </a:lnSpc>
            </a:pPr>
            <a:r>
              <a:rPr lang="en-US" sz="2500"/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太宗</a:t>
            </a:r>
            <a:r>
              <a:rPr sz="25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新即位，励精政道，数引征</a:t>
            </a:r>
            <a:r>
              <a:rPr sz="25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入卧内，访以得失。征雅</a:t>
            </a:r>
            <a:r>
              <a:rPr sz="25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有经国之才，性又抗直，无所屈挠。太宗与之言，未尝不欣然纳受。征亦喜逢知己之主，思竭其用，知无不言。太宗尝劳</a:t>
            </a:r>
            <a:r>
              <a:rPr sz="25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之曰：“卿所陈谏，前后二百余事，非卿至诚奉国，何能若是？”其年，迁尚书左丞。</a:t>
            </a:r>
          </a:p>
          <a:p>
            <a:pPr algn="r" fontAlgn="auto">
              <a:lnSpc>
                <a:spcPct val="130000"/>
              </a:lnSpc>
            </a:pP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(节选自《旧唐书·魏征传》)</a:t>
            </a:r>
            <a:r>
              <a:rPr sz="25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05230" y="197485"/>
            <a:ext cx="7252970" cy="6326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400"/>
              <a:t>	</a:t>
            </a:r>
            <a:r>
              <a:rPr sz="2400"/>
              <a:t>当时刘备已经死了四年(223年)，蜀国和吴国的联盟已经破裂，荆州已经失守，蜀国实际只占有益州，实力本来不厚，再加上连年战争，国力更加困乏。于是诸葛亮派人与吴国修好，又亲自领兵平定了南方少数民族地区的叛乱，稳定了后方(即“五月渡泸，深入不毛”)，所以诸葛亮决定北上伐魏。227年，诸葛亮统率蜀国军队北进，驻军汉中(今陕西南郑县)，准备征伐曹魏，夺取中原，复兴汉室。他当时感到刘禅暗昧懦弱，颇有内顾之忧，所以临出发前上书刘禅，恳切劝谏，要刘禅继承刘备遗志，砥砺志行，振作精神，听信忠言，任用贤良，黜斥佞人，严明赏罚，尽心国事，以图完成复兴汉室，统一天下的大业。写成了《出师表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00175" y="413385"/>
            <a:ext cx="7003415" cy="5593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500"/>
              <a:t>【链接材料二】</a:t>
            </a:r>
          </a:p>
          <a:p>
            <a:pPr fontAlgn="auto">
              <a:lnSpc>
                <a:spcPct val="130000"/>
              </a:lnSpc>
            </a:pPr>
            <a:r>
              <a:rPr lang="en-US" sz="2500"/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嗣</a:t>
            </a:r>
            <a:r>
              <a:rPr sz="25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当激厉士卒，北逾沙漠，尽屠夷种。迎二圣</a:t>
            </a:r>
            <a:r>
              <a:rPr sz="25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归京阙，取故地上版图，朝廷无虞</a:t>
            </a:r>
            <a:r>
              <a:rPr sz="25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⑦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，主上奠枕</a:t>
            </a:r>
            <a:r>
              <a:rPr sz="25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⑧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，余</a:t>
            </a:r>
            <a:r>
              <a:rPr sz="25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⑨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之愿也。</a:t>
            </a:r>
          </a:p>
          <a:p>
            <a:pPr algn="r" fontAlgn="auto">
              <a:lnSpc>
                <a:spcPct val="130000"/>
              </a:lnSpc>
            </a:pP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(节选自岳飞《五岳祠盟记》)</a:t>
            </a:r>
          </a:p>
          <a:p>
            <a:pPr fontAlgn="auto">
              <a:lnSpc>
                <a:spcPct val="13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】①［太宗］李世民，唐代皇帝。②［征］魏征，唐初政治家。③［雅］平日，向来。④［劳］慰劳。⑤［嗣］随后，接下来。⑥［二圣］指被金兵俘虏北去的宋徽宗和宋钦宗。⑦［虞］忧虑，忧患。⑧［奠枕］安枕。⑨［余］指岳飞。</a:t>
            </a:r>
            <a:r>
              <a:rPr sz="25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4945" y="640080"/>
            <a:ext cx="648144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诸葛亮在为后主刘禅上书《出师表》中写道为报先帝遗愿，已经平定南方并即将北伐，以便早日铲除奸凶，恢复汉朝基业。此外，他还用恳切的言语劝勉陛下“亲贤臣，远小人”，论述至情至理，体现出了他心系国家命运，为国事鞠躬尽瘁、直言进谏、耿直不讳的精神。在《旧唐书·魏征传》中提到魏征耿直不阿、治国有方，为君主上书的谏言多达200余则，可见他对国事的用心负责。岳飞则是表达了消灭蛮夷、平定动乱局势以安君主的一片忠心，由此可见他始终是把为国尽忠放在第一要位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0130" y="61722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片段练习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89050" y="1936115"/>
            <a:ext cx="6152515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 dirty="0"/>
              <a:t>	</a:t>
            </a:r>
            <a:r>
              <a:rPr sz="2800" dirty="0"/>
              <a:t>从网络和其他资料中收集有关诸葛亮的资料，以“千秋诸葛我评说”为题目写一篇文章。要求中心明确，语句流畅，不少于200字。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31290" y="1282700"/>
            <a:ext cx="7229475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《出师表》是诸葛亮出师伐魏临行前写给后主刘禅的奏章。文中以恳切的言辞，劝说后主要继承先帝遗志，广开言路，严明赏罚，亲</a:t>
            </a:r>
            <a:r>
              <a:rPr sz="2800" u="sng"/>
              <a:t>           </a:t>
            </a:r>
            <a:r>
              <a:rPr sz="2800"/>
              <a:t>，远</a:t>
            </a:r>
            <a:r>
              <a:rPr sz="2800" u="sng">
                <a:sym typeface="+mn-ea"/>
              </a:rPr>
              <a:t>           </a:t>
            </a:r>
            <a:r>
              <a:rPr sz="2800"/>
              <a:t>，完成</a:t>
            </a:r>
            <a:r>
              <a:rPr sz="2800" u="sng">
                <a:sym typeface="+mn-ea"/>
              </a:rPr>
              <a:t>                     </a:t>
            </a:r>
            <a:r>
              <a:rPr sz="2800"/>
              <a:t>的大业。也表达了诸葛亮报答先帝的知遇之恩的真挚感情和北定中原的决心。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6805" y="42100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主要内容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59380" y="3074670"/>
            <a:ext cx="810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贤臣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32910" y="3074670"/>
            <a:ext cx="939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小人</a:t>
            </a:r>
            <a:r>
              <a:rPr sz="2400" u="sng">
                <a:sym typeface="+mn-ea"/>
              </a:rPr>
              <a:t>          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21095" y="3074670"/>
            <a:ext cx="1493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>
                <a:solidFill>
                  <a:srgbClr val="FF0000"/>
                </a:solidFill>
                <a:sym typeface="+mn-ea"/>
              </a:rPr>
              <a:t>兴复汉室</a:t>
            </a:r>
            <a:r>
              <a:rPr sz="2400">
                <a:solidFill>
                  <a:srgbClr val="FF0000"/>
                </a:solidFill>
                <a:sym typeface="+mn-ea"/>
              </a:rPr>
              <a:t>           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3300" y="43180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基础过关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88770" y="1446530"/>
            <a:ext cx="666305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1.写一写，背一背。</a:t>
            </a:r>
          </a:p>
          <a:p>
            <a:pPr fontAlgn="auto">
              <a:lnSpc>
                <a:spcPct val="130000"/>
              </a:lnSpc>
            </a:pPr>
            <a:r>
              <a:rPr sz="2800"/>
              <a:t>出师一表真名世，千载谁堪伯仲间!</a:t>
            </a:r>
          </a:p>
          <a:p>
            <a:pPr algn="r" fontAlgn="auto">
              <a:lnSpc>
                <a:spcPct val="130000"/>
              </a:lnSpc>
            </a:pPr>
            <a:r>
              <a:rPr sz="2800"/>
              <a:t>(陆游《书愤五首·其一》)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75" y="3370580"/>
            <a:ext cx="5429250" cy="171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010" y="1305560"/>
            <a:ext cx="6134100" cy="27654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873375" y="1739265"/>
            <a:ext cx="36957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67375" y="1739265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64790" y="2294255"/>
            <a:ext cx="114173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39765" y="2214245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42945" y="2664460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044565" y="2665095"/>
            <a:ext cx="685165" cy="36957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242945" y="3164840"/>
            <a:ext cx="121793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74740" y="3164840"/>
            <a:ext cx="1152525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242945" y="3632835"/>
            <a:ext cx="1490345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705" y="302260"/>
            <a:ext cx="5479415" cy="596773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328160" y="639445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28160" y="1108075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80380" y="1554480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80380" y="2032635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351780" y="2501265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41240" y="2871470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41240" y="3317875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438775" y="3688080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202430" y="4177665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177915" y="4547870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41570" y="5004435"/>
            <a:ext cx="967105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328160" y="5374640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328160" y="5821680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500" y="1255395"/>
            <a:ext cx="5949950" cy="326199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776595" y="1576070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6595" y="2120265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2975" y="2490470"/>
            <a:ext cx="257810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775" y="2926080"/>
            <a:ext cx="2938145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99380" y="3296285"/>
            <a:ext cx="1468755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63870" y="3666490"/>
            <a:ext cx="739140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94960" y="4147185"/>
            <a:ext cx="1273175" cy="370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1098</Words>
  <Application>WPS 演示</Application>
  <PresentationFormat>全屏显示(4:3)</PresentationFormat>
  <Paragraphs>143</Paragraphs>
  <Slides>42</Slides>
  <Notes>42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自定义设计方案</vt:lpstr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2019-01-17T11:56:21Z</dcterms:created>
  <dcterms:modified xsi:type="dcterms:W3CDTF">2019-01-23T06:30:22Z</dcterms:modified>
</cp:coreProperties>
</file>