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2"/>
  </p:sldMasterIdLst>
  <p:sldIdLst>
    <p:sldId id="256" r:id="rId3"/>
    <p:sldId id="263" r:id="rId4"/>
    <p:sldId id="264" r:id="rId5"/>
    <p:sldId id="258" r:id="rId6"/>
    <p:sldId id="262" r:id="rId7"/>
    <p:sldId id="275" r:id="rId8"/>
    <p:sldId id="265" r:id="rId9"/>
    <p:sldId id="266" r:id="rId10"/>
    <p:sldId id="259" r:id="rId11"/>
    <p:sldId id="272" r:id="rId12"/>
    <p:sldId id="273" r:id="rId13"/>
    <p:sldId id="274" r:id="rId14"/>
    <p:sldId id="261" r:id="rId15"/>
    <p:sldId id="276" r:id="rId16"/>
  </p:sldIdLst>
  <p:sldSz cx="9144000" cy="6858000" type="screen4x3"/>
  <p:notesSz cx="6858000" cy="9144000"/>
  <p:defaultTextStyle>
    <a:defPPr>
      <a:defRPr lang="zh-TW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  <a:ea typeface="PMingLiU" panose="02020500000000000000" pitchFamily="2" charset="-120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  <a:ea typeface="PMingLiU" panose="02020500000000000000" pitchFamily="2" charset="-120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  <a:ea typeface="PMingLiU" panose="02020500000000000000" pitchFamily="2" charset="-120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  <a:ea typeface="PMingLiU" panose="02020500000000000000" pitchFamily="2" charset="-120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  <a:ea typeface="PMingLiU" panose="02020500000000000000" pitchFamily="2" charset="-120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  <a:ea typeface="PMingLiU" panose="02020500000000000000" pitchFamily="2" charset="-120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  <a:ea typeface="PMingLiU" panose="02020500000000000000" pitchFamily="2" charset="-120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  <a:ea typeface="PMingLiU" panose="02020500000000000000" pitchFamily="2" charset="-120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  <a:ea typeface="PMingLiU" panose="02020500000000000000" pitchFamily="2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A0D2"/>
    <a:srgbClr val="9933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8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 descr="图片1"/>
          <p:cNvPicPr>
            <a:picLocks noChangeAspect="1"/>
          </p:cNvPicPr>
          <p:nvPr userDrawn="1"/>
        </p:nvPicPr>
        <p:blipFill>
          <a:blip r:embed="rId9" cstate="print"/>
          <a:stretch>
            <a:fillRect/>
          </a:stretch>
        </p:blipFill>
        <p:spPr>
          <a:xfrm>
            <a:off x="-8890" y="-104775"/>
            <a:ext cx="9161780" cy="694753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charset="0"/>
          <a:ea typeface="PMingLiU" panose="02020500000000000000" pitchFamily="2" charset="-120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charset="0"/>
          <a:ea typeface="PMingLiU" panose="02020500000000000000" pitchFamily="2" charset="-120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charset="0"/>
          <a:ea typeface="PMingLiU" panose="02020500000000000000" pitchFamily="2" charset="-120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charset="0"/>
          <a:ea typeface="PMingLiU" panose="02020500000000000000" pitchFamily="2" charset="-120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charset="0"/>
          <a:ea typeface="PMingLiU" panose="02020500000000000000" pitchFamily="2" charset="-120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charset="0"/>
          <a:ea typeface="PMingLiU" panose="02020500000000000000" pitchFamily="2" charset="-120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charset="0"/>
          <a:ea typeface="PMingLiU" panose="02020500000000000000" pitchFamily="2" charset="-120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charset="0"/>
          <a:ea typeface="PMingLiU" panose="02020500000000000000" pitchFamily="2" charset="-120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4099" name="图片 2" descr="图片1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-9525" y="-17145"/>
            <a:ext cx="9161780" cy="688530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tiff"/><Relationship Id="rId4" Type="http://schemas.openxmlformats.org/officeDocument/2006/relationships/image" Target="../media/image24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767715" y="1718945"/>
            <a:ext cx="7772400" cy="1470025"/>
          </a:xfrm>
        </p:spPr>
        <p:txBody>
          <a:bodyPr/>
          <a:lstStyle/>
          <a:p>
            <a:r>
              <a:rPr lang="en-US" altLang="zh-CN" sz="6600">
                <a:latin typeface="楷体_GB2312" panose="02010609030101010101" charset="-122"/>
                <a:ea typeface="楷体_GB2312" panose="02010609030101010101" charset="-122"/>
              </a:rPr>
              <a:t>3 “</a:t>
            </a:r>
            <a:r>
              <a:rPr lang="zh-CN" altLang="en-US" sz="6600">
                <a:latin typeface="楷体_GB2312" panose="02010609030101010101" charset="-122"/>
                <a:ea typeface="楷体_GB2312" panose="02010609030101010101" charset="-122"/>
              </a:rPr>
              <a:t>贝</a:t>
            </a:r>
            <a:r>
              <a:rPr lang="en-US" altLang="zh-CN" sz="6600"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sz="6600">
                <a:latin typeface="楷体_GB2312" panose="02010609030101010101" charset="-122"/>
                <a:ea typeface="楷体_GB2312" panose="02010609030101010101" charset="-122"/>
              </a:rPr>
              <a:t>的故事</a:t>
            </a:r>
          </a:p>
        </p:txBody>
      </p:sp>
      <p:pic>
        <p:nvPicPr>
          <p:cNvPr id="4" name="图片 3" descr="贝壳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DDE4EF">
                  <a:alpha val="96471"/>
                </a:srgbClr>
              </a:clrFrom>
              <a:clrTo>
                <a:srgbClr val="DDE4EF">
                  <a:alpha val="96471"/>
                  <a:alpha val="0"/>
                </a:srgbClr>
              </a:clrTo>
            </a:clrChange>
          </a:blip>
          <a:srcRect l="7151" t="10403" r="10662" b="7105"/>
          <a:stretch>
            <a:fillRect/>
          </a:stretch>
        </p:blipFill>
        <p:spPr>
          <a:xfrm>
            <a:off x="5410200" y="4137025"/>
            <a:ext cx="3511550" cy="23412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3855" y="680720"/>
            <a:ext cx="841629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所以，用</a:t>
            </a:r>
            <a:r>
              <a:rPr lang="en-US" altLang="zh-CN" sz="440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贝</a:t>
            </a:r>
            <a:r>
              <a:rPr lang="en-US" altLang="zh-CN" sz="4400"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作为偏旁的字大多与钱财有关，比如，</a:t>
            </a:r>
            <a:r>
              <a:rPr lang="en-US" altLang="zh-CN" sz="440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赚、赔、购、贫、货</a:t>
            </a:r>
            <a:r>
              <a:rPr lang="en-US" altLang="zh-CN" sz="4400"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81330" y="2728595"/>
            <a:ext cx="844931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赚</a:t>
            </a:r>
            <a:r>
              <a:rPr lang="en-US" altLang="zh-CN" sz="4400">
                <a:latin typeface="楷体_GB2312" panose="02010609030101010101" charset="-122"/>
                <a:ea typeface="楷体_GB2312" panose="02010609030101010101" charset="-122"/>
              </a:rPr>
              <a:t>=</a:t>
            </a:r>
            <a:r>
              <a:rPr lang="zh-CN" altLang="en-US" sz="4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贝</a:t>
            </a:r>
            <a:r>
              <a:rPr lang="en-US" altLang="zh-CN" sz="4400">
                <a:latin typeface="楷体_GB2312" panose="02010609030101010101" charset="-122"/>
                <a:ea typeface="楷体_GB2312" panose="02010609030101010101" charset="-122"/>
              </a:rPr>
              <a:t>+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兼</a:t>
            </a:r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   赔 </a:t>
            </a:r>
            <a:r>
              <a:rPr lang="en-US" altLang="zh-CN" sz="7200">
                <a:latin typeface="楷体_GB2312" panose="02010609030101010101" charset="-122"/>
                <a:ea typeface="楷体_GB2312" panose="02010609030101010101" charset="-122"/>
              </a:rPr>
              <a:t>=</a:t>
            </a:r>
            <a:r>
              <a:rPr lang="zh-CN" altLang="en-US" sz="4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贝</a:t>
            </a:r>
            <a:r>
              <a:rPr lang="en-US" altLang="zh-CN" sz="4400">
                <a:latin typeface="楷体_GB2312" panose="02010609030101010101" charset="-122"/>
                <a:ea typeface="楷体_GB2312" panose="02010609030101010101" charset="-122"/>
              </a:rPr>
              <a:t>+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咅</a:t>
            </a:r>
          </a:p>
          <a:p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购</a:t>
            </a:r>
            <a:r>
              <a:rPr lang="en-US" altLang="zh-CN" sz="7200">
                <a:latin typeface="楷体_GB2312" panose="02010609030101010101" charset="-122"/>
                <a:ea typeface="楷体_GB2312" panose="02010609030101010101" charset="-122"/>
              </a:rPr>
              <a:t>=</a:t>
            </a:r>
            <a:r>
              <a:rPr lang="zh-CN" altLang="en-US" sz="4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贝</a:t>
            </a:r>
            <a:r>
              <a:rPr lang="en-US" altLang="zh-CN" sz="4400">
                <a:latin typeface="楷体_GB2312" panose="02010609030101010101" charset="-122"/>
                <a:ea typeface="楷体_GB2312" panose="02010609030101010101" charset="-122"/>
              </a:rPr>
              <a:t>+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勾 </a:t>
            </a:r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  贫 </a:t>
            </a:r>
            <a:r>
              <a:rPr lang="en-US" altLang="zh-CN" sz="7200">
                <a:latin typeface="楷体_GB2312" panose="02010609030101010101" charset="-122"/>
                <a:ea typeface="楷体_GB2312" panose="02010609030101010101" charset="-122"/>
              </a:rPr>
              <a:t>=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分</a:t>
            </a:r>
            <a:r>
              <a:rPr lang="en-US" altLang="zh-CN" sz="4400">
                <a:latin typeface="楷体_GB2312" panose="02010609030101010101" charset="-122"/>
                <a:ea typeface="楷体_GB2312" panose="02010609030101010101" charset="-122"/>
              </a:rPr>
              <a:t>+</a:t>
            </a:r>
            <a:r>
              <a:rPr lang="zh-CN" altLang="en-US" sz="4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贝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 </a:t>
            </a:r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   </a:t>
            </a:r>
          </a:p>
          <a:p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货</a:t>
            </a:r>
            <a:r>
              <a:rPr lang="en-US" altLang="zh-CN" sz="7200">
                <a:latin typeface="楷体_GB2312" panose="02010609030101010101" charset="-122"/>
                <a:ea typeface="楷体_GB2312" panose="02010609030101010101" charset="-122"/>
              </a:rPr>
              <a:t>=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化</a:t>
            </a:r>
            <a:r>
              <a:rPr lang="en-US" altLang="zh-CN" sz="4400">
                <a:latin typeface="楷体_GB2312" panose="02010609030101010101" charset="-122"/>
                <a:ea typeface="楷体_GB2312" panose="02010609030101010101" charset="-122"/>
              </a:rPr>
              <a:t>+</a:t>
            </a:r>
            <a:r>
              <a:rPr lang="zh-CN" altLang="en-US" sz="4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贝</a:t>
            </a:r>
            <a:r>
              <a:rPr lang="zh-CN" altLang="en-US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02473" y="372110"/>
            <a:ext cx="5005705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读一读，记一记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9690" y="1294130"/>
            <a:ext cx="9072245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600" b="1"/>
              <a:t>珍贵  珍惜     钱币  纸币 </a:t>
            </a:r>
          </a:p>
          <a:p>
            <a:pPr>
              <a:lnSpc>
                <a:spcPct val="150000"/>
              </a:lnSpc>
            </a:pPr>
            <a:r>
              <a:rPr lang="zh-CN" altLang="en-US" sz="6600" b="1"/>
              <a:t>财富  财产     赔本  赔礼 </a:t>
            </a:r>
          </a:p>
          <a:p>
            <a:pPr>
              <a:lnSpc>
                <a:spcPct val="150000"/>
              </a:lnSpc>
            </a:pPr>
            <a:r>
              <a:rPr lang="zh-CN" altLang="en-US" sz="6600" b="1">
                <a:sym typeface="+mn-ea"/>
              </a:rPr>
              <a:t>购买  采购     </a:t>
            </a:r>
            <a:r>
              <a:rPr lang="zh-CN" altLang="en-US" sz="6600" b="1"/>
              <a:t>贫苦  贫穷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l="9047" t="10745" r="10116" b="17340"/>
          <a:stretch>
            <a:fillRect/>
          </a:stretch>
        </p:blipFill>
        <p:spPr>
          <a:xfrm>
            <a:off x="433705" y="1579245"/>
            <a:ext cx="4003040" cy="28187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rcRect l="10894" t="2322" r="3716" b="2671"/>
          <a:stretch>
            <a:fillRect/>
          </a:stretch>
        </p:blipFill>
        <p:spPr>
          <a:xfrm>
            <a:off x="5255895" y="1579245"/>
            <a:ext cx="3654425" cy="28187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6780" y="476885"/>
            <a:ext cx="73304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猜猜加点字的偏旁与什么有关。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63830" y="4471670"/>
            <a:ext cx="4371340" cy="144526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4400"/>
              <a:t>“</a:t>
            </a:r>
            <a:r>
              <a:rPr lang="zh-CN" altLang="en-US" sz="4400"/>
              <a:t>钅</a:t>
            </a:r>
            <a:r>
              <a:rPr lang="en-US" altLang="zh-CN" sz="4400"/>
              <a:t>”</a:t>
            </a:r>
            <a:r>
              <a:rPr lang="zh-CN" altLang="en-US" sz="4400">
                <a:ea typeface="宋体" panose="02010600030101010101" pitchFamily="2" charset="-122"/>
              </a:rPr>
              <a:t>金字旁，大多与金属有关。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897120" y="4471670"/>
            <a:ext cx="4152265" cy="144526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4400"/>
              <a:t>“</a:t>
            </a:r>
            <a:r>
              <a:rPr lang="zh-CN" altLang="en-US" sz="4400">
                <a:ea typeface="宋体" panose="02010600030101010101" pitchFamily="2" charset="-122"/>
              </a:rPr>
              <a:t>王</a:t>
            </a:r>
            <a:r>
              <a:rPr lang="en-US" altLang="zh-CN" sz="4400"/>
              <a:t>”</a:t>
            </a:r>
            <a:r>
              <a:rPr lang="zh-CN" altLang="en-US" sz="4400">
                <a:ea typeface="宋体" panose="02010600030101010101" pitchFamily="2" charset="-122"/>
              </a:rPr>
              <a:t>斜玉旁，大多与玉石有关。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457200" y="398463"/>
            <a:ext cx="8229600" cy="1143000"/>
          </a:xfrm>
        </p:spPr>
        <p:txBody>
          <a:bodyPr/>
          <a:lstStyle/>
          <a:p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讲一讲</a:t>
            </a:r>
            <a:r>
              <a:rPr lang="en-US" altLang="zh-CN" sz="5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“</a:t>
            </a:r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贝</a:t>
            </a:r>
            <a:r>
              <a:rPr lang="en-US" altLang="zh-CN" sz="5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”</a:t>
            </a:r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的故事</a:t>
            </a:r>
          </a:p>
        </p:txBody>
      </p:sp>
      <p:pic>
        <p:nvPicPr>
          <p:cNvPr id="3" name="内容占位符 2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-552" t="-1134" r="7827" b="-1643"/>
          <a:stretch>
            <a:fillRect/>
          </a:stretch>
        </p:blipFill>
        <p:spPr>
          <a:xfrm>
            <a:off x="686435" y="1882140"/>
            <a:ext cx="2986405" cy="2820670"/>
          </a:xfrm>
          <a:prstGeom prst="ellipse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rcRect l="11787" t="11867" r="11792" b="7767"/>
          <a:stretch>
            <a:fillRect/>
          </a:stretch>
        </p:blipFill>
        <p:spPr>
          <a:xfrm>
            <a:off x="5533390" y="1935480"/>
            <a:ext cx="2903220" cy="2713990"/>
          </a:xfrm>
          <a:prstGeom prst="ellipse">
            <a:avLst/>
          </a:prstGeom>
        </p:spPr>
      </p:pic>
      <p:sp>
        <p:nvSpPr>
          <p:cNvPr id="2" name="右箭头 1"/>
          <p:cNvSpPr/>
          <p:nvPr/>
        </p:nvSpPr>
        <p:spPr>
          <a:xfrm>
            <a:off x="4098925" y="2934970"/>
            <a:ext cx="1151890" cy="71437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0225" y="4814570"/>
            <a:ext cx="828865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楷体_GB2312" panose="02010609030101010101" charset="-122"/>
                <a:ea typeface="楷体_GB2312" panose="02010609030101010101" charset="-122"/>
              </a:rPr>
              <a:t>人们觉得贝壳漂亮把它              ，而且贝壳不易损坏可以随身携带，于是                 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4251960" y="5357495"/>
            <a:ext cx="3992880" cy="664210"/>
            <a:chOff x="6696" y="8437"/>
            <a:chExt cx="6288" cy="1046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6696" y="8437"/>
              <a:ext cx="3906" cy="25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8448" y="9483"/>
              <a:ext cx="4536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74015" y="634365"/>
            <a:ext cx="1724025" cy="1636395"/>
            <a:chOff x="3028" y="3634"/>
            <a:chExt cx="2541" cy="255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28" y="3634"/>
              <a:ext cx="2541" cy="2550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3332" y="3784"/>
              <a:ext cx="1670" cy="22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>
                  <a:latin typeface="楷体_GB2312" panose="02010609030101010101" charset="-122"/>
                  <a:ea typeface="楷体_GB2312" panose="02010609030101010101" charset="-122"/>
                </a:rPr>
                <a:t>骨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74015" y="4215765"/>
            <a:ext cx="1724025" cy="1636395"/>
            <a:chOff x="3028" y="3634"/>
            <a:chExt cx="2541" cy="255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28" y="3634"/>
              <a:ext cx="2541" cy="2550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332" y="3784"/>
              <a:ext cx="1670" cy="22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>
                  <a:latin typeface="楷体_GB2312" panose="02010609030101010101" charset="-122"/>
                  <a:ea typeface="楷体_GB2312" panose="02010609030101010101" charset="-122"/>
                </a:rPr>
                <a:t>财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74015" y="2409190"/>
            <a:ext cx="1724025" cy="1636395"/>
            <a:chOff x="3028" y="3634"/>
            <a:chExt cx="2541" cy="255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28" y="3634"/>
              <a:ext cx="2541" cy="255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3332" y="3784"/>
              <a:ext cx="1670" cy="22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>
                  <a:latin typeface="楷体_GB2312" panose="02010609030101010101" charset="-122"/>
                  <a:ea typeface="楷体_GB2312" panose="02010609030101010101" charset="-122"/>
                </a:rPr>
                <a:t>钱</a:t>
              </a: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098040" y="1547495"/>
            <a:ext cx="61747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组词：甲骨文  骨头  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161540" y="3305810"/>
            <a:ext cx="61747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组词：钱币 钱财  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161540" y="5112385"/>
            <a:ext cx="61747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组词：钱财 财产   </a:t>
            </a:r>
          </a:p>
        </p:txBody>
      </p:sp>
      <p:pic>
        <p:nvPicPr>
          <p:cNvPr id="14" name="图片 13" descr="KT财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19985" y="4312285"/>
            <a:ext cx="4605655" cy="614680"/>
          </a:xfrm>
          <a:prstGeom prst="rect">
            <a:avLst/>
          </a:prstGeom>
        </p:spPr>
      </p:pic>
      <p:pic>
        <p:nvPicPr>
          <p:cNvPr id="16" name="图片 15" descr="KT钱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19985" y="2409190"/>
            <a:ext cx="5757545" cy="548640"/>
          </a:xfrm>
          <a:prstGeom prst="rect">
            <a:avLst/>
          </a:prstGeom>
        </p:spPr>
      </p:pic>
      <p:pic>
        <p:nvPicPr>
          <p:cNvPr id="17" name="图片 16" descr="KT骨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72030" y="808355"/>
            <a:ext cx="5178425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92325" y="367665"/>
            <a:ext cx="4374515" cy="9220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zh-CN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认识生字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4315" y="1689100"/>
            <a:ext cx="5551170" cy="348043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0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96390" y="1113155"/>
            <a:ext cx="5819140" cy="200977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2248535" y="1315085"/>
            <a:ext cx="2307590" cy="3796665"/>
            <a:chOff x="3541" y="2071"/>
            <a:chExt cx="3634" cy="5979"/>
          </a:xfrm>
        </p:grpSpPr>
        <p:sp>
          <p:nvSpPr>
            <p:cNvPr id="4" name="圆角矩形 3"/>
            <p:cNvSpPr/>
            <p:nvPr/>
          </p:nvSpPr>
          <p:spPr>
            <a:xfrm>
              <a:off x="6169" y="2071"/>
              <a:ext cx="1006" cy="1247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箭头连接符 4"/>
            <p:cNvCxnSpPr/>
            <p:nvPr/>
          </p:nvCxnSpPr>
          <p:spPr>
            <a:xfrm flipH="1">
              <a:off x="4819" y="3318"/>
              <a:ext cx="1544" cy="299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圆角矩形 5"/>
            <p:cNvSpPr/>
            <p:nvPr/>
          </p:nvSpPr>
          <p:spPr>
            <a:xfrm>
              <a:off x="3541" y="6308"/>
              <a:ext cx="1662" cy="1666"/>
            </a:xfrm>
            <a:prstGeom prst="round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541" y="6308"/>
              <a:ext cx="1506" cy="1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600" b="1">
                  <a:solidFill>
                    <a:srgbClr val="49A0D2"/>
                  </a:solidFill>
                  <a:latin typeface="楷体_GB2312" panose="02010609030101010101" charset="-122"/>
                  <a:ea typeface="楷体_GB2312" panose="02010609030101010101" charset="-122"/>
                </a:rPr>
                <a:t>漂</a:t>
              </a:r>
            </a:p>
          </p:txBody>
        </p:sp>
      </p:grpSp>
      <p:sp>
        <p:nvSpPr>
          <p:cNvPr id="8" name="线形标注 1 7"/>
          <p:cNvSpPr/>
          <p:nvPr/>
        </p:nvSpPr>
        <p:spPr>
          <a:xfrm>
            <a:off x="4475480" y="3318510"/>
            <a:ext cx="3022600" cy="1007745"/>
          </a:xfrm>
          <a:prstGeom prst="borderCallout1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线形标注 1 8"/>
          <p:cNvSpPr/>
          <p:nvPr/>
        </p:nvSpPr>
        <p:spPr>
          <a:xfrm flipV="1">
            <a:off x="4475480" y="4806315"/>
            <a:ext cx="3022600" cy="946150"/>
          </a:xfrm>
          <a:prstGeom prst="borderCallout1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526280" y="3375025"/>
            <a:ext cx="29260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latin typeface="楷体" panose="02010609060101010101" charset="-122"/>
                <a:ea typeface="楷体" panose="02010609060101010101" charset="-122"/>
              </a:rPr>
              <a:t>piào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漂亮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526280" y="4925695"/>
            <a:ext cx="29260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latin typeface="楷体" panose="02010609060101010101" charset="-122"/>
                <a:ea typeface="楷体" panose="02010609060101010101" charset="-122"/>
              </a:rPr>
              <a:t>piāo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漂浮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altLang="zh-CN" sz="480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贝</a:t>
            </a:r>
            <a:r>
              <a:rPr lang="en-US" altLang="zh-CN" sz="4800"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字的演化规律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l="974" t="15273" b="16557"/>
          <a:stretch>
            <a:fillRect/>
          </a:stretch>
        </p:blipFill>
        <p:spPr>
          <a:xfrm>
            <a:off x="255270" y="2094865"/>
            <a:ext cx="6172835" cy="20535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rcRect l="28781" t="15912" r="30305" b="27275"/>
          <a:stretch>
            <a:fillRect/>
          </a:stretch>
        </p:blipFill>
        <p:spPr>
          <a:xfrm>
            <a:off x="6428105" y="2148840"/>
            <a:ext cx="2100580" cy="1945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02285" y="963295"/>
            <a:ext cx="8388350" cy="3098165"/>
            <a:chOff x="1387" y="687"/>
            <a:chExt cx="13210" cy="4879"/>
          </a:xfrm>
        </p:grpSpPr>
        <p:sp>
          <p:nvSpPr>
            <p:cNvPr id="2" name="文本框 1"/>
            <p:cNvSpPr txBox="1"/>
            <p:nvPr/>
          </p:nvSpPr>
          <p:spPr>
            <a:xfrm>
              <a:off x="2049" y="1933"/>
              <a:ext cx="12548" cy="3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>
                  <a:latin typeface="楷体_GB2312" panose="02010609030101010101" charset="-122"/>
                  <a:ea typeface="楷体_GB2312" panose="02010609030101010101" charset="-122"/>
                </a:rPr>
                <a:t>        </a:t>
              </a:r>
              <a:r>
                <a:rPr lang="zh-CN" altLang="en-US" sz="3600">
                  <a:latin typeface="楷体_GB2312" panose="02010609030101010101" charset="-122"/>
                  <a:ea typeface="楷体_GB2312" panose="02010609030101010101" charset="-122"/>
                </a:rPr>
                <a:t>一些生活在水里的动物</a:t>
              </a:r>
              <a:r>
                <a:rPr lang="en-US" altLang="zh-CN" sz="3600">
                  <a:latin typeface="楷体_GB2312" panose="02010609030101010101" charset="-122"/>
                  <a:ea typeface="楷体_GB2312" panose="02010609030101010101" charset="-122"/>
                </a:rPr>
                <a:t>,</a:t>
              </a:r>
              <a:r>
                <a:rPr lang="zh-CN" altLang="en-US" sz="3600">
                  <a:latin typeface="楷体_GB2312" panose="02010609030101010101" charset="-122"/>
                  <a:ea typeface="楷体_GB2312" panose="02010609030101010101" charset="-122"/>
                </a:rPr>
                <a:t>用贝</a:t>
              </a:r>
            </a:p>
            <a:p>
              <a:r>
                <a:rPr lang="zh-CN" altLang="en-US" sz="3600">
                  <a:latin typeface="楷体_GB2312" panose="02010609030101010101" charset="-122"/>
                  <a:ea typeface="楷体_GB2312" panose="02010609030101010101" charset="-122"/>
                </a:rPr>
                <a:t>        壳保护自己的身体。</a:t>
              </a:r>
              <a:r>
                <a:rPr lang="zh-CN" altLang="en-US" sz="3600">
                  <a:solidFill>
                    <a:srgbClr val="FF0000"/>
                  </a:solidFill>
                  <a:latin typeface="楷体_GB2312" panose="02010609030101010101" charset="-122"/>
                  <a:ea typeface="楷体_GB2312" panose="02010609030101010101" charset="-122"/>
                </a:rPr>
                <a:t>甲骨文</a:t>
              </a:r>
              <a:r>
                <a:rPr lang="zh-CN" altLang="en-US" sz="3600">
                  <a:latin typeface="楷体_GB2312" panose="02010609030101010101" charset="-122"/>
                  <a:ea typeface="楷体_GB2312" panose="02010609030101010101" charset="-122"/>
                </a:rPr>
                <a:t>中的</a:t>
              </a:r>
              <a:r>
                <a:rPr lang="en-US" altLang="zh-CN" sz="3600">
                  <a:latin typeface="楷体_GB2312" panose="02010609030101010101" charset="-122"/>
                  <a:ea typeface="楷体_GB2312" panose="02010609030101010101" charset="-122"/>
                </a:rPr>
                <a:t>“</a:t>
              </a:r>
              <a:r>
                <a:rPr lang="zh-CN" altLang="en-US" sz="3600">
                  <a:latin typeface="楷体_GB2312" panose="02010609030101010101" charset="-122"/>
                  <a:ea typeface="楷体_GB2312" panose="02010609030101010101" charset="-122"/>
                </a:rPr>
                <a:t>贝</a:t>
              </a:r>
              <a:r>
                <a:rPr lang="en-US" altLang="zh-CN" sz="3600">
                  <a:latin typeface="楷体_GB2312" panose="02010609030101010101" charset="-122"/>
                  <a:ea typeface="楷体_GB2312" panose="02010609030101010101" charset="-122"/>
                </a:rPr>
                <a:t>”</a:t>
              </a:r>
              <a:r>
                <a:rPr lang="zh-CN" altLang="en-US" sz="3600">
                  <a:latin typeface="楷体_GB2312" panose="02010609030101010101" charset="-122"/>
                  <a:ea typeface="楷体_GB2312" panose="02010609030101010101" charset="-122"/>
                </a:rPr>
                <a:t>字，画的就是贝类的两扇壳张开的样子。</a:t>
              </a: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23547" t="32024" r="24792" b="27021"/>
            <a:stretch>
              <a:fillRect/>
            </a:stretch>
          </p:blipFill>
          <p:spPr>
            <a:xfrm>
              <a:off x="1387" y="687"/>
              <a:ext cx="3523" cy="3043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1953260" y="3835400"/>
            <a:ext cx="5236845" cy="2570414"/>
            <a:chOff x="4652" y="5379"/>
            <a:chExt cx="8247" cy="4515"/>
          </a:xfrm>
        </p:grpSpPr>
        <p:sp>
          <p:nvSpPr>
            <p:cNvPr id="6" name="云形标注 5"/>
            <p:cNvSpPr/>
            <p:nvPr/>
          </p:nvSpPr>
          <p:spPr>
            <a:xfrm rot="21300000" flipH="1">
              <a:off x="4652" y="5379"/>
              <a:ext cx="8247" cy="4515"/>
            </a:xfrm>
            <a:prstGeom prst="cloudCallo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487" y="6042"/>
              <a:ext cx="6576" cy="3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</a:rPr>
                <a:t>甲骨文</a:t>
              </a:r>
              <a:r>
                <a:rPr lang="zh-CN" altLang="en-US" sz="2800" b="1"/>
                <a:t>：是中国的一种古代文字，是汉字的早期形式，也是现存中国王朝时期最古老的一种成熟文字。</a:t>
              </a: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246" t="11422" r="30243" b="5000"/>
          <a:stretch>
            <a:fillRect/>
          </a:stretch>
        </p:blipFill>
        <p:spPr>
          <a:xfrm>
            <a:off x="7291705" y="4083050"/>
            <a:ext cx="1599565" cy="2369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l="15982" r="12195" b="9186"/>
          <a:stretch>
            <a:fillRect/>
          </a:stretch>
        </p:blipFill>
        <p:spPr>
          <a:xfrm>
            <a:off x="312420" y="443865"/>
            <a:ext cx="4116705" cy="306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63160" y="443865"/>
            <a:ext cx="3923030" cy="30657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rcRect l="22783" t="3603" r="14462" b="14902"/>
          <a:stretch>
            <a:fillRect/>
          </a:stretch>
        </p:blipFill>
        <p:spPr>
          <a:xfrm>
            <a:off x="293370" y="3509645"/>
            <a:ext cx="4135120" cy="3088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63160" y="3510915"/>
            <a:ext cx="3923030" cy="3088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2600" y="641350"/>
            <a:ext cx="798068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4400">
                <a:latin typeface="楷体" panose="02010609060101010101" charset="-122"/>
                <a:ea typeface="楷体" panose="02010609060101010101" charset="-122"/>
              </a:rPr>
              <a:t>古时候，人们觉得贝壳很漂亮，很珍贵，喜欢把它们当作饰品戴在身上。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2600" y="2764155"/>
            <a:ext cx="3893820" cy="27787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04665" y="2763520"/>
            <a:ext cx="4158615" cy="2779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2600" y="641350"/>
            <a:ext cx="798068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4400">
                <a:latin typeface="楷体" panose="02010609060101010101" charset="-122"/>
                <a:ea typeface="楷体" panose="02010609060101010101" charset="-122"/>
              </a:rPr>
              <a:t>贝壳可以随身携带，不容易损坏，于是古人还把贝壳当作钱币。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rcRect l="3797" t="10814" r="6945" b="11001"/>
          <a:stretch>
            <a:fillRect/>
          </a:stretch>
        </p:blipFill>
        <p:spPr>
          <a:xfrm>
            <a:off x="538480" y="2764155"/>
            <a:ext cx="3988435" cy="3105150"/>
          </a:xfrm>
          <a:prstGeom prst="rect">
            <a:avLst/>
          </a:prstGeom>
        </p:spPr>
      </p:pic>
      <p:pic>
        <p:nvPicPr>
          <p:cNvPr id="3" name="图片 2" descr="33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26915" y="2764155"/>
            <a:ext cx="4028440" cy="3104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1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00075" y="761365"/>
            <a:ext cx="7760970" cy="5240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PMingLiU"/>
        <a:cs typeface=""/>
      </a:majorFont>
      <a:minorFont>
        <a:latin typeface="Times New Roman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99CC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CAE2FF"/>
    </a:accent3>
    <a:accent4>
      <a:srgbClr val="000000"/>
    </a:accent4>
    <a:accent5>
      <a:srgbClr val="AAE2CA"/>
    </a:accent5>
    <a:accent6>
      <a:srgbClr val="2D2DB7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384</Words>
  <Application>Microsoft Office PowerPoint</Application>
  <PresentationFormat>全屏显示(4:3)</PresentationFormat>
  <Paragraphs>30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/>
      <vt:lpstr>自定义设计方案</vt:lpstr>
      <vt:lpstr>3 “贝”的故事</vt:lpstr>
      <vt:lpstr>幻灯片 2</vt:lpstr>
      <vt:lpstr>幻灯片 3</vt:lpstr>
      <vt:lpstr>“贝”字的演化规律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讲一讲“贝”的故事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 “贝”的故事</dc:title>
  <dc:creator/>
  <cp:lastModifiedBy>Administrator</cp:lastModifiedBy>
  <cp:revision>1</cp:revision>
  <dcterms:created xsi:type="dcterms:W3CDTF">2003-11-10T10:57:00Z</dcterms:created>
  <dcterms:modified xsi:type="dcterms:W3CDTF">2019-02-22T06:46:28Z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