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65" r:id="rId3"/>
    <p:sldId id="320" r:id="rId4"/>
    <p:sldId id="345" r:id="rId5"/>
    <p:sldId id="329" r:id="rId6"/>
    <p:sldId id="328" r:id="rId7"/>
    <p:sldId id="344" r:id="rId8"/>
    <p:sldId id="343" r:id="rId9"/>
    <p:sldId id="352" r:id="rId10"/>
    <p:sldId id="351" r:id="rId11"/>
    <p:sldId id="350" r:id="rId12"/>
    <p:sldId id="356" r:id="rId13"/>
    <p:sldId id="355" r:id="rId14"/>
    <p:sldId id="360" r:id="rId15"/>
    <p:sldId id="359" r:id="rId16"/>
    <p:sldId id="361" r:id="rId17"/>
    <p:sldId id="358" r:id="rId18"/>
    <p:sldId id="357" r:id="rId19"/>
    <p:sldId id="354" r:id="rId20"/>
    <p:sldId id="353" r:id="rId21"/>
    <p:sldId id="349" r:id="rId22"/>
    <p:sldId id="348" r:id="rId23"/>
    <p:sldId id="319" r:id="rId24"/>
    <p:sldId id="306" r:id="rId25"/>
  </p:sldIdLst>
  <p:sldSz cx="9144000" cy="6858000" type="screen4x3"/>
  <p:notesSz cx="6858000" cy="9144000"/>
  <p:defaultTextStyle>
    <a:defPPr>
      <a:defRPr lang="zh-CN"/>
    </a:defPPr>
    <a:lvl1pPr algn="l" rtl="0" fontAlgn="base">
      <a:spcBef>
        <a:spcPct val="0"/>
      </a:spcBef>
      <a:spcAft>
        <a:spcPct val="0"/>
      </a:spcAft>
      <a:defRPr sz="3200" kern="1200">
        <a:solidFill>
          <a:schemeClr val="tx1"/>
        </a:solidFill>
        <a:latin typeface="Arial" charset="0"/>
        <a:ea typeface="宋体" charset="-122"/>
        <a:cs typeface="+mn-cs"/>
      </a:defRPr>
    </a:lvl1pPr>
    <a:lvl2pPr marL="457200" algn="l" rtl="0" fontAlgn="base">
      <a:spcBef>
        <a:spcPct val="0"/>
      </a:spcBef>
      <a:spcAft>
        <a:spcPct val="0"/>
      </a:spcAft>
      <a:defRPr sz="3200" kern="1200">
        <a:solidFill>
          <a:schemeClr val="tx1"/>
        </a:solidFill>
        <a:latin typeface="Arial" charset="0"/>
        <a:ea typeface="宋体" charset="-122"/>
        <a:cs typeface="+mn-cs"/>
      </a:defRPr>
    </a:lvl2pPr>
    <a:lvl3pPr marL="914400" algn="l" rtl="0" fontAlgn="base">
      <a:spcBef>
        <a:spcPct val="0"/>
      </a:spcBef>
      <a:spcAft>
        <a:spcPct val="0"/>
      </a:spcAft>
      <a:defRPr sz="3200" kern="1200">
        <a:solidFill>
          <a:schemeClr val="tx1"/>
        </a:solidFill>
        <a:latin typeface="Arial" charset="0"/>
        <a:ea typeface="宋体" charset="-122"/>
        <a:cs typeface="+mn-cs"/>
      </a:defRPr>
    </a:lvl3pPr>
    <a:lvl4pPr marL="1371600" algn="l" rtl="0" fontAlgn="base">
      <a:spcBef>
        <a:spcPct val="0"/>
      </a:spcBef>
      <a:spcAft>
        <a:spcPct val="0"/>
      </a:spcAft>
      <a:defRPr sz="3200" kern="1200">
        <a:solidFill>
          <a:schemeClr val="tx1"/>
        </a:solidFill>
        <a:latin typeface="Arial" charset="0"/>
        <a:ea typeface="宋体" charset="-122"/>
        <a:cs typeface="+mn-cs"/>
      </a:defRPr>
    </a:lvl4pPr>
    <a:lvl5pPr marL="1828800" algn="l" rtl="0" fontAlgn="base">
      <a:spcBef>
        <a:spcPct val="0"/>
      </a:spcBef>
      <a:spcAft>
        <a:spcPct val="0"/>
      </a:spcAft>
      <a:defRPr sz="3200" kern="1200">
        <a:solidFill>
          <a:schemeClr val="tx1"/>
        </a:solidFill>
        <a:latin typeface="Arial" charset="0"/>
        <a:ea typeface="宋体" charset="-122"/>
        <a:cs typeface="+mn-cs"/>
      </a:defRPr>
    </a:lvl5pPr>
    <a:lvl6pPr marL="2286000" algn="l" defTabSz="914400" rtl="0" eaLnBrk="1" latinLnBrk="0" hangingPunct="1">
      <a:defRPr sz="3200" kern="1200">
        <a:solidFill>
          <a:schemeClr val="tx1"/>
        </a:solidFill>
        <a:latin typeface="Arial" charset="0"/>
        <a:ea typeface="宋体" charset="-122"/>
        <a:cs typeface="+mn-cs"/>
      </a:defRPr>
    </a:lvl6pPr>
    <a:lvl7pPr marL="2743200" algn="l" defTabSz="914400" rtl="0" eaLnBrk="1" latinLnBrk="0" hangingPunct="1">
      <a:defRPr sz="3200" kern="1200">
        <a:solidFill>
          <a:schemeClr val="tx1"/>
        </a:solidFill>
        <a:latin typeface="Arial" charset="0"/>
        <a:ea typeface="宋体" charset="-122"/>
        <a:cs typeface="+mn-cs"/>
      </a:defRPr>
    </a:lvl7pPr>
    <a:lvl8pPr marL="3200400" algn="l" defTabSz="914400" rtl="0" eaLnBrk="1" latinLnBrk="0" hangingPunct="1">
      <a:defRPr sz="3200" kern="1200">
        <a:solidFill>
          <a:schemeClr val="tx1"/>
        </a:solidFill>
        <a:latin typeface="Arial" charset="0"/>
        <a:ea typeface="宋体" charset="-122"/>
        <a:cs typeface="+mn-cs"/>
      </a:defRPr>
    </a:lvl8pPr>
    <a:lvl9pPr marL="3657600" algn="l" defTabSz="914400" rtl="0" eaLnBrk="1" latinLnBrk="0" hangingPunct="1">
      <a:defRPr sz="3200"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1" autoAdjust="0"/>
    <p:restoredTop sz="94641" autoAdjust="0"/>
  </p:normalViewPr>
  <p:slideViewPr>
    <p:cSldViewPr>
      <p:cViewPr varScale="1">
        <p:scale>
          <a:sx n="84" d="100"/>
          <a:sy n="84" d="100"/>
        </p:scale>
        <p:origin x="-1152" y="-78"/>
      </p:cViewPr>
      <p:guideLst>
        <p:guide orient="horz" pos="2160"/>
        <p:guide pos="2880"/>
      </p:guideLst>
    </p:cSldViewPr>
  </p:slideViewPr>
  <p:outlineViewPr>
    <p:cViewPr>
      <p:scale>
        <a:sx n="33" d="100"/>
        <a:sy n="33" d="100"/>
      </p:scale>
      <p:origin x="0" y="3402"/>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8" d="100"/>
          <a:sy n="78" d="100"/>
        </p:scale>
        <p:origin x="-324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notesMaster" Target="notesMasters/notesMaster1.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DFDCBBFC-4FC4-4F72-A2BD-146476B9911C}"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7AF46253-02FB-457B-A215-4A9967B19C3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3938588"/>
            <a:ext cx="4038600" cy="2187575"/>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a:xfrm>
            <a:off x="457200" y="6245225"/>
            <a:ext cx="2133600" cy="476250"/>
          </a:xfrm>
          <a:prstGeom prst="rect">
            <a:avLst/>
          </a:prstGeom>
        </p:spPr>
        <p:txBody>
          <a:bodyPr/>
          <a:lstStyle>
            <a:lvl1pPr fontAlgn="auto">
              <a:spcBef>
                <a:spcPts val="0"/>
              </a:spcBef>
              <a:spcAft>
                <a:spcPts val="0"/>
              </a:spcAft>
              <a:defRPr sz="1800">
                <a:latin typeface="+mn-lt"/>
                <a:ea typeface="+mn-ea"/>
              </a:defRPr>
            </a:lvl1pPr>
          </a:lstStyle>
          <a:p>
            <a:pPr>
              <a:defRPr/>
            </a:pPr>
            <a:endParaRPr lang="en-US" altLang="zh-CN"/>
          </a:p>
        </p:txBody>
      </p:sp>
      <p:sp>
        <p:nvSpPr>
          <p:cNvPr id="7" name="页脚占位符 6"/>
          <p:cNvSpPr>
            <a:spLocks noGrp="1"/>
          </p:cNvSpPr>
          <p:nvPr>
            <p:ph type="ftr" sz="quarter" idx="11"/>
          </p:nvPr>
        </p:nvSpPr>
        <p:spPr>
          <a:xfrm>
            <a:off x="3124200" y="6245225"/>
            <a:ext cx="2895600" cy="476250"/>
          </a:xfrm>
          <a:prstGeom prst="rect">
            <a:avLst/>
          </a:prstGeom>
        </p:spPr>
        <p:txBody>
          <a:bodyPr/>
          <a:lstStyle>
            <a:lvl1pPr fontAlgn="auto">
              <a:spcBef>
                <a:spcPts val="0"/>
              </a:spcBef>
              <a:spcAft>
                <a:spcPts val="0"/>
              </a:spcAft>
              <a:defRPr sz="1800">
                <a:latin typeface="+mn-lt"/>
                <a:ea typeface="+mn-ea"/>
              </a:defRPr>
            </a:lvl1pPr>
          </a:lstStyle>
          <a:p>
            <a:pPr>
              <a:defRPr/>
            </a:pPr>
            <a:endParaRPr lang="en-US" altLang="zh-CN"/>
          </a:p>
        </p:txBody>
      </p:sp>
      <p:sp>
        <p:nvSpPr>
          <p:cNvPr id="8" name="灯片编号占位符 7"/>
          <p:cNvSpPr>
            <a:spLocks noGrp="1"/>
          </p:cNvSpPr>
          <p:nvPr>
            <p:ph type="sldNum" sz="quarter" idx="12"/>
          </p:nvPr>
        </p:nvSpPr>
        <p:spPr>
          <a:xfrm>
            <a:off x="6553200" y="6245225"/>
            <a:ext cx="2133600" cy="476250"/>
          </a:xfrm>
          <a:prstGeom prst="rect">
            <a:avLst/>
          </a:prstGeom>
        </p:spPr>
        <p:txBody>
          <a:bodyPr/>
          <a:lstStyle>
            <a:lvl1pPr fontAlgn="auto">
              <a:spcBef>
                <a:spcPts val="0"/>
              </a:spcBef>
              <a:spcAft>
                <a:spcPts val="0"/>
              </a:spcAft>
              <a:defRPr sz="1800">
                <a:latin typeface="+mn-lt"/>
                <a:ea typeface="+mn-ea"/>
              </a:defRPr>
            </a:lvl1pPr>
          </a:lstStyle>
          <a:p>
            <a:pPr>
              <a:defRPr/>
            </a:pPr>
            <a:fld id="{416B3185-152A-4D21-A480-52B16A24AC90}" type="slidenum">
              <a:rPr lang="en-US" altLang="zh-CN"/>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miter/>
          </a:ln>
        </p:spPr>
        <p:txBody>
          <a:bodyPr anchor="ctr"/>
          <a:p>
            <a:pPr lvl="0"/>
            <a:r>
              <a:rPr lang="zh-CN" altLang="en-US"/>
              <a:t>单击此处编辑母版标题样式</a:t>
            </a:r>
            <a:endParaRPr lang="zh-CN" altLang="en-US"/>
          </a:p>
        </p:txBody>
      </p:sp>
      <p:sp>
        <p:nvSpPr>
          <p:cNvPr id="1027" name="Rectangle 3"/>
          <p:cNvSpPr>
            <a:spLocks noGrp="1"/>
          </p:cNvSpPr>
          <p:nvPr>
            <p:ph type="body" idx="1"/>
          </p:nvPr>
        </p:nvSpPr>
        <p:spPr>
          <a:xfrm>
            <a:off x="457200" y="1600200"/>
            <a:ext cx="82296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eaLnBrk="1" hangingPunct="1"/>
            <a:fld id="{BB962C8B-B14F-4D97-AF65-F5344CB8AC3E}" type="datetime1">
              <a:rPr lang="zh-CN" altLang="en-US" dirty="0"/>
            </a:fld>
            <a:endParaRPr lang="zh-CN" altLang="en-US" dirty="0"/>
          </a:p>
        </p:txBody>
      </p:sp>
      <p:sp>
        <p:nvSpPr>
          <p:cNvPr id="1029" name="Rectangle 5"/>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eaLnBrk="1" hangingPunct="1"/>
            <a:endParaRPr lang="zh-CN" altLang="en-US" dirty="0"/>
          </a:p>
        </p:txBody>
      </p:sp>
      <p:sp>
        <p:nvSpPr>
          <p:cNvPr id="1030" name="Rectangle 6"/>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image" Target="../media/image17.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TextBox 4"/>
          <p:cNvSpPr txBox="1"/>
          <p:nvPr/>
        </p:nvSpPr>
        <p:spPr>
          <a:xfrm>
            <a:off x="3707904" y="5949280"/>
            <a:ext cx="1483098"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第</a:t>
            </a:r>
            <a:r>
              <a:rPr lang="en-US" altLang="zh-CN" sz="2800" b="1" dirty="0" smtClean="0">
                <a:latin typeface="微软雅黑" pitchFamily="34" charset="-122"/>
                <a:ea typeface="微软雅黑" pitchFamily="34" charset="-122"/>
              </a:rPr>
              <a:t>1</a:t>
            </a:r>
            <a:r>
              <a:rPr lang="zh-CN" altLang="en-US" sz="2800" b="1" dirty="0" smtClean="0">
                <a:latin typeface="微软雅黑" pitchFamily="34" charset="-122"/>
                <a:ea typeface="微软雅黑" pitchFamily="34" charset="-122"/>
              </a:rPr>
              <a:t>课时</a:t>
            </a:r>
            <a:endParaRPr lang="zh-CN" altLang="en-US" sz="2800" b="1" dirty="0">
              <a:latin typeface="微软雅黑" pitchFamily="34" charset="-122"/>
              <a:ea typeface="微软雅黑" pitchFamily="34" charset="-122"/>
            </a:endParaRPr>
          </a:p>
        </p:txBody>
      </p:sp>
      <p:pic>
        <p:nvPicPr>
          <p:cNvPr id="6" name="Picture 12"/>
          <p:cNvPicPr preferRelativeResize="0">
            <a:picLocks noChangeArrowheads="1"/>
          </p:cNvPicPr>
          <p:nvPr/>
        </p:nvPicPr>
        <p:blipFill>
          <a:blip r:embed="rId1" cstate="print"/>
          <a:srcRect/>
          <a:stretch>
            <a:fillRect/>
          </a:stretch>
        </p:blipFill>
        <p:spPr bwMode="auto">
          <a:xfrm>
            <a:off x="755576" y="1556792"/>
            <a:ext cx="7704856" cy="4320480"/>
          </a:xfrm>
          <a:prstGeom prst="rect">
            <a:avLst/>
          </a:prstGeom>
          <a:noFill/>
          <a:ln w="9525" cap="flat" algn="ctr">
            <a:noFill/>
            <a:prstDash val="solid"/>
            <a:miter lim="800000"/>
            <a:headEnd type="none" w="med" len="med"/>
            <a:tailEnd type="none" w="med" len="med"/>
          </a:ln>
        </p:spPr>
      </p:pic>
      <p:sp>
        <p:nvSpPr>
          <p:cNvPr id="7" name="矩形 6"/>
          <p:cNvSpPr/>
          <p:nvPr/>
        </p:nvSpPr>
        <p:spPr>
          <a:xfrm>
            <a:off x="3563888" y="692696"/>
            <a:ext cx="2244524" cy="584775"/>
          </a:xfrm>
          <a:prstGeom prst="rect">
            <a:avLst/>
          </a:prstGeom>
        </p:spPr>
        <p:txBody>
          <a:bodyPr wrap="none">
            <a:spAutoFit/>
          </a:bodyPr>
          <a:lstStyle/>
          <a:p>
            <a:pPr algn="ctr"/>
            <a:r>
              <a:rPr lang="zh-CN" altLang="en-US" b="1" kern="10" dirty="0" smtClean="0">
                <a:ln w="9525" cap="flat">
                  <a:prstDash val="solid"/>
                  <a:round/>
                  <a:headEnd type="none" w="med" len="med"/>
                  <a:tailEnd type="none" w="med" len="med"/>
                </a:ln>
                <a:solidFill>
                  <a:srgbClr val="FF0000"/>
                </a:solidFill>
                <a:latin typeface="微软雅黑" pitchFamily="34" charset="-122"/>
                <a:ea typeface="微软雅黑" pitchFamily="34" charset="-122"/>
              </a:rPr>
              <a:t>伟大的悲剧</a:t>
            </a:r>
            <a:endParaRPr lang="zh-CN" altLang="en-US" b="1" kern="10" dirty="0">
              <a:ln w="9525" cap="flat">
                <a:prstDash val="solid"/>
                <a:round/>
                <a:headEnd type="none" w="med" len="med"/>
                <a:tailEnd type="none" w="med" len="med"/>
              </a:ln>
              <a:solidFill>
                <a:srgbClr val="FF0000"/>
              </a:solidFill>
              <a:latin typeface="微软雅黑" pitchFamily="34" charset="-122"/>
              <a:ea typeface="微软雅黑" pitchFamily="34" charset="-122"/>
            </a:endParaRPr>
          </a:p>
        </p:txBody>
      </p:sp>
      <p:sp>
        <p:nvSpPr>
          <p:cNvPr id="8" name="矩形 7"/>
          <p:cNvSpPr/>
          <p:nvPr/>
        </p:nvSpPr>
        <p:spPr>
          <a:xfrm>
            <a:off x="6156176" y="980728"/>
            <a:ext cx="1266693" cy="523220"/>
          </a:xfrm>
          <a:prstGeom prst="rect">
            <a:avLst/>
          </a:prstGeom>
        </p:spPr>
        <p:txBody>
          <a:bodyPr wrap="none">
            <a:spAutoFit/>
          </a:bodyPr>
          <a:lstStyle/>
          <a:p>
            <a:r>
              <a:rPr kumimoji="1" lang="zh-CN" altLang="zh-CN" sz="2800" b="1" dirty="0" smtClean="0">
                <a:solidFill>
                  <a:schemeClr val="hlink"/>
                </a:solidFill>
                <a:latin typeface="微软雅黑" pitchFamily="34" charset="-122"/>
                <a:ea typeface="微软雅黑" pitchFamily="34" charset="-122"/>
              </a:rPr>
              <a:t>茨威格</a:t>
            </a:r>
            <a:endParaRPr kumimoji="1" lang="zh-CN" altLang="zh-CN" sz="2800" b="1" dirty="0">
              <a:solidFill>
                <a:schemeClr val="hlink"/>
              </a:solidFill>
              <a:latin typeface="微软雅黑" pitchFamily="34" charset="-122"/>
              <a:ea typeface="微软雅黑" pitchFamily="34" charset="-122"/>
            </a:endParaRPr>
          </a:p>
        </p:txBody>
      </p:sp>
      <p:sp>
        <p:nvSpPr>
          <p:cNvPr id="9" name="矩形 8"/>
          <p:cNvSpPr/>
          <p:nvPr/>
        </p:nvSpPr>
        <p:spPr>
          <a:xfrm>
            <a:off x="827584" y="260648"/>
            <a:ext cx="4572000" cy="369332"/>
          </a:xfrm>
          <a:prstGeom prst="rect">
            <a:avLst/>
          </a:prstGeom>
        </p:spPr>
        <p:txBody>
          <a:bodyPr>
            <a:spAutoFit/>
          </a:bodyPr>
          <a:lstStyle/>
          <a:p>
            <a:r>
              <a:rPr lang="zh-CN" altLang="en-US" sz="1800" dirty="0" smtClean="0">
                <a:solidFill>
                  <a:srgbClr val="FF0000"/>
                </a:solidFill>
                <a:latin typeface="楷体" pitchFamily="49" charset="-122"/>
                <a:ea typeface="楷体" pitchFamily="49" charset="-122"/>
              </a:rPr>
              <a:t>七年级语文</a:t>
            </a:r>
            <a:r>
              <a:rPr lang="en-US" altLang="zh-CN" sz="1800" dirty="0" smtClean="0">
                <a:solidFill>
                  <a:srgbClr val="FF0000"/>
                </a:solidFill>
                <a:latin typeface="楷体" pitchFamily="49" charset="-122"/>
                <a:ea typeface="楷体" pitchFamily="49" charset="-122"/>
              </a:rPr>
              <a:t>·</a:t>
            </a:r>
            <a:r>
              <a:rPr lang="zh-CN" altLang="en-US" sz="1800" dirty="0" smtClean="0">
                <a:solidFill>
                  <a:srgbClr val="FF0000"/>
                </a:solidFill>
                <a:latin typeface="楷体" pitchFamily="49" charset="-122"/>
                <a:ea typeface="楷体" pitchFamily="49" charset="-122"/>
              </a:rPr>
              <a:t>下  新课标</a:t>
            </a:r>
            <a:r>
              <a:rPr lang="en-US" altLang="zh-CN" sz="1800" dirty="0" smtClean="0">
                <a:solidFill>
                  <a:srgbClr val="FF0000"/>
                </a:solidFill>
                <a:latin typeface="楷体" pitchFamily="49" charset="-122"/>
                <a:ea typeface="楷体" pitchFamily="49" charset="-122"/>
              </a:rPr>
              <a:t>[</a:t>
            </a:r>
            <a:r>
              <a:rPr lang="zh-CN" altLang="en-US" sz="1800" dirty="0" smtClean="0">
                <a:solidFill>
                  <a:srgbClr val="FF0000"/>
                </a:solidFill>
                <a:latin typeface="楷体" pitchFamily="49" charset="-122"/>
                <a:ea typeface="楷体" pitchFamily="49" charset="-122"/>
              </a:rPr>
              <a:t>人</a:t>
            </a:r>
            <a:r>
              <a:rPr lang="en-US" altLang="zh-CN" sz="1800" dirty="0" smtClean="0">
                <a:solidFill>
                  <a:srgbClr val="FF0000"/>
                </a:solidFill>
                <a:latin typeface="楷体" pitchFamily="49" charset="-122"/>
                <a:ea typeface="楷体" pitchFamily="49" charset="-122"/>
              </a:rPr>
              <a:t>]</a:t>
            </a:r>
            <a:endParaRPr lang="zh-CN" altLang="en-US" sz="1800" dirty="0">
              <a:solidFill>
                <a:srgbClr val="FF0000"/>
              </a:solidFill>
              <a:latin typeface="楷体" pitchFamily="49" charset="-122"/>
              <a:ea typeface="楷体"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 calcmode="lin" valueType="num">
                                      <p:cBhvr>
                                        <p:cTn id="12"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8">
                                            <p:txEl>
                                              <p:pRg st="0" end="0"/>
                                            </p:txEl>
                                          </p:spTgt>
                                        </p:tgtEl>
                                        <p:attrNameLst>
                                          <p:attrName>ppt_h</p:attrName>
                                        </p:attrNameLst>
                                      </p:cBhvr>
                                      <p:tavLst>
                                        <p:tav tm="0">
                                          <p:val>
                                            <p:fltVal val="0"/>
                                          </p:val>
                                        </p:tav>
                                        <p:tav tm="100000">
                                          <p:val>
                                            <p:strVal val="#ppt_h"/>
                                          </p:val>
                                        </p:tav>
                                      </p:tavLst>
                                    </p:anim>
                                    <p:anim calcmode="lin" valueType="num">
                                      <p:cBhvr>
                                        <p:cTn id="14" dur="500" fill="hold"/>
                                        <p:tgtEl>
                                          <p:spTgt spid="8">
                                            <p:txEl>
                                              <p:pRg st="0" end="0"/>
                                            </p:txEl>
                                          </p:spTgt>
                                        </p:tgtEl>
                                        <p:attrNameLst>
                                          <p:attrName>style.rotation</p:attrName>
                                        </p:attrNameLst>
                                      </p:cBhvr>
                                      <p:tavLst>
                                        <p:tav tm="0">
                                          <p:val>
                                            <p:fltVal val="360"/>
                                          </p:val>
                                        </p:tav>
                                        <p:tav tm="100000">
                                          <p:val>
                                            <p:fltVal val="0"/>
                                          </p:val>
                                        </p:tav>
                                      </p:tavLst>
                                    </p:anim>
                                    <p:animEffect transition="in" filter="fade">
                                      <p:cBhvr>
                                        <p:cTn id="15" dur="500"/>
                                        <p:tgtEl>
                                          <p:spTgt spid="8">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50" presetClass="entr" presetSubtype="0" decel="10000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1000" fill="hold"/>
                                        <p:tgtEl>
                                          <p:spTgt spid="6"/>
                                        </p:tgtEl>
                                        <p:attrNameLst>
                                          <p:attrName>ppt_w</p:attrName>
                                        </p:attrNameLst>
                                      </p:cBhvr>
                                      <p:tavLst>
                                        <p:tav tm="0">
                                          <p:val>
                                            <p:strVal val="#ppt_w+.3"/>
                                          </p:val>
                                        </p:tav>
                                        <p:tav tm="100000">
                                          <p:val>
                                            <p:strVal val="#ppt_w"/>
                                          </p:val>
                                        </p:tav>
                                      </p:tavLst>
                                    </p:anim>
                                    <p:anim calcmode="lin" valueType="num">
                                      <p:cBhvr>
                                        <p:cTn id="21" dur="1000" fill="hold"/>
                                        <p:tgtEl>
                                          <p:spTgt spid="6"/>
                                        </p:tgtEl>
                                        <p:attrNameLst>
                                          <p:attrName>ppt_h</p:attrName>
                                        </p:attrNameLst>
                                      </p:cBhvr>
                                      <p:tavLst>
                                        <p:tav tm="0">
                                          <p:val>
                                            <p:strVal val="#ppt_h"/>
                                          </p:val>
                                        </p:tav>
                                        <p:tav tm="100000">
                                          <p:val>
                                            <p:strVal val="#ppt_h"/>
                                          </p:val>
                                        </p:tav>
                                      </p:tavLst>
                                    </p:anim>
                                    <p:animEffect transition="in" filter="fade">
                                      <p:cBhvr>
                                        <p:cTn id="22" dur="1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9"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1000" fill="hold"/>
                                        <p:tgtEl>
                                          <p:spTgt spid="5"/>
                                        </p:tgtEl>
                                        <p:attrNameLst>
                                          <p:attrName>ppt_x</p:attrName>
                                        </p:attrNameLst>
                                      </p:cBhvr>
                                      <p:tavLst>
                                        <p:tav tm="0">
                                          <p:val>
                                            <p:strVal val="#ppt_x-.2"/>
                                          </p:val>
                                        </p:tav>
                                        <p:tav tm="100000">
                                          <p:val>
                                            <p:strVal val="#ppt_x"/>
                                          </p:val>
                                        </p:tav>
                                      </p:tavLst>
                                    </p:anim>
                                    <p:anim calcmode="lin" valueType="num">
                                      <p:cBhvr>
                                        <p:cTn id="2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初读课文</a:t>
            </a:r>
            <a:endParaRPr lang="zh-CN" altLang="en-US" sz="2800" b="1" dirty="0">
              <a:latin typeface="微软雅黑" pitchFamily="34" charset="-122"/>
              <a:ea typeface="微软雅黑" pitchFamily="34" charset="-122"/>
            </a:endParaRPr>
          </a:p>
        </p:txBody>
      </p:sp>
      <p:pic>
        <p:nvPicPr>
          <p:cNvPr id="9" name="Picture 2"/>
          <p:cNvPicPr>
            <a:picLocks noChangeAspect="1" noChangeArrowheads="1"/>
          </p:cNvPicPr>
          <p:nvPr/>
        </p:nvPicPr>
        <p:blipFill>
          <a:blip r:embed="rId1" cstate="print"/>
          <a:srcRect/>
          <a:stretch>
            <a:fillRect/>
          </a:stretch>
        </p:blipFill>
        <p:spPr bwMode="auto">
          <a:xfrm>
            <a:off x="0" y="836712"/>
            <a:ext cx="9144000" cy="5400600"/>
          </a:xfrm>
          <a:prstGeom prst="rect">
            <a:avLst/>
          </a:prstGeom>
          <a:noFill/>
          <a:ln w="9525">
            <a:noFill/>
            <a:miter lim="800000"/>
            <a:headEnd/>
            <a:tailEnd/>
          </a:ln>
        </p:spPr>
      </p:pic>
      <p:sp>
        <p:nvSpPr>
          <p:cNvPr id="34817" name="Rectangle 1"/>
          <p:cNvSpPr>
            <a:spLocks noChangeArrowheads="1"/>
          </p:cNvSpPr>
          <p:nvPr/>
        </p:nvSpPr>
        <p:spPr bwMode="auto">
          <a:xfrm>
            <a:off x="971600" y="1182699"/>
            <a:ext cx="6912768" cy="470898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请同学们用简单的话评价故事。</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用一句话概括“这是一个</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的故事”</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中间填写一个词语或短句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示例</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这是一个感动人心的故事。</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这是一个非常悲壮的故事。</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这是一个充满着冒险精神的故事。</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这是一个富有挑战精神的故事。</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这是一个歌颂失败的英雄的故事。</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这是一个歌颂献身精神的故事。</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4817">
                                            <p:txEl>
                                              <p:pRg st="1" end="1"/>
                                            </p:txEl>
                                          </p:spTgt>
                                        </p:tgtEl>
                                        <p:attrNameLst>
                                          <p:attrName>style.visibility</p:attrName>
                                        </p:attrNameLst>
                                      </p:cBhvr>
                                      <p:to>
                                        <p:strVal val="visible"/>
                                      </p:to>
                                    </p:set>
                                    <p:animEffect transition="in" filter="wedge">
                                      <p:cBhvr>
                                        <p:cTn id="7" dur="2000"/>
                                        <p:tgtEl>
                                          <p:spTgt spid="34817">
                                            <p:txEl>
                                              <p:pRg st="1" end="1"/>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34817">
                                            <p:txEl>
                                              <p:pRg st="2" end="2"/>
                                            </p:txEl>
                                          </p:spTgt>
                                        </p:tgtEl>
                                        <p:attrNameLst>
                                          <p:attrName>style.visibility</p:attrName>
                                        </p:attrNameLst>
                                      </p:cBhvr>
                                      <p:to>
                                        <p:strVal val="visible"/>
                                      </p:to>
                                    </p:set>
                                    <p:animEffect transition="in" filter="wedge">
                                      <p:cBhvr>
                                        <p:cTn id="10" dur="2000"/>
                                        <p:tgtEl>
                                          <p:spTgt spid="34817">
                                            <p:txEl>
                                              <p:pRg st="2" end="2"/>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34817">
                                            <p:txEl>
                                              <p:pRg st="3" end="3"/>
                                            </p:txEl>
                                          </p:spTgt>
                                        </p:tgtEl>
                                        <p:attrNameLst>
                                          <p:attrName>style.visibility</p:attrName>
                                        </p:attrNameLst>
                                      </p:cBhvr>
                                      <p:to>
                                        <p:strVal val="visible"/>
                                      </p:to>
                                    </p:set>
                                    <p:animEffect transition="in" filter="wedge">
                                      <p:cBhvr>
                                        <p:cTn id="13" dur="2000"/>
                                        <p:tgtEl>
                                          <p:spTgt spid="34817">
                                            <p:txEl>
                                              <p:pRg st="3" end="3"/>
                                            </p:txEl>
                                          </p:spTgt>
                                        </p:tgtEl>
                                      </p:cBhvr>
                                    </p:animEffect>
                                  </p:childTnLst>
                                </p:cTn>
                              </p:par>
                              <p:par>
                                <p:cTn id="14" presetID="20" presetClass="entr" presetSubtype="0" fill="hold" nodeType="withEffect">
                                  <p:stCondLst>
                                    <p:cond delay="0"/>
                                  </p:stCondLst>
                                  <p:childTnLst>
                                    <p:set>
                                      <p:cBhvr>
                                        <p:cTn id="15" dur="1" fill="hold">
                                          <p:stCondLst>
                                            <p:cond delay="0"/>
                                          </p:stCondLst>
                                        </p:cTn>
                                        <p:tgtEl>
                                          <p:spTgt spid="34817">
                                            <p:txEl>
                                              <p:pRg st="4" end="4"/>
                                            </p:txEl>
                                          </p:spTgt>
                                        </p:tgtEl>
                                        <p:attrNameLst>
                                          <p:attrName>style.visibility</p:attrName>
                                        </p:attrNameLst>
                                      </p:cBhvr>
                                      <p:to>
                                        <p:strVal val="visible"/>
                                      </p:to>
                                    </p:set>
                                    <p:animEffect transition="in" filter="wedge">
                                      <p:cBhvr>
                                        <p:cTn id="16" dur="2000"/>
                                        <p:tgtEl>
                                          <p:spTgt spid="34817">
                                            <p:txEl>
                                              <p:pRg st="4" end="4"/>
                                            </p:txEl>
                                          </p:spTgt>
                                        </p:tgtEl>
                                      </p:cBhvr>
                                    </p:animEffect>
                                  </p:childTnLst>
                                </p:cTn>
                              </p:par>
                              <p:par>
                                <p:cTn id="17" presetID="20" presetClass="entr" presetSubtype="0" fill="hold" nodeType="withEffect">
                                  <p:stCondLst>
                                    <p:cond delay="0"/>
                                  </p:stCondLst>
                                  <p:childTnLst>
                                    <p:set>
                                      <p:cBhvr>
                                        <p:cTn id="18" dur="1" fill="hold">
                                          <p:stCondLst>
                                            <p:cond delay="0"/>
                                          </p:stCondLst>
                                        </p:cTn>
                                        <p:tgtEl>
                                          <p:spTgt spid="34817">
                                            <p:txEl>
                                              <p:pRg st="5" end="5"/>
                                            </p:txEl>
                                          </p:spTgt>
                                        </p:tgtEl>
                                        <p:attrNameLst>
                                          <p:attrName>style.visibility</p:attrName>
                                        </p:attrNameLst>
                                      </p:cBhvr>
                                      <p:to>
                                        <p:strVal val="visible"/>
                                      </p:to>
                                    </p:set>
                                    <p:animEffect transition="in" filter="wedge">
                                      <p:cBhvr>
                                        <p:cTn id="19" dur="2000"/>
                                        <p:tgtEl>
                                          <p:spTgt spid="34817">
                                            <p:txEl>
                                              <p:pRg st="5" end="5"/>
                                            </p:txEl>
                                          </p:spTgt>
                                        </p:tgtEl>
                                      </p:cBhvr>
                                    </p:animEffect>
                                  </p:childTnLst>
                                </p:cTn>
                              </p:par>
                              <p:par>
                                <p:cTn id="20" presetID="20" presetClass="entr" presetSubtype="0" fill="hold" nodeType="withEffect">
                                  <p:stCondLst>
                                    <p:cond delay="0"/>
                                  </p:stCondLst>
                                  <p:childTnLst>
                                    <p:set>
                                      <p:cBhvr>
                                        <p:cTn id="21" dur="1" fill="hold">
                                          <p:stCondLst>
                                            <p:cond delay="0"/>
                                          </p:stCondLst>
                                        </p:cTn>
                                        <p:tgtEl>
                                          <p:spTgt spid="34817">
                                            <p:txEl>
                                              <p:pRg st="6" end="6"/>
                                            </p:txEl>
                                          </p:spTgt>
                                        </p:tgtEl>
                                        <p:attrNameLst>
                                          <p:attrName>style.visibility</p:attrName>
                                        </p:attrNameLst>
                                      </p:cBhvr>
                                      <p:to>
                                        <p:strVal val="visible"/>
                                      </p:to>
                                    </p:set>
                                    <p:animEffect transition="in" filter="wedge">
                                      <p:cBhvr>
                                        <p:cTn id="22" dur="2000"/>
                                        <p:tgtEl>
                                          <p:spTgt spid="34817">
                                            <p:txEl>
                                              <p:pRg st="6" end="6"/>
                                            </p:txEl>
                                          </p:spTgt>
                                        </p:tgtEl>
                                      </p:cBhvr>
                                    </p:animEffect>
                                  </p:childTnLst>
                                </p:cTn>
                              </p:par>
                              <p:par>
                                <p:cTn id="23" presetID="20" presetClass="entr" presetSubtype="0" fill="hold" nodeType="withEffect">
                                  <p:stCondLst>
                                    <p:cond delay="0"/>
                                  </p:stCondLst>
                                  <p:childTnLst>
                                    <p:set>
                                      <p:cBhvr>
                                        <p:cTn id="24" dur="1" fill="hold">
                                          <p:stCondLst>
                                            <p:cond delay="0"/>
                                          </p:stCondLst>
                                        </p:cTn>
                                        <p:tgtEl>
                                          <p:spTgt spid="34817">
                                            <p:txEl>
                                              <p:pRg st="7" end="7"/>
                                            </p:txEl>
                                          </p:spTgt>
                                        </p:tgtEl>
                                        <p:attrNameLst>
                                          <p:attrName>style.visibility</p:attrName>
                                        </p:attrNameLst>
                                      </p:cBhvr>
                                      <p:to>
                                        <p:strVal val="visible"/>
                                      </p:to>
                                    </p:set>
                                    <p:animEffect transition="in" filter="wedge">
                                      <p:cBhvr>
                                        <p:cTn id="25" dur="2000"/>
                                        <p:tgtEl>
                                          <p:spTgt spid="34817">
                                            <p:txEl>
                                              <p:pRg st="7" end="7"/>
                                            </p:txEl>
                                          </p:spTgt>
                                        </p:tgtEl>
                                      </p:cBhvr>
                                    </p:animEffect>
                                  </p:childTnLst>
                                </p:cTn>
                              </p:par>
                              <p:par>
                                <p:cTn id="26" presetID="20" presetClass="entr" presetSubtype="0" fill="hold" nodeType="withEffect">
                                  <p:stCondLst>
                                    <p:cond delay="0"/>
                                  </p:stCondLst>
                                  <p:childTnLst>
                                    <p:set>
                                      <p:cBhvr>
                                        <p:cTn id="27" dur="1" fill="hold">
                                          <p:stCondLst>
                                            <p:cond delay="0"/>
                                          </p:stCondLst>
                                        </p:cTn>
                                        <p:tgtEl>
                                          <p:spTgt spid="34817">
                                            <p:txEl>
                                              <p:pRg st="8" end="8"/>
                                            </p:txEl>
                                          </p:spTgt>
                                        </p:tgtEl>
                                        <p:attrNameLst>
                                          <p:attrName>style.visibility</p:attrName>
                                        </p:attrNameLst>
                                      </p:cBhvr>
                                      <p:to>
                                        <p:strVal val="visible"/>
                                      </p:to>
                                    </p:set>
                                    <p:animEffect transition="in" filter="wedge">
                                      <p:cBhvr>
                                        <p:cTn id="28" dur="2000"/>
                                        <p:tgtEl>
                                          <p:spTgt spid="3481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初读课文</a:t>
            </a:r>
            <a:endParaRPr lang="zh-CN" altLang="en-US" sz="2800" b="1" dirty="0">
              <a:latin typeface="微软雅黑" pitchFamily="34" charset="-122"/>
              <a:ea typeface="微软雅黑" pitchFamily="34" charset="-122"/>
            </a:endParaRPr>
          </a:p>
        </p:txBody>
      </p:sp>
      <p:sp>
        <p:nvSpPr>
          <p:cNvPr id="43009" name="Rectangle 1"/>
          <p:cNvSpPr>
            <a:spLocks noChangeArrowheads="1"/>
          </p:cNvSpPr>
          <p:nvPr/>
        </p:nvSpPr>
        <p:spPr bwMode="auto">
          <a:xfrm>
            <a:off x="467544" y="980728"/>
            <a:ext cx="8280920" cy="501675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2.</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指导学生从不同角度评价</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获得感知。</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endPar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示例</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①历尽艰险到达极点</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等待他们的却是占领者阿蒙森留下的国旗和信件</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并要斯科特这个失败者见证他们完成的业绩</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而斯科特毫不犹豫地接受了这项任务。</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科学家博大的胸襟让人叹服。</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②负责科学研究的威尔逊博士</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在离死只有寸步之遥的时候</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仍坚持科学观察</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并拖着</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16</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公斤的珍贵岩石样品。</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科学家勇于探索和顽强进取的精神让我们感动。</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③不幸的奥茨先生要求给他十片吗啡</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以图尽快结束自己</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其他队员坚决拒绝了他的要求</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第二天</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他独自走向了帐篷外的茫茫风雪。</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探险家强烈的自我献身精神和以集体为重的高尚人格不能不令人为之肃然起敬。</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④斯科特海军上校极其冷静地将日记记录到他生命的最后一息</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直到他的手指完全冻住</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笔从手中滑下来为止。</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科学家怀着一种热烈的爱而没有丝毫的恨</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离开了那个冰冷的世界。</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11" name="圆角矩形 10"/>
          <p:cNvSpPr/>
          <p:nvPr/>
        </p:nvSpPr>
        <p:spPr>
          <a:xfrm>
            <a:off x="323528" y="836712"/>
            <a:ext cx="8352928" cy="5256584"/>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3009">
                                            <p:txEl>
                                              <p:pRg st="2" end="2"/>
                                            </p:txEl>
                                          </p:spTgt>
                                        </p:tgtEl>
                                        <p:attrNameLst>
                                          <p:attrName>style.visibility</p:attrName>
                                        </p:attrNameLst>
                                      </p:cBhvr>
                                      <p:to>
                                        <p:strVal val="visible"/>
                                      </p:to>
                                    </p:set>
                                    <p:anim calcmode="lin" valueType="num">
                                      <p:cBhvr>
                                        <p:cTn id="7" dur="1000" fill="hold"/>
                                        <p:tgtEl>
                                          <p:spTgt spid="43009">
                                            <p:txEl>
                                              <p:pRg st="2" end="2"/>
                                            </p:txEl>
                                          </p:spTgt>
                                        </p:tgtEl>
                                        <p:attrNameLst>
                                          <p:attrName>ppt_x</p:attrName>
                                        </p:attrNameLst>
                                      </p:cBhvr>
                                      <p:tavLst>
                                        <p:tav tm="0">
                                          <p:val>
                                            <p:strVal val="#ppt_x-.2"/>
                                          </p:val>
                                        </p:tav>
                                        <p:tav tm="100000">
                                          <p:val>
                                            <p:strVal val="#ppt_x"/>
                                          </p:val>
                                        </p:tav>
                                      </p:tavLst>
                                    </p:anim>
                                    <p:anim calcmode="lin" valueType="num">
                                      <p:cBhvr>
                                        <p:cTn id="8" dur="1000" fill="hold"/>
                                        <p:tgtEl>
                                          <p:spTgt spid="43009">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43009">
                                            <p:txEl>
                                              <p:pRg st="2" end="2"/>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43009">
                                            <p:txEl>
                                              <p:pRg st="3" end="3"/>
                                            </p:txEl>
                                          </p:spTgt>
                                        </p:tgtEl>
                                        <p:attrNameLst>
                                          <p:attrName>style.visibility</p:attrName>
                                        </p:attrNameLst>
                                      </p:cBhvr>
                                      <p:to>
                                        <p:strVal val="visible"/>
                                      </p:to>
                                    </p:set>
                                    <p:anim calcmode="lin" valueType="num">
                                      <p:cBhvr>
                                        <p:cTn id="12" dur="1000" fill="hold"/>
                                        <p:tgtEl>
                                          <p:spTgt spid="43009">
                                            <p:txEl>
                                              <p:pRg st="3" end="3"/>
                                            </p:txEl>
                                          </p:spTgt>
                                        </p:tgtEl>
                                        <p:attrNameLst>
                                          <p:attrName>ppt_x</p:attrName>
                                        </p:attrNameLst>
                                      </p:cBhvr>
                                      <p:tavLst>
                                        <p:tav tm="0">
                                          <p:val>
                                            <p:strVal val="#ppt_x-.2"/>
                                          </p:val>
                                        </p:tav>
                                        <p:tav tm="100000">
                                          <p:val>
                                            <p:strVal val="#ppt_x"/>
                                          </p:val>
                                        </p:tav>
                                      </p:tavLst>
                                    </p:anim>
                                    <p:anim calcmode="lin" valueType="num">
                                      <p:cBhvr>
                                        <p:cTn id="13" dur="1000" fill="hold"/>
                                        <p:tgtEl>
                                          <p:spTgt spid="43009">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43009">
                                            <p:txEl>
                                              <p:pRg st="3" end="3"/>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43009">
                                            <p:txEl>
                                              <p:pRg st="4" end="4"/>
                                            </p:txEl>
                                          </p:spTgt>
                                        </p:tgtEl>
                                        <p:attrNameLst>
                                          <p:attrName>style.visibility</p:attrName>
                                        </p:attrNameLst>
                                      </p:cBhvr>
                                      <p:to>
                                        <p:strVal val="visible"/>
                                      </p:to>
                                    </p:set>
                                    <p:anim calcmode="lin" valueType="num">
                                      <p:cBhvr>
                                        <p:cTn id="17" dur="1000" fill="hold"/>
                                        <p:tgtEl>
                                          <p:spTgt spid="43009">
                                            <p:txEl>
                                              <p:pRg st="4" end="4"/>
                                            </p:txEl>
                                          </p:spTgt>
                                        </p:tgtEl>
                                        <p:attrNameLst>
                                          <p:attrName>ppt_x</p:attrName>
                                        </p:attrNameLst>
                                      </p:cBhvr>
                                      <p:tavLst>
                                        <p:tav tm="0">
                                          <p:val>
                                            <p:strVal val="#ppt_x-.2"/>
                                          </p:val>
                                        </p:tav>
                                        <p:tav tm="100000">
                                          <p:val>
                                            <p:strVal val="#ppt_x"/>
                                          </p:val>
                                        </p:tav>
                                      </p:tavLst>
                                    </p:anim>
                                    <p:anim calcmode="lin" valueType="num">
                                      <p:cBhvr>
                                        <p:cTn id="18" dur="1000" fill="hold"/>
                                        <p:tgtEl>
                                          <p:spTgt spid="43009">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43009">
                                            <p:txEl>
                                              <p:pRg st="4" end="4"/>
                                            </p:txEl>
                                          </p:spTgt>
                                        </p:tgtEl>
                                      </p:cBhvr>
                                    </p:animEffect>
                                  </p:childTnLst>
                                </p:cTn>
                              </p:par>
                              <p:par>
                                <p:cTn id="20" presetID="29" presetClass="entr" presetSubtype="0" fill="hold" nodeType="withEffect">
                                  <p:stCondLst>
                                    <p:cond delay="0"/>
                                  </p:stCondLst>
                                  <p:childTnLst>
                                    <p:set>
                                      <p:cBhvr>
                                        <p:cTn id="21" dur="1" fill="hold">
                                          <p:stCondLst>
                                            <p:cond delay="0"/>
                                          </p:stCondLst>
                                        </p:cTn>
                                        <p:tgtEl>
                                          <p:spTgt spid="43009">
                                            <p:txEl>
                                              <p:pRg st="5" end="5"/>
                                            </p:txEl>
                                          </p:spTgt>
                                        </p:tgtEl>
                                        <p:attrNameLst>
                                          <p:attrName>style.visibility</p:attrName>
                                        </p:attrNameLst>
                                      </p:cBhvr>
                                      <p:to>
                                        <p:strVal val="visible"/>
                                      </p:to>
                                    </p:set>
                                    <p:anim calcmode="lin" valueType="num">
                                      <p:cBhvr>
                                        <p:cTn id="22" dur="1000" fill="hold"/>
                                        <p:tgtEl>
                                          <p:spTgt spid="43009">
                                            <p:txEl>
                                              <p:pRg st="5" end="5"/>
                                            </p:txEl>
                                          </p:spTgt>
                                        </p:tgtEl>
                                        <p:attrNameLst>
                                          <p:attrName>ppt_x</p:attrName>
                                        </p:attrNameLst>
                                      </p:cBhvr>
                                      <p:tavLst>
                                        <p:tav tm="0">
                                          <p:val>
                                            <p:strVal val="#ppt_x-.2"/>
                                          </p:val>
                                        </p:tav>
                                        <p:tav tm="100000">
                                          <p:val>
                                            <p:strVal val="#ppt_x"/>
                                          </p:val>
                                        </p:tav>
                                      </p:tavLst>
                                    </p:anim>
                                    <p:anim calcmode="lin" valueType="num">
                                      <p:cBhvr>
                                        <p:cTn id="23" dur="1000" fill="hold"/>
                                        <p:tgtEl>
                                          <p:spTgt spid="43009">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43009">
                                            <p:txEl>
                                              <p:pRg st="5" end="5"/>
                                            </p:txEl>
                                          </p:spTgt>
                                        </p:tgtEl>
                                      </p:cBhvr>
                                    </p:animEffect>
                                  </p:childTnLst>
                                </p:cTn>
                              </p:par>
                              <p:par>
                                <p:cTn id="25" presetID="29" presetClass="entr" presetSubtype="0" fill="hold" nodeType="withEffect">
                                  <p:stCondLst>
                                    <p:cond delay="0"/>
                                  </p:stCondLst>
                                  <p:childTnLst>
                                    <p:set>
                                      <p:cBhvr>
                                        <p:cTn id="26" dur="1" fill="hold">
                                          <p:stCondLst>
                                            <p:cond delay="0"/>
                                          </p:stCondLst>
                                        </p:cTn>
                                        <p:tgtEl>
                                          <p:spTgt spid="43009">
                                            <p:txEl>
                                              <p:pRg st="6" end="6"/>
                                            </p:txEl>
                                          </p:spTgt>
                                        </p:tgtEl>
                                        <p:attrNameLst>
                                          <p:attrName>style.visibility</p:attrName>
                                        </p:attrNameLst>
                                      </p:cBhvr>
                                      <p:to>
                                        <p:strVal val="visible"/>
                                      </p:to>
                                    </p:set>
                                    <p:anim calcmode="lin" valueType="num">
                                      <p:cBhvr>
                                        <p:cTn id="27" dur="1000" fill="hold"/>
                                        <p:tgtEl>
                                          <p:spTgt spid="43009">
                                            <p:txEl>
                                              <p:pRg st="6" end="6"/>
                                            </p:txEl>
                                          </p:spTgt>
                                        </p:tgtEl>
                                        <p:attrNameLst>
                                          <p:attrName>ppt_x</p:attrName>
                                        </p:attrNameLst>
                                      </p:cBhvr>
                                      <p:tavLst>
                                        <p:tav tm="0">
                                          <p:val>
                                            <p:strVal val="#ppt_x-.2"/>
                                          </p:val>
                                        </p:tav>
                                        <p:tav tm="100000">
                                          <p:val>
                                            <p:strVal val="#ppt_x"/>
                                          </p:val>
                                        </p:tav>
                                      </p:tavLst>
                                    </p:anim>
                                    <p:anim calcmode="lin" valueType="num">
                                      <p:cBhvr>
                                        <p:cTn id="28" dur="1000" fill="hold"/>
                                        <p:tgtEl>
                                          <p:spTgt spid="43009">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29" dur="1000"/>
                                        <p:tgtEl>
                                          <p:spTgt spid="43009">
                                            <p:txEl>
                                              <p:pRg st="6" end="6"/>
                                            </p:txEl>
                                          </p:spTgt>
                                        </p:tgtEl>
                                      </p:cBhvr>
                                    </p:animEffect>
                                  </p:childTnLst>
                                </p:cTn>
                              </p:par>
                              <p:par>
                                <p:cTn id="30" presetID="29" presetClass="entr" presetSubtype="0" fill="hold" nodeType="withEffect">
                                  <p:stCondLst>
                                    <p:cond delay="0"/>
                                  </p:stCondLst>
                                  <p:childTnLst>
                                    <p:set>
                                      <p:cBhvr>
                                        <p:cTn id="31" dur="1" fill="hold">
                                          <p:stCondLst>
                                            <p:cond delay="0"/>
                                          </p:stCondLst>
                                        </p:cTn>
                                        <p:tgtEl>
                                          <p:spTgt spid="43009">
                                            <p:txEl>
                                              <p:pRg st="7" end="7"/>
                                            </p:txEl>
                                          </p:spTgt>
                                        </p:tgtEl>
                                        <p:attrNameLst>
                                          <p:attrName>style.visibility</p:attrName>
                                        </p:attrNameLst>
                                      </p:cBhvr>
                                      <p:to>
                                        <p:strVal val="visible"/>
                                      </p:to>
                                    </p:set>
                                    <p:anim calcmode="lin" valueType="num">
                                      <p:cBhvr>
                                        <p:cTn id="32" dur="1000" fill="hold"/>
                                        <p:tgtEl>
                                          <p:spTgt spid="43009">
                                            <p:txEl>
                                              <p:pRg st="7" end="7"/>
                                            </p:txEl>
                                          </p:spTgt>
                                        </p:tgtEl>
                                        <p:attrNameLst>
                                          <p:attrName>ppt_x</p:attrName>
                                        </p:attrNameLst>
                                      </p:cBhvr>
                                      <p:tavLst>
                                        <p:tav tm="0">
                                          <p:val>
                                            <p:strVal val="#ppt_x-.2"/>
                                          </p:val>
                                        </p:tav>
                                        <p:tav tm="100000">
                                          <p:val>
                                            <p:strVal val="#ppt_x"/>
                                          </p:val>
                                        </p:tav>
                                      </p:tavLst>
                                    </p:anim>
                                    <p:anim calcmode="lin" valueType="num">
                                      <p:cBhvr>
                                        <p:cTn id="33" dur="1000" fill="hold"/>
                                        <p:tgtEl>
                                          <p:spTgt spid="43009">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34" dur="1000"/>
                                        <p:tgtEl>
                                          <p:spTgt spid="43009">
                                            <p:txEl>
                                              <p:pRg st="7" end="7"/>
                                            </p:txEl>
                                          </p:spTgt>
                                        </p:tgtEl>
                                      </p:cBhvr>
                                    </p:animEffect>
                                  </p:childTnLst>
                                </p:cTn>
                              </p:par>
                              <p:par>
                                <p:cTn id="35" presetID="29" presetClass="entr" presetSubtype="0" fill="hold" nodeType="withEffect">
                                  <p:stCondLst>
                                    <p:cond delay="0"/>
                                  </p:stCondLst>
                                  <p:childTnLst>
                                    <p:set>
                                      <p:cBhvr>
                                        <p:cTn id="36" dur="1" fill="hold">
                                          <p:stCondLst>
                                            <p:cond delay="0"/>
                                          </p:stCondLst>
                                        </p:cTn>
                                        <p:tgtEl>
                                          <p:spTgt spid="43009">
                                            <p:txEl>
                                              <p:pRg st="8" end="8"/>
                                            </p:txEl>
                                          </p:spTgt>
                                        </p:tgtEl>
                                        <p:attrNameLst>
                                          <p:attrName>style.visibility</p:attrName>
                                        </p:attrNameLst>
                                      </p:cBhvr>
                                      <p:to>
                                        <p:strVal val="visible"/>
                                      </p:to>
                                    </p:set>
                                    <p:anim calcmode="lin" valueType="num">
                                      <p:cBhvr>
                                        <p:cTn id="37" dur="1000" fill="hold"/>
                                        <p:tgtEl>
                                          <p:spTgt spid="43009">
                                            <p:txEl>
                                              <p:pRg st="8" end="8"/>
                                            </p:txEl>
                                          </p:spTgt>
                                        </p:tgtEl>
                                        <p:attrNameLst>
                                          <p:attrName>ppt_x</p:attrName>
                                        </p:attrNameLst>
                                      </p:cBhvr>
                                      <p:tavLst>
                                        <p:tav tm="0">
                                          <p:val>
                                            <p:strVal val="#ppt_x-.2"/>
                                          </p:val>
                                        </p:tav>
                                        <p:tav tm="100000">
                                          <p:val>
                                            <p:strVal val="#ppt_x"/>
                                          </p:val>
                                        </p:tav>
                                      </p:tavLst>
                                    </p:anim>
                                    <p:anim calcmode="lin" valueType="num">
                                      <p:cBhvr>
                                        <p:cTn id="38" dur="1000" fill="hold"/>
                                        <p:tgtEl>
                                          <p:spTgt spid="43009">
                                            <p:txEl>
                                              <p:pRg st="8" end="8"/>
                                            </p:txEl>
                                          </p:spTgt>
                                        </p:tgtEl>
                                        <p:attrNameLst>
                                          <p:attrName>ppt_y</p:attrName>
                                        </p:attrNameLst>
                                      </p:cBhvr>
                                      <p:tavLst>
                                        <p:tav tm="0">
                                          <p:val>
                                            <p:strVal val="#ppt_y"/>
                                          </p:val>
                                        </p:tav>
                                        <p:tav tm="100000">
                                          <p:val>
                                            <p:strVal val="#ppt_y"/>
                                          </p:val>
                                        </p:tav>
                                      </p:tavLst>
                                    </p:anim>
                                    <p:animEffect transition="in" filter="wipe(right)" prLst="gradientSize: 0.1">
                                      <p:cBhvr>
                                        <p:cTn id="39" dur="1000"/>
                                        <p:tgtEl>
                                          <p:spTgt spid="43009">
                                            <p:txEl>
                                              <p:pRg st="8" end="8"/>
                                            </p:txEl>
                                          </p:spTgt>
                                        </p:tgtEl>
                                      </p:cBhvr>
                                    </p:animEffect>
                                  </p:childTnLst>
                                </p:cTn>
                              </p:par>
                              <p:par>
                                <p:cTn id="40" presetID="29" presetClass="entr" presetSubtype="0" fill="hold" nodeType="withEffect">
                                  <p:stCondLst>
                                    <p:cond delay="0"/>
                                  </p:stCondLst>
                                  <p:childTnLst>
                                    <p:set>
                                      <p:cBhvr>
                                        <p:cTn id="41" dur="1" fill="hold">
                                          <p:stCondLst>
                                            <p:cond delay="0"/>
                                          </p:stCondLst>
                                        </p:cTn>
                                        <p:tgtEl>
                                          <p:spTgt spid="43009">
                                            <p:txEl>
                                              <p:pRg st="9" end="9"/>
                                            </p:txEl>
                                          </p:spTgt>
                                        </p:tgtEl>
                                        <p:attrNameLst>
                                          <p:attrName>style.visibility</p:attrName>
                                        </p:attrNameLst>
                                      </p:cBhvr>
                                      <p:to>
                                        <p:strVal val="visible"/>
                                      </p:to>
                                    </p:set>
                                    <p:anim calcmode="lin" valueType="num">
                                      <p:cBhvr>
                                        <p:cTn id="42" dur="1000" fill="hold"/>
                                        <p:tgtEl>
                                          <p:spTgt spid="43009">
                                            <p:txEl>
                                              <p:pRg st="9" end="9"/>
                                            </p:txEl>
                                          </p:spTgt>
                                        </p:tgtEl>
                                        <p:attrNameLst>
                                          <p:attrName>ppt_x</p:attrName>
                                        </p:attrNameLst>
                                      </p:cBhvr>
                                      <p:tavLst>
                                        <p:tav tm="0">
                                          <p:val>
                                            <p:strVal val="#ppt_x-.2"/>
                                          </p:val>
                                        </p:tav>
                                        <p:tav tm="100000">
                                          <p:val>
                                            <p:strVal val="#ppt_x"/>
                                          </p:val>
                                        </p:tav>
                                      </p:tavLst>
                                    </p:anim>
                                    <p:anim calcmode="lin" valueType="num">
                                      <p:cBhvr>
                                        <p:cTn id="43" dur="1000" fill="hold"/>
                                        <p:tgtEl>
                                          <p:spTgt spid="43009">
                                            <p:txEl>
                                              <p:pRg st="9" end="9"/>
                                            </p:txEl>
                                          </p:spTgt>
                                        </p:tgtEl>
                                        <p:attrNameLst>
                                          <p:attrName>ppt_y</p:attrName>
                                        </p:attrNameLst>
                                      </p:cBhvr>
                                      <p:tavLst>
                                        <p:tav tm="0">
                                          <p:val>
                                            <p:strVal val="#ppt_y"/>
                                          </p:val>
                                        </p:tav>
                                        <p:tav tm="100000">
                                          <p:val>
                                            <p:strVal val="#ppt_y"/>
                                          </p:val>
                                        </p:tav>
                                      </p:tavLst>
                                    </p:anim>
                                    <p:animEffect transition="in" filter="wipe(right)" prLst="gradientSize: 0.1">
                                      <p:cBhvr>
                                        <p:cTn id="44" dur="1000"/>
                                        <p:tgtEl>
                                          <p:spTgt spid="4300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再读课文</a:t>
            </a:r>
            <a:endParaRPr lang="zh-CN" altLang="en-US" sz="2800" b="1" dirty="0">
              <a:latin typeface="微软雅黑" pitchFamily="34" charset="-122"/>
              <a:ea typeface="微软雅黑" pitchFamily="34" charset="-122"/>
            </a:endParaRPr>
          </a:p>
        </p:txBody>
      </p:sp>
      <p:sp>
        <p:nvSpPr>
          <p:cNvPr id="39937" name="Rectangle 1"/>
          <p:cNvSpPr>
            <a:spLocks noChangeArrowheads="1"/>
          </p:cNvSpPr>
          <p:nvPr/>
        </p:nvSpPr>
        <p:spPr bwMode="auto">
          <a:xfrm>
            <a:off x="755576" y="980728"/>
            <a:ext cx="8136904" cy="5078313"/>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900" b="0" i="0" u="none" strike="noStrike" cap="none" normalizeH="0" baseline="0" dirty="0" smtClean="0">
                <a:ln>
                  <a:noFill/>
                </a:ln>
                <a:solidFill>
                  <a:srgbClr val="FF00FF"/>
                </a:solidFill>
                <a:effectLst/>
                <a:latin typeface="宋体" pitchFamily="2" charset="-122"/>
                <a:ea typeface="宋体" pitchFamily="2" charset="-122"/>
                <a:cs typeface="Times New Roman" pitchFamily="18" charset="0"/>
              </a:rPr>
              <a:t>　</a:t>
            </a:r>
            <a:r>
              <a:rPr kumimoji="0" lang="en-US" altLang="zh-CN" sz="900" b="0" i="0" u="none" strike="noStrike" cap="none" normalizeH="0" baseline="0" dirty="0" smtClean="0">
                <a:ln>
                  <a:noFill/>
                </a:ln>
                <a:solidFill>
                  <a:srgbClr val="FF00FF"/>
                </a:solidFill>
                <a:effectLst/>
                <a:latin typeface="宋体" pitchFamily="2" charset="-122"/>
                <a:ea typeface="宋体" pitchFamily="2" charset="-122"/>
                <a:cs typeface="Times New Roman" pitchFamily="18" charset="0"/>
              </a:rPr>
              <a:t>        </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1.</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梳理脉络情节。</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奔向南极→绝望而归→带信作证→归途遇险→悲壮覆 灭。</a:t>
            </a:r>
            <a:endPar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复述课文。</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课文主要写了斯科特探险队历经艰险</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即将到达南极点时</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却悲哀地发现他们的竞争对手已经捷足先登了</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只好失望地踏上归途。归途中</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由于遭受到了突然到来的恶劣气候</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饥寒交迫</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体力不支</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最后一个一个悲壮地死去。</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9" name="圆角矩形标注 8"/>
          <p:cNvSpPr/>
          <p:nvPr/>
        </p:nvSpPr>
        <p:spPr>
          <a:xfrm>
            <a:off x="827584" y="1628800"/>
            <a:ext cx="7992888" cy="1080120"/>
          </a:xfrm>
          <a:prstGeom prst="wedgeRoundRectCallout">
            <a:avLst>
              <a:gd name="adj1" fmla="val -11621"/>
              <a:gd name="adj2" fmla="val -59886"/>
              <a:gd name="adj3" fmla="val 16667"/>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标注 9"/>
          <p:cNvSpPr/>
          <p:nvPr/>
        </p:nvSpPr>
        <p:spPr>
          <a:xfrm>
            <a:off x="755576" y="3933056"/>
            <a:ext cx="8064896" cy="2160240"/>
          </a:xfrm>
          <a:prstGeom prst="wedgeRoundRectCallout">
            <a:avLst>
              <a:gd name="adj1" fmla="val -27165"/>
              <a:gd name="adj2" fmla="val -58439"/>
              <a:gd name="adj3" fmla="val 16667"/>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C:\Users\Administrator\Desktop\图片2.png"/>
          <p:cNvPicPr>
            <a:picLocks noChangeAspect="1" noChangeArrowheads="1"/>
          </p:cNvPicPr>
          <p:nvPr/>
        </p:nvPicPr>
        <p:blipFill>
          <a:blip r:embed="rId1" cstate="print"/>
          <a:srcRect/>
          <a:stretch>
            <a:fillRect/>
          </a:stretch>
        </p:blipFill>
        <p:spPr bwMode="auto">
          <a:xfrm>
            <a:off x="0" y="2060848"/>
            <a:ext cx="819150" cy="819150"/>
          </a:xfrm>
          <a:prstGeom prst="rect">
            <a:avLst/>
          </a:prstGeom>
          <a:noFill/>
        </p:spPr>
      </p:pic>
      <p:sp>
        <p:nvSpPr>
          <p:cNvPr id="12" name="任意多边形 11"/>
          <p:cNvSpPr/>
          <p:nvPr/>
        </p:nvSpPr>
        <p:spPr>
          <a:xfrm>
            <a:off x="902525" y="2921330"/>
            <a:ext cx="7588332" cy="724395"/>
          </a:xfrm>
          <a:custGeom>
            <a:avLst/>
            <a:gdLst>
              <a:gd name="connsiteX0" fmla="*/ 0 w 7588332"/>
              <a:gd name="connsiteY0" fmla="*/ 0 h 724395"/>
              <a:gd name="connsiteX1" fmla="*/ 2042556 w 7588332"/>
              <a:gd name="connsiteY1" fmla="*/ 296883 h 724395"/>
              <a:gd name="connsiteX2" fmla="*/ 3384467 w 7588332"/>
              <a:gd name="connsiteY2" fmla="*/ 475013 h 724395"/>
              <a:gd name="connsiteX3" fmla="*/ 4785756 w 7588332"/>
              <a:gd name="connsiteY3" fmla="*/ 308758 h 724395"/>
              <a:gd name="connsiteX4" fmla="*/ 7588332 w 7588332"/>
              <a:gd name="connsiteY4" fmla="*/ 724395 h 7243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88332" h="724395">
                <a:moveTo>
                  <a:pt x="0" y="0"/>
                </a:moveTo>
                <a:lnTo>
                  <a:pt x="2042556" y="296883"/>
                </a:lnTo>
                <a:cubicBezTo>
                  <a:pt x="2606634" y="376052"/>
                  <a:pt x="2927267" y="473034"/>
                  <a:pt x="3384467" y="475013"/>
                </a:cubicBezTo>
                <a:cubicBezTo>
                  <a:pt x="3841667" y="476992"/>
                  <a:pt x="4085112" y="267194"/>
                  <a:pt x="4785756" y="308758"/>
                </a:cubicBezTo>
                <a:cubicBezTo>
                  <a:pt x="5486400" y="350322"/>
                  <a:pt x="6537366" y="537358"/>
                  <a:pt x="7588332" y="724395"/>
                </a:cubicBezTo>
              </a:path>
            </a:pathLst>
          </a:custGeom>
          <a:ln w="5715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9937">
                                            <p:txEl>
                                              <p:pRg st="1" end="1"/>
                                            </p:txEl>
                                          </p:spTgt>
                                        </p:tgtEl>
                                        <p:attrNameLst>
                                          <p:attrName>style.visibility</p:attrName>
                                        </p:attrNameLst>
                                      </p:cBhvr>
                                      <p:to>
                                        <p:strVal val="visible"/>
                                      </p:to>
                                    </p:set>
                                    <p:anim calcmode="lin" valueType="num">
                                      <p:cBhvr>
                                        <p:cTn id="7" dur="500" fill="hold"/>
                                        <p:tgtEl>
                                          <p:spTgt spid="39937">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39937">
                                            <p:txEl>
                                              <p:pRg st="1" end="1"/>
                                            </p:txEl>
                                          </p:spTgt>
                                        </p:tgtEl>
                                        <p:attrNameLst>
                                          <p:attrName>ppt_h</p:attrName>
                                        </p:attrNameLst>
                                      </p:cBhvr>
                                      <p:tavLst>
                                        <p:tav tm="0">
                                          <p:val>
                                            <p:fltVal val="0"/>
                                          </p:val>
                                        </p:tav>
                                        <p:tav tm="100000">
                                          <p:val>
                                            <p:strVal val="#ppt_h"/>
                                          </p:val>
                                        </p:tav>
                                      </p:tavLst>
                                    </p:anim>
                                    <p:anim calcmode="lin" valueType="num">
                                      <p:cBhvr>
                                        <p:cTn id="9" dur="500" fill="hold"/>
                                        <p:tgtEl>
                                          <p:spTgt spid="39937">
                                            <p:txEl>
                                              <p:pRg st="1" end="1"/>
                                            </p:txEl>
                                          </p:spTgt>
                                        </p:tgtEl>
                                        <p:attrNameLst>
                                          <p:attrName>style.rotation</p:attrName>
                                        </p:attrNameLst>
                                      </p:cBhvr>
                                      <p:tavLst>
                                        <p:tav tm="0">
                                          <p:val>
                                            <p:fltVal val="360"/>
                                          </p:val>
                                        </p:tav>
                                        <p:tav tm="100000">
                                          <p:val>
                                            <p:fltVal val="0"/>
                                          </p:val>
                                        </p:tav>
                                      </p:tavLst>
                                    </p:anim>
                                    <p:animEffect transition="in" filter="fade">
                                      <p:cBhvr>
                                        <p:cTn id="10" dur="500"/>
                                        <p:tgtEl>
                                          <p:spTgt spid="39937">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9937">
                                            <p:txEl>
                                              <p:pRg st="4" end="4"/>
                                            </p:txEl>
                                          </p:spTgt>
                                        </p:tgtEl>
                                        <p:attrNameLst>
                                          <p:attrName>style.visibility</p:attrName>
                                        </p:attrNameLst>
                                      </p:cBhvr>
                                      <p:to>
                                        <p:strVal val="visible"/>
                                      </p:to>
                                    </p:set>
                                    <p:anim calcmode="lin" valueType="num">
                                      <p:cBhvr>
                                        <p:cTn id="15" dur="500" fill="hold"/>
                                        <p:tgtEl>
                                          <p:spTgt spid="39937">
                                            <p:txEl>
                                              <p:pRg st="4" end="4"/>
                                            </p:txEl>
                                          </p:spTgt>
                                        </p:tgtEl>
                                        <p:attrNameLst>
                                          <p:attrName>ppt_w</p:attrName>
                                        </p:attrNameLst>
                                      </p:cBhvr>
                                      <p:tavLst>
                                        <p:tav tm="0">
                                          <p:val>
                                            <p:fltVal val="0"/>
                                          </p:val>
                                        </p:tav>
                                        <p:tav tm="100000">
                                          <p:val>
                                            <p:strVal val="#ppt_w"/>
                                          </p:val>
                                        </p:tav>
                                      </p:tavLst>
                                    </p:anim>
                                    <p:anim calcmode="lin" valueType="num">
                                      <p:cBhvr>
                                        <p:cTn id="16" dur="500" fill="hold"/>
                                        <p:tgtEl>
                                          <p:spTgt spid="39937">
                                            <p:txEl>
                                              <p:pRg st="4" end="4"/>
                                            </p:txEl>
                                          </p:spTgt>
                                        </p:tgtEl>
                                        <p:attrNameLst>
                                          <p:attrName>ppt_h</p:attrName>
                                        </p:attrNameLst>
                                      </p:cBhvr>
                                      <p:tavLst>
                                        <p:tav tm="0">
                                          <p:val>
                                            <p:fltVal val="0"/>
                                          </p:val>
                                        </p:tav>
                                        <p:tav tm="100000">
                                          <p:val>
                                            <p:strVal val="#ppt_h"/>
                                          </p:val>
                                        </p:tav>
                                      </p:tavLst>
                                    </p:anim>
                                    <p:anim calcmode="lin" valueType="num">
                                      <p:cBhvr>
                                        <p:cTn id="17" dur="500" fill="hold"/>
                                        <p:tgtEl>
                                          <p:spTgt spid="39937">
                                            <p:txEl>
                                              <p:pRg st="4" end="4"/>
                                            </p:txEl>
                                          </p:spTgt>
                                        </p:tgtEl>
                                        <p:attrNameLst>
                                          <p:attrName>style.rotation</p:attrName>
                                        </p:attrNameLst>
                                      </p:cBhvr>
                                      <p:tavLst>
                                        <p:tav tm="0">
                                          <p:val>
                                            <p:fltVal val="360"/>
                                          </p:val>
                                        </p:tav>
                                        <p:tav tm="100000">
                                          <p:val>
                                            <p:fltVal val="0"/>
                                          </p:val>
                                        </p:tav>
                                      </p:tavLst>
                                    </p:anim>
                                    <p:animEffect transition="in" filter="fade">
                                      <p:cBhvr>
                                        <p:cTn id="18" dur="500"/>
                                        <p:tgtEl>
                                          <p:spTgt spid="3993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再读课文</a:t>
            </a:r>
            <a:endParaRPr lang="zh-CN" altLang="en-US" sz="2800" b="1" dirty="0">
              <a:latin typeface="微软雅黑" pitchFamily="34" charset="-122"/>
              <a:ea typeface="微软雅黑" pitchFamily="34" charset="-122"/>
            </a:endParaRPr>
          </a:p>
        </p:txBody>
      </p:sp>
      <p:pic>
        <p:nvPicPr>
          <p:cNvPr id="44033" name="Picture 1" descr="C:\Users\Administrator\Desktop\课件图12\写做\u=820221440,3170464868&amp;fm=21&amp;gp=0.jpg"/>
          <p:cNvPicPr>
            <a:picLocks noChangeAspect="1" noChangeArrowheads="1"/>
          </p:cNvPicPr>
          <p:nvPr/>
        </p:nvPicPr>
        <p:blipFill>
          <a:blip r:embed="rId1" cstate="print"/>
          <a:srcRect/>
          <a:stretch>
            <a:fillRect/>
          </a:stretch>
        </p:blipFill>
        <p:spPr bwMode="auto">
          <a:xfrm>
            <a:off x="0" y="908720"/>
            <a:ext cx="8964488" cy="5184576"/>
          </a:xfrm>
          <a:prstGeom prst="rect">
            <a:avLst/>
          </a:prstGeom>
          <a:noFill/>
        </p:spPr>
      </p:pic>
      <p:sp>
        <p:nvSpPr>
          <p:cNvPr id="44034" name="Rectangle 2"/>
          <p:cNvSpPr>
            <a:spLocks noChangeArrowheads="1"/>
          </p:cNvSpPr>
          <p:nvPr/>
        </p:nvSpPr>
        <p:spPr bwMode="auto">
          <a:xfrm>
            <a:off x="179512" y="1988840"/>
            <a:ext cx="6444208" cy="39703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补充斯科特探险队南极探险的整个经过。</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zh-CN" sz="18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1910</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年</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6</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月</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日</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斯科特带领探险队离开英国</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前往南极。</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1911</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年</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10</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月</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他们在新西兰的埃文斯角附近登陆</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准备在当年</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12</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月至次年的</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月左右征服南极点。可是就在这时候</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他们得到消息说</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挪威人阿蒙森率领另外一支探险队正向南极进发</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要“和他争夺第一个揭开冥顽的地球的秘密的荣誉”</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于是</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斯科特一行于</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11</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月</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日匆忙出发</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去争取国家的荣誉”。经过一番激烈的竞争</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结果阿蒙森队捷足先登</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于</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1911</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年</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12</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月</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14</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日到达南极</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而斯科特队则于</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1912</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年</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月</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18</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日才到达</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比阿蒙森队晚了将近五个星期。最后</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阿蒙森队胜利而归</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成功的旗帜永远飘扬在南极点上</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而斯科特等五名冲击南极的英雄</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因为南极寒冷天气突然提前到来</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饥寒交迫</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体力不支</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在返回的路上与严寒搏斗了两个多月</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最后长眠在茫茫的冰雪之中。</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(11</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月</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12</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日</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一支探险队发现了英雄们已冻僵的尸体。</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18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4034">
                                            <p:txEl>
                                              <p:pRg st="1" end="1"/>
                                            </p:txEl>
                                          </p:spTgt>
                                        </p:tgtEl>
                                        <p:attrNameLst>
                                          <p:attrName>style.visibility</p:attrName>
                                        </p:attrNameLst>
                                      </p:cBhvr>
                                      <p:to>
                                        <p:strVal val="visible"/>
                                      </p:to>
                                    </p:set>
                                    <p:anim calcmode="lin" valueType="num">
                                      <p:cBhvr>
                                        <p:cTn id="7" dur="1000" fill="hold"/>
                                        <p:tgtEl>
                                          <p:spTgt spid="44034">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44034">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4403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再读课文</a:t>
            </a:r>
            <a:endParaRPr lang="zh-CN" altLang="en-US" sz="2800" b="1" dirty="0">
              <a:latin typeface="微软雅黑" pitchFamily="34" charset="-122"/>
              <a:ea typeface="微软雅黑" pitchFamily="34" charset="-122"/>
            </a:endParaRPr>
          </a:p>
        </p:txBody>
      </p:sp>
      <p:pic>
        <p:nvPicPr>
          <p:cNvPr id="45057" name="Picture 1" descr="C:\Users\Administrator\Desktop\课件图12\写做\QQ截图20160922153910.png"/>
          <p:cNvPicPr>
            <a:picLocks noChangeAspect="1" noChangeArrowheads="1"/>
          </p:cNvPicPr>
          <p:nvPr/>
        </p:nvPicPr>
        <p:blipFill>
          <a:blip r:embed="rId1" cstate="print"/>
          <a:srcRect/>
          <a:stretch>
            <a:fillRect/>
          </a:stretch>
        </p:blipFill>
        <p:spPr bwMode="auto">
          <a:xfrm>
            <a:off x="179512" y="1196752"/>
            <a:ext cx="8964488" cy="4752528"/>
          </a:xfrm>
          <a:prstGeom prst="rect">
            <a:avLst/>
          </a:prstGeom>
          <a:noFill/>
        </p:spPr>
      </p:pic>
      <p:sp>
        <p:nvSpPr>
          <p:cNvPr id="45058" name="Rectangle 2"/>
          <p:cNvSpPr>
            <a:spLocks noChangeArrowheads="1"/>
          </p:cNvSpPr>
          <p:nvPr/>
        </p:nvSpPr>
        <p:spPr bwMode="auto">
          <a:xfrm>
            <a:off x="1115616" y="1700808"/>
            <a:ext cx="6768752" cy="39703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3.</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情感把握。</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400" dirty="0" smtClean="0">
                <a:solidFill>
                  <a:srgbClr val="000000"/>
                </a:solidFill>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课文颂扬的是一种人类勇于探索的精神、为事业而献身的崇高精神和强烈的集体主义精神。作者所描绘的五个探险者</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是英国的英雄</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也是全人类的英雄</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让所有人仰慕。从字里行间可以看出</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作者是倾注了他的全部感情来写这一场悲剧的</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对英雄的赞叹溢于言表。</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45058">
                                            <p:txEl>
                                              <p:pRg st="1" end="1"/>
                                            </p:txEl>
                                          </p:spTgt>
                                        </p:tgtEl>
                                        <p:attrNameLst>
                                          <p:attrName>style.visibility</p:attrName>
                                        </p:attrNameLst>
                                      </p:cBhvr>
                                      <p:to>
                                        <p:strVal val="visible"/>
                                      </p:to>
                                    </p:set>
                                    <p:animEffect transition="in" filter="wedge">
                                      <p:cBhvr>
                                        <p:cTn id="7" dur="2000"/>
                                        <p:tgtEl>
                                          <p:spTgt spid="4505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细读课文</a:t>
            </a:r>
            <a:endParaRPr lang="zh-CN" altLang="en-US" sz="2800" b="1" dirty="0">
              <a:latin typeface="微软雅黑" pitchFamily="34" charset="-122"/>
              <a:ea typeface="微软雅黑" pitchFamily="34" charset="-122"/>
            </a:endParaRPr>
          </a:p>
        </p:txBody>
      </p:sp>
      <p:sp>
        <p:nvSpPr>
          <p:cNvPr id="9" name="圆角矩形 8"/>
          <p:cNvSpPr/>
          <p:nvPr/>
        </p:nvSpPr>
        <p:spPr>
          <a:xfrm>
            <a:off x="2195736" y="2060848"/>
            <a:ext cx="6480720" cy="3456384"/>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Picture 1" descr="C:\Users\Administrator\Desktop\课件图12\图片20148+953.jp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395536" y="908720"/>
            <a:ext cx="3385467" cy="4343599"/>
          </a:xfrm>
          <a:prstGeom prst="rect">
            <a:avLst/>
          </a:prstGeom>
          <a:noFill/>
        </p:spPr>
      </p:pic>
      <p:sp>
        <p:nvSpPr>
          <p:cNvPr id="48129" name="Rectangle 1"/>
          <p:cNvSpPr>
            <a:spLocks noChangeArrowheads="1"/>
          </p:cNvSpPr>
          <p:nvPr/>
        </p:nvSpPr>
        <p:spPr bwMode="auto">
          <a:xfrm>
            <a:off x="2483768" y="2063354"/>
            <a:ext cx="6156176" cy="3269613"/>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历尽艰辛到达极点</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等待他们的却是占领者阿蒙森留下的国旗和信件</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并要斯科特这个失败者为他完成的业绩作证</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而斯科特居然接受了这项任务</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000" dirty="0" smtClean="0">
                <a:solidFill>
                  <a:srgbClr val="000000"/>
                </a:solidFill>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英国人普遍讲求绅士风度</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主张诚信、守信</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坦然面对成功和失败。在这种文化传统熏陶下的斯科特</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不能不接受这项为他人业绩作证的任务。正因为他的这一行为</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其人格才显得无比的高尚</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赢得了人们的尊敬。</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8129">
                                            <p:txEl>
                                              <p:pRg st="1" end="1"/>
                                            </p:txEl>
                                          </p:spTgt>
                                        </p:tgtEl>
                                        <p:attrNameLst>
                                          <p:attrName>style.visibility</p:attrName>
                                        </p:attrNameLst>
                                      </p:cBhvr>
                                      <p:to>
                                        <p:strVal val="visible"/>
                                      </p:to>
                                    </p:set>
                                    <p:animEffect transition="in" filter="slide(fromBottom)">
                                      <p:cBhvr>
                                        <p:cTn id="7" dur="500"/>
                                        <p:tgtEl>
                                          <p:spTgt spid="4812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细读课文</a:t>
            </a:r>
            <a:endParaRPr lang="zh-CN" altLang="en-US" sz="2800" b="1" dirty="0">
              <a:latin typeface="微软雅黑" pitchFamily="34" charset="-122"/>
              <a:ea typeface="微软雅黑" pitchFamily="34" charset="-122"/>
            </a:endParaRPr>
          </a:p>
        </p:txBody>
      </p:sp>
      <p:pic>
        <p:nvPicPr>
          <p:cNvPr id="46081" name="Picture 1" descr="C:\Users\Administrator\Desktop\课件图12\写做\QQ截图20160922154129.png"/>
          <p:cNvPicPr>
            <a:picLocks noChangeAspect="1" noChangeArrowheads="1"/>
          </p:cNvPicPr>
          <p:nvPr/>
        </p:nvPicPr>
        <p:blipFill>
          <a:blip r:embed="rId1" cstate="print"/>
          <a:srcRect/>
          <a:stretch>
            <a:fillRect/>
          </a:stretch>
        </p:blipFill>
        <p:spPr bwMode="auto">
          <a:xfrm>
            <a:off x="251520" y="1124744"/>
            <a:ext cx="8712968" cy="4608512"/>
          </a:xfrm>
          <a:prstGeom prst="rect">
            <a:avLst/>
          </a:prstGeom>
          <a:noFill/>
        </p:spPr>
      </p:pic>
      <p:sp>
        <p:nvSpPr>
          <p:cNvPr id="46082" name="Rectangle 2"/>
          <p:cNvSpPr>
            <a:spLocks noChangeArrowheads="1"/>
          </p:cNvSpPr>
          <p:nvPr/>
        </p:nvSpPr>
        <p:spPr bwMode="auto">
          <a:xfrm>
            <a:off x="899592" y="1700808"/>
            <a:ext cx="7632848" cy="352897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在世界面前为另一个人完成的业绩作证</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而这一事业正是他自己所热烈追求的”。</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400" dirty="0" smtClean="0">
                <a:solidFill>
                  <a:srgbClr val="000000"/>
                </a:solidFill>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体现出斯科特一行人具有诚信、高洁的高贵品质。斯科特一行在与阿蒙森的竞争中失败了</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但他们勇于承认失败</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并愿意“在世界面前为另一个人完成的业绩作证</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而这一事业正是他自己所热烈追求的”。</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斯科特一行“为他人作证”</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体现出他们具有诚实、守信的高贵品质</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在恶劣的环境下坚持科考</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体现出他们勇于探索、勇于追求、敢于搏斗的精神。</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46082">
                                            <p:txEl>
                                              <p:pRg st="1" end="1"/>
                                            </p:txEl>
                                          </p:spTgt>
                                        </p:tgtEl>
                                        <p:attrNameLst>
                                          <p:attrName>style.visibility</p:attrName>
                                        </p:attrNameLst>
                                      </p:cBhvr>
                                      <p:to>
                                        <p:strVal val="visible"/>
                                      </p:to>
                                    </p:set>
                                    <p:animEffect transition="in" filter="wedge">
                                      <p:cBhvr>
                                        <p:cTn id="7" dur="2000"/>
                                        <p:tgtEl>
                                          <p:spTgt spid="46082">
                                            <p:txEl>
                                              <p:pRg st="1" end="1"/>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46082">
                                            <p:txEl>
                                              <p:pRg st="2" end="2"/>
                                            </p:txEl>
                                          </p:spTgt>
                                        </p:tgtEl>
                                        <p:attrNameLst>
                                          <p:attrName>style.visibility</p:attrName>
                                        </p:attrNameLst>
                                      </p:cBhvr>
                                      <p:to>
                                        <p:strVal val="visible"/>
                                      </p:to>
                                    </p:set>
                                    <p:animEffect transition="in" filter="wedge">
                                      <p:cBhvr>
                                        <p:cTn id="10" dur="2000"/>
                                        <p:tgtEl>
                                          <p:spTgt spid="4608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细读课文</a:t>
            </a:r>
            <a:endParaRPr lang="zh-CN" altLang="en-US" sz="2800" b="1" dirty="0">
              <a:latin typeface="微软雅黑" pitchFamily="34" charset="-122"/>
              <a:ea typeface="微软雅黑" pitchFamily="34" charset="-122"/>
            </a:endParaRPr>
          </a:p>
        </p:txBody>
      </p:sp>
      <p:pic>
        <p:nvPicPr>
          <p:cNvPr id="47105" name="Picture 1" descr="C:\Users\Administrator\Desktop\课件图12\花边\u=564957443,2708481174&amp;fm=21&amp;gp=0.jpg"/>
          <p:cNvPicPr>
            <a:picLocks noChangeAspect="1" noChangeArrowheads="1"/>
          </p:cNvPicPr>
          <p:nvPr/>
        </p:nvPicPr>
        <p:blipFill>
          <a:blip r:embed="rId1" cstate="print"/>
          <a:srcRect/>
          <a:stretch>
            <a:fillRect/>
          </a:stretch>
        </p:blipFill>
        <p:spPr bwMode="auto">
          <a:xfrm>
            <a:off x="611560" y="1340768"/>
            <a:ext cx="8064896" cy="4248472"/>
          </a:xfrm>
          <a:prstGeom prst="rect">
            <a:avLst/>
          </a:prstGeom>
          <a:noFill/>
        </p:spPr>
      </p:pic>
      <p:sp>
        <p:nvSpPr>
          <p:cNvPr id="47106" name="Rectangle 2"/>
          <p:cNvSpPr>
            <a:spLocks noChangeArrowheads="1"/>
          </p:cNvSpPr>
          <p:nvPr/>
        </p:nvSpPr>
        <p:spPr bwMode="auto">
          <a:xfrm>
            <a:off x="1331640" y="1916832"/>
            <a:ext cx="6552728" cy="34163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3.</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负责科学研究的威尔逊博士</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在离死只有寸步之遥的时候</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仍坚持科学观察</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并拖着</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16</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公斤的珍贵岩石样品。</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400" dirty="0" smtClean="0">
                <a:solidFill>
                  <a:srgbClr val="000000"/>
                </a:solidFill>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在离死只有寸步之遥的时候仍然坚持科考</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体现出威尔逊博士对工作的认真、严谨</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对探险事业的热爱</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对死亡的无惧。</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47106">
                                            <p:txEl>
                                              <p:pRg st="0" end="0"/>
                                            </p:txEl>
                                          </p:spTgt>
                                        </p:tgtEl>
                                        <p:attrNameLst>
                                          <p:attrName>style.visibility</p:attrName>
                                        </p:attrNameLst>
                                      </p:cBhvr>
                                      <p:to>
                                        <p:strVal val="visible"/>
                                      </p:to>
                                    </p:set>
                                    <p:anim calcmode="lin" valueType="num">
                                      <p:cBhvr>
                                        <p:cTn id="7" dur="500" fill="hold"/>
                                        <p:tgtEl>
                                          <p:spTgt spid="4710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7106">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47106">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4710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9" presetClass="entr" presetSubtype="0" fill="hold" nodeType="clickEffect">
                                  <p:stCondLst>
                                    <p:cond delay="0"/>
                                  </p:stCondLst>
                                  <p:childTnLst>
                                    <p:set>
                                      <p:cBhvr>
                                        <p:cTn id="14" dur="1" fill="hold">
                                          <p:stCondLst>
                                            <p:cond delay="0"/>
                                          </p:stCondLst>
                                        </p:cTn>
                                        <p:tgtEl>
                                          <p:spTgt spid="47106">
                                            <p:txEl>
                                              <p:pRg st="1" end="1"/>
                                            </p:txEl>
                                          </p:spTgt>
                                        </p:tgtEl>
                                        <p:attrNameLst>
                                          <p:attrName>style.visibility</p:attrName>
                                        </p:attrNameLst>
                                      </p:cBhvr>
                                      <p:to>
                                        <p:strVal val="visible"/>
                                      </p:to>
                                    </p:set>
                                    <p:anim calcmode="lin" valueType="num">
                                      <p:cBhvr>
                                        <p:cTn id="15" dur="1000" fill="hold"/>
                                        <p:tgtEl>
                                          <p:spTgt spid="47106">
                                            <p:txEl>
                                              <p:pRg st="1" end="1"/>
                                            </p:txEl>
                                          </p:spTgt>
                                        </p:tgtEl>
                                        <p:attrNameLst>
                                          <p:attrName>ppt_x</p:attrName>
                                        </p:attrNameLst>
                                      </p:cBhvr>
                                      <p:tavLst>
                                        <p:tav tm="0">
                                          <p:val>
                                            <p:strVal val="#ppt_x-.2"/>
                                          </p:val>
                                        </p:tav>
                                        <p:tav tm="100000">
                                          <p:val>
                                            <p:strVal val="#ppt_x"/>
                                          </p:val>
                                        </p:tav>
                                      </p:tavLst>
                                    </p:anim>
                                    <p:anim calcmode="lin" valueType="num">
                                      <p:cBhvr>
                                        <p:cTn id="16" dur="1000" fill="hold"/>
                                        <p:tgtEl>
                                          <p:spTgt spid="47106">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7" dur="1000"/>
                                        <p:tgtEl>
                                          <p:spTgt spid="4710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细读课文</a:t>
            </a:r>
            <a:endParaRPr lang="zh-CN" altLang="en-US" sz="2800" b="1" dirty="0">
              <a:latin typeface="微软雅黑" pitchFamily="34" charset="-122"/>
              <a:ea typeface="微软雅黑" pitchFamily="34" charset="-122"/>
            </a:endParaRPr>
          </a:p>
        </p:txBody>
      </p:sp>
      <p:pic>
        <p:nvPicPr>
          <p:cNvPr id="40961" name="Picture 1" descr="C:\Users\Administrator\Desktop\课件图12\花边\u=2329765847,756964251&amp;fm=21&amp;gp=0.jpg"/>
          <p:cNvPicPr>
            <a:picLocks noChangeAspect="1" noChangeArrowheads="1"/>
          </p:cNvPicPr>
          <p:nvPr/>
        </p:nvPicPr>
        <p:blipFill>
          <a:blip r:embed="rId1" cstate="print"/>
          <a:srcRect/>
          <a:stretch>
            <a:fillRect/>
          </a:stretch>
        </p:blipFill>
        <p:spPr bwMode="auto">
          <a:xfrm>
            <a:off x="251520" y="980728"/>
            <a:ext cx="8640960" cy="5112568"/>
          </a:xfrm>
          <a:prstGeom prst="rect">
            <a:avLst/>
          </a:prstGeom>
          <a:noFill/>
        </p:spPr>
      </p:pic>
      <p:sp>
        <p:nvSpPr>
          <p:cNvPr id="40962" name="Rectangle 2"/>
          <p:cNvSpPr>
            <a:spLocks noChangeArrowheads="1"/>
          </p:cNvSpPr>
          <p:nvPr/>
        </p:nvSpPr>
        <p:spPr bwMode="auto">
          <a:xfrm>
            <a:off x="755576" y="1772816"/>
            <a:ext cx="7452320" cy="34163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4.</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不幸的奥茨先是要求给他十片吗啡</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以图尽快结束自己的生命</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遭到了队员的拒绝</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奥茨突然站起身来</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对朋友们说</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我要到外边去走走</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可能要多待一些时候。”</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400" dirty="0" smtClean="0">
                <a:solidFill>
                  <a:srgbClr val="000000"/>
                </a:solidFill>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探险需要团结协作</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在关键时刻为了保护同伴</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有时需要勇于献出自己的生命。</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奥茨具有顾全大局、强烈的集体主义精神。</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0962">
                                            <p:txEl>
                                              <p:pRg st="1" end="1"/>
                                            </p:txEl>
                                          </p:spTgt>
                                        </p:tgtEl>
                                        <p:attrNameLst>
                                          <p:attrName>style.visibility</p:attrName>
                                        </p:attrNameLst>
                                      </p:cBhvr>
                                      <p:to>
                                        <p:strVal val="visible"/>
                                      </p:to>
                                    </p:set>
                                    <p:anim calcmode="lin" valueType="num">
                                      <p:cBhvr>
                                        <p:cTn id="7" dur="1000" fill="hold"/>
                                        <p:tgtEl>
                                          <p:spTgt spid="40962">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40962">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40962">
                                            <p:txEl>
                                              <p:pRg st="1" end="1"/>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40962">
                                            <p:txEl>
                                              <p:pRg st="2" end="2"/>
                                            </p:txEl>
                                          </p:spTgt>
                                        </p:tgtEl>
                                        <p:attrNameLst>
                                          <p:attrName>style.visibility</p:attrName>
                                        </p:attrNameLst>
                                      </p:cBhvr>
                                      <p:to>
                                        <p:strVal val="visible"/>
                                      </p:to>
                                    </p:set>
                                    <p:anim calcmode="lin" valueType="num">
                                      <p:cBhvr>
                                        <p:cTn id="12" dur="1000" fill="hold"/>
                                        <p:tgtEl>
                                          <p:spTgt spid="40962">
                                            <p:txEl>
                                              <p:pRg st="2" end="2"/>
                                            </p:txEl>
                                          </p:spTgt>
                                        </p:tgtEl>
                                        <p:attrNameLst>
                                          <p:attrName>ppt_x</p:attrName>
                                        </p:attrNameLst>
                                      </p:cBhvr>
                                      <p:tavLst>
                                        <p:tav tm="0">
                                          <p:val>
                                            <p:strVal val="#ppt_x-.2"/>
                                          </p:val>
                                        </p:tav>
                                        <p:tav tm="100000">
                                          <p:val>
                                            <p:strVal val="#ppt_x"/>
                                          </p:val>
                                        </p:tav>
                                      </p:tavLst>
                                    </p:anim>
                                    <p:anim calcmode="lin" valueType="num">
                                      <p:cBhvr>
                                        <p:cTn id="13" dur="1000" fill="hold"/>
                                        <p:tgtEl>
                                          <p:spTgt spid="40962">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4096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细读课文</a:t>
            </a:r>
            <a:endParaRPr lang="zh-CN" altLang="en-US" sz="2800" b="1" dirty="0">
              <a:latin typeface="微软雅黑" pitchFamily="34" charset="-122"/>
              <a:ea typeface="微软雅黑" pitchFamily="34" charset="-122"/>
            </a:endParaRPr>
          </a:p>
        </p:txBody>
      </p:sp>
      <p:pic>
        <p:nvPicPr>
          <p:cNvPr id="41985" name="Picture 1" descr="C:\Users\Administrator\Desktop\课件图12\花边\u=3224366572,2342092080&amp;fm=21&amp;gp=0.jpg"/>
          <p:cNvPicPr>
            <a:picLocks noChangeAspect="1" noChangeArrowheads="1"/>
          </p:cNvPicPr>
          <p:nvPr/>
        </p:nvPicPr>
        <p:blipFill>
          <a:blip r:embed="rId1" cstate="print"/>
          <a:srcRect/>
          <a:stretch>
            <a:fillRect/>
          </a:stretch>
        </p:blipFill>
        <p:spPr bwMode="auto">
          <a:xfrm>
            <a:off x="0" y="908720"/>
            <a:ext cx="9144000" cy="5256584"/>
          </a:xfrm>
          <a:prstGeom prst="rect">
            <a:avLst/>
          </a:prstGeom>
          <a:noFill/>
        </p:spPr>
      </p:pic>
      <p:sp>
        <p:nvSpPr>
          <p:cNvPr id="41986" name="Rectangle 2"/>
          <p:cNvSpPr>
            <a:spLocks noChangeArrowheads="1"/>
          </p:cNvSpPr>
          <p:nvPr/>
        </p:nvSpPr>
        <p:spPr bwMode="auto">
          <a:xfrm>
            <a:off x="539552" y="1529605"/>
            <a:ext cx="8136904" cy="424731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                      5.</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谁都知道</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在这种天气下到外面去走一圈意味着什么。但是谁也不敢说一句阻拦他的话</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也没有一个人敢伸出手去向他握别。他们大家只是怀着敬畏的心情感觉到</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劳伦斯</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奥茨</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这个英国皇家禁卫军的骑兵上尉正像一个英雄似的向死神走去。</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000" dirty="0" smtClean="0">
                <a:solidFill>
                  <a:srgbClr val="000000"/>
                </a:solidFill>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“没有一个人敢伸出手去向他握别”</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是他们害怕自己承受不了和队友生离死别的痛苦</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害怕自己因感情崩溃而会阻止奥茨英勇无畏的选择。大家都清楚奥茨独自走向雪地会遭遇什么</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但是奥茨的存在无疑会拖累队伍。这体现出斯科特一行强烈的团队精神、顾全大局的意识和奥茨对自己荣誉的珍视。</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41986">
                                            <p:txEl>
                                              <p:pRg st="1" end="1"/>
                                            </p:txEl>
                                          </p:spTgt>
                                        </p:tgtEl>
                                        <p:attrNameLst>
                                          <p:attrName>style.visibility</p:attrName>
                                        </p:attrNameLst>
                                      </p:cBhvr>
                                      <p:to>
                                        <p:strVal val="visible"/>
                                      </p:to>
                                    </p:set>
                                    <p:anim calcmode="lin" valueType="num">
                                      <p:cBhvr>
                                        <p:cTn id="7" dur="500" fill="hold"/>
                                        <p:tgtEl>
                                          <p:spTgt spid="41986">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41986">
                                            <p:txEl>
                                              <p:pRg st="1" end="1"/>
                                            </p:txEl>
                                          </p:spTgt>
                                        </p:tgtEl>
                                        <p:attrNameLst>
                                          <p:attrName>ppt_h</p:attrName>
                                        </p:attrNameLst>
                                      </p:cBhvr>
                                      <p:tavLst>
                                        <p:tav tm="0">
                                          <p:val>
                                            <p:fltVal val="0"/>
                                          </p:val>
                                        </p:tav>
                                        <p:tav tm="100000">
                                          <p:val>
                                            <p:strVal val="#ppt_h"/>
                                          </p:val>
                                        </p:tav>
                                      </p:tavLst>
                                    </p:anim>
                                    <p:anim calcmode="lin" valueType="num">
                                      <p:cBhvr>
                                        <p:cTn id="9" dur="500" fill="hold"/>
                                        <p:tgtEl>
                                          <p:spTgt spid="41986">
                                            <p:txEl>
                                              <p:pRg st="1" end="1"/>
                                            </p:txEl>
                                          </p:spTgt>
                                        </p:tgtEl>
                                        <p:attrNameLst>
                                          <p:attrName>style.rotation</p:attrName>
                                        </p:attrNameLst>
                                      </p:cBhvr>
                                      <p:tavLst>
                                        <p:tav tm="0">
                                          <p:val>
                                            <p:fltVal val="360"/>
                                          </p:val>
                                        </p:tav>
                                        <p:tav tm="100000">
                                          <p:val>
                                            <p:fltVal val="0"/>
                                          </p:val>
                                        </p:tav>
                                      </p:tavLst>
                                    </p:anim>
                                    <p:animEffect transition="in" filter="fade">
                                      <p:cBhvr>
                                        <p:cTn id="10" dur="500"/>
                                        <p:tgtEl>
                                          <p:spTgt spid="4198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激趣导入</a:t>
            </a:r>
            <a:endParaRPr lang="zh-CN" altLang="en-US" sz="2800" b="1" dirty="0">
              <a:latin typeface="微软雅黑" pitchFamily="34" charset="-122"/>
              <a:ea typeface="微软雅黑" pitchFamily="34" charset="-122"/>
            </a:endParaRPr>
          </a:p>
        </p:txBody>
      </p:sp>
      <p:sp>
        <p:nvSpPr>
          <p:cNvPr id="10" name="圆角矩形 9"/>
          <p:cNvSpPr/>
          <p:nvPr/>
        </p:nvSpPr>
        <p:spPr>
          <a:xfrm>
            <a:off x="323528" y="1124744"/>
            <a:ext cx="8640960" cy="4320480"/>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39552" y="1052736"/>
            <a:ext cx="5616624" cy="4524315"/>
          </a:xfrm>
          <a:prstGeom prst="rect">
            <a:avLst/>
          </a:prstGeom>
        </p:spPr>
        <p:txBody>
          <a:bodyPr wrap="square">
            <a:spAutoFit/>
          </a:bodyPr>
          <a:lstStyle/>
          <a:p>
            <a:pPr>
              <a:lnSpc>
                <a:spcPct val="150000"/>
              </a:lnSpc>
            </a:pPr>
            <a:r>
              <a:rPr lang="en-US" altLang="zh-CN" sz="2400" dirty="0" smtClean="0">
                <a:latin typeface="微软雅黑" pitchFamily="34" charset="-122"/>
                <a:ea typeface="微软雅黑" pitchFamily="34" charset="-122"/>
              </a:rPr>
              <a:t>       </a:t>
            </a:r>
            <a:r>
              <a:rPr lang="zh-CN" altLang="zh-CN" sz="2400" dirty="0" smtClean="0">
                <a:latin typeface="微软雅黑" pitchFamily="34" charset="-122"/>
                <a:ea typeface="微软雅黑" pitchFamily="34" charset="-122"/>
              </a:rPr>
              <a:t>顽强奋战后的失败和轻易获得的胜利同样可歌可敬</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是啊</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失败和成功应同样受到人们的敬仰和尊重。然而</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一直以来</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我们的记忆中只容得下成功者</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有人说</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历史便是为他们而写的。其实并非如此</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千百年来</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在人类征服自然界的各个领域中</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涌现了许多可歌可泣的“失败英雄”</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英国探险家斯科特就是其中的一位。</a:t>
            </a:r>
            <a:endParaRPr lang="zh-CN" altLang="en-US" sz="2400" dirty="0">
              <a:latin typeface="微软雅黑" pitchFamily="34" charset="-122"/>
              <a:ea typeface="微软雅黑" pitchFamily="34" charset="-122"/>
            </a:endParaRPr>
          </a:p>
        </p:txBody>
      </p:sp>
      <p:pic>
        <p:nvPicPr>
          <p:cNvPr id="2" name="Picture 2" descr="C:\Users\Administrator\Desktop\t018ac7e132c1444513.jpg"/>
          <p:cNvPicPr>
            <a:picLocks noChangeAspect="1" noChangeArrowheads="1"/>
          </p:cNvPicPr>
          <p:nvPr/>
        </p:nvPicPr>
        <p:blipFill>
          <a:blip r:embed="rId1" cstate="print"/>
          <a:srcRect/>
          <a:stretch>
            <a:fillRect/>
          </a:stretch>
        </p:blipFill>
        <p:spPr bwMode="auto">
          <a:xfrm>
            <a:off x="6300192" y="1412776"/>
            <a:ext cx="2376264" cy="367240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slide(fromBottom)">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 calcmode="lin" valueType="num">
                                      <p:cBhvr>
                                        <p:cTn id="14" dur="500" fill="hold"/>
                                        <p:tgtEl>
                                          <p:spTgt spid="2"/>
                                        </p:tgtEl>
                                        <p:attrNameLst>
                                          <p:attrName>style.rotation</p:attrName>
                                        </p:attrNameLst>
                                      </p:cBhvr>
                                      <p:tavLst>
                                        <p:tav tm="0">
                                          <p:val>
                                            <p:fltVal val="360"/>
                                          </p:val>
                                        </p:tav>
                                        <p:tav tm="100000">
                                          <p:val>
                                            <p:fltVal val="0"/>
                                          </p:val>
                                        </p:tav>
                                      </p:tavLst>
                                    </p:anim>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细读课文</a:t>
            </a:r>
            <a:endParaRPr lang="zh-CN" altLang="en-US" sz="2800" b="1" dirty="0">
              <a:latin typeface="微软雅黑" pitchFamily="34" charset="-122"/>
              <a:ea typeface="微软雅黑" pitchFamily="34" charset="-122"/>
            </a:endParaRPr>
          </a:p>
        </p:txBody>
      </p:sp>
      <p:sp>
        <p:nvSpPr>
          <p:cNvPr id="35842" name="Rectangle 2"/>
          <p:cNvSpPr>
            <a:spLocks noChangeArrowheads="1"/>
          </p:cNvSpPr>
          <p:nvPr/>
        </p:nvSpPr>
        <p:spPr bwMode="auto">
          <a:xfrm>
            <a:off x="539552" y="908720"/>
            <a:ext cx="8352928" cy="4708981"/>
          </a:xfrm>
          <a:prstGeom prst="rect">
            <a:avLst/>
          </a:prstGeom>
          <a:noFill/>
          <a:ln w="9525">
            <a:solidFill>
              <a:srgbClr val="00B050"/>
            </a:solid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6.</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斯科特海军上校极其冷静地将日志记录到生命的最后一息</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直到他的手指完全冻住</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笔从手中滑下来为止。最后一篇日记是他用已经冻伤的手指哆哆嗦嗦写下的愿望</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请把这本日记送到我的妻子手中</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但他随后又悲伤地、坚决地画去了“我的妻子”这几个字</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在它们上面补写了可怕的“我的遗孀”。</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000" dirty="0" smtClean="0">
                <a:solidFill>
                  <a:srgbClr val="000000"/>
                </a:solidFill>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在他的信中丝毫没有流露出对死亡的恐惧</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取而代之的是一种冷静、坚毅。斯科特在临死之前想到的不是自己</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而是祖国、家人</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他在临死之前饱蘸感情写下遗书</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既表现了他对死亡的坦然接受</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又体现了他对妻子的深深的爱。</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斯科特</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坚毅勇敢、顽强不屈、无私爱心。</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9" name="圆角矩形标注 8"/>
          <p:cNvSpPr/>
          <p:nvPr/>
        </p:nvSpPr>
        <p:spPr>
          <a:xfrm>
            <a:off x="395536" y="980728"/>
            <a:ext cx="8424936" cy="2304256"/>
          </a:xfrm>
          <a:prstGeom prst="wedgeRoundRectCallout">
            <a:avLst>
              <a:gd name="adj1" fmla="val -7442"/>
              <a:gd name="adj2" fmla="val 52193"/>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标注 9"/>
          <p:cNvSpPr/>
          <p:nvPr/>
        </p:nvSpPr>
        <p:spPr>
          <a:xfrm>
            <a:off x="539552" y="3356992"/>
            <a:ext cx="8352928" cy="2160240"/>
          </a:xfrm>
          <a:prstGeom prst="wedgeRoundRectCallout">
            <a:avLst>
              <a:gd name="adj1" fmla="val 6179"/>
              <a:gd name="adj2" fmla="val -52392"/>
              <a:gd name="adj3" fmla="val 16667"/>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5842">
                                            <p:txEl>
                                              <p:pRg st="0" end="0"/>
                                            </p:txEl>
                                          </p:spTgt>
                                        </p:tgtEl>
                                        <p:attrNameLst>
                                          <p:attrName>style.visibility</p:attrName>
                                        </p:attrNameLst>
                                      </p:cBhvr>
                                      <p:to>
                                        <p:strVal val="visible"/>
                                      </p:to>
                                    </p:set>
                                    <p:anim calcmode="lin" valueType="num">
                                      <p:cBhvr>
                                        <p:cTn id="7" dur="500" fill="hold"/>
                                        <p:tgtEl>
                                          <p:spTgt spid="3584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5842">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5842">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5842">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35842">
                                            <p:txEl>
                                              <p:pRg st="1" end="1"/>
                                            </p:txEl>
                                          </p:spTgt>
                                        </p:tgtEl>
                                        <p:attrNameLst>
                                          <p:attrName>style.visibility</p:attrName>
                                        </p:attrNameLst>
                                      </p:cBhvr>
                                      <p:to>
                                        <p:strVal val="visible"/>
                                      </p:to>
                                    </p:set>
                                    <p:animEffect transition="in" filter="checkerboard(across)">
                                      <p:cBhvr>
                                        <p:cTn id="15" dur="500"/>
                                        <p:tgtEl>
                                          <p:spTgt spid="35842">
                                            <p:txEl>
                                              <p:pRg st="1" end="1"/>
                                            </p:txEl>
                                          </p:spTgt>
                                        </p:tgtEl>
                                      </p:cBhvr>
                                    </p:animEffect>
                                  </p:childTnLst>
                                </p:cTn>
                              </p:par>
                              <p:par>
                                <p:cTn id="16" presetID="5" presetClass="entr" presetSubtype="10" fill="hold" nodeType="withEffect">
                                  <p:stCondLst>
                                    <p:cond delay="0"/>
                                  </p:stCondLst>
                                  <p:childTnLst>
                                    <p:set>
                                      <p:cBhvr>
                                        <p:cTn id="17" dur="1" fill="hold">
                                          <p:stCondLst>
                                            <p:cond delay="0"/>
                                          </p:stCondLst>
                                        </p:cTn>
                                        <p:tgtEl>
                                          <p:spTgt spid="35842">
                                            <p:txEl>
                                              <p:pRg st="2" end="2"/>
                                            </p:txEl>
                                          </p:spTgt>
                                        </p:tgtEl>
                                        <p:attrNameLst>
                                          <p:attrName>style.visibility</p:attrName>
                                        </p:attrNameLst>
                                      </p:cBhvr>
                                      <p:to>
                                        <p:strVal val="visible"/>
                                      </p:to>
                                    </p:set>
                                    <p:animEffect transition="in" filter="checkerboard(across)">
                                      <p:cBhvr>
                                        <p:cTn id="18" dur="500"/>
                                        <p:tgtEl>
                                          <p:spTgt spid="3584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拓展延伸</a:t>
            </a:r>
            <a:endParaRPr lang="zh-CN" altLang="en-US" sz="2800" b="1" dirty="0">
              <a:latin typeface="微软雅黑" pitchFamily="34" charset="-122"/>
              <a:ea typeface="微软雅黑" pitchFamily="34" charset="-122"/>
            </a:endParaRPr>
          </a:p>
        </p:txBody>
      </p:sp>
      <p:pic>
        <p:nvPicPr>
          <p:cNvPr id="9" name="Picture 1" descr="C:\Users\Administrator\Desktop\课件图片\2.365480.jpg"/>
          <p:cNvPicPr>
            <a:picLocks noChangeAspect="1" noChangeArrowheads="1"/>
          </p:cNvPicPr>
          <p:nvPr/>
        </p:nvPicPr>
        <p:blipFill>
          <a:blip r:embed="rId1" cstate="print"/>
          <a:srcRect/>
          <a:stretch>
            <a:fillRect/>
          </a:stretch>
        </p:blipFill>
        <p:spPr bwMode="auto">
          <a:xfrm>
            <a:off x="0" y="908720"/>
            <a:ext cx="9144000" cy="5256584"/>
          </a:xfrm>
          <a:prstGeom prst="rect">
            <a:avLst/>
          </a:prstGeom>
          <a:noFill/>
        </p:spPr>
      </p:pic>
      <p:sp>
        <p:nvSpPr>
          <p:cNvPr id="36865" name="Rectangle 1"/>
          <p:cNvSpPr>
            <a:spLocks noChangeArrowheads="1"/>
          </p:cNvSpPr>
          <p:nvPr/>
        </p:nvSpPr>
        <p:spPr bwMode="auto">
          <a:xfrm>
            <a:off x="755576" y="1013828"/>
            <a:ext cx="7848872" cy="5078313"/>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谈谈你所知道的古今中外“伟大的悲剧”式人物或事件及对你的启示。</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示例</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抗洪抢险、抗击非典等救灾中英勇献身的英雄们</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刘胡兰、黄继光、董存瑞等为国牺牲的革命先烈</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伽利略备受教会打击</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沉冤三百年</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美国“哥伦比亚”号、“挑战者”号航天飞机先后毁于一瞬</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宇航员全部罹难等等。</a:t>
            </a:r>
            <a:endPar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你还知道古今中外哪些探险者的故事</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400" dirty="0" smtClean="0">
                <a:solidFill>
                  <a:srgbClr val="000000"/>
                </a:solidFill>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张骞、玄奘、马可</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波罗、麦哲伦、哥伦布、杨利伟、费俊龙、聂海胜等等。</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6865">
                                            <p:txEl>
                                              <p:pRg st="1" end="1"/>
                                            </p:txEl>
                                          </p:spTgt>
                                        </p:tgtEl>
                                        <p:attrNameLst>
                                          <p:attrName>style.visibility</p:attrName>
                                        </p:attrNameLst>
                                      </p:cBhvr>
                                      <p:to>
                                        <p:strVal val="visible"/>
                                      </p:to>
                                    </p:set>
                                    <p:anim calcmode="lin" valueType="num">
                                      <p:cBhvr>
                                        <p:cTn id="7" dur="500" fill="hold"/>
                                        <p:tgtEl>
                                          <p:spTgt spid="36865">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36865">
                                            <p:txEl>
                                              <p:pRg st="1" end="1"/>
                                            </p:txEl>
                                          </p:spTgt>
                                        </p:tgtEl>
                                        <p:attrNameLst>
                                          <p:attrName>ppt_h</p:attrName>
                                        </p:attrNameLst>
                                      </p:cBhvr>
                                      <p:tavLst>
                                        <p:tav tm="0">
                                          <p:val>
                                            <p:fltVal val="0"/>
                                          </p:val>
                                        </p:tav>
                                        <p:tav tm="100000">
                                          <p:val>
                                            <p:strVal val="#ppt_h"/>
                                          </p:val>
                                        </p:tav>
                                      </p:tavLst>
                                    </p:anim>
                                    <p:anim calcmode="lin" valueType="num">
                                      <p:cBhvr>
                                        <p:cTn id="9" dur="500" fill="hold"/>
                                        <p:tgtEl>
                                          <p:spTgt spid="36865">
                                            <p:txEl>
                                              <p:pRg st="1" end="1"/>
                                            </p:txEl>
                                          </p:spTgt>
                                        </p:tgtEl>
                                        <p:attrNameLst>
                                          <p:attrName>style.rotation</p:attrName>
                                        </p:attrNameLst>
                                      </p:cBhvr>
                                      <p:tavLst>
                                        <p:tav tm="0">
                                          <p:val>
                                            <p:fltVal val="360"/>
                                          </p:val>
                                        </p:tav>
                                        <p:tav tm="100000">
                                          <p:val>
                                            <p:fltVal val="0"/>
                                          </p:val>
                                        </p:tav>
                                      </p:tavLst>
                                    </p:anim>
                                    <p:animEffect transition="in" filter="fade">
                                      <p:cBhvr>
                                        <p:cTn id="10" dur="500"/>
                                        <p:tgtEl>
                                          <p:spTgt spid="3686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9" presetClass="entr" presetSubtype="0" fill="hold" nodeType="clickEffect">
                                  <p:stCondLst>
                                    <p:cond delay="0"/>
                                  </p:stCondLst>
                                  <p:childTnLst>
                                    <p:set>
                                      <p:cBhvr>
                                        <p:cTn id="14" dur="1" fill="hold">
                                          <p:stCondLst>
                                            <p:cond delay="0"/>
                                          </p:stCondLst>
                                        </p:cTn>
                                        <p:tgtEl>
                                          <p:spTgt spid="36865">
                                            <p:txEl>
                                              <p:pRg st="3" end="3"/>
                                            </p:txEl>
                                          </p:spTgt>
                                        </p:tgtEl>
                                        <p:attrNameLst>
                                          <p:attrName>style.visibility</p:attrName>
                                        </p:attrNameLst>
                                      </p:cBhvr>
                                      <p:to>
                                        <p:strVal val="visible"/>
                                      </p:to>
                                    </p:set>
                                    <p:anim calcmode="lin" valueType="num">
                                      <p:cBhvr>
                                        <p:cTn id="15" dur="1000" fill="hold"/>
                                        <p:tgtEl>
                                          <p:spTgt spid="36865">
                                            <p:txEl>
                                              <p:pRg st="3" end="3"/>
                                            </p:txEl>
                                          </p:spTgt>
                                        </p:tgtEl>
                                        <p:attrNameLst>
                                          <p:attrName>ppt_x</p:attrName>
                                        </p:attrNameLst>
                                      </p:cBhvr>
                                      <p:tavLst>
                                        <p:tav tm="0">
                                          <p:val>
                                            <p:strVal val="#ppt_x-.2"/>
                                          </p:val>
                                        </p:tav>
                                        <p:tav tm="100000">
                                          <p:val>
                                            <p:strVal val="#ppt_x"/>
                                          </p:val>
                                        </p:tav>
                                      </p:tavLst>
                                    </p:anim>
                                    <p:anim calcmode="lin" valueType="num">
                                      <p:cBhvr>
                                        <p:cTn id="16" dur="1000" fill="hold"/>
                                        <p:tgtEl>
                                          <p:spTgt spid="36865">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17" dur="1000"/>
                                        <p:tgtEl>
                                          <p:spTgt spid="3686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布置作业</a:t>
            </a:r>
            <a:endParaRPr lang="zh-CN" altLang="en-US" sz="2800" b="1" dirty="0">
              <a:latin typeface="微软雅黑" pitchFamily="34" charset="-122"/>
              <a:ea typeface="微软雅黑" pitchFamily="34" charset="-122"/>
            </a:endParaRPr>
          </a:p>
        </p:txBody>
      </p:sp>
      <p:pic>
        <p:nvPicPr>
          <p:cNvPr id="10" name="Picture 1" descr="C:\Users\Administrator\Desktop\课件图12\u=1059845693,2741082924&amp;fm=21&amp;gp=0.jpg"/>
          <p:cNvPicPr>
            <a:picLocks noChangeAspect="1" noChangeArrowheads="1"/>
          </p:cNvPicPr>
          <p:nvPr/>
        </p:nvPicPr>
        <p:blipFill>
          <a:blip r:embed="rId1" cstate="print"/>
          <a:srcRect/>
          <a:stretch>
            <a:fillRect/>
          </a:stretch>
        </p:blipFill>
        <p:spPr bwMode="auto">
          <a:xfrm>
            <a:off x="971600" y="1340768"/>
            <a:ext cx="7344816" cy="4248472"/>
          </a:xfrm>
          <a:prstGeom prst="rect">
            <a:avLst/>
          </a:prstGeom>
          <a:noFill/>
        </p:spPr>
      </p:pic>
      <p:pic>
        <p:nvPicPr>
          <p:cNvPr id="11" name="Picture 2" descr="C:\Users\Administrator\Desktop\课件图12\写做\QQ截图20160922154929.png"/>
          <p:cNvPicPr>
            <a:picLocks noChangeAspect="1" noChangeArrowheads="1"/>
          </p:cNvPicPr>
          <p:nvPr/>
        </p:nvPicPr>
        <p:blipFill>
          <a:blip r:embed="rId2" cstate="print"/>
          <a:srcRect/>
          <a:stretch>
            <a:fillRect/>
          </a:stretch>
        </p:blipFill>
        <p:spPr bwMode="auto">
          <a:xfrm>
            <a:off x="6660233" y="4293096"/>
            <a:ext cx="2088232" cy="185224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7169" name="Rectangle 1"/>
          <p:cNvSpPr>
            <a:spLocks noChangeArrowheads="1"/>
          </p:cNvSpPr>
          <p:nvPr/>
        </p:nvSpPr>
        <p:spPr bwMode="auto">
          <a:xfrm>
            <a:off x="2123728" y="2204864"/>
            <a:ext cx="5832648" cy="230832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你有过一些</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曾经失败的</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探险之类的经历吗</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请回忆一下</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写成日记或读书笔记</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希望回忆能建立在理性的认识和反思的基础之上。</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ppt_x</p:attrName>
                                        </p:attrNameLst>
                                      </p:cBhvr>
                                      <p:tavLst>
                                        <p:tav tm="0">
                                          <p:val>
                                            <p:strVal val="#ppt_x-.2"/>
                                          </p:val>
                                        </p:tav>
                                        <p:tav tm="100000">
                                          <p:val>
                                            <p:strVal val="#ppt_x"/>
                                          </p:val>
                                        </p:tav>
                                      </p:tavLst>
                                    </p:anim>
                                    <p:anim calcmode="lin" valueType="num">
                                      <p:cBhvr>
                                        <p:cTn id="8"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9" dur="10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nodeType="clickEffect">
                                  <p:stCondLst>
                                    <p:cond delay="0"/>
                                  </p:stCondLst>
                                  <p:childTnLst>
                                    <p:set>
                                      <p:cBhvr>
                                        <p:cTn id="13" dur="1" fill="hold">
                                          <p:stCondLst>
                                            <p:cond delay="0"/>
                                          </p:stCondLst>
                                        </p:cTn>
                                        <p:tgtEl>
                                          <p:spTgt spid="7169">
                                            <p:txEl>
                                              <p:pRg st="0" end="0"/>
                                            </p:txEl>
                                          </p:spTgt>
                                        </p:tgtEl>
                                        <p:attrNameLst>
                                          <p:attrName>style.visibility</p:attrName>
                                        </p:attrNameLst>
                                      </p:cBhvr>
                                      <p:to>
                                        <p:strVal val="visible"/>
                                      </p:to>
                                    </p:set>
                                    <p:animEffect transition="in" filter="box(in)">
                                      <p:cBhvr>
                                        <p:cTn id="14" dur="500"/>
                                        <p:tgtEl>
                                          <p:spTgt spid="716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板书设计</a:t>
            </a:r>
            <a:endParaRPr lang="zh-CN" altLang="en-US" sz="2800" b="1" dirty="0">
              <a:latin typeface="微软雅黑" pitchFamily="34" charset="-122"/>
              <a:ea typeface="微软雅黑" pitchFamily="34" charset="-122"/>
            </a:endParaRPr>
          </a:p>
        </p:txBody>
      </p:sp>
      <p:sp>
        <p:nvSpPr>
          <p:cNvPr id="6145" name="Rectangle 1"/>
          <p:cNvSpPr>
            <a:spLocks noChangeArrowheads="1"/>
          </p:cNvSpPr>
          <p:nvPr/>
        </p:nvSpPr>
        <p:spPr bwMode="auto">
          <a:xfrm>
            <a:off x="3131840" y="1052736"/>
            <a:ext cx="1723549" cy="1135054"/>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50000"/>
              </a:lnSpc>
              <a:spcBef>
                <a:spcPct val="0"/>
              </a:spcBef>
              <a:spcAft>
                <a:spcPct val="0"/>
              </a:spcAft>
              <a:buClrTx/>
              <a:buSzTx/>
              <a:buFontTx/>
              <a:buNone/>
            </a:pP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伟大的悲剧</a:t>
            </a:r>
            <a:endParaRPr kumimoji="0" 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ctr" defTabSz="914400" rtl="0" eaLnBrk="0" fontAlgn="base" latinLnBrk="0" hangingPunct="0">
              <a:lnSpc>
                <a:spcPct val="150000"/>
              </a:lnSpc>
              <a:spcBef>
                <a:spcPct val="0"/>
              </a:spcBef>
              <a:spcAft>
                <a:spcPct val="0"/>
              </a:spcAft>
              <a:buClrTx/>
              <a:buSzTx/>
              <a:buFontTx/>
              <a:buNone/>
            </a:pP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茨威格</a:t>
            </a:r>
            <a:endParaRPr kumimoji="0" 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pic>
        <p:nvPicPr>
          <p:cNvPr id="2049" name="Picture 1" descr="C:\Users\Administrator\AppData\Roaming\Tencent\Users\1037696216\QQ\WinTemp\RichOle\W6RT`DY([B4JD]8O`ZOMR37.png"/>
          <p:cNvPicPr>
            <a:picLocks noChangeAspect="1" noChangeArrowheads="1"/>
          </p:cNvPicPr>
          <p:nvPr/>
        </p:nvPicPr>
        <p:blipFill>
          <a:blip r:embed="rId1" cstate="print"/>
          <a:srcRect/>
          <a:stretch>
            <a:fillRect/>
          </a:stretch>
        </p:blipFill>
        <p:spPr bwMode="auto">
          <a:xfrm>
            <a:off x="827584" y="2420888"/>
            <a:ext cx="7414182" cy="2088232"/>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6145"/>
                                        </p:tgtEl>
                                        <p:attrNameLst>
                                          <p:attrName>style.visibility</p:attrName>
                                        </p:attrNameLst>
                                      </p:cBhvr>
                                      <p:to>
                                        <p:strVal val="visible"/>
                                      </p:to>
                                    </p:set>
                                    <p:anim calcmode="lin" valueType="num">
                                      <p:cBhvr>
                                        <p:cTn id="7" dur="500" fill="hold"/>
                                        <p:tgtEl>
                                          <p:spTgt spid="6145"/>
                                        </p:tgtEl>
                                        <p:attrNameLst>
                                          <p:attrName>ppt_w</p:attrName>
                                        </p:attrNameLst>
                                      </p:cBhvr>
                                      <p:tavLst>
                                        <p:tav tm="0">
                                          <p:val>
                                            <p:fltVal val="0"/>
                                          </p:val>
                                        </p:tav>
                                        <p:tav tm="100000">
                                          <p:val>
                                            <p:strVal val="#ppt_w"/>
                                          </p:val>
                                        </p:tav>
                                      </p:tavLst>
                                    </p:anim>
                                    <p:anim calcmode="lin" valueType="num">
                                      <p:cBhvr>
                                        <p:cTn id="8" dur="500" fill="hold"/>
                                        <p:tgtEl>
                                          <p:spTgt spid="6145"/>
                                        </p:tgtEl>
                                        <p:attrNameLst>
                                          <p:attrName>ppt_h</p:attrName>
                                        </p:attrNameLst>
                                      </p:cBhvr>
                                      <p:tavLst>
                                        <p:tav tm="0">
                                          <p:val>
                                            <p:fltVal val="0"/>
                                          </p:val>
                                        </p:tav>
                                        <p:tav tm="100000">
                                          <p:val>
                                            <p:strVal val="#ppt_h"/>
                                          </p:val>
                                        </p:tav>
                                      </p:tavLst>
                                    </p:anim>
                                    <p:anim calcmode="lin" valueType="num">
                                      <p:cBhvr>
                                        <p:cTn id="9" dur="500" fill="hold"/>
                                        <p:tgtEl>
                                          <p:spTgt spid="6145"/>
                                        </p:tgtEl>
                                        <p:attrNameLst>
                                          <p:attrName>style.rotation</p:attrName>
                                        </p:attrNameLst>
                                      </p:cBhvr>
                                      <p:tavLst>
                                        <p:tav tm="0">
                                          <p:val>
                                            <p:fltVal val="360"/>
                                          </p:val>
                                        </p:tav>
                                        <p:tav tm="100000">
                                          <p:val>
                                            <p:fltVal val="0"/>
                                          </p:val>
                                        </p:tav>
                                      </p:tavLst>
                                    </p:anim>
                                    <p:animEffect transition="in" filter="fade">
                                      <p:cBhvr>
                                        <p:cTn id="10" dur="500"/>
                                        <p:tgtEl>
                                          <p:spTgt spid="6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5" grpId="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预习展示</a:t>
            </a:r>
            <a:endParaRPr lang="zh-CN" altLang="en-US" sz="2800" b="1" dirty="0">
              <a:latin typeface="微软雅黑" pitchFamily="34" charset="-122"/>
              <a:ea typeface="微软雅黑" pitchFamily="34" charset="-122"/>
            </a:endParaRPr>
          </a:p>
        </p:txBody>
      </p:sp>
      <p:pic>
        <p:nvPicPr>
          <p:cNvPr id="9" name="Picture 1" descr="C:\Users\Administrator\Desktop\课件图片\QQ截图20161026173124.png"/>
          <p:cNvPicPr>
            <a:picLocks noChangeAspect="1" noChangeArrowheads="1"/>
          </p:cNvPicPr>
          <p:nvPr/>
        </p:nvPicPr>
        <p:blipFill>
          <a:blip r:embed="rId1" cstate="print"/>
          <a:srcRect/>
          <a:stretch>
            <a:fillRect/>
          </a:stretch>
        </p:blipFill>
        <p:spPr bwMode="auto">
          <a:xfrm>
            <a:off x="539552" y="1052736"/>
            <a:ext cx="7992888" cy="4752527"/>
          </a:xfrm>
          <a:prstGeom prst="rect">
            <a:avLst/>
          </a:prstGeom>
          <a:noFill/>
        </p:spPr>
      </p:pic>
      <p:sp>
        <p:nvSpPr>
          <p:cNvPr id="2049" name="Rectangle 1"/>
          <p:cNvSpPr>
            <a:spLocks noChangeArrowheads="1"/>
          </p:cNvSpPr>
          <p:nvPr/>
        </p:nvSpPr>
        <p:spPr bwMode="auto">
          <a:xfrm>
            <a:off x="1187624" y="1823220"/>
            <a:ext cx="6408712" cy="286232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预习任务。</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任务一</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顺读课文</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解决课后“读一读、写一写”的词语。</a:t>
            </a:r>
            <a:endPar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任务二</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了解作者的相关信息。</a:t>
            </a:r>
            <a:endPar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任务三</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了解南极的相关知识。</a:t>
            </a:r>
            <a:endPar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049">
                                            <p:txEl>
                                              <p:pRg st="1" end="1"/>
                                            </p:txEl>
                                          </p:spTgt>
                                        </p:tgtEl>
                                        <p:attrNameLst>
                                          <p:attrName>style.visibility</p:attrName>
                                        </p:attrNameLst>
                                      </p:cBhvr>
                                      <p:to>
                                        <p:strVal val="visible"/>
                                      </p:to>
                                    </p:set>
                                    <p:anim calcmode="lin" valueType="num">
                                      <p:cBhvr>
                                        <p:cTn id="7" dur="500" fill="hold"/>
                                        <p:tgtEl>
                                          <p:spTgt spid="2049">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2049">
                                            <p:txEl>
                                              <p:pRg st="1" end="1"/>
                                            </p:txEl>
                                          </p:spTgt>
                                        </p:tgtEl>
                                        <p:attrNameLst>
                                          <p:attrName>ppt_h</p:attrName>
                                        </p:attrNameLst>
                                      </p:cBhvr>
                                      <p:tavLst>
                                        <p:tav tm="0">
                                          <p:val>
                                            <p:fltVal val="0"/>
                                          </p:val>
                                        </p:tav>
                                        <p:tav tm="100000">
                                          <p:val>
                                            <p:strVal val="#ppt_h"/>
                                          </p:val>
                                        </p:tav>
                                      </p:tavLst>
                                    </p:anim>
                                    <p:anim calcmode="lin" valueType="num">
                                      <p:cBhvr>
                                        <p:cTn id="9" dur="500" fill="hold"/>
                                        <p:tgtEl>
                                          <p:spTgt spid="2049">
                                            <p:txEl>
                                              <p:pRg st="1" end="1"/>
                                            </p:txEl>
                                          </p:spTgt>
                                        </p:tgtEl>
                                        <p:attrNameLst>
                                          <p:attrName>style.rotation</p:attrName>
                                        </p:attrNameLst>
                                      </p:cBhvr>
                                      <p:tavLst>
                                        <p:tav tm="0">
                                          <p:val>
                                            <p:fltVal val="360"/>
                                          </p:val>
                                        </p:tav>
                                        <p:tav tm="100000">
                                          <p:val>
                                            <p:fltVal val="0"/>
                                          </p:val>
                                        </p:tav>
                                      </p:tavLst>
                                    </p:anim>
                                    <p:animEffect transition="in" filter="fade">
                                      <p:cBhvr>
                                        <p:cTn id="10" dur="500"/>
                                        <p:tgtEl>
                                          <p:spTgt spid="2049">
                                            <p:txEl>
                                              <p:pRg st="1" end="1"/>
                                            </p:txEl>
                                          </p:spTgt>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049">
                                            <p:txEl>
                                              <p:pRg st="2" end="2"/>
                                            </p:txEl>
                                          </p:spTgt>
                                        </p:tgtEl>
                                        <p:attrNameLst>
                                          <p:attrName>style.visibility</p:attrName>
                                        </p:attrNameLst>
                                      </p:cBhvr>
                                      <p:to>
                                        <p:strVal val="visible"/>
                                      </p:to>
                                    </p:set>
                                    <p:anim calcmode="lin" valueType="num">
                                      <p:cBhvr>
                                        <p:cTn id="13" dur="500" fill="hold"/>
                                        <p:tgtEl>
                                          <p:spTgt spid="2049">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2049">
                                            <p:txEl>
                                              <p:pRg st="2" end="2"/>
                                            </p:txEl>
                                          </p:spTgt>
                                        </p:tgtEl>
                                        <p:attrNameLst>
                                          <p:attrName>ppt_h</p:attrName>
                                        </p:attrNameLst>
                                      </p:cBhvr>
                                      <p:tavLst>
                                        <p:tav tm="0">
                                          <p:val>
                                            <p:fltVal val="0"/>
                                          </p:val>
                                        </p:tav>
                                        <p:tav tm="100000">
                                          <p:val>
                                            <p:strVal val="#ppt_h"/>
                                          </p:val>
                                        </p:tav>
                                      </p:tavLst>
                                    </p:anim>
                                    <p:anim calcmode="lin" valueType="num">
                                      <p:cBhvr>
                                        <p:cTn id="15" dur="500" fill="hold"/>
                                        <p:tgtEl>
                                          <p:spTgt spid="2049">
                                            <p:txEl>
                                              <p:pRg st="2" end="2"/>
                                            </p:txEl>
                                          </p:spTgt>
                                        </p:tgtEl>
                                        <p:attrNameLst>
                                          <p:attrName>style.rotation</p:attrName>
                                        </p:attrNameLst>
                                      </p:cBhvr>
                                      <p:tavLst>
                                        <p:tav tm="0">
                                          <p:val>
                                            <p:fltVal val="360"/>
                                          </p:val>
                                        </p:tav>
                                        <p:tav tm="100000">
                                          <p:val>
                                            <p:fltVal val="0"/>
                                          </p:val>
                                        </p:tav>
                                      </p:tavLst>
                                    </p:anim>
                                    <p:animEffect transition="in" filter="fade">
                                      <p:cBhvr>
                                        <p:cTn id="16" dur="500"/>
                                        <p:tgtEl>
                                          <p:spTgt spid="2049">
                                            <p:txEl>
                                              <p:pRg st="2" end="2"/>
                                            </p:txEl>
                                          </p:spTgt>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2049">
                                            <p:txEl>
                                              <p:pRg st="3" end="3"/>
                                            </p:txEl>
                                          </p:spTgt>
                                        </p:tgtEl>
                                        <p:attrNameLst>
                                          <p:attrName>style.visibility</p:attrName>
                                        </p:attrNameLst>
                                      </p:cBhvr>
                                      <p:to>
                                        <p:strVal val="visible"/>
                                      </p:to>
                                    </p:set>
                                    <p:anim calcmode="lin" valueType="num">
                                      <p:cBhvr>
                                        <p:cTn id="19" dur="500" fill="hold"/>
                                        <p:tgtEl>
                                          <p:spTgt spid="2049">
                                            <p:txEl>
                                              <p:pRg st="3" end="3"/>
                                            </p:txEl>
                                          </p:spTgt>
                                        </p:tgtEl>
                                        <p:attrNameLst>
                                          <p:attrName>ppt_w</p:attrName>
                                        </p:attrNameLst>
                                      </p:cBhvr>
                                      <p:tavLst>
                                        <p:tav tm="0">
                                          <p:val>
                                            <p:fltVal val="0"/>
                                          </p:val>
                                        </p:tav>
                                        <p:tav tm="100000">
                                          <p:val>
                                            <p:strVal val="#ppt_w"/>
                                          </p:val>
                                        </p:tav>
                                      </p:tavLst>
                                    </p:anim>
                                    <p:anim calcmode="lin" valueType="num">
                                      <p:cBhvr>
                                        <p:cTn id="20" dur="500" fill="hold"/>
                                        <p:tgtEl>
                                          <p:spTgt spid="2049">
                                            <p:txEl>
                                              <p:pRg st="3" end="3"/>
                                            </p:txEl>
                                          </p:spTgt>
                                        </p:tgtEl>
                                        <p:attrNameLst>
                                          <p:attrName>ppt_h</p:attrName>
                                        </p:attrNameLst>
                                      </p:cBhvr>
                                      <p:tavLst>
                                        <p:tav tm="0">
                                          <p:val>
                                            <p:fltVal val="0"/>
                                          </p:val>
                                        </p:tav>
                                        <p:tav tm="100000">
                                          <p:val>
                                            <p:strVal val="#ppt_h"/>
                                          </p:val>
                                        </p:tav>
                                      </p:tavLst>
                                    </p:anim>
                                    <p:anim calcmode="lin" valueType="num">
                                      <p:cBhvr>
                                        <p:cTn id="21" dur="500" fill="hold"/>
                                        <p:tgtEl>
                                          <p:spTgt spid="2049">
                                            <p:txEl>
                                              <p:pRg st="3" end="3"/>
                                            </p:txEl>
                                          </p:spTgt>
                                        </p:tgtEl>
                                        <p:attrNameLst>
                                          <p:attrName>style.rotation</p:attrName>
                                        </p:attrNameLst>
                                      </p:cBhvr>
                                      <p:tavLst>
                                        <p:tav tm="0">
                                          <p:val>
                                            <p:fltVal val="360"/>
                                          </p:val>
                                        </p:tav>
                                        <p:tav tm="100000">
                                          <p:val>
                                            <p:fltVal val="0"/>
                                          </p:val>
                                        </p:tav>
                                      </p:tavLst>
                                    </p:anim>
                                    <p:animEffect transition="in" filter="fade">
                                      <p:cBhvr>
                                        <p:cTn id="22" dur="500"/>
                                        <p:tgtEl>
                                          <p:spTgt spid="204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预习展示</a:t>
            </a:r>
            <a:endParaRPr lang="zh-CN" altLang="en-US" sz="2800" b="1" dirty="0">
              <a:latin typeface="微软雅黑" pitchFamily="34" charset="-122"/>
              <a:ea typeface="微软雅黑" pitchFamily="34" charset="-122"/>
            </a:endParaRPr>
          </a:p>
        </p:txBody>
      </p:sp>
      <p:sp>
        <p:nvSpPr>
          <p:cNvPr id="10" name="椭圆 9"/>
          <p:cNvSpPr/>
          <p:nvPr/>
        </p:nvSpPr>
        <p:spPr>
          <a:xfrm>
            <a:off x="2915816" y="2348880"/>
            <a:ext cx="72008" cy="4571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7164288" y="2348880"/>
            <a:ext cx="72008" cy="4571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115616" y="2924944"/>
            <a:ext cx="72008" cy="4571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6876256" y="2348880"/>
            <a:ext cx="72008" cy="4571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4860032" y="2348880"/>
            <a:ext cx="72008" cy="4571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827584" y="2420888"/>
            <a:ext cx="72008" cy="4571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395536" y="1340768"/>
            <a:ext cx="8064896" cy="4392488"/>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57" name="Rectangle 1"/>
          <p:cNvSpPr>
            <a:spLocks noChangeArrowheads="1"/>
          </p:cNvSpPr>
          <p:nvPr/>
        </p:nvSpPr>
        <p:spPr bwMode="auto">
          <a:xfrm>
            <a:off x="3995936" y="908720"/>
            <a:ext cx="2236510" cy="46166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二</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预习交流。</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19458" name="Rectangle 2"/>
          <p:cNvSpPr>
            <a:spLocks noChangeArrowheads="1"/>
          </p:cNvSpPr>
          <p:nvPr/>
        </p:nvSpPr>
        <p:spPr bwMode="auto">
          <a:xfrm>
            <a:off x="611560" y="1268760"/>
            <a:ext cx="8316416" cy="39703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9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给下列加点字注音。</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拽</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无垠</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癫狂</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凛冽</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吞噬</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销蚀</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羸弱</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步履</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遗孀</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告罄</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踉跄</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毛骨悚然</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忧心忡忡 </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400" dirty="0" smtClean="0">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怏怏不乐</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姗姗来迟</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19459" name="Rectangle 3"/>
          <p:cNvSpPr>
            <a:spLocks noChangeArrowheads="1"/>
          </p:cNvSpPr>
          <p:nvPr/>
        </p:nvSpPr>
        <p:spPr bwMode="auto">
          <a:xfrm>
            <a:off x="827584" y="1772816"/>
            <a:ext cx="7704856" cy="4524315"/>
          </a:xfrm>
          <a:prstGeom prst="rect">
            <a:avLst/>
          </a:prstGeom>
          <a:noFill/>
          <a:ln w="9525">
            <a:noFill/>
            <a:miter lim="800000"/>
          </a:ln>
          <a:effectLst/>
        </p:spPr>
        <p:txBody>
          <a:bodyPr vert="horz" wrap="square" lIns="91440" tIns="45720" rIns="91440" bIns="45720" numCol="1" anchor="ctr" anchorCtr="0" compatLnSpc="1">
            <a:spAutoFit/>
          </a:bodyPr>
          <a:lstStyle/>
          <a:p>
            <a:pPr lvl="0" eaLnBrk="0" hangingPunct="0">
              <a:lnSpc>
                <a:spcPct val="150000"/>
              </a:lnSpc>
            </a:pPr>
            <a:r>
              <a:rPr kumimoji="0" lang="zh-CN" sz="9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lang="en-US" altLang="zh-CN" sz="2400" dirty="0" err="1" smtClean="0">
                <a:solidFill>
                  <a:srgbClr val="FF0000"/>
                </a:solidFill>
                <a:latin typeface="微软雅黑" pitchFamily="34" charset="-122"/>
                <a:ea typeface="微软雅黑" pitchFamily="34" charset="-122"/>
                <a:cs typeface="Times New Roman" pitchFamily="18" charset="0"/>
              </a:rPr>
              <a:t>zhu</a:t>
            </a:r>
            <a:r>
              <a:rPr lang="en-US" altLang="zh-CN" sz="2400" dirty="0" err="1" smtClean="0">
                <a:solidFill>
                  <a:srgbClr val="FF0000"/>
                </a:solidFill>
                <a:latin typeface="+mj-ea"/>
                <a:ea typeface="+mj-ea"/>
                <a:cs typeface="Times New Roman" pitchFamily="18" charset="0"/>
              </a:rPr>
              <a:t>à</a:t>
            </a:r>
            <a:r>
              <a:rPr lang="en-US" altLang="zh-CN" sz="2400" dirty="0" err="1" smtClean="0">
                <a:solidFill>
                  <a:srgbClr val="FF0000"/>
                </a:solidFill>
                <a:latin typeface="微软雅黑" pitchFamily="34" charset="-122"/>
                <a:ea typeface="微软雅黑" pitchFamily="34" charset="-122"/>
                <a:cs typeface="Times New Roman" pitchFamily="18" charset="0"/>
              </a:rPr>
              <a:t>i</a:t>
            </a:r>
            <a:r>
              <a:rPr lang="en-US" altLang="zh-CN" sz="2400" dirty="0" smtClean="0">
                <a:solidFill>
                  <a:srgbClr val="FF0000"/>
                </a:solidFill>
                <a:latin typeface="微软雅黑" pitchFamily="34" charset="-122"/>
                <a:ea typeface="微软雅黑" pitchFamily="34" charset="-122"/>
                <a:cs typeface="Times New Roman" pitchFamily="18" charset="0"/>
              </a:rPr>
              <a:t>                </a:t>
            </a:r>
            <a:r>
              <a:rPr lang="en-US" altLang="zh-CN" sz="2400" dirty="0" err="1" smtClean="0">
                <a:solidFill>
                  <a:srgbClr val="FF0000"/>
                </a:solidFill>
                <a:latin typeface="微软雅黑" pitchFamily="34" charset="-122"/>
                <a:ea typeface="微软雅黑" pitchFamily="34" charset="-122"/>
                <a:cs typeface="Times New Roman" pitchFamily="18" charset="0"/>
              </a:rPr>
              <a:t>yín</a:t>
            </a:r>
            <a:r>
              <a:rPr lang="en-US" altLang="zh-CN" sz="2400" dirty="0" smtClean="0">
                <a:solidFill>
                  <a:srgbClr val="FF0000"/>
                </a:solidFill>
                <a:latin typeface="微软雅黑" pitchFamily="34" charset="-122"/>
                <a:ea typeface="微软雅黑" pitchFamily="34" charset="-122"/>
                <a:cs typeface="Times New Roman" pitchFamily="18" charset="0"/>
              </a:rPr>
              <a:t>                   </a:t>
            </a:r>
            <a:r>
              <a:rPr lang="en-US" altLang="zh-CN" sz="2400" dirty="0" err="1" smtClean="0">
                <a:solidFill>
                  <a:srgbClr val="FF0000"/>
                </a:solidFill>
                <a:latin typeface="微软雅黑" pitchFamily="34" charset="-122"/>
                <a:ea typeface="微软雅黑" pitchFamily="34" charset="-122"/>
                <a:cs typeface="Times New Roman" pitchFamily="18" charset="0"/>
              </a:rPr>
              <a:t>di</a:t>
            </a:r>
            <a:r>
              <a:rPr lang="en-US" altLang="zh-CN" sz="2400" dirty="0" err="1" smtClean="0">
                <a:solidFill>
                  <a:srgbClr val="FF0000"/>
                </a:solidFill>
                <a:latin typeface="+mj-ea"/>
                <a:ea typeface="+mj-ea"/>
                <a:cs typeface="Times New Roman" pitchFamily="18" charset="0"/>
              </a:rPr>
              <a:t>ā</a:t>
            </a:r>
            <a:r>
              <a:rPr lang="en-US" altLang="zh-CN" sz="2400" dirty="0" err="1" smtClean="0">
                <a:solidFill>
                  <a:srgbClr val="FF0000"/>
                </a:solidFill>
                <a:latin typeface="微软雅黑" pitchFamily="34" charset="-122"/>
                <a:ea typeface="微软雅黑" pitchFamily="34" charset="-122"/>
                <a:cs typeface="Times New Roman" pitchFamily="18" charset="0"/>
              </a:rPr>
              <a:t>n</a:t>
            </a:r>
            <a:r>
              <a:rPr lang="en-US" altLang="zh-CN" sz="2400" dirty="0" smtClean="0">
                <a:solidFill>
                  <a:srgbClr val="FF0000"/>
                </a:solidFill>
                <a:latin typeface="微软雅黑" pitchFamily="34" charset="-122"/>
                <a:ea typeface="微软雅黑" pitchFamily="34" charset="-122"/>
                <a:cs typeface="Times New Roman" pitchFamily="18" charset="0"/>
              </a:rPr>
              <a:t>              </a:t>
            </a:r>
            <a:r>
              <a:rPr lang="en-US" altLang="zh-CN" sz="2400" dirty="0" err="1" smtClean="0">
                <a:solidFill>
                  <a:srgbClr val="FF0000"/>
                </a:solidFill>
                <a:latin typeface="微软雅黑" pitchFamily="34" charset="-122"/>
                <a:ea typeface="微软雅黑" pitchFamily="34" charset="-122"/>
                <a:cs typeface="Times New Roman" pitchFamily="18" charset="0"/>
              </a:rPr>
              <a:t>lǐnliè</a:t>
            </a:r>
            <a:r>
              <a:rPr lang="en-US" altLang="zh-CN" sz="2400" dirty="0" smtClean="0">
                <a:solidFill>
                  <a:srgbClr val="FF0000"/>
                </a:solidFill>
                <a:latin typeface="微软雅黑" pitchFamily="34" charset="-122"/>
                <a:ea typeface="微软雅黑" pitchFamily="34" charset="-122"/>
                <a:cs typeface="Times New Roman" pitchFamily="18" charset="0"/>
              </a:rPr>
              <a:t> </a:t>
            </a:r>
            <a:endParaRPr lang="en-US" altLang="zh-CN" sz="2400" dirty="0" smtClean="0">
              <a:solidFill>
                <a:srgbClr val="FF0000"/>
              </a:solidFill>
              <a:latin typeface="微软雅黑" pitchFamily="34" charset="-122"/>
              <a:ea typeface="微软雅黑" pitchFamily="34" charset="-122"/>
              <a:cs typeface="Times New Roman" pitchFamily="18" charset="0"/>
            </a:endParaRPr>
          </a:p>
          <a:p>
            <a:pPr lvl="0" eaLnBrk="0" hangingPunct="0">
              <a:lnSpc>
                <a:spcPct val="150000"/>
              </a:lnSpc>
            </a:pPr>
            <a:r>
              <a:rPr lang="en-US" altLang="zh-CN" sz="2400" dirty="0" smtClean="0">
                <a:solidFill>
                  <a:srgbClr val="FF0000"/>
                </a:solidFill>
                <a:latin typeface="微软雅黑" pitchFamily="34" charset="-122"/>
                <a:ea typeface="微软雅黑" pitchFamily="34" charset="-122"/>
                <a:cs typeface="Times New Roman" pitchFamily="18" charset="0"/>
              </a:rPr>
              <a:t>      </a:t>
            </a:r>
            <a:r>
              <a:rPr lang="en-US" altLang="zh-CN" sz="2400" dirty="0" err="1" smtClean="0">
                <a:solidFill>
                  <a:srgbClr val="FF0000"/>
                </a:solidFill>
                <a:latin typeface="微软雅黑" pitchFamily="34" charset="-122"/>
                <a:ea typeface="微软雅黑" pitchFamily="34" charset="-122"/>
                <a:cs typeface="Times New Roman" pitchFamily="18" charset="0"/>
              </a:rPr>
              <a:t>shì</a:t>
            </a:r>
            <a:r>
              <a:rPr lang="en-US" altLang="zh-CN" sz="2400" dirty="0" smtClean="0">
                <a:solidFill>
                  <a:srgbClr val="FF0000"/>
                </a:solidFill>
                <a:latin typeface="微软雅黑" pitchFamily="34" charset="-122"/>
                <a:ea typeface="微软雅黑" pitchFamily="34" charset="-122"/>
                <a:cs typeface="Times New Roman" pitchFamily="18" charset="0"/>
              </a:rPr>
              <a:t>                 </a:t>
            </a:r>
            <a:r>
              <a:rPr lang="en-US" altLang="zh-CN" sz="2400" dirty="0" err="1" smtClean="0">
                <a:solidFill>
                  <a:srgbClr val="FF0000"/>
                </a:solidFill>
                <a:latin typeface="微软雅黑" pitchFamily="34" charset="-122"/>
                <a:ea typeface="微软雅黑" pitchFamily="34" charset="-122"/>
                <a:cs typeface="Times New Roman" pitchFamily="18" charset="0"/>
              </a:rPr>
              <a:t>shí</a:t>
            </a:r>
            <a:r>
              <a:rPr lang="en-US" altLang="zh-CN" sz="2400" dirty="0" smtClean="0">
                <a:solidFill>
                  <a:srgbClr val="FF0000"/>
                </a:solidFill>
                <a:latin typeface="微软雅黑" pitchFamily="34" charset="-122"/>
                <a:ea typeface="微软雅黑" pitchFamily="34" charset="-122"/>
                <a:cs typeface="Times New Roman" pitchFamily="18" charset="0"/>
              </a:rPr>
              <a:t>                   </a:t>
            </a:r>
            <a:r>
              <a:rPr lang="en-US" altLang="zh-CN" sz="2400" dirty="0" err="1" smtClean="0">
                <a:solidFill>
                  <a:srgbClr val="FF0000"/>
                </a:solidFill>
                <a:latin typeface="微软雅黑" pitchFamily="34" charset="-122"/>
                <a:ea typeface="微软雅黑" pitchFamily="34" charset="-122"/>
                <a:cs typeface="Times New Roman" pitchFamily="18" charset="0"/>
              </a:rPr>
              <a:t>léi</a:t>
            </a:r>
            <a:r>
              <a:rPr lang="en-US" altLang="zh-CN" sz="2400" dirty="0" smtClean="0">
                <a:solidFill>
                  <a:srgbClr val="FF0000"/>
                </a:solidFill>
                <a:latin typeface="微软雅黑" pitchFamily="34" charset="-122"/>
                <a:ea typeface="微软雅黑" pitchFamily="34" charset="-122"/>
                <a:cs typeface="Times New Roman" pitchFamily="18" charset="0"/>
              </a:rPr>
              <a:t>                     </a:t>
            </a:r>
            <a:r>
              <a:rPr lang="en-US" altLang="zh-CN" sz="2400" dirty="0" err="1" smtClean="0">
                <a:solidFill>
                  <a:srgbClr val="FF0000"/>
                </a:solidFill>
                <a:latin typeface="微软雅黑" pitchFamily="34" charset="-122"/>
                <a:ea typeface="微软雅黑" pitchFamily="34" charset="-122"/>
                <a:cs typeface="Times New Roman" pitchFamily="18" charset="0"/>
              </a:rPr>
              <a:t>lǚ</a:t>
            </a:r>
            <a:r>
              <a:rPr lang="en-US" altLang="zh-CN" sz="2400" dirty="0" smtClean="0">
                <a:solidFill>
                  <a:srgbClr val="FF0000"/>
                </a:solidFill>
                <a:latin typeface="微软雅黑" pitchFamily="34" charset="-122"/>
                <a:ea typeface="微软雅黑" pitchFamily="34" charset="-122"/>
                <a:cs typeface="Times New Roman" pitchFamily="18" charset="0"/>
              </a:rPr>
              <a:t> </a:t>
            </a:r>
            <a:endParaRPr lang="en-US" altLang="zh-CN" sz="2400" dirty="0" smtClean="0">
              <a:solidFill>
                <a:srgbClr val="FF0000"/>
              </a:solidFill>
              <a:latin typeface="微软雅黑" pitchFamily="34" charset="-122"/>
              <a:ea typeface="微软雅黑" pitchFamily="34" charset="-122"/>
              <a:cs typeface="Times New Roman" pitchFamily="18" charset="0"/>
            </a:endParaRPr>
          </a:p>
          <a:p>
            <a:pPr lvl="0" eaLnBrk="0" hangingPunct="0">
              <a:lnSpc>
                <a:spcPct val="150000"/>
              </a:lnSpc>
            </a:pPr>
            <a:r>
              <a:rPr lang="en-US" altLang="zh-CN" sz="2400" dirty="0" smtClean="0">
                <a:solidFill>
                  <a:srgbClr val="FF0000"/>
                </a:solidFill>
                <a:latin typeface="微软雅黑" pitchFamily="34" charset="-122"/>
                <a:ea typeface="微软雅黑" pitchFamily="34" charset="-122"/>
                <a:cs typeface="Times New Roman" pitchFamily="18" charset="0"/>
              </a:rPr>
              <a:t>          </a:t>
            </a:r>
            <a:r>
              <a:rPr lang="en-US" altLang="zh-CN" sz="2400" dirty="0" err="1" smtClean="0">
                <a:solidFill>
                  <a:srgbClr val="FF0000"/>
                </a:solidFill>
                <a:latin typeface="微软雅黑" pitchFamily="34" charset="-122"/>
                <a:ea typeface="微软雅黑" pitchFamily="34" charset="-122"/>
                <a:cs typeface="Times New Roman" pitchFamily="18" charset="0"/>
              </a:rPr>
              <a:t>shu</a:t>
            </a:r>
            <a:r>
              <a:rPr lang="en-US" altLang="zh-CN" sz="2400" dirty="0" err="1" smtClean="0">
                <a:solidFill>
                  <a:srgbClr val="FF0000"/>
                </a:solidFill>
                <a:latin typeface="+mj-ea"/>
                <a:ea typeface="+mj-ea"/>
                <a:cs typeface="Times New Roman" pitchFamily="18" charset="0"/>
              </a:rPr>
              <a:t>ā</a:t>
            </a:r>
            <a:r>
              <a:rPr lang="en-US" altLang="zh-CN" sz="2400" dirty="0" err="1" smtClean="0">
                <a:solidFill>
                  <a:srgbClr val="FF0000"/>
                </a:solidFill>
                <a:latin typeface="微软雅黑" pitchFamily="34" charset="-122"/>
                <a:ea typeface="微软雅黑" pitchFamily="34" charset="-122"/>
                <a:cs typeface="Times New Roman" pitchFamily="18" charset="0"/>
              </a:rPr>
              <a:t>ng</a:t>
            </a:r>
            <a:r>
              <a:rPr lang="en-US" altLang="zh-CN" sz="2400" dirty="0" smtClean="0">
                <a:solidFill>
                  <a:srgbClr val="FF0000"/>
                </a:solidFill>
                <a:latin typeface="微软雅黑" pitchFamily="34" charset="-122"/>
                <a:ea typeface="微软雅黑" pitchFamily="34" charset="-122"/>
                <a:cs typeface="Times New Roman" pitchFamily="18" charset="0"/>
              </a:rPr>
              <a:t>                                 </a:t>
            </a:r>
            <a:r>
              <a:rPr lang="en-US" altLang="zh-CN" sz="2400" dirty="0" err="1" smtClean="0">
                <a:solidFill>
                  <a:srgbClr val="FF0000"/>
                </a:solidFill>
                <a:latin typeface="微软雅黑" pitchFamily="34" charset="-122"/>
                <a:ea typeface="微软雅黑" pitchFamily="34" charset="-122"/>
                <a:cs typeface="Times New Roman" pitchFamily="18" charset="0"/>
              </a:rPr>
              <a:t>qìng</a:t>
            </a:r>
            <a:r>
              <a:rPr lang="en-US" altLang="zh-CN" sz="2400" dirty="0" smtClean="0">
                <a:solidFill>
                  <a:srgbClr val="FF0000"/>
                </a:solidFill>
                <a:latin typeface="微软雅黑" pitchFamily="34" charset="-122"/>
                <a:ea typeface="微软雅黑" pitchFamily="34" charset="-122"/>
                <a:cs typeface="Times New Roman" pitchFamily="18" charset="0"/>
              </a:rPr>
              <a:t>  </a:t>
            </a:r>
            <a:endParaRPr lang="en-US" altLang="zh-CN" sz="2400" dirty="0" smtClean="0">
              <a:solidFill>
                <a:srgbClr val="FF0000"/>
              </a:solidFill>
              <a:latin typeface="微软雅黑" pitchFamily="34" charset="-122"/>
              <a:ea typeface="微软雅黑" pitchFamily="34" charset="-122"/>
              <a:cs typeface="Times New Roman" pitchFamily="18" charset="0"/>
            </a:endParaRPr>
          </a:p>
          <a:p>
            <a:pPr lvl="0" eaLnBrk="0" hangingPunct="0">
              <a:lnSpc>
                <a:spcPct val="150000"/>
              </a:lnSpc>
            </a:pPr>
            <a:r>
              <a:rPr lang="en-US" altLang="zh-CN" sz="2400" dirty="0" smtClean="0">
                <a:solidFill>
                  <a:srgbClr val="FF0000"/>
                </a:solidFill>
                <a:latin typeface="微软雅黑" pitchFamily="34" charset="-122"/>
                <a:ea typeface="微软雅黑" pitchFamily="34" charset="-122"/>
                <a:cs typeface="Times New Roman" pitchFamily="18" charset="0"/>
              </a:rPr>
              <a:t>        </a:t>
            </a:r>
            <a:r>
              <a:rPr lang="en-US" altLang="zh-CN" sz="2400" dirty="0" err="1" smtClean="0">
                <a:solidFill>
                  <a:srgbClr val="FF0000"/>
                </a:solidFill>
                <a:latin typeface="微软雅黑" pitchFamily="34" charset="-122"/>
                <a:ea typeface="微软雅黑" pitchFamily="34" charset="-122"/>
                <a:cs typeface="Times New Roman" pitchFamily="18" charset="0"/>
              </a:rPr>
              <a:t>li</a:t>
            </a:r>
            <a:r>
              <a:rPr lang="en-US" altLang="zh-CN" sz="2400" dirty="0" err="1" smtClean="0">
                <a:solidFill>
                  <a:srgbClr val="FF0000"/>
                </a:solidFill>
                <a:latin typeface="+mj-ea"/>
                <a:ea typeface="+mj-ea"/>
                <a:cs typeface="Times New Roman" pitchFamily="18" charset="0"/>
              </a:rPr>
              <a:t>à</a:t>
            </a:r>
            <a:r>
              <a:rPr lang="en-US" altLang="zh-CN" sz="2400" dirty="0" err="1" smtClean="0">
                <a:solidFill>
                  <a:srgbClr val="FF0000"/>
                </a:solidFill>
                <a:latin typeface="微软雅黑" pitchFamily="34" charset="-122"/>
                <a:ea typeface="微软雅黑" pitchFamily="34" charset="-122"/>
                <a:cs typeface="Times New Roman" pitchFamily="18" charset="0"/>
              </a:rPr>
              <a:t>ngqi</a:t>
            </a:r>
            <a:r>
              <a:rPr lang="en-US" altLang="zh-CN" sz="2400" dirty="0" err="1" smtClean="0">
                <a:solidFill>
                  <a:srgbClr val="FF0000"/>
                </a:solidFill>
                <a:latin typeface="+mj-ea"/>
                <a:ea typeface="+mj-ea"/>
                <a:cs typeface="Times New Roman" pitchFamily="18" charset="0"/>
              </a:rPr>
              <a:t>à</a:t>
            </a:r>
            <a:r>
              <a:rPr lang="en-US" altLang="zh-CN" sz="2400" dirty="0" err="1" smtClean="0">
                <a:solidFill>
                  <a:srgbClr val="FF0000"/>
                </a:solidFill>
                <a:latin typeface="微软雅黑" pitchFamily="34" charset="-122"/>
                <a:ea typeface="微软雅黑" pitchFamily="34" charset="-122"/>
                <a:cs typeface="Times New Roman" pitchFamily="18" charset="0"/>
              </a:rPr>
              <a:t>ng</a:t>
            </a:r>
            <a:r>
              <a:rPr lang="en-US" altLang="zh-CN" sz="2400" dirty="0" smtClean="0">
                <a:solidFill>
                  <a:srgbClr val="FF0000"/>
                </a:solidFill>
                <a:latin typeface="微软雅黑" pitchFamily="34" charset="-122"/>
                <a:ea typeface="微软雅黑" pitchFamily="34" charset="-122"/>
                <a:cs typeface="Times New Roman" pitchFamily="18" charset="0"/>
              </a:rPr>
              <a:t> </a:t>
            </a:r>
            <a:r>
              <a:rPr lang="zh-CN" altLang="en-US" sz="2400" dirty="0" smtClean="0">
                <a:solidFill>
                  <a:srgbClr val="FF0000"/>
                </a:solidFill>
                <a:latin typeface="微软雅黑" pitchFamily="34" charset="-122"/>
                <a:ea typeface="微软雅黑" pitchFamily="34" charset="-122"/>
                <a:cs typeface="Times New Roman" pitchFamily="18" charset="0"/>
              </a:rPr>
              <a:t>　</a:t>
            </a:r>
            <a:r>
              <a:rPr lang="en-US" altLang="zh-CN" sz="2400" dirty="0" smtClean="0">
                <a:solidFill>
                  <a:srgbClr val="FF0000"/>
                </a:solidFill>
                <a:latin typeface="微软雅黑" pitchFamily="34" charset="-122"/>
                <a:ea typeface="微软雅黑" pitchFamily="34" charset="-122"/>
                <a:cs typeface="Times New Roman" pitchFamily="18" charset="0"/>
              </a:rPr>
              <a:t>                            </a:t>
            </a:r>
            <a:r>
              <a:rPr lang="en-US" altLang="zh-CN" sz="2400" dirty="0" err="1" smtClean="0">
                <a:solidFill>
                  <a:srgbClr val="FF0000"/>
                </a:solidFill>
                <a:latin typeface="微软雅黑" pitchFamily="34" charset="-122"/>
                <a:ea typeface="微软雅黑" pitchFamily="34" charset="-122"/>
                <a:cs typeface="Times New Roman" pitchFamily="18" charset="0"/>
              </a:rPr>
              <a:t>sǒng</a:t>
            </a:r>
            <a:r>
              <a:rPr lang="en-US" altLang="zh-CN" sz="2400" dirty="0" smtClean="0">
                <a:solidFill>
                  <a:srgbClr val="FF0000"/>
                </a:solidFill>
                <a:latin typeface="微软雅黑" pitchFamily="34" charset="-122"/>
                <a:ea typeface="微软雅黑" pitchFamily="34" charset="-122"/>
                <a:cs typeface="Times New Roman" pitchFamily="18" charset="0"/>
              </a:rPr>
              <a:t> </a:t>
            </a:r>
            <a:endParaRPr lang="en-US" altLang="zh-CN" sz="2400" dirty="0" smtClean="0">
              <a:solidFill>
                <a:srgbClr val="FF0000"/>
              </a:solidFill>
              <a:latin typeface="微软雅黑" pitchFamily="34" charset="-122"/>
              <a:ea typeface="微软雅黑" pitchFamily="34" charset="-122"/>
              <a:cs typeface="Times New Roman" pitchFamily="18" charset="0"/>
            </a:endParaRPr>
          </a:p>
          <a:p>
            <a:pPr lvl="0" eaLnBrk="0" hangingPunct="0">
              <a:lnSpc>
                <a:spcPct val="150000"/>
              </a:lnSpc>
            </a:pPr>
            <a:r>
              <a:rPr lang="en-US" altLang="zh-CN" sz="2400" dirty="0" smtClean="0">
                <a:solidFill>
                  <a:srgbClr val="FF0000"/>
                </a:solidFill>
                <a:latin typeface="微软雅黑" pitchFamily="34" charset="-122"/>
                <a:ea typeface="微软雅黑" pitchFamily="34" charset="-122"/>
                <a:cs typeface="Times New Roman" pitchFamily="18" charset="0"/>
              </a:rPr>
              <a:t>               </a:t>
            </a:r>
            <a:r>
              <a:rPr lang="en-US" altLang="zh-CN" sz="2400" dirty="0" err="1" smtClean="0">
                <a:solidFill>
                  <a:srgbClr val="FF0000"/>
                </a:solidFill>
                <a:latin typeface="微软雅黑" pitchFamily="34" charset="-122"/>
                <a:ea typeface="微软雅黑" pitchFamily="34" charset="-122"/>
                <a:cs typeface="Times New Roman" pitchFamily="18" charset="0"/>
              </a:rPr>
              <a:t>chōng</a:t>
            </a:r>
            <a:r>
              <a:rPr lang="en-US" altLang="zh-CN" sz="2400" dirty="0" smtClean="0">
                <a:solidFill>
                  <a:srgbClr val="FF0000"/>
                </a:solidFill>
                <a:latin typeface="微软雅黑" pitchFamily="34" charset="-122"/>
                <a:ea typeface="微软雅黑" pitchFamily="34" charset="-122"/>
                <a:cs typeface="Times New Roman" pitchFamily="18" charset="0"/>
              </a:rPr>
              <a:t>                                 </a:t>
            </a:r>
            <a:r>
              <a:rPr lang="en-US" altLang="zh-CN" sz="2400" dirty="0" err="1" smtClean="0">
                <a:solidFill>
                  <a:srgbClr val="FF0000"/>
                </a:solidFill>
                <a:latin typeface="微软雅黑" pitchFamily="34" charset="-122"/>
                <a:ea typeface="微软雅黑" pitchFamily="34" charset="-122"/>
                <a:cs typeface="Times New Roman" pitchFamily="18" charset="0"/>
              </a:rPr>
              <a:t>y</a:t>
            </a:r>
            <a:r>
              <a:rPr lang="en-US" altLang="zh-CN" sz="2400" dirty="0" err="1" smtClean="0">
                <a:solidFill>
                  <a:srgbClr val="FF0000"/>
                </a:solidFill>
                <a:latin typeface="+mj-ea"/>
                <a:ea typeface="+mj-ea"/>
                <a:cs typeface="Times New Roman" pitchFamily="18" charset="0"/>
              </a:rPr>
              <a:t>à</a:t>
            </a:r>
            <a:r>
              <a:rPr lang="en-US" altLang="zh-CN" sz="2400" dirty="0" err="1" smtClean="0">
                <a:solidFill>
                  <a:srgbClr val="FF0000"/>
                </a:solidFill>
                <a:latin typeface="微软雅黑" pitchFamily="34" charset="-122"/>
                <a:ea typeface="微软雅黑" pitchFamily="34" charset="-122"/>
                <a:cs typeface="Times New Roman" pitchFamily="18" charset="0"/>
              </a:rPr>
              <a:t>ng</a:t>
            </a:r>
            <a:r>
              <a:rPr lang="en-US" altLang="zh-CN" sz="2400" dirty="0" smtClean="0">
                <a:solidFill>
                  <a:srgbClr val="FF0000"/>
                </a:solidFill>
                <a:latin typeface="微软雅黑" pitchFamily="34" charset="-122"/>
                <a:ea typeface="微软雅黑" pitchFamily="34" charset="-122"/>
                <a:cs typeface="Times New Roman" pitchFamily="18" charset="0"/>
              </a:rPr>
              <a:t> </a:t>
            </a:r>
            <a:endParaRPr lang="en-US" altLang="zh-CN" sz="2400" dirty="0" smtClean="0">
              <a:solidFill>
                <a:srgbClr val="FF0000"/>
              </a:solidFill>
              <a:latin typeface="微软雅黑" pitchFamily="34" charset="-122"/>
              <a:ea typeface="微软雅黑" pitchFamily="34" charset="-122"/>
              <a:cs typeface="Times New Roman" pitchFamily="18" charset="0"/>
            </a:endParaRPr>
          </a:p>
          <a:p>
            <a:pPr lvl="0" eaLnBrk="0" hangingPunct="0">
              <a:lnSpc>
                <a:spcPct val="150000"/>
              </a:lnSpc>
            </a:pPr>
            <a:r>
              <a:rPr lang="en-US" altLang="zh-CN" sz="2400" dirty="0" smtClean="0">
                <a:solidFill>
                  <a:srgbClr val="FF0000"/>
                </a:solidFill>
                <a:latin typeface="微软雅黑" pitchFamily="34" charset="-122"/>
                <a:ea typeface="微软雅黑" pitchFamily="34" charset="-122"/>
                <a:cs typeface="Times New Roman" pitchFamily="18" charset="0"/>
              </a:rPr>
              <a:t>                  </a:t>
            </a:r>
            <a:r>
              <a:rPr lang="en-US" altLang="zh-CN" sz="2400" dirty="0" err="1" smtClean="0">
                <a:solidFill>
                  <a:srgbClr val="FF0000"/>
                </a:solidFill>
                <a:latin typeface="微软雅黑" pitchFamily="34" charset="-122"/>
                <a:ea typeface="微软雅黑" pitchFamily="34" charset="-122"/>
                <a:cs typeface="Times New Roman" pitchFamily="18" charset="0"/>
              </a:rPr>
              <a:t>sh</a:t>
            </a:r>
            <a:r>
              <a:rPr lang="en-US" altLang="zh-CN" sz="2400" dirty="0" err="1" smtClean="0">
                <a:solidFill>
                  <a:srgbClr val="FF0000"/>
                </a:solidFill>
                <a:latin typeface="+mj-ea"/>
                <a:ea typeface="+mj-ea"/>
                <a:cs typeface="Times New Roman" pitchFamily="18" charset="0"/>
              </a:rPr>
              <a:t>ā</a:t>
            </a:r>
            <a:r>
              <a:rPr lang="en-US" altLang="zh-CN" sz="2400" dirty="0" err="1" smtClean="0">
                <a:solidFill>
                  <a:srgbClr val="FF0000"/>
                </a:solidFill>
                <a:latin typeface="微软雅黑" pitchFamily="34" charset="-122"/>
                <a:ea typeface="微软雅黑" pitchFamily="34" charset="-122"/>
                <a:cs typeface="Times New Roman" pitchFamily="18" charset="0"/>
              </a:rPr>
              <a:t>n</a:t>
            </a:r>
            <a:r>
              <a:rPr lang="en-US" altLang="zh-CN" sz="2400" dirty="0" smtClean="0">
                <a:solidFill>
                  <a:srgbClr val="FF0000"/>
                </a:solidFill>
                <a:latin typeface="微软雅黑" pitchFamily="34" charset="-122"/>
                <a:ea typeface="微软雅黑" pitchFamily="34" charset="-122"/>
                <a:cs typeface="Times New Roman" pitchFamily="18" charset="0"/>
              </a:rPr>
              <a:t> </a:t>
            </a:r>
            <a:endParaRPr lang="en-US" altLang="zh-CN" sz="2400" dirty="0" smtClean="0">
              <a:solidFill>
                <a:srgbClr val="FF0000"/>
              </a:solidFill>
              <a:latin typeface="微软雅黑" pitchFamily="34" charset="-122"/>
              <a:ea typeface="微软雅黑" pitchFamily="34" charset="-122"/>
              <a:cs typeface="宋体" pitchFamily="2" charset="-122"/>
            </a:endParaRPr>
          </a:p>
          <a:p>
            <a:pPr marL="0" marR="0" lvl="0" indent="0" algn="l" defTabSz="914400" rtl="0" eaLnBrk="1" fontAlgn="base" latinLnBrk="0" hangingPunct="1">
              <a:lnSpc>
                <a:spcPct val="150000"/>
              </a:lnSpc>
              <a:spcBef>
                <a:spcPct val="0"/>
              </a:spcBef>
              <a:spcAft>
                <a:spcPct val="0"/>
              </a:spcAft>
              <a:buClrTx/>
              <a:buSzTx/>
              <a:buFontTx/>
              <a:buNone/>
            </a:pPr>
            <a:endPar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endPar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sp>
        <p:nvSpPr>
          <p:cNvPr id="18" name="椭圆 17"/>
          <p:cNvSpPr/>
          <p:nvPr/>
        </p:nvSpPr>
        <p:spPr>
          <a:xfrm>
            <a:off x="2987824" y="2924944"/>
            <a:ext cx="72008" cy="4571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4860032" y="2924944"/>
            <a:ext cx="72008" cy="4571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7236296" y="2924944"/>
            <a:ext cx="72008" cy="4571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403648" y="4509120"/>
            <a:ext cx="72008" cy="4571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115616" y="3501008"/>
            <a:ext cx="72008" cy="4571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5148064" y="3501008"/>
            <a:ext cx="72008" cy="4571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5292080" y="4005064"/>
            <a:ext cx="72008" cy="4571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4788024" y="4581128"/>
            <a:ext cx="72008" cy="4571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827584" y="5085184"/>
            <a:ext cx="72008" cy="4571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827584" y="4005064"/>
            <a:ext cx="72008" cy="4571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1115616" y="4005064"/>
            <a:ext cx="72008" cy="4571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Effect transition="in" filter="wedge">
                                      <p:cBhvr>
                                        <p:cTn id="7" dur="2000"/>
                                        <p:tgtEl>
                                          <p:spTgt spid="19459">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19459">
                                            <p:txEl>
                                              <p:pRg st="1" end="1"/>
                                            </p:txEl>
                                          </p:spTgt>
                                        </p:tgtEl>
                                        <p:attrNameLst>
                                          <p:attrName>style.visibility</p:attrName>
                                        </p:attrNameLst>
                                      </p:cBhvr>
                                      <p:to>
                                        <p:strVal val="visible"/>
                                      </p:to>
                                    </p:set>
                                    <p:animEffect transition="in" filter="wedge">
                                      <p:cBhvr>
                                        <p:cTn id="10" dur="2000"/>
                                        <p:tgtEl>
                                          <p:spTgt spid="19459">
                                            <p:txEl>
                                              <p:pRg st="1" end="1"/>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19459">
                                            <p:txEl>
                                              <p:pRg st="2" end="2"/>
                                            </p:txEl>
                                          </p:spTgt>
                                        </p:tgtEl>
                                        <p:attrNameLst>
                                          <p:attrName>style.visibility</p:attrName>
                                        </p:attrNameLst>
                                      </p:cBhvr>
                                      <p:to>
                                        <p:strVal val="visible"/>
                                      </p:to>
                                    </p:set>
                                    <p:animEffect transition="in" filter="wedge">
                                      <p:cBhvr>
                                        <p:cTn id="13" dur="2000"/>
                                        <p:tgtEl>
                                          <p:spTgt spid="19459">
                                            <p:txEl>
                                              <p:pRg st="2" end="2"/>
                                            </p:txEl>
                                          </p:spTgt>
                                        </p:tgtEl>
                                      </p:cBhvr>
                                    </p:animEffect>
                                  </p:childTnLst>
                                </p:cTn>
                              </p:par>
                              <p:par>
                                <p:cTn id="14" presetID="20" presetClass="entr" presetSubtype="0" fill="hold" nodeType="withEffect">
                                  <p:stCondLst>
                                    <p:cond delay="0"/>
                                  </p:stCondLst>
                                  <p:childTnLst>
                                    <p:set>
                                      <p:cBhvr>
                                        <p:cTn id="15" dur="1" fill="hold">
                                          <p:stCondLst>
                                            <p:cond delay="0"/>
                                          </p:stCondLst>
                                        </p:cTn>
                                        <p:tgtEl>
                                          <p:spTgt spid="19459">
                                            <p:txEl>
                                              <p:pRg st="3" end="3"/>
                                            </p:txEl>
                                          </p:spTgt>
                                        </p:tgtEl>
                                        <p:attrNameLst>
                                          <p:attrName>style.visibility</p:attrName>
                                        </p:attrNameLst>
                                      </p:cBhvr>
                                      <p:to>
                                        <p:strVal val="visible"/>
                                      </p:to>
                                    </p:set>
                                    <p:animEffect transition="in" filter="wedge">
                                      <p:cBhvr>
                                        <p:cTn id="16" dur="2000"/>
                                        <p:tgtEl>
                                          <p:spTgt spid="19459">
                                            <p:txEl>
                                              <p:pRg st="3" end="3"/>
                                            </p:txEl>
                                          </p:spTgt>
                                        </p:tgtEl>
                                      </p:cBhvr>
                                    </p:animEffect>
                                  </p:childTnLst>
                                </p:cTn>
                              </p:par>
                              <p:par>
                                <p:cTn id="17" presetID="20" presetClass="entr" presetSubtype="0" fill="hold" nodeType="withEffect">
                                  <p:stCondLst>
                                    <p:cond delay="0"/>
                                  </p:stCondLst>
                                  <p:childTnLst>
                                    <p:set>
                                      <p:cBhvr>
                                        <p:cTn id="18" dur="1" fill="hold">
                                          <p:stCondLst>
                                            <p:cond delay="0"/>
                                          </p:stCondLst>
                                        </p:cTn>
                                        <p:tgtEl>
                                          <p:spTgt spid="19459">
                                            <p:txEl>
                                              <p:pRg st="4" end="4"/>
                                            </p:txEl>
                                          </p:spTgt>
                                        </p:tgtEl>
                                        <p:attrNameLst>
                                          <p:attrName>style.visibility</p:attrName>
                                        </p:attrNameLst>
                                      </p:cBhvr>
                                      <p:to>
                                        <p:strVal val="visible"/>
                                      </p:to>
                                    </p:set>
                                    <p:animEffect transition="in" filter="wedge">
                                      <p:cBhvr>
                                        <p:cTn id="19" dur="2000"/>
                                        <p:tgtEl>
                                          <p:spTgt spid="19459">
                                            <p:txEl>
                                              <p:pRg st="4" end="4"/>
                                            </p:txEl>
                                          </p:spTgt>
                                        </p:tgtEl>
                                      </p:cBhvr>
                                    </p:animEffect>
                                  </p:childTnLst>
                                </p:cTn>
                              </p:par>
                              <p:par>
                                <p:cTn id="20" presetID="20" presetClass="entr" presetSubtype="0" fill="hold" nodeType="withEffect">
                                  <p:stCondLst>
                                    <p:cond delay="0"/>
                                  </p:stCondLst>
                                  <p:childTnLst>
                                    <p:set>
                                      <p:cBhvr>
                                        <p:cTn id="21" dur="1" fill="hold">
                                          <p:stCondLst>
                                            <p:cond delay="0"/>
                                          </p:stCondLst>
                                        </p:cTn>
                                        <p:tgtEl>
                                          <p:spTgt spid="19459">
                                            <p:txEl>
                                              <p:pRg st="5" end="5"/>
                                            </p:txEl>
                                          </p:spTgt>
                                        </p:tgtEl>
                                        <p:attrNameLst>
                                          <p:attrName>style.visibility</p:attrName>
                                        </p:attrNameLst>
                                      </p:cBhvr>
                                      <p:to>
                                        <p:strVal val="visible"/>
                                      </p:to>
                                    </p:set>
                                    <p:animEffect transition="in" filter="wedge">
                                      <p:cBhvr>
                                        <p:cTn id="22" dur="2000"/>
                                        <p:tgtEl>
                                          <p:spTgt spid="1945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预习展示</a:t>
            </a:r>
            <a:endParaRPr lang="zh-CN" altLang="en-US" sz="2800" b="1" dirty="0">
              <a:latin typeface="微软雅黑" pitchFamily="34" charset="-122"/>
              <a:ea typeface="微软雅黑" pitchFamily="34" charset="-122"/>
            </a:endParaRPr>
          </a:p>
        </p:txBody>
      </p:sp>
      <p:pic>
        <p:nvPicPr>
          <p:cNvPr id="9" name="Picture 1" descr="C:\Users\Administrator\课件图12\思考人物\562310.jpg"/>
          <p:cNvPicPr>
            <a:picLocks noChangeAspect="1" noChangeArrowheads="1"/>
          </p:cNvPicPr>
          <p:nvPr/>
        </p:nvPicPr>
        <p:blipFill>
          <a:blip r:embed="rId1" cstate="print"/>
          <a:srcRect/>
          <a:stretch>
            <a:fillRect/>
          </a:stretch>
        </p:blipFill>
        <p:spPr bwMode="auto">
          <a:xfrm>
            <a:off x="251520" y="1196752"/>
            <a:ext cx="8496944" cy="4968552"/>
          </a:xfrm>
          <a:prstGeom prst="rect">
            <a:avLst/>
          </a:prstGeom>
          <a:noFill/>
        </p:spPr>
      </p:pic>
      <p:sp>
        <p:nvSpPr>
          <p:cNvPr id="18433" name="Rectangle 1"/>
          <p:cNvSpPr>
            <a:spLocks noChangeArrowheads="1"/>
          </p:cNvSpPr>
          <p:nvPr/>
        </p:nvSpPr>
        <p:spPr bwMode="auto">
          <a:xfrm>
            <a:off x="683568" y="1889645"/>
            <a:ext cx="9144000" cy="332398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2.</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理解下列词语的意思。</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坚持不懈</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千辛万苦</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风餐露宿</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闻所未闻</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夜不成眠</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(6)</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精疲力竭</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18434" name="Rectangle 2"/>
          <p:cNvSpPr>
            <a:spLocks noChangeArrowheads="1"/>
          </p:cNvSpPr>
          <p:nvPr/>
        </p:nvSpPr>
        <p:spPr bwMode="auto">
          <a:xfrm>
            <a:off x="2195736" y="2348880"/>
            <a:ext cx="9144000" cy="286232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坚决保持、维护或进行</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不松懈。</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形容极多的艰辛劳苦。</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形容旅途或野外生活的艰苦。也说露宿风餐。</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听到从来没有听到过的。形容事物非常稀罕。</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晚上睡不着觉。</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精神非常疲劳</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体力消耗已尽。形容极度疲乏。</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18434">
                                            <p:txEl>
                                              <p:pRg st="0" end="0"/>
                                            </p:txEl>
                                          </p:spTgt>
                                        </p:tgtEl>
                                        <p:attrNameLst>
                                          <p:attrName>style.visibility</p:attrName>
                                        </p:attrNameLst>
                                      </p:cBhvr>
                                      <p:to>
                                        <p:strVal val="visible"/>
                                      </p:to>
                                    </p:set>
                                    <p:anim calcmode="lin" valueType="num">
                                      <p:cBhvr>
                                        <p:cTn id="7" dur="1000" fill="hold"/>
                                        <p:tgtEl>
                                          <p:spTgt spid="18434">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18434">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18434">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49" presetClass="entr" presetSubtype="0" decel="100000" fill="hold" nodeType="clickEffect">
                                  <p:stCondLst>
                                    <p:cond delay="0"/>
                                  </p:stCondLst>
                                  <p:childTnLst>
                                    <p:set>
                                      <p:cBhvr>
                                        <p:cTn id="13" dur="1" fill="hold">
                                          <p:stCondLst>
                                            <p:cond delay="0"/>
                                          </p:stCondLst>
                                        </p:cTn>
                                        <p:tgtEl>
                                          <p:spTgt spid="18434">
                                            <p:txEl>
                                              <p:pRg st="1" end="1"/>
                                            </p:txEl>
                                          </p:spTgt>
                                        </p:tgtEl>
                                        <p:attrNameLst>
                                          <p:attrName>style.visibility</p:attrName>
                                        </p:attrNameLst>
                                      </p:cBhvr>
                                      <p:to>
                                        <p:strVal val="visible"/>
                                      </p:to>
                                    </p:set>
                                    <p:anim calcmode="lin" valueType="num">
                                      <p:cBhvr>
                                        <p:cTn id="14" dur="500" fill="hold"/>
                                        <p:tgtEl>
                                          <p:spTgt spid="18434">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18434">
                                            <p:txEl>
                                              <p:pRg st="1" end="1"/>
                                            </p:txEl>
                                          </p:spTgt>
                                        </p:tgtEl>
                                        <p:attrNameLst>
                                          <p:attrName>ppt_h</p:attrName>
                                        </p:attrNameLst>
                                      </p:cBhvr>
                                      <p:tavLst>
                                        <p:tav tm="0">
                                          <p:val>
                                            <p:fltVal val="0"/>
                                          </p:val>
                                        </p:tav>
                                        <p:tav tm="100000">
                                          <p:val>
                                            <p:strVal val="#ppt_h"/>
                                          </p:val>
                                        </p:tav>
                                      </p:tavLst>
                                    </p:anim>
                                    <p:anim calcmode="lin" valueType="num">
                                      <p:cBhvr>
                                        <p:cTn id="16" dur="500" fill="hold"/>
                                        <p:tgtEl>
                                          <p:spTgt spid="18434">
                                            <p:txEl>
                                              <p:pRg st="1" end="1"/>
                                            </p:txEl>
                                          </p:spTgt>
                                        </p:tgtEl>
                                        <p:attrNameLst>
                                          <p:attrName>style.rotation</p:attrName>
                                        </p:attrNameLst>
                                      </p:cBhvr>
                                      <p:tavLst>
                                        <p:tav tm="0">
                                          <p:val>
                                            <p:fltVal val="360"/>
                                          </p:val>
                                        </p:tav>
                                        <p:tav tm="100000">
                                          <p:val>
                                            <p:fltVal val="0"/>
                                          </p:val>
                                        </p:tav>
                                      </p:tavLst>
                                    </p:anim>
                                    <p:animEffect transition="in" filter="fade">
                                      <p:cBhvr>
                                        <p:cTn id="17" dur="500"/>
                                        <p:tgtEl>
                                          <p:spTgt spid="1843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9" presetClass="entr" presetSubtype="0" fill="hold" nodeType="clickEffect">
                                  <p:stCondLst>
                                    <p:cond delay="0"/>
                                  </p:stCondLst>
                                  <p:childTnLst>
                                    <p:set>
                                      <p:cBhvr>
                                        <p:cTn id="21" dur="1" fill="hold">
                                          <p:stCondLst>
                                            <p:cond delay="0"/>
                                          </p:stCondLst>
                                        </p:cTn>
                                        <p:tgtEl>
                                          <p:spTgt spid="18434">
                                            <p:txEl>
                                              <p:pRg st="2" end="2"/>
                                            </p:txEl>
                                          </p:spTgt>
                                        </p:tgtEl>
                                        <p:attrNameLst>
                                          <p:attrName>style.visibility</p:attrName>
                                        </p:attrNameLst>
                                      </p:cBhvr>
                                      <p:to>
                                        <p:strVal val="visible"/>
                                      </p:to>
                                    </p:set>
                                    <p:anim calcmode="lin" valueType="num">
                                      <p:cBhvr>
                                        <p:cTn id="22" dur="1000" fill="hold"/>
                                        <p:tgtEl>
                                          <p:spTgt spid="18434">
                                            <p:txEl>
                                              <p:pRg st="2" end="2"/>
                                            </p:txEl>
                                          </p:spTgt>
                                        </p:tgtEl>
                                        <p:attrNameLst>
                                          <p:attrName>ppt_x</p:attrName>
                                        </p:attrNameLst>
                                      </p:cBhvr>
                                      <p:tavLst>
                                        <p:tav tm="0">
                                          <p:val>
                                            <p:strVal val="#ppt_x-.2"/>
                                          </p:val>
                                        </p:tav>
                                        <p:tav tm="100000">
                                          <p:val>
                                            <p:strVal val="#ppt_x"/>
                                          </p:val>
                                        </p:tav>
                                      </p:tavLst>
                                    </p:anim>
                                    <p:anim calcmode="lin" valueType="num">
                                      <p:cBhvr>
                                        <p:cTn id="23" dur="1000" fill="hold"/>
                                        <p:tgtEl>
                                          <p:spTgt spid="18434">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18434">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9" presetClass="entr" presetSubtype="0" fill="hold" nodeType="clickEffect">
                                  <p:stCondLst>
                                    <p:cond delay="0"/>
                                  </p:stCondLst>
                                  <p:childTnLst>
                                    <p:set>
                                      <p:cBhvr>
                                        <p:cTn id="28" dur="1" fill="hold">
                                          <p:stCondLst>
                                            <p:cond delay="0"/>
                                          </p:stCondLst>
                                        </p:cTn>
                                        <p:tgtEl>
                                          <p:spTgt spid="18434">
                                            <p:txEl>
                                              <p:pRg st="3" end="3"/>
                                            </p:txEl>
                                          </p:spTgt>
                                        </p:tgtEl>
                                        <p:attrNameLst>
                                          <p:attrName>style.visibility</p:attrName>
                                        </p:attrNameLst>
                                      </p:cBhvr>
                                      <p:to>
                                        <p:strVal val="visible"/>
                                      </p:to>
                                    </p:set>
                                    <p:anim calcmode="lin" valueType="num">
                                      <p:cBhvr>
                                        <p:cTn id="29" dur="1000" fill="hold"/>
                                        <p:tgtEl>
                                          <p:spTgt spid="18434">
                                            <p:txEl>
                                              <p:pRg st="3" end="3"/>
                                            </p:txEl>
                                          </p:spTgt>
                                        </p:tgtEl>
                                        <p:attrNameLst>
                                          <p:attrName>ppt_x</p:attrName>
                                        </p:attrNameLst>
                                      </p:cBhvr>
                                      <p:tavLst>
                                        <p:tav tm="0">
                                          <p:val>
                                            <p:strVal val="#ppt_x-.2"/>
                                          </p:val>
                                        </p:tav>
                                        <p:tav tm="100000">
                                          <p:val>
                                            <p:strVal val="#ppt_x"/>
                                          </p:val>
                                        </p:tav>
                                      </p:tavLst>
                                    </p:anim>
                                    <p:anim calcmode="lin" valueType="num">
                                      <p:cBhvr>
                                        <p:cTn id="30" dur="1000" fill="hold"/>
                                        <p:tgtEl>
                                          <p:spTgt spid="18434">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1" dur="1000"/>
                                        <p:tgtEl>
                                          <p:spTgt spid="18434">
                                            <p:txEl>
                                              <p:pRg st="3" end="3"/>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49" presetClass="entr" presetSubtype="0" decel="100000" fill="hold" nodeType="clickEffect">
                                  <p:stCondLst>
                                    <p:cond delay="0"/>
                                  </p:stCondLst>
                                  <p:childTnLst>
                                    <p:set>
                                      <p:cBhvr>
                                        <p:cTn id="35" dur="1" fill="hold">
                                          <p:stCondLst>
                                            <p:cond delay="0"/>
                                          </p:stCondLst>
                                        </p:cTn>
                                        <p:tgtEl>
                                          <p:spTgt spid="18434">
                                            <p:txEl>
                                              <p:pRg st="4" end="4"/>
                                            </p:txEl>
                                          </p:spTgt>
                                        </p:tgtEl>
                                        <p:attrNameLst>
                                          <p:attrName>style.visibility</p:attrName>
                                        </p:attrNameLst>
                                      </p:cBhvr>
                                      <p:to>
                                        <p:strVal val="visible"/>
                                      </p:to>
                                    </p:set>
                                    <p:anim calcmode="lin" valueType="num">
                                      <p:cBhvr>
                                        <p:cTn id="36" dur="500" fill="hold"/>
                                        <p:tgtEl>
                                          <p:spTgt spid="18434">
                                            <p:txEl>
                                              <p:pRg st="4" end="4"/>
                                            </p:txEl>
                                          </p:spTgt>
                                        </p:tgtEl>
                                        <p:attrNameLst>
                                          <p:attrName>ppt_w</p:attrName>
                                        </p:attrNameLst>
                                      </p:cBhvr>
                                      <p:tavLst>
                                        <p:tav tm="0">
                                          <p:val>
                                            <p:fltVal val="0"/>
                                          </p:val>
                                        </p:tav>
                                        <p:tav tm="100000">
                                          <p:val>
                                            <p:strVal val="#ppt_w"/>
                                          </p:val>
                                        </p:tav>
                                      </p:tavLst>
                                    </p:anim>
                                    <p:anim calcmode="lin" valueType="num">
                                      <p:cBhvr>
                                        <p:cTn id="37" dur="500" fill="hold"/>
                                        <p:tgtEl>
                                          <p:spTgt spid="18434">
                                            <p:txEl>
                                              <p:pRg st="4" end="4"/>
                                            </p:txEl>
                                          </p:spTgt>
                                        </p:tgtEl>
                                        <p:attrNameLst>
                                          <p:attrName>ppt_h</p:attrName>
                                        </p:attrNameLst>
                                      </p:cBhvr>
                                      <p:tavLst>
                                        <p:tav tm="0">
                                          <p:val>
                                            <p:fltVal val="0"/>
                                          </p:val>
                                        </p:tav>
                                        <p:tav tm="100000">
                                          <p:val>
                                            <p:strVal val="#ppt_h"/>
                                          </p:val>
                                        </p:tav>
                                      </p:tavLst>
                                    </p:anim>
                                    <p:anim calcmode="lin" valueType="num">
                                      <p:cBhvr>
                                        <p:cTn id="38" dur="500" fill="hold"/>
                                        <p:tgtEl>
                                          <p:spTgt spid="18434">
                                            <p:txEl>
                                              <p:pRg st="4" end="4"/>
                                            </p:txEl>
                                          </p:spTgt>
                                        </p:tgtEl>
                                        <p:attrNameLst>
                                          <p:attrName>style.rotation</p:attrName>
                                        </p:attrNameLst>
                                      </p:cBhvr>
                                      <p:tavLst>
                                        <p:tav tm="0">
                                          <p:val>
                                            <p:fltVal val="360"/>
                                          </p:val>
                                        </p:tav>
                                        <p:tav tm="100000">
                                          <p:val>
                                            <p:fltVal val="0"/>
                                          </p:val>
                                        </p:tav>
                                      </p:tavLst>
                                    </p:anim>
                                    <p:animEffect transition="in" filter="fade">
                                      <p:cBhvr>
                                        <p:cTn id="39" dur="500"/>
                                        <p:tgtEl>
                                          <p:spTgt spid="18434">
                                            <p:txEl>
                                              <p:pRg st="4" end="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4" presetClass="entr" presetSubtype="16" fill="hold" nodeType="clickEffect">
                                  <p:stCondLst>
                                    <p:cond delay="0"/>
                                  </p:stCondLst>
                                  <p:childTnLst>
                                    <p:set>
                                      <p:cBhvr>
                                        <p:cTn id="43" dur="1" fill="hold">
                                          <p:stCondLst>
                                            <p:cond delay="0"/>
                                          </p:stCondLst>
                                        </p:cTn>
                                        <p:tgtEl>
                                          <p:spTgt spid="18434">
                                            <p:txEl>
                                              <p:pRg st="5" end="5"/>
                                            </p:txEl>
                                          </p:spTgt>
                                        </p:tgtEl>
                                        <p:attrNameLst>
                                          <p:attrName>style.visibility</p:attrName>
                                        </p:attrNameLst>
                                      </p:cBhvr>
                                      <p:to>
                                        <p:strVal val="visible"/>
                                      </p:to>
                                    </p:set>
                                    <p:animEffect transition="in" filter="box(in)">
                                      <p:cBhvr>
                                        <p:cTn id="44" dur="500"/>
                                        <p:tgtEl>
                                          <p:spTgt spid="1843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预习展示</a:t>
            </a:r>
            <a:endParaRPr lang="zh-CN" altLang="en-US" sz="2800" b="1" dirty="0">
              <a:latin typeface="微软雅黑" pitchFamily="34" charset="-122"/>
              <a:ea typeface="微软雅黑" pitchFamily="34" charset="-122"/>
            </a:endParaRPr>
          </a:p>
        </p:txBody>
      </p:sp>
      <p:sp>
        <p:nvSpPr>
          <p:cNvPr id="10" name="矩形 9"/>
          <p:cNvSpPr/>
          <p:nvPr/>
        </p:nvSpPr>
        <p:spPr>
          <a:xfrm>
            <a:off x="4067944" y="476672"/>
            <a:ext cx="1980029" cy="461665"/>
          </a:xfrm>
          <a:prstGeom prst="rect">
            <a:avLst/>
          </a:prstGeom>
        </p:spPr>
        <p:txBody>
          <a:bodyPr wrap="none">
            <a:spAutoFit/>
          </a:bodyPr>
          <a:lstStyle/>
          <a:p>
            <a:r>
              <a:rPr lang="en-US" altLang="zh-CN" sz="2400" dirty="0" smtClean="0">
                <a:latin typeface="微软雅黑" pitchFamily="34" charset="-122"/>
                <a:ea typeface="微软雅黑" pitchFamily="34" charset="-122"/>
              </a:rPr>
              <a:t>3.</a:t>
            </a:r>
            <a:r>
              <a:rPr lang="zh-CN" altLang="zh-CN" sz="2400" dirty="0" smtClean="0">
                <a:latin typeface="微软雅黑" pitchFamily="34" charset="-122"/>
                <a:ea typeface="微软雅黑" pitchFamily="34" charset="-122"/>
              </a:rPr>
              <a:t>作者信息。</a:t>
            </a:r>
            <a:endParaRPr lang="zh-CN" altLang="en-US" sz="2400" dirty="0">
              <a:latin typeface="微软雅黑" pitchFamily="34" charset="-122"/>
              <a:ea typeface="微软雅黑" pitchFamily="34" charset="-122"/>
            </a:endParaRPr>
          </a:p>
        </p:txBody>
      </p:sp>
      <p:sp>
        <p:nvSpPr>
          <p:cNvPr id="3073" name="Rectangle 1"/>
          <p:cNvSpPr>
            <a:spLocks noChangeArrowheads="1"/>
          </p:cNvSpPr>
          <p:nvPr/>
        </p:nvSpPr>
        <p:spPr bwMode="auto">
          <a:xfrm>
            <a:off x="611560" y="1268760"/>
            <a:ext cx="5904656" cy="452431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斯蒂芬</a:t>
            </a:r>
            <a:r>
              <a:rPr kumimoji="0" lang="zh-CN"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茨威格</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(1881—1942),</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奥地利作家。他的文学活动从诗歌创作开始</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主要成就在传记文学和小说创作方面。他是</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20</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世纪最受欢迎的德语作家之一。他的传记不拘泥于史实</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着重表现人物性格。作品有中短篇小说集</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奇妙之夜</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情感的迷惘</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等</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传记作品有</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巴尔扎克</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人类的群星闪耀时</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等。</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11" name="圆角矩形 10"/>
          <p:cNvSpPr/>
          <p:nvPr/>
        </p:nvSpPr>
        <p:spPr>
          <a:xfrm>
            <a:off x="251520" y="1340768"/>
            <a:ext cx="8712968" cy="4536504"/>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76" name="Picture 4" descr="C:\Users\Administrator\Desktop\t019cf631faa7aa8148.jpg"/>
          <p:cNvPicPr>
            <a:picLocks noChangeAspect="1" noChangeArrowheads="1"/>
          </p:cNvPicPr>
          <p:nvPr/>
        </p:nvPicPr>
        <p:blipFill>
          <a:blip r:embed="rId1" cstate="print"/>
          <a:srcRect/>
          <a:stretch>
            <a:fillRect/>
          </a:stretch>
        </p:blipFill>
        <p:spPr bwMode="auto">
          <a:xfrm>
            <a:off x="6444208" y="1556792"/>
            <a:ext cx="2376264" cy="3600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073">
                                            <p:txEl>
                                              <p:pRg st="0" end="0"/>
                                            </p:txEl>
                                          </p:spTgt>
                                        </p:tgtEl>
                                        <p:attrNameLst>
                                          <p:attrName>style.visibility</p:attrName>
                                        </p:attrNameLst>
                                      </p:cBhvr>
                                      <p:to>
                                        <p:strVal val="visible"/>
                                      </p:to>
                                    </p:set>
                                    <p:anim calcmode="lin" valueType="num">
                                      <p:cBhvr>
                                        <p:cTn id="7" dur="500" fill="hold"/>
                                        <p:tgtEl>
                                          <p:spTgt spid="307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07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07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07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50" presetClass="entr" presetSubtype="0" decel="100000" fill="hold" nodeType="clickEffect">
                                  <p:stCondLst>
                                    <p:cond delay="0"/>
                                  </p:stCondLst>
                                  <p:childTnLst>
                                    <p:set>
                                      <p:cBhvr>
                                        <p:cTn id="14" dur="1" fill="hold">
                                          <p:stCondLst>
                                            <p:cond delay="0"/>
                                          </p:stCondLst>
                                        </p:cTn>
                                        <p:tgtEl>
                                          <p:spTgt spid="3076"/>
                                        </p:tgtEl>
                                        <p:attrNameLst>
                                          <p:attrName>style.visibility</p:attrName>
                                        </p:attrNameLst>
                                      </p:cBhvr>
                                      <p:to>
                                        <p:strVal val="visible"/>
                                      </p:to>
                                    </p:set>
                                    <p:anim calcmode="lin" valueType="num">
                                      <p:cBhvr>
                                        <p:cTn id="15" dur="1000" fill="hold"/>
                                        <p:tgtEl>
                                          <p:spTgt spid="3076"/>
                                        </p:tgtEl>
                                        <p:attrNameLst>
                                          <p:attrName>ppt_w</p:attrName>
                                        </p:attrNameLst>
                                      </p:cBhvr>
                                      <p:tavLst>
                                        <p:tav tm="0">
                                          <p:val>
                                            <p:strVal val="#ppt_w+.3"/>
                                          </p:val>
                                        </p:tav>
                                        <p:tav tm="100000">
                                          <p:val>
                                            <p:strVal val="#ppt_w"/>
                                          </p:val>
                                        </p:tav>
                                      </p:tavLst>
                                    </p:anim>
                                    <p:anim calcmode="lin" valueType="num">
                                      <p:cBhvr>
                                        <p:cTn id="16" dur="1000" fill="hold"/>
                                        <p:tgtEl>
                                          <p:spTgt spid="3076"/>
                                        </p:tgtEl>
                                        <p:attrNameLst>
                                          <p:attrName>ppt_h</p:attrName>
                                        </p:attrNameLst>
                                      </p:cBhvr>
                                      <p:tavLst>
                                        <p:tav tm="0">
                                          <p:val>
                                            <p:strVal val="#ppt_h"/>
                                          </p:val>
                                        </p:tav>
                                        <p:tav tm="100000">
                                          <p:val>
                                            <p:strVal val="#ppt_h"/>
                                          </p:val>
                                        </p:tav>
                                      </p:tavLst>
                                    </p:anim>
                                    <p:animEffect transition="in" filter="fade">
                                      <p:cBhvr>
                                        <p:cTn id="17" dur="10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预习展示</a:t>
            </a:r>
            <a:endParaRPr lang="zh-CN" altLang="en-US" sz="2800" b="1" dirty="0">
              <a:latin typeface="微软雅黑" pitchFamily="34" charset="-122"/>
              <a:ea typeface="微软雅黑" pitchFamily="34" charset="-122"/>
            </a:endParaRPr>
          </a:p>
        </p:txBody>
      </p:sp>
      <p:pic>
        <p:nvPicPr>
          <p:cNvPr id="9" name="Picture 2" descr="C:\Users\Administrator\Desktop\课件图片\QQ截图20161126101900.png"/>
          <p:cNvPicPr>
            <a:picLocks noChangeAspect="1" noChangeArrowheads="1"/>
          </p:cNvPicPr>
          <p:nvPr/>
        </p:nvPicPr>
        <p:blipFill>
          <a:blip r:embed="rId1" cstate="print"/>
          <a:srcRect/>
          <a:stretch>
            <a:fillRect/>
          </a:stretch>
        </p:blipFill>
        <p:spPr bwMode="auto">
          <a:xfrm>
            <a:off x="323528" y="980728"/>
            <a:ext cx="8424936" cy="4970686"/>
          </a:xfrm>
          <a:prstGeom prst="rect">
            <a:avLst/>
          </a:prstGeom>
          <a:noFill/>
        </p:spPr>
      </p:pic>
      <p:sp>
        <p:nvSpPr>
          <p:cNvPr id="4097" name="Rectangle 1"/>
          <p:cNvSpPr>
            <a:spLocks noChangeArrowheads="1"/>
          </p:cNvSpPr>
          <p:nvPr/>
        </p:nvSpPr>
        <p:spPr bwMode="auto">
          <a:xfrm>
            <a:off x="755576" y="1340768"/>
            <a:ext cx="7596336" cy="39703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4.</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南极知识梳理。</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endPar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南极点位于南纬</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90</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度</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南极洲的面积为</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1400</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万平方公里。大部分区域常年被冰雪覆盖</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被人称为南极冰原或白色沙漠。即使在夏天</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也仅有</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的无冰原覆盖的裸露基岩</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称为无冰区或白色沙漠的绿洲。白色沙漠的绿洲是南极陆地、淡水生物的主要栖息地。正是这些生物给南极这块凄凉冷漠的大陆带来了生机。</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097">
                                            <p:txEl>
                                              <p:pRg st="1" end="1"/>
                                            </p:txEl>
                                          </p:spTgt>
                                        </p:tgtEl>
                                        <p:attrNameLst>
                                          <p:attrName>style.visibility</p:attrName>
                                        </p:attrNameLst>
                                      </p:cBhvr>
                                      <p:to>
                                        <p:strVal val="visible"/>
                                      </p:to>
                                    </p:set>
                                    <p:anim calcmode="lin" valueType="num">
                                      <p:cBhvr>
                                        <p:cTn id="7" dur="1000" fill="hold"/>
                                        <p:tgtEl>
                                          <p:spTgt spid="4097">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4097">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409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预习展示</a:t>
            </a:r>
            <a:endParaRPr lang="zh-CN" altLang="en-US" sz="2800" b="1" dirty="0">
              <a:latin typeface="微软雅黑" pitchFamily="34" charset="-122"/>
              <a:ea typeface="微软雅黑" pitchFamily="34" charset="-122"/>
            </a:endParaRPr>
          </a:p>
        </p:txBody>
      </p:sp>
      <p:pic>
        <p:nvPicPr>
          <p:cNvPr id="9" name="Picture 2" descr="C:\Users\Administrator\Desktop\课件图片\QQ截图20161126101900.png"/>
          <p:cNvPicPr>
            <a:picLocks noChangeAspect="1" noChangeArrowheads="1"/>
          </p:cNvPicPr>
          <p:nvPr/>
        </p:nvPicPr>
        <p:blipFill>
          <a:blip r:embed="rId1" cstate="print"/>
          <a:srcRect/>
          <a:stretch>
            <a:fillRect/>
          </a:stretch>
        </p:blipFill>
        <p:spPr bwMode="auto">
          <a:xfrm>
            <a:off x="323528" y="1268760"/>
            <a:ext cx="8424936" cy="4320480"/>
          </a:xfrm>
          <a:prstGeom prst="rect">
            <a:avLst/>
          </a:prstGeom>
          <a:noFill/>
        </p:spPr>
      </p:pic>
      <p:sp>
        <p:nvSpPr>
          <p:cNvPr id="32769" name="Rectangle 1"/>
          <p:cNvSpPr>
            <a:spLocks noChangeArrowheads="1"/>
          </p:cNvSpPr>
          <p:nvPr/>
        </p:nvSpPr>
        <p:spPr bwMode="auto">
          <a:xfrm>
            <a:off x="827584" y="1340768"/>
            <a:ext cx="7416824" cy="39703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9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a:t>
            </a:r>
            <a:r>
              <a:rPr kumimoji="0" lang="zh-CN" sz="9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南极的自然环境有如下世界之最</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:①</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是世界上最寒冷的大陆</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年均气温为零下</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25</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摄氏度</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最低气温为零下</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89.2</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摄氏度。②南极是世界上冰雪贮量最多的大陆。③南极是世界上最干燥、海拔最高的大陆</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是地球上最后一块未被开发的大陆。④有着世界上最干净的水、土和空气</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但也无处不隐藏着致命的危险</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如</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奇寒、杀人风、冰缝、移动的岛屿、乳白天空、雪盲等。</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2769">
                                            <p:txEl>
                                              <p:pRg st="0" end="0"/>
                                            </p:txEl>
                                          </p:spTgt>
                                        </p:tgtEl>
                                        <p:attrNameLst>
                                          <p:attrName>style.visibility</p:attrName>
                                        </p:attrNameLst>
                                      </p:cBhvr>
                                      <p:to>
                                        <p:strVal val="visible"/>
                                      </p:to>
                                    </p:set>
                                    <p:anim calcmode="lin" valueType="num">
                                      <p:cBhvr>
                                        <p:cTn id="7" dur="500" fill="hold"/>
                                        <p:tgtEl>
                                          <p:spTgt spid="32769">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2769">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2769">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276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预习展示</a:t>
            </a:r>
            <a:endParaRPr lang="zh-CN" altLang="en-US" sz="2800" b="1" dirty="0">
              <a:latin typeface="微软雅黑" pitchFamily="34" charset="-122"/>
              <a:ea typeface="微软雅黑" pitchFamily="34" charset="-122"/>
            </a:endParaRPr>
          </a:p>
        </p:txBody>
      </p:sp>
      <p:pic>
        <p:nvPicPr>
          <p:cNvPr id="9" name="Picture 2" descr="C:\Users\Administrator\Desktop\课件图片\QQ截图20161126101900.png"/>
          <p:cNvPicPr>
            <a:picLocks noChangeAspect="1" noChangeArrowheads="1"/>
          </p:cNvPicPr>
          <p:nvPr/>
        </p:nvPicPr>
        <p:blipFill>
          <a:blip r:embed="rId1" cstate="print"/>
          <a:srcRect/>
          <a:stretch>
            <a:fillRect/>
          </a:stretch>
        </p:blipFill>
        <p:spPr bwMode="auto">
          <a:xfrm>
            <a:off x="323528" y="980728"/>
            <a:ext cx="8424936" cy="4970686"/>
          </a:xfrm>
          <a:prstGeom prst="rect">
            <a:avLst/>
          </a:prstGeom>
          <a:noFill/>
        </p:spPr>
      </p:pic>
      <p:sp>
        <p:nvSpPr>
          <p:cNvPr id="33793" name="Rectangle 1"/>
          <p:cNvSpPr>
            <a:spLocks noChangeArrowheads="1"/>
          </p:cNvSpPr>
          <p:nvPr/>
        </p:nvSpPr>
        <p:spPr bwMode="auto">
          <a:xfrm>
            <a:off x="899592" y="1700808"/>
            <a:ext cx="7092280" cy="34163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(3)</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南极有七种企鹅</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现有约</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1.2</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亿只</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占世界总数的</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87%</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左右。</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南极大陆生物稀少</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然而</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围绕南极大陆的海洋</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南大洋</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栖息着数千种海洋生物。南极海洋生物资源的南开发利用</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将是人们研究南极首先得到的经济效益之一。</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3793"/>
                                        </p:tgtEl>
                                        <p:attrNameLst>
                                          <p:attrName>style.visibility</p:attrName>
                                        </p:attrNameLst>
                                      </p:cBhvr>
                                      <p:to>
                                        <p:strVal val="visible"/>
                                      </p:to>
                                    </p:set>
                                    <p:animEffect transition="in" filter="box(in)">
                                      <p:cBhvr>
                                        <p:cTn id="7" dur="500"/>
                                        <p:tgtEl>
                                          <p:spTgt spid="337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3" grpId="0"/>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4423</Words>
  <Application>Kingsoft Office WPP</Application>
  <PresentationFormat>全屏显示(4:3)</PresentationFormat>
  <Paragraphs>169</Paragraphs>
  <Slides>23</Slides>
  <Notes>0</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94</cp:revision>
  <dcterms:created xsi:type="dcterms:W3CDTF">2015-11-21T07:20:00Z</dcterms:created>
  <dcterms:modified xsi:type="dcterms:W3CDTF">2017-02-07T02:48:03Z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