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78" r:id="rId2"/>
    <p:sldId id="305" r:id="rId3"/>
    <p:sldId id="306" r:id="rId4"/>
    <p:sldId id="307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322" r:id="rId20"/>
    <p:sldId id="323" r:id="rId21"/>
    <p:sldId id="324" r:id="rId22"/>
    <p:sldId id="325" r:id="rId23"/>
    <p:sldId id="326" r:id="rId24"/>
    <p:sldId id="327" r:id="rId25"/>
    <p:sldId id="328" r:id="rId26"/>
    <p:sldId id="329" r:id="rId27"/>
    <p:sldId id="330" r:id="rId28"/>
    <p:sldId id="331" r:id="rId29"/>
    <p:sldId id="332" r:id="rId30"/>
    <p:sldId id="333" r:id="rId31"/>
    <p:sldId id="334" r:id="rId32"/>
    <p:sldId id="335" r:id="rId33"/>
    <p:sldId id="336" r:id="rId34"/>
    <p:sldId id="337" r:id="rId35"/>
    <p:sldId id="338" r:id="rId36"/>
    <p:sldId id="339" r:id="rId37"/>
    <p:sldId id="340" r:id="rId38"/>
    <p:sldId id="341" r:id="rId39"/>
    <p:sldId id="342" r:id="rId40"/>
    <p:sldId id="343" r:id="rId41"/>
    <p:sldId id="344" r:id="rId42"/>
    <p:sldId id="345" r:id="rId43"/>
    <p:sldId id="346" r:id="rId44"/>
    <p:sldId id="347" r:id="rId45"/>
    <p:sldId id="348" r:id="rId46"/>
    <p:sldId id="349" r:id="rId47"/>
    <p:sldId id="350" r:id="rId48"/>
    <p:sldId id="351" r:id="rId49"/>
    <p:sldId id="352" r:id="rId50"/>
    <p:sldId id="353" r:id="rId51"/>
    <p:sldId id="277" r:id="rId52"/>
    <p:sldId id="279" r:id="rId53"/>
    <p:sldId id="280" r:id="rId54"/>
    <p:sldId id="281" r:id="rId55"/>
    <p:sldId id="282" r:id="rId56"/>
    <p:sldId id="283" r:id="rId57"/>
    <p:sldId id="284" r:id="rId58"/>
    <p:sldId id="285" r:id="rId59"/>
    <p:sldId id="286" r:id="rId60"/>
    <p:sldId id="287" r:id="rId61"/>
    <p:sldId id="288" r:id="rId62"/>
    <p:sldId id="289" r:id="rId63"/>
    <p:sldId id="290" r:id="rId64"/>
    <p:sldId id="291" r:id="rId65"/>
    <p:sldId id="354" r:id="rId66"/>
    <p:sldId id="292" r:id="rId67"/>
    <p:sldId id="293" r:id="rId68"/>
    <p:sldId id="294" r:id="rId69"/>
    <p:sldId id="295" r:id="rId70"/>
    <p:sldId id="296" r:id="rId71"/>
    <p:sldId id="297" r:id="rId72"/>
    <p:sldId id="298" r:id="rId73"/>
    <p:sldId id="299" r:id="rId74"/>
    <p:sldId id="301" r:id="rId75"/>
    <p:sldId id="355" r:id="rId76"/>
    <p:sldId id="303" r:id="rId7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DCB6AF-B8DA-42FC-99B7-5479D36BB0B0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F29A7F-4220-4B27-8BB1-4FACD90CCFD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A5722E-594B-4DA1-861F-B8F46B183F5D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FFD3F9-E24F-4562-8E4F-BB033EAE400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274638"/>
            <a:ext cx="2058988" cy="58801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29325" cy="58801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944A33-27DA-40B4-BEB4-6E0747AF3C2E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86914A-CBEA-4C41-884B-238D47DD69E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84B507-A90C-4363-84EE-F96C9D8DF305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EF4C37-7975-49A3-9082-5A3459E2FCF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16A3B1-F498-4D4D-AFDD-011DCB1DC4C1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81524B-07CD-409F-BE9A-53DE3EBA0C6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33F62C-2572-4E9B-8416-C96AEC02DF4B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A2511A-17CF-452B-84B0-708F0598227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B39131-45B8-4203-A5CF-A0F62E4FA373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9613EE-1603-4B51-9BD1-FC67C35F6BC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0EA69E-249A-4209-9A0F-FC50D461A384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0DA0FB-406F-414F-BBC8-B907AC4B331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E0E358-C3BC-436F-B9C9-F5B709CFBE67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8F8362-B64C-4921-9102-41FFCCB9365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742A5D0-A7D8-4AF6-A051-C2AA178342E2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57A5A1-843E-4BAE-A784-916EEBFD571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A9529D-6380-4AA9-AACF-CB2617F30466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09543-76FD-4E09-AAA9-BEA9DF10D9D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://cai.7cxk.net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21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09761ACC-EF40-4FB5-BCE7-B1C0B7F318FD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921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921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FE2B9ED-80AB-42BB-8DF5-204D8DC64225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92167" name="Picture 7" descr="孔隆教育PPT模板(下)副本"/>
          <p:cNvPicPr>
            <a:picLocks noChangeAspect="1" noChangeArrowheads="1"/>
          </p:cNvPicPr>
          <p:nvPr/>
        </p:nvPicPr>
        <p:blipFill>
          <a:blip r:embed="rId13" cstate="print"/>
          <a:srcRect l="6961" t="78902"/>
          <a:stretch>
            <a:fillRect/>
          </a:stretch>
        </p:blipFill>
        <p:spPr bwMode="auto">
          <a:xfrm>
            <a:off x="0" y="6597650"/>
            <a:ext cx="9144000" cy="260350"/>
          </a:xfrm>
          <a:prstGeom prst="rect">
            <a:avLst/>
          </a:prstGeom>
          <a:noFill/>
        </p:spPr>
      </p:pic>
      <p:pic>
        <p:nvPicPr>
          <p:cNvPr id="92168" name="Picture 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169" name="Text Box 9"/>
          <p:cNvSpPr txBox="1">
            <a:spLocks noChangeArrowheads="1"/>
          </p:cNvSpPr>
          <p:nvPr/>
        </p:nvSpPr>
        <p:spPr bwMode="auto">
          <a:xfrm>
            <a:off x="6084888" y="6548438"/>
            <a:ext cx="2841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hlinkClick r:id="rId15"/>
              </a:rPr>
              <a:t>http://cai.7cxk.net</a:t>
            </a:r>
            <a:r>
              <a:rPr lang="en-US" altLang="zh-CN" sz="1600">
                <a:solidFill>
                  <a:schemeClr val="bg1"/>
                </a:solidFill>
              </a:rPr>
              <a:t> </a:t>
            </a:r>
            <a:r>
              <a:rPr lang="zh-CN" altLang="en-US" sz="1600">
                <a:solidFill>
                  <a:schemeClr val="bg1"/>
                </a:solidFill>
              </a:rPr>
              <a:t>中小学课件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b="1">
          <a:solidFill>
            <a:srgbClr val="0000FF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2276475"/>
            <a:ext cx="7942262" cy="1944688"/>
          </a:xfrm>
          <a:ln w="57150" cap="flat" cmpd="thinThick">
            <a:solidFill>
              <a:srgbClr val="FF0000"/>
            </a:solidFill>
            <a:prstDash val="sysDot"/>
          </a:ln>
        </p:spPr>
        <p:txBody>
          <a:bodyPr/>
          <a:lstStyle/>
          <a:p>
            <a:r>
              <a:rPr lang="zh-CN" altLang="en-US" sz="5400" b="1">
                <a:solidFill>
                  <a:schemeClr val="accent2"/>
                </a:solidFill>
              </a:rPr>
              <a:t>一、</a:t>
            </a:r>
            <a:r>
              <a:rPr lang="zh-CN" altLang="en-US" sz="5400" b="1"/>
              <a:t/>
            </a:r>
            <a:br>
              <a:rPr lang="zh-CN" altLang="en-US" sz="5400" b="1"/>
            </a:br>
            <a:r>
              <a:rPr lang="zh-CN" altLang="en-US" sz="5400" b="1">
                <a:solidFill>
                  <a:schemeClr val="accent2"/>
                </a:solidFill>
              </a:rPr>
              <a:t>概述内容，梳理结构</a:t>
            </a:r>
            <a:endParaRPr lang="zh-CN" altLang="en-US" sz="36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2"/>
          <p:cNvSpPr txBox="1">
            <a:spLocks noChangeArrowheads="1"/>
          </p:cNvSpPr>
          <p:nvPr/>
        </p:nvSpPr>
        <p:spPr bwMode="auto">
          <a:xfrm>
            <a:off x="0" y="765175"/>
            <a:ext cx="4500563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、含情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凝睇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谢君王 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2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钗留一股合一扇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3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钗擘黄金合分钿 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4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但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令心似金钿坚 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5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、临别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殷勤重寄词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 </a:t>
            </a: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4787900" y="765175"/>
            <a:ext cx="4356100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1</a:t>
            </a:r>
            <a:r>
              <a:rPr lang="zh-CN" altLang="en-US" sz="3200" b="1">
                <a:latin typeface="宋体" charset="-122"/>
              </a:rPr>
              <a:t>、注视。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2</a:t>
            </a:r>
            <a:r>
              <a:rPr lang="zh-CN" altLang="en-US" sz="3200" b="1">
                <a:latin typeface="宋体" charset="-122"/>
              </a:rPr>
              <a:t>、</a:t>
            </a:r>
            <a:r>
              <a:rPr lang="zh-CN" altLang="en-US" sz="3200" b="1">
                <a:latin typeface="Calibri" pitchFamily="34" charset="0"/>
              </a:rPr>
              <a:t>钿合留一扇</a:t>
            </a:r>
            <a:r>
              <a:rPr lang="zh-CN" altLang="en-US" sz="3200" b="1">
                <a:latin typeface="宋体" charset="-122"/>
              </a:rPr>
              <a:t>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3</a:t>
            </a:r>
            <a:r>
              <a:rPr lang="zh-CN" altLang="en-US" sz="3200" b="1">
                <a:latin typeface="宋体" charset="-122"/>
              </a:rPr>
              <a:t>、金钗分成两半，</a:t>
            </a:r>
            <a:r>
              <a:rPr lang="zh-CN" altLang="en-US" sz="3200" b="1">
                <a:latin typeface="Calibri" pitchFamily="34" charset="0"/>
              </a:rPr>
              <a:t>钿合也分成两半</a:t>
            </a:r>
            <a:r>
              <a:rPr lang="zh-CN" altLang="en-US" sz="3200" b="1">
                <a:latin typeface="宋体" charset="-122"/>
              </a:rPr>
              <a:t>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4</a:t>
            </a:r>
            <a:r>
              <a:rPr lang="zh-CN" altLang="en-US" sz="3200" b="1">
                <a:latin typeface="宋体" charset="-122"/>
              </a:rPr>
              <a:t>、只要。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5</a:t>
            </a:r>
            <a:r>
              <a:rPr lang="zh-CN" altLang="en-US" sz="3200" b="1">
                <a:latin typeface="宋体" charset="-122"/>
              </a:rPr>
              <a:t>、情意恳切；又捎话。</a:t>
            </a:r>
          </a:p>
        </p:txBody>
      </p:sp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3492500" y="0"/>
            <a:ext cx="1871663" cy="588963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  <a:ea typeface="楷体_GB2312"/>
                <a:cs typeface="楷体_GB2312"/>
              </a:rPr>
              <a:t>解释词句</a:t>
            </a:r>
            <a:endParaRPr lang="zh-CN" altLang="en-US" sz="320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4" descr="5cfbd741h9cc37a6e49d3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zh-CN" sz="3600" b="1">
                <a:latin typeface="黑体"/>
              </a:rPr>
              <a:t> </a:t>
            </a:r>
            <a:r>
              <a:rPr lang="zh-CN" altLang="en-US" sz="3600" b="1">
                <a:solidFill>
                  <a:srgbClr val="0000FF"/>
                </a:solidFill>
              </a:rPr>
              <a:t>汉皇重色思倾国</a:t>
            </a:r>
            <a:r>
              <a:rPr lang="en-US" altLang="zh-CN" sz="3600" b="1">
                <a:solidFill>
                  <a:srgbClr val="0000FF"/>
                </a:solidFill>
              </a:rPr>
              <a:t>,</a:t>
            </a:r>
            <a:r>
              <a:rPr lang="zh-CN" altLang="en-US" sz="3600" b="1">
                <a:solidFill>
                  <a:srgbClr val="0000FF"/>
                </a:solidFill>
              </a:rPr>
              <a:t>御宇多年求不得。</a:t>
            </a:r>
            <a:br>
              <a:rPr lang="zh-CN" altLang="en-US" sz="3600" b="1">
                <a:solidFill>
                  <a:srgbClr val="0000FF"/>
                </a:solidFill>
              </a:rPr>
            </a:br>
            <a:endParaRPr lang="zh-CN" altLang="en-US" sz="3600" b="1">
              <a:solidFill>
                <a:srgbClr val="0000FF"/>
              </a:solidFill>
            </a:endParaRPr>
          </a:p>
        </p:txBody>
      </p:sp>
      <p:pic>
        <p:nvPicPr>
          <p:cNvPr id="24578" name="Picture 4" descr="5cfbd741h9cc3a2ea616d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66800"/>
            <a:ext cx="9144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5562600"/>
            <a:ext cx="8229600" cy="1143000"/>
          </a:xfrm>
        </p:spPr>
        <p:txBody>
          <a:bodyPr/>
          <a:lstStyle/>
          <a:p>
            <a:r>
              <a:rPr lang="zh-CN" altLang="en-US" sz="4000" b="1">
                <a:solidFill>
                  <a:srgbClr val="0000FF"/>
                </a:solidFill>
              </a:rPr>
              <a:t>杨家有女初长成，养在深闺人未识。</a:t>
            </a:r>
            <a:r>
              <a:rPr lang="zh-CN" altLang="en-US" sz="4000"/>
              <a:t> </a:t>
            </a:r>
          </a:p>
        </p:txBody>
      </p:sp>
      <p:pic>
        <p:nvPicPr>
          <p:cNvPr id="25602" name="Picture 4" descr="5cfbd741h9cc384a20cc2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5867400"/>
            <a:ext cx="8610600" cy="1143000"/>
          </a:xfrm>
        </p:spPr>
        <p:txBody>
          <a:bodyPr/>
          <a:lstStyle/>
          <a:p>
            <a:r>
              <a:rPr lang="zh-CN" altLang="en-US" sz="3200" b="1">
                <a:solidFill>
                  <a:srgbClr val="0000FF"/>
                </a:solidFill>
              </a:rPr>
              <a:t>天生丽质难自弃，一朝选在君王侧。</a:t>
            </a:r>
            <a:br>
              <a:rPr lang="zh-CN" altLang="en-US" sz="3200" b="1">
                <a:solidFill>
                  <a:srgbClr val="0000FF"/>
                </a:solidFill>
              </a:rPr>
            </a:br>
            <a:r>
              <a:rPr lang="zh-CN" altLang="en-US" sz="3200" b="1">
                <a:solidFill>
                  <a:srgbClr val="0000FF"/>
                </a:solidFill>
              </a:rPr>
              <a:t>回眸一笑百媚生，六宫粉黛无颜色。</a:t>
            </a:r>
          </a:p>
        </p:txBody>
      </p:sp>
      <p:pic>
        <p:nvPicPr>
          <p:cNvPr id="26626" name="Picture 4" descr="5cfbd741h9cc38a2ff9e0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" y="5715000"/>
            <a:ext cx="8229600" cy="1143000"/>
          </a:xfrm>
        </p:spPr>
        <p:txBody>
          <a:bodyPr/>
          <a:lstStyle/>
          <a:p>
            <a:r>
              <a:rPr lang="zh-CN" altLang="en-US" sz="4000" b="1">
                <a:solidFill>
                  <a:srgbClr val="0000FF"/>
                </a:solidFill>
              </a:rPr>
              <a:t>春寒赐浴华清池，温泉水滑洗凝脂。</a:t>
            </a:r>
            <a:r>
              <a:rPr lang="zh-CN" altLang="en-US" sz="4000"/>
              <a:t> </a:t>
            </a:r>
          </a:p>
        </p:txBody>
      </p:sp>
      <p:pic>
        <p:nvPicPr>
          <p:cNvPr id="27650" name="Picture 4" descr="5cfbd741h9cc38ef40a52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5715000"/>
            <a:ext cx="8229600" cy="1143000"/>
          </a:xfrm>
        </p:spPr>
        <p:txBody>
          <a:bodyPr/>
          <a:lstStyle/>
          <a:p>
            <a:r>
              <a:rPr lang="zh-CN" altLang="en-US" sz="3200" b="1">
                <a:solidFill>
                  <a:srgbClr val="0000FF"/>
                </a:solidFill>
              </a:rPr>
              <a:t>侍儿扶起娇无力，始是新承恩泽时。</a:t>
            </a:r>
            <a:r>
              <a:rPr lang="zh-CN" altLang="en-US" sz="3200" b="1">
                <a:solidFill>
                  <a:srgbClr val="0000FF"/>
                </a:solidFill>
                <a:latin typeface="黑体"/>
              </a:rPr>
              <a:t> </a:t>
            </a:r>
            <a:r>
              <a:rPr lang="zh-CN" altLang="en-US" sz="3200" b="1">
                <a:solidFill>
                  <a:srgbClr val="0000FF"/>
                </a:solidFill>
              </a:rPr>
              <a:t/>
            </a:r>
            <a:br>
              <a:rPr lang="zh-CN" altLang="en-US" sz="3200" b="1">
                <a:solidFill>
                  <a:srgbClr val="0000FF"/>
                </a:solidFill>
              </a:rPr>
            </a:br>
            <a:r>
              <a:rPr lang="zh-CN" altLang="en-US" sz="3200" b="1">
                <a:solidFill>
                  <a:srgbClr val="0000FF"/>
                </a:solidFill>
              </a:rPr>
              <a:t>云鬓花颜金步摇，芙蓉帐暖度春宵。</a:t>
            </a:r>
          </a:p>
        </p:txBody>
      </p:sp>
      <p:pic>
        <p:nvPicPr>
          <p:cNvPr id="28674" name="Picture 4" descr="5cfbd741h9cc392824fc9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5562600"/>
            <a:ext cx="8229600" cy="1143000"/>
          </a:xfrm>
        </p:spPr>
        <p:txBody>
          <a:bodyPr/>
          <a:lstStyle/>
          <a:p>
            <a:r>
              <a:rPr lang="zh-CN" altLang="en-US" sz="4000" b="1">
                <a:solidFill>
                  <a:srgbClr val="0000FF"/>
                </a:solidFill>
              </a:rPr>
              <a:t>春宵苦短日高起，从此君王不早朝。</a:t>
            </a:r>
            <a:r>
              <a:rPr lang="zh-CN" altLang="en-US" sz="4000"/>
              <a:t> </a:t>
            </a:r>
          </a:p>
        </p:txBody>
      </p:sp>
      <p:pic>
        <p:nvPicPr>
          <p:cNvPr id="29698" name="Picture 4" descr="5cfbd741h9cc39708dd62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916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5715000"/>
            <a:ext cx="8229600" cy="1143000"/>
          </a:xfrm>
        </p:spPr>
        <p:txBody>
          <a:bodyPr/>
          <a:lstStyle/>
          <a:p>
            <a:r>
              <a:rPr lang="zh-CN" altLang="en-US" sz="4000" b="1">
                <a:solidFill>
                  <a:srgbClr val="0000FF"/>
                </a:solidFill>
              </a:rPr>
              <a:t>承欢侍宴无闲暇，春从春游夜专夜</a:t>
            </a:r>
            <a:r>
              <a:rPr lang="zh-CN" altLang="en-US" sz="3600" b="1"/>
              <a:t>。</a:t>
            </a:r>
            <a:r>
              <a:rPr lang="zh-CN" altLang="en-US" sz="4000"/>
              <a:t> </a:t>
            </a:r>
          </a:p>
        </p:txBody>
      </p:sp>
      <p:pic>
        <p:nvPicPr>
          <p:cNvPr id="30722" name="Picture 4" descr="5cfbd741h9cc399fb412a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5715000"/>
            <a:ext cx="8229600" cy="1143000"/>
          </a:xfrm>
        </p:spPr>
        <p:txBody>
          <a:bodyPr/>
          <a:lstStyle/>
          <a:p>
            <a:r>
              <a:rPr lang="zh-CN" altLang="en-US" sz="4000" b="1">
                <a:solidFill>
                  <a:srgbClr val="0000FF"/>
                </a:solidFill>
              </a:rPr>
              <a:t>后宫佳丽三千人，三千宠爱在一身。</a:t>
            </a:r>
            <a:r>
              <a:rPr lang="zh-CN" altLang="en-US" sz="4000"/>
              <a:t> </a:t>
            </a:r>
          </a:p>
        </p:txBody>
      </p:sp>
      <p:pic>
        <p:nvPicPr>
          <p:cNvPr id="31746" name="Picture 4" descr="5cfbd741h9cc39e336292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3132138" y="0"/>
            <a:ext cx="2016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  <a:ea typeface="隶书"/>
                <a:cs typeface="隶书"/>
              </a:rPr>
              <a:t>分析结构</a:t>
            </a: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179388" y="620713"/>
            <a:ext cx="8458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Calibri" pitchFamily="34" charset="0"/>
              </a:rPr>
              <a:t>本文可分为哪几个部分？</a:t>
            </a:r>
          </a:p>
        </p:txBody>
      </p:sp>
      <p:sp>
        <p:nvSpPr>
          <p:cNvPr id="14339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1447800"/>
            <a:ext cx="8686800" cy="54102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 b="0">
                <a:solidFill>
                  <a:srgbClr val="FF0000"/>
                </a:solidFill>
                <a:latin typeface="宋体" charset="-122"/>
              </a:rPr>
              <a:t>玉环进宫，玄宗宠爱</a:t>
            </a:r>
            <a:r>
              <a:rPr lang="zh-CN" altLang="en-US">
                <a:latin typeface="宋体" charset="-122"/>
              </a:rPr>
              <a:t>：</a:t>
            </a:r>
          </a:p>
          <a:p>
            <a:pPr>
              <a:spcBef>
                <a:spcPct val="0"/>
              </a:spcBef>
            </a:pPr>
            <a:r>
              <a:rPr lang="zh-CN" altLang="en-US">
                <a:latin typeface="宋体" charset="-122"/>
              </a:rPr>
              <a:t>（汉皇重色思倾国</a:t>
            </a:r>
            <a:r>
              <a:rPr lang="en-US" altLang="zh-CN">
                <a:latin typeface="宋体" charset="-122"/>
              </a:rPr>
              <a:t>……</a:t>
            </a:r>
            <a:r>
              <a:rPr lang="zh-CN" altLang="en-US">
                <a:latin typeface="宋体" charset="-122"/>
              </a:rPr>
              <a:t>尽日君王看不足）</a:t>
            </a:r>
          </a:p>
          <a:p>
            <a:pPr>
              <a:spcBef>
                <a:spcPct val="0"/>
              </a:spcBef>
            </a:pPr>
            <a:r>
              <a:rPr lang="zh-CN" altLang="en-US" b="0">
                <a:solidFill>
                  <a:srgbClr val="FF0000"/>
                </a:solidFill>
                <a:latin typeface="宋体" charset="-122"/>
              </a:rPr>
              <a:t>逃难途中，玉环被杀</a:t>
            </a:r>
            <a:r>
              <a:rPr lang="zh-CN" altLang="en-US">
                <a:latin typeface="宋体" charset="-122"/>
              </a:rPr>
              <a:t>：</a:t>
            </a:r>
          </a:p>
          <a:p>
            <a:pPr>
              <a:spcBef>
                <a:spcPct val="0"/>
              </a:spcBef>
            </a:pPr>
            <a:r>
              <a:rPr lang="zh-CN" altLang="en-US">
                <a:latin typeface="宋体" charset="-122"/>
              </a:rPr>
              <a:t>（渔阳鼙鼓动地来</a:t>
            </a:r>
            <a:r>
              <a:rPr lang="en-US" altLang="zh-CN">
                <a:latin typeface="宋体" charset="-122"/>
              </a:rPr>
              <a:t>……</a:t>
            </a:r>
            <a:r>
              <a:rPr lang="zh-CN" altLang="en-US">
                <a:latin typeface="宋体" charset="-122"/>
              </a:rPr>
              <a:t>不见玉颜空死处）</a:t>
            </a:r>
          </a:p>
          <a:p>
            <a:pPr>
              <a:spcBef>
                <a:spcPct val="0"/>
              </a:spcBef>
            </a:pPr>
            <a:r>
              <a:rPr lang="zh-CN" altLang="en-US" b="0">
                <a:solidFill>
                  <a:srgbClr val="FF0000"/>
                </a:solidFill>
                <a:latin typeface="宋体" charset="-122"/>
              </a:rPr>
              <a:t>乱后回京，痛思玉环</a:t>
            </a:r>
            <a:r>
              <a:rPr lang="zh-CN" altLang="en-US">
                <a:latin typeface="宋体" charset="-122"/>
              </a:rPr>
              <a:t>：</a:t>
            </a:r>
          </a:p>
          <a:p>
            <a:pPr>
              <a:spcBef>
                <a:spcPct val="0"/>
              </a:spcBef>
            </a:pPr>
            <a:r>
              <a:rPr lang="zh-CN" altLang="en-US">
                <a:latin typeface="宋体" charset="-122"/>
              </a:rPr>
              <a:t>（君臣相顾尽沾衣</a:t>
            </a:r>
            <a:r>
              <a:rPr lang="en-US" altLang="zh-CN">
                <a:latin typeface="宋体" charset="-122"/>
              </a:rPr>
              <a:t>……</a:t>
            </a:r>
            <a:r>
              <a:rPr lang="zh-CN" altLang="en-US">
                <a:latin typeface="宋体" charset="-122"/>
              </a:rPr>
              <a:t>魂魄不曾来入梦）</a:t>
            </a:r>
          </a:p>
          <a:p>
            <a:pPr>
              <a:spcBef>
                <a:spcPct val="0"/>
              </a:spcBef>
            </a:pPr>
            <a:r>
              <a:rPr lang="zh-CN" altLang="en-US" b="0">
                <a:solidFill>
                  <a:srgbClr val="FF0000"/>
                </a:solidFill>
                <a:latin typeface="宋体" charset="-122"/>
              </a:rPr>
              <a:t>道士施法，寻觅玉环</a:t>
            </a:r>
            <a:r>
              <a:rPr lang="zh-CN" altLang="en-US">
                <a:latin typeface="宋体" charset="-122"/>
              </a:rPr>
              <a:t>：</a:t>
            </a:r>
          </a:p>
          <a:p>
            <a:pPr>
              <a:spcBef>
                <a:spcPct val="0"/>
              </a:spcBef>
            </a:pPr>
            <a:r>
              <a:rPr lang="zh-CN" altLang="en-US">
                <a:latin typeface="宋体" charset="-122"/>
              </a:rPr>
              <a:t>（临邛道士鸿都客</a:t>
            </a:r>
            <a:r>
              <a:rPr lang="en-US" altLang="zh-CN">
                <a:latin typeface="宋体" charset="-122"/>
              </a:rPr>
              <a:t>……</a:t>
            </a:r>
            <a:r>
              <a:rPr lang="zh-CN" altLang="en-US">
                <a:latin typeface="宋体" charset="-122"/>
              </a:rPr>
              <a:t>梨花一枝春带雨）</a:t>
            </a:r>
          </a:p>
          <a:p>
            <a:pPr>
              <a:spcBef>
                <a:spcPct val="0"/>
              </a:spcBef>
            </a:pPr>
            <a:r>
              <a:rPr lang="zh-CN" altLang="en-US" b="0">
                <a:solidFill>
                  <a:srgbClr val="FF0000"/>
                </a:solidFill>
                <a:latin typeface="宋体" charset="-122"/>
              </a:rPr>
              <a:t>玉环送钗，天人永隔</a:t>
            </a:r>
            <a:r>
              <a:rPr lang="zh-CN" altLang="en-US">
                <a:latin typeface="宋体" charset="-122"/>
              </a:rPr>
              <a:t>：</a:t>
            </a:r>
          </a:p>
          <a:p>
            <a:pPr>
              <a:spcBef>
                <a:spcPct val="0"/>
              </a:spcBef>
            </a:pPr>
            <a:r>
              <a:rPr lang="zh-CN" altLang="en-US">
                <a:latin typeface="宋体" charset="-122"/>
              </a:rPr>
              <a:t>（</a:t>
            </a:r>
            <a:r>
              <a:rPr lang="zh-CN" altLang="en-US" b="0">
                <a:latin typeface="宋体" charset="-122"/>
              </a:rPr>
              <a:t>含情凝睇谢君王</a:t>
            </a:r>
            <a:r>
              <a:rPr lang="en-US" altLang="zh-CN" b="0">
                <a:latin typeface="宋体" charset="-122"/>
              </a:rPr>
              <a:t>……</a:t>
            </a:r>
            <a:r>
              <a:rPr lang="zh-CN" altLang="en-US" b="0">
                <a:latin typeface="宋体" charset="-122"/>
              </a:rPr>
              <a:t>此恨绵绵无绝期</a:t>
            </a:r>
            <a:r>
              <a:rPr lang="zh-CN" altLang="en-US">
                <a:latin typeface="宋体" charset="-122"/>
              </a:rPr>
              <a:t>）</a:t>
            </a: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8054975" y="1268413"/>
            <a:ext cx="10890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Calibri" pitchFamily="34" charset="0"/>
              </a:rPr>
              <a:t>重色</a:t>
            </a:r>
          </a:p>
          <a:p>
            <a:r>
              <a:rPr lang="zh-CN" altLang="en-US" sz="3200" b="1">
                <a:solidFill>
                  <a:srgbClr val="FF3300"/>
                </a:solidFill>
                <a:latin typeface="Calibri" pitchFamily="34" charset="0"/>
              </a:rPr>
              <a:t>受宠</a:t>
            </a:r>
          </a:p>
        </p:txBody>
      </p:sp>
      <p:sp>
        <p:nvSpPr>
          <p:cNvPr id="34824" name="AutoShape 8"/>
          <p:cNvSpPr>
            <a:spLocks noChangeArrowheads="1"/>
          </p:cNvSpPr>
          <p:nvPr/>
        </p:nvSpPr>
        <p:spPr bwMode="auto">
          <a:xfrm>
            <a:off x="8388350" y="2420938"/>
            <a:ext cx="433388" cy="554037"/>
          </a:xfrm>
          <a:prstGeom prst="downArrow">
            <a:avLst>
              <a:gd name="adj1" fmla="val 50000"/>
              <a:gd name="adj2" fmla="val 3196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8101013" y="3068638"/>
            <a:ext cx="104298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Calibri" pitchFamily="34" charset="0"/>
              </a:rPr>
              <a:t>马嵬</a:t>
            </a:r>
          </a:p>
          <a:p>
            <a:r>
              <a:rPr lang="zh-CN" altLang="en-US" sz="3200" b="1">
                <a:solidFill>
                  <a:srgbClr val="FF3300"/>
                </a:solidFill>
                <a:latin typeface="Calibri" pitchFamily="34" charset="0"/>
              </a:rPr>
              <a:t>赐死</a:t>
            </a:r>
          </a:p>
        </p:txBody>
      </p:sp>
      <p:sp>
        <p:nvSpPr>
          <p:cNvPr id="34826" name="AutoShape 10"/>
          <p:cNvSpPr>
            <a:spLocks noChangeArrowheads="1"/>
          </p:cNvSpPr>
          <p:nvPr/>
        </p:nvSpPr>
        <p:spPr bwMode="auto">
          <a:xfrm>
            <a:off x="8388350" y="4221163"/>
            <a:ext cx="433388" cy="733425"/>
          </a:xfrm>
          <a:prstGeom prst="downArrow">
            <a:avLst>
              <a:gd name="adj1" fmla="val 50000"/>
              <a:gd name="adj2" fmla="val 4230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27" name="Text Box 11"/>
          <p:cNvSpPr txBox="1">
            <a:spLocks noChangeArrowheads="1"/>
          </p:cNvSpPr>
          <p:nvPr/>
        </p:nvSpPr>
        <p:spPr bwMode="auto">
          <a:xfrm>
            <a:off x="8101013" y="5013325"/>
            <a:ext cx="104298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Calibri" pitchFamily="34" charset="0"/>
              </a:rPr>
              <a:t>汉皇</a:t>
            </a:r>
          </a:p>
          <a:p>
            <a:r>
              <a:rPr lang="zh-CN" altLang="en-US" sz="3200" b="1">
                <a:solidFill>
                  <a:srgbClr val="FF3300"/>
                </a:solidFill>
                <a:latin typeface="Calibri" pitchFamily="34" charset="0"/>
              </a:rPr>
              <a:t>遗恨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8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8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34821" grpId="0"/>
      <p:bldP spid="34824" grpId="0" animBg="1"/>
      <p:bldP spid="3482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5715000"/>
            <a:ext cx="8229600" cy="1143000"/>
          </a:xfrm>
        </p:spPr>
        <p:txBody>
          <a:bodyPr/>
          <a:lstStyle/>
          <a:p>
            <a:r>
              <a:rPr lang="zh-CN" altLang="en-US" sz="4000" b="1">
                <a:solidFill>
                  <a:srgbClr val="0000FF"/>
                </a:solidFill>
              </a:rPr>
              <a:t>金屋妆成娇侍夜，玉楼宴罢醉和春。</a:t>
            </a:r>
            <a:r>
              <a:rPr lang="zh-CN" altLang="en-US" sz="4000"/>
              <a:t> </a:t>
            </a:r>
          </a:p>
        </p:txBody>
      </p:sp>
      <p:pic>
        <p:nvPicPr>
          <p:cNvPr id="32770" name="Picture 4" descr="5cfbd741h9cc3a2ea616d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5715000"/>
            <a:ext cx="8229600" cy="1143000"/>
          </a:xfrm>
        </p:spPr>
        <p:txBody>
          <a:bodyPr/>
          <a:lstStyle/>
          <a:p>
            <a:r>
              <a:rPr lang="zh-CN" altLang="en-US" sz="4000" b="1">
                <a:solidFill>
                  <a:srgbClr val="0000FF"/>
                </a:solidFill>
              </a:rPr>
              <a:t>姊妹弟兄皆列土，可怜光彩生门户。</a:t>
            </a:r>
          </a:p>
        </p:txBody>
      </p:sp>
      <p:pic>
        <p:nvPicPr>
          <p:cNvPr id="33794" name="Picture 4" descr="5cfbd741h9cc3a9f415f0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5715000"/>
            <a:ext cx="8229600" cy="1143000"/>
          </a:xfrm>
        </p:spPr>
        <p:txBody>
          <a:bodyPr/>
          <a:lstStyle/>
          <a:p>
            <a:r>
              <a:rPr lang="zh-CN" altLang="en-US" sz="3600" b="1">
                <a:solidFill>
                  <a:srgbClr val="0000FF"/>
                </a:solidFill>
              </a:rPr>
              <a:t>遂令天下父母心，不重生男重生女</a:t>
            </a:r>
            <a:br>
              <a:rPr lang="zh-CN" altLang="en-US" sz="3600" b="1">
                <a:solidFill>
                  <a:srgbClr val="0000FF"/>
                </a:solidFill>
              </a:rPr>
            </a:br>
            <a:endParaRPr lang="zh-CN" altLang="en-US" sz="3600" b="1">
              <a:solidFill>
                <a:srgbClr val="0000FF"/>
              </a:solidFill>
            </a:endParaRPr>
          </a:p>
        </p:txBody>
      </p:sp>
      <p:pic>
        <p:nvPicPr>
          <p:cNvPr id="34818" name="Picture 4" descr="5cfbd741h9cc3ae6ea390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" y="5867400"/>
            <a:ext cx="8229600" cy="1143000"/>
          </a:xfrm>
        </p:spPr>
        <p:txBody>
          <a:bodyPr/>
          <a:lstStyle/>
          <a:p>
            <a:r>
              <a:rPr lang="zh-CN" altLang="en-US" sz="4000" b="1">
                <a:solidFill>
                  <a:srgbClr val="0000FF"/>
                </a:solidFill>
              </a:rPr>
              <a:t>骊宫高处入青云，仙乐风飘处处闻。</a:t>
            </a:r>
            <a:r>
              <a:rPr lang="zh-CN" altLang="en-US" sz="4000"/>
              <a:t> </a:t>
            </a:r>
          </a:p>
        </p:txBody>
      </p:sp>
      <p:pic>
        <p:nvPicPr>
          <p:cNvPr id="35842" name="Picture 4" descr="5cfbd741h9cc3b1bc5a67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5867400"/>
            <a:ext cx="8839200" cy="1143000"/>
          </a:xfrm>
        </p:spPr>
        <p:txBody>
          <a:bodyPr/>
          <a:lstStyle/>
          <a:p>
            <a:r>
              <a:rPr lang="zh-CN" altLang="en-US" b="1">
                <a:solidFill>
                  <a:srgbClr val="0000FF"/>
                </a:solidFill>
              </a:rPr>
              <a:t>缓歌慢舞凝丝竹，尽日君王看不足</a:t>
            </a:r>
            <a:r>
              <a:rPr lang="zh-CN" altLang="en-US" sz="4000"/>
              <a:t> </a:t>
            </a:r>
          </a:p>
        </p:txBody>
      </p:sp>
      <p:pic>
        <p:nvPicPr>
          <p:cNvPr id="36866" name="Picture 4" descr="5cfbd741h9cc3b50ba020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5715000"/>
            <a:ext cx="8610600" cy="1143000"/>
          </a:xfrm>
        </p:spPr>
        <p:txBody>
          <a:bodyPr/>
          <a:lstStyle/>
          <a:p>
            <a:r>
              <a:rPr lang="zh-CN" altLang="en-US" sz="4000" b="1">
                <a:solidFill>
                  <a:srgbClr val="0000FF"/>
                </a:solidFill>
              </a:rPr>
              <a:t>渔阳鼙鼓动地来，惊破霓裳羽衣曲。</a:t>
            </a:r>
            <a:r>
              <a:rPr lang="zh-CN" altLang="en-US" sz="4000"/>
              <a:t> </a:t>
            </a:r>
          </a:p>
        </p:txBody>
      </p:sp>
      <p:pic>
        <p:nvPicPr>
          <p:cNvPr id="37890" name="Picture 4" descr="5cfbd741h9cc3b890516a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5867400"/>
            <a:ext cx="8229600" cy="1143000"/>
          </a:xfrm>
        </p:spPr>
        <p:txBody>
          <a:bodyPr/>
          <a:lstStyle/>
          <a:p>
            <a:r>
              <a:rPr lang="zh-CN" altLang="en-US" sz="3600" b="1">
                <a:solidFill>
                  <a:srgbClr val="0000FF"/>
                </a:solidFill>
              </a:rPr>
              <a:t>九重城阙烟尘生，千乘万骑西南行。</a:t>
            </a:r>
            <a:br>
              <a:rPr lang="zh-CN" altLang="en-US" sz="3600" b="1">
                <a:solidFill>
                  <a:srgbClr val="0000FF"/>
                </a:solidFill>
              </a:rPr>
            </a:br>
            <a:r>
              <a:rPr lang="zh-CN" altLang="en-US" sz="3600" b="1">
                <a:solidFill>
                  <a:srgbClr val="0000FF"/>
                </a:solidFill>
              </a:rPr>
              <a:t>翠华摇摇行复止，西出都门百馀里。</a:t>
            </a:r>
            <a:br>
              <a:rPr lang="zh-CN" altLang="en-US" sz="3600" b="1">
                <a:solidFill>
                  <a:srgbClr val="0000FF"/>
                </a:solidFill>
              </a:rPr>
            </a:br>
            <a:endParaRPr lang="zh-CN" altLang="en-US" sz="3600" b="1">
              <a:solidFill>
                <a:srgbClr val="0000FF"/>
              </a:solidFill>
            </a:endParaRPr>
          </a:p>
        </p:txBody>
      </p:sp>
      <p:pic>
        <p:nvPicPr>
          <p:cNvPr id="38914" name="Picture 4" descr="5cfbd741h9cc3bad00323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5715000"/>
            <a:ext cx="8229600" cy="1143000"/>
          </a:xfrm>
        </p:spPr>
        <p:txBody>
          <a:bodyPr/>
          <a:lstStyle/>
          <a:p>
            <a:r>
              <a:rPr lang="zh-CN" altLang="en-US" sz="4000" b="1">
                <a:solidFill>
                  <a:srgbClr val="0000FF"/>
                </a:solidFill>
              </a:rPr>
              <a:t>六军不发无奈何，宛转蛾眉马前死。</a:t>
            </a:r>
            <a:r>
              <a:rPr lang="zh-CN" altLang="en-US" sz="4000"/>
              <a:t> </a:t>
            </a:r>
          </a:p>
        </p:txBody>
      </p:sp>
      <p:pic>
        <p:nvPicPr>
          <p:cNvPr id="39938" name="Picture 4" descr="5cfbd741h9cc3be0cf564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5715000"/>
            <a:ext cx="8229600" cy="1143000"/>
          </a:xfrm>
        </p:spPr>
        <p:txBody>
          <a:bodyPr/>
          <a:lstStyle/>
          <a:p>
            <a:r>
              <a:rPr lang="zh-CN" altLang="en-US" sz="4000" b="1"/>
              <a:t>花钿委地无人收，翠翘金雀玉搔头。</a:t>
            </a:r>
            <a:r>
              <a:rPr lang="zh-CN" altLang="en-US" sz="4000"/>
              <a:t> </a:t>
            </a:r>
          </a:p>
        </p:txBody>
      </p:sp>
      <p:pic>
        <p:nvPicPr>
          <p:cNvPr id="40962" name="Picture 4" descr="5cfbd741h9cc3c3429778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5562600"/>
            <a:ext cx="8229600" cy="1143000"/>
          </a:xfrm>
        </p:spPr>
        <p:txBody>
          <a:bodyPr/>
          <a:lstStyle/>
          <a:p>
            <a:r>
              <a:rPr lang="zh-CN" altLang="en-US" sz="4000" b="1">
                <a:solidFill>
                  <a:srgbClr val="0000FF"/>
                </a:solidFill>
              </a:rPr>
              <a:t>君王掩面救不得，回看血泪相和流。</a:t>
            </a:r>
            <a:r>
              <a:rPr lang="zh-CN" altLang="en-US" sz="4000"/>
              <a:t> </a:t>
            </a:r>
          </a:p>
        </p:txBody>
      </p:sp>
      <p:pic>
        <p:nvPicPr>
          <p:cNvPr id="41986" name="Picture 4" descr="5cfbd741h9cc3c61f4334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3132138" y="0"/>
            <a:ext cx="2016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  <a:ea typeface="隶书"/>
                <a:cs typeface="隶书"/>
              </a:rPr>
              <a:t>研习文本</a:t>
            </a: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179388" y="620713"/>
            <a:ext cx="8458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Calibri" pitchFamily="34" charset="0"/>
              </a:rPr>
              <a:t>造成唐玄宗和杨贵妃爱情悲剧的原因有哪些？</a:t>
            </a:r>
          </a:p>
        </p:txBody>
      </p:sp>
      <p:sp>
        <p:nvSpPr>
          <p:cNvPr id="15363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1447800"/>
            <a:ext cx="8686800" cy="54102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 b="0">
                <a:solidFill>
                  <a:srgbClr val="FF0000"/>
                </a:solidFill>
                <a:latin typeface="宋体" charset="-122"/>
              </a:rPr>
              <a:t>玄宗迷恋美色</a:t>
            </a:r>
          </a:p>
          <a:p>
            <a:pPr>
              <a:spcBef>
                <a:spcPct val="0"/>
              </a:spcBef>
            </a:pPr>
            <a:r>
              <a:rPr lang="zh-CN" altLang="en-US" b="0">
                <a:latin typeface="宋体" charset="-122"/>
              </a:rPr>
              <a:t>（汉皇重色思倾国</a:t>
            </a:r>
            <a:r>
              <a:rPr lang="en-US" altLang="zh-CN" b="0">
                <a:latin typeface="宋体" charset="-122"/>
              </a:rPr>
              <a:t>……</a:t>
            </a:r>
            <a:r>
              <a:rPr lang="zh-CN" altLang="en-US" b="0">
                <a:latin typeface="宋体" charset="-122"/>
              </a:rPr>
              <a:t>玉楼宴罢醉和春）</a:t>
            </a:r>
          </a:p>
          <a:p>
            <a:pPr>
              <a:spcBef>
                <a:spcPct val="0"/>
              </a:spcBef>
            </a:pPr>
            <a:r>
              <a:rPr lang="zh-CN" altLang="en-US" b="0">
                <a:solidFill>
                  <a:srgbClr val="FF0000"/>
                </a:solidFill>
                <a:latin typeface="宋体" charset="-122"/>
              </a:rPr>
              <a:t>外戚干政</a:t>
            </a:r>
          </a:p>
          <a:p>
            <a:pPr>
              <a:spcBef>
                <a:spcPct val="0"/>
              </a:spcBef>
            </a:pPr>
            <a:r>
              <a:rPr lang="zh-CN" altLang="en-US" b="0">
                <a:latin typeface="宋体" charset="-122"/>
              </a:rPr>
              <a:t>（姊妹弟兄皆列土</a:t>
            </a:r>
            <a:r>
              <a:rPr lang="en-US" altLang="zh-CN" b="0">
                <a:latin typeface="宋体" charset="-122"/>
              </a:rPr>
              <a:t>……</a:t>
            </a:r>
            <a:r>
              <a:rPr lang="zh-CN" altLang="en-US" b="0">
                <a:latin typeface="宋体" charset="-122"/>
              </a:rPr>
              <a:t>不重生男重生女）</a:t>
            </a:r>
          </a:p>
          <a:p>
            <a:pPr>
              <a:spcBef>
                <a:spcPct val="0"/>
              </a:spcBef>
            </a:pPr>
            <a:r>
              <a:rPr lang="zh-CN" altLang="en-US" b="0">
                <a:solidFill>
                  <a:srgbClr val="FF0000"/>
                </a:solidFill>
                <a:latin typeface="宋体" charset="-122"/>
              </a:rPr>
              <a:t>玄宗沉溺歌舞</a:t>
            </a:r>
          </a:p>
          <a:p>
            <a:pPr>
              <a:spcBef>
                <a:spcPct val="0"/>
              </a:spcBef>
            </a:pPr>
            <a:r>
              <a:rPr lang="zh-CN" altLang="en-US" b="0">
                <a:latin typeface="宋体" charset="-122"/>
              </a:rPr>
              <a:t>（骊宫高处入青云</a:t>
            </a:r>
            <a:r>
              <a:rPr lang="en-US" altLang="zh-CN" b="0">
                <a:latin typeface="宋体" charset="-122"/>
              </a:rPr>
              <a:t>……</a:t>
            </a:r>
            <a:r>
              <a:rPr lang="zh-CN" altLang="en-US" b="0">
                <a:latin typeface="宋体" charset="-122"/>
              </a:rPr>
              <a:t>尽日君王看不足）</a:t>
            </a:r>
          </a:p>
          <a:p>
            <a:pPr>
              <a:spcBef>
                <a:spcPct val="0"/>
              </a:spcBef>
            </a:pPr>
            <a:r>
              <a:rPr lang="zh-CN" altLang="en-US" b="0">
                <a:solidFill>
                  <a:srgbClr val="FF0000"/>
                </a:solidFill>
                <a:latin typeface="宋体" charset="-122"/>
              </a:rPr>
              <a:t>安史之乱</a:t>
            </a:r>
          </a:p>
          <a:p>
            <a:pPr>
              <a:spcBef>
                <a:spcPct val="0"/>
              </a:spcBef>
            </a:pPr>
            <a:r>
              <a:rPr lang="zh-CN" altLang="en-US" b="0">
                <a:latin typeface="宋体" charset="-122"/>
              </a:rPr>
              <a:t>（渔阳鼙鼓动地来</a:t>
            </a:r>
            <a:r>
              <a:rPr lang="en-US" altLang="zh-CN" b="0">
                <a:latin typeface="宋体" charset="-122"/>
              </a:rPr>
              <a:t>……</a:t>
            </a:r>
            <a:r>
              <a:rPr lang="zh-CN" altLang="en-US" b="0">
                <a:latin typeface="宋体" charset="-122"/>
              </a:rPr>
              <a:t>千乘万骑西南行） </a:t>
            </a:r>
          </a:p>
          <a:p>
            <a:pPr>
              <a:spcBef>
                <a:spcPct val="0"/>
              </a:spcBef>
            </a:pPr>
            <a:r>
              <a:rPr lang="zh-CN" altLang="en-US" b="0">
                <a:solidFill>
                  <a:srgbClr val="FF0000"/>
                </a:solidFill>
                <a:latin typeface="宋体" charset="-122"/>
              </a:rPr>
              <a:t>马嵬兵变</a:t>
            </a:r>
          </a:p>
          <a:p>
            <a:pPr>
              <a:spcBef>
                <a:spcPct val="0"/>
              </a:spcBef>
            </a:pPr>
            <a:r>
              <a:rPr lang="zh-CN" altLang="en-US" b="0">
                <a:latin typeface="宋体" charset="-122"/>
              </a:rPr>
              <a:t>（翠华摇摇行复止 </a:t>
            </a:r>
            <a:r>
              <a:rPr lang="en-US" altLang="zh-CN" b="0">
                <a:latin typeface="宋体" charset="-122"/>
              </a:rPr>
              <a:t>……</a:t>
            </a:r>
            <a:r>
              <a:rPr lang="zh-CN" altLang="en-US" b="0">
                <a:latin typeface="宋体" charset="-122"/>
              </a:rPr>
              <a:t>回看血泪相和流） 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8054975" y="2636838"/>
            <a:ext cx="10890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Calibri" pitchFamily="34" charset="0"/>
              </a:rPr>
              <a:t>内因</a:t>
            </a:r>
          </a:p>
        </p:txBody>
      </p:sp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8101013" y="5013325"/>
            <a:ext cx="10429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Calibri" pitchFamily="34" charset="0"/>
              </a:rPr>
              <a:t>外因</a:t>
            </a:r>
          </a:p>
        </p:txBody>
      </p:sp>
      <p:sp>
        <p:nvSpPr>
          <p:cNvPr id="37898" name="AutoShape 10"/>
          <p:cNvSpPr>
            <a:spLocks/>
          </p:cNvSpPr>
          <p:nvPr/>
        </p:nvSpPr>
        <p:spPr bwMode="auto">
          <a:xfrm>
            <a:off x="8027988" y="1484313"/>
            <a:ext cx="149225" cy="3024187"/>
          </a:xfrm>
          <a:prstGeom prst="rightBrace">
            <a:avLst>
              <a:gd name="adj1" fmla="val 168883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7899" name="AutoShape 11"/>
          <p:cNvSpPr>
            <a:spLocks/>
          </p:cNvSpPr>
          <p:nvPr/>
        </p:nvSpPr>
        <p:spPr bwMode="auto">
          <a:xfrm>
            <a:off x="8027988" y="4652963"/>
            <a:ext cx="76200" cy="1584325"/>
          </a:xfrm>
          <a:prstGeom prst="rightBrace">
            <a:avLst>
              <a:gd name="adj1" fmla="val 173264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153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9" dur="500"/>
                                        <p:tgtEl>
                                          <p:spTgt spid="37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4" dur="500"/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/>
      <p:bldP spid="15363" grpId="0" build="p"/>
      <p:bldP spid="37898" grpId="0" animBg="1"/>
      <p:bldP spid="3789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5715000"/>
            <a:ext cx="8839200" cy="1143000"/>
          </a:xfrm>
        </p:spPr>
        <p:txBody>
          <a:bodyPr/>
          <a:lstStyle/>
          <a:p>
            <a:r>
              <a:rPr lang="zh-CN" altLang="en-US" sz="3600" b="1">
                <a:solidFill>
                  <a:srgbClr val="0000FF"/>
                </a:solidFill>
              </a:rPr>
              <a:t>黄埃散漫风萧索，云栈萦纡登剑阁。</a:t>
            </a:r>
            <a:br>
              <a:rPr lang="zh-CN" altLang="en-US" sz="3600" b="1">
                <a:solidFill>
                  <a:srgbClr val="0000FF"/>
                </a:solidFill>
              </a:rPr>
            </a:br>
            <a:r>
              <a:rPr lang="zh-CN" altLang="en-US" sz="3600" b="1">
                <a:solidFill>
                  <a:srgbClr val="0000FF"/>
                </a:solidFill>
              </a:rPr>
              <a:t>峨嵋山下少人行，旌旗无光日色薄。</a:t>
            </a:r>
          </a:p>
        </p:txBody>
      </p:sp>
      <p:pic>
        <p:nvPicPr>
          <p:cNvPr id="43010" name="Picture 4" descr="5cfbd741h9cc3c8b13052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" y="5715000"/>
            <a:ext cx="8991600" cy="1143000"/>
          </a:xfrm>
        </p:spPr>
        <p:txBody>
          <a:bodyPr/>
          <a:lstStyle/>
          <a:p>
            <a:r>
              <a:rPr lang="zh-CN" altLang="en-US" sz="3600" b="1">
                <a:solidFill>
                  <a:srgbClr val="0000FF"/>
                </a:solidFill>
              </a:rPr>
              <a:t>蜀江水碧蜀山青，圣主朝朝暮暮情。</a:t>
            </a:r>
            <a:br>
              <a:rPr lang="zh-CN" altLang="en-US" sz="3600" b="1">
                <a:solidFill>
                  <a:srgbClr val="0000FF"/>
                </a:solidFill>
              </a:rPr>
            </a:br>
            <a:r>
              <a:rPr lang="zh-CN" altLang="en-US" sz="3600" b="1">
                <a:solidFill>
                  <a:srgbClr val="0000FF"/>
                </a:solidFill>
              </a:rPr>
              <a:t>行宫见月伤心色，夜雨闻铃肠断声。</a:t>
            </a:r>
          </a:p>
        </p:txBody>
      </p:sp>
      <p:pic>
        <p:nvPicPr>
          <p:cNvPr id="44034" name="Picture 4" descr="5cfbd741h9cc3daf22ffc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60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5715000"/>
            <a:ext cx="8229600" cy="1143000"/>
          </a:xfrm>
        </p:spPr>
        <p:txBody>
          <a:bodyPr/>
          <a:lstStyle/>
          <a:p>
            <a:r>
              <a:rPr lang="zh-CN" altLang="en-US" sz="3600" b="1">
                <a:solidFill>
                  <a:srgbClr val="0000FF"/>
                </a:solidFill>
              </a:rPr>
              <a:t>天旋日转回龙驭，到此踌躇不能去。</a:t>
            </a:r>
            <a:br>
              <a:rPr lang="zh-CN" altLang="en-US" sz="3600" b="1">
                <a:solidFill>
                  <a:srgbClr val="0000FF"/>
                </a:solidFill>
              </a:rPr>
            </a:br>
            <a:r>
              <a:rPr lang="zh-CN" altLang="en-US" sz="3600" b="1">
                <a:solidFill>
                  <a:srgbClr val="0000FF"/>
                </a:solidFill>
              </a:rPr>
              <a:t>马嵬坡下泥土中，不见玉颜空死处。</a:t>
            </a:r>
          </a:p>
        </p:txBody>
      </p:sp>
      <p:pic>
        <p:nvPicPr>
          <p:cNvPr id="45058" name="Picture 4" descr="5cfbd741h9cc3dfe21a33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5715000"/>
            <a:ext cx="8229600" cy="1143000"/>
          </a:xfrm>
        </p:spPr>
        <p:txBody>
          <a:bodyPr/>
          <a:lstStyle/>
          <a:p>
            <a:r>
              <a:rPr lang="zh-CN" altLang="en-US" sz="4000" b="1">
                <a:solidFill>
                  <a:srgbClr val="0000FF"/>
                </a:solidFill>
              </a:rPr>
              <a:t>君臣相顾尽沾衣，东望都门信马归。</a:t>
            </a:r>
          </a:p>
        </p:txBody>
      </p:sp>
      <p:pic>
        <p:nvPicPr>
          <p:cNvPr id="46082" name="Picture 4" descr="5cfbd741h9cc3e4390c67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5943600"/>
            <a:ext cx="8229600" cy="1143000"/>
          </a:xfrm>
        </p:spPr>
        <p:txBody>
          <a:bodyPr/>
          <a:lstStyle/>
          <a:p>
            <a:r>
              <a:rPr lang="zh-CN" altLang="en-US" sz="3600" b="1">
                <a:solidFill>
                  <a:srgbClr val="0000FF"/>
                </a:solidFill>
              </a:rPr>
              <a:t>归来池苑皆依旧，太液芙蓉未央柳。</a:t>
            </a:r>
            <a:r>
              <a:rPr lang="zh-CN" altLang="en-US" sz="3200" b="1"/>
              <a:t/>
            </a:r>
            <a:br>
              <a:rPr lang="zh-CN" altLang="en-US" sz="3200" b="1"/>
            </a:br>
            <a:endParaRPr lang="zh-CN" altLang="en-US" sz="3200" b="1"/>
          </a:p>
        </p:txBody>
      </p:sp>
      <p:pic>
        <p:nvPicPr>
          <p:cNvPr id="47106" name="Picture 4" descr="5cfbd741h9cc3e80fcb89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5562600"/>
            <a:ext cx="8686800" cy="1143000"/>
          </a:xfrm>
        </p:spPr>
        <p:txBody>
          <a:bodyPr/>
          <a:lstStyle/>
          <a:p>
            <a:r>
              <a:rPr lang="zh-CN" altLang="en-US" sz="4000" b="1">
                <a:solidFill>
                  <a:srgbClr val="0000FF"/>
                </a:solidFill>
              </a:rPr>
              <a:t>芙蓉如面柳如眉，对此如何不泪垂！</a:t>
            </a:r>
          </a:p>
        </p:txBody>
      </p:sp>
      <p:pic>
        <p:nvPicPr>
          <p:cNvPr id="48130" name="Picture 4" descr="5cfbd741h9cc3eb97e620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5715000"/>
            <a:ext cx="8229600" cy="990600"/>
          </a:xfrm>
        </p:spPr>
        <p:txBody>
          <a:bodyPr/>
          <a:lstStyle/>
          <a:p>
            <a:r>
              <a:rPr lang="zh-CN" altLang="en-US" sz="3600" b="1">
                <a:solidFill>
                  <a:srgbClr val="0000FF"/>
                </a:solidFill>
              </a:rPr>
              <a:t>春风桃李花开日，秋雨梧桐叶落时。</a:t>
            </a:r>
            <a:br>
              <a:rPr lang="zh-CN" altLang="en-US" sz="3600" b="1">
                <a:solidFill>
                  <a:srgbClr val="0000FF"/>
                </a:solidFill>
              </a:rPr>
            </a:br>
            <a:r>
              <a:rPr lang="zh-CN" altLang="en-US" sz="3600" b="1">
                <a:solidFill>
                  <a:srgbClr val="0000FF"/>
                </a:solidFill>
              </a:rPr>
              <a:t>西宫南内多秋草，落叶满阶红不扫。</a:t>
            </a:r>
          </a:p>
        </p:txBody>
      </p:sp>
      <p:pic>
        <p:nvPicPr>
          <p:cNvPr id="49154" name="Picture 4" descr="5cfbd741h9cc3ee9b1666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5715000"/>
            <a:ext cx="8229600" cy="1143000"/>
          </a:xfrm>
        </p:spPr>
        <p:txBody>
          <a:bodyPr/>
          <a:lstStyle/>
          <a:p>
            <a:r>
              <a:rPr lang="zh-CN" altLang="en-US" sz="4000" b="1">
                <a:solidFill>
                  <a:srgbClr val="0000FF"/>
                </a:solidFill>
              </a:rPr>
              <a:t>梨园子弟白发新，椒房阿监青娥老。</a:t>
            </a:r>
            <a:r>
              <a:rPr lang="zh-CN" altLang="en-US" sz="4000"/>
              <a:t> </a:t>
            </a:r>
          </a:p>
        </p:txBody>
      </p:sp>
      <p:pic>
        <p:nvPicPr>
          <p:cNvPr id="50178" name="Picture 4" descr="5cfbd741h9cc3f249f6c7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5562600"/>
            <a:ext cx="8610600" cy="1143000"/>
          </a:xfrm>
        </p:spPr>
        <p:txBody>
          <a:bodyPr/>
          <a:lstStyle/>
          <a:p>
            <a:r>
              <a:rPr lang="zh-CN" altLang="en-US" sz="3600" b="1">
                <a:solidFill>
                  <a:srgbClr val="0000FF"/>
                </a:solidFill>
              </a:rPr>
              <a:t>夕殿萤飞思悄然，孤灯挑尽未成眠。</a:t>
            </a:r>
            <a:br>
              <a:rPr lang="zh-CN" altLang="en-US" sz="3600" b="1">
                <a:solidFill>
                  <a:srgbClr val="0000FF"/>
                </a:solidFill>
              </a:rPr>
            </a:br>
            <a:r>
              <a:rPr lang="zh-CN" altLang="en-US" sz="3600" b="1">
                <a:solidFill>
                  <a:srgbClr val="0000FF"/>
                </a:solidFill>
              </a:rPr>
              <a:t>迟迟钟鼓初长夜，耿耿星河欲曙天。</a:t>
            </a:r>
          </a:p>
        </p:txBody>
      </p:sp>
      <p:pic>
        <p:nvPicPr>
          <p:cNvPr id="51202" name="Picture 4" descr="5cfbd741h9cc3f460b487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5562600"/>
            <a:ext cx="8610600" cy="1143000"/>
          </a:xfrm>
        </p:spPr>
        <p:txBody>
          <a:bodyPr/>
          <a:lstStyle/>
          <a:p>
            <a:r>
              <a:rPr lang="zh-CN" altLang="en-US" sz="3600" b="1">
                <a:solidFill>
                  <a:srgbClr val="0000FF"/>
                </a:solidFill>
              </a:rPr>
              <a:t>鸳鸯瓦冷霜华重，翡翠衾寒谁与共？</a:t>
            </a:r>
            <a:br>
              <a:rPr lang="zh-CN" altLang="en-US" sz="3600" b="1">
                <a:solidFill>
                  <a:srgbClr val="0000FF"/>
                </a:solidFill>
              </a:rPr>
            </a:br>
            <a:r>
              <a:rPr lang="zh-CN" altLang="en-US" sz="3600" b="1">
                <a:solidFill>
                  <a:srgbClr val="0000FF"/>
                </a:solidFill>
              </a:rPr>
              <a:t>悠悠生死别经年，魂魄不曾来入梦。</a:t>
            </a:r>
            <a:r>
              <a:rPr lang="zh-CN" altLang="en-US" sz="4000"/>
              <a:t> </a:t>
            </a:r>
          </a:p>
        </p:txBody>
      </p:sp>
      <p:pic>
        <p:nvPicPr>
          <p:cNvPr id="52226" name="Picture 4" descr="5cfbd741h9cc56ad2cda1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tp2006040423154231289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ext Box 3"/>
          <p:cNvSpPr txBox="1">
            <a:spLocks noChangeArrowheads="1"/>
          </p:cNvSpPr>
          <p:nvPr/>
        </p:nvSpPr>
        <p:spPr bwMode="auto">
          <a:xfrm>
            <a:off x="457200" y="1219200"/>
            <a:ext cx="8458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kumimoji="1" lang="en-US" altLang="zh-CN" sz="240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</a:br>
            <a:endParaRPr kumimoji="1" lang="en-US" altLang="zh-CN" sz="240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6387" name="Picture 5" descr="86e57ddc9703399dab06597b8dc34793_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333375"/>
            <a:ext cx="3959225" cy="619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539750" y="620713"/>
            <a:ext cx="4032250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汉皇重色思倾国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在全诗中有什么作用？</a:t>
            </a:r>
            <a:endParaRPr kumimoji="1" lang="zh-CN" altLang="en-US" sz="3200" b="1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539750" y="3141663"/>
            <a:ext cx="4103688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这句话既揭示了</a:t>
            </a:r>
            <a:r>
              <a:rPr kumimoji="1" lang="zh-CN" altLang="en-US" sz="3200" b="1">
                <a:solidFill>
                  <a:srgbClr val="FF0000"/>
                </a:solidFill>
                <a:latin typeface="Calibri" pitchFamily="34" charset="0"/>
              </a:rPr>
              <a:t>造成唐玄宗和杨贵妃爱情悲剧的内在原因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，又统领全诗，起提纲挈领的作用。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9" grpId="0"/>
      <p:bldP spid="3585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5715000"/>
            <a:ext cx="8229600" cy="1143000"/>
          </a:xfrm>
        </p:spPr>
        <p:txBody>
          <a:bodyPr/>
          <a:lstStyle/>
          <a:p>
            <a:r>
              <a:rPr lang="zh-CN" altLang="en-US" sz="4000" b="1">
                <a:solidFill>
                  <a:srgbClr val="0000FF"/>
                </a:solidFill>
              </a:rPr>
              <a:t>临邛道士鸿都客，能以精诚致魂魄。</a:t>
            </a:r>
            <a:r>
              <a:rPr lang="zh-CN" altLang="en-US" sz="4000"/>
              <a:t> </a:t>
            </a:r>
          </a:p>
        </p:txBody>
      </p:sp>
      <p:pic>
        <p:nvPicPr>
          <p:cNvPr id="53250" name="Picture 4" descr="5cfbd741h9cc56e4d4047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5715000"/>
            <a:ext cx="8229600" cy="1143000"/>
          </a:xfrm>
        </p:spPr>
        <p:txBody>
          <a:bodyPr/>
          <a:lstStyle/>
          <a:p>
            <a:r>
              <a:rPr lang="zh-CN" altLang="en-US" sz="4000" b="1">
                <a:solidFill>
                  <a:srgbClr val="0000FF"/>
                </a:solidFill>
              </a:rPr>
              <a:t>为感君王辗转思，遂教方士殷勤觅。</a:t>
            </a:r>
            <a:r>
              <a:rPr lang="zh-CN" altLang="en-US" sz="4000"/>
              <a:t> </a:t>
            </a:r>
          </a:p>
        </p:txBody>
      </p:sp>
      <p:pic>
        <p:nvPicPr>
          <p:cNvPr id="54274" name="Picture 4" descr="5cfbd741h9cc570ed51bf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914400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5791200"/>
            <a:ext cx="8229600" cy="914400"/>
          </a:xfrm>
        </p:spPr>
        <p:txBody>
          <a:bodyPr/>
          <a:lstStyle/>
          <a:p>
            <a:r>
              <a:rPr lang="zh-CN" altLang="en-US" sz="4000" b="1">
                <a:solidFill>
                  <a:srgbClr val="0000FF"/>
                </a:solidFill>
              </a:rPr>
              <a:t>排空驭气奔如电，升天入地求之遍。</a:t>
            </a:r>
          </a:p>
        </p:txBody>
      </p:sp>
      <p:pic>
        <p:nvPicPr>
          <p:cNvPr id="55298" name="Picture 4" descr="5cfbd741h9cc572854b3f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943600"/>
            <a:ext cx="9144000" cy="1143000"/>
          </a:xfrm>
        </p:spPr>
        <p:txBody>
          <a:bodyPr/>
          <a:lstStyle/>
          <a:p>
            <a:r>
              <a:rPr lang="zh-CN" altLang="en-US" sz="4000" b="1">
                <a:solidFill>
                  <a:srgbClr val="0000FF"/>
                </a:solidFill>
              </a:rPr>
              <a:t>上穷碧落下黄泉，两处茫茫皆不见。</a:t>
            </a:r>
            <a:br>
              <a:rPr lang="zh-CN" altLang="en-US" sz="4000" b="1">
                <a:solidFill>
                  <a:srgbClr val="0000FF"/>
                </a:solidFill>
              </a:rPr>
            </a:br>
            <a:endParaRPr lang="zh-CN" altLang="en-US" sz="4000" b="1">
              <a:solidFill>
                <a:srgbClr val="0000FF"/>
              </a:solidFill>
            </a:endParaRPr>
          </a:p>
        </p:txBody>
      </p:sp>
      <p:pic>
        <p:nvPicPr>
          <p:cNvPr id="56322" name="Picture 4" descr="5cfbd741he1fb6b17da7f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5562600"/>
            <a:ext cx="8229600" cy="1143000"/>
          </a:xfrm>
        </p:spPr>
        <p:txBody>
          <a:bodyPr/>
          <a:lstStyle/>
          <a:p>
            <a:r>
              <a:rPr lang="zh-CN" altLang="en-US" sz="2900" b="1">
                <a:solidFill>
                  <a:srgbClr val="0000FF"/>
                </a:solidFill>
              </a:rPr>
              <a:t>忽闻海上有仙山，山在虚无缥缈间。</a:t>
            </a:r>
            <a:br>
              <a:rPr lang="zh-CN" altLang="en-US" sz="2900" b="1">
                <a:solidFill>
                  <a:srgbClr val="0000FF"/>
                </a:solidFill>
              </a:rPr>
            </a:br>
            <a:r>
              <a:rPr lang="zh-CN" altLang="en-US" sz="2900" b="1">
                <a:solidFill>
                  <a:srgbClr val="0000FF"/>
                </a:solidFill>
              </a:rPr>
              <a:t>楼阁玲珑五云起，其中绰约多仙子。</a:t>
            </a:r>
            <a:br>
              <a:rPr lang="zh-CN" altLang="en-US" sz="2900" b="1">
                <a:solidFill>
                  <a:srgbClr val="0000FF"/>
                </a:solidFill>
              </a:rPr>
            </a:br>
            <a:r>
              <a:rPr lang="zh-CN" altLang="en-US" sz="2900" b="1">
                <a:solidFill>
                  <a:srgbClr val="0000FF"/>
                </a:solidFill>
              </a:rPr>
              <a:t>中有一人字太真，雪肤花貌参差是。</a:t>
            </a:r>
          </a:p>
        </p:txBody>
      </p:sp>
      <p:pic>
        <p:nvPicPr>
          <p:cNvPr id="57346" name="Picture 4" descr="5cfbd741h9cc57aedfc33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5715000"/>
            <a:ext cx="8610600" cy="1143000"/>
          </a:xfrm>
        </p:spPr>
        <p:txBody>
          <a:bodyPr/>
          <a:lstStyle/>
          <a:p>
            <a:r>
              <a:rPr lang="zh-CN" altLang="en-US" b="1">
                <a:solidFill>
                  <a:srgbClr val="0000FF"/>
                </a:solidFill>
              </a:rPr>
              <a:t>金阙西厢叩玉扃，转教小玉报双成</a:t>
            </a:r>
            <a:r>
              <a:rPr lang="zh-CN" altLang="en-US" sz="4000"/>
              <a:t> </a:t>
            </a:r>
          </a:p>
        </p:txBody>
      </p:sp>
      <p:pic>
        <p:nvPicPr>
          <p:cNvPr id="58370" name="Picture 4" descr="5cfbd741h9cc57df74998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876800"/>
            <a:ext cx="8229600" cy="1143000"/>
          </a:xfrm>
        </p:spPr>
        <p:txBody>
          <a:bodyPr/>
          <a:lstStyle/>
          <a:p>
            <a:r>
              <a:rPr lang="zh-CN" altLang="en-US" sz="2900" b="1">
                <a:solidFill>
                  <a:srgbClr val="0000FF"/>
                </a:solidFill>
              </a:rPr>
              <a:t>闻道汉家天子使，九华帐里梦魂惊。</a:t>
            </a:r>
            <a:br>
              <a:rPr lang="zh-CN" altLang="en-US" sz="2900" b="1">
                <a:solidFill>
                  <a:srgbClr val="0000FF"/>
                </a:solidFill>
              </a:rPr>
            </a:br>
            <a:r>
              <a:rPr lang="zh-CN" altLang="en-US" sz="2900" b="1">
                <a:solidFill>
                  <a:srgbClr val="0000FF"/>
                </a:solidFill>
              </a:rPr>
              <a:t>揽衣推枕起徘徊，珠箔银屏迤逦开。</a:t>
            </a:r>
            <a:br>
              <a:rPr lang="zh-CN" altLang="en-US" sz="2900" b="1">
                <a:solidFill>
                  <a:srgbClr val="0000FF"/>
                </a:solidFill>
              </a:rPr>
            </a:br>
            <a:r>
              <a:rPr lang="zh-CN" altLang="en-US" sz="2900" b="1">
                <a:solidFill>
                  <a:srgbClr val="0000FF"/>
                </a:solidFill>
              </a:rPr>
              <a:t>云鬓半偏新睡觉，花冠不整下堂来。</a:t>
            </a:r>
            <a:br>
              <a:rPr lang="zh-CN" altLang="en-US" sz="2900" b="1">
                <a:solidFill>
                  <a:srgbClr val="0000FF"/>
                </a:solidFill>
              </a:rPr>
            </a:br>
            <a:r>
              <a:rPr lang="zh-CN" altLang="en-US" sz="2900" b="1">
                <a:solidFill>
                  <a:srgbClr val="0000FF"/>
                </a:solidFill>
              </a:rPr>
              <a:t>风吹仙袂飘飘举，犹似霓裳羽衣舞。</a:t>
            </a:r>
          </a:p>
        </p:txBody>
      </p:sp>
      <p:pic>
        <p:nvPicPr>
          <p:cNvPr id="59394" name="Picture 4" descr="5cfbd741h9cc580cad189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5715000"/>
            <a:ext cx="8229600" cy="114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900" b="1">
                <a:solidFill>
                  <a:srgbClr val="0000FF"/>
                </a:solidFill>
              </a:rPr>
              <a:t>玉容寂寞泪阑干，梨花一枝春带雨。</a:t>
            </a:r>
            <a:br>
              <a:rPr lang="zh-CN" altLang="en-US" sz="2900" b="1">
                <a:solidFill>
                  <a:srgbClr val="0000FF"/>
                </a:solidFill>
              </a:rPr>
            </a:br>
            <a:r>
              <a:rPr lang="zh-CN" altLang="en-US" sz="2900" b="1">
                <a:solidFill>
                  <a:srgbClr val="0000FF"/>
                </a:solidFill>
              </a:rPr>
              <a:t>含情凝睇谢君王，一别音容两渺茫。</a:t>
            </a:r>
            <a:br>
              <a:rPr lang="zh-CN" altLang="en-US" sz="2900" b="1">
                <a:solidFill>
                  <a:srgbClr val="0000FF"/>
                </a:solidFill>
              </a:rPr>
            </a:br>
            <a:r>
              <a:rPr lang="zh-CN" altLang="en-US" sz="2900" b="1">
                <a:solidFill>
                  <a:srgbClr val="0000FF"/>
                </a:solidFill>
              </a:rPr>
              <a:t>昭阳殿里恩爱绝，蓬莱宫中日月长。</a:t>
            </a:r>
            <a:br>
              <a:rPr lang="zh-CN" altLang="en-US" sz="2900" b="1">
                <a:solidFill>
                  <a:srgbClr val="0000FF"/>
                </a:solidFill>
              </a:rPr>
            </a:br>
            <a:r>
              <a:rPr lang="zh-CN" altLang="en-US" sz="2900" b="1">
                <a:solidFill>
                  <a:srgbClr val="0000FF"/>
                </a:solidFill>
              </a:rPr>
              <a:t>回头下望人寰处，不见长安见尘雾。</a:t>
            </a:r>
            <a:br>
              <a:rPr lang="zh-CN" altLang="en-US" sz="2900" b="1">
                <a:solidFill>
                  <a:srgbClr val="0000FF"/>
                </a:solidFill>
              </a:rPr>
            </a:br>
            <a:endParaRPr lang="zh-CN" altLang="en-US" sz="2900" b="1">
              <a:solidFill>
                <a:srgbClr val="0000FF"/>
              </a:solidFill>
            </a:endParaRPr>
          </a:p>
        </p:txBody>
      </p:sp>
      <p:pic>
        <p:nvPicPr>
          <p:cNvPr id="60418" name="Picture 4" descr="5cfbd741h7613c087a623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4" descr="5cfbd741h9cc58fca7ebb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2" name="Rectangle 5"/>
          <p:cNvSpPr>
            <a:spLocks noChangeArrowheads="1"/>
          </p:cNvSpPr>
          <p:nvPr/>
        </p:nvSpPr>
        <p:spPr bwMode="auto">
          <a:xfrm>
            <a:off x="1371600" y="5319713"/>
            <a:ext cx="6705600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-793500" tIns="0" rIns="0" bIns="0" anchor="ctr">
            <a:spAutoFit/>
          </a:bodyPr>
          <a:lstStyle/>
          <a:p>
            <a:pPr algn="ctr" fontAlgn="ctr"/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唯将旧物表深情，钿合金钗寄将去。</a:t>
            </a:r>
            <a:r>
              <a:rPr lang="zh-CN" altLang="en-US" sz="3200" b="1">
                <a:solidFill>
                  <a:srgbClr val="0000FF"/>
                </a:solidFill>
              </a:rPr>
              <a:t> </a:t>
            </a:r>
            <a:endParaRPr lang="zh-CN" altLang="en-US" sz="3200" b="1">
              <a:solidFill>
                <a:srgbClr val="0000FF"/>
              </a:solidFill>
              <a:latin typeface="宋体" charset="-122"/>
              <a:ea typeface="����"/>
              <a:cs typeface="����"/>
            </a:endParaRPr>
          </a:p>
          <a:p>
            <a:pPr algn="ctr" eaLnBrk="0" fontAlgn="ctr" hangingPunct="0"/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钗留一股合一扇，钗擘黄金合分钿。</a:t>
            </a:r>
            <a:endParaRPr lang="zh-CN" altLang="en-US" sz="3200" b="1">
              <a:solidFill>
                <a:srgbClr val="0000FF"/>
              </a:solidFill>
              <a:latin typeface="宋体" charset="-122"/>
              <a:ea typeface="����"/>
              <a:cs typeface="����"/>
            </a:endParaRPr>
          </a:p>
          <a:p>
            <a:pPr algn="ctr" eaLnBrk="0" fontAlgn="ctr" hangingPunct="0"/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但教心似金钿坚，天上人间会相见。</a:t>
            </a:r>
            <a:endParaRPr lang="zh-CN" altLang="en-US" sz="3200" b="1">
              <a:solidFill>
                <a:srgbClr val="0000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4" descr="5cfbd741h9cc591f6405d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6" name="Rectangle 5"/>
          <p:cNvSpPr>
            <a:spLocks noChangeArrowheads="1"/>
          </p:cNvSpPr>
          <p:nvPr/>
        </p:nvSpPr>
        <p:spPr bwMode="auto">
          <a:xfrm>
            <a:off x="1447800" y="5759450"/>
            <a:ext cx="70866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-793500" tIns="0" rIns="0" bIns="0" anchor="ctr">
            <a:spAutoFit/>
          </a:bodyPr>
          <a:lstStyle/>
          <a:p>
            <a:pPr algn="ctr" fontAlgn="ctr"/>
            <a:r>
              <a:rPr lang="zh-CN" altLang="en-US" sz="3600" b="1">
                <a:solidFill>
                  <a:srgbClr val="0000FF"/>
                </a:solidFill>
                <a:latin typeface="宋体" charset="-122"/>
              </a:rPr>
              <a:t>临别殷勤重寄词，词中有誓两心知。</a:t>
            </a:r>
            <a:endParaRPr lang="zh-CN" altLang="en-US" sz="3600" b="1">
              <a:solidFill>
                <a:srgbClr val="0000FF"/>
              </a:solidFill>
              <a:latin typeface="宋体" charset="-122"/>
              <a:ea typeface="����"/>
              <a:cs typeface="����"/>
            </a:endParaRPr>
          </a:p>
          <a:p>
            <a:pPr algn="ctr" eaLnBrk="0" fontAlgn="ctr" hangingPunct="0"/>
            <a:r>
              <a:rPr lang="zh-CN" altLang="en-US" sz="3600" b="1">
                <a:solidFill>
                  <a:srgbClr val="0000FF"/>
                </a:solidFill>
                <a:latin typeface="宋体" charset="-122"/>
              </a:rPr>
              <a:t>七月七日长生殿，夜半无人私语时。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52388"/>
            <a:ext cx="9001125" cy="675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287338" y="228600"/>
            <a:ext cx="8856662" cy="2038350"/>
          </a:xfrm>
        </p:spPr>
        <p:txBody>
          <a:bodyPr/>
          <a:lstStyle/>
          <a:p>
            <a:pPr algn="ctr">
              <a:buFontTx/>
              <a:buNone/>
            </a:pPr>
            <a:r>
              <a:rPr lang="zh-CN" altLang="zh-CN" sz="6600" b="0">
                <a:cs typeface="楷体_GB2312"/>
              </a:rPr>
              <a:t>     </a:t>
            </a:r>
            <a:r>
              <a:rPr lang="zh-CN" altLang="en-US" sz="6600" b="0">
                <a:cs typeface="楷体_GB2312"/>
              </a:rPr>
              <a:t>行文线索：</a:t>
            </a:r>
          </a:p>
          <a:p>
            <a:pPr algn="ctr">
              <a:buFontTx/>
              <a:buNone/>
            </a:pPr>
            <a:r>
              <a:rPr lang="zh-CN" altLang="en-US" b="0">
                <a:latin typeface="黑体" pitchFamily="49" charset="-122"/>
                <a:ea typeface="黑体" pitchFamily="49" charset="-122"/>
              </a:rPr>
              <a:t>重色</a:t>
            </a:r>
            <a:r>
              <a:rPr lang="zh-CN" altLang="zh-CN" b="0">
                <a:latin typeface="黑体" pitchFamily="49" charset="-122"/>
                <a:ea typeface="黑体" pitchFamily="49" charset="-122"/>
              </a:rPr>
              <a:t>--</a:t>
            </a:r>
            <a:r>
              <a:rPr lang="zh-CN" altLang="en-US" b="0">
                <a:latin typeface="黑体" pitchFamily="49" charset="-122"/>
                <a:ea typeface="黑体" pitchFamily="49" charset="-122"/>
              </a:rPr>
              <a:t>寻色</a:t>
            </a:r>
            <a:r>
              <a:rPr lang="zh-CN" altLang="zh-CN" b="0">
                <a:latin typeface="黑体" pitchFamily="49" charset="-122"/>
                <a:ea typeface="黑体" pitchFamily="49" charset="-122"/>
              </a:rPr>
              <a:t>--</a:t>
            </a:r>
            <a:r>
              <a:rPr lang="zh-CN" altLang="en-US" b="0">
                <a:latin typeface="黑体" pitchFamily="49" charset="-122"/>
                <a:ea typeface="黑体" pitchFamily="49" charset="-122"/>
              </a:rPr>
              <a:t>迷色</a:t>
            </a:r>
            <a:r>
              <a:rPr lang="zh-CN" altLang="zh-CN" b="0">
                <a:latin typeface="黑体" pitchFamily="49" charset="-122"/>
                <a:ea typeface="黑体" pitchFamily="49" charset="-122"/>
              </a:rPr>
              <a:t>--</a:t>
            </a:r>
            <a:r>
              <a:rPr lang="zh-CN" altLang="en-US" b="0">
                <a:latin typeface="黑体" pitchFamily="49" charset="-122"/>
                <a:ea typeface="黑体" pitchFamily="49" charset="-122"/>
              </a:rPr>
              <a:t>失色</a:t>
            </a:r>
            <a:r>
              <a:rPr lang="zh-CN" altLang="zh-CN" b="0">
                <a:latin typeface="黑体" pitchFamily="49" charset="-122"/>
                <a:ea typeface="黑体" pitchFamily="49" charset="-122"/>
              </a:rPr>
              <a:t>---</a:t>
            </a:r>
            <a:r>
              <a:rPr lang="zh-CN" altLang="en-US" b="0">
                <a:latin typeface="黑体" pitchFamily="49" charset="-122"/>
                <a:ea typeface="黑体" pitchFamily="49" charset="-122"/>
              </a:rPr>
              <a:t>思色</a:t>
            </a:r>
            <a:r>
              <a:rPr lang="zh-CN" altLang="zh-CN" b="0">
                <a:latin typeface="黑体" pitchFamily="49" charset="-122"/>
                <a:ea typeface="黑体" pitchFamily="49" charset="-122"/>
              </a:rPr>
              <a:t>---</a:t>
            </a:r>
            <a:r>
              <a:rPr lang="zh-CN" altLang="en-US" b="0">
                <a:latin typeface="黑体" pitchFamily="49" charset="-122"/>
                <a:ea typeface="黑体" pitchFamily="49" charset="-122"/>
              </a:rPr>
              <a:t>访色盟誓</a:t>
            </a:r>
          </a:p>
        </p:txBody>
      </p:sp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0" y="0"/>
            <a:ext cx="25257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Calibri" pitchFamily="34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>
            <a:off x="0" y="-96838"/>
            <a:ext cx="4811713" cy="113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4400" b="1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17413" name="Picture 6" descr="2009113115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86000"/>
            <a:ext cx="9144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4" descr="5cfbd741h9cc59414ac6d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916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0" name="Rectangle 5"/>
          <p:cNvSpPr>
            <a:spLocks noChangeArrowheads="1"/>
          </p:cNvSpPr>
          <p:nvPr/>
        </p:nvSpPr>
        <p:spPr bwMode="auto">
          <a:xfrm>
            <a:off x="1676400" y="6003925"/>
            <a:ext cx="7239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-793500" tIns="0" rIns="0" bIns="0" anchor="ctr">
            <a:spAutoFit/>
          </a:bodyPr>
          <a:lstStyle/>
          <a:p>
            <a:pPr algn="ctr" fontAlgn="ctr"/>
            <a:r>
              <a:rPr lang="zh-CN" altLang="en-US" sz="4000" b="1">
                <a:solidFill>
                  <a:srgbClr val="0000FF"/>
                </a:solidFill>
                <a:latin typeface="宋体" charset="-122"/>
              </a:rPr>
              <a:t>在天愿作比翼鸟，在地愿为连理枝。</a:t>
            </a:r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2276475"/>
            <a:ext cx="7942262" cy="1944688"/>
          </a:xfrm>
          <a:ln w="57150" cap="flat" cmpd="thinThick">
            <a:solidFill>
              <a:srgbClr val="FF0000"/>
            </a:solidFill>
            <a:prstDash val="sysDot"/>
          </a:ln>
        </p:spPr>
        <p:txBody>
          <a:bodyPr/>
          <a:lstStyle/>
          <a:p>
            <a:r>
              <a:rPr lang="zh-CN" altLang="en-US" sz="6000" b="1">
                <a:solidFill>
                  <a:schemeClr val="accent2"/>
                </a:solidFill>
              </a:rPr>
              <a:t>二、</a:t>
            </a:r>
            <a:r>
              <a:rPr lang="zh-CN" altLang="en-US" sz="6000" b="1"/>
              <a:t/>
            </a:r>
            <a:br>
              <a:rPr lang="zh-CN" altLang="en-US" sz="6000" b="1"/>
            </a:br>
            <a:r>
              <a:rPr lang="zh-CN" altLang="en-US" sz="6000" b="1">
                <a:solidFill>
                  <a:schemeClr val="accent2"/>
                </a:solidFill>
              </a:rPr>
              <a:t>探求主题，知人论世</a:t>
            </a:r>
            <a:r>
              <a:rPr lang="zh-CN" altLang="en-US" sz="4000"/>
              <a:t> 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ChangeArrowheads="1"/>
          </p:cNvSpPr>
          <p:nvPr/>
        </p:nvSpPr>
        <p:spPr bwMode="auto">
          <a:xfrm>
            <a:off x="611188" y="2133600"/>
            <a:ext cx="7942262" cy="1944688"/>
          </a:xfrm>
          <a:prstGeom prst="rect">
            <a:avLst/>
          </a:prstGeom>
          <a:noFill/>
          <a:ln w="57150" cmpd="thinThick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6000" b="1">
                <a:solidFill>
                  <a:srgbClr val="FF0000"/>
                </a:solidFill>
                <a:latin typeface="Calibri" pitchFamily="34" charset="0"/>
              </a:rPr>
              <a:t/>
            </a:r>
            <a:br>
              <a:rPr lang="zh-CN" altLang="en-US" sz="6000" b="1">
                <a:solidFill>
                  <a:srgbClr val="FF0000"/>
                </a:solidFill>
                <a:latin typeface="Calibri" pitchFamily="34" charset="0"/>
              </a:rPr>
            </a:br>
            <a:r>
              <a:rPr lang="zh-CN" altLang="en-US" sz="6000" b="1">
                <a:solidFill>
                  <a:schemeClr val="accent2"/>
                </a:solidFill>
                <a:latin typeface="Calibri" pitchFamily="34" charset="0"/>
              </a:rPr>
              <a:t>   以意逆志  知人论世</a:t>
            </a:r>
          </a:p>
        </p:txBody>
      </p:sp>
      <p:sp>
        <p:nvSpPr>
          <p:cNvPr id="65538" name="Text Box 3"/>
          <p:cNvSpPr txBox="1">
            <a:spLocks noChangeArrowheads="1"/>
          </p:cNvSpPr>
          <p:nvPr/>
        </p:nvSpPr>
        <p:spPr bwMode="auto">
          <a:xfrm>
            <a:off x="684213" y="1485900"/>
            <a:ext cx="267176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itchFamily="34" charset="0"/>
              </a:rPr>
              <a:t>第一单元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10" descr="0cd78419ac65b33320a4e99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AutoShape 2"/>
          <p:cNvSpPr>
            <a:spLocks noChangeArrowheads="1"/>
          </p:cNvSpPr>
          <p:nvPr/>
        </p:nvSpPr>
        <p:spPr bwMode="auto">
          <a:xfrm>
            <a:off x="1219200" y="2362200"/>
            <a:ext cx="863600" cy="719138"/>
          </a:xfrm>
          <a:prstGeom prst="wedgeRoundRectCallout">
            <a:avLst>
              <a:gd name="adj1" fmla="val 156986"/>
              <a:gd name="adj2" fmla="val -85981"/>
              <a:gd name="adj3" fmla="val 16667"/>
            </a:avLst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3600" b="1">
                <a:solidFill>
                  <a:srgbClr val="000099"/>
                </a:solidFill>
                <a:latin typeface="Garamond" pitchFamily="18" charset="0"/>
                <a:ea typeface="华文中宋" pitchFamily="2" charset="-122"/>
              </a:rPr>
              <a:t>用</a:t>
            </a:r>
          </a:p>
        </p:txBody>
      </p:sp>
      <p:sp>
        <p:nvSpPr>
          <p:cNvPr id="4100" name="AutoShape 3"/>
          <p:cNvSpPr>
            <a:spLocks noChangeArrowheads="1"/>
          </p:cNvSpPr>
          <p:nvPr/>
        </p:nvSpPr>
        <p:spPr bwMode="auto">
          <a:xfrm>
            <a:off x="971550" y="3070225"/>
            <a:ext cx="2376488" cy="1162050"/>
          </a:xfrm>
          <a:prstGeom prst="wedgeRoundRectCallout">
            <a:avLst>
              <a:gd name="adj1" fmla="val 50000"/>
              <a:gd name="adj2" fmla="val -127731"/>
              <a:gd name="adj3" fmla="val 16667"/>
            </a:avLst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3600" b="1">
                <a:solidFill>
                  <a:srgbClr val="000099"/>
                </a:solidFill>
                <a:latin typeface="Garamond" pitchFamily="18" charset="0"/>
                <a:ea typeface="华文中宋" pitchFamily="2" charset="-122"/>
              </a:rPr>
              <a:t>意象及主观感受</a:t>
            </a:r>
          </a:p>
        </p:txBody>
      </p:sp>
      <p:sp>
        <p:nvSpPr>
          <p:cNvPr id="4101" name="AutoShape 4"/>
          <p:cNvSpPr>
            <a:spLocks noChangeArrowheads="1"/>
          </p:cNvSpPr>
          <p:nvPr/>
        </p:nvSpPr>
        <p:spPr bwMode="auto">
          <a:xfrm>
            <a:off x="3348038" y="2709863"/>
            <a:ext cx="1223962" cy="720725"/>
          </a:xfrm>
          <a:prstGeom prst="wedgeRoundRectCallout">
            <a:avLst>
              <a:gd name="adj1" fmla="val -12384"/>
              <a:gd name="adj2" fmla="val -120486"/>
              <a:gd name="adj3" fmla="val 16667"/>
            </a:avLst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3600" b="1">
                <a:solidFill>
                  <a:srgbClr val="000099"/>
                </a:solidFill>
                <a:latin typeface="Garamond" pitchFamily="18" charset="0"/>
                <a:ea typeface="华文中宋" pitchFamily="2" charset="-122"/>
              </a:rPr>
              <a:t>推测</a:t>
            </a:r>
          </a:p>
        </p:txBody>
      </p:sp>
      <p:sp>
        <p:nvSpPr>
          <p:cNvPr id="4102" name="AutoShape 5"/>
          <p:cNvSpPr>
            <a:spLocks noChangeArrowheads="1"/>
          </p:cNvSpPr>
          <p:nvPr/>
        </p:nvSpPr>
        <p:spPr bwMode="auto">
          <a:xfrm>
            <a:off x="4572000" y="3070225"/>
            <a:ext cx="3241675" cy="1150938"/>
          </a:xfrm>
          <a:prstGeom prst="wedgeRoundRectCallout">
            <a:avLst>
              <a:gd name="adj1" fmla="val -58421"/>
              <a:gd name="adj2" fmla="val -130278"/>
              <a:gd name="adj3" fmla="val 16667"/>
            </a:avLst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3600" b="1">
                <a:solidFill>
                  <a:srgbClr val="000099"/>
                </a:solidFill>
                <a:latin typeface="Garamond" pitchFamily="18" charset="0"/>
                <a:ea typeface="华文中宋" pitchFamily="2" charset="-122"/>
              </a:rPr>
              <a:t>作者写作</a:t>
            </a:r>
          </a:p>
          <a:p>
            <a:pPr algn="ctr"/>
            <a:r>
              <a:rPr lang="zh-CN" altLang="en-US" sz="3600" b="1">
                <a:solidFill>
                  <a:srgbClr val="000099"/>
                </a:solidFill>
                <a:latin typeface="Garamond" pitchFamily="18" charset="0"/>
                <a:ea typeface="华文中宋" pitchFamily="2" charset="-122"/>
              </a:rPr>
              <a:t>诗歌的本意</a:t>
            </a:r>
          </a:p>
        </p:txBody>
      </p:sp>
      <p:sp>
        <p:nvSpPr>
          <p:cNvPr id="4103" name="Rectangle 6"/>
          <p:cNvSpPr>
            <a:spLocks noChangeArrowheads="1"/>
          </p:cNvSpPr>
          <p:nvPr/>
        </p:nvSpPr>
        <p:spPr bwMode="auto">
          <a:xfrm>
            <a:off x="457200" y="4648200"/>
            <a:ext cx="8296275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b="1">
                <a:solidFill>
                  <a:srgbClr val="A50021"/>
                </a:solidFill>
                <a:latin typeface="Garamond" pitchFamily="18" charset="0"/>
              </a:rPr>
              <a:t>        </a:t>
            </a:r>
            <a:r>
              <a:rPr lang="zh-CN" altLang="en-US" sz="3200" b="1">
                <a:solidFill>
                  <a:srgbClr val="A50021"/>
                </a:solidFill>
                <a:latin typeface="Garamond" pitchFamily="18" charset="0"/>
              </a:rPr>
              <a:t>从作品的整体出发，由表及里、由浅入深地理解诗作的主旨，用自己的切身体会去推测作者的本意。</a:t>
            </a:r>
          </a:p>
        </p:txBody>
      </p:sp>
      <p:sp>
        <p:nvSpPr>
          <p:cNvPr id="66567" name="WordArt 7"/>
          <p:cNvSpPr>
            <a:spLocks noChangeArrowheads="1" noChangeShapeType="1" noTextEdit="1"/>
          </p:cNvSpPr>
          <p:nvPr/>
        </p:nvSpPr>
        <p:spPr bwMode="auto">
          <a:xfrm>
            <a:off x="1600200" y="381000"/>
            <a:ext cx="3581400" cy="971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黑体"/>
                <a:ea typeface="黑体"/>
              </a:rPr>
              <a:t>以意逆志</a:t>
            </a:r>
          </a:p>
        </p:txBody>
      </p:sp>
      <p:sp>
        <p:nvSpPr>
          <p:cNvPr id="4105" name="Rectangle 8"/>
          <p:cNvSpPr>
            <a:spLocks noChangeArrowheads="1"/>
          </p:cNvSpPr>
          <p:nvPr/>
        </p:nvSpPr>
        <p:spPr bwMode="auto">
          <a:xfrm>
            <a:off x="381000" y="1524000"/>
            <a:ext cx="64452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什么是</a:t>
            </a:r>
            <a:r>
              <a:rPr lang="zh-CN" altLang="en-US" sz="4000" b="1">
                <a:solidFill>
                  <a:srgbClr val="000000"/>
                </a:solidFill>
                <a:latin typeface="华文中宋" pitchFamily="2" charset="-122"/>
                <a:ea typeface="楷体_GB2312"/>
                <a:cs typeface="楷体_GB2312"/>
              </a:rPr>
              <a:t>“</a:t>
            </a:r>
            <a:r>
              <a:rPr lang="zh-CN" altLang="en-US" sz="40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以意逆志</a:t>
            </a:r>
            <a:r>
              <a:rPr lang="zh-CN" altLang="en-US" sz="4000" b="1">
                <a:solidFill>
                  <a:srgbClr val="000000"/>
                </a:solidFill>
                <a:latin typeface="华文中宋" pitchFamily="2" charset="-122"/>
                <a:ea typeface="楷体_GB2312"/>
                <a:cs typeface="楷体_GB2312"/>
              </a:rPr>
              <a:t>”</a:t>
            </a:r>
            <a:r>
              <a:rPr lang="zh-CN" altLang="en-US" sz="40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nimBg="1" autoUpdateAnimBg="0"/>
      <p:bldP spid="4100" grpId="0" bldLvl="0" animBg="1" autoUpdateAnimBg="0"/>
      <p:bldP spid="4101" grpId="0" bldLvl="0" animBg="1" autoUpdateAnimBg="0"/>
      <p:bldP spid="4102" grpId="0" bldLvl="0" animBg="1" autoUpdateAnimBg="0"/>
      <p:bldP spid="4103" grpId="0" autoUpdateAnimBg="0"/>
      <p:bldP spid="4105" grpId="0" autoUpdateAnimBg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ext Box 2"/>
          <p:cNvSpPr txBox="1">
            <a:spLocks noChangeArrowheads="1"/>
          </p:cNvSpPr>
          <p:nvPr/>
        </p:nvSpPr>
        <p:spPr bwMode="auto">
          <a:xfrm>
            <a:off x="457200" y="381000"/>
            <a:ext cx="50800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宋体" charset="-122"/>
                <a:sym typeface="宋体" charset="-122"/>
              </a:rPr>
              <a:t>知人论世</a:t>
            </a:r>
            <a:r>
              <a:rPr lang="zh-CN" altLang="en-US" sz="3600" b="1">
                <a:solidFill>
                  <a:srgbClr val="0000FF"/>
                </a:solidFill>
                <a:latin typeface="Times New Roman" pitchFamily="18" charset="0"/>
                <a:sym typeface="Times New Roman" pitchFamily="18" charset="0"/>
              </a:rPr>
              <a:t>：</a:t>
            </a:r>
            <a:r>
              <a:rPr lang="zh-CN" alt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endParaRPr lang="zh-CN" altLang="en-US" sz="3600" b="1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609600" y="1905000"/>
            <a:ext cx="8077200" cy="203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        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在欣赏、吟咏古人的诗歌作品时，应该深入地探究作者的</a:t>
            </a:r>
            <a:r>
              <a:rPr lang="zh-CN" altLang="en-US" sz="3200" b="1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生平和为人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，全面了解他所</a:t>
            </a:r>
            <a:r>
              <a:rPr lang="zh-CN" altLang="en-US" sz="3200" b="1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生活的环境和时代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，与作者成为心灵相通的好朋友</a:t>
            </a:r>
            <a:endParaRPr lang="zh-CN" altLang="en-US" sz="3200" b="1">
              <a:latin typeface="Calibri" pitchFamily="34" charset="0"/>
            </a:endParaRPr>
          </a:p>
        </p:txBody>
      </p:sp>
      <p:sp>
        <p:nvSpPr>
          <p:cNvPr id="67587" name="Text Box 4"/>
          <p:cNvSpPr txBox="1">
            <a:spLocks noChangeArrowheads="1"/>
          </p:cNvSpPr>
          <p:nvPr/>
        </p:nvSpPr>
        <p:spPr bwMode="auto">
          <a:xfrm>
            <a:off x="457200" y="2743200"/>
            <a:ext cx="807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Times New Roman" pitchFamily="18" charset="0"/>
                <a:sym typeface="Times New Roman" pitchFamily="18" charset="0"/>
              </a:rPr>
              <a:t>     </a:t>
            </a:r>
            <a:endParaRPr lang="zh-CN" altLang="en-US" sz="3200" b="1">
              <a:latin typeface="Calibri" pitchFamily="34" charset="0"/>
            </a:endParaRPr>
          </a:p>
        </p:txBody>
      </p:sp>
      <p:sp>
        <p:nvSpPr>
          <p:cNvPr id="67588" name="Text Box 5"/>
          <p:cNvSpPr txBox="1">
            <a:spLocks noChangeArrowheads="1"/>
          </p:cNvSpPr>
          <p:nvPr/>
        </p:nvSpPr>
        <p:spPr bwMode="auto">
          <a:xfrm>
            <a:off x="533400" y="3887788"/>
            <a:ext cx="815340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3200" b="1">
              <a:latin typeface="Calibri" pitchFamily="34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609600" y="32766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  <a:ea typeface="楷体_GB2312"/>
                <a:cs typeface="楷体_GB2312"/>
                <a:sym typeface="Times New Roman" pitchFamily="18" charset="0"/>
              </a:rPr>
              <a:t>其次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  <a:ea typeface="楷体_GB2312"/>
                <a:cs typeface="楷体_GB2312"/>
                <a:sym typeface="Times New Roman" pitchFamily="18" charset="0"/>
              </a:rPr>
              <a:t>，弄清作品创作的具体时间也是十分重要的。</a:t>
            </a:r>
            <a:endParaRPr lang="zh-CN" altLang="en-US" sz="3200" b="1">
              <a:solidFill>
                <a:srgbClr val="0000FF"/>
              </a:solidFill>
              <a:latin typeface="Calibri" pitchFamily="34" charset="0"/>
              <a:ea typeface="楷体_GB2312"/>
              <a:cs typeface="楷体_GB2312"/>
            </a:endParaRP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609600" y="4648200"/>
            <a:ext cx="8077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  <a:ea typeface="楷体_GB2312"/>
                <a:cs typeface="楷体_GB2312"/>
                <a:sym typeface="Times New Roman" pitchFamily="18" charset="0"/>
              </a:rPr>
              <a:t>另外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  <a:ea typeface="楷体_GB2312"/>
                <a:cs typeface="楷体_GB2312"/>
                <a:sym typeface="Times New Roman" pitchFamily="18" charset="0"/>
              </a:rPr>
              <a:t>，还要全面了解作者所处时代的政治、经济、文化、思想、宗教、风俗等背景知识。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685800" y="1676400"/>
            <a:ext cx="82296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Calibri" pitchFamily="34" charset="0"/>
                <a:ea typeface="楷体_GB2312"/>
                <a:cs typeface="楷体_GB2312"/>
                <a:sym typeface="Times New Roman" pitchFamily="18" charset="0"/>
              </a:rPr>
              <a:t>首先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  <a:ea typeface="楷体_GB2312"/>
                <a:cs typeface="楷体_GB2312"/>
                <a:sym typeface="Times New Roman" pitchFamily="18" charset="0"/>
              </a:rPr>
              <a:t>，尽量利用现存的各种史传材料和后人的评述，全面把握作者的心灵历程和精神世界。</a:t>
            </a:r>
            <a:endParaRPr lang="zh-CN" altLang="en-US" sz="3200">
              <a:solidFill>
                <a:srgbClr val="0000FF"/>
              </a:solidFill>
              <a:latin typeface="Calibri" pitchFamily="34" charset="0"/>
              <a:ea typeface="楷体_GB2312"/>
              <a:cs typeface="楷体_GB2312"/>
            </a:endParaRPr>
          </a:p>
        </p:txBody>
      </p:sp>
      <p:sp>
        <p:nvSpPr>
          <p:cNvPr id="68612" name="Text Box 5"/>
          <p:cNvSpPr txBox="1">
            <a:spLocks noChangeArrowheads="1"/>
          </p:cNvSpPr>
          <p:nvPr/>
        </p:nvSpPr>
        <p:spPr bwMode="auto">
          <a:xfrm>
            <a:off x="76200" y="609600"/>
            <a:ext cx="8312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Calibri" pitchFamily="34" charset="0"/>
                <a:sym typeface="Times New Roman" pitchFamily="18" charset="0"/>
              </a:rPr>
              <a:t>怎样运用“</a:t>
            </a:r>
            <a:r>
              <a:rPr lang="zh-CN" altLang="en-US" sz="3200" b="1">
                <a:latin typeface="Calibri" pitchFamily="34" charset="0"/>
                <a:sym typeface="宋体" charset="-122"/>
              </a:rPr>
              <a:t>知人论世</a:t>
            </a:r>
            <a:r>
              <a:rPr lang="zh-CN" altLang="en-US" sz="3200" b="1">
                <a:latin typeface="Calibri" pitchFamily="34" charset="0"/>
                <a:sym typeface="Times New Roman" pitchFamily="18" charset="0"/>
              </a:rPr>
              <a:t>”</a:t>
            </a:r>
            <a:r>
              <a:rPr lang="zh-CN" altLang="en-US" sz="3200" b="1">
                <a:latin typeface="Calibri" pitchFamily="34" charset="0"/>
                <a:sym typeface="宋体" charset="-122"/>
              </a:rPr>
              <a:t>的鉴赏方法来鉴赏诗歌？</a:t>
            </a:r>
            <a:endParaRPr lang="zh-CN" altLang="en-US" sz="3200">
              <a:latin typeface="Calibri" pitchFamily="34" charset="0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 autoUpdateAnimBg="0"/>
      <p:bldP spid="6147" grpId="0" bldLvl="0" autoUpdateAnimBg="0"/>
      <p:bldP spid="6148" grpId="0" bldLvl="0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476375" y="1484313"/>
            <a:ext cx="6840538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3300"/>
                </a:solidFill>
                <a:latin typeface="Calibri" pitchFamily="34" charset="0"/>
              </a:rPr>
              <a:t>                 过华清宫 </a:t>
            </a:r>
          </a:p>
          <a:p>
            <a:r>
              <a:rPr lang="zh-CN" altLang="en-US" sz="4000" b="1">
                <a:latin typeface="Calibri" pitchFamily="34" charset="0"/>
              </a:rPr>
              <a:t>                     </a:t>
            </a:r>
            <a:r>
              <a:rPr lang="zh-CN" altLang="en-US" sz="2800" b="1">
                <a:solidFill>
                  <a:srgbClr val="660066"/>
                </a:solidFill>
                <a:latin typeface="Calibri" pitchFamily="34" charset="0"/>
                <a:ea typeface="华文新魏"/>
                <a:cs typeface="华文新魏"/>
              </a:rPr>
              <a:t>杜牧</a:t>
            </a:r>
          </a:p>
          <a:p>
            <a:r>
              <a:rPr lang="zh-CN" altLang="en-US" sz="4000">
                <a:solidFill>
                  <a:srgbClr val="000000"/>
                </a:solidFill>
                <a:latin typeface="Calibri" pitchFamily="34" charset="0"/>
                <a:ea typeface="华文行楷"/>
                <a:cs typeface="华文行楷"/>
              </a:rPr>
              <a:t>          长安回望绣成堆，</a:t>
            </a:r>
          </a:p>
          <a:p>
            <a:r>
              <a:rPr lang="zh-CN" altLang="en-US" sz="4000">
                <a:solidFill>
                  <a:srgbClr val="000000"/>
                </a:solidFill>
                <a:latin typeface="Calibri" pitchFamily="34" charset="0"/>
                <a:ea typeface="华文行楷"/>
                <a:cs typeface="华文行楷"/>
              </a:rPr>
              <a:t>          山顶千门次第开。</a:t>
            </a:r>
            <a:r>
              <a:rPr lang="zh-CN" altLang="en-US" sz="4000">
                <a:solidFill>
                  <a:srgbClr val="0000CC"/>
                </a:solidFill>
                <a:latin typeface="Calibri" pitchFamily="34" charset="0"/>
                <a:ea typeface="华文行楷"/>
                <a:cs typeface="华文行楷"/>
              </a:rPr>
              <a:t/>
            </a:r>
            <a:br>
              <a:rPr lang="zh-CN" altLang="en-US" sz="4000">
                <a:solidFill>
                  <a:srgbClr val="0000CC"/>
                </a:solidFill>
                <a:latin typeface="Calibri" pitchFamily="34" charset="0"/>
                <a:ea typeface="华文行楷"/>
                <a:cs typeface="华文行楷"/>
              </a:rPr>
            </a:br>
            <a:r>
              <a:rPr lang="zh-CN" altLang="en-US" sz="4000">
                <a:solidFill>
                  <a:srgbClr val="0000CC"/>
                </a:solidFill>
                <a:latin typeface="Calibri" pitchFamily="34" charset="0"/>
                <a:ea typeface="华文行楷"/>
                <a:cs typeface="华文行楷"/>
              </a:rPr>
              <a:t>          一骑红尘妃子笑，</a:t>
            </a:r>
          </a:p>
          <a:p>
            <a:r>
              <a:rPr lang="zh-CN" altLang="en-US" sz="4000">
                <a:solidFill>
                  <a:srgbClr val="0000CC"/>
                </a:solidFill>
                <a:latin typeface="Calibri" pitchFamily="34" charset="0"/>
                <a:ea typeface="华文行楷"/>
                <a:cs typeface="华文行楷"/>
              </a:rPr>
              <a:t>          无人知是荔枝来。</a:t>
            </a:r>
            <a:r>
              <a:rPr lang="zh-CN" altLang="en-US" sz="4000">
                <a:solidFill>
                  <a:srgbClr val="660066"/>
                </a:solidFill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ChangeArrowheads="1"/>
          </p:cNvSpPr>
          <p:nvPr/>
        </p:nvSpPr>
        <p:spPr bwMode="auto">
          <a:xfrm>
            <a:off x="323850" y="738188"/>
            <a:ext cx="8540750" cy="611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</a:rPr>
              <a:t>（一）写作背景：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zh-CN" sz="2800" b="1">
                <a:solidFill>
                  <a:srgbClr val="0000CC"/>
                </a:solidFill>
                <a:latin typeface="黑体" pitchFamily="49" charset="-122"/>
              </a:rPr>
              <a:t>     </a:t>
            </a:r>
            <a:r>
              <a:rPr lang="zh-CN" altLang="en-US" sz="3600" b="1">
                <a:solidFill>
                  <a:srgbClr val="0000CC"/>
                </a:solidFill>
                <a:latin typeface="黑体" pitchFamily="49" charset="-122"/>
              </a:rPr>
              <a:t>这首诗作于唐宪宗元和元年，当时，白居易任周至县尉，一日与友人到马嵬驿附近的游仙寺游览，偶然间谈及李隆基与杨玉环的这段悲剧故事，王质夫认为，像这样突出的事情，如无大手笔加工润色，就会随着时间的流逝而消失。他鼓励白居易：</a:t>
            </a:r>
            <a:r>
              <a:rPr lang="zh-CN" altLang="en-US" sz="3600" b="1">
                <a:solidFill>
                  <a:srgbClr val="0000CC"/>
                </a:solidFill>
              </a:rPr>
              <a:t>“</a:t>
            </a:r>
            <a:r>
              <a:rPr lang="zh-CN" altLang="en-US" sz="3600" b="1">
                <a:solidFill>
                  <a:srgbClr val="0000CC"/>
                </a:solidFill>
                <a:latin typeface="黑体" pitchFamily="49" charset="-122"/>
              </a:rPr>
              <a:t>乐天深于诗，多于情者也，试为歌之如何？</a:t>
            </a:r>
            <a:r>
              <a:rPr lang="zh-CN" altLang="en-US" sz="3600" b="1">
                <a:solidFill>
                  <a:srgbClr val="0000CC"/>
                </a:solidFill>
              </a:rPr>
              <a:t>”</a:t>
            </a:r>
            <a:r>
              <a:rPr lang="zh-CN" altLang="en-US" sz="3600" b="1">
                <a:solidFill>
                  <a:srgbClr val="0000CC"/>
                </a:solidFill>
                <a:latin typeface="黑体" pitchFamily="49" charset="-122"/>
              </a:rPr>
              <a:t>。于是白居易写下了此事。虽然作者的立意是</a:t>
            </a:r>
            <a:r>
              <a:rPr lang="zh-CN" altLang="en-US" sz="3600" b="1">
                <a:solidFill>
                  <a:srgbClr val="0000CC"/>
                </a:solidFill>
              </a:rPr>
              <a:t>“</a:t>
            </a:r>
            <a:r>
              <a:rPr lang="zh-CN" altLang="en-US" sz="3600" b="1">
                <a:solidFill>
                  <a:srgbClr val="0000CC"/>
                </a:solidFill>
                <a:latin typeface="黑体" pitchFamily="49" charset="-122"/>
              </a:rPr>
              <a:t>欲惩尤物</a:t>
            </a:r>
            <a:r>
              <a:rPr lang="zh-CN" altLang="en-US" sz="3600" b="1">
                <a:solidFill>
                  <a:srgbClr val="0000CC"/>
                </a:solidFill>
              </a:rPr>
              <a:t>”</a:t>
            </a:r>
            <a:r>
              <a:rPr lang="zh-CN" altLang="en-US" sz="3600" b="1">
                <a:solidFill>
                  <a:srgbClr val="0000CC"/>
                </a:solidFill>
                <a:latin typeface="黑体" pitchFamily="49" charset="-122"/>
              </a:rPr>
              <a:t>，但在读者心中却成了一首爱情的颂歌。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04800" y="228600"/>
            <a:ext cx="8540750" cy="1143000"/>
          </a:xfrm>
        </p:spPr>
        <p:txBody>
          <a:bodyPr/>
          <a:lstStyle/>
          <a:p>
            <a:r>
              <a:rPr lang="zh-CN" altLang="en-US" sz="3600" b="1"/>
              <a:t>分析叙事诗中的人物形象</a:t>
            </a:r>
            <a:br>
              <a:rPr lang="zh-CN" altLang="en-US" sz="3600" b="1"/>
            </a:br>
            <a:endParaRPr lang="zh-CN" altLang="en-US" sz="3600" b="1"/>
          </a:p>
        </p:txBody>
      </p:sp>
      <p:sp>
        <p:nvSpPr>
          <p:cNvPr id="71682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323850" y="981075"/>
            <a:ext cx="8012113" cy="5105400"/>
          </a:xfrm>
        </p:spPr>
        <p:txBody>
          <a:bodyPr/>
          <a:lstStyle/>
          <a:p>
            <a:pPr>
              <a:lnSpc>
                <a:spcPct val="70000"/>
              </a:lnSpc>
            </a:pPr>
            <a:r>
              <a:rPr lang="zh-CN" altLang="en-US" b="0"/>
              <a:t>思考：本诗中的人物形象与历史人物能画等号吗？</a:t>
            </a:r>
          </a:p>
          <a:p>
            <a:pPr>
              <a:lnSpc>
                <a:spcPct val="70000"/>
              </a:lnSpc>
            </a:pPr>
            <a:r>
              <a:rPr lang="zh-CN" altLang="en-US" b="0">
                <a:solidFill>
                  <a:srgbClr val="000000"/>
                </a:solidFill>
              </a:rPr>
              <a:t>诗人只是借历史一点影子，据时人传说蜕化出一个哀婉动人的故事，用缠绵悱恻的艺术形式歌咏出来，并</a:t>
            </a:r>
            <a:r>
              <a:rPr lang="zh-CN" altLang="en-US" b="0"/>
              <a:t>没有拘泥于历史</a:t>
            </a:r>
            <a:r>
              <a:rPr lang="zh-CN" altLang="en-US" b="0">
                <a:solidFill>
                  <a:srgbClr val="000000"/>
                </a:solidFill>
              </a:rPr>
              <a:t>。诗中的故事、诗中的人物形象都是</a:t>
            </a:r>
            <a:r>
              <a:rPr lang="zh-CN" altLang="en-US" b="0"/>
              <a:t>艺术化</a:t>
            </a:r>
            <a:r>
              <a:rPr lang="zh-CN" altLang="en-US" b="0">
                <a:solidFill>
                  <a:srgbClr val="000000"/>
                </a:solidFill>
              </a:rPr>
              <a:t>了的。</a:t>
            </a:r>
          </a:p>
          <a:p>
            <a:pPr>
              <a:lnSpc>
                <a:spcPct val="70000"/>
              </a:lnSpc>
            </a:pPr>
            <a:r>
              <a:rPr lang="zh-CN" altLang="zh-CN" b="0">
                <a:solidFill>
                  <a:srgbClr val="000000"/>
                </a:solidFill>
              </a:rPr>
              <a:t>《</a:t>
            </a:r>
            <a:r>
              <a:rPr lang="zh-CN" altLang="en-US" b="0">
                <a:solidFill>
                  <a:srgbClr val="000000"/>
                </a:solidFill>
              </a:rPr>
              <a:t>长恨歌</a:t>
            </a:r>
            <a:r>
              <a:rPr lang="zh-CN" altLang="zh-CN" b="0">
                <a:solidFill>
                  <a:srgbClr val="000000"/>
                </a:solidFill>
              </a:rPr>
              <a:t>》</a:t>
            </a:r>
            <a:r>
              <a:rPr lang="zh-CN" altLang="en-US" b="0">
                <a:solidFill>
                  <a:srgbClr val="000000"/>
                </a:solidFill>
              </a:rPr>
              <a:t>首句“汉皇重色思倾国”点明了唐明皇的好色，唐玄宗李隆基从“求不得”到“夜专夜”，从“不早朝”到“看不足”，这些都表现了他的</a:t>
            </a:r>
            <a:r>
              <a:rPr lang="zh-CN" altLang="en-US" b="0"/>
              <a:t>贪色荒政</a:t>
            </a:r>
            <a:r>
              <a:rPr lang="zh-CN" altLang="en-US" b="0">
                <a:solidFill>
                  <a:srgbClr val="000000"/>
                </a:solidFill>
              </a:rPr>
              <a:t>。马嵬坡兵变贵妃陨命之后，诗人极力刻画人物内心中揪心的恨。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23850" y="0"/>
            <a:ext cx="8540750" cy="1143000"/>
          </a:xfrm>
          <a:solidFill>
            <a:schemeClr val="bg1"/>
          </a:solidFill>
        </p:spPr>
        <p:txBody>
          <a:bodyPr/>
          <a:lstStyle/>
          <a:p>
            <a:r>
              <a:rPr lang="zh-CN" altLang="en-US" sz="4000" b="1"/>
              <a:t>分析叙事诗中的人物形象</a:t>
            </a:r>
            <a:r>
              <a:rPr lang="zh-CN" altLang="zh-CN" sz="4000" b="1">
                <a:latin typeface="黑体"/>
              </a:rPr>
              <a:t>——</a:t>
            </a:r>
            <a:r>
              <a:rPr lang="zh-CN" altLang="en-US" sz="4000" b="1"/>
              <a:t>唐玄宗</a:t>
            </a:r>
          </a:p>
        </p:txBody>
      </p:sp>
      <p:sp>
        <p:nvSpPr>
          <p:cNvPr id="72706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592138" y="1125538"/>
            <a:ext cx="8083550" cy="3305175"/>
          </a:xfrm>
        </p:spPr>
        <p:txBody>
          <a:bodyPr/>
          <a:lstStyle/>
          <a:p>
            <a:pPr>
              <a:lnSpc>
                <a:spcPct val="60000"/>
              </a:lnSpc>
              <a:buFontTx/>
              <a:buNone/>
            </a:pPr>
            <a:r>
              <a:rPr lang="zh-CN" altLang="en-US" sz="2700" b="0">
                <a:solidFill>
                  <a:srgbClr val="FF0000"/>
                </a:solidFill>
                <a:ea typeface="华文行楷"/>
                <a:cs typeface="华文行楷"/>
              </a:rPr>
              <a:t>赐死贵妃时</a:t>
            </a:r>
            <a:r>
              <a:rPr lang="zh-CN" altLang="en-US" sz="2700" b="0">
                <a:solidFill>
                  <a:schemeClr val="accent2"/>
                </a:solidFill>
              </a:rPr>
              <a:t>　</a:t>
            </a:r>
          </a:p>
          <a:p>
            <a:pPr>
              <a:lnSpc>
                <a:spcPct val="60000"/>
              </a:lnSpc>
              <a:buFontTx/>
              <a:buNone/>
            </a:pPr>
            <a:r>
              <a:rPr lang="zh-CN" altLang="en-US" sz="2700" b="0">
                <a:solidFill>
                  <a:schemeClr val="accent2"/>
                </a:solidFill>
              </a:rPr>
              <a:t>         </a:t>
            </a:r>
            <a:r>
              <a:rPr lang="zh-CN" altLang="en-US" sz="2700" b="0"/>
              <a:t>欲救不得，眼流泪心流血，矛盾痛苦</a:t>
            </a:r>
          </a:p>
          <a:p>
            <a:pPr>
              <a:lnSpc>
                <a:spcPct val="60000"/>
              </a:lnSpc>
              <a:buFontTx/>
              <a:buNone/>
            </a:pPr>
            <a:r>
              <a:rPr lang="zh-CN" altLang="en-US" sz="2700" b="0">
                <a:solidFill>
                  <a:srgbClr val="FF0000"/>
                </a:solidFill>
                <a:ea typeface="华文行楷"/>
                <a:cs typeface="华文行楷"/>
              </a:rPr>
              <a:t>逃蜀途中</a:t>
            </a:r>
            <a:r>
              <a:rPr lang="zh-CN" altLang="en-US" sz="2700" b="0">
                <a:solidFill>
                  <a:schemeClr val="accent2"/>
                </a:solidFill>
              </a:rPr>
              <a:t>　   </a:t>
            </a:r>
          </a:p>
          <a:p>
            <a:pPr>
              <a:lnSpc>
                <a:spcPct val="60000"/>
              </a:lnSpc>
              <a:buFontTx/>
              <a:buNone/>
            </a:pPr>
            <a:r>
              <a:rPr lang="zh-CN" altLang="en-US" sz="2700" b="0">
                <a:solidFill>
                  <a:schemeClr val="accent2"/>
                </a:solidFill>
              </a:rPr>
              <a:t>         </a:t>
            </a:r>
            <a:r>
              <a:rPr lang="zh-CN" altLang="en-US" sz="2700" b="0"/>
              <a:t>见月伤心，闻铃断肠，寂寞悲苦</a:t>
            </a:r>
          </a:p>
          <a:p>
            <a:pPr>
              <a:lnSpc>
                <a:spcPct val="60000"/>
              </a:lnSpc>
              <a:buFontTx/>
              <a:buNone/>
            </a:pPr>
            <a:r>
              <a:rPr lang="zh-CN" altLang="en-US" sz="2700" b="0">
                <a:solidFill>
                  <a:srgbClr val="FF0000"/>
                </a:solidFill>
                <a:ea typeface="华文行楷"/>
                <a:cs typeface="华文行楷"/>
              </a:rPr>
              <a:t>还都路上</a:t>
            </a:r>
            <a:r>
              <a:rPr lang="zh-CN" altLang="en-US" sz="2700" b="0">
                <a:solidFill>
                  <a:schemeClr val="accent2"/>
                </a:solidFill>
              </a:rPr>
              <a:t>　　</a:t>
            </a:r>
          </a:p>
          <a:p>
            <a:pPr>
              <a:lnSpc>
                <a:spcPct val="60000"/>
              </a:lnSpc>
              <a:buFontTx/>
              <a:buNone/>
            </a:pPr>
            <a:r>
              <a:rPr lang="zh-CN" altLang="en-US" sz="2700" b="0"/>
              <a:t>         不见玉颜，踌躇不去，追怀忆旧</a:t>
            </a:r>
          </a:p>
          <a:p>
            <a:pPr>
              <a:lnSpc>
                <a:spcPct val="60000"/>
              </a:lnSpc>
              <a:buFontTx/>
              <a:buNone/>
            </a:pPr>
            <a:r>
              <a:rPr lang="zh-CN" altLang="en-US" sz="2700" b="0">
                <a:solidFill>
                  <a:srgbClr val="FF0000"/>
                </a:solidFill>
                <a:ea typeface="华文行楷"/>
                <a:cs typeface="华文行楷"/>
              </a:rPr>
              <a:t>还宫之后　</a:t>
            </a:r>
            <a:r>
              <a:rPr lang="zh-CN" altLang="en-US" sz="2700" b="0">
                <a:solidFill>
                  <a:schemeClr val="accent2"/>
                </a:solidFill>
              </a:rPr>
              <a:t>　</a:t>
            </a:r>
          </a:p>
          <a:p>
            <a:pPr>
              <a:lnSpc>
                <a:spcPct val="60000"/>
              </a:lnSpc>
              <a:buFontTx/>
              <a:buNone/>
            </a:pPr>
            <a:r>
              <a:rPr lang="zh-CN" altLang="en-US" sz="2700" b="0">
                <a:solidFill>
                  <a:schemeClr val="accent2"/>
                </a:solidFill>
              </a:rPr>
              <a:t>         </a:t>
            </a:r>
            <a:r>
              <a:rPr lang="zh-CN" altLang="en-US" sz="2700" b="0"/>
              <a:t>物是人非，睹物思人，触景生情</a:t>
            </a:r>
          </a:p>
          <a:p>
            <a:pPr>
              <a:lnSpc>
                <a:spcPct val="60000"/>
              </a:lnSpc>
              <a:buFontTx/>
              <a:buNone/>
            </a:pPr>
            <a:r>
              <a:rPr lang="zh-CN" altLang="en-US" sz="2700" b="0">
                <a:solidFill>
                  <a:srgbClr val="FF0000"/>
                </a:solidFill>
                <a:ea typeface="华文行楷"/>
                <a:cs typeface="华文行楷"/>
              </a:rPr>
              <a:t>道士觅魂　　</a:t>
            </a:r>
          </a:p>
          <a:p>
            <a:pPr>
              <a:lnSpc>
                <a:spcPct val="60000"/>
              </a:lnSpc>
              <a:buFontTx/>
              <a:buNone/>
            </a:pPr>
            <a:r>
              <a:rPr lang="zh-CN" altLang="en-US" sz="2700" b="0">
                <a:solidFill>
                  <a:schemeClr val="accent2"/>
                </a:solidFill>
              </a:rPr>
              <a:t>        </a:t>
            </a:r>
            <a:r>
              <a:rPr lang="zh-CN" altLang="en-US" sz="2700" b="0"/>
              <a:t>上穷碧落下黄泉，遂教方士殷勤觅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2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2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2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2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2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2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27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7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27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27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27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27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2"/>
          <p:cNvSpPr txBox="1">
            <a:spLocks noChangeArrowheads="1"/>
          </p:cNvSpPr>
          <p:nvPr/>
        </p:nvSpPr>
        <p:spPr bwMode="auto">
          <a:xfrm>
            <a:off x="0" y="765175"/>
            <a:ext cx="4500563" cy="606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、汉皇重色思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倾国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 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2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御宇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多年求不得 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3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、六宫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粉黛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无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颜色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 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4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、温泉水滑洗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凝脂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 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5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侍儿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扶起娇无力 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6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、春从春游夜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专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夜 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7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、玉楼宴罢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醉和春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 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8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、姊妹弟兄皆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列土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9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可怜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光彩生门户 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10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、缓歌慢舞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凝丝竹 </a:t>
            </a:r>
          </a:p>
          <a:p>
            <a:endParaRPr lang="zh-CN" altLang="en-US" sz="3200" b="1">
              <a:solidFill>
                <a:srgbClr val="0000FF"/>
              </a:solidFill>
              <a:latin typeface="宋体" charset="-122"/>
            </a:endParaRPr>
          </a:p>
          <a:p>
            <a:endParaRPr lang="zh-CN" altLang="en-US">
              <a:latin typeface="Calibri" pitchFamily="34" charset="0"/>
            </a:endParaRPr>
          </a:p>
          <a:p>
            <a:endParaRPr lang="en-US" altLang="zh-CN">
              <a:latin typeface="Calibri" pitchFamily="34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4787900" y="765175"/>
            <a:ext cx="4356100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1</a:t>
            </a:r>
            <a:r>
              <a:rPr lang="zh-CN" altLang="en-US" sz="3200" b="1">
                <a:latin typeface="宋体" charset="-122"/>
              </a:rPr>
              <a:t>、使国家倾覆的美女。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2</a:t>
            </a:r>
            <a:r>
              <a:rPr lang="zh-CN" altLang="en-US" sz="3200" b="1">
                <a:latin typeface="宋体" charset="-122"/>
              </a:rPr>
              <a:t>、统治天下。 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3</a:t>
            </a:r>
            <a:r>
              <a:rPr lang="zh-CN" altLang="en-US" sz="3200" b="1">
                <a:latin typeface="宋体" charset="-122"/>
              </a:rPr>
              <a:t>、妃嫔；姿色。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4</a:t>
            </a:r>
            <a:r>
              <a:rPr lang="zh-CN" altLang="en-US" sz="3200" b="1">
                <a:latin typeface="宋体" charset="-122"/>
              </a:rPr>
              <a:t>、白嫩而润滑的皮肤。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5</a:t>
            </a:r>
            <a:r>
              <a:rPr lang="zh-CN" altLang="en-US" sz="3200" b="1">
                <a:latin typeface="宋体" charset="-122"/>
              </a:rPr>
              <a:t>、宫女。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6</a:t>
            </a:r>
            <a:r>
              <a:rPr lang="zh-CN" altLang="en-US" sz="3200" b="1">
                <a:latin typeface="宋体" charset="-122"/>
              </a:rPr>
              <a:t>、专宠。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7</a:t>
            </a:r>
            <a:r>
              <a:rPr lang="zh-CN" altLang="en-US" sz="3200" b="1">
                <a:latin typeface="宋体" charset="-122"/>
              </a:rPr>
              <a:t>、带醉入寝。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8</a:t>
            </a:r>
            <a:r>
              <a:rPr lang="zh-CN" altLang="en-US" sz="3200" b="1">
                <a:latin typeface="宋体" charset="-122"/>
              </a:rPr>
              <a:t>、封爵赐邑。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9</a:t>
            </a:r>
            <a:r>
              <a:rPr lang="zh-CN" altLang="en-US" sz="3200" b="1">
                <a:latin typeface="宋体" charset="-122"/>
              </a:rPr>
              <a:t>、让人羡慕。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10</a:t>
            </a:r>
            <a:r>
              <a:rPr lang="zh-CN" altLang="en-US" sz="3200" b="1">
                <a:latin typeface="宋体" charset="-122"/>
              </a:rPr>
              <a:t>、乐声凝聚不散。</a:t>
            </a:r>
          </a:p>
        </p:txBody>
      </p:sp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3492500" y="0"/>
            <a:ext cx="1871663" cy="588963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  <a:ea typeface="楷体_GB2312"/>
                <a:cs typeface="楷体_GB2312"/>
              </a:rPr>
              <a:t>解释词句</a:t>
            </a:r>
            <a:endParaRPr lang="zh-CN" altLang="en-US" sz="320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23850" y="0"/>
            <a:ext cx="8540750" cy="1143000"/>
          </a:xfrm>
          <a:solidFill>
            <a:schemeClr val="bg1"/>
          </a:solidFill>
        </p:spPr>
        <p:txBody>
          <a:bodyPr/>
          <a:lstStyle/>
          <a:p>
            <a:r>
              <a:rPr lang="zh-CN" altLang="en-US" sz="4000" b="1">
                <a:solidFill>
                  <a:srgbClr val="FF3300"/>
                </a:solidFill>
              </a:rPr>
              <a:t>分析叙事诗中的人物形象</a:t>
            </a:r>
            <a:r>
              <a:rPr lang="zh-CN" altLang="zh-CN" sz="4000" b="1">
                <a:latin typeface="黑体"/>
              </a:rPr>
              <a:t>——</a:t>
            </a:r>
            <a:r>
              <a:rPr lang="zh-CN" altLang="en-US" sz="4000" b="1"/>
              <a:t>唐玄宗</a:t>
            </a:r>
            <a:endParaRPr lang="zh-CN" altLang="en-US" sz="4000" b="1">
              <a:solidFill>
                <a:srgbClr val="FF3300"/>
              </a:solidFill>
            </a:endParaRPr>
          </a:p>
        </p:txBody>
      </p:sp>
      <p:sp>
        <p:nvSpPr>
          <p:cNvPr id="73730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395288" y="2349500"/>
            <a:ext cx="8083550" cy="24479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b="0">
                <a:solidFill>
                  <a:srgbClr val="000000"/>
                </a:solidFill>
              </a:rPr>
              <a:t>由此可见，诗人笔下的唐明皇虽是一个迷色误国的荒唐君主，然而作为一个人，他也有着普通人的真情。这种哀婉缠绵的真情读来颇为动人，令人回肠荡气。</a:t>
            </a:r>
            <a:endParaRPr lang="zh-CN" altLang="en-US" b="0"/>
          </a:p>
        </p:txBody>
      </p:sp>
    </p:spTree>
  </p:cSld>
  <p:clrMapOvr>
    <a:masterClrMapping/>
  </p:clrMapOvr>
  <p:transition>
    <p:push dir="r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2"/>
          <p:cNvSpPr>
            <a:spLocks noChangeArrowheads="1"/>
          </p:cNvSpPr>
          <p:nvPr/>
        </p:nvSpPr>
        <p:spPr bwMode="auto">
          <a:xfrm>
            <a:off x="755650" y="939800"/>
            <a:ext cx="78486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诗人笔下的杨贵妃不仅是一个“回眸一笑百媚生”的倾国美人，而且是一个重情重义，忠贞不渝的可敬可佩的女子。诗中的最后一节描写“闻道汉家天子使”，杨的一系列心理活动：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惊喜</a:t>
            </a:r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（梦魂惊）、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急切</a:t>
            </a:r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（花冠不整下堂来）、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悲楚</a:t>
            </a:r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（玉容寂寞泪阑干）、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委屈</a:t>
            </a:r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（梨花一枝春带雨）。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托物寄情、重申前誓</a:t>
            </a:r>
            <a:r>
              <a:rPr lang="zh-CN" altLang="en-US" sz="2800" b="1">
                <a:solidFill>
                  <a:srgbClr val="0000FF"/>
                </a:solidFill>
                <a:latin typeface="Calibri" pitchFamily="34" charset="0"/>
              </a:rPr>
              <a:t>更刻画了一个对爱情忠贞不渝的可敬女子形象。</a:t>
            </a:r>
          </a:p>
        </p:txBody>
      </p:sp>
      <p:sp>
        <p:nvSpPr>
          <p:cNvPr id="74754" name="Rectangle 3"/>
          <p:cNvSpPr>
            <a:spLocks noRot="1" noChangeArrowheads="1"/>
          </p:cNvSpPr>
          <p:nvPr/>
        </p:nvSpPr>
        <p:spPr bwMode="auto">
          <a:xfrm>
            <a:off x="395288" y="-96838"/>
            <a:ext cx="8540750" cy="113982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4000" b="1">
                <a:solidFill>
                  <a:srgbClr val="FF3300"/>
                </a:solidFill>
                <a:latin typeface="Calibri" pitchFamily="34" charset="0"/>
              </a:rPr>
              <a:t>分析叙事诗中的人物形象</a:t>
            </a:r>
            <a:r>
              <a:rPr lang="zh-CN" altLang="zh-CN" sz="4000" b="1">
                <a:solidFill>
                  <a:srgbClr val="FF0000"/>
                </a:solidFill>
                <a:latin typeface="Calibri" pitchFamily="34" charset="0"/>
              </a:rPr>
              <a:t>——</a:t>
            </a:r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杨贵妃</a:t>
            </a:r>
            <a:endParaRPr lang="zh-CN" altLang="en-US" sz="4000" b="1">
              <a:solidFill>
                <a:srgbClr val="FF3300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620713"/>
            <a:ext cx="8229600" cy="1143000"/>
          </a:xfrm>
        </p:spPr>
        <p:txBody>
          <a:bodyPr/>
          <a:lstStyle/>
          <a:p>
            <a:r>
              <a:rPr lang="zh-CN" altLang="en-US" b="1"/>
              <a:t>明确诗旨：</a:t>
            </a:r>
          </a:p>
        </p:txBody>
      </p:sp>
      <p:sp>
        <p:nvSpPr>
          <p:cNvPr id="7577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2205038"/>
            <a:ext cx="8229600" cy="2692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zh-CN" sz="3600" b="0">
                <a:ea typeface="黑体" pitchFamily="49" charset="-122"/>
              </a:rPr>
              <a:t>“</a:t>
            </a:r>
            <a:r>
              <a:rPr lang="zh-CN" altLang="en-US" sz="3600" b="0">
                <a:ea typeface="黑体" pitchFamily="49" charset="-122"/>
              </a:rPr>
              <a:t>恨”是生不能永缠绵的恨，死而不得见的无限恨。作者通过这一爱情悲剧，歌颂了人们对爱情的坚贞和专一，反映出人们对美满爱情的追求和向往。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5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b="1"/>
              <a:t>明确诗旨：</a:t>
            </a:r>
          </a:p>
        </p:txBody>
      </p:sp>
      <p:sp>
        <p:nvSpPr>
          <p:cNvPr id="7680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zh-CN" sz="3600" b="0">
                <a:ea typeface="黑体" pitchFamily="49" charset="-122"/>
              </a:rPr>
              <a:t>“</a:t>
            </a:r>
            <a:r>
              <a:rPr lang="zh-CN" altLang="en-US" sz="3600" b="0">
                <a:ea typeface="黑体" pitchFamily="49" charset="-122"/>
              </a:rPr>
              <a:t>此诗是借李、杨之情事，暴露统治阶级荒淫无耻，讽刺李隆基贪色误国，以致引发“安史之乱”。告诫最高统治者应引以为戒，免蹈覆辙。</a:t>
            </a:r>
          </a:p>
          <a:p>
            <a:r>
              <a:rPr lang="zh-CN" altLang="en-US" sz="3600" b="0">
                <a:solidFill>
                  <a:srgbClr val="FF0000"/>
                </a:solidFill>
                <a:ea typeface="黑体" pitchFamily="49" charset="-122"/>
              </a:rPr>
              <a:t>三种主旨，不同理解</a:t>
            </a:r>
            <a:r>
              <a:rPr lang="zh-CN" altLang="en-US" sz="3600" b="0">
                <a:ea typeface="黑体" pitchFamily="49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3000"/>
                                        <p:tgtEl>
                                          <p:spTgt spid="76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3132138" y="0"/>
            <a:ext cx="2016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  <a:ea typeface="隶书"/>
                <a:cs typeface="隶书"/>
              </a:rPr>
              <a:t>探讨主题</a:t>
            </a:r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179388" y="620713"/>
            <a:ext cx="8763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怎样理解这首诗所表达的主题？</a:t>
            </a:r>
          </a:p>
        </p:txBody>
      </p: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250825" y="1341438"/>
            <a:ext cx="864235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3200">
                <a:latin typeface="Calibri" pitchFamily="34" charset="0"/>
              </a:rPr>
              <a:t>一、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讽喻玄宗重色误国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3200" b="1">
                <a:latin typeface="Calibri" pitchFamily="34" charset="0"/>
              </a:rPr>
              <a:t>　　通过对唐玄宗和杨贵妃爱情故事的描写，对唐玄宗的荒淫误国进行了揭露和讽刺。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3200" b="1">
                <a:latin typeface="Calibri" pitchFamily="34" charset="0"/>
              </a:rPr>
              <a:t>二、歌颂李杨忠贞爱情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3200" b="1">
                <a:latin typeface="Calibri" pitchFamily="34" charset="0"/>
              </a:rPr>
              <a:t>　　通过对李杨爱情故事的描写，歌颂了他们真挚而专一的爱情，并对他们的悲剧结局寄予了同情。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3200" b="1">
                <a:latin typeface="Calibri" pitchFamily="34" charset="0"/>
              </a:rPr>
              <a:t>三、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双重主题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3200" b="1">
                <a:latin typeface="Calibri" pitchFamily="34" charset="0"/>
              </a:rPr>
              <a:t>　　诗歌前半部分讽喻玄宗重色误国，后半部分歌颂李杨真挚而专一的爱情。</a:t>
            </a:r>
            <a:r>
              <a:rPr lang="zh-CN" altLang="en-US" sz="3200"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0" grpId="0"/>
      <p:bldP spid="65541" grpId="0"/>
      <p:bldP spid="6554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2276475"/>
            <a:ext cx="7942262" cy="1944688"/>
          </a:xfrm>
          <a:ln w="57150" cap="flat" cmpd="thinThick">
            <a:solidFill>
              <a:srgbClr val="FF0000"/>
            </a:solidFill>
            <a:prstDash val="sysDot"/>
          </a:ln>
        </p:spPr>
        <p:txBody>
          <a:bodyPr/>
          <a:lstStyle/>
          <a:p>
            <a:r>
              <a:rPr lang="zh-CN" altLang="en-US" sz="6000" b="1">
                <a:solidFill>
                  <a:schemeClr val="accent2"/>
                </a:solidFill>
              </a:rPr>
              <a:t>三、</a:t>
            </a:r>
            <a:r>
              <a:rPr lang="zh-CN" altLang="en-US" sz="6000" b="1"/>
              <a:t/>
            </a:r>
            <a:br>
              <a:rPr lang="zh-CN" altLang="en-US" sz="6000" b="1"/>
            </a:br>
            <a:r>
              <a:rPr lang="zh-CN" altLang="en-US" sz="6000" b="1">
                <a:solidFill>
                  <a:schemeClr val="accent2"/>
                </a:solidFill>
              </a:rPr>
              <a:t>分析手法，熟悉技巧</a:t>
            </a:r>
            <a:r>
              <a:rPr lang="zh-CN" altLang="en-US" sz="4000"/>
              <a:t> 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z="5400" b="1"/>
              <a:t>问题讨论</a:t>
            </a:r>
          </a:p>
        </p:txBody>
      </p:sp>
      <p:sp>
        <p:nvSpPr>
          <p:cNvPr id="79874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just"/>
            <a:r>
              <a:rPr lang="zh-CN" altLang="en-US" b="0">
                <a:ea typeface="黑体" pitchFamily="49" charset="-122"/>
              </a:rPr>
              <a:t>有人评价全诗“</a:t>
            </a:r>
            <a:r>
              <a:rPr lang="zh-CN" altLang="en-US" b="0">
                <a:solidFill>
                  <a:srgbClr val="FF0000"/>
                </a:solidFill>
                <a:ea typeface="黑体" pitchFamily="49" charset="-122"/>
              </a:rPr>
              <a:t>叙事宛转动人，抒情缠绵悱恻</a:t>
            </a:r>
            <a:r>
              <a:rPr lang="zh-CN" altLang="en-US" b="0">
                <a:ea typeface="黑体" pitchFamily="49" charset="-122"/>
              </a:rPr>
              <a:t>”，你怎么看？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88913"/>
            <a:ext cx="8229600" cy="65246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b="0">
                <a:solidFill>
                  <a:srgbClr val="FF0000"/>
                </a:solidFill>
                <a:ea typeface="黑体" pitchFamily="49" charset="-122"/>
              </a:rPr>
              <a:t>叙事宛转动人：</a:t>
            </a:r>
            <a:r>
              <a:rPr lang="zh-CN" altLang="en-US" sz="3600" b="0">
                <a:ea typeface="黑体" pitchFamily="49" charset="-122"/>
              </a:rPr>
              <a:t>诗人一开始就极力铺写和渲染“重色”之乐，象是一幕喜剧。唐玄宗的荒淫误了国，导致了马嵬坡杨贵妃之死这“血泪相和流”的死别。随后，诗人从各个方面反复渲染唐玄宗对杨贵妃的思念。日思夜想而不得，所以寄希望于梦境，把“长恨”之“恨”写得十分动人心魄，然后诗人又笔锋一折，别开境界，借助想象的彩翼，构思了一个妩媚动人的仙境，把悲剧故事的情节推向高潮。因此故事宛转动人。</a:t>
            </a:r>
            <a:r>
              <a:rPr lang="zh-CN" altLang="en-US" sz="4000"/>
              <a:t> 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Text Box 2"/>
          <p:cNvSpPr txBox="1">
            <a:spLocks noChangeArrowheads="1"/>
          </p:cNvSpPr>
          <p:nvPr/>
        </p:nvSpPr>
        <p:spPr bwMode="auto">
          <a:xfrm>
            <a:off x="503238" y="333375"/>
            <a:ext cx="4140200" cy="612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35000"/>
              </a:spcBef>
              <a:spcAft>
                <a:spcPct val="35000"/>
              </a:spcAft>
            </a:pPr>
            <a:r>
              <a:rPr lang="zh-CN" altLang="en-US" sz="3200" b="1" u="sng">
                <a:solidFill>
                  <a:srgbClr val="FF3300"/>
                </a:solidFill>
                <a:latin typeface="黑体" pitchFamily="49" charset="-122"/>
              </a:rPr>
              <a:t>黄埃</a:t>
            </a: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</a:rPr>
              <a:t>散漫风萧索，</a:t>
            </a:r>
          </a:p>
          <a:p>
            <a:pPr>
              <a:lnSpc>
                <a:spcPct val="90000"/>
              </a:lnSpc>
              <a:spcBef>
                <a:spcPct val="35000"/>
              </a:spcBef>
              <a:spcAft>
                <a:spcPct val="35000"/>
              </a:spcAft>
            </a:pPr>
            <a:r>
              <a:rPr lang="zh-CN" altLang="en-US" sz="3200" b="1" u="sng">
                <a:solidFill>
                  <a:srgbClr val="FF3300"/>
                </a:solidFill>
                <a:latin typeface="黑体" pitchFamily="49" charset="-122"/>
              </a:rPr>
              <a:t>云栈</a:t>
            </a: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</a:rPr>
              <a:t>萦纡登剑阁。</a:t>
            </a:r>
          </a:p>
          <a:p>
            <a:pPr>
              <a:lnSpc>
                <a:spcPct val="90000"/>
              </a:lnSpc>
              <a:spcBef>
                <a:spcPct val="35000"/>
              </a:spcBef>
              <a:spcAft>
                <a:spcPct val="35000"/>
              </a:spcAft>
            </a:pPr>
            <a:r>
              <a:rPr lang="zh-CN" altLang="en-US" sz="3200" b="1" u="sng">
                <a:solidFill>
                  <a:srgbClr val="FF3300"/>
                </a:solidFill>
                <a:latin typeface="黑体" pitchFamily="49" charset="-122"/>
              </a:rPr>
              <a:t>峨嵋山</a:t>
            </a: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</a:rPr>
              <a:t>下少人行，</a:t>
            </a:r>
          </a:p>
          <a:p>
            <a:pPr>
              <a:lnSpc>
                <a:spcPct val="90000"/>
              </a:lnSpc>
              <a:spcBef>
                <a:spcPct val="35000"/>
              </a:spcBef>
              <a:spcAft>
                <a:spcPct val="35000"/>
              </a:spcAft>
            </a:pPr>
            <a:r>
              <a:rPr lang="zh-CN" altLang="en-US" sz="3200" b="1" u="sng">
                <a:solidFill>
                  <a:srgbClr val="FF3300"/>
                </a:solidFill>
                <a:latin typeface="黑体" pitchFamily="49" charset="-122"/>
              </a:rPr>
              <a:t>旌旗</a:t>
            </a: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</a:rPr>
              <a:t>无光日色薄。</a:t>
            </a:r>
            <a:endParaRPr lang="zh-CN" altLang="en-US" sz="3200" b="1" u="sng">
              <a:solidFill>
                <a:srgbClr val="FF3300"/>
              </a:solidFill>
              <a:latin typeface="黑体" pitchFamily="49" charset="-122"/>
            </a:endParaRPr>
          </a:p>
          <a:p>
            <a:pPr>
              <a:lnSpc>
                <a:spcPct val="90000"/>
              </a:lnSpc>
              <a:spcBef>
                <a:spcPct val="35000"/>
              </a:spcBef>
              <a:spcAft>
                <a:spcPct val="35000"/>
              </a:spcAft>
            </a:pPr>
            <a:r>
              <a:rPr lang="zh-CN" altLang="en-US" sz="3200" b="1" u="sng">
                <a:solidFill>
                  <a:srgbClr val="FF3300"/>
                </a:solidFill>
                <a:latin typeface="黑体" pitchFamily="49" charset="-122"/>
              </a:rPr>
              <a:t>蜀江水</a:t>
            </a: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</a:rPr>
              <a:t>碧</a:t>
            </a:r>
            <a:r>
              <a:rPr lang="zh-CN" altLang="en-US" sz="3200" b="1" u="sng">
                <a:solidFill>
                  <a:srgbClr val="FF3300"/>
                </a:solidFill>
                <a:latin typeface="黑体" pitchFamily="49" charset="-122"/>
              </a:rPr>
              <a:t>蜀山</a:t>
            </a: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</a:rPr>
              <a:t>青，</a:t>
            </a:r>
          </a:p>
          <a:p>
            <a:pPr>
              <a:lnSpc>
                <a:spcPct val="90000"/>
              </a:lnSpc>
              <a:spcBef>
                <a:spcPct val="35000"/>
              </a:spcBef>
              <a:spcAft>
                <a:spcPct val="35000"/>
              </a:spcAft>
            </a:pP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</a:rPr>
              <a:t>圣主朝朝暮暮情</a:t>
            </a:r>
            <a:r>
              <a:rPr lang="zh-CN" altLang="en-US" sz="3600" b="1">
                <a:solidFill>
                  <a:srgbClr val="FF3300"/>
                </a:solidFill>
                <a:latin typeface="黑体" pitchFamily="49" charset="-122"/>
              </a:rPr>
              <a:t>。</a:t>
            </a:r>
          </a:p>
          <a:p>
            <a:pPr>
              <a:lnSpc>
                <a:spcPct val="90000"/>
              </a:lnSpc>
              <a:spcBef>
                <a:spcPct val="35000"/>
              </a:spcBef>
              <a:spcAft>
                <a:spcPct val="35000"/>
              </a:spcAft>
            </a:pP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</a:rPr>
              <a:t>行宫见</a:t>
            </a:r>
            <a:r>
              <a:rPr lang="zh-CN" altLang="en-US" sz="3200" b="1">
                <a:solidFill>
                  <a:schemeClr val="accent2"/>
                </a:solidFill>
                <a:latin typeface="黑体" pitchFamily="49" charset="-122"/>
              </a:rPr>
              <a:t>月伤心色</a:t>
            </a: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</a:rPr>
              <a:t>，</a:t>
            </a:r>
          </a:p>
          <a:p>
            <a:pPr>
              <a:lnSpc>
                <a:spcPct val="90000"/>
              </a:lnSpc>
              <a:spcBef>
                <a:spcPct val="35000"/>
              </a:spcBef>
              <a:spcAft>
                <a:spcPct val="35000"/>
              </a:spcAft>
            </a:pP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</a:rPr>
              <a:t>夜雨闻</a:t>
            </a:r>
            <a:r>
              <a:rPr lang="zh-CN" altLang="en-US" sz="3200" b="1">
                <a:solidFill>
                  <a:schemeClr val="accent2"/>
                </a:solidFill>
                <a:latin typeface="黑体" pitchFamily="49" charset="-122"/>
              </a:rPr>
              <a:t>铃肠断声</a:t>
            </a: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</a:rPr>
              <a:t>。</a:t>
            </a:r>
          </a:p>
        </p:txBody>
      </p:sp>
      <p:sp>
        <p:nvSpPr>
          <p:cNvPr id="79875" name="Text Box 3"/>
          <p:cNvSpPr txBox="1">
            <a:spLocks noChangeArrowheads="1"/>
          </p:cNvSpPr>
          <p:nvPr/>
        </p:nvSpPr>
        <p:spPr bwMode="auto">
          <a:xfrm>
            <a:off x="3851275" y="404813"/>
            <a:ext cx="50768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Calibri" pitchFamily="34" charset="0"/>
              </a:rPr>
              <a:t>秋景凄凉，以凄凉的秋景来</a:t>
            </a:r>
            <a:r>
              <a:rPr lang="zh-CN" altLang="en-US" sz="3200" b="1">
                <a:solidFill>
                  <a:srgbClr val="FF3300"/>
                </a:solidFill>
                <a:latin typeface="Calibri" pitchFamily="34" charset="0"/>
              </a:rPr>
              <a:t>烘托</a:t>
            </a:r>
            <a:r>
              <a:rPr lang="zh-CN" altLang="en-US" sz="3200" b="1">
                <a:solidFill>
                  <a:srgbClr val="0000CC"/>
                </a:solidFill>
                <a:latin typeface="Calibri" pitchFamily="34" charset="0"/>
              </a:rPr>
              <a:t>人物的悲思。</a:t>
            </a:r>
            <a:endParaRPr lang="zh-CN" altLang="en-US" sz="3200">
              <a:solidFill>
                <a:srgbClr val="0000CC"/>
              </a:solidFill>
              <a:latin typeface="Calibri" pitchFamily="34" charset="0"/>
            </a:endParaRPr>
          </a:p>
        </p:txBody>
      </p:sp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3779838" y="3213100"/>
            <a:ext cx="5113337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Calibri" pitchFamily="34" charset="0"/>
              </a:rPr>
              <a:t>面对青山绿水，朝夕不能忘情，表现了玄宗内心的痛苦，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乐景写哀情</a:t>
            </a:r>
          </a:p>
        </p:txBody>
      </p: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3779838" y="5084763"/>
            <a:ext cx="5148262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借景抒情</a:t>
            </a:r>
            <a:r>
              <a:rPr lang="zh-CN" altLang="en-US" sz="3200" b="1">
                <a:solidFill>
                  <a:srgbClr val="0000CC"/>
                </a:solidFill>
                <a:latin typeface="Calibri" pitchFamily="34" charset="0"/>
              </a:rPr>
              <a:t>，用月色和铃声给予玄宗的特殊感觉表现玄宗悲痛的心情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 autoUpdateAnimBg="0"/>
      <p:bldP spid="79876" grpId="0" autoUpdateAnimBg="0"/>
      <p:bldP spid="79877" grpId="0" autoUpdateAnimBg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Text Box 2"/>
          <p:cNvSpPr txBox="1">
            <a:spLocks noChangeArrowheads="1"/>
          </p:cNvSpPr>
          <p:nvPr/>
        </p:nvSpPr>
        <p:spPr bwMode="auto">
          <a:xfrm>
            <a:off x="539750" y="836613"/>
            <a:ext cx="3548063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40000"/>
              </a:spcBef>
              <a:spcAft>
                <a:spcPct val="40000"/>
              </a:spcAft>
            </a:pPr>
            <a:r>
              <a:rPr lang="zh-CN" altLang="en-US" sz="3200" b="1">
                <a:solidFill>
                  <a:srgbClr val="0000CC"/>
                </a:solidFill>
                <a:latin typeface="Calibri" pitchFamily="34" charset="0"/>
              </a:rPr>
              <a:t>天旋日转回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龙驭，</a:t>
            </a:r>
          </a:p>
          <a:p>
            <a:pPr>
              <a:spcBef>
                <a:spcPct val="40000"/>
              </a:spcBef>
              <a:spcAft>
                <a:spcPct val="40000"/>
              </a:spcAft>
            </a:pP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到此</a:t>
            </a:r>
            <a:r>
              <a:rPr lang="zh-CN" altLang="en-US" sz="3200" b="1">
                <a:solidFill>
                  <a:srgbClr val="0000CC"/>
                </a:solidFill>
                <a:latin typeface="Calibri" pitchFamily="34" charset="0"/>
              </a:rPr>
              <a:t>踌躇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不能去。</a:t>
            </a:r>
          </a:p>
          <a:p>
            <a:pPr>
              <a:spcBef>
                <a:spcPct val="40000"/>
              </a:spcBef>
              <a:spcAft>
                <a:spcPct val="40000"/>
              </a:spcAft>
            </a:pP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马嵬坡下泥土中，</a:t>
            </a:r>
          </a:p>
          <a:p>
            <a:pPr>
              <a:spcBef>
                <a:spcPct val="40000"/>
              </a:spcBef>
              <a:spcAft>
                <a:spcPct val="40000"/>
              </a:spcAft>
            </a:pP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不见玉颜空死处。</a:t>
            </a:r>
          </a:p>
          <a:p>
            <a:pPr>
              <a:spcBef>
                <a:spcPct val="40000"/>
              </a:spcBef>
              <a:spcAft>
                <a:spcPct val="40000"/>
              </a:spcAft>
            </a:pP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君臣相顾尽沾衣，</a:t>
            </a:r>
          </a:p>
          <a:p>
            <a:pPr>
              <a:spcBef>
                <a:spcPct val="40000"/>
              </a:spcBef>
              <a:spcAft>
                <a:spcPct val="40000"/>
              </a:spcAft>
            </a:pP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东望都门</a:t>
            </a:r>
            <a:r>
              <a:rPr lang="zh-CN" altLang="en-US" sz="3200" b="1">
                <a:solidFill>
                  <a:srgbClr val="0000CC"/>
                </a:solidFill>
                <a:latin typeface="Calibri" pitchFamily="34" charset="0"/>
              </a:rPr>
              <a:t>信马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归。</a:t>
            </a:r>
            <a:endParaRPr lang="zh-CN" altLang="en-US" sz="32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80899" name="Text Box 3"/>
          <p:cNvSpPr txBox="1">
            <a:spLocks noChangeArrowheads="1"/>
          </p:cNvSpPr>
          <p:nvPr/>
        </p:nvSpPr>
        <p:spPr bwMode="auto">
          <a:xfrm>
            <a:off x="3708400" y="2276475"/>
            <a:ext cx="50768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spcAft>
                <a:spcPct val="20000"/>
              </a:spcAft>
            </a:pPr>
            <a:r>
              <a:rPr lang="zh-CN" altLang="en-US" sz="3600" b="1">
                <a:solidFill>
                  <a:srgbClr val="006600"/>
                </a:solidFill>
                <a:latin typeface="黑体" pitchFamily="49" charset="-122"/>
              </a:rPr>
              <a:t>旧地重过，玉颜不见 ，故而踌躇，叙事见情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2"/>
          <p:cNvSpPr txBox="1">
            <a:spLocks noChangeArrowheads="1"/>
          </p:cNvSpPr>
          <p:nvPr/>
        </p:nvSpPr>
        <p:spPr bwMode="auto">
          <a:xfrm>
            <a:off x="0" y="765175"/>
            <a:ext cx="4500563" cy="627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、尽日君王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看不足 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2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、九重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城阙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烟尘生 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3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、千乘万骑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西南行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 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4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、翠华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摇摇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行复止 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5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宛转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蛾眉马前死 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6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、花钿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委地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无人收 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7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云栈萦纡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登剑阁 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8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行宫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见月伤心色 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9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、天旋地转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回龙驭 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10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、不见玉颜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空死处</a:t>
            </a:r>
          </a:p>
          <a:p>
            <a:endParaRPr lang="zh-CN" altLang="en-US" sz="3200" b="1">
              <a:solidFill>
                <a:srgbClr val="0000FF"/>
              </a:solidFill>
              <a:latin typeface="宋体" charset="-122"/>
            </a:endParaRPr>
          </a:p>
          <a:p>
            <a:endParaRPr lang="zh-CN" altLang="en-US" sz="3200" b="1">
              <a:solidFill>
                <a:srgbClr val="0000FF"/>
              </a:solidFill>
              <a:latin typeface="宋体" charset="-122"/>
            </a:endParaRPr>
          </a:p>
          <a:p>
            <a:endParaRPr lang="en-US" altLang="zh-CN">
              <a:latin typeface="Calibri" pitchFamily="34" charset="0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4787900" y="765175"/>
            <a:ext cx="4356100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1</a:t>
            </a:r>
            <a:r>
              <a:rPr lang="zh-CN" altLang="en-US" sz="3200" b="1">
                <a:latin typeface="宋体" charset="-122"/>
              </a:rPr>
              <a:t>、看不厌。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2</a:t>
            </a:r>
            <a:r>
              <a:rPr lang="zh-CN" altLang="en-US" sz="3200" b="1">
                <a:latin typeface="宋体" charset="-122"/>
              </a:rPr>
              <a:t>、皇宫。 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3</a:t>
            </a:r>
            <a:r>
              <a:rPr lang="zh-CN" altLang="en-US" sz="3200" b="1">
                <a:latin typeface="宋体" charset="-122"/>
              </a:rPr>
              <a:t>、向西南入蜀避难。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4</a:t>
            </a:r>
            <a:r>
              <a:rPr lang="zh-CN" altLang="en-US" sz="3200" b="1">
                <a:latin typeface="宋体" charset="-122"/>
              </a:rPr>
              <a:t>、旌旗仪仗飘扬。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5</a:t>
            </a:r>
            <a:r>
              <a:rPr lang="zh-CN" altLang="en-US" sz="3200" b="1">
                <a:latin typeface="宋体" charset="-122"/>
              </a:rPr>
              <a:t>、</a:t>
            </a:r>
            <a:r>
              <a:rPr lang="zh-CN" altLang="en-US" sz="3200" b="1">
                <a:latin typeface="Calibri" pitchFamily="34" charset="0"/>
              </a:rPr>
              <a:t>辗转；</a:t>
            </a:r>
            <a:r>
              <a:rPr lang="zh-CN" altLang="en-US" sz="3200" b="1">
                <a:latin typeface="宋体" charset="-122"/>
              </a:rPr>
              <a:t>杨贵妃。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6</a:t>
            </a:r>
            <a:r>
              <a:rPr lang="zh-CN" altLang="en-US" sz="3200" b="1">
                <a:latin typeface="宋体" charset="-122"/>
              </a:rPr>
              <a:t>、散落在地。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7</a:t>
            </a:r>
            <a:r>
              <a:rPr lang="zh-CN" altLang="en-US" sz="3200" b="1">
                <a:latin typeface="宋体" charset="-122"/>
              </a:rPr>
              <a:t>、高入云霄的栈道曲折环绕。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8</a:t>
            </a:r>
            <a:r>
              <a:rPr lang="zh-CN" altLang="en-US" sz="3200" b="1">
                <a:latin typeface="宋体" charset="-122"/>
              </a:rPr>
              <a:t>、皇帝临时住处。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9</a:t>
            </a:r>
            <a:r>
              <a:rPr lang="zh-CN" altLang="en-US" sz="3200" b="1">
                <a:latin typeface="宋体" charset="-122"/>
              </a:rPr>
              <a:t>、大局改变，皇帝回京。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10</a:t>
            </a:r>
            <a:r>
              <a:rPr lang="zh-CN" altLang="en-US" sz="3200" b="1">
                <a:latin typeface="宋体" charset="-122"/>
              </a:rPr>
              <a:t>、</a:t>
            </a:r>
            <a:r>
              <a:rPr lang="zh-CN" altLang="en-US" sz="3200" b="1">
                <a:latin typeface="Calibri" pitchFamily="34" charset="0"/>
              </a:rPr>
              <a:t>空见死处</a:t>
            </a:r>
            <a:r>
              <a:rPr lang="zh-CN" altLang="en-US" sz="3200" b="1">
                <a:latin typeface="宋体" charset="-122"/>
              </a:rPr>
              <a:t>。</a:t>
            </a:r>
          </a:p>
        </p:txBody>
      </p:sp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3492500" y="0"/>
            <a:ext cx="1871663" cy="588963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  <a:ea typeface="楷体_GB2312"/>
                <a:cs typeface="楷体_GB2312"/>
              </a:rPr>
              <a:t>解释词句</a:t>
            </a:r>
            <a:endParaRPr lang="zh-CN" altLang="en-US" sz="320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Text Box 2"/>
          <p:cNvSpPr txBox="1">
            <a:spLocks noChangeArrowheads="1"/>
          </p:cNvSpPr>
          <p:nvPr/>
        </p:nvSpPr>
        <p:spPr bwMode="auto">
          <a:xfrm>
            <a:off x="468313" y="333375"/>
            <a:ext cx="6372225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归来池苑皆依旧，太液芙蓉未央柳。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芙蓉如面柳如眉，对此如何不泪垂。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春风桃李花开夜，秋雨梧桐叶落时。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西宫南内多秋草，落叶满阶红不扫。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梨园弟子白发新，椒房阿监青娥老。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夕殿萤飞思悄然，孤灯挑尽未成眠。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迟迟钟鼓初长夜，耿耿星河欲曙天。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鸳鸯瓦冷霜华重，翡翠衾寒谁与共。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悠悠生死别经年，魂魄不曾来入梦。</a:t>
            </a:r>
          </a:p>
        </p:txBody>
      </p:sp>
      <p:sp>
        <p:nvSpPr>
          <p:cNvPr id="81923" name="Text Box 3"/>
          <p:cNvSpPr txBox="1">
            <a:spLocks noChangeArrowheads="1"/>
          </p:cNvSpPr>
          <p:nvPr/>
        </p:nvSpPr>
        <p:spPr bwMode="auto">
          <a:xfrm>
            <a:off x="468313" y="4437063"/>
            <a:ext cx="8135937" cy="192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>
                <a:solidFill>
                  <a:srgbClr val="006600"/>
                </a:solidFill>
                <a:latin typeface="Calibri" pitchFamily="34" charset="0"/>
              </a:rPr>
              <a:t>      </a:t>
            </a:r>
            <a:r>
              <a:rPr lang="zh-CN" altLang="en-US" sz="2800" b="1">
                <a:solidFill>
                  <a:srgbClr val="006600"/>
                </a:solidFill>
                <a:latin typeface="黑体" pitchFamily="49" charset="-122"/>
              </a:rPr>
              <a:t>景物依旧，人却不在</a:t>
            </a:r>
            <a:r>
              <a:rPr lang="zh-CN" altLang="en-US" sz="2800">
                <a:solidFill>
                  <a:srgbClr val="006600"/>
                </a:solidFill>
                <a:latin typeface="黑体" pitchFamily="49" charset="-122"/>
              </a:rPr>
              <a:t> ，</a:t>
            </a:r>
            <a:r>
              <a:rPr lang="zh-CN" altLang="en-US" sz="2800" b="1">
                <a:solidFill>
                  <a:srgbClr val="006600"/>
                </a:solidFill>
                <a:latin typeface="黑体" pitchFamily="49" charset="-122"/>
              </a:rPr>
              <a:t>触景生情。黄昏黎明，春风秋雨，情思萦绕，久久不能入睡</a:t>
            </a:r>
            <a:r>
              <a:rPr lang="zh-CN" altLang="zh-CN" sz="2800" b="1">
                <a:solidFill>
                  <a:srgbClr val="006600"/>
                </a:solidFill>
              </a:rPr>
              <a:t>——</a:t>
            </a:r>
            <a:r>
              <a:rPr lang="zh-CN" altLang="en-US" sz="2800" b="1">
                <a:solidFill>
                  <a:srgbClr val="006600"/>
                </a:solidFill>
                <a:latin typeface="黑体" pitchFamily="49" charset="-122"/>
              </a:rPr>
              <a:t>苦苦的思恋，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</a:rPr>
              <a:t>表现了玄宗的冷落孤寂、彻夜相思。</a:t>
            </a:r>
            <a:r>
              <a:rPr lang="zh-CN" altLang="en-US" sz="2800" b="1">
                <a:solidFill>
                  <a:srgbClr val="006600"/>
                </a:solidFill>
                <a:latin typeface="黑体" pitchFamily="49" charset="-122"/>
              </a:rPr>
              <a:t>叙事见情</a:t>
            </a:r>
          </a:p>
        </p:txBody>
      </p:sp>
      <p:sp>
        <p:nvSpPr>
          <p:cNvPr id="83971" name="Text Box 4"/>
          <p:cNvSpPr txBox="1">
            <a:spLocks noChangeArrowheads="1"/>
          </p:cNvSpPr>
          <p:nvPr/>
        </p:nvSpPr>
        <p:spPr bwMode="auto">
          <a:xfrm>
            <a:off x="6045200" y="333375"/>
            <a:ext cx="2990850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Calibri" pitchFamily="34" charset="0"/>
              </a:rPr>
              <a:t>景物依旧，物是人非，从太液池的芙蓉花和未央宫的垂柳仿佛看到了贵妃的容貌，展示了人物极其复杂微妙的内心，表现了怀念之情。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3" grpId="0" autoUpdateAnimBg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Text Box 2"/>
          <p:cNvSpPr txBox="1">
            <a:spLocks noChangeArrowheads="1"/>
          </p:cNvSpPr>
          <p:nvPr/>
        </p:nvSpPr>
        <p:spPr bwMode="auto">
          <a:xfrm>
            <a:off x="431800" y="581025"/>
            <a:ext cx="4932363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CC"/>
                </a:solidFill>
                <a:latin typeface="Calibri" pitchFamily="34" charset="0"/>
              </a:rPr>
              <a:t>闻道汉家天子使，</a:t>
            </a:r>
          </a:p>
          <a:p>
            <a:r>
              <a:rPr lang="zh-CN" altLang="en-US" sz="3600" b="1">
                <a:solidFill>
                  <a:srgbClr val="0000CC"/>
                </a:solidFill>
                <a:latin typeface="Calibri" pitchFamily="34" charset="0"/>
              </a:rPr>
              <a:t>九华帐里梦魂惊。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揽衣推枕起徘回</a:t>
            </a:r>
            <a:r>
              <a:rPr lang="zh-CN" altLang="en-US" sz="3600" b="1">
                <a:latin typeface="Calibri" pitchFamily="34" charset="0"/>
              </a:rPr>
              <a:t>，</a:t>
            </a:r>
          </a:p>
          <a:p>
            <a:r>
              <a:rPr lang="zh-CN" altLang="en-US" sz="3600" b="1">
                <a:solidFill>
                  <a:srgbClr val="0000CC"/>
                </a:solidFill>
                <a:latin typeface="Calibri" pitchFamily="34" charset="0"/>
              </a:rPr>
              <a:t>珠箔银屏逦迤开。</a:t>
            </a:r>
          </a:p>
          <a:p>
            <a:r>
              <a:rPr lang="zh-CN" altLang="en-US" sz="3600" b="1">
                <a:solidFill>
                  <a:srgbClr val="CC00CC"/>
                </a:solidFill>
                <a:latin typeface="Calibri" pitchFamily="34" charset="0"/>
              </a:rPr>
              <a:t>云鬓半偏新睡觉，</a:t>
            </a:r>
          </a:p>
          <a:p>
            <a:r>
              <a:rPr lang="zh-CN" altLang="en-US" sz="3600" b="1">
                <a:solidFill>
                  <a:srgbClr val="CC00CC"/>
                </a:solidFill>
                <a:latin typeface="Calibri" pitchFamily="34" charset="0"/>
              </a:rPr>
              <a:t>花冠不整下堂来。</a:t>
            </a:r>
          </a:p>
          <a:p>
            <a:r>
              <a:rPr lang="zh-CN" altLang="en-US" sz="3600" b="1">
                <a:solidFill>
                  <a:srgbClr val="0000CC"/>
                </a:solidFill>
                <a:latin typeface="Calibri" pitchFamily="34" charset="0"/>
              </a:rPr>
              <a:t>风吹仙袂飘摇举，</a:t>
            </a:r>
          </a:p>
          <a:p>
            <a:r>
              <a:rPr lang="zh-CN" altLang="en-US" sz="3600" b="1">
                <a:solidFill>
                  <a:srgbClr val="0000CC"/>
                </a:solidFill>
                <a:latin typeface="Calibri" pitchFamily="34" charset="0"/>
              </a:rPr>
              <a:t>犹似霓裳羽衣舞。</a:t>
            </a:r>
          </a:p>
          <a:p>
            <a:r>
              <a:rPr lang="zh-CN" altLang="en-US" sz="3600" b="1">
                <a:solidFill>
                  <a:srgbClr val="CC00CC"/>
                </a:solidFill>
                <a:latin typeface="Calibri" pitchFamily="34" charset="0"/>
              </a:rPr>
              <a:t>玉容寂寞泪阑干，</a:t>
            </a:r>
          </a:p>
          <a:p>
            <a:r>
              <a:rPr lang="zh-CN" altLang="en-US" sz="3600" b="1">
                <a:solidFill>
                  <a:srgbClr val="CC00CC"/>
                </a:solidFill>
                <a:latin typeface="Calibri" pitchFamily="34" charset="0"/>
              </a:rPr>
              <a:t>梨花一枝春带雨</a:t>
            </a:r>
            <a:r>
              <a:rPr lang="zh-CN" altLang="en-US" sz="3600" b="1">
                <a:solidFill>
                  <a:srgbClr val="0000CC"/>
                </a:solidFill>
                <a:latin typeface="Calibri" pitchFamily="34" charset="0"/>
              </a:rPr>
              <a:t>。</a:t>
            </a: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3995738" y="620713"/>
            <a:ext cx="4824412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6600"/>
                </a:solidFill>
                <a:latin typeface="Calibri" pitchFamily="34" charset="0"/>
              </a:rPr>
              <a:t>三个连贯而为的动作，描摹她得悉汉皇派来使者后的震惊、激动和惶惑</a:t>
            </a:r>
            <a:endParaRPr lang="zh-CN" altLang="en-US" sz="3200">
              <a:latin typeface="Calibri" pitchFamily="34" charset="0"/>
            </a:endParaRPr>
          </a:p>
        </p:txBody>
      </p:sp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4076700" y="3986213"/>
            <a:ext cx="4672013" cy="204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6600"/>
                </a:solidFill>
                <a:latin typeface="Calibri" pitchFamily="34" charset="0"/>
              </a:rPr>
              <a:t>心的悲哀、凄伤、酸楚、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6600"/>
                </a:solidFill>
                <a:latin typeface="Calibri" pitchFamily="34" charset="0"/>
              </a:rPr>
              <a:t>痛苦、委屈、感激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FF"/>
                </a:solidFill>
                <a:latin typeface="Calibri" pitchFamily="34" charset="0"/>
              </a:rPr>
              <a:t>贵妃凄美寂寞哀怨的情态</a:t>
            </a:r>
            <a:endParaRPr lang="zh-CN" altLang="en-US" sz="3200">
              <a:latin typeface="Calibri" pitchFamily="34" charset="0"/>
            </a:endParaRPr>
          </a:p>
        </p:txBody>
      </p:sp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4614863" y="2997200"/>
            <a:ext cx="24780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6600"/>
                </a:solidFill>
                <a:latin typeface="Calibri" pitchFamily="34" charset="0"/>
              </a:rPr>
              <a:t>焦急与迫切</a:t>
            </a:r>
            <a:endParaRPr lang="zh-CN" altLang="en-US" sz="3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 autoUpdateAnimBg="0"/>
      <p:bldP spid="82948" grpId="0" autoUpdateAnimBg="0"/>
      <p:bldP spid="82949" grpId="0" autoUpdateAnimBg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Text Box 2"/>
          <p:cNvSpPr txBox="1">
            <a:spLocks noChangeArrowheads="1"/>
          </p:cNvSpPr>
          <p:nvPr/>
        </p:nvSpPr>
        <p:spPr bwMode="auto">
          <a:xfrm>
            <a:off x="539750" y="376238"/>
            <a:ext cx="3979863" cy="586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sz="3200" b="1">
                <a:solidFill>
                  <a:srgbClr val="660066"/>
                </a:solidFill>
                <a:latin typeface="黑体" pitchFamily="49" charset="-122"/>
              </a:rPr>
              <a:t>惟将旧物表深情，</a:t>
            </a: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sz="3200" b="1">
                <a:solidFill>
                  <a:srgbClr val="660066"/>
                </a:solidFill>
                <a:latin typeface="黑体" pitchFamily="49" charset="-122"/>
              </a:rPr>
              <a:t>钿合金钗寄将去。</a:t>
            </a: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sz="3200" b="1">
                <a:solidFill>
                  <a:srgbClr val="660066"/>
                </a:solidFill>
                <a:latin typeface="黑体" pitchFamily="49" charset="-122"/>
              </a:rPr>
              <a:t>钗留一股合一扇，</a:t>
            </a: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sz="3200" b="1">
                <a:solidFill>
                  <a:srgbClr val="660066"/>
                </a:solidFill>
                <a:latin typeface="黑体" pitchFamily="49" charset="-122"/>
              </a:rPr>
              <a:t>钗擘黄金合分钿。</a:t>
            </a: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sz="3200" b="1">
                <a:solidFill>
                  <a:srgbClr val="660066"/>
                </a:solidFill>
                <a:latin typeface="黑体" pitchFamily="49" charset="-122"/>
              </a:rPr>
              <a:t>但令心似金钿坚，</a:t>
            </a: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sz="3200" b="1">
                <a:solidFill>
                  <a:srgbClr val="660066"/>
                </a:solidFill>
                <a:latin typeface="黑体" pitchFamily="49" charset="-122"/>
              </a:rPr>
              <a:t>天上人间会相见。</a:t>
            </a: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sz="3200" b="1">
                <a:solidFill>
                  <a:srgbClr val="0000CC"/>
                </a:solidFill>
                <a:latin typeface="黑体" pitchFamily="49" charset="-122"/>
              </a:rPr>
              <a:t>临别殷勤重寄词，</a:t>
            </a: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sz="3200" b="1">
                <a:solidFill>
                  <a:srgbClr val="0000CC"/>
                </a:solidFill>
                <a:latin typeface="黑体" pitchFamily="49" charset="-122"/>
              </a:rPr>
              <a:t>词中有誓两心知 </a:t>
            </a:r>
            <a:r>
              <a:rPr lang="zh-CN" altLang="zh-CN" sz="3200" b="1">
                <a:solidFill>
                  <a:srgbClr val="0000CC"/>
                </a:solidFill>
                <a:latin typeface="黑体" pitchFamily="49" charset="-122"/>
              </a:rPr>
              <a:t>.</a:t>
            </a: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sz="3200" b="1">
                <a:solidFill>
                  <a:srgbClr val="0000CC"/>
                </a:solidFill>
                <a:latin typeface="黑体" pitchFamily="49" charset="-122"/>
              </a:rPr>
              <a:t>七月七日长生殿，</a:t>
            </a: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sz="3200" b="1">
                <a:solidFill>
                  <a:srgbClr val="0000CC"/>
                </a:solidFill>
                <a:latin typeface="黑体" pitchFamily="49" charset="-122"/>
              </a:rPr>
              <a:t>夜半无人私语时。</a:t>
            </a: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sz="3200" b="1">
                <a:solidFill>
                  <a:srgbClr val="0000CC"/>
                </a:solidFill>
                <a:latin typeface="黑体" pitchFamily="49" charset="-122"/>
              </a:rPr>
              <a:t>在天愿作比翼鸟，</a:t>
            </a: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sz="3200" b="1">
                <a:solidFill>
                  <a:srgbClr val="0000CC"/>
                </a:solidFill>
                <a:latin typeface="黑体" pitchFamily="49" charset="-122"/>
              </a:rPr>
              <a:t>在地愿为连理枝。</a:t>
            </a:r>
            <a:r>
              <a:rPr lang="zh-CN" altLang="en-US" sz="3200" b="1">
                <a:solidFill>
                  <a:srgbClr val="0000CC"/>
                </a:solidFill>
                <a:latin typeface="Calibri" pitchFamily="34" charset="0"/>
              </a:rPr>
              <a:t> </a:t>
            </a:r>
            <a:endParaRPr lang="zh-CN" altLang="en-US" sz="3200">
              <a:solidFill>
                <a:srgbClr val="0000CC"/>
              </a:solidFill>
              <a:latin typeface="Calibri" pitchFamily="34" charset="0"/>
            </a:endParaRPr>
          </a:p>
        </p:txBody>
      </p:sp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3851275" y="333375"/>
            <a:ext cx="4968875" cy="405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600" b="1">
                <a:solidFill>
                  <a:srgbClr val="006600"/>
                </a:solidFill>
                <a:latin typeface="Calibri" pitchFamily="34" charset="0"/>
              </a:rPr>
              <a:t>      </a:t>
            </a:r>
            <a:r>
              <a:rPr lang="zh-CN" altLang="en-US" sz="3200" b="1">
                <a:solidFill>
                  <a:srgbClr val="006600"/>
                </a:solidFill>
                <a:latin typeface="黑体" pitchFamily="49" charset="-122"/>
              </a:rPr>
              <a:t>把</a:t>
            </a:r>
            <a:r>
              <a:rPr lang="zh-CN" altLang="en-US" sz="3200" b="1">
                <a:solidFill>
                  <a:srgbClr val="006600"/>
                </a:solidFill>
              </a:rPr>
              <a:t>“</a:t>
            </a:r>
            <a:r>
              <a:rPr lang="zh-CN" altLang="en-US" sz="3200" b="1">
                <a:solidFill>
                  <a:srgbClr val="006600"/>
                </a:solidFill>
                <a:latin typeface="黑体" pitchFamily="49" charset="-122"/>
              </a:rPr>
              <a:t>钿盒金钗寄将去</a:t>
            </a:r>
            <a:r>
              <a:rPr lang="zh-CN" altLang="en-US" sz="3200" b="1">
                <a:solidFill>
                  <a:srgbClr val="006600"/>
                </a:solidFill>
              </a:rPr>
              <a:t>”</a:t>
            </a:r>
            <a:r>
              <a:rPr lang="zh-CN" altLang="en-US" sz="3200" b="1">
                <a:solidFill>
                  <a:srgbClr val="006600"/>
                </a:solidFill>
                <a:latin typeface="黑体" pitchFamily="49" charset="-122"/>
              </a:rPr>
              <a:t>，以表心迹，并表示</a:t>
            </a:r>
            <a:r>
              <a:rPr lang="zh-CN" altLang="en-US" sz="3200" b="1">
                <a:solidFill>
                  <a:srgbClr val="006600"/>
                </a:solidFill>
              </a:rPr>
              <a:t>“</a:t>
            </a:r>
            <a:r>
              <a:rPr lang="zh-CN" altLang="en-US" sz="3200" b="1">
                <a:solidFill>
                  <a:srgbClr val="006600"/>
                </a:solidFill>
                <a:latin typeface="黑体" pitchFamily="49" charset="-122"/>
              </a:rPr>
              <a:t>但令心似金钿坚，天上人间会相见</a:t>
            </a:r>
            <a:r>
              <a:rPr lang="zh-CN" altLang="en-US" sz="3200" b="1">
                <a:solidFill>
                  <a:srgbClr val="006600"/>
                </a:solidFill>
              </a:rPr>
              <a:t>”</a:t>
            </a:r>
            <a:r>
              <a:rPr lang="zh-CN" altLang="en-US" sz="3200" b="1">
                <a:solidFill>
                  <a:srgbClr val="006600"/>
                </a:solidFill>
                <a:latin typeface="黑体" pitchFamily="49" charset="-122"/>
              </a:rPr>
              <a:t>。又恐怕皇怀疑不信， </a:t>
            </a:r>
            <a:r>
              <a:rPr lang="zh-CN" altLang="en-US" sz="3200" b="1">
                <a:solidFill>
                  <a:srgbClr val="006600"/>
                </a:solidFill>
              </a:rPr>
              <a:t>“</a:t>
            </a:r>
            <a:r>
              <a:rPr lang="zh-CN" altLang="en-US" sz="3200" b="1">
                <a:solidFill>
                  <a:srgbClr val="006600"/>
                </a:solidFill>
                <a:latin typeface="黑体" pitchFamily="49" charset="-122"/>
              </a:rPr>
              <a:t>殷勤重寄词</a:t>
            </a:r>
            <a:r>
              <a:rPr lang="zh-CN" altLang="en-US" sz="3200" b="1">
                <a:solidFill>
                  <a:srgbClr val="006600"/>
                </a:solidFill>
              </a:rPr>
              <a:t>”</a:t>
            </a:r>
            <a:r>
              <a:rPr lang="zh-CN" altLang="en-US" sz="3200" b="1">
                <a:solidFill>
                  <a:srgbClr val="006600"/>
                </a:solidFill>
                <a:latin typeface="黑体" pitchFamily="49" charset="-122"/>
              </a:rPr>
              <a:t>，以两人在七夕之夜于长生殿立下的密誓作证。托物寄情。</a:t>
            </a:r>
          </a:p>
        </p:txBody>
      </p:sp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4500563" y="4797425"/>
            <a:ext cx="35480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Calibri" pitchFamily="34" charset="0"/>
              </a:rPr>
              <a:t>叙事见情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1" grpId="0" autoUpdateAnimBg="0"/>
      <p:bldP spid="83972" grpId="0" autoUpdateAnimBg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8686800" cy="6858000"/>
          </a:xfrm>
        </p:spPr>
        <p:txBody>
          <a:bodyPr/>
          <a:lstStyle/>
          <a:p>
            <a:endParaRPr lang="zh-CN" altLang="zh-CN"/>
          </a:p>
          <a:p>
            <a:r>
              <a:rPr lang="zh-CN" altLang="en-US" b="0">
                <a:solidFill>
                  <a:srgbClr val="FF0000"/>
                </a:solidFill>
                <a:ea typeface="黑体" pitchFamily="49" charset="-122"/>
              </a:rPr>
              <a:t>抒情缠绵悱恻：</a:t>
            </a:r>
            <a:r>
              <a:rPr lang="zh-CN" altLang="en-US" b="0">
                <a:ea typeface="黑体" pitchFamily="49" charset="-122"/>
              </a:rPr>
              <a:t>诗人将叙事、写景和抒情和谐地结合在一起，形成诗歌抒情上回环往复的特点。从黄埃散漫到蜀山青青，从行宫夜雨到凯旋回归，从白日到黑夜，从春天到秋天，处处触物伤情，时时睹物思人，从各个方面反复渲染诗中主人公的苦苦追求和寻觅。现实生活中找不到，到梦中去找，梦中找不到，又到仙境中去找。如此跌宕回环，层层渲染，使人物感情回旋上升，达到了高潮。诗人正是通过这样的层层渲染，反复抒情，回环往复，因此情感抒发缠绵悱恻。</a:t>
            </a:r>
          </a:p>
          <a:p>
            <a:r>
              <a:rPr lang="zh-CN" altLang="en-US"/>
              <a:t>　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Picture 2" descr="tp2006040423154370389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6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zh-CN" altLang="en-US" sz="4800" b="1"/>
              <a:t>艺术特色</a:t>
            </a:r>
          </a:p>
        </p:txBody>
      </p:sp>
      <p:sp>
        <p:nvSpPr>
          <p:cNvPr id="88067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990600" y="1752600"/>
            <a:ext cx="7696200" cy="4525963"/>
          </a:xfrm>
        </p:spPr>
        <p:txBody>
          <a:bodyPr/>
          <a:lstStyle/>
          <a:p>
            <a:pPr>
              <a:lnSpc>
                <a:spcPct val="130000"/>
              </a:lnSpc>
              <a:buFontTx/>
              <a:buNone/>
            </a:pPr>
            <a:r>
              <a:rPr lang="zh-CN" altLang="en-US" sz="2800" b="0">
                <a:latin typeface="华文中宋" pitchFamily="2" charset="-122"/>
                <a:ea typeface="华文中宋" pitchFamily="2" charset="-122"/>
              </a:rPr>
              <a:t>（一）情节曲折多变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0">
                <a:latin typeface="华文中宋" pitchFamily="2" charset="-122"/>
                <a:ea typeface="华文中宋" pitchFamily="2" charset="-122"/>
              </a:rPr>
              <a:t>1. </a:t>
            </a:r>
            <a:r>
              <a:rPr lang="zh-CN" altLang="en-US" sz="2800" b="0">
                <a:latin typeface="华文中宋" pitchFamily="2" charset="-122"/>
                <a:ea typeface="华文中宋" pitchFamily="2" charset="-122"/>
              </a:rPr>
              <a:t>现实情节和想象情节结合，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zh-CN" altLang="en-US" sz="2800" b="0">
                <a:latin typeface="华文中宋" pitchFamily="2" charset="-122"/>
                <a:ea typeface="华文中宋" pitchFamily="2" charset="-122"/>
              </a:rPr>
              <a:t>　富有传奇和浪漫色彩。 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0">
                <a:latin typeface="华文中宋" pitchFamily="2" charset="-122"/>
                <a:ea typeface="华文中宋" pitchFamily="2" charset="-122"/>
              </a:rPr>
              <a:t>2. </a:t>
            </a:r>
            <a:r>
              <a:rPr lang="zh-CN" altLang="en-US" sz="2800" b="0">
                <a:latin typeface="华文中宋" pitchFamily="2" charset="-122"/>
                <a:ea typeface="华文中宋" pitchFamily="2" charset="-122"/>
              </a:rPr>
              <a:t>情节设计曲折巧妙，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zh-CN" altLang="en-US" sz="2800" b="0">
                <a:latin typeface="华文中宋" pitchFamily="2" charset="-122"/>
                <a:ea typeface="华文中宋" pitchFamily="2" charset="-122"/>
              </a:rPr>
              <a:t>　波澜屡生、高潮迭起。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zh-CN" altLang="en-US" sz="2800" b="0">
                <a:latin typeface="华文中宋" pitchFamily="2" charset="-122"/>
                <a:ea typeface="华文中宋" pitchFamily="2" charset="-122"/>
              </a:rPr>
              <a:t>　贵妃专宠</a:t>
            </a:r>
            <a:r>
              <a:rPr lang="en-US" altLang="zh-CN" sz="2800" b="0">
                <a:latin typeface="华文中宋" pitchFamily="2" charset="-122"/>
                <a:ea typeface="华文中宋" pitchFamily="2" charset="-122"/>
              </a:rPr>
              <a:t>——</a:t>
            </a:r>
            <a:r>
              <a:rPr lang="zh-CN" altLang="en-US" sz="2800" b="0">
                <a:latin typeface="华文中宋" pitchFamily="2" charset="-122"/>
                <a:ea typeface="华文中宋" pitchFamily="2" charset="-122"/>
              </a:rPr>
              <a:t>渔阳鼙鼓</a:t>
            </a:r>
            <a:r>
              <a:rPr lang="en-US" altLang="zh-CN" sz="2800" b="0">
                <a:latin typeface="华文中宋" pitchFamily="2" charset="-122"/>
                <a:ea typeface="华文中宋" pitchFamily="2" charset="-122"/>
              </a:rPr>
              <a:t>——</a:t>
            </a:r>
            <a:r>
              <a:rPr lang="zh-CN" altLang="en-US" sz="2800" b="0">
                <a:latin typeface="华文中宋" pitchFamily="2" charset="-122"/>
                <a:ea typeface="华文中宋" pitchFamily="2" charset="-122"/>
              </a:rPr>
              <a:t>马嵬赐死</a:t>
            </a:r>
            <a:r>
              <a:rPr lang="en-US" altLang="zh-CN" sz="2800" b="0">
                <a:latin typeface="华文中宋" pitchFamily="2" charset="-122"/>
                <a:ea typeface="华文中宋" pitchFamily="2" charset="-122"/>
              </a:rPr>
              <a:t>——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zh-CN" altLang="en-US" sz="2800" b="0">
                <a:latin typeface="华文中宋" pitchFamily="2" charset="-122"/>
                <a:ea typeface="华文中宋" pitchFamily="2" charset="-122"/>
              </a:rPr>
              <a:t>　玄宗思念</a:t>
            </a:r>
            <a:r>
              <a:rPr lang="en-US" altLang="zh-CN" sz="2800" b="0">
                <a:latin typeface="华文中宋" pitchFamily="2" charset="-122"/>
                <a:ea typeface="华文中宋" pitchFamily="2" charset="-122"/>
              </a:rPr>
              <a:t>——</a:t>
            </a:r>
            <a:r>
              <a:rPr lang="zh-CN" altLang="en-US" sz="2800" b="0">
                <a:latin typeface="华文中宋" pitchFamily="2" charset="-122"/>
                <a:ea typeface="华文中宋" pitchFamily="2" charset="-122"/>
              </a:rPr>
              <a:t>玉容仙境</a:t>
            </a:r>
            <a:r>
              <a:rPr lang="en-US" altLang="zh-CN" sz="2800" b="0">
                <a:latin typeface="华文中宋" pitchFamily="2" charset="-122"/>
                <a:ea typeface="华文中宋" pitchFamily="2" charset="-122"/>
              </a:rPr>
              <a:t>——</a:t>
            </a:r>
            <a:r>
              <a:rPr lang="zh-CN" altLang="en-US" sz="2800" b="0">
                <a:latin typeface="华文中宋" pitchFamily="2" charset="-122"/>
                <a:ea typeface="华文中宋" pitchFamily="2" charset="-122"/>
              </a:rPr>
              <a:t>寄物传情</a:t>
            </a:r>
          </a:p>
        </p:txBody>
      </p:sp>
      <p:pic>
        <p:nvPicPr>
          <p:cNvPr id="88068" name="Picture 5" descr="芙蓉如面柳如眉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1905000"/>
            <a:ext cx="1673225" cy="233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89" name="Picture 2" descr="tp2006040423154370389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287463"/>
            <a:ext cx="7772400" cy="7620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2800" b="0">
                <a:ea typeface="华文中宋" pitchFamily="2" charset="-122"/>
              </a:rPr>
              <a:t>（二）人物形象鲜明</a:t>
            </a:r>
          </a:p>
        </p:txBody>
      </p:sp>
      <p:sp>
        <p:nvSpPr>
          <p:cNvPr id="89091" name="Rectangle 4"/>
          <p:cNvSpPr>
            <a:spLocks noChangeArrowheads="1"/>
          </p:cNvSpPr>
          <p:nvPr/>
        </p:nvSpPr>
        <p:spPr bwMode="auto">
          <a:xfrm>
            <a:off x="481013" y="3175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4800" b="1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艺术特色</a:t>
            </a:r>
          </a:p>
        </p:txBody>
      </p:sp>
      <p:sp>
        <p:nvSpPr>
          <p:cNvPr id="89092" name="WordArt 5"/>
          <p:cNvSpPr>
            <a:spLocks noChangeArrowheads="1" noChangeShapeType="1" noTextEdit="1"/>
          </p:cNvSpPr>
          <p:nvPr/>
        </p:nvSpPr>
        <p:spPr bwMode="auto">
          <a:xfrm>
            <a:off x="7616825" y="2159000"/>
            <a:ext cx="7620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/>
                <a:ea typeface="黑体"/>
              </a:rPr>
              <a:t>？</a:t>
            </a:r>
          </a:p>
        </p:txBody>
      </p:sp>
      <p:sp>
        <p:nvSpPr>
          <p:cNvPr id="89093" name="WordArt 6"/>
          <p:cNvSpPr>
            <a:spLocks noChangeArrowheads="1" noChangeShapeType="1" noTextEdit="1"/>
          </p:cNvSpPr>
          <p:nvPr/>
        </p:nvSpPr>
        <p:spPr bwMode="auto">
          <a:xfrm>
            <a:off x="1119188" y="2060575"/>
            <a:ext cx="6067425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方正姚体"/>
              </a:rPr>
              <a:t>诗歌塑造了怎样的人物形象</a:t>
            </a:r>
          </a:p>
        </p:txBody>
      </p:sp>
      <p:sp>
        <p:nvSpPr>
          <p:cNvPr id="59399" name="Text Box 7"/>
          <p:cNvSpPr txBox="1">
            <a:spLocks noChangeArrowheads="1"/>
          </p:cNvSpPr>
          <p:nvPr/>
        </p:nvSpPr>
        <p:spPr bwMode="auto">
          <a:xfrm>
            <a:off x="1035050" y="3468688"/>
            <a:ext cx="75438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6600"/>
                </a:solidFill>
                <a:latin typeface="mso-hansi-font-family:"/>
                <a:ea typeface="华文新魏"/>
                <a:cs typeface="华文新魏"/>
              </a:rPr>
              <a:t>汉皇李隆基：荒淫误国的昏君？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6600"/>
                </a:solidFill>
                <a:latin typeface="mso-hansi-font-family:"/>
                <a:ea typeface="华文新魏"/>
                <a:cs typeface="华文新魏"/>
              </a:rPr>
              <a:t>　　　           爱情至上的痴心汉？</a:t>
            </a:r>
            <a:endParaRPr kumimoji="1" lang="zh-CN" altLang="en-US" sz="3200" b="1">
              <a:solidFill>
                <a:srgbClr val="006600"/>
              </a:solidFill>
              <a:latin typeface="Times New Roman" pitchFamily="18" charset="0"/>
              <a:ea typeface="华文新魏"/>
              <a:cs typeface="华文新魏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6600"/>
                </a:solidFill>
                <a:latin typeface="mso-hansi-font-family:"/>
                <a:ea typeface="华文新魏"/>
                <a:cs typeface="华文新魏"/>
              </a:rPr>
              <a:t>杨玉环贵妃：祸国殃民的祸水？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6600"/>
                </a:solidFill>
                <a:latin typeface="mso-hansi-font-family:"/>
                <a:ea typeface="华文新魏"/>
                <a:cs typeface="华文新魏"/>
              </a:rPr>
              <a:t>　　　           忠于爱情的痴心女？</a:t>
            </a:r>
            <a:endParaRPr kumimoji="1" lang="zh-CN" altLang="en-US" sz="3200" b="1">
              <a:solidFill>
                <a:srgbClr val="006600"/>
              </a:solidFill>
              <a:latin typeface="Times New Roman" pitchFamily="18" charset="0"/>
              <a:ea typeface="华文新魏"/>
              <a:cs typeface="华文新魏"/>
            </a:endParaRPr>
          </a:p>
        </p:txBody>
      </p:sp>
      <p:pic>
        <p:nvPicPr>
          <p:cNvPr id="89095" name="Picture 8" descr="梨花一枝春带雨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5700" y="528638"/>
            <a:ext cx="1803400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9" grpId="0" autoUpdateAnimBg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Picture 2" descr="tp2006040423154370389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154113" y="1933575"/>
            <a:ext cx="6848475" cy="4221163"/>
          </a:xfrm>
        </p:spPr>
        <p:txBody>
          <a:bodyPr/>
          <a:lstStyle/>
          <a:p>
            <a:pPr marL="609600" indent="-609600">
              <a:lnSpc>
                <a:spcPct val="130000"/>
              </a:lnSpc>
              <a:buFontTx/>
              <a:buNone/>
            </a:pPr>
            <a:r>
              <a:rPr lang="zh-CN" altLang="en-US" sz="2800" b="0">
                <a:latin typeface="华文中宋" pitchFamily="2" charset="-122"/>
                <a:ea typeface="华文中宋" pitchFamily="2" charset="-122"/>
              </a:rPr>
              <a:t>（三）叙事、描写与抒情高度融合</a:t>
            </a:r>
            <a:endParaRPr lang="en-US" altLang="zh-CN" sz="2800" b="0">
              <a:latin typeface="华文中宋" pitchFamily="2" charset="-122"/>
              <a:ea typeface="华文中宋" pitchFamily="2" charset="-122"/>
            </a:endParaRPr>
          </a:p>
          <a:p>
            <a:pPr marL="609600" indent="-609600">
              <a:buFontTx/>
              <a:buNone/>
            </a:pPr>
            <a:r>
              <a:rPr lang="en-US" altLang="zh-CN" sz="2800" b="0">
                <a:latin typeface="黑体" pitchFamily="49" charset="-122"/>
                <a:ea typeface="黑体" pitchFamily="49" charset="-122"/>
              </a:rPr>
              <a:t>        </a:t>
            </a:r>
            <a:r>
              <a:rPr lang="zh-CN" altLang="en-US" sz="2800" b="0">
                <a:latin typeface="黑体" pitchFamily="49" charset="-122"/>
                <a:ea typeface="黑体" pitchFamily="49" charset="-122"/>
              </a:rPr>
              <a:t>叙事见情</a:t>
            </a:r>
          </a:p>
          <a:p>
            <a:pPr marL="609600" indent="-609600">
              <a:buFontTx/>
              <a:buNone/>
            </a:pPr>
            <a:r>
              <a:rPr lang="zh-CN" altLang="en-US" sz="2800" b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b="0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2800" b="0">
                <a:latin typeface="黑体" pitchFamily="49" charset="-122"/>
                <a:ea typeface="黑体" pitchFamily="49" charset="-122"/>
              </a:rPr>
              <a:t>借景抒情</a:t>
            </a:r>
          </a:p>
          <a:p>
            <a:pPr marL="609600" indent="-609600">
              <a:lnSpc>
                <a:spcPct val="130000"/>
              </a:lnSpc>
              <a:buFontTx/>
              <a:buNone/>
            </a:pPr>
            <a:r>
              <a:rPr lang="zh-CN" altLang="en-US" sz="2800" b="0">
                <a:latin typeface="华文中宋" pitchFamily="2" charset="-122"/>
                <a:ea typeface="华文中宋" pitchFamily="2" charset="-122"/>
              </a:rPr>
              <a:t>（四）语言生动晓畅，精纯优美</a:t>
            </a:r>
          </a:p>
          <a:p>
            <a:pPr marL="609600" indent="-609600">
              <a:lnSpc>
                <a:spcPct val="130000"/>
              </a:lnSpc>
              <a:buFontTx/>
              <a:buNone/>
            </a:pPr>
            <a:r>
              <a:rPr lang="en-US" altLang="zh-CN" sz="2800" b="0">
                <a:latin typeface="华文中宋" pitchFamily="2" charset="-122"/>
                <a:ea typeface="华文中宋" pitchFamily="2" charset="-122"/>
              </a:rPr>
              <a:t>1. </a:t>
            </a:r>
            <a:r>
              <a:rPr lang="zh-CN" altLang="en-US" sz="2800" b="0">
                <a:latin typeface="华文中宋" pitchFamily="2" charset="-122"/>
                <a:ea typeface="华文中宋" pitchFamily="2" charset="-122"/>
              </a:rPr>
              <a:t>语言通俗，平易 </a:t>
            </a:r>
          </a:p>
          <a:p>
            <a:pPr marL="609600" indent="-609600">
              <a:lnSpc>
                <a:spcPct val="130000"/>
              </a:lnSpc>
              <a:buFontTx/>
              <a:buNone/>
            </a:pPr>
            <a:r>
              <a:rPr lang="en-US" altLang="zh-CN" sz="2800" b="0">
                <a:latin typeface="华文中宋" pitchFamily="2" charset="-122"/>
                <a:ea typeface="华文中宋" pitchFamily="2" charset="-122"/>
              </a:rPr>
              <a:t>2. </a:t>
            </a:r>
            <a:r>
              <a:rPr lang="zh-CN" altLang="en-US" sz="2800" b="0">
                <a:latin typeface="华文中宋" pitchFamily="2" charset="-122"/>
                <a:ea typeface="华文中宋" pitchFamily="2" charset="-122"/>
              </a:rPr>
              <a:t>时有生动传神的妙语警句 </a:t>
            </a:r>
          </a:p>
          <a:p>
            <a:pPr marL="609600" indent="-609600">
              <a:lnSpc>
                <a:spcPct val="130000"/>
              </a:lnSpc>
              <a:buFontTx/>
              <a:buNone/>
            </a:pPr>
            <a:endParaRPr lang="en-US" altLang="zh-CN" sz="2800" b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90115" name="Rectangle 4"/>
          <p:cNvSpPr>
            <a:spLocks noChangeArrowheads="1"/>
          </p:cNvSpPr>
          <p:nvPr/>
        </p:nvSpPr>
        <p:spPr bwMode="auto">
          <a:xfrm>
            <a:off x="457200" y="533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4800" b="1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艺术特色</a:t>
            </a:r>
          </a:p>
        </p:txBody>
      </p:sp>
      <p:pic>
        <p:nvPicPr>
          <p:cNvPr id="90116" name="Picture 5" descr="缓歌慢舞凝丝竹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3657600"/>
            <a:ext cx="2060575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2"/>
          <p:cNvSpPr txBox="1">
            <a:spLocks noChangeArrowheads="1"/>
          </p:cNvSpPr>
          <p:nvPr/>
        </p:nvSpPr>
        <p:spPr bwMode="auto">
          <a:xfrm>
            <a:off x="0" y="765175"/>
            <a:ext cx="4500563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、东望都门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信马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归 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2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梨园弟子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白发新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3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、椒房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阿监青娥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老 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4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、耿耿星河欲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曙天 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5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鸳鸯瓦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冷霜华重 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6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翡翠衾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寒谁与共 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7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、临邛道士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鸿都客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 </a:t>
            </a: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4787900" y="765175"/>
            <a:ext cx="4356100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1</a:t>
            </a:r>
            <a:r>
              <a:rPr lang="zh-CN" altLang="en-US" sz="3200" b="1">
                <a:latin typeface="宋体" charset="-122"/>
              </a:rPr>
              <a:t>、任马前行。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2</a:t>
            </a:r>
            <a:r>
              <a:rPr lang="zh-CN" altLang="en-US" sz="3200" b="1">
                <a:latin typeface="宋体" charset="-122"/>
              </a:rPr>
              <a:t>、唐玄宗在梨园教练的艺人。 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3</a:t>
            </a:r>
            <a:r>
              <a:rPr lang="zh-CN" altLang="en-US" sz="3200" b="1">
                <a:latin typeface="宋体" charset="-122"/>
              </a:rPr>
              <a:t>、宫女所住宫殿中的女官；青春美丽的容颜。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4</a:t>
            </a:r>
            <a:r>
              <a:rPr lang="zh-CN" altLang="en-US" sz="3200" b="1">
                <a:latin typeface="宋体" charset="-122"/>
              </a:rPr>
              <a:t>、天色微明。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5</a:t>
            </a:r>
            <a:r>
              <a:rPr lang="zh-CN" altLang="en-US" sz="3200" b="1">
                <a:latin typeface="宋体" charset="-122"/>
              </a:rPr>
              <a:t>、两片嵌合在一起的瓦。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6</a:t>
            </a:r>
            <a:r>
              <a:rPr lang="zh-CN" altLang="en-US" sz="3200" b="1">
                <a:latin typeface="宋体" charset="-122"/>
              </a:rPr>
              <a:t>、装饰着翡翠羽毛的被子。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7</a:t>
            </a:r>
            <a:r>
              <a:rPr lang="zh-CN" altLang="en-US" sz="3200" b="1">
                <a:latin typeface="宋体" charset="-122"/>
              </a:rPr>
              <a:t>、到京城做客。</a:t>
            </a:r>
          </a:p>
        </p:txBody>
      </p:sp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3492500" y="0"/>
            <a:ext cx="1871663" cy="588963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  <a:ea typeface="楷体_GB2312"/>
                <a:cs typeface="楷体_GB2312"/>
              </a:rPr>
              <a:t>解释词句</a:t>
            </a:r>
            <a:endParaRPr lang="zh-CN" altLang="en-US" sz="320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2"/>
          <p:cNvSpPr txBox="1">
            <a:spLocks noChangeArrowheads="1"/>
          </p:cNvSpPr>
          <p:nvPr/>
        </p:nvSpPr>
        <p:spPr bwMode="auto">
          <a:xfrm>
            <a:off x="0" y="765175"/>
            <a:ext cx="4500563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上穷碧落下黄泉 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2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、楼阁玲珑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五云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起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3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、其中</a:t>
            </a:r>
            <a:r>
              <a:rPr lang="zh-CN" altLang="en-US" sz="3200" b="1" u="sng">
                <a:solidFill>
                  <a:srgbClr val="0000FF"/>
                </a:solidFill>
                <a:latin typeface="宋体" charset="-122"/>
              </a:rPr>
              <a:t>绰约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多仙子</a:t>
            </a: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4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雪肤花貌</a:t>
            </a:r>
            <a:r>
              <a:rPr lang="zh-CN" altLang="en-US" sz="3200" b="1" u="sng">
                <a:solidFill>
                  <a:srgbClr val="0000FF"/>
                </a:solidFill>
                <a:latin typeface="Calibri" pitchFamily="34" charset="0"/>
              </a:rPr>
              <a:t>参差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是 </a:t>
            </a:r>
            <a:endParaRPr lang="zh-CN" altLang="en-US" sz="3200" b="1">
              <a:solidFill>
                <a:srgbClr val="0000FF"/>
              </a:solidFill>
              <a:latin typeface="宋体" charset="-122"/>
            </a:endParaRP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5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金阙西厢</a:t>
            </a:r>
            <a:r>
              <a:rPr lang="zh-CN" altLang="en-US" sz="3200" b="1" u="sng">
                <a:solidFill>
                  <a:srgbClr val="0000FF"/>
                </a:solidFill>
                <a:latin typeface="Calibri" pitchFamily="34" charset="0"/>
              </a:rPr>
              <a:t>叩玉扃 </a:t>
            </a:r>
            <a:endParaRPr lang="zh-CN" altLang="en-US" sz="3200" b="1" u="sng">
              <a:solidFill>
                <a:srgbClr val="0000FF"/>
              </a:solidFill>
              <a:latin typeface="宋体" charset="-122"/>
            </a:endParaRP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6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</a:t>
            </a:r>
            <a:r>
              <a:rPr lang="zh-CN" altLang="en-US" sz="3200" b="1" u="sng">
                <a:solidFill>
                  <a:srgbClr val="0000FF"/>
                </a:solidFill>
                <a:latin typeface="Calibri" pitchFamily="34" charset="0"/>
              </a:rPr>
              <a:t>九华帐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里梦魂惊 </a:t>
            </a:r>
            <a:endParaRPr lang="zh-CN" altLang="en-US" sz="3200" b="1">
              <a:solidFill>
                <a:srgbClr val="0000FF"/>
              </a:solidFill>
              <a:latin typeface="宋体" charset="-122"/>
            </a:endParaRP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7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</a:t>
            </a:r>
            <a:r>
              <a:rPr lang="zh-CN" altLang="en-US" sz="3200" b="1" u="sng">
                <a:solidFill>
                  <a:srgbClr val="0000FF"/>
                </a:solidFill>
                <a:latin typeface="Calibri" pitchFamily="34" charset="0"/>
              </a:rPr>
              <a:t>珠箔银屏迤逦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开 </a:t>
            </a:r>
            <a:endParaRPr lang="zh-CN" altLang="en-US" sz="3200" b="1">
              <a:solidFill>
                <a:srgbClr val="0000FF"/>
              </a:solidFill>
              <a:latin typeface="宋体" charset="-122"/>
            </a:endParaRP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8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云鬓半偏</a:t>
            </a:r>
            <a:r>
              <a:rPr lang="zh-CN" altLang="en-US" sz="3200" b="1" u="sng">
                <a:solidFill>
                  <a:srgbClr val="0000FF"/>
                </a:solidFill>
                <a:latin typeface="Calibri" pitchFamily="34" charset="0"/>
              </a:rPr>
              <a:t>新睡觉 </a:t>
            </a:r>
            <a:endParaRPr lang="zh-CN" altLang="en-US" sz="3200" b="1" u="sng">
              <a:solidFill>
                <a:srgbClr val="0000FF"/>
              </a:solidFill>
              <a:latin typeface="宋体" charset="-122"/>
            </a:endParaRPr>
          </a:p>
          <a:p>
            <a:r>
              <a:rPr lang="en-US" altLang="zh-CN" sz="3200" b="1">
                <a:solidFill>
                  <a:srgbClr val="0000FF"/>
                </a:solidFill>
                <a:latin typeface="宋体" charset="-122"/>
              </a:rPr>
              <a:t>9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、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玉容寂寞</a:t>
            </a:r>
            <a:r>
              <a:rPr lang="zh-CN" altLang="en-US" sz="3200" b="1" u="sng">
                <a:solidFill>
                  <a:srgbClr val="0000FF"/>
                </a:solidFill>
                <a:latin typeface="Calibri" pitchFamily="34" charset="0"/>
              </a:rPr>
              <a:t>泪阑干 </a:t>
            </a:r>
            <a:endParaRPr lang="zh-CN" altLang="en-US" sz="3200" b="1" u="sng">
              <a:solidFill>
                <a:srgbClr val="0000FF"/>
              </a:solidFill>
              <a:latin typeface="宋体" charset="-122"/>
            </a:endParaRPr>
          </a:p>
          <a:p>
            <a:endParaRPr lang="en-US" altLang="zh-CN" sz="3200" b="1">
              <a:solidFill>
                <a:srgbClr val="0000FF"/>
              </a:solidFill>
              <a:latin typeface="宋体" charset="-122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4787900" y="765175"/>
            <a:ext cx="4356100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1</a:t>
            </a:r>
            <a:r>
              <a:rPr lang="zh-CN" altLang="en-US" sz="3200" b="1">
                <a:latin typeface="宋体" charset="-122"/>
              </a:rPr>
              <a:t>、在天上找遍天界，在地上找遍地府。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2</a:t>
            </a:r>
            <a:r>
              <a:rPr lang="zh-CN" altLang="en-US" sz="3200" b="1">
                <a:latin typeface="宋体" charset="-122"/>
              </a:rPr>
              <a:t>、五色祥云。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3</a:t>
            </a:r>
            <a:r>
              <a:rPr lang="zh-CN" altLang="en-US" sz="3200" b="1">
                <a:latin typeface="宋体" charset="-122"/>
              </a:rPr>
              <a:t>、</a:t>
            </a:r>
            <a:r>
              <a:rPr lang="zh-CN" altLang="en-US" sz="3200" b="1">
                <a:latin typeface="Calibri" pitchFamily="34" charset="0"/>
              </a:rPr>
              <a:t>女子姿态柔美</a:t>
            </a:r>
            <a:r>
              <a:rPr lang="zh-CN" altLang="en-US" sz="3200" b="1">
                <a:latin typeface="宋体" charset="-122"/>
              </a:rPr>
              <a:t>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4</a:t>
            </a:r>
            <a:r>
              <a:rPr lang="zh-CN" altLang="en-US" sz="3200" b="1">
                <a:latin typeface="宋体" charset="-122"/>
              </a:rPr>
              <a:t>、差不多。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5</a:t>
            </a:r>
            <a:r>
              <a:rPr lang="zh-CN" altLang="en-US" sz="3200" b="1">
                <a:latin typeface="宋体" charset="-122"/>
              </a:rPr>
              <a:t>、敲玉门。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6</a:t>
            </a:r>
            <a:r>
              <a:rPr lang="zh-CN" altLang="en-US" sz="3200" b="1">
                <a:latin typeface="宋体" charset="-122"/>
              </a:rPr>
              <a:t>、装饰华丽的帐子。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7</a:t>
            </a:r>
            <a:r>
              <a:rPr lang="zh-CN" altLang="en-US" sz="3200" b="1">
                <a:latin typeface="宋体" charset="-122"/>
              </a:rPr>
              <a:t>、装饰着珍珠的帘箔；镶嵌着银丝的屏风；曲折绵延。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8</a:t>
            </a:r>
            <a:r>
              <a:rPr lang="zh-CN" altLang="en-US" sz="3200" b="1">
                <a:latin typeface="宋体" charset="-122"/>
              </a:rPr>
              <a:t>、刚睡醒。</a:t>
            </a:r>
          </a:p>
          <a:p>
            <a:pPr marL="342900" indent="-342900">
              <a:buFontTx/>
              <a:buChar char="•"/>
            </a:pPr>
            <a:r>
              <a:rPr lang="en-US" altLang="zh-CN" sz="3200" b="1">
                <a:latin typeface="宋体" charset="-122"/>
              </a:rPr>
              <a:t>9</a:t>
            </a:r>
            <a:r>
              <a:rPr lang="zh-CN" altLang="en-US" sz="3200" b="1">
                <a:latin typeface="宋体" charset="-122"/>
              </a:rPr>
              <a:t>、纵横交错。</a:t>
            </a:r>
          </a:p>
        </p:txBody>
      </p:sp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3492500" y="0"/>
            <a:ext cx="1871663" cy="588963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  <a:ea typeface="楷体_GB2312"/>
                <a:cs typeface="楷体_GB2312"/>
              </a:rPr>
              <a:t>解释词句</a:t>
            </a:r>
            <a:endParaRPr lang="zh-CN" altLang="en-US" sz="320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</p:bldLst>
  </p:timing>
</p:sld>
</file>

<file path=ppt/theme/theme1.xml><?xml version="1.0" encoding="utf-8"?>
<a:theme xmlns:a="http://schemas.openxmlformats.org/drawingml/2006/main" name="2012版中考一轮复习化学精品课件（含2011中考真题）第15课时粒子构成物质（19ppt)">
  <a:themeElements>
    <a:clrScheme name="2012版中考一轮复习化学精品课件（含2011中考真题）第15课时粒子构成物质（19ppt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012版中考一轮复习化学精品课件（含2011中考真题）第15课时粒子构成物质（19ppt)">
      <a:majorFont>
        <a:latin typeface="Arial"/>
        <a:ea typeface="黑体"/>
        <a:cs typeface="宋体"/>
      </a:majorFont>
      <a:minorFont>
        <a:latin typeface="Arial"/>
        <a:ea typeface="楷体_GB2312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012版中考一轮复习化学精品课件（含2011中考真题）第15课时粒子构成物质（19ppt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cai.7cxk.net2</Template>
  <TotalTime>53</TotalTime>
  <Words>4261</Words>
  <Application>Microsoft Office PowerPoint</Application>
  <PresentationFormat>On-screen Show (4:3)</PresentationFormat>
  <Paragraphs>314</Paragraphs>
  <Slides>76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77" baseType="lpstr">
      <vt:lpstr>2012版中考一轮复习化学精品课件（含2011中考真题）第15课时粒子构成物质（19ppt)</vt:lpstr>
      <vt:lpstr>一、 概述内容，梳理结构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 汉皇重色思倾国,御宇多年求不得。 </vt:lpstr>
      <vt:lpstr>杨家有女初长成，养在深闺人未识。 </vt:lpstr>
      <vt:lpstr>天生丽质难自弃，一朝选在君王侧。 回眸一笑百媚生，六宫粉黛无颜色。</vt:lpstr>
      <vt:lpstr>春寒赐浴华清池，温泉水滑洗凝脂。 </vt:lpstr>
      <vt:lpstr>侍儿扶起娇无力，始是新承恩泽时。  云鬓花颜金步摇，芙蓉帐暖度春宵。</vt:lpstr>
      <vt:lpstr>春宵苦短日高起，从此君王不早朝。 </vt:lpstr>
      <vt:lpstr>承欢侍宴无闲暇，春从春游夜专夜。 </vt:lpstr>
      <vt:lpstr>后宫佳丽三千人，三千宠爱在一身。 </vt:lpstr>
      <vt:lpstr>金屋妆成娇侍夜，玉楼宴罢醉和春。 </vt:lpstr>
      <vt:lpstr>姊妹弟兄皆列土，可怜光彩生门户。</vt:lpstr>
      <vt:lpstr>遂令天下父母心，不重生男重生女 </vt:lpstr>
      <vt:lpstr>骊宫高处入青云，仙乐风飘处处闻。 </vt:lpstr>
      <vt:lpstr>缓歌慢舞凝丝竹，尽日君王看不足 </vt:lpstr>
      <vt:lpstr>渔阳鼙鼓动地来，惊破霓裳羽衣曲。 </vt:lpstr>
      <vt:lpstr>九重城阙烟尘生，千乘万骑西南行。 翠华摇摇行复止，西出都门百馀里。 </vt:lpstr>
      <vt:lpstr>六军不发无奈何，宛转蛾眉马前死。 </vt:lpstr>
      <vt:lpstr>花钿委地无人收，翠翘金雀玉搔头。 </vt:lpstr>
      <vt:lpstr>君王掩面救不得，回看血泪相和流。 </vt:lpstr>
      <vt:lpstr>黄埃散漫风萧索，云栈萦纡登剑阁。 峨嵋山下少人行，旌旗无光日色薄。</vt:lpstr>
      <vt:lpstr>蜀江水碧蜀山青，圣主朝朝暮暮情。 行宫见月伤心色，夜雨闻铃肠断声。</vt:lpstr>
      <vt:lpstr>天旋日转回龙驭，到此踌躇不能去。 马嵬坡下泥土中，不见玉颜空死处。</vt:lpstr>
      <vt:lpstr>君臣相顾尽沾衣，东望都门信马归。</vt:lpstr>
      <vt:lpstr>归来池苑皆依旧，太液芙蓉未央柳。 </vt:lpstr>
      <vt:lpstr>芙蓉如面柳如眉，对此如何不泪垂！</vt:lpstr>
      <vt:lpstr>春风桃李花开日，秋雨梧桐叶落时。 西宫南内多秋草，落叶满阶红不扫。</vt:lpstr>
      <vt:lpstr>梨园子弟白发新，椒房阿监青娥老。 </vt:lpstr>
      <vt:lpstr>夕殿萤飞思悄然，孤灯挑尽未成眠。 迟迟钟鼓初长夜，耿耿星河欲曙天。</vt:lpstr>
      <vt:lpstr>鸳鸯瓦冷霜华重，翡翠衾寒谁与共？ 悠悠生死别经年，魂魄不曾来入梦。 </vt:lpstr>
      <vt:lpstr>临邛道士鸿都客，能以精诚致魂魄。 </vt:lpstr>
      <vt:lpstr>为感君王辗转思，遂教方士殷勤觅。 </vt:lpstr>
      <vt:lpstr>排空驭气奔如电，升天入地求之遍。</vt:lpstr>
      <vt:lpstr>上穷碧落下黄泉，两处茫茫皆不见。 </vt:lpstr>
      <vt:lpstr>忽闻海上有仙山，山在虚无缥缈间。 楼阁玲珑五云起，其中绰约多仙子。 中有一人字太真，雪肤花貌参差是。</vt:lpstr>
      <vt:lpstr>金阙西厢叩玉扃，转教小玉报双成 </vt:lpstr>
      <vt:lpstr>闻道汉家天子使，九华帐里梦魂惊。 揽衣推枕起徘徊，珠箔银屏迤逦开。 云鬓半偏新睡觉，花冠不整下堂来。 风吹仙袂飘飘举，犹似霓裳羽衣舞。</vt:lpstr>
      <vt:lpstr>玉容寂寞泪阑干，梨花一枝春带雨。 含情凝睇谢君王，一别音容两渺茫。 昭阳殿里恩爱绝，蓬莱宫中日月长。 回头下望人寰处，不见长安见尘雾。 </vt:lpstr>
      <vt:lpstr>Slide 48</vt:lpstr>
      <vt:lpstr>Slide 49</vt:lpstr>
      <vt:lpstr>Slide 50</vt:lpstr>
      <vt:lpstr>二、 探求主题，知人论世 </vt:lpstr>
      <vt:lpstr>Slide 52</vt:lpstr>
      <vt:lpstr>Slide 53</vt:lpstr>
      <vt:lpstr>Slide 54</vt:lpstr>
      <vt:lpstr>Slide 55</vt:lpstr>
      <vt:lpstr>Slide 56</vt:lpstr>
      <vt:lpstr>Slide 57</vt:lpstr>
      <vt:lpstr>分析叙事诗中的人物形象 </vt:lpstr>
      <vt:lpstr>分析叙事诗中的人物形象——唐玄宗</vt:lpstr>
      <vt:lpstr>分析叙事诗中的人物形象——唐玄宗</vt:lpstr>
      <vt:lpstr>Slide 61</vt:lpstr>
      <vt:lpstr>明确诗旨：</vt:lpstr>
      <vt:lpstr>明确诗旨：</vt:lpstr>
      <vt:lpstr>Slide 64</vt:lpstr>
      <vt:lpstr>三、 分析手法，熟悉技巧 </vt:lpstr>
      <vt:lpstr>问题讨论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艺术特色</vt:lpstr>
      <vt:lpstr>Slide 75</vt:lpstr>
      <vt:lpstr>Slide 76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xbany</cp:lastModifiedBy>
  <cp:revision/>
  <dcterms:created xsi:type="dcterms:W3CDTF">2014-11-04T00:50:41Z</dcterms:created>
  <dcterms:modified xsi:type="dcterms:W3CDTF">2018-09-23T06:25:28Z</dcterms:modified>
  <cp:category/>
</cp:coreProperties>
</file>