
<file path=[Content_Types].xml><?xml version="1.0" encoding="utf-8"?>
<Types xmlns="http://schemas.openxmlformats.org/package/2006/content-types">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0"/>
  </p:notesMasterIdLst>
  <p:sldIdLst>
    <p:sldId id="256" r:id="rId3"/>
    <p:sldId id="862" r:id="rId4"/>
    <p:sldId id="863" r:id="rId5"/>
    <p:sldId id="1243" r:id="rId6"/>
    <p:sldId id="1244" r:id="rId7"/>
    <p:sldId id="872" r:id="rId8"/>
    <p:sldId id="1245" r:id="rId9"/>
    <p:sldId id="1246" r:id="rId10"/>
    <p:sldId id="864" r:id="rId11"/>
    <p:sldId id="865" r:id="rId12"/>
    <p:sldId id="682" r:id="rId13"/>
    <p:sldId id="870" r:id="rId14"/>
    <p:sldId id="871" r:id="rId15"/>
    <p:sldId id="873" r:id="rId16"/>
    <p:sldId id="874" r:id="rId17"/>
    <p:sldId id="875" r:id="rId18"/>
    <p:sldId id="876" r:id="rId19"/>
    <p:sldId id="684" r:id="rId20"/>
    <p:sldId id="973" r:id="rId21"/>
    <p:sldId id="974" r:id="rId22"/>
    <p:sldId id="975" r:id="rId23"/>
    <p:sldId id="976" r:id="rId24"/>
    <p:sldId id="977" r:id="rId25"/>
    <p:sldId id="978" r:id="rId26"/>
    <p:sldId id="979" r:id="rId27"/>
    <p:sldId id="980" r:id="rId28"/>
    <p:sldId id="981" r:id="rId29"/>
    <p:sldId id="493" r:id="rId30"/>
    <p:sldId id="509" r:id="rId31"/>
    <p:sldId id="492" r:id="rId32"/>
    <p:sldId id="662" r:id="rId33"/>
    <p:sldId id="982" r:id="rId34"/>
    <p:sldId id="663" r:id="rId35"/>
    <p:sldId id="668" r:id="rId36"/>
    <p:sldId id="497" r:id="rId37"/>
    <p:sldId id="669" r:id="rId38"/>
    <p:sldId id="983" r:id="rId39"/>
    <p:sldId id="664" r:id="rId40"/>
    <p:sldId id="498" r:id="rId41"/>
    <p:sldId id="502" r:id="rId42"/>
    <p:sldId id="504" r:id="rId43"/>
    <p:sldId id="505" r:id="rId44"/>
    <p:sldId id="671" r:id="rId45"/>
    <p:sldId id="514" r:id="rId46"/>
    <p:sldId id="618" r:id="rId47"/>
    <p:sldId id="520" r:id="rId48"/>
    <p:sldId id="636" r:id="rId49"/>
    <p:sldId id="527" r:id="rId51"/>
    <p:sldId id="529" r:id="rId52"/>
    <p:sldId id="628" r:id="rId53"/>
    <p:sldId id="629" r:id="rId54"/>
    <p:sldId id="619" r:id="rId55"/>
    <p:sldId id="632" r:id="rId56"/>
    <p:sldId id="1247" r:id="rId57"/>
    <p:sldId id="518" r:id="rId58"/>
    <p:sldId id="635" r:id="rId59"/>
    <p:sldId id="667" r:id="rId60"/>
    <p:sldId id="519" r:id="rId61"/>
    <p:sldId id="621" r:id="rId62"/>
    <p:sldId id="623" r:id="rId63"/>
    <p:sldId id="624" r:id="rId64"/>
    <p:sldId id="625" r:id="rId65"/>
    <p:sldId id="1131" r:id="rId66"/>
    <p:sldId id="542" r:id="rId67"/>
    <p:sldId id="638" r:id="rId68"/>
    <p:sldId id="637" r:id="rId69"/>
    <p:sldId id="639" r:id="rId70"/>
    <p:sldId id="640" r:id="rId71"/>
    <p:sldId id="641" r:id="rId72"/>
    <p:sldId id="642" r:id="rId73"/>
    <p:sldId id="644" r:id="rId74"/>
    <p:sldId id="645" r:id="rId75"/>
    <p:sldId id="673" r:id="rId76"/>
    <p:sldId id="674" r:id="rId77"/>
    <p:sldId id="693" r:id="rId78"/>
    <p:sldId id="675" r:id="rId79"/>
    <p:sldId id="676" r:id="rId80"/>
    <p:sldId id="677" r:id="rId81"/>
    <p:sldId id="1361" r:id="rId82"/>
    <p:sldId id="680" r:id="rId83"/>
    <p:sldId id="690" r:id="rId84"/>
    <p:sldId id="678" r:id="rId85"/>
    <p:sldId id="679" r:id="rId86"/>
    <p:sldId id="698" r:id="rId87"/>
    <p:sldId id="699" r:id="rId88"/>
    <p:sldId id="688" r:id="rId89"/>
    <p:sldId id="689" r:id="rId90"/>
    <p:sldId id="687" r:id="rId91"/>
    <p:sldId id="691" r:id="rId92"/>
    <p:sldId id="700" r:id="rId93"/>
    <p:sldId id="701" r:id="rId94"/>
    <p:sldId id="702" r:id="rId95"/>
    <p:sldId id="703" r:id="rId96"/>
    <p:sldId id="704" r:id="rId97"/>
    <p:sldId id="705" r:id="rId98"/>
    <p:sldId id="706" r:id="rId99"/>
    <p:sldId id="707" r:id="rId100"/>
    <p:sldId id="708" r:id="rId101"/>
    <p:sldId id="709" r:id="rId102"/>
    <p:sldId id="710" r:id="rId103"/>
    <p:sldId id="711" r:id="rId104"/>
    <p:sldId id="712" r:id="rId105"/>
    <p:sldId id="713" r:id="rId106"/>
    <p:sldId id="784" r:id="rId107"/>
    <p:sldId id="714" r:id="rId108"/>
    <p:sldId id="715" r:id="rId109"/>
    <p:sldId id="716" r:id="rId110"/>
    <p:sldId id="717" r:id="rId111"/>
    <p:sldId id="718" r:id="rId112"/>
    <p:sldId id="719" r:id="rId113"/>
    <p:sldId id="720" r:id="rId114"/>
    <p:sldId id="721" r:id="rId115"/>
    <p:sldId id="722" r:id="rId116"/>
    <p:sldId id="723" r:id="rId117"/>
    <p:sldId id="724" r:id="rId118"/>
    <p:sldId id="727" r:id="rId119"/>
    <p:sldId id="728" r:id="rId120"/>
    <p:sldId id="1362" r:id="rId121"/>
    <p:sldId id="1363" r:id="rId122"/>
    <p:sldId id="1364" r:id="rId123"/>
    <p:sldId id="1365" r:id="rId124"/>
    <p:sldId id="1366" r:id="rId125"/>
    <p:sldId id="781" r:id="rId126"/>
    <p:sldId id="729" r:id="rId127"/>
    <p:sldId id="1367" r:id="rId128"/>
    <p:sldId id="1368" r:id="rId129"/>
    <p:sldId id="1369" r:id="rId130"/>
    <p:sldId id="1370" r:id="rId131"/>
    <p:sldId id="1372" r:id="rId132"/>
    <p:sldId id="1371" r:id="rId133"/>
    <p:sldId id="1373" r:id="rId134"/>
    <p:sldId id="1374" r:id="rId135"/>
    <p:sldId id="1375" r:id="rId136"/>
    <p:sldId id="672" r:id="rId137"/>
    <p:sldId id="786" r:id="rId138"/>
    <p:sldId id="984" r:id="rId139"/>
    <p:sldId id="985" r:id="rId140"/>
    <p:sldId id="986" r:id="rId141"/>
    <p:sldId id="987" r:id="rId142"/>
    <p:sldId id="988" r:id="rId143"/>
    <p:sldId id="990" r:id="rId144"/>
    <p:sldId id="989" r:id="rId145"/>
    <p:sldId id="991" r:id="rId146"/>
    <p:sldId id="992" r:id="rId147"/>
    <p:sldId id="993" r:id="rId148"/>
    <p:sldId id="994" r:id="rId149"/>
    <p:sldId id="995" r:id="rId150"/>
    <p:sldId id="997" r:id="rId151"/>
    <p:sldId id="999" r:id="rId152"/>
    <p:sldId id="998" r:id="rId153"/>
    <p:sldId id="996" r:id="rId154"/>
    <p:sldId id="1000" r:id="rId155"/>
    <p:sldId id="1001" r:id="rId156"/>
    <p:sldId id="1002" r:id="rId157"/>
    <p:sldId id="1003" r:id="rId158"/>
    <p:sldId id="1004" r:id="rId159"/>
    <p:sldId id="1005" r:id="rId160"/>
    <p:sldId id="1006" r:id="rId161"/>
    <p:sldId id="1007" r:id="rId162"/>
    <p:sldId id="1008" r:id="rId163"/>
    <p:sldId id="1009" r:id="rId164"/>
    <p:sldId id="1010" r:id="rId165"/>
    <p:sldId id="1011" r:id="rId166"/>
    <p:sldId id="1012" r:id="rId167"/>
    <p:sldId id="1013" r:id="rId168"/>
    <p:sldId id="1014" r:id="rId169"/>
    <p:sldId id="1015" r:id="rId170"/>
    <p:sldId id="1016" r:id="rId171"/>
    <p:sldId id="1017" r:id="rId172"/>
    <p:sldId id="1018" r:id="rId173"/>
    <p:sldId id="1019" r:id="rId174"/>
    <p:sldId id="1020" r:id="rId175"/>
    <p:sldId id="1021" r:id="rId176"/>
    <p:sldId id="1022" r:id="rId177"/>
    <p:sldId id="1027" r:id="rId178"/>
    <p:sldId id="1026" r:id="rId179"/>
    <p:sldId id="1024" r:id="rId180"/>
    <p:sldId id="1028" r:id="rId181"/>
    <p:sldId id="1025" r:id="rId182"/>
    <p:sldId id="1029" r:id="rId183"/>
    <p:sldId id="1030" r:id="rId184"/>
    <p:sldId id="1031" r:id="rId185"/>
    <p:sldId id="1032" r:id="rId186"/>
    <p:sldId id="1033" r:id="rId187"/>
    <p:sldId id="1034" r:id="rId188"/>
    <p:sldId id="1035" r:id="rId189"/>
    <p:sldId id="1036" r:id="rId190"/>
    <p:sldId id="1037" r:id="rId191"/>
    <p:sldId id="1254" r:id="rId192"/>
    <p:sldId id="1255" r:id="rId193"/>
    <p:sldId id="1256" r:id="rId194"/>
    <p:sldId id="1257" r:id="rId195"/>
    <p:sldId id="1258" r:id="rId196"/>
    <p:sldId id="1259" r:id="rId197"/>
    <p:sldId id="1260" r:id="rId198"/>
    <p:sldId id="1261" r:id="rId199"/>
    <p:sldId id="1262" r:id="rId200"/>
    <p:sldId id="1263" r:id="rId201"/>
    <p:sldId id="1264" r:id="rId202"/>
    <p:sldId id="1265" r:id="rId203"/>
    <p:sldId id="1266" r:id="rId204"/>
    <p:sldId id="1267" r:id="rId205"/>
    <p:sldId id="1268" r:id="rId206"/>
    <p:sldId id="1269" r:id="rId207"/>
    <p:sldId id="1270" r:id="rId208"/>
    <p:sldId id="1271" r:id="rId209"/>
    <p:sldId id="1272" r:id="rId210"/>
    <p:sldId id="1273" r:id="rId211"/>
    <p:sldId id="1274" r:id="rId212"/>
    <p:sldId id="1275" r:id="rId213"/>
    <p:sldId id="1276" r:id="rId214"/>
    <p:sldId id="1277" r:id="rId215"/>
    <p:sldId id="1278" r:id="rId216"/>
    <p:sldId id="1279" r:id="rId217"/>
    <p:sldId id="1280" r:id="rId218"/>
    <p:sldId id="1281" r:id="rId219"/>
    <p:sldId id="1282" r:id="rId220"/>
    <p:sldId id="1283" r:id="rId221"/>
    <p:sldId id="1284" r:id="rId222"/>
    <p:sldId id="1285" r:id="rId223"/>
    <p:sldId id="1286" r:id="rId224"/>
    <p:sldId id="1287" r:id="rId225"/>
    <p:sldId id="1288" r:id="rId226"/>
    <p:sldId id="1289" r:id="rId227"/>
    <p:sldId id="1290" r:id="rId228"/>
    <p:sldId id="1291" r:id="rId229"/>
    <p:sldId id="1292" r:id="rId230"/>
    <p:sldId id="1293" r:id="rId231"/>
    <p:sldId id="1294" r:id="rId232"/>
    <p:sldId id="1295" r:id="rId233"/>
    <p:sldId id="1296" r:id="rId234"/>
    <p:sldId id="1297" r:id="rId235"/>
    <p:sldId id="1298" r:id="rId236"/>
    <p:sldId id="1299" r:id="rId237"/>
    <p:sldId id="1300" r:id="rId238"/>
    <p:sldId id="1301" r:id="rId239"/>
    <p:sldId id="1302" r:id="rId240"/>
    <p:sldId id="1303" r:id="rId241"/>
    <p:sldId id="1304" r:id="rId242"/>
    <p:sldId id="1305" r:id="rId243"/>
    <p:sldId id="1306" r:id="rId244"/>
    <p:sldId id="1307" r:id="rId245"/>
    <p:sldId id="1308" r:id="rId246"/>
    <p:sldId id="1309" r:id="rId247"/>
    <p:sldId id="1310" r:id="rId248"/>
    <p:sldId id="1311" r:id="rId249"/>
    <p:sldId id="1312" r:id="rId250"/>
    <p:sldId id="1313" r:id="rId251"/>
    <p:sldId id="1314" r:id="rId252"/>
    <p:sldId id="1315" r:id="rId253"/>
    <p:sldId id="1316" r:id="rId254"/>
    <p:sldId id="1317" r:id="rId255"/>
    <p:sldId id="1318" r:id="rId256"/>
    <p:sldId id="1319" r:id="rId257"/>
    <p:sldId id="1320" r:id="rId258"/>
    <p:sldId id="1321" r:id="rId259"/>
    <p:sldId id="1322" r:id="rId260"/>
    <p:sldId id="1323" r:id="rId261"/>
    <p:sldId id="1324" r:id="rId262"/>
    <p:sldId id="1325" r:id="rId263"/>
    <p:sldId id="1326" r:id="rId264"/>
    <p:sldId id="1327" r:id="rId265"/>
    <p:sldId id="1328" r:id="rId266"/>
    <p:sldId id="1329" r:id="rId267"/>
    <p:sldId id="1330" r:id="rId268"/>
    <p:sldId id="1331" r:id="rId269"/>
    <p:sldId id="1332" r:id="rId270"/>
    <p:sldId id="1333" r:id="rId271"/>
    <p:sldId id="1334" r:id="rId272"/>
    <p:sldId id="1335" r:id="rId273"/>
    <p:sldId id="1336" r:id="rId274"/>
    <p:sldId id="1337" r:id="rId275"/>
    <p:sldId id="1338" r:id="rId276"/>
    <p:sldId id="1339" r:id="rId277"/>
    <p:sldId id="1340" r:id="rId278"/>
    <p:sldId id="1341" r:id="rId279"/>
    <p:sldId id="1342" r:id="rId280"/>
    <p:sldId id="1343" r:id="rId281"/>
    <p:sldId id="1344" r:id="rId282"/>
    <p:sldId id="1345" r:id="rId283"/>
    <p:sldId id="1346" r:id="rId284"/>
    <p:sldId id="1347" r:id="rId285"/>
    <p:sldId id="1348" r:id="rId286"/>
    <p:sldId id="1349" r:id="rId287"/>
    <p:sldId id="1350" r:id="rId288"/>
    <p:sldId id="1351" r:id="rId289"/>
    <p:sldId id="1352" r:id="rId290"/>
    <p:sldId id="1353" r:id="rId291"/>
    <p:sldId id="1354" r:id="rId292"/>
    <p:sldId id="1355" r:id="rId293"/>
    <p:sldId id="1356" r:id="rId294"/>
    <p:sldId id="1357" r:id="rId295"/>
    <p:sldId id="1358" r:id="rId296"/>
    <p:sldId id="779" r:id="rId297"/>
  </p:sldIdLst>
  <p:sldSz cx="12192000" cy="6858000"/>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kern="1200">
        <a:solidFill>
          <a:schemeClr val="tx1"/>
        </a:solidFill>
        <a:latin typeface="Century Gothic" charset="0"/>
        <a:ea typeface="幼圆" charset="-122"/>
      </a:defRPr>
    </a:lvl1pPr>
    <a:lvl2pPr marL="457200" lvl="1" indent="0" algn="l" defTabSz="914400" eaLnBrk="1" fontAlgn="base" latinLnBrk="0" hangingPunct="1">
      <a:lnSpc>
        <a:spcPct val="100000"/>
      </a:lnSpc>
      <a:spcBef>
        <a:spcPct val="0"/>
      </a:spcBef>
      <a:spcAft>
        <a:spcPct val="0"/>
      </a:spcAft>
      <a:buNone/>
      <a:defRPr sz="1800" kern="1200">
        <a:solidFill>
          <a:schemeClr val="tx1"/>
        </a:solidFill>
        <a:latin typeface="Century Gothic" charset="0"/>
        <a:ea typeface="幼圆" charset="-122"/>
      </a:defRPr>
    </a:lvl2pPr>
    <a:lvl3pPr marL="914400" lvl="2" indent="0" algn="l" defTabSz="914400" eaLnBrk="1" fontAlgn="base" latinLnBrk="0" hangingPunct="1">
      <a:lnSpc>
        <a:spcPct val="100000"/>
      </a:lnSpc>
      <a:spcBef>
        <a:spcPct val="0"/>
      </a:spcBef>
      <a:spcAft>
        <a:spcPct val="0"/>
      </a:spcAft>
      <a:buNone/>
      <a:defRPr sz="1800" kern="1200">
        <a:solidFill>
          <a:schemeClr val="tx1"/>
        </a:solidFill>
        <a:latin typeface="Century Gothic" charset="0"/>
        <a:ea typeface="幼圆" charset="-122"/>
      </a:defRPr>
    </a:lvl3pPr>
    <a:lvl4pPr marL="1371600" lvl="3" indent="0" algn="l" defTabSz="914400" eaLnBrk="1" fontAlgn="base" latinLnBrk="0" hangingPunct="1">
      <a:lnSpc>
        <a:spcPct val="100000"/>
      </a:lnSpc>
      <a:spcBef>
        <a:spcPct val="0"/>
      </a:spcBef>
      <a:spcAft>
        <a:spcPct val="0"/>
      </a:spcAft>
      <a:buNone/>
      <a:defRPr sz="1800" kern="1200">
        <a:solidFill>
          <a:schemeClr val="tx1"/>
        </a:solidFill>
        <a:latin typeface="Century Gothic" charset="0"/>
        <a:ea typeface="幼圆" charset="-122"/>
      </a:defRPr>
    </a:lvl4pPr>
    <a:lvl5pPr marL="1828800" lvl="4" indent="0" algn="l" defTabSz="914400" eaLnBrk="1" fontAlgn="base" latinLnBrk="0" hangingPunct="1">
      <a:lnSpc>
        <a:spcPct val="100000"/>
      </a:lnSpc>
      <a:spcBef>
        <a:spcPct val="0"/>
      </a:spcBef>
      <a:spcAft>
        <a:spcPct val="0"/>
      </a:spcAft>
      <a:buNone/>
      <a:defRPr sz="1800" kern="1200">
        <a:solidFill>
          <a:schemeClr val="tx1"/>
        </a:solidFill>
        <a:latin typeface="Century Gothic" charset="0"/>
        <a:ea typeface="幼圆" charset="-122"/>
      </a:defRPr>
    </a:lvl5pPr>
    <a:lvl6pPr marL="2286000" lvl="5" indent="0" algn="l" defTabSz="914400" eaLnBrk="1" fontAlgn="base" latinLnBrk="0" hangingPunct="1">
      <a:lnSpc>
        <a:spcPct val="100000"/>
      </a:lnSpc>
      <a:spcBef>
        <a:spcPct val="0"/>
      </a:spcBef>
      <a:spcAft>
        <a:spcPct val="0"/>
      </a:spcAft>
      <a:buNone/>
      <a:defRPr sz="1800" kern="1200">
        <a:solidFill>
          <a:schemeClr val="tx1"/>
        </a:solidFill>
        <a:latin typeface="Century Gothic" charset="0"/>
        <a:ea typeface="幼圆" charset="-122"/>
      </a:defRPr>
    </a:lvl6pPr>
    <a:lvl7pPr marL="2743200" lvl="6" indent="0" algn="l" defTabSz="914400" eaLnBrk="1" fontAlgn="base" latinLnBrk="0" hangingPunct="1">
      <a:lnSpc>
        <a:spcPct val="100000"/>
      </a:lnSpc>
      <a:spcBef>
        <a:spcPct val="0"/>
      </a:spcBef>
      <a:spcAft>
        <a:spcPct val="0"/>
      </a:spcAft>
      <a:buNone/>
      <a:defRPr sz="1800" kern="1200">
        <a:solidFill>
          <a:schemeClr val="tx1"/>
        </a:solidFill>
        <a:latin typeface="Century Gothic" charset="0"/>
        <a:ea typeface="幼圆" charset="-122"/>
      </a:defRPr>
    </a:lvl7pPr>
    <a:lvl8pPr marL="3200400" lvl="7" indent="0" algn="l" defTabSz="914400" eaLnBrk="1" fontAlgn="base" latinLnBrk="0" hangingPunct="1">
      <a:lnSpc>
        <a:spcPct val="100000"/>
      </a:lnSpc>
      <a:spcBef>
        <a:spcPct val="0"/>
      </a:spcBef>
      <a:spcAft>
        <a:spcPct val="0"/>
      </a:spcAft>
      <a:buNone/>
      <a:defRPr sz="1800" kern="1200">
        <a:solidFill>
          <a:schemeClr val="tx1"/>
        </a:solidFill>
        <a:latin typeface="Century Gothic" charset="0"/>
        <a:ea typeface="幼圆" charset="-122"/>
      </a:defRPr>
    </a:lvl8pPr>
    <a:lvl9pPr marL="3657600" lvl="8" indent="0" algn="l" defTabSz="914400" eaLnBrk="1" fontAlgn="base" latinLnBrk="0" hangingPunct="1">
      <a:lnSpc>
        <a:spcPct val="100000"/>
      </a:lnSpc>
      <a:spcBef>
        <a:spcPct val="0"/>
      </a:spcBef>
      <a:spcAft>
        <a:spcPct val="0"/>
      </a:spcAft>
      <a:buNone/>
      <a:defRPr sz="1800" kern="1200">
        <a:solidFill>
          <a:schemeClr val="tx1"/>
        </a:solidFill>
        <a:latin typeface="Century Gothic" charset="0"/>
        <a:ea typeface="幼圆"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987"/>
    <p:restoredTop sz="94660"/>
  </p:normalViewPr>
  <p:slideViewPr>
    <p:cSldViewPr snapToGrid="0" showGuides="1">
      <p:cViewPr>
        <p:scale>
          <a:sx n="90" d="100"/>
          <a:sy n="90" d="100"/>
        </p:scale>
        <p:origin x="426" y="672"/>
      </p:cViewPr>
      <p:guideLst>
        <p:guide orient="horz" pos="2160"/>
        <p:guide pos="2880"/>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7.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notesMaster" Target="notesMasters/notesMaster1.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0" Type="http://schemas.openxmlformats.org/officeDocument/2006/relationships/tableStyles" Target="tableStyles.xml"/><Relationship Id="rId30" Type="http://schemas.openxmlformats.org/officeDocument/2006/relationships/slide" Target="slides/slide28.xml"/><Relationship Id="rId3" Type="http://schemas.openxmlformats.org/officeDocument/2006/relationships/slide" Target="slides/slide1.xml"/><Relationship Id="rId299" Type="http://schemas.openxmlformats.org/officeDocument/2006/relationships/viewProps" Target="viewProps.xml"/><Relationship Id="rId298" Type="http://schemas.openxmlformats.org/officeDocument/2006/relationships/presProps" Target="presProps.xml"/><Relationship Id="rId297" Type="http://schemas.openxmlformats.org/officeDocument/2006/relationships/slide" Target="slides/slide294.xml"/><Relationship Id="rId296" Type="http://schemas.openxmlformats.org/officeDocument/2006/relationships/slide" Target="slides/slide293.xml"/><Relationship Id="rId295" Type="http://schemas.openxmlformats.org/officeDocument/2006/relationships/slide" Target="slides/slide292.xml"/><Relationship Id="rId294" Type="http://schemas.openxmlformats.org/officeDocument/2006/relationships/slide" Target="slides/slide291.xml"/><Relationship Id="rId293" Type="http://schemas.openxmlformats.org/officeDocument/2006/relationships/slide" Target="slides/slide290.xml"/><Relationship Id="rId292" Type="http://schemas.openxmlformats.org/officeDocument/2006/relationships/slide" Target="slides/slide289.xml"/><Relationship Id="rId291" Type="http://schemas.openxmlformats.org/officeDocument/2006/relationships/slide" Target="slides/slide288.xml"/><Relationship Id="rId290" Type="http://schemas.openxmlformats.org/officeDocument/2006/relationships/slide" Target="slides/slide287.xml"/><Relationship Id="rId29" Type="http://schemas.openxmlformats.org/officeDocument/2006/relationships/slide" Target="slides/slide27.xml"/><Relationship Id="rId289" Type="http://schemas.openxmlformats.org/officeDocument/2006/relationships/slide" Target="slides/slide286.xml"/><Relationship Id="rId288" Type="http://schemas.openxmlformats.org/officeDocument/2006/relationships/slide" Target="slides/slide285.xml"/><Relationship Id="rId287" Type="http://schemas.openxmlformats.org/officeDocument/2006/relationships/slide" Target="slides/slide284.xml"/><Relationship Id="rId286" Type="http://schemas.openxmlformats.org/officeDocument/2006/relationships/slide" Target="slides/slide283.xml"/><Relationship Id="rId285" Type="http://schemas.openxmlformats.org/officeDocument/2006/relationships/slide" Target="slides/slide282.xml"/><Relationship Id="rId284" Type="http://schemas.openxmlformats.org/officeDocument/2006/relationships/slide" Target="slides/slide281.xml"/><Relationship Id="rId283" Type="http://schemas.openxmlformats.org/officeDocument/2006/relationships/slide" Target="slides/slide280.xml"/><Relationship Id="rId282" Type="http://schemas.openxmlformats.org/officeDocument/2006/relationships/slide" Target="slides/slide279.xml"/><Relationship Id="rId281" Type="http://schemas.openxmlformats.org/officeDocument/2006/relationships/slide" Target="slides/slide278.xml"/><Relationship Id="rId280" Type="http://schemas.openxmlformats.org/officeDocument/2006/relationships/slide" Target="slides/slide277.xml"/><Relationship Id="rId28" Type="http://schemas.openxmlformats.org/officeDocument/2006/relationships/slide" Target="slides/slide26.xml"/><Relationship Id="rId279" Type="http://schemas.openxmlformats.org/officeDocument/2006/relationships/slide" Target="slides/slide276.xml"/><Relationship Id="rId278" Type="http://schemas.openxmlformats.org/officeDocument/2006/relationships/slide" Target="slides/slide275.xml"/><Relationship Id="rId277" Type="http://schemas.openxmlformats.org/officeDocument/2006/relationships/slide" Target="slides/slide274.xml"/><Relationship Id="rId276" Type="http://schemas.openxmlformats.org/officeDocument/2006/relationships/slide" Target="slides/slide273.xml"/><Relationship Id="rId275" Type="http://schemas.openxmlformats.org/officeDocument/2006/relationships/slide" Target="slides/slide272.xml"/><Relationship Id="rId274" Type="http://schemas.openxmlformats.org/officeDocument/2006/relationships/slide" Target="slides/slide271.xml"/><Relationship Id="rId273" Type="http://schemas.openxmlformats.org/officeDocument/2006/relationships/slide" Target="slides/slide270.xml"/><Relationship Id="rId272" Type="http://schemas.openxmlformats.org/officeDocument/2006/relationships/slide" Target="slides/slide269.xml"/><Relationship Id="rId271" Type="http://schemas.openxmlformats.org/officeDocument/2006/relationships/slide" Target="slides/slide268.xml"/><Relationship Id="rId270" Type="http://schemas.openxmlformats.org/officeDocument/2006/relationships/slide" Target="slides/slide267.xml"/><Relationship Id="rId27" Type="http://schemas.openxmlformats.org/officeDocument/2006/relationships/slide" Target="slides/slide25.xml"/><Relationship Id="rId269" Type="http://schemas.openxmlformats.org/officeDocument/2006/relationships/slide" Target="slides/slide266.xml"/><Relationship Id="rId268" Type="http://schemas.openxmlformats.org/officeDocument/2006/relationships/slide" Target="slides/slide265.xml"/><Relationship Id="rId267" Type="http://schemas.openxmlformats.org/officeDocument/2006/relationships/slide" Target="slides/slide264.xml"/><Relationship Id="rId266" Type="http://schemas.openxmlformats.org/officeDocument/2006/relationships/slide" Target="slides/slide263.xml"/><Relationship Id="rId265" Type="http://schemas.openxmlformats.org/officeDocument/2006/relationships/slide" Target="slides/slide262.xml"/><Relationship Id="rId264" Type="http://schemas.openxmlformats.org/officeDocument/2006/relationships/slide" Target="slides/slide261.xml"/><Relationship Id="rId263" Type="http://schemas.openxmlformats.org/officeDocument/2006/relationships/slide" Target="slides/slide260.xml"/><Relationship Id="rId262" Type="http://schemas.openxmlformats.org/officeDocument/2006/relationships/slide" Target="slides/slide259.xml"/><Relationship Id="rId261" Type="http://schemas.openxmlformats.org/officeDocument/2006/relationships/slide" Target="slides/slide258.xml"/><Relationship Id="rId260" Type="http://schemas.openxmlformats.org/officeDocument/2006/relationships/slide" Target="slides/slide257.xml"/><Relationship Id="rId26" Type="http://schemas.openxmlformats.org/officeDocument/2006/relationships/slide" Target="slides/slide24.xml"/><Relationship Id="rId259" Type="http://schemas.openxmlformats.org/officeDocument/2006/relationships/slide" Target="slides/slide256.xml"/><Relationship Id="rId258" Type="http://schemas.openxmlformats.org/officeDocument/2006/relationships/slide" Target="slides/slide255.xml"/><Relationship Id="rId257" Type="http://schemas.openxmlformats.org/officeDocument/2006/relationships/slide" Target="slides/slide254.xml"/><Relationship Id="rId256" Type="http://schemas.openxmlformats.org/officeDocument/2006/relationships/slide" Target="slides/slide253.xml"/><Relationship Id="rId255" Type="http://schemas.openxmlformats.org/officeDocument/2006/relationships/slide" Target="slides/slide252.xml"/><Relationship Id="rId254" Type="http://schemas.openxmlformats.org/officeDocument/2006/relationships/slide" Target="slides/slide251.xml"/><Relationship Id="rId253" Type="http://schemas.openxmlformats.org/officeDocument/2006/relationships/slide" Target="slides/slide250.xml"/><Relationship Id="rId252" Type="http://schemas.openxmlformats.org/officeDocument/2006/relationships/slide" Target="slides/slide249.xml"/><Relationship Id="rId251" Type="http://schemas.openxmlformats.org/officeDocument/2006/relationships/slide" Target="slides/slide248.xml"/><Relationship Id="rId250" Type="http://schemas.openxmlformats.org/officeDocument/2006/relationships/slide" Target="slides/slide247.xml"/><Relationship Id="rId25" Type="http://schemas.openxmlformats.org/officeDocument/2006/relationships/slide" Target="slides/slide23.xml"/><Relationship Id="rId249" Type="http://schemas.openxmlformats.org/officeDocument/2006/relationships/slide" Target="slides/slide246.xml"/><Relationship Id="rId248" Type="http://schemas.openxmlformats.org/officeDocument/2006/relationships/slide" Target="slides/slide245.xml"/><Relationship Id="rId247" Type="http://schemas.openxmlformats.org/officeDocument/2006/relationships/slide" Target="slides/slide244.xml"/><Relationship Id="rId246" Type="http://schemas.openxmlformats.org/officeDocument/2006/relationships/slide" Target="slides/slide243.xml"/><Relationship Id="rId245" Type="http://schemas.openxmlformats.org/officeDocument/2006/relationships/slide" Target="slides/slide242.xml"/><Relationship Id="rId244" Type="http://schemas.openxmlformats.org/officeDocument/2006/relationships/slide" Target="slides/slide241.xml"/><Relationship Id="rId243" Type="http://schemas.openxmlformats.org/officeDocument/2006/relationships/slide" Target="slides/slide240.xml"/><Relationship Id="rId242" Type="http://schemas.openxmlformats.org/officeDocument/2006/relationships/slide" Target="slides/slide239.xml"/><Relationship Id="rId241" Type="http://schemas.openxmlformats.org/officeDocument/2006/relationships/slide" Target="slides/slide238.xml"/><Relationship Id="rId240" Type="http://schemas.openxmlformats.org/officeDocument/2006/relationships/slide" Target="slides/slide237.xml"/><Relationship Id="rId24" Type="http://schemas.openxmlformats.org/officeDocument/2006/relationships/slide" Target="slides/slide22.xml"/><Relationship Id="rId239" Type="http://schemas.openxmlformats.org/officeDocument/2006/relationships/slide" Target="slides/slide236.xml"/><Relationship Id="rId238" Type="http://schemas.openxmlformats.org/officeDocument/2006/relationships/slide" Target="slides/slide235.xml"/><Relationship Id="rId237" Type="http://schemas.openxmlformats.org/officeDocument/2006/relationships/slide" Target="slides/slide234.xml"/><Relationship Id="rId236" Type="http://schemas.openxmlformats.org/officeDocument/2006/relationships/slide" Target="slides/slide233.xml"/><Relationship Id="rId235" Type="http://schemas.openxmlformats.org/officeDocument/2006/relationships/slide" Target="slides/slide232.xml"/><Relationship Id="rId234" Type="http://schemas.openxmlformats.org/officeDocument/2006/relationships/slide" Target="slides/slide231.xml"/><Relationship Id="rId233" Type="http://schemas.openxmlformats.org/officeDocument/2006/relationships/slide" Target="slides/slide230.xml"/><Relationship Id="rId232" Type="http://schemas.openxmlformats.org/officeDocument/2006/relationships/slide" Target="slides/slide229.xml"/><Relationship Id="rId231" Type="http://schemas.openxmlformats.org/officeDocument/2006/relationships/slide" Target="slides/slide228.xml"/><Relationship Id="rId230" Type="http://schemas.openxmlformats.org/officeDocument/2006/relationships/slide" Target="slides/slide227.xml"/><Relationship Id="rId23" Type="http://schemas.openxmlformats.org/officeDocument/2006/relationships/slide" Target="slides/slide21.xml"/><Relationship Id="rId229" Type="http://schemas.openxmlformats.org/officeDocument/2006/relationships/slide" Target="slides/slide226.xml"/><Relationship Id="rId228" Type="http://schemas.openxmlformats.org/officeDocument/2006/relationships/slide" Target="slides/slide225.xml"/><Relationship Id="rId227" Type="http://schemas.openxmlformats.org/officeDocument/2006/relationships/slide" Target="slides/slide224.xml"/><Relationship Id="rId226" Type="http://schemas.openxmlformats.org/officeDocument/2006/relationships/slide" Target="slides/slide223.xml"/><Relationship Id="rId225" Type="http://schemas.openxmlformats.org/officeDocument/2006/relationships/slide" Target="slides/slide222.xml"/><Relationship Id="rId224" Type="http://schemas.openxmlformats.org/officeDocument/2006/relationships/slide" Target="slides/slide221.xml"/><Relationship Id="rId223" Type="http://schemas.openxmlformats.org/officeDocument/2006/relationships/slide" Target="slides/slide220.xml"/><Relationship Id="rId222" Type="http://schemas.openxmlformats.org/officeDocument/2006/relationships/slide" Target="slides/slide219.xml"/><Relationship Id="rId221" Type="http://schemas.openxmlformats.org/officeDocument/2006/relationships/slide" Target="slides/slide218.xml"/><Relationship Id="rId220" Type="http://schemas.openxmlformats.org/officeDocument/2006/relationships/slide" Target="slides/slide217.xml"/><Relationship Id="rId22" Type="http://schemas.openxmlformats.org/officeDocument/2006/relationships/slide" Target="slides/slide20.xml"/><Relationship Id="rId219" Type="http://schemas.openxmlformats.org/officeDocument/2006/relationships/slide" Target="slides/slide216.xml"/><Relationship Id="rId218" Type="http://schemas.openxmlformats.org/officeDocument/2006/relationships/slide" Target="slides/slide215.xml"/><Relationship Id="rId217" Type="http://schemas.openxmlformats.org/officeDocument/2006/relationships/slide" Target="slides/slide214.xml"/><Relationship Id="rId216" Type="http://schemas.openxmlformats.org/officeDocument/2006/relationships/slide" Target="slides/slide213.xml"/><Relationship Id="rId215" Type="http://schemas.openxmlformats.org/officeDocument/2006/relationships/slide" Target="slides/slide212.xml"/><Relationship Id="rId214" Type="http://schemas.openxmlformats.org/officeDocument/2006/relationships/slide" Target="slides/slide211.xml"/><Relationship Id="rId213" Type="http://schemas.openxmlformats.org/officeDocument/2006/relationships/slide" Target="slides/slide210.xml"/><Relationship Id="rId212" Type="http://schemas.openxmlformats.org/officeDocument/2006/relationships/slide" Target="slides/slide209.xml"/><Relationship Id="rId211" Type="http://schemas.openxmlformats.org/officeDocument/2006/relationships/slide" Target="slides/slide208.xml"/><Relationship Id="rId210" Type="http://schemas.openxmlformats.org/officeDocument/2006/relationships/slide" Target="slides/slide207.xml"/><Relationship Id="rId21" Type="http://schemas.openxmlformats.org/officeDocument/2006/relationships/slide" Target="slides/slide19.xml"/><Relationship Id="rId209" Type="http://schemas.openxmlformats.org/officeDocument/2006/relationships/slide" Target="slides/slide206.xml"/><Relationship Id="rId208" Type="http://schemas.openxmlformats.org/officeDocument/2006/relationships/slide" Target="slides/slide205.xml"/><Relationship Id="rId207" Type="http://schemas.openxmlformats.org/officeDocument/2006/relationships/slide" Target="slides/slide204.xml"/><Relationship Id="rId206" Type="http://schemas.openxmlformats.org/officeDocument/2006/relationships/slide" Target="slides/slide203.xml"/><Relationship Id="rId205" Type="http://schemas.openxmlformats.org/officeDocument/2006/relationships/slide" Target="slides/slide202.xml"/><Relationship Id="rId204" Type="http://schemas.openxmlformats.org/officeDocument/2006/relationships/slide" Target="slides/slide201.xml"/><Relationship Id="rId203" Type="http://schemas.openxmlformats.org/officeDocument/2006/relationships/slide" Target="slides/slide200.xml"/><Relationship Id="rId202" Type="http://schemas.openxmlformats.org/officeDocument/2006/relationships/slide" Target="slides/slide199.xml"/><Relationship Id="rId201" Type="http://schemas.openxmlformats.org/officeDocument/2006/relationships/slide" Target="slides/slide198.xml"/><Relationship Id="rId200" Type="http://schemas.openxmlformats.org/officeDocument/2006/relationships/slide" Target="slides/slide197.xml"/><Relationship Id="rId20" Type="http://schemas.openxmlformats.org/officeDocument/2006/relationships/slide" Target="slides/slide18.xml"/><Relationship Id="rId2" Type="http://schemas.openxmlformats.org/officeDocument/2006/relationships/theme" Target="theme/theme1.xml"/><Relationship Id="rId199" Type="http://schemas.openxmlformats.org/officeDocument/2006/relationships/slide" Target="slides/slide196.xml"/><Relationship Id="rId198" Type="http://schemas.openxmlformats.org/officeDocument/2006/relationships/slide" Target="slides/slide195.xml"/><Relationship Id="rId197" Type="http://schemas.openxmlformats.org/officeDocument/2006/relationships/slide" Target="slides/slide194.xml"/><Relationship Id="rId196" Type="http://schemas.openxmlformats.org/officeDocument/2006/relationships/slide" Target="slides/slide193.xml"/><Relationship Id="rId195" Type="http://schemas.openxmlformats.org/officeDocument/2006/relationships/slide" Target="slides/slide192.xml"/><Relationship Id="rId194" Type="http://schemas.openxmlformats.org/officeDocument/2006/relationships/slide" Target="slides/slide191.xml"/><Relationship Id="rId193" Type="http://schemas.openxmlformats.org/officeDocument/2006/relationships/slide" Target="slides/slide190.xml"/><Relationship Id="rId192" Type="http://schemas.openxmlformats.org/officeDocument/2006/relationships/slide" Target="slides/slide189.xml"/><Relationship Id="rId191" Type="http://schemas.openxmlformats.org/officeDocument/2006/relationships/slide" Target="slides/slide188.xml"/><Relationship Id="rId190" Type="http://schemas.openxmlformats.org/officeDocument/2006/relationships/slide" Target="slides/slide187.xml"/><Relationship Id="rId19" Type="http://schemas.openxmlformats.org/officeDocument/2006/relationships/slide" Target="slides/slide17.xml"/><Relationship Id="rId189" Type="http://schemas.openxmlformats.org/officeDocument/2006/relationships/slide" Target="slides/slide186.xml"/><Relationship Id="rId188" Type="http://schemas.openxmlformats.org/officeDocument/2006/relationships/slide" Target="slides/slide185.xml"/><Relationship Id="rId187" Type="http://schemas.openxmlformats.org/officeDocument/2006/relationships/slide" Target="slides/slide184.xml"/><Relationship Id="rId186" Type="http://schemas.openxmlformats.org/officeDocument/2006/relationships/slide" Target="slides/slide183.xml"/><Relationship Id="rId185" Type="http://schemas.openxmlformats.org/officeDocument/2006/relationships/slide" Target="slides/slide182.xml"/><Relationship Id="rId184" Type="http://schemas.openxmlformats.org/officeDocument/2006/relationships/slide" Target="slides/slide181.xml"/><Relationship Id="rId183" Type="http://schemas.openxmlformats.org/officeDocument/2006/relationships/slide" Target="slides/slide180.xml"/><Relationship Id="rId182" Type="http://schemas.openxmlformats.org/officeDocument/2006/relationships/slide" Target="slides/slide179.xml"/><Relationship Id="rId181" Type="http://schemas.openxmlformats.org/officeDocument/2006/relationships/slide" Target="slides/slide178.xml"/><Relationship Id="rId180" Type="http://schemas.openxmlformats.org/officeDocument/2006/relationships/slide" Target="slides/slide177.xml"/><Relationship Id="rId18" Type="http://schemas.openxmlformats.org/officeDocument/2006/relationships/slide" Target="slides/slide16.xml"/><Relationship Id="rId179" Type="http://schemas.openxmlformats.org/officeDocument/2006/relationships/slide" Target="slides/slide176.xml"/><Relationship Id="rId178" Type="http://schemas.openxmlformats.org/officeDocument/2006/relationships/slide" Target="slides/slide175.xml"/><Relationship Id="rId177" Type="http://schemas.openxmlformats.org/officeDocument/2006/relationships/slide" Target="slides/slide174.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5.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4.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3.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2.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1.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10.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9.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6068C167-2C01-4B0B-81C4-726248B418D0}" type="doc">
      <dgm:prSet loTypeId="urn:microsoft.com/office/officeart/2005/8/layout/radial4" loCatId="relationship" qsTypeId="urn:microsoft.com/office/officeart/2005/8/quickstyle/simple1" qsCatId="simple" csTypeId="urn:microsoft.com/office/officeart/2005/8/colors/accent1_2" csCatId="accent1" phldr="0"/>
      <dgm:spPr/>
      <dgm:t>
        <a:bodyPr/>
        <a:p>
          <a:endParaRPr lang="zh-CN" altLang="en-US"/>
        </a:p>
      </dgm:t>
    </dgm:pt>
    <dgm:pt modelId="{1D7F6E08-72A6-46CC-8870-C881D1493500}">
      <dgm:prSet phldrT="[文本]" phldr="0" custT="0"/>
      <dgm:spPr/>
      <dgm:t>
        <a:bodyPr vert="horz" wrap="square"/>
        <a:lstStyle>
          <a:lvl1pPr algn="ctr">
            <a:defRPr sz="4400"/>
          </a:lvl1pPr>
          <a:lvl2pPr marL="285750" indent="-285750" algn="ctr">
            <a:defRPr sz="3400"/>
          </a:lvl2pPr>
          <a:lvl3pPr marL="571500" indent="-285750" algn="ctr">
            <a:defRPr sz="3400"/>
          </a:lvl3pPr>
          <a:lvl4pPr marL="857250" indent="-285750" algn="ctr">
            <a:defRPr sz="3400"/>
          </a:lvl4pPr>
          <a:lvl5pPr marL="1143000" indent="-285750" algn="ctr">
            <a:defRPr sz="3400"/>
          </a:lvl5pPr>
          <a:lvl6pPr marL="1428750" indent="-285750" algn="ctr">
            <a:defRPr sz="3400"/>
          </a:lvl6pPr>
          <a:lvl7pPr marL="1714500" indent="-285750" algn="ctr">
            <a:defRPr sz="3400"/>
          </a:lvl7pPr>
          <a:lvl8pPr marL="2000250" indent="-285750" algn="ctr">
            <a:defRPr sz="3400"/>
          </a:lvl8pPr>
          <a:lvl9pPr marL="2286000" indent="-285750" algn="ctr">
            <a:defRPr sz="3400"/>
          </a:lvl9pPr>
        </a:lstStyle>
        <a:p>
          <a:pPr>
            <a:lnSpc>
              <a:spcPct val="100000"/>
            </a:lnSpc>
            <a:spcBef>
              <a:spcPct val="0"/>
            </a:spcBef>
            <a:spcAft>
              <a:spcPct val="35000"/>
            </a:spcAft>
          </a:pPr>
          <a:r>
            <a:rPr lang="zh-CN" altLang="en-US"/>
            <a:t>作文考查能力</a:t>
          </a:r>
          <a:r>
            <a:rPr lang="zh-CN" altLang="en-US"/>
            <a:t/>
          </a:r>
          <a:endParaRPr lang="zh-CN" altLang="en-US"/>
        </a:p>
      </dgm:t>
    </dgm:pt>
    <dgm:pt modelId="{59A2FE02-4165-4339-BF9A-AEAE1424E52B}" cxnId="{DA286CE3-A36F-45FF-8917-FAA9B78E954E}" type="parTrans">
      <dgm:prSet/>
      <dgm:spPr/>
      <dgm:t>
        <a:bodyPr/>
        <a:p>
          <a:endParaRPr lang="zh-CN" altLang="en-US"/>
        </a:p>
      </dgm:t>
    </dgm:pt>
    <dgm:pt modelId="{E44612D1-CAFE-4D30-B4AA-78C3474158AA}" cxnId="{DA286CE3-A36F-45FF-8917-FAA9B78E954E}" type="sibTrans">
      <dgm:prSet/>
      <dgm:spPr/>
      <dgm:t>
        <a:bodyPr/>
        <a:p>
          <a:endParaRPr lang="zh-CN" altLang="en-US"/>
        </a:p>
      </dgm:t>
    </dgm:pt>
    <dgm:pt modelId="{D15727BE-4BB4-41E2-BFCD-1CE00CE9A014}">
      <dgm:prSet phldrT="[文本]" phldr="0" custT="0"/>
      <dgm:spPr/>
      <dgm:t>
        <a:bodyPr vert="horz" wrap="square"/>
        <a:lstStyle>
          <a:lvl1pPr algn="ctr">
            <a:defRPr sz="4100"/>
          </a:lvl1pPr>
          <a:lvl2pPr marL="285750" indent="-285750" algn="ctr">
            <a:defRPr sz="3100"/>
          </a:lvl2pPr>
          <a:lvl3pPr marL="571500" indent="-285750" algn="ctr">
            <a:defRPr sz="3100"/>
          </a:lvl3pPr>
          <a:lvl4pPr marL="857250" indent="-285750" algn="ctr">
            <a:defRPr sz="3100"/>
          </a:lvl4pPr>
          <a:lvl5pPr marL="1143000" indent="-285750" algn="ctr">
            <a:defRPr sz="3100"/>
          </a:lvl5pPr>
          <a:lvl6pPr marL="1428750" indent="-285750" algn="ctr">
            <a:defRPr sz="3100"/>
          </a:lvl6pPr>
          <a:lvl7pPr marL="1714500" indent="-285750" algn="ctr">
            <a:defRPr sz="3100"/>
          </a:lvl7pPr>
          <a:lvl8pPr marL="2000250" indent="-285750" algn="ctr">
            <a:defRPr sz="3100"/>
          </a:lvl8pPr>
          <a:lvl9pPr marL="2286000" indent="-285750" algn="ctr">
            <a:defRPr sz="3100"/>
          </a:lvl9pPr>
        </a:lstStyle>
        <a:p>
          <a:pPr>
            <a:lnSpc>
              <a:spcPct val="100000"/>
            </a:lnSpc>
            <a:spcBef>
              <a:spcPct val="0"/>
            </a:spcBef>
            <a:spcAft>
              <a:spcPct val="35000"/>
            </a:spcAft>
          </a:pPr>
          <a:r>
            <a:rPr lang="zh-CN" altLang="en-US">
              <a:sym typeface="+mn-ea"/>
            </a:rPr>
            <a:t>阐释能力型</a:t>
          </a:r>
          <a:r>
            <a:rPr lang="zh-CN" altLang="en-US"/>
            <a:t/>
          </a:r>
          <a:r>
            <a:rPr lang="zh-CN" altLang="en-US"/>
            <a:t/>
          </a:r>
          <a:endParaRPr lang="zh-CN" altLang="en-US"/>
        </a:p>
      </dgm:t>
    </dgm:pt>
    <dgm:pt modelId="{1F3BA15B-B772-426D-8549-F05D47B0B0FC}" cxnId="{D08F372C-44E6-49D6-A2E5-872328F3228A}" type="parTrans">
      <dgm:prSet/>
      <dgm:spPr/>
      <dgm:t>
        <a:bodyPr/>
        <a:p>
          <a:endParaRPr lang="zh-CN" altLang="en-US"/>
        </a:p>
      </dgm:t>
    </dgm:pt>
    <dgm:pt modelId="{021F6AB3-21C2-4079-A40A-CA1B5C51BD93}" cxnId="{D08F372C-44E6-49D6-A2E5-872328F3228A}" type="sibTrans">
      <dgm:prSet/>
      <dgm:spPr/>
      <dgm:t>
        <a:bodyPr/>
        <a:p>
          <a:endParaRPr lang="zh-CN" altLang="en-US"/>
        </a:p>
      </dgm:t>
    </dgm:pt>
    <dgm:pt modelId="{24DAAE02-02E7-4412-8074-A0C4CAA380D7}">
      <dgm:prSet phldrT="[文本]" phldr="0" custT="0"/>
      <dgm:spPr/>
      <dgm:t>
        <a:bodyPr vert="horz" wrap="square"/>
        <a:lstStyle>
          <a:lvl1pPr algn="ctr">
            <a:defRPr sz="4100"/>
          </a:lvl1pPr>
          <a:lvl2pPr marL="285750" indent="-285750" algn="ctr">
            <a:defRPr sz="3100"/>
          </a:lvl2pPr>
          <a:lvl3pPr marL="571500" indent="-285750" algn="ctr">
            <a:defRPr sz="3100"/>
          </a:lvl3pPr>
          <a:lvl4pPr marL="857250" indent="-285750" algn="ctr">
            <a:defRPr sz="3100"/>
          </a:lvl4pPr>
          <a:lvl5pPr marL="1143000" indent="-285750" algn="ctr">
            <a:defRPr sz="3100"/>
          </a:lvl5pPr>
          <a:lvl6pPr marL="1428750" indent="-285750" algn="ctr">
            <a:defRPr sz="3100"/>
          </a:lvl6pPr>
          <a:lvl7pPr marL="1714500" indent="-285750" algn="ctr">
            <a:defRPr sz="3100"/>
          </a:lvl7pPr>
          <a:lvl8pPr marL="2000250" indent="-285750" algn="ctr">
            <a:defRPr sz="3100"/>
          </a:lvl8pPr>
          <a:lvl9pPr marL="2286000" indent="-285750" algn="ctr">
            <a:defRPr sz="3100"/>
          </a:lvl9pPr>
        </a:lstStyle>
        <a:p>
          <a:pPr>
            <a:lnSpc>
              <a:spcPct val="100000"/>
            </a:lnSpc>
            <a:spcBef>
              <a:spcPct val="0"/>
            </a:spcBef>
            <a:spcAft>
              <a:spcPct val="35000"/>
            </a:spcAft>
          </a:pPr>
          <a:r>
            <a:rPr lang="zh-CN" altLang="en-US">
              <a:sym typeface="+mn-ea"/>
            </a:rPr>
            <a:t>发现问题能力型</a:t>
          </a:r>
          <a:r>
            <a:rPr lang="zh-CN" altLang="en-US"/>
            <a:t/>
          </a:r>
          <a:r>
            <a:rPr lang="zh-CN" altLang="en-US"/>
            <a:t/>
          </a:r>
          <a:endParaRPr lang="zh-CN" altLang="en-US"/>
        </a:p>
      </dgm:t>
    </dgm:pt>
    <dgm:pt modelId="{A85E77B5-A1A5-43C8-9868-413E99F101A0}" cxnId="{B228942B-D2E2-40B9-A02B-B8B3CE347862}" type="parTrans">
      <dgm:prSet/>
      <dgm:spPr/>
      <dgm:t>
        <a:bodyPr/>
        <a:p>
          <a:endParaRPr lang="zh-CN" altLang="en-US"/>
        </a:p>
      </dgm:t>
    </dgm:pt>
    <dgm:pt modelId="{E253A3F8-AA58-4BB8-A0BD-0BB7ECC546C3}" cxnId="{B228942B-D2E2-40B9-A02B-B8B3CE347862}" type="sibTrans">
      <dgm:prSet/>
      <dgm:spPr/>
      <dgm:t>
        <a:bodyPr/>
        <a:p>
          <a:endParaRPr lang="zh-CN" altLang="en-US"/>
        </a:p>
      </dgm:t>
    </dgm:pt>
    <dgm:pt modelId="{A5880797-7454-4E44-8518-F4D8354F0963}">
      <dgm:prSet phldrT="[文本]" phldr="0" custT="0"/>
      <dgm:spPr/>
      <dgm:t>
        <a:bodyPr vert="horz" wrap="square"/>
        <a:lstStyle>
          <a:lvl1pPr algn="ctr">
            <a:defRPr sz="4100"/>
          </a:lvl1pPr>
          <a:lvl2pPr marL="285750" indent="-285750" algn="ctr">
            <a:defRPr sz="3100"/>
          </a:lvl2pPr>
          <a:lvl3pPr marL="571500" indent="-285750" algn="ctr">
            <a:defRPr sz="3100"/>
          </a:lvl3pPr>
          <a:lvl4pPr marL="857250" indent="-285750" algn="ctr">
            <a:defRPr sz="3100"/>
          </a:lvl4pPr>
          <a:lvl5pPr marL="1143000" indent="-285750" algn="ctr">
            <a:defRPr sz="3100"/>
          </a:lvl5pPr>
          <a:lvl6pPr marL="1428750" indent="-285750" algn="ctr">
            <a:defRPr sz="3100"/>
          </a:lvl6pPr>
          <a:lvl7pPr marL="1714500" indent="-285750" algn="ctr">
            <a:defRPr sz="3100"/>
          </a:lvl7pPr>
          <a:lvl8pPr marL="2000250" indent="-285750" algn="ctr">
            <a:defRPr sz="3100"/>
          </a:lvl8pPr>
          <a:lvl9pPr marL="2286000" indent="-285750" algn="ctr">
            <a:defRPr sz="3100"/>
          </a:lvl9pPr>
        </a:lstStyle>
        <a:p>
          <a:pPr>
            <a:lnSpc>
              <a:spcPct val="100000"/>
            </a:lnSpc>
            <a:spcBef>
              <a:spcPct val="0"/>
            </a:spcBef>
            <a:spcAft>
              <a:spcPct val="35000"/>
            </a:spcAft>
          </a:pPr>
          <a:r>
            <a:rPr lang="zh-CN" altLang="en-US">
              <a:sym typeface="+mn-ea"/>
            </a:rPr>
            <a:t>解决问题能力型</a:t>
          </a:r>
          <a:r>
            <a:rPr lang="zh-CN" altLang="en-US"/>
            <a:t/>
          </a:r>
          <a:r>
            <a:rPr lang="zh-CN" altLang="en-US"/>
            <a:t/>
          </a:r>
          <a:endParaRPr lang="zh-CN" altLang="en-US"/>
        </a:p>
      </dgm:t>
    </dgm:pt>
    <dgm:pt modelId="{96CD46E7-D239-40C7-B5C4-376FEEE43C15}" cxnId="{B90426BF-6476-4306-A4CD-9A14E9298D42}" type="parTrans">
      <dgm:prSet/>
      <dgm:spPr/>
      <dgm:t>
        <a:bodyPr/>
        <a:p>
          <a:endParaRPr lang="zh-CN" altLang="en-US"/>
        </a:p>
      </dgm:t>
    </dgm:pt>
    <dgm:pt modelId="{0076998F-56E1-4A10-A709-E2811BD7C4FB}" cxnId="{B90426BF-6476-4306-A4CD-9A14E9298D42}" type="sibTrans">
      <dgm:prSet/>
      <dgm:spPr/>
      <dgm:t>
        <a:bodyPr/>
        <a:p>
          <a:endParaRPr lang="zh-CN" altLang="en-US"/>
        </a:p>
      </dgm:t>
    </dgm:pt>
    <dgm:pt modelId="{CF42B0CB-CDDD-42A1-B3A1-FBB34F262C63}" type="pres">
      <dgm:prSet presAssocID="{6068C167-2C01-4B0B-81C4-726248B418D0}" presName="cycle" presStyleCnt="0">
        <dgm:presLayoutVars>
          <dgm:chMax val="1"/>
          <dgm:dir/>
          <dgm:animLvl val="ctr"/>
          <dgm:resizeHandles val="exact"/>
        </dgm:presLayoutVars>
      </dgm:prSet>
      <dgm:spPr/>
    </dgm:pt>
    <dgm:pt modelId="{B52502C2-594A-4A13-A5FF-5CD5841BD847}" type="pres">
      <dgm:prSet presAssocID="{1D7F6E08-72A6-46CC-8870-C881D1493500}" presName="centerShape" presStyleLbl="node0" presStyleIdx="0" presStyleCnt="1"/>
      <dgm:spPr/>
    </dgm:pt>
    <dgm:pt modelId="{B849A6F3-9933-4C36-AF65-6098308CBC3C}" type="pres">
      <dgm:prSet presAssocID="{1F3BA15B-B772-426D-8549-F05D47B0B0FC}" presName="parTrans" presStyleLbl="bgSibTrans2D1" presStyleIdx="0" presStyleCnt="3"/>
      <dgm:spPr/>
    </dgm:pt>
    <dgm:pt modelId="{B1756079-1332-4090-9A47-D2C0EDB7FB22}" type="pres">
      <dgm:prSet presAssocID="{D15727BE-4BB4-41E2-BFCD-1CE00CE9A014}" presName="node" presStyleLbl="node1" presStyleIdx="0" presStyleCnt="3">
        <dgm:presLayoutVars>
          <dgm:bulletEnabled val="1"/>
        </dgm:presLayoutVars>
      </dgm:prSet>
      <dgm:spPr/>
    </dgm:pt>
    <dgm:pt modelId="{8A478794-BDE0-4AD6-9479-89CDBFC37EB7}" type="pres">
      <dgm:prSet presAssocID="{A85E77B5-A1A5-43C8-9868-413E99F101A0}" presName="parTrans" presStyleLbl="bgSibTrans2D1" presStyleIdx="1" presStyleCnt="3"/>
      <dgm:spPr/>
    </dgm:pt>
    <dgm:pt modelId="{3868CDED-247C-4EE9-95A2-ED400A267946}" type="pres">
      <dgm:prSet presAssocID="{24DAAE02-02E7-4412-8074-A0C4CAA380D7}" presName="node" presStyleLbl="node1" presStyleIdx="1" presStyleCnt="3">
        <dgm:presLayoutVars>
          <dgm:bulletEnabled val="1"/>
        </dgm:presLayoutVars>
      </dgm:prSet>
      <dgm:spPr/>
    </dgm:pt>
    <dgm:pt modelId="{D0718308-59AC-43E6-A882-4828EE4494C2}" type="pres">
      <dgm:prSet presAssocID="{96CD46E7-D239-40C7-B5C4-376FEEE43C15}" presName="parTrans" presStyleLbl="bgSibTrans2D1" presStyleIdx="2" presStyleCnt="3"/>
      <dgm:spPr/>
    </dgm:pt>
    <dgm:pt modelId="{5E0D0BC9-3E91-4623-8C1A-C4A70EB3594B}" type="pres">
      <dgm:prSet presAssocID="{A5880797-7454-4E44-8518-F4D8354F0963}" presName="node" presStyleLbl="node1" presStyleIdx="2" presStyleCnt="3">
        <dgm:presLayoutVars>
          <dgm:bulletEnabled val="1"/>
        </dgm:presLayoutVars>
      </dgm:prSet>
      <dgm:spPr/>
    </dgm:pt>
  </dgm:ptLst>
  <dgm:cxnLst>
    <dgm:cxn modelId="{DA286CE3-A36F-45FF-8917-FAA9B78E954E}" srcId="{6068C167-2C01-4B0B-81C4-726248B418D0}" destId="{1D7F6E08-72A6-46CC-8870-C881D1493500}" srcOrd="0" destOrd="0" parTransId="{59A2FE02-4165-4339-BF9A-AEAE1424E52B}" sibTransId="{E44612D1-CAFE-4D30-B4AA-78C3474158AA}"/>
    <dgm:cxn modelId="{D08F372C-44E6-49D6-A2E5-872328F3228A}" srcId="{1D7F6E08-72A6-46CC-8870-C881D1493500}" destId="{D15727BE-4BB4-41E2-BFCD-1CE00CE9A014}" srcOrd="0" destOrd="0" parTransId="{1F3BA15B-B772-426D-8549-F05D47B0B0FC}" sibTransId="{021F6AB3-21C2-4079-A40A-CA1B5C51BD93}"/>
    <dgm:cxn modelId="{B228942B-D2E2-40B9-A02B-B8B3CE347862}" srcId="{1D7F6E08-72A6-46CC-8870-C881D1493500}" destId="{24DAAE02-02E7-4412-8074-A0C4CAA380D7}" srcOrd="1" destOrd="0" parTransId="{A85E77B5-A1A5-43C8-9868-413E99F101A0}" sibTransId="{E253A3F8-AA58-4BB8-A0BD-0BB7ECC546C3}"/>
    <dgm:cxn modelId="{B90426BF-6476-4306-A4CD-9A14E9298D42}" srcId="{1D7F6E08-72A6-46CC-8870-C881D1493500}" destId="{A5880797-7454-4E44-8518-F4D8354F0963}" srcOrd="2" destOrd="0" parTransId="{96CD46E7-D239-40C7-B5C4-376FEEE43C15}" sibTransId="{0076998F-56E1-4A10-A709-E2811BD7C4FB}"/>
    <dgm:cxn modelId="{C24E4249-ED72-48F4-AB4C-C5F845D6E415}" type="presOf" srcId="{6068C167-2C01-4B0B-81C4-726248B418D0}" destId="{CF42B0CB-CDDD-42A1-B3A1-FBB34F262C63}" srcOrd="0" destOrd="0" presId="urn:microsoft.com/office/officeart/2005/8/layout/radial4"/>
    <dgm:cxn modelId="{FF39FAA9-E131-45B4-95D0-A36881465C4F}" type="presParOf" srcId="{CF42B0CB-CDDD-42A1-B3A1-FBB34F262C63}" destId="{B52502C2-594A-4A13-A5FF-5CD5841BD847}" srcOrd="0" destOrd="0" presId="urn:microsoft.com/office/officeart/2005/8/layout/radial4"/>
    <dgm:cxn modelId="{BB71D47E-70BA-4E09-8369-09D320D0616B}" type="presOf" srcId="{1D7F6E08-72A6-46CC-8870-C881D1493500}" destId="{B52502C2-594A-4A13-A5FF-5CD5841BD847}" srcOrd="0" destOrd="0" presId="urn:microsoft.com/office/officeart/2005/8/layout/radial4"/>
    <dgm:cxn modelId="{A4E2583B-6FC8-4706-AC4C-AD2FAFDA7B2E}" type="presParOf" srcId="{CF42B0CB-CDDD-42A1-B3A1-FBB34F262C63}" destId="{B849A6F3-9933-4C36-AF65-6098308CBC3C}" srcOrd="1" destOrd="0" presId="urn:microsoft.com/office/officeart/2005/8/layout/radial4"/>
    <dgm:cxn modelId="{8EF287F2-586A-48AD-849B-8CE551B78D90}" type="presOf" srcId="{1F3BA15B-B772-426D-8549-F05D47B0B0FC}" destId="{B849A6F3-9933-4C36-AF65-6098308CBC3C}" srcOrd="0" destOrd="0" presId="urn:microsoft.com/office/officeart/2005/8/layout/radial4"/>
    <dgm:cxn modelId="{435B8CDE-5178-4D4E-B19A-754847C4E415}" type="presParOf" srcId="{CF42B0CB-CDDD-42A1-B3A1-FBB34F262C63}" destId="{B1756079-1332-4090-9A47-D2C0EDB7FB22}" srcOrd="2" destOrd="0" presId="urn:microsoft.com/office/officeart/2005/8/layout/radial4"/>
    <dgm:cxn modelId="{66C2F80E-3E56-4F88-AC59-0CE022210C74}" type="presOf" srcId="{D15727BE-4BB4-41E2-BFCD-1CE00CE9A014}" destId="{B1756079-1332-4090-9A47-D2C0EDB7FB22}" srcOrd="0" destOrd="0" presId="urn:microsoft.com/office/officeart/2005/8/layout/radial4"/>
    <dgm:cxn modelId="{F8F181CC-08B8-4332-A502-1630C88FED44}" type="presParOf" srcId="{CF42B0CB-CDDD-42A1-B3A1-FBB34F262C63}" destId="{8A478794-BDE0-4AD6-9479-89CDBFC37EB7}" srcOrd="3" destOrd="0" presId="urn:microsoft.com/office/officeart/2005/8/layout/radial4"/>
    <dgm:cxn modelId="{E8EFBE68-EBB5-4574-9667-B11D25B68EFE}" type="presOf" srcId="{A85E77B5-A1A5-43C8-9868-413E99F101A0}" destId="{8A478794-BDE0-4AD6-9479-89CDBFC37EB7}" srcOrd="0" destOrd="0" presId="urn:microsoft.com/office/officeart/2005/8/layout/radial4"/>
    <dgm:cxn modelId="{B8BC52A9-87B1-4652-85C2-023C758F3A13}" type="presParOf" srcId="{CF42B0CB-CDDD-42A1-B3A1-FBB34F262C63}" destId="{3868CDED-247C-4EE9-95A2-ED400A267946}" srcOrd="4" destOrd="0" presId="urn:microsoft.com/office/officeart/2005/8/layout/radial4"/>
    <dgm:cxn modelId="{73DCE055-0853-4493-9EC5-6779378CA02A}" type="presOf" srcId="{24DAAE02-02E7-4412-8074-A0C4CAA380D7}" destId="{3868CDED-247C-4EE9-95A2-ED400A267946}" srcOrd="0" destOrd="0" presId="urn:microsoft.com/office/officeart/2005/8/layout/radial4"/>
    <dgm:cxn modelId="{DF1FB62C-EC45-4548-ADD6-BD65B7338274}" type="presParOf" srcId="{CF42B0CB-CDDD-42A1-B3A1-FBB34F262C63}" destId="{D0718308-59AC-43E6-A882-4828EE4494C2}" srcOrd="5" destOrd="0" presId="urn:microsoft.com/office/officeart/2005/8/layout/radial4"/>
    <dgm:cxn modelId="{66576162-6DB3-4691-AA82-827907B4B1A4}" type="presOf" srcId="{96CD46E7-D239-40C7-B5C4-376FEEE43C15}" destId="{D0718308-59AC-43E6-A882-4828EE4494C2}" srcOrd="0" destOrd="0" presId="urn:microsoft.com/office/officeart/2005/8/layout/radial4"/>
    <dgm:cxn modelId="{59439BD6-271D-45E5-85FA-EA88772177BA}" type="presParOf" srcId="{CF42B0CB-CDDD-42A1-B3A1-FBB34F262C63}" destId="{5E0D0BC9-3E91-4623-8C1A-C4A70EB3594B}" srcOrd="6" destOrd="0" presId="urn:microsoft.com/office/officeart/2005/8/layout/radial4"/>
    <dgm:cxn modelId="{8EF687A6-C18F-4E0C-9403-57468C8FEC6C}" type="presOf" srcId="{A5880797-7454-4E44-8518-F4D8354F0963}" destId="{5E0D0BC9-3E91-4623-8C1A-C4A70EB3594B}" srcOrd="0" destOrd="0" presId="urn:microsoft.com/office/officeart/2005/8/layout/radial4"/>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455"/>
        <a:chOff x="0" y="0"/>
        <a:chExt cx="8128000" cy="5418455"/>
      </a:xfrm>
    </dsp:grpSpPr>
    <dsp:sp>
      <dsp:nvSpPr>
        <dsp:cNvPr id="3" name="椭圆 2"/>
        <dsp:cNvSpPr/>
      </dsp:nvSpPr>
      <dsp:spPr bwMode="white">
        <a:xfrm>
          <a:off x="2826835" y="2944125"/>
          <a:ext cx="2474330" cy="2474330"/>
        </a:xfrm>
        <a:prstGeom prst="ellipse">
          <a:avLst/>
        </a:prstGeom>
      </dsp:spPr>
      <dsp:style>
        <a:lnRef idx="2">
          <a:schemeClr val="lt1"/>
        </a:lnRef>
        <a:fillRef idx="1">
          <a:schemeClr val="accent1"/>
        </a:fillRef>
        <a:effectRef idx="0">
          <a:scrgbClr r="0" g="0" b="0"/>
        </a:effectRef>
        <a:fontRef idx="minor">
          <a:schemeClr val="lt1"/>
        </a:fontRef>
      </dsp:style>
      <dsp:txBody>
        <a:bodyPr vert="horz" wrap="square" lIns="27940" tIns="27940" rIns="27940" bIns="27940" anchor="ctr"/>
        <a:lstStyle>
          <a:lvl1pPr algn="ctr">
            <a:defRPr sz="4400"/>
          </a:lvl1pPr>
          <a:lvl2pPr marL="285750" indent="-285750" algn="ctr">
            <a:defRPr sz="3400"/>
          </a:lvl2pPr>
          <a:lvl3pPr marL="571500" indent="-285750" algn="ctr">
            <a:defRPr sz="3400"/>
          </a:lvl3pPr>
          <a:lvl4pPr marL="857250" indent="-285750" algn="ctr">
            <a:defRPr sz="3400"/>
          </a:lvl4pPr>
          <a:lvl5pPr marL="1143000" indent="-285750" algn="ctr">
            <a:defRPr sz="3400"/>
          </a:lvl5pPr>
          <a:lvl6pPr marL="1428750" indent="-285750" algn="ctr">
            <a:defRPr sz="3400"/>
          </a:lvl6pPr>
          <a:lvl7pPr marL="1714500" indent="-285750" algn="ctr">
            <a:defRPr sz="3400"/>
          </a:lvl7pPr>
          <a:lvl8pPr marL="2000250" indent="-285750" algn="ctr">
            <a:defRPr sz="3400"/>
          </a:lvl8pPr>
          <a:lvl9pPr marL="2286000" indent="-285750" algn="ctr">
            <a:defRPr sz="3400"/>
          </a:lvl9pPr>
        </a:lstStyle>
        <a:p>
          <a:pPr lvl="0">
            <a:lnSpc>
              <a:spcPct val="100000"/>
            </a:lnSpc>
            <a:spcBef>
              <a:spcPct val="0"/>
            </a:spcBef>
            <a:spcAft>
              <a:spcPct val="35000"/>
            </a:spcAft>
          </a:pPr>
          <a:r>
            <a:rPr lang="zh-CN" altLang="en-US"/>
            <a:t>作文考查能力</a:t>
          </a:r>
          <a:endParaRPr lang="zh-CN" altLang="en-US"/>
        </a:p>
      </dsp:txBody>
      <dsp:txXfrm>
        <a:off x="2826835" y="2944125"/>
        <a:ext cx="2474330" cy="2474330"/>
      </dsp:txXfrm>
    </dsp:sp>
    <dsp:sp>
      <dsp:nvSpPr>
        <dsp:cNvPr id="4" name="左箭头 3"/>
        <dsp:cNvSpPr/>
      </dsp:nvSpPr>
      <dsp:spPr bwMode="white">
        <a:xfrm rot="12899999">
          <a:off x="1282999" y="2544400"/>
          <a:ext cx="1893667" cy="705184"/>
        </a:xfrm>
        <a:prstGeom prst="lef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rot="12899999">
        <a:off x="1282999" y="2544400"/>
        <a:ext cx="1893667" cy="705184"/>
      </dsp:txXfrm>
    </dsp:sp>
    <dsp:sp>
      <dsp:nvSpPr>
        <dsp:cNvPr id="5" name="圆角矩形 4"/>
        <dsp:cNvSpPr/>
      </dsp:nvSpPr>
      <dsp:spPr bwMode="white">
        <a:xfrm>
          <a:off x="233785" y="1382058"/>
          <a:ext cx="2350613" cy="1880490"/>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78105" tIns="78105" rIns="78105" bIns="78105" anchor="ctr"/>
        <a:lstStyle>
          <a:lvl1pPr algn="ctr">
            <a:defRPr sz="4100"/>
          </a:lvl1pPr>
          <a:lvl2pPr marL="285750" indent="-285750" algn="ctr">
            <a:defRPr sz="3100"/>
          </a:lvl2pPr>
          <a:lvl3pPr marL="571500" indent="-285750" algn="ctr">
            <a:defRPr sz="3100"/>
          </a:lvl3pPr>
          <a:lvl4pPr marL="857250" indent="-285750" algn="ctr">
            <a:defRPr sz="3100"/>
          </a:lvl4pPr>
          <a:lvl5pPr marL="1143000" indent="-285750" algn="ctr">
            <a:defRPr sz="3100"/>
          </a:lvl5pPr>
          <a:lvl6pPr marL="1428750" indent="-285750" algn="ctr">
            <a:defRPr sz="3100"/>
          </a:lvl6pPr>
          <a:lvl7pPr marL="1714500" indent="-285750" algn="ctr">
            <a:defRPr sz="3100"/>
          </a:lvl7pPr>
          <a:lvl8pPr marL="2000250" indent="-285750" algn="ctr">
            <a:defRPr sz="3100"/>
          </a:lvl8pPr>
          <a:lvl9pPr marL="2286000" indent="-285750" algn="ctr">
            <a:defRPr sz="3100"/>
          </a:lvl9pPr>
        </a:lstStyle>
        <a:p>
          <a:pPr lvl="0">
            <a:lnSpc>
              <a:spcPct val="100000"/>
            </a:lnSpc>
            <a:spcBef>
              <a:spcPct val="0"/>
            </a:spcBef>
            <a:spcAft>
              <a:spcPct val="35000"/>
            </a:spcAft>
          </a:pPr>
          <a:r>
            <a:rPr lang="zh-CN" altLang="en-US">
              <a:sym typeface="+mn-ea"/>
            </a:rPr>
            <a:t>阐释能力型</a:t>
          </a:r>
          <a:endParaRPr lang="zh-CN" altLang="en-US"/>
        </a:p>
      </dsp:txBody>
      <dsp:txXfrm>
        <a:off x="233785" y="1382058"/>
        <a:ext cx="2350613" cy="1880490"/>
      </dsp:txXfrm>
    </dsp:sp>
    <dsp:sp>
      <dsp:nvSpPr>
        <dsp:cNvPr id="6" name="左箭头 5"/>
        <dsp:cNvSpPr/>
      </dsp:nvSpPr>
      <dsp:spPr bwMode="white">
        <a:xfrm rot="16199999">
          <a:off x="3117167" y="1589593"/>
          <a:ext cx="1893667" cy="705184"/>
        </a:xfrm>
        <a:prstGeom prst="lef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rot="16199999">
        <a:off x="3117167" y="1589593"/>
        <a:ext cx="1893667" cy="705184"/>
      </dsp:txXfrm>
    </dsp:sp>
    <dsp:sp>
      <dsp:nvSpPr>
        <dsp:cNvPr id="7" name="圆角矩形 6"/>
        <dsp:cNvSpPr/>
      </dsp:nvSpPr>
      <dsp:spPr bwMode="white">
        <a:xfrm>
          <a:off x="2888693" y="0"/>
          <a:ext cx="2350613" cy="1880490"/>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78105" tIns="78105" rIns="78105" bIns="78105" anchor="ctr"/>
        <a:lstStyle>
          <a:lvl1pPr algn="ctr">
            <a:defRPr sz="4100"/>
          </a:lvl1pPr>
          <a:lvl2pPr marL="285750" indent="-285750" algn="ctr">
            <a:defRPr sz="3100"/>
          </a:lvl2pPr>
          <a:lvl3pPr marL="571500" indent="-285750" algn="ctr">
            <a:defRPr sz="3100"/>
          </a:lvl3pPr>
          <a:lvl4pPr marL="857250" indent="-285750" algn="ctr">
            <a:defRPr sz="3100"/>
          </a:lvl4pPr>
          <a:lvl5pPr marL="1143000" indent="-285750" algn="ctr">
            <a:defRPr sz="3100"/>
          </a:lvl5pPr>
          <a:lvl6pPr marL="1428750" indent="-285750" algn="ctr">
            <a:defRPr sz="3100"/>
          </a:lvl6pPr>
          <a:lvl7pPr marL="1714500" indent="-285750" algn="ctr">
            <a:defRPr sz="3100"/>
          </a:lvl7pPr>
          <a:lvl8pPr marL="2000250" indent="-285750" algn="ctr">
            <a:defRPr sz="3100"/>
          </a:lvl8pPr>
          <a:lvl9pPr marL="2286000" indent="-285750" algn="ctr">
            <a:defRPr sz="3100"/>
          </a:lvl9pPr>
        </a:lstStyle>
        <a:p>
          <a:pPr lvl="0">
            <a:lnSpc>
              <a:spcPct val="100000"/>
            </a:lnSpc>
            <a:spcBef>
              <a:spcPct val="0"/>
            </a:spcBef>
            <a:spcAft>
              <a:spcPct val="35000"/>
            </a:spcAft>
          </a:pPr>
          <a:r>
            <a:rPr lang="zh-CN" altLang="en-US">
              <a:sym typeface="+mn-ea"/>
            </a:rPr>
            <a:t>发现问题能力型</a:t>
          </a:r>
          <a:endParaRPr lang="zh-CN" altLang="en-US"/>
        </a:p>
      </dsp:txBody>
      <dsp:txXfrm>
        <a:off x="2888693" y="0"/>
        <a:ext cx="2350613" cy="1880490"/>
      </dsp:txXfrm>
    </dsp:sp>
    <dsp:sp>
      <dsp:nvSpPr>
        <dsp:cNvPr id="8" name="左箭头 7"/>
        <dsp:cNvSpPr/>
      </dsp:nvSpPr>
      <dsp:spPr bwMode="white">
        <a:xfrm rot="-2099999">
          <a:off x="4951334" y="2544400"/>
          <a:ext cx="1893667" cy="705184"/>
        </a:xfrm>
        <a:prstGeom prst="lef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rot="-2099999">
        <a:off x="4951334" y="2544400"/>
        <a:ext cx="1893667" cy="705184"/>
      </dsp:txXfrm>
    </dsp:sp>
    <dsp:sp>
      <dsp:nvSpPr>
        <dsp:cNvPr id="9" name="圆角矩形 8"/>
        <dsp:cNvSpPr/>
      </dsp:nvSpPr>
      <dsp:spPr bwMode="white">
        <a:xfrm>
          <a:off x="5543602" y="1382058"/>
          <a:ext cx="2350613" cy="1880490"/>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78105" tIns="78105" rIns="78105" bIns="78105" anchor="ctr"/>
        <a:lstStyle>
          <a:lvl1pPr algn="ctr">
            <a:defRPr sz="4100"/>
          </a:lvl1pPr>
          <a:lvl2pPr marL="285750" indent="-285750" algn="ctr">
            <a:defRPr sz="3100"/>
          </a:lvl2pPr>
          <a:lvl3pPr marL="571500" indent="-285750" algn="ctr">
            <a:defRPr sz="3100"/>
          </a:lvl3pPr>
          <a:lvl4pPr marL="857250" indent="-285750" algn="ctr">
            <a:defRPr sz="3100"/>
          </a:lvl4pPr>
          <a:lvl5pPr marL="1143000" indent="-285750" algn="ctr">
            <a:defRPr sz="3100"/>
          </a:lvl5pPr>
          <a:lvl6pPr marL="1428750" indent="-285750" algn="ctr">
            <a:defRPr sz="3100"/>
          </a:lvl6pPr>
          <a:lvl7pPr marL="1714500" indent="-285750" algn="ctr">
            <a:defRPr sz="3100"/>
          </a:lvl7pPr>
          <a:lvl8pPr marL="2000250" indent="-285750" algn="ctr">
            <a:defRPr sz="3100"/>
          </a:lvl8pPr>
          <a:lvl9pPr marL="2286000" indent="-285750" algn="ctr">
            <a:defRPr sz="3100"/>
          </a:lvl9pPr>
        </a:lstStyle>
        <a:p>
          <a:pPr lvl="0">
            <a:lnSpc>
              <a:spcPct val="100000"/>
            </a:lnSpc>
            <a:spcBef>
              <a:spcPct val="0"/>
            </a:spcBef>
            <a:spcAft>
              <a:spcPct val="35000"/>
            </a:spcAft>
          </a:pPr>
          <a:r>
            <a:rPr lang="zh-CN" altLang="en-US">
              <a:sym typeface="+mn-ea"/>
            </a:rPr>
            <a:t>解决问题能力型</a:t>
          </a:r>
          <a:endParaRPr lang="zh-CN" altLang="en-US"/>
        </a:p>
      </dsp:txBody>
      <dsp:txXfrm>
        <a:off x="5543602" y="1382058"/>
        <a:ext cx="2350613" cy="1880490"/>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Sty" val="arr"/>
              <dgm:param type="endSty" val="noArr"/>
              <dgm:param type="begPts" val="auto"/>
              <dgm:param type="endPts" val="ct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D2A48B96-639E-45A3-A0BA-2464DFDB1FAA}" type="datetimeFigureOut">
              <a:rPr lang="zh-CN" altLang="en-US" strike="noStrike" noProof="1" smtClean="0">
                <a:latin typeface="+mn-lt"/>
                <a:ea typeface="+mn-ea"/>
                <a:cs typeface="+mn-cs"/>
              </a:rPr>
            </a:fld>
            <a:endParaRPr lang="zh-CN" altLang="en-US" strike="noStrike" noProof="1"/>
          </a:p>
        </p:txBody>
      </p:sp>
      <p:sp>
        <p:nvSpPr>
          <p:cNvPr id="18436"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18437" name="备注占位符 4"/>
          <p:cNvSpPr>
            <a:spLocks noGrp="1"/>
          </p:cNvSpPr>
          <p:nvPr>
            <p:ph type="body" sz="quarter"/>
          </p:nvPr>
        </p:nvSpPr>
        <p:spPr>
          <a:xfrm>
            <a:off x="685800" y="4400550"/>
            <a:ext cx="5486400" cy="3600450"/>
          </a:xfrm>
          <a:prstGeom prst="rect">
            <a:avLst/>
          </a:prstGeom>
          <a:noFill/>
          <a:ln w="9525">
            <a:noFill/>
          </a:ln>
        </p:spPr>
        <p:txBody>
          <a:bodyPr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A6837353-30EB-4A48-80EB-173D804AEFBD}"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Rectangle 7"/>
          <p:cNvSpPr txBox="1">
            <a:spLocks noGrp="1"/>
          </p:cNvSpPr>
          <p:nvPr>
            <p:ph type="sldNum" sz="quarter"/>
          </p:nvPr>
        </p:nvSpPr>
        <p:spPr>
          <a:xfrm>
            <a:off x="3884613" y="8685213"/>
            <a:ext cx="2971800" cy="457200"/>
          </a:xfrm>
          <a:prstGeom prst="rect">
            <a:avLst/>
          </a:prstGeom>
          <a:noFill/>
          <a:ln w="9525">
            <a:noFill/>
          </a:ln>
        </p:spPr>
        <p:txBody>
          <a:bodyPr lIns="91440" tIns="45720" rIns="91440" bIns="45720" anchor="b"/>
          <a:p>
            <a:pPr lvl="0" indent="0" algn="r"/>
            <a:fld id="{9A0DB2DC-4C9A-4742-B13C-FB6460FD3503}" type="slidenum">
              <a:rPr lang="en-US" altLang="zh-CN" sz="1200" dirty="0">
                <a:latin typeface="Calibri" panose="020F0502020204030204" charset="0"/>
                <a:ea typeface="宋体" panose="02010600030101010101" pitchFamily="2" charset="-122"/>
              </a:rPr>
            </a:fld>
            <a:endParaRPr lang="en-US" altLang="zh-CN" sz="1200" dirty="0">
              <a:latin typeface="Calibri" panose="020F0502020204030204" charset="0"/>
              <a:ea typeface="宋体" panose="02010600030101010101" pitchFamily="2" charset="-122"/>
            </a:endParaRPr>
          </a:p>
        </p:txBody>
      </p:sp>
      <p:sp>
        <p:nvSpPr>
          <p:cNvPr id="46082" name="Rectangle 2"/>
          <p:cNvSpPr>
            <a:spLocks noGrp="1" noRot="1" noTextEdit="1"/>
          </p:cNvSpPr>
          <p:nvPr>
            <p:ph type="sldImg"/>
          </p:nvPr>
        </p:nvSpPr>
        <p:spPr/>
      </p:sp>
      <p:sp>
        <p:nvSpPr>
          <p:cNvPr id="46083" name="Rectangle 3"/>
          <p:cNvSpPr>
            <a:spLocks noGrp="1"/>
          </p:cNvSpPr>
          <p:nvPr>
            <p:ph type="body"/>
          </p:nvPr>
        </p:nvSpPr>
        <p:spPr/>
        <p:txBody>
          <a:bodyPr wrap="square" lIns="91440" tIns="45720" rIns="91440" bIns="45720" anchor="t"/>
          <a:p>
            <a:pPr lvl="0"/>
            <a:r>
              <a:rPr lang="en-US" altLang="zh-CN" dirty="0"/>
              <a:t>《</a:t>
            </a:r>
            <a:r>
              <a:rPr lang="zh-CN" altLang="en-US" dirty="0"/>
              <a:t>学记</a:t>
            </a:r>
            <a:r>
              <a:rPr lang="en-US" altLang="zh-CN" dirty="0"/>
              <a:t>》</a:t>
            </a:r>
            <a:r>
              <a:rPr lang="zh-CN" altLang="en-US" dirty="0"/>
              <a:t>：“独学而无友，则孤陋而寡闻。”</a:t>
            </a:r>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幻灯片图像占位符 1"/>
          <p:cNvSpPr>
            <a:spLocks noGrp="1" noRot="1" noChangeAspect="1" noTextEdit="1"/>
          </p:cNvSpPr>
          <p:nvPr>
            <p:ph type="sldImg"/>
          </p:nvPr>
        </p:nvSpPr>
        <p:spPr/>
      </p:sp>
      <p:sp>
        <p:nvSpPr>
          <p:cNvPr id="49154" name="备注占位符 2"/>
          <p:cNvSpPr>
            <a:spLocks noGrp="1"/>
          </p:cNvSpPr>
          <p:nvPr>
            <p:ph type="body"/>
          </p:nvPr>
        </p:nvSpPr>
        <p:spPr/>
        <p:txBody>
          <a:bodyPr wrap="square" lIns="91440" tIns="45720" rIns="91440" bIns="45720" anchor="t"/>
          <a:p>
            <a:pPr lvl="0"/>
            <a:endParaRPr lang="zh-CN" altLang="en-US" dirty="0"/>
          </a:p>
        </p:txBody>
      </p:sp>
      <p:sp>
        <p:nvSpPr>
          <p:cNvPr id="49155" name="灯片编号占位符 3"/>
          <p:cNvSpPr txBox="1">
            <a:spLocks noGrp="1"/>
          </p:cNvSpPr>
          <p:nvPr>
            <p:ph type="sldNum" sz="quarter"/>
          </p:nvPr>
        </p:nvSpPr>
        <p:spPr>
          <a:xfrm>
            <a:off x="3884613" y="8685213"/>
            <a:ext cx="2971800" cy="457200"/>
          </a:xfrm>
          <a:prstGeom prst="rect">
            <a:avLst/>
          </a:prstGeom>
          <a:noFill/>
          <a:ln w="9525">
            <a:noFill/>
          </a:ln>
        </p:spPr>
        <p:txBody>
          <a:bodyPr lIns="91440" tIns="45720" rIns="91440" bIns="45720" anchor="b"/>
          <a:p>
            <a:pPr lvl="0" indent="0" algn="r"/>
            <a:fld id="{9A0DB2DC-4C9A-4742-B13C-FB6460FD3503}" type="slidenum">
              <a:rPr lang="en-US" altLang="zh-CN" sz="1200" dirty="0">
                <a:latin typeface="Arial" panose="020B0604020202020204" pitchFamily="34" charset="0"/>
                <a:ea typeface="宋体" panose="02010600030101010101" pitchFamily="2" charset="-122"/>
              </a:rPr>
            </a:fld>
            <a:endParaRPr lang="en-US" altLang="zh-CN"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9986" name="幻灯片图像占位符 1"/>
          <p:cNvSpPr>
            <a:spLocks noGrp="1" noRot="1" noChangeAspect="1" noTextEdit="1"/>
          </p:cNvSpPr>
          <p:nvPr>
            <p:ph type="sldImg"/>
          </p:nvPr>
        </p:nvSpPr>
        <p:spPr>
          <a:xfrm>
            <a:off x="1141413" y="754063"/>
            <a:ext cx="4391025" cy="3294062"/>
          </a:xfrm>
          <a:ln>
            <a:miter lim="800000"/>
          </a:ln>
        </p:spPr>
      </p:sp>
      <p:sp>
        <p:nvSpPr>
          <p:cNvPr id="169987" name="备注占位符 2"/>
          <p:cNvSpPr>
            <a:spLocks noGrp="1"/>
          </p:cNvSpPr>
          <p:nvPr>
            <p:ph type="body"/>
          </p:nvPr>
        </p:nvSpPr>
        <p:spPr>
          <a:xfrm>
            <a:off x="538163" y="4387850"/>
            <a:ext cx="5780087" cy="3952875"/>
          </a:xfrm>
        </p:spPr>
        <p:txBody>
          <a:bodyPr wrap="square" lIns="91440" tIns="45720" rIns="91440" bIns="45720" anchor="t"/>
          <a:p>
            <a:pPr lvl="0" eaLnBrk="1" hangingPunct="1"/>
            <a:endParaRPr lang="zh-CN" altLang="en-US" dirty="0"/>
          </a:p>
        </p:txBody>
      </p:sp>
      <p:sp>
        <p:nvSpPr>
          <p:cNvPr id="169988" name="灯片编号占位符 3"/>
          <p:cNvSpPr txBox="1">
            <a:spLocks noGrp="1"/>
          </p:cNvSpPr>
          <p:nvPr/>
        </p:nvSpPr>
        <p:spPr>
          <a:xfrm>
            <a:off x="3883025" y="8686800"/>
            <a:ext cx="2974975" cy="457200"/>
          </a:xfrm>
          <a:prstGeom prst="rect">
            <a:avLst/>
          </a:prstGeom>
          <a:noFill/>
          <a:ln w="9525">
            <a:noFill/>
          </a:ln>
        </p:spPr>
        <p:txBody>
          <a:bodyPr/>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077" name="Freeform 6"/>
          <p:cNvSpPr/>
          <p:nvPr/>
        </p:nvSpPr>
        <p:spPr>
          <a:xfrm>
            <a:off x="0" y="4324350"/>
            <a:ext cx="1744663" cy="777875"/>
          </a:xfrm>
          <a:custGeom>
            <a:avLst/>
            <a:gdLst/>
            <a:ahLst/>
            <a:cxnLst/>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w="9525">
            <a:noFill/>
          </a:ln>
        </p:spPr>
        <p:txBody>
          <a:bodyPr/>
          <a:p>
            <a:endParaRPr lang="zh-CN" altLang="en-US"/>
          </a:p>
        </p:txBody>
      </p:sp>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pPr fontAlgn="auto"/>
            <a:r>
              <a:rPr lang="zh-CN" altLang="en-US" strike="noStrike" noProof="1" smtClean="0"/>
              <a:t>单击此处编辑母版标题样式</a:t>
            </a:r>
            <a:endParaRPr lang="en-US" strike="noStrike" noProof="1"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auto"/>
            <a:r>
              <a:rPr lang="zh-CN" altLang="en-US" strike="noStrike" noProof="1" smtClean="0"/>
              <a:t>单击此处编辑母版副标题样式</a:t>
            </a:r>
            <a:endParaRPr lang="en-US" strike="noStrike" noProof="1" dirty="0"/>
          </a:p>
        </p:txBody>
      </p:sp>
      <p:sp>
        <p:nvSpPr>
          <p:cNvPr id="4" name="Date Placeholder 3"/>
          <p:cNvSpPr>
            <a:spLocks noGrp="1"/>
          </p:cNvSpPr>
          <p:nvPr>
            <p:ph type="dt" sz="half" idx="10"/>
          </p:nvPr>
        </p:nvSpPr>
        <p:spPr>
          <a:xfrm>
            <a:off x="10361613" y="6130925"/>
            <a:ext cx="1146175" cy="369888"/>
          </a:xfrm>
          <a:prstGeom prst="rect">
            <a:avLst/>
          </a:prstGeom>
        </p:spPr>
        <p:txBody>
          <a:bodyPr vert="horz" lIns="91440" tIns="45720" rIns="91440" bIns="45720" rtlCol="0" anchor="ctr"/>
          <a:lstStyle/>
          <a:p>
            <a:pPr fontAlgn="auto"/>
            <a:fld id="{EEFAB49B-CC6C-49FC-B96E-CE4FA50CC532}" type="datetimeFigureOut">
              <a:rPr lang="zh-CN" altLang="en-US" noProof="1" smtClean="0">
                <a:latin typeface="+mn-lt"/>
                <a:ea typeface="+mn-ea"/>
                <a:cs typeface="+mn-cs"/>
              </a:rPr>
            </a:fld>
            <a:endParaRPr lang="zh-CN" altLang="en-US" noProof="1"/>
          </a:p>
        </p:txBody>
      </p:sp>
      <p:sp>
        <p:nvSpPr>
          <p:cNvPr id="5" name="Footer Placeholder 4"/>
          <p:cNvSpPr>
            <a:spLocks noGrp="1"/>
          </p:cNvSpPr>
          <p:nvPr>
            <p:ph type="ftr" sz="quarter" idx="11"/>
          </p:nvPr>
        </p:nvSpPr>
        <p:spPr>
          <a:xfrm>
            <a:off x="2589213" y="6135688"/>
            <a:ext cx="7620000" cy="365125"/>
          </a:xfrm>
          <a:prstGeom prst="rect">
            <a:avLst/>
          </a:prstGeom>
        </p:spPr>
        <p:txBody>
          <a:bodyPr vert="horz" lIns="91440" tIns="45720" rIns="91440" bIns="45720" rtlCol="0" anchor="ctr"/>
          <a:lstStyle/>
          <a:p>
            <a:pPr fontAlgn="auto"/>
            <a:endParaRPr lang="zh-CN" altLang="en-US" noProof="1"/>
          </a:p>
        </p:txBody>
      </p:sp>
      <p:sp>
        <p:nvSpPr>
          <p:cNvPr id="6" name="Slide Number Placeholder 5"/>
          <p:cNvSpPr>
            <a:spLocks noGrp="1"/>
          </p:cNvSpPr>
          <p:nvPr>
            <p:ph type="sldNum" sz="quarter" idx="12"/>
          </p:nvPr>
        </p:nvSpPr>
        <p:spPr>
          <a:xfrm>
            <a:off x="531813" y="4529138"/>
            <a:ext cx="779463" cy="365125"/>
          </a:xfrm>
          <a:prstGeom prst="rect">
            <a:avLst/>
          </a:prstGeom>
        </p:spPr>
        <p:txBody>
          <a:bodyPr vert="horz" lIns="91440" tIns="45720" rIns="91440" bIns="45720" rtlCol="0" anchor="ctr"/>
          <a:lstStyle/>
          <a:p>
            <a:pPr fontAlgn="auto"/>
            <a:fld id="{9056A293-B2B4-479F-9E02-E108241890B0}" type="slidenum">
              <a:rPr lang="zh-CN" altLang="en-US" noProof="1" smtClean="0">
                <a:latin typeface="+mn-lt"/>
                <a:ea typeface="+mn-ea"/>
                <a:cs typeface="+mn-cs"/>
              </a:rPr>
            </a:fld>
            <a:endParaRPr lang="zh-CN" altLang="en-US"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11293" name="Freeform 11"/>
          <p:cNvSpPr/>
          <p:nvPr/>
        </p:nvSpPr>
        <p:spPr>
          <a:xfrm flipV="1">
            <a:off x="-4762" y="3178175"/>
            <a:ext cx="1589087" cy="508000"/>
          </a:xfrm>
          <a:custGeom>
            <a:avLst/>
            <a:gdLst/>
            <a:ahLst/>
            <a:cxnLst/>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ln>
        </p:spPr>
        <p:txBody>
          <a:bodyPr/>
          <a:p>
            <a:endParaRPr lang="zh-CN" altLang="en-US"/>
          </a:p>
        </p:txBody>
      </p:sp>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pPr fontAlgn="auto"/>
            <a:r>
              <a:rPr lang="zh-CN" altLang="en-US" strike="noStrike" noProof="1" smtClean="0"/>
              <a:t>单击此处编辑母版标题样式</a:t>
            </a:r>
            <a:endParaRPr lang="en-US" strike="noStrike" noProof="1"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auto"/>
            <a:r>
              <a:rPr lang="zh-CN" altLang="en-US" strike="noStrike" noProof="1" smtClean="0"/>
              <a:t>单击此处编辑母版文本样式</a:t>
            </a:r>
            <a:endParaRPr lang="zh-CN" altLang="en-US" strike="noStrike" noProof="1" smtClean="0"/>
          </a:p>
        </p:txBody>
      </p:sp>
      <p:sp>
        <p:nvSpPr>
          <p:cNvPr id="4" name="Date Placeholder 3"/>
          <p:cNvSpPr>
            <a:spLocks noGrp="1"/>
          </p:cNvSpPr>
          <p:nvPr>
            <p:ph type="dt" sz="half" idx="10"/>
          </p:nvPr>
        </p:nvSpPr>
        <p:spPr>
          <a:xfrm>
            <a:off x="10361613" y="6130925"/>
            <a:ext cx="1146175" cy="369888"/>
          </a:xfrm>
          <a:prstGeom prst="rect">
            <a:avLst/>
          </a:prstGeom>
        </p:spPr>
        <p:txBody>
          <a:bodyPr vert="horz" lIns="91440" tIns="45720" rIns="91440" bIns="45720" rtlCol="0" anchor="ctr"/>
          <a:lstStyle/>
          <a:p>
            <a:pPr fontAlgn="auto"/>
            <a:fld id="{EEFAB49B-CC6C-49FC-B96E-CE4FA50CC532}" type="datetimeFigureOut">
              <a:rPr lang="zh-CN" altLang="en-US" noProof="1" smtClean="0">
                <a:latin typeface="+mn-lt"/>
                <a:ea typeface="+mn-ea"/>
                <a:cs typeface="+mn-cs"/>
              </a:rPr>
            </a:fld>
            <a:endParaRPr lang="zh-CN" altLang="en-US" noProof="1"/>
          </a:p>
        </p:txBody>
      </p:sp>
      <p:sp>
        <p:nvSpPr>
          <p:cNvPr id="5" name="Footer Placeholder 4"/>
          <p:cNvSpPr>
            <a:spLocks noGrp="1"/>
          </p:cNvSpPr>
          <p:nvPr>
            <p:ph type="ftr" sz="quarter" idx="11"/>
          </p:nvPr>
        </p:nvSpPr>
        <p:spPr>
          <a:xfrm>
            <a:off x="2589213" y="6135688"/>
            <a:ext cx="7620000" cy="365125"/>
          </a:xfrm>
          <a:prstGeom prst="rect">
            <a:avLst/>
          </a:prstGeom>
        </p:spPr>
        <p:txBody>
          <a:bodyPr vert="horz" lIns="91440" tIns="45720" rIns="91440" bIns="45720" rtlCol="0" anchor="ctr"/>
          <a:lstStyle/>
          <a:p>
            <a:pPr fontAlgn="auto"/>
            <a:endParaRPr lang="zh-CN" altLang="en-US" noProof="1"/>
          </a:p>
        </p:txBody>
      </p:sp>
      <p:sp>
        <p:nvSpPr>
          <p:cNvPr id="6" name="Slide Number Placeholder 5"/>
          <p:cNvSpPr>
            <a:spLocks noGrp="1"/>
          </p:cNvSpPr>
          <p:nvPr>
            <p:ph type="sldNum" sz="quarter" idx="12"/>
          </p:nvPr>
        </p:nvSpPr>
        <p:spPr>
          <a:xfrm>
            <a:off x="531813" y="3244850"/>
            <a:ext cx="779463" cy="365125"/>
          </a:xfrm>
          <a:prstGeom prst="rect">
            <a:avLst/>
          </a:prstGeom>
        </p:spPr>
        <p:txBody>
          <a:bodyPr vert="horz" lIns="91440" tIns="45720" rIns="91440" bIns="45720" rtlCol="0" anchor="ctr"/>
          <a:lstStyle/>
          <a:p>
            <a:pPr fontAlgn="auto"/>
            <a:fld id="{9056A293-B2B4-479F-9E02-E108241890B0}" type="slidenum">
              <a:rPr lang="zh-CN" altLang="en-US" noProof="1" smtClean="0">
                <a:latin typeface="+mn-lt"/>
                <a:ea typeface="+mn-ea"/>
                <a:cs typeface="+mn-cs"/>
              </a:rPr>
            </a:fld>
            <a:endParaRPr lang="zh-CN" altLang="en-US"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12317" name="Freeform 11"/>
          <p:cNvSpPr/>
          <p:nvPr/>
        </p:nvSpPr>
        <p:spPr>
          <a:xfrm flipV="1">
            <a:off x="-4762" y="3178175"/>
            <a:ext cx="1589087" cy="508000"/>
          </a:xfrm>
          <a:custGeom>
            <a:avLst/>
            <a:gdLst/>
            <a:ahLst/>
            <a:cxnLst/>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ln>
        </p:spPr>
        <p:txBody>
          <a:bodyPr/>
          <a:p>
            <a:endParaRPr lang="zh-CN" altLang="en-US"/>
          </a:p>
        </p:txBody>
      </p:sp>
      <p:sp>
        <p:nvSpPr>
          <p:cNvPr id="12318" name="TextBox 13"/>
          <p:cNvSpPr txBox="1"/>
          <p:nvPr/>
        </p:nvSpPr>
        <p:spPr>
          <a:xfrm>
            <a:off x="2466975" y="647700"/>
            <a:ext cx="609600" cy="585788"/>
          </a:xfrm>
          <a:prstGeom prst="rect">
            <a:avLst/>
          </a:prstGeom>
          <a:noFill/>
          <a:ln w="9525">
            <a:noFill/>
          </a:ln>
        </p:spPr>
        <p:txBody>
          <a:bodyPr lIns="91440" tIns="45720" rIns="91440" bIns="45720" anchor="ctr"/>
          <a:p>
            <a:pPr lvl="0" indent="0"/>
            <a:r>
              <a:rPr lang="en-US" altLang="en-US" sz="8000" baseline="0" dirty="0">
                <a:solidFill>
                  <a:schemeClr val="accent1"/>
                </a:solidFill>
                <a:latin typeface="Arial" panose="020B0604020202020204"/>
              </a:rPr>
              <a:t>“</a:t>
            </a:r>
            <a:endParaRPr lang="en-US" altLang="en-US" sz="8000" baseline="0" dirty="0">
              <a:solidFill>
                <a:schemeClr val="accent1"/>
              </a:solidFill>
              <a:latin typeface="Arial" panose="020B0604020202020204"/>
            </a:endParaRPr>
          </a:p>
        </p:txBody>
      </p:sp>
      <p:sp>
        <p:nvSpPr>
          <p:cNvPr id="12319" name="TextBox 14"/>
          <p:cNvSpPr txBox="1"/>
          <p:nvPr/>
        </p:nvSpPr>
        <p:spPr>
          <a:xfrm>
            <a:off x="11114088" y="2905125"/>
            <a:ext cx="609600" cy="584200"/>
          </a:xfrm>
          <a:prstGeom prst="rect">
            <a:avLst/>
          </a:prstGeom>
          <a:noFill/>
          <a:ln w="9525">
            <a:noFill/>
          </a:ln>
        </p:spPr>
        <p:txBody>
          <a:bodyPr lIns="91440" tIns="45720" rIns="91440" bIns="45720" anchor="ctr"/>
          <a:p>
            <a:pPr lvl="0" indent="0"/>
            <a:r>
              <a:rPr lang="en-US" altLang="en-US" sz="8000" baseline="0" dirty="0">
                <a:solidFill>
                  <a:schemeClr val="accent1"/>
                </a:solidFill>
                <a:latin typeface="Arial" panose="020B0604020202020204"/>
              </a:rPr>
              <a:t>”</a:t>
            </a:r>
            <a:endParaRPr lang="en-US" altLang="en-US" sz="8000" baseline="0" dirty="0">
              <a:solidFill>
                <a:schemeClr val="accent1"/>
              </a:solidFill>
              <a:latin typeface="Arial" panose="020B0604020202020204"/>
            </a:endParaRPr>
          </a:p>
        </p:txBody>
      </p:sp>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pPr fontAlgn="auto"/>
            <a:r>
              <a:rPr lang="zh-CN" altLang="en-US" strike="noStrike" noProof="1" smtClean="0"/>
              <a:t>单击此处编辑母版标题样式</a:t>
            </a:r>
            <a:endParaRPr lang="en-US" strike="noStrike" noProof="1"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fontAlgn="auto"/>
            <a:r>
              <a:rPr lang="zh-CN" altLang="en-US" strike="noStrike" noProof="1" smtClean="0"/>
              <a:t>单击此处编辑母版文本样式</a:t>
            </a:r>
            <a:endParaRPr lang="zh-CN" altLang="en-US" strike="noStrike" noProof="1" smtClean="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auto"/>
            <a:r>
              <a:rPr lang="zh-CN" altLang="en-US" strike="noStrike" noProof="1" smtClean="0"/>
              <a:t>单击此处编辑母版文本样式</a:t>
            </a:r>
            <a:endParaRPr lang="zh-CN" altLang="en-US" strike="noStrike" noProof="1" smtClean="0"/>
          </a:p>
        </p:txBody>
      </p:sp>
      <p:sp>
        <p:nvSpPr>
          <p:cNvPr id="4" name="Date Placeholder 3"/>
          <p:cNvSpPr>
            <a:spLocks noGrp="1"/>
          </p:cNvSpPr>
          <p:nvPr>
            <p:ph type="dt" sz="half" idx="10"/>
          </p:nvPr>
        </p:nvSpPr>
        <p:spPr>
          <a:xfrm>
            <a:off x="10361613" y="6130925"/>
            <a:ext cx="1146175" cy="369888"/>
          </a:xfrm>
          <a:prstGeom prst="rect">
            <a:avLst/>
          </a:prstGeom>
        </p:spPr>
        <p:txBody>
          <a:bodyPr vert="horz" lIns="91440" tIns="45720" rIns="91440" bIns="45720" rtlCol="0" anchor="ctr"/>
          <a:lstStyle/>
          <a:p>
            <a:pPr fontAlgn="auto"/>
            <a:fld id="{EEFAB49B-CC6C-49FC-B96E-CE4FA50CC532}" type="datetimeFigureOut">
              <a:rPr lang="zh-CN" altLang="en-US" noProof="1" smtClean="0">
                <a:latin typeface="+mn-lt"/>
                <a:ea typeface="+mn-ea"/>
                <a:cs typeface="+mn-cs"/>
              </a:rPr>
            </a:fld>
            <a:endParaRPr lang="zh-CN" altLang="en-US" noProof="1"/>
          </a:p>
        </p:txBody>
      </p:sp>
      <p:sp>
        <p:nvSpPr>
          <p:cNvPr id="5" name="Footer Placeholder 4"/>
          <p:cNvSpPr>
            <a:spLocks noGrp="1"/>
          </p:cNvSpPr>
          <p:nvPr>
            <p:ph type="ftr" sz="quarter" idx="11"/>
          </p:nvPr>
        </p:nvSpPr>
        <p:spPr>
          <a:xfrm>
            <a:off x="2589213" y="6135688"/>
            <a:ext cx="7620000" cy="365125"/>
          </a:xfrm>
          <a:prstGeom prst="rect">
            <a:avLst/>
          </a:prstGeom>
        </p:spPr>
        <p:txBody>
          <a:bodyPr vert="horz" lIns="91440" tIns="45720" rIns="91440" bIns="45720" rtlCol="0" anchor="ctr"/>
          <a:lstStyle/>
          <a:p>
            <a:pPr fontAlgn="auto"/>
            <a:endParaRPr lang="zh-CN" altLang="en-US" noProof="1"/>
          </a:p>
        </p:txBody>
      </p:sp>
      <p:sp>
        <p:nvSpPr>
          <p:cNvPr id="6" name="Slide Number Placeholder 5"/>
          <p:cNvSpPr>
            <a:spLocks noGrp="1"/>
          </p:cNvSpPr>
          <p:nvPr>
            <p:ph type="sldNum" sz="quarter" idx="12"/>
          </p:nvPr>
        </p:nvSpPr>
        <p:spPr>
          <a:xfrm>
            <a:off x="531813" y="3244850"/>
            <a:ext cx="779463" cy="365125"/>
          </a:xfrm>
          <a:prstGeom prst="rect">
            <a:avLst/>
          </a:prstGeom>
        </p:spPr>
        <p:txBody>
          <a:bodyPr vert="horz" lIns="91440" tIns="45720" rIns="91440" bIns="45720" rtlCol="0" anchor="ctr"/>
          <a:lstStyle/>
          <a:p>
            <a:pPr fontAlgn="auto"/>
            <a:fld id="{9056A293-B2B4-479F-9E02-E108241890B0}" type="slidenum">
              <a:rPr lang="zh-CN" altLang="en-US" noProof="1" smtClean="0">
                <a:latin typeface="+mn-lt"/>
                <a:ea typeface="+mn-ea"/>
                <a:cs typeface="+mn-cs"/>
              </a:rPr>
            </a:fld>
            <a:endParaRPr lang="zh-CN" altLang="en-US"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13341" name="Freeform 11"/>
          <p:cNvSpPr/>
          <p:nvPr/>
        </p:nvSpPr>
        <p:spPr>
          <a:xfrm flipV="1">
            <a:off x="-4762" y="4911725"/>
            <a:ext cx="1589087" cy="508000"/>
          </a:xfrm>
          <a:custGeom>
            <a:avLst/>
            <a:gdLst/>
            <a:ahLst/>
            <a:cxnLst/>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ln>
        </p:spPr>
        <p:txBody>
          <a:bodyPr/>
          <a:p>
            <a:endParaRPr lang="zh-CN" altLang="en-US"/>
          </a:p>
        </p:txBody>
      </p:sp>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pPr fontAlgn="auto"/>
            <a:r>
              <a:rPr lang="zh-CN" altLang="en-US" strike="noStrike" noProof="1" smtClean="0"/>
              <a:t>单击此处编辑母版标题样式</a:t>
            </a:r>
            <a:endParaRPr lang="en-US" strike="noStrike" noProof="1"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fontAlgn="auto">
              <a:buNone/>
            </a:pPr>
            <a:r>
              <a:rPr lang="zh-CN" altLang="en-US" strike="noStrike" noProof="1" smtClean="0"/>
              <a:t>单击此处编辑母版文本样式</a:t>
            </a:r>
            <a:endParaRPr lang="zh-CN" altLang="en-US" strike="noStrike" noProof="1" smtClean="0"/>
          </a:p>
        </p:txBody>
      </p:sp>
      <p:sp>
        <p:nvSpPr>
          <p:cNvPr id="5" name="Date Placeholder 4"/>
          <p:cNvSpPr>
            <a:spLocks noGrp="1"/>
          </p:cNvSpPr>
          <p:nvPr>
            <p:ph type="dt" sz="half" idx="10"/>
          </p:nvPr>
        </p:nvSpPr>
        <p:spPr>
          <a:xfrm>
            <a:off x="10361613" y="6130925"/>
            <a:ext cx="1146175" cy="369888"/>
          </a:xfrm>
          <a:prstGeom prst="rect">
            <a:avLst/>
          </a:prstGeom>
        </p:spPr>
        <p:txBody>
          <a:bodyPr vert="horz" lIns="91440" tIns="45720" rIns="91440" bIns="45720" rtlCol="0" anchor="ctr"/>
          <a:lstStyle/>
          <a:p>
            <a:pPr fontAlgn="auto"/>
            <a:fld id="{EEFAB49B-CC6C-49FC-B96E-CE4FA50CC532}" type="datetimeFigureOut">
              <a:rPr lang="zh-CN" altLang="en-US" noProof="1" smtClean="0">
                <a:latin typeface="+mn-lt"/>
                <a:ea typeface="+mn-ea"/>
                <a:cs typeface="+mn-cs"/>
              </a:rPr>
            </a:fld>
            <a:endParaRPr lang="zh-CN" altLang="en-US" noProof="1"/>
          </a:p>
        </p:txBody>
      </p:sp>
      <p:sp>
        <p:nvSpPr>
          <p:cNvPr id="6" name="Footer Placeholder 5"/>
          <p:cNvSpPr>
            <a:spLocks noGrp="1"/>
          </p:cNvSpPr>
          <p:nvPr>
            <p:ph type="ftr" sz="quarter" idx="11"/>
          </p:nvPr>
        </p:nvSpPr>
        <p:spPr>
          <a:xfrm>
            <a:off x="2589213" y="6135688"/>
            <a:ext cx="7620000" cy="365125"/>
          </a:xfrm>
          <a:prstGeom prst="rect">
            <a:avLst/>
          </a:prstGeom>
        </p:spPr>
        <p:txBody>
          <a:bodyPr vert="horz" lIns="91440" tIns="45720" rIns="91440" bIns="45720" rtlCol="0" anchor="ctr"/>
          <a:lstStyle/>
          <a:p>
            <a:pPr fontAlgn="auto"/>
            <a:endParaRPr lang="zh-CN" altLang="en-US" noProof="1"/>
          </a:p>
        </p:txBody>
      </p:sp>
      <p:sp>
        <p:nvSpPr>
          <p:cNvPr id="7" name="Slide Number Placeholder 6"/>
          <p:cNvSpPr>
            <a:spLocks noGrp="1"/>
          </p:cNvSpPr>
          <p:nvPr>
            <p:ph type="sldNum" sz="quarter" idx="12"/>
          </p:nvPr>
        </p:nvSpPr>
        <p:spPr>
          <a:xfrm>
            <a:off x="531813" y="4983163"/>
            <a:ext cx="779463" cy="365125"/>
          </a:xfrm>
          <a:prstGeom prst="rect">
            <a:avLst/>
          </a:prstGeom>
        </p:spPr>
        <p:txBody>
          <a:bodyPr vert="horz" lIns="91440" tIns="45720" rIns="91440" bIns="45720" rtlCol="0" anchor="ctr"/>
          <a:lstStyle/>
          <a:p>
            <a:pPr fontAlgn="auto"/>
            <a:fld id="{9056A293-B2B4-479F-9E02-E108241890B0}" type="slidenum">
              <a:rPr lang="zh-CN" altLang="en-US" noProof="1" smtClean="0">
                <a:latin typeface="+mn-lt"/>
                <a:ea typeface="+mn-ea"/>
                <a:cs typeface="+mn-cs"/>
              </a:rPr>
            </a:fld>
            <a:endParaRPr lang="zh-CN" altLang="en-US"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14365" name="Freeform 11"/>
          <p:cNvSpPr/>
          <p:nvPr/>
        </p:nvSpPr>
        <p:spPr>
          <a:xfrm flipV="1">
            <a:off x="-4762" y="4911725"/>
            <a:ext cx="1589087" cy="508000"/>
          </a:xfrm>
          <a:custGeom>
            <a:avLst/>
            <a:gdLst/>
            <a:ahLst/>
            <a:cxnLst/>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ln>
        </p:spPr>
        <p:txBody>
          <a:bodyPr/>
          <a:p>
            <a:endParaRPr lang="zh-CN" altLang="en-US"/>
          </a:p>
        </p:txBody>
      </p:sp>
      <p:sp>
        <p:nvSpPr>
          <p:cNvPr id="14366" name="TextBox 16"/>
          <p:cNvSpPr txBox="1"/>
          <p:nvPr/>
        </p:nvSpPr>
        <p:spPr>
          <a:xfrm>
            <a:off x="2466975" y="647700"/>
            <a:ext cx="609600" cy="585788"/>
          </a:xfrm>
          <a:prstGeom prst="rect">
            <a:avLst/>
          </a:prstGeom>
          <a:noFill/>
          <a:ln w="9525">
            <a:noFill/>
          </a:ln>
        </p:spPr>
        <p:txBody>
          <a:bodyPr lIns="91440" tIns="45720" rIns="91440" bIns="45720" anchor="ctr"/>
          <a:p>
            <a:pPr lvl="0" indent="0"/>
            <a:r>
              <a:rPr lang="en-US" altLang="en-US" sz="8000" baseline="0" dirty="0">
                <a:solidFill>
                  <a:schemeClr val="accent1"/>
                </a:solidFill>
                <a:latin typeface="Arial" panose="020B0604020202020204"/>
              </a:rPr>
              <a:t>“</a:t>
            </a:r>
            <a:endParaRPr lang="en-US" altLang="en-US" sz="8000" baseline="0" dirty="0">
              <a:solidFill>
                <a:schemeClr val="accent1"/>
              </a:solidFill>
              <a:latin typeface="Arial" panose="020B0604020202020204"/>
            </a:endParaRPr>
          </a:p>
        </p:txBody>
      </p:sp>
      <p:sp>
        <p:nvSpPr>
          <p:cNvPr id="14367" name="TextBox 17"/>
          <p:cNvSpPr txBox="1"/>
          <p:nvPr/>
        </p:nvSpPr>
        <p:spPr>
          <a:xfrm>
            <a:off x="11114088" y="2905125"/>
            <a:ext cx="609600" cy="584200"/>
          </a:xfrm>
          <a:prstGeom prst="rect">
            <a:avLst/>
          </a:prstGeom>
          <a:noFill/>
          <a:ln w="9525">
            <a:noFill/>
          </a:ln>
        </p:spPr>
        <p:txBody>
          <a:bodyPr lIns="91440" tIns="45720" rIns="91440" bIns="45720" anchor="ctr"/>
          <a:p>
            <a:pPr lvl="0" indent="0"/>
            <a:r>
              <a:rPr lang="en-US" altLang="en-US" sz="8000" baseline="0" dirty="0">
                <a:solidFill>
                  <a:schemeClr val="accent1"/>
                </a:solidFill>
                <a:latin typeface="Arial" panose="020B0604020202020204"/>
              </a:rPr>
              <a:t>”</a:t>
            </a:r>
            <a:endParaRPr lang="en-US" altLang="en-US" sz="8000" baseline="0" dirty="0">
              <a:solidFill>
                <a:schemeClr val="accent1"/>
              </a:solidFill>
              <a:latin typeface="Arial" panose="020B0604020202020204"/>
            </a:endParaRPr>
          </a:p>
        </p:txBody>
      </p:sp>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pPr fontAlgn="auto"/>
            <a:r>
              <a:rPr lang="zh-CN" altLang="en-US" strike="noStrike" noProof="1" smtClean="0"/>
              <a:t>单击此处编辑母版标题样式</a:t>
            </a:r>
            <a:endParaRPr lang="en-US" strike="noStrike" noProof="1"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fontAlgn="auto"/>
            <a:r>
              <a:rPr lang="zh-CN" altLang="en-US" strike="noStrike" noProof="1" smtClean="0"/>
              <a:t>单击此处编辑母版文本样式</a:t>
            </a:r>
            <a:endParaRPr lang="zh-CN" altLang="en-US" strike="noStrike" noProof="1" smtClean="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fontAlgn="auto">
              <a:buNone/>
            </a:pPr>
            <a:r>
              <a:rPr lang="zh-CN" altLang="en-US" strike="noStrike" noProof="1" smtClean="0"/>
              <a:t>单击此处编辑母版文本样式</a:t>
            </a:r>
            <a:endParaRPr lang="zh-CN" altLang="en-US" strike="noStrike" noProof="1" smtClean="0"/>
          </a:p>
        </p:txBody>
      </p:sp>
      <p:sp>
        <p:nvSpPr>
          <p:cNvPr id="5" name="Date Placeholder 4"/>
          <p:cNvSpPr>
            <a:spLocks noGrp="1"/>
          </p:cNvSpPr>
          <p:nvPr>
            <p:ph type="dt" sz="half" idx="10"/>
          </p:nvPr>
        </p:nvSpPr>
        <p:spPr>
          <a:xfrm>
            <a:off x="10361613" y="6130925"/>
            <a:ext cx="1146175" cy="369888"/>
          </a:xfrm>
          <a:prstGeom prst="rect">
            <a:avLst/>
          </a:prstGeom>
        </p:spPr>
        <p:txBody>
          <a:bodyPr vert="horz" lIns="91440" tIns="45720" rIns="91440" bIns="45720" rtlCol="0" anchor="ctr"/>
          <a:lstStyle/>
          <a:p>
            <a:pPr fontAlgn="auto"/>
            <a:fld id="{EEFAB49B-CC6C-49FC-B96E-CE4FA50CC532}" type="datetimeFigureOut">
              <a:rPr lang="zh-CN" altLang="en-US" noProof="1" smtClean="0">
                <a:latin typeface="+mn-lt"/>
                <a:ea typeface="+mn-ea"/>
                <a:cs typeface="+mn-cs"/>
              </a:rPr>
            </a:fld>
            <a:endParaRPr lang="zh-CN" altLang="en-US" noProof="1"/>
          </a:p>
        </p:txBody>
      </p:sp>
      <p:sp>
        <p:nvSpPr>
          <p:cNvPr id="6" name="Footer Placeholder 5"/>
          <p:cNvSpPr>
            <a:spLocks noGrp="1"/>
          </p:cNvSpPr>
          <p:nvPr>
            <p:ph type="ftr" sz="quarter" idx="11"/>
          </p:nvPr>
        </p:nvSpPr>
        <p:spPr>
          <a:xfrm>
            <a:off x="2589213" y="6135688"/>
            <a:ext cx="7620000" cy="365125"/>
          </a:xfrm>
          <a:prstGeom prst="rect">
            <a:avLst/>
          </a:prstGeom>
        </p:spPr>
        <p:txBody>
          <a:bodyPr vert="horz" lIns="91440" tIns="45720" rIns="91440" bIns="45720" rtlCol="0" anchor="ctr"/>
          <a:lstStyle/>
          <a:p>
            <a:pPr fontAlgn="auto"/>
            <a:endParaRPr lang="zh-CN" altLang="en-US" noProof="1"/>
          </a:p>
        </p:txBody>
      </p:sp>
      <p:sp>
        <p:nvSpPr>
          <p:cNvPr id="7" name="Slide Number Placeholder 6"/>
          <p:cNvSpPr>
            <a:spLocks noGrp="1"/>
          </p:cNvSpPr>
          <p:nvPr>
            <p:ph type="sldNum" sz="quarter" idx="12"/>
          </p:nvPr>
        </p:nvSpPr>
        <p:spPr>
          <a:xfrm>
            <a:off x="531813" y="4983163"/>
            <a:ext cx="779463" cy="365125"/>
          </a:xfrm>
          <a:prstGeom prst="rect">
            <a:avLst/>
          </a:prstGeom>
        </p:spPr>
        <p:txBody>
          <a:bodyPr vert="horz" lIns="91440" tIns="45720" rIns="91440" bIns="45720" rtlCol="0" anchor="ctr"/>
          <a:lstStyle/>
          <a:p>
            <a:pPr fontAlgn="auto"/>
            <a:fld id="{9056A293-B2B4-479F-9E02-E108241890B0}" type="slidenum">
              <a:rPr lang="zh-CN" altLang="en-US" noProof="1" smtClean="0">
                <a:latin typeface="+mn-lt"/>
                <a:ea typeface="+mn-ea"/>
                <a:cs typeface="+mn-cs"/>
              </a:rPr>
            </a:fld>
            <a:endParaRPr lang="zh-CN" altLang="en-US"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15389" name="Freeform 11"/>
          <p:cNvSpPr/>
          <p:nvPr/>
        </p:nvSpPr>
        <p:spPr>
          <a:xfrm flipV="1">
            <a:off x="-4762" y="4911725"/>
            <a:ext cx="1589087" cy="508000"/>
          </a:xfrm>
          <a:custGeom>
            <a:avLst/>
            <a:gdLst/>
            <a:ahLst/>
            <a:cxnLst/>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ln>
        </p:spPr>
        <p:txBody>
          <a:bodyPr/>
          <a:p>
            <a:endParaRPr lang="zh-CN" altLang="en-US"/>
          </a:p>
        </p:txBody>
      </p:sp>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pPr fontAlgn="auto"/>
            <a:r>
              <a:rPr lang="zh-CN" altLang="en-US" strike="noStrike" noProof="1" smtClean="0"/>
              <a:t>单击此处编辑母版标题样式</a:t>
            </a:r>
            <a:endParaRPr lang="en-US" strike="noStrike" noProof="1"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fontAlgn="auto"/>
            <a:r>
              <a:rPr lang="zh-CN" altLang="en-US" strike="noStrike" noProof="1" smtClean="0"/>
              <a:t>单击此处编辑母版文本样式</a:t>
            </a:r>
            <a:endParaRPr lang="zh-CN" altLang="en-US" strike="noStrike" noProof="1" smtClean="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fontAlgn="auto">
              <a:buNone/>
            </a:pPr>
            <a:r>
              <a:rPr lang="zh-CN" altLang="en-US" strike="noStrike" noProof="1" smtClean="0"/>
              <a:t>单击此处编辑母版文本样式</a:t>
            </a:r>
            <a:endParaRPr lang="zh-CN" altLang="en-US" strike="noStrike" noProof="1" smtClean="0"/>
          </a:p>
        </p:txBody>
      </p:sp>
      <p:sp>
        <p:nvSpPr>
          <p:cNvPr id="5" name="Date Placeholder 4"/>
          <p:cNvSpPr>
            <a:spLocks noGrp="1"/>
          </p:cNvSpPr>
          <p:nvPr>
            <p:ph type="dt" sz="half" idx="10"/>
          </p:nvPr>
        </p:nvSpPr>
        <p:spPr>
          <a:xfrm>
            <a:off x="10361613" y="6130925"/>
            <a:ext cx="1146175" cy="369888"/>
          </a:xfrm>
          <a:prstGeom prst="rect">
            <a:avLst/>
          </a:prstGeom>
        </p:spPr>
        <p:txBody>
          <a:bodyPr vert="horz" lIns="91440" tIns="45720" rIns="91440" bIns="45720" rtlCol="0" anchor="ctr"/>
          <a:lstStyle/>
          <a:p>
            <a:pPr fontAlgn="auto"/>
            <a:fld id="{EEFAB49B-CC6C-49FC-B96E-CE4FA50CC532}" type="datetimeFigureOut">
              <a:rPr lang="zh-CN" altLang="en-US" noProof="1" smtClean="0">
                <a:latin typeface="+mn-lt"/>
                <a:ea typeface="+mn-ea"/>
                <a:cs typeface="+mn-cs"/>
              </a:rPr>
            </a:fld>
            <a:endParaRPr lang="zh-CN" altLang="en-US" noProof="1"/>
          </a:p>
        </p:txBody>
      </p:sp>
      <p:sp>
        <p:nvSpPr>
          <p:cNvPr id="6" name="Footer Placeholder 5"/>
          <p:cNvSpPr>
            <a:spLocks noGrp="1"/>
          </p:cNvSpPr>
          <p:nvPr>
            <p:ph type="ftr" sz="quarter" idx="11"/>
          </p:nvPr>
        </p:nvSpPr>
        <p:spPr>
          <a:xfrm>
            <a:off x="2589213" y="6135688"/>
            <a:ext cx="7620000" cy="365125"/>
          </a:xfrm>
          <a:prstGeom prst="rect">
            <a:avLst/>
          </a:prstGeom>
        </p:spPr>
        <p:txBody>
          <a:bodyPr vert="horz" lIns="91440" tIns="45720" rIns="91440" bIns="45720" rtlCol="0" anchor="ctr"/>
          <a:lstStyle/>
          <a:p>
            <a:pPr fontAlgn="auto"/>
            <a:endParaRPr lang="zh-CN" altLang="en-US" noProof="1"/>
          </a:p>
        </p:txBody>
      </p:sp>
      <p:sp>
        <p:nvSpPr>
          <p:cNvPr id="7" name="Slide Number Placeholder 6"/>
          <p:cNvSpPr>
            <a:spLocks noGrp="1"/>
          </p:cNvSpPr>
          <p:nvPr>
            <p:ph type="sldNum" sz="quarter" idx="12"/>
          </p:nvPr>
        </p:nvSpPr>
        <p:spPr>
          <a:xfrm>
            <a:off x="531813" y="4983163"/>
            <a:ext cx="779463" cy="365125"/>
          </a:xfrm>
          <a:prstGeom prst="rect">
            <a:avLst/>
          </a:prstGeom>
        </p:spPr>
        <p:txBody>
          <a:bodyPr vert="horz" lIns="91440" tIns="45720" rIns="91440" bIns="45720" rtlCol="0" anchor="ctr"/>
          <a:lstStyle/>
          <a:p>
            <a:pPr fontAlgn="auto"/>
            <a:fld id="{9056A293-B2B4-479F-9E02-E108241890B0}" type="slidenum">
              <a:rPr lang="zh-CN" altLang="en-US" noProof="1" smtClean="0">
                <a:latin typeface="+mn-lt"/>
                <a:ea typeface="+mn-ea"/>
                <a:cs typeface="+mn-cs"/>
              </a:rPr>
            </a:fld>
            <a:endParaRPr lang="zh-CN" altLang="en-US"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16413" name="Freeform 11"/>
          <p:cNvSpPr/>
          <p:nvPr/>
        </p:nvSpPr>
        <p:spPr>
          <a:xfrm flipV="1">
            <a:off x="-4762" y="714375"/>
            <a:ext cx="1589087" cy="508000"/>
          </a:xfrm>
          <a:custGeom>
            <a:avLst/>
            <a:gdLst/>
            <a:ahLst/>
            <a:cxnLst/>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ln>
        </p:spPr>
        <p:txBody>
          <a:bodyPr/>
          <a:p>
            <a:endParaRPr lang="zh-CN" altLang="en-US"/>
          </a:p>
        </p:txBody>
      </p:sp>
      <p:sp>
        <p:nvSpPr>
          <p:cNvPr id="2" name="Title 1"/>
          <p:cNvSpPr>
            <a:spLocks noGrp="1"/>
          </p:cNvSpPr>
          <p:nvPr>
            <p:ph type="title"/>
          </p:nvPr>
        </p:nvSpPr>
        <p:spPr/>
        <p:txBody>
          <a:bodyPr/>
          <a:lstStyle/>
          <a:p>
            <a:pPr fontAlgn="auto"/>
            <a:r>
              <a:rPr lang="zh-CN" altLang="en-US" strike="noStrike" noProof="1" smtClean="0"/>
              <a:t>单击此处编辑母版标题样式</a:t>
            </a:r>
            <a:endParaRPr lang="en-US" strike="noStrike" noProof="1" dirty="0"/>
          </a:p>
        </p:txBody>
      </p:sp>
      <p:sp>
        <p:nvSpPr>
          <p:cNvPr id="3" name="Vertical Text Placeholder 2"/>
          <p:cNvSpPr>
            <a:spLocks noGrp="1"/>
          </p:cNvSpPr>
          <p:nvPr>
            <p:ph type="body" orient="vert" idx="1"/>
          </p:nvPr>
        </p:nvSpPr>
        <p:spPr/>
        <p:txBody>
          <a:bodyPr vert="eaVert" anchor="t"/>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en-US" strike="noStrike" noProof="1" dirty="0"/>
          </a:p>
        </p:txBody>
      </p:sp>
      <p:sp>
        <p:nvSpPr>
          <p:cNvPr id="4" name="Date Placeholder 3"/>
          <p:cNvSpPr>
            <a:spLocks noGrp="1"/>
          </p:cNvSpPr>
          <p:nvPr>
            <p:ph type="dt" sz="half" idx="10"/>
          </p:nvPr>
        </p:nvSpPr>
        <p:spPr>
          <a:xfrm>
            <a:off x="10361613" y="6130925"/>
            <a:ext cx="1146175" cy="369888"/>
          </a:xfrm>
          <a:prstGeom prst="rect">
            <a:avLst/>
          </a:prstGeom>
        </p:spPr>
        <p:txBody>
          <a:bodyPr vert="horz" lIns="91440" tIns="45720" rIns="91440" bIns="45720" rtlCol="0" anchor="ctr"/>
          <a:lstStyle/>
          <a:p>
            <a:pPr fontAlgn="auto"/>
            <a:fld id="{EEFAB49B-CC6C-49FC-B96E-CE4FA50CC532}" type="datetimeFigureOut">
              <a:rPr lang="zh-CN" altLang="en-US" noProof="1" smtClean="0">
                <a:latin typeface="+mn-lt"/>
                <a:ea typeface="+mn-ea"/>
                <a:cs typeface="+mn-cs"/>
              </a:rPr>
            </a:fld>
            <a:endParaRPr lang="zh-CN" altLang="en-US" noProof="1"/>
          </a:p>
        </p:txBody>
      </p:sp>
      <p:sp>
        <p:nvSpPr>
          <p:cNvPr id="5" name="Footer Placeholder 4"/>
          <p:cNvSpPr>
            <a:spLocks noGrp="1"/>
          </p:cNvSpPr>
          <p:nvPr>
            <p:ph type="ftr" sz="quarter" idx="11"/>
          </p:nvPr>
        </p:nvSpPr>
        <p:spPr>
          <a:xfrm>
            <a:off x="2589213" y="6135688"/>
            <a:ext cx="7620000" cy="365125"/>
          </a:xfrm>
          <a:prstGeom prst="rect">
            <a:avLst/>
          </a:prstGeom>
        </p:spPr>
        <p:txBody>
          <a:bodyPr vert="horz" lIns="91440" tIns="45720" rIns="91440" bIns="45720" rtlCol="0" anchor="ctr"/>
          <a:lstStyle/>
          <a:p>
            <a:pPr fontAlgn="auto"/>
            <a:endParaRPr lang="zh-CN" altLang="en-US" noProof="1"/>
          </a:p>
        </p:txBody>
      </p:sp>
      <p:sp>
        <p:nvSpPr>
          <p:cNvPr id="6" name="Slide Number Placeholder 5"/>
          <p:cNvSpPr>
            <a:spLocks noGrp="1"/>
          </p:cNvSpPr>
          <p:nvPr>
            <p:ph type="sldNum" sz="quarter" idx="12"/>
          </p:nvPr>
        </p:nvSpPr>
        <p:spPr>
          <a:xfrm>
            <a:off x="531813" y="787400"/>
            <a:ext cx="779463" cy="365125"/>
          </a:xfrm>
          <a:prstGeom prst="rect">
            <a:avLst/>
          </a:prstGeom>
        </p:spPr>
        <p:txBody>
          <a:bodyPr vert="horz" lIns="91440" tIns="45720" rIns="91440" bIns="45720" rtlCol="0" anchor="ctr"/>
          <a:lstStyle/>
          <a:p>
            <a:pPr fontAlgn="auto"/>
            <a:fld id="{9056A293-B2B4-479F-9E02-E108241890B0}" type="slidenum">
              <a:rPr lang="zh-CN" altLang="en-US" noProof="1" smtClean="0">
                <a:latin typeface="+mn-lt"/>
                <a:ea typeface="+mn-ea"/>
                <a:cs typeface="+mn-cs"/>
              </a:rPr>
            </a:fld>
            <a:endParaRPr lang="zh-CN" altLang="en-US"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17437" name="Freeform 11"/>
          <p:cNvSpPr/>
          <p:nvPr/>
        </p:nvSpPr>
        <p:spPr>
          <a:xfrm flipV="1">
            <a:off x="-4762" y="714375"/>
            <a:ext cx="1589087" cy="508000"/>
          </a:xfrm>
          <a:custGeom>
            <a:avLst/>
            <a:gdLst/>
            <a:ahLst/>
            <a:cxnLst/>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ln>
        </p:spPr>
        <p:txBody>
          <a:bodyPr/>
          <a:p>
            <a:endParaRPr lang="zh-CN" altLang="en-US"/>
          </a:p>
        </p:txBody>
      </p:sp>
      <p:sp>
        <p:nvSpPr>
          <p:cNvPr id="2" name="Vertical Title 1"/>
          <p:cNvSpPr>
            <a:spLocks noGrp="1"/>
          </p:cNvSpPr>
          <p:nvPr>
            <p:ph type="title" orient="vert"/>
          </p:nvPr>
        </p:nvSpPr>
        <p:spPr>
          <a:xfrm>
            <a:off x="9294812" y="627405"/>
            <a:ext cx="2207601" cy="5283817"/>
          </a:xfrm>
        </p:spPr>
        <p:txBody>
          <a:bodyPr vert="eaVert" anchor="ctr"/>
          <a:lstStyle/>
          <a:p>
            <a:pPr fontAlgn="auto"/>
            <a:r>
              <a:rPr lang="zh-CN" altLang="en-US" strike="noStrike" noProof="1" smtClean="0"/>
              <a:t>单击此处编辑母版标题样式</a:t>
            </a:r>
            <a:endParaRPr lang="en-US" strike="noStrike" noProof="1"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en-US" strike="noStrike" noProof="1" dirty="0"/>
          </a:p>
        </p:txBody>
      </p:sp>
      <p:sp>
        <p:nvSpPr>
          <p:cNvPr id="4" name="Date Placeholder 3"/>
          <p:cNvSpPr>
            <a:spLocks noGrp="1"/>
          </p:cNvSpPr>
          <p:nvPr>
            <p:ph type="dt" sz="half" idx="10"/>
          </p:nvPr>
        </p:nvSpPr>
        <p:spPr>
          <a:xfrm>
            <a:off x="10361613" y="6130925"/>
            <a:ext cx="1146175" cy="369888"/>
          </a:xfrm>
          <a:prstGeom prst="rect">
            <a:avLst/>
          </a:prstGeom>
        </p:spPr>
        <p:txBody>
          <a:bodyPr vert="horz" lIns="91440" tIns="45720" rIns="91440" bIns="45720" rtlCol="0" anchor="ctr"/>
          <a:lstStyle/>
          <a:p>
            <a:pPr fontAlgn="auto"/>
            <a:fld id="{EEFAB49B-CC6C-49FC-B96E-CE4FA50CC532}" type="datetimeFigureOut">
              <a:rPr lang="zh-CN" altLang="en-US" noProof="1" smtClean="0">
                <a:latin typeface="+mn-lt"/>
                <a:ea typeface="+mn-ea"/>
                <a:cs typeface="+mn-cs"/>
              </a:rPr>
            </a:fld>
            <a:endParaRPr lang="zh-CN" altLang="en-US" noProof="1"/>
          </a:p>
        </p:txBody>
      </p:sp>
      <p:sp>
        <p:nvSpPr>
          <p:cNvPr id="5" name="Footer Placeholder 4"/>
          <p:cNvSpPr>
            <a:spLocks noGrp="1"/>
          </p:cNvSpPr>
          <p:nvPr>
            <p:ph type="ftr" sz="quarter" idx="11"/>
          </p:nvPr>
        </p:nvSpPr>
        <p:spPr>
          <a:xfrm>
            <a:off x="2589213" y="6135688"/>
            <a:ext cx="7620000" cy="365125"/>
          </a:xfrm>
          <a:prstGeom prst="rect">
            <a:avLst/>
          </a:prstGeom>
        </p:spPr>
        <p:txBody>
          <a:bodyPr vert="horz" lIns="91440" tIns="45720" rIns="91440" bIns="45720" rtlCol="0" anchor="ctr"/>
          <a:lstStyle/>
          <a:p>
            <a:pPr fontAlgn="auto"/>
            <a:endParaRPr lang="zh-CN" altLang="en-US" noProof="1"/>
          </a:p>
        </p:txBody>
      </p:sp>
      <p:sp>
        <p:nvSpPr>
          <p:cNvPr id="6" name="Slide Number Placeholder 5"/>
          <p:cNvSpPr>
            <a:spLocks noGrp="1"/>
          </p:cNvSpPr>
          <p:nvPr>
            <p:ph type="sldNum" sz="quarter" idx="12"/>
          </p:nvPr>
        </p:nvSpPr>
        <p:spPr>
          <a:xfrm>
            <a:off x="531813" y="787400"/>
            <a:ext cx="779463" cy="365125"/>
          </a:xfrm>
          <a:prstGeom prst="rect">
            <a:avLst/>
          </a:prstGeom>
        </p:spPr>
        <p:txBody>
          <a:bodyPr vert="horz" lIns="91440" tIns="45720" rIns="91440" bIns="45720" rtlCol="0" anchor="ctr"/>
          <a:lstStyle/>
          <a:p>
            <a:pPr fontAlgn="auto"/>
            <a:fld id="{9056A293-B2B4-479F-9E02-E108241890B0}" type="slidenum">
              <a:rPr lang="zh-CN" altLang="en-US" noProof="1" smtClean="0">
                <a:latin typeface="+mn-lt"/>
                <a:ea typeface="+mn-ea"/>
                <a:cs typeface="+mn-cs"/>
              </a:rPr>
            </a:fld>
            <a:endParaRPr lang="zh-CN" altLang="en-US"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101" name="Freeform 11"/>
          <p:cNvSpPr/>
          <p:nvPr/>
        </p:nvSpPr>
        <p:spPr>
          <a:xfrm flipV="1">
            <a:off x="-4762" y="714375"/>
            <a:ext cx="1589087" cy="508000"/>
          </a:xfrm>
          <a:custGeom>
            <a:avLst/>
            <a:gdLst/>
            <a:ahLst/>
            <a:cxnLst/>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ln>
        </p:spPr>
        <p:txBody>
          <a:bodyPr/>
          <a:p>
            <a:endParaRPr lang="zh-CN" altLang="en-US"/>
          </a:p>
        </p:txBody>
      </p:sp>
      <p:sp>
        <p:nvSpPr>
          <p:cNvPr id="2" name="Title 1"/>
          <p:cNvSpPr>
            <a:spLocks noGrp="1"/>
          </p:cNvSpPr>
          <p:nvPr>
            <p:ph type="title"/>
          </p:nvPr>
        </p:nvSpPr>
        <p:spPr>
          <a:xfrm>
            <a:off x="2592925" y="624110"/>
            <a:ext cx="8911687" cy="1280890"/>
          </a:xfrm>
        </p:spPr>
        <p:txBody>
          <a:bodyPr/>
          <a:lstStyle/>
          <a:p>
            <a:pPr fontAlgn="auto"/>
            <a:r>
              <a:rPr lang="zh-CN" altLang="en-US" strike="noStrike" noProof="1" smtClean="0"/>
              <a:t>单击此处编辑母版标题样式</a:t>
            </a:r>
            <a:endParaRPr lang="en-US" strike="noStrike" noProof="1" dirty="0"/>
          </a:p>
        </p:txBody>
      </p:sp>
      <p:sp>
        <p:nvSpPr>
          <p:cNvPr id="3" name="Content Placeholder 2"/>
          <p:cNvSpPr>
            <a:spLocks noGrp="1"/>
          </p:cNvSpPr>
          <p:nvPr>
            <p:ph idx="1"/>
          </p:nvPr>
        </p:nvSpPr>
        <p:spPr>
          <a:xfrm>
            <a:off x="2589212" y="2133600"/>
            <a:ext cx="8915400" cy="3777622"/>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en-US" strike="noStrike" noProof="1" dirty="0"/>
          </a:p>
        </p:txBody>
      </p:sp>
      <p:sp>
        <p:nvSpPr>
          <p:cNvPr id="4" name="Date Placeholder 3"/>
          <p:cNvSpPr>
            <a:spLocks noGrp="1"/>
          </p:cNvSpPr>
          <p:nvPr>
            <p:ph type="dt" sz="half" idx="10"/>
          </p:nvPr>
        </p:nvSpPr>
        <p:spPr>
          <a:xfrm>
            <a:off x="10361613" y="6130925"/>
            <a:ext cx="1146175" cy="369888"/>
          </a:xfrm>
          <a:prstGeom prst="rect">
            <a:avLst/>
          </a:prstGeom>
        </p:spPr>
        <p:txBody>
          <a:bodyPr vert="horz" lIns="91440" tIns="45720" rIns="91440" bIns="45720" rtlCol="0" anchor="ctr"/>
          <a:lstStyle/>
          <a:p>
            <a:pPr fontAlgn="auto"/>
            <a:fld id="{EEFAB49B-CC6C-49FC-B96E-CE4FA50CC532}" type="datetimeFigureOut">
              <a:rPr lang="zh-CN" altLang="en-US" noProof="1" smtClean="0">
                <a:latin typeface="+mn-lt"/>
                <a:ea typeface="+mn-ea"/>
                <a:cs typeface="+mn-cs"/>
              </a:rPr>
            </a:fld>
            <a:endParaRPr lang="zh-CN" altLang="en-US" noProof="1"/>
          </a:p>
        </p:txBody>
      </p:sp>
      <p:sp>
        <p:nvSpPr>
          <p:cNvPr id="5" name="Footer Placeholder 4"/>
          <p:cNvSpPr>
            <a:spLocks noGrp="1"/>
          </p:cNvSpPr>
          <p:nvPr>
            <p:ph type="ftr" sz="quarter" idx="11"/>
          </p:nvPr>
        </p:nvSpPr>
        <p:spPr>
          <a:xfrm>
            <a:off x="2589213" y="6135688"/>
            <a:ext cx="7620000" cy="365125"/>
          </a:xfrm>
          <a:prstGeom prst="rect">
            <a:avLst/>
          </a:prstGeom>
        </p:spPr>
        <p:txBody>
          <a:bodyPr vert="horz" lIns="91440" tIns="45720" rIns="91440" bIns="45720" rtlCol="0" anchor="ctr"/>
          <a:lstStyle/>
          <a:p>
            <a:pPr fontAlgn="auto"/>
            <a:endParaRPr lang="zh-CN" altLang="en-US" noProof="1"/>
          </a:p>
        </p:txBody>
      </p:sp>
      <p:sp>
        <p:nvSpPr>
          <p:cNvPr id="6" name="Slide Number Placeholder 5"/>
          <p:cNvSpPr>
            <a:spLocks noGrp="1"/>
          </p:cNvSpPr>
          <p:nvPr>
            <p:ph type="sldNum" sz="quarter" idx="12"/>
          </p:nvPr>
        </p:nvSpPr>
        <p:spPr>
          <a:xfrm>
            <a:off x="531813" y="787400"/>
            <a:ext cx="779463" cy="365125"/>
          </a:xfrm>
          <a:prstGeom prst="rect">
            <a:avLst/>
          </a:prstGeom>
        </p:spPr>
        <p:txBody>
          <a:bodyPr vert="horz" lIns="91440" tIns="45720" rIns="91440" bIns="45720" rtlCol="0" anchor="ctr"/>
          <a:lstStyle/>
          <a:p>
            <a:pPr fontAlgn="auto"/>
            <a:fld id="{9056A293-B2B4-479F-9E02-E108241890B0}" type="slidenum">
              <a:rPr lang="zh-CN" altLang="en-US" noProof="1" smtClean="0">
                <a:latin typeface="+mn-lt"/>
                <a:ea typeface="+mn-ea"/>
                <a:cs typeface="+mn-cs"/>
              </a:rPr>
            </a:fld>
            <a:endParaRPr lang="zh-CN" altLang="en-US"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125" name="Freeform 11"/>
          <p:cNvSpPr/>
          <p:nvPr/>
        </p:nvSpPr>
        <p:spPr>
          <a:xfrm flipV="1">
            <a:off x="-4762" y="3178175"/>
            <a:ext cx="1589087" cy="508000"/>
          </a:xfrm>
          <a:custGeom>
            <a:avLst/>
            <a:gdLst/>
            <a:ahLst/>
            <a:cxnLst/>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ln>
        </p:spPr>
        <p:txBody>
          <a:bodyPr/>
          <a:p>
            <a:endParaRPr lang="zh-CN" altLang="en-US"/>
          </a:p>
        </p:txBody>
      </p:sp>
      <p:sp>
        <p:nvSpPr>
          <p:cNvPr id="2" name="Title 1"/>
          <p:cNvSpPr>
            <a:spLocks noGrp="1"/>
          </p:cNvSpPr>
          <p:nvPr>
            <p:ph type="title"/>
          </p:nvPr>
        </p:nvSpPr>
        <p:spPr>
          <a:xfrm>
            <a:off x="2589212" y="2058750"/>
            <a:ext cx="8915399" cy="1468800"/>
          </a:xfrm>
        </p:spPr>
        <p:txBody>
          <a:bodyPr anchor="b"/>
          <a:lstStyle>
            <a:lvl1pPr algn="l">
              <a:defRPr sz="4000" b="0" cap="none"/>
            </a:lvl1pPr>
          </a:lstStyle>
          <a:p>
            <a:pPr fontAlgn="auto"/>
            <a:r>
              <a:rPr lang="zh-CN" altLang="en-US" strike="noStrike" noProof="1" smtClean="0"/>
              <a:t>单击此处编辑母版标题样式</a:t>
            </a:r>
            <a:endParaRPr lang="en-US" strike="noStrike" noProof="1"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auto"/>
            <a:r>
              <a:rPr lang="zh-CN" altLang="en-US" strike="noStrike" noProof="1" smtClean="0"/>
              <a:t>单击此处编辑母版文本样式</a:t>
            </a:r>
            <a:endParaRPr lang="zh-CN" altLang="en-US" strike="noStrike" noProof="1" smtClean="0"/>
          </a:p>
        </p:txBody>
      </p:sp>
      <p:sp>
        <p:nvSpPr>
          <p:cNvPr id="4" name="Date Placeholder 3"/>
          <p:cNvSpPr>
            <a:spLocks noGrp="1"/>
          </p:cNvSpPr>
          <p:nvPr>
            <p:ph type="dt" sz="half" idx="10"/>
          </p:nvPr>
        </p:nvSpPr>
        <p:spPr>
          <a:xfrm>
            <a:off x="10361613" y="6130925"/>
            <a:ext cx="1146175" cy="369888"/>
          </a:xfrm>
          <a:prstGeom prst="rect">
            <a:avLst/>
          </a:prstGeom>
        </p:spPr>
        <p:txBody>
          <a:bodyPr vert="horz" lIns="91440" tIns="45720" rIns="91440" bIns="45720" rtlCol="0" anchor="ctr"/>
          <a:lstStyle/>
          <a:p>
            <a:pPr fontAlgn="auto"/>
            <a:fld id="{EEFAB49B-CC6C-49FC-B96E-CE4FA50CC532}" type="datetimeFigureOut">
              <a:rPr lang="zh-CN" altLang="en-US" noProof="1" smtClean="0">
                <a:latin typeface="+mn-lt"/>
                <a:ea typeface="+mn-ea"/>
                <a:cs typeface="+mn-cs"/>
              </a:rPr>
            </a:fld>
            <a:endParaRPr lang="zh-CN" altLang="en-US" noProof="1"/>
          </a:p>
        </p:txBody>
      </p:sp>
      <p:sp>
        <p:nvSpPr>
          <p:cNvPr id="5" name="Footer Placeholder 4"/>
          <p:cNvSpPr>
            <a:spLocks noGrp="1"/>
          </p:cNvSpPr>
          <p:nvPr>
            <p:ph type="ftr" sz="quarter" idx="11"/>
          </p:nvPr>
        </p:nvSpPr>
        <p:spPr>
          <a:xfrm>
            <a:off x="2589213" y="6135688"/>
            <a:ext cx="7620000" cy="365125"/>
          </a:xfrm>
          <a:prstGeom prst="rect">
            <a:avLst/>
          </a:prstGeom>
        </p:spPr>
        <p:txBody>
          <a:bodyPr vert="horz" lIns="91440" tIns="45720" rIns="91440" bIns="45720" rtlCol="0" anchor="ctr"/>
          <a:lstStyle/>
          <a:p>
            <a:pPr fontAlgn="auto"/>
            <a:endParaRPr lang="zh-CN" altLang="en-US" noProof="1"/>
          </a:p>
        </p:txBody>
      </p:sp>
      <p:sp>
        <p:nvSpPr>
          <p:cNvPr id="6" name="Slide Number Placeholder 5"/>
          <p:cNvSpPr>
            <a:spLocks noGrp="1"/>
          </p:cNvSpPr>
          <p:nvPr>
            <p:ph type="sldNum" sz="quarter" idx="12"/>
          </p:nvPr>
        </p:nvSpPr>
        <p:spPr>
          <a:xfrm>
            <a:off x="531813" y="3244850"/>
            <a:ext cx="779463" cy="365125"/>
          </a:xfrm>
          <a:prstGeom prst="rect">
            <a:avLst/>
          </a:prstGeom>
        </p:spPr>
        <p:txBody>
          <a:bodyPr vert="horz" lIns="91440" tIns="45720" rIns="91440" bIns="45720" rtlCol="0" anchor="ctr"/>
          <a:lstStyle/>
          <a:p>
            <a:pPr fontAlgn="auto"/>
            <a:fld id="{9056A293-B2B4-479F-9E02-E108241890B0}" type="slidenum">
              <a:rPr lang="zh-CN" altLang="en-US" noProof="1" smtClean="0">
                <a:latin typeface="+mn-lt"/>
                <a:ea typeface="+mn-ea"/>
                <a:cs typeface="+mn-cs"/>
              </a:rPr>
            </a:fld>
            <a:endParaRPr lang="zh-CN" altLang="en-US"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5149" name="Freeform 11"/>
          <p:cNvSpPr/>
          <p:nvPr/>
        </p:nvSpPr>
        <p:spPr>
          <a:xfrm flipV="1">
            <a:off x="-4762" y="714375"/>
            <a:ext cx="1589087" cy="508000"/>
          </a:xfrm>
          <a:custGeom>
            <a:avLst/>
            <a:gdLst/>
            <a:ahLst/>
            <a:cxnLst/>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ln>
        </p:spPr>
        <p:txBody>
          <a:bodyPr/>
          <a:p>
            <a:endParaRPr lang="zh-CN" altLang="en-US"/>
          </a:p>
        </p:txBody>
      </p:sp>
      <p:sp>
        <p:nvSpPr>
          <p:cNvPr id="8" name="Title 7"/>
          <p:cNvSpPr>
            <a:spLocks noGrp="1"/>
          </p:cNvSpPr>
          <p:nvPr>
            <p:ph type="title"/>
          </p:nvPr>
        </p:nvSpPr>
        <p:spPr/>
        <p:txBody>
          <a:bodyPr/>
          <a:lstStyle/>
          <a:p>
            <a:pPr fontAlgn="auto"/>
            <a:r>
              <a:rPr lang="zh-CN" altLang="en-US" strike="noStrike" noProof="1" smtClean="0"/>
              <a:t>单击此处编辑母版标题样式</a:t>
            </a:r>
            <a:endParaRPr lang="en-US" strike="noStrike" noProof="1" dirty="0"/>
          </a:p>
        </p:txBody>
      </p:sp>
      <p:sp>
        <p:nvSpPr>
          <p:cNvPr id="3" name="Content Placeholder 2"/>
          <p:cNvSpPr>
            <a:spLocks noGrp="1"/>
          </p:cNvSpPr>
          <p:nvPr>
            <p:ph sz="half" idx="1"/>
          </p:nvPr>
        </p:nvSpPr>
        <p:spPr>
          <a:xfrm>
            <a:off x="2589212" y="2133600"/>
            <a:ext cx="4313864" cy="3777622"/>
          </a:xfrm>
        </p:spPr>
        <p:txBody>
          <a:bodyPr>
            <a:normAutofit/>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en-US" strike="noStrike" noProof="1" dirty="0"/>
          </a:p>
        </p:txBody>
      </p:sp>
      <p:sp>
        <p:nvSpPr>
          <p:cNvPr id="4" name="Content Placeholder 3"/>
          <p:cNvSpPr>
            <a:spLocks noGrp="1"/>
          </p:cNvSpPr>
          <p:nvPr>
            <p:ph sz="half" idx="2"/>
          </p:nvPr>
        </p:nvSpPr>
        <p:spPr>
          <a:xfrm>
            <a:off x="7190747" y="2126222"/>
            <a:ext cx="4313864" cy="3777622"/>
          </a:xfrm>
        </p:spPr>
        <p:txBody>
          <a:bodyPr>
            <a:normAutofit/>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en-US" strike="noStrike" noProof="1" dirty="0"/>
          </a:p>
        </p:txBody>
      </p:sp>
      <p:sp>
        <p:nvSpPr>
          <p:cNvPr id="5" name="Date Placeholder 4"/>
          <p:cNvSpPr>
            <a:spLocks noGrp="1"/>
          </p:cNvSpPr>
          <p:nvPr>
            <p:ph type="dt" sz="half" idx="10"/>
          </p:nvPr>
        </p:nvSpPr>
        <p:spPr>
          <a:xfrm>
            <a:off x="10361613" y="6130925"/>
            <a:ext cx="1146175" cy="369888"/>
          </a:xfrm>
          <a:prstGeom prst="rect">
            <a:avLst/>
          </a:prstGeom>
        </p:spPr>
        <p:txBody>
          <a:bodyPr vert="horz" lIns="91440" tIns="45720" rIns="91440" bIns="45720" rtlCol="0" anchor="ctr"/>
          <a:lstStyle/>
          <a:p>
            <a:pPr fontAlgn="auto"/>
            <a:fld id="{EEFAB49B-CC6C-49FC-B96E-CE4FA50CC532}" type="datetimeFigureOut">
              <a:rPr lang="zh-CN" altLang="en-US" noProof="1" smtClean="0">
                <a:latin typeface="+mn-lt"/>
                <a:ea typeface="+mn-ea"/>
                <a:cs typeface="+mn-cs"/>
              </a:rPr>
            </a:fld>
            <a:endParaRPr lang="zh-CN" altLang="en-US" noProof="1"/>
          </a:p>
        </p:txBody>
      </p:sp>
      <p:sp>
        <p:nvSpPr>
          <p:cNvPr id="6" name="Footer Placeholder 5"/>
          <p:cNvSpPr>
            <a:spLocks noGrp="1"/>
          </p:cNvSpPr>
          <p:nvPr>
            <p:ph type="ftr" sz="quarter" idx="11"/>
          </p:nvPr>
        </p:nvSpPr>
        <p:spPr>
          <a:xfrm>
            <a:off x="2589213" y="6135688"/>
            <a:ext cx="7620000" cy="365125"/>
          </a:xfrm>
          <a:prstGeom prst="rect">
            <a:avLst/>
          </a:prstGeom>
        </p:spPr>
        <p:txBody>
          <a:bodyPr vert="horz" lIns="91440" tIns="45720" rIns="91440" bIns="45720" rtlCol="0" anchor="ctr"/>
          <a:lstStyle/>
          <a:p>
            <a:pPr fontAlgn="auto"/>
            <a:endParaRPr lang="zh-CN" altLang="en-US" noProof="1"/>
          </a:p>
        </p:txBody>
      </p:sp>
      <p:sp>
        <p:nvSpPr>
          <p:cNvPr id="11" name="Slide Number Placeholder 5"/>
          <p:cNvSpPr>
            <a:spLocks noGrp="1"/>
          </p:cNvSpPr>
          <p:nvPr>
            <p:ph type="sldNum" sz="quarter" idx="12"/>
          </p:nvPr>
        </p:nvSpPr>
        <p:spPr>
          <a:xfrm>
            <a:off x="531813" y="787400"/>
            <a:ext cx="779463" cy="365125"/>
          </a:xfrm>
          <a:prstGeom prst="rect">
            <a:avLst/>
          </a:prstGeom>
        </p:spPr>
        <p:txBody>
          <a:bodyPr vert="horz" lIns="91440" tIns="45720" rIns="91440" bIns="45720" rtlCol="0" anchor="ctr"/>
          <a:lstStyle/>
          <a:p>
            <a:pPr fontAlgn="auto"/>
            <a:fld id="{9056A293-B2B4-479F-9E02-E108241890B0}" type="slidenum">
              <a:rPr lang="zh-CN" altLang="en-US" noProof="1" smtClean="0">
                <a:latin typeface="+mn-lt"/>
                <a:ea typeface="+mn-ea"/>
                <a:cs typeface="+mn-cs"/>
              </a:rPr>
            </a:fld>
            <a:endParaRPr lang="zh-CN" altLang="en-US"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6173" name="Freeform 11"/>
          <p:cNvSpPr/>
          <p:nvPr/>
        </p:nvSpPr>
        <p:spPr>
          <a:xfrm flipV="1">
            <a:off x="-4762" y="714375"/>
            <a:ext cx="1589087" cy="508000"/>
          </a:xfrm>
          <a:custGeom>
            <a:avLst/>
            <a:gdLst/>
            <a:ahLst/>
            <a:cxnLst/>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ln>
        </p:spPr>
        <p:txBody>
          <a:bodyPr/>
          <a:p>
            <a:endParaRPr lang="zh-CN" altLang="en-US"/>
          </a:p>
        </p:txBody>
      </p:sp>
      <p:sp>
        <p:nvSpPr>
          <p:cNvPr id="10" name="Title 9"/>
          <p:cNvSpPr>
            <a:spLocks noGrp="1"/>
          </p:cNvSpPr>
          <p:nvPr>
            <p:ph type="title"/>
          </p:nvPr>
        </p:nvSpPr>
        <p:spPr/>
        <p:txBody>
          <a:bodyPr/>
          <a:lstStyle/>
          <a:p>
            <a:pPr fontAlgn="auto"/>
            <a:r>
              <a:rPr lang="zh-CN" altLang="en-US" strike="noStrike" noProof="1" smtClean="0"/>
              <a:t>单击此处编辑母版标题样式</a:t>
            </a:r>
            <a:endParaRPr lang="en-US" strike="noStrike" noProof="1"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smtClean="0"/>
              <a:t>单击此处编辑母版文本样式</a:t>
            </a:r>
            <a:endParaRPr lang="zh-CN" altLang="en-US" strike="noStrike" noProof="1" smtClean="0"/>
          </a:p>
        </p:txBody>
      </p:sp>
      <p:sp>
        <p:nvSpPr>
          <p:cNvPr id="4" name="Content Placeholder 3"/>
          <p:cNvSpPr>
            <a:spLocks noGrp="1"/>
          </p:cNvSpPr>
          <p:nvPr>
            <p:ph sz="half" idx="2"/>
          </p:nvPr>
        </p:nvSpPr>
        <p:spPr>
          <a:xfrm>
            <a:off x="2589212" y="2548966"/>
            <a:ext cx="4342893" cy="3354060"/>
          </a:xfrm>
        </p:spPr>
        <p:txBody>
          <a:bodyPr>
            <a:normAutofit/>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en-US" strike="noStrike" noProof="1"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smtClean="0"/>
              <a:t>单击此处编辑母版文本样式</a:t>
            </a:r>
            <a:endParaRPr lang="zh-CN" altLang="en-US" strike="noStrike" noProof="1" smtClean="0"/>
          </a:p>
        </p:txBody>
      </p:sp>
      <p:sp>
        <p:nvSpPr>
          <p:cNvPr id="6" name="Content Placeholder 5"/>
          <p:cNvSpPr>
            <a:spLocks noGrp="1"/>
          </p:cNvSpPr>
          <p:nvPr>
            <p:ph sz="quarter" idx="4"/>
          </p:nvPr>
        </p:nvSpPr>
        <p:spPr>
          <a:xfrm>
            <a:off x="7166957" y="2545738"/>
            <a:ext cx="4338674" cy="3354060"/>
          </a:xfrm>
        </p:spPr>
        <p:txBody>
          <a:bodyPr>
            <a:normAutofit/>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en-US" strike="noStrike" noProof="1" dirty="0"/>
          </a:p>
        </p:txBody>
      </p:sp>
      <p:sp>
        <p:nvSpPr>
          <p:cNvPr id="7" name="Date Placeholder 6"/>
          <p:cNvSpPr>
            <a:spLocks noGrp="1"/>
          </p:cNvSpPr>
          <p:nvPr>
            <p:ph type="dt" sz="half" idx="10"/>
          </p:nvPr>
        </p:nvSpPr>
        <p:spPr>
          <a:xfrm>
            <a:off x="10361613" y="6130925"/>
            <a:ext cx="1146175" cy="369888"/>
          </a:xfrm>
          <a:prstGeom prst="rect">
            <a:avLst/>
          </a:prstGeom>
        </p:spPr>
        <p:txBody>
          <a:bodyPr vert="horz" lIns="91440" tIns="45720" rIns="91440" bIns="45720" rtlCol="0" anchor="ctr"/>
          <a:lstStyle/>
          <a:p>
            <a:pPr fontAlgn="auto"/>
            <a:fld id="{EEFAB49B-CC6C-49FC-B96E-CE4FA50CC532}" type="datetimeFigureOut">
              <a:rPr lang="zh-CN" altLang="en-US" noProof="1" smtClean="0">
                <a:latin typeface="+mn-lt"/>
                <a:ea typeface="+mn-ea"/>
                <a:cs typeface="+mn-cs"/>
              </a:rPr>
            </a:fld>
            <a:endParaRPr lang="zh-CN" altLang="en-US" noProof="1"/>
          </a:p>
        </p:txBody>
      </p:sp>
      <p:sp>
        <p:nvSpPr>
          <p:cNvPr id="8" name="Footer Placeholder 7"/>
          <p:cNvSpPr>
            <a:spLocks noGrp="1"/>
          </p:cNvSpPr>
          <p:nvPr>
            <p:ph type="ftr" sz="quarter" idx="11"/>
          </p:nvPr>
        </p:nvSpPr>
        <p:spPr>
          <a:xfrm>
            <a:off x="2589213" y="6135688"/>
            <a:ext cx="7620000" cy="365125"/>
          </a:xfrm>
          <a:prstGeom prst="rect">
            <a:avLst/>
          </a:prstGeom>
        </p:spPr>
        <p:txBody>
          <a:bodyPr vert="horz" lIns="91440" tIns="45720" rIns="91440" bIns="45720" rtlCol="0" anchor="ctr"/>
          <a:lstStyle/>
          <a:p>
            <a:pPr fontAlgn="auto"/>
            <a:endParaRPr lang="zh-CN" altLang="en-US" noProof="1"/>
          </a:p>
        </p:txBody>
      </p:sp>
      <p:sp>
        <p:nvSpPr>
          <p:cNvPr id="13" name="Slide Number Placeholder 5"/>
          <p:cNvSpPr>
            <a:spLocks noGrp="1"/>
          </p:cNvSpPr>
          <p:nvPr>
            <p:ph type="sldNum" sz="quarter" idx="12"/>
          </p:nvPr>
        </p:nvSpPr>
        <p:spPr>
          <a:xfrm>
            <a:off x="531813" y="787400"/>
            <a:ext cx="779463" cy="365125"/>
          </a:xfrm>
          <a:prstGeom prst="rect">
            <a:avLst/>
          </a:prstGeom>
        </p:spPr>
        <p:txBody>
          <a:bodyPr vert="horz" lIns="91440" tIns="45720" rIns="91440" bIns="45720" rtlCol="0" anchor="ctr"/>
          <a:lstStyle/>
          <a:p>
            <a:pPr fontAlgn="auto"/>
            <a:fld id="{9056A293-B2B4-479F-9E02-E108241890B0}" type="slidenum">
              <a:rPr lang="zh-CN" altLang="en-US" noProof="1" smtClean="0">
                <a:latin typeface="+mn-lt"/>
                <a:ea typeface="+mn-ea"/>
                <a:cs typeface="+mn-cs"/>
              </a:rPr>
            </a:fld>
            <a:endParaRPr lang="zh-CN" altLang="en-US"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7197" name="Freeform 11"/>
          <p:cNvSpPr/>
          <p:nvPr/>
        </p:nvSpPr>
        <p:spPr>
          <a:xfrm flipV="1">
            <a:off x="-4762" y="714375"/>
            <a:ext cx="1589087" cy="508000"/>
          </a:xfrm>
          <a:custGeom>
            <a:avLst/>
            <a:gdLst/>
            <a:ahLst/>
            <a:cxnLst/>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ln>
        </p:spPr>
        <p:txBody>
          <a:bodyPr/>
          <a:p>
            <a:endParaRPr lang="zh-CN" altLang="en-US"/>
          </a:p>
        </p:txBody>
      </p:sp>
      <p:sp>
        <p:nvSpPr>
          <p:cNvPr id="2" name="Title 1"/>
          <p:cNvSpPr>
            <a:spLocks noGrp="1"/>
          </p:cNvSpPr>
          <p:nvPr>
            <p:ph type="title"/>
          </p:nvPr>
        </p:nvSpPr>
        <p:spPr/>
        <p:txBody>
          <a:bodyPr/>
          <a:lstStyle/>
          <a:p>
            <a:pPr fontAlgn="auto"/>
            <a:r>
              <a:rPr lang="zh-CN" altLang="en-US" strike="noStrike" noProof="1" smtClean="0"/>
              <a:t>单击此处编辑母版标题样式</a:t>
            </a:r>
            <a:endParaRPr lang="en-US" strike="noStrike" noProof="1" dirty="0"/>
          </a:p>
        </p:txBody>
      </p:sp>
      <p:sp>
        <p:nvSpPr>
          <p:cNvPr id="3" name="Date Placeholder 2"/>
          <p:cNvSpPr>
            <a:spLocks noGrp="1"/>
          </p:cNvSpPr>
          <p:nvPr>
            <p:ph type="dt" sz="half" idx="10"/>
          </p:nvPr>
        </p:nvSpPr>
        <p:spPr>
          <a:xfrm>
            <a:off x="10361613" y="6130925"/>
            <a:ext cx="1146175" cy="369888"/>
          </a:xfrm>
          <a:prstGeom prst="rect">
            <a:avLst/>
          </a:prstGeom>
        </p:spPr>
        <p:txBody>
          <a:bodyPr vert="horz" lIns="91440" tIns="45720" rIns="91440" bIns="45720" rtlCol="0" anchor="ctr"/>
          <a:lstStyle/>
          <a:p>
            <a:pPr fontAlgn="auto"/>
            <a:fld id="{EEFAB49B-CC6C-49FC-B96E-CE4FA50CC532}" type="datetimeFigureOut">
              <a:rPr lang="zh-CN" altLang="en-US" noProof="1" smtClean="0">
                <a:latin typeface="+mn-lt"/>
                <a:ea typeface="+mn-ea"/>
                <a:cs typeface="+mn-cs"/>
              </a:rPr>
            </a:fld>
            <a:endParaRPr lang="zh-CN" altLang="en-US" noProof="1"/>
          </a:p>
        </p:txBody>
      </p:sp>
      <p:sp>
        <p:nvSpPr>
          <p:cNvPr id="4" name="Footer Placeholder 3"/>
          <p:cNvSpPr>
            <a:spLocks noGrp="1"/>
          </p:cNvSpPr>
          <p:nvPr>
            <p:ph type="ftr" sz="quarter" idx="11"/>
          </p:nvPr>
        </p:nvSpPr>
        <p:spPr>
          <a:xfrm>
            <a:off x="2589213" y="6135688"/>
            <a:ext cx="7620000" cy="365125"/>
          </a:xfrm>
          <a:prstGeom prst="rect">
            <a:avLst/>
          </a:prstGeom>
        </p:spPr>
        <p:txBody>
          <a:bodyPr vert="horz" lIns="91440" tIns="45720" rIns="91440" bIns="45720" rtlCol="0" anchor="ctr"/>
          <a:lstStyle/>
          <a:p>
            <a:pPr fontAlgn="auto"/>
            <a:endParaRPr lang="zh-CN" altLang="en-US" noProof="1"/>
          </a:p>
        </p:txBody>
      </p:sp>
      <p:sp>
        <p:nvSpPr>
          <p:cNvPr id="5" name="Slide Number Placeholder 4"/>
          <p:cNvSpPr>
            <a:spLocks noGrp="1"/>
          </p:cNvSpPr>
          <p:nvPr>
            <p:ph type="sldNum" sz="quarter" idx="12"/>
          </p:nvPr>
        </p:nvSpPr>
        <p:spPr>
          <a:xfrm>
            <a:off x="531813" y="787400"/>
            <a:ext cx="779463" cy="365125"/>
          </a:xfrm>
          <a:prstGeom prst="rect">
            <a:avLst/>
          </a:prstGeom>
        </p:spPr>
        <p:txBody>
          <a:bodyPr vert="horz" lIns="91440" tIns="45720" rIns="91440" bIns="45720" rtlCol="0" anchor="ctr"/>
          <a:lstStyle/>
          <a:p>
            <a:pPr fontAlgn="auto"/>
            <a:fld id="{9056A293-B2B4-479F-9E02-E108241890B0}" type="slidenum">
              <a:rPr lang="zh-CN" altLang="en-US" noProof="1" smtClean="0">
                <a:latin typeface="+mn-lt"/>
                <a:ea typeface="+mn-ea"/>
                <a:cs typeface="+mn-cs"/>
              </a:rPr>
            </a:fld>
            <a:endParaRPr lang="zh-CN" altLang="en-US"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8221" name="Freeform 11"/>
          <p:cNvSpPr/>
          <p:nvPr/>
        </p:nvSpPr>
        <p:spPr>
          <a:xfrm flipV="1">
            <a:off x="-4762" y="714375"/>
            <a:ext cx="1589087" cy="508000"/>
          </a:xfrm>
          <a:custGeom>
            <a:avLst/>
            <a:gdLst/>
            <a:ahLst/>
            <a:cxnLst/>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ln>
        </p:spPr>
        <p:txBody>
          <a:bodyPr/>
          <a:p>
            <a:endParaRPr lang="zh-CN" altLang="en-US"/>
          </a:p>
        </p:txBody>
      </p:sp>
      <p:sp>
        <p:nvSpPr>
          <p:cNvPr id="2" name="Date Placeholder 1"/>
          <p:cNvSpPr>
            <a:spLocks noGrp="1"/>
          </p:cNvSpPr>
          <p:nvPr>
            <p:ph type="dt" sz="half" idx="10"/>
          </p:nvPr>
        </p:nvSpPr>
        <p:spPr>
          <a:xfrm>
            <a:off x="10361613" y="6130925"/>
            <a:ext cx="1146175" cy="369888"/>
          </a:xfrm>
          <a:prstGeom prst="rect">
            <a:avLst/>
          </a:prstGeom>
        </p:spPr>
        <p:txBody>
          <a:bodyPr vert="horz" lIns="91440" tIns="45720" rIns="91440" bIns="45720" rtlCol="0" anchor="ctr"/>
          <a:lstStyle/>
          <a:p>
            <a:pPr fontAlgn="auto"/>
            <a:fld id="{EEFAB49B-CC6C-49FC-B96E-CE4FA50CC532}" type="datetimeFigureOut">
              <a:rPr lang="zh-CN" altLang="en-US" noProof="1" smtClean="0">
                <a:latin typeface="+mn-lt"/>
                <a:ea typeface="+mn-ea"/>
                <a:cs typeface="+mn-cs"/>
              </a:rPr>
            </a:fld>
            <a:endParaRPr lang="zh-CN" altLang="en-US" noProof="1"/>
          </a:p>
        </p:txBody>
      </p:sp>
      <p:sp>
        <p:nvSpPr>
          <p:cNvPr id="3" name="Footer Placeholder 2"/>
          <p:cNvSpPr>
            <a:spLocks noGrp="1"/>
          </p:cNvSpPr>
          <p:nvPr>
            <p:ph type="ftr" sz="quarter" idx="11"/>
          </p:nvPr>
        </p:nvSpPr>
        <p:spPr>
          <a:xfrm>
            <a:off x="2589213" y="6135688"/>
            <a:ext cx="7620000" cy="365125"/>
          </a:xfrm>
          <a:prstGeom prst="rect">
            <a:avLst/>
          </a:prstGeom>
        </p:spPr>
        <p:txBody>
          <a:bodyPr vert="horz" lIns="91440" tIns="45720" rIns="91440" bIns="45720" rtlCol="0" anchor="ctr"/>
          <a:lstStyle/>
          <a:p>
            <a:pPr fontAlgn="auto"/>
            <a:endParaRPr lang="zh-CN" altLang="en-US" noProof="1"/>
          </a:p>
        </p:txBody>
      </p:sp>
      <p:sp>
        <p:nvSpPr>
          <p:cNvPr id="4" name="Slide Number Placeholder 3"/>
          <p:cNvSpPr>
            <a:spLocks noGrp="1"/>
          </p:cNvSpPr>
          <p:nvPr>
            <p:ph type="sldNum" sz="quarter" idx="12"/>
          </p:nvPr>
        </p:nvSpPr>
        <p:spPr>
          <a:xfrm>
            <a:off x="531813" y="787400"/>
            <a:ext cx="779463" cy="365125"/>
          </a:xfrm>
          <a:prstGeom prst="rect">
            <a:avLst/>
          </a:prstGeom>
        </p:spPr>
        <p:txBody>
          <a:bodyPr vert="horz" lIns="91440" tIns="45720" rIns="91440" bIns="45720" rtlCol="0" anchor="ctr"/>
          <a:lstStyle/>
          <a:p>
            <a:pPr fontAlgn="auto"/>
            <a:fld id="{9056A293-B2B4-479F-9E02-E108241890B0}" type="slidenum">
              <a:rPr lang="zh-CN" altLang="en-US" noProof="1" smtClean="0">
                <a:latin typeface="+mn-lt"/>
                <a:ea typeface="+mn-ea"/>
                <a:cs typeface="+mn-cs"/>
              </a:rPr>
            </a:fld>
            <a:endParaRPr lang="zh-CN" altLang="en-US"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9245" name="Freeform 11"/>
          <p:cNvSpPr/>
          <p:nvPr/>
        </p:nvSpPr>
        <p:spPr>
          <a:xfrm flipV="1">
            <a:off x="-4762" y="714375"/>
            <a:ext cx="1589087" cy="508000"/>
          </a:xfrm>
          <a:custGeom>
            <a:avLst/>
            <a:gdLst/>
            <a:ahLst/>
            <a:cxnLst/>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ln>
        </p:spPr>
        <p:txBody>
          <a:bodyPr/>
          <a:p>
            <a:endParaRPr lang="zh-CN" altLang="en-US"/>
          </a:p>
        </p:txBody>
      </p:sp>
      <p:sp>
        <p:nvSpPr>
          <p:cNvPr id="2" name="Title 1"/>
          <p:cNvSpPr>
            <a:spLocks noGrp="1"/>
          </p:cNvSpPr>
          <p:nvPr>
            <p:ph type="title"/>
          </p:nvPr>
        </p:nvSpPr>
        <p:spPr>
          <a:xfrm>
            <a:off x="2589212" y="446088"/>
            <a:ext cx="3505199" cy="976312"/>
          </a:xfrm>
        </p:spPr>
        <p:txBody>
          <a:bodyPr anchor="b"/>
          <a:lstStyle>
            <a:lvl1pPr algn="l">
              <a:defRPr sz="2000" b="0"/>
            </a:lvl1pPr>
          </a:lstStyle>
          <a:p>
            <a:pPr fontAlgn="auto"/>
            <a:r>
              <a:rPr lang="zh-CN" altLang="en-US" strike="noStrike" noProof="1" smtClean="0"/>
              <a:t>单击此处编辑母版标题样式</a:t>
            </a:r>
            <a:endParaRPr lang="en-US" strike="noStrike" noProof="1" dirty="0"/>
          </a:p>
        </p:txBody>
      </p:sp>
      <p:sp>
        <p:nvSpPr>
          <p:cNvPr id="3" name="Content Placeholder 2"/>
          <p:cNvSpPr>
            <a:spLocks noGrp="1"/>
          </p:cNvSpPr>
          <p:nvPr>
            <p:ph idx="1"/>
          </p:nvPr>
        </p:nvSpPr>
        <p:spPr>
          <a:xfrm>
            <a:off x="6323012" y="446088"/>
            <a:ext cx="5181600" cy="5414963"/>
          </a:xfrm>
        </p:spPr>
        <p:txBody>
          <a:bodyPr anchor="ctr">
            <a:normAutofit/>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en-US" strike="noStrike" noProof="1"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auto"/>
            <a:r>
              <a:rPr lang="zh-CN" altLang="en-US" strike="noStrike" noProof="1" smtClean="0"/>
              <a:t>单击此处编辑母版文本样式</a:t>
            </a:r>
            <a:endParaRPr lang="zh-CN" altLang="en-US" strike="noStrike" noProof="1" smtClean="0"/>
          </a:p>
        </p:txBody>
      </p:sp>
      <p:sp>
        <p:nvSpPr>
          <p:cNvPr id="5" name="Date Placeholder 4"/>
          <p:cNvSpPr>
            <a:spLocks noGrp="1"/>
          </p:cNvSpPr>
          <p:nvPr>
            <p:ph type="dt" sz="half" idx="10"/>
          </p:nvPr>
        </p:nvSpPr>
        <p:spPr>
          <a:xfrm>
            <a:off x="10361613" y="6130925"/>
            <a:ext cx="1146175" cy="369888"/>
          </a:xfrm>
          <a:prstGeom prst="rect">
            <a:avLst/>
          </a:prstGeom>
        </p:spPr>
        <p:txBody>
          <a:bodyPr vert="horz" lIns="91440" tIns="45720" rIns="91440" bIns="45720" rtlCol="0" anchor="ctr"/>
          <a:lstStyle/>
          <a:p>
            <a:pPr fontAlgn="auto"/>
            <a:fld id="{EEFAB49B-CC6C-49FC-B96E-CE4FA50CC532}" type="datetimeFigureOut">
              <a:rPr lang="zh-CN" altLang="en-US" noProof="1" smtClean="0">
                <a:latin typeface="+mn-lt"/>
                <a:ea typeface="+mn-ea"/>
                <a:cs typeface="+mn-cs"/>
              </a:rPr>
            </a:fld>
            <a:endParaRPr lang="zh-CN" altLang="en-US" noProof="1"/>
          </a:p>
        </p:txBody>
      </p:sp>
      <p:sp>
        <p:nvSpPr>
          <p:cNvPr id="6" name="Footer Placeholder 5"/>
          <p:cNvSpPr>
            <a:spLocks noGrp="1"/>
          </p:cNvSpPr>
          <p:nvPr>
            <p:ph type="ftr" sz="quarter" idx="11"/>
          </p:nvPr>
        </p:nvSpPr>
        <p:spPr>
          <a:xfrm>
            <a:off x="2589213" y="6135688"/>
            <a:ext cx="7620000" cy="365125"/>
          </a:xfrm>
          <a:prstGeom prst="rect">
            <a:avLst/>
          </a:prstGeom>
        </p:spPr>
        <p:txBody>
          <a:bodyPr vert="horz" lIns="91440" tIns="45720" rIns="91440" bIns="45720" rtlCol="0" anchor="ctr"/>
          <a:lstStyle/>
          <a:p>
            <a:pPr fontAlgn="auto"/>
            <a:endParaRPr lang="zh-CN" altLang="en-US" noProof="1"/>
          </a:p>
        </p:txBody>
      </p:sp>
      <p:sp>
        <p:nvSpPr>
          <p:cNvPr id="7" name="Slide Number Placeholder 6"/>
          <p:cNvSpPr>
            <a:spLocks noGrp="1"/>
          </p:cNvSpPr>
          <p:nvPr>
            <p:ph type="sldNum" sz="quarter" idx="12"/>
          </p:nvPr>
        </p:nvSpPr>
        <p:spPr>
          <a:xfrm>
            <a:off x="531813" y="787400"/>
            <a:ext cx="779463" cy="365125"/>
          </a:xfrm>
          <a:prstGeom prst="rect">
            <a:avLst/>
          </a:prstGeom>
        </p:spPr>
        <p:txBody>
          <a:bodyPr vert="horz" lIns="91440" tIns="45720" rIns="91440" bIns="45720" rtlCol="0" anchor="ctr"/>
          <a:lstStyle/>
          <a:p>
            <a:pPr fontAlgn="auto"/>
            <a:fld id="{9056A293-B2B4-479F-9E02-E108241890B0}" type="slidenum">
              <a:rPr lang="zh-CN" altLang="en-US" noProof="1" smtClean="0">
                <a:latin typeface="+mn-lt"/>
                <a:ea typeface="+mn-ea"/>
                <a:cs typeface="+mn-cs"/>
              </a:rPr>
            </a:fld>
            <a:endParaRPr lang="zh-CN" altLang="en-US"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10269" name="Freeform 11"/>
          <p:cNvSpPr/>
          <p:nvPr/>
        </p:nvSpPr>
        <p:spPr>
          <a:xfrm flipV="1">
            <a:off x="-4762" y="4911725"/>
            <a:ext cx="1589087" cy="508000"/>
          </a:xfrm>
          <a:custGeom>
            <a:avLst/>
            <a:gdLst/>
            <a:ahLst/>
            <a:cxnLst/>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ln>
        </p:spPr>
        <p:txBody>
          <a:bodyPr/>
          <a:p>
            <a:endParaRPr lang="zh-CN" altLang="en-US"/>
          </a:p>
        </p:txBody>
      </p:sp>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pPr fontAlgn="auto"/>
            <a:r>
              <a:rPr lang="zh-CN" altLang="en-US" strike="noStrike" noProof="1" smtClean="0"/>
              <a:t>单击此处编辑母版标题样式</a:t>
            </a:r>
            <a:endParaRPr lang="en-US" strike="noStrike" noProof="1"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fontAlgn="auto"/>
            <a:r>
              <a:rPr lang="zh-CN" altLang="en-US" strike="noStrike" noProof="1" smtClean="0"/>
              <a:t>单击图标添加图片</a:t>
            </a:r>
            <a:endParaRPr lang="en-US" strike="noStrike" noProof="1"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auto"/>
            <a:r>
              <a:rPr lang="zh-CN" altLang="en-US" strike="noStrike" noProof="1" smtClean="0"/>
              <a:t>单击此处编辑母版文本样式</a:t>
            </a:r>
            <a:endParaRPr lang="zh-CN" altLang="en-US" strike="noStrike" noProof="1" smtClean="0"/>
          </a:p>
        </p:txBody>
      </p:sp>
      <p:sp>
        <p:nvSpPr>
          <p:cNvPr id="5" name="Date Placeholder 4"/>
          <p:cNvSpPr>
            <a:spLocks noGrp="1"/>
          </p:cNvSpPr>
          <p:nvPr>
            <p:ph type="dt" sz="half" idx="10"/>
          </p:nvPr>
        </p:nvSpPr>
        <p:spPr>
          <a:xfrm>
            <a:off x="10361613" y="6130925"/>
            <a:ext cx="1146175" cy="369888"/>
          </a:xfrm>
          <a:prstGeom prst="rect">
            <a:avLst/>
          </a:prstGeom>
        </p:spPr>
        <p:txBody>
          <a:bodyPr vert="horz" lIns="91440" tIns="45720" rIns="91440" bIns="45720" rtlCol="0" anchor="ctr"/>
          <a:lstStyle/>
          <a:p>
            <a:pPr fontAlgn="auto"/>
            <a:fld id="{EEFAB49B-CC6C-49FC-B96E-CE4FA50CC532}" type="datetimeFigureOut">
              <a:rPr lang="zh-CN" altLang="en-US" noProof="1" smtClean="0">
                <a:latin typeface="+mn-lt"/>
                <a:ea typeface="+mn-ea"/>
                <a:cs typeface="+mn-cs"/>
              </a:rPr>
            </a:fld>
            <a:endParaRPr lang="zh-CN" altLang="en-US" noProof="1"/>
          </a:p>
        </p:txBody>
      </p:sp>
      <p:sp>
        <p:nvSpPr>
          <p:cNvPr id="6" name="Footer Placeholder 5"/>
          <p:cNvSpPr>
            <a:spLocks noGrp="1"/>
          </p:cNvSpPr>
          <p:nvPr>
            <p:ph type="ftr" sz="quarter" idx="11"/>
          </p:nvPr>
        </p:nvSpPr>
        <p:spPr>
          <a:xfrm>
            <a:off x="2589213" y="6135688"/>
            <a:ext cx="7620000" cy="365125"/>
          </a:xfrm>
          <a:prstGeom prst="rect">
            <a:avLst/>
          </a:prstGeom>
        </p:spPr>
        <p:txBody>
          <a:bodyPr vert="horz" lIns="91440" tIns="45720" rIns="91440" bIns="45720" rtlCol="0" anchor="ctr"/>
          <a:lstStyle/>
          <a:p>
            <a:pPr fontAlgn="auto"/>
            <a:endParaRPr lang="zh-CN" altLang="en-US" noProof="1"/>
          </a:p>
        </p:txBody>
      </p:sp>
      <p:sp>
        <p:nvSpPr>
          <p:cNvPr id="7" name="Slide Number Placeholder 6"/>
          <p:cNvSpPr>
            <a:spLocks noGrp="1"/>
          </p:cNvSpPr>
          <p:nvPr>
            <p:ph type="sldNum" sz="quarter" idx="12"/>
          </p:nvPr>
        </p:nvSpPr>
        <p:spPr>
          <a:xfrm>
            <a:off x="531813" y="4983163"/>
            <a:ext cx="779463" cy="365125"/>
          </a:xfrm>
          <a:prstGeom prst="rect">
            <a:avLst/>
          </a:prstGeom>
        </p:spPr>
        <p:txBody>
          <a:bodyPr vert="horz" lIns="91440" tIns="45720" rIns="91440" bIns="45720" rtlCol="0" anchor="ctr"/>
          <a:lstStyle/>
          <a:p>
            <a:pPr fontAlgn="auto"/>
            <a:fld id="{9056A293-B2B4-479F-9E02-E108241890B0}" type="slidenum">
              <a:rPr lang="zh-CN" altLang="en-US" noProof="1" smtClean="0">
                <a:latin typeface="+mn-lt"/>
                <a:ea typeface="+mn-ea"/>
                <a:cs typeface="+mn-cs"/>
              </a:rPr>
            </a:fld>
            <a:endParaRPr lang="zh-CN" altLang="en-US"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p:grpSp>
        <p:nvGrpSpPr>
          <p:cNvPr id="1026" name="Group 22"/>
          <p:cNvGrpSpPr/>
          <p:nvPr/>
        </p:nvGrpSpPr>
        <p:grpSpPr>
          <a:xfrm>
            <a:off x="0" y="228600"/>
            <a:ext cx="2851150" cy="6638925"/>
            <a:chOff x="2487613" y="285750"/>
            <a:chExt cx="2428875" cy="5654676"/>
          </a:xfrm>
        </p:grpSpPr>
        <p:sp>
          <p:nvSpPr>
            <p:cNvPr id="1027" name="Freeform 11"/>
            <p:cNvSpPr/>
            <p:nvPr/>
          </p:nvSpPr>
          <p:spPr>
            <a:xfrm>
              <a:off x="2487613" y="2284413"/>
              <a:ext cx="85725" cy="533400"/>
            </a:xfrm>
            <a:custGeom>
              <a:avLst/>
              <a:gdLst/>
              <a:ahLst/>
              <a:cxnLst/>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w="9525">
              <a:noFill/>
            </a:ln>
          </p:spPr>
          <p:txBody>
            <a:bodyPr/>
            <a:p>
              <a:endParaRPr lang="zh-CN" altLang="en-US"/>
            </a:p>
          </p:txBody>
        </p:sp>
        <p:sp>
          <p:nvSpPr>
            <p:cNvPr id="1028" name="Freeform 12"/>
            <p:cNvSpPr/>
            <p:nvPr/>
          </p:nvSpPr>
          <p:spPr>
            <a:xfrm>
              <a:off x="2597151" y="2779713"/>
              <a:ext cx="550863" cy="1978025"/>
            </a:xfrm>
            <a:custGeom>
              <a:avLst/>
              <a:gdLst/>
              <a:ahLst/>
              <a:cxnLst/>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w="9525">
              <a:noFill/>
            </a:ln>
          </p:spPr>
          <p:txBody>
            <a:bodyPr/>
            <a:p>
              <a:endParaRPr lang="zh-CN" altLang="en-US"/>
            </a:p>
          </p:txBody>
        </p:sp>
        <p:sp>
          <p:nvSpPr>
            <p:cNvPr id="1029" name="Freeform 13"/>
            <p:cNvSpPr/>
            <p:nvPr/>
          </p:nvSpPr>
          <p:spPr>
            <a:xfrm>
              <a:off x="3175001" y="4730750"/>
              <a:ext cx="519113" cy="1209675"/>
            </a:xfrm>
            <a:custGeom>
              <a:avLst/>
              <a:gdLst/>
              <a:ahLst/>
              <a:cxnLst/>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w="9525">
              <a:noFill/>
            </a:ln>
          </p:spPr>
          <p:txBody>
            <a:bodyPr/>
            <a:p>
              <a:endParaRPr lang="zh-CN" altLang="en-US"/>
            </a:p>
          </p:txBody>
        </p:sp>
        <p:sp>
          <p:nvSpPr>
            <p:cNvPr id="1030" name="Freeform 14"/>
            <p:cNvSpPr/>
            <p:nvPr/>
          </p:nvSpPr>
          <p:spPr>
            <a:xfrm>
              <a:off x="3305176" y="5630863"/>
              <a:ext cx="146050" cy="309563"/>
            </a:xfrm>
            <a:custGeom>
              <a:avLst/>
              <a:gdLst/>
              <a:ahLst/>
              <a:cxnLst/>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w="9525">
              <a:noFill/>
            </a:ln>
          </p:spPr>
          <p:txBody>
            <a:bodyPr/>
            <a:p>
              <a:endParaRPr lang="zh-CN" altLang="en-US"/>
            </a:p>
          </p:txBody>
        </p:sp>
        <p:sp>
          <p:nvSpPr>
            <p:cNvPr id="1031" name="Freeform 15"/>
            <p:cNvSpPr/>
            <p:nvPr/>
          </p:nvSpPr>
          <p:spPr>
            <a:xfrm>
              <a:off x="2573338" y="2817813"/>
              <a:ext cx="700088" cy="2835275"/>
            </a:xfrm>
            <a:custGeom>
              <a:avLst/>
              <a:gdLst/>
              <a:ahLst/>
              <a:cxnLst/>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w="9525">
              <a:noFill/>
            </a:ln>
          </p:spPr>
          <p:txBody>
            <a:bodyPr/>
            <a:p>
              <a:endParaRPr lang="zh-CN" altLang="en-US"/>
            </a:p>
          </p:txBody>
        </p:sp>
        <p:sp>
          <p:nvSpPr>
            <p:cNvPr id="1032" name="Freeform 16"/>
            <p:cNvSpPr/>
            <p:nvPr/>
          </p:nvSpPr>
          <p:spPr>
            <a:xfrm>
              <a:off x="2506663" y="285750"/>
              <a:ext cx="90488" cy="2493963"/>
            </a:xfrm>
            <a:custGeom>
              <a:avLst/>
              <a:gdLst/>
              <a:ahLst/>
              <a:cxnLst/>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w="9525">
              <a:noFill/>
            </a:ln>
          </p:spPr>
          <p:txBody>
            <a:bodyPr/>
            <a:p>
              <a:endParaRPr lang="zh-CN" altLang="en-US"/>
            </a:p>
          </p:txBody>
        </p:sp>
        <p:sp>
          <p:nvSpPr>
            <p:cNvPr id="1033" name="Freeform 17"/>
            <p:cNvSpPr/>
            <p:nvPr/>
          </p:nvSpPr>
          <p:spPr>
            <a:xfrm>
              <a:off x="2554288" y="2598738"/>
              <a:ext cx="66675" cy="420688"/>
            </a:xfrm>
            <a:custGeom>
              <a:avLst/>
              <a:gdLst/>
              <a:ahLst/>
              <a:cxnLst/>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w="9525">
              <a:noFill/>
            </a:ln>
          </p:spPr>
          <p:txBody>
            <a:bodyPr/>
            <a:p>
              <a:endParaRPr lang="zh-CN" altLang="en-US"/>
            </a:p>
          </p:txBody>
        </p:sp>
        <p:sp>
          <p:nvSpPr>
            <p:cNvPr id="1034" name="Freeform 18"/>
            <p:cNvSpPr/>
            <p:nvPr/>
          </p:nvSpPr>
          <p:spPr>
            <a:xfrm>
              <a:off x="3143251" y="4757738"/>
              <a:ext cx="161925" cy="873125"/>
            </a:xfrm>
            <a:custGeom>
              <a:avLst/>
              <a:gdLst/>
              <a:ahLst/>
              <a:cxnLst/>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w="9525">
              <a:noFill/>
            </a:ln>
          </p:spPr>
          <p:txBody>
            <a:bodyPr/>
            <a:p>
              <a:endParaRPr lang="zh-CN" altLang="en-US"/>
            </a:p>
          </p:txBody>
        </p:sp>
        <p:sp>
          <p:nvSpPr>
            <p:cNvPr id="1035" name="Freeform 19"/>
            <p:cNvSpPr/>
            <p:nvPr/>
          </p:nvSpPr>
          <p:spPr>
            <a:xfrm>
              <a:off x="3148013" y="1282700"/>
              <a:ext cx="1768475" cy="3448050"/>
            </a:xfrm>
            <a:custGeom>
              <a:avLst/>
              <a:gdLst/>
              <a:ahLst/>
              <a:cxnLst/>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w="9525">
              <a:noFill/>
            </a:ln>
          </p:spPr>
          <p:txBody>
            <a:bodyPr/>
            <a:p>
              <a:endParaRPr lang="zh-CN" altLang="en-US"/>
            </a:p>
          </p:txBody>
        </p:sp>
        <p:sp>
          <p:nvSpPr>
            <p:cNvPr id="1036" name="Freeform 20"/>
            <p:cNvSpPr/>
            <p:nvPr/>
          </p:nvSpPr>
          <p:spPr>
            <a:xfrm>
              <a:off x="3273426" y="5653088"/>
              <a:ext cx="138113" cy="287338"/>
            </a:xfrm>
            <a:custGeom>
              <a:avLst/>
              <a:gdLst/>
              <a:ahLst/>
              <a:cxnLst/>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w="9525">
              <a:noFill/>
            </a:ln>
          </p:spPr>
          <p:txBody>
            <a:bodyPr/>
            <a:p>
              <a:endParaRPr lang="zh-CN" altLang="en-US"/>
            </a:p>
          </p:txBody>
        </p:sp>
        <p:sp>
          <p:nvSpPr>
            <p:cNvPr id="1037" name="Freeform 21"/>
            <p:cNvSpPr/>
            <p:nvPr/>
          </p:nvSpPr>
          <p:spPr>
            <a:xfrm>
              <a:off x="3143251" y="4656138"/>
              <a:ext cx="31750" cy="188913"/>
            </a:xfrm>
            <a:custGeom>
              <a:avLst/>
              <a:gdLst/>
              <a:ahLst/>
              <a:cxnLst/>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w="9525">
              <a:noFill/>
            </a:ln>
          </p:spPr>
          <p:txBody>
            <a:bodyPr/>
            <a:p>
              <a:endParaRPr lang="zh-CN" altLang="en-US"/>
            </a:p>
          </p:txBody>
        </p:sp>
        <p:sp>
          <p:nvSpPr>
            <p:cNvPr id="1038" name="Freeform 22"/>
            <p:cNvSpPr/>
            <p:nvPr/>
          </p:nvSpPr>
          <p:spPr>
            <a:xfrm>
              <a:off x="3211513" y="5410200"/>
              <a:ext cx="203200" cy="530225"/>
            </a:xfrm>
            <a:custGeom>
              <a:avLst/>
              <a:gdLst/>
              <a:ahLst/>
              <a:cxnLst/>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w="9525">
              <a:noFill/>
            </a:ln>
          </p:spPr>
          <p:txBody>
            <a:bodyPr/>
            <a:p>
              <a:endParaRPr lang="zh-CN" altLang="en-US"/>
            </a:p>
          </p:txBody>
        </p:sp>
      </p:grpSp>
      <p:grpSp>
        <p:nvGrpSpPr>
          <p:cNvPr id="1039" name="Group 9"/>
          <p:cNvGrpSpPr/>
          <p:nvPr/>
        </p:nvGrpSpPr>
        <p:grpSpPr>
          <a:xfrm>
            <a:off x="26988" y="0"/>
            <a:ext cx="2357437" cy="6853238"/>
            <a:chOff x="6627813" y="194833"/>
            <a:chExt cx="1952625" cy="5678918"/>
          </a:xfrm>
        </p:grpSpPr>
        <p:sp>
          <p:nvSpPr>
            <p:cNvPr id="1040" name="Freeform 27"/>
            <p:cNvSpPr/>
            <p:nvPr/>
          </p:nvSpPr>
          <p:spPr>
            <a:xfrm>
              <a:off x="6627813" y="194833"/>
              <a:ext cx="409575" cy="3646488"/>
            </a:xfrm>
            <a:custGeom>
              <a:avLst/>
              <a:gdLst/>
              <a:ahLst/>
              <a:cxnLst/>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w="9525">
              <a:noFill/>
            </a:ln>
          </p:spPr>
          <p:txBody>
            <a:bodyPr/>
            <a:p>
              <a:endParaRPr lang="zh-CN" altLang="en-US"/>
            </a:p>
          </p:txBody>
        </p:sp>
        <p:sp>
          <p:nvSpPr>
            <p:cNvPr id="1041" name="Freeform 28"/>
            <p:cNvSpPr/>
            <p:nvPr/>
          </p:nvSpPr>
          <p:spPr>
            <a:xfrm>
              <a:off x="7061201" y="3771900"/>
              <a:ext cx="350838" cy="1309688"/>
            </a:xfrm>
            <a:custGeom>
              <a:avLst/>
              <a:gdLst/>
              <a:ahLst/>
              <a:cxnLst/>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w="9525">
              <a:noFill/>
            </a:ln>
          </p:spPr>
          <p:txBody>
            <a:bodyPr/>
            <a:p>
              <a:endParaRPr lang="zh-CN" altLang="en-US"/>
            </a:p>
          </p:txBody>
        </p:sp>
        <p:sp>
          <p:nvSpPr>
            <p:cNvPr id="1042" name="Freeform 29"/>
            <p:cNvSpPr/>
            <p:nvPr/>
          </p:nvSpPr>
          <p:spPr>
            <a:xfrm>
              <a:off x="7439026" y="5053013"/>
              <a:ext cx="357188" cy="820738"/>
            </a:xfrm>
            <a:custGeom>
              <a:avLst/>
              <a:gdLst/>
              <a:ahLst/>
              <a:cxnLst/>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w="9525">
              <a:noFill/>
            </a:ln>
          </p:spPr>
          <p:txBody>
            <a:bodyPr/>
            <a:p>
              <a:endParaRPr lang="zh-CN" altLang="en-US"/>
            </a:p>
          </p:txBody>
        </p:sp>
        <p:sp>
          <p:nvSpPr>
            <p:cNvPr id="1043" name="Freeform 30"/>
            <p:cNvSpPr/>
            <p:nvPr/>
          </p:nvSpPr>
          <p:spPr>
            <a:xfrm>
              <a:off x="7037388" y="3811588"/>
              <a:ext cx="457200" cy="1852613"/>
            </a:xfrm>
            <a:custGeom>
              <a:avLst/>
              <a:gdLst/>
              <a:ahLst/>
              <a:cxnLst/>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w="9525">
              <a:noFill/>
            </a:ln>
          </p:spPr>
          <p:txBody>
            <a:bodyPr/>
            <a:p>
              <a:endParaRPr lang="zh-CN" altLang="en-US"/>
            </a:p>
          </p:txBody>
        </p:sp>
        <p:sp>
          <p:nvSpPr>
            <p:cNvPr id="1044" name="Freeform 31"/>
            <p:cNvSpPr/>
            <p:nvPr/>
          </p:nvSpPr>
          <p:spPr>
            <a:xfrm>
              <a:off x="6992938" y="1263650"/>
              <a:ext cx="144463" cy="2508250"/>
            </a:xfrm>
            <a:custGeom>
              <a:avLst/>
              <a:gdLst/>
              <a:ahLst/>
              <a:cxnLst/>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w="9525">
              <a:noFill/>
            </a:ln>
          </p:spPr>
          <p:txBody>
            <a:bodyPr/>
            <a:p>
              <a:endParaRPr lang="zh-CN" altLang="en-US"/>
            </a:p>
          </p:txBody>
        </p:sp>
        <p:sp>
          <p:nvSpPr>
            <p:cNvPr id="1045" name="Freeform 32"/>
            <p:cNvSpPr/>
            <p:nvPr/>
          </p:nvSpPr>
          <p:spPr>
            <a:xfrm>
              <a:off x="7526338" y="5640388"/>
              <a:ext cx="111125" cy="233363"/>
            </a:xfrm>
            <a:custGeom>
              <a:avLst/>
              <a:gdLst/>
              <a:ahLst/>
              <a:cxnLst/>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w="9525">
              <a:noFill/>
            </a:ln>
          </p:spPr>
          <p:txBody>
            <a:bodyPr/>
            <a:p>
              <a:endParaRPr lang="zh-CN" altLang="en-US"/>
            </a:p>
          </p:txBody>
        </p:sp>
        <p:sp>
          <p:nvSpPr>
            <p:cNvPr id="1046" name="Freeform 33"/>
            <p:cNvSpPr/>
            <p:nvPr/>
          </p:nvSpPr>
          <p:spPr>
            <a:xfrm>
              <a:off x="7021513" y="3598863"/>
              <a:ext cx="68263" cy="423863"/>
            </a:xfrm>
            <a:custGeom>
              <a:avLst/>
              <a:gdLst/>
              <a:ahLst/>
              <a:cxnLst/>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w="9525">
              <a:noFill/>
            </a:ln>
          </p:spPr>
          <p:txBody>
            <a:bodyPr/>
            <a:p>
              <a:endParaRPr lang="zh-CN" altLang="en-US"/>
            </a:p>
          </p:txBody>
        </p:sp>
        <p:sp>
          <p:nvSpPr>
            <p:cNvPr id="1047" name="Freeform 34"/>
            <p:cNvSpPr/>
            <p:nvPr/>
          </p:nvSpPr>
          <p:spPr>
            <a:xfrm>
              <a:off x="7412038" y="2801938"/>
              <a:ext cx="1168400" cy="2251075"/>
            </a:xfrm>
            <a:custGeom>
              <a:avLst/>
              <a:gdLst/>
              <a:ahLst/>
              <a:cxnLst/>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w="9525">
              <a:noFill/>
            </a:ln>
          </p:spPr>
          <p:txBody>
            <a:bodyPr/>
            <a:p>
              <a:endParaRPr lang="zh-CN" altLang="en-US"/>
            </a:p>
          </p:txBody>
        </p:sp>
        <p:sp>
          <p:nvSpPr>
            <p:cNvPr id="1048" name="Freeform 35"/>
            <p:cNvSpPr/>
            <p:nvPr/>
          </p:nvSpPr>
          <p:spPr>
            <a:xfrm>
              <a:off x="7494588" y="5664200"/>
              <a:ext cx="100013" cy="209550"/>
            </a:xfrm>
            <a:custGeom>
              <a:avLst/>
              <a:gdLst/>
              <a:ahLst/>
              <a:cxnLst/>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w="9525">
              <a:noFill/>
            </a:ln>
          </p:spPr>
          <p:txBody>
            <a:bodyPr/>
            <a:p>
              <a:endParaRPr lang="zh-CN" altLang="en-US"/>
            </a:p>
          </p:txBody>
        </p:sp>
        <p:sp>
          <p:nvSpPr>
            <p:cNvPr id="1049" name="Freeform 36"/>
            <p:cNvSpPr/>
            <p:nvPr/>
          </p:nvSpPr>
          <p:spPr>
            <a:xfrm>
              <a:off x="7412038" y="5081588"/>
              <a:ext cx="114300" cy="558800"/>
            </a:xfrm>
            <a:custGeom>
              <a:avLst/>
              <a:gdLst/>
              <a:ahLst/>
              <a:cxnLst/>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w="9525">
              <a:noFill/>
            </a:ln>
          </p:spPr>
          <p:txBody>
            <a:bodyPr/>
            <a:p>
              <a:endParaRPr lang="zh-CN" altLang="en-US"/>
            </a:p>
          </p:txBody>
        </p:sp>
        <p:sp>
          <p:nvSpPr>
            <p:cNvPr id="1050" name="Freeform 37"/>
            <p:cNvSpPr/>
            <p:nvPr/>
          </p:nvSpPr>
          <p:spPr>
            <a:xfrm>
              <a:off x="7412038" y="4978400"/>
              <a:ext cx="31750" cy="188913"/>
            </a:xfrm>
            <a:custGeom>
              <a:avLst/>
              <a:gdLst/>
              <a:ahLst/>
              <a:cxnLst/>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w="9525">
              <a:noFill/>
            </a:ln>
          </p:spPr>
          <p:txBody>
            <a:bodyPr/>
            <a:p>
              <a:endParaRPr lang="zh-CN" altLang="en-US"/>
            </a:p>
          </p:txBody>
        </p:sp>
        <p:sp>
          <p:nvSpPr>
            <p:cNvPr id="1051" name="Freeform 38"/>
            <p:cNvSpPr/>
            <p:nvPr/>
          </p:nvSpPr>
          <p:spPr>
            <a:xfrm>
              <a:off x="7439026" y="5434013"/>
              <a:ext cx="174625" cy="439738"/>
            </a:xfrm>
            <a:custGeom>
              <a:avLst/>
              <a:gdLst/>
              <a:ahLst/>
              <a:cxnLst/>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w="9525">
              <a:noFill/>
            </a:ln>
          </p:spPr>
          <p:txBody>
            <a:bodyPr/>
            <a:p>
              <a:endParaRPr lang="zh-CN" altLang="en-US"/>
            </a:p>
          </p:txBody>
        </p:sp>
      </p:grpSp>
      <p:sp>
        <p:nvSpPr>
          <p:cNvPr id="7" name="Rectangle 6"/>
          <p:cNvSpPr/>
          <p:nvPr/>
        </p:nvSpPr>
        <p:spPr>
          <a:xfrm>
            <a:off x="0" y="0"/>
            <a:ext cx="182563"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1053" name="Title Placeholder 1"/>
          <p:cNvSpPr>
            <a:spLocks noGrp="1"/>
          </p:cNvSpPr>
          <p:nvPr>
            <p:ph type="title"/>
          </p:nvPr>
        </p:nvSpPr>
        <p:spPr>
          <a:xfrm>
            <a:off x="2592388" y="623888"/>
            <a:ext cx="8912225" cy="1281112"/>
          </a:xfrm>
          <a:prstGeom prst="rect">
            <a:avLst/>
          </a:prstGeom>
          <a:noFill/>
          <a:ln w="9525">
            <a:noFill/>
          </a:ln>
        </p:spPr>
        <p:txBody>
          <a:bodyPr lIns="91440" tIns="45720" rIns="91440" bIns="45720" anchor="t"/>
          <a:p>
            <a:pPr lvl="0"/>
            <a:r>
              <a:rPr lang="zh-CN" altLang="en-US"/>
              <a:t>单击此处编辑母版标题样式</a:t>
            </a:r>
            <a:endParaRPr lang="en-US" altLang="en-US" dirty="0"/>
          </a:p>
        </p:txBody>
      </p:sp>
      <p:sp>
        <p:nvSpPr>
          <p:cNvPr id="1054" name="Text Placeholder 2"/>
          <p:cNvSpPr>
            <a:spLocks noGrp="1"/>
          </p:cNvSpPr>
          <p:nvPr>
            <p:ph type="body"/>
          </p:nvPr>
        </p:nvSpPr>
        <p:spPr>
          <a:xfrm>
            <a:off x="2589213" y="2133600"/>
            <a:ext cx="8915400" cy="3886200"/>
          </a:xfrm>
          <a:prstGeom prst="rect">
            <a:avLst/>
          </a:prstGeom>
          <a:noFill/>
          <a:ln w="9525">
            <a:noFill/>
          </a:ln>
        </p:spPr>
        <p:txBody>
          <a:bodyPr lIns="91440" tIns="45720" rIns="91440" bIns="45720" anchor="t"/>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en-US" altLang="en-US" dirty="0"/>
          </a:p>
        </p:txBody>
      </p:sp>
      <p:sp>
        <p:nvSpPr>
          <p:cNvPr id="4" name="Date Placeholder 3"/>
          <p:cNvSpPr>
            <a:spLocks noGrp="1"/>
          </p:cNvSpPr>
          <p:nvPr>
            <p:ph type="dt" sz="half" idx="2"/>
          </p:nvPr>
        </p:nvSpPr>
        <p:spPr>
          <a:xfrm>
            <a:off x="10361613" y="6130925"/>
            <a:ext cx="1146175" cy="369888"/>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auto"/>
            <a:fld id="{EEFAB49B-CC6C-49FC-B96E-CE4FA50CC532}" type="datetimeFigureOut">
              <a:rPr lang="zh-CN" altLang="en-US" strike="noStrike" noProof="1" smtClean="0">
                <a:latin typeface="+mn-lt"/>
                <a:ea typeface="+mn-ea"/>
                <a:cs typeface="+mn-cs"/>
              </a:rPr>
            </a:fld>
            <a:endParaRPr lang="zh-CN" altLang="en-US" strike="noStrike" noProof="1"/>
          </a:p>
        </p:txBody>
      </p:sp>
      <p:sp>
        <p:nvSpPr>
          <p:cNvPr id="5" name="Footer Placeholder 4"/>
          <p:cNvSpPr>
            <a:spLocks noGrp="1"/>
          </p:cNvSpPr>
          <p:nvPr>
            <p:ph type="ftr" sz="quarter" idx="3"/>
          </p:nvPr>
        </p:nvSpPr>
        <p:spPr>
          <a:xfrm>
            <a:off x="2589213" y="6135688"/>
            <a:ext cx="76200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auto"/>
            <a:endParaRPr lang="zh-CN" altLang="en-US" strike="noStrike" noProof="1"/>
          </a:p>
        </p:txBody>
      </p:sp>
      <p:sp>
        <p:nvSpPr>
          <p:cNvPr id="6" name="Slide Number Placeholder 5"/>
          <p:cNvSpPr>
            <a:spLocks noGrp="1"/>
          </p:cNvSpPr>
          <p:nvPr>
            <p:ph type="sldNum" sz="quarter" idx="4"/>
          </p:nvPr>
        </p:nvSpPr>
        <p:spPr bwMode="gray">
          <a:xfrm>
            <a:off x="531813" y="787400"/>
            <a:ext cx="779463" cy="365125"/>
          </a:xfrm>
          <a:prstGeom prst="rect">
            <a:avLst/>
          </a:prstGeom>
        </p:spPr>
        <p:txBody>
          <a:bodyPr vert="horz" lIns="91440" tIns="45720" rIns="91440" bIns="45720" rtlCol="0" anchor="ctr"/>
          <a:lstStyle>
            <a:lvl1pPr algn="r">
              <a:defRPr sz="2000">
                <a:solidFill>
                  <a:srgbClr val="FEFFFF"/>
                </a:solidFill>
              </a:defRPr>
            </a:lvl1pPr>
          </a:lstStyle>
          <a:p>
            <a:pPr fontAlgn="auto"/>
            <a:fld id="{9056A293-B2B4-479F-9E02-E108241890B0}"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1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1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1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1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18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9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19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19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19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19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19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19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19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20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20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20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s://baike.so.com/doc/5425421-5663641.html" TargetMode="External"/></Relationships>
</file>

<file path=ppt/slides/_rels/slide2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2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image" Target="../media/image25.png"/></Relationships>
</file>

<file path=ppt/slides/_rels/slide2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image" Target="../media/image26.png"/></Relationships>
</file>

<file path=ppt/slides/_rels/slide2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image" Target="../media/image2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8.xml"/><Relationship Id="rId1" Type="http://schemas.openxmlformats.org/officeDocument/2006/relationships/image" Target="../media/image28.png"/></Relationships>
</file>

<file path=ppt/slides/_rels/slide2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2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0.xml"/><Relationship Id="rId1" Type="http://schemas.openxmlformats.org/officeDocument/2006/relationships/image" Target="../media/image29.png"/></Relationships>
</file>

<file path=ppt/slides/_rels/slide2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1.xml"/><Relationship Id="rId1" Type="http://schemas.openxmlformats.org/officeDocument/2006/relationships/image" Target="../media/image29.png"/></Relationships>
</file>

<file path=ppt/slides/_rels/slide2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2.xml"/><Relationship Id="rId1" Type="http://schemas.openxmlformats.org/officeDocument/2006/relationships/image" Target="../media/image29.png"/></Relationships>
</file>

<file path=ppt/slides/_rels/slide2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2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GIF"/></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27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28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28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28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png"/></Relationships>
</file>

<file path=ppt/slides/_rels/slide29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png"/></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2.jpeg"/><Relationship Id="rId1" Type="http://schemas.openxmlformats.org/officeDocument/2006/relationships/image" Target="../media/image4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6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2.png"/><Relationship Id="rId2" Type="http://schemas.microsoft.com/office/2007/relationships/media" Target="file:///G:\2018&#24180;&#39640;&#32771;&#19968;&#36718;&#22791;&#32771;\1505485436293.mp4" TargetMode="External"/><Relationship Id="rId1" Type="http://schemas.openxmlformats.org/officeDocument/2006/relationships/video" Target="file:///G:\2018&#24180;&#39640;&#32771;&#19968;&#36718;&#22791;&#32771;\1505485436293.mp4" TargetMode="Externa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矩形 3"/>
          <p:cNvSpPr/>
          <p:nvPr/>
        </p:nvSpPr>
        <p:spPr>
          <a:xfrm>
            <a:off x="355918" y="942975"/>
            <a:ext cx="11691620" cy="829945"/>
          </a:xfrm>
          <a:prstGeom prst="rect">
            <a:avLst/>
          </a:prstGeom>
          <a:noFill/>
          <a:ln w="9525">
            <a:noFill/>
          </a:ln>
        </p:spPr>
        <p:txBody>
          <a:bodyPr wrap="none" anchor="t">
            <a:spAutoFit/>
          </a:bodyPr>
          <a:p>
            <a:pPr lvl="0" indent="0" algn="l"/>
            <a:r>
              <a:rPr lang="zh-CN" altLang="en-US" sz="4800" b="1" dirty="0">
                <a:latin typeface="Century Gothic" charset="0"/>
                <a:ea typeface="幼圆" charset="-122"/>
                <a:cs typeface="+mn-ea"/>
              </a:rPr>
              <a:t>2017年高考分</a:t>
            </a:r>
            <a:r>
              <a:rPr lang="zh-CN" altLang="en-US" sz="4800" b="1" dirty="0">
                <a:latin typeface="Century Gothic" charset="0"/>
                <a:ea typeface="幼圆" charset="-122"/>
              </a:rPr>
              <a:t>析与</a:t>
            </a:r>
            <a:r>
              <a:rPr lang="en-US" altLang="zh-CN" sz="4800" b="1" dirty="0">
                <a:latin typeface="Century Gothic" charset="0"/>
                <a:ea typeface="幼圆" charset="-122"/>
              </a:rPr>
              <a:t>2018</a:t>
            </a:r>
            <a:r>
              <a:rPr lang="zh-CN" altLang="en-US" sz="4800" b="1" dirty="0">
                <a:latin typeface="Century Gothic" charset="0"/>
                <a:ea typeface="幼圆" charset="-122"/>
              </a:rPr>
              <a:t>年教学备考策略</a:t>
            </a:r>
            <a:endParaRPr lang="zh-CN" altLang="en-US" sz="4800" b="1" dirty="0">
              <a:latin typeface="Century Gothic" charset="0"/>
              <a:ea typeface="幼圆" charset="-122"/>
            </a:endParaRPr>
          </a:p>
        </p:txBody>
      </p:sp>
      <p:sp>
        <p:nvSpPr>
          <p:cNvPr id="2" name="矩形 3"/>
          <p:cNvSpPr/>
          <p:nvPr/>
        </p:nvSpPr>
        <p:spPr>
          <a:xfrm>
            <a:off x="4120198" y="2442845"/>
            <a:ext cx="2583180" cy="922020"/>
          </a:xfrm>
          <a:prstGeom prst="rect">
            <a:avLst/>
          </a:prstGeom>
          <a:noFill/>
          <a:ln w="9525">
            <a:noFill/>
          </a:ln>
        </p:spPr>
        <p:txBody>
          <a:bodyPr wrap="none" anchor="t">
            <a:spAutoFit/>
          </a:bodyPr>
          <a:p>
            <a:pPr lvl="0" indent="0" algn="ctr"/>
            <a:r>
              <a:rPr lang="zh-CN" altLang="en-US" sz="5400" dirty="0">
                <a:solidFill>
                  <a:schemeClr val="tx1"/>
                </a:solidFill>
                <a:uFillTx/>
                <a:latin typeface="Century Gothic" charset="0"/>
                <a:ea typeface="幼圆" charset="-122"/>
              </a:rPr>
              <a:t>语   文</a:t>
            </a:r>
            <a:endParaRPr lang="zh-CN" altLang="en-US" sz="5400" dirty="0">
              <a:solidFill>
                <a:schemeClr val="tx1"/>
              </a:solidFill>
              <a:uFillTx/>
              <a:latin typeface="Century Gothic" charset="0"/>
              <a:ea typeface="幼圆" charset="-122"/>
            </a:endParaRPr>
          </a:p>
        </p:txBody>
      </p:sp>
      <p:sp>
        <p:nvSpPr>
          <p:cNvPr id="4" name="文本框 3"/>
          <p:cNvSpPr txBox="1"/>
          <p:nvPr/>
        </p:nvSpPr>
        <p:spPr>
          <a:xfrm>
            <a:off x="2468245" y="4417060"/>
            <a:ext cx="8425180" cy="521970"/>
          </a:xfrm>
          <a:prstGeom prst="rect">
            <a:avLst/>
          </a:prstGeom>
          <a:noFill/>
        </p:spPr>
        <p:txBody>
          <a:bodyPr wrap="square" rtlCol="0" anchor="t">
            <a:spAutoFit/>
          </a:bodyPr>
          <a:p>
            <a:r>
              <a:rPr lang="zh-CN" altLang="en-US" sz="2800" b="1"/>
              <a:t>北京王涛 13910232042（微信号）</a:t>
            </a:r>
            <a:endParaRPr lang="zh-CN" altLang="en-US" sz="2800" b="1"/>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clrChange>
              <a:clrFrom>
                <a:srgbClr val="FFFFFF">
                  <a:alpha val="100000"/>
                </a:srgbClr>
              </a:clrFrom>
              <a:clrTo>
                <a:srgbClr val="FFFFFF">
                  <a:alpha val="100000"/>
                  <a:alpha val="0"/>
                </a:srgbClr>
              </a:clrTo>
            </a:clrChange>
          </a:blip>
          <a:srcRect l="5848" t="-1301" r="9942" b="1301"/>
          <a:stretch>
            <a:fillRect/>
          </a:stretch>
        </p:blipFill>
        <p:spPr>
          <a:xfrm>
            <a:off x="-97790" y="894080"/>
            <a:ext cx="6583045" cy="5857875"/>
          </a:xfrm>
          <a:prstGeom prst="rect">
            <a:avLst/>
          </a:prstGeom>
        </p:spPr>
      </p:pic>
      <p:sp>
        <p:nvSpPr>
          <p:cNvPr id="2" name="文本框 1"/>
          <p:cNvSpPr txBox="1"/>
          <p:nvPr/>
        </p:nvSpPr>
        <p:spPr>
          <a:xfrm>
            <a:off x="6350635" y="739775"/>
            <a:ext cx="5754370" cy="5631180"/>
          </a:xfrm>
          <a:prstGeom prst="rect">
            <a:avLst/>
          </a:prstGeom>
          <a:noFill/>
        </p:spPr>
        <p:txBody>
          <a:bodyPr wrap="square" rtlCol="0" anchor="t">
            <a:spAutoFit/>
          </a:bodyPr>
          <a:p>
            <a:pPr marL="0" indent="0">
              <a:buNone/>
            </a:pPr>
            <a:r>
              <a:rPr lang="zh-CN" altLang="en-US" sz="6000" b="1">
                <a:sym typeface="+mn-ea"/>
              </a:rPr>
              <a:t>“</a:t>
            </a:r>
            <a:r>
              <a:rPr lang="zh-CN" altLang="en-US" sz="6000" b="1">
                <a:solidFill>
                  <a:srgbClr val="FF0000"/>
                </a:solidFill>
                <a:sym typeface="+mn-ea"/>
              </a:rPr>
              <a:t>基础性、综合性、应用性、创新性</a:t>
            </a:r>
            <a:r>
              <a:rPr lang="zh-CN" altLang="en-US" sz="6000" b="1">
                <a:sym typeface="+mn-ea"/>
              </a:rPr>
              <a:t>”，即四个方面的考查要求，它回答的是“</a:t>
            </a:r>
            <a:r>
              <a:rPr lang="zh-CN" altLang="en-US" sz="6000" b="1">
                <a:solidFill>
                  <a:srgbClr val="FF0000"/>
                </a:solidFill>
                <a:sym typeface="+mn-ea"/>
              </a:rPr>
              <a:t>怎么考</a:t>
            </a:r>
            <a:r>
              <a:rPr lang="zh-CN" altLang="en-US" sz="6000" b="1">
                <a:sym typeface="+mn-ea"/>
              </a:rPr>
              <a:t>”的问题。</a:t>
            </a:r>
            <a:endParaRPr lang="zh-CN" altLang="en-US" sz="6000" b="1">
              <a:sym typeface="+mn-ea"/>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a:graphicFrameLocks noGrp="1"/>
          </p:cNvGraphicFramePr>
          <p:nvPr/>
        </p:nvGraphicFramePr>
        <p:xfrm>
          <a:off x="1285875" y="609600"/>
          <a:ext cx="10661650" cy="6400800"/>
        </p:xfrm>
        <a:graphic>
          <a:graphicData uri="http://schemas.openxmlformats.org/drawingml/2006/table">
            <a:tbl>
              <a:tblPr firstRow="1" firstCol="1" bandRow="1"/>
              <a:tblGrid>
                <a:gridCol w="6343650"/>
                <a:gridCol w="4317365"/>
              </a:tblGrid>
              <a:tr h="0">
                <a:tc>
                  <a:txBody>
                    <a:bodyPr/>
                    <a:lstStyle/>
                    <a:p>
                      <a:pPr indent="267970" algn="just">
                        <a:spcAft>
                          <a:spcPts val="0"/>
                        </a:spcAft>
                      </a:pPr>
                      <a:r>
                        <a:rPr lang="zh-CN" sz="3600" b="1" kern="100" dirty="0">
                          <a:effectLst/>
                          <a:latin typeface="Calibri" panose="020F0502020204030204" charset="0"/>
                          <a:ea typeface="宋体" panose="02010600030101010101" pitchFamily="2" charset="-122"/>
                          <a:cs typeface="Times New Roman" panose="02020603050405020304" pitchFamily="18" charset="0"/>
                        </a:rPr>
                        <a:t>⑾陶渊明向往桃花源，向往“采菊东篱下，悠然见南山”式的生活，因为他心中藏有天籁。古代那些真正的隐士，无一不与天籁相伴。老子骑牛出关，所寻求的也许就是一个“无”字的真正内涵吧，因为他心中怀有更为空灵的天籁。</a:t>
                      </a:r>
                      <a:endParaRPr lang="zh-CN" sz="3600" b="1"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indent="266700" algn="just">
                        <a:spcAft>
                          <a:spcPts val="0"/>
                        </a:spcAft>
                      </a:pPr>
                      <a:r>
                        <a:rPr lang="zh-CN" sz="2800" b="1" kern="100" dirty="0">
                          <a:effectLst/>
                          <a:latin typeface="Calibri" panose="020F0502020204030204" charset="0"/>
                          <a:ea typeface="宋体" panose="02010600030101010101" pitchFamily="2" charset="-122"/>
                          <a:cs typeface="Times New Roman" panose="02020603050405020304" pitchFamily="18" charset="0"/>
                        </a:rPr>
                        <a:t>由故乡到陶渊明，故乡的含义在悄然变化，由实实在在的故乡变为精神家园了。“天籁”为关键词。这里的天籁与前文的天籁含义一样吗？作者认为陶渊明向往桃花源，向往“采菊东篱下，悠然见南山”式的生活，是因为他有如天籁般宁静而淡泊的心灵。这个“无”字内蕴丰富，无争无斗、无欲无求、无私忘我，达到内心淡泊宁静、和谐空灵的境界</a:t>
                      </a:r>
                      <a:endParaRPr lang="zh-CN" sz="2800" b="1"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a:graphicFrameLocks noGrp="1"/>
          </p:cNvGraphicFramePr>
          <p:nvPr/>
        </p:nvGraphicFramePr>
        <p:xfrm>
          <a:off x="1606550" y="746760"/>
          <a:ext cx="9601200" cy="5364163"/>
        </p:xfrm>
        <a:graphic>
          <a:graphicData uri="http://schemas.openxmlformats.org/drawingml/2006/table">
            <a:tbl>
              <a:tblPr firstRow="1" firstCol="1" bandRow="1"/>
              <a:tblGrid>
                <a:gridCol w="5713095"/>
                <a:gridCol w="3888105"/>
              </a:tblGrid>
              <a:tr h="0">
                <a:tc>
                  <a:txBody>
                    <a:bodyPr/>
                    <a:lstStyle/>
                    <a:p>
                      <a:pPr indent="267970" algn="just">
                        <a:spcAft>
                          <a:spcPts val="0"/>
                        </a:spcAft>
                      </a:pPr>
                      <a:r>
                        <a:rPr lang="zh-CN" sz="3200" b="1" kern="100" dirty="0">
                          <a:effectLst/>
                          <a:latin typeface="Calibri" panose="020F0502020204030204" charset="0"/>
                          <a:ea typeface="宋体" panose="02010600030101010101" pitchFamily="2" charset="-122"/>
                          <a:cs typeface="Times New Roman" panose="02020603050405020304" pitchFamily="18" charset="0"/>
                        </a:rPr>
                        <a:t>⑿然而，天籁对于一个利欲熏心的人而言，不过杂音而已。他哪里顾得上去品味什么天籁呢？利欲、权欲使他五内翻腾，不能自已。天籁与智者相伴，不与狂徒为友。能够聆听天籁的人，一定多有善举而无恶习。假如我们每个人都有一颗宁静而淡泊的心，那么光明定能驱走黑暗，正义定能战胜邪恶，天籁就会与你相伴。</a:t>
                      </a:r>
                      <a:endParaRPr lang="zh-CN" sz="3200" b="1"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algn="just">
                        <a:spcAft>
                          <a:spcPts val="0"/>
                        </a:spcAft>
                      </a:pPr>
                      <a:r>
                        <a:rPr lang="en-US" sz="3200" kern="100">
                          <a:effectLst/>
                          <a:latin typeface="Calibri" panose="020F0502020204030204" charset="0"/>
                          <a:ea typeface="宋体" panose="02010600030101010101" pitchFamily="2" charset="-122"/>
                          <a:cs typeface="Times New Roman" panose="02020603050405020304" pitchFamily="18" charset="0"/>
                        </a:rPr>
                        <a:t>   </a:t>
                      </a:r>
                      <a:r>
                        <a:rPr lang="zh-CN" sz="3200" kern="100">
                          <a:effectLst/>
                          <a:latin typeface="Calibri" panose="020F0502020204030204" charset="0"/>
                          <a:ea typeface="宋体" panose="02010600030101010101" pitchFamily="2" charset="-122"/>
                          <a:cs typeface="Times New Roman" panose="02020603050405020304" pitchFamily="18" charset="0"/>
                        </a:rPr>
                        <a:t>反面谈“天籁”的重要性，亦抨击时弊，彰显文章之现实意义。</a:t>
                      </a:r>
                      <a:endParaRPr lang="zh-CN" sz="3200" kern="100">
                        <a:effectLst/>
                        <a:latin typeface="Calibri" panose="020F0502020204030204" charset="0"/>
                        <a:ea typeface="宋体" panose="02010600030101010101" pitchFamily="2" charset="-122"/>
                        <a:cs typeface="Times New Roman" panose="02020603050405020304" pitchFamily="18" charset="0"/>
                      </a:endParaRPr>
                    </a:p>
                    <a:p>
                      <a:pPr algn="just">
                        <a:spcAft>
                          <a:spcPts val="0"/>
                        </a:spcAft>
                      </a:pPr>
                      <a:r>
                        <a:rPr lang="zh-CN" sz="3200" kern="100">
                          <a:effectLst/>
                          <a:latin typeface="Calibri" panose="020F0502020204030204" charset="0"/>
                          <a:ea typeface="宋体" panose="02010600030101010101" pitchFamily="2" charset="-122"/>
                          <a:cs typeface="Times New Roman" panose="02020603050405020304" pitchFamily="18" charset="0"/>
                        </a:rPr>
                        <a:t>故乡的秋声给作者无限的人生启迪。</a:t>
                      </a:r>
                      <a:endParaRPr lang="zh-CN" sz="32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文本框 2"/>
          <p:cNvSpPr txBox="1"/>
          <p:nvPr/>
        </p:nvSpPr>
        <p:spPr>
          <a:xfrm>
            <a:off x="352425" y="61595"/>
            <a:ext cx="2926080" cy="483235"/>
          </a:xfrm>
          <a:prstGeom prst="rect">
            <a:avLst/>
          </a:prstGeom>
          <a:noFill/>
        </p:spPr>
        <p:txBody>
          <a:bodyPr wrap="none" rtlCol="0" anchor="t">
            <a:spAutoFit/>
          </a:bodyPr>
          <a:p>
            <a:r>
              <a:rPr lang="zh-CN" altLang="en-US" sz="2400" b="1" dirty="0">
                <a:latin typeface="方正行楷_GBK" panose="03000509000000000000" pitchFamily="65" charset="-122"/>
                <a:ea typeface="微软雅黑" panose="020B0503020204020204" charset="-122"/>
                <a:cs typeface="+mn-ea"/>
                <a:sym typeface="宋体" panose="02010600030101010101" pitchFamily="2" charset="-122"/>
              </a:rPr>
              <a:t>研究</a:t>
            </a:r>
            <a:r>
              <a:rPr lang="zh-CN" altLang="en-US" sz="2400" b="1" dirty="0">
                <a:solidFill>
                  <a:srgbClr val="FF0000"/>
                </a:solidFill>
                <a:latin typeface="方正行楷_GBK" panose="03000509000000000000" pitchFamily="65" charset="-122"/>
                <a:ea typeface="微软雅黑" panose="020B0503020204020204" charset="-122"/>
                <a:cs typeface="+mn-ea"/>
                <a:sym typeface="宋体" panose="02010600030101010101" pitchFamily="2" charset="-122"/>
              </a:rPr>
              <a:t>学生</a:t>
            </a:r>
            <a:r>
              <a:rPr lang="zh-CN" altLang="en-US" sz="2400" b="1" dirty="0">
                <a:latin typeface="方正行楷_GBK" panose="03000509000000000000" pitchFamily="65" charset="-122"/>
                <a:ea typeface="微软雅黑" panose="020B0503020204020204" charset="-122"/>
                <a:cs typeface="+mn-ea"/>
                <a:sym typeface="宋体" panose="02010600030101010101" pitchFamily="2" charset="-122"/>
              </a:rPr>
              <a:t>，有效备考</a:t>
            </a:r>
            <a:endParaRPr lang="zh-CN" altLang="en-US" sz="2400" b="1" dirty="0">
              <a:latin typeface="方正行楷_GBK" panose="03000509000000000000" pitchFamily="65" charset="-122"/>
              <a:ea typeface="微软雅黑" panose="020B0503020204020204" charset="-122"/>
              <a:cs typeface="+mn-ea"/>
              <a:sym typeface="宋体" panose="02010600030101010101" pitchFamily="2" charset="-122"/>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a:graphicFrameLocks noGrp="1"/>
          </p:cNvGraphicFramePr>
          <p:nvPr/>
        </p:nvGraphicFramePr>
        <p:xfrm>
          <a:off x="1654175" y="406400"/>
          <a:ext cx="9921875" cy="5856288"/>
        </p:xfrm>
        <a:graphic>
          <a:graphicData uri="http://schemas.openxmlformats.org/drawingml/2006/table">
            <a:tbl>
              <a:tblPr firstRow="1" firstCol="1" bandRow="1"/>
              <a:tblGrid>
                <a:gridCol w="6543675"/>
                <a:gridCol w="3377565"/>
              </a:tblGrid>
              <a:tr h="0">
                <a:tc>
                  <a:txBody>
                    <a:bodyPr/>
                    <a:lstStyle/>
                    <a:p>
                      <a:pPr indent="267970" algn="just">
                        <a:spcAft>
                          <a:spcPts val="0"/>
                        </a:spcAft>
                      </a:pPr>
                      <a:r>
                        <a:rPr lang="zh-CN" sz="5400" b="1" kern="100" dirty="0">
                          <a:effectLst/>
                          <a:latin typeface="Calibri" panose="020F0502020204030204" charset="0"/>
                          <a:ea typeface="宋体" panose="02010600030101010101" pitchFamily="2" charset="-122"/>
                          <a:cs typeface="Times New Roman" panose="02020603050405020304" pitchFamily="18" charset="0"/>
                        </a:rPr>
                        <a:t>⒀秋声起处是故乡，只要我们的故乡还在，还怕没有天籁可聆听吗？</a:t>
                      </a:r>
                      <a:endParaRPr lang="zh-CN" sz="5400" b="1" kern="100" dirty="0">
                        <a:effectLst/>
                        <a:latin typeface="Calibri" panose="020F0502020204030204" charset="0"/>
                        <a:ea typeface="宋体" panose="02010600030101010101" pitchFamily="2" charset="-122"/>
                        <a:cs typeface="Times New Roman" panose="02020603050405020304" pitchFamily="18" charset="0"/>
                      </a:endParaRPr>
                    </a:p>
                    <a:p>
                      <a:pPr algn="just">
                        <a:spcAft>
                          <a:spcPts val="0"/>
                        </a:spcAft>
                      </a:pPr>
                      <a:r>
                        <a:rPr lang="zh-CN" sz="4800" b="1" kern="100" dirty="0">
                          <a:effectLst/>
                          <a:latin typeface="Calibri" panose="020F0502020204030204" charset="0"/>
                          <a:ea typeface="宋体" panose="02010600030101010101" pitchFamily="2" charset="-122"/>
                          <a:cs typeface="Times New Roman" panose="02020603050405020304" pitchFamily="18" charset="0"/>
                        </a:rPr>
                        <a:t>（取材于查干的同名散文，有删改）</a:t>
                      </a:r>
                      <a:endParaRPr lang="zh-CN" sz="4800" b="1"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algn="just">
                        <a:spcAft>
                          <a:spcPts val="0"/>
                        </a:spcAft>
                      </a:pPr>
                      <a:r>
                        <a:rPr lang="en-US" sz="3200" b="1" kern="100" dirty="0">
                          <a:effectLst/>
                          <a:latin typeface="华文楷体" pitchFamily="2" charset="-122"/>
                          <a:ea typeface="宋体" panose="02010600030101010101" pitchFamily="2" charset="-122"/>
                          <a:cs typeface="Times New Roman" panose="02020603050405020304" pitchFamily="18" charset="0"/>
                        </a:rPr>
                        <a:t> </a:t>
                      </a:r>
                      <a:r>
                        <a:rPr lang="en-US" sz="3200" kern="100" dirty="0">
                          <a:effectLst/>
                          <a:latin typeface="Calibri" panose="020F0502020204030204" charset="0"/>
                          <a:ea typeface="宋体" panose="02010600030101010101" pitchFamily="2" charset="-122"/>
                          <a:cs typeface="Times New Roman" panose="02020603050405020304" pitchFamily="18" charset="0"/>
                        </a:rPr>
                        <a:t>  </a:t>
                      </a:r>
                      <a:r>
                        <a:rPr lang="zh-CN" sz="3200" kern="100" dirty="0">
                          <a:effectLst/>
                          <a:latin typeface="Calibri" panose="020F0502020204030204" charset="0"/>
                          <a:ea typeface="宋体" panose="02010600030101010101" pitchFamily="2" charset="-122"/>
                          <a:cs typeface="Times New Roman" panose="02020603050405020304" pitchFamily="18" charset="0"/>
                        </a:rPr>
                        <a:t>“我们”的“故乡”，我们系谁？“故乡”又是何意？文章主旨之所在也！题目中的“故乡”一词具有双重含义，既指曾经养育了作者的家乡，也指给予作者心灵滋养和灵魂抚慰的精神家园。</a:t>
                      </a:r>
                      <a:endParaRPr lang="zh-CN" sz="3200"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89" name="文本框 3"/>
          <p:cNvSpPr txBox="1"/>
          <p:nvPr/>
        </p:nvSpPr>
        <p:spPr>
          <a:xfrm>
            <a:off x="1946275" y="1143000"/>
            <a:ext cx="9274175" cy="7200900"/>
          </a:xfrm>
          <a:prstGeom prst="rect">
            <a:avLst/>
          </a:prstGeom>
          <a:noFill/>
          <a:ln w="9525">
            <a:noFill/>
          </a:ln>
        </p:spPr>
        <p:txBody>
          <a:bodyPr wrap="square" anchor="t">
            <a:spAutoFit/>
          </a:bodyPr>
          <a:p>
            <a:pPr lvl="0" indent="0">
              <a:lnSpc>
                <a:spcPct val="150000"/>
              </a:lnSpc>
            </a:pPr>
            <a:r>
              <a:rPr lang="zh-CN" altLang="en-US" sz="4400" b="1">
                <a:latin typeface="Century Gothic" charset="0"/>
                <a:ea typeface="幼圆" charset="-122"/>
              </a:rPr>
              <a:t>精读，就是古人说的，做到“</a:t>
            </a:r>
            <a:r>
              <a:rPr lang="zh-CN" altLang="en-US" sz="4400" b="1">
                <a:solidFill>
                  <a:srgbClr val="FF0000"/>
                </a:solidFill>
                <a:latin typeface="Century Gothic" charset="0"/>
                <a:ea typeface="幼圆" charset="-122"/>
              </a:rPr>
              <a:t>字训其义,句贯其意,文寻其脉,篇会其旨</a:t>
            </a:r>
            <a:r>
              <a:rPr lang="zh-CN" altLang="en-US" sz="4400" b="1">
                <a:latin typeface="Century Gothic" charset="0"/>
                <a:ea typeface="幼圆" charset="-122"/>
              </a:rPr>
              <a:t>”,逐步进入“</a:t>
            </a:r>
            <a:r>
              <a:rPr lang="zh-CN" altLang="en-US" sz="4400" b="1">
                <a:solidFill>
                  <a:srgbClr val="FF0000"/>
                </a:solidFill>
                <a:latin typeface="Century Gothic" charset="0"/>
                <a:ea typeface="幼圆" charset="-122"/>
              </a:rPr>
              <a:t>字会、意会、情会、理会、神会</a:t>
            </a:r>
            <a:r>
              <a:rPr lang="zh-CN" altLang="en-US" sz="4400" b="1">
                <a:latin typeface="Century Gothic" charset="0"/>
                <a:ea typeface="幼圆" charset="-122"/>
              </a:rPr>
              <a:t>”的境界。</a:t>
            </a:r>
            <a:endParaRPr lang="zh-CN" altLang="en-US" sz="4400" b="1">
              <a:latin typeface="Century Gothic" charset="0"/>
              <a:ea typeface="幼圆" charset="-122"/>
            </a:endParaRPr>
          </a:p>
          <a:p>
            <a:pPr lvl="0" indent="0">
              <a:lnSpc>
                <a:spcPct val="150000"/>
              </a:lnSpc>
            </a:pPr>
            <a:r>
              <a:rPr lang="zh-CN" altLang="en-US" sz="4400" b="1">
                <a:latin typeface="Century Gothic" charset="0"/>
                <a:ea typeface="幼圆" charset="-122"/>
              </a:rPr>
              <a:t>系统</a:t>
            </a:r>
            <a:r>
              <a:rPr lang="en-US" altLang="zh-CN" sz="4400" b="1">
                <a:latin typeface="Century Gothic" charset="0"/>
                <a:ea typeface="幼圆" charset="-122"/>
              </a:rPr>
              <a:t>---</a:t>
            </a:r>
            <a:r>
              <a:rPr lang="zh-CN" altLang="en-US" sz="4400" b="1">
                <a:latin typeface="Century Gothic" charset="0"/>
                <a:ea typeface="幼圆" charset="-122"/>
              </a:rPr>
              <a:t>要素</a:t>
            </a:r>
            <a:endParaRPr lang="zh-CN" altLang="en-US" sz="4400" b="1">
              <a:latin typeface="Century Gothic" charset="0"/>
              <a:ea typeface="幼圆" charset="-122"/>
            </a:endParaRPr>
          </a:p>
          <a:p>
            <a:pPr lvl="0" indent="0">
              <a:lnSpc>
                <a:spcPct val="150000"/>
              </a:lnSpc>
            </a:pPr>
            <a:endParaRPr lang="zh-CN" altLang="en-US" sz="4400" b="1">
              <a:latin typeface="Century Gothic" charset="0"/>
              <a:ea typeface="幼圆" charset="-122"/>
            </a:endParaRPr>
          </a:p>
          <a:p>
            <a:pPr lvl="0" indent="0">
              <a:lnSpc>
                <a:spcPct val="150000"/>
              </a:lnSpc>
            </a:pPr>
            <a:endParaRPr lang="en-US" altLang="zh-CN" sz="4400" b="1">
              <a:latin typeface="Century Gothic" charset="0"/>
              <a:ea typeface="幼圆" charset="-122"/>
            </a:endParaRPr>
          </a:p>
        </p:txBody>
      </p:sp>
      <p:sp>
        <p:nvSpPr>
          <p:cNvPr id="2" name="文本框 1"/>
          <p:cNvSpPr txBox="1"/>
          <p:nvPr/>
        </p:nvSpPr>
        <p:spPr>
          <a:xfrm>
            <a:off x="352425" y="61595"/>
            <a:ext cx="2926080" cy="483235"/>
          </a:xfrm>
          <a:prstGeom prst="rect">
            <a:avLst/>
          </a:prstGeom>
          <a:noFill/>
        </p:spPr>
        <p:txBody>
          <a:bodyPr wrap="none" rtlCol="0" anchor="t">
            <a:spAutoFit/>
          </a:bodyPr>
          <a:p>
            <a:r>
              <a:rPr lang="zh-CN" altLang="en-US" sz="2400" b="1" dirty="0">
                <a:latin typeface="方正行楷_GBK" panose="03000509000000000000" pitchFamily="65" charset="-122"/>
                <a:ea typeface="微软雅黑" panose="020B0503020204020204" charset="-122"/>
                <a:cs typeface="+mn-ea"/>
                <a:sym typeface="宋体" panose="02010600030101010101" pitchFamily="2" charset="-122"/>
              </a:rPr>
              <a:t>研究</a:t>
            </a:r>
            <a:r>
              <a:rPr lang="zh-CN" altLang="en-US" sz="2400" b="1" dirty="0">
                <a:solidFill>
                  <a:srgbClr val="FF0000"/>
                </a:solidFill>
                <a:latin typeface="方正行楷_GBK" panose="03000509000000000000" pitchFamily="65" charset="-122"/>
                <a:ea typeface="微软雅黑" panose="020B0503020204020204" charset="-122"/>
                <a:cs typeface="+mn-ea"/>
                <a:sym typeface="宋体" panose="02010600030101010101" pitchFamily="2" charset="-122"/>
              </a:rPr>
              <a:t>学生</a:t>
            </a:r>
            <a:r>
              <a:rPr lang="zh-CN" altLang="en-US" sz="2400" b="1" dirty="0">
                <a:latin typeface="方正行楷_GBK" panose="03000509000000000000" pitchFamily="65" charset="-122"/>
                <a:ea typeface="微软雅黑" panose="020B0503020204020204" charset="-122"/>
                <a:cs typeface="+mn-ea"/>
                <a:sym typeface="宋体" panose="02010600030101010101" pitchFamily="2" charset="-122"/>
              </a:rPr>
              <a:t>，有效备考</a:t>
            </a:r>
            <a:endParaRPr lang="zh-CN" altLang="en-US" sz="2400" b="1" dirty="0">
              <a:latin typeface="方正行楷_GBK" panose="03000509000000000000" pitchFamily="65" charset="-122"/>
              <a:ea typeface="微软雅黑" panose="020B0503020204020204" charset="-122"/>
              <a:cs typeface="+mn-ea"/>
              <a:sym typeface="宋体" panose="02010600030101010101" pitchFamily="2" charset="-122"/>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44930" y="1167765"/>
            <a:ext cx="10424795" cy="4523105"/>
          </a:xfrm>
          <a:prstGeom prst="rect">
            <a:avLst/>
          </a:prstGeom>
          <a:noFill/>
        </p:spPr>
        <p:txBody>
          <a:bodyPr wrap="square" rtlCol="0" anchor="t">
            <a:spAutoFit/>
          </a:bodyPr>
          <a:p>
            <a:pPr>
              <a:lnSpc>
                <a:spcPct val="150000"/>
              </a:lnSpc>
            </a:pPr>
            <a:r>
              <a:rPr sz="3200" b="1"/>
              <a:t>各种文本价值取向彰显：</a:t>
            </a:r>
            <a:endParaRPr sz="3200" b="1"/>
          </a:p>
          <a:p>
            <a:pPr>
              <a:lnSpc>
                <a:spcPct val="150000"/>
              </a:lnSpc>
            </a:pPr>
            <a:r>
              <a:rPr sz="3200" b="1">
                <a:solidFill>
                  <a:srgbClr val="FF0000"/>
                </a:solidFill>
              </a:rPr>
              <a:t>论述文类文本</a:t>
            </a:r>
            <a:r>
              <a:rPr sz="3200" b="1"/>
              <a:t>，侧重速读中的</a:t>
            </a:r>
            <a:r>
              <a:rPr sz="3200" b="1">
                <a:solidFill>
                  <a:srgbClr val="FF0000"/>
                </a:solidFill>
              </a:rPr>
              <a:t>理解性、精准化</a:t>
            </a:r>
            <a:r>
              <a:rPr sz="3200" b="1"/>
              <a:t>阅读；</a:t>
            </a:r>
            <a:endParaRPr sz="3200" b="1"/>
          </a:p>
          <a:p>
            <a:pPr>
              <a:lnSpc>
                <a:spcPct val="150000"/>
              </a:lnSpc>
            </a:pPr>
            <a:r>
              <a:rPr sz="3200" b="1">
                <a:solidFill>
                  <a:srgbClr val="FF0000"/>
                </a:solidFill>
                <a:cs typeface="+mn-ea"/>
              </a:rPr>
              <a:t>文学类文本，</a:t>
            </a:r>
            <a:r>
              <a:rPr sz="3200" b="1"/>
              <a:t>基于</a:t>
            </a:r>
            <a:r>
              <a:rPr sz="3200" b="1">
                <a:solidFill>
                  <a:srgbClr val="FF0000"/>
                </a:solidFill>
                <a:cs typeface="+mn-ea"/>
              </a:rPr>
              <a:t>理解和感悟</a:t>
            </a:r>
            <a:r>
              <a:rPr sz="3200" b="1"/>
              <a:t>为基础的审美鉴赏阅读；</a:t>
            </a:r>
            <a:endParaRPr sz="3200" b="1"/>
          </a:p>
          <a:p>
            <a:pPr>
              <a:lnSpc>
                <a:spcPct val="150000"/>
              </a:lnSpc>
            </a:pPr>
            <a:r>
              <a:rPr sz="3200" b="1">
                <a:solidFill>
                  <a:srgbClr val="FF0000"/>
                </a:solidFill>
                <a:cs typeface="+mn-ea"/>
              </a:rPr>
              <a:t>实用类文本阅读</a:t>
            </a:r>
            <a:r>
              <a:rPr sz="3200" b="1"/>
              <a:t>，侧重</a:t>
            </a:r>
            <a:r>
              <a:rPr sz="3200" b="1">
                <a:solidFill>
                  <a:srgbClr val="FF0000"/>
                </a:solidFill>
                <a:cs typeface="+mn-ea"/>
              </a:rPr>
              <a:t>速读</a:t>
            </a:r>
            <a:r>
              <a:rPr sz="3200" b="1"/>
              <a:t>为基础的</a:t>
            </a:r>
            <a:r>
              <a:rPr sz="3200" b="1">
                <a:solidFill>
                  <a:srgbClr val="FF0000"/>
                </a:solidFill>
                <a:cs typeface="+mn-ea"/>
              </a:rPr>
              <a:t>信息性</a:t>
            </a:r>
            <a:r>
              <a:rPr sz="3200" b="1"/>
              <a:t>整合阅读；</a:t>
            </a:r>
            <a:endParaRPr sz="3200" b="1"/>
          </a:p>
          <a:p>
            <a:pPr>
              <a:lnSpc>
                <a:spcPct val="150000"/>
              </a:lnSpc>
            </a:pPr>
            <a:r>
              <a:rPr sz="3200" b="1">
                <a:solidFill>
                  <a:srgbClr val="FF0000"/>
                </a:solidFill>
                <a:cs typeface="+mn-ea"/>
              </a:rPr>
              <a:t>文言文阅读，</a:t>
            </a:r>
            <a:r>
              <a:rPr sz="3200" b="1"/>
              <a:t>侧重</a:t>
            </a:r>
            <a:r>
              <a:rPr sz="3200" b="1">
                <a:solidFill>
                  <a:srgbClr val="FF0000"/>
                </a:solidFill>
                <a:cs typeface="+mn-ea"/>
              </a:rPr>
              <a:t>文意</a:t>
            </a:r>
            <a:r>
              <a:rPr sz="3200" b="1"/>
              <a:t>为基础的</a:t>
            </a:r>
            <a:r>
              <a:rPr sz="3200" b="1">
                <a:solidFill>
                  <a:srgbClr val="FF0000"/>
                </a:solidFill>
                <a:cs typeface="+mn-ea"/>
              </a:rPr>
              <a:t>疏通性</a:t>
            </a:r>
            <a:r>
              <a:rPr sz="3200" b="1"/>
              <a:t>阅读；</a:t>
            </a:r>
            <a:endParaRPr sz="3200" b="1"/>
          </a:p>
          <a:p>
            <a:pPr>
              <a:lnSpc>
                <a:spcPct val="150000"/>
              </a:lnSpc>
            </a:pPr>
            <a:r>
              <a:rPr sz="3200" b="1">
                <a:solidFill>
                  <a:srgbClr val="FF0000"/>
                </a:solidFill>
                <a:cs typeface="+mn-ea"/>
              </a:rPr>
              <a:t>古诗词阅读，</a:t>
            </a:r>
            <a:r>
              <a:rPr sz="3200" b="1"/>
              <a:t>基于思想内容和艺术特色的</a:t>
            </a:r>
            <a:r>
              <a:rPr sz="3200" b="1">
                <a:solidFill>
                  <a:srgbClr val="FF0000"/>
                </a:solidFill>
                <a:cs typeface="+mn-ea"/>
              </a:rPr>
              <a:t>鉴赏性</a:t>
            </a:r>
            <a:r>
              <a:rPr sz="3200" b="1"/>
              <a:t>阅读。</a:t>
            </a:r>
            <a:endParaRPr sz="3200" b="1"/>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154775" y="2471960"/>
            <a:ext cx="8911687" cy="1280890"/>
          </a:xfrm>
        </p:spPr>
        <p:txBody>
          <a:bodyPr/>
          <a:p>
            <a:r>
              <a:rPr lang="en-US" altLang="zh-CN" sz="5400" b="1"/>
              <a:t>3.</a:t>
            </a:r>
            <a:r>
              <a:rPr lang="zh-CN" altLang="zh-CN" sz="5400" b="1"/>
              <a:t>读写一体是素材积累的方法</a:t>
            </a:r>
            <a:endParaRPr lang="zh-CN" altLang="zh-CN" sz="5400" b="1"/>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012950" y="1892935"/>
            <a:ext cx="9098915" cy="1445260"/>
          </a:xfrm>
          <a:prstGeom prst="rect">
            <a:avLst/>
          </a:prstGeom>
          <a:noFill/>
          <a:ln w="9525">
            <a:noFill/>
          </a:ln>
        </p:spPr>
        <p:txBody>
          <a:bodyPr wrap="square">
            <a:spAutoFit/>
          </a:bodyPr>
          <a:p>
            <a:r>
              <a:rPr lang="zh-CN" altLang="en-US" sz="4400" b="1">
                <a:latin typeface="宋体" panose="02010600030101010101" pitchFamily="2" charset="-122"/>
                <a:ea typeface="宋体" panose="02010600030101010101" pitchFamily="2" charset="-122"/>
                <a:cs typeface="宋体" panose="02010600030101010101" pitchFamily="2" charset="-122"/>
              </a:rPr>
              <a:t>叶圣陶先生说：“阅读是吸收，写作是倾吐。”</a:t>
            </a:r>
            <a:endParaRPr lang="zh-CN" altLang="en-US" sz="4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308100" y="508635"/>
            <a:ext cx="9975215" cy="6123940"/>
          </a:xfrm>
          <a:prstGeom prst="rect">
            <a:avLst/>
          </a:prstGeom>
          <a:noFill/>
          <a:ln w="9525">
            <a:noFill/>
          </a:ln>
        </p:spPr>
        <p:txBody>
          <a:bodyPr wrap="square">
            <a:spAutoFit/>
          </a:bodyPr>
          <a:p>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题目</a:t>
            </a:r>
            <a:r>
              <a:rPr lang="en-US" altLang="zh-CN" sz="2800" b="1">
                <a:latin typeface="Times New Roman" panose="02020603050405020304" pitchFamily="18" charset="0"/>
                <a:cs typeface="Times New Roman" panose="02020603050405020304" pitchFamily="18" charset="0"/>
              </a:rPr>
              <a:t>]</a:t>
            </a:r>
            <a:r>
              <a:rPr lang="zh-CN" altLang="en-US" sz="2800" b="1">
                <a:latin typeface="宋体" panose="02010600030101010101" pitchFamily="2" charset="-122"/>
                <a:ea typeface="宋体" panose="02010600030101010101" pitchFamily="2" charset="-122"/>
                <a:cs typeface="宋体" panose="02010600030101010101" pitchFamily="2" charset="-122"/>
              </a:rPr>
              <a:t>作者说：“文化上的高峰有时可能被云雾遮盖数百年之久，而这种云雾主要是朦胧在人们心间。” </a:t>
            </a:r>
            <a:r>
              <a:rPr lang="en-US" altLang="zh-CN" sz="2800" b="1">
                <a:latin typeface="Times New Roman" panose="02020603050405020304" pitchFamily="18" charset="0"/>
                <a:cs typeface="Times New Roman" panose="02020603050405020304" pitchFamily="18" charset="0"/>
              </a:rPr>
              <a:t>[</a:t>
            </a:r>
            <a:r>
              <a:rPr lang="zh-CN" altLang="en-US" sz="2800" b="1">
                <a:latin typeface="宋体" panose="02010600030101010101" pitchFamily="2" charset="-122"/>
                <a:ea typeface="宋体" panose="02010600030101010101" pitchFamily="2" charset="-122"/>
                <a:cs typeface="宋体" panose="02010600030101010101" pitchFamily="2" charset="-122"/>
              </a:rPr>
              <a:t>备考再延伸示例</a:t>
            </a:r>
            <a:r>
              <a:rPr lang="en-US" altLang="zh-CN" sz="2800" b="1">
                <a:latin typeface="Times New Roman" panose="02020603050405020304" pitchFamily="18" charset="0"/>
                <a:cs typeface="Times New Roman" panose="02020603050405020304" pitchFamily="18" charset="0"/>
              </a:rPr>
              <a:t>]   </a:t>
            </a:r>
            <a:endParaRPr lang="en-US" altLang="zh-CN" sz="3200" b="1">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作者所说“文化上的高峰有时可能被云雾遮盖数百年之久，而这种云雾主要是朦胧在人们心间。”意思是在文化领域某些达到很高境界的人物，有些时候可能因为短见偏见的传统，而长时期不为人们所认知，得不到应有的尊重。而这种短见和偏见主要存在于人们的认识之中。     这句话揭示出文化进程的艰难状态，触发了我一些思考。能达到文化高峰的人物和学说，其境界一定是超越时代，超越传统的，因此在囿于习俗的环境里难以得到广泛的理解和认同。例如孔子，在春秋战国，诸侯纷争的时代，他的“仁政”的政治观点和“中庸”的哲学理念，除少数儒家传人，很长时期没人接受，人们只信奉强权与武力。直到汉代，经董仲舒建言，中央政府倡导，才奠定为中华民族的主流文化。</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651000" y="922020"/>
            <a:ext cx="9594850" cy="5631180"/>
          </a:xfrm>
          <a:prstGeom prst="rect">
            <a:avLst/>
          </a:prstGeom>
          <a:noFill/>
          <a:ln w="9525">
            <a:noFill/>
          </a:ln>
        </p:spPr>
        <p:txBody>
          <a:bodyPr wrap="square">
            <a:spAutoFit/>
          </a:bodyPr>
          <a:p>
            <a:r>
              <a:rPr lang="en-US" altLang="zh-CN" sz="4000" b="1">
                <a:latin typeface="宋体" panose="02010600030101010101" pitchFamily="2" charset="-122"/>
                <a:ea typeface="宋体" panose="02010600030101010101" pitchFamily="2" charset="-122"/>
                <a:cs typeface="宋体" panose="02010600030101010101" pitchFamily="2" charset="-122"/>
              </a:rPr>
              <a:t>  </a:t>
            </a:r>
            <a:r>
              <a:rPr lang="zh-CN" altLang="en-US" sz="4000" b="1">
                <a:latin typeface="宋体" panose="02010600030101010101" pitchFamily="2" charset="-122"/>
                <a:ea typeface="宋体" panose="02010600030101010101" pitchFamily="2" charset="-122"/>
                <a:cs typeface="宋体" panose="02010600030101010101" pitchFamily="2" charset="-122"/>
              </a:rPr>
              <a:t>又例如爱因斯坦的相对论，据说发表时全世界只有两个半人可以读懂，并且受到二百位权威物理专家的联名批驳，人们只笃信牛顿创立的经典物理。直到许多年后，得到大量科学研究实证材料的支持，成为现代物理的基石，才得到普遍的认可。这使我认识到，发现真理、坚持真理固然不易，而拨开人们心头的迷雾，推广真理又将是多么艰难和漫长的过程啊！</a:t>
            </a:r>
            <a:endParaRPr lang="zh-CN" altLang="en-US" sz="4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269075" y="1386110"/>
            <a:ext cx="8911687" cy="1280890"/>
          </a:xfrm>
        </p:spPr>
        <p:txBody>
          <a:bodyPr/>
          <a:p>
            <a:r>
              <a:rPr lang="zh-CN" altLang="en-US" sz="4000" b="1"/>
              <a:t>君子曰：战国之时，士多大言无当，盖往往藉是以媒利禄。尊卢沙，亦其一人也。使晋兵不即至，或可少售其妄；未久辄败，亦不幸矣哉！历考往事，矫虚以诳人，未有令后者也。然则尊卢沙之劓，非不幸也，宜也。</a:t>
            </a:r>
            <a:endParaRPr lang="zh-CN" altLang="en-US" sz="4000" b="1"/>
          </a:p>
        </p:txBody>
      </p:sp>
      <p:sp>
        <p:nvSpPr>
          <p:cNvPr id="3" name="内容占位符 2"/>
          <p:cNvSpPr>
            <a:spLocks noGrp="1"/>
          </p:cNvSpPr>
          <p:nvPr>
            <p:ph idx="1"/>
          </p:nvPr>
        </p:nvSpPr>
        <p:spPr/>
        <p:txBody>
          <a:bodyPr/>
          <a:p>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图片 1"/>
          <p:cNvPicPr>
            <a:picLocks noChangeAspect="1"/>
          </p:cNvPicPr>
          <p:nvPr>
            <p:ph idx="1"/>
          </p:nvPr>
        </p:nvPicPr>
        <p:blipFill>
          <a:blip r:embed="rId1"/>
          <a:stretch>
            <a:fillRect/>
          </a:stretch>
        </p:blipFill>
        <p:spPr>
          <a:xfrm>
            <a:off x="-59055" y="-20955"/>
            <a:ext cx="12296140" cy="6957695"/>
          </a:xfrm>
          <a:prstGeom prst="rect">
            <a:avLst/>
          </a:prstGeom>
          <a:noFill/>
          <a:ln w="9525">
            <a:noFill/>
          </a:ln>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5400"/>
              <a:t>    </a:t>
            </a:r>
            <a:r>
              <a:rPr lang="zh-CN" altLang="en-US" sz="5400" b="1"/>
              <a:t>子曰：“道不同，不相为谋”，亦各从其志也。故曰：“富贵如可求，虽执鞭之士，吾亦为之。如不可求，从吾所好。”举世混浊，清士乃见，岂以其重若彼，其轻若此哉？</a:t>
            </a:r>
            <a:endParaRPr lang="zh-CN" altLang="en-US" sz="5400" b="1"/>
          </a:p>
        </p:txBody>
      </p:sp>
      <p:sp>
        <p:nvSpPr>
          <p:cNvPr id="3" name="内容占位符 2"/>
          <p:cNvSpPr>
            <a:spLocks noGrp="1"/>
          </p:cNvSpPr>
          <p:nvPr>
            <p:ph idx="1"/>
          </p:nvPr>
        </p:nvSpPr>
        <p:spPr/>
        <p:txBody>
          <a:bodyPr/>
          <a:p>
            <a:endParaRPr lang="zh-CN" altLang="en-US"/>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411605" y="541020"/>
            <a:ext cx="10473690" cy="5775960"/>
          </a:xfrm>
        </p:spPr>
        <p:txBody>
          <a:bodyPr/>
          <a:p>
            <a:r>
              <a:rPr lang="zh-CN" altLang="en-US" sz="2800" b="1"/>
              <a:t>对下面这首宋诗的赏析，不恰当的一项是(      )</a:t>
            </a:r>
            <a:br>
              <a:rPr lang="zh-CN" altLang="en-US" sz="2800" b="1"/>
            </a:br>
            <a:r>
              <a:rPr lang="zh-CN" altLang="en-US" sz="2800" b="1"/>
              <a:t>                            约   客</a:t>
            </a:r>
            <a:br>
              <a:rPr lang="zh-CN" altLang="en-US" sz="2800" b="1"/>
            </a:br>
            <a:r>
              <a:rPr lang="zh-CN" altLang="en-US" sz="2800" b="1"/>
              <a:t>                                  赵师秀</a:t>
            </a:r>
            <a:br>
              <a:rPr lang="zh-CN" altLang="en-US" sz="2800" b="1"/>
            </a:br>
            <a:r>
              <a:rPr lang="zh-CN" altLang="en-US" sz="2800" b="1"/>
              <a:t>                黄梅时节家家雨，青草池塘处处蛙。</a:t>
            </a:r>
            <a:br>
              <a:rPr lang="zh-CN" altLang="en-US" sz="2800" b="1"/>
            </a:br>
            <a:r>
              <a:rPr lang="zh-CN" altLang="en-US" sz="2800" b="1"/>
              <a:t>                有约不来过夜半，闲敲棋子落灯花。</a:t>
            </a:r>
            <a:br>
              <a:rPr lang="zh-CN" altLang="en-US" sz="2800" b="1"/>
            </a:br>
            <a:r>
              <a:rPr lang="zh-CN" altLang="en-US" sz="2800" b="1"/>
              <a:t>A.前两句写出了时令特色和地方气息，从侧面透露出诗人在静候友人来访时的感受。</a:t>
            </a:r>
            <a:br>
              <a:rPr lang="zh-CN" altLang="en-US" sz="2800" b="1"/>
            </a:br>
            <a:r>
              <a:rPr lang="zh-CN" altLang="en-US" sz="2800" b="1"/>
              <a:t>B.第三句点题，以“夜半”说明诗人在久久等待，但约客未至，却只听到阵阵的雨声、蛙声。</a:t>
            </a:r>
            <a:br>
              <a:rPr lang="zh-CN" altLang="en-US" sz="2800" b="1"/>
            </a:br>
            <a:r>
              <a:rPr lang="zh-CN" altLang="en-US" sz="2800" b="1"/>
              <a:t>C.第四句描写了“闲敲棋子”这一细节，生动地表现出诗人此时闲适恬淡的心情。</a:t>
            </a:r>
            <a:br>
              <a:rPr lang="zh-CN" altLang="en-US" sz="2800" b="1"/>
            </a:br>
            <a:r>
              <a:rPr lang="zh-CN" altLang="en-US" sz="2800" b="1"/>
              <a:t>D.全诗通过对环境和人物动作的渲染，描写诗人雨夜等候客人的情景，含蓄而有韵味。</a:t>
            </a:r>
            <a:endParaRPr lang="zh-CN" altLang="en-US" sz="2800" b="1"/>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336800" y="2140585"/>
            <a:ext cx="8261350" cy="2984500"/>
          </a:xfrm>
          <a:prstGeom prst="rect">
            <a:avLst/>
          </a:prstGeom>
          <a:noFill/>
          <a:ln w="9525">
            <a:noFill/>
          </a:ln>
        </p:spPr>
        <p:txBody>
          <a:bodyPr wrap="square">
            <a:spAutoFit/>
          </a:bodyPr>
          <a:p>
            <a:pPr indent="914400"/>
            <a:r>
              <a:rPr lang="en-US" altLang="zh-CN" sz="1050" b="0">
                <a:latin typeface="新宋体" panose="02010609030101010101" charset="-122"/>
                <a:ea typeface="新宋体" panose="02010609030101010101" charset="-122"/>
                <a:cs typeface="新宋体" panose="02010609030101010101" charset="-122"/>
              </a:rPr>
              <a:t> </a:t>
            </a:r>
            <a:r>
              <a:rPr lang="zh-CN" altLang="en-US" sz="7200" b="1">
                <a:latin typeface="宋体" panose="02010600030101010101" pitchFamily="2" charset="-122"/>
                <a:ea typeface="宋体" panose="02010600030101010101" pitchFamily="2" charset="-122"/>
                <a:cs typeface="宋体" panose="02010600030101010101" pitchFamily="2" charset="-122"/>
              </a:rPr>
              <a:t>闲敲棋子落灯花</a:t>
            </a:r>
            <a:endParaRPr lang="zh-CN" altLang="en-US" sz="7200" b="1">
              <a:latin typeface="宋体" panose="02010600030101010101" pitchFamily="2" charset="-122"/>
              <a:ea typeface="宋体" panose="02010600030101010101" pitchFamily="2" charset="-122"/>
              <a:cs typeface="宋体" panose="02010600030101010101" pitchFamily="2" charset="-122"/>
            </a:endParaRPr>
          </a:p>
          <a:p>
            <a:pPr indent="914400"/>
            <a:r>
              <a:rPr lang="zh-CN" altLang="en-US" sz="7200" b="1">
                <a:latin typeface="宋体" panose="02010600030101010101" pitchFamily="2" charset="-122"/>
                <a:ea typeface="宋体" panose="02010600030101010101" pitchFamily="2" charset="-122"/>
                <a:cs typeface="宋体" panose="02010600030101010101" pitchFamily="2" charset="-122"/>
              </a:rPr>
              <a:t>      </a:t>
            </a:r>
            <a:r>
              <a:rPr lang="zh-CN" altLang="en-US" sz="4400" b="1">
                <a:latin typeface="宋体" panose="02010600030101010101" pitchFamily="2" charset="-122"/>
                <a:ea typeface="宋体" panose="02010600030101010101" pitchFamily="2" charset="-122"/>
                <a:cs typeface="宋体" panose="02010600030101010101" pitchFamily="2" charset="-122"/>
              </a:rPr>
              <a:t>北京一考生</a:t>
            </a:r>
            <a:endParaRPr lang="zh-CN" altLang="en-US" sz="4400" b="1">
              <a:latin typeface="宋体" panose="02010600030101010101" pitchFamily="2" charset="-122"/>
              <a:ea typeface="宋体" panose="02010600030101010101" pitchFamily="2" charset="-122"/>
              <a:cs typeface="宋体" panose="02010600030101010101" pitchFamily="2" charset="-122"/>
            </a:endParaRPr>
          </a:p>
          <a:p>
            <a:pPr indent="914400"/>
            <a:endParaRPr lang="zh-CN" altLang="en-US" sz="4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879600" y="494030"/>
            <a:ext cx="9975850" cy="5507990"/>
          </a:xfrm>
          <a:prstGeom prst="rect">
            <a:avLst/>
          </a:prstGeom>
          <a:noFill/>
          <a:ln w="9525">
            <a:noFill/>
          </a:ln>
        </p:spPr>
        <p:txBody>
          <a:bodyPr wrap="square">
            <a:spAutoFit/>
          </a:bodyPr>
          <a:p>
            <a:pPr indent="266700"/>
            <a:r>
              <a:rPr lang="en-US" altLang="zh-CN" sz="3200" b="0">
                <a:latin typeface="宋体" panose="02010600030101010101" pitchFamily="2" charset="-122"/>
                <a:ea typeface="宋体" panose="02010600030101010101" pitchFamily="2" charset="-122"/>
                <a:cs typeface="宋体" panose="02010600030101010101" pitchFamily="2" charset="-122"/>
              </a:rPr>
              <a:t>  </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假如爱迪生来</a:t>
            </a:r>
            <a:r>
              <a:rPr lang="en-US" altLang="zh-CN" sz="3200" b="1">
                <a:latin typeface="Calibri" panose="020F0502020204030204" charset="0"/>
                <a:cs typeface="Calibri" panose="020F0502020204030204" charset="0"/>
              </a:rPr>
              <a:t>21</a:t>
            </a:r>
            <a:r>
              <a:rPr lang="zh-CN" altLang="en-US" sz="3200" b="1">
                <a:latin typeface="宋体" panose="02010600030101010101" pitchFamily="2" charset="-122"/>
                <a:ea typeface="宋体" panose="02010600030101010101" pitchFamily="2" charset="-122"/>
                <a:cs typeface="宋体" panose="02010600030101010101" pitchFamily="2" charset="-122"/>
              </a:rPr>
              <a:t>世纪生活一个星期，最让他感到新奇的会是什么？文学家莫言一语中的，手机的广泛应用，深刻地影响着人们的交往方式、思想感情和观念意识，手机改变了人们的生活节奏，一切变得快速而又便捷。人们不用再鸿雁传书，有了手机，问候便在顷刻之间到达；人们不用再案牍劳形，有了手机，汗牛充栋只是字典中的故事；人们不用再千里相聚，有了手机，彼此间的交流便在朋友圈中流淌。生活如此便捷，如同快餐般迅速满足需求。可是在果腹后，人们的内心是不是有些怅然若失？是的，手机带给我们便捷，可是我们失去了对生活的享受。</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879600" y="494030"/>
            <a:ext cx="9975850" cy="6000750"/>
          </a:xfrm>
          <a:prstGeom prst="rect">
            <a:avLst/>
          </a:prstGeom>
          <a:noFill/>
          <a:ln w="9525">
            <a:noFill/>
          </a:ln>
        </p:spPr>
        <p:txBody>
          <a:bodyPr wrap="square">
            <a:spAutoFit/>
          </a:bodyPr>
          <a:p>
            <a:pPr indent="266700"/>
            <a:r>
              <a:rPr lang="en-US" altLang="zh-CN" sz="3200" b="0">
                <a:latin typeface="宋体" panose="02010600030101010101" pitchFamily="2" charset="-122"/>
                <a:ea typeface="宋体" panose="02010600030101010101" pitchFamily="2" charset="-122"/>
                <a:cs typeface="宋体" panose="02010600030101010101" pitchFamily="2" charset="-122"/>
              </a:rPr>
              <a:t>  </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sz="3200" b="1"/>
              <a:t>“黄梅时节家家雨，青草池塘处处蛙。有客不来过夜半，闲敲棋子落灯花。”赵师秀的《约客》是千百年前的闲适生活，如今的我们，在行色匆匆中，早已忽略了身边的风景，只专注于屏幕的方寸之间，任凭时光流转，夏秋冬春，已然无福亦无心享受这有张有弛的慢生活。如果我们是赵师秀，在等待的时候根本不会注意到梅子黄时雨。蛙声遍雨中，只会专注于微信、微博的刷新、留言，或者恐怕早已一通电话过去质问对方的爽约。现代生活容不得等待，更体会不到等待时的一点点期盼、一阵阵焦急和那一丝丝失落。快节奏的生活让我们迅速得偿所望，却最终留给我们荒芜的内心。</a:t>
            </a:r>
            <a:endParaRPr sz="3200" b="1"/>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879600" y="494030"/>
            <a:ext cx="9975850" cy="6247130"/>
          </a:xfrm>
          <a:prstGeom prst="rect">
            <a:avLst/>
          </a:prstGeom>
          <a:noFill/>
          <a:ln w="9525">
            <a:noFill/>
          </a:ln>
        </p:spPr>
        <p:txBody>
          <a:bodyPr wrap="square">
            <a:spAutoFit/>
          </a:bodyPr>
          <a:p>
            <a:pPr indent="266700"/>
            <a:r>
              <a:rPr lang="en-US" altLang="zh-CN" sz="3200" b="0">
                <a:latin typeface="宋体" panose="02010600030101010101" pitchFamily="2" charset="-122"/>
                <a:ea typeface="宋体" panose="02010600030101010101" pitchFamily="2" charset="-122"/>
                <a:cs typeface="宋体" panose="02010600030101010101" pitchFamily="2" charset="-122"/>
              </a:rPr>
              <a:t> </a:t>
            </a:r>
            <a:r>
              <a:rPr lang="en-US" altLang="zh-CN" sz="4000" b="0">
                <a:latin typeface="宋体" panose="02010600030101010101" pitchFamily="2" charset="-122"/>
                <a:ea typeface="宋体" panose="02010600030101010101" pitchFamily="2" charset="-122"/>
                <a:cs typeface="宋体" panose="02010600030101010101" pitchFamily="2" charset="-122"/>
              </a:rPr>
              <a:t> </a:t>
            </a:r>
            <a:r>
              <a:rPr lang="en-US" altLang="zh-CN" sz="4000" b="1">
                <a:latin typeface="宋体" panose="02010600030101010101" pitchFamily="2" charset="-122"/>
                <a:ea typeface="宋体" panose="02010600030101010101" pitchFamily="2" charset="-122"/>
                <a:cs typeface="宋体" panose="02010600030101010101" pitchFamily="2" charset="-122"/>
              </a:rPr>
              <a:t> </a:t>
            </a:r>
            <a:r>
              <a:rPr sz="4000" b="1"/>
              <a:t>还记得余光中的《催魂铃》吗？那精确而间歇的发作，那一叠连声的催促，凡有耳神经的人，没有谁不悚然惊魂，一跃而起的。它高亢而密集，锲而不舍，就像一排排嚣张的惊叹号一样，滔滔向我们卷来，摄人心魄。我们就如同《摩登时代》中的卓别林一样，被机器控制，成了机器的奴隶。人被自己发明的东西所奴役，这便是“异化”。我们发明了机器、工具，我们又常常被他们所束缚，迷失了自心。</a:t>
            </a:r>
            <a:endParaRPr sz="4000" b="1"/>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TextBox 3"/>
          <p:cNvSpPr txBox="1">
            <a:spLocks noChangeArrowheads="1"/>
          </p:cNvSpPr>
          <p:nvPr/>
        </p:nvSpPr>
        <p:spPr bwMode="auto">
          <a:xfrm>
            <a:off x="1752600" y="533400"/>
            <a:ext cx="8534400" cy="3784600"/>
          </a:xfrm>
          <a:prstGeom prst="rect">
            <a:avLst/>
          </a:prstGeom>
          <a:noFill/>
          <a:ln w="9525">
            <a:noFill/>
            <a:miter lim="800000"/>
          </a:ln>
        </p:spPr>
        <p:txBody>
          <a:bodyPr>
            <a:spAutoFit/>
          </a:bodyPr>
          <a:lstStyle/>
          <a:p>
            <a:pPr marR="0" defTabSz="914400">
              <a:buClrTx/>
              <a:buSzTx/>
              <a:buFontTx/>
              <a:buNone/>
              <a:defRPr/>
            </a:pPr>
            <a:r>
              <a:rPr kumimoji="0" lang="zh-CN" altLang="en-US" sz="4000" b="1" kern="1200" cap="none" spc="0" normalizeH="0" baseline="0" noProof="0" dirty="0">
                <a:latin typeface="黑体" panose="02010609060101010101" charset="-122"/>
                <a:ea typeface="黑体" panose="02010609060101010101" charset="-122"/>
                <a:cs typeface="+mn-cs"/>
              </a:rPr>
              <a:t>材料备考与思维备考的</a:t>
            </a:r>
            <a:r>
              <a:rPr kumimoji="0" lang="zh-CN" altLang="en-US" sz="4000" b="1" kern="1200" cap="none" spc="0" normalizeH="0" baseline="0" noProof="0"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mn-cs"/>
              </a:rPr>
              <a:t>辩证关系</a:t>
            </a:r>
            <a:r>
              <a:rPr kumimoji="0" lang="zh-CN" altLang="en-US" sz="4000" kern="1200" cap="none" spc="0" normalizeH="0" baseline="0" noProof="0" dirty="0">
                <a:latin typeface="黑体" panose="02010609060101010101" charset="-122"/>
                <a:ea typeface="黑体" panose="02010609060101010101" charset="-122"/>
                <a:cs typeface="+mn-cs"/>
              </a:rPr>
              <a:t>：</a:t>
            </a:r>
            <a:endParaRPr kumimoji="0" lang="zh-CN" altLang="en-US" sz="4000" kern="1200" cap="none" spc="0" normalizeH="0" baseline="0" noProof="0" dirty="0">
              <a:latin typeface="黑体" panose="02010609060101010101" charset="-122"/>
              <a:ea typeface="黑体" panose="02010609060101010101" charset="-122"/>
              <a:cs typeface="+mn-cs"/>
            </a:endParaRPr>
          </a:p>
          <a:p>
            <a:pPr marR="0" defTabSz="914400">
              <a:buClrTx/>
              <a:buSzTx/>
              <a:buFontTx/>
              <a:buNone/>
              <a:defRPr/>
            </a:pPr>
            <a:endParaRPr kumimoji="0" lang="en-US" altLang="zh-CN" sz="4000" kern="1200" cap="none" spc="0" normalizeH="0" baseline="0" noProof="0" dirty="0">
              <a:latin typeface="黑体" panose="02010609060101010101" charset="-122"/>
              <a:ea typeface="黑体" panose="02010609060101010101" charset="-122"/>
              <a:cs typeface="+mn-cs"/>
            </a:endParaRPr>
          </a:p>
          <a:p>
            <a:pPr marR="0" defTabSz="914400">
              <a:buClrTx/>
              <a:buSzTx/>
              <a:buFontTx/>
              <a:buNone/>
              <a:defRPr/>
            </a:pPr>
            <a:r>
              <a:rPr kumimoji="0" lang="en-US" altLang="zh-CN" sz="4000" kern="1200" cap="none" spc="0" normalizeH="0" baseline="0" noProof="0" dirty="0">
                <a:latin typeface="黑体" panose="02010609060101010101" charset="-122"/>
                <a:ea typeface="黑体" panose="02010609060101010101" charset="-122"/>
                <a:cs typeface="+mn-cs"/>
              </a:rPr>
              <a:t>    </a:t>
            </a:r>
            <a:r>
              <a:rPr kumimoji="0" lang="zh-CN" altLang="en-US" sz="4000" kern="1200" cap="none" spc="0" normalizeH="0" baseline="0" noProof="0" dirty="0">
                <a:latin typeface="黑体" panose="02010609060101010101" charset="-122"/>
                <a:ea typeface="黑体" panose="02010609060101010101" charset="-122"/>
                <a:cs typeface="+mn-cs"/>
              </a:rPr>
              <a:t>从</a:t>
            </a:r>
            <a:r>
              <a:rPr kumimoji="0" lang="zh-CN" altLang="en-US" sz="4000" b="1" kern="1200" cap="none" spc="0" normalizeH="0" baseline="0" noProof="0" dirty="0">
                <a:solidFill>
                  <a:srgbClr val="FF0000"/>
                </a:solidFill>
                <a:latin typeface="黑体" panose="02010609060101010101" charset="-122"/>
                <a:ea typeface="黑体" panose="02010609060101010101" charset="-122"/>
                <a:cs typeface="+mn-cs"/>
              </a:rPr>
              <a:t>材料备考</a:t>
            </a:r>
            <a:r>
              <a:rPr kumimoji="0" lang="zh-CN" altLang="en-US" sz="4000" kern="1200" cap="none" spc="0" normalizeH="0" baseline="0" noProof="0" dirty="0">
                <a:latin typeface="黑体" panose="02010609060101010101" charset="-122"/>
                <a:ea typeface="黑体" panose="02010609060101010101" charset="-122"/>
                <a:cs typeface="+mn-cs"/>
              </a:rPr>
              <a:t>到</a:t>
            </a:r>
            <a:r>
              <a:rPr kumimoji="0" lang="zh-CN" altLang="en-US" sz="4000" b="1" kern="1200" cap="none" spc="0" normalizeH="0" baseline="0" noProof="0" dirty="0">
                <a:solidFill>
                  <a:srgbClr val="FF0000"/>
                </a:solidFill>
                <a:latin typeface="黑体" panose="02010609060101010101" charset="-122"/>
                <a:ea typeface="黑体" panose="02010609060101010101" charset="-122"/>
                <a:cs typeface="+mn-cs"/>
              </a:rPr>
              <a:t>思维备考</a:t>
            </a:r>
            <a:r>
              <a:rPr kumimoji="0" lang="zh-CN" altLang="en-US" sz="4000" kern="1200" cap="none" spc="0" normalizeH="0" baseline="0" noProof="0" dirty="0">
                <a:latin typeface="黑体" panose="02010609060101010101" charset="-122"/>
                <a:ea typeface="黑体" panose="02010609060101010101" charset="-122"/>
                <a:cs typeface="+mn-cs"/>
              </a:rPr>
              <a:t>，</a:t>
            </a:r>
            <a:endParaRPr kumimoji="0" lang="en-US" altLang="zh-CN" sz="4000" kern="1200" cap="none" spc="0" normalizeH="0" baseline="0" noProof="0" dirty="0">
              <a:latin typeface="黑体" panose="02010609060101010101" charset="-122"/>
              <a:ea typeface="黑体" panose="02010609060101010101" charset="-122"/>
              <a:cs typeface="+mn-cs"/>
            </a:endParaRPr>
          </a:p>
          <a:p>
            <a:pPr marR="0" defTabSz="914400">
              <a:buClrTx/>
              <a:buSzTx/>
              <a:buFontTx/>
              <a:buNone/>
              <a:defRPr/>
            </a:pPr>
            <a:r>
              <a:rPr kumimoji="0" lang="en-US" altLang="zh-CN" sz="4000" kern="1200" cap="none" spc="0" normalizeH="0" baseline="0" noProof="0" dirty="0">
                <a:latin typeface="黑体" panose="02010609060101010101" charset="-122"/>
                <a:ea typeface="黑体" panose="02010609060101010101" charset="-122"/>
                <a:cs typeface="+mn-cs"/>
              </a:rPr>
              <a:t>    </a:t>
            </a:r>
            <a:r>
              <a:rPr kumimoji="0" lang="zh-CN" altLang="en-US" sz="4000" kern="1200" cap="none" spc="0" normalizeH="0" baseline="0" noProof="0" dirty="0">
                <a:latin typeface="黑体" panose="02010609060101010101" charset="-122"/>
                <a:ea typeface="黑体" panose="02010609060101010101" charset="-122"/>
                <a:cs typeface="+mn-cs"/>
              </a:rPr>
              <a:t>再从</a:t>
            </a:r>
            <a:r>
              <a:rPr kumimoji="0" lang="zh-CN" altLang="en-US" sz="4000" b="1" kern="1200" cap="none" spc="0" normalizeH="0" baseline="0" noProof="0" dirty="0">
                <a:solidFill>
                  <a:srgbClr val="FF0000"/>
                </a:solidFill>
                <a:latin typeface="黑体" panose="02010609060101010101" charset="-122"/>
                <a:ea typeface="黑体" panose="02010609060101010101" charset="-122"/>
                <a:cs typeface="+mn-cs"/>
              </a:rPr>
              <a:t>思维备考</a:t>
            </a:r>
            <a:r>
              <a:rPr kumimoji="0" lang="zh-CN" altLang="en-US" sz="4000" kern="1200" cap="none" spc="0" normalizeH="0" baseline="0" noProof="0" dirty="0">
                <a:latin typeface="黑体" panose="02010609060101010101" charset="-122"/>
                <a:ea typeface="黑体" panose="02010609060101010101" charset="-122"/>
                <a:cs typeface="+mn-cs"/>
              </a:rPr>
              <a:t>回归</a:t>
            </a:r>
            <a:r>
              <a:rPr kumimoji="0" lang="zh-CN" altLang="en-US" sz="4000" b="1" kern="1200" cap="none" spc="0" normalizeH="0" baseline="0" noProof="0" dirty="0">
                <a:solidFill>
                  <a:srgbClr val="FF0000"/>
                </a:solidFill>
                <a:latin typeface="黑体" panose="02010609060101010101" charset="-122"/>
                <a:ea typeface="黑体" panose="02010609060101010101" charset="-122"/>
                <a:cs typeface="+mn-cs"/>
              </a:rPr>
              <a:t>材料备考</a:t>
            </a:r>
            <a:r>
              <a:rPr kumimoji="0" lang="zh-CN" altLang="en-US" sz="4000" kern="1200" cap="none" spc="0" normalizeH="0" baseline="0" noProof="0" dirty="0">
                <a:latin typeface="黑体" panose="02010609060101010101" charset="-122"/>
                <a:ea typeface="黑体" panose="02010609060101010101" charset="-122"/>
                <a:cs typeface="+mn-cs"/>
              </a:rPr>
              <a:t>。</a:t>
            </a:r>
            <a:endParaRPr kumimoji="0" lang="en-US" altLang="zh-CN" sz="4000" kern="1200" cap="none" spc="0" normalizeH="0" baseline="0" noProof="0" dirty="0">
              <a:latin typeface="黑体" panose="02010609060101010101" charset="-122"/>
              <a:ea typeface="黑体" panose="02010609060101010101" charset="-122"/>
              <a:cs typeface="+mn-cs"/>
            </a:endParaRPr>
          </a:p>
          <a:p>
            <a:pPr marR="0" defTabSz="914400">
              <a:buClrTx/>
              <a:buSzTx/>
              <a:buFontTx/>
              <a:buNone/>
              <a:defRPr/>
            </a:pPr>
            <a:endParaRPr kumimoji="0" lang="en-US" altLang="zh-CN" sz="4000" kern="1200" cap="none" spc="0" normalizeH="0" baseline="0" noProof="0" dirty="0">
              <a:latin typeface="黑体" panose="02010609060101010101" charset="-122"/>
              <a:ea typeface="黑体" panose="02010609060101010101" charset="-122"/>
              <a:cs typeface="+mn-cs"/>
            </a:endParaRPr>
          </a:p>
          <a:p>
            <a:pPr marR="0" defTabSz="914400">
              <a:buClrTx/>
              <a:buSzTx/>
              <a:buFontTx/>
              <a:buNone/>
              <a:defRPr/>
            </a:pPr>
            <a:r>
              <a:rPr kumimoji="0" lang="zh-CN" altLang="en-US" sz="4000" kern="1200" cap="none" spc="0" normalizeH="0" baseline="0" noProof="0" dirty="0">
                <a:latin typeface="黑体" panose="02010609060101010101" charset="-122"/>
                <a:ea typeface="黑体" panose="02010609060101010101" charset="-122"/>
                <a:cs typeface="+mn-cs"/>
              </a:rPr>
              <a:t>（重点在于“材料与思维的关系”）</a:t>
            </a:r>
            <a:endParaRPr kumimoji="0" lang="en-US" altLang="zh-CN" sz="4000" kern="1200" cap="none" spc="0" normalizeH="0" baseline="0" noProof="0" dirty="0">
              <a:latin typeface="黑体" panose="02010609060101010101" charset="-122"/>
              <a:ea typeface="黑体" panose="02010609060101010101" charset="-122"/>
              <a:cs typeface="+mn-cs"/>
            </a:endParaRPr>
          </a:p>
        </p:txBody>
      </p:sp>
      <p:sp>
        <p:nvSpPr>
          <p:cNvPr id="124931" name="矩形 1"/>
          <p:cNvSpPr/>
          <p:nvPr/>
        </p:nvSpPr>
        <p:spPr>
          <a:xfrm>
            <a:off x="3106738" y="5095875"/>
            <a:ext cx="5798820" cy="706755"/>
          </a:xfrm>
          <a:prstGeom prst="rect">
            <a:avLst/>
          </a:prstGeom>
          <a:noFill/>
          <a:ln w="9525">
            <a:noFill/>
          </a:ln>
        </p:spPr>
        <p:txBody>
          <a:bodyPr wrap="none">
            <a:spAutoFit/>
          </a:bodyPr>
          <a:lstStyle>
            <a:lvl1pPr marL="273050" indent="-273050" algn="l" rtl="0" eaLnBrk="0" fontAlgn="base" hangingPunct="0">
              <a:spcBef>
                <a:spcPct val="20000"/>
              </a:spcBef>
              <a:spcAft>
                <a:spcPct val="0"/>
              </a:spcAft>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3050" algn="l" rtl="0" eaLnBrk="0" fontAlgn="base" hangingPunct="0">
              <a:spcBef>
                <a:spcPct val="20000"/>
              </a:spcBef>
              <a:spcAft>
                <a:spcPct val="0"/>
              </a:spcAft>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rtl="0" eaLnBrk="0" fontAlgn="base" hangingPunct="0">
              <a:spcBef>
                <a:spcPct val="20000"/>
              </a:spcBef>
              <a:spcAft>
                <a:spcPct val="0"/>
              </a:spcAft>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anose="05050102010706020507" pitchFamily="18" charset="2"/>
              <a:buChar char=""/>
              <a:defRPr kern="1200">
                <a:solidFill>
                  <a:schemeClr val="tx2"/>
                </a:solidFill>
                <a:latin typeface="+mn-lt"/>
                <a:ea typeface="+mn-ea"/>
                <a:cs typeface="+mn-cs"/>
              </a:defRPr>
            </a:lvl4pPr>
            <a:lvl5pPr marL="1462405" indent="-228600" algn="l" rtl="0" eaLnBrk="0" fontAlgn="base" hangingPunct="0">
              <a:spcBef>
                <a:spcPct val="20000"/>
              </a:spcBef>
              <a:spcAft>
                <a:spcPct val="0"/>
              </a:spcAft>
              <a:buClr>
                <a:schemeClr val="accent1"/>
              </a:buClr>
              <a:buSzPct val="100000"/>
              <a:buFont typeface="Symbol" panose="05050102010706020507" pitchFamily="18" charset="2"/>
              <a:buChar char=""/>
              <a:defRPr sz="1600" kern="1200">
                <a:solidFill>
                  <a:schemeClr val="tx2"/>
                </a:solidFill>
                <a:latin typeface="+mn-lt"/>
                <a:ea typeface="+mn-ea"/>
                <a:cs typeface="+mn-cs"/>
              </a:defRPr>
            </a:lvl5pPr>
          </a:lstStyle>
          <a:p>
            <a:pPr marL="0" lvl="0" indent="0" eaLnBrk="1" hangingPunct="1">
              <a:spcBef>
                <a:spcPct val="0"/>
              </a:spcBef>
              <a:buClrTx/>
              <a:buNone/>
            </a:pPr>
            <a:r>
              <a:rPr lang="zh-CN" altLang="en-US" sz="4000" b="1" dirty="0">
                <a:solidFill>
                  <a:srgbClr val="002060"/>
                </a:solidFill>
                <a:latin typeface="黑体" panose="02010609060101010101" charset="-122"/>
                <a:ea typeface="黑体" panose="02010609060101010101" charset="-122"/>
              </a:rPr>
              <a:t>准度、广度、深度、热度</a:t>
            </a:r>
            <a:endParaRPr lang="zh-CN" altLang="en-US" sz="4000" b="1" dirty="0">
              <a:solidFill>
                <a:srgbClr val="002060"/>
              </a:solidFill>
              <a:latin typeface="黑体" panose="02010609060101010101" charset="-122"/>
              <a:ea typeface="黑体" panose="02010609060101010101" charset="-122"/>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0" name="TextBox 3"/>
          <p:cNvSpPr txBox="1"/>
          <p:nvPr/>
        </p:nvSpPr>
        <p:spPr>
          <a:xfrm>
            <a:off x="1981200" y="1828800"/>
            <a:ext cx="8229600" cy="829945"/>
          </a:xfrm>
          <a:prstGeom prst="rect">
            <a:avLst/>
          </a:prstGeom>
          <a:noFill/>
          <a:ln w="9525">
            <a:noFill/>
          </a:ln>
        </p:spPr>
        <p:txBody>
          <a:bodyPr>
            <a:spAutoFit/>
          </a:bodyPr>
          <a:lstStyle>
            <a:lvl1pPr marL="273050" indent="-273050" algn="l" rtl="0" eaLnBrk="0" fontAlgn="base" hangingPunct="0">
              <a:spcBef>
                <a:spcPct val="20000"/>
              </a:spcBef>
              <a:spcAft>
                <a:spcPct val="0"/>
              </a:spcAft>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3050" algn="l" rtl="0" eaLnBrk="0" fontAlgn="base" hangingPunct="0">
              <a:spcBef>
                <a:spcPct val="20000"/>
              </a:spcBef>
              <a:spcAft>
                <a:spcPct val="0"/>
              </a:spcAft>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rtl="0" eaLnBrk="0" fontAlgn="base" hangingPunct="0">
              <a:spcBef>
                <a:spcPct val="20000"/>
              </a:spcBef>
              <a:spcAft>
                <a:spcPct val="0"/>
              </a:spcAft>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anose="05050102010706020507" pitchFamily="18" charset="2"/>
              <a:buChar char=""/>
              <a:defRPr kern="1200">
                <a:solidFill>
                  <a:schemeClr val="tx2"/>
                </a:solidFill>
                <a:latin typeface="+mn-lt"/>
                <a:ea typeface="+mn-ea"/>
                <a:cs typeface="+mn-cs"/>
              </a:defRPr>
            </a:lvl4pPr>
            <a:lvl5pPr marL="1462405" indent="-228600" algn="l" rtl="0" eaLnBrk="0" fontAlgn="base" hangingPunct="0">
              <a:spcBef>
                <a:spcPct val="20000"/>
              </a:spcBef>
              <a:spcAft>
                <a:spcPct val="0"/>
              </a:spcAft>
              <a:buClr>
                <a:schemeClr val="accent1"/>
              </a:buClr>
              <a:buSzPct val="100000"/>
              <a:buFont typeface="Symbol" panose="05050102010706020507" pitchFamily="18" charset="2"/>
              <a:buChar char=""/>
              <a:defRPr sz="1600" kern="1200">
                <a:solidFill>
                  <a:schemeClr val="tx2"/>
                </a:solidFill>
                <a:latin typeface="+mn-lt"/>
                <a:ea typeface="+mn-ea"/>
                <a:cs typeface="+mn-cs"/>
              </a:defRPr>
            </a:lvl5pPr>
          </a:lstStyle>
          <a:p>
            <a:pPr marL="0" lvl="0" indent="0" eaLnBrk="1" hangingPunct="1">
              <a:spcBef>
                <a:spcPct val="0"/>
              </a:spcBef>
              <a:buClrTx/>
              <a:buNone/>
            </a:pPr>
            <a:r>
              <a:rPr lang="en-US" altLang="zh-CN" sz="4800" b="1" dirty="0">
                <a:solidFill>
                  <a:schemeClr val="tx1"/>
                </a:solidFill>
                <a:latin typeface="黑体" panose="02010609060101010101" charset="-122"/>
                <a:ea typeface="黑体" panose="02010609060101010101" charset="-122"/>
              </a:rPr>
              <a:t>3</a:t>
            </a:r>
            <a:r>
              <a:rPr lang="zh-CN" altLang="en-US" sz="4800" b="1" dirty="0">
                <a:solidFill>
                  <a:schemeClr val="tx1"/>
                </a:solidFill>
                <a:latin typeface="黑体" panose="02010609060101010101" charset="-122"/>
                <a:ea typeface="黑体" panose="02010609060101010101" charset="-122"/>
              </a:rPr>
              <a:t>、高三一年的作文训练序列</a:t>
            </a:r>
            <a:endParaRPr lang="zh-CN" altLang="en-US" sz="4800" b="1" dirty="0">
              <a:solidFill>
                <a:schemeClr val="tx1"/>
              </a:solidFill>
              <a:latin typeface="黑体" panose="02010609060101010101" charset="-122"/>
              <a:ea typeface="黑体" panose="02010609060101010101" charset="-122"/>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5170" name="内容占位符 2"/>
          <p:cNvSpPr>
            <a:spLocks noGrp="1"/>
          </p:cNvSpPr>
          <p:nvPr>
            <p:ph idx="1"/>
          </p:nvPr>
        </p:nvSpPr>
        <p:spPr>
          <a:xfrm>
            <a:off x="2238375" y="1123950"/>
            <a:ext cx="9352915" cy="4679950"/>
          </a:xfrm>
        </p:spPr>
        <p:txBody>
          <a:bodyPr vert="horz" wrap="square" lIns="91440" tIns="45720" rIns="91440" bIns="45720" anchor="t"/>
          <a:p>
            <a:pPr marL="0">
              <a:lnSpc>
                <a:spcPct val="80000"/>
              </a:lnSpc>
              <a:buNone/>
            </a:pPr>
            <a:endParaRPr lang="zh-CN" altLang="en-US" b="1" dirty="0">
              <a:solidFill>
                <a:srgbClr val="FF0000"/>
              </a:solidFill>
              <a:latin typeface="Arial" panose="020B0604020202020204" pitchFamily="34" charset="0"/>
              <a:ea typeface="宋体" panose="02010600030101010101" pitchFamily="2" charset="-122"/>
              <a:sym typeface="黑体" panose="02010609060101010101" charset="-122"/>
            </a:endParaRPr>
          </a:p>
          <a:p>
            <a:pPr marL="0">
              <a:lnSpc>
                <a:spcPct val="80000"/>
              </a:lnSpc>
              <a:buNone/>
            </a:pPr>
            <a:endParaRPr lang="zh-CN" altLang="en-US" b="1" dirty="0">
              <a:solidFill>
                <a:srgbClr val="FF0000"/>
              </a:solidFill>
              <a:latin typeface="Arial" panose="020B0604020202020204" pitchFamily="34" charset="0"/>
              <a:ea typeface="宋体" panose="02010600030101010101" pitchFamily="2" charset="-122"/>
              <a:sym typeface="黑体" panose="02010609060101010101" charset="-122"/>
            </a:endParaRPr>
          </a:p>
          <a:p>
            <a:pPr marL="0">
              <a:lnSpc>
                <a:spcPct val="80000"/>
              </a:lnSpc>
              <a:buNone/>
            </a:pPr>
            <a:r>
              <a:rPr lang="zh-CN" altLang="en-US" sz="3600" b="1" dirty="0">
                <a:solidFill>
                  <a:srgbClr val="FF0000"/>
                </a:solidFill>
                <a:latin typeface="Arial" panose="020B0604020202020204" pitchFamily="34" charset="0"/>
                <a:ea typeface="宋体" panose="02010600030101010101" pitchFamily="2" charset="-122"/>
                <a:sym typeface="黑体" panose="02010609060101010101" charset="-122"/>
              </a:rPr>
              <a:t>从命题角度看</a:t>
            </a:r>
            <a:endParaRPr lang="zh-CN" altLang="en-US" sz="3600" b="1" dirty="0">
              <a:solidFill>
                <a:srgbClr val="FF0000"/>
              </a:solidFill>
              <a:latin typeface="Arial" panose="020B0604020202020204" pitchFamily="34" charset="0"/>
              <a:ea typeface="宋体" panose="02010600030101010101" pitchFamily="2" charset="-122"/>
              <a:sym typeface="黑体" panose="02010609060101010101" charset="-122"/>
            </a:endParaRPr>
          </a:p>
          <a:p>
            <a:pPr marL="0">
              <a:lnSpc>
                <a:spcPct val="80000"/>
              </a:lnSpc>
              <a:buNone/>
            </a:pPr>
            <a:r>
              <a:rPr lang="zh-CN" altLang="en-US" sz="3600" b="1" dirty="0">
                <a:latin typeface="Arial" panose="020B0604020202020204" pitchFamily="34" charset="0"/>
                <a:ea typeface="宋体" panose="02010600030101010101" pitchFamily="2" charset="-122"/>
                <a:sym typeface="黑体" panose="02010609060101010101" charset="-122"/>
              </a:rPr>
              <a:t>       有话说    有梯度     有新意（防宿构）</a:t>
            </a:r>
            <a:endParaRPr lang="zh-CN" altLang="en-US" sz="3600" b="1" dirty="0">
              <a:latin typeface="Arial" panose="020B0604020202020204" pitchFamily="34" charset="0"/>
              <a:ea typeface="宋体" panose="02010600030101010101" pitchFamily="2" charset="-122"/>
              <a:sym typeface="黑体" panose="02010609060101010101" charset="-122"/>
            </a:endParaRPr>
          </a:p>
          <a:p>
            <a:pPr marL="0">
              <a:lnSpc>
                <a:spcPct val="80000"/>
              </a:lnSpc>
              <a:buNone/>
            </a:pPr>
            <a:r>
              <a:rPr lang="zh-CN" altLang="en-US" sz="3600" b="1" dirty="0">
                <a:latin typeface="Arial" panose="020B0604020202020204" pitchFamily="34" charset="0"/>
                <a:ea typeface="宋体" panose="02010600030101010101" pitchFamily="2" charset="-122"/>
                <a:sym typeface="黑体" panose="02010609060101010101" charset="-122"/>
              </a:rPr>
              <a:t>       体现主流价值取向    凸显教育功能</a:t>
            </a:r>
            <a:endParaRPr lang="zh-CN" altLang="en-US" sz="3600" b="1" dirty="0">
              <a:latin typeface="Arial" panose="020B0604020202020204" pitchFamily="34" charset="0"/>
              <a:ea typeface="宋体" panose="02010600030101010101" pitchFamily="2" charset="-122"/>
              <a:sym typeface="黑体" panose="02010609060101010101" charset="-122"/>
            </a:endParaRPr>
          </a:p>
          <a:p>
            <a:pPr marL="0">
              <a:lnSpc>
                <a:spcPct val="80000"/>
              </a:lnSpc>
              <a:buNone/>
            </a:pPr>
            <a:endParaRPr lang="zh-CN" altLang="en-US" sz="3200" b="1" dirty="0">
              <a:latin typeface="Arial" panose="020B0604020202020204" pitchFamily="34" charset="0"/>
              <a:ea typeface="宋体" panose="02010600030101010101" pitchFamily="2" charset="-122"/>
              <a:sym typeface="黑体" panose="02010609060101010101" charset="-122"/>
            </a:endParaRPr>
          </a:p>
          <a:p>
            <a:pPr marL="0">
              <a:lnSpc>
                <a:spcPct val="80000"/>
              </a:lnSpc>
              <a:buNone/>
            </a:pPr>
            <a:r>
              <a:rPr lang="zh-CN" altLang="en-US" sz="3200" b="1" dirty="0">
                <a:solidFill>
                  <a:srgbClr val="FF0000"/>
                </a:solidFill>
                <a:latin typeface="Arial" panose="020B0604020202020204" pitchFamily="34" charset="0"/>
                <a:ea typeface="宋体" panose="02010600030101010101" pitchFamily="2" charset="-122"/>
                <a:sym typeface="黑体" panose="02010609060101010101" charset="-122"/>
              </a:rPr>
              <a:t>从写作角度看 </a:t>
            </a:r>
            <a:r>
              <a:rPr lang="zh-CN" altLang="en-US" sz="3200" b="1" dirty="0">
                <a:latin typeface="Arial" panose="020B0604020202020204" pitchFamily="34" charset="0"/>
                <a:ea typeface="宋体" panose="02010600030101010101" pitchFamily="2" charset="-122"/>
                <a:sym typeface="黑体" panose="02010609060101010101" charset="-122"/>
              </a:rPr>
              <a:t>  </a:t>
            </a:r>
            <a:endParaRPr lang="zh-CN" altLang="en-US" sz="3200" b="1" dirty="0">
              <a:latin typeface="Arial" panose="020B0604020202020204" pitchFamily="34" charset="0"/>
              <a:ea typeface="宋体" panose="02010600030101010101" pitchFamily="2" charset="-122"/>
              <a:sym typeface="黑体" panose="02010609060101010101" charset="-122"/>
            </a:endParaRPr>
          </a:p>
          <a:p>
            <a:pPr marL="0">
              <a:lnSpc>
                <a:spcPct val="80000"/>
              </a:lnSpc>
              <a:buNone/>
            </a:pPr>
            <a:r>
              <a:rPr lang="zh-CN" altLang="en-US" sz="3200" b="1" dirty="0">
                <a:latin typeface="Arial" panose="020B0604020202020204" pitchFamily="34" charset="0"/>
                <a:ea typeface="宋体" panose="02010600030101010101" pitchFamily="2" charset="-122"/>
                <a:sym typeface="黑体" panose="02010609060101010101" charset="-122"/>
              </a:rPr>
              <a:t>       限题                  限时             限字      </a:t>
            </a:r>
            <a:endParaRPr lang="zh-CN" altLang="en-US" sz="3200" b="1" dirty="0">
              <a:latin typeface="Arial" panose="020B0604020202020204" pitchFamily="34" charset="0"/>
              <a:ea typeface="宋体" panose="02010600030101010101" pitchFamily="2" charset="-122"/>
              <a:sym typeface="黑体" panose="02010609060101010101" charset="-122"/>
            </a:endParaRPr>
          </a:p>
          <a:p>
            <a:pPr marL="0">
              <a:lnSpc>
                <a:spcPct val="80000"/>
              </a:lnSpc>
              <a:buNone/>
            </a:pPr>
            <a:r>
              <a:rPr lang="zh-CN" altLang="en-US" sz="3200" b="1" dirty="0">
                <a:latin typeface="Arial" panose="020B0604020202020204" pitchFamily="34" charset="0"/>
                <a:ea typeface="宋体" panose="02010600030101010101" pitchFamily="2" charset="-122"/>
                <a:sym typeface="黑体" panose="02010609060101010101" charset="-122"/>
              </a:rPr>
              <a:t>     变通性               敏捷性          简洁性</a:t>
            </a:r>
            <a:endParaRPr lang="zh-CN" altLang="en-US" sz="3200" b="1" dirty="0">
              <a:latin typeface="Arial" panose="020B0604020202020204" pitchFamily="34" charset="0"/>
              <a:ea typeface="宋体" panose="02010600030101010101" pitchFamily="2" charset="-122"/>
              <a:sym typeface="黑体" panose="02010609060101010101" charset="-122"/>
            </a:endParaRPr>
          </a:p>
          <a:p>
            <a:pPr marL="0">
              <a:lnSpc>
                <a:spcPct val="80000"/>
              </a:lnSpc>
              <a:buNone/>
            </a:pPr>
            <a:endParaRPr lang="zh-CN" altLang="en-US" b="1" dirty="0">
              <a:latin typeface="Arial" panose="020B0604020202020204" pitchFamily="34" charset="0"/>
              <a:ea typeface="宋体" panose="02010600030101010101" pitchFamily="2" charset="-122"/>
              <a:sym typeface="黑体" panose="02010609060101010101" charset="-122"/>
            </a:endParaRPr>
          </a:p>
          <a:p>
            <a:pPr marL="0">
              <a:lnSpc>
                <a:spcPct val="80000"/>
              </a:lnSpc>
              <a:buNone/>
            </a:pPr>
            <a:endParaRPr lang="zh-CN" altLang="en-US" b="1" dirty="0">
              <a:latin typeface="Arial" panose="020B0604020202020204" pitchFamily="34" charset="0"/>
              <a:ea typeface="宋体" panose="02010600030101010101" pitchFamily="2" charset="-122"/>
            </a:endParaRPr>
          </a:p>
        </p:txBody>
      </p:sp>
      <p:sp>
        <p:nvSpPr>
          <p:cNvPr id="135171" name="文本框 1"/>
          <p:cNvSpPr txBox="1"/>
          <p:nvPr/>
        </p:nvSpPr>
        <p:spPr>
          <a:xfrm>
            <a:off x="2238375" y="295275"/>
            <a:ext cx="7581900" cy="768350"/>
          </a:xfrm>
          <a:prstGeom prst="rect">
            <a:avLst/>
          </a:prstGeom>
          <a:noFill/>
          <a:ln w="9525">
            <a:noFill/>
          </a:ln>
        </p:spPr>
        <p:txBody>
          <a:bodyPr>
            <a:spAutoFit/>
          </a:bodyPr>
          <a:p>
            <a:r>
              <a:rPr lang="zh-CN" altLang="en-US" dirty="0">
                <a:solidFill>
                  <a:srgbClr val="FF0000"/>
                </a:solidFill>
                <a:latin typeface="+中文正文"/>
                <a:sym typeface="黑体" panose="02010609060101010101" charset="-122"/>
              </a:rPr>
              <a:t>   </a:t>
            </a:r>
            <a:r>
              <a:rPr lang="zh-CN" altLang="en-US" sz="4400" dirty="0">
                <a:solidFill>
                  <a:srgbClr val="FF0000"/>
                </a:solidFill>
                <a:latin typeface="+中文正文"/>
                <a:sym typeface="黑体" panose="02010609060101010101" charset="-122"/>
              </a:rPr>
              <a:t>认识高考作文的基本特点</a:t>
            </a:r>
            <a:endParaRPr lang="zh-CN" altLang="en-US" sz="4400" dirty="0">
              <a:solidFill>
                <a:srgbClr val="FF0000"/>
              </a:solidFill>
              <a:latin typeface="+中文正文"/>
              <a:sym typeface="黑体" panose="02010609060101010101" charset="-122"/>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6194" name="内容占位符 2"/>
          <p:cNvSpPr>
            <a:spLocks noGrp="1"/>
          </p:cNvSpPr>
          <p:nvPr>
            <p:ph idx="1"/>
          </p:nvPr>
        </p:nvSpPr>
        <p:spPr>
          <a:xfrm>
            <a:off x="2371090" y="1088708"/>
            <a:ext cx="5194300" cy="4679950"/>
          </a:xfrm>
        </p:spPr>
        <p:txBody>
          <a:bodyPr vert="horz" wrap="square" lIns="91440" tIns="45720" rIns="91440" bIns="45720" anchor="t"/>
          <a:p>
            <a:pPr marL="0">
              <a:buNone/>
            </a:pPr>
            <a:r>
              <a:rPr lang="zh-CN" altLang="en-US" sz="2800" b="1" dirty="0">
                <a:solidFill>
                  <a:srgbClr val="FF0000"/>
                </a:solidFill>
                <a:latin typeface="Arial" panose="020B0604020202020204" pitchFamily="34" charset="0"/>
                <a:ea typeface="宋体" panose="02010600030101010101" pitchFamily="2" charset="-122"/>
                <a:sym typeface="黑体" panose="02010609060101010101" charset="-122"/>
              </a:rPr>
              <a:t>从高考选拨功能看</a:t>
            </a:r>
            <a:endParaRPr lang="zh-CN" altLang="en-US" sz="2800" b="1" dirty="0">
              <a:solidFill>
                <a:srgbClr val="FF0000"/>
              </a:solidFill>
              <a:latin typeface="Arial" panose="020B0604020202020204" pitchFamily="34" charset="0"/>
              <a:ea typeface="宋体" panose="02010600030101010101" pitchFamily="2" charset="-122"/>
              <a:sym typeface="黑体" panose="02010609060101010101" charset="-122"/>
            </a:endParaRPr>
          </a:p>
          <a:p>
            <a:pPr marL="0">
              <a:buNone/>
            </a:pPr>
            <a:r>
              <a:rPr lang="zh-CN" altLang="en-US" sz="2800" b="1" dirty="0">
                <a:latin typeface="Arial" panose="020B0604020202020204" pitchFamily="34" charset="0"/>
                <a:ea typeface="宋体" panose="02010600030101010101" pitchFamily="2" charset="-122"/>
                <a:sym typeface="黑体" panose="02010609060101010101" charset="-122"/>
              </a:rPr>
              <a:t>       基础等级</a:t>
            </a:r>
            <a:endParaRPr lang="zh-CN" altLang="en-US" sz="2800" b="1" dirty="0">
              <a:latin typeface="Arial" panose="020B0604020202020204" pitchFamily="34" charset="0"/>
              <a:ea typeface="宋体" panose="02010600030101010101" pitchFamily="2" charset="-122"/>
              <a:sym typeface="黑体" panose="02010609060101010101" charset="-122"/>
            </a:endParaRPr>
          </a:p>
          <a:p>
            <a:pPr marL="0">
              <a:buNone/>
            </a:pPr>
            <a:r>
              <a:rPr lang="zh-CN" altLang="en-US" sz="2800" b="1" dirty="0"/>
              <a:t>    发展等级</a:t>
            </a:r>
            <a:endParaRPr lang="zh-CN" altLang="en-US" sz="2800" b="1" dirty="0"/>
          </a:p>
          <a:p>
            <a:pPr marL="0">
              <a:buNone/>
            </a:pPr>
            <a:endParaRPr lang="zh-CN" altLang="en-US" sz="3200" b="1" dirty="0"/>
          </a:p>
          <a:p>
            <a:pPr marL="0">
              <a:buNone/>
            </a:pPr>
            <a:r>
              <a:rPr lang="zh-CN" altLang="en-US" sz="2800" b="1" dirty="0">
                <a:solidFill>
                  <a:srgbClr val="FF0000"/>
                </a:solidFill>
              </a:rPr>
              <a:t>从阅卷角度看</a:t>
            </a:r>
            <a:endParaRPr lang="zh-CN" altLang="en-US" sz="2800" b="1" dirty="0">
              <a:solidFill>
                <a:srgbClr val="FF0000"/>
              </a:solidFill>
            </a:endParaRPr>
          </a:p>
          <a:p>
            <a:pPr marL="0">
              <a:buNone/>
            </a:pPr>
            <a:r>
              <a:rPr lang="zh-CN" altLang="en-US" sz="2800" b="1" dirty="0"/>
              <a:t>    时间制约</a:t>
            </a:r>
            <a:endParaRPr lang="zh-CN" altLang="en-US" sz="2800" b="1" dirty="0"/>
          </a:p>
          <a:p>
            <a:pPr marL="0">
              <a:buNone/>
            </a:pPr>
            <a:r>
              <a:rPr lang="zh-CN" altLang="en-US" sz="2800" b="1" dirty="0"/>
              <a:t>    误差控制制约</a:t>
            </a:r>
            <a:endParaRPr lang="zh-CN" altLang="en-US" sz="2800" b="1" dirty="0"/>
          </a:p>
          <a:p>
            <a:pPr marL="0">
              <a:buNone/>
            </a:pPr>
            <a:r>
              <a:rPr lang="zh-CN" altLang="en-US" sz="2800" b="1" dirty="0"/>
              <a:t>    阅卷者身心条件制约</a:t>
            </a:r>
            <a:endParaRPr lang="zh-CN" altLang="en-US" sz="2800" b="1" dirty="0"/>
          </a:p>
          <a:p>
            <a:pPr marL="0">
              <a:buNone/>
            </a:pPr>
            <a:r>
              <a:rPr lang="zh-CN" altLang="en-US" dirty="0"/>
              <a:t>    </a:t>
            </a:r>
            <a:endParaRPr lang="zh-CN" altLang="en-US" dirty="0"/>
          </a:p>
          <a:p>
            <a:pPr marL="0">
              <a:buNone/>
            </a:pP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918652" y="2072640"/>
            <a:ext cx="8915400" cy="3777622"/>
          </a:xfrm>
        </p:spPr>
        <p:txBody>
          <a:bodyPr/>
          <a:p>
            <a:pPr marL="0" indent="0">
              <a:buNone/>
            </a:pPr>
            <a:r>
              <a:rPr lang="zh-CN" altLang="en-US" sz="4800" b="1"/>
              <a:t>      “</a:t>
            </a:r>
            <a:r>
              <a:rPr lang="zh-CN" altLang="en-US" sz="4800" b="1">
                <a:solidFill>
                  <a:srgbClr val="FF0000"/>
                </a:solidFill>
              </a:rPr>
              <a:t>知识能力须形成素养，须由素养来实现价值</a:t>
            </a:r>
            <a:r>
              <a:rPr lang="zh-CN" altLang="en-US" sz="4800" b="1"/>
              <a:t>”。由此可见，语文“学科素养”是当下考查的重点立意，也是当前一线教学的明确方向。</a:t>
            </a:r>
            <a:endParaRPr lang="zh-CN" altLang="en-US" sz="4800" b="1"/>
          </a:p>
        </p:txBody>
      </p:sp>
      <p:sp>
        <p:nvSpPr>
          <p:cNvPr id="4" name="文本框 3"/>
          <p:cNvSpPr txBox="1"/>
          <p:nvPr/>
        </p:nvSpPr>
        <p:spPr>
          <a:xfrm>
            <a:off x="1687195" y="1049020"/>
            <a:ext cx="10128250" cy="706755"/>
          </a:xfrm>
          <a:prstGeom prst="rect">
            <a:avLst/>
          </a:prstGeom>
          <a:noFill/>
        </p:spPr>
        <p:txBody>
          <a:bodyPr wrap="square" rtlCol="0" anchor="t">
            <a:spAutoFit/>
          </a:bodyPr>
          <a:p>
            <a:r>
              <a:rPr lang="zh-CN" altLang="en-US" sz="4000" b="1"/>
              <a:t>必备知识、关键能力、学科素养、核心价值</a:t>
            </a:r>
            <a:endParaRPr lang="zh-CN" altLang="en-US" sz="4000" b="1"/>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7218" name="内容占位符 2"/>
          <p:cNvSpPr>
            <a:spLocks noGrp="1"/>
          </p:cNvSpPr>
          <p:nvPr>
            <p:ph idx="1"/>
          </p:nvPr>
        </p:nvSpPr>
        <p:spPr>
          <a:xfrm>
            <a:off x="1703705" y="549275"/>
            <a:ext cx="9935210" cy="5113655"/>
          </a:xfrm>
        </p:spPr>
        <p:txBody>
          <a:bodyPr vert="horz" wrap="square" lIns="91440" tIns="45720" rIns="91440" bIns="45720" anchor="t"/>
          <a:p>
            <a:pPr>
              <a:buNone/>
            </a:pPr>
            <a:r>
              <a:rPr lang="en-US" altLang="zh-CN" dirty="0"/>
              <a:t>     </a:t>
            </a:r>
            <a:endParaRPr lang="en-US" altLang="zh-CN" dirty="0"/>
          </a:p>
          <a:p>
            <a:pPr>
              <a:buNone/>
            </a:pPr>
            <a:endParaRPr lang="zh-CN" altLang="en-US" dirty="0"/>
          </a:p>
          <a:p>
            <a:pPr>
              <a:buNone/>
            </a:pPr>
            <a:r>
              <a:rPr lang="zh-CN" altLang="en-US" sz="2800" dirty="0"/>
              <a:t>         </a:t>
            </a:r>
            <a:r>
              <a:rPr lang="zh-CN" altLang="en-US" sz="4000" dirty="0">
                <a:solidFill>
                  <a:srgbClr val="FF0000"/>
                </a:solidFill>
              </a:rPr>
              <a:t>考场作文的特点决定了高考写作不同于新概念作文，任由思想驰骋；不同于日常生活写作或文学创作，可以随意放飞心情，舒展思绪；而必须紧扣题旨，贴紧要求，戴着镣铐起舞，在有限的空间展示才情，表达思考，抒写自我。</a:t>
            </a:r>
            <a:endParaRPr lang="zh-CN" altLang="en-US" sz="4000" dirty="0">
              <a:solidFill>
                <a:srgbClr val="FF0000"/>
              </a:solidFill>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8242" name="标题 40961"/>
          <p:cNvSpPr>
            <a:spLocks noGrp="1"/>
          </p:cNvSpPr>
          <p:nvPr>
            <p:ph type="title"/>
          </p:nvPr>
        </p:nvSpPr>
        <p:spPr>
          <a:xfrm>
            <a:off x="1981200" y="274638"/>
            <a:ext cx="8229600" cy="1143000"/>
          </a:xfrm>
        </p:spPr>
        <p:txBody>
          <a:bodyPr vert="horz" wrap="square" lIns="91440" tIns="45720" rIns="91440" bIns="45720" anchor="ctr"/>
          <a:p>
            <a:r>
              <a:rPr lang="zh-CN" altLang="en-US" sz="3600" kern="1200" dirty="0">
                <a:solidFill>
                  <a:srgbClr val="333333"/>
                </a:solidFill>
                <a:latin typeface="+mj-ea"/>
                <a:ea typeface="+mj-ea"/>
                <a:cs typeface="+mj-cs"/>
                <a:sym typeface="Arial" panose="020B0604020202020204" pitchFamily="34" charset="0"/>
              </a:rPr>
              <a:t>高考作文对考生能力要求</a:t>
            </a:r>
            <a:endParaRPr lang="zh-CN" altLang="en-US" sz="3600" kern="1200" dirty="0">
              <a:solidFill>
                <a:srgbClr val="333333"/>
              </a:solidFill>
              <a:latin typeface="+mj-ea"/>
              <a:ea typeface="+mj-ea"/>
              <a:cs typeface="+mj-cs"/>
              <a:sym typeface="Arial" panose="020B0604020202020204" pitchFamily="34" charset="0"/>
            </a:endParaRPr>
          </a:p>
        </p:txBody>
      </p:sp>
      <p:sp>
        <p:nvSpPr>
          <p:cNvPr id="138243" name="文本占位符 40962"/>
          <p:cNvSpPr>
            <a:spLocks noGrp="1"/>
          </p:cNvSpPr>
          <p:nvPr>
            <p:ph idx="1"/>
          </p:nvPr>
        </p:nvSpPr>
        <p:spPr>
          <a:xfrm>
            <a:off x="1981200" y="1417638"/>
            <a:ext cx="8229600" cy="4603750"/>
          </a:xfrm>
        </p:spPr>
        <p:txBody>
          <a:bodyPr vert="horz" wrap="square" lIns="91440" tIns="45720" rIns="91440" bIns="45720" anchor="t"/>
          <a:p>
            <a:pPr>
              <a:buNone/>
            </a:pPr>
            <a:r>
              <a:rPr lang="zh-CN" altLang="en-US" sz="2800" b="1" dirty="0">
                <a:solidFill>
                  <a:schemeClr val="tx2"/>
                </a:solidFill>
              </a:rPr>
              <a:t>遣词造句能力</a:t>
            </a:r>
            <a:endParaRPr lang="zh-CN" altLang="en-US" sz="2800" b="1" dirty="0">
              <a:solidFill>
                <a:schemeClr val="tx2"/>
              </a:solidFill>
            </a:endParaRPr>
          </a:p>
          <a:p>
            <a:pPr>
              <a:buNone/>
            </a:pPr>
            <a:r>
              <a:rPr lang="zh-CN" altLang="en-US" sz="2400" b="1" dirty="0">
                <a:solidFill>
                  <a:schemeClr val="tx1"/>
                </a:solidFill>
              </a:rPr>
              <a:t>  拟题  审题  立意  表达</a:t>
            </a:r>
            <a:endParaRPr lang="zh-CN" altLang="en-US" sz="2400" b="1" dirty="0">
              <a:solidFill>
                <a:schemeClr val="tx1"/>
              </a:solidFill>
            </a:endParaRPr>
          </a:p>
          <a:p>
            <a:pPr>
              <a:buNone/>
            </a:pPr>
            <a:r>
              <a:rPr lang="zh-CN" altLang="en-US" sz="2400" b="1" dirty="0">
                <a:solidFill>
                  <a:schemeClr val="tx2"/>
                </a:solidFill>
              </a:rPr>
              <a:t>思考归纳能力</a:t>
            </a:r>
            <a:r>
              <a:rPr lang="en-US" altLang="zh-CN" sz="2400" b="1" dirty="0">
                <a:solidFill>
                  <a:schemeClr val="tx2"/>
                </a:solidFill>
              </a:rPr>
              <a:t>——</a:t>
            </a:r>
            <a:r>
              <a:rPr lang="zh-CN" altLang="en-US" sz="2800" b="1" dirty="0">
                <a:solidFill>
                  <a:schemeClr val="tx2"/>
                </a:solidFill>
              </a:rPr>
              <a:t>审题能力</a:t>
            </a:r>
            <a:endParaRPr lang="zh-CN" altLang="en-US" sz="2800" b="1" dirty="0">
              <a:solidFill>
                <a:schemeClr val="tx2"/>
              </a:solidFill>
            </a:endParaRPr>
          </a:p>
          <a:p>
            <a:pPr>
              <a:buNone/>
            </a:pPr>
            <a:r>
              <a:rPr lang="zh-CN" altLang="en-US" sz="2400" b="1" dirty="0">
                <a:solidFill>
                  <a:schemeClr val="tx1"/>
                </a:solidFill>
              </a:rPr>
              <a:t>反向的一致性：从现象里发现本质，把本质展现为现象</a:t>
            </a:r>
            <a:endParaRPr lang="zh-CN" altLang="en-US" sz="2400" b="1" dirty="0">
              <a:solidFill>
                <a:schemeClr val="tx1"/>
              </a:solidFill>
            </a:endParaRPr>
          </a:p>
          <a:p>
            <a:pPr>
              <a:buNone/>
            </a:pPr>
            <a:r>
              <a:rPr lang="zh-CN" altLang="en-US" sz="2800" b="1" dirty="0">
                <a:solidFill>
                  <a:schemeClr val="tx2"/>
                </a:solidFill>
              </a:rPr>
              <a:t>单位时间内的思维深度和思维品质</a:t>
            </a:r>
            <a:endParaRPr lang="zh-CN" altLang="en-US" sz="2800" b="1" dirty="0">
              <a:solidFill>
                <a:schemeClr val="tx2"/>
              </a:solidFill>
            </a:endParaRPr>
          </a:p>
          <a:p>
            <a:pPr>
              <a:buNone/>
            </a:pPr>
            <a:r>
              <a:rPr lang="zh-CN" altLang="en-US" sz="2400" b="1" dirty="0">
                <a:solidFill>
                  <a:schemeClr val="tx1"/>
                </a:solidFill>
              </a:rPr>
              <a:t>思维敏捷度</a:t>
            </a:r>
            <a:endParaRPr lang="zh-CN" altLang="en-US" sz="2400" b="1" dirty="0">
              <a:solidFill>
                <a:schemeClr val="tx1"/>
              </a:solidFill>
            </a:endParaRPr>
          </a:p>
          <a:p>
            <a:pPr>
              <a:buNone/>
            </a:pPr>
            <a:r>
              <a:rPr lang="zh-CN" altLang="en-US" sz="2400" b="1" dirty="0">
                <a:solidFill>
                  <a:schemeClr val="tx2"/>
                </a:solidFill>
              </a:rPr>
              <a:t>结构文章的能力</a:t>
            </a:r>
            <a:r>
              <a:rPr lang="zh-CN" altLang="en-US" sz="2400" b="1" dirty="0">
                <a:solidFill>
                  <a:schemeClr val="tx1"/>
                </a:solidFill>
              </a:rPr>
              <a:t>  </a:t>
            </a:r>
            <a:endParaRPr lang="zh-CN" altLang="en-US" sz="2400" b="1" dirty="0">
              <a:solidFill>
                <a:schemeClr val="tx1"/>
              </a:solidFill>
            </a:endParaRPr>
          </a:p>
          <a:p>
            <a:pPr>
              <a:buNone/>
            </a:pPr>
            <a:r>
              <a:rPr lang="zh-CN" altLang="en-US" sz="2400" b="1" dirty="0">
                <a:solidFill>
                  <a:schemeClr val="tx1"/>
                </a:solidFill>
              </a:rPr>
              <a:t> 鲜明的观点和清晰的思路</a:t>
            </a:r>
            <a:endParaRPr lang="zh-CN" altLang="en-US" sz="2400" b="1" dirty="0">
              <a:solidFill>
                <a:schemeClr val="tx1"/>
              </a:solidFill>
            </a:endParaRPr>
          </a:p>
          <a:p>
            <a:pPr>
              <a:buNone/>
            </a:pPr>
            <a:r>
              <a:rPr lang="zh-CN" altLang="en-US" sz="2800" b="1" dirty="0">
                <a:solidFill>
                  <a:schemeClr val="tx2"/>
                </a:solidFill>
              </a:rPr>
              <a:t>书写能力</a:t>
            </a:r>
            <a:endParaRPr lang="zh-CN" altLang="en-US" sz="2800" b="1" dirty="0">
              <a:solidFill>
                <a:schemeClr val="tx2"/>
              </a:solidFill>
            </a:endParaRPr>
          </a:p>
          <a:p>
            <a:pPr>
              <a:buNone/>
            </a:pPr>
            <a:r>
              <a:rPr lang="zh-CN" altLang="en-US" sz="2400" b="1" dirty="0">
                <a:solidFill>
                  <a:schemeClr val="tx1"/>
                </a:solidFill>
              </a:rPr>
              <a:t>清晰美观  干净整洁。</a:t>
            </a:r>
            <a:endParaRPr lang="zh-CN" altLang="en-US" sz="2400" b="1" dirty="0">
              <a:solidFill>
                <a:schemeClr val="tx1"/>
              </a:solidFill>
            </a:endParaRPr>
          </a:p>
          <a:p>
            <a:endParaRPr lang="zh-CN" altLang="en-US" dirty="0"/>
          </a:p>
        </p:txBody>
      </p:sp>
      <p:sp>
        <p:nvSpPr>
          <p:cNvPr id="138244" name="日期占位符 1"/>
          <p:cNvSpPr txBox="1">
            <a:spLocks noGrp="1"/>
          </p:cNvSpPr>
          <p:nvPr>
            <p:ph type="dt" sz="half" idx="10"/>
          </p:nvPr>
        </p:nvSpPr>
        <p:spPr>
          <a:noFill/>
          <a:ln>
            <a:noFill/>
          </a:ln>
        </p:spPr>
        <p:txBody>
          <a:bodyPr anchor="ct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44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44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44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44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4400"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fld id="{BB962C8B-B14F-4D97-AF65-F5344CB8AC3E}" type="datetime1">
              <a:rPr lang="en-US" altLang="x-none" sz="1200" dirty="0">
                <a:solidFill>
                  <a:srgbClr val="8F8F8F"/>
                </a:solidFill>
                <a:ea typeface="黑体" panose="02010609060101010101" charset="-122"/>
              </a:rPr>
            </a:fld>
            <a:endParaRPr lang="en-US" altLang="x-none" sz="1200" dirty="0">
              <a:solidFill>
                <a:srgbClr val="8F8F8F"/>
              </a:solidFill>
              <a:ea typeface="黑体" panose="02010609060101010101" charset="-122"/>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266" name="内容占位符 2"/>
          <p:cNvSpPr>
            <a:spLocks noGrp="1"/>
          </p:cNvSpPr>
          <p:nvPr>
            <p:ph idx="1"/>
          </p:nvPr>
        </p:nvSpPr>
        <p:spPr>
          <a:xfrm>
            <a:off x="1619250" y="749300"/>
            <a:ext cx="10307320" cy="5056505"/>
          </a:xfrm>
        </p:spPr>
        <p:txBody>
          <a:bodyPr vert="horz" wrap="square" lIns="91440" tIns="45720" rIns="91440" bIns="45720" anchor="t"/>
          <a:p>
            <a:pPr marL="0" indent="0">
              <a:lnSpc>
                <a:spcPct val="80000"/>
              </a:lnSpc>
              <a:buNone/>
            </a:pPr>
            <a:r>
              <a:rPr lang="en-US" altLang="zh-CN" sz="2800" dirty="0"/>
              <a:t>  </a:t>
            </a:r>
            <a:endParaRPr lang="en-US" altLang="zh-CN" sz="2800" dirty="0"/>
          </a:p>
          <a:p>
            <a:pPr marL="0" indent="0">
              <a:lnSpc>
                <a:spcPct val="80000"/>
              </a:lnSpc>
              <a:buNone/>
            </a:pPr>
            <a:r>
              <a:rPr lang="en-US" altLang="zh-CN" sz="3200" b="1" dirty="0">
                <a:latin typeface="宋体" panose="02010600030101010101" pitchFamily="2" charset="-122"/>
                <a:ea typeface="宋体" panose="02010600030101010101" pitchFamily="2" charset="-122"/>
              </a:rPr>
              <a:t>1.</a:t>
            </a:r>
            <a:r>
              <a:rPr lang="zh-CN" altLang="en-US" sz="3200" b="1" dirty="0">
                <a:latin typeface="宋体" panose="02010600030101010101" pitchFamily="2" charset="-122"/>
                <a:ea typeface="宋体" panose="02010600030101010101" pitchFamily="2" charset="-122"/>
              </a:rPr>
              <a:t>命题视野逐渐由对社会生活视界的外部观照转向对学生这一教育  主体生命的内部观照。</a:t>
            </a:r>
            <a:endParaRPr lang="zh-CN" altLang="en-US" sz="3200" b="1" dirty="0">
              <a:latin typeface="宋体" panose="02010600030101010101" pitchFamily="2" charset="-122"/>
              <a:ea typeface="宋体" panose="02010600030101010101" pitchFamily="2" charset="-122"/>
            </a:endParaRPr>
          </a:p>
          <a:p>
            <a:pPr marL="0" indent="0">
              <a:lnSpc>
                <a:spcPct val="80000"/>
              </a:lnSpc>
              <a:buNone/>
            </a:pPr>
            <a:r>
              <a:rPr lang="zh-CN" altLang="en-US" sz="3200" b="1" dirty="0">
                <a:latin typeface="宋体" panose="02010600030101010101" pitchFamily="2" charset="-122"/>
                <a:ea typeface="宋体" panose="02010600030101010101" pitchFamily="2" charset="-122"/>
              </a:rPr>
              <a:t> </a:t>
            </a:r>
            <a:r>
              <a:rPr lang="en-US" altLang="zh-CN" sz="3200" b="1" dirty="0">
                <a:latin typeface="宋体" panose="02010600030101010101" pitchFamily="2" charset="-122"/>
                <a:ea typeface="宋体" panose="02010600030101010101" pitchFamily="2" charset="-122"/>
              </a:rPr>
              <a:t>2.</a:t>
            </a:r>
            <a:r>
              <a:rPr lang="zh-CN" altLang="en-US" sz="3200" b="1" dirty="0">
                <a:latin typeface="宋体" panose="02010600030101010101" pitchFamily="2" charset="-122"/>
                <a:ea typeface="宋体" panose="02010600030101010101" pitchFamily="2" charset="-122"/>
              </a:rPr>
              <a:t>强化作文的教育功能，将时代要求与学生的个性成长较好地融合</a:t>
            </a:r>
            <a:endParaRPr lang="zh-CN" altLang="en-US" sz="3200" b="1" dirty="0">
              <a:latin typeface="宋体" panose="02010600030101010101" pitchFamily="2" charset="-122"/>
              <a:ea typeface="宋体" panose="02010600030101010101" pitchFamily="2" charset="-122"/>
            </a:endParaRPr>
          </a:p>
          <a:p>
            <a:pPr marL="0" indent="0">
              <a:lnSpc>
                <a:spcPct val="80000"/>
              </a:lnSpc>
              <a:buNone/>
            </a:pPr>
            <a:r>
              <a:rPr lang="en-US" altLang="zh-CN" sz="3200" b="1" dirty="0">
                <a:latin typeface="宋体" panose="02010600030101010101" pitchFamily="2" charset="-122"/>
                <a:ea typeface="宋体" panose="02010600030101010101" pitchFamily="2" charset="-122"/>
              </a:rPr>
              <a:t>3.</a:t>
            </a:r>
            <a:r>
              <a:rPr lang="zh-CN" altLang="en-US" sz="3200" b="1" dirty="0">
                <a:latin typeface="宋体" panose="02010600030101010101" pitchFamily="2" charset="-122"/>
                <a:ea typeface="宋体" panose="02010600030101010101" pitchFamily="2" charset="-122"/>
              </a:rPr>
              <a:t>增加写作任务指令，注重写作的交际性，强化了说理的针对性。</a:t>
            </a:r>
            <a:endParaRPr lang="zh-CN" altLang="en-US" sz="3200" b="1" dirty="0">
              <a:latin typeface="宋体" panose="02010600030101010101" pitchFamily="2" charset="-122"/>
              <a:ea typeface="宋体" panose="02010600030101010101" pitchFamily="2" charset="-122"/>
            </a:endParaRPr>
          </a:p>
          <a:p>
            <a:pPr marL="0" indent="0">
              <a:lnSpc>
                <a:spcPct val="125000"/>
              </a:lnSpc>
              <a:buNone/>
            </a:pPr>
            <a:r>
              <a:rPr lang="en-US" altLang="zh-CN" sz="3200" b="1" dirty="0">
                <a:solidFill>
                  <a:srgbClr val="303030"/>
                </a:solidFill>
                <a:latin typeface="宋体" panose="02010600030101010101" pitchFamily="2" charset="-122"/>
                <a:ea typeface="宋体" panose="02010600030101010101" pitchFamily="2" charset="-122"/>
                <a:sym typeface="黑体" panose="02010609060101010101" charset="-122"/>
              </a:rPr>
              <a:t>4.</a:t>
            </a:r>
            <a:r>
              <a:rPr lang="zh-CN" altLang="en-US" sz="3600" b="1" dirty="0">
                <a:solidFill>
                  <a:srgbClr val="303030"/>
                </a:solidFill>
                <a:latin typeface="宋体" panose="02010600030101010101" pitchFamily="2" charset="-122"/>
                <a:ea typeface="宋体" panose="02010600030101010101" pitchFamily="2" charset="-122"/>
                <a:sym typeface="黑体" panose="02010609060101010101" charset="-122"/>
              </a:rPr>
              <a:t>强化了阅读的基础地位。无论是漫画材料还是文字材料，都需要概括出一个明确的议论范围</a:t>
            </a:r>
            <a:endParaRPr lang="zh-CN" altLang="en-US" sz="3600" b="1" dirty="0">
              <a:solidFill>
                <a:srgbClr val="303030"/>
              </a:solidFill>
              <a:latin typeface="宋体" panose="02010600030101010101" pitchFamily="2" charset="-122"/>
              <a:ea typeface="宋体" panose="02010600030101010101" pitchFamily="2" charset="-122"/>
              <a:sym typeface="黑体" panose="02010609060101010101" charset="-122"/>
            </a:endParaRPr>
          </a:p>
          <a:p>
            <a:pPr marL="0" indent="0">
              <a:lnSpc>
                <a:spcPct val="125000"/>
              </a:lnSpc>
              <a:buNone/>
            </a:pPr>
            <a:r>
              <a:rPr lang="en-US" altLang="zh-CN" sz="3200" b="1" dirty="0">
                <a:solidFill>
                  <a:srgbClr val="303030"/>
                </a:solidFill>
                <a:latin typeface="宋体" panose="02010600030101010101" pitchFamily="2" charset="-122"/>
                <a:ea typeface="宋体" panose="02010600030101010101" pitchFamily="2" charset="-122"/>
                <a:sym typeface="黑体" panose="02010609060101010101" charset="-122"/>
              </a:rPr>
              <a:t> 5.</a:t>
            </a:r>
            <a:r>
              <a:rPr lang="zh-CN" altLang="en-US" sz="3200" b="1" dirty="0">
                <a:solidFill>
                  <a:srgbClr val="303030"/>
                </a:solidFill>
                <a:latin typeface="宋体" panose="02010600030101010101" pitchFamily="2" charset="-122"/>
                <a:ea typeface="宋体" panose="02010600030101010101" pitchFamily="2" charset="-122"/>
                <a:sym typeface="黑体" panose="02010609060101010101" charset="-122"/>
              </a:rPr>
              <a:t>试题中的“材料”不是现成的结论，而是思考的起点、由头。材料中的要点从二元对立模式转向多元比较 </a:t>
            </a:r>
            <a:r>
              <a:rPr lang="zh-CN" altLang="en-US" sz="2400" b="1" dirty="0">
                <a:solidFill>
                  <a:srgbClr val="303030"/>
                </a:solidFill>
                <a:latin typeface="宋体" panose="02010600030101010101" pitchFamily="2" charset="-122"/>
                <a:ea typeface="宋体" panose="02010600030101010101" pitchFamily="2" charset="-122"/>
                <a:sym typeface="黑体" panose="02010609060101010101" charset="-122"/>
              </a:rPr>
              <a:t> </a:t>
            </a:r>
            <a:endParaRPr lang="zh-CN" altLang="en-US" sz="2400" b="1" dirty="0">
              <a:solidFill>
                <a:srgbClr val="303030"/>
              </a:solidFill>
              <a:latin typeface="宋体" panose="02010600030101010101" pitchFamily="2" charset="-122"/>
              <a:ea typeface="宋体" panose="02010600030101010101" pitchFamily="2" charset="-122"/>
              <a:sym typeface="黑体" panose="02010609060101010101" charset="-122"/>
            </a:endParaRPr>
          </a:p>
          <a:p>
            <a:pPr marL="0" indent="0">
              <a:lnSpc>
                <a:spcPct val="80000"/>
              </a:lnSpc>
            </a:pPr>
            <a:endParaRPr lang="zh-CN" altLang="en-US" sz="2200" dirty="0"/>
          </a:p>
        </p:txBody>
      </p:sp>
      <p:sp>
        <p:nvSpPr>
          <p:cNvPr id="139267" name="文本框 1"/>
          <p:cNvSpPr txBox="1"/>
          <p:nvPr/>
        </p:nvSpPr>
        <p:spPr>
          <a:xfrm>
            <a:off x="2981325" y="171450"/>
            <a:ext cx="6270625" cy="583565"/>
          </a:xfrm>
          <a:prstGeom prst="rect">
            <a:avLst/>
          </a:prstGeom>
          <a:noFill/>
          <a:ln w="9525">
            <a:noFill/>
          </a:ln>
        </p:spPr>
        <p:txBody>
          <a:bodyPr>
            <a:spAutoFit/>
          </a:bodyPr>
          <a:p>
            <a:r>
              <a:rPr lang="zh-CN" altLang="en-US" sz="3200" b="1" dirty="0">
                <a:solidFill>
                  <a:srgbClr val="FF0000"/>
                </a:solidFill>
                <a:latin typeface="Arial" panose="020B0604020202020204" pitchFamily="34" charset="0"/>
                <a:sym typeface="黑体" panose="02010609060101010101" charset="-122"/>
              </a:rPr>
              <a:t>命题趋势</a:t>
            </a:r>
            <a:endParaRPr lang="zh-CN" altLang="en-US" sz="3200" b="1" dirty="0">
              <a:solidFill>
                <a:srgbClr val="FF0000"/>
              </a:solidFill>
              <a:latin typeface="Arial" panose="020B0604020202020204" pitchFamily="34" charset="0"/>
              <a:sym typeface="黑体" panose="02010609060101010101" charset="-122"/>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TextBox 3"/>
          <p:cNvSpPr txBox="1"/>
          <p:nvPr/>
        </p:nvSpPr>
        <p:spPr>
          <a:xfrm>
            <a:off x="2057400" y="228600"/>
            <a:ext cx="8305800" cy="6000750"/>
          </a:xfrm>
          <a:prstGeom prst="rect">
            <a:avLst/>
          </a:prstGeom>
          <a:noFill/>
          <a:ln w="9525">
            <a:noFill/>
          </a:ln>
        </p:spPr>
        <p:txBody>
          <a:bodyPr>
            <a:spAutoFit/>
          </a:bodyPr>
          <a:lstStyle>
            <a:lvl1pPr marL="273050" indent="-273050" algn="l" rtl="0" eaLnBrk="0" fontAlgn="base" hangingPunct="0">
              <a:spcBef>
                <a:spcPct val="20000"/>
              </a:spcBef>
              <a:spcAft>
                <a:spcPct val="0"/>
              </a:spcAft>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3050" algn="l" rtl="0" eaLnBrk="0" fontAlgn="base" hangingPunct="0">
              <a:spcBef>
                <a:spcPct val="20000"/>
              </a:spcBef>
              <a:spcAft>
                <a:spcPct val="0"/>
              </a:spcAft>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rtl="0" eaLnBrk="0" fontAlgn="base" hangingPunct="0">
              <a:spcBef>
                <a:spcPct val="20000"/>
              </a:spcBef>
              <a:spcAft>
                <a:spcPct val="0"/>
              </a:spcAft>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anose="05050102010706020507" pitchFamily="18" charset="2"/>
              <a:buChar char=""/>
              <a:defRPr kern="1200">
                <a:solidFill>
                  <a:schemeClr val="tx2"/>
                </a:solidFill>
                <a:latin typeface="+mn-lt"/>
                <a:ea typeface="+mn-ea"/>
                <a:cs typeface="+mn-cs"/>
              </a:defRPr>
            </a:lvl4pPr>
            <a:lvl5pPr marL="1462405" indent="-228600" algn="l" rtl="0" eaLnBrk="0" fontAlgn="base" hangingPunct="0">
              <a:spcBef>
                <a:spcPct val="20000"/>
              </a:spcBef>
              <a:spcAft>
                <a:spcPct val="0"/>
              </a:spcAft>
              <a:buClr>
                <a:schemeClr val="accent1"/>
              </a:buClr>
              <a:buSzPct val="100000"/>
              <a:buFont typeface="Symbol" panose="05050102010706020507" pitchFamily="18" charset="2"/>
              <a:buChar char=""/>
              <a:defRPr sz="1600" kern="1200">
                <a:solidFill>
                  <a:schemeClr val="tx2"/>
                </a:solidFill>
                <a:latin typeface="+mn-lt"/>
                <a:ea typeface="+mn-ea"/>
                <a:cs typeface="+mn-cs"/>
              </a:defRPr>
            </a:lvl5pPr>
          </a:lstStyle>
          <a:p>
            <a:pPr marL="0" lvl="0" indent="0" eaLnBrk="1" hangingPunct="1">
              <a:spcBef>
                <a:spcPct val="0"/>
              </a:spcBef>
              <a:buClrTx/>
              <a:buNone/>
            </a:pPr>
            <a:r>
              <a:rPr lang="zh-CN" altLang="en-US" sz="4800" dirty="0">
                <a:solidFill>
                  <a:schemeClr val="tx1"/>
                </a:solidFill>
                <a:latin typeface="黑体" panose="02010609060101010101" charset="-122"/>
                <a:ea typeface="黑体" panose="02010609060101010101" charset="-122"/>
              </a:rPr>
              <a:t>对全国高考作文试题的再认识</a:t>
            </a:r>
            <a:endParaRPr lang="zh-CN" altLang="en-US" sz="4800" dirty="0">
              <a:solidFill>
                <a:schemeClr val="tx1"/>
              </a:solidFill>
              <a:latin typeface="黑体" panose="02010609060101010101" charset="-122"/>
              <a:ea typeface="黑体" panose="02010609060101010101" charset="-122"/>
            </a:endParaRPr>
          </a:p>
          <a:p>
            <a:pPr marL="0" lvl="0" indent="0" eaLnBrk="1" hangingPunct="1">
              <a:spcBef>
                <a:spcPct val="0"/>
              </a:spcBef>
              <a:buClrTx/>
              <a:buNone/>
            </a:pPr>
            <a:r>
              <a:rPr lang="zh-CN" altLang="en-US" sz="4800" dirty="0">
                <a:solidFill>
                  <a:schemeClr val="tx1"/>
                </a:solidFill>
                <a:latin typeface="黑体" panose="02010609060101010101" charset="-122"/>
                <a:ea typeface="黑体" panose="02010609060101010101" charset="-122"/>
              </a:rPr>
              <a:t>试题变化趋势：</a:t>
            </a:r>
            <a:endParaRPr lang="zh-CN" altLang="en-US" sz="4800" dirty="0">
              <a:solidFill>
                <a:schemeClr val="tx1"/>
              </a:solidFill>
              <a:latin typeface="黑体" panose="02010609060101010101" charset="-122"/>
              <a:ea typeface="黑体" panose="02010609060101010101" charset="-122"/>
            </a:endParaRPr>
          </a:p>
          <a:p>
            <a:pPr marL="0" lvl="0" indent="0" algn="ctr" eaLnBrk="1" hangingPunct="1">
              <a:spcBef>
                <a:spcPct val="0"/>
              </a:spcBef>
              <a:buClrTx/>
              <a:buNone/>
            </a:pPr>
            <a:r>
              <a:rPr lang="zh-CN" altLang="en-US" sz="4800" b="1" dirty="0">
                <a:solidFill>
                  <a:schemeClr val="tx1"/>
                </a:solidFill>
                <a:latin typeface="黑体" panose="02010609060101010101" charset="-122"/>
                <a:ea typeface="黑体" panose="02010609060101010101" charset="-122"/>
              </a:rPr>
              <a:t>贴近</a:t>
            </a:r>
            <a:r>
              <a:rPr lang="zh-CN" altLang="en-US" sz="4800" b="1" dirty="0">
                <a:solidFill>
                  <a:srgbClr val="FF0000"/>
                </a:solidFill>
                <a:latin typeface="黑体" panose="02010609060101010101" charset="-122"/>
                <a:ea typeface="黑体" panose="02010609060101010101" charset="-122"/>
              </a:rPr>
              <a:t>现实</a:t>
            </a:r>
            <a:endParaRPr lang="zh-CN" altLang="en-US" sz="4800" b="1" dirty="0">
              <a:solidFill>
                <a:srgbClr val="FF0000"/>
              </a:solidFill>
              <a:latin typeface="黑体" panose="02010609060101010101" charset="-122"/>
              <a:ea typeface="黑体" panose="02010609060101010101" charset="-122"/>
            </a:endParaRPr>
          </a:p>
          <a:p>
            <a:pPr marL="0" lvl="0" indent="0" algn="ctr" eaLnBrk="1" hangingPunct="1">
              <a:spcBef>
                <a:spcPct val="0"/>
              </a:spcBef>
              <a:buClrTx/>
              <a:buNone/>
            </a:pPr>
            <a:r>
              <a:rPr lang="zh-CN" altLang="en-US" sz="4800" b="1" dirty="0">
                <a:solidFill>
                  <a:srgbClr val="FF0000"/>
                </a:solidFill>
                <a:latin typeface="黑体" panose="02010609060101010101" charset="-122"/>
                <a:ea typeface="黑体" panose="02010609060101010101" charset="-122"/>
              </a:rPr>
              <a:t>辨证</a:t>
            </a:r>
            <a:r>
              <a:rPr lang="zh-CN" altLang="en-US" sz="4800" b="1" dirty="0">
                <a:solidFill>
                  <a:schemeClr val="tx1"/>
                </a:solidFill>
                <a:latin typeface="黑体" panose="02010609060101010101" charset="-122"/>
                <a:ea typeface="黑体" panose="02010609060101010101" charset="-122"/>
              </a:rPr>
              <a:t>思考</a:t>
            </a:r>
            <a:endParaRPr lang="zh-CN" altLang="en-US" sz="4800" b="1" dirty="0">
              <a:solidFill>
                <a:schemeClr val="tx1"/>
              </a:solidFill>
              <a:latin typeface="黑体" panose="02010609060101010101" charset="-122"/>
              <a:ea typeface="黑体" panose="02010609060101010101" charset="-122"/>
            </a:endParaRPr>
          </a:p>
          <a:p>
            <a:pPr marL="0" lvl="0" indent="0" eaLnBrk="1" hangingPunct="1">
              <a:spcBef>
                <a:spcPct val="0"/>
              </a:spcBef>
              <a:buClrTx/>
              <a:buNone/>
            </a:pPr>
            <a:endParaRPr lang="en-US" altLang="zh-CN" sz="4800" dirty="0">
              <a:solidFill>
                <a:schemeClr val="tx1"/>
              </a:solidFill>
              <a:latin typeface="黑体" panose="02010609060101010101" charset="-122"/>
              <a:ea typeface="黑体" panose="02010609060101010101" charset="-122"/>
            </a:endParaRPr>
          </a:p>
          <a:p>
            <a:pPr marL="0" lvl="0" indent="0" algn="ctr" eaLnBrk="1" hangingPunct="1">
              <a:spcBef>
                <a:spcPct val="0"/>
              </a:spcBef>
              <a:buClrTx/>
              <a:buNone/>
            </a:pPr>
            <a:r>
              <a:rPr lang="zh-CN" altLang="en-US" sz="4800" dirty="0">
                <a:solidFill>
                  <a:schemeClr val="tx1"/>
                </a:solidFill>
                <a:latin typeface="黑体" panose="02010609060101010101" charset="-122"/>
                <a:ea typeface="黑体" panose="02010609060101010101" charset="-122"/>
              </a:rPr>
              <a:t>虚实转化</a:t>
            </a:r>
            <a:r>
              <a:rPr lang="en-US" altLang="zh-CN" sz="4800" dirty="0">
                <a:solidFill>
                  <a:schemeClr val="tx1"/>
                </a:solidFill>
                <a:latin typeface="黑体" panose="02010609060101010101" charset="-122"/>
                <a:ea typeface="黑体" panose="02010609060101010101" charset="-122"/>
              </a:rPr>
              <a:t>——</a:t>
            </a:r>
            <a:r>
              <a:rPr lang="zh-CN" altLang="en-US" sz="4800" b="1" dirty="0">
                <a:solidFill>
                  <a:schemeClr val="tx1"/>
                </a:solidFill>
                <a:latin typeface="黑体" panose="02010609060101010101" charset="-122"/>
                <a:ea typeface="黑体" panose="02010609060101010101" charset="-122"/>
              </a:rPr>
              <a:t>思维优化</a:t>
            </a:r>
            <a:endParaRPr lang="zh-CN" altLang="en-US" sz="4800" b="1" dirty="0">
              <a:solidFill>
                <a:schemeClr val="tx1"/>
              </a:solidFill>
              <a:latin typeface="黑体" panose="02010609060101010101" charset="-122"/>
              <a:ea typeface="黑体" panose="02010609060101010101" charset="-122"/>
            </a:endParaRPr>
          </a:p>
          <a:p>
            <a:pPr marL="0" lvl="0" indent="0" eaLnBrk="1" hangingPunct="1">
              <a:spcBef>
                <a:spcPct val="0"/>
              </a:spcBef>
              <a:buClrTx/>
              <a:buNone/>
            </a:pPr>
            <a:endParaRPr lang="en-US" altLang="zh-CN" sz="4800" dirty="0">
              <a:solidFill>
                <a:schemeClr val="tx1"/>
              </a:solidFill>
              <a:latin typeface="黑体" panose="02010609060101010101" charset="-122"/>
              <a:ea typeface="黑体" panose="02010609060101010101" charset="-122"/>
            </a:endParaRPr>
          </a:p>
          <a:p>
            <a:pPr marL="0" lvl="0" indent="0" algn="ctr" eaLnBrk="1" hangingPunct="1">
              <a:spcBef>
                <a:spcPct val="0"/>
              </a:spcBef>
              <a:buClrTx/>
              <a:buNone/>
            </a:pPr>
            <a:r>
              <a:rPr lang="zh-CN" altLang="en-US" sz="4800" b="1" dirty="0">
                <a:solidFill>
                  <a:schemeClr val="tx1"/>
                </a:solidFill>
                <a:latin typeface="黑体" panose="02010609060101010101" charset="-122"/>
                <a:ea typeface="黑体" panose="02010609060101010101" charset="-122"/>
              </a:rPr>
              <a:t>对</a:t>
            </a:r>
            <a:r>
              <a:rPr lang="zh-CN" altLang="en-US" sz="4800" b="1" dirty="0">
                <a:solidFill>
                  <a:srgbClr val="FF0000"/>
                </a:solidFill>
                <a:latin typeface="黑体" panose="02010609060101010101" charset="-122"/>
                <a:ea typeface="黑体" panose="02010609060101010101" charset="-122"/>
              </a:rPr>
              <a:t>思维</a:t>
            </a:r>
            <a:r>
              <a:rPr lang="zh-CN" altLang="en-US" sz="4800" b="1" dirty="0">
                <a:solidFill>
                  <a:schemeClr val="tx1"/>
                </a:solidFill>
                <a:latin typeface="黑体" panose="02010609060101010101" charset="-122"/>
                <a:ea typeface="黑体" panose="02010609060101010101" charset="-122"/>
              </a:rPr>
              <a:t>的要求更高了</a:t>
            </a:r>
            <a:endParaRPr lang="zh-CN" altLang="en-US" sz="4800" b="1" dirty="0">
              <a:solidFill>
                <a:schemeClr val="tx1"/>
              </a:solidFill>
              <a:latin typeface="黑体" panose="02010609060101010101" charset="-122"/>
              <a:ea typeface="黑体" panose="02010609060101010101" charset="-122"/>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4" name="TextBox 3"/>
          <p:cNvSpPr txBox="1"/>
          <p:nvPr/>
        </p:nvSpPr>
        <p:spPr>
          <a:xfrm>
            <a:off x="2057400" y="152400"/>
            <a:ext cx="8229600" cy="6185535"/>
          </a:xfrm>
          <a:prstGeom prst="rect">
            <a:avLst/>
          </a:prstGeom>
          <a:noFill/>
          <a:ln w="9525">
            <a:noFill/>
          </a:ln>
        </p:spPr>
        <p:txBody>
          <a:bodyPr>
            <a:spAutoFit/>
          </a:bodyPr>
          <a:lstStyle>
            <a:lvl1pPr marL="273050" indent="-273050" algn="l" rtl="0" eaLnBrk="0" fontAlgn="base" hangingPunct="0">
              <a:spcBef>
                <a:spcPct val="20000"/>
              </a:spcBef>
              <a:spcAft>
                <a:spcPct val="0"/>
              </a:spcAft>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3050" algn="l" rtl="0" eaLnBrk="0" fontAlgn="base" hangingPunct="0">
              <a:spcBef>
                <a:spcPct val="20000"/>
              </a:spcBef>
              <a:spcAft>
                <a:spcPct val="0"/>
              </a:spcAft>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rtl="0" eaLnBrk="0" fontAlgn="base" hangingPunct="0">
              <a:spcBef>
                <a:spcPct val="20000"/>
              </a:spcBef>
              <a:spcAft>
                <a:spcPct val="0"/>
              </a:spcAft>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anose="05050102010706020507" pitchFamily="18" charset="2"/>
              <a:buChar char=""/>
              <a:defRPr kern="1200">
                <a:solidFill>
                  <a:schemeClr val="tx2"/>
                </a:solidFill>
                <a:latin typeface="+mn-lt"/>
                <a:ea typeface="+mn-ea"/>
                <a:cs typeface="+mn-cs"/>
              </a:defRPr>
            </a:lvl4pPr>
            <a:lvl5pPr marL="1462405" indent="-228600" algn="l" rtl="0" eaLnBrk="0" fontAlgn="base" hangingPunct="0">
              <a:spcBef>
                <a:spcPct val="20000"/>
              </a:spcBef>
              <a:spcAft>
                <a:spcPct val="0"/>
              </a:spcAft>
              <a:buClr>
                <a:schemeClr val="accent1"/>
              </a:buClr>
              <a:buSzPct val="100000"/>
              <a:buFont typeface="Symbol" panose="05050102010706020507" pitchFamily="18" charset="2"/>
              <a:buChar char=""/>
              <a:defRPr sz="1600" kern="1200">
                <a:solidFill>
                  <a:schemeClr val="tx2"/>
                </a:solidFill>
                <a:latin typeface="+mn-lt"/>
                <a:ea typeface="+mn-ea"/>
                <a:cs typeface="+mn-cs"/>
              </a:defRPr>
            </a:lvl5pPr>
          </a:lstStyle>
          <a:p>
            <a:pPr marL="0" lvl="0" indent="0" eaLnBrk="1" hangingPunct="1">
              <a:spcBef>
                <a:spcPct val="0"/>
              </a:spcBef>
              <a:buClrTx/>
              <a:buNone/>
            </a:pPr>
            <a:r>
              <a:rPr lang="zh-CN" altLang="en-US" sz="3600" b="1" dirty="0">
                <a:solidFill>
                  <a:srgbClr val="FF0000"/>
                </a:solidFill>
                <a:latin typeface="黑体" panose="02010609060101010101" charset="-122"/>
                <a:ea typeface="黑体" panose="02010609060101010101" charset="-122"/>
              </a:rPr>
              <a:t>现实类材料</a:t>
            </a:r>
            <a:r>
              <a:rPr lang="zh-CN" altLang="en-US" sz="3600" b="1" dirty="0">
                <a:solidFill>
                  <a:schemeClr val="tx1"/>
                </a:solidFill>
                <a:latin typeface="黑体" panose="02010609060101010101" charset="-122"/>
                <a:ea typeface="黑体" panose="02010609060101010101" charset="-122"/>
              </a:rPr>
              <a:t>作文</a:t>
            </a:r>
            <a:r>
              <a:rPr lang="en-US" altLang="zh-CN" sz="3600" b="1" dirty="0">
                <a:solidFill>
                  <a:schemeClr val="tx1"/>
                </a:solidFill>
                <a:latin typeface="黑体" panose="02010609060101010101" charset="-122"/>
                <a:ea typeface="黑体" panose="02010609060101010101" charset="-122"/>
              </a:rPr>
              <a:t>——</a:t>
            </a:r>
            <a:r>
              <a:rPr lang="zh-CN" altLang="en-US" sz="3600" b="1" dirty="0">
                <a:solidFill>
                  <a:schemeClr val="tx1"/>
                </a:solidFill>
                <a:latin typeface="黑体" panose="02010609060101010101" charset="-122"/>
                <a:ea typeface="黑体" panose="02010609060101010101" charset="-122"/>
              </a:rPr>
              <a:t>文化热点事件</a:t>
            </a:r>
            <a:endParaRPr lang="en-US" altLang="zh-CN" sz="3600" b="1" dirty="0">
              <a:solidFill>
                <a:schemeClr val="tx1"/>
              </a:solidFill>
              <a:latin typeface="黑体" panose="02010609060101010101" charset="-122"/>
              <a:ea typeface="黑体" panose="02010609060101010101" charset="-122"/>
            </a:endParaRPr>
          </a:p>
          <a:p>
            <a:pPr marL="0" lvl="0" indent="0" eaLnBrk="1" hangingPunct="1">
              <a:spcBef>
                <a:spcPct val="0"/>
              </a:spcBef>
              <a:buClrTx/>
              <a:buNone/>
            </a:pPr>
            <a:endParaRPr lang="en-US" altLang="zh-CN" sz="3600" b="1" dirty="0">
              <a:solidFill>
                <a:schemeClr val="tx1"/>
              </a:solidFill>
              <a:latin typeface="黑体" panose="02010609060101010101" charset="-122"/>
              <a:ea typeface="黑体" panose="02010609060101010101" charset="-122"/>
            </a:endParaRPr>
          </a:p>
          <a:p>
            <a:pPr marL="0" lvl="0" indent="0" eaLnBrk="1" hangingPunct="1">
              <a:spcBef>
                <a:spcPct val="0"/>
              </a:spcBef>
              <a:buClrTx/>
              <a:buNone/>
            </a:pPr>
            <a:r>
              <a:rPr lang="zh-CN" altLang="en-US" sz="3600" b="1" dirty="0">
                <a:solidFill>
                  <a:srgbClr val="FF0000"/>
                </a:solidFill>
                <a:latin typeface="黑体" panose="02010609060101010101" charset="-122"/>
                <a:ea typeface="黑体" panose="02010609060101010101" charset="-122"/>
              </a:rPr>
              <a:t>话题</a:t>
            </a:r>
            <a:r>
              <a:rPr lang="zh-CN" altLang="en-US" sz="3600" b="1" dirty="0">
                <a:solidFill>
                  <a:schemeClr val="tx1"/>
                </a:solidFill>
                <a:latin typeface="黑体" panose="02010609060101010101" charset="-122"/>
                <a:ea typeface="黑体" panose="02010609060101010101" charset="-122"/>
              </a:rPr>
              <a:t>作文</a:t>
            </a:r>
            <a:r>
              <a:rPr lang="en-US" altLang="zh-CN" sz="3600" b="1" dirty="0">
                <a:solidFill>
                  <a:schemeClr val="tx1"/>
                </a:solidFill>
                <a:latin typeface="黑体" panose="02010609060101010101" charset="-122"/>
                <a:ea typeface="黑体" panose="02010609060101010101" charset="-122"/>
              </a:rPr>
              <a:t>——</a:t>
            </a:r>
            <a:r>
              <a:rPr lang="zh-CN" altLang="en-US" sz="3600" b="1" dirty="0">
                <a:solidFill>
                  <a:schemeClr val="tx1"/>
                </a:solidFill>
                <a:latin typeface="黑体" panose="02010609060101010101" charset="-122"/>
                <a:ea typeface="黑体" panose="02010609060101010101" charset="-122"/>
              </a:rPr>
              <a:t>思维的收束与发散</a:t>
            </a:r>
            <a:endParaRPr lang="en-US" altLang="zh-CN" sz="3600" b="1" dirty="0">
              <a:solidFill>
                <a:schemeClr val="tx1"/>
              </a:solidFill>
              <a:latin typeface="黑体" panose="02010609060101010101" charset="-122"/>
              <a:ea typeface="黑体" panose="02010609060101010101" charset="-122"/>
            </a:endParaRPr>
          </a:p>
          <a:p>
            <a:pPr marL="0" lvl="0" indent="0" eaLnBrk="1" hangingPunct="1">
              <a:spcBef>
                <a:spcPct val="0"/>
              </a:spcBef>
              <a:buClrTx/>
              <a:buNone/>
            </a:pPr>
            <a:endParaRPr lang="en-US" altLang="zh-CN" sz="3600" b="1" dirty="0">
              <a:solidFill>
                <a:schemeClr val="tx1"/>
              </a:solidFill>
              <a:latin typeface="黑体" panose="02010609060101010101" charset="-122"/>
              <a:ea typeface="黑体" panose="02010609060101010101" charset="-122"/>
            </a:endParaRPr>
          </a:p>
          <a:p>
            <a:pPr marL="0" lvl="0" indent="0" eaLnBrk="1" hangingPunct="1">
              <a:spcBef>
                <a:spcPct val="0"/>
              </a:spcBef>
              <a:buClrTx/>
              <a:buNone/>
            </a:pPr>
            <a:r>
              <a:rPr lang="zh-CN" altLang="en-US" sz="3600" b="1" dirty="0">
                <a:solidFill>
                  <a:srgbClr val="FF0000"/>
                </a:solidFill>
                <a:latin typeface="黑体" panose="02010609060101010101" charset="-122"/>
                <a:ea typeface="黑体" panose="02010609060101010101" charset="-122"/>
              </a:rPr>
              <a:t>关系型</a:t>
            </a:r>
            <a:r>
              <a:rPr lang="zh-CN" altLang="en-US" sz="3600" b="1" dirty="0">
                <a:solidFill>
                  <a:schemeClr val="tx1"/>
                </a:solidFill>
                <a:latin typeface="黑体" panose="02010609060101010101" charset="-122"/>
                <a:ea typeface="黑体" panose="02010609060101010101" charset="-122"/>
              </a:rPr>
              <a:t>作文</a:t>
            </a:r>
            <a:r>
              <a:rPr lang="en-US" altLang="zh-CN" sz="3600" b="1" dirty="0">
                <a:solidFill>
                  <a:schemeClr val="tx1"/>
                </a:solidFill>
                <a:latin typeface="黑体" panose="02010609060101010101" charset="-122"/>
                <a:ea typeface="黑体" panose="02010609060101010101" charset="-122"/>
              </a:rPr>
              <a:t>——</a:t>
            </a:r>
            <a:r>
              <a:rPr lang="zh-CN" altLang="en-US" sz="3600" b="1" dirty="0">
                <a:solidFill>
                  <a:schemeClr val="tx1"/>
                </a:solidFill>
                <a:latin typeface="黑体" panose="02010609060101010101" charset="-122"/>
                <a:ea typeface="黑体" panose="02010609060101010101" charset="-122"/>
              </a:rPr>
              <a:t>思维的强度训练</a:t>
            </a:r>
            <a:endParaRPr lang="en-US" altLang="zh-CN" sz="3600" b="1" dirty="0">
              <a:solidFill>
                <a:schemeClr val="tx1"/>
              </a:solidFill>
              <a:latin typeface="黑体" panose="02010609060101010101" charset="-122"/>
              <a:ea typeface="黑体" panose="02010609060101010101" charset="-122"/>
            </a:endParaRPr>
          </a:p>
          <a:p>
            <a:pPr marL="0" lvl="0" indent="0" eaLnBrk="1" hangingPunct="1">
              <a:spcBef>
                <a:spcPct val="0"/>
              </a:spcBef>
              <a:buClrTx/>
              <a:buNone/>
            </a:pPr>
            <a:endParaRPr lang="en-US" altLang="zh-CN" sz="3600" b="1" dirty="0">
              <a:solidFill>
                <a:schemeClr val="tx1"/>
              </a:solidFill>
              <a:latin typeface="黑体" panose="02010609060101010101" charset="-122"/>
              <a:ea typeface="黑体" panose="02010609060101010101" charset="-122"/>
            </a:endParaRPr>
          </a:p>
          <a:p>
            <a:pPr marL="0" lvl="0" indent="0" eaLnBrk="1" hangingPunct="1">
              <a:spcBef>
                <a:spcPct val="0"/>
              </a:spcBef>
              <a:buClrTx/>
              <a:buNone/>
            </a:pPr>
            <a:r>
              <a:rPr lang="zh-CN" altLang="en-US" sz="3600" b="1" dirty="0">
                <a:solidFill>
                  <a:srgbClr val="FF0000"/>
                </a:solidFill>
                <a:latin typeface="黑体" panose="02010609060101010101" charset="-122"/>
                <a:ea typeface="黑体" panose="02010609060101010101" charset="-122"/>
              </a:rPr>
              <a:t>命题</a:t>
            </a:r>
            <a:r>
              <a:rPr lang="zh-CN" altLang="en-US" sz="3600" b="1" dirty="0">
                <a:solidFill>
                  <a:schemeClr val="tx1"/>
                </a:solidFill>
                <a:latin typeface="黑体" panose="02010609060101010101" charset="-122"/>
                <a:ea typeface="黑体" panose="02010609060101010101" charset="-122"/>
              </a:rPr>
              <a:t>作文与</a:t>
            </a:r>
            <a:r>
              <a:rPr lang="zh-CN" altLang="en-US" sz="3600" b="1" dirty="0">
                <a:solidFill>
                  <a:srgbClr val="FF0000"/>
                </a:solidFill>
                <a:latin typeface="黑体" panose="02010609060101010101" charset="-122"/>
                <a:ea typeface="黑体" panose="02010609060101010101" charset="-122"/>
              </a:rPr>
              <a:t>半命题</a:t>
            </a:r>
            <a:r>
              <a:rPr lang="zh-CN" altLang="en-US" sz="3600" b="1" dirty="0">
                <a:solidFill>
                  <a:schemeClr val="tx1"/>
                </a:solidFill>
                <a:latin typeface="黑体" panose="02010609060101010101" charset="-122"/>
                <a:ea typeface="黑体" panose="02010609060101010101" charset="-122"/>
              </a:rPr>
              <a:t>作文</a:t>
            </a:r>
            <a:endParaRPr lang="en-US" altLang="zh-CN" sz="3600" b="1" dirty="0">
              <a:solidFill>
                <a:schemeClr val="tx1"/>
              </a:solidFill>
              <a:latin typeface="黑体" panose="02010609060101010101" charset="-122"/>
              <a:ea typeface="黑体" panose="02010609060101010101" charset="-122"/>
            </a:endParaRPr>
          </a:p>
          <a:p>
            <a:pPr marL="0" lvl="0" indent="0" eaLnBrk="1" hangingPunct="1">
              <a:spcBef>
                <a:spcPct val="0"/>
              </a:spcBef>
              <a:buClrTx/>
              <a:buNone/>
            </a:pPr>
            <a:endParaRPr lang="en-US" altLang="zh-CN" sz="3600" b="1" dirty="0">
              <a:solidFill>
                <a:schemeClr val="tx1"/>
              </a:solidFill>
              <a:latin typeface="黑体" panose="02010609060101010101" charset="-122"/>
              <a:ea typeface="黑体" panose="02010609060101010101" charset="-122"/>
            </a:endParaRPr>
          </a:p>
          <a:p>
            <a:pPr marL="0" lvl="0" indent="0" eaLnBrk="1" hangingPunct="1">
              <a:spcBef>
                <a:spcPct val="0"/>
              </a:spcBef>
              <a:buClrTx/>
              <a:buNone/>
            </a:pPr>
            <a:r>
              <a:rPr lang="zh-CN" altLang="en-US" sz="3600" b="1" dirty="0">
                <a:solidFill>
                  <a:schemeClr val="tx1"/>
                </a:solidFill>
                <a:latin typeface="黑体" panose="02010609060101010101" charset="-122"/>
                <a:ea typeface="黑体" panose="02010609060101010101" charset="-122"/>
              </a:rPr>
              <a:t>与阅读材料相</a:t>
            </a:r>
            <a:r>
              <a:rPr lang="zh-CN" altLang="en-US" sz="3600" b="1" dirty="0">
                <a:solidFill>
                  <a:srgbClr val="FF0000"/>
                </a:solidFill>
                <a:latin typeface="黑体" panose="02010609060101010101" charset="-122"/>
                <a:ea typeface="黑体" panose="02010609060101010101" charset="-122"/>
              </a:rPr>
              <a:t>勾连</a:t>
            </a:r>
            <a:r>
              <a:rPr lang="zh-CN" altLang="en-US" sz="3600" b="1" dirty="0">
                <a:solidFill>
                  <a:schemeClr val="tx1"/>
                </a:solidFill>
                <a:latin typeface="黑体" panose="02010609060101010101" charset="-122"/>
                <a:ea typeface="黑体" panose="02010609060101010101" charset="-122"/>
              </a:rPr>
              <a:t>的作文题目</a:t>
            </a:r>
            <a:endParaRPr lang="en-US" altLang="zh-CN" sz="3600" b="1" dirty="0">
              <a:solidFill>
                <a:schemeClr val="tx1"/>
              </a:solidFill>
              <a:latin typeface="黑体" panose="02010609060101010101" charset="-122"/>
              <a:ea typeface="黑体" panose="02010609060101010101" charset="-122"/>
            </a:endParaRPr>
          </a:p>
          <a:p>
            <a:pPr marL="0" lvl="0" indent="0" eaLnBrk="1" hangingPunct="1">
              <a:spcBef>
                <a:spcPct val="0"/>
              </a:spcBef>
              <a:buClrTx/>
              <a:buNone/>
            </a:pPr>
            <a:endParaRPr lang="en-US" altLang="zh-CN" sz="3600" b="1" dirty="0">
              <a:solidFill>
                <a:schemeClr val="tx1"/>
              </a:solidFill>
              <a:latin typeface="黑体" panose="02010609060101010101" charset="-122"/>
              <a:ea typeface="黑体" panose="02010609060101010101" charset="-122"/>
            </a:endParaRPr>
          </a:p>
          <a:p>
            <a:pPr marL="0" lvl="0" indent="0" eaLnBrk="1" hangingPunct="1">
              <a:spcBef>
                <a:spcPct val="0"/>
              </a:spcBef>
              <a:buClrTx/>
              <a:buNone/>
            </a:pPr>
            <a:r>
              <a:rPr lang="zh-CN" altLang="en-US" sz="3600" b="1" dirty="0">
                <a:solidFill>
                  <a:schemeClr val="tx1"/>
                </a:solidFill>
                <a:latin typeface="黑体" panose="02010609060101010101" charset="-122"/>
                <a:ea typeface="黑体" panose="02010609060101010101" charset="-122"/>
              </a:rPr>
              <a:t>围绕模拟题的</a:t>
            </a:r>
            <a:r>
              <a:rPr lang="zh-CN" altLang="en-US" sz="3600" b="1" dirty="0">
                <a:solidFill>
                  <a:srgbClr val="FF0000"/>
                </a:solidFill>
                <a:latin typeface="黑体" panose="02010609060101010101" charset="-122"/>
                <a:ea typeface="黑体" panose="02010609060101010101" charset="-122"/>
              </a:rPr>
              <a:t>综合</a:t>
            </a:r>
            <a:r>
              <a:rPr lang="zh-CN" altLang="en-US" sz="3600" b="1" dirty="0">
                <a:solidFill>
                  <a:schemeClr val="tx1"/>
                </a:solidFill>
                <a:latin typeface="黑体" panose="02010609060101010101" charset="-122"/>
                <a:ea typeface="黑体" panose="02010609060101010101" charset="-122"/>
              </a:rPr>
              <a:t>训练</a:t>
            </a:r>
            <a:endParaRPr lang="zh-CN" altLang="en-US" sz="3600" b="1" dirty="0">
              <a:solidFill>
                <a:schemeClr val="tx1"/>
              </a:solidFill>
              <a:latin typeface="黑体" panose="02010609060101010101" charset="-122"/>
              <a:ea typeface="黑体" panose="02010609060101010101" charset="-122"/>
            </a:endParaRPr>
          </a:p>
        </p:txBody>
      </p:sp>
      <p:sp>
        <p:nvSpPr>
          <p:cNvPr id="3" name="下箭头 2"/>
          <p:cNvSpPr/>
          <p:nvPr/>
        </p:nvSpPr>
        <p:spPr>
          <a:xfrm>
            <a:off x="5029200" y="838200"/>
            <a:ext cx="838200" cy="457200"/>
          </a:xfrm>
          <a:prstGeom prst="downArrow">
            <a:avLst/>
          </a:prstGeom>
          <a:solidFill>
            <a:srgbClr val="FFFF00"/>
          </a:solidFill>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 name="下箭头 3"/>
          <p:cNvSpPr/>
          <p:nvPr/>
        </p:nvSpPr>
        <p:spPr>
          <a:xfrm>
            <a:off x="5029200" y="1981200"/>
            <a:ext cx="838200" cy="457200"/>
          </a:xfrm>
          <a:prstGeom prst="downArrow">
            <a:avLst/>
          </a:prstGeom>
          <a:solidFill>
            <a:srgbClr val="FFFF00"/>
          </a:solidFill>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下箭头 4"/>
          <p:cNvSpPr/>
          <p:nvPr/>
        </p:nvSpPr>
        <p:spPr>
          <a:xfrm>
            <a:off x="5029200" y="3048000"/>
            <a:ext cx="838200" cy="457200"/>
          </a:xfrm>
          <a:prstGeom prst="downArrow">
            <a:avLst/>
          </a:prstGeom>
          <a:solidFill>
            <a:srgbClr val="FFFF00"/>
          </a:solidFill>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下箭头 5"/>
          <p:cNvSpPr/>
          <p:nvPr/>
        </p:nvSpPr>
        <p:spPr>
          <a:xfrm>
            <a:off x="5029200" y="4114800"/>
            <a:ext cx="838200" cy="457200"/>
          </a:xfrm>
          <a:prstGeom prst="downArrow">
            <a:avLst/>
          </a:prstGeom>
          <a:solidFill>
            <a:srgbClr val="FFFF00"/>
          </a:solidFill>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 name="下箭头 6"/>
          <p:cNvSpPr/>
          <p:nvPr/>
        </p:nvSpPr>
        <p:spPr>
          <a:xfrm>
            <a:off x="5029200" y="5257800"/>
            <a:ext cx="838200" cy="457200"/>
          </a:xfrm>
          <a:prstGeom prst="downArrow">
            <a:avLst/>
          </a:prstGeom>
          <a:solidFill>
            <a:srgbClr val="FFFF00"/>
          </a:solidFill>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文本框 1"/>
          <p:cNvSpPr txBox="1"/>
          <p:nvPr/>
        </p:nvSpPr>
        <p:spPr>
          <a:xfrm>
            <a:off x="10932795" y="1238885"/>
            <a:ext cx="1013460" cy="4373880"/>
          </a:xfrm>
          <a:prstGeom prst="rect">
            <a:avLst/>
          </a:prstGeom>
          <a:noFill/>
        </p:spPr>
        <p:txBody>
          <a:bodyPr vert="eaVert" wrap="square" rtlCol="0">
            <a:spAutoFit/>
          </a:bodyPr>
          <a:p>
            <a:r>
              <a:rPr lang="zh-CN" altLang="zh-CN" sz="5400" b="1"/>
              <a:t>测试形式角度</a:t>
            </a:r>
            <a:endParaRPr lang="zh-CN" altLang="zh-CN" sz="5400" b="1"/>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图示 4"/>
          <p:cNvGraphicFramePr/>
          <p:nvPr/>
        </p:nvGraphicFramePr>
        <p:xfrm>
          <a:off x="2641600" y="720090"/>
          <a:ext cx="8128000" cy="541845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6" name="文本框 5"/>
          <p:cNvSpPr txBox="1"/>
          <p:nvPr/>
        </p:nvSpPr>
        <p:spPr>
          <a:xfrm>
            <a:off x="10917555" y="842645"/>
            <a:ext cx="1013460" cy="5683885"/>
          </a:xfrm>
          <a:prstGeom prst="rect">
            <a:avLst/>
          </a:prstGeom>
          <a:noFill/>
        </p:spPr>
        <p:txBody>
          <a:bodyPr vert="eaVert" wrap="square" rtlCol="0">
            <a:spAutoFit/>
          </a:bodyPr>
          <a:p>
            <a:r>
              <a:rPr lang="zh-CN" altLang="zh-CN" sz="5400" b="1"/>
              <a:t>测试内容导向角度</a:t>
            </a:r>
            <a:endParaRPr lang="zh-CN" altLang="zh-CN" sz="5400" b="1"/>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579880" y="366395"/>
            <a:ext cx="10417810" cy="6062345"/>
          </a:xfrm>
          <a:prstGeom prst="rect">
            <a:avLst/>
          </a:prstGeom>
          <a:noFill/>
        </p:spPr>
        <p:txBody>
          <a:bodyPr wrap="square" rtlCol="0" anchor="t">
            <a:spAutoFit/>
          </a:bodyPr>
          <a:p>
            <a:r>
              <a:rPr lang="zh-CN" altLang="en-US" sz="3600" b="1"/>
              <a:t>阐释能力型作文。</a:t>
            </a:r>
            <a:endParaRPr lang="zh-CN" altLang="en-US" sz="3600" b="1"/>
          </a:p>
          <a:p>
            <a:r>
              <a:rPr lang="zh-CN" altLang="en-US" sz="3600" b="1"/>
              <a:t>特点：</a:t>
            </a:r>
            <a:endParaRPr lang="zh-CN" altLang="en-US" sz="3600" b="1">
              <a:sym typeface="+mn-ea"/>
            </a:endParaRPr>
          </a:p>
          <a:p>
            <a:r>
              <a:rPr lang="zh-CN" altLang="en-US" sz="3600" b="1">
                <a:sym typeface="+mn-ea"/>
              </a:rPr>
              <a:t>    材料—阐释—话题三者间应该呈现出一种线性关系，尤其是三者的内涵应该在同一层面，不能出现任何的偏差，因为一旦有了偏差，就会对考生产生误导。这就是话题作文命题的线性原则，也是话题作文拟制的严密性的体现。</a:t>
            </a:r>
            <a:endParaRPr lang="zh-CN" altLang="en-US" sz="3600" b="1">
              <a:sym typeface="+mn-ea"/>
            </a:endParaRPr>
          </a:p>
          <a:p>
            <a:r>
              <a:rPr lang="zh-CN" altLang="en-US" sz="3600" b="1">
                <a:sym typeface="+mn-ea"/>
              </a:rPr>
              <a:t>举例：</a:t>
            </a:r>
            <a:endParaRPr lang="zh-CN" altLang="en-US" sz="3600" b="1">
              <a:sym typeface="+mn-ea"/>
            </a:endParaRPr>
          </a:p>
          <a:p>
            <a:r>
              <a:rPr lang="zh-CN" altLang="en-US" sz="3600" b="1">
                <a:sym typeface="+mn-ea"/>
              </a:rPr>
              <a:t>    说纽带 说安  铭记与忘记 一步于一生  仰望星空与脚踏实地</a:t>
            </a:r>
            <a:endParaRPr lang="zh-CN" altLang="en-US" sz="3600" b="1">
              <a:sym typeface="+mn-ea"/>
            </a:endParaRPr>
          </a:p>
          <a:p>
            <a:endParaRPr lang="zh-CN" altLang="en-US" sz="2800" b="1"/>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579880" y="366395"/>
            <a:ext cx="10250805" cy="6616065"/>
          </a:xfrm>
          <a:prstGeom prst="rect">
            <a:avLst/>
          </a:prstGeom>
          <a:noFill/>
        </p:spPr>
        <p:txBody>
          <a:bodyPr wrap="square" rtlCol="0" anchor="t">
            <a:spAutoFit/>
          </a:bodyPr>
          <a:p>
            <a:r>
              <a:rPr lang="zh-CN" altLang="en-US" sz="3600" b="1"/>
              <a:t>阐释能力型作文。</a:t>
            </a:r>
            <a:endParaRPr lang="zh-CN" altLang="en-US" sz="3600" b="1"/>
          </a:p>
          <a:p>
            <a:r>
              <a:rPr lang="zh-CN" altLang="en-US" sz="3600" b="1"/>
              <a:t>特点：</a:t>
            </a:r>
            <a:endParaRPr lang="zh-CN" altLang="en-US" sz="3600" b="1">
              <a:sym typeface="+mn-ea"/>
            </a:endParaRPr>
          </a:p>
          <a:p>
            <a:r>
              <a:rPr lang="zh-CN" altLang="en-US" sz="3600" b="1">
                <a:sym typeface="+mn-ea"/>
              </a:rPr>
              <a:t>    材料—阐释—话题三者间应该呈现出一种线性关系，尤其是三者的内涵应该在同一层面，不能出现任何的偏差，因为一旦有了偏差，就会对考生产生误导。这就是话题作文命题的线性原则，也是话题作文拟制的严密性的体现。</a:t>
            </a:r>
            <a:endParaRPr lang="zh-CN" altLang="en-US" sz="3600" b="1">
              <a:sym typeface="+mn-ea"/>
            </a:endParaRPr>
          </a:p>
          <a:p>
            <a:r>
              <a:rPr lang="zh-CN" altLang="en-US" sz="3600" b="1">
                <a:sym typeface="+mn-ea"/>
              </a:rPr>
              <a:t>举例：</a:t>
            </a:r>
            <a:endParaRPr lang="zh-CN" altLang="en-US" sz="3600" b="1">
              <a:sym typeface="+mn-ea"/>
            </a:endParaRPr>
          </a:p>
          <a:p>
            <a:r>
              <a:rPr lang="zh-CN" altLang="en-US" sz="3600" b="1">
                <a:sym typeface="+mn-ea"/>
              </a:rPr>
              <a:t>    说纽带 说安  铭记与忘记 一步于一生  仰望星空与脚踏实地</a:t>
            </a:r>
            <a:endParaRPr lang="zh-CN" altLang="en-US" sz="3600" b="1">
              <a:sym typeface="+mn-ea"/>
            </a:endParaRPr>
          </a:p>
          <a:p>
            <a:r>
              <a:rPr lang="zh-CN" altLang="en-US" sz="3600" b="1">
                <a:sym typeface="+mn-ea"/>
              </a:rPr>
              <a:t>训练点：对于学生阐释概念，建构逻辑很有帮助。</a:t>
            </a:r>
            <a:endParaRPr lang="zh-CN" altLang="en-US" sz="3600" b="1">
              <a:sym typeface="+mn-ea"/>
            </a:endParaRPr>
          </a:p>
          <a:p>
            <a:endParaRPr lang="zh-CN" altLang="en-US" sz="2800" b="1"/>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747520" y="509905"/>
            <a:ext cx="10158730" cy="5507990"/>
          </a:xfrm>
          <a:prstGeom prst="rect">
            <a:avLst/>
          </a:prstGeom>
          <a:noFill/>
        </p:spPr>
        <p:txBody>
          <a:bodyPr wrap="square" rtlCol="0" anchor="t">
            <a:spAutoFit/>
          </a:bodyPr>
          <a:p>
            <a:r>
              <a:rPr lang="zh-CN" altLang="en-US" sz="3200" b="1"/>
              <a:t>发现问题能力型作文：</a:t>
            </a:r>
            <a:endParaRPr lang="zh-CN" altLang="en-US" sz="3200" b="1"/>
          </a:p>
          <a:p>
            <a:r>
              <a:rPr lang="zh-CN" altLang="en-US" sz="3200" b="1"/>
              <a:t>特点：</a:t>
            </a:r>
            <a:endParaRPr lang="zh-CN" altLang="en-US" sz="3200" b="1"/>
          </a:p>
          <a:p>
            <a:r>
              <a:rPr lang="zh-CN" altLang="en-US" sz="3200" b="1"/>
              <a:t>    作文中的材料提供了一定的情境，让考生发现其中的问题，并在所发现问题的基础上进行阐述。这类作文着重考查考生在纷乱的现象中，提炼出自己认定的问题症结，确定写作的观点，并在此基础上完成写作。根据考生对试题材料认知的程度差异和所发现问题是否深中肯綮，来区分考生的能力差异。</a:t>
            </a:r>
            <a:endParaRPr lang="zh-CN" altLang="en-US" sz="3200" b="1"/>
          </a:p>
          <a:p>
            <a:r>
              <a:rPr lang="zh-CN" altLang="en-US" sz="3200" b="1"/>
              <a:t>阅卷：</a:t>
            </a:r>
            <a:endParaRPr lang="zh-CN" altLang="en-US" sz="3200" b="1"/>
          </a:p>
          <a:p>
            <a:r>
              <a:rPr lang="zh-CN" altLang="en-US" sz="3200" b="1"/>
              <a:t>    在作文的评分参考中也根据可能出现的情况设置了中心角度、重要角度、次要角度和沾边角度等。</a:t>
            </a:r>
            <a:endParaRPr lang="zh-CN" altLang="en-US" sz="3200" b="1"/>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51280" y="354965"/>
            <a:ext cx="10798810" cy="6492875"/>
          </a:xfrm>
          <a:prstGeom prst="rect">
            <a:avLst/>
          </a:prstGeom>
          <a:noFill/>
        </p:spPr>
        <p:txBody>
          <a:bodyPr wrap="square" rtlCol="0" anchor="t">
            <a:spAutoFit/>
          </a:bodyPr>
          <a:p>
            <a:r>
              <a:rPr lang="zh-CN" altLang="en-US" sz="3200" b="1"/>
              <a:t>2009年辽宁卷高考作文题</a:t>
            </a:r>
            <a:endParaRPr lang="zh-CN" altLang="en-US" sz="3200" b="1"/>
          </a:p>
          <a:p>
            <a:r>
              <a:rPr lang="zh-CN" altLang="en-US" sz="3200" b="1"/>
              <a:t>关于明星代言  </a:t>
            </a:r>
            <a:endParaRPr lang="zh-CN" altLang="en-US" sz="3200" b="1"/>
          </a:p>
          <a:p>
            <a:r>
              <a:rPr lang="zh-CN" altLang="en-US" sz="3200" b="1"/>
              <a:t>甲：47%的人相信明星代言，认为可以帮助认识产品，有助于销售； </a:t>
            </a:r>
            <a:endParaRPr lang="zh-CN" altLang="en-US" sz="3200" b="1"/>
          </a:p>
          <a:p>
            <a:r>
              <a:rPr lang="zh-CN" altLang="en-US" sz="3200" b="1"/>
              <a:t>乙：91%的人认为明星代言有问题，比如"三鹿"奶粉，责任就在代言人； </a:t>
            </a:r>
            <a:endParaRPr lang="zh-CN" altLang="en-US" sz="3200" b="1"/>
          </a:p>
          <a:p>
            <a:r>
              <a:rPr lang="zh-CN" altLang="en-US" sz="3200" b="1"/>
              <a:t>丙：有的明星并不知情，是经纪人代理或朋友介绍才代言的； </a:t>
            </a:r>
            <a:endParaRPr lang="zh-CN" altLang="en-US" sz="3200" b="1"/>
          </a:p>
          <a:p>
            <a:r>
              <a:rPr lang="zh-CN" altLang="en-US" sz="3200" b="1"/>
              <a:t>丁：明星代言相当于证言，他们挣几十万的广告费，应当负责任； </a:t>
            </a:r>
            <a:endParaRPr lang="zh-CN" altLang="en-US" sz="3200" b="1"/>
          </a:p>
          <a:p>
            <a:r>
              <a:rPr lang="zh-CN" altLang="en-US" sz="3200" b="1"/>
              <a:t>戊：政府监管不严，舆论、监察部门也有失察；人家好莱坞影星代言就有被罚百万美元的；  </a:t>
            </a:r>
            <a:endParaRPr lang="zh-CN" altLang="en-US" sz="3200" b="1"/>
          </a:p>
          <a:p>
            <a:r>
              <a:rPr lang="zh-CN" altLang="en-US" sz="3200" b="1"/>
              <a:t>针对以上材料，自选角度，自拟题目，文体不限(除诗歌外)，写一篇800字以上的文章。</a:t>
            </a:r>
            <a:endParaRPr lang="zh-CN" altLang="en-US" sz="3200" b="1"/>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516380" y="685800"/>
            <a:ext cx="10256520" cy="6032500"/>
          </a:xfrm>
        </p:spPr>
        <p:txBody>
          <a:bodyPr/>
          <a:p>
            <a:pPr marL="0" indent="0">
              <a:buNone/>
            </a:pPr>
            <a:r>
              <a:rPr lang="zh-CN" altLang="en-US" sz="4000" b="1"/>
              <a:t>全国Ⅰ卷作文“中国关键词”：</a:t>
            </a:r>
            <a:endParaRPr lang="zh-CN" altLang="en-US" sz="4000" b="1"/>
          </a:p>
          <a:p>
            <a:pPr marL="0" indent="0">
              <a:buNone/>
            </a:pPr>
            <a:r>
              <a:rPr lang="zh-CN" altLang="en-US" sz="4000" b="1"/>
              <a:t>     据近期一项对来华留学生的调查，他们较为关注的“中国关键词”有：一带一路、大熊猫、广场舞、中华美食、长城、共享单车、京剧、空气污染、美丽乡村、食品安全、高铁、移动支付。</a:t>
            </a:r>
            <a:endParaRPr lang="zh-CN" altLang="en-US" sz="4000" b="1"/>
          </a:p>
          <a:p>
            <a:pPr marL="0" indent="0">
              <a:buNone/>
            </a:pPr>
            <a:r>
              <a:rPr lang="zh-CN" altLang="en-US" sz="4000" b="1"/>
              <a:t>     请从中选择两三个关键词来呈现你所认识的中国，写一篇文章帮助外国青年读懂中国。</a:t>
            </a:r>
            <a:endParaRPr lang="zh-CN" altLang="en-US" sz="4000" b="1"/>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252855" y="262890"/>
            <a:ext cx="10797540" cy="5692775"/>
          </a:xfrm>
          <a:prstGeom prst="rect">
            <a:avLst/>
          </a:prstGeom>
          <a:noFill/>
        </p:spPr>
        <p:txBody>
          <a:bodyPr wrap="square" rtlCol="0" anchor="t">
            <a:spAutoFit/>
          </a:bodyPr>
          <a:p>
            <a:r>
              <a:rPr lang="en-US" altLang="zh-CN" sz="2600" b="1"/>
              <a:t>2009</a:t>
            </a:r>
            <a:r>
              <a:rPr lang="zh-CN" altLang="en-US" sz="2600" b="1"/>
              <a:t>年海南阅读下面材料，根据要求写一篇不少于800字的文章。</a:t>
            </a:r>
            <a:endParaRPr lang="zh-CN" altLang="en-US" sz="2600" b="1"/>
          </a:p>
          <a:p>
            <a:r>
              <a:rPr lang="zh-CN" altLang="en-US" sz="2600" b="1"/>
              <a:t>　　暑假里，几个高中生一块回学校参加篮球训练，他们看到一个女孩儿蹲在街边，地上用白粉笔写着“前来旅游，钱包被偷，无钱吃饭和回家，求好心人帮帮我”。</a:t>
            </a:r>
            <a:endParaRPr lang="zh-CN" altLang="en-US" sz="2600" b="1"/>
          </a:p>
          <a:p>
            <a:r>
              <a:rPr lang="zh-CN" altLang="en-US" sz="2600" b="1"/>
              <a:t>　　他们中的小赵动了心，在裤兜里摸出10元钱，放在女孩面前。走过去之后，小钱说：“谁出来旅游还带粉笔?善良落入了不诚信的圈套。”</a:t>
            </a:r>
            <a:endParaRPr lang="zh-CN" altLang="en-US" sz="2600" b="1"/>
          </a:p>
          <a:p>
            <a:r>
              <a:rPr lang="zh-CN" altLang="en-US" sz="2600" b="1"/>
              <a:t>　　小孙说：“别因他人行骗，自己放弃行善。”</a:t>
            </a:r>
            <a:endParaRPr lang="zh-CN" altLang="en-US" sz="2600" b="1"/>
          </a:p>
          <a:p>
            <a:r>
              <a:rPr lang="zh-CN" altLang="en-US" sz="2600" b="1"/>
              <a:t>　　小李说：“诚信?善良?彭宇救人成了被告，谁还敢善良啊?”</a:t>
            </a:r>
            <a:endParaRPr lang="zh-CN" altLang="en-US" sz="2600" b="1"/>
          </a:p>
          <a:p>
            <a:r>
              <a:rPr lang="zh-CN" altLang="en-US" sz="2600" b="1"/>
              <a:t>　　小周说：“矿工聂清文去救人被困死井下，人们在他的遗体旁发现用白粉笔写着他欠人家多少钱，这是最善良的人留下的最诚信的遗言。”</a:t>
            </a:r>
            <a:endParaRPr lang="zh-CN" altLang="en-US" sz="2600" b="1"/>
          </a:p>
          <a:p>
            <a:r>
              <a:rPr lang="zh-CN" altLang="en-US" sz="2600" b="1"/>
              <a:t>　　小吴说：“我提议，咱们训练后再回去看看，不管这个女孩说的是真是假，我都得做些什么。”大家都说好。</a:t>
            </a:r>
            <a:endParaRPr lang="zh-CN" altLang="en-US" sz="2600" b="1"/>
          </a:p>
          <a:p>
            <a:r>
              <a:rPr lang="zh-CN" altLang="en-US" sz="2600" b="1"/>
              <a:t>　　要求选准角度，明确立意，自选文体，自拟标题，不要脱离材料内容及含义的范围作文，不要套作，不得抄袭。</a:t>
            </a:r>
            <a:endParaRPr lang="zh-CN" altLang="en-US" sz="2600" b="1"/>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71320" y="562610"/>
            <a:ext cx="10067290" cy="3784600"/>
          </a:xfrm>
          <a:prstGeom prst="rect">
            <a:avLst/>
          </a:prstGeom>
          <a:noFill/>
        </p:spPr>
        <p:txBody>
          <a:bodyPr wrap="square" rtlCol="0" anchor="t">
            <a:spAutoFit/>
          </a:bodyPr>
          <a:p>
            <a:pPr>
              <a:lnSpc>
                <a:spcPct val="150000"/>
              </a:lnSpc>
            </a:pPr>
            <a:r>
              <a:rPr lang="zh-CN" altLang="en-US" sz="3200" b="1"/>
              <a:t>解决问题能力型作文</a:t>
            </a:r>
            <a:endParaRPr lang="zh-CN" altLang="en-US" sz="3200" b="1"/>
          </a:p>
          <a:p>
            <a:pPr>
              <a:lnSpc>
                <a:spcPct val="150000"/>
              </a:lnSpc>
            </a:pPr>
            <a:r>
              <a:rPr lang="zh-CN" altLang="en-US" sz="3200" b="1"/>
              <a:t>特点：</a:t>
            </a:r>
            <a:endParaRPr lang="zh-CN" altLang="en-US" sz="3200" b="1"/>
          </a:p>
          <a:p>
            <a:pPr>
              <a:lnSpc>
                <a:spcPct val="150000"/>
              </a:lnSpc>
            </a:pPr>
            <a:r>
              <a:rPr lang="zh-CN" altLang="en-US" sz="3200" b="1"/>
              <a:t>     这类作文在英美等国的作文考试中比较常见。试题往往是给学生写作提供一个情境，出现对立性的问题，让考生通过写作，提出解决处理问题的想法和方案。</a:t>
            </a:r>
            <a:endParaRPr lang="zh-CN" altLang="en-US" sz="3200" b="1"/>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65275" y="428625"/>
            <a:ext cx="10447655" cy="6000750"/>
          </a:xfrm>
          <a:prstGeom prst="rect">
            <a:avLst/>
          </a:prstGeom>
          <a:noFill/>
        </p:spPr>
        <p:txBody>
          <a:bodyPr wrap="square" rtlCol="0" anchor="t">
            <a:spAutoFit/>
          </a:bodyPr>
          <a:p>
            <a:r>
              <a:rPr lang="zh-CN" altLang="en-US" sz="3200" b="1"/>
              <a:t>　</a:t>
            </a:r>
            <a:r>
              <a:rPr lang="en-US" altLang="zh-CN" sz="3200" b="1"/>
              <a:t>2012</a:t>
            </a:r>
            <a:r>
              <a:rPr lang="zh-CN" altLang="en-US" sz="3200" b="1"/>
              <a:t>年浙江阅读下面的文字，根据要求作文。　　</a:t>
            </a:r>
            <a:endParaRPr lang="zh-CN" altLang="en-US" sz="3200" b="1"/>
          </a:p>
          <a:p>
            <a:r>
              <a:rPr lang="zh-CN" altLang="en-US" sz="3200" b="1"/>
              <a:t>   台湾女作家刘继荣在博文上说，她上中学的女儿成绩一直中等，但是却被全班学生全票推选为“最欣赏的同学”，理由是乐观、幽默、善良、好相处、守信用等。她开玩笑地对女儿说：“你快要成为英雄了。”女儿却认真地说：“我不想成为英雄，我想成为坐在路边鼓掌的人。”博文引起了广大网民的热议。　　</a:t>
            </a:r>
            <a:endParaRPr lang="zh-CN" altLang="en-US" sz="3200" b="1"/>
          </a:p>
          <a:p>
            <a:r>
              <a:rPr lang="zh-CN" altLang="en-US" sz="3200" b="1"/>
              <a:t>网民甲：坐在路边鼓掌其实也挺好。　　</a:t>
            </a:r>
            <a:endParaRPr lang="zh-CN" altLang="en-US" sz="3200" b="1"/>
          </a:p>
          <a:p>
            <a:r>
              <a:rPr lang="zh-CN" altLang="en-US" sz="3200" b="1"/>
              <a:t>网民乙：人人都在路边鼓掌，谁在路上跑呢？　　</a:t>
            </a:r>
            <a:endParaRPr lang="zh-CN" altLang="en-US" sz="3200" b="1"/>
          </a:p>
          <a:p>
            <a:r>
              <a:rPr lang="zh-CN" altLang="en-US" sz="3200" b="1"/>
              <a:t>网民丙：路边鼓掌与路上奔跑，都应该肯定。　　</a:t>
            </a:r>
            <a:endParaRPr lang="zh-CN" altLang="en-US" sz="3200" b="1"/>
          </a:p>
          <a:p>
            <a:r>
              <a:rPr lang="zh-CN" altLang="en-US" sz="3200" b="1"/>
              <a:t>从上述网民的议论中，选取一种看法，写一篇文章，你可以讲述故事，抒发情感，也可以发表议论。</a:t>
            </a:r>
            <a:endParaRPr lang="zh-CN" altLang="en-US" sz="3200" b="1"/>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79880" y="711200"/>
            <a:ext cx="9671685" cy="5077460"/>
          </a:xfrm>
          <a:prstGeom prst="rect">
            <a:avLst/>
          </a:prstGeom>
          <a:noFill/>
        </p:spPr>
        <p:txBody>
          <a:bodyPr wrap="square" rtlCol="0" anchor="t">
            <a:spAutoFit/>
          </a:bodyPr>
          <a:p>
            <a:pPr>
              <a:lnSpc>
                <a:spcPct val="150000"/>
              </a:lnSpc>
            </a:pPr>
            <a:r>
              <a:rPr lang="en-US" altLang="zh-CN" sz="3600" b="1"/>
              <a:t>    </a:t>
            </a:r>
            <a:r>
              <a:rPr lang="zh-CN" altLang="en-US" sz="3600" b="1"/>
              <a:t>为什么在材料作文一统天下的时代，高考作文的命题要在材料的基础上加上任务指令，说到底，不是为了限制材料作文的写作角度，而是在高考作文命题权收缩的环境下，通过命题增一味药，对抗多年来久治不愈的话题作文的毒瘤，让命题对学生的写作起到导向作用。</a:t>
            </a:r>
            <a:endParaRPr lang="zh-CN" altLang="en-US" sz="3600" b="1"/>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638300" y="762000"/>
            <a:ext cx="9848850" cy="5701665"/>
          </a:xfrm>
        </p:spPr>
        <p:txBody>
          <a:bodyPr/>
          <a:p>
            <a:pPr marL="0" indent="0" fontAlgn="auto">
              <a:lnSpc>
                <a:spcPct val="150000"/>
              </a:lnSpc>
              <a:buNone/>
            </a:pPr>
            <a:r>
              <a:rPr lang="en-US" altLang="zh-CN" sz="3600" b="1">
                <a:sym typeface="+mn-ea"/>
              </a:rPr>
              <a:t>    </a:t>
            </a:r>
            <a:r>
              <a:rPr lang="en-US" altLang="zh-CN" sz="4000" b="1">
                <a:sym typeface="+mn-ea"/>
              </a:rPr>
              <a:t> </a:t>
            </a:r>
            <a:r>
              <a:rPr lang="zh-CN" altLang="en-US" sz="4000" b="1">
                <a:sym typeface="+mn-ea"/>
              </a:rPr>
              <a:t>除形象思维与抽象思维外，考场作文常见的思维类型主要有：</a:t>
            </a:r>
            <a:r>
              <a:rPr lang="zh-CN" altLang="en-US" sz="4000" b="1">
                <a:solidFill>
                  <a:srgbClr val="FF0000"/>
                </a:solidFill>
                <a:sym typeface="+mn-ea"/>
              </a:rPr>
              <a:t>化大为小，以小见大；由此及彼，认识换位；由个及类，多维解析；由果溯因，深度生发</a:t>
            </a:r>
            <a:r>
              <a:rPr lang="zh-CN" altLang="en-US" sz="4000" b="1">
                <a:sym typeface="+mn-ea"/>
              </a:rPr>
              <a:t>；等等。近年来又增强了</a:t>
            </a:r>
            <a:r>
              <a:rPr lang="zh-CN" altLang="en-US" sz="4000" b="1">
                <a:solidFill>
                  <a:srgbClr val="FF0000"/>
                </a:solidFill>
                <a:sym typeface="+mn-ea"/>
              </a:rPr>
              <a:t>比较思辨、批判性思维</a:t>
            </a:r>
            <a:r>
              <a:rPr lang="zh-CN" altLang="en-US" sz="4000" b="1">
                <a:sym typeface="+mn-ea"/>
              </a:rPr>
              <a:t>以及今年的</a:t>
            </a:r>
            <a:r>
              <a:rPr lang="zh-CN" altLang="en-US" sz="4000" b="1">
                <a:solidFill>
                  <a:srgbClr val="FF0000"/>
                </a:solidFill>
                <a:sym typeface="+mn-ea"/>
              </a:rPr>
              <a:t>“关联”思维</a:t>
            </a:r>
            <a:r>
              <a:rPr lang="zh-CN" altLang="en-US" sz="4000" b="1">
                <a:sym typeface="+mn-ea"/>
              </a:rPr>
              <a:t>的考查。</a:t>
            </a:r>
            <a:endParaRPr lang="zh-CN" altLang="en-US" sz="4000" b="1">
              <a:sym typeface="+mn-ea"/>
            </a:endParaRPr>
          </a:p>
          <a:p>
            <a:endParaRPr lang="zh-CN" altLang="en-US" sz="4000" b="1">
              <a:sym typeface="+mn-ea"/>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0" name="TextBox 3"/>
          <p:cNvSpPr txBox="1"/>
          <p:nvPr/>
        </p:nvSpPr>
        <p:spPr>
          <a:xfrm>
            <a:off x="1981200" y="1828800"/>
            <a:ext cx="8229600" cy="829945"/>
          </a:xfrm>
          <a:prstGeom prst="rect">
            <a:avLst/>
          </a:prstGeom>
          <a:noFill/>
          <a:ln w="9525">
            <a:noFill/>
          </a:ln>
        </p:spPr>
        <p:txBody>
          <a:bodyPr>
            <a:spAutoFit/>
          </a:bodyPr>
          <a:lstStyle>
            <a:lvl1pPr marL="273050" indent="-273050" algn="l" rtl="0" eaLnBrk="0" fontAlgn="base" hangingPunct="0">
              <a:spcBef>
                <a:spcPct val="20000"/>
              </a:spcBef>
              <a:spcAft>
                <a:spcPct val="0"/>
              </a:spcAft>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3050" algn="l" rtl="0" eaLnBrk="0" fontAlgn="base" hangingPunct="0">
              <a:spcBef>
                <a:spcPct val="20000"/>
              </a:spcBef>
              <a:spcAft>
                <a:spcPct val="0"/>
              </a:spcAft>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rtl="0" eaLnBrk="0" fontAlgn="base" hangingPunct="0">
              <a:spcBef>
                <a:spcPct val="20000"/>
              </a:spcBef>
              <a:spcAft>
                <a:spcPct val="0"/>
              </a:spcAft>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anose="05050102010706020507" pitchFamily="18" charset="2"/>
              <a:buChar char=""/>
              <a:defRPr kern="1200">
                <a:solidFill>
                  <a:schemeClr val="tx2"/>
                </a:solidFill>
                <a:latin typeface="+mn-lt"/>
                <a:ea typeface="+mn-ea"/>
                <a:cs typeface="+mn-cs"/>
              </a:defRPr>
            </a:lvl4pPr>
            <a:lvl5pPr marL="1462405" indent="-228600" algn="l" rtl="0" eaLnBrk="0" fontAlgn="base" hangingPunct="0">
              <a:spcBef>
                <a:spcPct val="20000"/>
              </a:spcBef>
              <a:spcAft>
                <a:spcPct val="0"/>
              </a:spcAft>
              <a:buClr>
                <a:schemeClr val="accent1"/>
              </a:buClr>
              <a:buSzPct val="100000"/>
              <a:buFont typeface="Symbol" panose="05050102010706020507" pitchFamily="18" charset="2"/>
              <a:buChar char=""/>
              <a:defRPr sz="1600" kern="1200">
                <a:solidFill>
                  <a:schemeClr val="tx2"/>
                </a:solidFill>
                <a:latin typeface="+mn-lt"/>
                <a:ea typeface="+mn-ea"/>
                <a:cs typeface="+mn-cs"/>
              </a:defRPr>
            </a:lvl5pPr>
          </a:lstStyle>
          <a:p>
            <a:pPr marL="0" lvl="0" indent="0" eaLnBrk="1" hangingPunct="1">
              <a:spcBef>
                <a:spcPct val="0"/>
              </a:spcBef>
              <a:buClrTx/>
              <a:buNone/>
            </a:pPr>
            <a:r>
              <a:rPr lang="en-US" altLang="zh-CN" sz="4800" b="1" dirty="0">
                <a:solidFill>
                  <a:schemeClr val="tx1"/>
                </a:solidFill>
                <a:latin typeface="黑体" panose="02010609060101010101" charset="-122"/>
                <a:ea typeface="黑体" panose="02010609060101010101" charset="-122"/>
              </a:rPr>
              <a:t>4</a:t>
            </a:r>
            <a:r>
              <a:rPr lang="zh-CN" altLang="en-US" sz="4800" b="1" dirty="0">
                <a:solidFill>
                  <a:schemeClr val="tx1"/>
                </a:solidFill>
                <a:latin typeface="黑体" panose="02010609060101010101" charset="-122"/>
                <a:ea typeface="黑体" panose="02010609060101010101" charset="-122"/>
              </a:rPr>
              <a:t>、重视表达。</a:t>
            </a:r>
            <a:endParaRPr lang="zh-CN" altLang="en-US" sz="4800" b="1" dirty="0">
              <a:solidFill>
                <a:schemeClr val="tx1"/>
              </a:solidFill>
              <a:latin typeface="黑体" panose="02010609060101010101" charset="-122"/>
              <a:ea typeface="黑体" panose="02010609060101010101" charset="-122"/>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64920" y="2229485"/>
            <a:ext cx="10012680" cy="829945"/>
          </a:xfrm>
          <a:prstGeom prst="rect">
            <a:avLst/>
          </a:prstGeom>
          <a:noFill/>
        </p:spPr>
        <p:txBody>
          <a:bodyPr wrap="square" rtlCol="0">
            <a:spAutoFit/>
          </a:bodyPr>
          <a:p>
            <a:r>
              <a:rPr lang="zh-CN" altLang="en-US" sz="4800" b="1"/>
              <a:t>例说一轮复习的操作流程</a:t>
            </a:r>
            <a:r>
              <a:rPr lang="en-US" altLang="zh-CN" sz="4800" b="1"/>
              <a:t>---</a:t>
            </a:r>
            <a:r>
              <a:rPr lang="zh-CN" altLang="en-US" sz="4800" b="1"/>
              <a:t>论述文</a:t>
            </a:r>
            <a:endParaRPr lang="zh-CN" altLang="en-US" sz="4800" b="1"/>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605280" y="2331085"/>
            <a:ext cx="10215245" cy="1106805"/>
          </a:xfrm>
          <a:prstGeom prst="rect">
            <a:avLst/>
          </a:prstGeom>
          <a:noFill/>
          <a:ln w="9525">
            <a:noFill/>
          </a:ln>
        </p:spPr>
        <p:txBody>
          <a:bodyPr wrap="square">
            <a:spAutoFit/>
          </a:bodyPr>
          <a:p>
            <a:r>
              <a:rPr lang="en-US" altLang="zh-CN" sz="6600" b="1">
                <a:latin typeface="宋体" panose="02010600030101010101" pitchFamily="2" charset="-122"/>
                <a:ea typeface="宋体" panose="02010600030101010101" pitchFamily="2" charset="-122"/>
                <a:cs typeface="宋体" panose="02010600030101010101" pitchFamily="2" charset="-122"/>
              </a:rPr>
              <a:t>1</a:t>
            </a:r>
            <a:r>
              <a:rPr lang="zh-CN" altLang="en-US" sz="6600" b="1">
                <a:latin typeface="宋体" panose="02010600030101010101" pitchFamily="2" charset="-122"/>
                <a:ea typeface="宋体" panose="02010600030101010101" pitchFamily="2" charset="-122"/>
                <a:cs typeface="宋体" panose="02010600030101010101" pitchFamily="2" charset="-122"/>
              </a:rPr>
              <a:t>、近三年</a:t>
            </a:r>
            <a:r>
              <a:rPr lang="zh-CN" altLang="en-US" sz="6600" b="1">
                <a:solidFill>
                  <a:srgbClr val="FF0000"/>
                </a:solidFill>
                <a:latin typeface="宋体" panose="02010600030101010101" pitchFamily="2" charset="-122"/>
                <a:ea typeface="宋体" panose="02010600030101010101" pitchFamily="2" charset="-122"/>
                <a:cs typeface="宋体" panose="02010600030101010101" pitchFamily="2" charset="-122"/>
              </a:rPr>
              <a:t>考情</a:t>
            </a:r>
            <a:r>
              <a:rPr lang="zh-CN" altLang="en-US" sz="6600" b="1">
                <a:latin typeface="宋体" panose="02010600030101010101" pitchFamily="2" charset="-122"/>
                <a:ea typeface="宋体" panose="02010600030101010101" pitchFamily="2" charset="-122"/>
                <a:cs typeface="宋体" panose="02010600030101010101" pitchFamily="2" charset="-122"/>
              </a:rPr>
              <a:t>要对点掌握</a:t>
            </a:r>
            <a:endParaRPr lang="zh-CN" altLang="en-US" sz="66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0" name="表格 -1"/>
          <p:cNvGraphicFramePr/>
          <p:nvPr/>
        </p:nvGraphicFramePr>
        <p:xfrm>
          <a:off x="949325" y="340995"/>
          <a:ext cx="11161395" cy="6452235"/>
        </p:xfrm>
        <a:graphic>
          <a:graphicData uri="http://schemas.openxmlformats.org/drawingml/2006/table">
            <a:tbl>
              <a:tblPr firstRow="1" bandRow="1">
                <a:tableStyleId>{5940675A-B579-460E-94D1-54222C63F5DA}</a:tableStyleId>
              </a:tblPr>
              <a:tblGrid>
                <a:gridCol w="867410"/>
                <a:gridCol w="725805"/>
                <a:gridCol w="1448435"/>
                <a:gridCol w="1588770"/>
                <a:gridCol w="1347470"/>
                <a:gridCol w="913130"/>
                <a:gridCol w="676910"/>
                <a:gridCol w="2704465"/>
                <a:gridCol w="889000"/>
              </a:tblGrid>
              <a:tr h="452120">
                <a:tc>
                  <a:txBody>
                    <a:bodyPr/>
                    <a:p>
                      <a:pPr indent="0" algn="ctr">
                        <a:buNone/>
                      </a:pPr>
                      <a:r>
                        <a:rPr lang="zh-CN" altLang="en-US" sz="3000" b="1">
                          <a:solidFill>
                            <a:srgbClr val="000000"/>
                          </a:solidFill>
                          <a:latin typeface="宋体" panose="02010600030101010101" pitchFamily="2" charset="-122"/>
                          <a:ea typeface="宋体" panose="02010600030101010101" pitchFamily="2" charset="-122"/>
                          <a:cs typeface="宋体" panose="02010600030101010101" pitchFamily="2" charset="-122"/>
                        </a:rPr>
                        <a:t>题号</a:t>
                      </a:r>
                      <a:endParaRPr lang="zh-CN" altLang="en-US" sz="3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a:buNone/>
                      </a:pPr>
                      <a:r>
                        <a:rPr lang="zh-CN" altLang="en-US" sz="3000" b="1">
                          <a:solidFill>
                            <a:srgbClr val="000000"/>
                          </a:solidFill>
                          <a:latin typeface="宋体" panose="02010600030101010101" pitchFamily="2" charset="-122"/>
                          <a:ea typeface="宋体" panose="02010600030101010101" pitchFamily="2" charset="-122"/>
                          <a:cs typeface="宋体" panose="02010600030101010101" pitchFamily="2" charset="-122"/>
                        </a:rPr>
                        <a:t>年度</a:t>
                      </a:r>
                      <a:endParaRPr lang="zh-CN" altLang="en-US" sz="3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a:buNone/>
                      </a:pPr>
                      <a:r>
                        <a:rPr lang="zh-CN" altLang="en-US" sz="3000" b="1">
                          <a:solidFill>
                            <a:srgbClr val="000000"/>
                          </a:solidFill>
                          <a:latin typeface="宋体" panose="02010600030101010101" pitchFamily="2" charset="-122"/>
                          <a:ea typeface="宋体" panose="02010600030101010101" pitchFamily="2" charset="-122"/>
                          <a:cs typeface="宋体" panose="02010600030101010101" pitchFamily="2" charset="-122"/>
                        </a:rPr>
                        <a:t>卷别</a:t>
                      </a:r>
                      <a:endParaRPr lang="zh-CN" altLang="en-US" sz="3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gridSpan="2">
                  <a:txBody>
                    <a:bodyPr/>
                    <a:p>
                      <a:pPr indent="0" algn="ctr">
                        <a:buNone/>
                      </a:pPr>
                      <a:r>
                        <a:rPr lang="zh-CN" altLang="en-US" sz="3000" b="1">
                          <a:solidFill>
                            <a:srgbClr val="000000"/>
                          </a:solidFill>
                          <a:latin typeface="宋体" panose="02010600030101010101" pitchFamily="2" charset="-122"/>
                          <a:ea typeface="宋体" panose="02010600030101010101" pitchFamily="2" charset="-122"/>
                          <a:cs typeface="宋体" panose="02010600030101010101" pitchFamily="2" charset="-122"/>
                        </a:rPr>
                        <a:t>题干及考点</a:t>
                      </a:r>
                      <a:endParaRPr lang="zh-CN" altLang="en-US" sz="3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cPr>
                    <a:lnR w="12700">
                      <a:solidFill>
                        <a:schemeClr val="tx1"/>
                      </a:solidFill>
                      <a:prstDash val="solid"/>
                    </a:lnR>
                    <a:lnT w="12700">
                      <a:solidFill>
                        <a:schemeClr val="tx1"/>
                      </a:solidFill>
                      <a:prstDash val="solid"/>
                    </a:lnT>
                    <a:lnB w="12700">
                      <a:solidFill>
                        <a:schemeClr val="tx1"/>
                      </a:solidFill>
                      <a:prstDash val="solid"/>
                    </a:lnB>
                  </a:tcPr>
                </a:tc>
                <a:tc gridSpan="4">
                  <a:txBody>
                    <a:bodyPr/>
                    <a:p>
                      <a:pPr indent="0" algn="ctr">
                        <a:buNone/>
                      </a:pPr>
                      <a:r>
                        <a:rPr lang="zh-CN" altLang="en-US" sz="3000" b="1">
                          <a:solidFill>
                            <a:srgbClr val="000000"/>
                          </a:solidFill>
                          <a:latin typeface="宋体" panose="02010600030101010101" pitchFamily="2" charset="-122"/>
                          <a:ea typeface="宋体" panose="02010600030101010101" pitchFamily="2" charset="-122"/>
                          <a:cs typeface="宋体" panose="02010600030101010101" pitchFamily="2" charset="-122"/>
                        </a:rPr>
                        <a:t>选文</a:t>
                      </a:r>
                      <a:endParaRPr lang="zh-CN" altLang="en-US" sz="3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cPr>
                    <a:lnT w="12700">
                      <a:solidFill>
                        <a:schemeClr val="tx1"/>
                      </a:solidFill>
                      <a:prstDash val="solid"/>
                    </a:lnT>
                    <a:lnB w="12700">
                      <a:solidFill>
                        <a:schemeClr val="tx1"/>
                      </a:solidFill>
                      <a:prstDash val="solid"/>
                    </a:lnB>
                  </a:tcPr>
                </a:tc>
                <a:tc hMerge="1">
                  <a:tcPr>
                    <a:lnT w="12700">
                      <a:solidFill>
                        <a:schemeClr val="tx1"/>
                      </a:solidFill>
                      <a:prstDash val="solid"/>
                    </a:lnT>
                    <a:lnB w="12700">
                      <a:solidFill>
                        <a:schemeClr val="tx1"/>
                      </a:solidFill>
                      <a:prstDash val="solid"/>
                    </a:lnB>
                  </a:tcPr>
                </a:tc>
                <a:tc hMerge="1">
                  <a:tcPr>
                    <a:lnR w="12700">
                      <a:solidFill>
                        <a:schemeClr val="tx1"/>
                      </a:solidFill>
                      <a:prstDash val="solid"/>
                    </a:lnR>
                    <a:lnT w="12700">
                      <a:solidFill>
                        <a:schemeClr val="tx1"/>
                      </a:solidFill>
                      <a:prstDash val="solid"/>
                    </a:lnT>
                    <a:lnB w="12700">
                      <a:solidFill>
                        <a:schemeClr val="tx1"/>
                      </a:solidFill>
                      <a:prstDash val="solid"/>
                    </a:lnB>
                  </a:tcPr>
                </a:tc>
              </a:tr>
              <a:tr h="452755">
                <a:tc>
                  <a:txBody>
                    <a:bodyPr/>
                    <a:p>
                      <a:pPr indent="0">
                        <a:buNone/>
                      </a:pPr>
                      <a:r>
                        <a:rPr lang="en-US" altLang="zh-CN" sz="30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3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buNone/>
                      </a:pPr>
                      <a:r>
                        <a:rPr lang="en-US" altLang="zh-CN" sz="30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3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buNone/>
                      </a:pPr>
                      <a:r>
                        <a:rPr lang="en-US" altLang="zh-CN" sz="30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3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buNone/>
                      </a:pPr>
                      <a:r>
                        <a:rPr lang="zh-CN" altLang="en-US" sz="3000" b="1">
                          <a:solidFill>
                            <a:srgbClr val="000000"/>
                          </a:solidFill>
                          <a:latin typeface="宋体" panose="02010600030101010101" pitchFamily="2" charset="-122"/>
                          <a:ea typeface="宋体" panose="02010600030101010101" pitchFamily="2" charset="-122"/>
                          <a:cs typeface="宋体" panose="02010600030101010101" pitchFamily="2" charset="-122"/>
                        </a:rPr>
                        <a:t>题干</a:t>
                      </a:r>
                      <a:endParaRPr lang="zh-CN" altLang="en-US" sz="3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buNone/>
                      </a:pPr>
                      <a:r>
                        <a:rPr lang="zh-CN" altLang="en-US" sz="3000" b="1">
                          <a:solidFill>
                            <a:srgbClr val="000000"/>
                          </a:solidFill>
                          <a:latin typeface="宋体" panose="02010600030101010101" pitchFamily="2" charset="-122"/>
                          <a:ea typeface="宋体" panose="02010600030101010101" pitchFamily="2" charset="-122"/>
                          <a:cs typeface="宋体" panose="02010600030101010101" pitchFamily="2" charset="-122"/>
                        </a:rPr>
                        <a:t>考点</a:t>
                      </a:r>
                      <a:endParaRPr lang="zh-CN" altLang="en-US" sz="3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gridSpan="3">
                  <a:txBody>
                    <a:bodyPr/>
                    <a:p>
                      <a:pPr indent="0" algn="ctr">
                        <a:buNone/>
                      </a:pPr>
                      <a:r>
                        <a:rPr lang="zh-CN" altLang="en-US" sz="3000" b="1">
                          <a:solidFill>
                            <a:srgbClr val="000000"/>
                          </a:solidFill>
                          <a:latin typeface="宋体" panose="02010600030101010101" pitchFamily="2" charset="-122"/>
                          <a:ea typeface="宋体" panose="02010600030101010101" pitchFamily="2" charset="-122"/>
                          <a:cs typeface="宋体" panose="02010600030101010101" pitchFamily="2" charset="-122"/>
                        </a:rPr>
                        <a:t>选篇</a:t>
                      </a:r>
                      <a:endParaRPr lang="zh-CN" altLang="en-US" sz="3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cPr>
                    <a:lnT w="12700">
                      <a:solidFill>
                        <a:schemeClr val="tx1"/>
                      </a:solidFill>
                      <a:prstDash val="solid"/>
                    </a:lnT>
                    <a:lnB w="12700">
                      <a:solidFill>
                        <a:schemeClr val="tx1"/>
                      </a:solidFill>
                      <a:prstDash val="solid"/>
                    </a:lnB>
                  </a:tcPr>
                </a:tc>
                <a:tc hMerge="1">
                  <a:tcPr>
                    <a:lnR w="12700">
                      <a:solidFill>
                        <a:schemeClr val="tx1"/>
                      </a:solidFill>
                      <a:prstDash val="solid"/>
                    </a:lnR>
                    <a:lnT w="12700">
                      <a:solidFill>
                        <a:schemeClr val="tx1"/>
                      </a:solidFill>
                      <a:prstDash val="solid"/>
                    </a:lnT>
                    <a:lnB w="12700">
                      <a:solidFill>
                        <a:schemeClr val="tx1"/>
                      </a:solidFill>
                      <a:prstDash val="solid"/>
                    </a:lnB>
                  </a:tcPr>
                </a:tc>
                <a:tc>
                  <a:txBody>
                    <a:bodyPr/>
                    <a:p>
                      <a:pPr indent="0">
                        <a:buNone/>
                      </a:pPr>
                      <a:r>
                        <a:rPr lang="zh-CN" altLang="en-US" sz="3000" b="1">
                          <a:solidFill>
                            <a:srgbClr val="000000"/>
                          </a:solidFill>
                          <a:latin typeface="宋体" panose="02010600030101010101" pitchFamily="2" charset="-122"/>
                          <a:ea typeface="宋体" panose="02010600030101010101" pitchFamily="2" charset="-122"/>
                          <a:cs typeface="宋体" panose="02010600030101010101" pitchFamily="2" charset="-122"/>
                        </a:rPr>
                        <a:t>题材</a:t>
                      </a:r>
                      <a:endParaRPr lang="zh-CN" altLang="en-US" sz="3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1279525">
                <a:tc>
                  <a:txBody>
                    <a:bodyPr/>
                    <a:p>
                      <a:pPr indent="0" algn="ctr">
                        <a:buNone/>
                      </a:pPr>
                      <a:r>
                        <a:rPr lang="zh-CN" altLang="en-US" sz="3000" b="1">
                          <a:solidFill>
                            <a:srgbClr val="000000"/>
                          </a:solidFill>
                          <a:latin typeface="宋体" panose="02010600030101010101" pitchFamily="2" charset="-122"/>
                          <a:ea typeface="宋体" panose="02010600030101010101" pitchFamily="2" charset="-122"/>
                          <a:cs typeface="宋体" panose="02010600030101010101" pitchFamily="2" charset="-122"/>
                        </a:rPr>
                        <a:t>第</a:t>
                      </a:r>
                      <a:r>
                        <a:rPr lang="en-US" altLang="zh-CN" sz="3000" b="1">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3000" b="1">
                          <a:solidFill>
                            <a:srgbClr val="000000"/>
                          </a:solidFill>
                          <a:latin typeface="宋体" panose="02010600030101010101" pitchFamily="2" charset="-122"/>
                          <a:ea typeface="宋体" panose="02010600030101010101" pitchFamily="2" charset="-122"/>
                          <a:cs typeface="宋体" panose="02010600030101010101" pitchFamily="2" charset="-122"/>
                        </a:rPr>
                        <a:t>题</a:t>
                      </a:r>
                      <a:endParaRPr lang="zh-CN" altLang="en-US" sz="3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a:buNone/>
                      </a:pPr>
                      <a:r>
                        <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rPr>
                        <a:t>2017</a:t>
                      </a:r>
                      <a:endPar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a:buNone/>
                      </a:pPr>
                      <a:r>
                        <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rPr>
                        <a:t>Ⅰ</a:t>
                      </a:r>
                      <a:r>
                        <a:rPr lang="zh-CN" altLang="en-US" sz="3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rPr>
                        <a:t>Ⅱ</a:t>
                      </a:r>
                      <a:r>
                        <a:rPr lang="zh-CN" altLang="en-US" sz="3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rPr>
                        <a:t>Ⅲ</a:t>
                      </a:r>
                      <a:endPar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a:buNone/>
                      </a:pPr>
                      <a:r>
                        <a:rPr lang="zh-CN" altLang="en-US" sz="3000" b="0">
                          <a:solidFill>
                            <a:srgbClr val="000000"/>
                          </a:solidFill>
                          <a:latin typeface="宋体" panose="02010600030101010101" pitchFamily="2" charset="-122"/>
                          <a:ea typeface="宋体" panose="02010600030101010101" pitchFamily="2" charset="-122"/>
                          <a:cs typeface="宋体" panose="02010600030101010101" pitchFamily="2" charset="-122"/>
                        </a:rPr>
                        <a:t>下列关于原文内容的理解和分析，正确的一项</a:t>
                      </a:r>
                      <a:endParaRPr lang="zh-CN" altLang="en-US" sz="3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rowSpan="3">
                  <a:txBody>
                    <a:bodyPr/>
                    <a:p>
                      <a:pPr indent="0" algn="ctr">
                        <a:buNone/>
                      </a:pPr>
                      <a:r>
                        <a:rPr lang="zh-CN" altLang="en-US" sz="3000" b="0">
                          <a:solidFill>
                            <a:srgbClr val="000000"/>
                          </a:solidFill>
                          <a:latin typeface="宋体" panose="02010600030101010101" pitchFamily="2" charset="-122"/>
                          <a:ea typeface="宋体" panose="02010600030101010101" pitchFamily="2" charset="-122"/>
                          <a:cs typeface="宋体" panose="02010600030101010101" pitchFamily="2" charset="-122"/>
                        </a:rPr>
                        <a:t>筛选并整合文中信息</a:t>
                      </a:r>
                      <a:endParaRPr lang="zh-CN" altLang="en-US" sz="3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altLang="zh-CN" sz="3000" b="0">
                          <a:solidFill>
                            <a:srgbClr val="000000"/>
                          </a:solidFill>
                          <a:latin typeface="宋体" panose="02010600030101010101" pitchFamily="2" charset="-122"/>
                          <a:ea typeface="宋体" panose="02010600030101010101" pitchFamily="2" charset="-122"/>
                        </a:rPr>
                        <a:t> </a:t>
                      </a:r>
                      <a:endParaRPr lang="en-US" altLang="zh-CN" sz="3000" b="0">
                        <a:solidFill>
                          <a:srgbClr val="000000"/>
                        </a:solidFill>
                        <a:latin typeface="宋体" panose="02010600030101010101" pitchFamily="2" charset="-122"/>
                        <a:ea typeface="宋体" panose="02010600030101010101" pitchFamily="2" charset="-122"/>
                      </a:endParaRPr>
                    </a:p>
                    <a:p>
                      <a:pPr indent="0" algn="ctr">
                        <a:buNone/>
                      </a:pPr>
                      <a:r>
                        <a:rPr lang="en-US" altLang="zh-CN" sz="3000" b="0">
                          <a:solidFill>
                            <a:srgbClr val="000000"/>
                          </a:solidFill>
                          <a:latin typeface="宋体" panose="02010600030101010101" pitchFamily="2" charset="-122"/>
                          <a:ea typeface="宋体" panose="02010600030101010101" pitchFamily="2" charset="-122"/>
                        </a:rPr>
                        <a:t> </a:t>
                      </a:r>
                      <a:endPar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a:buNone/>
                      </a:pPr>
                      <a:r>
                        <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rPr>
                        <a:t>2017</a:t>
                      </a:r>
                      <a:endPar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a:buNone/>
                      </a:pPr>
                      <a:r>
                        <a:rPr lang="zh-CN" altLang="en-US" sz="3000" b="0">
                          <a:solidFill>
                            <a:srgbClr val="000000"/>
                          </a:solidFill>
                          <a:latin typeface="宋体" panose="02010600030101010101" pitchFamily="2" charset="-122"/>
                          <a:ea typeface="宋体" panose="02010600030101010101" pitchFamily="2" charset="-122"/>
                          <a:cs typeface="宋体" panose="02010600030101010101" pitchFamily="2" charset="-122"/>
                        </a:rPr>
                        <a:t>卷</a:t>
                      </a:r>
                      <a:r>
                        <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rPr>
                        <a:t>Ⅰ</a:t>
                      </a:r>
                      <a:endPar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a:buNone/>
                      </a:pPr>
                      <a:r>
                        <a:rPr lang="zh-CN" altLang="en-US" sz="3000" b="0">
                          <a:solidFill>
                            <a:srgbClr val="000000"/>
                          </a:solidFill>
                          <a:latin typeface="宋体" panose="02010600030101010101" pitchFamily="2" charset="-122"/>
                          <a:ea typeface="宋体" panose="02010600030101010101" pitchFamily="2" charset="-122"/>
                          <a:cs typeface="宋体" panose="02010600030101010101" pitchFamily="2" charset="-122"/>
                        </a:rPr>
                        <a:t>曹明德</a:t>
                      </a:r>
                      <a:r>
                        <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3000" b="0">
                          <a:solidFill>
                            <a:srgbClr val="000000"/>
                          </a:solidFill>
                          <a:latin typeface="宋体" panose="02010600030101010101" pitchFamily="2" charset="-122"/>
                          <a:ea typeface="宋体" panose="02010600030101010101" pitchFamily="2" charset="-122"/>
                          <a:cs typeface="宋体" panose="02010600030101010101" pitchFamily="2" charset="-122"/>
                        </a:rPr>
                        <a:t>中国参与国际气候治理的法律立场和策略：以气候正义为视角</a:t>
                      </a:r>
                      <a:r>
                        <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buNone/>
                      </a:pPr>
                      <a:r>
                        <a:rPr lang="zh-CN" altLang="en-US" sz="3000" b="0">
                          <a:solidFill>
                            <a:srgbClr val="000000"/>
                          </a:solidFill>
                          <a:latin typeface="宋体" panose="02010600030101010101" pitchFamily="2" charset="-122"/>
                          <a:ea typeface="宋体" panose="02010600030101010101" pitchFamily="2" charset="-122"/>
                          <a:cs typeface="宋体" panose="02010600030101010101" pitchFamily="2" charset="-122"/>
                        </a:rPr>
                        <a:t>环境</a:t>
                      </a:r>
                      <a:endParaRPr lang="zh-CN" altLang="en-US" sz="3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1278890">
                <a:tc>
                  <a:txBody>
                    <a:bodyPr/>
                    <a:p>
                      <a:pPr indent="0" algn="ctr">
                        <a:buNone/>
                      </a:pPr>
                      <a:r>
                        <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a:buNone/>
                      </a:pPr>
                      <a:r>
                        <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rPr>
                        <a:t>2016</a:t>
                      </a:r>
                      <a:endPar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a:buNone/>
                      </a:pPr>
                      <a:r>
                        <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rPr>
                        <a:t>Ⅰ</a:t>
                      </a:r>
                      <a:r>
                        <a:rPr lang="zh-CN" altLang="en-US" sz="3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rPr>
                        <a:t>Ⅱ</a:t>
                      </a:r>
                      <a:r>
                        <a:rPr lang="zh-CN" altLang="en-US" sz="3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rPr>
                        <a:t>Ⅲ</a:t>
                      </a:r>
                      <a:endPar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rowSpan="2">
                  <a:txBody>
                    <a:bodyPr/>
                    <a:p>
                      <a:pPr indent="0">
                        <a:buNone/>
                      </a:pPr>
                      <a:r>
                        <a:rPr lang="zh-CN" altLang="en-US" sz="3000" b="0">
                          <a:solidFill>
                            <a:srgbClr val="000000"/>
                          </a:solidFill>
                          <a:latin typeface="宋体" panose="02010600030101010101" pitchFamily="2" charset="-122"/>
                          <a:ea typeface="宋体" panose="02010600030101010101" pitchFamily="2" charset="-122"/>
                          <a:cs typeface="宋体" panose="02010600030101010101" pitchFamily="2" charset="-122"/>
                        </a:rPr>
                        <a:t>下列关于原文内容的表述，不正确的一项</a:t>
                      </a:r>
                      <a:endParaRPr lang="zh-CN" altLang="en-US" sz="3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altLang="zh-CN" sz="3000" b="0">
                          <a:solidFill>
                            <a:srgbClr val="000000"/>
                          </a:solidFill>
                          <a:latin typeface="宋体" panose="02010600030101010101" pitchFamily="2" charset="-122"/>
                          <a:ea typeface="宋体" panose="02010600030101010101" pitchFamily="2" charset="-122"/>
                        </a:rPr>
                        <a:t> </a:t>
                      </a:r>
                      <a:endPar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vMerge="1">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a:buNone/>
                      </a:pPr>
                      <a:r>
                        <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buNone/>
                      </a:pPr>
                      <a:r>
                        <a:rPr lang="zh-CN" altLang="en-US" sz="3000" b="0">
                          <a:solidFill>
                            <a:srgbClr val="000000"/>
                          </a:solidFill>
                          <a:latin typeface="宋体" panose="02010600030101010101" pitchFamily="2" charset="-122"/>
                          <a:ea typeface="宋体" panose="02010600030101010101" pitchFamily="2" charset="-122"/>
                          <a:cs typeface="宋体" panose="02010600030101010101" pitchFamily="2" charset="-122"/>
                        </a:rPr>
                        <a:t>卷</a:t>
                      </a:r>
                      <a:r>
                        <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rPr>
                        <a:t>Ⅱ</a:t>
                      </a:r>
                      <a:endPar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buNone/>
                      </a:pPr>
                      <a:r>
                        <a:rPr lang="zh-CN" altLang="en-US" sz="3000" b="0">
                          <a:solidFill>
                            <a:srgbClr val="000000"/>
                          </a:solidFill>
                          <a:latin typeface="宋体" panose="02010600030101010101" pitchFamily="2" charset="-122"/>
                          <a:ea typeface="宋体" panose="02010600030101010101" pitchFamily="2" charset="-122"/>
                          <a:cs typeface="宋体" panose="02010600030101010101" pitchFamily="2" charset="-122"/>
                        </a:rPr>
                        <a:t>万明</a:t>
                      </a:r>
                      <a:r>
                        <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3000" b="0">
                          <a:solidFill>
                            <a:srgbClr val="000000"/>
                          </a:solidFill>
                          <a:latin typeface="宋体" panose="02010600030101010101" pitchFamily="2" charset="-122"/>
                          <a:ea typeface="宋体" panose="02010600030101010101" pitchFamily="2" charset="-122"/>
                          <a:cs typeface="宋体" panose="02010600030101010101" pitchFamily="2" charset="-122"/>
                        </a:rPr>
                        <a:t>明代青花瓷崛起的轨迹</a:t>
                      </a:r>
                      <a:r>
                        <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buNone/>
                      </a:pPr>
                      <a:r>
                        <a:rPr lang="zh-CN" altLang="en-US" sz="3000" b="0">
                          <a:solidFill>
                            <a:srgbClr val="000000"/>
                          </a:solidFill>
                          <a:latin typeface="宋体" panose="02010600030101010101" pitchFamily="2" charset="-122"/>
                          <a:ea typeface="宋体" panose="02010600030101010101" pitchFamily="2" charset="-122"/>
                          <a:cs typeface="宋体" panose="02010600030101010101" pitchFamily="2" charset="-122"/>
                        </a:rPr>
                        <a:t>工艺</a:t>
                      </a:r>
                      <a:endParaRPr lang="zh-CN" altLang="en-US" sz="3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853440">
                <a:tc>
                  <a:txBody>
                    <a:bodyPr/>
                    <a:p>
                      <a:pPr indent="0" algn="ctr">
                        <a:buNone/>
                      </a:pPr>
                      <a:r>
                        <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a:buNone/>
                      </a:pPr>
                      <a:r>
                        <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rPr>
                        <a:t>2015</a:t>
                      </a:r>
                      <a:endPar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a:buNone/>
                      </a:pPr>
                      <a:r>
                        <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rPr>
                        <a:t>Ⅰ</a:t>
                      </a:r>
                      <a:r>
                        <a:rPr lang="zh-CN" altLang="en-US" sz="3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rPr>
                        <a:t>Ⅱ</a:t>
                      </a:r>
                      <a:endPar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vMerge="1">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vMerge="1">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a:buNone/>
                      </a:pPr>
                      <a:r>
                        <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buNone/>
                      </a:pPr>
                      <a:r>
                        <a:rPr lang="zh-CN" altLang="en-US" sz="3000" b="0">
                          <a:solidFill>
                            <a:srgbClr val="000000"/>
                          </a:solidFill>
                          <a:latin typeface="宋体" panose="02010600030101010101" pitchFamily="2" charset="-122"/>
                          <a:ea typeface="宋体" panose="02010600030101010101" pitchFamily="2" charset="-122"/>
                          <a:cs typeface="宋体" panose="02010600030101010101" pitchFamily="2" charset="-122"/>
                        </a:rPr>
                        <a:t>卷</a:t>
                      </a:r>
                      <a:r>
                        <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rPr>
                        <a:t>Ⅲ</a:t>
                      </a:r>
                      <a:endPar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a:buNone/>
                      </a:pPr>
                      <a:r>
                        <a:rPr lang="zh-CN" altLang="en-US" sz="3000" b="0">
                          <a:solidFill>
                            <a:srgbClr val="000000"/>
                          </a:solidFill>
                          <a:latin typeface="宋体" panose="02010600030101010101" pitchFamily="2" charset="-122"/>
                          <a:ea typeface="宋体" panose="02010600030101010101" pitchFamily="2" charset="-122"/>
                          <a:cs typeface="宋体" panose="02010600030101010101" pitchFamily="2" charset="-122"/>
                        </a:rPr>
                        <a:t>陆邵明</a:t>
                      </a:r>
                      <a:r>
                        <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3000" b="0">
                          <a:solidFill>
                            <a:srgbClr val="000000"/>
                          </a:solidFill>
                          <a:latin typeface="宋体" panose="02010600030101010101" pitchFamily="2" charset="-122"/>
                          <a:ea typeface="宋体" panose="02010600030101010101" pitchFamily="2" charset="-122"/>
                          <a:cs typeface="宋体" panose="02010600030101010101" pitchFamily="2" charset="-122"/>
                        </a:rPr>
                        <a:t>留住乡愁</a:t>
                      </a:r>
                      <a:r>
                        <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3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buNone/>
                      </a:pPr>
                      <a:r>
                        <a:rPr lang="zh-CN" altLang="en-US" sz="3000" b="0">
                          <a:solidFill>
                            <a:srgbClr val="000000"/>
                          </a:solidFill>
                          <a:latin typeface="宋体" panose="02010600030101010101" pitchFamily="2" charset="-122"/>
                          <a:ea typeface="宋体" panose="02010600030101010101" pitchFamily="2" charset="-122"/>
                          <a:cs typeface="宋体" panose="02010600030101010101" pitchFamily="2" charset="-122"/>
                        </a:rPr>
                        <a:t>人文</a:t>
                      </a:r>
                      <a:endParaRPr lang="zh-CN" altLang="en-US" sz="3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bl>
          </a:graphicData>
        </a:graphic>
      </p:graphicFrame>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370205" y="439420"/>
            <a:ext cx="11847830" cy="597979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430655" y="1082040"/>
            <a:ext cx="10546080" cy="3777615"/>
          </a:xfrm>
        </p:spPr>
        <p:txBody>
          <a:bodyPr/>
          <a:p>
            <a:pPr marL="0" indent="0">
              <a:buNone/>
            </a:pPr>
            <a:r>
              <a:rPr lang="en-US" altLang="zh-CN" sz="4400" b="1"/>
              <a:t>   </a:t>
            </a:r>
            <a:r>
              <a:rPr lang="en-US" altLang="zh-CN" sz="4800" b="1"/>
              <a:t>  </a:t>
            </a:r>
            <a:r>
              <a:rPr lang="zh-CN" altLang="en-US" sz="4800" b="1"/>
              <a:t>在写作要求上将“呈现你所认识的中国”作为明确指令，鼓励考生</a:t>
            </a:r>
            <a:r>
              <a:rPr lang="zh-CN" altLang="en-US" sz="4800" b="1">
                <a:solidFill>
                  <a:srgbClr val="FF0000"/>
                </a:solidFill>
              </a:rPr>
              <a:t>从所知所学所感出发，在对宏大话题的把握中</a:t>
            </a:r>
            <a:r>
              <a:rPr lang="zh-CN" altLang="en-US" sz="4800" b="1"/>
              <a:t>，关心现实国情与改革发展，展示他们的理想信念、精神状态与综合素质，</a:t>
            </a:r>
            <a:r>
              <a:rPr lang="zh-CN" altLang="en-US" sz="4800" b="1">
                <a:solidFill>
                  <a:srgbClr val="FF0000"/>
                </a:solidFill>
              </a:rPr>
              <a:t>理性思辨</a:t>
            </a:r>
            <a:r>
              <a:rPr lang="zh-CN" altLang="en-US" sz="4800" b="1"/>
              <a:t>，畅所欲言。</a:t>
            </a:r>
            <a:endParaRPr lang="zh-CN" altLang="en-US" sz="4800" b="1"/>
          </a:p>
        </p:txBody>
      </p:sp>
      <p:sp>
        <p:nvSpPr>
          <p:cNvPr id="4" name="文本框 3"/>
          <p:cNvSpPr txBox="1"/>
          <p:nvPr/>
        </p:nvSpPr>
        <p:spPr>
          <a:xfrm>
            <a:off x="6517640" y="5728335"/>
            <a:ext cx="5146040" cy="645160"/>
          </a:xfrm>
          <a:prstGeom prst="rect">
            <a:avLst/>
          </a:prstGeom>
          <a:noFill/>
        </p:spPr>
        <p:txBody>
          <a:bodyPr wrap="square" rtlCol="0" anchor="t">
            <a:spAutoFit/>
          </a:bodyPr>
          <a:p>
            <a:r>
              <a:rPr lang="zh-CN" altLang="en-US"/>
              <a:t>-</a:t>
            </a:r>
            <a:r>
              <a:rPr lang="zh-CN" altLang="en-US" sz="3600"/>
              <a:t>---教育部考试中心</a:t>
            </a:r>
            <a:endParaRPr lang="zh-CN" altLang="en-US" sz="3600"/>
          </a:p>
        </p:txBody>
      </p:sp>
      <p:sp>
        <p:nvSpPr>
          <p:cNvPr id="5" name="文本框 4"/>
          <p:cNvSpPr txBox="1"/>
          <p:nvPr/>
        </p:nvSpPr>
        <p:spPr>
          <a:xfrm>
            <a:off x="2085340" y="313690"/>
            <a:ext cx="3246120" cy="706755"/>
          </a:xfrm>
          <a:prstGeom prst="rect">
            <a:avLst/>
          </a:prstGeom>
          <a:noFill/>
        </p:spPr>
        <p:txBody>
          <a:bodyPr wrap="none" rtlCol="0" anchor="t">
            <a:spAutoFit/>
          </a:bodyPr>
          <a:p>
            <a:r>
              <a:rPr lang="zh-CN" altLang="en-US" sz="4000" b="1">
                <a:sym typeface="+mn-ea"/>
              </a:rPr>
              <a:t>关键能力层面</a:t>
            </a:r>
            <a:endParaRPr lang="zh-CN" altLang="en-US" sz="4000" b="1">
              <a:sym typeface="+mn-ea"/>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90170" y="611505"/>
            <a:ext cx="12423140" cy="5634355"/>
          </a:xfrm>
          <a:prstGeom prst="rect">
            <a:avLst/>
          </a:prstGeom>
        </p:spPr>
      </p:pic>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605280" y="2331085"/>
            <a:ext cx="10215245" cy="2122805"/>
          </a:xfrm>
          <a:prstGeom prst="rect">
            <a:avLst/>
          </a:prstGeom>
          <a:noFill/>
          <a:ln w="9525">
            <a:noFill/>
          </a:ln>
        </p:spPr>
        <p:txBody>
          <a:bodyPr wrap="square">
            <a:spAutoFit/>
          </a:bodyPr>
          <a:p>
            <a:r>
              <a:rPr lang="en-US" altLang="zh-CN" sz="6600" b="1">
                <a:latin typeface="宋体" panose="02010600030101010101" pitchFamily="2" charset="-122"/>
                <a:ea typeface="宋体" panose="02010600030101010101" pitchFamily="2" charset="-122"/>
                <a:cs typeface="宋体" panose="02010600030101010101" pitchFamily="2" charset="-122"/>
              </a:rPr>
              <a:t>2</a:t>
            </a:r>
            <a:r>
              <a:rPr lang="zh-CN" altLang="en-US" sz="6600" b="1">
                <a:latin typeface="宋体" panose="02010600030101010101" pitchFamily="2" charset="-122"/>
                <a:ea typeface="宋体" panose="02010600030101010101" pitchFamily="2" charset="-122"/>
                <a:cs typeface="宋体" panose="02010600030101010101" pitchFamily="2" charset="-122"/>
              </a:rPr>
              <a:t>、生成对考向和复习策略的整体把握</a:t>
            </a:r>
            <a:endParaRPr lang="zh-CN" altLang="en-US" sz="66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798195" y="1249045"/>
            <a:ext cx="11144885" cy="5077460"/>
          </a:xfrm>
          <a:prstGeom prst="rect">
            <a:avLst/>
          </a:prstGeom>
          <a:noFill/>
          <a:ln w="9525">
            <a:noFill/>
          </a:ln>
        </p:spPr>
        <p:txBody>
          <a:bodyPr wrap="square">
            <a:spAutoFit/>
          </a:bodyPr>
          <a:p>
            <a:r>
              <a:rPr lang="zh-CN" altLang="en-US" sz="3600" b="1">
                <a:solidFill>
                  <a:srgbClr val="000000"/>
                </a:solidFill>
                <a:latin typeface="宋体" panose="02010600030101010101" pitchFamily="2" charset="-122"/>
                <a:ea typeface="宋体" panose="02010600030101010101" pitchFamily="2" charset="-122"/>
                <a:cs typeface="宋体" panose="02010600030101010101" pitchFamily="2" charset="-122"/>
              </a:rPr>
              <a:t>总览</a:t>
            </a:r>
            <a:r>
              <a:rPr lang="en-US" altLang="zh-CN" sz="3600" b="1">
                <a:solidFill>
                  <a:srgbClr val="000000"/>
                </a:solidFill>
                <a:latin typeface="宋体" panose="02010600030101010101" pitchFamily="2" charset="-122"/>
                <a:ea typeface="宋体" panose="02010600030101010101" pitchFamily="2" charset="-122"/>
                <a:cs typeface="宋体" panose="02010600030101010101" pitchFamily="2" charset="-122"/>
              </a:rPr>
              <a:t>2017</a:t>
            </a:r>
            <a:r>
              <a:rPr lang="zh-CN" altLang="en-US" sz="3600" b="1">
                <a:solidFill>
                  <a:srgbClr val="000000"/>
                </a:solidFill>
                <a:latin typeface="宋体" panose="02010600030101010101" pitchFamily="2" charset="-122"/>
                <a:ea typeface="宋体" panose="02010600030101010101" pitchFamily="2" charset="-122"/>
                <a:cs typeface="宋体" panose="02010600030101010101" pitchFamily="2" charset="-122"/>
              </a:rPr>
              <a:t>年全国新课标卷</a:t>
            </a:r>
            <a:r>
              <a:rPr lang="en-US" altLang="zh-CN" sz="3600" b="1">
                <a:solidFill>
                  <a:srgbClr val="000000"/>
                </a:solidFill>
                <a:latin typeface="宋体" panose="02010600030101010101" pitchFamily="2" charset="-122"/>
                <a:ea typeface="宋体" panose="02010600030101010101" pitchFamily="2" charset="-122"/>
                <a:cs typeface="宋体" panose="02010600030101010101" pitchFamily="2" charset="-122"/>
              </a:rPr>
              <a:t>Ⅰ</a:t>
            </a:r>
            <a:r>
              <a:rPr lang="zh-CN" altLang="en-US" sz="36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3600" b="1">
                <a:solidFill>
                  <a:srgbClr val="000000"/>
                </a:solidFill>
                <a:latin typeface="宋体" panose="02010600030101010101" pitchFamily="2" charset="-122"/>
                <a:ea typeface="宋体" panose="02010600030101010101" pitchFamily="2" charset="-122"/>
                <a:cs typeface="宋体" panose="02010600030101010101" pitchFamily="2" charset="-122"/>
              </a:rPr>
              <a:t>Ⅱ</a:t>
            </a:r>
            <a:r>
              <a:rPr lang="zh-CN" altLang="en-US" sz="36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3600" b="1">
                <a:solidFill>
                  <a:srgbClr val="000000"/>
                </a:solidFill>
                <a:latin typeface="宋体" panose="02010600030101010101" pitchFamily="2" charset="-122"/>
                <a:ea typeface="宋体" panose="02010600030101010101" pitchFamily="2" charset="-122"/>
                <a:cs typeface="宋体" panose="02010600030101010101" pitchFamily="2" charset="-122"/>
              </a:rPr>
              <a:t>Ⅲ</a:t>
            </a:r>
            <a:r>
              <a:rPr lang="zh-CN" altLang="en-US" sz="3600" b="1">
                <a:solidFill>
                  <a:srgbClr val="000000"/>
                </a:solidFill>
                <a:latin typeface="宋体" panose="02010600030101010101" pitchFamily="2" charset="-122"/>
                <a:ea typeface="宋体" panose="02010600030101010101" pitchFamily="2" charset="-122"/>
                <a:cs typeface="宋体" panose="02010600030101010101" pitchFamily="2" charset="-122"/>
              </a:rPr>
              <a:t>有两点值得关注：一是选文落实“立德树人”，突出优秀文化，导向语文教育；二是三个选项实现覆盖考纲明示的考点，选项内容设置覆盖全文，突出考察考生信息筛选与整合、逻辑分析等“关键能力”和“学科素养”。论述类文本的文本价值取向为侧重速读中的理解性、精确化阅读。在备考中，注意在把握文体特征的前提下，先读懂、读准，再读快，先整体把握，再局部分析。另外，注意选文的内容和主题的涵养和教化作用。</a:t>
            </a:r>
            <a:endParaRPr lang="zh-CN" altLang="en-US" sz="3600" b="1">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32535" y="202565"/>
            <a:ext cx="3535045" cy="645160"/>
          </a:xfrm>
          <a:prstGeom prst="rect">
            <a:avLst/>
          </a:prstGeom>
          <a:noFill/>
        </p:spPr>
        <p:txBody>
          <a:bodyPr wrap="square" rtlCol="0">
            <a:spAutoFit/>
          </a:bodyPr>
          <a:p>
            <a:r>
              <a:rPr lang="zh-CN" altLang="en-US" sz="3600" b="1"/>
              <a:t>必备知识梳理</a:t>
            </a:r>
            <a:endParaRPr lang="zh-CN" altLang="en-US" sz="3600" b="1"/>
          </a:p>
        </p:txBody>
      </p:sp>
      <p:graphicFrame>
        <p:nvGraphicFramePr>
          <p:cNvPr id="0" name="表格 -1"/>
          <p:cNvGraphicFramePr/>
          <p:nvPr/>
        </p:nvGraphicFramePr>
        <p:xfrm>
          <a:off x="402590" y="1417320"/>
          <a:ext cx="11386185" cy="5120640"/>
        </p:xfrm>
        <a:graphic>
          <a:graphicData uri="http://schemas.openxmlformats.org/drawingml/2006/table">
            <a:tbl>
              <a:tblPr firstRow="1" bandRow="1">
                <a:tableStyleId>{5940675A-B579-460E-94D1-54222C63F5DA}</a:tableStyleId>
              </a:tblPr>
              <a:tblGrid>
                <a:gridCol w="1950085"/>
                <a:gridCol w="9436100"/>
              </a:tblGrid>
              <a:tr h="1463040">
                <a:tc>
                  <a:txBody>
                    <a:bodyPr/>
                    <a:p>
                      <a:pPr indent="0" algn="ctr">
                        <a:buNone/>
                      </a:pPr>
                      <a:r>
                        <a:rPr lang="zh-CN" altLang="en-US" sz="2800" b="1">
                          <a:solidFill>
                            <a:srgbClr val="000000"/>
                          </a:solidFill>
                          <a:latin typeface="宋体" panose="02010600030101010101" pitchFamily="2" charset="-122"/>
                          <a:ea typeface="宋体" panose="02010600030101010101" pitchFamily="2" charset="-122"/>
                          <a:cs typeface="宋体" panose="02010600030101010101" pitchFamily="2" charset="-122"/>
                        </a:rPr>
                        <a:t>立论文　</a:t>
                      </a:r>
                      <a:endParaRPr lang="zh-CN" altLang="en-US" sz="28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2">
                        <a:lumMod val="75000"/>
                      </a:schemeClr>
                    </a:solidFill>
                  </a:tcPr>
                </a:tc>
                <a:tc>
                  <a:txBody>
                    <a:bodyPr/>
                    <a:p>
                      <a:pPr indent="0">
                        <a:buNone/>
                      </a:pPr>
                      <a:r>
                        <a:rPr lang="zh-CN" altLang="en-US" sz="2800" b="0">
                          <a:solidFill>
                            <a:srgbClr val="000000"/>
                          </a:solidFill>
                          <a:latin typeface="宋体" panose="02010600030101010101" pitchFamily="2" charset="-122"/>
                          <a:ea typeface="宋体" panose="02010600030101010101" pitchFamily="2" charset="-122"/>
                          <a:cs typeface="宋体" panose="02010600030101010101" pitchFamily="2" charset="-122"/>
                        </a:rPr>
                        <a:t>　  立论文指某个问题直接指出自己的看法，表明自己的意见的论述类文本。如</a:t>
                      </a:r>
                      <a:r>
                        <a:rPr lang="zh-CN" altLang="en-US" sz="2800" b="0">
                          <a:solidFill>
                            <a:srgbClr val="FF0000"/>
                          </a:solidFill>
                          <a:latin typeface="宋体" panose="02010600030101010101" pitchFamily="2" charset="-122"/>
                          <a:ea typeface="宋体" panose="02010600030101010101" pitchFamily="2" charset="-122"/>
                          <a:cs typeface="宋体" panose="02010600030101010101" pitchFamily="2" charset="-122"/>
                        </a:rPr>
                        <a:t>罗迦</a:t>
                      </a:r>
                      <a:r>
                        <a:rPr lang="en-US" altLang="zh-CN" sz="28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b="0">
                          <a:solidFill>
                            <a:srgbClr val="FF0000"/>
                          </a:solidFill>
                          <a:latin typeface="宋体" panose="02010600030101010101" pitchFamily="2" charset="-122"/>
                          <a:ea typeface="宋体" panose="02010600030101010101" pitchFamily="2" charset="-122"/>
                          <a:cs typeface="宋体" panose="02010600030101010101" pitchFamily="2" charset="-122"/>
                        </a:rPr>
                        <a:t>费</a:t>
                      </a:r>
                      <a:r>
                        <a:rPr lang="en-US" altLang="zh-CN" sz="28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b="0">
                          <a:solidFill>
                            <a:srgbClr val="FF0000"/>
                          </a:solidFill>
                          <a:latin typeface="宋体" panose="02010600030101010101" pitchFamily="2" charset="-122"/>
                          <a:ea typeface="宋体" panose="02010600030101010101" pitchFamily="2" charset="-122"/>
                          <a:cs typeface="宋体" panose="02010600030101010101" pitchFamily="2" charset="-122"/>
                        </a:rPr>
                        <a:t>因格的</a:t>
                      </a:r>
                      <a:r>
                        <a:rPr lang="en-US" altLang="zh-CN" sz="28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b="0">
                          <a:solidFill>
                            <a:srgbClr val="FF0000"/>
                          </a:solidFill>
                          <a:latin typeface="宋体" panose="02010600030101010101" pitchFamily="2" charset="-122"/>
                          <a:ea typeface="宋体" panose="02010600030101010101" pitchFamily="2" charset="-122"/>
                          <a:cs typeface="宋体" panose="02010600030101010101" pitchFamily="2" charset="-122"/>
                        </a:rPr>
                        <a:t>事物的正确答案不止一个</a:t>
                      </a:r>
                      <a:r>
                        <a:rPr lang="en-US" altLang="zh-CN" sz="28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b="0">
                          <a:solidFill>
                            <a:srgbClr val="000000"/>
                          </a:solidFill>
                          <a:latin typeface="宋体" panose="02010600030101010101" pitchFamily="2" charset="-122"/>
                          <a:ea typeface="宋体" panose="02010600030101010101" pitchFamily="2" charset="-122"/>
                          <a:cs typeface="宋体" panose="02010600030101010101" pitchFamily="2" charset="-122"/>
                        </a:rPr>
                        <a:t>，标题就鲜明地摆出了作者的观点。论述类文本大多是立论文。</a:t>
                      </a:r>
                      <a:endParaRPr lang="zh-CN" altLang="en-US" sz="2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177800">
                <a:tc>
                  <a:txBody>
                    <a:bodyPr/>
                    <a:p>
                      <a:pPr indent="0" algn="ctr">
                        <a:buNone/>
                      </a:pPr>
                      <a:r>
                        <a:rPr lang="zh-CN" altLang="en-US" sz="2800" b="1">
                          <a:solidFill>
                            <a:srgbClr val="000000"/>
                          </a:solidFill>
                          <a:latin typeface="宋体" panose="02010600030101010101" pitchFamily="2" charset="-122"/>
                          <a:ea typeface="宋体" panose="02010600030101010101" pitchFamily="2" charset="-122"/>
                          <a:cs typeface="宋体" panose="02010600030101010101" pitchFamily="2" charset="-122"/>
                        </a:rPr>
                        <a:t>驳论文　</a:t>
                      </a:r>
                      <a:endParaRPr lang="zh-CN" altLang="en-US" sz="28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2">
                        <a:lumMod val="75000"/>
                      </a:schemeClr>
                    </a:solidFill>
                  </a:tcPr>
                </a:tc>
                <a:tc>
                  <a:txBody>
                    <a:bodyPr/>
                    <a:p>
                      <a:pPr indent="0">
                        <a:buNone/>
                      </a:pPr>
                      <a:r>
                        <a:rPr lang="en-US" altLang="zh-CN" sz="28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2800" b="0">
                          <a:solidFill>
                            <a:srgbClr val="000000"/>
                          </a:solidFill>
                          <a:latin typeface="宋体" panose="02010600030101010101" pitchFamily="2" charset="-122"/>
                          <a:ea typeface="宋体" panose="02010600030101010101" pitchFamily="2" charset="-122"/>
                          <a:cs typeface="宋体" panose="02010600030101010101" pitchFamily="2" charset="-122"/>
                        </a:rPr>
                        <a:t>驳论文指反驳对方的论点，并在此基础上阐明自己的观点和意见的论述类文本。如</a:t>
                      </a:r>
                      <a:r>
                        <a:rPr lang="zh-CN" altLang="en-US" sz="2800" b="0">
                          <a:solidFill>
                            <a:srgbClr val="FF0000"/>
                          </a:solidFill>
                          <a:latin typeface="宋体" panose="02010600030101010101" pitchFamily="2" charset="-122"/>
                          <a:ea typeface="宋体" panose="02010600030101010101" pitchFamily="2" charset="-122"/>
                          <a:cs typeface="宋体" panose="02010600030101010101" pitchFamily="2" charset="-122"/>
                        </a:rPr>
                        <a:t>马南邨</a:t>
                      </a:r>
                      <a:r>
                        <a:rPr lang="en-US" altLang="zh-CN" sz="28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b="0">
                          <a:solidFill>
                            <a:srgbClr val="FF0000"/>
                          </a:solidFill>
                          <a:latin typeface="宋体" panose="02010600030101010101" pitchFamily="2" charset="-122"/>
                          <a:ea typeface="宋体" panose="02010600030101010101" pitchFamily="2" charset="-122"/>
                          <a:cs typeface="宋体" panose="02010600030101010101" pitchFamily="2" charset="-122"/>
                        </a:rPr>
                        <a:t>不求甚解</a:t>
                      </a:r>
                      <a:r>
                        <a:rPr lang="en-US" altLang="zh-CN" sz="28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b="0">
                          <a:solidFill>
                            <a:srgbClr val="000000"/>
                          </a:solidFill>
                          <a:latin typeface="宋体" panose="02010600030101010101" pitchFamily="2" charset="-122"/>
                          <a:ea typeface="宋体" panose="02010600030101010101" pitchFamily="2" charset="-122"/>
                          <a:cs typeface="宋体" panose="02010600030101010101" pitchFamily="2" charset="-122"/>
                        </a:rPr>
                        <a:t>，先树起了要批驳的靶子：“对任何问题不求甚解都是不好的。”接着从“不求甚解”的出处入手，全面解释了陶渊明的话，揭示了“不求甚解”的两层含义，并以此为根据，对否定“不求甚解”的观点做了否定。在批驳过程中阐述了“读书的要诀在于会意，读书要 虚心，重要的书要反复读”的主张。反驳的方法有：驳论点、驳论据、驳论证。</a:t>
                      </a:r>
                      <a:endParaRPr lang="zh-CN" altLang="en-US" sz="2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bl>
          </a:graphicData>
        </a:graphic>
      </p:graphicFrame>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32535" y="202565"/>
            <a:ext cx="3535045" cy="645160"/>
          </a:xfrm>
          <a:prstGeom prst="rect">
            <a:avLst/>
          </a:prstGeom>
          <a:noFill/>
        </p:spPr>
        <p:txBody>
          <a:bodyPr wrap="square" rtlCol="0">
            <a:spAutoFit/>
          </a:bodyPr>
          <a:p>
            <a:r>
              <a:rPr lang="zh-CN" altLang="en-US" sz="3600" b="1"/>
              <a:t>必备知识梳理</a:t>
            </a:r>
            <a:endParaRPr lang="zh-CN" altLang="en-US" sz="3600" b="1"/>
          </a:p>
        </p:txBody>
      </p:sp>
      <p:pic>
        <p:nvPicPr>
          <p:cNvPr id="3" name="图片 2"/>
          <p:cNvPicPr>
            <a:picLocks noChangeAspect="1"/>
          </p:cNvPicPr>
          <p:nvPr/>
        </p:nvPicPr>
        <p:blipFill>
          <a:blip r:embed="rId1"/>
          <a:stretch>
            <a:fillRect/>
          </a:stretch>
        </p:blipFill>
        <p:spPr>
          <a:xfrm>
            <a:off x="2641600" y="741045"/>
            <a:ext cx="8249285" cy="5970270"/>
          </a:xfrm>
          <a:prstGeom prst="rect">
            <a:avLst/>
          </a:prstGeom>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59255" y="1452245"/>
            <a:ext cx="8610600" cy="829945"/>
          </a:xfrm>
          <a:prstGeom prst="rect">
            <a:avLst/>
          </a:prstGeom>
          <a:noFill/>
        </p:spPr>
        <p:txBody>
          <a:bodyPr wrap="square" rtlCol="0">
            <a:spAutoFit/>
          </a:bodyPr>
          <a:p>
            <a:pPr lvl="0" algn="l"/>
            <a:r>
              <a:rPr lang="zh-CN" altLang="en-US" sz="4800" b="1">
                <a:cs typeface="+mn-ea"/>
                <a:sym typeface="+mn-ea"/>
              </a:rPr>
              <a:t>论点    论据    论证</a:t>
            </a:r>
            <a:endParaRPr lang="zh-CN" altLang="en-US" sz="4800" b="1">
              <a:cs typeface="+mn-ea"/>
              <a:sym typeface="+mn-ea"/>
            </a:endParaRPr>
          </a:p>
        </p:txBody>
      </p:sp>
      <p:sp>
        <p:nvSpPr>
          <p:cNvPr id="3" name="文本框 2"/>
          <p:cNvSpPr txBox="1"/>
          <p:nvPr/>
        </p:nvSpPr>
        <p:spPr>
          <a:xfrm>
            <a:off x="1659255" y="2506980"/>
            <a:ext cx="8610600" cy="829945"/>
          </a:xfrm>
          <a:prstGeom prst="rect">
            <a:avLst/>
          </a:prstGeom>
          <a:noFill/>
        </p:spPr>
        <p:txBody>
          <a:bodyPr wrap="square" rtlCol="0">
            <a:spAutoFit/>
          </a:bodyPr>
          <a:p>
            <a:r>
              <a:rPr lang="zh-CN" altLang="en-US" sz="4800" b="1"/>
              <a:t>引论    本轮   结论</a:t>
            </a:r>
            <a:endParaRPr lang="zh-CN" altLang="en-US" sz="4800" b="1"/>
          </a:p>
        </p:txBody>
      </p:sp>
      <p:sp>
        <p:nvSpPr>
          <p:cNvPr id="101" name="文本框 100"/>
          <p:cNvSpPr txBox="1"/>
          <p:nvPr/>
        </p:nvSpPr>
        <p:spPr>
          <a:xfrm>
            <a:off x="1659255" y="3732530"/>
            <a:ext cx="9208770" cy="645160"/>
          </a:xfrm>
          <a:prstGeom prst="rect">
            <a:avLst/>
          </a:prstGeom>
          <a:noFill/>
          <a:ln w="9525">
            <a:noFill/>
          </a:ln>
        </p:spPr>
        <p:txBody>
          <a:bodyPr wrap="square">
            <a:spAutoFit/>
          </a:bodyPr>
          <a:p>
            <a:r>
              <a:rPr lang="zh-CN" altLang="en-US" sz="3600" b="1">
                <a:solidFill>
                  <a:srgbClr val="000000"/>
                </a:solidFill>
                <a:latin typeface="宋体" panose="02010600030101010101" pitchFamily="2" charset="-122"/>
                <a:ea typeface="宋体" panose="02010600030101010101" pitchFamily="2" charset="-122"/>
                <a:cs typeface="宋体" panose="02010600030101010101" pitchFamily="2" charset="-122"/>
              </a:rPr>
              <a:t>并列式    </a:t>
            </a:r>
            <a:r>
              <a:rPr lang="zh-CN" altLang="en-US" sz="3600" b="1">
                <a:sym typeface="+mn-ea"/>
              </a:rPr>
              <a:t>层进式   </a:t>
            </a:r>
            <a:r>
              <a:rPr lang="zh-CN" altLang="en-US" sz="36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36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对比式   </a:t>
            </a:r>
            <a:r>
              <a:rPr lang="zh-CN" altLang="en-US" sz="3600" b="1">
                <a:sym typeface="+mn-ea"/>
              </a:rPr>
              <a:t>总分式</a:t>
            </a:r>
            <a:endParaRPr lang="zh-CN" altLang="en-US" sz="3600" b="1">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7729855" y="3930650"/>
            <a:ext cx="2540000" cy="368300"/>
          </a:xfrm>
          <a:prstGeom prst="rect">
            <a:avLst/>
          </a:prstGeom>
          <a:noFill/>
        </p:spPr>
        <p:txBody>
          <a:bodyPr wrap="square" rtlCol="0" anchor="t">
            <a:spAutoFit/>
          </a:bodyPr>
          <a:p>
            <a:r>
              <a:rPr lang="zh-CN" altLang="en-US"/>
              <a:t>　 </a:t>
            </a:r>
            <a:endParaRPr lang="zh-CN" altLang="en-US"/>
          </a:p>
        </p:txBody>
      </p:sp>
      <p:sp>
        <p:nvSpPr>
          <p:cNvPr id="7" name="文本框 6"/>
          <p:cNvSpPr txBox="1"/>
          <p:nvPr/>
        </p:nvSpPr>
        <p:spPr>
          <a:xfrm>
            <a:off x="1659255" y="4714875"/>
            <a:ext cx="9321165" cy="1198880"/>
          </a:xfrm>
          <a:prstGeom prst="rect">
            <a:avLst/>
          </a:prstGeom>
          <a:noFill/>
        </p:spPr>
        <p:txBody>
          <a:bodyPr wrap="square" rtlCol="0" anchor="t">
            <a:spAutoFit/>
          </a:bodyPr>
          <a:p>
            <a:r>
              <a:rPr lang="zh-CN" altLang="en-US" sz="3600" b="1"/>
              <a:t>举例论证   道理论证   对比论证   比喻论证   因果论证  类比论证    归谬法</a:t>
            </a:r>
            <a:r>
              <a:rPr lang="zh-CN" altLang="en-US"/>
              <a:t>　</a:t>
            </a:r>
            <a:endParaRPr lang="zh-CN" altLang="en-US"/>
          </a:p>
        </p:txBody>
      </p:sp>
      <p:sp>
        <p:nvSpPr>
          <p:cNvPr id="8" name="文本框 7"/>
          <p:cNvSpPr txBox="1"/>
          <p:nvPr/>
        </p:nvSpPr>
        <p:spPr>
          <a:xfrm>
            <a:off x="1232535" y="202565"/>
            <a:ext cx="3535045" cy="645160"/>
          </a:xfrm>
          <a:prstGeom prst="rect">
            <a:avLst/>
          </a:prstGeom>
          <a:noFill/>
        </p:spPr>
        <p:txBody>
          <a:bodyPr wrap="square" rtlCol="0">
            <a:spAutoFit/>
          </a:bodyPr>
          <a:p>
            <a:r>
              <a:rPr lang="zh-CN" altLang="en-US" sz="3600" b="1"/>
              <a:t>必备知识梳理</a:t>
            </a:r>
            <a:endParaRPr lang="zh-CN" altLang="en-US" sz="3600" b="1"/>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750695" y="476885"/>
            <a:ext cx="9889490" cy="768350"/>
          </a:xfrm>
          <a:prstGeom prst="rect">
            <a:avLst/>
          </a:prstGeom>
          <a:noFill/>
        </p:spPr>
        <p:txBody>
          <a:bodyPr wrap="square" rtlCol="0">
            <a:spAutoFit/>
          </a:bodyPr>
          <a:p>
            <a:r>
              <a:rPr lang="zh-CN" altLang="en-US" sz="4400" b="1">
                <a:solidFill>
                  <a:srgbClr val="FF0000"/>
                </a:solidFill>
              </a:rPr>
              <a:t>必备知识</a:t>
            </a:r>
            <a:r>
              <a:rPr lang="zh-CN" altLang="en-US" sz="4400" b="1"/>
              <a:t>梳理要结合所学，温故知新</a:t>
            </a:r>
            <a:endParaRPr lang="zh-CN" altLang="en-US" sz="4400" b="1"/>
          </a:p>
        </p:txBody>
      </p:sp>
      <p:sp>
        <p:nvSpPr>
          <p:cNvPr id="101" name="文本框 100"/>
          <p:cNvSpPr txBox="1"/>
          <p:nvPr/>
        </p:nvSpPr>
        <p:spPr>
          <a:xfrm>
            <a:off x="1041400" y="1704340"/>
            <a:ext cx="10748645" cy="4399915"/>
          </a:xfrm>
          <a:prstGeom prst="rect">
            <a:avLst/>
          </a:prstGeom>
          <a:noFill/>
          <a:ln w="9525">
            <a:noFill/>
          </a:ln>
        </p:spPr>
        <p:txBody>
          <a:bodyPr wrap="square">
            <a:spAutoFit/>
          </a:bodyPr>
          <a:p>
            <a:r>
              <a:rPr lang="zh-CN" altLang="en-US" sz="4000" b="1">
                <a:solidFill>
                  <a:srgbClr val="000000"/>
                </a:solidFill>
                <a:latin typeface="宋体" panose="02010600030101010101" pitchFamily="2" charset="-122"/>
                <a:ea typeface="宋体" panose="02010600030101010101" pitchFamily="2" charset="-122"/>
                <a:cs typeface="宋体" panose="02010600030101010101" pitchFamily="2" charset="-122"/>
              </a:rPr>
              <a:t>钱钟书</a:t>
            </a:r>
            <a:r>
              <a:rPr lang="en-US" altLang="zh-CN" sz="40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4000" b="1">
                <a:solidFill>
                  <a:srgbClr val="000000"/>
                </a:solidFill>
                <a:latin typeface="宋体" panose="02010600030101010101" pitchFamily="2" charset="-122"/>
                <a:ea typeface="宋体" panose="02010600030101010101" pitchFamily="2" charset="-122"/>
                <a:cs typeface="宋体" panose="02010600030101010101" pitchFamily="2" charset="-122"/>
              </a:rPr>
              <a:t>谈中国诗</a:t>
            </a:r>
            <a:r>
              <a:rPr lang="en-US" altLang="zh-CN" sz="40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4000" b="1">
                <a:solidFill>
                  <a:srgbClr val="000000"/>
                </a:solidFill>
                <a:latin typeface="宋体" panose="02010600030101010101" pitchFamily="2" charset="-122"/>
                <a:ea typeface="宋体" panose="02010600030101010101" pitchFamily="2" charset="-122"/>
                <a:cs typeface="宋体" panose="02010600030101010101" pitchFamily="2" charset="-122"/>
              </a:rPr>
              <a:t>，在概括中国诗的一般发展特点之后，接着从四个方面具体阐述中国诗的特点：一是讲求篇幅短小；二是富于暗示性；三是“笔力轻淡，词气安和”；四是社交诗特别多，宗教诗几乎没有。这四个方面的关系是</a:t>
            </a:r>
            <a:r>
              <a:rPr lang="zh-CN" altLang="en-US" sz="4000" b="1">
                <a:solidFill>
                  <a:srgbClr val="FF0000"/>
                </a:solidFill>
                <a:latin typeface="宋体" panose="02010600030101010101" pitchFamily="2" charset="-122"/>
                <a:ea typeface="宋体" panose="02010600030101010101" pitchFamily="2" charset="-122"/>
                <a:cs typeface="宋体" panose="02010600030101010101" pitchFamily="2" charset="-122"/>
              </a:rPr>
              <a:t>并列的</a:t>
            </a:r>
            <a:r>
              <a:rPr lang="zh-CN" altLang="en-US" sz="4000" b="1">
                <a:solidFill>
                  <a:srgbClr val="000000"/>
                </a:solidFill>
                <a:latin typeface="宋体" panose="02010600030101010101" pitchFamily="2" charset="-122"/>
                <a:ea typeface="宋体" panose="02010600030101010101" pitchFamily="2" charset="-122"/>
                <a:cs typeface="宋体" panose="02010600030101010101" pitchFamily="2" charset="-122"/>
              </a:rPr>
              <a:t>，从不同角度和侧面论述，使读者获得了对中国诗的丰富认识。</a:t>
            </a:r>
            <a:endParaRPr lang="zh-CN" altLang="en-US" sz="4000" b="1">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750695" y="476885"/>
            <a:ext cx="9889490" cy="768350"/>
          </a:xfrm>
          <a:prstGeom prst="rect">
            <a:avLst/>
          </a:prstGeom>
          <a:noFill/>
        </p:spPr>
        <p:txBody>
          <a:bodyPr wrap="square" rtlCol="0">
            <a:spAutoFit/>
          </a:bodyPr>
          <a:p>
            <a:r>
              <a:rPr lang="zh-CN" altLang="en-US" sz="4400" b="1">
                <a:solidFill>
                  <a:srgbClr val="FF0000"/>
                </a:solidFill>
              </a:rPr>
              <a:t>必备知识</a:t>
            </a:r>
            <a:r>
              <a:rPr lang="zh-CN" altLang="en-US" sz="4400" b="1"/>
              <a:t>梳理要结合所学，温故知新</a:t>
            </a:r>
            <a:endParaRPr lang="zh-CN" altLang="en-US" sz="4400" b="1"/>
          </a:p>
        </p:txBody>
      </p:sp>
      <p:sp>
        <p:nvSpPr>
          <p:cNvPr id="101" name="文本框 100"/>
          <p:cNvSpPr txBox="1"/>
          <p:nvPr/>
        </p:nvSpPr>
        <p:spPr>
          <a:xfrm>
            <a:off x="1041400" y="1704340"/>
            <a:ext cx="10748645" cy="5015865"/>
          </a:xfrm>
          <a:prstGeom prst="rect">
            <a:avLst/>
          </a:prstGeom>
          <a:noFill/>
          <a:ln w="9525">
            <a:noFill/>
          </a:ln>
        </p:spPr>
        <p:txBody>
          <a:bodyPr wrap="square">
            <a:spAutoFit/>
          </a:bodyPr>
          <a:p>
            <a:r>
              <a:rPr sz="4000" b="1">
                <a:solidFill>
                  <a:srgbClr val="000000"/>
                </a:solidFill>
                <a:latin typeface="宋体" panose="02010600030101010101" pitchFamily="2" charset="-122"/>
                <a:ea typeface="宋体" panose="02010600030101010101" pitchFamily="2" charset="-122"/>
                <a:cs typeface="宋体" panose="02010600030101010101" pitchFamily="2" charset="-122"/>
              </a:rPr>
              <a:t>林庚的《说“木叶”》，在提出中国诗歌大量用“木叶”而少用“树叶”的现象后进行分析，首先指出“木”的第一个艺术特征——含有落叶的因素，再进一步分析“木”的第二个艺术特征——有落叶的微黄与干燥之感，带来疏朗的清秋的气息。</a:t>
            </a:r>
            <a:r>
              <a:rPr sz="4000" b="1">
                <a:solidFill>
                  <a:srgbClr val="FF0000"/>
                </a:solidFill>
                <a:latin typeface="宋体" panose="02010600030101010101" pitchFamily="2" charset="-122"/>
                <a:ea typeface="宋体" panose="02010600030101010101" pitchFamily="2" charset="-122"/>
                <a:cs typeface="宋体" panose="02010600030101010101" pitchFamily="2" charset="-122"/>
              </a:rPr>
              <a:t>层层推进</a:t>
            </a:r>
            <a:r>
              <a:rPr sz="4000" b="1">
                <a:solidFill>
                  <a:srgbClr val="000000"/>
                </a:solidFill>
                <a:latin typeface="宋体" panose="02010600030101010101" pitchFamily="2" charset="-122"/>
                <a:ea typeface="宋体" panose="02010600030101010101" pitchFamily="2" charset="-122"/>
                <a:cs typeface="宋体" panose="02010600030101010101" pitchFamily="2" charset="-122"/>
              </a:rPr>
              <a:t>，从而论证“‘木叶’与‘树叶’在概念上相去无几，在艺术形象上的差别几乎是一字千里”的观点。</a:t>
            </a:r>
            <a:endParaRPr sz="4000" b="1">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750695" y="476885"/>
            <a:ext cx="9889490" cy="768350"/>
          </a:xfrm>
          <a:prstGeom prst="rect">
            <a:avLst/>
          </a:prstGeom>
          <a:noFill/>
        </p:spPr>
        <p:txBody>
          <a:bodyPr wrap="square" rtlCol="0">
            <a:spAutoFit/>
          </a:bodyPr>
          <a:p>
            <a:r>
              <a:rPr lang="zh-CN" altLang="en-US" sz="4400" b="1">
                <a:solidFill>
                  <a:srgbClr val="FF0000"/>
                </a:solidFill>
              </a:rPr>
              <a:t>必备知识</a:t>
            </a:r>
            <a:r>
              <a:rPr lang="zh-CN" altLang="en-US" sz="4400" b="1"/>
              <a:t>梳理要结合所学，温故知新</a:t>
            </a:r>
            <a:endParaRPr lang="zh-CN" altLang="en-US" sz="4400" b="1"/>
          </a:p>
        </p:txBody>
      </p:sp>
      <p:sp>
        <p:nvSpPr>
          <p:cNvPr id="101" name="文本框 100"/>
          <p:cNvSpPr txBox="1"/>
          <p:nvPr/>
        </p:nvSpPr>
        <p:spPr>
          <a:xfrm>
            <a:off x="1320800" y="1750060"/>
            <a:ext cx="10748645" cy="4707890"/>
          </a:xfrm>
          <a:prstGeom prst="rect">
            <a:avLst/>
          </a:prstGeom>
          <a:noFill/>
          <a:ln w="9525">
            <a:noFill/>
          </a:ln>
        </p:spPr>
        <p:txBody>
          <a:bodyPr wrap="square">
            <a:spAutoFit/>
          </a:bodyPr>
          <a:p>
            <a:pPr>
              <a:lnSpc>
                <a:spcPct val="150000"/>
              </a:lnSpc>
            </a:pPr>
            <a:r>
              <a:rPr sz="4000" b="1">
                <a:latin typeface="宋体" panose="02010600030101010101" pitchFamily="2" charset="-122"/>
                <a:ea typeface="宋体" panose="02010600030101010101" pitchFamily="2" charset="-122"/>
                <a:cs typeface="宋体" panose="02010600030101010101" pitchFamily="2" charset="-122"/>
              </a:rPr>
              <a:t>马南邨《不求甚解》，以普列汉诺夫为例，从反面证明读书一定要虚心，不要死抠字句，而须理解精神实质；以诸葛亮为例，证明古代就有以“不求甚解”的态度读书的人。这样，通过</a:t>
            </a:r>
            <a:r>
              <a:rPr sz="4000" b="1">
                <a:solidFill>
                  <a:srgbClr val="FF0000"/>
                </a:solidFill>
                <a:latin typeface="宋体" panose="02010600030101010101" pitchFamily="2" charset="-122"/>
                <a:ea typeface="宋体" panose="02010600030101010101" pitchFamily="2" charset="-122"/>
                <a:cs typeface="宋体" panose="02010600030101010101" pitchFamily="2" charset="-122"/>
              </a:rPr>
              <a:t>对比论证</a:t>
            </a:r>
            <a:r>
              <a:rPr sz="4000" b="1">
                <a:latin typeface="宋体" panose="02010600030101010101" pitchFamily="2" charset="-122"/>
                <a:ea typeface="宋体" panose="02010600030101010101" pitchFamily="2" charset="-122"/>
                <a:cs typeface="宋体" panose="02010600030101010101" pitchFamily="2" charset="-122"/>
              </a:rPr>
              <a:t>，证明了会意的重要性。</a:t>
            </a:r>
            <a:endParaRPr sz="4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750695" y="476885"/>
            <a:ext cx="9889490" cy="768350"/>
          </a:xfrm>
          <a:prstGeom prst="rect">
            <a:avLst/>
          </a:prstGeom>
          <a:noFill/>
        </p:spPr>
        <p:txBody>
          <a:bodyPr wrap="square" rtlCol="0">
            <a:spAutoFit/>
          </a:bodyPr>
          <a:p>
            <a:r>
              <a:rPr lang="zh-CN" altLang="en-US" sz="4400" b="1">
                <a:solidFill>
                  <a:srgbClr val="FF0000"/>
                </a:solidFill>
              </a:rPr>
              <a:t>必备知识</a:t>
            </a:r>
            <a:r>
              <a:rPr lang="zh-CN" altLang="en-US" sz="4400" b="1"/>
              <a:t>梳理要结合所学，温故知新</a:t>
            </a:r>
            <a:endParaRPr lang="zh-CN" altLang="en-US" sz="4400" b="1"/>
          </a:p>
        </p:txBody>
      </p:sp>
      <p:sp>
        <p:nvSpPr>
          <p:cNvPr id="101" name="文本框 100"/>
          <p:cNvSpPr txBox="1"/>
          <p:nvPr/>
        </p:nvSpPr>
        <p:spPr>
          <a:xfrm>
            <a:off x="1320800" y="1750060"/>
            <a:ext cx="10748645" cy="3784600"/>
          </a:xfrm>
          <a:prstGeom prst="rect">
            <a:avLst/>
          </a:prstGeom>
          <a:noFill/>
          <a:ln w="9525">
            <a:noFill/>
          </a:ln>
        </p:spPr>
        <p:txBody>
          <a:bodyPr wrap="square">
            <a:spAutoFit/>
          </a:bodyPr>
          <a:p>
            <a:pPr>
              <a:lnSpc>
                <a:spcPct val="100000"/>
              </a:lnSpc>
            </a:pPr>
            <a:r>
              <a:rPr sz="4000" b="1">
                <a:latin typeface="宋体" panose="02010600030101010101" pitchFamily="2" charset="-122"/>
                <a:ea typeface="宋体" panose="02010600030101010101" pitchFamily="2" charset="-122"/>
                <a:cs typeface="宋体" panose="02010600030101010101" pitchFamily="2" charset="-122"/>
              </a:rPr>
              <a:t>如鲁迅的《拿来主义》，用“大宅子”比喻文化遗产，用“孱头”“昏蛋”“废物”比喻对待文化遗产持错误态度的人，用“鱼翅”“鸦片”“烟枪和烟灯”“姨太太”来比喻文化遗产中的糟粕。这些比喻新颖别致，形象生动；</a:t>
            </a:r>
            <a:r>
              <a:rPr sz="4000" b="1">
                <a:solidFill>
                  <a:srgbClr val="FF0000"/>
                </a:solidFill>
                <a:latin typeface="宋体" panose="02010600030101010101" pitchFamily="2" charset="-122"/>
                <a:ea typeface="宋体" panose="02010600030101010101" pitchFamily="2" charset="-122"/>
                <a:cs typeface="宋体" panose="02010600030101010101" pitchFamily="2" charset="-122"/>
              </a:rPr>
              <a:t>比喻论证法</a:t>
            </a:r>
            <a:r>
              <a:rPr sz="4000" b="1">
                <a:latin typeface="宋体" panose="02010600030101010101" pitchFamily="2" charset="-122"/>
                <a:ea typeface="宋体" panose="02010600030101010101" pitchFamily="2" charset="-122"/>
                <a:cs typeface="宋体" panose="02010600030101010101" pitchFamily="2" charset="-122"/>
              </a:rPr>
              <a:t>的运用使说理浅显易懂，妙趣横生。</a:t>
            </a:r>
            <a:endParaRPr sz="4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928370" y="1676400"/>
            <a:ext cx="11002010" cy="4707255"/>
          </a:xfrm>
        </p:spPr>
        <p:txBody>
          <a:bodyPr/>
          <a:p>
            <a:r>
              <a:rPr lang="en-US" altLang="zh-CN" sz="3200" b="1"/>
              <a:t>     </a:t>
            </a:r>
            <a:r>
              <a:rPr lang="zh-CN" altLang="en-US" sz="3600" b="1"/>
              <a:t>如从关键词“美丽乡村”走笔于旧式城镇化的痼疾和“留住乡愁”的必要，从“大熊猫”延伸到动物保护乃至生态保护的迫切，从“空气污染”论述过度追求GDP的危害以及对创新、协调、绿色、开放、共享“五大发展理念”的呼唤。考生可以直面发展中的问题，正视前进中的矛盾，看到潜在的危机，以高度的忧患意识未雨绸缪，为中国特色社会主义事业出谋划策，添砖加瓦。</a:t>
            </a:r>
            <a:endParaRPr lang="zh-CN" altLang="en-US" sz="3600" b="1"/>
          </a:p>
        </p:txBody>
      </p:sp>
      <p:sp>
        <p:nvSpPr>
          <p:cNvPr id="4" name="文本框 3"/>
          <p:cNvSpPr txBox="1"/>
          <p:nvPr/>
        </p:nvSpPr>
        <p:spPr>
          <a:xfrm>
            <a:off x="2027555" y="706120"/>
            <a:ext cx="4636770" cy="583565"/>
          </a:xfrm>
          <a:prstGeom prst="rect">
            <a:avLst/>
          </a:prstGeom>
          <a:noFill/>
        </p:spPr>
        <p:txBody>
          <a:bodyPr wrap="none" rtlCol="0">
            <a:spAutoFit/>
          </a:bodyPr>
          <a:p>
            <a:pPr algn="l"/>
            <a:r>
              <a:rPr lang="zh-CN" altLang="en-US" sz="3200" b="1">
                <a:sym typeface="+mn-ea"/>
              </a:rPr>
              <a:t>批判性思维</a:t>
            </a:r>
            <a:r>
              <a:rPr lang="en-US" altLang="zh-CN" sz="3200" b="1">
                <a:sym typeface="+mn-ea"/>
              </a:rPr>
              <a:t>---</a:t>
            </a:r>
            <a:r>
              <a:rPr lang="zh-CN" altLang="en-US" sz="3200" b="1">
                <a:sym typeface="+mn-ea"/>
              </a:rPr>
              <a:t>导向教学</a:t>
            </a:r>
            <a:endParaRPr lang="zh-CN" altLang="en-US" sz="3200" b="1">
              <a:sym typeface="+mn-ea"/>
            </a:endParaRP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750695" y="476885"/>
            <a:ext cx="9889490" cy="768350"/>
          </a:xfrm>
          <a:prstGeom prst="rect">
            <a:avLst/>
          </a:prstGeom>
          <a:noFill/>
        </p:spPr>
        <p:txBody>
          <a:bodyPr wrap="square" rtlCol="0">
            <a:spAutoFit/>
          </a:bodyPr>
          <a:p>
            <a:r>
              <a:rPr lang="zh-CN" altLang="en-US" sz="4400" b="1">
                <a:solidFill>
                  <a:srgbClr val="FF0000"/>
                </a:solidFill>
              </a:rPr>
              <a:t>必备知识</a:t>
            </a:r>
            <a:r>
              <a:rPr lang="zh-CN" altLang="en-US" sz="4400" b="1"/>
              <a:t>梳理要结合所学，温故知新</a:t>
            </a:r>
            <a:endParaRPr lang="zh-CN" altLang="en-US" sz="4400" b="1"/>
          </a:p>
        </p:txBody>
      </p:sp>
      <p:sp>
        <p:nvSpPr>
          <p:cNvPr id="101" name="文本框 100"/>
          <p:cNvSpPr txBox="1"/>
          <p:nvPr/>
        </p:nvSpPr>
        <p:spPr>
          <a:xfrm>
            <a:off x="1320800" y="1750060"/>
            <a:ext cx="10748645" cy="3784600"/>
          </a:xfrm>
          <a:prstGeom prst="rect">
            <a:avLst/>
          </a:prstGeom>
          <a:noFill/>
          <a:ln w="9525">
            <a:noFill/>
          </a:ln>
        </p:spPr>
        <p:txBody>
          <a:bodyPr wrap="square">
            <a:spAutoFit/>
          </a:bodyPr>
          <a:p>
            <a:pPr>
              <a:lnSpc>
                <a:spcPct val="100000"/>
              </a:lnSpc>
            </a:pPr>
            <a:r>
              <a:rPr sz="4000" b="1">
                <a:latin typeface="宋体" panose="02010600030101010101" pitchFamily="2" charset="-122"/>
                <a:ea typeface="宋体" panose="02010600030101010101" pitchFamily="2" charset="-122"/>
                <a:cs typeface="宋体" panose="02010600030101010101" pitchFamily="2" charset="-122"/>
              </a:rPr>
              <a:t>如《邹忌讽齐王纳谏》通过相同属性的两两类比，将妻“私臣”、妾“畏臣”、客“有求于臣”与“宫妇”“私王”、“朝廷之臣”“畏王”、“四境之内”“有求于王”两两对应，令人信服地推论出“王之蔽甚矣”的结论，从而有力地论证了纳谏的必要性。</a:t>
            </a:r>
            <a:r>
              <a:rPr lang="zh-CN" sz="4000" b="1">
                <a:solidFill>
                  <a:srgbClr val="FF0000"/>
                </a:solidFill>
                <a:latin typeface="宋体" panose="02010600030101010101" pitchFamily="2" charset="-122"/>
                <a:ea typeface="宋体" panose="02010600030101010101" pitchFamily="2" charset="-122"/>
                <a:cs typeface="宋体" panose="02010600030101010101" pitchFamily="2" charset="-122"/>
              </a:rPr>
              <a:t>（类比）</a:t>
            </a:r>
            <a:endParaRPr lang="zh-CN" sz="40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087120" y="1359535"/>
            <a:ext cx="10793730" cy="5077460"/>
          </a:xfrm>
          <a:prstGeom prst="rect">
            <a:avLst/>
          </a:prstGeom>
          <a:noFill/>
          <a:ln w="9525">
            <a:noFill/>
          </a:ln>
        </p:spPr>
        <p:txBody>
          <a:bodyPr wrap="square">
            <a:spAutoFit/>
          </a:bodyPr>
          <a:p>
            <a:r>
              <a:rPr lang="zh-CN" altLang="en-US" sz="3600" b="1">
                <a:latin typeface="宋体" panose="02010600030101010101" pitchFamily="2" charset="-122"/>
                <a:ea typeface="宋体" panose="02010600030101010101" pitchFamily="2" charset="-122"/>
                <a:cs typeface="宋体" panose="02010600030101010101" pitchFamily="2" charset="-122"/>
              </a:rPr>
              <a:t>如韩愈在</a:t>
            </a:r>
            <a:r>
              <a:rPr lang="en-US" altLang="zh-CN" sz="3600" b="1">
                <a:latin typeface="宋体" panose="02010600030101010101" pitchFamily="2" charset="-122"/>
                <a:ea typeface="宋体" panose="02010600030101010101" pitchFamily="2" charset="-122"/>
                <a:cs typeface="宋体" panose="02010600030101010101" pitchFamily="2" charset="-122"/>
              </a:rPr>
              <a:t>《</a:t>
            </a:r>
            <a:r>
              <a:rPr lang="zh-CN" altLang="en-US" sz="3600" b="1">
                <a:latin typeface="宋体" panose="02010600030101010101" pitchFamily="2" charset="-122"/>
                <a:ea typeface="宋体" panose="02010600030101010101" pitchFamily="2" charset="-122"/>
                <a:cs typeface="宋体" panose="02010600030101010101" pitchFamily="2" charset="-122"/>
              </a:rPr>
              <a:t>讳辩</a:t>
            </a:r>
            <a:r>
              <a:rPr lang="en-US" altLang="zh-CN" sz="3600" b="1">
                <a:latin typeface="宋体" panose="02010600030101010101" pitchFamily="2" charset="-122"/>
                <a:ea typeface="宋体" panose="02010600030101010101" pitchFamily="2" charset="-122"/>
                <a:cs typeface="宋体" panose="02010600030101010101" pitchFamily="2" charset="-122"/>
              </a:rPr>
              <a:t>》</a:t>
            </a:r>
            <a:r>
              <a:rPr lang="zh-CN" altLang="en-US" sz="3600" b="1">
                <a:latin typeface="宋体" panose="02010600030101010101" pitchFamily="2" charset="-122"/>
                <a:ea typeface="宋体" panose="02010600030101010101" pitchFamily="2" charset="-122"/>
                <a:cs typeface="宋体" panose="02010600030101010101" pitchFamily="2" charset="-122"/>
              </a:rPr>
              <a:t>一文中，为了反驳有人提出的</a:t>
            </a:r>
            <a:r>
              <a:rPr lang="zh-CN" altLang="en-US" sz="3600" b="1">
                <a:latin typeface="Courier New" panose="02070309020205020404" charset="0"/>
                <a:cs typeface="Courier New" panose="02070309020205020404" charset="0"/>
              </a:rPr>
              <a:t>“李贺父名晋肃</a:t>
            </a:r>
            <a:r>
              <a:rPr lang="zh-CN" altLang="en-US" sz="3600" b="1">
                <a:latin typeface="宋体" panose="02010600030101010101" pitchFamily="2" charset="-122"/>
                <a:ea typeface="宋体" panose="02010600030101010101" pitchFamily="2" charset="-122"/>
                <a:cs typeface="宋体" panose="02010600030101010101" pitchFamily="2" charset="-122"/>
              </a:rPr>
              <a:t>，故而李贺不得做进士， </a:t>
            </a:r>
            <a:r>
              <a:rPr lang="en-US" altLang="zh-CN" sz="3600" b="1">
                <a:latin typeface="Courier New" panose="02070309020205020404" charset="0"/>
                <a:cs typeface="Courier New" panose="02070309020205020404" charset="0"/>
              </a:rPr>
              <a:t>(</a:t>
            </a:r>
            <a:r>
              <a:rPr lang="en-US" altLang="zh-CN" sz="3600" b="1">
                <a:latin typeface="宋体" panose="02010600030101010101" pitchFamily="2" charset="-122"/>
                <a:ea typeface="宋体" panose="02010600030101010101" pitchFamily="2" charset="-122"/>
                <a:cs typeface="宋体" panose="02010600030101010101" pitchFamily="2" charset="-122"/>
              </a:rPr>
              <a:t>‘</a:t>
            </a:r>
            <a:r>
              <a:rPr lang="zh-CN" altLang="en-US" sz="3600" b="1">
                <a:latin typeface="宋体" panose="02010600030101010101" pitchFamily="2" charset="-122"/>
                <a:ea typeface="宋体" panose="02010600030101010101" pitchFamily="2" charset="-122"/>
                <a:cs typeface="宋体" panose="02010600030101010101" pitchFamily="2" charset="-122"/>
              </a:rPr>
              <a:t>晋’‘进’同音，同音需避父讳</a:t>
            </a:r>
            <a:r>
              <a:rPr lang="en-US" altLang="zh-CN" sz="3600" b="1">
                <a:latin typeface="Courier New" panose="02070309020205020404" charset="0"/>
                <a:cs typeface="Courier New" panose="02070309020205020404" charset="0"/>
              </a:rPr>
              <a:t>)</a:t>
            </a:r>
            <a:r>
              <a:rPr lang="en-US" altLang="zh-CN" sz="3600" b="1">
                <a:latin typeface="宋体" panose="02010600030101010101" pitchFamily="2" charset="-122"/>
                <a:ea typeface="宋体" panose="02010600030101010101" pitchFamily="2" charset="-122"/>
                <a:cs typeface="宋体" panose="02010600030101010101" pitchFamily="2" charset="-122"/>
              </a:rPr>
              <a:t>”</a:t>
            </a:r>
            <a:r>
              <a:rPr lang="zh-CN" altLang="en-US" sz="3600" b="1">
                <a:latin typeface="宋体" panose="02010600030101010101" pitchFamily="2" charset="-122"/>
                <a:ea typeface="宋体" panose="02010600030101010101" pitchFamily="2" charset="-122"/>
                <a:cs typeface="宋体" panose="02010600030101010101" pitchFamily="2" charset="-122"/>
              </a:rPr>
              <a:t>的谬论，就用了归谬法。韩愈指出：</a:t>
            </a:r>
            <a:r>
              <a:rPr lang="zh-CN" altLang="en-US" sz="3600" b="1">
                <a:latin typeface="Courier New" panose="02070309020205020404" charset="0"/>
                <a:cs typeface="Courier New" panose="02070309020205020404" charset="0"/>
              </a:rPr>
              <a:t>“父名晋肃</a:t>
            </a:r>
            <a:r>
              <a:rPr lang="zh-CN" altLang="en-US" sz="3600" b="1">
                <a:latin typeface="宋体" panose="02010600030101010101" pitchFamily="2" charset="-122"/>
                <a:ea typeface="宋体" panose="02010600030101010101" pitchFamily="2" charset="-122"/>
                <a:cs typeface="宋体" panose="02010600030101010101" pitchFamily="2" charset="-122"/>
              </a:rPr>
              <a:t>，子不得举进士；若父名仁，子不得为人乎？</a:t>
            </a:r>
            <a:r>
              <a:rPr lang="zh-CN" altLang="en-US" sz="3600" b="1">
                <a:latin typeface="Courier New" panose="02070309020205020404" charset="0"/>
                <a:cs typeface="Courier New" panose="02070309020205020404" charset="0"/>
              </a:rPr>
              <a:t>”显然</a:t>
            </a:r>
            <a:r>
              <a:rPr lang="zh-CN" altLang="en-US" sz="3600" b="1">
                <a:latin typeface="宋体" panose="02010600030101010101" pitchFamily="2" charset="-122"/>
                <a:ea typeface="宋体" panose="02010600030101010101" pitchFamily="2" charset="-122"/>
                <a:cs typeface="宋体" panose="02010600030101010101" pitchFamily="2" charset="-122"/>
              </a:rPr>
              <a:t>，“父名仁，子不得为人</a:t>
            </a:r>
            <a:r>
              <a:rPr lang="zh-CN" altLang="en-US" sz="3600" b="1">
                <a:latin typeface="Courier New" panose="02070309020205020404" charset="0"/>
                <a:cs typeface="Courier New" panose="02070309020205020404" charset="0"/>
              </a:rPr>
              <a:t>”的说法是十分荒谬的</a:t>
            </a:r>
            <a:r>
              <a:rPr lang="zh-CN" altLang="en-US" sz="3600" b="1">
                <a:latin typeface="宋体" panose="02010600030101010101" pitchFamily="2" charset="-122"/>
                <a:ea typeface="宋体" panose="02010600030101010101" pitchFamily="2" charset="-122"/>
                <a:cs typeface="宋体" panose="02010600030101010101" pitchFamily="2" charset="-122"/>
              </a:rPr>
              <a:t>，因此，“父名晋肃，子不得举进士</a:t>
            </a:r>
            <a:r>
              <a:rPr lang="zh-CN" altLang="en-US" sz="3600" b="1">
                <a:latin typeface="Courier New" panose="02070309020205020404" charset="0"/>
                <a:cs typeface="Courier New" panose="02070309020205020404" charset="0"/>
              </a:rPr>
              <a:t>”之说也是站不住脚的。这种论证方法常和泼辣、犀利的语言相配合</a:t>
            </a:r>
            <a:r>
              <a:rPr lang="zh-CN" altLang="en-US" sz="3600" b="1">
                <a:latin typeface="宋体" panose="02010600030101010101" pitchFamily="2" charset="-122"/>
                <a:ea typeface="宋体" panose="02010600030101010101" pitchFamily="2" charset="-122"/>
                <a:cs typeface="宋体" panose="02010600030101010101" pitchFamily="2" charset="-122"/>
              </a:rPr>
              <a:t>，产生辛辣、有力而富有幽默感的表达效果。</a:t>
            </a:r>
            <a:endParaRPr lang="zh-CN" altLang="en-US" sz="3600" b="1">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1750695" y="476885"/>
            <a:ext cx="9889490" cy="768350"/>
          </a:xfrm>
          <a:prstGeom prst="rect">
            <a:avLst/>
          </a:prstGeom>
          <a:noFill/>
        </p:spPr>
        <p:txBody>
          <a:bodyPr wrap="square" rtlCol="0">
            <a:spAutoFit/>
          </a:bodyPr>
          <a:p>
            <a:r>
              <a:rPr lang="zh-CN" altLang="en-US" sz="4400" b="1">
                <a:solidFill>
                  <a:srgbClr val="FF0000"/>
                </a:solidFill>
              </a:rPr>
              <a:t>必备知识</a:t>
            </a:r>
            <a:r>
              <a:rPr lang="zh-CN" altLang="en-US" sz="4400" b="1"/>
              <a:t>梳理要结合所学，温故知新</a:t>
            </a:r>
            <a:endParaRPr lang="zh-CN" altLang="en-US" sz="4400" b="1"/>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51255" y="2132330"/>
            <a:ext cx="10139680" cy="706755"/>
          </a:xfrm>
          <a:prstGeom prst="rect">
            <a:avLst/>
          </a:prstGeom>
          <a:noFill/>
        </p:spPr>
        <p:txBody>
          <a:bodyPr wrap="none" rtlCol="0" anchor="t">
            <a:spAutoFit/>
          </a:bodyPr>
          <a:p>
            <a:r>
              <a:rPr lang="en-US" altLang="zh-CN" sz="4000" b="1">
                <a:latin typeface="宋体" panose="02010600030101010101" pitchFamily="2" charset="-122"/>
                <a:ea typeface="宋体" panose="02010600030101010101" pitchFamily="2" charset="-122"/>
                <a:cs typeface="宋体" panose="02010600030101010101" pitchFamily="2" charset="-122"/>
                <a:sym typeface="+mn-ea"/>
              </a:rPr>
              <a:t>3</a:t>
            </a:r>
            <a:r>
              <a:rPr lang="zh-CN" altLang="en-US" sz="4000" b="1">
                <a:latin typeface="宋体" panose="02010600030101010101" pitchFamily="2" charset="-122"/>
                <a:ea typeface="宋体" panose="02010600030101010101" pitchFamily="2" charset="-122"/>
                <a:cs typeface="宋体" panose="02010600030101010101" pitchFamily="2" charset="-122"/>
                <a:sym typeface="+mn-ea"/>
              </a:rPr>
              <a:t>、复习论述文要在学理上有较为明确的理解</a:t>
            </a:r>
            <a:endParaRPr lang="zh-CN" altLang="en-US" sz="4000" b="1">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920115" y="1136015"/>
            <a:ext cx="11236325" cy="5631180"/>
          </a:xfrm>
          <a:prstGeom prst="rect">
            <a:avLst/>
          </a:prstGeom>
          <a:noFill/>
          <a:ln w="9525">
            <a:noFill/>
          </a:ln>
        </p:spPr>
        <p:txBody>
          <a:bodyPr wrap="square">
            <a:spAutoFit/>
          </a:bodyPr>
          <a:p>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rPr>
              <a:t>学理探究   整体把握文章，理清文章脉络，即“文寻其脉”，是阅读的基础和关键。论述类文本的文本价值取向为</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rPr>
              <a:t>侧重速读中的理解性、精确化阅读</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rPr>
              <a:t>。论述类文章的阅读，</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rPr>
              <a:t>首先要基于文章整体，精准把握论点，筛选整合论据信息，理解论证过程及方法，领会常见的命题技巧，然后在精准的基础上提高阅读速度，答题准度。</a:t>
            </a:r>
            <a:endPar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endParaRPr>
          </a:p>
          <a:p>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rPr>
              <a:t>另外，选文一般文质兼美，要注意积累写作素材、学习写作方法。</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rPr>
              <a:t>分析研究论证过程，是论述类文本阅读的关键能力，体现考生的核心素养</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376680" y="242570"/>
            <a:ext cx="4777740" cy="706755"/>
          </a:xfrm>
          <a:prstGeom prst="rect">
            <a:avLst/>
          </a:prstGeom>
          <a:noFill/>
        </p:spPr>
        <p:txBody>
          <a:bodyPr wrap="none" rtlCol="0" anchor="t">
            <a:spAutoFit/>
          </a:bodyPr>
          <a:p>
            <a:r>
              <a:rPr lang="zh-CN" altLang="en-US" sz="4000" b="1"/>
              <a:t>关键能力与学科素养</a:t>
            </a:r>
            <a:endParaRPr lang="zh-CN" altLang="en-US" sz="4000" b="1"/>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270635" y="397510"/>
            <a:ext cx="10626725" cy="6062345"/>
          </a:xfrm>
          <a:prstGeom prst="rect">
            <a:avLst/>
          </a:prstGeom>
          <a:noFill/>
          <a:ln w="9525">
            <a:noFill/>
          </a:ln>
        </p:spPr>
        <p:txBody>
          <a:bodyPr wrap="square">
            <a:spAutoFit/>
          </a:bodyPr>
          <a:p>
            <a:r>
              <a:rPr lang="en-US" altLang="zh-CN" sz="3200" b="1">
                <a:latin typeface="宋体" panose="02010600030101010101" pitchFamily="2" charset="-122"/>
                <a:ea typeface="宋体" panose="02010600030101010101" pitchFamily="2" charset="-122"/>
                <a:cs typeface="宋体" panose="02010600030101010101" pitchFamily="2" charset="-122"/>
              </a:rPr>
              <a:t>1.</a:t>
            </a:r>
            <a:r>
              <a:rPr lang="zh-CN" altLang="en-US" sz="3600" b="1">
                <a:latin typeface="宋体" panose="02010600030101010101" pitchFamily="2" charset="-122"/>
                <a:ea typeface="宋体" panose="02010600030101010101" pitchFamily="2" charset="-122"/>
                <a:cs typeface="宋体" panose="02010600030101010101" pitchFamily="2" charset="-122"/>
              </a:rPr>
              <a:t>勾画出文中重要词语。</a:t>
            </a:r>
            <a:endParaRPr lang="zh-CN" altLang="en-US" sz="3600" b="1">
              <a:latin typeface="宋体" panose="02010600030101010101" pitchFamily="2" charset="-122"/>
              <a:ea typeface="宋体" panose="02010600030101010101" pitchFamily="2" charset="-122"/>
              <a:cs typeface="宋体" panose="02010600030101010101" pitchFamily="2" charset="-122"/>
            </a:endParaRPr>
          </a:p>
          <a:p>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1</a:t>
            </a:r>
            <a:r>
              <a:rPr lang="zh-CN" altLang="en-US" sz="3200" b="1">
                <a:latin typeface="宋体" panose="02010600030101010101" pitchFamily="2" charset="-122"/>
                <a:ea typeface="宋体" panose="02010600030101010101" pitchFamily="2" charset="-122"/>
                <a:cs typeface="宋体" panose="02010600030101010101" pitchFamily="2" charset="-122"/>
              </a:rPr>
              <a:t>）表述中心论点的关键词语（</a:t>
            </a:r>
            <a:r>
              <a:rPr lang="en-US" altLang="zh-CN" sz="3200" b="1">
                <a:latin typeface="宋体" panose="02010600030101010101" pitchFamily="2" charset="-122"/>
                <a:ea typeface="宋体" panose="02010600030101010101" pitchFamily="2" charset="-122"/>
                <a:cs typeface="宋体" panose="02010600030101010101" pitchFamily="2" charset="-122"/>
              </a:rPr>
              <a:t>2</a:t>
            </a:r>
            <a:r>
              <a:rPr lang="zh-CN" altLang="en-US" sz="3200" b="1">
                <a:latin typeface="宋体" panose="02010600030101010101" pitchFamily="2" charset="-122"/>
                <a:ea typeface="宋体" panose="02010600030101010101" pitchFamily="2" charset="-122"/>
                <a:cs typeface="宋体" panose="02010600030101010101" pitchFamily="2" charset="-122"/>
              </a:rPr>
              <a:t>）体现论证对象转换的词语，即往往体现论证思路的词语</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r>
              <a:rPr lang="en-US" altLang="zh-CN" sz="3200" b="1">
                <a:latin typeface="宋体" panose="02010600030101010101" pitchFamily="2" charset="-122"/>
                <a:ea typeface="宋体" panose="02010600030101010101" pitchFamily="2" charset="-122"/>
                <a:cs typeface="宋体" panose="02010600030101010101" pitchFamily="2" charset="-122"/>
              </a:rPr>
              <a:t>①</a:t>
            </a:r>
            <a:r>
              <a:rPr lang="zh-CN" altLang="en-US" sz="3200" b="1">
                <a:latin typeface="宋体" panose="02010600030101010101" pitchFamily="2" charset="-122"/>
                <a:ea typeface="宋体" panose="02010600030101010101" pitchFamily="2" charset="-122"/>
                <a:cs typeface="宋体" panose="02010600030101010101" pitchFamily="2" charset="-122"/>
              </a:rPr>
              <a:t>因果。如：因为、因此、</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原因在于、因而、由于、从而，等等。</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r>
              <a:rPr lang="en-US" altLang="zh-CN" sz="3200" b="1">
                <a:latin typeface="宋体" panose="02010600030101010101" pitchFamily="2" charset="-122"/>
                <a:ea typeface="宋体" panose="02010600030101010101" pitchFamily="2" charset="-122"/>
                <a:cs typeface="宋体" panose="02010600030101010101" pitchFamily="2" charset="-122"/>
              </a:rPr>
              <a:t>②</a:t>
            </a:r>
            <a:r>
              <a:rPr lang="zh-CN" altLang="en-US" sz="3200" b="1">
                <a:latin typeface="宋体" panose="02010600030101010101" pitchFamily="2" charset="-122"/>
                <a:ea typeface="宋体" panose="02010600030101010101" pitchFamily="2" charset="-122"/>
                <a:cs typeface="宋体" panose="02010600030101010101" pitchFamily="2" charset="-122"/>
              </a:rPr>
              <a:t>转折。如：但是、反而、其实、实际上，等等。</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r>
              <a:rPr lang="en-US" altLang="zh-CN" sz="3200" b="1">
                <a:latin typeface="宋体" panose="02010600030101010101" pitchFamily="2" charset="-122"/>
                <a:ea typeface="宋体" panose="02010600030101010101" pitchFamily="2" charset="-122"/>
                <a:cs typeface="宋体" panose="02010600030101010101" pitchFamily="2" charset="-122"/>
              </a:rPr>
              <a:t>③</a:t>
            </a:r>
            <a:r>
              <a:rPr lang="zh-CN" altLang="en-US" sz="3200" b="1">
                <a:latin typeface="宋体" panose="02010600030101010101" pitchFamily="2" charset="-122"/>
                <a:ea typeface="宋体" panose="02010600030101010101" pitchFamily="2" charset="-122"/>
                <a:cs typeface="宋体" panose="02010600030101010101" pitchFamily="2" charset="-122"/>
              </a:rPr>
              <a:t>并列或递进。如：也、又、不是</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而是</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、不仅</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还</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，等等。</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r>
              <a:rPr lang="en-US" altLang="zh-CN" sz="3200" b="1">
                <a:latin typeface="宋体" panose="02010600030101010101" pitchFamily="2" charset="-122"/>
                <a:ea typeface="宋体" panose="02010600030101010101" pitchFamily="2" charset="-122"/>
                <a:cs typeface="宋体" panose="02010600030101010101" pitchFamily="2" charset="-122"/>
              </a:rPr>
              <a:t>④</a:t>
            </a:r>
            <a:r>
              <a:rPr lang="zh-CN" altLang="en-US" sz="3200" b="1">
                <a:latin typeface="宋体" panose="02010600030101010101" pitchFamily="2" charset="-122"/>
                <a:ea typeface="宋体" panose="02010600030101010101" pitchFamily="2" charset="-122"/>
                <a:cs typeface="宋体" panose="02010600030101010101" pitchFamily="2" charset="-122"/>
              </a:rPr>
              <a:t>分类分层。如：第一</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第二</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、首先</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其次</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、一方面</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另一方面</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、不仅如此</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、此外，等等。</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r>
              <a:rPr lang="en-US" altLang="zh-CN" sz="3200" b="1">
                <a:latin typeface="宋体" panose="02010600030101010101" pitchFamily="2" charset="-122"/>
                <a:ea typeface="宋体" panose="02010600030101010101" pitchFamily="2" charset="-122"/>
                <a:cs typeface="宋体" panose="02010600030101010101" pitchFamily="2" charset="-122"/>
              </a:rPr>
              <a:t>⑤</a:t>
            </a:r>
            <a:r>
              <a:rPr lang="zh-CN" altLang="en-US" sz="3200" b="1">
                <a:latin typeface="宋体" panose="02010600030101010101" pitchFamily="2" charset="-122"/>
                <a:ea typeface="宋体" panose="02010600030101010101" pitchFamily="2" charset="-122"/>
                <a:cs typeface="宋体" panose="02010600030101010101" pitchFamily="2" charset="-122"/>
              </a:rPr>
              <a:t>举例子。如：例如、如，等等。</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087120" y="527050"/>
            <a:ext cx="10489565" cy="5631180"/>
          </a:xfrm>
          <a:prstGeom prst="rect">
            <a:avLst/>
          </a:prstGeom>
          <a:noFill/>
          <a:ln w="9525">
            <a:noFill/>
          </a:ln>
        </p:spPr>
        <p:txBody>
          <a:bodyPr wrap="square">
            <a:spAutoFit/>
          </a:bodyPr>
          <a:p>
            <a:r>
              <a:rPr lang="zh-CN" altLang="en-US" sz="3600" b="1">
                <a:latin typeface="宋体" panose="02010600030101010101" pitchFamily="2" charset="-122"/>
                <a:ea typeface="宋体" panose="02010600030101010101" pitchFamily="2" charset="-122"/>
                <a:cs typeface="宋体" panose="02010600030101010101" pitchFamily="2" charset="-122"/>
              </a:rPr>
              <a:t>（</a:t>
            </a:r>
            <a:r>
              <a:rPr lang="en-US" altLang="zh-CN" sz="3600" b="1">
                <a:latin typeface="宋体" panose="02010600030101010101" pitchFamily="2" charset="-122"/>
                <a:ea typeface="宋体" panose="02010600030101010101" pitchFamily="2" charset="-122"/>
                <a:cs typeface="宋体" panose="02010600030101010101" pitchFamily="2" charset="-122"/>
              </a:rPr>
              <a:t>3</a:t>
            </a:r>
            <a:r>
              <a:rPr lang="zh-CN" altLang="en-US" sz="3600" b="1">
                <a:latin typeface="宋体" panose="02010600030101010101" pitchFamily="2" charset="-122"/>
                <a:ea typeface="宋体" panose="02010600030101010101" pitchFamily="2" charset="-122"/>
                <a:cs typeface="宋体" panose="02010600030101010101" pitchFamily="2" charset="-122"/>
              </a:rPr>
              <a:t>）修饰、限制性词语</a:t>
            </a:r>
            <a:endParaRPr lang="zh-CN" altLang="en-US" sz="3600" b="1">
              <a:latin typeface="宋体" panose="02010600030101010101" pitchFamily="2" charset="-122"/>
              <a:ea typeface="宋体" panose="02010600030101010101" pitchFamily="2" charset="-122"/>
              <a:cs typeface="宋体" panose="02010600030101010101" pitchFamily="2" charset="-122"/>
            </a:endParaRPr>
          </a:p>
          <a:p>
            <a:r>
              <a:rPr lang="en-US" altLang="zh-CN" sz="3600" b="1">
                <a:latin typeface="宋体" panose="02010600030101010101" pitchFamily="2" charset="-122"/>
                <a:ea typeface="宋体" panose="02010600030101010101" pitchFamily="2" charset="-122"/>
                <a:cs typeface="宋体" panose="02010600030101010101" pitchFamily="2" charset="-122"/>
              </a:rPr>
              <a:t>①</a:t>
            </a:r>
            <a:r>
              <a:rPr lang="zh-CN" altLang="en-US" sz="3600" b="1">
                <a:latin typeface="宋体" panose="02010600030101010101" pitchFamily="2" charset="-122"/>
                <a:ea typeface="宋体" panose="02010600030101010101" pitchFamily="2" charset="-122"/>
                <a:cs typeface="宋体" panose="02010600030101010101" pitchFamily="2" charset="-122"/>
              </a:rPr>
              <a:t>年代</a:t>
            </a:r>
            <a:r>
              <a:rPr lang="en-US" altLang="zh-CN" sz="3600" b="1">
                <a:latin typeface="宋体" panose="02010600030101010101" pitchFamily="2" charset="-122"/>
                <a:ea typeface="宋体" panose="02010600030101010101" pitchFamily="2" charset="-122"/>
                <a:cs typeface="宋体" panose="02010600030101010101" pitchFamily="2" charset="-122"/>
              </a:rPr>
              <a:t>(</a:t>
            </a:r>
            <a:r>
              <a:rPr lang="zh-CN" altLang="en-US" sz="3600" b="1">
                <a:latin typeface="宋体" panose="02010600030101010101" pitchFamily="2" charset="-122"/>
                <a:ea typeface="宋体" panose="02010600030101010101" pitchFamily="2" charset="-122"/>
                <a:cs typeface="宋体" panose="02010600030101010101" pitchFamily="2" charset="-122"/>
              </a:rPr>
              <a:t>时间多次依序出现</a:t>
            </a:r>
            <a:r>
              <a:rPr lang="en-US" altLang="zh-CN" sz="3600" b="1">
                <a:latin typeface="宋体" panose="02010600030101010101" pitchFamily="2" charset="-122"/>
                <a:ea typeface="宋体" panose="02010600030101010101" pitchFamily="2" charset="-122"/>
                <a:cs typeface="宋体" panose="02010600030101010101" pitchFamily="2" charset="-122"/>
              </a:rPr>
              <a:t>)</a:t>
            </a:r>
            <a:r>
              <a:rPr lang="zh-CN" altLang="en-US" sz="3600" b="1">
                <a:latin typeface="宋体" panose="02010600030101010101" pitchFamily="2" charset="-122"/>
                <a:ea typeface="宋体" panose="02010600030101010101" pitchFamily="2" charset="-122"/>
                <a:cs typeface="宋体" panose="02010600030101010101" pitchFamily="2" charset="-122"/>
              </a:rPr>
              <a:t>。</a:t>
            </a:r>
            <a:endParaRPr lang="zh-CN" altLang="en-US" sz="3600" b="1">
              <a:latin typeface="宋体" panose="02010600030101010101" pitchFamily="2" charset="-122"/>
              <a:ea typeface="宋体" panose="02010600030101010101" pitchFamily="2" charset="-122"/>
              <a:cs typeface="宋体" panose="02010600030101010101" pitchFamily="2" charset="-122"/>
            </a:endParaRPr>
          </a:p>
          <a:p>
            <a:r>
              <a:rPr lang="en-US" altLang="zh-CN" sz="3600" b="1">
                <a:latin typeface="宋体" panose="02010600030101010101" pitchFamily="2" charset="-122"/>
                <a:ea typeface="宋体" panose="02010600030101010101" pitchFamily="2" charset="-122"/>
                <a:cs typeface="宋体" panose="02010600030101010101" pitchFamily="2" charset="-122"/>
              </a:rPr>
              <a:t>②</a:t>
            </a:r>
            <a:r>
              <a:rPr lang="zh-CN" altLang="en-US" sz="3600" b="1">
                <a:latin typeface="宋体" panose="02010600030101010101" pitchFamily="2" charset="-122"/>
                <a:ea typeface="宋体" panose="02010600030101010101" pitchFamily="2" charset="-122"/>
                <a:cs typeface="宋体" panose="02010600030101010101" pitchFamily="2" charset="-122"/>
              </a:rPr>
              <a:t>程度。如：最、基本、根本、十分、非常，等等。</a:t>
            </a:r>
            <a:endParaRPr lang="zh-CN" altLang="en-US" sz="3600" b="1">
              <a:latin typeface="宋体" panose="02010600030101010101" pitchFamily="2" charset="-122"/>
              <a:ea typeface="宋体" panose="02010600030101010101" pitchFamily="2" charset="-122"/>
              <a:cs typeface="宋体" panose="02010600030101010101" pitchFamily="2" charset="-122"/>
            </a:endParaRPr>
          </a:p>
          <a:p>
            <a:r>
              <a:rPr lang="en-US" altLang="zh-CN" sz="3600" b="1">
                <a:latin typeface="宋体" panose="02010600030101010101" pitchFamily="2" charset="-122"/>
                <a:ea typeface="宋体" panose="02010600030101010101" pitchFamily="2" charset="-122"/>
                <a:cs typeface="宋体" panose="02010600030101010101" pitchFamily="2" charset="-122"/>
              </a:rPr>
              <a:t>③</a:t>
            </a:r>
            <a:r>
              <a:rPr lang="zh-CN" altLang="en-US" sz="3600" b="1">
                <a:latin typeface="宋体" panose="02010600030101010101" pitchFamily="2" charset="-122"/>
                <a:ea typeface="宋体" panose="02010600030101010101" pitchFamily="2" charset="-122"/>
                <a:cs typeface="宋体" panose="02010600030101010101" pitchFamily="2" charset="-122"/>
              </a:rPr>
              <a:t>范围。如：部分、全部、总共、所有、都、全、少量、多数、几乎、仅仅，等等。</a:t>
            </a:r>
            <a:endParaRPr lang="zh-CN" altLang="en-US" sz="3600" b="1">
              <a:latin typeface="宋体" panose="02010600030101010101" pitchFamily="2" charset="-122"/>
              <a:ea typeface="宋体" panose="02010600030101010101" pitchFamily="2" charset="-122"/>
              <a:cs typeface="宋体" panose="02010600030101010101" pitchFamily="2" charset="-122"/>
            </a:endParaRPr>
          </a:p>
          <a:p>
            <a:r>
              <a:rPr lang="en-US" altLang="zh-CN" sz="3600" b="1">
                <a:latin typeface="宋体" panose="02010600030101010101" pitchFamily="2" charset="-122"/>
                <a:ea typeface="宋体" panose="02010600030101010101" pitchFamily="2" charset="-122"/>
                <a:cs typeface="宋体" panose="02010600030101010101" pitchFamily="2" charset="-122"/>
              </a:rPr>
              <a:t>④</a:t>
            </a:r>
            <a:r>
              <a:rPr lang="zh-CN" altLang="en-US" sz="3600" b="1">
                <a:latin typeface="宋体" panose="02010600030101010101" pitchFamily="2" charset="-122"/>
                <a:ea typeface="宋体" panose="02010600030101010101" pitchFamily="2" charset="-122"/>
                <a:cs typeface="宋体" panose="02010600030101010101" pitchFamily="2" charset="-122"/>
              </a:rPr>
              <a:t>数量</a:t>
            </a:r>
            <a:r>
              <a:rPr lang="en-US" altLang="zh-CN" sz="3600" b="1">
                <a:latin typeface="宋体" panose="02010600030101010101" pitchFamily="2" charset="-122"/>
                <a:ea typeface="宋体" panose="02010600030101010101" pitchFamily="2" charset="-122"/>
                <a:cs typeface="宋体" panose="02010600030101010101" pitchFamily="2" charset="-122"/>
              </a:rPr>
              <a:t>(</a:t>
            </a:r>
            <a:r>
              <a:rPr lang="zh-CN" altLang="en-US" sz="3600" b="1">
                <a:latin typeface="宋体" panose="02010600030101010101" pitchFamily="2" charset="-122"/>
                <a:ea typeface="宋体" panose="02010600030101010101" pitchFamily="2" charset="-122"/>
                <a:cs typeface="宋体" panose="02010600030101010101" pitchFamily="2" charset="-122"/>
              </a:rPr>
              <a:t>具体数据、比例等</a:t>
            </a:r>
            <a:r>
              <a:rPr lang="en-US" altLang="zh-CN" sz="3600" b="1">
                <a:latin typeface="宋体" panose="02010600030101010101" pitchFamily="2" charset="-122"/>
                <a:ea typeface="宋体" panose="02010600030101010101" pitchFamily="2" charset="-122"/>
                <a:cs typeface="宋体" panose="02010600030101010101" pitchFamily="2" charset="-122"/>
              </a:rPr>
              <a:t>)</a:t>
            </a:r>
            <a:r>
              <a:rPr lang="zh-CN" altLang="en-US" sz="3600" b="1">
                <a:latin typeface="宋体" panose="02010600030101010101" pitchFamily="2" charset="-122"/>
                <a:ea typeface="宋体" panose="02010600030101010101" pitchFamily="2" charset="-122"/>
                <a:cs typeface="宋体" panose="02010600030101010101" pitchFamily="2" charset="-122"/>
              </a:rPr>
              <a:t>。</a:t>
            </a:r>
            <a:endParaRPr lang="zh-CN" altLang="en-US" sz="3600" b="1">
              <a:latin typeface="宋体" panose="02010600030101010101" pitchFamily="2" charset="-122"/>
              <a:ea typeface="宋体" panose="02010600030101010101" pitchFamily="2" charset="-122"/>
              <a:cs typeface="宋体" panose="02010600030101010101" pitchFamily="2" charset="-122"/>
            </a:endParaRPr>
          </a:p>
          <a:p>
            <a:r>
              <a:rPr lang="en-US" altLang="zh-CN" sz="3600" b="1">
                <a:latin typeface="宋体" panose="02010600030101010101" pitchFamily="2" charset="-122"/>
                <a:ea typeface="宋体" panose="02010600030101010101" pitchFamily="2" charset="-122"/>
                <a:cs typeface="宋体" panose="02010600030101010101" pitchFamily="2" charset="-122"/>
              </a:rPr>
              <a:t>⑤</a:t>
            </a:r>
            <a:r>
              <a:rPr lang="zh-CN" altLang="en-US" sz="3600" b="1">
                <a:latin typeface="宋体" panose="02010600030101010101" pitchFamily="2" charset="-122"/>
                <a:ea typeface="宋体" panose="02010600030101010101" pitchFamily="2" charset="-122"/>
                <a:cs typeface="宋体" panose="02010600030101010101" pitchFamily="2" charset="-122"/>
              </a:rPr>
              <a:t>已然、未然，或然、必然。如：目前为止、迄今为止、将、正在、假如、可能、如果、一定、必然，等等。</a:t>
            </a:r>
            <a:endParaRPr lang="zh-CN" altLang="en-US" sz="3600" b="1">
              <a:latin typeface="宋体" panose="02010600030101010101" pitchFamily="2" charset="-122"/>
              <a:ea typeface="宋体" panose="02010600030101010101" pitchFamily="2" charset="-122"/>
              <a:cs typeface="宋体" panose="02010600030101010101" pitchFamily="2" charset="-122"/>
            </a:endParaRPr>
          </a:p>
          <a:p>
            <a:r>
              <a:rPr lang="en-US" altLang="zh-CN" sz="3600" b="1">
                <a:latin typeface="宋体" panose="02010600030101010101" pitchFamily="2" charset="-122"/>
                <a:ea typeface="宋体" panose="02010600030101010101" pitchFamily="2" charset="-122"/>
                <a:cs typeface="宋体" panose="02010600030101010101" pitchFamily="2" charset="-122"/>
              </a:rPr>
              <a:t>⑥</a:t>
            </a:r>
            <a:r>
              <a:rPr lang="zh-CN" altLang="en-US" sz="3600" b="1">
                <a:latin typeface="宋体" panose="02010600030101010101" pitchFamily="2" charset="-122"/>
                <a:ea typeface="宋体" panose="02010600030101010101" pitchFamily="2" charset="-122"/>
                <a:cs typeface="宋体" panose="02010600030101010101" pitchFamily="2" charset="-122"/>
              </a:rPr>
              <a:t>代词。如：这、那、它、其、此，等等。</a:t>
            </a:r>
            <a:endParaRPr lang="zh-CN" altLang="en-US" sz="36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620520" y="614045"/>
            <a:ext cx="9911080" cy="5569585"/>
          </a:xfrm>
          <a:prstGeom prst="rect">
            <a:avLst/>
          </a:prstGeom>
          <a:noFill/>
          <a:ln w="9525">
            <a:noFill/>
          </a:ln>
        </p:spPr>
        <p:txBody>
          <a:bodyPr wrap="square">
            <a:spAutoFit/>
          </a:bodyPr>
          <a:p>
            <a:r>
              <a:rPr lang="en-US" altLang="zh-CN" sz="3200" b="1">
                <a:latin typeface="宋体" panose="02010600030101010101" pitchFamily="2" charset="-122"/>
                <a:ea typeface="宋体" panose="02010600030101010101" pitchFamily="2" charset="-122"/>
                <a:cs typeface="宋体" panose="02010600030101010101" pitchFamily="2" charset="-122"/>
              </a:rPr>
              <a:t>2</a:t>
            </a:r>
            <a:r>
              <a:rPr lang="zh-CN" altLang="en-US" sz="3600" b="1">
                <a:latin typeface="宋体" panose="02010600030101010101" pitchFamily="2" charset="-122"/>
                <a:ea typeface="宋体" panose="02010600030101010101" pitchFamily="2" charset="-122"/>
                <a:cs typeface="宋体" panose="02010600030101010101" pitchFamily="2" charset="-122"/>
              </a:rPr>
              <a:t>．勾画出文中重要句子。</a:t>
            </a:r>
            <a:endParaRPr lang="zh-CN" altLang="en-US" sz="3600" b="1">
              <a:latin typeface="宋体" panose="02010600030101010101" pitchFamily="2" charset="-122"/>
              <a:ea typeface="宋体" panose="02010600030101010101" pitchFamily="2" charset="-122"/>
              <a:cs typeface="宋体" panose="02010600030101010101" pitchFamily="2" charset="-122"/>
            </a:endParaRPr>
          </a:p>
          <a:p>
            <a:r>
              <a:rPr lang="zh-CN" altLang="en-US"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1</a:t>
            </a:r>
            <a:r>
              <a:rPr lang="zh-CN" altLang="en-US" sz="3200" b="1">
                <a:latin typeface="宋体" panose="02010600030101010101" pitchFamily="2" charset="-122"/>
                <a:ea typeface="宋体" panose="02010600030101010101" pitchFamily="2" charset="-122"/>
                <a:cs typeface="宋体" panose="02010600030101010101" pitchFamily="2" charset="-122"/>
              </a:rPr>
              <a:t>）统摄全篇的句子</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论点句、中心句、总结句。（</a:t>
            </a:r>
            <a:r>
              <a:rPr lang="en-US" altLang="zh-CN" sz="3200" b="1">
                <a:latin typeface="宋体" panose="02010600030101010101" pitchFamily="2" charset="-122"/>
                <a:ea typeface="宋体" panose="02010600030101010101" pitchFamily="2" charset="-122"/>
                <a:cs typeface="宋体" panose="02010600030101010101" pitchFamily="2" charset="-122"/>
              </a:rPr>
              <a:t>2</a:t>
            </a:r>
            <a:r>
              <a:rPr lang="zh-CN" altLang="en-US" sz="3200" b="1">
                <a:latin typeface="宋体" panose="02010600030101010101" pitchFamily="2" charset="-122"/>
                <a:ea typeface="宋体" panose="02010600030101010101" pitchFamily="2" charset="-122"/>
                <a:cs typeface="宋体" panose="02010600030101010101" pitchFamily="2" charset="-122"/>
              </a:rPr>
              <a:t>）作论据的句子</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论述类文章作论据的材料分为两种：一种是事实论据，另一种是理论论据。（</a:t>
            </a:r>
            <a:r>
              <a:rPr lang="en-US" altLang="zh-CN" sz="3200" b="1">
                <a:latin typeface="宋体" panose="02010600030101010101" pitchFamily="2" charset="-122"/>
                <a:ea typeface="宋体" panose="02010600030101010101" pitchFamily="2" charset="-122"/>
                <a:cs typeface="宋体" panose="02010600030101010101" pitchFamily="2" charset="-122"/>
              </a:rPr>
              <a:t>3</a:t>
            </a:r>
            <a:r>
              <a:rPr lang="zh-CN" altLang="en-US" sz="3200" b="1">
                <a:latin typeface="宋体" panose="02010600030101010101" pitchFamily="2" charset="-122"/>
                <a:ea typeface="宋体" panose="02010600030101010101" pitchFamily="2" charset="-122"/>
                <a:cs typeface="宋体" panose="02010600030101010101" pitchFamily="2" charset="-122"/>
              </a:rPr>
              <a:t>）揭示文章脉络层次的句子</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论证的思路是沿着逻辑思维的过程展开的。段落与段落之间有明显的逻辑关系：或总分，或并列，或对比，或递进，或点与面。这些逻辑关系往往有一些标志性的语句，如“首先、其次”等语句。如果没有这样的语句，可标记每一自然段的开头句或结尾句，然后提取每一段的主要信息，把握文脉。</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452880" y="966470"/>
            <a:ext cx="10977245" cy="5631180"/>
          </a:xfrm>
          <a:prstGeom prst="rect">
            <a:avLst/>
          </a:prstGeom>
          <a:noFill/>
          <a:ln w="9525">
            <a:noFill/>
          </a:ln>
        </p:spPr>
        <p:txBody>
          <a:bodyPr wrap="square">
            <a:spAutoFit/>
          </a:bodyPr>
          <a:p>
            <a:pPr>
              <a:lnSpc>
                <a:spcPct val="150000"/>
              </a:lnSpc>
            </a:pPr>
            <a:r>
              <a:rPr lang="en-US" altLang="zh-CN" sz="6000" b="1">
                <a:latin typeface="宋体" panose="02010600030101010101" pitchFamily="2" charset="-122"/>
                <a:ea typeface="宋体" panose="02010600030101010101" pitchFamily="2" charset="-122"/>
                <a:cs typeface="宋体" panose="02010600030101010101" pitchFamily="2" charset="-122"/>
              </a:rPr>
              <a:t>2</a:t>
            </a:r>
            <a:r>
              <a:rPr lang="zh-CN" altLang="en-US" sz="6000" b="1">
                <a:latin typeface="宋体" panose="02010600030101010101" pitchFamily="2" charset="-122"/>
                <a:ea typeface="宋体" panose="02010600030101010101" pitchFamily="2" charset="-122"/>
                <a:cs typeface="宋体" panose="02010600030101010101" pitchFamily="2" charset="-122"/>
              </a:rPr>
              <a:t>、提取要点，整体把握（</a:t>
            </a:r>
            <a:r>
              <a:rPr lang="en-US" altLang="zh-CN" sz="6000" b="1">
                <a:latin typeface="宋体" panose="02010600030101010101" pitchFamily="2" charset="-122"/>
                <a:ea typeface="宋体" panose="02010600030101010101" pitchFamily="2" charset="-122"/>
                <a:cs typeface="宋体" panose="02010600030101010101" pitchFamily="2" charset="-122"/>
              </a:rPr>
              <a:t>1</a:t>
            </a:r>
            <a:r>
              <a:rPr lang="zh-CN" altLang="en-US" sz="6000" b="1">
                <a:latin typeface="宋体" panose="02010600030101010101" pitchFamily="2" charset="-122"/>
                <a:ea typeface="宋体" panose="02010600030101010101" pitchFamily="2" charset="-122"/>
                <a:cs typeface="宋体" panose="02010600030101010101" pitchFamily="2" charset="-122"/>
              </a:rPr>
              <a:t>）．梳思路，明结构。</a:t>
            </a:r>
            <a:endParaRPr lang="zh-CN" altLang="en-US" sz="6000" b="1">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en-US" sz="6000" b="1"/>
              <a:t>（2）.会文意，释观点。</a:t>
            </a:r>
            <a:endParaRPr lang="zh-CN" altLang="en-US" sz="6000" b="1"/>
          </a:p>
          <a:p>
            <a:pPr>
              <a:lnSpc>
                <a:spcPct val="150000"/>
              </a:lnSpc>
            </a:pPr>
            <a:r>
              <a:rPr lang="zh-CN" altLang="en-US" sz="6000" b="1"/>
              <a:t>（3）．理材料，定意图。</a:t>
            </a:r>
            <a:endParaRPr lang="zh-CN" altLang="en-US" sz="6000" b="1"/>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179195" y="1450975"/>
            <a:ext cx="10672445" cy="3476625"/>
          </a:xfrm>
          <a:prstGeom prst="rect">
            <a:avLst/>
          </a:prstGeom>
          <a:noFill/>
          <a:ln w="9525">
            <a:noFill/>
          </a:ln>
        </p:spPr>
        <p:txBody>
          <a:bodyPr wrap="square">
            <a:spAutoFit/>
          </a:bodyPr>
          <a:p>
            <a:pPr indent="133350"/>
            <a:r>
              <a:rPr lang="en-US" altLang="zh-CN" sz="3600" b="0">
                <a:latin typeface="宋体" panose="02010600030101010101" pitchFamily="2" charset="-122"/>
                <a:ea typeface="宋体" panose="02010600030101010101" pitchFamily="2" charset="-122"/>
                <a:cs typeface="宋体" panose="02010600030101010101" pitchFamily="2" charset="-122"/>
              </a:rPr>
              <a:t>  </a:t>
            </a:r>
            <a:r>
              <a:rPr lang="en-US" altLang="zh-CN" sz="4000" b="0">
                <a:latin typeface="宋体" panose="02010600030101010101" pitchFamily="2" charset="-122"/>
                <a:ea typeface="宋体" panose="02010600030101010101" pitchFamily="2" charset="-122"/>
                <a:cs typeface="宋体" panose="02010600030101010101" pitchFamily="2" charset="-122"/>
              </a:rPr>
              <a:t>   </a:t>
            </a:r>
            <a:r>
              <a:rPr lang="zh-CN" altLang="en-US" sz="4400" b="0">
                <a:latin typeface="宋体" panose="02010600030101010101" pitchFamily="2" charset="-122"/>
                <a:ea typeface="宋体" panose="02010600030101010101" pitchFamily="2" charset="-122"/>
                <a:cs typeface="宋体" panose="02010600030101010101" pitchFamily="2" charset="-122"/>
              </a:rPr>
              <a:t>对勾画内容进行提取、整合，梳理出文章思路。</a:t>
            </a:r>
            <a:r>
              <a:rPr lang="zh-CN" altLang="en-US" sz="4400" b="0">
                <a:solidFill>
                  <a:srgbClr val="FF0000"/>
                </a:solidFill>
                <a:latin typeface="宋体" panose="02010600030101010101" pitchFamily="2" charset="-122"/>
                <a:ea typeface="宋体" panose="02010600030101010101" pitchFamily="2" charset="-122"/>
                <a:cs typeface="宋体" panose="02010600030101010101" pitchFamily="2" charset="-122"/>
              </a:rPr>
              <a:t>理清文章围绕论点是如何展开说理的，把握段落之间的逻辑关系，注意某一段落的各分句间的逻辑结构和逻辑层次，把握观点和材料的关系。</a:t>
            </a:r>
            <a:endParaRPr lang="zh-CN" altLang="en-US" sz="4400" b="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026160" y="1170940"/>
            <a:ext cx="10427970" cy="4399915"/>
          </a:xfrm>
          <a:prstGeom prst="rect">
            <a:avLst/>
          </a:prstGeom>
          <a:noFill/>
          <a:ln w="9525">
            <a:noFill/>
          </a:ln>
        </p:spPr>
        <p:txBody>
          <a:bodyPr wrap="square">
            <a:spAutoFit/>
          </a:bodyPr>
          <a:p>
            <a:pPr indent="133350"/>
            <a:r>
              <a:rPr lang="en-US" altLang="zh-CN" sz="4000" b="0">
                <a:latin typeface="宋体" panose="02010600030101010101" pitchFamily="2" charset="-122"/>
                <a:ea typeface="宋体" panose="02010600030101010101" pitchFamily="2" charset="-122"/>
                <a:cs typeface="宋体" panose="02010600030101010101" pitchFamily="2" charset="-122"/>
              </a:rPr>
              <a:t>   </a:t>
            </a:r>
            <a:r>
              <a:rPr lang="zh-CN" altLang="en-US" sz="4000" b="1">
                <a:latin typeface="宋体" panose="02010600030101010101" pitchFamily="2" charset="-122"/>
                <a:ea typeface="宋体" panose="02010600030101010101" pitchFamily="2" charset="-122"/>
                <a:cs typeface="宋体" panose="02010600030101010101" pitchFamily="2" charset="-122"/>
              </a:rPr>
              <a:t>段落之间和语句之间常见逻辑顺序有：</a:t>
            </a:r>
            <a:r>
              <a:rPr lang="zh-CN" altLang="en-US" sz="4000" b="1">
                <a:solidFill>
                  <a:srgbClr val="FF0000"/>
                </a:solidFill>
                <a:latin typeface="宋体" panose="02010600030101010101" pitchFamily="2" charset="-122"/>
                <a:ea typeface="宋体" panose="02010600030101010101" pitchFamily="2" charset="-122"/>
                <a:cs typeface="宋体" panose="02010600030101010101" pitchFamily="2" charset="-122"/>
              </a:rPr>
              <a:t>由一般到特殊，由具体到抽象，由主要到次要，由现象到本质，由原因到结果，由概念到运用等</a:t>
            </a:r>
            <a:r>
              <a:rPr lang="zh-CN" altLang="en-US" sz="4000" b="1">
                <a:latin typeface="宋体" panose="02010600030101010101" pitchFamily="2" charset="-122"/>
                <a:ea typeface="宋体" panose="02010600030101010101" pitchFamily="2" charset="-122"/>
                <a:cs typeface="宋体" panose="02010600030101010101" pitchFamily="2" charset="-122"/>
              </a:rPr>
              <a:t>。论述类文章的行文思路和结构层次，往往会有一些明显的语言标志，但有些文章没有明显的标志，我们可以依据段落之间的观点和材料之间的关系，进行概括梳理。</a:t>
            </a:r>
            <a:endParaRPr lang="zh-CN" altLang="en-US" sz="4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339215" y="1021080"/>
            <a:ext cx="10210800" cy="1873250"/>
          </a:xfrm>
        </p:spPr>
        <p:txBody>
          <a:bodyPr/>
          <a:p>
            <a:pPr marL="0" indent="0">
              <a:buNone/>
            </a:pPr>
            <a:r>
              <a:rPr lang="en-US" altLang="zh-CN" sz="4400" b="1"/>
              <a:t>     </a:t>
            </a:r>
            <a:r>
              <a:rPr lang="zh-CN" altLang="en-US" sz="4400" b="1"/>
              <a:t>接地气，落得实，注重价值引领的方式方法        </a:t>
            </a:r>
            <a:r>
              <a:rPr lang="en-US" altLang="zh-CN" sz="4400" b="1"/>
              <a:t>----</a:t>
            </a:r>
            <a:r>
              <a:rPr lang="zh-CN" altLang="en-US" sz="4400" b="1"/>
              <a:t>教育部考试中心</a:t>
            </a:r>
            <a:endParaRPr lang="zh-CN" altLang="en-US" sz="4400" b="1"/>
          </a:p>
        </p:txBody>
      </p:sp>
      <p:sp>
        <p:nvSpPr>
          <p:cNvPr id="4" name="文本框 3"/>
          <p:cNvSpPr txBox="1"/>
          <p:nvPr/>
        </p:nvSpPr>
        <p:spPr>
          <a:xfrm>
            <a:off x="1464310" y="3260090"/>
            <a:ext cx="9960610" cy="1938020"/>
          </a:xfrm>
          <a:prstGeom prst="rect">
            <a:avLst/>
          </a:prstGeom>
          <a:noFill/>
        </p:spPr>
        <p:txBody>
          <a:bodyPr wrap="square" rtlCol="0" anchor="t">
            <a:spAutoFit/>
          </a:bodyPr>
          <a:p>
            <a:r>
              <a:rPr lang="en-US" altLang="zh-CN" sz="4000" b="1"/>
              <a:t>    </a:t>
            </a:r>
            <a:r>
              <a:rPr lang="zh-CN" altLang="en-US" sz="4000" b="1"/>
              <a:t>语文命题理应</a:t>
            </a:r>
            <a:r>
              <a:rPr lang="zh-CN" altLang="en-US" sz="4000" b="1">
                <a:solidFill>
                  <a:srgbClr val="FF0000"/>
                </a:solidFill>
              </a:rPr>
              <a:t>遵循学科固有规律</a:t>
            </a:r>
            <a:r>
              <a:rPr lang="zh-CN" altLang="en-US" sz="4000" b="1"/>
              <a:t>，体现其特色，在“责无旁贷”的使命上呈现出应有的担当。      </a:t>
            </a:r>
            <a:r>
              <a:rPr lang="en-US" altLang="zh-CN" sz="4000" b="1"/>
              <a:t>----</a:t>
            </a:r>
            <a:r>
              <a:rPr lang="zh-CN" altLang="en-US" sz="4000" b="1"/>
              <a:t>《中国考试》</a:t>
            </a:r>
            <a:endParaRPr lang="zh-CN" altLang="en-US" sz="4000" b="1"/>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633730" y="1009650"/>
            <a:ext cx="10923905" cy="4838065"/>
          </a:xfrm>
          <a:prstGeom prst="rect">
            <a:avLst/>
          </a:prstGeom>
        </p:spPr>
      </p:pic>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638810" y="662940"/>
            <a:ext cx="10914380" cy="5516245"/>
          </a:xfrm>
          <a:prstGeom prst="rect">
            <a:avLst/>
          </a:prstGeom>
        </p:spPr>
      </p:pic>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638810" y="1024255"/>
            <a:ext cx="10914380" cy="4809490"/>
          </a:xfrm>
          <a:prstGeom prst="rect">
            <a:avLst/>
          </a:prstGeom>
        </p:spPr>
      </p:pic>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614045" y="963930"/>
            <a:ext cx="11389360" cy="4930775"/>
          </a:xfrm>
          <a:prstGeom prst="rect">
            <a:avLst/>
          </a:prstGeom>
        </p:spPr>
      </p:pic>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52705" y="923925"/>
            <a:ext cx="12176760" cy="5009515"/>
          </a:xfrm>
          <a:prstGeom prst="rect">
            <a:avLst/>
          </a:prstGeom>
        </p:spPr>
      </p:pic>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23340" y="242570"/>
            <a:ext cx="2225040" cy="706755"/>
          </a:xfrm>
          <a:prstGeom prst="rect">
            <a:avLst/>
          </a:prstGeom>
          <a:noFill/>
        </p:spPr>
        <p:txBody>
          <a:bodyPr wrap="none" rtlCol="0" anchor="t">
            <a:spAutoFit/>
          </a:bodyPr>
          <a:p>
            <a:r>
              <a:rPr lang="zh-CN" altLang="en-US" sz="4000" b="1">
                <a:sym typeface="+mn-ea"/>
              </a:rPr>
              <a:t>关键能力</a:t>
            </a:r>
            <a:endParaRPr lang="zh-CN" altLang="en-US" sz="4000" b="1">
              <a:sym typeface="+mn-ea"/>
            </a:endParaRPr>
          </a:p>
        </p:txBody>
      </p:sp>
      <p:sp>
        <p:nvSpPr>
          <p:cNvPr id="101" name="文本框 100"/>
          <p:cNvSpPr txBox="1"/>
          <p:nvPr/>
        </p:nvSpPr>
        <p:spPr>
          <a:xfrm>
            <a:off x="1323340" y="1836420"/>
            <a:ext cx="10168890" cy="2922905"/>
          </a:xfrm>
          <a:prstGeom prst="rect">
            <a:avLst/>
          </a:prstGeom>
          <a:noFill/>
          <a:ln w="9525">
            <a:noFill/>
          </a:ln>
        </p:spPr>
        <p:txBody>
          <a:bodyPr wrap="square">
            <a:spAutoFit/>
          </a:bodyPr>
          <a:p>
            <a:r>
              <a:rPr lang="zh-CN" altLang="en-US" sz="4000" b="1">
                <a:latin typeface="宋体" panose="02010600030101010101" pitchFamily="2" charset="-122"/>
                <a:ea typeface="宋体" panose="02010600030101010101" pitchFamily="2" charset="-122"/>
                <a:cs typeface="宋体" panose="02010600030101010101" pitchFamily="2" charset="-122"/>
              </a:rPr>
              <a:t>偷换概念</a:t>
            </a:r>
            <a:endParaRPr lang="zh-CN" altLang="en-US" sz="4000" b="1">
              <a:latin typeface="宋体" panose="02010600030101010101" pitchFamily="2" charset="-122"/>
              <a:ea typeface="宋体" panose="02010600030101010101" pitchFamily="2" charset="-122"/>
              <a:cs typeface="宋体" panose="02010600030101010101" pitchFamily="2" charset="-122"/>
            </a:endParaRPr>
          </a:p>
          <a:p>
            <a:r>
              <a:rPr lang="zh-CN" altLang="en-US" sz="3600" b="1">
                <a:latin typeface="宋体" panose="02010600030101010101" pitchFamily="2" charset="-122"/>
                <a:ea typeface="宋体" panose="02010600030101010101" pitchFamily="2" charset="-122"/>
                <a:cs typeface="宋体" panose="02010600030101010101" pitchFamily="2" charset="-122"/>
              </a:rPr>
              <a:t>    命题者在解释概念或转述文意时，故意弄错对象，或暗中将两个概念的属性、作用、发展趋势等进行了调换或混淆，从而迷惑考生。</a:t>
            </a:r>
            <a:endParaRPr lang="zh-CN" altLang="en-US" sz="3600" b="1">
              <a:latin typeface="宋体" panose="02010600030101010101" pitchFamily="2" charset="-122"/>
              <a:ea typeface="宋体" panose="02010600030101010101" pitchFamily="2" charset="-122"/>
              <a:cs typeface="宋体" panose="02010600030101010101" pitchFamily="2" charset="-122"/>
            </a:endParaRPr>
          </a:p>
          <a:p>
            <a:endParaRPr lang="zh-CN" altLang="en-US" sz="36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828040" y="1177925"/>
            <a:ext cx="10991850" cy="4646295"/>
          </a:xfrm>
          <a:prstGeom prst="rect">
            <a:avLst/>
          </a:prstGeom>
          <a:noFill/>
          <a:ln w="9525">
            <a:noFill/>
          </a:ln>
        </p:spPr>
        <p:txBody>
          <a:bodyPr wrap="square">
            <a:spAutoFit/>
          </a:bodyPr>
          <a:p>
            <a:pPr indent="133985"/>
            <a:r>
              <a:rPr lang="zh-CN" altLang="en-US" sz="2800" b="1">
                <a:latin typeface="宋体" panose="02010600030101010101" pitchFamily="2" charset="-122"/>
                <a:ea typeface="宋体" panose="02010600030101010101" pitchFamily="2" charset="-122"/>
                <a:cs typeface="宋体" panose="02010600030101010101" pitchFamily="2" charset="-122"/>
              </a:rPr>
              <a:t>例</a:t>
            </a: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2017.</a:t>
            </a:r>
            <a:r>
              <a:rPr lang="zh-CN" altLang="en-US" sz="2800" b="1">
                <a:latin typeface="宋体" panose="02010600030101010101" pitchFamily="2" charset="-122"/>
                <a:ea typeface="宋体" panose="02010600030101010101" pitchFamily="2" charset="-122"/>
                <a:cs typeface="宋体" panose="02010600030101010101" pitchFamily="2" charset="-122"/>
              </a:rPr>
              <a:t>新课标全国</a:t>
            </a:r>
            <a:r>
              <a:rPr lang="en-US" altLang="zh-CN" sz="2800" b="1">
                <a:latin typeface="宋体" panose="02010600030101010101" pitchFamily="2" charset="-122"/>
                <a:ea typeface="宋体" panose="02010600030101010101" pitchFamily="2" charset="-122"/>
                <a:cs typeface="宋体" panose="02010600030101010101" pitchFamily="2" charset="-122"/>
              </a:rPr>
              <a:t>Ⅱ</a:t>
            </a:r>
            <a:r>
              <a:rPr lang="zh-CN" altLang="en-US" sz="2800" b="1">
                <a:latin typeface="宋体" panose="02010600030101010101" pitchFamily="2" charset="-122"/>
                <a:ea typeface="宋体" panose="02010600030101010101" pitchFamily="2" charset="-122"/>
                <a:cs typeface="宋体" panose="02010600030101010101" pitchFamily="2" charset="-122"/>
              </a:rPr>
              <a:t>卷第</a:t>
            </a: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题</a:t>
            </a:r>
            <a:r>
              <a:rPr lang="en-US" altLang="zh-CN" sz="2800" b="1">
                <a:latin typeface="宋体" panose="02010600030101010101" pitchFamily="2" charset="-122"/>
                <a:ea typeface="宋体" panose="02010600030101010101" pitchFamily="2" charset="-122"/>
                <a:cs typeface="宋体" panose="02010600030101010101" pitchFamily="2" charset="-122"/>
              </a:rPr>
              <a:t>C</a:t>
            </a:r>
            <a:r>
              <a:rPr lang="zh-CN" altLang="en-US" sz="2800" b="1">
                <a:latin typeface="宋体" panose="02010600030101010101" pitchFamily="2" charset="-122"/>
                <a:ea typeface="宋体" panose="02010600030101010101" pitchFamily="2" charset="-122"/>
                <a:cs typeface="宋体" panose="02010600030101010101" pitchFamily="2" charset="-122"/>
              </a:rPr>
              <a:t>项）</a:t>
            </a:r>
            <a:r>
              <a:rPr lang="zh-CN" altLang="en-US" sz="3200" b="1">
                <a:latin typeface="宋体" panose="02010600030101010101" pitchFamily="2" charset="-122"/>
                <a:ea typeface="宋体" panose="02010600030101010101" pitchFamily="2" charset="-122"/>
                <a:cs typeface="宋体" panose="02010600030101010101" pitchFamily="2" charset="-122"/>
              </a:rPr>
              <a:t>明代社会往往被认为是保守的，但青花瓷的风格表明当时社会比较开放和进步。</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indent="133985"/>
            <a:r>
              <a:rPr lang="zh-CN" altLang="en-US" sz="2800" b="1">
                <a:latin typeface="宋体" panose="02010600030101010101" pitchFamily="2" charset="-122"/>
                <a:ea typeface="宋体" panose="02010600030101010101" pitchFamily="2" charset="-122"/>
                <a:cs typeface="宋体" panose="02010600030101010101" pitchFamily="2" charset="-122"/>
              </a:rPr>
              <a:t>原文选段：如果说以往人们所了解的明初是一个复兴传统的时代，其文化特征是回归传统，明初往往被认为是保守的，那么青花瓷的例子，则可以使人们对明初文化的兼容性有一个新的认识。比对结果：</a:t>
            </a:r>
            <a:r>
              <a:rPr lang="en-US" altLang="zh-CN" sz="3200" b="1">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indent="133985"/>
            <a:r>
              <a:rPr lang="zh-CN" altLang="en-US" sz="2800" b="1">
                <a:latin typeface="宋体" panose="02010600030101010101" pitchFamily="2" charset="-122"/>
                <a:ea typeface="宋体" panose="02010600030101010101" pitchFamily="2" charset="-122"/>
                <a:cs typeface="宋体" panose="02010600030101010101" pitchFamily="2" charset="-122"/>
              </a:rPr>
              <a:t>答案：原文表述是“明初往往被认为是保守的”，所以被认为保守的是“明初”，而不是“明代社会”，此处属于偷换概念。</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445260" y="181610"/>
            <a:ext cx="2019300" cy="645160"/>
          </a:xfrm>
          <a:prstGeom prst="rect">
            <a:avLst/>
          </a:prstGeom>
          <a:noFill/>
        </p:spPr>
        <p:txBody>
          <a:bodyPr wrap="none" rtlCol="0" anchor="t">
            <a:spAutoFit/>
          </a:bodyPr>
          <a:p>
            <a:r>
              <a:rPr lang="zh-CN" altLang="en-US" sz="3600" b="1">
                <a:sym typeface="+mn-ea"/>
              </a:rPr>
              <a:t>关键能力</a:t>
            </a:r>
            <a:endParaRPr lang="zh-CN" altLang="en-US" sz="3600" b="1">
              <a:sym typeface="+mn-ea"/>
            </a:endParaRPr>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452880" y="193675"/>
            <a:ext cx="5080000" cy="645160"/>
          </a:xfrm>
          <a:prstGeom prst="rect">
            <a:avLst/>
          </a:prstGeom>
          <a:noFill/>
          <a:ln w="9525">
            <a:noFill/>
          </a:ln>
        </p:spPr>
        <p:txBody>
          <a:bodyPr>
            <a:spAutoFit/>
          </a:bodyPr>
          <a:p>
            <a:r>
              <a:rPr lang="zh-CN" altLang="en-US" sz="3600" b="1">
                <a:latin typeface="宋体" panose="02010600030101010101" pitchFamily="2" charset="-122"/>
                <a:ea typeface="宋体" panose="02010600030101010101" pitchFamily="2" charset="-122"/>
                <a:cs typeface="宋体" panose="02010600030101010101" pitchFamily="2" charset="-122"/>
              </a:rPr>
              <a:t>张冠李戴</a:t>
            </a:r>
            <a:endParaRPr lang="zh-CN" altLang="en-US" sz="36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949960" y="1169035"/>
            <a:ext cx="10718800" cy="5569585"/>
          </a:xfrm>
          <a:prstGeom prst="rect">
            <a:avLst/>
          </a:prstGeom>
          <a:noFill/>
          <a:ln w="9525">
            <a:noFill/>
          </a:ln>
        </p:spPr>
        <p:txBody>
          <a:bodyPr wrap="square">
            <a:spAutoFit/>
          </a:bodyPr>
          <a:p>
            <a:pPr indent="133985"/>
            <a:r>
              <a:rPr lang="zh-CN" altLang="en-US" sz="2400" b="1">
                <a:latin typeface="宋体" panose="02010600030101010101" pitchFamily="2" charset="-122"/>
                <a:ea typeface="宋体" panose="02010600030101010101" pitchFamily="2" charset="-122"/>
                <a:cs typeface="宋体" panose="02010600030101010101" pitchFamily="2" charset="-122"/>
              </a:rPr>
              <a:t>例</a:t>
            </a:r>
            <a:r>
              <a:rPr lang="en-US" altLang="zh-CN" sz="2400" b="1">
                <a:latin typeface="宋体" panose="02010600030101010101" pitchFamily="2" charset="-122"/>
                <a:ea typeface="宋体" panose="02010600030101010101" pitchFamily="2" charset="-122"/>
                <a:cs typeface="宋体" panose="02010600030101010101" pitchFamily="2" charset="-122"/>
              </a:rPr>
              <a:t>2</a:t>
            </a:r>
            <a:r>
              <a:rPr lang="zh-CN" altLang="en-US" sz="2400" b="1">
                <a:latin typeface="宋体" panose="02010600030101010101" pitchFamily="2" charset="-122"/>
                <a:ea typeface="宋体" panose="02010600030101010101" pitchFamily="2" charset="-122"/>
                <a:cs typeface="宋体" panose="02010600030101010101" pitchFamily="2" charset="-122"/>
              </a:rPr>
              <a:t>（</a:t>
            </a:r>
            <a:r>
              <a:rPr lang="en-US" altLang="zh-CN" sz="2400" b="1">
                <a:latin typeface="宋体" panose="02010600030101010101" pitchFamily="2" charset="-122"/>
                <a:ea typeface="宋体" panose="02010600030101010101" pitchFamily="2" charset="-122"/>
                <a:cs typeface="宋体" panose="02010600030101010101" pitchFamily="2" charset="-122"/>
              </a:rPr>
              <a:t>2017.</a:t>
            </a:r>
            <a:r>
              <a:rPr lang="zh-CN" altLang="en-US" sz="2400" b="1">
                <a:latin typeface="宋体" panose="02010600030101010101" pitchFamily="2" charset="-122"/>
                <a:ea typeface="宋体" panose="02010600030101010101" pitchFamily="2" charset="-122"/>
                <a:cs typeface="宋体" panose="02010600030101010101" pitchFamily="2" charset="-122"/>
              </a:rPr>
              <a:t>天津卷第</a:t>
            </a:r>
            <a:r>
              <a:rPr lang="en-US" altLang="zh-CN" sz="2400" b="1">
                <a:latin typeface="宋体" panose="02010600030101010101" pitchFamily="2" charset="-122"/>
                <a:ea typeface="宋体" panose="02010600030101010101" pitchFamily="2" charset="-122"/>
                <a:cs typeface="宋体" panose="02010600030101010101" pitchFamily="2" charset="-122"/>
              </a:rPr>
              <a:t>5</a:t>
            </a:r>
            <a:r>
              <a:rPr lang="zh-CN" altLang="en-US" sz="2400" b="1">
                <a:latin typeface="宋体" panose="02010600030101010101" pitchFamily="2" charset="-122"/>
                <a:ea typeface="宋体" panose="02010600030101010101" pitchFamily="2" charset="-122"/>
                <a:cs typeface="宋体" panose="02010600030101010101" pitchFamily="2" charset="-122"/>
              </a:rPr>
              <a:t>题</a:t>
            </a:r>
            <a:r>
              <a:rPr lang="en-US" altLang="zh-CN" sz="2400" b="1">
                <a:latin typeface="宋体" panose="02010600030101010101" pitchFamily="2" charset="-122"/>
                <a:ea typeface="宋体" panose="02010600030101010101" pitchFamily="2" charset="-122"/>
                <a:cs typeface="宋体" panose="02010600030101010101" pitchFamily="2" charset="-122"/>
              </a:rPr>
              <a:t>A</a:t>
            </a:r>
            <a:r>
              <a:rPr lang="zh-CN" altLang="en-US" sz="2400" b="1">
                <a:latin typeface="宋体" panose="02010600030101010101" pitchFamily="2" charset="-122"/>
                <a:ea typeface="宋体" panose="02010600030101010101" pitchFamily="2" charset="-122"/>
                <a:cs typeface="宋体" panose="02010600030101010101" pitchFamily="2" charset="-122"/>
              </a:rPr>
              <a:t>项）</a:t>
            </a:r>
            <a:r>
              <a:rPr lang="zh-CN" altLang="en-US" sz="2800" b="1">
                <a:latin typeface="宋体" panose="02010600030101010101" pitchFamily="2" charset="-122"/>
                <a:ea typeface="宋体" panose="02010600030101010101" pitchFamily="2" charset="-122"/>
                <a:cs typeface="宋体" panose="02010600030101010101" pitchFamily="2" charset="-122"/>
              </a:rPr>
              <a:t>“阴历”也称“农历”“旧历”，即我国自夏代开始使用的“夏历”，是以月球围绕地球旋转周期为参照物的太阴历。</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133985"/>
            <a:r>
              <a:rPr lang="zh-CN" altLang="en-US" sz="2400" b="1">
                <a:latin typeface="宋体" panose="02010600030101010101" pitchFamily="2" charset="-122"/>
                <a:ea typeface="宋体" panose="02010600030101010101" pitchFamily="2" charset="-122"/>
                <a:cs typeface="宋体" panose="02010600030101010101" pitchFamily="2" charset="-122"/>
              </a:rPr>
              <a:t>原文选段：我国自夏代开始使用、后经汉武帝太初元年修订的兼顾太阳历和太阴历确定的历法是阴阳合历，即所谓“夏历”“农历”，或俗称的“阴历”“旧历”。这样说来，我们的夏历是既参照了对月亮的观察，又参照了对太阳的观察而制定的。比对结果：</a:t>
            </a:r>
            <a:r>
              <a:rPr lang="en-US" altLang="zh-CN" sz="2800" b="1">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indent="133985"/>
            <a:r>
              <a:rPr lang="zh-CN" altLang="en-US" sz="2400" b="1">
                <a:latin typeface="宋体" panose="02010600030101010101" pitchFamily="2" charset="-122"/>
                <a:ea typeface="宋体" panose="02010600030101010101" pitchFamily="2" charset="-122"/>
                <a:cs typeface="宋体" panose="02010600030101010101" pitchFamily="2" charset="-122"/>
              </a:rPr>
              <a:t>答案：“是以月球围绕地球旋转周期为参照物的太阴历”错误，根据原文“这样说来，我们的夏历是既参照了对月亮的观察，又参照了对太阳的观察而制定的”，“夏历”“农历”“阴历”“旧历”，是兼顾太阳历和太阴历确定的历法，是阴阳合历。</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788160" y="1489075"/>
            <a:ext cx="9240520" cy="4523105"/>
          </a:xfrm>
          <a:prstGeom prst="rect">
            <a:avLst/>
          </a:prstGeom>
          <a:noFill/>
          <a:ln w="9525">
            <a:noFill/>
          </a:ln>
        </p:spPr>
        <p:txBody>
          <a:bodyPr wrap="square">
            <a:spAutoFit/>
          </a:bodyPr>
          <a:p>
            <a:pPr>
              <a:lnSpc>
                <a:spcPct val="200000"/>
              </a:lnSpc>
            </a:pPr>
            <a:r>
              <a:rPr lang="zh-CN" altLang="en-US" sz="4800" b="1">
                <a:latin typeface="宋体" panose="02010600030101010101" pitchFamily="2" charset="-122"/>
                <a:ea typeface="宋体" panose="02010600030101010101" pitchFamily="2" charset="-122"/>
                <a:cs typeface="宋体" panose="02010600030101010101" pitchFamily="2" charset="-122"/>
              </a:rPr>
              <a:t>无中生有  混淆因果  以偏概全混淆时态  断章取义  答非所问</a:t>
            </a:r>
            <a:endParaRPr lang="zh-CN" altLang="en-US" sz="4800" b="1">
              <a:latin typeface="宋体" panose="02010600030101010101" pitchFamily="2" charset="-122"/>
              <a:ea typeface="宋体" panose="02010600030101010101" pitchFamily="2" charset="-122"/>
              <a:cs typeface="宋体" panose="02010600030101010101" pitchFamily="2" charset="-122"/>
            </a:endParaRPr>
          </a:p>
          <a:p>
            <a:pPr>
              <a:lnSpc>
                <a:spcPct val="200000"/>
              </a:lnSpc>
            </a:pPr>
            <a:r>
              <a:rPr lang="zh-CN" altLang="en-US" sz="4800" b="1">
                <a:latin typeface="宋体" panose="02010600030101010101" pitchFamily="2" charset="-122"/>
                <a:ea typeface="宋体" panose="02010600030101010101" pitchFamily="2" charset="-122"/>
                <a:cs typeface="宋体" panose="02010600030101010101" pitchFamily="2" charset="-122"/>
              </a:rPr>
              <a:t>要指导学生</a:t>
            </a:r>
            <a:r>
              <a:rPr lang="zh-CN" altLang="en-US" sz="4800" b="1">
                <a:solidFill>
                  <a:srgbClr val="FF0000"/>
                </a:solidFill>
                <a:latin typeface="宋体" panose="02010600030101010101" pitchFamily="2" charset="-122"/>
                <a:ea typeface="宋体" panose="02010600030101010101" pitchFamily="2" charset="-122"/>
                <a:cs typeface="宋体" panose="02010600030101010101" pitchFamily="2" charset="-122"/>
              </a:rPr>
              <a:t>对点归因</a:t>
            </a:r>
            <a:endParaRPr lang="zh-CN" altLang="en-US" sz="48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77570" y="2352040"/>
            <a:ext cx="11481435" cy="922020"/>
          </a:xfrm>
          <a:prstGeom prst="rect">
            <a:avLst/>
          </a:prstGeom>
          <a:noFill/>
        </p:spPr>
        <p:txBody>
          <a:bodyPr wrap="none" rtlCol="0">
            <a:spAutoFit/>
          </a:bodyPr>
          <a:p>
            <a:pPr algn="l"/>
            <a:r>
              <a:rPr lang="en-US" altLang="zh-CN" sz="5400" b="1">
                <a:latin typeface="宋体" panose="02010600030101010101" pitchFamily="2" charset="-122"/>
                <a:ea typeface="宋体" panose="02010600030101010101" pitchFamily="2" charset="-122"/>
                <a:cs typeface="宋体" panose="02010600030101010101" pitchFamily="2" charset="-122"/>
                <a:sym typeface="+mn-ea"/>
              </a:rPr>
              <a:t>4</a:t>
            </a:r>
            <a:r>
              <a:rPr lang="zh-CN" altLang="en-US" sz="5400" b="1">
                <a:latin typeface="宋体" panose="02010600030101010101" pitchFamily="2" charset="-122"/>
                <a:ea typeface="宋体" panose="02010600030101010101" pitchFamily="2" charset="-122"/>
                <a:cs typeface="宋体" panose="02010600030101010101" pitchFamily="2" charset="-122"/>
                <a:sym typeface="+mn-ea"/>
              </a:rPr>
              <a:t>、读写结合 综合应用 素养和价值</a:t>
            </a:r>
            <a:r>
              <a:rPr lang="zh-CN" altLang="en-US" sz="4800" b="1">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48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943100" y="4953000"/>
            <a:ext cx="8915400" cy="1583055"/>
          </a:xfrm>
        </p:spPr>
        <p:txBody>
          <a:bodyPr/>
          <a:p>
            <a:pPr marL="0" indent="0">
              <a:buNone/>
            </a:pPr>
            <a:r>
              <a:rPr lang="zh-CN" altLang="en-US" sz="3600" b="1"/>
              <a:t>抓热点，顾大局，帮助青年人把握历史坐标</a:t>
            </a:r>
            <a:endParaRPr lang="zh-CN" altLang="en-US" sz="3600" b="1"/>
          </a:p>
          <a:p>
            <a:pPr marL="0" indent="0">
              <a:buNone/>
            </a:pPr>
            <a:r>
              <a:rPr lang="zh-CN" altLang="en-US" sz="3600" b="1"/>
              <a:t>聚焦中华优秀文化，全面彰显文化自信</a:t>
            </a:r>
            <a:endParaRPr lang="zh-CN" altLang="en-US" sz="3600" b="1"/>
          </a:p>
        </p:txBody>
      </p:sp>
      <p:sp>
        <p:nvSpPr>
          <p:cNvPr id="6" name="文本框 5"/>
          <p:cNvSpPr txBox="1"/>
          <p:nvPr/>
        </p:nvSpPr>
        <p:spPr>
          <a:xfrm>
            <a:off x="5394960" y="873125"/>
            <a:ext cx="1402080" cy="829945"/>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p>
            <a:r>
              <a:rPr lang="zh-CN" altLang="en-US" sz="4800"/>
              <a:t>考生</a:t>
            </a:r>
            <a:endParaRPr lang="zh-CN" altLang="en-US" sz="4800"/>
          </a:p>
        </p:txBody>
      </p:sp>
      <p:sp>
        <p:nvSpPr>
          <p:cNvPr id="7" name="文本框 6"/>
          <p:cNvSpPr txBox="1"/>
          <p:nvPr/>
        </p:nvSpPr>
        <p:spPr>
          <a:xfrm>
            <a:off x="2286000" y="3235325"/>
            <a:ext cx="1402080" cy="829945"/>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p>
            <a:r>
              <a:rPr lang="zh-CN" altLang="en-US" sz="4800"/>
              <a:t>传统</a:t>
            </a:r>
            <a:endParaRPr lang="zh-CN" altLang="en-US" sz="4800"/>
          </a:p>
        </p:txBody>
      </p:sp>
      <p:sp>
        <p:nvSpPr>
          <p:cNvPr id="8" name="文本框 7"/>
          <p:cNvSpPr txBox="1"/>
          <p:nvPr/>
        </p:nvSpPr>
        <p:spPr>
          <a:xfrm>
            <a:off x="5394960" y="3296285"/>
            <a:ext cx="1402080" cy="829945"/>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p>
            <a:r>
              <a:rPr lang="zh-CN" altLang="en-US" sz="4800"/>
              <a:t>当下</a:t>
            </a:r>
            <a:endParaRPr lang="zh-CN" altLang="en-US" sz="4800"/>
          </a:p>
        </p:txBody>
      </p:sp>
      <p:sp>
        <p:nvSpPr>
          <p:cNvPr id="11" name="文本框 10"/>
          <p:cNvSpPr txBox="1"/>
          <p:nvPr/>
        </p:nvSpPr>
        <p:spPr>
          <a:xfrm>
            <a:off x="8442960" y="3296285"/>
            <a:ext cx="1402080" cy="829945"/>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p>
            <a:r>
              <a:rPr lang="zh-CN" altLang="en-US" sz="4800"/>
              <a:t>未来</a:t>
            </a:r>
            <a:endParaRPr lang="zh-CN" altLang="en-US" sz="4800"/>
          </a:p>
        </p:txBody>
      </p:sp>
      <p:cxnSp>
        <p:nvCxnSpPr>
          <p:cNvPr id="12" name="直接箭头连接符 11"/>
          <p:cNvCxnSpPr/>
          <p:nvPr/>
        </p:nvCxnSpPr>
        <p:spPr>
          <a:xfrm flipH="1">
            <a:off x="3139440" y="1727835"/>
            <a:ext cx="2956560" cy="1568450"/>
          </a:xfrm>
          <a:prstGeom prst="straightConnector1">
            <a:avLst/>
          </a:prstGeom>
          <a:ln w="114300">
            <a:headEnd type="arrow" w="med" len="med"/>
            <a:tailEnd type="arrow" w="med" len="med"/>
          </a:ln>
        </p:spPr>
        <p:style>
          <a:lnRef idx="3">
            <a:schemeClr val="accent1"/>
          </a:lnRef>
          <a:fillRef idx="0">
            <a:schemeClr val="accent1"/>
          </a:fillRef>
          <a:effectRef idx="2">
            <a:schemeClr val="accent1"/>
          </a:effectRef>
          <a:fontRef idx="minor">
            <a:schemeClr val="tx1"/>
          </a:fontRef>
        </p:style>
      </p:cxnSp>
      <p:cxnSp>
        <p:nvCxnSpPr>
          <p:cNvPr id="13" name="直接箭头连接符 12"/>
          <p:cNvCxnSpPr>
            <a:stCxn id="6" idx="2"/>
            <a:endCxn id="8" idx="0"/>
          </p:cNvCxnSpPr>
          <p:nvPr/>
        </p:nvCxnSpPr>
        <p:spPr>
          <a:xfrm>
            <a:off x="6096000" y="1703070"/>
            <a:ext cx="0" cy="1593215"/>
          </a:xfrm>
          <a:prstGeom prst="straightConnector1">
            <a:avLst/>
          </a:prstGeom>
          <a:ln w="114300">
            <a:headEnd type="arrow" w="med" len="med"/>
            <a:tailEnd type="arrow" w="med" len="med"/>
          </a:ln>
        </p:spPr>
        <p:style>
          <a:lnRef idx="3">
            <a:schemeClr val="accent1"/>
          </a:lnRef>
          <a:fillRef idx="0">
            <a:schemeClr val="accent1"/>
          </a:fillRef>
          <a:effectRef idx="2">
            <a:schemeClr val="accent1"/>
          </a:effectRef>
          <a:fontRef idx="minor">
            <a:schemeClr val="tx1"/>
          </a:fontRef>
        </p:style>
      </p:cxnSp>
      <p:cxnSp>
        <p:nvCxnSpPr>
          <p:cNvPr id="14" name="直接箭头连接符 13"/>
          <p:cNvCxnSpPr>
            <a:endCxn id="11" idx="0"/>
          </p:cNvCxnSpPr>
          <p:nvPr/>
        </p:nvCxnSpPr>
        <p:spPr>
          <a:xfrm>
            <a:off x="6096000" y="1727835"/>
            <a:ext cx="3048000" cy="1568450"/>
          </a:xfrm>
          <a:prstGeom prst="straightConnector1">
            <a:avLst/>
          </a:prstGeom>
          <a:ln w="114300">
            <a:headEnd type="arrow" w="med" len="med"/>
            <a:tailEnd type="arrow" w="med" len="med"/>
          </a:ln>
        </p:spPr>
        <p:style>
          <a:lnRef idx="3">
            <a:schemeClr val="accent1"/>
          </a:lnRef>
          <a:fillRef idx="0">
            <a:schemeClr val="accent1"/>
          </a:fillRef>
          <a:effectRef idx="2">
            <a:schemeClr val="accent1"/>
          </a:effectRef>
          <a:fontRef idx="minor">
            <a:schemeClr val="tx1"/>
          </a:fontRef>
        </p:style>
      </p:cxn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31495" y="2367280"/>
            <a:ext cx="11129010" cy="3138170"/>
          </a:xfrm>
          <a:prstGeom prst="rect">
            <a:avLst/>
          </a:prstGeom>
          <a:noFill/>
        </p:spPr>
        <p:txBody>
          <a:bodyPr wrap="none" rtlCol="0" anchor="t">
            <a:spAutoFit/>
          </a:bodyPr>
          <a:p>
            <a:r>
              <a:rPr lang="zh-CN" altLang="en-US" sz="6600" b="1">
                <a:sym typeface="+mn-ea"/>
              </a:rPr>
              <a:t>例说文学作品复习的基本理念</a:t>
            </a:r>
            <a:endParaRPr lang="zh-CN" altLang="en-US" sz="6600" b="1">
              <a:sym typeface="+mn-ea"/>
            </a:endParaRPr>
          </a:p>
          <a:p>
            <a:r>
              <a:rPr lang="zh-CN" altLang="en-US" sz="6600" b="1">
                <a:sym typeface="+mn-ea"/>
              </a:rPr>
              <a:t>             </a:t>
            </a:r>
            <a:endParaRPr lang="zh-CN" altLang="en-US" sz="6600" b="1">
              <a:sym typeface="+mn-ea"/>
            </a:endParaRPr>
          </a:p>
          <a:p>
            <a:endParaRPr lang="zh-CN" altLang="en-US" sz="6600" b="1">
              <a:sym typeface="+mn-ea"/>
            </a:endParaRP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711200" y="1468120"/>
            <a:ext cx="11389995" cy="4154170"/>
          </a:xfrm>
          <a:prstGeom prst="rect">
            <a:avLst/>
          </a:prstGeom>
          <a:noFill/>
        </p:spPr>
        <p:txBody>
          <a:bodyPr wrap="square" rtlCol="0">
            <a:spAutoFit/>
          </a:bodyPr>
          <a:p>
            <a:pPr algn="l"/>
            <a:r>
              <a:rPr lang="zh-CN" altLang="en-US" sz="6600" b="1">
                <a:sym typeface="+mn-ea"/>
              </a:rPr>
              <a:t>语文核心素养包括四项内容：</a:t>
            </a:r>
            <a:r>
              <a:rPr lang="zh-CN" altLang="en-US" sz="6600" b="1">
                <a:solidFill>
                  <a:srgbClr val="FF0000"/>
                </a:solidFill>
                <a:sym typeface="+mn-ea"/>
              </a:rPr>
              <a:t>语言建构与运用</a:t>
            </a:r>
            <a:r>
              <a:rPr lang="zh-CN" altLang="en-US" sz="6600" b="1">
                <a:sym typeface="+mn-ea"/>
              </a:rPr>
              <a:t>；思维发展与提升；审美鉴赏与创造；文化传承与理解</a:t>
            </a:r>
            <a:endParaRPr lang="zh-CN" altLang="en-US" sz="6600" b="1">
              <a:sym typeface="+mn-ea"/>
            </a:endParaRPr>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clrChange>
              <a:clrFrom>
                <a:srgbClr val="FEFEFE">
                  <a:alpha val="100000"/>
                </a:srgbClr>
              </a:clrFrom>
              <a:clrTo>
                <a:srgbClr val="FEFEFE">
                  <a:alpha val="100000"/>
                  <a:alpha val="0"/>
                </a:srgbClr>
              </a:clrTo>
            </a:clrChange>
            <a:lum contrast="-6000"/>
          </a:blip>
          <a:stretch>
            <a:fillRect/>
          </a:stretch>
        </p:blipFill>
        <p:spPr>
          <a:xfrm>
            <a:off x="2215515" y="557530"/>
            <a:ext cx="7546340" cy="6594475"/>
          </a:xfrm>
          <a:prstGeom prst="rect">
            <a:avLst/>
          </a:prstGeom>
        </p:spPr>
      </p:pic>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17980" y="1348740"/>
            <a:ext cx="9792970" cy="5015865"/>
          </a:xfrm>
          <a:prstGeom prst="rect">
            <a:avLst/>
          </a:prstGeom>
          <a:noFill/>
        </p:spPr>
        <p:txBody>
          <a:bodyPr wrap="square" rtlCol="0" anchor="t">
            <a:spAutoFit/>
          </a:bodyPr>
          <a:p>
            <a:r>
              <a:rPr lang="en-US" altLang="zh-CN" sz="4000" b="1"/>
              <a:t>     </a:t>
            </a:r>
            <a:r>
              <a:rPr lang="zh-CN" altLang="en-US" sz="4000" b="1"/>
              <a:t>语言、思维、审美、文化这四项核心素养，并非全部由语文学科独具，有的属各学科共有，比如思维、文化等，语文须根据自身特征、规律将这些素养学科化。在这四项核心素养中，语言建构与运用唯语文独有，也是四项素养中最为根本的。基础教育中的语文教学，</a:t>
            </a:r>
            <a:r>
              <a:rPr lang="zh-CN" altLang="en-US" sz="4000" b="1">
                <a:solidFill>
                  <a:srgbClr val="FF0000"/>
                </a:solidFill>
              </a:rPr>
              <a:t>语言的构建与运用</a:t>
            </a:r>
            <a:r>
              <a:rPr lang="zh-CN" altLang="en-US" sz="4000" b="1"/>
              <a:t>是其命脉。</a:t>
            </a:r>
            <a:endParaRPr lang="zh-CN" altLang="en-US" sz="4000" b="1"/>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16635" y="1603375"/>
            <a:ext cx="11226165" cy="3784600"/>
          </a:xfrm>
          <a:prstGeom prst="rect">
            <a:avLst/>
          </a:prstGeom>
          <a:noFill/>
        </p:spPr>
        <p:txBody>
          <a:bodyPr wrap="square" rtlCol="0" anchor="t">
            <a:spAutoFit/>
          </a:bodyPr>
          <a:p>
            <a:pPr>
              <a:lnSpc>
                <a:spcPct val="150000"/>
              </a:lnSpc>
            </a:pPr>
            <a:r>
              <a:rPr lang="zh-CN" altLang="en-US" sz="4000" b="1"/>
              <a:t>语言建构与运用主要体现在阅读思维中对文学语言的品味上，这种揣摩与品味，至少表现在语言的方位、语言的地位、语言的性能和语言的呈现四个维度上。</a:t>
            </a:r>
            <a:endParaRPr lang="zh-CN" altLang="en-US" sz="4000" b="1"/>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03680" y="227330"/>
            <a:ext cx="2540000" cy="645160"/>
          </a:xfrm>
          <a:prstGeom prst="rect">
            <a:avLst/>
          </a:prstGeom>
          <a:noFill/>
        </p:spPr>
        <p:txBody>
          <a:bodyPr wrap="square" rtlCol="0" anchor="t">
            <a:spAutoFit/>
          </a:bodyPr>
          <a:p>
            <a:r>
              <a:rPr lang="zh-CN" altLang="en-US" sz="3600" b="1"/>
              <a:t>语言的方位</a:t>
            </a:r>
            <a:endParaRPr lang="zh-CN" altLang="en-US" sz="3600" b="1"/>
          </a:p>
        </p:txBody>
      </p:sp>
      <p:sp>
        <p:nvSpPr>
          <p:cNvPr id="3" name="文本框 2"/>
          <p:cNvSpPr txBox="1"/>
          <p:nvPr/>
        </p:nvSpPr>
        <p:spPr>
          <a:xfrm>
            <a:off x="1366520" y="1660525"/>
            <a:ext cx="9458325" cy="2553335"/>
          </a:xfrm>
          <a:prstGeom prst="rect">
            <a:avLst/>
          </a:prstGeom>
          <a:noFill/>
        </p:spPr>
        <p:txBody>
          <a:bodyPr wrap="square" rtlCol="0" anchor="t">
            <a:spAutoFit/>
          </a:bodyPr>
          <a:p>
            <a:pPr algn="l"/>
            <a:r>
              <a:rPr lang="en-US" altLang="zh-CN" sz="4000" b="1"/>
              <a:t>    </a:t>
            </a:r>
            <a:r>
              <a:rPr lang="zh-CN" altLang="en-US" sz="4000" b="1"/>
              <a:t>语言的方位，指到哪里去寻找打开一个阅读文本的语言钥匙。一般而言，诗题、正文、注释、题干（有的诗还提供了“小序”）都可以提供语言方位的信息</a:t>
            </a:r>
            <a:endParaRPr lang="zh-CN" altLang="en-US" sz="4000" b="1"/>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03680" y="227330"/>
            <a:ext cx="2540000" cy="645160"/>
          </a:xfrm>
          <a:prstGeom prst="rect">
            <a:avLst/>
          </a:prstGeom>
          <a:noFill/>
        </p:spPr>
        <p:txBody>
          <a:bodyPr wrap="square" rtlCol="0" anchor="t">
            <a:spAutoFit/>
          </a:bodyPr>
          <a:p>
            <a:r>
              <a:rPr lang="zh-CN" altLang="en-US" sz="3600" b="1"/>
              <a:t>语言的方位</a:t>
            </a:r>
            <a:endParaRPr lang="zh-CN" altLang="en-US" sz="3600" b="1"/>
          </a:p>
        </p:txBody>
      </p:sp>
      <p:sp>
        <p:nvSpPr>
          <p:cNvPr id="3" name="文本框 2"/>
          <p:cNvSpPr txBox="1"/>
          <p:nvPr/>
        </p:nvSpPr>
        <p:spPr>
          <a:xfrm>
            <a:off x="1259840" y="1050925"/>
            <a:ext cx="9458325" cy="4399915"/>
          </a:xfrm>
          <a:prstGeom prst="rect">
            <a:avLst/>
          </a:prstGeom>
          <a:noFill/>
        </p:spPr>
        <p:txBody>
          <a:bodyPr wrap="square" rtlCol="0" anchor="t">
            <a:spAutoFit/>
          </a:bodyPr>
          <a:p>
            <a:pPr algn="ctr"/>
            <a:r>
              <a:rPr lang="zh-CN" altLang="en-US" sz="2800" b="1"/>
              <a:t>西江月 黄陵庙（又题阻风三峰下）</a:t>
            </a:r>
            <a:endParaRPr lang="zh-CN" altLang="en-US" sz="2800" b="1"/>
          </a:p>
          <a:p>
            <a:pPr algn="ctr"/>
            <a:r>
              <a:rPr lang="zh-CN" altLang="en-US" sz="2800" b="1"/>
              <a:t>张孝祥①</a:t>
            </a:r>
            <a:endParaRPr lang="zh-CN" altLang="en-US" sz="2800" b="1"/>
          </a:p>
          <a:p>
            <a:r>
              <a:rPr lang="zh-CN" altLang="en-US" sz="2800" b="1"/>
              <a:t>满载一船秋色，平铺十里湖光。波神②留我看斜阳，唤起鳞鳞细浪。</a:t>
            </a:r>
            <a:endParaRPr lang="zh-CN" altLang="en-US" sz="2800" b="1"/>
          </a:p>
          <a:p>
            <a:r>
              <a:rPr lang="zh-CN" altLang="en-US" sz="2800" b="1"/>
              <a:t>明日风回更好，今宵露宿何妨？水晶宫里奏《霓裳》，准拟岳阳楼上。</a:t>
            </a:r>
            <a:endParaRPr lang="zh-CN" altLang="en-US" sz="2800" b="1"/>
          </a:p>
          <a:p>
            <a:r>
              <a:rPr lang="zh-CN" altLang="en-US" sz="2800" b="1"/>
              <a:t>注：①张孝祥：南宋初词人。这首词，因船行洞庭湖畔黄陵庙下为风浪所阻而作。作者与友人信中提到：某离长沙且十日，尚在黄陵庙下，波臣风伯亦善戏矣。</a:t>
            </a:r>
            <a:endParaRPr lang="zh-CN" altLang="en-US" sz="2800" b="1"/>
          </a:p>
          <a:p>
            <a:r>
              <a:rPr lang="zh-CN" altLang="en-US" sz="2800" b="1"/>
              <a:t>②波神：水神。</a:t>
            </a:r>
            <a:endParaRPr lang="zh-CN" altLang="en-US" sz="2800" b="1"/>
          </a:p>
        </p:txBody>
      </p:sp>
      <p:sp>
        <p:nvSpPr>
          <p:cNvPr id="4" name="文本框 3"/>
          <p:cNvSpPr txBox="1"/>
          <p:nvPr/>
        </p:nvSpPr>
        <p:spPr>
          <a:xfrm>
            <a:off x="1397000" y="5557520"/>
            <a:ext cx="9702165" cy="953135"/>
          </a:xfrm>
          <a:prstGeom prst="rect">
            <a:avLst/>
          </a:prstGeom>
          <a:noFill/>
        </p:spPr>
        <p:txBody>
          <a:bodyPr wrap="square" rtlCol="0" anchor="t">
            <a:spAutoFit/>
          </a:bodyPr>
          <a:p>
            <a:r>
              <a:rPr lang="zh-CN" altLang="en-US" sz="2800" b="1">
                <a:solidFill>
                  <a:srgbClr val="FF0000"/>
                </a:solidFill>
              </a:rPr>
              <a:t>③ 在这首词中，作者是以怎样的胸怀对待风波险阻的？举出两处具体描写，略作分析。</a:t>
            </a:r>
            <a:endParaRPr lang="zh-CN" altLang="en-US" sz="2800" b="1">
              <a:solidFill>
                <a:srgbClr val="FF0000"/>
              </a:solidFill>
            </a:endParaRPr>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98880" y="105410"/>
            <a:ext cx="2540000" cy="645160"/>
          </a:xfrm>
          <a:prstGeom prst="rect">
            <a:avLst/>
          </a:prstGeom>
          <a:noFill/>
        </p:spPr>
        <p:txBody>
          <a:bodyPr wrap="square" rtlCol="0" anchor="t">
            <a:spAutoFit/>
          </a:bodyPr>
          <a:p>
            <a:r>
              <a:rPr lang="zh-CN" altLang="en-US" sz="3600" b="1"/>
              <a:t>语言的地位</a:t>
            </a:r>
            <a:endParaRPr lang="zh-CN" altLang="en-US" sz="3600" b="1"/>
          </a:p>
        </p:txBody>
      </p:sp>
      <p:sp>
        <p:nvSpPr>
          <p:cNvPr id="3" name="文本框 2"/>
          <p:cNvSpPr txBox="1"/>
          <p:nvPr/>
        </p:nvSpPr>
        <p:spPr>
          <a:xfrm>
            <a:off x="1564640" y="949960"/>
            <a:ext cx="9763760" cy="5262245"/>
          </a:xfrm>
          <a:prstGeom prst="rect">
            <a:avLst/>
          </a:prstGeom>
          <a:noFill/>
        </p:spPr>
        <p:txBody>
          <a:bodyPr wrap="square" rtlCol="0" anchor="t">
            <a:spAutoFit/>
          </a:bodyPr>
          <a:p>
            <a:pPr algn="ctr"/>
            <a:r>
              <a:rPr lang="zh-CN" altLang="en-US" sz="3200" b="1"/>
              <a:t>示秬秸①</a:t>
            </a:r>
            <a:endParaRPr lang="zh-CN" altLang="en-US" sz="3200" b="1"/>
          </a:p>
          <a:p>
            <a:pPr algn="ctr"/>
            <a:r>
              <a:rPr lang="zh-CN" altLang="en-US" sz="3200" b="1"/>
              <a:t>北宋•张耒</a:t>
            </a:r>
            <a:endParaRPr lang="zh-CN" altLang="en-US" sz="3200" b="1"/>
          </a:p>
          <a:p>
            <a:pPr algn="l"/>
            <a:r>
              <a:rPr lang="zh-CN" altLang="en-US" sz="2800" b="1"/>
              <a:t>北邻卖饼儿，每五鼓未旦，即遶②街呼卖，虽大寒烈风不废，而时略不少差也。因为作诗，且有所警，示秬，秸</a:t>
            </a:r>
            <a:r>
              <a:rPr lang="zh-CN" altLang="en-US" sz="3200" b="1"/>
              <a:t>。</a:t>
            </a:r>
            <a:endParaRPr lang="zh-CN" altLang="en-US" sz="3200" b="1"/>
          </a:p>
          <a:p>
            <a:pPr algn="ctr"/>
            <a:r>
              <a:rPr lang="zh-CN" altLang="en-US" sz="3200" b="1"/>
              <a:t>城头月落霜如雪，楼上五更声欲绝。</a:t>
            </a:r>
            <a:endParaRPr lang="zh-CN" altLang="en-US" sz="3200" b="1"/>
          </a:p>
          <a:p>
            <a:pPr algn="ctr"/>
            <a:r>
              <a:rPr lang="zh-CN" altLang="en-US" sz="3200" b="1"/>
              <a:t>捧盘出户歌一声，市楼东西人未行。</a:t>
            </a:r>
            <a:endParaRPr lang="zh-CN" altLang="en-US" sz="3200" b="1"/>
          </a:p>
          <a:p>
            <a:pPr algn="ctr"/>
            <a:r>
              <a:rPr lang="zh-CN" altLang="en-US" sz="3200" b="1"/>
              <a:t>北风吹衣射我饼，不忧衣单忧饼冷。</a:t>
            </a:r>
            <a:endParaRPr lang="zh-CN" altLang="en-US" sz="3200" b="1"/>
          </a:p>
          <a:p>
            <a:pPr algn="ctr"/>
            <a:r>
              <a:rPr lang="zh-CN" altLang="en-US" sz="3200" b="1"/>
              <a:t>业无高卑志当坚，男儿有求安得闲。</a:t>
            </a:r>
            <a:endParaRPr lang="zh-CN" altLang="en-US" sz="3200" b="1"/>
          </a:p>
          <a:p>
            <a:r>
              <a:rPr lang="zh-CN" altLang="en-US" sz="2800" b="1"/>
              <a:t>注释：①秬秸：jù jiē张耒二子张秬、张秸。张耒lěi，北宋 著名文学家，曾官太常寺少卿。</a:t>
            </a:r>
            <a:endParaRPr lang="zh-CN" altLang="en-US" sz="2800" b="1"/>
          </a:p>
          <a:p>
            <a:r>
              <a:rPr lang="zh-CN" altLang="en-US" sz="2800" b="1"/>
              <a:t>②遶rào同“绕”</a:t>
            </a:r>
            <a:endParaRPr lang="zh-CN" altLang="en-US" sz="2800" b="1"/>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23720" y="1721485"/>
            <a:ext cx="9244965" cy="4154170"/>
          </a:xfrm>
          <a:prstGeom prst="rect">
            <a:avLst/>
          </a:prstGeom>
          <a:noFill/>
        </p:spPr>
        <p:txBody>
          <a:bodyPr wrap="square" rtlCol="0" anchor="t">
            <a:spAutoFit/>
          </a:bodyPr>
          <a:p>
            <a:r>
              <a:rPr lang="en-US" altLang="zh-CN" sz="4000"/>
              <a:t>   </a:t>
            </a:r>
            <a:r>
              <a:rPr lang="en-US" altLang="zh-CN" sz="4400" b="1"/>
              <a:t> </a:t>
            </a:r>
            <a:r>
              <a:rPr lang="zh-CN" altLang="en-US" sz="4400" b="1"/>
              <a:t>语言的地位，指一个阅读文本中不同语言在表情达意上所处的各自地位。不同的表达方式有不同的功能，一般而言，记叙、描写是基础，议论、抒情是升华。如果一个文本中出现议论抒情语，作者的情感态度便在其中。</a:t>
            </a:r>
            <a:endParaRPr lang="zh-CN" altLang="en-US" sz="4400" b="1"/>
          </a:p>
        </p:txBody>
      </p:sp>
      <p:sp>
        <p:nvSpPr>
          <p:cNvPr id="3" name="文本框 2"/>
          <p:cNvSpPr txBox="1"/>
          <p:nvPr/>
        </p:nvSpPr>
        <p:spPr>
          <a:xfrm>
            <a:off x="1198880" y="105410"/>
            <a:ext cx="2540000" cy="645160"/>
          </a:xfrm>
          <a:prstGeom prst="rect">
            <a:avLst/>
          </a:prstGeom>
          <a:noFill/>
        </p:spPr>
        <p:txBody>
          <a:bodyPr wrap="square" rtlCol="0" anchor="t">
            <a:spAutoFit/>
          </a:bodyPr>
          <a:p>
            <a:r>
              <a:rPr lang="zh-CN" altLang="en-US" sz="3600" b="1"/>
              <a:t>语言的地位</a:t>
            </a:r>
            <a:endParaRPr lang="zh-CN" altLang="en-US" sz="3600" b="1"/>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37920" y="120650"/>
            <a:ext cx="5479415" cy="768350"/>
          </a:xfrm>
          <a:prstGeom prst="rect">
            <a:avLst/>
          </a:prstGeom>
          <a:noFill/>
        </p:spPr>
        <p:txBody>
          <a:bodyPr wrap="square" rtlCol="0" anchor="t">
            <a:spAutoFit/>
          </a:bodyPr>
          <a:p>
            <a:r>
              <a:rPr lang="zh-CN" altLang="en-US" sz="4400" b="1"/>
              <a:t>语言的性能与呈现</a:t>
            </a:r>
            <a:endParaRPr lang="zh-CN" altLang="en-US" sz="4400" b="1"/>
          </a:p>
        </p:txBody>
      </p:sp>
      <p:sp>
        <p:nvSpPr>
          <p:cNvPr id="3" name="文本框 2"/>
          <p:cNvSpPr txBox="1"/>
          <p:nvPr/>
        </p:nvSpPr>
        <p:spPr>
          <a:xfrm>
            <a:off x="1366520" y="1743075"/>
            <a:ext cx="10235565" cy="4246245"/>
          </a:xfrm>
          <a:prstGeom prst="rect">
            <a:avLst/>
          </a:prstGeom>
          <a:noFill/>
        </p:spPr>
        <p:txBody>
          <a:bodyPr wrap="square" rtlCol="0" anchor="t">
            <a:spAutoFit/>
          </a:bodyPr>
          <a:p>
            <a:r>
              <a:rPr lang="en-US" altLang="zh-CN" sz="5400"/>
              <a:t>  </a:t>
            </a:r>
            <a:r>
              <a:rPr lang="en-US" altLang="zh-CN" sz="5400" b="1"/>
              <a:t> </a:t>
            </a:r>
            <a:r>
              <a:rPr lang="zh-CN" altLang="en-US" sz="5400" b="1"/>
              <a:t>一般而言，文学作品有其表层信息，即写作对象或曰取材上的“人事景物”；也有其深层信息，即写作意图或主旨上的“情理志神”。</a:t>
            </a:r>
            <a:endParaRPr lang="zh-CN" altLang="en-US" sz="5400" b="1"/>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
        <p:nvSpPr>
          <p:cNvPr id="100" name="文本框 99"/>
          <p:cNvSpPr txBox="1"/>
          <p:nvPr/>
        </p:nvSpPr>
        <p:spPr>
          <a:xfrm>
            <a:off x="1555750" y="452120"/>
            <a:ext cx="10260965" cy="5692775"/>
          </a:xfrm>
          <a:prstGeom prst="rect">
            <a:avLst/>
          </a:prstGeom>
          <a:noFill/>
          <a:ln w="9525">
            <a:noFill/>
          </a:ln>
        </p:spPr>
        <p:txBody>
          <a:bodyPr wrap="square">
            <a:spAutoFit/>
          </a:bodyPr>
          <a:p>
            <a:r>
              <a:rPr lang="zh-CN" altLang="en-US" sz="2800" b="0">
                <a:solidFill>
                  <a:srgbClr val="000000"/>
                </a:solidFill>
                <a:latin typeface="黑体" panose="02010609060101010101" charset="-122"/>
                <a:ea typeface="黑体" panose="02010609060101010101" charset="-122"/>
                <a:cs typeface="黑体" panose="02010609060101010101" charset="-122"/>
              </a:rPr>
              <a:t>微写作（</a:t>
            </a:r>
            <a:r>
              <a:rPr lang="en-US" altLang="zh-CN" sz="2800" b="0">
                <a:solidFill>
                  <a:srgbClr val="000000"/>
                </a:solidFill>
                <a:latin typeface="黑体" panose="02010609060101010101" charset="-122"/>
                <a:ea typeface="黑体" panose="02010609060101010101" charset="-122"/>
                <a:cs typeface="黑体" panose="02010609060101010101" charset="-122"/>
              </a:rPr>
              <a:t>10</a:t>
            </a:r>
            <a:r>
              <a:rPr lang="zh-CN" altLang="en-US" sz="2800" b="0">
                <a:solidFill>
                  <a:srgbClr val="000000"/>
                </a:solidFill>
                <a:latin typeface="黑体" panose="02010609060101010101" charset="-122"/>
                <a:ea typeface="黑体" panose="02010609060101010101" charset="-122"/>
                <a:cs typeface="黑体" panose="02010609060101010101" charset="-122"/>
              </a:rPr>
              <a:t>分）从下面三个题目中任选一题，按要求作答。</a:t>
            </a:r>
            <a:r>
              <a:rPr lang="en-US" altLang="zh-CN" sz="2800" b="0">
                <a:solidFill>
                  <a:srgbClr val="000000"/>
                </a:solidFill>
                <a:latin typeface="黑体" panose="02010609060101010101" charset="-122"/>
                <a:ea typeface="黑体" panose="02010609060101010101" charset="-122"/>
                <a:cs typeface="黑体" panose="02010609060101010101" charset="-122"/>
              </a:rPr>
              <a:t>180</a:t>
            </a:r>
            <a:r>
              <a:rPr lang="zh-CN" altLang="en-US" sz="2800" b="0">
                <a:solidFill>
                  <a:srgbClr val="000000"/>
                </a:solidFill>
                <a:latin typeface="黑体" panose="02010609060101010101" charset="-122"/>
                <a:ea typeface="黑体" panose="02010609060101010101" charset="-122"/>
                <a:cs typeface="黑体" panose="02010609060101010101" charset="-122"/>
              </a:rPr>
              <a:t>字左右。</a:t>
            </a:r>
            <a:endParaRPr lang="zh-CN" altLang="en-US" sz="2800" b="0">
              <a:solidFill>
                <a:srgbClr val="000000"/>
              </a:solidFill>
              <a:latin typeface="黑体" panose="02010609060101010101" charset="-122"/>
              <a:ea typeface="黑体" panose="02010609060101010101" charset="-122"/>
              <a:cs typeface="黑体" panose="02010609060101010101" charset="-122"/>
            </a:endParaRPr>
          </a:p>
          <a:p>
            <a:r>
              <a:rPr lang="en-US" altLang="zh-CN" sz="2800" b="0">
                <a:solidFill>
                  <a:srgbClr val="000000"/>
                </a:solidFill>
                <a:latin typeface="黑体" panose="02010609060101010101" charset="-122"/>
                <a:ea typeface="黑体" panose="02010609060101010101" charset="-122"/>
                <a:cs typeface="黑体" panose="02010609060101010101" charset="-122"/>
              </a:rPr>
              <a:t>①《</a:t>
            </a:r>
            <a:r>
              <a:rPr lang="zh-CN" altLang="en-US" sz="2800" b="0">
                <a:solidFill>
                  <a:srgbClr val="000000"/>
                </a:solidFill>
                <a:latin typeface="黑体" panose="02010609060101010101" charset="-122"/>
                <a:ea typeface="黑体" panose="02010609060101010101" charset="-122"/>
                <a:cs typeface="黑体" panose="02010609060101010101" charset="-122"/>
              </a:rPr>
              <a:t>根河之恋</a:t>
            </a:r>
            <a:r>
              <a:rPr lang="en-US" altLang="zh-CN" sz="2800" b="0">
                <a:solidFill>
                  <a:srgbClr val="000000"/>
                </a:solidFill>
                <a:latin typeface="黑体" panose="02010609060101010101" charset="-122"/>
                <a:ea typeface="黑体" panose="02010609060101010101" charset="-122"/>
                <a:cs typeface="黑体" panose="02010609060101010101" charset="-122"/>
              </a:rPr>
              <a:t>》</a:t>
            </a:r>
            <a:r>
              <a:rPr lang="zh-CN" altLang="en-US" sz="2800" b="0">
                <a:solidFill>
                  <a:srgbClr val="000000"/>
                </a:solidFill>
                <a:latin typeface="黑体" panose="02010609060101010101" charset="-122"/>
                <a:ea typeface="黑体" panose="02010609060101010101" charset="-122"/>
                <a:cs typeface="黑体" panose="02010609060101010101" charset="-122"/>
              </a:rPr>
              <a:t>里，鄂温克人从原有的生活方式走向了新生活，</a:t>
            </a:r>
            <a:r>
              <a:rPr lang="en-US" altLang="zh-CN" sz="2800" b="0">
                <a:solidFill>
                  <a:srgbClr val="000000"/>
                </a:solidFill>
                <a:latin typeface="黑体" panose="02010609060101010101" charset="-122"/>
                <a:ea typeface="黑体" panose="02010609060101010101" charset="-122"/>
                <a:cs typeface="黑体" panose="02010609060101010101" charset="-122"/>
              </a:rPr>
              <a:t>《</a:t>
            </a:r>
            <a:r>
              <a:rPr lang="zh-CN" altLang="en-US" sz="2800" b="0">
                <a:solidFill>
                  <a:srgbClr val="000000"/>
                </a:solidFill>
                <a:latin typeface="黑体" panose="02010609060101010101" charset="-122"/>
                <a:ea typeface="黑体" panose="02010609060101010101" charset="-122"/>
                <a:cs typeface="黑体" panose="02010609060101010101" charset="-122"/>
              </a:rPr>
              <a:t>平凡的世界</a:t>
            </a:r>
            <a:r>
              <a:rPr lang="en-US" altLang="zh-CN" sz="2800" b="0">
                <a:solidFill>
                  <a:srgbClr val="000000"/>
                </a:solidFill>
                <a:latin typeface="黑体" panose="02010609060101010101" charset="-122"/>
                <a:ea typeface="黑体" panose="02010609060101010101" charset="-122"/>
                <a:cs typeface="黑体" panose="02010609060101010101" charset="-122"/>
              </a:rPr>
              <a:t>》</a:t>
            </a:r>
            <a:r>
              <a:rPr lang="zh-CN" altLang="en-US" sz="2800" b="0">
                <a:solidFill>
                  <a:srgbClr val="000000"/>
                </a:solidFill>
                <a:latin typeface="黑体" panose="02010609060101010101" charset="-122"/>
                <a:ea typeface="黑体" panose="02010609060101010101" charset="-122"/>
                <a:cs typeface="黑体" panose="02010609060101010101" charset="-122"/>
              </a:rPr>
              <a:t>里也有类似的故事。请你从中选取一个例子，叙述情节，并作简要点评。要求：符合原著内容，条理清楚。</a:t>
            </a:r>
            <a:endParaRPr lang="zh-CN" altLang="en-US" sz="2800" b="0">
              <a:solidFill>
                <a:srgbClr val="000000"/>
              </a:solidFill>
              <a:latin typeface="黑体" panose="02010609060101010101" charset="-122"/>
              <a:ea typeface="黑体" panose="02010609060101010101" charset="-122"/>
              <a:cs typeface="黑体" panose="02010609060101010101" charset="-122"/>
            </a:endParaRPr>
          </a:p>
          <a:p>
            <a:r>
              <a:rPr lang="en-US" altLang="zh-CN" sz="2800" b="0">
                <a:solidFill>
                  <a:srgbClr val="000000"/>
                </a:solidFill>
                <a:latin typeface="黑体" panose="02010609060101010101" charset="-122"/>
                <a:ea typeface="黑体" panose="02010609060101010101" charset="-122"/>
                <a:cs typeface="黑体" panose="02010609060101010101" charset="-122"/>
              </a:rPr>
              <a:t>②</a:t>
            </a:r>
            <a:r>
              <a:rPr lang="zh-CN" altLang="en-US" sz="2800" b="0">
                <a:solidFill>
                  <a:srgbClr val="000000"/>
                </a:solidFill>
                <a:latin typeface="黑体" panose="02010609060101010101" charset="-122"/>
                <a:ea typeface="黑体" panose="02010609060101010101" charset="-122"/>
                <a:cs typeface="黑体" panose="02010609060101010101" charset="-122"/>
              </a:rPr>
              <a:t>请从</a:t>
            </a:r>
            <a:r>
              <a:rPr lang="en-US" altLang="zh-CN" sz="2800" b="0">
                <a:solidFill>
                  <a:srgbClr val="000000"/>
                </a:solidFill>
                <a:latin typeface="黑体" panose="02010609060101010101" charset="-122"/>
                <a:ea typeface="黑体" panose="02010609060101010101" charset="-122"/>
                <a:cs typeface="黑体" panose="02010609060101010101" charset="-122"/>
              </a:rPr>
              <a:t>《</a:t>
            </a:r>
            <a:r>
              <a:rPr lang="zh-CN" altLang="en-US" sz="2800" b="0">
                <a:solidFill>
                  <a:srgbClr val="000000"/>
                </a:solidFill>
                <a:latin typeface="黑体" panose="02010609060101010101" charset="-122"/>
                <a:ea typeface="黑体" panose="02010609060101010101" charset="-122"/>
                <a:cs typeface="黑体" panose="02010609060101010101" charset="-122"/>
              </a:rPr>
              <a:t>红楼梦</a:t>
            </a:r>
            <a:r>
              <a:rPr lang="en-US" altLang="zh-CN" sz="2800" b="0">
                <a:solidFill>
                  <a:srgbClr val="000000"/>
                </a:solidFill>
                <a:latin typeface="黑体" panose="02010609060101010101" charset="-122"/>
                <a:ea typeface="黑体" panose="02010609060101010101" charset="-122"/>
                <a:cs typeface="黑体" panose="02010609060101010101" charset="-122"/>
              </a:rPr>
              <a:t>》</a:t>
            </a:r>
            <a:r>
              <a:rPr lang="zh-CN" altLang="en-US" sz="2800" b="0">
                <a:solidFill>
                  <a:srgbClr val="000000"/>
                </a:solidFill>
                <a:latin typeface="黑体" panose="02010609060101010101" charset="-122"/>
                <a:ea typeface="黑体" panose="02010609060101010101" charset="-122"/>
                <a:cs typeface="黑体" panose="02010609060101010101" charset="-122"/>
              </a:rPr>
              <a:t>中的林黛玉、薛宝钗、史湘云、香菱之中选择一人，用一种花来比喻她，并简要陈述这样比喻的理由。要求：依据原著，自圆其说。</a:t>
            </a:r>
            <a:endParaRPr lang="zh-CN" altLang="en-US" sz="2800" b="0">
              <a:solidFill>
                <a:srgbClr val="000000"/>
              </a:solidFill>
              <a:latin typeface="黑体" panose="02010609060101010101" charset="-122"/>
              <a:ea typeface="黑体" panose="02010609060101010101" charset="-122"/>
              <a:cs typeface="黑体" panose="02010609060101010101" charset="-122"/>
            </a:endParaRPr>
          </a:p>
          <a:p>
            <a:r>
              <a:rPr lang="en-US" altLang="zh-CN" sz="2800" b="0">
                <a:solidFill>
                  <a:srgbClr val="000000"/>
                </a:solidFill>
                <a:latin typeface="黑体" panose="02010609060101010101" charset="-122"/>
                <a:ea typeface="黑体" panose="02010609060101010101" charset="-122"/>
                <a:cs typeface="黑体" panose="02010609060101010101" charset="-122"/>
              </a:rPr>
              <a:t>③</a:t>
            </a:r>
            <a:r>
              <a:rPr lang="zh-CN" altLang="en-US" sz="2800" b="0">
                <a:solidFill>
                  <a:srgbClr val="000000"/>
                </a:solidFill>
                <a:latin typeface="黑体" panose="02010609060101010101" charset="-122"/>
                <a:ea typeface="黑体" panose="02010609060101010101" charset="-122"/>
                <a:cs typeface="黑体" panose="02010609060101010101" charset="-122"/>
              </a:rPr>
              <a:t>如果请你从</a:t>
            </a:r>
            <a:r>
              <a:rPr lang="en-US" altLang="zh-CN" sz="2800" b="0">
                <a:solidFill>
                  <a:srgbClr val="000000"/>
                </a:solidFill>
                <a:latin typeface="黑体" panose="02010609060101010101" charset="-122"/>
                <a:ea typeface="黑体" panose="02010609060101010101" charset="-122"/>
                <a:cs typeface="黑体" panose="02010609060101010101" charset="-122"/>
              </a:rPr>
              <a:t>《</a:t>
            </a:r>
            <a:r>
              <a:rPr lang="zh-CN" altLang="en-US" sz="2800" b="0">
                <a:solidFill>
                  <a:srgbClr val="000000"/>
                </a:solidFill>
                <a:latin typeface="黑体" panose="02010609060101010101" charset="-122"/>
                <a:ea typeface="黑体" panose="02010609060101010101" charset="-122"/>
                <a:cs typeface="黑体" panose="02010609060101010101" charset="-122"/>
              </a:rPr>
              <a:t>边城</a:t>
            </a:r>
            <a:r>
              <a:rPr lang="en-US" altLang="zh-CN" sz="2800" b="0">
                <a:solidFill>
                  <a:srgbClr val="000000"/>
                </a:solidFill>
                <a:latin typeface="黑体" panose="02010609060101010101" charset="-122"/>
                <a:ea typeface="黑体" panose="02010609060101010101" charset="-122"/>
                <a:cs typeface="黑体" panose="02010609060101010101" charset="-122"/>
              </a:rPr>
              <a:t>》</a:t>
            </a:r>
            <a:r>
              <a:rPr lang="zh-CN" altLang="en-US" sz="2800" b="0">
                <a:solidFill>
                  <a:srgbClr val="000000"/>
                </a:solidFill>
                <a:latin typeface="黑体" panose="02010609060101010101" charset="-122"/>
                <a:ea typeface="黑体" panose="02010609060101010101" charset="-122"/>
                <a:cs typeface="黑体" panose="02010609060101010101" charset="-122"/>
              </a:rPr>
              <a:t>里的翠翠、 </a:t>
            </a:r>
            <a:r>
              <a:rPr lang="en-US" altLang="zh-CN" sz="2800" b="0">
                <a:solidFill>
                  <a:srgbClr val="000000"/>
                </a:solidFill>
                <a:latin typeface="黑体" panose="02010609060101010101" charset="-122"/>
                <a:ea typeface="黑体" panose="02010609060101010101" charset="-122"/>
                <a:cs typeface="黑体" panose="02010609060101010101" charset="-122"/>
              </a:rPr>
              <a:t>《</a:t>
            </a:r>
            <a:r>
              <a:rPr lang="zh-CN" altLang="en-US" sz="2800" b="0">
                <a:solidFill>
                  <a:srgbClr val="000000"/>
                </a:solidFill>
                <a:latin typeface="黑体" panose="02010609060101010101" charset="-122"/>
                <a:ea typeface="黑体" panose="02010609060101010101" charset="-122"/>
                <a:cs typeface="黑体" panose="02010609060101010101" charset="-122"/>
              </a:rPr>
              <a:t>红岩</a:t>
            </a:r>
            <a:r>
              <a:rPr lang="en-US" altLang="zh-CN" sz="2800" b="0">
                <a:solidFill>
                  <a:srgbClr val="000000"/>
                </a:solidFill>
                <a:latin typeface="黑体" panose="02010609060101010101" charset="-122"/>
                <a:ea typeface="黑体" panose="02010609060101010101" charset="-122"/>
                <a:cs typeface="黑体" panose="02010609060101010101" charset="-122"/>
              </a:rPr>
              <a:t>》</a:t>
            </a:r>
            <a:r>
              <a:rPr lang="zh-CN" altLang="en-US" sz="2800" b="0">
                <a:solidFill>
                  <a:srgbClr val="000000"/>
                </a:solidFill>
                <a:latin typeface="黑体" panose="02010609060101010101" charset="-122"/>
                <a:ea typeface="黑体" panose="02010609060101010101" charset="-122"/>
                <a:cs typeface="黑体" panose="02010609060101010101" charset="-122"/>
              </a:rPr>
              <a:t>里的江姐、</a:t>
            </a:r>
            <a:r>
              <a:rPr lang="en-US" altLang="zh-CN" sz="2800" b="0">
                <a:solidFill>
                  <a:srgbClr val="000000"/>
                </a:solidFill>
                <a:latin typeface="黑体" panose="02010609060101010101" charset="-122"/>
                <a:ea typeface="黑体" panose="02010609060101010101" charset="-122"/>
                <a:cs typeface="黑体" panose="02010609060101010101" charset="-122"/>
              </a:rPr>
              <a:t>《</a:t>
            </a:r>
            <a:r>
              <a:rPr lang="zh-CN" altLang="en-US" sz="2800" b="0">
                <a:solidFill>
                  <a:srgbClr val="000000"/>
                </a:solidFill>
                <a:latin typeface="黑体" panose="02010609060101010101" charset="-122"/>
                <a:ea typeface="黑体" panose="02010609060101010101" charset="-122"/>
                <a:cs typeface="黑体" panose="02010609060101010101" charset="-122"/>
              </a:rPr>
              <a:t>一件小事</a:t>
            </a:r>
            <a:r>
              <a:rPr lang="en-US" altLang="zh-CN" sz="2800" b="0">
                <a:solidFill>
                  <a:srgbClr val="000000"/>
                </a:solidFill>
                <a:latin typeface="黑体" panose="02010609060101010101" charset="-122"/>
                <a:ea typeface="黑体" panose="02010609060101010101" charset="-122"/>
                <a:cs typeface="黑体" panose="02010609060101010101" charset="-122"/>
              </a:rPr>
              <a:t>》</a:t>
            </a:r>
            <a:r>
              <a:rPr lang="zh-CN" altLang="en-US" sz="2800" b="0">
                <a:solidFill>
                  <a:srgbClr val="000000"/>
                </a:solidFill>
                <a:latin typeface="黑体" panose="02010609060101010101" charset="-122"/>
                <a:ea typeface="黑体" panose="02010609060101010101" charset="-122"/>
                <a:cs typeface="黑体" panose="02010609060101010101" charset="-122"/>
              </a:rPr>
              <a:t>里的人力车夫、</a:t>
            </a:r>
            <a:r>
              <a:rPr lang="en-US" altLang="zh-CN" sz="2800" b="0">
                <a:solidFill>
                  <a:srgbClr val="000000"/>
                </a:solidFill>
                <a:latin typeface="黑体" panose="02010609060101010101" charset="-122"/>
                <a:ea typeface="黑体" panose="02010609060101010101" charset="-122"/>
                <a:cs typeface="黑体" panose="02010609060101010101" charset="-122"/>
              </a:rPr>
              <a:t>《</a:t>
            </a:r>
            <a:r>
              <a:rPr lang="zh-CN" altLang="en-US" sz="2800" b="0">
                <a:solidFill>
                  <a:srgbClr val="000000"/>
                </a:solidFill>
                <a:latin typeface="黑体" panose="02010609060101010101" charset="-122"/>
                <a:ea typeface="黑体" panose="02010609060101010101" charset="-122"/>
                <a:cs typeface="黑体" panose="02010609060101010101" charset="-122"/>
              </a:rPr>
              <a:t>老人与海</a:t>
            </a:r>
            <a:r>
              <a:rPr lang="en-US" altLang="zh-CN" sz="2800" b="0">
                <a:solidFill>
                  <a:srgbClr val="000000"/>
                </a:solidFill>
                <a:latin typeface="黑体" panose="02010609060101010101" charset="-122"/>
                <a:ea typeface="黑体" panose="02010609060101010101" charset="-122"/>
                <a:cs typeface="黑体" panose="02010609060101010101" charset="-122"/>
              </a:rPr>
              <a:t>》</a:t>
            </a:r>
            <a:r>
              <a:rPr lang="zh-CN" altLang="en-US" sz="2800" b="0">
                <a:solidFill>
                  <a:srgbClr val="000000"/>
                </a:solidFill>
                <a:latin typeface="黑体" panose="02010609060101010101" charset="-122"/>
                <a:ea typeface="黑体" panose="02010609060101010101" charset="-122"/>
                <a:cs typeface="黑体" panose="02010609060101010101" charset="-122"/>
              </a:rPr>
              <a:t>里的桑提亚哥之中，选择一个人物，依据某个特定情境，为他（她）设计一尊雕像，你将怎样设计呢？要求：描述雕像的体态、外貌、神情等特征，并依据原著说明设计的意图。</a:t>
            </a:r>
            <a:endParaRPr lang="zh-CN" altLang="en-US" sz="2800" b="0">
              <a:solidFill>
                <a:srgbClr val="000000"/>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27480" y="474980"/>
            <a:ext cx="10265410" cy="5908040"/>
          </a:xfrm>
          <a:prstGeom prst="rect">
            <a:avLst/>
          </a:prstGeom>
          <a:noFill/>
        </p:spPr>
        <p:txBody>
          <a:bodyPr wrap="square" rtlCol="0" anchor="t">
            <a:spAutoFit/>
          </a:bodyPr>
          <a:p>
            <a:pPr algn="ctr">
              <a:lnSpc>
                <a:spcPct val="150000"/>
              </a:lnSpc>
            </a:pPr>
            <a:r>
              <a:rPr lang="zh-CN" altLang="en-US" sz="2800" b="1"/>
              <a:t>咏素蝶诗 </a:t>
            </a:r>
            <a:endParaRPr lang="zh-CN" altLang="en-US" sz="2800" b="1"/>
          </a:p>
          <a:p>
            <a:pPr algn="ctr">
              <a:lnSpc>
                <a:spcPct val="150000"/>
              </a:lnSpc>
            </a:pPr>
            <a:r>
              <a:rPr lang="zh-CN" altLang="en-US" sz="2800" b="1"/>
              <a:t>刘孝绰</a:t>
            </a:r>
            <a:endParaRPr lang="zh-CN" altLang="en-US" sz="2800" b="1"/>
          </a:p>
          <a:p>
            <a:pPr algn="ctr">
              <a:lnSpc>
                <a:spcPct val="150000"/>
              </a:lnSpc>
            </a:pPr>
            <a:r>
              <a:rPr lang="zh-CN" altLang="en-US" sz="2800" b="1"/>
              <a:t>随蜂绕绿蕙，避雀隐青薇。 映日忽争起，因风乍共归。</a:t>
            </a:r>
            <a:endParaRPr lang="zh-CN" altLang="en-US" sz="2800" b="1"/>
          </a:p>
          <a:p>
            <a:pPr algn="ctr">
              <a:lnSpc>
                <a:spcPct val="150000"/>
              </a:lnSpc>
            </a:pPr>
            <a:r>
              <a:rPr lang="zh-CN" altLang="en-US" sz="2800" b="1"/>
              <a:t>出没花中见，参差叶际飞 。芳华幸勿谢，嘉树欲相依。</a:t>
            </a:r>
            <a:endParaRPr lang="zh-CN" altLang="en-US" sz="2800" b="1"/>
          </a:p>
          <a:p>
            <a:pPr>
              <a:lnSpc>
                <a:spcPct val="150000"/>
              </a:lnSpc>
            </a:pPr>
            <a:r>
              <a:rPr lang="zh-CN" altLang="en-US" sz="2800" b="1"/>
              <a:t>｛注｝刘孝绰（481-539）：南朝梁文学家，彭城（今江苏徐州）人。文名颇盛，因恃才傲物，而为人所忌恨，仕途数起数伏。</a:t>
            </a:r>
            <a:endParaRPr lang="zh-CN" altLang="en-US" sz="2800" b="1"/>
          </a:p>
          <a:p>
            <a:pPr>
              <a:lnSpc>
                <a:spcPct val="150000"/>
              </a:lnSpc>
            </a:pPr>
            <a:r>
              <a:rPr lang="zh-CN" altLang="en-US" sz="2800" b="1"/>
              <a:t>【小题1】这首咏物诗描写了素蝶的哪些活动？请结合诗歌作简要分析。（4分）</a:t>
            </a:r>
            <a:endParaRPr lang="zh-CN" altLang="en-US" sz="2800" b="1"/>
          </a:p>
          <a:p>
            <a:pPr>
              <a:lnSpc>
                <a:spcPct val="150000"/>
              </a:lnSpc>
            </a:pPr>
            <a:r>
              <a:rPr lang="zh-CN" altLang="en-US" sz="2800" b="1"/>
              <a:t>【小题2】这首诗采用了什么手法？有什么含意？（4分）</a:t>
            </a:r>
            <a:endParaRPr lang="zh-CN" altLang="en-US" sz="2800" b="1"/>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52550" y="613410"/>
            <a:ext cx="9670415" cy="5323205"/>
          </a:xfrm>
          <a:prstGeom prst="rect">
            <a:avLst/>
          </a:prstGeom>
          <a:noFill/>
        </p:spPr>
        <p:txBody>
          <a:bodyPr wrap="square" rtlCol="0" anchor="t">
            <a:spAutoFit/>
          </a:bodyPr>
          <a:p>
            <a:pPr algn="ctr"/>
            <a:r>
              <a:rPr lang="zh-CN" altLang="en-US" sz="4000" b="1"/>
              <a:t>梦中作①</a:t>
            </a:r>
            <a:endParaRPr lang="zh-CN" altLang="en-US" sz="4000" b="1"/>
          </a:p>
          <a:p>
            <a:pPr algn="ctr"/>
            <a:r>
              <a:rPr lang="zh-CN" altLang="en-US" sz="4000" b="1"/>
              <a:t>欧阳修</a:t>
            </a:r>
            <a:endParaRPr lang="zh-CN" altLang="en-US" sz="4000" b="1"/>
          </a:p>
          <a:p>
            <a:pPr algn="ctr"/>
            <a:r>
              <a:rPr lang="zh-CN" altLang="en-US" sz="4000" b="1"/>
              <a:t>夜凉吹笛千山月，路暗迷人百种花。</a:t>
            </a:r>
            <a:endParaRPr lang="zh-CN" altLang="en-US" sz="4000" b="1"/>
          </a:p>
          <a:p>
            <a:pPr algn="ctr"/>
            <a:r>
              <a:rPr lang="zh-CN" altLang="en-US" sz="4000" b="1"/>
              <a:t>棋罢不知人换世②，酒阑③无奈客思家。</a:t>
            </a:r>
            <a:endParaRPr lang="zh-CN" altLang="en-US" sz="4000" b="1"/>
          </a:p>
          <a:p>
            <a:r>
              <a:rPr lang="zh-CN" altLang="en-US" sz="3600" b="1"/>
              <a:t>【注】①本诗约作于皇祐元年(1049)，当时作者因支持范仲淹新政而被贬谪到颍州。②传说晋时有一人进山砍柴，见两童子在下棋，于是置斧旁观，等一盘棋结柬，斧已拦掉．回家后发现早已换了人间。③酒阑：酒尽．</a:t>
            </a:r>
            <a:endParaRPr lang="zh-CN" altLang="en-US" sz="3600" b="1"/>
          </a:p>
        </p:txBody>
      </p:sp>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85720" y="1964690"/>
            <a:ext cx="7736840" cy="1198880"/>
          </a:xfrm>
          <a:prstGeom prst="rect">
            <a:avLst/>
          </a:prstGeom>
          <a:noFill/>
        </p:spPr>
        <p:txBody>
          <a:bodyPr wrap="square" rtlCol="0" anchor="t">
            <a:spAutoFit/>
          </a:bodyPr>
          <a:p>
            <a:r>
              <a:rPr lang="zh-CN" altLang="en-US" sz="7200" b="1"/>
              <a:t>思维的发展与提升</a:t>
            </a:r>
            <a:endParaRPr lang="zh-CN" altLang="en-US" sz="7200" b="1"/>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19960" y="1721485"/>
            <a:ext cx="8742045" cy="3784600"/>
          </a:xfrm>
          <a:prstGeom prst="rect">
            <a:avLst/>
          </a:prstGeom>
          <a:noFill/>
        </p:spPr>
        <p:txBody>
          <a:bodyPr wrap="square" rtlCol="0" anchor="t">
            <a:spAutoFit/>
          </a:bodyPr>
          <a:p>
            <a:r>
              <a:rPr lang="en-US" altLang="zh-CN" sz="4000"/>
              <a:t>   </a:t>
            </a:r>
            <a:r>
              <a:rPr lang="en-US" altLang="zh-CN" sz="4000" b="1"/>
              <a:t> </a:t>
            </a:r>
            <a:r>
              <a:rPr lang="zh-CN" altLang="en-US" sz="4000" b="1"/>
              <a:t>语文学科固然有它的个性与特点，但有一点是与数理化等学科相当的——它也是一个致力于思维发展与提升的学科。以语言为工具，以逻辑为保障，遵循规律，科学动脑，是语文学科应该教给学生的。</a:t>
            </a:r>
            <a:endParaRPr lang="zh-CN" altLang="en-US" sz="4000" b="1"/>
          </a:p>
        </p:txBody>
      </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212080" y="964565"/>
            <a:ext cx="1768475" cy="1014730"/>
          </a:xfrm>
          <a:prstGeom prst="rect">
            <a:avLst/>
          </a:prstGeom>
          <a:noFill/>
          <a:ln>
            <a:solidFill>
              <a:srgbClr val="FF0000"/>
            </a:solidFill>
          </a:ln>
        </p:spPr>
        <p:txBody>
          <a:bodyPr wrap="square" rtlCol="0">
            <a:spAutoFit/>
          </a:bodyPr>
          <a:p>
            <a:r>
              <a:rPr lang="zh-CN" altLang="en-US" sz="6000" b="1"/>
              <a:t>阅读</a:t>
            </a:r>
            <a:endParaRPr lang="zh-CN" altLang="en-US" sz="6000" b="1"/>
          </a:p>
        </p:txBody>
      </p:sp>
      <p:sp>
        <p:nvSpPr>
          <p:cNvPr id="3" name="文本框 2"/>
          <p:cNvSpPr txBox="1"/>
          <p:nvPr/>
        </p:nvSpPr>
        <p:spPr>
          <a:xfrm>
            <a:off x="1996440" y="3738245"/>
            <a:ext cx="1768475" cy="1014730"/>
          </a:xfrm>
          <a:prstGeom prst="rect">
            <a:avLst/>
          </a:prstGeom>
          <a:noFill/>
          <a:ln>
            <a:solidFill>
              <a:srgbClr val="FF0000"/>
            </a:solidFill>
          </a:ln>
        </p:spPr>
        <p:txBody>
          <a:bodyPr wrap="square" rtlCol="0">
            <a:spAutoFit/>
          </a:bodyPr>
          <a:p>
            <a:r>
              <a:rPr lang="zh-CN" altLang="en-US" sz="6000" b="1"/>
              <a:t>认读</a:t>
            </a:r>
            <a:endParaRPr lang="zh-CN" altLang="en-US" sz="6000" b="1"/>
          </a:p>
        </p:txBody>
      </p:sp>
      <p:sp>
        <p:nvSpPr>
          <p:cNvPr id="4" name="文本框 3"/>
          <p:cNvSpPr txBox="1"/>
          <p:nvPr/>
        </p:nvSpPr>
        <p:spPr>
          <a:xfrm>
            <a:off x="5211445" y="3738245"/>
            <a:ext cx="1768475" cy="1014730"/>
          </a:xfrm>
          <a:prstGeom prst="rect">
            <a:avLst/>
          </a:prstGeom>
          <a:noFill/>
          <a:ln>
            <a:solidFill>
              <a:srgbClr val="FF0000"/>
            </a:solidFill>
          </a:ln>
        </p:spPr>
        <p:txBody>
          <a:bodyPr wrap="square" rtlCol="0">
            <a:spAutoFit/>
          </a:bodyPr>
          <a:p>
            <a:r>
              <a:rPr lang="zh-CN" altLang="en-US" sz="6000" b="1"/>
              <a:t>解读</a:t>
            </a:r>
            <a:endParaRPr lang="zh-CN" altLang="en-US" sz="6000" b="1"/>
          </a:p>
        </p:txBody>
      </p:sp>
      <p:sp>
        <p:nvSpPr>
          <p:cNvPr id="5" name="文本框 4"/>
          <p:cNvSpPr txBox="1"/>
          <p:nvPr/>
        </p:nvSpPr>
        <p:spPr>
          <a:xfrm>
            <a:off x="8518525" y="3738245"/>
            <a:ext cx="1768475" cy="1014730"/>
          </a:xfrm>
          <a:prstGeom prst="rect">
            <a:avLst/>
          </a:prstGeom>
          <a:noFill/>
          <a:ln>
            <a:solidFill>
              <a:srgbClr val="FF0000"/>
            </a:solidFill>
          </a:ln>
        </p:spPr>
        <p:txBody>
          <a:bodyPr wrap="square" rtlCol="0">
            <a:spAutoFit/>
          </a:bodyPr>
          <a:p>
            <a:r>
              <a:rPr lang="zh-CN" altLang="en-US" sz="6000" b="1"/>
              <a:t>赏读</a:t>
            </a:r>
            <a:endParaRPr lang="zh-CN" altLang="en-US" sz="6000" b="1"/>
          </a:p>
        </p:txBody>
      </p:sp>
      <p:cxnSp>
        <p:nvCxnSpPr>
          <p:cNvPr id="6" name="直接箭头连接符 5"/>
          <p:cNvCxnSpPr>
            <a:stCxn id="3" idx="3"/>
            <a:endCxn id="4" idx="1"/>
          </p:cNvCxnSpPr>
          <p:nvPr/>
        </p:nvCxnSpPr>
        <p:spPr>
          <a:xfrm>
            <a:off x="3764915" y="4245610"/>
            <a:ext cx="1446530" cy="0"/>
          </a:xfrm>
          <a:prstGeom prst="straightConnector1">
            <a:avLst/>
          </a:prstGeom>
          <a:ln w="53975">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a:off x="6980555" y="4245610"/>
            <a:ext cx="1446530" cy="0"/>
          </a:xfrm>
          <a:prstGeom prst="straightConnector1">
            <a:avLst/>
          </a:prstGeom>
          <a:ln w="53975">
            <a:tailEnd type="arrow"/>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3228975" y="2031365"/>
            <a:ext cx="2682240" cy="176784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926455" y="2046605"/>
            <a:ext cx="121920" cy="1752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972175" y="2046605"/>
            <a:ext cx="3276600" cy="166116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55495" y="1528445"/>
            <a:ext cx="1980565" cy="768350"/>
          </a:xfrm>
          <a:prstGeom prst="rect">
            <a:avLst/>
          </a:prstGeom>
          <a:noFill/>
          <a:ln w="63500">
            <a:solidFill>
              <a:schemeClr val="accent1"/>
            </a:solidFill>
          </a:ln>
        </p:spPr>
        <p:txBody>
          <a:bodyPr wrap="square" rtlCol="0">
            <a:spAutoFit/>
          </a:bodyPr>
          <a:p>
            <a:r>
              <a:rPr lang="en-US" altLang="zh-CN" sz="4400"/>
              <a:t> </a:t>
            </a:r>
            <a:r>
              <a:rPr lang="zh-CN" altLang="en-US" sz="4400"/>
              <a:t>作者</a:t>
            </a:r>
            <a:endParaRPr lang="zh-CN" altLang="en-US" sz="4400"/>
          </a:p>
        </p:txBody>
      </p:sp>
      <p:sp>
        <p:nvSpPr>
          <p:cNvPr id="5" name="文本框 4"/>
          <p:cNvSpPr txBox="1"/>
          <p:nvPr/>
        </p:nvSpPr>
        <p:spPr>
          <a:xfrm>
            <a:off x="2055495" y="3044825"/>
            <a:ext cx="1980565" cy="768350"/>
          </a:xfrm>
          <a:prstGeom prst="rect">
            <a:avLst/>
          </a:prstGeom>
          <a:noFill/>
          <a:ln w="63500">
            <a:solidFill>
              <a:schemeClr val="accent1"/>
            </a:solidFill>
          </a:ln>
        </p:spPr>
        <p:txBody>
          <a:bodyPr wrap="square" rtlCol="0">
            <a:spAutoFit/>
          </a:bodyPr>
          <a:p>
            <a:r>
              <a:rPr lang="zh-CN" altLang="en-US" sz="4400">
                <a:sym typeface="+mn-ea"/>
              </a:rPr>
              <a:t>命题者</a:t>
            </a:r>
            <a:endParaRPr lang="zh-CN" altLang="en-US" sz="4400"/>
          </a:p>
        </p:txBody>
      </p:sp>
      <p:sp>
        <p:nvSpPr>
          <p:cNvPr id="6" name="文本框 5"/>
          <p:cNvSpPr txBox="1"/>
          <p:nvPr/>
        </p:nvSpPr>
        <p:spPr>
          <a:xfrm>
            <a:off x="2055495" y="4716145"/>
            <a:ext cx="2042160" cy="768350"/>
          </a:xfrm>
          <a:prstGeom prst="rect">
            <a:avLst/>
          </a:prstGeom>
          <a:noFill/>
          <a:ln w="63500">
            <a:solidFill>
              <a:schemeClr val="accent1"/>
            </a:solidFill>
          </a:ln>
        </p:spPr>
        <p:txBody>
          <a:bodyPr wrap="square" rtlCol="0">
            <a:spAutoFit/>
          </a:bodyPr>
          <a:p>
            <a:r>
              <a:rPr lang="zh-CN" altLang="en-US" sz="4400">
                <a:sym typeface="+mn-ea"/>
              </a:rPr>
              <a:t>阅读者</a:t>
            </a:r>
            <a:endParaRPr lang="zh-CN" altLang="en-US" sz="4400"/>
          </a:p>
        </p:txBody>
      </p:sp>
      <p:cxnSp>
        <p:nvCxnSpPr>
          <p:cNvPr id="7" name="直接箭头连接符 6"/>
          <p:cNvCxnSpPr>
            <a:stCxn id="2" idx="3"/>
          </p:cNvCxnSpPr>
          <p:nvPr/>
        </p:nvCxnSpPr>
        <p:spPr>
          <a:xfrm>
            <a:off x="4036060" y="1912620"/>
            <a:ext cx="3231515" cy="1505585"/>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4036060" y="3345180"/>
            <a:ext cx="3261995" cy="149225"/>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flipV="1">
            <a:off x="4097655" y="3616325"/>
            <a:ext cx="3154680" cy="1633855"/>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7298055" y="3044825"/>
            <a:ext cx="1645285" cy="768350"/>
          </a:xfrm>
          <a:prstGeom prst="rect">
            <a:avLst/>
          </a:prstGeom>
          <a:noFill/>
          <a:ln w="63500">
            <a:solidFill>
              <a:schemeClr val="accent1"/>
            </a:solidFill>
          </a:ln>
        </p:spPr>
        <p:txBody>
          <a:bodyPr wrap="square" rtlCol="0">
            <a:spAutoFit/>
          </a:bodyPr>
          <a:p>
            <a:r>
              <a:rPr lang="en-US" altLang="zh-CN" sz="4400"/>
              <a:t> </a:t>
            </a:r>
            <a:r>
              <a:rPr lang="zh-CN" altLang="en-US" sz="4400"/>
              <a:t>文本</a:t>
            </a:r>
            <a:endParaRPr lang="zh-CN" altLang="en-US" sz="4400"/>
          </a:p>
        </p:txBody>
      </p:sp>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838575" y="5292725"/>
            <a:ext cx="4648200" cy="521970"/>
          </a:xfrm>
          <a:prstGeom prst="rect">
            <a:avLst/>
          </a:prstGeom>
          <a:noFill/>
          <a:ln w="73025">
            <a:solidFill>
              <a:schemeClr val="accent1"/>
            </a:solidFill>
          </a:ln>
        </p:spPr>
        <p:txBody>
          <a:bodyPr wrap="square" rtlCol="0">
            <a:spAutoFit/>
          </a:bodyPr>
          <a:p>
            <a:r>
              <a:rPr lang="zh-CN" altLang="en-US" sz="2800" b="1">
                <a:sym typeface="+mn-ea"/>
              </a:rPr>
              <a:t>次次核心形象（人事景物）</a:t>
            </a:r>
            <a:endParaRPr lang="zh-CN" altLang="en-US" sz="2800" b="1">
              <a:sym typeface="+mn-ea"/>
            </a:endParaRPr>
          </a:p>
        </p:txBody>
      </p:sp>
      <p:cxnSp>
        <p:nvCxnSpPr>
          <p:cNvPr id="3" name="直接箭头连接符 2"/>
          <p:cNvCxnSpPr>
            <a:stCxn id="2" idx="0"/>
            <a:endCxn id="4" idx="2"/>
          </p:cNvCxnSpPr>
          <p:nvPr/>
        </p:nvCxnSpPr>
        <p:spPr>
          <a:xfrm flipH="1" flipV="1">
            <a:off x="6096000" y="4639310"/>
            <a:ext cx="66675" cy="653415"/>
          </a:xfrm>
          <a:prstGeom prst="straightConnector1">
            <a:avLst/>
          </a:prstGeom>
          <a:ln w="66675">
            <a:tailEnd type="arrow"/>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3863340" y="4055745"/>
            <a:ext cx="4465320" cy="583565"/>
          </a:xfrm>
          <a:prstGeom prst="rect">
            <a:avLst/>
          </a:prstGeom>
          <a:noFill/>
          <a:ln w="73025">
            <a:solidFill>
              <a:schemeClr val="accent1"/>
            </a:solidFill>
          </a:ln>
        </p:spPr>
        <p:txBody>
          <a:bodyPr wrap="square" rtlCol="0">
            <a:spAutoFit/>
          </a:bodyPr>
          <a:p>
            <a:r>
              <a:rPr lang="zh-CN" altLang="en-US" sz="3200" b="1">
                <a:sym typeface="+mn-ea"/>
              </a:rPr>
              <a:t>次核心形象（人事景物）</a:t>
            </a:r>
            <a:endParaRPr lang="zh-CN" altLang="en-US" sz="3200" b="1">
              <a:sym typeface="+mn-ea"/>
            </a:endParaRPr>
          </a:p>
        </p:txBody>
      </p:sp>
      <p:sp>
        <p:nvSpPr>
          <p:cNvPr id="5" name="文本框 4"/>
          <p:cNvSpPr txBox="1"/>
          <p:nvPr/>
        </p:nvSpPr>
        <p:spPr>
          <a:xfrm>
            <a:off x="3863340" y="3049905"/>
            <a:ext cx="4465320" cy="583565"/>
          </a:xfrm>
          <a:prstGeom prst="rect">
            <a:avLst/>
          </a:prstGeom>
          <a:noFill/>
          <a:ln w="73025">
            <a:solidFill>
              <a:schemeClr val="accent1"/>
            </a:solidFill>
          </a:ln>
        </p:spPr>
        <p:txBody>
          <a:bodyPr wrap="square" rtlCol="0">
            <a:spAutoFit/>
          </a:bodyPr>
          <a:p>
            <a:pPr algn="ctr"/>
            <a:r>
              <a:rPr lang="zh-CN" altLang="en-US" sz="3200" b="1"/>
              <a:t>核心形象（人事景物）</a:t>
            </a:r>
            <a:endParaRPr lang="zh-CN" altLang="en-US" sz="3200" b="1"/>
          </a:p>
        </p:txBody>
      </p:sp>
      <p:cxnSp>
        <p:nvCxnSpPr>
          <p:cNvPr id="7" name="直接箭头连接符 6"/>
          <p:cNvCxnSpPr/>
          <p:nvPr/>
        </p:nvCxnSpPr>
        <p:spPr>
          <a:xfrm flipH="1" flipV="1">
            <a:off x="6078855" y="3601085"/>
            <a:ext cx="15240" cy="426720"/>
          </a:xfrm>
          <a:prstGeom prst="straightConnector1">
            <a:avLst/>
          </a:prstGeom>
          <a:ln w="66675">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flipH="1" flipV="1">
            <a:off x="6038850" y="2440305"/>
            <a:ext cx="9525" cy="609600"/>
          </a:xfrm>
          <a:prstGeom prst="straightConnector1">
            <a:avLst/>
          </a:prstGeom>
          <a:ln w="66675">
            <a:tailEnd type="arrow"/>
          </a:ln>
        </p:spPr>
        <p:style>
          <a:lnRef idx="1">
            <a:schemeClr val="accent1"/>
          </a:lnRef>
          <a:fillRef idx="0">
            <a:schemeClr val="accent1"/>
          </a:fillRef>
          <a:effectRef idx="0">
            <a:schemeClr val="accent1"/>
          </a:effectRef>
          <a:fontRef idx="minor">
            <a:schemeClr val="tx1"/>
          </a:fontRef>
        </p:style>
      </p:cxnSp>
      <p:sp>
        <p:nvSpPr>
          <p:cNvPr id="9" name="等腰三角形 8"/>
          <p:cNvSpPr/>
          <p:nvPr/>
        </p:nvSpPr>
        <p:spPr>
          <a:xfrm>
            <a:off x="3427095" y="294005"/>
            <a:ext cx="5059680" cy="2145665"/>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a:solidFill>
                  <a:srgbClr val="FF0000"/>
                </a:solidFill>
              </a:rPr>
              <a:t>作者情感意志等</a:t>
            </a:r>
            <a:endParaRPr lang="zh-CN" altLang="en-US" sz="3600">
              <a:solidFill>
                <a:srgbClr val="FF0000"/>
              </a:solidFill>
            </a:endParaRPr>
          </a:p>
        </p:txBody>
      </p:sp>
      <p:sp>
        <p:nvSpPr>
          <p:cNvPr id="10" name="文本框 9"/>
          <p:cNvSpPr txBox="1"/>
          <p:nvPr/>
        </p:nvSpPr>
        <p:spPr>
          <a:xfrm>
            <a:off x="4676775" y="6069965"/>
            <a:ext cx="2621280" cy="583565"/>
          </a:xfrm>
          <a:prstGeom prst="rect">
            <a:avLst/>
          </a:prstGeom>
          <a:noFill/>
        </p:spPr>
        <p:txBody>
          <a:bodyPr wrap="square" rtlCol="0">
            <a:spAutoFit/>
          </a:bodyPr>
          <a:p>
            <a:pPr algn="ctr"/>
            <a:r>
              <a:rPr lang="zh-CN" altLang="en-US" sz="3200" b="1"/>
              <a:t>作者文本</a:t>
            </a:r>
            <a:endParaRPr lang="zh-CN" altLang="en-US" sz="3200" b="1"/>
          </a:p>
        </p:txBody>
      </p:sp>
      <p:sp>
        <p:nvSpPr>
          <p:cNvPr id="11" name="文本框 10"/>
          <p:cNvSpPr txBox="1"/>
          <p:nvPr/>
        </p:nvSpPr>
        <p:spPr>
          <a:xfrm>
            <a:off x="683895" y="6146165"/>
            <a:ext cx="2621280" cy="583565"/>
          </a:xfrm>
          <a:prstGeom prst="rect">
            <a:avLst/>
          </a:prstGeom>
          <a:noFill/>
        </p:spPr>
        <p:txBody>
          <a:bodyPr wrap="square" rtlCol="0">
            <a:spAutoFit/>
          </a:bodyPr>
          <a:p>
            <a:pPr algn="ctr"/>
            <a:r>
              <a:rPr lang="zh-CN" altLang="en-US" sz="3200" b="1"/>
              <a:t>读者</a:t>
            </a:r>
            <a:endParaRPr lang="zh-CN" altLang="en-US" sz="3200" b="1"/>
          </a:p>
        </p:txBody>
      </p:sp>
      <p:cxnSp>
        <p:nvCxnSpPr>
          <p:cNvPr id="12" name="直接箭头连接符 11"/>
          <p:cNvCxnSpPr>
            <a:stCxn id="13" idx="3"/>
            <a:endCxn id="9" idx="1"/>
          </p:cNvCxnSpPr>
          <p:nvPr/>
        </p:nvCxnSpPr>
        <p:spPr>
          <a:xfrm flipV="1">
            <a:off x="2665095" y="1367155"/>
            <a:ext cx="2026920" cy="260985"/>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714375" y="1367155"/>
            <a:ext cx="1950720" cy="521970"/>
          </a:xfrm>
          <a:prstGeom prst="rect">
            <a:avLst/>
          </a:prstGeom>
          <a:noFill/>
          <a:ln w="76200">
            <a:solidFill>
              <a:srgbClr val="0070C0"/>
            </a:solidFill>
          </a:ln>
        </p:spPr>
        <p:txBody>
          <a:bodyPr wrap="square" rtlCol="0">
            <a:spAutoFit/>
          </a:bodyPr>
          <a:p>
            <a:r>
              <a:rPr lang="zh-CN" altLang="en-US" sz="2800"/>
              <a:t>揣摩 确认</a:t>
            </a:r>
            <a:endParaRPr lang="zh-CN" altLang="en-US" sz="2800"/>
          </a:p>
        </p:txBody>
      </p:sp>
      <p:sp>
        <p:nvSpPr>
          <p:cNvPr id="14" name="文本框 13"/>
          <p:cNvSpPr txBox="1"/>
          <p:nvPr/>
        </p:nvSpPr>
        <p:spPr>
          <a:xfrm>
            <a:off x="805815" y="3049905"/>
            <a:ext cx="1950720" cy="829945"/>
          </a:xfrm>
          <a:prstGeom prst="rect">
            <a:avLst/>
          </a:prstGeom>
          <a:noFill/>
          <a:ln w="76200">
            <a:solidFill>
              <a:srgbClr val="0070C0"/>
            </a:solidFill>
          </a:ln>
        </p:spPr>
        <p:txBody>
          <a:bodyPr wrap="square" rtlCol="0">
            <a:spAutoFit/>
          </a:bodyPr>
          <a:p>
            <a:r>
              <a:rPr lang="zh-CN" altLang="en-US" sz="2400" b="1"/>
              <a:t>有何作用、妙处</a:t>
            </a:r>
            <a:endParaRPr lang="zh-CN" altLang="en-US" sz="2400" b="1"/>
          </a:p>
        </p:txBody>
      </p:sp>
      <p:sp>
        <p:nvSpPr>
          <p:cNvPr id="15" name="文本框 14"/>
          <p:cNvSpPr txBox="1"/>
          <p:nvPr/>
        </p:nvSpPr>
        <p:spPr>
          <a:xfrm>
            <a:off x="714375" y="4639310"/>
            <a:ext cx="1950720" cy="953135"/>
          </a:xfrm>
          <a:prstGeom prst="rect">
            <a:avLst/>
          </a:prstGeom>
          <a:noFill/>
          <a:ln w="76200">
            <a:solidFill>
              <a:srgbClr val="0070C0"/>
            </a:solidFill>
          </a:ln>
        </p:spPr>
        <p:txBody>
          <a:bodyPr wrap="square" rtlCol="0">
            <a:spAutoFit/>
          </a:bodyPr>
          <a:p>
            <a:r>
              <a:rPr lang="zh-CN" altLang="en-US" sz="2800" b="1"/>
              <a:t>有何作用、妙处</a:t>
            </a:r>
            <a:endParaRPr lang="zh-CN" altLang="en-US" sz="2800" b="1"/>
          </a:p>
        </p:txBody>
      </p:sp>
      <p:cxnSp>
        <p:nvCxnSpPr>
          <p:cNvPr id="17" name="直接箭头连接符 16"/>
          <p:cNvCxnSpPr/>
          <p:nvPr/>
        </p:nvCxnSpPr>
        <p:spPr>
          <a:xfrm flipH="1" flipV="1">
            <a:off x="1529080" y="3879850"/>
            <a:ext cx="66675" cy="653415"/>
          </a:xfrm>
          <a:prstGeom prst="straightConnector1">
            <a:avLst/>
          </a:prstGeom>
          <a:ln w="66675">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flipH="1" flipV="1">
            <a:off x="1640840" y="2000885"/>
            <a:ext cx="81915" cy="1049020"/>
          </a:xfrm>
          <a:prstGeom prst="straightConnector1">
            <a:avLst/>
          </a:prstGeom>
          <a:ln w="66675">
            <a:tailEnd type="arrow"/>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9355455" y="6146165"/>
            <a:ext cx="2621280" cy="583565"/>
          </a:xfrm>
          <a:prstGeom prst="rect">
            <a:avLst/>
          </a:prstGeom>
          <a:noFill/>
        </p:spPr>
        <p:txBody>
          <a:bodyPr wrap="square" rtlCol="0">
            <a:spAutoFit/>
          </a:bodyPr>
          <a:p>
            <a:pPr algn="ctr"/>
            <a:r>
              <a:rPr lang="zh-CN" altLang="en-US" sz="3200" b="1"/>
              <a:t>思维过程</a:t>
            </a:r>
            <a:endParaRPr lang="zh-CN" altLang="en-US" sz="3200" b="1"/>
          </a:p>
        </p:txBody>
      </p:sp>
      <p:sp>
        <p:nvSpPr>
          <p:cNvPr id="21" name="文本框 20"/>
          <p:cNvSpPr txBox="1"/>
          <p:nvPr/>
        </p:nvSpPr>
        <p:spPr>
          <a:xfrm>
            <a:off x="10597515" y="294005"/>
            <a:ext cx="675005" cy="5805170"/>
          </a:xfrm>
          <a:prstGeom prst="rect">
            <a:avLst/>
          </a:prstGeom>
          <a:noFill/>
          <a:ln w="47625">
            <a:solidFill>
              <a:schemeClr val="accent1"/>
            </a:solidFill>
          </a:ln>
        </p:spPr>
        <p:txBody>
          <a:bodyPr vert="eaVert" wrap="square" rtlCol="0">
            <a:spAutoFit/>
          </a:bodyPr>
          <a:p>
            <a:r>
              <a:rPr lang="zh-CN" altLang="en-US" sz="3200" b="1">
                <a:sym typeface="+mn-ea"/>
              </a:rPr>
              <a:t>缘</a:t>
            </a:r>
            <a:r>
              <a:rPr lang="zh-CN" altLang="en-US" sz="3200" b="1">
                <a:solidFill>
                  <a:srgbClr val="FF0000"/>
                </a:solidFill>
                <a:cs typeface="+mn-ea"/>
                <a:sym typeface="+mn-ea"/>
              </a:rPr>
              <a:t>景</a:t>
            </a:r>
            <a:r>
              <a:rPr lang="zh-CN" altLang="en-US" sz="3200" b="1">
                <a:sym typeface="+mn-ea"/>
              </a:rPr>
              <a:t>入情  知人论世  以意逆志</a:t>
            </a:r>
            <a:endParaRPr lang="zh-CN" altLang="en-US" sz="3200" b="1">
              <a:sym typeface="+mn-ea"/>
            </a:endParaRPr>
          </a:p>
        </p:txBody>
      </p:sp>
      <p:cxnSp>
        <p:nvCxnSpPr>
          <p:cNvPr id="22" name="直接箭头连接符 21"/>
          <p:cNvCxnSpPr/>
          <p:nvPr/>
        </p:nvCxnSpPr>
        <p:spPr>
          <a:xfrm flipH="1">
            <a:off x="8453120" y="888365"/>
            <a:ext cx="2179320" cy="2392680"/>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a:endCxn id="9" idx="4"/>
          </p:cNvCxnSpPr>
          <p:nvPr/>
        </p:nvCxnSpPr>
        <p:spPr>
          <a:xfrm flipH="1" flipV="1">
            <a:off x="8486775" y="2439670"/>
            <a:ext cx="2115185" cy="2411095"/>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47520" y="-69850"/>
            <a:ext cx="8055610" cy="798830"/>
          </a:xfrm>
          <a:prstGeom prst="rect">
            <a:avLst/>
          </a:prstGeom>
          <a:noFill/>
        </p:spPr>
        <p:txBody>
          <a:bodyPr wrap="square" rtlCol="0" anchor="t">
            <a:spAutoFit/>
          </a:bodyPr>
          <a:p>
            <a:endParaRPr lang="zh-CN" altLang="en-US"/>
          </a:p>
          <a:p>
            <a:r>
              <a:rPr lang="zh-CN" altLang="en-US" sz="2800" b="1"/>
              <a:t>马兰花（2015年高考语文全国课标Ⅰ卷试题）</a:t>
            </a:r>
            <a:endParaRPr lang="zh-CN" altLang="en-US" sz="2800" b="1"/>
          </a:p>
        </p:txBody>
      </p:sp>
      <p:pic>
        <p:nvPicPr>
          <p:cNvPr id="3" name="图片 2"/>
          <p:cNvPicPr>
            <a:picLocks noChangeAspect="1"/>
          </p:cNvPicPr>
          <p:nvPr/>
        </p:nvPicPr>
        <p:blipFill>
          <a:blip r:embed="rId1"/>
          <a:stretch>
            <a:fillRect/>
          </a:stretch>
        </p:blipFill>
        <p:spPr>
          <a:xfrm>
            <a:off x="1747520" y="1043305"/>
            <a:ext cx="9114155" cy="5846445"/>
          </a:xfrm>
          <a:prstGeom prst="rect">
            <a:avLst/>
          </a:prstGeom>
        </p:spPr>
      </p:pic>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88185" y="120650"/>
            <a:ext cx="4754880" cy="368300"/>
          </a:xfrm>
          <a:prstGeom prst="rect">
            <a:avLst/>
          </a:prstGeom>
          <a:noFill/>
        </p:spPr>
        <p:txBody>
          <a:bodyPr wrap="none" rtlCol="0" anchor="t">
            <a:spAutoFit/>
          </a:bodyPr>
          <a:p>
            <a:r>
              <a:rPr lang="zh-CN" altLang="en-US" b="1">
                <a:sym typeface="+mn-ea"/>
              </a:rPr>
              <a:t>灯火（201</a:t>
            </a:r>
            <a:r>
              <a:rPr lang="en-US" altLang="zh-CN" b="1">
                <a:sym typeface="+mn-ea"/>
              </a:rPr>
              <a:t>0</a:t>
            </a:r>
            <a:r>
              <a:rPr lang="zh-CN" altLang="en-US" b="1">
                <a:sym typeface="+mn-ea"/>
              </a:rPr>
              <a:t>年高考语文全国课标Ⅰ卷试题）</a:t>
            </a:r>
            <a:endParaRPr lang="zh-CN" altLang="en-US"/>
          </a:p>
        </p:txBody>
      </p:sp>
      <p:pic>
        <p:nvPicPr>
          <p:cNvPr id="3" name="图片 2"/>
          <p:cNvPicPr>
            <a:picLocks noChangeAspect="1"/>
          </p:cNvPicPr>
          <p:nvPr/>
        </p:nvPicPr>
        <p:blipFill>
          <a:blip r:embed="rId1"/>
          <a:stretch>
            <a:fillRect/>
          </a:stretch>
        </p:blipFill>
        <p:spPr>
          <a:xfrm>
            <a:off x="1771650" y="740410"/>
            <a:ext cx="9013190" cy="5981065"/>
          </a:xfrm>
          <a:prstGeom prst="rect">
            <a:avLst/>
          </a:prstGeom>
        </p:spPr>
      </p:pic>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标题 67585"/>
          <p:cNvSpPr>
            <a:spLocks noGrp="1"/>
          </p:cNvSpPr>
          <p:nvPr>
            <p:ph type="title"/>
          </p:nvPr>
        </p:nvSpPr>
        <p:spPr/>
        <p:txBody>
          <a:bodyPr vert="horz" wrap="square" lIns="91440" tIns="45720" rIns="91440" bIns="45720" anchor="ctr"/>
          <a:p>
            <a:r>
              <a:rPr lang="zh-CN" altLang="en-US" dirty="0">
                <a:solidFill>
                  <a:schemeClr val="tx2"/>
                </a:solidFill>
              </a:rPr>
              <a:t>关于现代文阅读</a:t>
            </a:r>
            <a:endParaRPr lang="zh-CN" altLang="en-US" dirty="0">
              <a:solidFill>
                <a:schemeClr val="tx2"/>
              </a:solidFill>
            </a:endParaRPr>
          </a:p>
        </p:txBody>
      </p:sp>
      <p:sp>
        <p:nvSpPr>
          <p:cNvPr id="35843" name="文本占位符 67586"/>
          <p:cNvSpPr>
            <a:spLocks noGrp="1"/>
          </p:cNvSpPr>
          <p:nvPr>
            <p:ph type="body"/>
          </p:nvPr>
        </p:nvSpPr>
        <p:spPr/>
        <p:txBody>
          <a:bodyPr vert="horz" wrap="square" lIns="91440" tIns="45720" rIns="91440" bIns="45720" anchor="t"/>
          <a:p>
            <a:r>
              <a:rPr lang="zh-CN" altLang="en-US" sz="2800" dirty="0"/>
              <a:t>（一）论述类文本阅读</a:t>
            </a:r>
            <a:endParaRPr lang="zh-CN" altLang="en-US" sz="2800" dirty="0"/>
          </a:p>
          <a:p>
            <a:endParaRPr lang="zh-CN" altLang="en-US" sz="2800" dirty="0"/>
          </a:p>
          <a:p>
            <a:r>
              <a:rPr lang="zh-CN" altLang="en-US" sz="2800" dirty="0"/>
              <a:t>（二）文学类文本阅读</a:t>
            </a:r>
            <a:endParaRPr lang="zh-CN" altLang="en-US" sz="2800" dirty="0"/>
          </a:p>
          <a:p>
            <a:endParaRPr lang="zh-CN" altLang="en-US" sz="2800" dirty="0"/>
          </a:p>
          <a:p>
            <a:r>
              <a:rPr lang="zh-CN" altLang="en-US" sz="2800" dirty="0"/>
              <a:t>（三）实用类文本阅读</a:t>
            </a:r>
            <a:endParaRPr lang="zh-CN" altLang="en-US" sz="28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638617" y="1540510"/>
            <a:ext cx="8915400" cy="3777622"/>
          </a:xfrm>
        </p:spPr>
        <p:txBody>
          <a:bodyPr/>
          <a:p>
            <a:pPr marL="0" indent="0">
              <a:buNone/>
            </a:pPr>
            <a:r>
              <a:rPr lang="en-US" altLang="zh-CN" sz="4000"/>
              <a:t>  </a:t>
            </a:r>
            <a:r>
              <a:rPr lang="en-US" altLang="zh-CN" sz="4000" b="1"/>
              <a:t>   </a:t>
            </a:r>
            <a:r>
              <a:rPr lang="zh-CN" altLang="en-US" sz="4000" b="1"/>
              <a:t>名篇默写中，庄子《逍遥游》、荀子《劝学》、曹操《观沧海》、杜甫《茅屋为秋风所破歌》、刘禹锡《陋室铭》、杜牧《阿房宫赋》呈现出了自我超越、自省好学、乐观进取、推己及人、洁身自好、责任担当等优良品质。</a:t>
            </a:r>
            <a:endParaRPr lang="zh-CN" altLang="en-US" sz="4000" b="1"/>
          </a:p>
          <a:p>
            <a:pPr marL="0" indent="0">
              <a:buNone/>
            </a:pPr>
            <a:r>
              <a:rPr lang="zh-CN" altLang="en-US" sz="4000" b="1"/>
              <a:t>备考启发：  </a:t>
            </a:r>
            <a:r>
              <a:rPr lang="zh-CN" altLang="en-US" sz="4000" b="1">
                <a:solidFill>
                  <a:srgbClr val="FF0000"/>
                </a:solidFill>
              </a:rPr>
              <a:t>必备知识</a:t>
            </a:r>
            <a:r>
              <a:rPr lang="en-US" altLang="zh-CN" sz="4000" b="1">
                <a:solidFill>
                  <a:srgbClr val="FF0000"/>
                </a:solidFill>
              </a:rPr>
              <a:t>---</a:t>
            </a:r>
            <a:r>
              <a:rPr lang="zh-CN" altLang="en-US" sz="4000" b="1">
                <a:solidFill>
                  <a:srgbClr val="FF0000"/>
                </a:solidFill>
              </a:rPr>
              <a:t>核心价值</a:t>
            </a:r>
            <a:endParaRPr lang="zh-CN" altLang="en-US" sz="4000" b="1">
              <a:solidFill>
                <a:srgbClr val="FF0000"/>
              </a:solidFill>
            </a:endParaRPr>
          </a:p>
          <a:p>
            <a:pPr marL="0" indent="0">
              <a:buNone/>
            </a:pPr>
            <a:endParaRPr lang="en-US" altLang="zh-CN" sz="4000" b="1"/>
          </a:p>
        </p:txBody>
      </p:sp>
      <p:sp>
        <p:nvSpPr>
          <p:cNvPr id="4" name="文本框 3"/>
          <p:cNvSpPr txBox="1"/>
          <p:nvPr/>
        </p:nvSpPr>
        <p:spPr>
          <a:xfrm>
            <a:off x="1538605" y="614680"/>
            <a:ext cx="10700385" cy="645160"/>
          </a:xfrm>
          <a:prstGeom prst="rect">
            <a:avLst/>
          </a:prstGeom>
          <a:noFill/>
        </p:spPr>
        <p:txBody>
          <a:bodyPr wrap="none" rtlCol="0">
            <a:spAutoFit/>
          </a:bodyPr>
          <a:p>
            <a:pPr algn="l"/>
            <a:r>
              <a:rPr lang="zh-CN" altLang="en-US" sz="3600" b="1">
                <a:sym typeface="+mn-ea"/>
              </a:rPr>
              <a:t>名篇默写</a:t>
            </a:r>
            <a:r>
              <a:rPr lang="en-US" altLang="zh-CN" sz="3600" b="1">
                <a:sym typeface="+mn-ea"/>
              </a:rPr>
              <a:t>---聚焦中华优秀文化，全面彰显文化自信</a:t>
            </a:r>
            <a:endParaRPr lang="en-US" altLang="zh-CN" sz="3600" b="1">
              <a:sym typeface="+mn-ea"/>
            </a:endParaRPr>
          </a:p>
        </p:txBody>
      </p:sp>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标题 51201"/>
          <p:cNvSpPr>
            <a:spLocks noGrp="1"/>
          </p:cNvSpPr>
          <p:nvPr>
            <p:ph type="title"/>
          </p:nvPr>
        </p:nvSpPr>
        <p:spPr/>
        <p:txBody>
          <a:bodyPr vert="horz" wrap="square" lIns="91440" tIns="45720" rIns="91440" bIns="45720" anchor="ctr"/>
          <a:p>
            <a:r>
              <a:rPr lang="en-US" altLang="zh-CN" sz="3200" b="1" dirty="0">
                <a:solidFill>
                  <a:schemeClr val="tx2"/>
                </a:solidFill>
              </a:rPr>
              <a:t>(</a:t>
            </a:r>
            <a:r>
              <a:rPr lang="zh-CN" altLang="en-US" sz="3200" b="1" dirty="0">
                <a:solidFill>
                  <a:schemeClr val="tx2"/>
                </a:solidFill>
              </a:rPr>
              <a:t>一</a:t>
            </a:r>
            <a:r>
              <a:rPr lang="en-US" altLang="zh-CN" sz="3200" b="1" dirty="0">
                <a:solidFill>
                  <a:schemeClr val="tx2"/>
                </a:solidFill>
              </a:rPr>
              <a:t>)</a:t>
            </a:r>
            <a:r>
              <a:rPr lang="zh-CN" altLang="en-US" sz="3200" b="1" dirty="0">
                <a:solidFill>
                  <a:schemeClr val="tx2"/>
                </a:solidFill>
              </a:rPr>
              <a:t>论述类文本阅读</a:t>
            </a:r>
            <a:br>
              <a:rPr lang="zh-CN" altLang="en-US" sz="3200" b="1" dirty="0">
                <a:solidFill>
                  <a:srgbClr val="000000"/>
                </a:solidFill>
              </a:rPr>
            </a:br>
            <a:endParaRPr lang="zh-CN" altLang="en-US" sz="3200" b="1" dirty="0">
              <a:solidFill>
                <a:srgbClr val="000000"/>
              </a:solidFill>
            </a:endParaRPr>
          </a:p>
        </p:txBody>
      </p:sp>
      <p:sp>
        <p:nvSpPr>
          <p:cNvPr id="62467" name="文本占位符 51202"/>
          <p:cNvSpPr>
            <a:spLocks noGrp="1"/>
          </p:cNvSpPr>
          <p:nvPr>
            <p:ph type="body" idx="4294967295"/>
          </p:nvPr>
        </p:nvSpPr>
        <p:spPr/>
        <p:txBody>
          <a:bodyPr vert="horz" wrap="square" lIns="91440" tIns="45720" rIns="91440" bIns="45720" numCol="1" anchor="t" anchorCtr="0" compatLnSpc="1"/>
          <a:lstStyle/>
          <a:p>
            <a:pPr marL="3175" marR="0" lvl="0" indent="-3175" algn="l" defTabSz="914400" rtl="0" eaLnBrk="0" fontAlgn="base" latinLnBrk="0" hangingPunct="0">
              <a:lnSpc>
                <a:spcPct val="100000"/>
              </a:lnSpc>
              <a:spcBef>
                <a:spcPct val="20000"/>
              </a:spcBef>
              <a:spcAft>
                <a:spcPct val="0"/>
              </a:spcAft>
              <a:buClrTx/>
              <a:buSzTx/>
              <a:buFontTx/>
              <a:buChar char="•"/>
              <a:defRPr/>
            </a:pPr>
            <a:r>
              <a:rPr kumimoji="0" lang="zh-CN" altLang="en-US" sz="2400" b="1" i="0" u="none" strike="noStrike" kern="1200" cap="none" spc="0" normalizeH="0" baseline="0" noProof="1">
                <a:ln>
                  <a:noFill/>
                </a:ln>
                <a:solidFill>
                  <a:schemeClr val="accent2"/>
                </a:solidFill>
                <a:effectLst/>
                <a:uLnTx/>
                <a:uFillTx/>
                <a:latin typeface="+mn-ea"/>
                <a:ea typeface="+mn-ea"/>
                <a:cs typeface="+mn-cs"/>
                <a:sym typeface="Arial" panose="020B0604020202020204" pitchFamily="34" charset="0"/>
              </a:rPr>
              <a:t>考查能力点：</a:t>
            </a:r>
            <a:endParaRPr kumimoji="0" lang="zh-CN" altLang="en-US" sz="2400" b="1" i="0" u="none" strike="noStrike" kern="1200" cap="none" spc="0" normalizeH="0" baseline="0" noProof="1">
              <a:ln>
                <a:noFill/>
              </a:ln>
              <a:solidFill>
                <a:schemeClr val="accent2"/>
              </a:solidFill>
              <a:effectLst/>
              <a:uLnTx/>
              <a:uFillTx/>
              <a:latin typeface="+mn-ea"/>
              <a:ea typeface="+mn-ea"/>
              <a:cs typeface="+mn-cs"/>
              <a:sym typeface="Arial" panose="020B0604020202020204" pitchFamily="34" charset="0"/>
            </a:endParaRPr>
          </a:p>
          <a:p>
            <a:pPr marL="3175" marR="0" lvl="0" indent="-3175" algn="l" defTabSz="914400" rtl="0" eaLnBrk="0" fontAlgn="base" latinLnBrk="0" hangingPunct="0">
              <a:lnSpc>
                <a:spcPct val="100000"/>
              </a:lnSpc>
              <a:spcBef>
                <a:spcPct val="20000"/>
              </a:spcBef>
              <a:spcAft>
                <a:spcPct val="0"/>
              </a:spcAft>
              <a:buClrTx/>
              <a:buSzTx/>
              <a:buFontTx/>
              <a:buChar char="•"/>
              <a:defRPr/>
            </a:pPr>
            <a:r>
              <a:rPr kumimoji="0" lang="en-US" altLang="zh-CN" sz="2400" b="1" i="0" u="none" strike="noStrike" kern="1200" cap="none" spc="0" normalizeH="0" baseline="0" noProof="1">
                <a:ln>
                  <a:noFill/>
                </a:ln>
                <a:solidFill>
                  <a:schemeClr val="accent2"/>
                </a:solidFill>
                <a:effectLst/>
                <a:uLnTx/>
                <a:uFillTx/>
                <a:latin typeface="+mn-ea"/>
                <a:ea typeface="+mn-ea"/>
                <a:cs typeface="+mn-cs"/>
                <a:sym typeface="Arial" panose="020B0604020202020204" pitchFamily="34" charset="0"/>
              </a:rPr>
              <a:t>1.</a:t>
            </a:r>
            <a:r>
              <a:rPr kumimoji="0" lang="zh-CN" altLang="en-US" sz="2400" b="1" i="0" u="none" strike="noStrike" kern="1200" cap="none" spc="0" normalizeH="0" baseline="0" noProof="1">
                <a:ln>
                  <a:noFill/>
                </a:ln>
                <a:solidFill>
                  <a:schemeClr val="accent2"/>
                </a:solidFill>
                <a:effectLst/>
                <a:uLnTx/>
                <a:uFillTx/>
                <a:latin typeface="+mn-ea"/>
                <a:ea typeface="+mn-ea"/>
                <a:cs typeface="+mn-cs"/>
                <a:sym typeface="Arial" panose="020B0604020202020204" pitchFamily="34" charset="0"/>
              </a:rPr>
              <a:t>理解</a:t>
            </a:r>
            <a:r>
              <a:rPr kumimoji="0" lang="en-US" altLang="zh-CN" sz="2400" b="1" i="0" u="none" strike="noStrike" kern="1200" cap="none" spc="0" normalizeH="0" baseline="0" noProof="1">
                <a:ln>
                  <a:noFill/>
                </a:ln>
                <a:solidFill>
                  <a:schemeClr val="accent2"/>
                </a:solidFill>
                <a:effectLst/>
                <a:uLnTx/>
                <a:uFillTx/>
                <a:latin typeface="+mn-ea"/>
                <a:ea typeface="+mn-ea"/>
                <a:cs typeface="+mn-cs"/>
                <a:sym typeface="Arial" panose="020B0604020202020204" pitchFamily="34" charset="0"/>
              </a:rPr>
              <a:t>B  </a:t>
            </a:r>
            <a:r>
              <a:rPr kumimoji="0" lang="zh-CN" altLang="en-US" sz="2400" b="1" i="0" u="none" strike="noStrike" kern="1200" cap="none" spc="0" normalizeH="0" baseline="0" noProof="1">
                <a:ln>
                  <a:noFill/>
                </a:ln>
                <a:solidFill>
                  <a:schemeClr val="accent2"/>
                </a:solidFill>
                <a:effectLst/>
                <a:uLnTx/>
                <a:uFillTx/>
                <a:latin typeface="+mn-ea"/>
                <a:ea typeface="+mn-ea"/>
                <a:cs typeface="+mn-cs"/>
                <a:sym typeface="Arial" panose="020B0604020202020204" pitchFamily="34" charset="0"/>
              </a:rPr>
              <a:t>理解文中重要概念的含义</a:t>
            </a:r>
            <a:endParaRPr kumimoji="0" lang="zh-CN" altLang="en-US" sz="2400" b="1" i="0" u="none" strike="noStrike" kern="1200" cap="none" spc="0" normalizeH="0" baseline="0" noProof="1">
              <a:ln>
                <a:noFill/>
              </a:ln>
              <a:solidFill>
                <a:schemeClr val="accent2"/>
              </a:solidFill>
              <a:effectLst/>
              <a:uLnTx/>
              <a:uFillTx/>
              <a:latin typeface="+mn-ea"/>
              <a:ea typeface="+mn-ea"/>
              <a:cs typeface="+mn-cs"/>
              <a:sym typeface="Arial" panose="020B0604020202020204" pitchFamily="34" charset="0"/>
            </a:endParaRPr>
          </a:p>
          <a:p>
            <a:pPr marL="3175" marR="0" lvl="0" indent="-3175" algn="l" defTabSz="914400" rtl="0" eaLnBrk="0" fontAlgn="base" latinLnBrk="0" hangingPunct="0">
              <a:lnSpc>
                <a:spcPct val="100000"/>
              </a:lnSpc>
              <a:spcBef>
                <a:spcPct val="20000"/>
              </a:spcBef>
              <a:spcAft>
                <a:spcPct val="0"/>
              </a:spcAft>
              <a:buClrTx/>
              <a:buSzTx/>
              <a:buFontTx/>
              <a:buChar char="•"/>
              <a:defRPr/>
            </a:pPr>
            <a:r>
              <a:rPr kumimoji="0" lang="zh-CN" altLang="en-US" sz="2400" b="1" i="0" u="none" strike="noStrike" kern="1200" cap="none" spc="0" normalizeH="0" baseline="0" noProof="1">
                <a:ln>
                  <a:noFill/>
                </a:ln>
                <a:solidFill>
                  <a:schemeClr val="accent2"/>
                </a:solidFill>
                <a:effectLst/>
                <a:uLnTx/>
                <a:uFillTx/>
                <a:latin typeface="+mn-ea"/>
                <a:ea typeface="+mn-ea"/>
                <a:cs typeface="+mn-cs"/>
                <a:sym typeface="Arial" panose="020B0604020202020204" pitchFamily="34" charset="0"/>
              </a:rPr>
              <a:t>         理解文中重要句子的含义</a:t>
            </a:r>
            <a:endParaRPr kumimoji="0" lang="zh-CN" altLang="en-US" sz="2400" b="1" i="0" u="none" strike="noStrike" kern="1200" cap="none" spc="0" normalizeH="0" baseline="0" noProof="1">
              <a:ln>
                <a:noFill/>
              </a:ln>
              <a:solidFill>
                <a:schemeClr val="accent2"/>
              </a:solidFill>
              <a:effectLst/>
              <a:uLnTx/>
              <a:uFillTx/>
              <a:latin typeface="+mn-ea"/>
              <a:ea typeface="+mn-ea"/>
              <a:cs typeface="+mn-cs"/>
              <a:sym typeface="Arial" panose="020B0604020202020204" pitchFamily="34" charset="0"/>
            </a:endParaRPr>
          </a:p>
          <a:p>
            <a:pPr marL="3175" marR="0" lvl="0" indent="-3175" algn="l" defTabSz="914400" rtl="0" eaLnBrk="0" fontAlgn="base" latinLnBrk="0" hangingPunct="0">
              <a:lnSpc>
                <a:spcPct val="100000"/>
              </a:lnSpc>
              <a:spcBef>
                <a:spcPct val="20000"/>
              </a:spcBef>
              <a:spcAft>
                <a:spcPct val="0"/>
              </a:spcAft>
              <a:buClrTx/>
              <a:buSzTx/>
              <a:buFontTx/>
              <a:buChar char="•"/>
              <a:defRPr/>
            </a:pPr>
            <a:r>
              <a:rPr kumimoji="0" lang="en-US" altLang="zh-CN" sz="2400" b="1" i="0" u="none" strike="noStrike" kern="1200" cap="none" spc="0" normalizeH="0" baseline="0" noProof="1">
                <a:ln>
                  <a:noFill/>
                </a:ln>
                <a:solidFill>
                  <a:schemeClr val="accent2"/>
                </a:solidFill>
                <a:effectLst/>
                <a:uLnTx/>
                <a:uFillTx/>
                <a:latin typeface="+mn-ea"/>
                <a:ea typeface="+mn-ea"/>
                <a:cs typeface="+mn-cs"/>
                <a:sym typeface="Arial" panose="020B0604020202020204" pitchFamily="34" charset="0"/>
              </a:rPr>
              <a:t>2.</a:t>
            </a:r>
            <a:r>
              <a:rPr kumimoji="0" lang="zh-CN" altLang="en-US" sz="2400" b="1" i="0" u="none" strike="noStrike" kern="1200" cap="none" spc="0" normalizeH="0" baseline="0" noProof="1">
                <a:ln>
                  <a:noFill/>
                </a:ln>
                <a:solidFill>
                  <a:schemeClr val="accent2"/>
                </a:solidFill>
                <a:effectLst/>
                <a:uLnTx/>
                <a:uFillTx/>
                <a:latin typeface="+mn-ea"/>
                <a:ea typeface="+mn-ea"/>
                <a:cs typeface="+mn-cs"/>
                <a:sym typeface="Arial" panose="020B0604020202020204" pitchFamily="34" charset="0"/>
              </a:rPr>
              <a:t>分析综合</a:t>
            </a:r>
            <a:r>
              <a:rPr kumimoji="0" lang="en-US" altLang="zh-CN" sz="2400" b="1" i="0" u="none" strike="noStrike" kern="1200" cap="none" spc="0" normalizeH="0" baseline="0" noProof="1">
                <a:ln>
                  <a:noFill/>
                </a:ln>
                <a:solidFill>
                  <a:schemeClr val="accent2"/>
                </a:solidFill>
                <a:effectLst/>
                <a:uLnTx/>
                <a:uFillTx/>
                <a:latin typeface="+mn-ea"/>
                <a:ea typeface="+mn-ea"/>
                <a:cs typeface="+mn-cs"/>
                <a:sym typeface="Arial" panose="020B0604020202020204" pitchFamily="34" charset="0"/>
              </a:rPr>
              <a:t>C  </a:t>
            </a:r>
            <a:r>
              <a:rPr kumimoji="0" lang="zh-CN" altLang="en-US" sz="2400" b="1" i="0" u="none" strike="noStrike" kern="1200" cap="none" spc="0" normalizeH="0" baseline="0" noProof="1">
                <a:ln>
                  <a:noFill/>
                </a:ln>
                <a:solidFill>
                  <a:srgbClr val="FF0000"/>
                </a:solidFill>
                <a:effectLst/>
                <a:uLnTx/>
                <a:uFillTx/>
                <a:latin typeface="+mn-ea"/>
                <a:ea typeface="+mn-ea"/>
                <a:cs typeface="+mn-cs"/>
                <a:sym typeface="Arial" panose="020B0604020202020204" pitchFamily="34" charset="0"/>
              </a:rPr>
              <a:t>说理性  逻辑性</a:t>
            </a:r>
            <a:endParaRPr kumimoji="0" lang="zh-CN" altLang="en-US" sz="2400" b="1" i="0" u="none" strike="noStrike" kern="1200" cap="none" spc="0" normalizeH="0" baseline="0" noProof="1">
              <a:ln>
                <a:noFill/>
              </a:ln>
              <a:solidFill>
                <a:srgbClr val="FF0000"/>
              </a:solidFill>
              <a:effectLst/>
              <a:uLnTx/>
              <a:uFillTx/>
              <a:latin typeface="+mn-ea"/>
              <a:ea typeface="+mn-ea"/>
              <a:cs typeface="+mn-cs"/>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zh-CN" altLang="en-US" sz="2400" b="1" i="0" u="none" strike="noStrike" kern="1200" cap="none" spc="0" normalizeH="0" baseline="0" noProof="1">
                <a:ln>
                  <a:noFill/>
                </a:ln>
                <a:solidFill>
                  <a:schemeClr val="accent2"/>
                </a:solidFill>
                <a:effectLst/>
                <a:uLnTx/>
                <a:uFillTx/>
                <a:latin typeface="+mn-ea"/>
                <a:ea typeface="+mn-ea"/>
                <a:cs typeface="+mn-cs"/>
                <a:sym typeface="Arial" panose="020B0604020202020204" pitchFamily="34" charset="0"/>
              </a:rPr>
              <a:t>   筛选并整合文中的信息</a:t>
            </a:r>
            <a:endParaRPr kumimoji="0" lang="zh-CN" altLang="en-US" sz="2400" b="1" i="0" u="none" strike="noStrike" kern="1200" cap="none" spc="0" normalizeH="0" baseline="0" noProof="1">
              <a:ln>
                <a:noFill/>
              </a:ln>
              <a:solidFill>
                <a:schemeClr val="accent2"/>
              </a:solidFill>
              <a:effectLst/>
              <a:uLnTx/>
              <a:uFillTx/>
              <a:latin typeface="+mn-ea"/>
              <a:ea typeface="+mn-ea"/>
              <a:cs typeface="+mn-cs"/>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zh-CN" altLang="en-US" sz="2400" b="1" i="0" u="none" strike="noStrike" kern="1200" cap="none" spc="0" normalizeH="0" baseline="0" noProof="1">
                <a:ln>
                  <a:noFill/>
                </a:ln>
                <a:solidFill>
                  <a:schemeClr val="accent2"/>
                </a:solidFill>
                <a:effectLst/>
                <a:uLnTx/>
                <a:uFillTx/>
                <a:latin typeface="+mn-ea"/>
                <a:ea typeface="+mn-ea"/>
                <a:cs typeface="+mn-cs"/>
                <a:sym typeface="Arial" panose="020B0604020202020204" pitchFamily="34" charset="0"/>
              </a:rPr>
              <a:t>   分析文章结构、归纳内容要点、概括中心思想</a:t>
            </a:r>
            <a:endParaRPr kumimoji="0" lang="zh-CN" altLang="en-US" sz="2400" b="1" i="0" u="none" strike="noStrike" kern="1200" cap="none" spc="0" normalizeH="0" baseline="0" noProof="1">
              <a:ln>
                <a:noFill/>
              </a:ln>
              <a:solidFill>
                <a:schemeClr val="accent2"/>
              </a:solidFill>
              <a:effectLst/>
              <a:uLnTx/>
              <a:uFillTx/>
              <a:latin typeface="+mn-ea"/>
              <a:ea typeface="+mn-ea"/>
              <a:cs typeface="+mn-cs"/>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zh-CN" altLang="en-US" sz="2400" b="0" i="0" u="none" strike="noStrike" kern="1200" cap="none" spc="0" normalizeH="0" baseline="0" noProof="1">
                <a:ln>
                  <a:noFill/>
                </a:ln>
                <a:solidFill>
                  <a:schemeClr val="accent2"/>
                </a:solidFill>
                <a:effectLst/>
                <a:uLnTx/>
                <a:uFillTx/>
                <a:latin typeface="+mn-ea"/>
                <a:ea typeface="+mn-ea"/>
                <a:cs typeface="+mn-cs"/>
                <a:sym typeface="Arial" panose="020B0604020202020204" pitchFamily="34" charset="0"/>
              </a:rPr>
              <a:t>   分析</a:t>
            </a:r>
            <a:r>
              <a:rPr kumimoji="0" lang="zh-CN" altLang="en-US" sz="2400" b="0" i="0" u="none" strike="noStrike" kern="1200" cap="none" spc="0" normalizeH="0" baseline="0" noProof="1">
                <a:ln>
                  <a:noFill/>
                </a:ln>
                <a:solidFill>
                  <a:srgbClr val="FF0000"/>
                </a:solidFill>
                <a:effectLst/>
                <a:uLnTx/>
                <a:uFillTx/>
                <a:latin typeface="+mn-ea"/>
                <a:ea typeface="+mn-ea"/>
                <a:cs typeface="+mn-cs"/>
                <a:sym typeface="Arial" panose="020B0604020202020204" pitchFamily="34" charset="0"/>
              </a:rPr>
              <a:t>论点、论据和论证方法</a:t>
            </a:r>
            <a:endParaRPr kumimoji="0" lang="zh-CN" altLang="en-US" sz="2400" b="0" i="0" u="none" strike="noStrike" kern="1200" cap="none" spc="0" normalizeH="0" baseline="0" noProof="1">
              <a:ln>
                <a:noFill/>
              </a:ln>
              <a:solidFill>
                <a:srgbClr val="FF0000"/>
              </a:solidFill>
              <a:effectLst/>
              <a:uLnTx/>
              <a:uFillTx/>
              <a:latin typeface="+mn-ea"/>
              <a:ea typeface="+mn-ea"/>
              <a:cs typeface="+mn-cs"/>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zh-CN" altLang="en-US" sz="2400" b="0" i="0" u="none" strike="noStrike" kern="1200" cap="none" spc="0" normalizeH="0" baseline="0" noProof="1">
                <a:ln>
                  <a:noFill/>
                </a:ln>
                <a:solidFill>
                  <a:schemeClr val="accent2"/>
                </a:solidFill>
                <a:effectLst/>
                <a:uLnTx/>
                <a:uFillTx/>
                <a:latin typeface="+mn-ea"/>
                <a:ea typeface="+mn-ea"/>
                <a:cs typeface="+mn-cs"/>
                <a:sym typeface="Arial" panose="020B0604020202020204" pitchFamily="34" charset="0"/>
              </a:rPr>
              <a:t>   分析概括作者在文中的观点态度</a:t>
            </a:r>
            <a:endParaRPr kumimoji="0" lang="zh-CN" altLang="en-US" sz="2400" b="0" i="0" u="none" strike="noStrike" kern="1200" cap="none" spc="0" normalizeH="0" baseline="0" noProof="1">
              <a:ln>
                <a:noFill/>
              </a:ln>
              <a:solidFill>
                <a:schemeClr val="accent2"/>
              </a:solidFill>
              <a:effectLst/>
              <a:uLnTx/>
              <a:uFillTx/>
              <a:latin typeface="+mn-ea"/>
              <a:ea typeface="+mn-ea"/>
              <a:cs typeface="+mn-cs"/>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zh-CN" altLang="en-US" sz="2400" b="0" i="0" u="none" strike="noStrike" kern="1200" cap="none" spc="0" normalizeH="0" baseline="0" noProof="1">
                <a:ln>
                  <a:noFill/>
                </a:ln>
                <a:solidFill>
                  <a:schemeClr val="accent2"/>
                </a:solidFill>
                <a:effectLst/>
                <a:uLnTx/>
                <a:uFillTx/>
                <a:latin typeface="+mn-ea"/>
                <a:ea typeface="+mn-ea"/>
                <a:cs typeface="+mn-cs"/>
                <a:sym typeface="Arial" panose="020B0604020202020204" pitchFamily="34" charset="0"/>
              </a:rPr>
              <a:t>选文：政论文、学术论文、时评、书评</a:t>
            </a:r>
            <a:endParaRPr kumimoji="0" lang="zh-CN" altLang="en-US" sz="2400" b="0" i="0" u="none" strike="noStrike" kern="1200" cap="none" spc="0" normalizeH="0" baseline="0" noProof="1">
              <a:ln>
                <a:noFill/>
              </a:ln>
              <a:solidFill>
                <a:schemeClr val="accent2"/>
              </a:solidFill>
              <a:effectLst/>
              <a:uLnTx/>
              <a:uFillTx/>
              <a:latin typeface="+mn-ea"/>
              <a:ea typeface="+mn-ea"/>
              <a:cs typeface="+mn-cs"/>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accent2"/>
              </a:solidFill>
              <a:effectLst/>
              <a:uLnTx/>
              <a:uFillTx/>
              <a:latin typeface="+mn-ea"/>
              <a:ea typeface="+mn-ea"/>
              <a:cs typeface="+mn-cs"/>
              <a:sym typeface="Arial" panose="020B0604020202020204" pitchFamily="34" charset="0"/>
            </a:endParaRPr>
          </a:p>
        </p:txBody>
      </p:sp>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文本框 18433"/>
          <p:cNvSpPr txBox="1"/>
          <p:nvPr/>
        </p:nvSpPr>
        <p:spPr>
          <a:xfrm>
            <a:off x="2711450" y="1268413"/>
            <a:ext cx="6553200" cy="706755"/>
          </a:xfrm>
          <a:prstGeom prst="rect">
            <a:avLst/>
          </a:prstGeom>
          <a:noFill/>
          <a:ln w="9525">
            <a:noFill/>
          </a:ln>
        </p:spPr>
        <p:txBody>
          <a:bodyPr>
            <a:spAutoFit/>
          </a:bodyPr>
          <a:p>
            <a:pPr>
              <a:spcBef>
                <a:spcPct val="50000"/>
              </a:spcBef>
            </a:pPr>
            <a:r>
              <a:rPr lang="zh-CN" altLang="en-US" sz="4000" b="1" dirty="0">
                <a:solidFill>
                  <a:srgbClr val="FF0000"/>
                </a:solidFill>
                <a:latin typeface="Arial" panose="020B0604020202020204" pitchFamily="34" charset="0"/>
                <a:ea typeface="华文中宋" pitchFamily="2" charset="-122"/>
              </a:rPr>
              <a:t>   </a:t>
            </a:r>
            <a:endParaRPr lang="zh-CN" altLang="en-US" sz="6000" b="1" dirty="0">
              <a:solidFill>
                <a:srgbClr val="FF0000"/>
              </a:solidFill>
              <a:latin typeface="Arial" panose="020B0604020202020204" pitchFamily="34" charset="0"/>
              <a:ea typeface="华文中宋" pitchFamily="2" charset="-122"/>
            </a:endParaRPr>
          </a:p>
        </p:txBody>
      </p:sp>
      <p:sp>
        <p:nvSpPr>
          <p:cNvPr id="3075" name="日期占位符 1"/>
          <p:cNvSpPr txBox="1">
            <a:spLocks noGrp="1"/>
          </p:cNvSpPr>
          <p:nvPr/>
        </p:nvSpPr>
        <p:spPr>
          <a:xfrm>
            <a:off x="2152650" y="6524625"/>
            <a:ext cx="2057400" cy="223838"/>
          </a:xfrm>
          <a:prstGeom prst="rect">
            <a:avLst/>
          </a:prstGeom>
          <a:noFill/>
          <a:ln>
            <a:noFill/>
            <a:miter/>
          </a:ln>
        </p:spPr>
        <p:txBody>
          <a:bodyPr anchor="ctr">
            <a:normAutofit fontScale="40000"/>
          </a:bodyPr>
          <a:lstStyle/>
          <a:p>
            <a:pPr marR="0" defTabSz="914400">
              <a:buClrTx/>
              <a:buSzTx/>
              <a:buFont typeface="Arial" panose="020B0604020202020204" pitchFamily="34" charset="0"/>
              <a:buNone/>
              <a:defRPr/>
            </a:pPr>
            <a:endParaRPr kumimoji="0" lang="en-US" altLang="en-US" kern="1200" cap="none" spc="0" normalizeH="0" baseline="0" noProof="1">
              <a:latin typeface="Arial" panose="020B0604020202020204" pitchFamily="34" charset="0"/>
              <a:ea typeface="宋体" panose="02010600030101010101" pitchFamily="2" charset="-122"/>
              <a:cs typeface="+mn-cs"/>
            </a:endParaRPr>
          </a:p>
        </p:txBody>
      </p:sp>
      <p:sp>
        <p:nvSpPr>
          <p:cNvPr id="38916" name="标题 1"/>
          <p:cNvSpPr>
            <a:spLocks noGrp="1"/>
          </p:cNvSpPr>
          <p:nvPr/>
        </p:nvSpPr>
        <p:spPr>
          <a:xfrm>
            <a:off x="2063750" y="2132013"/>
            <a:ext cx="7886700" cy="896937"/>
          </a:xfrm>
          <a:prstGeom prst="rect">
            <a:avLst/>
          </a:prstGeom>
          <a:noFill/>
          <a:ln w="9525">
            <a:noFill/>
          </a:ln>
        </p:spPr>
        <p:txBody>
          <a:bodyPr anchor="ctr"/>
          <a:p>
            <a:pPr algn="ctr" eaLnBrk="0" hangingPunct="0">
              <a:lnSpc>
                <a:spcPct val="90000"/>
              </a:lnSpc>
            </a:pPr>
            <a:r>
              <a:rPr lang="en-US" altLang="zh-CN" sz="2700" dirty="0">
                <a:solidFill>
                  <a:schemeClr val="tx2"/>
                </a:solidFill>
                <a:latin typeface="Arial" panose="020B0604020202020204" pitchFamily="34" charset="0"/>
                <a:ea typeface="黑体" panose="02010609060101010101" charset="-122"/>
                <a:sym typeface="Arial" panose="020B0604020202020204" pitchFamily="34" charset="0"/>
              </a:rPr>
              <a:t>2017</a:t>
            </a:r>
            <a:r>
              <a:rPr lang="zh-CN" altLang="en-US" sz="2700" dirty="0">
                <a:solidFill>
                  <a:schemeClr val="tx2"/>
                </a:solidFill>
                <a:latin typeface="Arial" panose="020B0604020202020204" pitchFamily="34" charset="0"/>
                <a:ea typeface="黑体" panose="02010609060101010101" charset="-122"/>
                <a:sym typeface="Arial" panose="020B0604020202020204" pitchFamily="34" charset="0"/>
              </a:rPr>
              <a:t>年全国甲卷论述类文本阅读文题对比</a:t>
            </a:r>
            <a:endParaRPr lang="zh-CN" altLang="en-US" sz="2700" dirty="0">
              <a:solidFill>
                <a:schemeClr val="tx2"/>
              </a:solidFill>
              <a:latin typeface="Arial" panose="020B0604020202020204" pitchFamily="34" charset="0"/>
              <a:ea typeface="黑体" panose="02010609060101010101" charset="-122"/>
              <a:sym typeface="Arial" panose="020B0604020202020204" pitchFamily="34" charset="0"/>
            </a:endParaRPr>
          </a:p>
        </p:txBody>
      </p:sp>
    </p:spTree>
    <p:custDataLst>
      <p:tags r:id="rId1"/>
    </p:custData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标题 1"/>
          <p:cNvSpPr>
            <a:spLocks noGrp="1"/>
          </p:cNvSpPr>
          <p:nvPr>
            <p:ph type="title"/>
          </p:nvPr>
        </p:nvSpPr>
        <p:spPr>
          <a:xfrm>
            <a:off x="1908175" y="522288"/>
            <a:ext cx="8524875" cy="895350"/>
          </a:xfrm>
        </p:spPr>
        <p:txBody>
          <a:bodyPr vert="horz" wrap="square" lIns="91440" tIns="45720" rIns="91440" bIns="45720" anchor="ctr"/>
          <a:p>
            <a:r>
              <a:rPr lang="zh-CN" altLang="en-US" sz="2800" dirty="0"/>
              <a:t>1．下列关于原文内容的</a:t>
            </a:r>
            <a:r>
              <a:rPr lang="zh-CN" altLang="en-US" sz="2800" dirty="0">
                <a:solidFill>
                  <a:srgbClr val="0000CC"/>
                </a:solidFill>
              </a:rPr>
              <a:t>理解和分析</a:t>
            </a:r>
            <a:r>
              <a:rPr lang="zh-CN" altLang="en-US" sz="2800" dirty="0"/>
              <a:t>，</a:t>
            </a:r>
            <a:r>
              <a:rPr lang="zh-CN" altLang="en-US" sz="2800" dirty="0">
                <a:solidFill>
                  <a:srgbClr val="0000CC"/>
                </a:solidFill>
              </a:rPr>
              <a:t>正确的</a:t>
            </a:r>
            <a:r>
              <a:rPr lang="zh-CN" altLang="en-US" sz="2800" dirty="0"/>
              <a:t>一项是</a:t>
            </a:r>
            <a:endParaRPr lang="zh-CN" altLang="en-US" sz="2800" dirty="0"/>
          </a:p>
        </p:txBody>
      </p:sp>
      <p:sp>
        <p:nvSpPr>
          <p:cNvPr id="39939" name="Rectangle 3"/>
          <p:cNvSpPr/>
          <p:nvPr/>
        </p:nvSpPr>
        <p:spPr>
          <a:xfrm>
            <a:off x="2033588" y="1417638"/>
            <a:ext cx="1060450" cy="219075"/>
          </a:xfrm>
          <a:prstGeom prst="rect">
            <a:avLst/>
          </a:prstGeom>
          <a:solidFill>
            <a:srgbClr val="FF9896"/>
          </a:solidFill>
          <a:ln w="9525">
            <a:noFill/>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39940" name="Rectangle 7"/>
          <p:cNvSpPr/>
          <p:nvPr/>
        </p:nvSpPr>
        <p:spPr>
          <a:xfrm>
            <a:off x="3338513" y="1358900"/>
            <a:ext cx="591820" cy="337185"/>
          </a:xfrm>
          <a:prstGeom prst="rect">
            <a:avLst/>
          </a:prstGeom>
          <a:noFill/>
          <a:ln w="9525">
            <a:noFill/>
          </a:ln>
        </p:spPr>
        <p:txBody>
          <a:bodyPr wrap="none">
            <a:spAutoFit/>
          </a:bodyPr>
          <a:p>
            <a:pPr latinLnBrk="1"/>
            <a:r>
              <a:rPr lang="zh-CN" altLang="en-US" sz="1600" b="1" dirty="0">
                <a:solidFill>
                  <a:srgbClr val="FF9896"/>
                </a:solidFill>
                <a:latin typeface="Arial" panose="020B0604020202020204" pitchFamily="34" charset="0"/>
                <a:sym typeface="Arial" panose="020B0604020202020204" pitchFamily="34" charset="0"/>
              </a:rPr>
              <a:t>文本</a:t>
            </a:r>
            <a:endParaRPr lang="zh-CN" altLang="en-US" sz="1600" b="1" dirty="0">
              <a:solidFill>
                <a:srgbClr val="FF9896"/>
              </a:solidFill>
              <a:latin typeface="Arial" panose="020B0604020202020204" pitchFamily="34" charset="0"/>
              <a:sym typeface="Arial" panose="020B0604020202020204" pitchFamily="34" charset="0"/>
            </a:endParaRPr>
          </a:p>
        </p:txBody>
      </p:sp>
      <p:sp>
        <p:nvSpPr>
          <p:cNvPr id="39941" name="Rectangle 8"/>
          <p:cNvSpPr/>
          <p:nvPr/>
        </p:nvSpPr>
        <p:spPr>
          <a:xfrm>
            <a:off x="6383338" y="1628775"/>
            <a:ext cx="3840162" cy="4603750"/>
          </a:xfrm>
          <a:prstGeom prst="rect">
            <a:avLst/>
          </a:prstGeom>
          <a:noFill/>
          <a:ln w="63500" cap="flat" cmpd="sng">
            <a:solidFill>
              <a:srgbClr val="FF9896"/>
            </a:solidFill>
            <a:prstDash val="solid"/>
            <a:miter/>
            <a:headEnd type="none" w="med" len="med"/>
            <a:tailEnd type="none" w="med" len="med"/>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39942" name="Rectangle 7"/>
          <p:cNvSpPr/>
          <p:nvPr/>
        </p:nvSpPr>
        <p:spPr>
          <a:xfrm>
            <a:off x="6497638" y="1555750"/>
            <a:ext cx="1015365" cy="460375"/>
          </a:xfrm>
          <a:prstGeom prst="rect">
            <a:avLst/>
          </a:prstGeom>
          <a:noFill/>
          <a:ln w="9525">
            <a:noFill/>
          </a:ln>
        </p:spPr>
        <p:txBody>
          <a:bodyPr wrap="none">
            <a:spAutoFit/>
          </a:bodyPr>
          <a:p>
            <a:pPr latinLnBrk="1"/>
            <a:r>
              <a:rPr lang="zh-CN" altLang="en-US" sz="2400" b="1" dirty="0">
                <a:solidFill>
                  <a:srgbClr val="FF9896"/>
                </a:solidFill>
                <a:latin typeface="Arial" panose="020B0604020202020204" pitchFamily="34" charset="0"/>
                <a:sym typeface="Arial" panose="020B0604020202020204" pitchFamily="34" charset="0"/>
              </a:rPr>
              <a:t>选项</a:t>
            </a:r>
            <a:r>
              <a:rPr lang="en-US" altLang="zh-CN" sz="2400" b="1" dirty="0">
                <a:solidFill>
                  <a:srgbClr val="FF9896"/>
                </a:solidFill>
                <a:latin typeface="Arial" panose="020B0604020202020204" pitchFamily="34" charset="0"/>
                <a:sym typeface="Arial" panose="020B0604020202020204" pitchFamily="34" charset="0"/>
              </a:rPr>
              <a:t>A</a:t>
            </a:r>
            <a:endParaRPr lang="en-US" altLang="zh-CN" sz="2400" b="1" dirty="0">
              <a:solidFill>
                <a:srgbClr val="FF9896"/>
              </a:solidFill>
              <a:latin typeface="Arial" panose="020B0604020202020204" pitchFamily="34" charset="0"/>
              <a:sym typeface="Arial" panose="020B0604020202020204" pitchFamily="34" charset="0"/>
            </a:endParaRPr>
          </a:p>
        </p:txBody>
      </p:sp>
      <p:sp>
        <p:nvSpPr>
          <p:cNvPr id="39943" name="Rectangle 6"/>
          <p:cNvSpPr/>
          <p:nvPr/>
        </p:nvSpPr>
        <p:spPr>
          <a:xfrm>
            <a:off x="6527800" y="1916113"/>
            <a:ext cx="3524250" cy="3534410"/>
          </a:xfrm>
          <a:prstGeom prst="rect">
            <a:avLst/>
          </a:prstGeom>
          <a:noFill/>
          <a:ln w="9525">
            <a:noFill/>
          </a:ln>
        </p:spPr>
        <p:txBody>
          <a:bodyPr>
            <a:spAutoFit/>
          </a:bodyPr>
          <a:p>
            <a:pPr>
              <a:lnSpc>
                <a:spcPct val="140000"/>
              </a:lnSpc>
            </a:pPr>
            <a:r>
              <a:rPr lang="en-US" altLang="zh-CN" sz="1600" b="1" dirty="0">
                <a:solidFill>
                  <a:srgbClr val="000000"/>
                </a:solidFill>
                <a:latin typeface="Arial" panose="020B0604020202020204" pitchFamily="34" charset="0"/>
                <a:ea typeface="幼圆" charset="-122"/>
                <a:sym typeface="Arial" panose="020B0604020202020204" pitchFamily="34" charset="0"/>
              </a:rPr>
              <a:t>◇</a:t>
            </a:r>
            <a:r>
              <a:rPr lang="zh-CN" altLang="en-US" sz="1600" b="1" dirty="0">
                <a:latin typeface="Arial" panose="020B0604020202020204" pitchFamily="34" charset="0"/>
                <a:sym typeface="Arial" panose="020B0604020202020204" pitchFamily="34" charset="0"/>
              </a:rPr>
              <a:t>A.为了应对气候变化，非政府组织承袭环境正义运动的精神，</a:t>
            </a:r>
            <a:r>
              <a:rPr lang="zh-CN" altLang="en-US" sz="1600" b="1" dirty="0">
                <a:solidFill>
                  <a:srgbClr val="FF0000"/>
                </a:solidFill>
                <a:latin typeface="Arial" panose="020B0604020202020204" pitchFamily="34" charset="0"/>
                <a:sym typeface="Arial" panose="020B0604020202020204" pitchFamily="34" charset="0"/>
              </a:rPr>
              <a:t>提出了</a:t>
            </a:r>
            <a:r>
              <a:rPr lang="zh-CN" altLang="en-US" sz="1600" b="1" dirty="0">
                <a:latin typeface="Arial" panose="020B0604020202020204" pitchFamily="34" charset="0"/>
                <a:sym typeface="Arial" panose="020B0604020202020204" pitchFamily="34" charset="0"/>
              </a:rPr>
              <a:t>气候正义。</a:t>
            </a:r>
            <a:endParaRPr lang="zh-CN" altLang="en-US" sz="1600" b="1" dirty="0">
              <a:latin typeface="Arial" panose="020B0604020202020204" pitchFamily="34" charset="0"/>
              <a:sym typeface="Arial" panose="020B0604020202020204" pitchFamily="34" charset="0"/>
            </a:endParaRPr>
          </a:p>
          <a:p>
            <a:pPr>
              <a:lnSpc>
                <a:spcPct val="140000"/>
              </a:lnSpc>
            </a:pPr>
            <a:r>
              <a:rPr lang="zh-CN" altLang="en-US" sz="1600" b="1" dirty="0">
                <a:solidFill>
                  <a:srgbClr val="00B050"/>
                </a:solidFill>
                <a:latin typeface="Arial" panose="020B0604020202020204" pitchFamily="34" charset="0"/>
                <a:sym typeface="Arial" panose="020B0604020202020204" pitchFamily="34" charset="0"/>
              </a:rPr>
              <a:t>（偷换对象。原文指出气候正义是在一些非政府组织</a:t>
            </a:r>
            <a:r>
              <a:rPr lang="en-US" altLang="zh-CN" sz="1600" b="1" dirty="0">
                <a:solidFill>
                  <a:srgbClr val="00B050"/>
                </a:solidFill>
                <a:latin typeface="Arial" panose="020B0604020202020204" pitchFamily="34" charset="0"/>
                <a:sym typeface="Arial" panose="020B0604020202020204" pitchFamily="34" charset="0"/>
              </a:rPr>
              <a:t>“承袭环境正义运动的精神”“进行伦理审视”</a:t>
            </a:r>
            <a:r>
              <a:rPr lang="zh-CN" altLang="en-US" sz="1600" b="1" dirty="0">
                <a:solidFill>
                  <a:srgbClr val="00B050"/>
                </a:solidFill>
                <a:latin typeface="Arial" panose="020B0604020202020204" pitchFamily="34" charset="0"/>
                <a:sym typeface="Arial" panose="020B0604020202020204" pitchFamily="34" charset="0"/>
              </a:rPr>
              <a:t>后</a:t>
            </a:r>
            <a:r>
              <a:rPr lang="en-US" altLang="zh-CN" sz="1600" b="1" dirty="0">
                <a:solidFill>
                  <a:srgbClr val="00B050"/>
                </a:solidFill>
                <a:latin typeface="Arial" panose="020B0604020202020204" pitchFamily="34" charset="0"/>
                <a:sym typeface="Arial" panose="020B0604020202020204" pitchFamily="34" charset="0"/>
              </a:rPr>
              <a:t>“</a:t>
            </a:r>
            <a:r>
              <a:rPr lang="zh-CN" altLang="en-US" sz="1600" b="1" dirty="0">
                <a:solidFill>
                  <a:srgbClr val="00B050"/>
                </a:solidFill>
                <a:latin typeface="Arial" panose="020B0604020202020204" pitchFamily="34" charset="0"/>
                <a:sym typeface="Arial" panose="020B0604020202020204" pitchFamily="34" charset="0"/>
              </a:rPr>
              <a:t>应运而生</a:t>
            </a:r>
            <a:r>
              <a:rPr lang="en-US" altLang="zh-CN" sz="1600" b="1" dirty="0">
                <a:solidFill>
                  <a:srgbClr val="00B050"/>
                </a:solidFill>
                <a:latin typeface="Arial" panose="020B0604020202020204" pitchFamily="34" charset="0"/>
                <a:sym typeface="Arial" panose="020B0604020202020204" pitchFamily="34" charset="0"/>
              </a:rPr>
              <a:t>”</a:t>
            </a:r>
            <a:r>
              <a:rPr lang="zh-CN" altLang="en-US" sz="1600" b="1" dirty="0">
                <a:solidFill>
                  <a:srgbClr val="00B050"/>
                </a:solidFill>
                <a:latin typeface="Arial" panose="020B0604020202020204" pitchFamily="34" charset="0"/>
                <a:sym typeface="Arial" panose="020B0604020202020204" pitchFamily="34" charset="0"/>
              </a:rPr>
              <a:t>的，并不意味着这一概念是由非政府组织提出的。偷换原文信息。</a:t>
            </a:r>
            <a:r>
              <a:rPr lang="en-US" altLang="zh-CN" sz="1600" b="1" dirty="0">
                <a:solidFill>
                  <a:srgbClr val="00B050"/>
                </a:solidFill>
                <a:latin typeface="Arial" panose="020B0604020202020204" pitchFamily="34" charset="0"/>
                <a:sym typeface="Arial" panose="020B0604020202020204" pitchFamily="34" charset="0"/>
              </a:rPr>
              <a:t>“对气候变化的影响进行伦理审视”</a:t>
            </a:r>
            <a:r>
              <a:rPr lang="zh-CN" altLang="en-US" sz="1600" b="1" dirty="0">
                <a:solidFill>
                  <a:srgbClr val="00B050"/>
                </a:solidFill>
                <a:latin typeface="Arial" panose="020B0604020202020204" pitchFamily="34" charset="0"/>
                <a:sym typeface="Arial" panose="020B0604020202020204" pitchFamily="34" charset="0"/>
              </a:rPr>
              <a:t>也不等同于</a:t>
            </a:r>
            <a:r>
              <a:rPr lang="en-US" altLang="zh-CN" sz="1600" b="1" dirty="0">
                <a:solidFill>
                  <a:srgbClr val="00B050"/>
                </a:solidFill>
                <a:latin typeface="Arial" panose="020B0604020202020204" pitchFamily="34" charset="0"/>
                <a:sym typeface="Arial" panose="020B0604020202020204" pitchFamily="34" charset="0"/>
              </a:rPr>
              <a:t>“为了应对气候变化”</a:t>
            </a:r>
            <a:r>
              <a:rPr lang="zh-CN" altLang="en-US" sz="1600" b="1" dirty="0">
                <a:solidFill>
                  <a:srgbClr val="00B050"/>
                </a:solidFill>
                <a:latin typeface="Arial" panose="020B0604020202020204" pitchFamily="34" charset="0"/>
                <a:sym typeface="Arial" panose="020B0604020202020204" pitchFamily="34" charset="0"/>
              </a:rPr>
              <a:t>）</a:t>
            </a:r>
            <a:endParaRPr lang="zh-CN" altLang="en-US" sz="1600" b="1" dirty="0">
              <a:solidFill>
                <a:srgbClr val="00B050"/>
              </a:solidFill>
              <a:latin typeface="Arial" panose="020B0604020202020204" pitchFamily="34" charset="0"/>
              <a:sym typeface="Arial" panose="020B0604020202020204" pitchFamily="34" charset="0"/>
            </a:endParaRPr>
          </a:p>
        </p:txBody>
      </p:sp>
      <p:sp>
        <p:nvSpPr>
          <p:cNvPr id="39944" name="Rectangle 5"/>
          <p:cNvSpPr/>
          <p:nvPr/>
        </p:nvSpPr>
        <p:spPr>
          <a:xfrm>
            <a:off x="1908175" y="1695450"/>
            <a:ext cx="3906838" cy="3046095"/>
          </a:xfrm>
          <a:prstGeom prst="rect">
            <a:avLst/>
          </a:prstGeom>
          <a:noFill/>
          <a:ln w="9525">
            <a:noFill/>
          </a:ln>
        </p:spPr>
        <p:txBody>
          <a:bodyPr>
            <a:spAutoFit/>
          </a:bodyPr>
          <a:p>
            <a:pPr latinLnBrk="1">
              <a:lnSpc>
                <a:spcPct val="150000"/>
              </a:lnSpc>
            </a:pPr>
            <a:r>
              <a:rPr lang="zh-CN" altLang="en-US" sz="1600" b="1" dirty="0">
                <a:latin typeface="宋体" panose="02010600030101010101" pitchFamily="2" charset="-122"/>
                <a:sym typeface="Arial" panose="020B0604020202020204" pitchFamily="34" charset="0"/>
              </a:rPr>
              <a:t>气候正义是环境主义在气候变化领域的具体发展和体现。2000年前后，</a:t>
            </a:r>
            <a:r>
              <a:rPr lang="zh-CN" altLang="en-US" sz="1600" b="1" dirty="0">
                <a:solidFill>
                  <a:srgbClr val="0000CC"/>
                </a:solidFill>
                <a:latin typeface="宋体" panose="02010600030101010101" pitchFamily="2" charset="-122"/>
                <a:sym typeface="Arial" panose="020B0604020202020204" pitchFamily="34" charset="0"/>
              </a:rPr>
              <a:t>一些非政府组织承袭环境正义运动的精神</a:t>
            </a:r>
            <a:r>
              <a:rPr lang="en-US" altLang="zh-CN" sz="1600" b="1" dirty="0">
                <a:solidFill>
                  <a:srgbClr val="0000CC"/>
                </a:solidFill>
                <a:latin typeface="宋体" panose="02010600030101010101" pitchFamily="2" charset="-122"/>
                <a:sym typeface="Arial" panose="020B0604020202020204" pitchFamily="34" charset="0"/>
              </a:rPr>
              <a:t>,</a:t>
            </a:r>
            <a:r>
              <a:rPr lang="zh-CN" altLang="en-US" sz="1600" b="1" dirty="0">
                <a:latin typeface="宋体" panose="02010600030101010101" pitchFamily="2" charset="-122"/>
                <a:sym typeface="Arial" panose="020B0604020202020204" pitchFamily="34" charset="0"/>
              </a:rPr>
              <a:t>开始对气候变化的影响进行伦理审视，</a:t>
            </a:r>
            <a:r>
              <a:rPr lang="zh-CN" altLang="en-US" sz="1600" b="1" dirty="0">
                <a:solidFill>
                  <a:srgbClr val="FF0000"/>
                </a:solidFill>
                <a:latin typeface="宋体" panose="02010600030101010101" pitchFamily="2" charset="-122"/>
                <a:sym typeface="Arial" panose="020B0604020202020204" pitchFamily="34" charset="0"/>
              </a:rPr>
              <a:t>气候正义便应运而生。</a:t>
            </a:r>
            <a:r>
              <a:rPr lang="zh-CN" altLang="en-US" sz="1600" b="1" dirty="0">
                <a:latin typeface="宋体" panose="02010600030101010101" pitchFamily="2" charset="-122"/>
                <a:sym typeface="Arial" panose="020B0604020202020204" pitchFamily="34" charset="0"/>
              </a:rPr>
              <a:t>气候正义关注的核心主要是在气候容量有限的前提下，如何界定各方的权利和义务，主要表现为一种社会正义或法律正义。（P1）</a:t>
            </a:r>
            <a:endParaRPr lang="zh-CN" altLang="en-US" sz="1600" b="1" dirty="0">
              <a:latin typeface="宋体" panose="02010600030101010101" pitchFamily="2" charset="-122"/>
              <a:sym typeface="Arial" panose="020B0604020202020204" pitchFamily="34" charset="0"/>
            </a:endParaRPr>
          </a:p>
        </p:txBody>
      </p:sp>
    </p:spTree>
    <p:custDataLst>
      <p:tags r:id="rId1"/>
    </p:custData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标题 1"/>
          <p:cNvSpPr>
            <a:spLocks noGrp="1"/>
          </p:cNvSpPr>
          <p:nvPr>
            <p:ph type="title"/>
          </p:nvPr>
        </p:nvSpPr>
        <p:spPr>
          <a:xfrm>
            <a:off x="1524000" y="522288"/>
            <a:ext cx="8677275" cy="895350"/>
          </a:xfrm>
        </p:spPr>
        <p:txBody>
          <a:bodyPr vert="horz" wrap="square" lIns="91440" tIns="45720" rIns="91440" bIns="45720" anchor="ctr"/>
          <a:p>
            <a:r>
              <a:rPr lang="zh-CN" altLang="en-US" sz="2800" dirty="0"/>
              <a:t>1</a:t>
            </a:r>
            <a:r>
              <a:rPr lang="en-US" altLang="zh-CN" sz="2800" dirty="0"/>
              <a:t>.</a:t>
            </a:r>
            <a:r>
              <a:rPr lang="zh-CN" altLang="en-US" sz="2800" dirty="0"/>
              <a:t>下列关于原文内容的</a:t>
            </a:r>
            <a:r>
              <a:rPr lang="zh-CN" altLang="en-US" sz="2800" dirty="0">
                <a:solidFill>
                  <a:srgbClr val="0000CC"/>
                </a:solidFill>
              </a:rPr>
              <a:t>理解和分析</a:t>
            </a:r>
            <a:r>
              <a:rPr lang="zh-CN" altLang="en-US" sz="2800" dirty="0"/>
              <a:t>，</a:t>
            </a:r>
            <a:r>
              <a:rPr lang="zh-CN" altLang="en-US" sz="2800" dirty="0">
                <a:solidFill>
                  <a:srgbClr val="0000CC"/>
                </a:solidFill>
              </a:rPr>
              <a:t>正确的</a:t>
            </a:r>
            <a:r>
              <a:rPr lang="zh-CN" altLang="en-US" sz="2800" dirty="0"/>
              <a:t>一项是</a:t>
            </a:r>
            <a:endParaRPr lang="zh-CN" altLang="en-US" sz="2800" dirty="0"/>
          </a:p>
        </p:txBody>
      </p:sp>
      <p:sp>
        <p:nvSpPr>
          <p:cNvPr id="40963" name="Rectangle 3"/>
          <p:cNvSpPr/>
          <p:nvPr/>
        </p:nvSpPr>
        <p:spPr>
          <a:xfrm>
            <a:off x="2033588" y="1417638"/>
            <a:ext cx="1060450" cy="219075"/>
          </a:xfrm>
          <a:prstGeom prst="rect">
            <a:avLst/>
          </a:prstGeom>
          <a:solidFill>
            <a:srgbClr val="FF9896"/>
          </a:solidFill>
          <a:ln w="9525">
            <a:noFill/>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40964" name="Rectangle 7"/>
          <p:cNvSpPr/>
          <p:nvPr/>
        </p:nvSpPr>
        <p:spPr>
          <a:xfrm>
            <a:off x="3338513" y="1358900"/>
            <a:ext cx="591820" cy="337185"/>
          </a:xfrm>
          <a:prstGeom prst="rect">
            <a:avLst/>
          </a:prstGeom>
          <a:noFill/>
          <a:ln w="9525">
            <a:noFill/>
          </a:ln>
        </p:spPr>
        <p:txBody>
          <a:bodyPr wrap="none">
            <a:spAutoFit/>
          </a:bodyPr>
          <a:p>
            <a:pPr latinLnBrk="1"/>
            <a:r>
              <a:rPr lang="zh-CN" altLang="en-US" sz="1600" b="1" dirty="0">
                <a:solidFill>
                  <a:srgbClr val="FF9896"/>
                </a:solidFill>
                <a:latin typeface="Arial" panose="020B0604020202020204" pitchFamily="34" charset="0"/>
                <a:sym typeface="Arial" panose="020B0604020202020204" pitchFamily="34" charset="0"/>
              </a:rPr>
              <a:t>文本</a:t>
            </a:r>
            <a:endParaRPr lang="zh-CN" altLang="en-US" sz="1600" b="1" dirty="0">
              <a:solidFill>
                <a:srgbClr val="FF9896"/>
              </a:solidFill>
              <a:latin typeface="Arial" panose="020B0604020202020204" pitchFamily="34" charset="0"/>
              <a:sym typeface="Arial" panose="020B0604020202020204" pitchFamily="34" charset="0"/>
            </a:endParaRPr>
          </a:p>
        </p:txBody>
      </p:sp>
      <p:sp>
        <p:nvSpPr>
          <p:cNvPr id="40965" name="Rectangle 8"/>
          <p:cNvSpPr/>
          <p:nvPr/>
        </p:nvSpPr>
        <p:spPr>
          <a:xfrm>
            <a:off x="6359525" y="1417638"/>
            <a:ext cx="3840163" cy="4603750"/>
          </a:xfrm>
          <a:prstGeom prst="rect">
            <a:avLst/>
          </a:prstGeom>
          <a:noFill/>
          <a:ln w="63500" cap="flat" cmpd="sng">
            <a:solidFill>
              <a:srgbClr val="FF9896"/>
            </a:solidFill>
            <a:prstDash val="solid"/>
            <a:miter/>
            <a:headEnd type="none" w="med" len="med"/>
            <a:tailEnd type="none" w="med" len="med"/>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40966" name="Rectangle 7"/>
          <p:cNvSpPr/>
          <p:nvPr/>
        </p:nvSpPr>
        <p:spPr>
          <a:xfrm>
            <a:off x="6497638" y="1555750"/>
            <a:ext cx="1015365" cy="460375"/>
          </a:xfrm>
          <a:prstGeom prst="rect">
            <a:avLst/>
          </a:prstGeom>
          <a:noFill/>
          <a:ln w="9525">
            <a:noFill/>
          </a:ln>
        </p:spPr>
        <p:txBody>
          <a:bodyPr wrap="none">
            <a:spAutoFit/>
          </a:bodyPr>
          <a:p>
            <a:pPr latinLnBrk="1"/>
            <a:r>
              <a:rPr lang="zh-CN" altLang="en-US" sz="2400" b="1" dirty="0">
                <a:solidFill>
                  <a:srgbClr val="FF9896"/>
                </a:solidFill>
                <a:latin typeface="Arial" panose="020B0604020202020204" pitchFamily="34" charset="0"/>
                <a:sym typeface="Arial" panose="020B0604020202020204" pitchFamily="34" charset="0"/>
              </a:rPr>
              <a:t>选项</a:t>
            </a:r>
            <a:r>
              <a:rPr lang="en-US" altLang="zh-CN" sz="2400" b="1" dirty="0">
                <a:solidFill>
                  <a:srgbClr val="FF9896"/>
                </a:solidFill>
                <a:latin typeface="Arial" panose="020B0604020202020204" pitchFamily="34" charset="0"/>
                <a:sym typeface="Arial" panose="020B0604020202020204" pitchFamily="34" charset="0"/>
              </a:rPr>
              <a:t>B</a:t>
            </a:r>
            <a:endParaRPr lang="en-US" altLang="zh-CN" sz="2400" b="1" dirty="0">
              <a:solidFill>
                <a:srgbClr val="FF9896"/>
              </a:solidFill>
              <a:latin typeface="Arial" panose="020B0604020202020204" pitchFamily="34" charset="0"/>
              <a:sym typeface="Arial" panose="020B0604020202020204" pitchFamily="34" charset="0"/>
            </a:endParaRPr>
          </a:p>
        </p:txBody>
      </p:sp>
      <p:sp>
        <p:nvSpPr>
          <p:cNvPr id="40967" name="Rectangle 6"/>
          <p:cNvSpPr/>
          <p:nvPr/>
        </p:nvSpPr>
        <p:spPr>
          <a:xfrm>
            <a:off x="6499225" y="1895475"/>
            <a:ext cx="3524250" cy="2501265"/>
          </a:xfrm>
          <a:prstGeom prst="rect">
            <a:avLst/>
          </a:prstGeom>
          <a:noFill/>
          <a:ln w="9525">
            <a:noFill/>
          </a:ln>
        </p:spPr>
        <p:txBody>
          <a:bodyPr>
            <a:spAutoFit/>
          </a:bodyPr>
          <a:p>
            <a:pPr>
              <a:lnSpc>
                <a:spcPct val="140000"/>
              </a:lnSpc>
            </a:pPr>
            <a:r>
              <a:rPr lang="en-US" altLang="zh-CN" sz="1600" b="1" dirty="0">
                <a:solidFill>
                  <a:srgbClr val="000000"/>
                </a:solidFill>
                <a:latin typeface="Arial" panose="020B0604020202020204" pitchFamily="34" charset="0"/>
                <a:ea typeface="幼圆" charset="-122"/>
                <a:sym typeface="Arial" panose="020B0604020202020204" pitchFamily="34" charset="0"/>
              </a:rPr>
              <a:t>◇</a:t>
            </a:r>
            <a:r>
              <a:rPr lang="zh-CN" altLang="en-US" sz="1600" b="1" dirty="0">
                <a:latin typeface="Arial" panose="020B0604020202020204" pitchFamily="34" charset="0"/>
                <a:sym typeface="Arial" panose="020B0604020202020204" pitchFamily="34" charset="0"/>
              </a:rPr>
              <a:t>B.与气候变化有关的国际公平和国内公平问题，</a:t>
            </a:r>
            <a:r>
              <a:rPr lang="zh-CN" altLang="en-US" sz="1600" b="1" dirty="0">
                <a:solidFill>
                  <a:srgbClr val="FF0000"/>
                </a:solidFill>
                <a:latin typeface="Arial" panose="020B0604020202020204" pitchFamily="34" charset="0"/>
                <a:sym typeface="Arial" panose="020B0604020202020204" pitchFamily="34" charset="0"/>
              </a:rPr>
              <a:t>实际上就是</a:t>
            </a:r>
            <a:r>
              <a:rPr lang="zh-CN" altLang="en-US" sz="1600" b="1" dirty="0">
                <a:latin typeface="Arial" panose="020B0604020202020204" pitchFamily="34" charset="0"/>
                <a:sym typeface="Arial" panose="020B0604020202020204" pitchFamily="34" charset="0"/>
              </a:rPr>
              <a:t>限制排放的问题。</a:t>
            </a:r>
            <a:endParaRPr lang="zh-CN" altLang="en-US" sz="1600" b="1" dirty="0">
              <a:latin typeface="Arial" panose="020B0604020202020204" pitchFamily="34" charset="0"/>
              <a:sym typeface="Arial" panose="020B0604020202020204" pitchFamily="34" charset="0"/>
            </a:endParaRPr>
          </a:p>
          <a:p>
            <a:pPr>
              <a:lnSpc>
                <a:spcPct val="140000"/>
              </a:lnSpc>
            </a:pPr>
            <a:r>
              <a:rPr lang="zh-CN" altLang="en-US" sz="1600" b="1" dirty="0">
                <a:solidFill>
                  <a:srgbClr val="00B050"/>
                </a:solidFill>
                <a:latin typeface="Arial" panose="020B0604020202020204" pitchFamily="34" charset="0"/>
                <a:sym typeface="Arial" panose="020B0604020202020204" pitchFamily="34" charset="0"/>
              </a:rPr>
              <a:t>（对概念范围的窄化，以偏概全，错在</a:t>
            </a:r>
            <a:r>
              <a:rPr lang="en-US" altLang="zh-CN" sz="1600" b="1" dirty="0">
                <a:solidFill>
                  <a:srgbClr val="00B050"/>
                </a:solidFill>
                <a:latin typeface="Arial" panose="020B0604020202020204" pitchFamily="34" charset="0"/>
                <a:sym typeface="Arial" panose="020B0604020202020204" pitchFamily="34" charset="0"/>
              </a:rPr>
              <a:t>“</a:t>
            </a:r>
            <a:r>
              <a:rPr lang="zh-CN" altLang="en-US" sz="1600" b="1" dirty="0">
                <a:solidFill>
                  <a:srgbClr val="00B050"/>
                </a:solidFill>
                <a:latin typeface="Arial" panose="020B0604020202020204" pitchFamily="34" charset="0"/>
                <a:sym typeface="Arial" panose="020B0604020202020204" pitchFamily="34" charset="0"/>
              </a:rPr>
              <a:t>就是</a:t>
            </a:r>
            <a:r>
              <a:rPr lang="en-US" altLang="zh-CN" sz="1600" b="1" dirty="0">
                <a:solidFill>
                  <a:srgbClr val="00B050"/>
                </a:solidFill>
                <a:latin typeface="Arial" panose="020B0604020202020204" pitchFamily="34" charset="0"/>
                <a:sym typeface="Arial" panose="020B0604020202020204" pitchFamily="34" charset="0"/>
              </a:rPr>
              <a:t>”</a:t>
            </a:r>
            <a:r>
              <a:rPr lang="zh-CN" altLang="en-US" sz="1600" b="1" dirty="0">
                <a:solidFill>
                  <a:srgbClr val="00B050"/>
                </a:solidFill>
                <a:latin typeface="Arial" panose="020B0604020202020204" pitchFamily="34" charset="0"/>
                <a:sym typeface="Arial" panose="020B0604020202020204" pitchFamily="34" charset="0"/>
              </a:rPr>
              <a:t>。限制排放问题确实属于</a:t>
            </a:r>
            <a:r>
              <a:rPr lang="en-US" altLang="zh-CN" sz="1600" b="1" dirty="0">
                <a:solidFill>
                  <a:srgbClr val="00B050"/>
                </a:solidFill>
                <a:latin typeface="Arial" panose="020B0604020202020204" pitchFamily="34" charset="0"/>
                <a:sym typeface="Arial" panose="020B0604020202020204" pitchFamily="34" charset="0"/>
              </a:rPr>
              <a:t>“</a:t>
            </a:r>
            <a:r>
              <a:rPr lang="zh-CN" altLang="en-US" sz="1600" b="1" dirty="0">
                <a:solidFill>
                  <a:srgbClr val="00B050"/>
                </a:solidFill>
                <a:latin typeface="Arial" panose="020B0604020202020204" pitchFamily="34" charset="0"/>
                <a:sym typeface="Arial" panose="020B0604020202020204" pitchFamily="34" charset="0"/>
              </a:rPr>
              <a:t>公平问题</a:t>
            </a:r>
            <a:r>
              <a:rPr lang="en-US" altLang="zh-CN" sz="1600" b="1" dirty="0">
                <a:solidFill>
                  <a:srgbClr val="00B050"/>
                </a:solidFill>
                <a:latin typeface="Arial" panose="020B0604020202020204" pitchFamily="34" charset="0"/>
                <a:sym typeface="Arial" panose="020B0604020202020204" pitchFamily="34" charset="0"/>
              </a:rPr>
              <a:t>”</a:t>
            </a:r>
            <a:r>
              <a:rPr lang="zh-CN" altLang="en-US" sz="1600" b="1" dirty="0">
                <a:solidFill>
                  <a:srgbClr val="00B050"/>
                </a:solidFill>
                <a:latin typeface="Arial" panose="020B0604020202020204" pitchFamily="34" charset="0"/>
                <a:sym typeface="Arial" panose="020B0604020202020204" pitchFamily="34" charset="0"/>
              </a:rPr>
              <a:t>，但原文</a:t>
            </a:r>
            <a:r>
              <a:rPr lang="en-US" altLang="zh-CN" sz="1600" b="1" dirty="0">
                <a:solidFill>
                  <a:srgbClr val="00B050"/>
                </a:solidFill>
                <a:latin typeface="Arial" panose="020B0604020202020204" pitchFamily="34" charset="0"/>
                <a:sym typeface="Arial" panose="020B0604020202020204" pitchFamily="34" charset="0"/>
              </a:rPr>
              <a:t>“</a:t>
            </a:r>
            <a:r>
              <a:rPr lang="zh-CN" altLang="en-US" sz="1600" b="1" dirty="0">
                <a:solidFill>
                  <a:srgbClr val="00B050"/>
                </a:solidFill>
                <a:latin typeface="Arial" panose="020B0604020202020204" pitchFamily="34" charset="0"/>
                <a:sym typeface="Arial" panose="020B0604020202020204" pitchFamily="34" charset="0"/>
              </a:rPr>
              <a:t>比如说</a:t>
            </a:r>
            <a:r>
              <a:rPr lang="en-US" altLang="zh-CN" sz="1600" b="1" dirty="0">
                <a:solidFill>
                  <a:srgbClr val="00B050"/>
                </a:solidFill>
                <a:latin typeface="Arial" panose="020B0604020202020204" pitchFamily="34" charset="0"/>
                <a:sym typeface="Arial" panose="020B0604020202020204" pitchFamily="34" charset="0"/>
              </a:rPr>
              <a:t>”</a:t>
            </a:r>
            <a:r>
              <a:rPr lang="zh-CN" altLang="en-US" sz="1600" b="1" dirty="0">
                <a:solidFill>
                  <a:srgbClr val="00B050"/>
                </a:solidFill>
                <a:latin typeface="Arial" panose="020B0604020202020204" pitchFamily="34" charset="0"/>
                <a:sym typeface="Arial" panose="020B0604020202020204" pitchFamily="34" charset="0"/>
              </a:rPr>
              <a:t>暗示了</a:t>
            </a:r>
            <a:r>
              <a:rPr lang="en-US" altLang="zh-CN" sz="1600" b="1" dirty="0">
                <a:solidFill>
                  <a:srgbClr val="00B050"/>
                </a:solidFill>
                <a:latin typeface="Arial" panose="020B0604020202020204" pitchFamily="34" charset="0"/>
                <a:sym typeface="Arial" panose="020B0604020202020204" pitchFamily="34" charset="0"/>
              </a:rPr>
              <a:t>“</a:t>
            </a:r>
            <a:r>
              <a:rPr lang="zh-CN" altLang="en-US" sz="1600" b="1" dirty="0">
                <a:solidFill>
                  <a:srgbClr val="00B050"/>
                </a:solidFill>
                <a:latin typeface="Arial" panose="020B0604020202020204" pitchFamily="34" charset="0"/>
                <a:sym typeface="Arial" panose="020B0604020202020204" pitchFamily="34" charset="0"/>
              </a:rPr>
              <a:t>公平问题</a:t>
            </a:r>
            <a:r>
              <a:rPr lang="en-US" altLang="zh-CN" sz="1600" b="1" dirty="0">
                <a:solidFill>
                  <a:srgbClr val="00B050"/>
                </a:solidFill>
                <a:latin typeface="Arial" panose="020B0604020202020204" pitchFamily="34" charset="0"/>
                <a:sym typeface="Arial" panose="020B0604020202020204" pitchFamily="34" charset="0"/>
              </a:rPr>
              <a:t>”</a:t>
            </a:r>
            <a:r>
              <a:rPr lang="zh-CN" altLang="en-US" sz="1600" b="1" dirty="0">
                <a:solidFill>
                  <a:srgbClr val="00B050"/>
                </a:solidFill>
                <a:latin typeface="Arial" panose="020B0604020202020204" pitchFamily="34" charset="0"/>
                <a:sym typeface="Arial" panose="020B0604020202020204" pitchFamily="34" charset="0"/>
              </a:rPr>
              <a:t>不只是限制排放问题）</a:t>
            </a:r>
            <a:endParaRPr lang="zh-CN" altLang="en-US" sz="1600" b="1" dirty="0">
              <a:solidFill>
                <a:srgbClr val="00B050"/>
              </a:solidFill>
              <a:latin typeface="Arial" panose="020B0604020202020204" pitchFamily="34" charset="0"/>
              <a:sym typeface="Arial" panose="020B0604020202020204" pitchFamily="34" charset="0"/>
            </a:endParaRPr>
          </a:p>
        </p:txBody>
      </p:sp>
      <p:sp>
        <p:nvSpPr>
          <p:cNvPr id="40968" name="Rectangle 5"/>
          <p:cNvSpPr/>
          <p:nvPr/>
        </p:nvSpPr>
        <p:spPr>
          <a:xfrm>
            <a:off x="1908175" y="1695450"/>
            <a:ext cx="3906838" cy="4523105"/>
          </a:xfrm>
          <a:prstGeom prst="rect">
            <a:avLst/>
          </a:prstGeom>
          <a:noFill/>
          <a:ln w="9525">
            <a:noFill/>
          </a:ln>
        </p:spPr>
        <p:txBody>
          <a:bodyPr>
            <a:spAutoFit/>
          </a:bodyPr>
          <a:p>
            <a:pPr latinLnBrk="1">
              <a:lnSpc>
                <a:spcPct val="150000"/>
              </a:lnSpc>
            </a:pPr>
            <a:r>
              <a:rPr lang="zh-CN" altLang="en-US" sz="1600" b="1" dirty="0">
                <a:latin typeface="宋体" panose="02010600030101010101" pitchFamily="2" charset="-122"/>
                <a:sym typeface="Arial" panose="020B0604020202020204" pitchFamily="34" charset="0"/>
              </a:rPr>
              <a:t>气候正义涉及</a:t>
            </a:r>
            <a:r>
              <a:rPr lang="zh-CN" altLang="en-US" sz="1600" b="1" dirty="0">
                <a:solidFill>
                  <a:srgbClr val="0000CC"/>
                </a:solidFill>
                <a:latin typeface="宋体" panose="02010600030101010101" pitchFamily="2" charset="-122"/>
                <a:sym typeface="Arial" panose="020B0604020202020204" pitchFamily="34" charset="0"/>
              </a:rPr>
              <a:t>不同国家和地区之间</a:t>
            </a:r>
            <a:r>
              <a:rPr lang="zh-CN" altLang="en-US" sz="1600" b="1" dirty="0">
                <a:latin typeface="宋体" panose="02010600030101010101" pitchFamily="2" charset="-122"/>
                <a:sym typeface="Arial" panose="020B0604020202020204" pitchFamily="34" charset="0"/>
              </a:rPr>
              <a:t>公平享有气候容量的问题，也涉及</a:t>
            </a:r>
            <a:r>
              <a:rPr lang="zh-CN" altLang="en-US" sz="1600" b="1" dirty="0">
                <a:solidFill>
                  <a:srgbClr val="0000CC"/>
                </a:solidFill>
                <a:latin typeface="宋体" panose="02010600030101010101" pitchFamily="2" charset="-122"/>
                <a:sym typeface="Arial" panose="020B0604020202020204" pitchFamily="34" charset="0"/>
              </a:rPr>
              <a:t>一国内部不同区域之间</a:t>
            </a:r>
            <a:r>
              <a:rPr lang="zh-CN" altLang="en-US" sz="1600" b="1" dirty="0">
                <a:latin typeface="宋体" panose="02010600030101010101" pitchFamily="2" charset="-122"/>
                <a:sym typeface="Arial" panose="020B0604020202020204" pitchFamily="34" charset="0"/>
              </a:rPr>
              <a:t>公平享有气候容量的问题，因而存在气候变化的国际公平和国内公平问题，公平原则应以满足人的基本需求作为首要目标，每个人都有义务将自己的“碳足迹”控制在合理范围之内。</a:t>
            </a:r>
            <a:r>
              <a:rPr lang="zh-CN" altLang="en-US" sz="1600" b="1" dirty="0">
                <a:solidFill>
                  <a:srgbClr val="FF0000"/>
                </a:solidFill>
                <a:latin typeface="宋体" panose="02010600030101010101" pitchFamily="2" charset="-122"/>
                <a:sym typeface="Arial" panose="020B0604020202020204" pitchFamily="34" charset="0"/>
              </a:rPr>
              <a:t>比如说</a:t>
            </a:r>
            <a:r>
              <a:rPr lang="zh-CN" altLang="en-US" sz="1600" b="1" dirty="0">
                <a:latin typeface="宋体" panose="02010600030101010101" pitchFamily="2" charset="-122"/>
                <a:sym typeface="Arial" panose="020B0604020202020204" pitchFamily="34" charset="0"/>
              </a:rPr>
              <a:t>，鉴于全球排放空间有限，而发达国家已实现工业化，在分配排放空间时，就应首先满足发展中国家在衣食住行和公共基础设施建设等方面的基本发展需求，同时遇到在满足基本需求之上的奢侈排放。(P</a:t>
            </a:r>
            <a:r>
              <a:rPr lang="en-US" altLang="zh-CN" sz="1600" b="1" dirty="0">
                <a:latin typeface="宋体" panose="02010600030101010101" pitchFamily="2" charset="-122"/>
                <a:sym typeface="Arial" panose="020B0604020202020204" pitchFamily="34" charset="0"/>
              </a:rPr>
              <a:t>2</a:t>
            </a:r>
            <a:r>
              <a:rPr lang="zh-CN" altLang="en-US" sz="1600" b="1" dirty="0">
                <a:latin typeface="宋体" panose="02010600030101010101" pitchFamily="2" charset="-122"/>
                <a:sym typeface="Arial" panose="020B0604020202020204" pitchFamily="34" charset="0"/>
              </a:rPr>
              <a:t>)</a:t>
            </a:r>
            <a:endParaRPr lang="zh-CN" altLang="en-US" sz="1600" b="1" dirty="0">
              <a:latin typeface="宋体" panose="02010600030101010101" pitchFamily="2" charset="-122"/>
              <a:sym typeface="Arial" panose="020B0604020202020204" pitchFamily="34" charset="0"/>
            </a:endParaRPr>
          </a:p>
        </p:txBody>
      </p:sp>
    </p:spTree>
    <p:custDataLst>
      <p:tags r:id="rId1"/>
    </p:custData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标题 1"/>
          <p:cNvSpPr>
            <a:spLocks noGrp="1"/>
          </p:cNvSpPr>
          <p:nvPr>
            <p:ph type="title"/>
          </p:nvPr>
        </p:nvSpPr>
        <p:spPr>
          <a:xfrm>
            <a:off x="1919288" y="522288"/>
            <a:ext cx="8281987" cy="895350"/>
          </a:xfrm>
        </p:spPr>
        <p:txBody>
          <a:bodyPr vert="horz" wrap="square" lIns="91440" tIns="45720" rIns="91440" bIns="45720" anchor="ctr"/>
          <a:p>
            <a:r>
              <a:rPr lang="zh-CN" altLang="en-US" sz="2800" dirty="0"/>
              <a:t>1．下列关于原文内容的</a:t>
            </a:r>
            <a:r>
              <a:rPr lang="zh-CN" altLang="en-US" sz="2800" dirty="0">
                <a:solidFill>
                  <a:srgbClr val="0000CC"/>
                </a:solidFill>
              </a:rPr>
              <a:t>理解和分析</a:t>
            </a:r>
            <a:r>
              <a:rPr lang="zh-CN" altLang="en-US" sz="2800" dirty="0"/>
              <a:t>，</a:t>
            </a:r>
            <a:r>
              <a:rPr lang="zh-CN" altLang="en-US" sz="2800" dirty="0">
                <a:solidFill>
                  <a:srgbClr val="0000CC"/>
                </a:solidFill>
              </a:rPr>
              <a:t>正确的</a:t>
            </a:r>
            <a:r>
              <a:rPr lang="zh-CN" altLang="en-US" sz="2800" dirty="0"/>
              <a:t>一项是</a:t>
            </a:r>
            <a:endParaRPr lang="zh-CN" altLang="en-US" sz="2800" dirty="0"/>
          </a:p>
        </p:txBody>
      </p:sp>
      <p:sp>
        <p:nvSpPr>
          <p:cNvPr id="41987" name="Rectangle 3"/>
          <p:cNvSpPr/>
          <p:nvPr/>
        </p:nvSpPr>
        <p:spPr>
          <a:xfrm>
            <a:off x="2033588" y="1417638"/>
            <a:ext cx="1060450" cy="219075"/>
          </a:xfrm>
          <a:prstGeom prst="rect">
            <a:avLst/>
          </a:prstGeom>
          <a:solidFill>
            <a:srgbClr val="FF9896"/>
          </a:solidFill>
          <a:ln w="9525">
            <a:noFill/>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41988" name="Rectangle 7"/>
          <p:cNvSpPr/>
          <p:nvPr/>
        </p:nvSpPr>
        <p:spPr>
          <a:xfrm>
            <a:off x="3338513" y="1358900"/>
            <a:ext cx="591820" cy="337185"/>
          </a:xfrm>
          <a:prstGeom prst="rect">
            <a:avLst/>
          </a:prstGeom>
          <a:noFill/>
          <a:ln w="9525">
            <a:noFill/>
          </a:ln>
        </p:spPr>
        <p:txBody>
          <a:bodyPr wrap="none">
            <a:spAutoFit/>
          </a:bodyPr>
          <a:p>
            <a:pPr latinLnBrk="1"/>
            <a:r>
              <a:rPr lang="zh-CN" altLang="en-US" sz="1600" b="1" dirty="0">
                <a:solidFill>
                  <a:srgbClr val="FF9896"/>
                </a:solidFill>
                <a:latin typeface="Arial" panose="020B0604020202020204" pitchFamily="34" charset="0"/>
                <a:sym typeface="Arial" panose="020B0604020202020204" pitchFamily="34" charset="0"/>
              </a:rPr>
              <a:t>文本</a:t>
            </a:r>
            <a:endParaRPr lang="zh-CN" altLang="en-US" sz="1600" b="1" dirty="0">
              <a:solidFill>
                <a:srgbClr val="FF9896"/>
              </a:solidFill>
              <a:latin typeface="Arial" panose="020B0604020202020204" pitchFamily="34" charset="0"/>
              <a:sym typeface="Arial" panose="020B0604020202020204" pitchFamily="34" charset="0"/>
            </a:endParaRPr>
          </a:p>
        </p:txBody>
      </p:sp>
      <p:sp>
        <p:nvSpPr>
          <p:cNvPr id="41989" name="Rectangle 8"/>
          <p:cNvSpPr/>
          <p:nvPr/>
        </p:nvSpPr>
        <p:spPr>
          <a:xfrm>
            <a:off x="6359525" y="1417638"/>
            <a:ext cx="3840163" cy="4603750"/>
          </a:xfrm>
          <a:prstGeom prst="rect">
            <a:avLst/>
          </a:prstGeom>
          <a:noFill/>
          <a:ln w="63500" cap="flat" cmpd="sng">
            <a:solidFill>
              <a:srgbClr val="FF9896"/>
            </a:solidFill>
            <a:prstDash val="solid"/>
            <a:miter/>
            <a:headEnd type="none" w="med" len="med"/>
            <a:tailEnd type="none" w="med" len="med"/>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41990" name="Rectangle 7"/>
          <p:cNvSpPr/>
          <p:nvPr/>
        </p:nvSpPr>
        <p:spPr>
          <a:xfrm>
            <a:off x="6497638" y="1555750"/>
            <a:ext cx="1015365" cy="460375"/>
          </a:xfrm>
          <a:prstGeom prst="rect">
            <a:avLst/>
          </a:prstGeom>
          <a:noFill/>
          <a:ln w="9525">
            <a:noFill/>
          </a:ln>
        </p:spPr>
        <p:txBody>
          <a:bodyPr wrap="none">
            <a:spAutoFit/>
          </a:bodyPr>
          <a:p>
            <a:pPr latinLnBrk="1"/>
            <a:r>
              <a:rPr lang="zh-CN" altLang="en-US" sz="2400" b="1" dirty="0">
                <a:solidFill>
                  <a:srgbClr val="FF9896"/>
                </a:solidFill>
                <a:latin typeface="Arial" panose="020B0604020202020204" pitchFamily="34" charset="0"/>
                <a:sym typeface="Arial" panose="020B0604020202020204" pitchFamily="34" charset="0"/>
              </a:rPr>
              <a:t>选项</a:t>
            </a:r>
            <a:r>
              <a:rPr lang="en-US" altLang="zh-CN" sz="2400" b="1" dirty="0">
                <a:solidFill>
                  <a:srgbClr val="FF9896"/>
                </a:solidFill>
                <a:latin typeface="Arial" panose="020B0604020202020204" pitchFamily="34" charset="0"/>
                <a:sym typeface="Arial" panose="020B0604020202020204" pitchFamily="34" charset="0"/>
              </a:rPr>
              <a:t>C</a:t>
            </a:r>
            <a:endParaRPr lang="en-US" altLang="zh-CN" sz="2400" b="1" dirty="0">
              <a:solidFill>
                <a:srgbClr val="FF9896"/>
              </a:solidFill>
              <a:latin typeface="Arial" panose="020B0604020202020204" pitchFamily="34" charset="0"/>
              <a:sym typeface="Arial" panose="020B0604020202020204" pitchFamily="34" charset="0"/>
            </a:endParaRPr>
          </a:p>
        </p:txBody>
      </p:sp>
      <p:sp>
        <p:nvSpPr>
          <p:cNvPr id="41991" name="Rectangle 6"/>
          <p:cNvSpPr/>
          <p:nvPr/>
        </p:nvSpPr>
        <p:spPr>
          <a:xfrm>
            <a:off x="6499225" y="1895475"/>
            <a:ext cx="3524250" cy="3190240"/>
          </a:xfrm>
          <a:prstGeom prst="rect">
            <a:avLst/>
          </a:prstGeom>
          <a:noFill/>
          <a:ln w="9525">
            <a:noFill/>
          </a:ln>
        </p:spPr>
        <p:txBody>
          <a:bodyPr>
            <a:spAutoFit/>
          </a:bodyPr>
          <a:p>
            <a:pPr>
              <a:lnSpc>
                <a:spcPct val="140000"/>
              </a:lnSpc>
            </a:pPr>
            <a:r>
              <a:rPr lang="en-US" altLang="zh-CN" sz="1600" b="1" dirty="0">
                <a:solidFill>
                  <a:srgbClr val="000000"/>
                </a:solidFill>
                <a:latin typeface="Arial" panose="020B0604020202020204" pitchFamily="34" charset="0"/>
                <a:ea typeface="幼圆" charset="-122"/>
                <a:sym typeface="Arial" panose="020B0604020202020204" pitchFamily="34" charset="0"/>
              </a:rPr>
              <a:t>◇</a:t>
            </a:r>
            <a:r>
              <a:rPr lang="zh-CN" altLang="en-US" sz="1600" b="1" dirty="0">
                <a:latin typeface="Arial" panose="020B0604020202020204" pitchFamily="34" charset="0"/>
                <a:sym typeface="Arial" panose="020B0604020202020204" pitchFamily="34" charset="0"/>
              </a:rPr>
              <a:t>C.气候正义中的义务问题，是指我们对后代负有义务，而且要为后代设定义务。</a:t>
            </a:r>
            <a:endParaRPr lang="zh-CN" altLang="en-US" sz="1600" b="1" dirty="0">
              <a:latin typeface="Arial" panose="020B0604020202020204" pitchFamily="34" charset="0"/>
              <a:sym typeface="Arial" panose="020B0604020202020204" pitchFamily="34" charset="0"/>
            </a:endParaRPr>
          </a:p>
          <a:p>
            <a:pPr>
              <a:lnSpc>
                <a:spcPct val="140000"/>
              </a:lnSpc>
            </a:pPr>
            <a:r>
              <a:rPr lang="zh-CN" altLang="en-US" sz="1600" b="1" dirty="0">
                <a:solidFill>
                  <a:srgbClr val="00B050"/>
                </a:solidFill>
                <a:latin typeface="Arial" panose="020B0604020202020204" pitchFamily="34" charset="0"/>
                <a:sym typeface="Arial" panose="020B0604020202020204" pitchFamily="34" charset="0"/>
              </a:rPr>
              <a:t>（曲解文意。第</a:t>
            </a:r>
            <a:r>
              <a:rPr lang="en-US" altLang="zh-CN" sz="1600" b="1" dirty="0">
                <a:solidFill>
                  <a:srgbClr val="00B050"/>
                </a:solidFill>
                <a:latin typeface="Arial" panose="020B0604020202020204" pitchFamily="34" charset="0"/>
                <a:sym typeface="Arial" panose="020B0604020202020204" pitchFamily="34" charset="0"/>
              </a:rPr>
              <a:t>3</a:t>
            </a:r>
            <a:r>
              <a:rPr lang="zh-CN" altLang="en-US" sz="1600" b="1" dirty="0">
                <a:solidFill>
                  <a:srgbClr val="00B050"/>
                </a:solidFill>
                <a:latin typeface="Arial" panose="020B0604020202020204" pitchFamily="34" charset="0"/>
                <a:sym typeface="Arial" panose="020B0604020202020204" pitchFamily="34" charset="0"/>
              </a:rPr>
              <a:t>段结尾明确指出</a:t>
            </a:r>
            <a:r>
              <a:rPr lang="en-US" altLang="zh-CN" sz="1600" b="1" dirty="0">
                <a:solidFill>
                  <a:srgbClr val="00B050"/>
                </a:solidFill>
                <a:latin typeface="Arial" panose="020B0604020202020204" pitchFamily="34" charset="0"/>
                <a:sym typeface="Arial" panose="020B0604020202020204" pitchFamily="34" charset="0"/>
              </a:rPr>
              <a:t>“气候正义的本质是为了保护后代的利益，而非为其设定义务”</a:t>
            </a:r>
            <a:r>
              <a:rPr lang="zh-CN" altLang="en-US" sz="1600" b="1" dirty="0">
                <a:solidFill>
                  <a:srgbClr val="00B050"/>
                </a:solidFill>
                <a:latin typeface="Arial" panose="020B0604020202020204" pitchFamily="34" charset="0"/>
                <a:sym typeface="Arial" panose="020B0604020202020204" pitchFamily="34" charset="0"/>
              </a:rPr>
              <a:t>。本体对应信息存在截搭，考生一定要依据关键词，完整参阅原文表述，不可抓住只言片语草率判断。）</a:t>
            </a:r>
            <a:endParaRPr lang="zh-CN" altLang="en-US" sz="1600" b="1" dirty="0">
              <a:solidFill>
                <a:srgbClr val="00B050"/>
              </a:solidFill>
              <a:latin typeface="Arial" panose="020B0604020202020204" pitchFamily="34" charset="0"/>
              <a:sym typeface="Arial" panose="020B0604020202020204" pitchFamily="34" charset="0"/>
            </a:endParaRPr>
          </a:p>
        </p:txBody>
      </p:sp>
      <p:sp>
        <p:nvSpPr>
          <p:cNvPr id="41992" name="Rectangle 5"/>
          <p:cNvSpPr/>
          <p:nvPr/>
        </p:nvSpPr>
        <p:spPr>
          <a:xfrm>
            <a:off x="1919288" y="1700213"/>
            <a:ext cx="3906837" cy="3784600"/>
          </a:xfrm>
          <a:prstGeom prst="rect">
            <a:avLst/>
          </a:prstGeom>
          <a:noFill/>
          <a:ln w="9525">
            <a:noFill/>
          </a:ln>
        </p:spPr>
        <p:txBody>
          <a:bodyPr>
            <a:spAutoFit/>
          </a:bodyPr>
          <a:p>
            <a:pPr latinLnBrk="1">
              <a:lnSpc>
                <a:spcPct val="150000"/>
              </a:lnSpc>
            </a:pPr>
            <a:r>
              <a:rPr lang="zh-CN" altLang="en-US" sz="1600" b="1" dirty="0">
                <a:latin typeface="宋体" panose="02010600030101010101" pitchFamily="2" charset="-122"/>
                <a:sym typeface="Arial" panose="020B0604020202020204" pitchFamily="34" charset="0"/>
              </a:rPr>
              <a:t>气候正义涉及当代人与后代之间公平享有气候容量的问题，因而存在代际权利义务关系问题。这一权利义务关系，从消极方面看，体现为</a:t>
            </a:r>
            <a:r>
              <a:rPr lang="zh-CN" altLang="en-US" sz="1600" b="1" dirty="0">
                <a:solidFill>
                  <a:srgbClr val="0000CC"/>
                </a:solidFill>
                <a:latin typeface="宋体" panose="02010600030101010101" pitchFamily="2" charset="-122"/>
                <a:sym typeface="Arial" panose="020B0604020202020204" pitchFamily="34" charset="0"/>
              </a:rPr>
              <a:t>当代人如何约束自己的行为来保护地球气候系统，以将同等质量的气候系统交给后代</a:t>
            </a:r>
            <a:r>
              <a:rPr lang="zh-CN" altLang="en-US" sz="1600" b="1" dirty="0">
                <a:latin typeface="宋体" panose="02010600030101010101" pitchFamily="2" charset="-122"/>
                <a:sym typeface="Arial" panose="020B0604020202020204" pitchFamily="34" charset="0"/>
              </a:rPr>
              <a:t>；从积极方面看，体现为</a:t>
            </a:r>
            <a:r>
              <a:rPr lang="zh-CN" altLang="en-US" sz="1600" b="1" dirty="0">
                <a:solidFill>
                  <a:srgbClr val="0000CC"/>
                </a:solidFill>
                <a:latin typeface="宋体" panose="02010600030101010101" pitchFamily="2" charset="-122"/>
                <a:sym typeface="Arial" panose="020B0604020202020204" pitchFamily="34" charset="0"/>
              </a:rPr>
              <a:t>当代人为自己及后代设定义务</a:t>
            </a:r>
            <a:r>
              <a:rPr lang="zh-CN" altLang="en-US" sz="1600" b="1" dirty="0">
                <a:latin typeface="宋体" panose="02010600030101010101" pitchFamily="2" charset="-122"/>
                <a:sym typeface="Arial" panose="020B0604020202020204" pitchFamily="34" charset="0"/>
              </a:rPr>
              <a:t>，</a:t>
            </a:r>
            <a:r>
              <a:rPr lang="en-US" altLang="zh-CN" sz="1600" b="1" dirty="0">
                <a:latin typeface="宋体" panose="02010600030101010101" pitchFamily="2" charset="-122"/>
                <a:sym typeface="Arial" panose="020B0604020202020204" pitchFamily="34" charset="0"/>
              </a:rPr>
              <a:t>……</a:t>
            </a:r>
            <a:r>
              <a:rPr lang="zh-CN" altLang="en-US" sz="1600" b="1" dirty="0">
                <a:latin typeface="宋体" panose="02010600030101010101" pitchFamily="2" charset="-122"/>
                <a:sym typeface="Arial" panose="020B0604020202020204" pitchFamily="34" charset="0"/>
              </a:rPr>
              <a:t>至少从我们当代人已有的科学认识来看，气候正义的本质是为了保护后代的利益，</a:t>
            </a:r>
            <a:r>
              <a:rPr lang="zh-CN" altLang="en-US" sz="1600" b="1" dirty="0">
                <a:solidFill>
                  <a:srgbClr val="FF0000"/>
                </a:solidFill>
                <a:latin typeface="宋体" panose="02010600030101010101" pitchFamily="2" charset="-122"/>
                <a:sym typeface="Arial" panose="020B0604020202020204" pitchFamily="34" charset="0"/>
              </a:rPr>
              <a:t>而非为其设定义务</a:t>
            </a:r>
            <a:r>
              <a:rPr lang="zh-CN" altLang="en-US" sz="1600" b="1" dirty="0">
                <a:latin typeface="宋体" panose="02010600030101010101" pitchFamily="2" charset="-122"/>
                <a:sym typeface="Arial" panose="020B0604020202020204" pitchFamily="34" charset="0"/>
              </a:rPr>
              <a:t>。(P</a:t>
            </a:r>
            <a:r>
              <a:rPr lang="en-US" altLang="zh-CN" sz="1600" b="1" dirty="0">
                <a:latin typeface="宋体" panose="02010600030101010101" pitchFamily="2" charset="-122"/>
                <a:sym typeface="Arial" panose="020B0604020202020204" pitchFamily="34" charset="0"/>
              </a:rPr>
              <a:t>3</a:t>
            </a:r>
            <a:r>
              <a:rPr lang="zh-CN" altLang="en-US" sz="1600" b="1" dirty="0">
                <a:latin typeface="宋体" panose="02010600030101010101" pitchFamily="2" charset="-122"/>
                <a:sym typeface="Arial" panose="020B0604020202020204" pitchFamily="34" charset="0"/>
              </a:rPr>
              <a:t>)</a:t>
            </a:r>
            <a:endParaRPr lang="zh-CN" altLang="en-US" sz="1600" b="1" dirty="0">
              <a:latin typeface="宋体" panose="02010600030101010101" pitchFamily="2" charset="-122"/>
              <a:sym typeface="Arial" panose="020B0604020202020204" pitchFamily="34" charset="0"/>
            </a:endParaRPr>
          </a:p>
        </p:txBody>
      </p:sp>
    </p:spTree>
    <p:custDataLst>
      <p:tags r:id="rId1"/>
    </p:custData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标题 1"/>
          <p:cNvSpPr>
            <a:spLocks noGrp="1"/>
          </p:cNvSpPr>
          <p:nvPr>
            <p:ph type="title"/>
          </p:nvPr>
        </p:nvSpPr>
        <p:spPr>
          <a:xfrm>
            <a:off x="1847850" y="522288"/>
            <a:ext cx="8351838" cy="895350"/>
          </a:xfrm>
        </p:spPr>
        <p:txBody>
          <a:bodyPr vert="horz" wrap="square" lIns="91440" tIns="45720" rIns="91440" bIns="45720" anchor="ctr"/>
          <a:p>
            <a:r>
              <a:rPr lang="zh-CN" altLang="en-US" sz="2800" dirty="0"/>
              <a:t>1．下列关于原文内容的</a:t>
            </a:r>
            <a:r>
              <a:rPr lang="zh-CN" altLang="en-US" sz="2800" dirty="0">
                <a:solidFill>
                  <a:srgbClr val="0000CC"/>
                </a:solidFill>
              </a:rPr>
              <a:t>理解和分析</a:t>
            </a:r>
            <a:r>
              <a:rPr lang="zh-CN" altLang="en-US" sz="2800" dirty="0"/>
              <a:t>，</a:t>
            </a:r>
            <a:r>
              <a:rPr lang="zh-CN" altLang="en-US" sz="2800" dirty="0">
                <a:solidFill>
                  <a:srgbClr val="0000CC"/>
                </a:solidFill>
              </a:rPr>
              <a:t>正确的</a:t>
            </a:r>
            <a:r>
              <a:rPr lang="zh-CN" altLang="en-US" sz="2800" dirty="0"/>
              <a:t>一项是</a:t>
            </a:r>
            <a:endParaRPr lang="zh-CN" altLang="en-US" sz="2800" dirty="0"/>
          </a:p>
        </p:txBody>
      </p:sp>
      <p:sp>
        <p:nvSpPr>
          <p:cNvPr id="43011" name="Rectangle 3"/>
          <p:cNvSpPr/>
          <p:nvPr/>
        </p:nvSpPr>
        <p:spPr>
          <a:xfrm>
            <a:off x="2033588" y="1417638"/>
            <a:ext cx="1060450" cy="219075"/>
          </a:xfrm>
          <a:prstGeom prst="rect">
            <a:avLst/>
          </a:prstGeom>
          <a:solidFill>
            <a:srgbClr val="FF9896"/>
          </a:solidFill>
          <a:ln w="9525">
            <a:noFill/>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43012" name="Rectangle 7"/>
          <p:cNvSpPr/>
          <p:nvPr/>
        </p:nvSpPr>
        <p:spPr>
          <a:xfrm>
            <a:off x="3338513" y="1358900"/>
            <a:ext cx="591820" cy="337185"/>
          </a:xfrm>
          <a:prstGeom prst="rect">
            <a:avLst/>
          </a:prstGeom>
          <a:noFill/>
          <a:ln w="9525">
            <a:noFill/>
          </a:ln>
        </p:spPr>
        <p:txBody>
          <a:bodyPr wrap="none">
            <a:spAutoFit/>
          </a:bodyPr>
          <a:p>
            <a:pPr latinLnBrk="1"/>
            <a:r>
              <a:rPr lang="zh-CN" altLang="en-US" sz="1600" b="1" dirty="0">
                <a:solidFill>
                  <a:srgbClr val="FF9896"/>
                </a:solidFill>
                <a:latin typeface="Arial" panose="020B0604020202020204" pitchFamily="34" charset="0"/>
                <a:sym typeface="Arial" panose="020B0604020202020204" pitchFamily="34" charset="0"/>
              </a:rPr>
              <a:t>文本</a:t>
            </a:r>
            <a:endParaRPr lang="zh-CN" altLang="en-US" sz="1600" b="1" dirty="0">
              <a:solidFill>
                <a:srgbClr val="FF9896"/>
              </a:solidFill>
              <a:latin typeface="Arial" panose="020B0604020202020204" pitchFamily="34" charset="0"/>
              <a:sym typeface="Arial" panose="020B0604020202020204" pitchFamily="34" charset="0"/>
            </a:endParaRPr>
          </a:p>
        </p:txBody>
      </p:sp>
      <p:sp>
        <p:nvSpPr>
          <p:cNvPr id="43013" name="Rectangle 8"/>
          <p:cNvSpPr/>
          <p:nvPr/>
        </p:nvSpPr>
        <p:spPr>
          <a:xfrm>
            <a:off x="6383338" y="1557338"/>
            <a:ext cx="3840162" cy="4603750"/>
          </a:xfrm>
          <a:prstGeom prst="rect">
            <a:avLst/>
          </a:prstGeom>
          <a:noFill/>
          <a:ln w="63500" cap="flat" cmpd="sng">
            <a:solidFill>
              <a:srgbClr val="FF9896"/>
            </a:solidFill>
            <a:prstDash val="solid"/>
            <a:miter/>
            <a:headEnd type="none" w="med" len="med"/>
            <a:tailEnd type="none" w="med" len="med"/>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43014" name="Rectangle 7"/>
          <p:cNvSpPr/>
          <p:nvPr/>
        </p:nvSpPr>
        <p:spPr>
          <a:xfrm>
            <a:off x="6497638" y="1555750"/>
            <a:ext cx="2714625" cy="460375"/>
          </a:xfrm>
          <a:prstGeom prst="rect">
            <a:avLst/>
          </a:prstGeom>
          <a:noFill/>
          <a:ln w="9525">
            <a:noFill/>
          </a:ln>
        </p:spPr>
        <p:txBody>
          <a:bodyPr wrap="none">
            <a:spAutoFit/>
          </a:bodyPr>
          <a:p>
            <a:pPr latinLnBrk="1"/>
            <a:r>
              <a:rPr lang="zh-CN" altLang="en-US" sz="2400" b="1" dirty="0">
                <a:solidFill>
                  <a:srgbClr val="FF9896"/>
                </a:solidFill>
                <a:latin typeface="Arial" panose="020B0604020202020204" pitchFamily="34" charset="0"/>
                <a:sym typeface="Arial" panose="020B0604020202020204" pitchFamily="34" charset="0"/>
              </a:rPr>
              <a:t>选项 </a:t>
            </a:r>
            <a:r>
              <a:rPr lang="en-US" altLang="zh-CN" sz="2400" b="1" dirty="0">
                <a:solidFill>
                  <a:srgbClr val="FF0000"/>
                </a:solidFill>
                <a:latin typeface="Arial" panose="020B0604020202020204" pitchFamily="34" charset="0"/>
                <a:sym typeface="Arial" panose="020B0604020202020204" pitchFamily="34" charset="0"/>
              </a:rPr>
              <a:t>D </a:t>
            </a:r>
            <a:r>
              <a:rPr lang="zh-CN" altLang="en-US" sz="2400" b="1" dirty="0">
                <a:solidFill>
                  <a:srgbClr val="FF0000"/>
                </a:solidFill>
                <a:latin typeface="Arial" panose="020B0604020202020204" pitchFamily="34" charset="0"/>
                <a:sym typeface="Arial" panose="020B0604020202020204" pitchFamily="34" charset="0"/>
              </a:rPr>
              <a:t>（正确项）</a:t>
            </a:r>
            <a:endParaRPr lang="zh-CN" altLang="en-US" sz="2400" b="1" dirty="0">
              <a:solidFill>
                <a:srgbClr val="FF0000"/>
              </a:solidFill>
              <a:latin typeface="Arial" panose="020B0604020202020204" pitchFamily="34" charset="0"/>
              <a:sym typeface="Arial" panose="020B0604020202020204" pitchFamily="34" charset="0"/>
            </a:endParaRPr>
          </a:p>
        </p:txBody>
      </p:sp>
      <p:sp>
        <p:nvSpPr>
          <p:cNvPr id="43015" name="Rectangle 6"/>
          <p:cNvSpPr/>
          <p:nvPr/>
        </p:nvSpPr>
        <p:spPr>
          <a:xfrm>
            <a:off x="6499225" y="1895475"/>
            <a:ext cx="3524250" cy="1812925"/>
          </a:xfrm>
          <a:prstGeom prst="rect">
            <a:avLst/>
          </a:prstGeom>
          <a:noFill/>
          <a:ln w="9525">
            <a:noFill/>
          </a:ln>
        </p:spPr>
        <p:txBody>
          <a:bodyPr>
            <a:spAutoFit/>
          </a:bodyPr>
          <a:p>
            <a:pPr>
              <a:lnSpc>
                <a:spcPct val="140000"/>
              </a:lnSpc>
            </a:pPr>
            <a:r>
              <a:rPr lang="en-US" altLang="zh-CN" sz="1600" b="1" dirty="0">
                <a:solidFill>
                  <a:srgbClr val="000000"/>
                </a:solidFill>
                <a:latin typeface="Arial" panose="020B0604020202020204" pitchFamily="34" charset="0"/>
                <a:ea typeface="幼圆" charset="-122"/>
                <a:sym typeface="Arial" panose="020B0604020202020204" pitchFamily="34" charset="0"/>
              </a:rPr>
              <a:t>◇</a:t>
            </a:r>
            <a:r>
              <a:rPr lang="zh-CN" altLang="en-US" sz="1600" b="1" dirty="0">
                <a:latin typeface="Arial" panose="020B0604020202020204" pitchFamily="34" charset="0"/>
                <a:sym typeface="Arial" panose="020B0604020202020204" pitchFamily="34" charset="0"/>
              </a:rPr>
              <a:t>D.已有的科学认识和对利益分配的认识都会影响我们对气候正义内涵的理解。</a:t>
            </a:r>
            <a:endParaRPr lang="zh-CN" altLang="en-US" sz="1600" b="1" dirty="0">
              <a:latin typeface="Arial" panose="020B0604020202020204" pitchFamily="34" charset="0"/>
              <a:sym typeface="Arial" panose="020B0604020202020204" pitchFamily="34" charset="0"/>
            </a:endParaRPr>
          </a:p>
          <a:p>
            <a:pPr>
              <a:lnSpc>
                <a:spcPct val="140000"/>
              </a:lnSpc>
            </a:pPr>
            <a:endParaRPr lang="zh-CN" altLang="en-US" sz="1600" b="1" dirty="0">
              <a:latin typeface="Arial" panose="020B0604020202020204" pitchFamily="34" charset="0"/>
              <a:sym typeface="Arial" panose="020B0604020202020204" pitchFamily="34" charset="0"/>
            </a:endParaRPr>
          </a:p>
          <a:p>
            <a:pPr>
              <a:lnSpc>
                <a:spcPct val="140000"/>
              </a:lnSpc>
            </a:pPr>
            <a:r>
              <a:rPr lang="zh-CN" altLang="en-US" sz="1600" b="1" dirty="0">
                <a:solidFill>
                  <a:srgbClr val="FF0000"/>
                </a:solidFill>
                <a:latin typeface="Arial" panose="020B0604020202020204" pitchFamily="34" charset="0"/>
                <a:sym typeface="Arial" panose="020B0604020202020204" pitchFamily="34" charset="0"/>
              </a:rPr>
              <a:t>（对原文概括判断）</a:t>
            </a:r>
            <a:endParaRPr lang="zh-CN" altLang="en-US" sz="1600" b="1" dirty="0">
              <a:solidFill>
                <a:srgbClr val="FF0000"/>
              </a:solidFill>
              <a:latin typeface="Arial" panose="020B0604020202020204" pitchFamily="34" charset="0"/>
              <a:sym typeface="Arial" panose="020B0604020202020204" pitchFamily="34" charset="0"/>
            </a:endParaRPr>
          </a:p>
        </p:txBody>
      </p:sp>
      <p:sp>
        <p:nvSpPr>
          <p:cNvPr id="43016" name="Rectangle 5"/>
          <p:cNvSpPr/>
          <p:nvPr/>
        </p:nvSpPr>
        <p:spPr>
          <a:xfrm>
            <a:off x="1919288" y="1700213"/>
            <a:ext cx="3906837" cy="2676525"/>
          </a:xfrm>
          <a:prstGeom prst="rect">
            <a:avLst/>
          </a:prstGeom>
          <a:noFill/>
          <a:ln w="9525">
            <a:noFill/>
          </a:ln>
        </p:spPr>
        <p:txBody>
          <a:bodyPr>
            <a:spAutoFit/>
          </a:bodyPr>
          <a:p>
            <a:pPr latinLnBrk="1">
              <a:lnSpc>
                <a:spcPct val="150000"/>
              </a:lnSpc>
            </a:pPr>
            <a:r>
              <a:rPr lang="zh-CN" altLang="en-US" sz="1600" b="1" dirty="0">
                <a:latin typeface="宋体" panose="02010600030101010101" pitchFamily="2" charset="-122"/>
                <a:sym typeface="Arial" panose="020B0604020202020204" pitchFamily="34" charset="0"/>
              </a:rPr>
              <a:t>实际上气候变化公约或协定把长期目标设定为保护气候系统免受人为原因引起的温室气体排放导致的干扰，其目的正是为了保护地球气候系统，这是符合后代</a:t>
            </a:r>
            <a:r>
              <a:rPr lang="zh-CN" altLang="en-US" sz="1600" b="1" dirty="0">
                <a:solidFill>
                  <a:schemeClr val="folHlink"/>
                </a:solidFill>
                <a:latin typeface="宋体" panose="02010600030101010101" pitchFamily="2" charset="-122"/>
                <a:sym typeface="Arial" panose="020B0604020202020204" pitchFamily="34" charset="0"/>
              </a:rPr>
              <a:t>利益</a:t>
            </a:r>
            <a:r>
              <a:rPr lang="zh-CN" altLang="en-US" sz="1600" b="1" dirty="0">
                <a:latin typeface="宋体" panose="02010600030101010101" pitchFamily="2" charset="-122"/>
                <a:sym typeface="Arial" panose="020B0604020202020204" pitchFamily="34" charset="0"/>
              </a:rPr>
              <a:t>的。至少从我们当代人已有的</a:t>
            </a:r>
            <a:r>
              <a:rPr lang="zh-CN" altLang="en-US" sz="1600" b="1" dirty="0">
                <a:solidFill>
                  <a:schemeClr val="folHlink"/>
                </a:solidFill>
                <a:latin typeface="宋体" panose="02010600030101010101" pitchFamily="2" charset="-122"/>
                <a:sym typeface="Arial" panose="020B0604020202020204" pitchFamily="34" charset="0"/>
              </a:rPr>
              <a:t>科学认识</a:t>
            </a:r>
            <a:r>
              <a:rPr lang="zh-CN" altLang="en-US" sz="1600" b="1" dirty="0">
                <a:latin typeface="宋体" panose="02010600030101010101" pitchFamily="2" charset="-122"/>
                <a:sym typeface="Arial" panose="020B0604020202020204" pitchFamily="34" charset="0"/>
              </a:rPr>
              <a:t>来看，气候正义的本质是为了保护后代的利益，而非为其设定义务。（P</a:t>
            </a:r>
            <a:r>
              <a:rPr lang="en-US" altLang="zh-CN" sz="1600" b="1" dirty="0">
                <a:latin typeface="宋体" panose="02010600030101010101" pitchFamily="2" charset="-122"/>
                <a:sym typeface="Arial" panose="020B0604020202020204" pitchFamily="34" charset="0"/>
              </a:rPr>
              <a:t>2</a:t>
            </a:r>
            <a:r>
              <a:rPr lang="zh-CN" altLang="en-US" sz="1600" b="1" dirty="0">
                <a:latin typeface="宋体" panose="02010600030101010101" pitchFamily="2" charset="-122"/>
                <a:sym typeface="Arial" panose="020B0604020202020204" pitchFamily="34" charset="0"/>
              </a:rPr>
              <a:t>）</a:t>
            </a:r>
            <a:endParaRPr lang="zh-CN" altLang="en-US" sz="1600" b="1" dirty="0">
              <a:latin typeface="宋体" panose="02010600030101010101" pitchFamily="2" charset="-122"/>
              <a:sym typeface="Arial" panose="020B0604020202020204" pitchFamily="34" charset="0"/>
            </a:endParaRPr>
          </a:p>
        </p:txBody>
      </p:sp>
    </p:spTree>
    <p:custDataLst>
      <p:tags r:id="rId1"/>
    </p:custData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标题 1"/>
          <p:cNvSpPr>
            <a:spLocks noGrp="1"/>
          </p:cNvSpPr>
          <p:nvPr>
            <p:ph type="title"/>
          </p:nvPr>
        </p:nvSpPr>
        <p:spPr/>
        <p:txBody>
          <a:bodyPr vert="horz" wrap="square" lIns="91440" tIns="45720" rIns="91440" bIns="45720" anchor="ctr"/>
          <a:p>
            <a:r>
              <a:rPr lang="zh-CN" altLang="en-US" sz="2800" dirty="0"/>
              <a:t>2.下列对原文</a:t>
            </a:r>
            <a:r>
              <a:rPr lang="zh-CN" altLang="en-US" sz="2800" dirty="0">
                <a:solidFill>
                  <a:srgbClr val="0000CC"/>
                </a:solidFill>
              </a:rPr>
              <a:t>论证</a:t>
            </a:r>
            <a:r>
              <a:rPr lang="zh-CN" altLang="en-US" sz="2800" dirty="0"/>
              <a:t>的相关分析，</a:t>
            </a:r>
            <a:r>
              <a:rPr lang="zh-CN" altLang="en-US" sz="2800" dirty="0">
                <a:solidFill>
                  <a:srgbClr val="0000CC"/>
                </a:solidFill>
              </a:rPr>
              <a:t>不正确</a:t>
            </a:r>
            <a:r>
              <a:rPr lang="zh-CN" altLang="en-US" sz="2800" dirty="0"/>
              <a:t>的一项是</a:t>
            </a:r>
            <a:endParaRPr lang="zh-CN" altLang="en-US" sz="2800" dirty="0"/>
          </a:p>
        </p:txBody>
      </p:sp>
      <p:sp>
        <p:nvSpPr>
          <p:cNvPr id="44035" name="Rectangle 3"/>
          <p:cNvSpPr/>
          <p:nvPr/>
        </p:nvSpPr>
        <p:spPr>
          <a:xfrm>
            <a:off x="2033588" y="1417638"/>
            <a:ext cx="1060450" cy="219075"/>
          </a:xfrm>
          <a:prstGeom prst="rect">
            <a:avLst/>
          </a:prstGeom>
          <a:solidFill>
            <a:srgbClr val="FF9896"/>
          </a:solidFill>
          <a:ln w="9525">
            <a:noFill/>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44036" name="Rectangle 7"/>
          <p:cNvSpPr/>
          <p:nvPr/>
        </p:nvSpPr>
        <p:spPr>
          <a:xfrm>
            <a:off x="3338513" y="1358900"/>
            <a:ext cx="591820" cy="337185"/>
          </a:xfrm>
          <a:prstGeom prst="rect">
            <a:avLst/>
          </a:prstGeom>
          <a:noFill/>
          <a:ln w="9525">
            <a:noFill/>
          </a:ln>
        </p:spPr>
        <p:txBody>
          <a:bodyPr wrap="none">
            <a:spAutoFit/>
          </a:bodyPr>
          <a:p>
            <a:pPr latinLnBrk="1"/>
            <a:r>
              <a:rPr lang="zh-CN" altLang="en-US" sz="1600" b="1" dirty="0">
                <a:solidFill>
                  <a:srgbClr val="FF9896"/>
                </a:solidFill>
                <a:latin typeface="Arial" panose="020B0604020202020204" pitchFamily="34" charset="0"/>
                <a:sym typeface="Arial" panose="020B0604020202020204" pitchFamily="34" charset="0"/>
              </a:rPr>
              <a:t>文本</a:t>
            </a:r>
            <a:endParaRPr lang="zh-CN" altLang="en-US" sz="1600" b="1" dirty="0">
              <a:solidFill>
                <a:srgbClr val="FF9896"/>
              </a:solidFill>
              <a:latin typeface="Arial" panose="020B0604020202020204" pitchFamily="34" charset="0"/>
              <a:sym typeface="Arial" panose="020B0604020202020204" pitchFamily="34" charset="0"/>
            </a:endParaRPr>
          </a:p>
        </p:txBody>
      </p:sp>
      <p:sp>
        <p:nvSpPr>
          <p:cNvPr id="44037" name="Rectangle 8"/>
          <p:cNvSpPr/>
          <p:nvPr/>
        </p:nvSpPr>
        <p:spPr>
          <a:xfrm>
            <a:off x="6359525" y="1417638"/>
            <a:ext cx="3840163" cy="4603750"/>
          </a:xfrm>
          <a:prstGeom prst="rect">
            <a:avLst/>
          </a:prstGeom>
          <a:noFill/>
          <a:ln w="63500" cap="flat" cmpd="sng">
            <a:solidFill>
              <a:srgbClr val="FF9896"/>
            </a:solidFill>
            <a:prstDash val="solid"/>
            <a:miter/>
            <a:headEnd type="none" w="med" len="med"/>
            <a:tailEnd type="none" w="med" len="med"/>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44038" name="Rectangle 7"/>
          <p:cNvSpPr/>
          <p:nvPr/>
        </p:nvSpPr>
        <p:spPr>
          <a:xfrm>
            <a:off x="6497638" y="1555750"/>
            <a:ext cx="1015365" cy="460375"/>
          </a:xfrm>
          <a:prstGeom prst="rect">
            <a:avLst/>
          </a:prstGeom>
          <a:noFill/>
          <a:ln w="9525">
            <a:noFill/>
          </a:ln>
        </p:spPr>
        <p:txBody>
          <a:bodyPr wrap="none">
            <a:spAutoFit/>
          </a:bodyPr>
          <a:p>
            <a:pPr latinLnBrk="1"/>
            <a:r>
              <a:rPr lang="zh-CN" altLang="en-US" sz="2400" b="1" dirty="0">
                <a:solidFill>
                  <a:srgbClr val="FF9896"/>
                </a:solidFill>
                <a:latin typeface="Arial" panose="020B0604020202020204" pitchFamily="34" charset="0"/>
                <a:sym typeface="Arial" panose="020B0604020202020204" pitchFamily="34" charset="0"/>
              </a:rPr>
              <a:t>选项</a:t>
            </a:r>
            <a:r>
              <a:rPr lang="en-US" altLang="zh-CN" sz="2400" b="1" dirty="0">
                <a:solidFill>
                  <a:srgbClr val="FF9896"/>
                </a:solidFill>
                <a:latin typeface="Arial" panose="020B0604020202020204" pitchFamily="34" charset="0"/>
                <a:sym typeface="Arial" panose="020B0604020202020204" pitchFamily="34" charset="0"/>
              </a:rPr>
              <a:t>A</a:t>
            </a:r>
            <a:endParaRPr lang="en-US" altLang="zh-CN" sz="2400" b="1" dirty="0">
              <a:solidFill>
                <a:srgbClr val="FF9896"/>
              </a:solidFill>
              <a:latin typeface="Arial" panose="020B0604020202020204" pitchFamily="34" charset="0"/>
              <a:sym typeface="Arial" panose="020B0604020202020204" pitchFamily="34" charset="0"/>
            </a:endParaRPr>
          </a:p>
        </p:txBody>
      </p:sp>
      <p:sp>
        <p:nvSpPr>
          <p:cNvPr id="44039" name="Rectangle 6"/>
          <p:cNvSpPr/>
          <p:nvPr/>
        </p:nvSpPr>
        <p:spPr>
          <a:xfrm>
            <a:off x="6499225" y="1895475"/>
            <a:ext cx="3524250" cy="1812925"/>
          </a:xfrm>
          <a:prstGeom prst="rect">
            <a:avLst/>
          </a:prstGeom>
          <a:noFill/>
          <a:ln w="9525">
            <a:noFill/>
          </a:ln>
        </p:spPr>
        <p:txBody>
          <a:bodyPr>
            <a:spAutoFit/>
          </a:bodyPr>
          <a:p>
            <a:pPr>
              <a:lnSpc>
                <a:spcPct val="140000"/>
              </a:lnSpc>
            </a:pPr>
            <a:r>
              <a:rPr lang="en-US" altLang="zh-CN" sz="1600" b="1" dirty="0">
                <a:solidFill>
                  <a:srgbClr val="000000"/>
                </a:solidFill>
                <a:latin typeface="Arial" panose="020B0604020202020204" pitchFamily="34" charset="0"/>
                <a:ea typeface="幼圆" charset="-122"/>
                <a:sym typeface="Arial" panose="020B0604020202020204" pitchFamily="34" charset="0"/>
              </a:rPr>
              <a:t>◇</a:t>
            </a:r>
            <a:r>
              <a:rPr lang="zh-CN" altLang="en-US" sz="1600" b="1" dirty="0">
                <a:latin typeface="Arial" panose="020B0604020202020204" pitchFamily="34" charset="0"/>
                <a:sym typeface="Arial" panose="020B0604020202020204" pitchFamily="34" charset="0"/>
              </a:rPr>
              <a:t>文章从</a:t>
            </a:r>
            <a:r>
              <a:rPr lang="zh-CN" altLang="en-US" sz="1600" b="1" dirty="0">
                <a:solidFill>
                  <a:srgbClr val="0000CC"/>
                </a:solidFill>
                <a:latin typeface="Arial" panose="020B0604020202020204" pitchFamily="34" charset="0"/>
                <a:sym typeface="Arial" panose="020B0604020202020204" pitchFamily="34" charset="0"/>
              </a:rPr>
              <a:t>两个维度</a:t>
            </a:r>
            <a:r>
              <a:rPr lang="zh-CN" altLang="en-US" sz="1600" b="1" dirty="0">
                <a:latin typeface="Arial" panose="020B0604020202020204" pitchFamily="34" charset="0"/>
                <a:sym typeface="Arial" panose="020B0604020202020204" pitchFamily="34" charset="0"/>
              </a:rPr>
              <a:t>审视气候正义，并</a:t>
            </a:r>
            <a:r>
              <a:rPr lang="zh-CN" altLang="en-US" sz="1600" b="1" dirty="0">
                <a:solidFill>
                  <a:srgbClr val="0000CC"/>
                </a:solidFill>
                <a:latin typeface="Arial" panose="020B0604020202020204" pitchFamily="34" charset="0"/>
                <a:sym typeface="Arial" panose="020B0604020202020204" pitchFamily="34" charset="0"/>
              </a:rPr>
              <a:t>较为深入地阐述</a:t>
            </a:r>
            <a:r>
              <a:rPr lang="zh-CN" altLang="en-US" sz="1600" b="1" dirty="0">
                <a:latin typeface="Arial" panose="020B0604020202020204" pitchFamily="34" charset="0"/>
                <a:sym typeface="Arial" panose="020B0604020202020204" pitchFamily="34" charset="0"/>
              </a:rPr>
              <a:t>了后一维度的</a:t>
            </a:r>
            <a:r>
              <a:rPr lang="zh-CN" altLang="en-US" sz="1600" b="1" dirty="0">
                <a:solidFill>
                  <a:srgbClr val="0000CC"/>
                </a:solidFill>
                <a:latin typeface="Arial" panose="020B0604020202020204" pitchFamily="34" charset="0"/>
                <a:sym typeface="Arial" panose="020B0604020202020204" pitchFamily="34" charset="0"/>
              </a:rPr>
              <a:t>两个方面。</a:t>
            </a:r>
            <a:endParaRPr lang="zh-CN" altLang="en-US" sz="1600" b="1" dirty="0">
              <a:solidFill>
                <a:srgbClr val="0000CC"/>
              </a:solidFill>
              <a:latin typeface="Arial" panose="020B0604020202020204" pitchFamily="34" charset="0"/>
              <a:sym typeface="Arial" panose="020B0604020202020204" pitchFamily="34" charset="0"/>
            </a:endParaRPr>
          </a:p>
          <a:p>
            <a:pPr>
              <a:lnSpc>
                <a:spcPct val="140000"/>
              </a:lnSpc>
            </a:pPr>
            <a:r>
              <a:rPr lang="zh-CN" altLang="en-US" sz="1600" b="1" dirty="0">
                <a:solidFill>
                  <a:srgbClr val="00B050"/>
                </a:solidFill>
                <a:latin typeface="Arial" panose="020B0604020202020204" pitchFamily="34" charset="0"/>
                <a:sym typeface="Arial" panose="020B0604020202020204" pitchFamily="34" charset="0"/>
              </a:rPr>
              <a:t>（原文内容的梳理概括。从篇幅和阐述内容看，后一维度阐述较为深入）</a:t>
            </a:r>
            <a:endParaRPr lang="zh-CN" altLang="en-US" sz="1600" b="1" dirty="0">
              <a:solidFill>
                <a:srgbClr val="00B050"/>
              </a:solidFill>
              <a:latin typeface="Arial" panose="020B0604020202020204" pitchFamily="34" charset="0"/>
              <a:sym typeface="Arial" panose="020B0604020202020204" pitchFamily="34" charset="0"/>
            </a:endParaRPr>
          </a:p>
        </p:txBody>
      </p:sp>
      <p:sp>
        <p:nvSpPr>
          <p:cNvPr id="44040" name="Rectangle 5"/>
          <p:cNvSpPr/>
          <p:nvPr/>
        </p:nvSpPr>
        <p:spPr>
          <a:xfrm>
            <a:off x="1908175" y="1695450"/>
            <a:ext cx="3906838" cy="4523105"/>
          </a:xfrm>
          <a:prstGeom prst="rect">
            <a:avLst/>
          </a:prstGeom>
          <a:noFill/>
          <a:ln w="9525">
            <a:noFill/>
          </a:ln>
        </p:spPr>
        <p:txBody>
          <a:bodyPr>
            <a:spAutoFit/>
          </a:bodyPr>
          <a:p>
            <a:pPr latinLnBrk="1">
              <a:lnSpc>
                <a:spcPct val="150000"/>
              </a:lnSpc>
            </a:pPr>
            <a:r>
              <a:rPr lang="zh-CN" altLang="en-US" sz="1600" b="1" dirty="0">
                <a:latin typeface="宋体" panose="02010600030101010101" pitchFamily="2" charset="-122"/>
                <a:sym typeface="Arial" panose="020B0604020202020204" pitchFamily="34" charset="0"/>
              </a:rPr>
              <a:t>从</a:t>
            </a:r>
            <a:r>
              <a:rPr lang="zh-CN" altLang="en-US" sz="1600" b="1" dirty="0">
                <a:solidFill>
                  <a:srgbClr val="0000CC"/>
                </a:solidFill>
                <a:latin typeface="宋体" panose="02010600030101010101" pitchFamily="2" charset="-122"/>
                <a:sym typeface="Arial" panose="020B0604020202020204" pitchFamily="34" charset="0"/>
              </a:rPr>
              <a:t>空间维度</a:t>
            </a:r>
            <a:r>
              <a:rPr lang="zh-CN" altLang="en-US" sz="1600" b="1" dirty="0">
                <a:latin typeface="宋体" panose="02010600030101010101" pitchFamily="2" charset="-122"/>
                <a:sym typeface="Arial" panose="020B0604020202020204" pitchFamily="34" charset="0"/>
              </a:rPr>
              <a:t>来看，气候正义涉及不同国家和地区之间公平享有气候容量的问题</a:t>
            </a:r>
            <a:r>
              <a:rPr lang="en-US" altLang="zh-CN" sz="1600" b="1" dirty="0">
                <a:latin typeface="宋体" panose="02010600030101010101" pitchFamily="2" charset="-122"/>
                <a:sym typeface="Arial" panose="020B0604020202020204" pitchFamily="34" charset="0"/>
              </a:rPr>
              <a:t>……</a:t>
            </a:r>
            <a:r>
              <a:rPr lang="zh-CN" altLang="en-US" sz="1600" b="1" dirty="0">
                <a:latin typeface="宋体" panose="02010600030101010101" pitchFamily="2" charset="-122"/>
                <a:sym typeface="Arial" panose="020B0604020202020204" pitchFamily="34" charset="0"/>
              </a:rPr>
              <a:t>(P</a:t>
            </a:r>
            <a:r>
              <a:rPr lang="en-US" altLang="zh-CN" sz="1600" b="1" dirty="0">
                <a:latin typeface="宋体" panose="02010600030101010101" pitchFamily="2" charset="-122"/>
                <a:sym typeface="Arial" panose="020B0604020202020204" pitchFamily="34" charset="0"/>
              </a:rPr>
              <a:t>2</a:t>
            </a:r>
            <a:r>
              <a:rPr lang="zh-CN" altLang="en-US" sz="1600" b="1" dirty="0">
                <a:latin typeface="宋体" panose="02010600030101010101" pitchFamily="2" charset="-122"/>
                <a:sym typeface="Arial" panose="020B0604020202020204" pitchFamily="34" charset="0"/>
              </a:rPr>
              <a:t>)</a:t>
            </a:r>
            <a:endParaRPr lang="en-US" altLang="zh-CN" sz="1600" b="1" dirty="0">
              <a:latin typeface="宋体" panose="02010600030101010101" pitchFamily="2" charset="-122"/>
              <a:sym typeface="Arial" panose="020B0604020202020204" pitchFamily="34" charset="0"/>
            </a:endParaRPr>
          </a:p>
          <a:p>
            <a:pPr latinLnBrk="1">
              <a:lnSpc>
                <a:spcPct val="150000"/>
              </a:lnSpc>
            </a:pPr>
            <a:r>
              <a:rPr lang="zh-CN" altLang="en-US" sz="1600" b="1" dirty="0">
                <a:latin typeface="宋体" panose="02010600030101010101" pitchFamily="2" charset="-122"/>
                <a:sym typeface="Arial" panose="020B0604020202020204" pitchFamily="34" charset="0"/>
              </a:rPr>
              <a:t>从</a:t>
            </a:r>
            <a:r>
              <a:rPr lang="zh-CN" altLang="en-US" sz="1600" b="1" dirty="0">
                <a:solidFill>
                  <a:srgbClr val="0000CC"/>
                </a:solidFill>
                <a:latin typeface="宋体" panose="02010600030101010101" pitchFamily="2" charset="-122"/>
                <a:sym typeface="Arial" panose="020B0604020202020204" pitchFamily="34" charset="0"/>
              </a:rPr>
              <a:t>时间维度</a:t>
            </a:r>
            <a:r>
              <a:rPr lang="zh-CN" altLang="en-US" sz="1600" b="1" dirty="0">
                <a:latin typeface="宋体" panose="02010600030101010101" pitchFamily="2" charset="-122"/>
                <a:sym typeface="Arial" panose="020B0604020202020204" pitchFamily="34" charset="0"/>
              </a:rPr>
              <a:t>上来看，气候正义涉及当代人与后代之间公平享有气候容量的问题</a:t>
            </a:r>
            <a:r>
              <a:rPr lang="en-US" altLang="zh-CN" sz="1600" b="1" dirty="0">
                <a:latin typeface="宋体" panose="02010600030101010101" pitchFamily="2" charset="-122"/>
                <a:sym typeface="Arial" panose="020B0604020202020204" pitchFamily="34" charset="0"/>
              </a:rPr>
              <a:t>……从</a:t>
            </a:r>
            <a:r>
              <a:rPr lang="en-US" altLang="zh-CN" sz="1600" b="1" dirty="0">
                <a:solidFill>
                  <a:srgbClr val="0000CC"/>
                </a:solidFill>
                <a:latin typeface="宋体" panose="02010600030101010101" pitchFamily="2" charset="-122"/>
                <a:sym typeface="Arial" panose="020B0604020202020204" pitchFamily="34" charset="0"/>
              </a:rPr>
              <a:t>消极方面</a:t>
            </a:r>
            <a:r>
              <a:rPr lang="en-US" altLang="zh-CN" sz="1600" b="1" dirty="0">
                <a:latin typeface="宋体" panose="02010600030101010101" pitchFamily="2" charset="-122"/>
                <a:sym typeface="Arial" panose="020B0604020202020204" pitchFamily="34" charset="0"/>
              </a:rPr>
              <a:t>看，体现为当代人如何约束自己的行为来保护地球气候系统，以将同等质量的气候系统交给后代；从</a:t>
            </a:r>
            <a:r>
              <a:rPr lang="en-US" altLang="zh-CN" sz="1600" b="1" dirty="0">
                <a:solidFill>
                  <a:srgbClr val="0000CC"/>
                </a:solidFill>
                <a:latin typeface="宋体" panose="02010600030101010101" pitchFamily="2" charset="-122"/>
                <a:sym typeface="Arial" panose="020B0604020202020204" pitchFamily="34" charset="0"/>
              </a:rPr>
              <a:t>积极方面</a:t>
            </a:r>
            <a:r>
              <a:rPr lang="en-US" altLang="zh-CN" sz="1600" b="1" dirty="0">
                <a:latin typeface="宋体" panose="02010600030101010101" pitchFamily="2" charset="-122"/>
                <a:sym typeface="Arial" panose="020B0604020202020204" pitchFamily="34" charset="0"/>
              </a:rPr>
              <a:t>看，体现为当代人为自己及后代设定义务……</a:t>
            </a:r>
            <a:r>
              <a:rPr lang="zh-CN" altLang="en-US" sz="1600" b="1" dirty="0">
                <a:latin typeface="宋体" panose="02010600030101010101" pitchFamily="2" charset="-122"/>
                <a:sym typeface="Arial" panose="020B0604020202020204" pitchFamily="34" charset="0"/>
              </a:rPr>
              <a:t>(P</a:t>
            </a:r>
            <a:r>
              <a:rPr lang="en-US" altLang="zh-CN" sz="1600" b="1" dirty="0">
                <a:latin typeface="宋体" panose="02010600030101010101" pitchFamily="2" charset="-122"/>
                <a:sym typeface="Arial" panose="020B0604020202020204" pitchFamily="34" charset="0"/>
              </a:rPr>
              <a:t>3</a:t>
            </a:r>
            <a:r>
              <a:rPr lang="zh-CN" altLang="en-US" sz="1600" b="1" dirty="0">
                <a:latin typeface="宋体" panose="02010600030101010101" pitchFamily="2" charset="-122"/>
                <a:sym typeface="Arial" panose="020B0604020202020204" pitchFamily="34" charset="0"/>
              </a:rPr>
              <a:t>)</a:t>
            </a:r>
            <a:endParaRPr lang="zh-CN" altLang="en-US" sz="1600" b="1" dirty="0">
              <a:latin typeface="宋体" panose="02010600030101010101" pitchFamily="2" charset="-122"/>
              <a:sym typeface="Arial" panose="020B0604020202020204" pitchFamily="34" charset="0"/>
            </a:endParaRPr>
          </a:p>
          <a:p>
            <a:pPr latinLnBrk="1">
              <a:lnSpc>
                <a:spcPct val="150000"/>
              </a:lnSpc>
            </a:pPr>
            <a:r>
              <a:rPr lang="zh-CN" altLang="en-US" sz="1600" b="1" dirty="0">
                <a:latin typeface="宋体" panose="02010600030101010101" pitchFamily="2" charset="-122"/>
                <a:sym typeface="Arial" panose="020B0604020202020204" pitchFamily="34" charset="0"/>
              </a:rPr>
              <a:t>总之，气候正义既有</a:t>
            </a:r>
            <a:r>
              <a:rPr lang="zh-CN" altLang="en-US" sz="1600" b="1" dirty="0">
                <a:solidFill>
                  <a:srgbClr val="0000CC"/>
                </a:solidFill>
                <a:latin typeface="宋体" panose="02010600030101010101" pitchFamily="2" charset="-122"/>
                <a:sym typeface="Arial" panose="020B0604020202020204" pitchFamily="34" charset="0"/>
              </a:rPr>
              <a:t>空间的维度</a:t>
            </a:r>
            <a:r>
              <a:rPr lang="zh-CN" altLang="en-US" sz="1600" b="1" dirty="0">
                <a:latin typeface="宋体" panose="02010600030101010101" pitchFamily="2" charset="-122"/>
                <a:sym typeface="Arial" panose="020B0604020202020204" pitchFamily="34" charset="0"/>
              </a:rPr>
              <a:t>，也有</a:t>
            </a:r>
            <a:r>
              <a:rPr lang="zh-CN" altLang="en-US" sz="1600" b="1" dirty="0">
                <a:solidFill>
                  <a:srgbClr val="0000CC"/>
                </a:solidFill>
                <a:latin typeface="宋体" panose="02010600030101010101" pitchFamily="2" charset="-122"/>
                <a:sym typeface="Arial" panose="020B0604020202020204" pitchFamily="34" charset="0"/>
              </a:rPr>
              <a:t>时间的维度</a:t>
            </a:r>
            <a:r>
              <a:rPr lang="en-US" altLang="zh-CN" sz="1600" b="1" dirty="0">
                <a:latin typeface="宋体" panose="02010600030101010101" pitchFamily="2" charset="-122"/>
                <a:sym typeface="Arial" panose="020B0604020202020204" pitchFamily="34" charset="0"/>
              </a:rPr>
              <a:t>……</a:t>
            </a:r>
            <a:endParaRPr lang="en-US" altLang="zh-CN" sz="1600" b="1" dirty="0">
              <a:latin typeface="宋体" panose="02010600030101010101" pitchFamily="2" charset="-122"/>
              <a:sym typeface="Arial" panose="020B0604020202020204" pitchFamily="34" charset="0"/>
            </a:endParaRPr>
          </a:p>
        </p:txBody>
      </p:sp>
    </p:spTree>
    <p:custDataLst>
      <p:tags r:id="rId1"/>
    </p:custData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标题 1"/>
          <p:cNvSpPr>
            <a:spLocks noGrp="1"/>
          </p:cNvSpPr>
          <p:nvPr>
            <p:ph type="title"/>
          </p:nvPr>
        </p:nvSpPr>
        <p:spPr/>
        <p:txBody>
          <a:bodyPr vert="horz" wrap="square" lIns="91440" tIns="45720" rIns="91440" bIns="45720" anchor="ctr"/>
          <a:p>
            <a:r>
              <a:rPr lang="zh-CN" altLang="en-US" sz="2800" dirty="0"/>
              <a:t>2.下列对原文</a:t>
            </a:r>
            <a:r>
              <a:rPr lang="zh-CN" altLang="en-US" sz="2800" dirty="0">
                <a:solidFill>
                  <a:srgbClr val="0000CC"/>
                </a:solidFill>
              </a:rPr>
              <a:t>论证</a:t>
            </a:r>
            <a:r>
              <a:rPr lang="zh-CN" altLang="en-US" sz="2800" dirty="0"/>
              <a:t>的相关分析，</a:t>
            </a:r>
            <a:r>
              <a:rPr lang="zh-CN" altLang="en-US" sz="2800" dirty="0">
                <a:solidFill>
                  <a:srgbClr val="0000CC"/>
                </a:solidFill>
              </a:rPr>
              <a:t>不正确</a:t>
            </a:r>
            <a:r>
              <a:rPr lang="zh-CN" altLang="en-US" sz="2800" dirty="0"/>
              <a:t>的一项是</a:t>
            </a:r>
            <a:endParaRPr lang="zh-CN" altLang="en-US" sz="2800" dirty="0"/>
          </a:p>
        </p:txBody>
      </p:sp>
      <p:sp>
        <p:nvSpPr>
          <p:cNvPr id="45059" name="Rectangle 3"/>
          <p:cNvSpPr/>
          <p:nvPr/>
        </p:nvSpPr>
        <p:spPr>
          <a:xfrm>
            <a:off x="2033588" y="1417638"/>
            <a:ext cx="1060450" cy="219075"/>
          </a:xfrm>
          <a:prstGeom prst="rect">
            <a:avLst/>
          </a:prstGeom>
          <a:solidFill>
            <a:srgbClr val="FF9896"/>
          </a:solidFill>
          <a:ln w="9525">
            <a:noFill/>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45060" name="Rectangle 7"/>
          <p:cNvSpPr/>
          <p:nvPr/>
        </p:nvSpPr>
        <p:spPr>
          <a:xfrm>
            <a:off x="3338513" y="1358900"/>
            <a:ext cx="591820" cy="337185"/>
          </a:xfrm>
          <a:prstGeom prst="rect">
            <a:avLst/>
          </a:prstGeom>
          <a:noFill/>
          <a:ln w="9525">
            <a:noFill/>
          </a:ln>
        </p:spPr>
        <p:txBody>
          <a:bodyPr wrap="none">
            <a:spAutoFit/>
          </a:bodyPr>
          <a:p>
            <a:pPr latinLnBrk="1"/>
            <a:r>
              <a:rPr lang="zh-CN" altLang="en-US" sz="1600" b="1" dirty="0">
                <a:solidFill>
                  <a:srgbClr val="FF9896"/>
                </a:solidFill>
                <a:latin typeface="Arial" panose="020B0604020202020204" pitchFamily="34" charset="0"/>
                <a:sym typeface="Arial" panose="020B0604020202020204" pitchFamily="34" charset="0"/>
              </a:rPr>
              <a:t>文本</a:t>
            </a:r>
            <a:endParaRPr lang="zh-CN" altLang="en-US" sz="1600" b="1" dirty="0">
              <a:solidFill>
                <a:srgbClr val="FF9896"/>
              </a:solidFill>
              <a:latin typeface="Arial" panose="020B0604020202020204" pitchFamily="34" charset="0"/>
              <a:sym typeface="Arial" panose="020B0604020202020204" pitchFamily="34" charset="0"/>
            </a:endParaRPr>
          </a:p>
        </p:txBody>
      </p:sp>
      <p:sp>
        <p:nvSpPr>
          <p:cNvPr id="45061" name="Rectangle 8"/>
          <p:cNvSpPr/>
          <p:nvPr/>
        </p:nvSpPr>
        <p:spPr>
          <a:xfrm>
            <a:off x="6359525" y="1417638"/>
            <a:ext cx="3840163" cy="4603750"/>
          </a:xfrm>
          <a:prstGeom prst="rect">
            <a:avLst/>
          </a:prstGeom>
          <a:noFill/>
          <a:ln w="63500" cap="flat" cmpd="sng">
            <a:solidFill>
              <a:srgbClr val="FF9896"/>
            </a:solidFill>
            <a:prstDash val="solid"/>
            <a:miter/>
            <a:headEnd type="none" w="med" len="med"/>
            <a:tailEnd type="none" w="med" len="med"/>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45062" name="Rectangle 7"/>
          <p:cNvSpPr/>
          <p:nvPr/>
        </p:nvSpPr>
        <p:spPr>
          <a:xfrm>
            <a:off x="6497638" y="1555750"/>
            <a:ext cx="1184275" cy="460375"/>
          </a:xfrm>
          <a:prstGeom prst="rect">
            <a:avLst/>
          </a:prstGeom>
          <a:noFill/>
          <a:ln w="9525">
            <a:noFill/>
          </a:ln>
        </p:spPr>
        <p:txBody>
          <a:bodyPr wrap="none">
            <a:spAutoFit/>
          </a:bodyPr>
          <a:p>
            <a:pPr latinLnBrk="1"/>
            <a:r>
              <a:rPr lang="zh-CN" altLang="en-US" sz="2400" b="1" dirty="0">
                <a:solidFill>
                  <a:srgbClr val="FF9896"/>
                </a:solidFill>
                <a:latin typeface="Arial" panose="020B0604020202020204" pitchFamily="34" charset="0"/>
                <a:sym typeface="Arial" panose="020B0604020202020204" pitchFamily="34" charset="0"/>
              </a:rPr>
              <a:t>选项 </a:t>
            </a:r>
            <a:r>
              <a:rPr lang="en-US" altLang="zh-CN" sz="2400" b="1" dirty="0">
                <a:solidFill>
                  <a:srgbClr val="FF9896"/>
                </a:solidFill>
                <a:latin typeface="Arial" panose="020B0604020202020204" pitchFamily="34" charset="0"/>
                <a:sym typeface="Arial" panose="020B0604020202020204" pitchFamily="34" charset="0"/>
              </a:rPr>
              <a:t>B </a:t>
            </a:r>
            <a:endParaRPr lang="zh-CN" altLang="en-US" sz="2400" b="1" dirty="0">
              <a:solidFill>
                <a:srgbClr val="0000CC"/>
              </a:solidFill>
              <a:latin typeface="Arial" panose="020B0604020202020204" pitchFamily="34" charset="0"/>
              <a:sym typeface="Arial" panose="020B0604020202020204" pitchFamily="34" charset="0"/>
            </a:endParaRPr>
          </a:p>
        </p:txBody>
      </p:sp>
      <p:sp>
        <p:nvSpPr>
          <p:cNvPr id="45063" name="Rectangle 6"/>
          <p:cNvSpPr/>
          <p:nvPr/>
        </p:nvSpPr>
        <p:spPr>
          <a:xfrm>
            <a:off x="6499225" y="1895475"/>
            <a:ext cx="3524250" cy="1468755"/>
          </a:xfrm>
          <a:prstGeom prst="rect">
            <a:avLst/>
          </a:prstGeom>
          <a:noFill/>
          <a:ln w="9525">
            <a:noFill/>
          </a:ln>
        </p:spPr>
        <p:txBody>
          <a:bodyPr>
            <a:spAutoFit/>
          </a:bodyPr>
          <a:p>
            <a:pPr>
              <a:lnSpc>
                <a:spcPct val="140000"/>
              </a:lnSpc>
            </a:pPr>
            <a:r>
              <a:rPr lang="en-US" altLang="zh-CN" sz="1600" b="1" dirty="0">
                <a:solidFill>
                  <a:srgbClr val="000000"/>
                </a:solidFill>
                <a:latin typeface="Arial" panose="020B0604020202020204" pitchFamily="34" charset="0"/>
                <a:ea typeface="幼圆" charset="-122"/>
                <a:sym typeface="Arial" panose="020B0604020202020204" pitchFamily="34" charset="0"/>
              </a:rPr>
              <a:t>◇</a:t>
            </a:r>
            <a:r>
              <a:rPr lang="zh-CN" altLang="en-US" sz="1600" b="1" dirty="0">
                <a:latin typeface="Arial" panose="020B0604020202020204" pitchFamily="34" charset="0"/>
                <a:sym typeface="Arial" panose="020B0604020202020204" pitchFamily="34" charset="0"/>
              </a:rPr>
              <a:t>文章以气候容量有限为</a:t>
            </a:r>
            <a:r>
              <a:rPr lang="zh-CN" altLang="en-US" sz="1600" b="1" dirty="0">
                <a:solidFill>
                  <a:srgbClr val="0000CC"/>
                </a:solidFill>
                <a:latin typeface="Arial" panose="020B0604020202020204" pitchFamily="34" charset="0"/>
                <a:sym typeface="Arial" panose="020B0604020202020204" pitchFamily="34" charset="0"/>
              </a:rPr>
              <a:t>立论前提</a:t>
            </a:r>
            <a:r>
              <a:rPr lang="zh-CN" altLang="en-US" sz="1600" b="1" dirty="0">
                <a:latin typeface="Arial" panose="020B0604020202020204" pitchFamily="34" charset="0"/>
                <a:sym typeface="Arial" panose="020B0604020202020204" pitchFamily="34" charset="0"/>
              </a:rPr>
              <a:t>，并由此</a:t>
            </a:r>
            <a:r>
              <a:rPr lang="zh-CN" altLang="en-US" sz="1600" b="1" dirty="0">
                <a:solidFill>
                  <a:srgbClr val="0000CC"/>
                </a:solidFill>
                <a:latin typeface="Arial" panose="020B0604020202020204" pitchFamily="34" charset="0"/>
                <a:sym typeface="Arial" panose="020B0604020202020204" pitchFamily="34" charset="0"/>
              </a:rPr>
              <a:t>指向了</a:t>
            </a:r>
            <a:r>
              <a:rPr lang="zh-CN" altLang="en-US" sz="1600" b="1" dirty="0">
                <a:latin typeface="Arial" panose="020B0604020202020204" pitchFamily="34" charset="0"/>
                <a:sym typeface="Arial" panose="020B0604020202020204" pitchFamily="34" charset="0"/>
              </a:rPr>
              <a:t>气候方面的</a:t>
            </a:r>
            <a:r>
              <a:rPr lang="zh-CN" altLang="en-US" sz="1600" b="1" dirty="0">
                <a:solidFill>
                  <a:srgbClr val="0000CC"/>
                </a:solidFill>
                <a:latin typeface="Arial" panose="020B0604020202020204" pitchFamily="34" charset="0"/>
                <a:sym typeface="Arial" panose="020B0604020202020204" pitchFamily="34" charset="0"/>
              </a:rPr>
              <a:t>社会正义</a:t>
            </a:r>
            <a:r>
              <a:rPr lang="zh-CN" altLang="en-US" sz="1600" b="1" dirty="0">
                <a:latin typeface="Arial" panose="020B0604020202020204" pitchFamily="34" charset="0"/>
                <a:sym typeface="Arial" panose="020B0604020202020204" pitchFamily="34" charset="0"/>
              </a:rPr>
              <a:t>问题。</a:t>
            </a:r>
            <a:endParaRPr lang="zh-CN" altLang="en-US" sz="1600" b="1" dirty="0">
              <a:latin typeface="Arial" panose="020B0604020202020204" pitchFamily="34" charset="0"/>
              <a:sym typeface="Arial" panose="020B0604020202020204" pitchFamily="34" charset="0"/>
            </a:endParaRPr>
          </a:p>
          <a:p>
            <a:pPr>
              <a:lnSpc>
                <a:spcPct val="140000"/>
              </a:lnSpc>
            </a:pPr>
            <a:r>
              <a:rPr lang="zh-CN" altLang="en-US" sz="1600" b="1" dirty="0">
                <a:solidFill>
                  <a:srgbClr val="00B050"/>
                </a:solidFill>
                <a:latin typeface="Arial" panose="020B0604020202020204" pitchFamily="34" charset="0"/>
                <a:sym typeface="Arial" panose="020B0604020202020204" pitchFamily="34" charset="0"/>
              </a:rPr>
              <a:t>（原文信息的转述。）</a:t>
            </a:r>
            <a:endParaRPr lang="zh-CN" altLang="en-US" sz="1600" b="1" dirty="0">
              <a:solidFill>
                <a:srgbClr val="00B050"/>
              </a:solidFill>
              <a:latin typeface="Arial" panose="020B0604020202020204" pitchFamily="34" charset="0"/>
              <a:sym typeface="Arial" panose="020B0604020202020204" pitchFamily="34" charset="0"/>
            </a:endParaRPr>
          </a:p>
        </p:txBody>
      </p:sp>
      <p:sp>
        <p:nvSpPr>
          <p:cNvPr id="45064" name="Rectangle 5"/>
          <p:cNvSpPr/>
          <p:nvPr/>
        </p:nvSpPr>
        <p:spPr>
          <a:xfrm>
            <a:off x="1919288" y="1700213"/>
            <a:ext cx="3906837" cy="1568450"/>
          </a:xfrm>
          <a:prstGeom prst="rect">
            <a:avLst/>
          </a:prstGeom>
          <a:noFill/>
          <a:ln w="9525">
            <a:noFill/>
          </a:ln>
        </p:spPr>
        <p:txBody>
          <a:bodyPr>
            <a:spAutoFit/>
          </a:bodyPr>
          <a:p>
            <a:pPr latinLnBrk="1">
              <a:lnSpc>
                <a:spcPct val="150000"/>
              </a:lnSpc>
            </a:pPr>
            <a:r>
              <a:rPr lang="zh-CN" altLang="en-US" sz="1600" b="1" dirty="0">
                <a:latin typeface="宋体" panose="02010600030101010101" pitchFamily="2" charset="-122"/>
                <a:sym typeface="Arial" panose="020B0604020202020204" pitchFamily="34" charset="0"/>
              </a:rPr>
              <a:t>气候正义关注的核心主要是在气候容量有限的</a:t>
            </a:r>
            <a:r>
              <a:rPr lang="zh-CN" altLang="en-US" sz="1600" b="1" dirty="0">
                <a:solidFill>
                  <a:srgbClr val="0000CC"/>
                </a:solidFill>
                <a:latin typeface="宋体" panose="02010600030101010101" pitchFamily="2" charset="-122"/>
                <a:sym typeface="Arial" panose="020B0604020202020204" pitchFamily="34" charset="0"/>
              </a:rPr>
              <a:t>前提</a:t>
            </a:r>
            <a:r>
              <a:rPr lang="zh-CN" altLang="en-US" sz="1600" b="1" dirty="0">
                <a:latin typeface="宋体" panose="02010600030101010101" pitchFamily="2" charset="-122"/>
                <a:sym typeface="Arial" panose="020B0604020202020204" pitchFamily="34" charset="0"/>
              </a:rPr>
              <a:t>下，如何界定各方的权利和义务，主要表现为一种</a:t>
            </a:r>
            <a:r>
              <a:rPr lang="zh-CN" altLang="en-US" sz="1600" b="1" dirty="0">
                <a:solidFill>
                  <a:srgbClr val="0000CC"/>
                </a:solidFill>
                <a:latin typeface="宋体" panose="02010600030101010101" pitchFamily="2" charset="-122"/>
                <a:sym typeface="Arial" panose="020B0604020202020204" pitchFamily="34" charset="0"/>
              </a:rPr>
              <a:t>社会正义</a:t>
            </a:r>
            <a:r>
              <a:rPr lang="zh-CN" altLang="en-US" sz="1600" b="1" dirty="0">
                <a:latin typeface="宋体" panose="02010600030101010101" pitchFamily="2" charset="-122"/>
                <a:sym typeface="Arial" panose="020B0604020202020204" pitchFamily="34" charset="0"/>
              </a:rPr>
              <a:t>或法律正义。(P</a:t>
            </a:r>
            <a:r>
              <a:rPr lang="en-US" altLang="zh-CN" sz="1600" b="1" dirty="0">
                <a:latin typeface="宋体" panose="02010600030101010101" pitchFamily="2" charset="-122"/>
                <a:sym typeface="Arial" panose="020B0604020202020204" pitchFamily="34" charset="0"/>
              </a:rPr>
              <a:t>1</a:t>
            </a:r>
            <a:r>
              <a:rPr lang="zh-CN" altLang="en-US" sz="1600" b="1" dirty="0">
                <a:latin typeface="宋体" panose="02010600030101010101" pitchFamily="2" charset="-122"/>
                <a:sym typeface="Arial" panose="020B0604020202020204" pitchFamily="34" charset="0"/>
              </a:rPr>
              <a:t>)</a:t>
            </a:r>
            <a:endParaRPr lang="zh-CN" altLang="en-US" sz="1600" b="1" dirty="0">
              <a:latin typeface="宋体" panose="02010600030101010101" pitchFamily="2" charset="-122"/>
              <a:sym typeface="Arial" panose="020B0604020202020204" pitchFamily="34" charset="0"/>
            </a:endParaRPr>
          </a:p>
        </p:txBody>
      </p:sp>
    </p:spTree>
    <p:custDataLst>
      <p:tags r:id="rId1"/>
    </p:custData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标题 1"/>
          <p:cNvSpPr>
            <a:spLocks noGrp="1"/>
          </p:cNvSpPr>
          <p:nvPr>
            <p:ph type="title"/>
          </p:nvPr>
        </p:nvSpPr>
        <p:spPr/>
        <p:txBody>
          <a:bodyPr vert="horz" wrap="square" lIns="91440" tIns="45720" rIns="91440" bIns="45720" anchor="ctr"/>
          <a:p>
            <a:r>
              <a:rPr lang="zh-CN" altLang="en-US" sz="2800" dirty="0">
                <a:sym typeface="黑体" panose="02010609060101010101" charset="-122"/>
              </a:rPr>
              <a:t>2.</a:t>
            </a:r>
            <a:r>
              <a:rPr lang="zh-CN" altLang="en-US" sz="2800" dirty="0"/>
              <a:t>下列对原文</a:t>
            </a:r>
            <a:r>
              <a:rPr lang="zh-CN" altLang="en-US" sz="2800" dirty="0">
                <a:solidFill>
                  <a:srgbClr val="0000CC"/>
                </a:solidFill>
              </a:rPr>
              <a:t>论证</a:t>
            </a:r>
            <a:r>
              <a:rPr lang="zh-CN" altLang="en-US" sz="2800" dirty="0"/>
              <a:t>的相关分析，</a:t>
            </a:r>
            <a:r>
              <a:rPr lang="zh-CN" altLang="en-US" sz="2800" dirty="0">
                <a:solidFill>
                  <a:srgbClr val="0000CC"/>
                </a:solidFill>
              </a:rPr>
              <a:t>不正确</a:t>
            </a:r>
            <a:r>
              <a:rPr lang="zh-CN" altLang="en-US" sz="2800" dirty="0"/>
              <a:t>的一项是</a:t>
            </a:r>
            <a:endParaRPr lang="zh-CN" altLang="en-US" sz="2800" dirty="0"/>
          </a:p>
        </p:txBody>
      </p:sp>
      <p:sp>
        <p:nvSpPr>
          <p:cNvPr id="46083" name="Rectangle 3"/>
          <p:cNvSpPr/>
          <p:nvPr/>
        </p:nvSpPr>
        <p:spPr>
          <a:xfrm>
            <a:off x="2033588" y="1417638"/>
            <a:ext cx="1060450" cy="219075"/>
          </a:xfrm>
          <a:prstGeom prst="rect">
            <a:avLst/>
          </a:prstGeom>
          <a:solidFill>
            <a:srgbClr val="FF9896"/>
          </a:solidFill>
          <a:ln w="9525">
            <a:noFill/>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46084" name="Rectangle 7"/>
          <p:cNvSpPr/>
          <p:nvPr/>
        </p:nvSpPr>
        <p:spPr>
          <a:xfrm>
            <a:off x="3338513" y="1358900"/>
            <a:ext cx="591820" cy="337185"/>
          </a:xfrm>
          <a:prstGeom prst="rect">
            <a:avLst/>
          </a:prstGeom>
          <a:noFill/>
          <a:ln w="9525">
            <a:noFill/>
          </a:ln>
        </p:spPr>
        <p:txBody>
          <a:bodyPr wrap="none">
            <a:spAutoFit/>
          </a:bodyPr>
          <a:p>
            <a:pPr latinLnBrk="1"/>
            <a:r>
              <a:rPr lang="zh-CN" altLang="en-US" sz="1600" b="1" dirty="0">
                <a:solidFill>
                  <a:srgbClr val="FF9896"/>
                </a:solidFill>
                <a:latin typeface="Arial" panose="020B0604020202020204" pitchFamily="34" charset="0"/>
                <a:sym typeface="Arial" panose="020B0604020202020204" pitchFamily="34" charset="0"/>
              </a:rPr>
              <a:t>文本</a:t>
            </a:r>
            <a:endParaRPr lang="zh-CN" altLang="en-US" sz="1600" b="1" dirty="0">
              <a:solidFill>
                <a:srgbClr val="FF9896"/>
              </a:solidFill>
              <a:latin typeface="Arial" panose="020B0604020202020204" pitchFamily="34" charset="0"/>
              <a:sym typeface="Arial" panose="020B0604020202020204" pitchFamily="34" charset="0"/>
            </a:endParaRPr>
          </a:p>
        </p:txBody>
      </p:sp>
      <p:sp>
        <p:nvSpPr>
          <p:cNvPr id="46085" name="Rectangle 8"/>
          <p:cNvSpPr/>
          <p:nvPr/>
        </p:nvSpPr>
        <p:spPr>
          <a:xfrm>
            <a:off x="6359525" y="1417638"/>
            <a:ext cx="3840163" cy="4603750"/>
          </a:xfrm>
          <a:prstGeom prst="rect">
            <a:avLst/>
          </a:prstGeom>
          <a:noFill/>
          <a:ln w="63500" cap="flat" cmpd="sng">
            <a:solidFill>
              <a:srgbClr val="FF9896"/>
            </a:solidFill>
            <a:prstDash val="solid"/>
            <a:miter/>
            <a:headEnd type="none" w="med" len="med"/>
            <a:tailEnd type="none" w="med" len="med"/>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46086" name="Rectangle 7"/>
          <p:cNvSpPr/>
          <p:nvPr/>
        </p:nvSpPr>
        <p:spPr>
          <a:xfrm>
            <a:off x="6497638" y="1555750"/>
            <a:ext cx="2714625" cy="829945"/>
          </a:xfrm>
          <a:prstGeom prst="rect">
            <a:avLst/>
          </a:prstGeom>
          <a:noFill/>
          <a:ln w="9525">
            <a:noFill/>
          </a:ln>
        </p:spPr>
        <p:txBody>
          <a:bodyPr wrap="none">
            <a:spAutoFit/>
          </a:bodyPr>
          <a:p>
            <a:pPr latinLnBrk="1"/>
            <a:r>
              <a:rPr lang="zh-CN" altLang="en-US" sz="2400" b="1" dirty="0">
                <a:solidFill>
                  <a:srgbClr val="FF9896"/>
                </a:solidFill>
                <a:latin typeface="Arial" panose="020B0604020202020204" pitchFamily="34" charset="0"/>
                <a:sym typeface="Arial" panose="020B0604020202020204" pitchFamily="34" charset="0"/>
              </a:rPr>
              <a:t>选项 </a:t>
            </a:r>
            <a:r>
              <a:rPr lang="en-US" altLang="zh-CN" sz="2400" b="1" dirty="0">
                <a:solidFill>
                  <a:srgbClr val="FF0000"/>
                </a:solidFill>
                <a:latin typeface="Arial" panose="020B0604020202020204" pitchFamily="34" charset="0"/>
                <a:sym typeface="Arial" panose="020B0604020202020204" pitchFamily="34" charset="0"/>
              </a:rPr>
              <a:t>C </a:t>
            </a:r>
            <a:r>
              <a:rPr lang="zh-CN" altLang="en-US" sz="2400" b="1" dirty="0">
                <a:solidFill>
                  <a:srgbClr val="FF0000"/>
                </a:solidFill>
                <a:latin typeface="Arial" panose="020B0604020202020204" pitchFamily="34" charset="0"/>
                <a:sym typeface="Arial" panose="020B0604020202020204" pitchFamily="34" charset="0"/>
              </a:rPr>
              <a:t>（错误项）</a:t>
            </a:r>
            <a:endParaRPr lang="zh-CN" altLang="en-US" sz="2400" b="1" dirty="0">
              <a:solidFill>
                <a:srgbClr val="FF0000"/>
              </a:solidFill>
              <a:latin typeface="Arial" panose="020B0604020202020204" pitchFamily="34" charset="0"/>
              <a:sym typeface="Arial" panose="020B0604020202020204" pitchFamily="34" charset="0"/>
            </a:endParaRPr>
          </a:p>
          <a:p>
            <a:pPr latinLnBrk="1"/>
            <a:endParaRPr lang="en-US" altLang="zh-CN" sz="2400" b="1" dirty="0">
              <a:solidFill>
                <a:srgbClr val="FF9896"/>
              </a:solidFill>
              <a:latin typeface="Arial" panose="020B0604020202020204" pitchFamily="34" charset="0"/>
              <a:sym typeface="Arial" panose="020B0604020202020204" pitchFamily="34" charset="0"/>
            </a:endParaRPr>
          </a:p>
        </p:txBody>
      </p:sp>
      <p:sp>
        <p:nvSpPr>
          <p:cNvPr id="46087" name="Rectangle 6"/>
          <p:cNvSpPr/>
          <p:nvPr/>
        </p:nvSpPr>
        <p:spPr>
          <a:xfrm>
            <a:off x="6499225" y="1895475"/>
            <a:ext cx="3524250" cy="2501265"/>
          </a:xfrm>
          <a:prstGeom prst="rect">
            <a:avLst/>
          </a:prstGeom>
          <a:noFill/>
          <a:ln w="9525">
            <a:noFill/>
          </a:ln>
        </p:spPr>
        <p:txBody>
          <a:bodyPr>
            <a:spAutoFit/>
          </a:bodyPr>
          <a:p>
            <a:pPr>
              <a:lnSpc>
                <a:spcPct val="140000"/>
              </a:lnSpc>
            </a:pPr>
            <a:r>
              <a:rPr lang="en-US" altLang="zh-CN" sz="1600" b="1" dirty="0">
                <a:solidFill>
                  <a:srgbClr val="000000"/>
                </a:solidFill>
                <a:latin typeface="Arial" panose="020B0604020202020204" pitchFamily="34" charset="0"/>
                <a:ea typeface="幼圆" charset="-122"/>
                <a:sym typeface="Arial" panose="020B0604020202020204" pitchFamily="34" charset="0"/>
              </a:rPr>
              <a:t>◇</a:t>
            </a:r>
            <a:r>
              <a:rPr lang="zh-CN" altLang="en-US" sz="1600" b="1" dirty="0">
                <a:latin typeface="Arial" panose="020B0604020202020204" pitchFamily="34" charset="0"/>
                <a:sym typeface="Arial" panose="020B0604020202020204" pitchFamily="34" charset="0"/>
              </a:rPr>
              <a:t>文章在论证中以大量篇幅阐述</a:t>
            </a:r>
            <a:r>
              <a:rPr lang="zh-CN" altLang="en-US" sz="1600" b="1" dirty="0">
                <a:solidFill>
                  <a:srgbClr val="0000CC"/>
                </a:solidFill>
                <a:latin typeface="Arial" panose="020B0604020202020204" pitchFamily="34" charset="0"/>
                <a:sym typeface="Arial" panose="020B0604020202020204" pitchFamily="34" charset="0"/>
              </a:rPr>
              <a:t>代际公平</a:t>
            </a:r>
            <a:r>
              <a:rPr lang="zh-CN" altLang="en-US" sz="1600" b="1" dirty="0">
                <a:latin typeface="Arial" panose="020B0604020202020204" pitchFamily="34" charset="0"/>
                <a:sym typeface="Arial" panose="020B0604020202020204" pitchFamily="34" charset="0"/>
              </a:rPr>
              <a:t>，彰显了</a:t>
            </a:r>
            <a:r>
              <a:rPr lang="zh-CN" altLang="en-US" sz="1600" b="1" dirty="0">
                <a:solidFill>
                  <a:srgbClr val="FF0000"/>
                </a:solidFill>
                <a:latin typeface="Arial" panose="020B0604020202020204" pitchFamily="34" charset="0"/>
                <a:sym typeface="Arial" panose="020B0604020202020204" pitchFamily="34" charset="0"/>
              </a:rPr>
              <a:t>立足未来的气候正义立场。</a:t>
            </a:r>
            <a:endParaRPr lang="zh-CN" altLang="en-US" sz="1600" b="1" dirty="0">
              <a:solidFill>
                <a:srgbClr val="FF0000"/>
              </a:solidFill>
              <a:latin typeface="Arial" panose="020B0604020202020204" pitchFamily="34" charset="0"/>
              <a:sym typeface="Arial" panose="020B0604020202020204" pitchFamily="34" charset="0"/>
            </a:endParaRPr>
          </a:p>
          <a:p>
            <a:pPr>
              <a:lnSpc>
                <a:spcPct val="140000"/>
              </a:lnSpc>
            </a:pPr>
            <a:r>
              <a:rPr lang="zh-CN" altLang="en-US" sz="1600" b="1" dirty="0">
                <a:solidFill>
                  <a:srgbClr val="00B050"/>
                </a:solidFill>
                <a:latin typeface="Arial" panose="020B0604020202020204" pitchFamily="34" charset="0"/>
                <a:sym typeface="Arial" panose="020B0604020202020204" pitchFamily="34" charset="0"/>
              </a:rPr>
              <a:t>（以偏概全。气候正义</a:t>
            </a:r>
            <a:r>
              <a:rPr lang="en-US" altLang="zh-CN" sz="1600" b="1" dirty="0">
                <a:solidFill>
                  <a:srgbClr val="00B050"/>
                </a:solidFill>
                <a:latin typeface="Arial" panose="020B0604020202020204" pitchFamily="34" charset="0"/>
                <a:sym typeface="Arial" panose="020B0604020202020204" pitchFamily="34" charset="0"/>
              </a:rPr>
              <a:t>“既涉及国际公平和国内公平，也涉及代际公平和代内公平”</a:t>
            </a:r>
            <a:r>
              <a:rPr lang="zh-CN" altLang="en-US" sz="1600" b="1" dirty="0">
                <a:solidFill>
                  <a:srgbClr val="00B050"/>
                </a:solidFill>
                <a:latin typeface="Arial" panose="020B0604020202020204" pitchFamily="34" charset="0"/>
                <a:sym typeface="Arial" panose="020B0604020202020204" pitchFamily="34" charset="0"/>
              </a:rPr>
              <a:t>，以此判断，既立足当下，也着眼未来。）</a:t>
            </a:r>
            <a:endParaRPr lang="zh-CN" altLang="en-US" sz="1600" b="1" dirty="0">
              <a:solidFill>
                <a:srgbClr val="00B050"/>
              </a:solidFill>
              <a:latin typeface="Arial" panose="020B0604020202020204" pitchFamily="34" charset="0"/>
              <a:sym typeface="Arial" panose="020B0604020202020204" pitchFamily="34" charset="0"/>
            </a:endParaRPr>
          </a:p>
        </p:txBody>
      </p:sp>
      <p:sp>
        <p:nvSpPr>
          <p:cNvPr id="46088" name="Rectangle 5"/>
          <p:cNvSpPr/>
          <p:nvPr/>
        </p:nvSpPr>
        <p:spPr>
          <a:xfrm>
            <a:off x="1919288" y="1700213"/>
            <a:ext cx="3906837" cy="2676525"/>
          </a:xfrm>
          <a:prstGeom prst="rect">
            <a:avLst/>
          </a:prstGeom>
          <a:noFill/>
          <a:ln w="9525">
            <a:noFill/>
          </a:ln>
        </p:spPr>
        <p:txBody>
          <a:bodyPr>
            <a:spAutoFit/>
          </a:bodyPr>
          <a:p>
            <a:pPr latinLnBrk="1">
              <a:lnSpc>
                <a:spcPct val="150000"/>
              </a:lnSpc>
            </a:pPr>
            <a:r>
              <a:rPr lang="zh-CN" altLang="en-US" sz="1600" b="1" dirty="0">
                <a:latin typeface="宋体" panose="02010600030101010101" pitchFamily="2" charset="-122"/>
                <a:sym typeface="Arial" panose="020B0604020202020204" pitchFamily="34" charset="0"/>
              </a:rPr>
              <a:t>总之，气候正义既有空间的维度，也有时间的维度，</a:t>
            </a:r>
            <a:r>
              <a:rPr lang="zh-CN" altLang="en-US" sz="1600" b="1" dirty="0">
                <a:solidFill>
                  <a:srgbClr val="FF0000"/>
                </a:solidFill>
                <a:latin typeface="宋体" panose="02010600030101010101" pitchFamily="2" charset="-122"/>
                <a:sym typeface="Arial" panose="020B0604020202020204" pitchFamily="34" charset="0"/>
              </a:rPr>
              <a:t>既涉及国际公平和国内公平，也涉及代际公平和代内公平</a:t>
            </a:r>
            <a:r>
              <a:rPr lang="zh-CN" altLang="en-US" sz="1600" b="1" dirty="0">
                <a:latin typeface="宋体" panose="02010600030101010101" pitchFamily="2" charset="-122"/>
                <a:sym typeface="Arial" panose="020B0604020202020204" pitchFamily="34" charset="0"/>
              </a:rPr>
              <a:t>。因此，气候正义的内涵是：所有国家、地区和个人都有平等使用、享受气候容量的权利，也应公平地分担稳定气候系统的义务和成本。(P4)</a:t>
            </a:r>
            <a:endParaRPr lang="zh-CN" altLang="en-US" sz="1600" b="1" dirty="0">
              <a:latin typeface="宋体" panose="02010600030101010101" pitchFamily="2" charset="-122"/>
              <a:sym typeface="Arial" panose="020B0604020202020204" pitchFamily="34" charset="0"/>
            </a:endParaRPr>
          </a:p>
        </p:txBody>
      </p:sp>
    </p:spTree>
    <p:custDataLst>
      <p:tags r:id="rId1"/>
    </p:custData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标题 1"/>
          <p:cNvSpPr>
            <a:spLocks noGrp="1"/>
          </p:cNvSpPr>
          <p:nvPr>
            <p:ph type="title"/>
          </p:nvPr>
        </p:nvSpPr>
        <p:spPr/>
        <p:txBody>
          <a:bodyPr vert="horz" wrap="square" lIns="91440" tIns="45720" rIns="91440" bIns="45720" anchor="ctr"/>
          <a:p>
            <a:r>
              <a:rPr lang="zh-CN" altLang="en-US" sz="2800" dirty="0"/>
              <a:t>2.下列对原文</a:t>
            </a:r>
            <a:r>
              <a:rPr lang="zh-CN" altLang="en-US" sz="2800" dirty="0">
                <a:solidFill>
                  <a:srgbClr val="0000CC"/>
                </a:solidFill>
              </a:rPr>
              <a:t>论证</a:t>
            </a:r>
            <a:r>
              <a:rPr lang="zh-CN" altLang="en-US" sz="2800" dirty="0"/>
              <a:t>的相关分析，</a:t>
            </a:r>
            <a:r>
              <a:rPr lang="zh-CN" altLang="en-US" sz="2800" dirty="0">
                <a:solidFill>
                  <a:srgbClr val="0000CC"/>
                </a:solidFill>
              </a:rPr>
              <a:t>不正确</a:t>
            </a:r>
            <a:r>
              <a:rPr lang="zh-CN" altLang="en-US" sz="2800" dirty="0"/>
              <a:t>的一项是</a:t>
            </a:r>
            <a:endParaRPr lang="zh-CN" altLang="en-US" sz="2800" dirty="0"/>
          </a:p>
        </p:txBody>
      </p:sp>
      <p:sp>
        <p:nvSpPr>
          <p:cNvPr id="47107" name="Rectangle 3"/>
          <p:cNvSpPr/>
          <p:nvPr/>
        </p:nvSpPr>
        <p:spPr>
          <a:xfrm>
            <a:off x="2033588" y="1417638"/>
            <a:ext cx="1060450" cy="219075"/>
          </a:xfrm>
          <a:prstGeom prst="rect">
            <a:avLst/>
          </a:prstGeom>
          <a:solidFill>
            <a:srgbClr val="FF9896"/>
          </a:solidFill>
          <a:ln w="9525">
            <a:noFill/>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47108" name="Rectangle 7"/>
          <p:cNvSpPr/>
          <p:nvPr/>
        </p:nvSpPr>
        <p:spPr>
          <a:xfrm>
            <a:off x="3338513" y="1358900"/>
            <a:ext cx="591820" cy="337185"/>
          </a:xfrm>
          <a:prstGeom prst="rect">
            <a:avLst/>
          </a:prstGeom>
          <a:noFill/>
          <a:ln w="9525">
            <a:noFill/>
          </a:ln>
        </p:spPr>
        <p:txBody>
          <a:bodyPr wrap="none">
            <a:spAutoFit/>
          </a:bodyPr>
          <a:p>
            <a:pPr latinLnBrk="1"/>
            <a:r>
              <a:rPr lang="zh-CN" altLang="en-US" sz="1600" b="1" dirty="0">
                <a:solidFill>
                  <a:srgbClr val="FF9896"/>
                </a:solidFill>
                <a:latin typeface="Arial" panose="020B0604020202020204" pitchFamily="34" charset="0"/>
                <a:sym typeface="Arial" panose="020B0604020202020204" pitchFamily="34" charset="0"/>
              </a:rPr>
              <a:t>文本</a:t>
            </a:r>
            <a:endParaRPr lang="zh-CN" altLang="en-US" sz="1600" b="1" dirty="0">
              <a:solidFill>
                <a:srgbClr val="FF9896"/>
              </a:solidFill>
              <a:latin typeface="Arial" panose="020B0604020202020204" pitchFamily="34" charset="0"/>
              <a:sym typeface="Arial" panose="020B0604020202020204" pitchFamily="34" charset="0"/>
            </a:endParaRPr>
          </a:p>
        </p:txBody>
      </p:sp>
      <p:sp>
        <p:nvSpPr>
          <p:cNvPr id="47109" name="Rectangle 8"/>
          <p:cNvSpPr/>
          <p:nvPr/>
        </p:nvSpPr>
        <p:spPr>
          <a:xfrm>
            <a:off x="6359525" y="1417638"/>
            <a:ext cx="3840163" cy="4603750"/>
          </a:xfrm>
          <a:prstGeom prst="rect">
            <a:avLst/>
          </a:prstGeom>
          <a:noFill/>
          <a:ln w="63500" cap="flat" cmpd="sng">
            <a:solidFill>
              <a:srgbClr val="FF9896"/>
            </a:solidFill>
            <a:prstDash val="solid"/>
            <a:miter/>
            <a:headEnd type="none" w="med" len="med"/>
            <a:tailEnd type="none" w="med" len="med"/>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47110" name="Rectangle 7"/>
          <p:cNvSpPr/>
          <p:nvPr/>
        </p:nvSpPr>
        <p:spPr>
          <a:xfrm>
            <a:off x="6497638" y="1555750"/>
            <a:ext cx="1015365" cy="460375"/>
          </a:xfrm>
          <a:prstGeom prst="rect">
            <a:avLst/>
          </a:prstGeom>
          <a:noFill/>
          <a:ln w="9525">
            <a:noFill/>
          </a:ln>
        </p:spPr>
        <p:txBody>
          <a:bodyPr wrap="none">
            <a:spAutoFit/>
          </a:bodyPr>
          <a:p>
            <a:pPr latinLnBrk="1"/>
            <a:r>
              <a:rPr lang="zh-CN" altLang="en-US" sz="2400" b="1" dirty="0">
                <a:solidFill>
                  <a:srgbClr val="FF9896"/>
                </a:solidFill>
                <a:latin typeface="Arial" panose="020B0604020202020204" pitchFamily="34" charset="0"/>
                <a:sym typeface="Arial" panose="020B0604020202020204" pitchFamily="34" charset="0"/>
              </a:rPr>
              <a:t>选项</a:t>
            </a:r>
            <a:r>
              <a:rPr lang="en-US" altLang="zh-CN" sz="2400" b="1" dirty="0">
                <a:solidFill>
                  <a:srgbClr val="FF9896"/>
                </a:solidFill>
                <a:latin typeface="Arial" panose="020B0604020202020204" pitchFamily="34" charset="0"/>
                <a:sym typeface="Arial" panose="020B0604020202020204" pitchFamily="34" charset="0"/>
              </a:rPr>
              <a:t>D</a:t>
            </a:r>
            <a:endParaRPr lang="en-US" altLang="zh-CN" sz="2400" b="1" dirty="0">
              <a:solidFill>
                <a:srgbClr val="FF9896"/>
              </a:solidFill>
              <a:latin typeface="Arial" panose="020B0604020202020204" pitchFamily="34" charset="0"/>
              <a:sym typeface="Arial" panose="020B0604020202020204" pitchFamily="34" charset="0"/>
            </a:endParaRPr>
          </a:p>
        </p:txBody>
      </p:sp>
      <p:sp>
        <p:nvSpPr>
          <p:cNvPr id="47111" name="Rectangle 6"/>
          <p:cNvSpPr/>
          <p:nvPr/>
        </p:nvSpPr>
        <p:spPr>
          <a:xfrm>
            <a:off x="6499225" y="1895475"/>
            <a:ext cx="3524250" cy="1468755"/>
          </a:xfrm>
          <a:prstGeom prst="rect">
            <a:avLst/>
          </a:prstGeom>
          <a:noFill/>
          <a:ln w="9525">
            <a:noFill/>
          </a:ln>
        </p:spPr>
        <p:txBody>
          <a:bodyPr>
            <a:spAutoFit/>
          </a:bodyPr>
          <a:p>
            <a:pPr>
              <a:lnSpc>
                <a:spcPct val="140000"/>
              </a:lnSpc>
            </a:pPr>
            <a:r>
              <a:rPr lang="en-US" altLang="zh-CN" sz="1600" b="1" dirty="0">
                <a:solidFill>
                  <a:srgbClr val="000000"/>
                </a:solidFill>
                <a:latin typeface="Arial" panose="020B0604020202020204" pitchFamily="34" charset="0"/>
                <a:ea typeface="幼圆" charset="-122"/>
                <a:sym typeface="Arial" panose="020B0604020202020204" pitchFamily="34" charset="0"/>
              </a:rPr>
              <a:t>◇</a:t>
            </a:r>
            <a:r>
              <a:rPr lang="zh-CN" altLang="en-US" sz="1600" b="1" dirty="0">
                <a:latin typeface="Arial" panose="020B0604020202020204" pitchFamily="34" charset="0"/>
                <a:sym typeface="Arial" panose="020B0604020202020204" pitchFamily="34" charset="0"/>
              </a:rPr>
              <a:t>对于气候正义，文章先交代背景，接着逐层分析，最后梳理出了它的内涵。</a:t>
            </a:r>
            <a:endParaRPr lang="zh-CN" altLang="en-US" sz="1600" b="1" dirty="0">
              <a:latin typeface="Arial" panose="020B0604020202020204" pitchFamily="34" charset="0"/>
              <a:sym typeface="Arial" panose="020B0604020202020204" pitchFamily="34" charset="0"/>
            </a:endParaRPr>
          </a:p>
          <a:p>
            <a:pPr>
              <a:lnSpc>
                <a:spcPct val="140000"/>
              </a:lnSpc>
            </a:pPr>
            <a:r>
              <a:rPr lang="zh-CN" altLang="en-US" sz="1600" b="1" dirty="0">
                <a:solidFill>
                  <a:srgbClr val="00B050"/>
                </a:solidFill>
                <a:latin typeface="Arial" panose="020B0604020202020204" pitchFamily="34" charset="0"/>
                <a:sym typeface="Arial" panose="020B0604020202020204" pitchFamily="34" charset="0"/>
              </a:rPr>
              <a:t>（原文论证层次的概述）</a:t>
            </a:r>
            <a:endParaRPr lang="zh-CN" altLang="en-US" sz="1600" b="1" dirty="0">
              <a:solidFill>
                <a:srgbClr val="00B050"/>
              </a:solidFill>
              <a:latin typeface="Arial" panose="020B0604020202020204" pitchFamily="34" charset="0"/>
              <a:sym typeface="Arial" panose="020B0604020202020204" pitchFamily="34" charset="0"/>
            </a:endParaRPr>
          </a:p>
        </p:txBody>
      </p:sp>
      <p:sp>
        <p:nvSpPr>
          <p:cNvPr id="47112" name="Rectangle 5"/>
          <p:cNvSpPr/>
          <p:nvPr/>
        </p:nvSpPr>
        <p:spPr>
          <a:xfrm>
            <a:off x="1908175" y="1695450"/>
            <a:ext cx="3906838" cy="3784600"/>
          </a:xfrm>
          <a:prstGeom prst="rect">
            <a:avLst/>
          </a:prstGeom>
          <a:noFill/>
          <a:ln w="9525">
            <a:noFill/>
          </a:ln>
        </p:spPr>
        <p:txBody>
          <a:bodyPr>
            <a:spAutoFit/>
          </a:bodyPr>
          <a:p>
            <a:pPr latinLnBrk="1">
              <a:lnSpc>
                <a:spcPct val="150000"/>
              </a:lnSpc>
            </a:pPr>
            <a:r>
              <a:rPr lang="zh-CN" altLang="en-US" sz="1600" b="1" dirty="0">
                <a:latin typeface="宋体" panose="02010600030101010101" pitchFamily="2" charset="-122"/>
                <a:sym typeface="Arial" panose="020B0604020202020204" pitchFamily="34" charset="0"/>
              </a:rPr>
              <a:t>2000年前后，一些非政府组织承袭环境正义运动的精神。开始对气候变化的影响进行伦理审视，气候正义便应运而生。</a:t>
            </a:r>
            <a:r>
              <a:rPr lang="zh-CN" altLang="en-US" sz="1600" b="1" dirty="0">
                <a:solidFill>
                  <a:srgbClr val="0000CC"/>
                </a:solidFill>
                <a:latin typeface="宋体" panose="02010600030101010101" pitchFamily="2" charset="-122"/>
                <a:sym typeface="Arial" panose="020B0604020202020204" pitchFamily="34" charset="0"/>
              </a:rPr>
              <a:t>【背景】</a:t>
            </a:r>
            <a:r>
              <a:rPr lang="zh-CN" altLang="en-US" sz="1600" b="1" dirty="0">
                <a:latin typeface="宋体" panose="02010600030101010101" pitchFamily="2" charset="-122"/>
                <a:sym typeface="Arial" panose="020B0604020202020204" pitchFamily="34" charset="0"/>
              </a:rPr>
              <a:t>(P</a:t>
            </a:r>
            <a:r>
              <a:rPr lang="en-US" altLang="zh-CN" sz="1600" b="1" dirty="0">
                <a:latin typeface="宋体" panose="02010600030101010101" pitchFamily="2" charset="-122"/>
                <a:sym typeface="Arial" panose="020B0604020202020204" pitchFamily="34" charset="0"/>
              </a:rPr>
              <a:t>1</a:t>
            </a:r>
            <a:r>
              <a:rPr lang="zh-CN" altLang="en-US" sz="1600" b="1" dirty="0">
                <a:latin typeface="宋体" panose="02010600030101010101" pitchFamily="2" charset="-122"/>
                <a:sym typeface="Arial" panose="020B0604020202020204" pitchFamily="34" charset="0"/>
              </a:rPr>
              <a:t>)</a:t>
            </a:r>
            <a:endParaRPr lang="zh-CN" altLang="en-US" sz="1600" b="1" dirty="0">
              <a:latin typeface="宋体" panose="02010600030101010101" pitchFamily="2" charset="-122"/>
              <a:sym typeface="Arial" panose="020B0604020202020204" pitchFamily="34" charset="0"/>
            </a:endParaRPr>
          </a:p>
          <a:p>
            <a:pPr latinLnBrk="1">
              <a:lnSpc>
                <a:spcPct val="150000"/>
              </a:lnSpc>
            </a:pPr>
            <a:r>
              <a:rPr lang="zh-CN" altLang="en-US" sz="1600" b="1" dirty="0">
                <a:latin typeface="宋体" panose="02010600030101010101" pitchFamily="2" charset="-122"/>
                <a:sym typeface="Arial" panose="020B0604020202020204" pitchFamily="34" charset="0"/>
              </a:rPr>
              <a:t>从空间维度来看</a:t>
            </a:r>
            <a:r>
              <a:rPr lang="en-US" altLang="zh-CN" sz="1600" b="1" dirty="0">
                <a:latin typeface="宋体" panose="02010600030101010101" pitchFamily="2" charset="-122"/>
                <a:sym typeface="Arial" panose="020B0604020202020204" pitchFamily="34" charset="0"/>
              </a:rPr>
              <a:t>……</a:t>
            </a:r>
            <a:r>
              <a:rPr lang="zh-CN" altLang="en-US" sz="1600" b="1" dirty="0">
                <a:solidFill>
                  <a:srgbClr val="0000CC"/>
                </a:solidFill>
                <a:latin typeface="宋体" panose="02010600030101010101" pitchFamily="2" charset="-122"/>
                <a:sym typeface="Arial" panose="020B0604020202020204" pitchFamily="34" charset="0"/>
              </a:rPr>
              <a:t>【第一层】</a:t>
            </a:r>
            <a:r>
              <a:rPr lang="zh-CN" altLang="en-US" sz="1600" b="1" dirty="0">
                <a:latin typeface="宋体" panose="02010600030101010101" pitchFamily="2" charset="-122"/>
                <a:sym typeface="Arial" panose="020B0604020202020204" pitchFamily="34" charset="0"/>
              </a:rPr>
              <a:t>（</a:t>
            </a:r>
            <a:r>
              <a:rPr lang="en-US" altLang="zh-CN" sz="1600" b="1" dirty="0">
                <a:latin typeface="宋体" panose="02010600030101010101" pitchFamily="2" charset="-122"/>
                <a:sym typeface="Arial" panose="020B0604020202020204" pitchFamily="34" charset="0"/>
              </a:rPr>
              <a:t>P2</a:t>
            </a:r>
            <a:r>
              <a:rPr lang="zh-CN" altLang="en-US" sz="1600" b="1" dirty="0">
                <a:latin typeface="宋体" panose="02010600030101010101" pitchFamily="2" charset="-122"/>
                <a:sym typeface="Arial" panose="020B0604020202020204" pitchFamily="34" charset="0"/>
              </a:rPr>
              <a:t>）</a:t>
            </a:r>
            <a:endParaRPr lang="zh-CN" altLang="en-US" sz="1600" b="1" dirty="0">
              <a:latin typeface="宋体" panose="02010600030101010101" pitchFamily="2" charset="-122"/>
              <a:sym typeface="Arial" panose="020B0604020202020204" pitchFamily="34" charset="0"/>
            </a:endParaRPr>
          </a:p>
          <a:p>
            <a:pPr latinLnBrk="1">
              <a:lnSpc>
                <a:spcPct val="150000"/>
              </a:lnSpc>
            </a:pPr>
            <a:r>
              <a:rPr lang="zh-CN" altLang="en-US" sz="1600" b="1" dirty="0">
                <a:latin typeface="宋体" panose="02010600030101010101" pitchFamily="2" charset="-122"/>
                <a:sym typeface="Arial" panose="020B0604020202020204" pitchFamily="34" charset="0"/>
              </a:rPr>
              <a:t>从时间维度来看</a:t>
            </a:r>
            <a:r>
              <a:rPr lang="en-US" altLang="zh-CN" sz="1600" b="1" dirty="0">
                <a:latin typeface="宋体" panose="02010600030101010101" pitchFamily="2" charset="-122"/>
                <a:sym typeface="Arial" panose="020B0604020202020204" pitchFamily="34" charset="0"/>
              </a:rPr>
              <a:t>……</a:t>
            </a:r>
            <a:r>
              <a:rPr lang="zh-CN" altLang="en-US" sz="1600" b="1" dirty="0">
                <a:solidFill>
                  <a:srgbClr val="0000CC"/>
                </a:solidFill>
                <a:latin typeface="宋体" panose="02010600030101010101" pitchFamily="2" charset="-122"/>
                <a:sym typeface="Arial" panose="020B0604020202020204" pitchFamily="34" charset="0"/>
              </a:rPr>
              <a:t>【第二层】</a:t>
            </a:r>
            <a:r>
              <a:rPr lang="zh-CN" altLang="en-US" sz="1600" b="1" dirty="0">
                <a:latin typeface="宋体" panose="02010600030101010101" pitchFamily="2" charset="-122"/>
                <a:sym typeface="Arial" panose="020B0604020202020204" pitchFamily="34" charset="0"/>
              </a:rPr>
              <a:t>（</a:t>
            </a:r>
            <a:r>
              <a:rPr lang="en-US" altLang="zh-CN" sz="1600" b="1" dirty="0">
                <a:latin typeface="宋体" panose="02010600030101010101" pitchFamily="2" charset="-122"/>
                <a:sym typeface="Arial" panose="020B0604020202020204" pitchFamily="34" charset="0"/>
              </a:rPr>
              <a:t>P3</a:t>
            </a:r>
            <a:r>
              <a:rPr lang="zh-CN" altLang="en-US" sz="1600" b="1" dirty="0">
                <a:latin typeface="宋体" panose="02010600030101010101" pitchFamily="2" charset="-122"/>
                <a:sym typeface="Arial" panose="020B0604020202020204" pitchFamily="34" charset="0"/>
              </a:rPr>
              <a:t>）</a:t>
            </a:r>
            <a:endParaRPr lang="zh-CN" altLang="en-US" sz="1600" b="1" dirty="0">
              <a:latin typeface="宋体" panose="02010600030101010101" pitchFamily="2" charset="-122"/>
              <a:sym typeface="Arial" panose="020B0604020202020204" pitchFamily="34" charset="0"/>
            </a:endParaRPr>
          </a:p>
          <a:p>
            <a:pPr latinLnBrk="1">
              <a:lnSpc>
                <a:spcPct val="150000"/>
              </a:lnSpc>
            </a:pPr>
            <a:r>
              <a:rPr lang="zh-CN" altLang="en-US" sz="1600" b="1" dirty="0">
                <a:latin typeface="宋体" panose="02010600030101010101" pitchFamily="2" charset="-122"/>
                <a:sym typeface="Arial" panose="020B0604020202020204" pitchFamily="34" charset="0"/>
              </a:rPr>
              <a:t>气候正义的</a:t>
            </a:r>
            <a:r>
              <a:rPr lang="zh-CN" altLang="en-US" sz="1600" b="1" dirty="0">
                <a:solidFill>
                  <a:srgbClr val="0000CC"/>
                </a:solidFill>
                <a:latin typeface="宋体" panose="02010600030101010101" pitchFamily="2" charset="-122"/>
                <a:sym typeface="Arial" panose="020B0604020202020204" pitchFamily="34" charset="0"/>
              </a:rPr>
              <a:t>内涵</a:t>
            </a:r>
            <a:r>
              <a:rPr lang="zh-CN" altLang="en-US" sz="1600" b="1" dirty="0">
                <a:latin typeface="宋体" panose="02010600030101010101" pitchFamily="2" charset="-122"/>
                <a:sym typeface="Arial" panose="020B0604020202020204" pitchFamily="34" charset="0"/>
              </a:rPr>
              <a:t>是：所有国家、地区和个人都有平等使用、享受气候容量的权利，也应公平地分担稳定气候系统的义务和成本。（</a:t>
            </a:r>
            <a:r>
              <a:rPr lang="en-US" altLang="zh-CN" sz="1600" b="1" dirty="0">
                <a:latin typeface="宋体" panose="02010600030101010101" pitchFamily="2" charset="-122"/>
                <a:sym typeface="Arial" panose="020B0604020202020204" pitchFamily="34" charset="0"/>
              </a:rPr>
              <a:t>P4</a:t>
            </a:r>
            <a:r>
              <a:rPr lang="zh-CN" altLang="en-US" sz="1600" b="1" dirty="0">
                <a:latin typeface="宋体" panose="02010600030101010101" pitchFamily="2" charset="-122"/>
                <a:sym typeface="Arial" panose="020B0604020202020204" pitchFamily="34" charset="0"/>
              </a:rPr>
              <a:t>）</a:t>
            </a:r>
            <a:endParaRPr lang="zh-CN" altLang="en-US" sz="1600" b="1" dirty="0">
              <a:latin typeface="宋体" panose="02010600030101010101" pitchFamily="2" charset="-122"/>
              <a:sym typeface="Arial" panose="020B0604020202020204" pitchFamily="34" charset="0"/>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296670" y="1778000"/>
            <a:ext cx="10286365" cy="3777615"/>
          </a:xfrm>
        </p:spPr>
        <p:txBody>
          <a:bodyPr/>
          <a:p>
            <a:pPr marL="0" indent="0" fontAlgn="auto">
              <a:lnSpc>
                <a:spcPct val="150000"/>
              </a:lnSpc>
              <a:buNone/>
            </a:pPr>
            <a:r>
              <a:rPr lang="zh-CN" altLang="en-US" sz="4400" b="1"/>
              <a:t>高考评价体系的</a:t>
            </a:r>
            <a:r>
              <a:rPr lang="en-US" altLang="zh-CN" sz="4400" b="1"/>
              <a:t>“</a:t>
            </a:r>
            <a:r>
              <a:rPr lang="zh-CN" altLang="en-US" sz="4400" b="1"/>
              <a:t>一体四层四翼</a:t>
            </a:r>
            <a:r>
              <a:rPr lang="en-US" altLang="zh-CN" sz="4800" b="1"/>
              <a:t>”</a:t>
            </a:r>
            <a:endParaRPr lang="en-US" altLang="zh-CN" sz="4800" b="1"/>
          </a:p>
          <a:p>
            <a:pPr marL="0" indent="0" fontAlgn="auto">
              <a:lnSpc>
                <a:spcPct val="150000"/>
              </a:lnSpc>
              <a:buNone/>
            </a:pPr>
            <a:r>
              <a:rPr lang="zh-CN" altLang="en-US" sz="4400" b="1"/>
              <a:t>       ——从顶层设计上回答高考“为什么考”“考什么”“怎么考”</a:t>
            </a:r>
            <a:endParaRPr lang="zh-CN" altLang="en-US" sz="4400" b="1"/>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430655" y="1203960"/>
            <a:ext cx="10043160" cy="4478020"/>
          </a:xfrm>
        </p:spPr>
        <p:txBody>
          <a:bodyPr/>
          <a:p>
            <a:pPr marL="0" indent="0" fontAlgn="auto">
              <a:lnSpc>
                <a:spcPct val="150000"/>
              </a:lnSpc>
              <a:buNone/>
            </a:pPr>
            <a:r>
              <a:rPr lang="en-US" altLang="zh-CN" sz="3200" b="1"/>
              <a:t>    </a:t>
            </a:r>
            <a:r>
              <a:rPr lang="zh-CN" altLang="en-US" sz="3200" b="1"/>
              <a:t>文言文阅读中，全国Ⅰ卷谢弘微</a:t>
            </a:r>
            <a:r>
              <a:rPr lang="zh-CN" altLang="en-US" sz="3200" b="1">
                <a:solidFill>
                  <a:srgbClr val="FF0000"/>
                </a:solidFill>
              </a:rPr>
              <a:t>热爱知识、清廉正直、笃于亲情</a:t>
            </a:r>
            <a:r>
              <a:rPr lang="zh-CN" altLang="en-US" sz="3200" b="1"/>
              <a:t>；全国Ⅱ卷赵憙</a:t>
            </a:r>
            <a:r>
              <a:rPr lang="zh-CN" altLang="en-US" sz="3200" b="1">
                <a:solidFill>
                  <a:srgbClr val="FF0000"/>
                </a:solidFill>
              </a:rPr>
              <a:t>忠于职守、耿直磊落、忠于国家、勤政爱民</a:t>
            </a:r>
            <a:r>
              <a:rPr lang="zh-CN" altLang="en-US" sz="3200" b="1"/>
              <a:t>；全国Ⅲ卷许将为官有方、</a:t>
            </a:r>
            <a:r>
              <a:rPr lang="zh-CN" altLang="en-US" sz="3200" b="1">
                <a:solidFill>
                  <a:srgbClr val="FF0000"/>
                </a:solidFill>
              </a:rPr>
              <a:t>护国有节、勤政爱民</a:t>
            </a:r>
            <a:r>
              <a:rPr lang="zh-CN" altLang="en-US" sz="3200" b="1"/>
              <a:t>，他们作为中国传统道德的楷模，在当下也是</a:t>
            </a:r>
            <a:r>
              <a:rPr lang="zh-CN" altLang="en-US" sz="3200" b="1">
                <a:solidFill>
                  <a:srgbClr val="FF0000"/>
                </a:solidFill>
              </a:rPr>
              <a:t>立德树人</a:t>
            </a:r>
            <a:r>
              <a:rPr lang="zh-CN" altLang="en-US" sz="3200" b="1"/>
              <a:t>的榜样。</a:t>
            </a:r>
            <a:endParaRPr lang="zh-CN" altLang="en-US" sz="3200" b="1"/>
          </a:p>
          <a:p>
            <a:pPr marL="0" indent="0">
              <a:buNone/>
            </a:pPr>
            <a:r>
              <a:rPr lang="zh-CN" altLang="en-US" sz="3200" b="1"/>
              <a:t>备考启发：  </a:t>
            </a:r>
            <a:endParaRPr lang="zh-CN" altLang="en-US" sz="3200" b="1"/>
          </a:p>
          <a:p>
            <a:pPr marL="0" indent="0">
              <a:buNone/>
            </a:pPr>
            <a:r>
              <a:rPr lang="zh-CN" altLang="en-US" sz="3200" b="1">
                <a:solidFill>
                  <a:srgbClr val="FF0000"/>
                </a:solidFill>
              </a:rPr>
              <a:t>必备知识-</a:t>
            </a:r>
            <a:r>
              <a:rPr lang="en-US" altLang="zh-CN" sz="3200" b="1">
                <a:solidFill>
                  <a:srgbClr val="FF0000"/>
                </a:solidFill>
              </a:rPr>
              <a:t>-</a:t>
            </a:r>
            <a:r>
              <a:rPr lang="zh-CN" altLang="en-US" sz="3200" b="1">
                <a:solidFill>
                  <a:srgbClr val="FF0000"/>
                </a:solidFill>
              </a:rPr>
              <a:t>关键能力</a:t>
            </a:r>
            <a:r>
              <a:rPr lang="en-US" altLang="zh-CN" sz="3200" b="1">
                <a:solidFill>
                  <a:srgbClr val="FF0000"/>
                </a:solidFill>
              </a:rPr>
              <a:t>--</a:t>
            </a:r>
            <a:r>
              <a:rPr lang="zh-CN" altLang="en-US" sz="3200" b="1">
                <a:solidFill>
                  <a:srgbClr val="FF0000"/>
                </a:solidFill>
              </a:rPr>
              <a:t>学科素养</a:t>
            </a:r>
            <a:r>
              <a:rPr lang="en-US" altLang="zh-CN" sz="3200" b="1">
                <a:solidFill>
                  <a:srgbClr val="FF0000"/>
                </a:solidFill>
              </a:rPr>
              <a:t>---</a:t>
            </a:r>
            <a:r>
              <a:rPr lang="zh-CN" altLang="en-US" sz="3200" b="1">
                <a:solidFill>
                  <a:srgbClr val="FF0000"/>
                </a:solidFill>
              </a:rPr>
              <a:t>核心价值</a:t>
            </a:r>
            <a:endParaRPr lang="zh-CN" altLang="en-US" sz="3200" b="1">
              <a:solidFill>
                <a:srgbClr val="FF0000"/>
              </a:solidFill>
            </a:endParaRPr>
          </a:p>
          <a:p>
            <a:pPr marL="0" indent="0">
              <a:buNone/>
            </a:pPr>
            <a:r>
              <a:rPr lang="zh-CN" altLang="en-US" sz="3200" b="1">
                <a:solidFill>
                  <a:srgbClr val="FF0000"/>
                </a:solidFill>
              </a:rPr>
              <a:t>读写结合   </a:t>
            </a:r>
            <a:endParaRPr lang="zh-CN" altLang="en-US" sz="3200" b="1">
              <a:solidFill>
                <a:srgbClr val="FF0000"/>
              </a:solidFill>
            </a:endParaRPr>
          </a:p>
        </p:txBody>
      </p:sp>
      <p:sp>
        <p:nvSpPr>
          <p:cNvPr id="4" name="文本框 3"/>
          <p:cNvSpPr txBox="1"/>
          <p:nvPr/>
        </p:nvSpPr>
        <p:spPr>
          <a:xfrm>
            <a:off x="1430655" y="370840"/>
            <a:ext cx="10241280" cy="645160"/>
          </a:xfrm>
          <a:prstGeom prst="rect">
            <a:avLst/>
          </a:prstGeom>
          <a:noFill/>
        </p:spPr>
        <p:txBody>
          <a:bodyPr wrap="none" rtlCol="0">
            <a:spAutoFit/>
          </a:bodyPr>
          <a:p>
            <a:pPr algn="l"/>
            <a:r>
              <a:rPr lang="zh-CN" altLang="en-US" sz="3600" b="1">
                <a:sym typeface="+mn-ea"/>
              </a:rPr>
              <a:t>文言文</a:t>
            </a:r>
            <a:r>
              <a:rPr lang="en-US" altLang="zh-CN" sz="3600" b="1">
                <a:sym typeface="+mn-ea"/>
              </a:rPr>
              <a:t>---聚焦中华优秀文化，全面彰显文化自信</a:t>
            </a:r>
            <a:endParaRPr lang="en-US" altLang="zh-CN" sz="3600" b="1">
              <a:sym typeface="+mn-ea"/>
            </a:endParaRPr>
          </a:p>
        </p:txBody>
      </p:sp>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标题 1"/>
          <p:cNvSpPr>
            <a:spLocks noGrp="1"/>
          </p:cNvSpPr>
          <p:nvPr>
            <p:ph type="title"/>
          </p:nvPr>
        </p:nvSpPr>
        <p:spPr/>
        <p:txBody>
          <a:bodyPr vert="horz" wrap="square" lIns="91440" tIns="45720" rIns="91440" bIns="45720" anchor="ctr"/>
          <a:p>
            <a:r>
              <a:rPr lang="zh-CN" altLang="en-US" sz="2800" dirty="0">
                <a:sym typeface="黑体" panose="02010609060101010101" charset="-122"/>
              </a:rPr>
              <a:t>3.</a:t>
            </a:r>
            <a:r>
              <a:rPr lang="zh-CN" altLang="en-US" sz="2800" dirty="0">
                <a:solidFill>
                  <a:srgbClr val="0000CC"/>
                </a:solidFill>
                <a:sym typeface="黑体" panose="02010609060101010101" charset="-122"/>
              </a:rPr>
              <a:t>根据原文内容</a:t>
            </a:r>
            <a:r>
              <a:rPr lang="zh-CN" altLang="en-US" sz="2800" dirty="0">
                <a:sym typeface="黑体" panose="02010609060101010101" charset="-122"/>
              </a:rPr>
              <a:t>，下列说法</a:t>
            </a:r>
            <a:r>
              <a:rPr lang="zh-CN" altLang="en-US" sz="2800" dirty="0">
                <a:solidFill>
                  <a:srgbClr val="0000CC"/>
                </a:solidFill>
                <a:sym typeface="黑体" panose="02010609060101010101" charset="-122"/>
              </a:rPr>
              <a:t>不正确</a:t>
            </a:r>
            <a:r>
              <a:rPr lang="zh-CN" altLang="en-US" sz="2800" dirty="0">
                <a:sym typeface="黑体" panose="02010609060101010101" charset="-122"/>
              </a:rPr>
              <a:t>的一项是</a:t>
            </a:r>
            <a:endParaRPr lang="zh-CN" altLang="en-US" sz="2800" dirty="0">
              <a:sym typeface="黑体" panose="02010609060101010101" charset="-122"/>
            </a:endParaRPr>
          </a:p>
        </p:txBody>
      </p:sp>
      <p:sp>
        <p:nvSpPr>
          <p:cNvPr id="48131" name="Rectangle 3"/>
          <p:cNvSpPr/>
          <p:nvPr/>
        </p:nvSpPr>
        <p:spPr>
          <a:xfrm>
            <a:off x="2063750" y="1268413"/>
            <a:ext cx="1060450" cy="219075"/>
          </a:xfrm>
          <a:prstGeom prst="rect">
            <a:avLst/>
          </a:prstGeom>
          <a:solidFill>
            <a:srgbClr val="FF9896"/>
          </a:solidFill>
          <a:ln w="9525">
            <a:noFill/>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48132" name="Rectangle 7"/>
          <p:cNvSpPr/>
          <p:nvPr/>
        </p:nvSpPr>
        <p:spPr>
          <a:xfrm>
            <a:off x="3359150" y="1196975"/>
            <a:ext cx="591820" cy="337185"/>
          </a:xfrm>
          <a:prstGeom prst="rect">
            <a:avLst/>
          </a:prstGeom>
          <a:noFill/>
          <a:ln w="9525">
            <a:noFill/>
          </a:ln>
        </p:spPr>
        <p:txBody>
          <a:bodyPr wrap="none">
            <a:spAutoFit/>
          </a:bodyPr>
          <a:p>
            <a:pPr latinLnBrk="1"/>
            <a:r>
              <a:rPr lang="zh-CN" altLang="en-US" sz="1600" b="1" dirty="0">
                <a:solidFill>
                  <a:srgbClr val="FF9896"/>
                </a:solidFill>
                <a:latin typeface="Arial" panose="020B0604020202020204" pitchFamily="34" charset="0"/>
                <a:sym typeface="Arial" panose="020B0604020202020204" pitchFamily="34" charset="0"/>
              </a:rPr>
              <a:t>文本</a:t>
            </a:r>
            <a:endParaRPr lang="zh-CN" altLang="en-US" sz="1600" b="1" dirty="0">
              <a:solidFill>
                <a:srgbClr val="FF9896"/>
              </a:solidFill>
              <a:latin typeface="Arial" panose="020B0604020202020204" pitchFamily="34" charset="0"/>
              <a:sym typeface="Arial" panose="020B0604020202020204" pitchFamily="34" charset="0"/>
            </a:endParaRPr>
          </a:p>
        </p:txBody>
      </p:sp>
      <p:sp>
        <p:nvSpPr>
          <p:cNvPr id="48133" name="Rectangle 8"/>
          <p:cNvSpPr/>
          <p:nvPr/>
        </p:nvSpPr>
        <p:spPr>
          <a:xfrm>
            <a:off x="6383338" y="1412875"/>
            <a:ext cx="3840162" cy="4603750"/>
          </a:xfrm>
          <a:prstGeom prst="rect">
            <a:avLst/>
          </a:prstGeom>
          <a:noFill/>
          <a:ln w="63500" cap="flat" cmpd="sng">
            <a:solidFill>
              <a:srgbClr val="FF9896"/>
            </a:solidFill>
            <a:prstDash val="solid"/>
            <a:miter/>
            <a:headEnd type="none" w="med" len="med"/>
            <a:tailEnd type="none" w="med" len="med"/>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48134" name="Rectangle 7"/>
          <p:cNvSpPr/>
          <p:nvPr/>
        </p:nvSpPr>
        <p:spPr>
          <a:xfrm>
            <a:off x="6497638" y="1555750"/>
            <a:ext cx="1015365" cy="460375"/>
          </a:xfrm>
          <a:prstGeom prst="rect">
            <a:avLst/>
          </a:prstGeom>
          <a:noFill/>
          <a:ln w="9525">
            <a:noFill/>
          </a:ln>
        </p:spPr>
        <p:txBody>
          <a:bodyPr wrap="none">
            <a:spAutoFit/>
          </a:bodyPr>
          <a:p>
            <a:pPr latinLnBrk="1"/>
            <a:r>
              <a:rPr lang="zh-CN" altLang="en-US" sz="2400" b="1" dirty="0">
                <a:solidFill>
                  <a:srgbClr val="FF9896"/>
                </a:solidFill>
                <a:latin typeface="Arial" panose="020B0604020202020204" pitchFamily="34" charset="0"/>
                <a:sym typeface="Arial" panose="020B0604020202020204" pitchFamily="34" charset="0"/>
              </a:rPr>
              <a:t>选项</a:t>
            </a:r>
            <a:r>
              <a:rPr lang="en-US" altLang="zh-CN" sz="2400" b="1" dirty="0">
                <a:solidFill>
                  <a:srgbClr val="FF9896"/>
                </a:solidFill>
                <a:latin typeface="Arial" panose="020B0604020202020204" pitchFamily="34" charset="0"/>
                <a:sym typeface="Arial" panose="020B0604020202020204" pitchFamily="34" charset="0"/>
              </a:rPr>
              <a:t>A</a:t>
            </a:r>
            <a:endParaRPr lang="en-US" altLang="zh-CN" sz="2400" b="1" dirty="0">
              <a:solidFill>
                <a:srgbClr val="FF9896"/>
              </a:solidFill>
              <a:latin typeface="Arial" panose="020B0604020202020204" pitchFamily="34" charset="0"/>
              <a:sym typeface="Arial" panose="020B0604020202020204" pitchFamily="34" charset="0"/>
            </a:endParaRPr>
          </a:p>
        </p:txBody>
      </p:sp>
      <p:sp>
        <p:nvSpPr>
          <p:cNvPr id="48135" name="Rectangle 6"/>
          <p:cNvSpPr/>
          <p:nvPr/>
        </p:nvSpPr>
        <p:spPr>
          <a:xfrm>
            <a:off x="6527800" y="1916113"/>
            <a:ext cx="3524250" cy="2501265"/>
          </a:xfrm>
          <a:prstGeom prst="rect">
            <a:avLst/>
          </a:prstGeom>
          <a:noFill/>
          <a:ln w="9525">
            <a:noFill/>
          </a:ln>
        </p:spPr>
        <p:txBody>
          <a:bodyPr>
            <a:spAutoFit/>
          </a:bodyPr>
          <a:p>
            <a:pPr>
              <a:lnSpc>
                <a:spcPct val="140000"/>
              </a:lnSpc>
            </a:pPr>
            <a:r>
              <a:rPr lang="en-US" altLang="zh-CN" sz="1600" b="1" dirty="0">
                <a:solidFill>
                  <a:srgbClr val="000000"/>
                </a:solidFill>
                <a:latin typeface="Arial" panose="020B0604020202020204" pitchFamily="34" charset="0"/>
                <a:ea typeface="幼圆" charset="-122"/>
                <a:sym typeface="Arial" panose="020B0604020202020204" pitchFamily="34" charset="0"/>
              </a:rPr>
              <a:t>◇</a:t>
            </a:r>
            <a:r>
              <a:rPr lang="zh-CN" altLang="en-US" sz="1600" b="1" dirty="0">
                <a:latin typeface="Arial" panose="020B0604020202020204" pitchFamily="34" charset="0"/>
                <a:sym typeface="Arial" panose="020B0604020202020204" pitchFamily="34" charset="0"/>
              </a:rPr>
              <a:t>如果</a:t>
            </a:r>
            <a:r>
              <a:rPr lang="zh-CN" altLang="en-US" sz="1600" b="1" dirty="0">
                <a:solidFill>
                  <a:srgbClr val="0000CC"/>
                </a:solidFill>
                <a:latin typeface="Arial" panose="020B0604020202020204" pitchFamily="34" charset="0"/>
                <a:sym typeface="Arial" panose="020B0604020202020204" pitchFamily="34" charset="0"/>
              </a:rPr>
              <a:t>气候容量</a:t>
            </a:r>
            <a:r>
              <a:rPr lang="zh-CN" altLang="en-US" sz="1600" b="1" dirty="0">
                <a:latin typeface="Arial" panose="020B0604020202020204" pitchFamily="34" charset="0"/>
                <a:sym typeface="Arial" panose="020B0604020202020204" pitchFamily="34" charset="0"/>
              </a:rPr>
              <a:t>无限，就不必对气候变化进行伦理审视、讨论气候的正义问题。</a:t>
            </a:r>
            <a:endParaRPr lang="zh-CN" altLang="en-US" sz="1600" b="1" dirty="0">
              <a:latin typeface="Arial" panose="020B0604020202020204" pitchFamily="34" charset="0"/>
              <a:sym typeface="Arial" panose="020B0604020202020204" pitchFamily="34" charset="0"/>
            </a:endParaRPr>
          </a:p>
          <a:p>
            <a:pPr>
              <a:lnSpc>
                <a:spcPct val="140000"/>
              </a:lnSpc>
            </a:pPr>
            <a:r>
              <a:rPr lang="zh-CN" altLang="en-US" sz="1600" b="1" dirty="0">
                <a:solidFill>
                  <a:srgbClr val="00B050"/>
                </a:solidFill>
                <a:latin typeface="Arial" panose="020B0604020202020204" pitchFamily="34" charset="0"/>
                <a:sym typeface="Arial" panose="020B0604020202020204" pitchFamily="34" charset="0"/>
              </a:rPr>
              <a:t>（</a:t>
            </a:r>
            <a:r>
              <a:rPr lang="en-US" altLang="zh-CN" sz="1600" b="1" dirty="0">
                <a:solidFill>
                  <a:srgbClr val="00B050"/>
                </a:solidFill>
                <a:latin typeface="Arial" panose="020B0604020202020204" pitchFamily="34" charset="0"/>
                <a:sym typeface="Arial" panose="020B0604020202020204" pitchFamily="34" charset="0"/>
              </a:rPr>
              <a:t>“</a:t>
            </a:r>
            <a:r>
              <a:rPr lang="zh-CN" altLang="en-US" sz="1600" b="1" dirty="0">
                <a:solidFill>
                  <a:srgbClr val="00B050"/>
                </a:solidFill>
                <a:latin typeface="Arial" panose="020B0604020202020204" pitchFamily="34" charset="0"/>
                <a:sym typeface="Arial" panose="020B0604020202020204" pitchFamily="34" charset="0"/>
              </a:rPr>
              <a:t>气候容量有限</a:t>
            </a:r>
            <a:r>
              <a:rPr lang="en-US" altLang="zh-CN" sz="1600" b="1" dirty="0">
                <a:solidFill>
                  <a:srgbClr val="00B050"/>
                </a:solidFill>
                <a:latin typeface="Arial" panose="020B0604020202020204" pitchFamily="34" charset="0"/>
                <a:sym typeface="Arial" panose="020B0604020202020204" pitchFamily="34" charset="0"/>
              </a:rPr>
              <a:t>”</a:t>
            </a:r>
            <a:r>
              <a:rPr lang="zh-CN" altLang="en-US" sz="1600" b="1" dirty="0">
                <a:solidFill>
                  <a:srgbClr val="00B050"/>
                </a:solidFill>
                <a:latin typeface="Arial" panose="020B0604020202020204" pitchFamily="34" charset="0"/>
                <a:sym typeface="Arial" panose="020B0604020202020204" pitchFamily="34" charset="0"/>
              </a:rPr>
              <a:t>是本文的前提，由此而产生不同维度的伦理正义问题，反之，则问题不存在，自然不必进行审视、讨论）</a:t>
            </a:r>
            <a:endParaRPr lang="zh-CN" altLang="en-US" sz="1600" b="1" dirty="0">
              <a:solidFill>
                <a:srgbClr val="00B050"/>
              </a:solidFill>
              <a:latin typeface="Arial" panose="020B0604020202020204" pitchFamily="34" charset="0"/>
              <a:sym typeface="Arial" panose="020B0604020202020204" pitchFamily="34" charset="0"/>
            </a:endParaRPr>
          </a:p>
        </p:txBody>
      </p:sp>
      <p:sp>
        <p:nvSpPr>
          <p:cNvPr id="48136" name="Rectangle 5"/>
          <p:cNvSpPr/>
          <p:nvPr/>
        </p:nvSpPr>
        <p:spPr>
          <a:xfrm>
            <a:off x="2063750" y="1484313"/>
            <a:ext cx="3906838" cy="4523105"/>
          </a:xfrm>
          <a:prstGeom prst="rect">
            <a:avLst/>
          </a:prstGeom>
          <a:noFill/>
          <a:ln w="9525">
            <a:noFill/>
          </a:ln>
        </p:spPr>
        <p:txBody>
          <a:bodyPr>
            <a:spAutoFit/>
          </a:bodyPr>
          <a:p>
            <a:pPr latinLnBrk="1">
              <a:lnSpc>
                <a:spcPct val="150000"/>
              </a:lnSpc>
            </a:pPr>
            <a:r>
              <a:rPr lang="zh-CN" altLang="en-US" sz="1600" b="1" dirty="0">
                <a:latin typeface="宋体" panose="02010600030101010101" pitchFamily="2" charset="-122"/>
                <a:sym typeface="Arial" panose="020B0604020202020204" pitchFamily="34" charset="0"/>
              </a:rPr>
              <a:t>2000年前后，一些非政府组织承袭环境正义运动的精神。开始对气候变化的影响进行伦理审视，气候正义便应运而生。气候正义关注的核心主要是在</a:t>
            </a:r>
            <a:r>
              <a:rPr lang="zh-CN" altLang="en-US" sz="1600" b="1" dirty="0">
                <a:solidFill>
                  <a:srgbClr val="0000CC"/>
                </a:solidFill>
                <a:latin typeface="宋体" panose="02010600030101010101" pitchFamily="2" charset="-122"/>
                <a:sym typeface="Arial" panose="020B0604020202020204" pitchFamily="34" charset="0"/>
              </a:rPr>
              <a:t>气候容量有限的前提下</a:t>
            </a:r>
            <a:r>
              <a:rPr lang="zh-CN" altLang="en-US" sz="1600" b="1" dirty="0">
                <a:latin typeface="宋体" panose="02010600030101010101" pitchFamily="2" charset="-122"/>
                <a:sym typeface="Arial" panose="020B0604020202020204" pitchFamily="34" charset="0"/>
              </a:rPr>
              <a:t>，如何界定各方的权利和义务，主要表现为一种社会正义或法律正义。（</a:t>
            </a:r>
            <a:r>
              <a:rPr lang="en-US" altLang="zh-CN" sz="1600" b="1" dirty="0">
                <a:latin typeface="宋体" panose="02010600030101010101" pitchFamily="2" charset="-122"/>
                <a:sym typeface="Arial" panose="020B0604020202020204" pitchFamily="34" charset="0"/>
              </a:rPr>
              <a:t>P1</a:t>
            </a:r>
            <a:r>
              <a:rPr lang="zh-CN" altLang="en-US" sz="1600" b="1" dirty="0">
                <a:latin typeface="宋体" panose="02010600030101010101" pitchFamily="2" charset="-122"/>
                <a:sym typeface="Arial" panose="020B0604020202020204" pitchFamily="34" charset="0"/>
              </a:rPr>
              <a:t>）</a:t>
            </a:r>
            <a:endParaRPr lang="zh-CN" altLang="en-US" sz="1600" b="1" dirty="0">
              <a:latin typeface="宋体" panose="02010600030101010101" pitchFamily="2" charset="-122"/>
              <a:sym typeface="Arial" panose="020B0604020202020204" pitchFamily="34" charset="0"/>
            </a:endParaRPr>
          </a:p>
          <a:p>
            <a:pPr latinLnBrk="1">
              <a:lnSpc>
                <a:spcPct val="150000"/>
              </a:lnSpc>
            </a:pPr>
            <a:r>
              <a:rPr lang="zh-CN" altLang="en-US" sz="1600" b="1" dirty="0">
                <a:latin typeface="宋体" panose="02010600030101010101" pitchFamily="2" charset="-122"/>
                <a:sym typeface="Arial" panose="020B0604020202020204" pitchFamily="34" charset="0"/>
              </a:rPr>
              <a:t>气候正义涉及不同国家和地区之间公平享有</a:t>
            </a:r>
            <a:r>
              <a:rPr lang="zh-CN" altLang="en-US" sz="1600" b="1" dirty="0">
                <a:solidFill>
                  <a:srgbClr val="0000CC"/>
                </a:solidFill>
                <a:latin typeface="宋体" panose="02010600030101010101" pitchFamily="2" charset="-122"/>
                <a:sym typeface="Arial" panose="020B0604020202020204" pitchFamily="34" charset="0"/>
              </a:rPr>
              <a:t>气候容量</a:t>
            </a:r>
            <a:r>
              <a:rPr lang="zh-CN" altLang="en-US" sz="1600" b="1" dirty="0">
                <a:latin typeface="宋体" panose="02010600030101010101" pitchFamily="2" charset="-122"/>
                <a:sym typeface="Arial" panose="020B0604020202020204" pitchFamily="34" charset="0"/>
              </a:rPr>
              <a:t>的问题，也涉及一国内部不同区域之间公平享有</a:t>
            </a:r>
            <a:r>
              <a:rPr lang="zh-CN" altLang="en-US" sz="1600" b="1" dirty="0">
                <a:solidFill>
                  <a:srgbClr val="0000CC"/>
                </a:solidFill>
                <a:latin typeface="宋体" panose="02010600030101010101" pitchFamily="2" charset="-122"/>
                <a:sym typeface="Arial" panose="020B0604020202020204" pitchFamily="34" charset="0"/>
              </a:rPr>
              <a:t>气候容量</a:t>
            </a:r>
            <a:r>
              <a:rPr lang="zh-CN" altLang="en-US" sz="1600" b="1" dirty="0">
                <a:latin typeface="宋体" panose="02010600030101010101" pitchFamily="2" charset="-122"/>
                <a:sym typeface="Arial" panose="020B0604020202020204" pitchFamily="34" charset="0"/>
              </a:rPr>
              <a:t>的问题。（</a:t>
            </a:r>
            <a:r>
              <a:rPr lang="en-US" altLang="zh-CN" sz="1600" b="1" dirty="0">
                <a:latin typeface="宋体" panose="02010600030101010101" pitchFamily="2" charset="-122"/>
                <a:sym typeface="Arial" panose="020B0604020202020204" pitchFamily="34" charset="0"/>
              </a:rPr>
              <a:t>P2</a:t>
            </a:r>
            <a:r>
              <a:rPr lang="zh-CN" altLang="en-US" sz="1600" b="1" dirty="0">
                <a:latin typeface="宋体" panose="02010600030101010101" pitchFamily="2" charset="-122"/>
                <a:sym typeface="Arial" panose="020B0604020202020204" pitchFamily="34" charset="0"/>
              </a:rPr>
              <a:t>）</a:t>
            </a:r>
            <a:endParaRPr lang="zh-CN" altLang="en-US" sz="1600" b="1" dirty="0">
              <a:latin typeface="宋体" panose="02010600030101010101" pitchFamily="2" charset="-122"/>
              <a:sym typeface="Arial" panose="020B0604020202020204" pitchFamily="34" charset="0"/>
            </a:endParaRPr>
          </a:p>
          <a:p>
            <a:pPr latinLnBrk="1">
              <a:lnSpc>
                <a:spcPct val="150000"/>
              </a:lnSpc>
            </a:pPr>
            <a:r>
              <a:rPr lang="zh-CN" altLang="en-US" sz="1600" b="1" dirty="0">
                <a:latin typeface="宋体" panose="02010600030101010101" pitchFamily="2" charset="-122"/>
                <a:sym typeface="Arial" panose="020B0604020202020204" pitchFamily="34" charset="0"/>
              </a:rPr>
              <a:t>气候正义涉及当代人与后代之间公平享有</a:t>
            </a:r>
            <a:r>
              <a:rPr lang="zh-CN" altLang="en-US" sz="1600" b="1" dirty="0">
                <a:solidFill>
                  <a:srgbClr val="0000CC"/>
                </a:solidFill>
                <a:latin typeface="宋体" panose="02010600030101010101" pitchFamily="2" charset="-122"/>
                <a:sym typeface="Arial" panose="020B0604020202020204" pitchFamily="34" charset="0"/>
              </a:rPr>
              <a:t>气候容量</a:t>
            </a:r>
            <a:r>
              <a:rPr lang="zh-CN" altLang="en-US" sz="1600" b="1" dirty="0">
                <a:latin typeface="宋体" panose="02010600030101010101" pitchFamily="2" charset="-122"/>
                <a:sym typeface="Arial" panose="020B0604020202020204" pitchFamily="34" charset="0"/>
              </a:rPr>
              <a:t>的问题，，因而存在代际权利义务关系问题。(P</a:t>
            </a:r>
            <a:r>
              <a:rPr lang="en-US" altLang="zh-CN" sz="1600" b="1" dirty="0">
                <a:latin typeface="宋体" panose="02010600030101010101" pitchFamily="2" charset="-122"/>
                <a:sym typeface="Arial" panose="020B0604020202020204" pitchFamily="34" charset="0"/>
              </a:rPr>
              <a:t>3</a:t>
            </a:r>
            <a:r>
              <a:rPr lang="zh-CN" altLang="en-US" sz="1600" b="1" dirty="0">
                <a:latin typeface="宋体" panose="02010600030101010101" pitchFamily="2" charset="-122"/>
                <a:sym typeface="Arial" panose="020B0604020202020204" pitchFamily="34" charset="0"/>
              </a:rPr>
              <a:t>)</a:t>
            </a:r>
            <a:endParaRPr lang="zh-CN" altLang="en-US" sz="1600" b="1" dirty="0">
              <a:latin typeface="宋体" panose="02010600030101010101" pitchFamily="2" charset="-122"/>
              <a:sym typeface="Arial" panose="020B0604020202020204" pitchFamily="34" charset="0"/>
            </a:endParaRPr>
          </a:p>
        </p:txBody>
      </p:sp>
    </p:spTree>
    <p:custDataLst>
      <p:tags r:id="rId1"/>
    </p:custData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标题 1"/>
          <p:cNvSpPr>
            <a:spLocks noGrp="1"/>
          </p:cNvSpPr>
          <p:nvPr>
            <p:ph type="title"/>
          </p:nvPr>
        </p:nvSpPr>
        <p:spPr/>
        <p:txBody>
          <a:bodyPr vert="horz" wrap="square" lIns="91440" tIns="45720" rIns="91440" bIns="45720" anchor="ctr"/>
          <a:p>
            <a:r>
              <a:rPr lang="zh-CN" altLang="en-US" sz="2800" dirty="0">
                <a:sym typeface="黑体" panose="02010609060101010101" charset="-122"/>
              </a:rPr>
              <a:t>3.</a:t>
            </a:r>
            <a:r>
              <a:rPr lang="zh-CN" altLang="en-US" sz="2800" dirty="0">
                <a:solidFill>
                  <a:srgbClr val="0000CC"/>
                </a:solidFill>
                <a:sym typeface="黑体" panose="02010609060101010101" charset="-122"/>
              </a:rPr>
              <a:t>根据原文内容</a:t>
            </a:r>
            <a:r>
              <a:rPr lang="zh-CN" altLang="en-US" sz="2800" dirty="0">
                <a:sym typeface="黑体" panose="02010609060101010101" charset="-122"/>
              </a:rPr>
              <a:t>，下列说法</a:t>
            </a:r>
            <a:r>
              <a:rPr lang="zh-CN" altLang="en-US" sz="2800" dirty="0">
                <a:solidFill>
                  <a:srgbClr val="0000CC"/>
                </a:solidFill>
                <a:sym typeface="黑体" panose="02010609060101010101" charset="-122"/>
              </a:rPr>
              <a:t>不正确</a:t>
            </a:r>
            <a:r>
              <a:rPr lang="zh-CN" altLang="en-US" sz="2800" dirty="0">
                <a:sym typeface="黑体" panose="02010609060101010101" charset="-122"/>
              </a:rPr>
              <a:t>的一项是</a:t>
            </a:r>
            <a:endParaRPr lang="zh-CN" altLang="en-US" sz="2800" dirty="0">
              <a:sym typeface="黑体" panose="02010609060101010101" charset="-122"/>
            </a:endParaRPr>
          </a:p>
        </p:txBody>
      </p:sp>
      <p:sp>
        <p:nvSpPr>
          <p:cNvPr id="49155" name="Rectangle 3"/>
          <p:cNvSpPr/>
          <p:nvPr/>
        </p:nvSpPr>
        <p:spPr>
          <a:xfrm>
            <a:off x="2033588" y="1417638"/>
            <a:ext cx="1060450" cy="219075"/>
          </a:xfrm>
          <a:prstGeom prst="rect">
            <a:avLst/>
          </a:prstGeom>
          <a:solidFill>
            <a:srgbClr val="FF9896"/>
          </a:solidFill>
          <a:ln w="9525">
            <a:noFill/>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49156" name="Rectangle 7"/>
          <p:cNvSpPr/>
          <p:nvPr/>
        </p:nvSpPr>
        <p:spPr>
          <a:xfrm>
            <a:off x="3338513" y="1358900"/>
            <a:ext cx="591820" cy="337185"/>
          </a:xfrm>
          <a:prstGeom prst="rect">
            <a:avLst/>
          </a:prstGeom>
          <a:noFill/>
          <a:ln w="9525">
            <a:noFill/>
          </a:ln>
        </p:spPr>
        <p:txBody>
          <a:bodyPr wrap="none">
            <a:spAutoFit/>
          </a:bodyPr>
          <a:p>
            <a:pPr latinLnBrk="1"/>
            <a:r>
              <a:rPr lang="zh-CN" altLang="en-US" sz="1600" b="1" dirty="0">
                <a:solidFill>
                  <a:srgbClr val="FF9896"/>
                </a:solidFill>
                <a:latin typeface="Arial" panose="020B0604020202020204" pitchFamily="34" charset="0"/>
                <a:sym typeface="Arial" panose="020B0604020202020204" pitchFamily="34" charset="0"/>
              </a:rPr>
              <a:t>文本</a:t>
            </a:r>
            <a:endParaRPr lang="zh-CN" altLang="en-US" sz="1600" b="1" dirty="0">
              <a:solidFill>
                <a:srgbClr val="FF9896"/>
              </a:solidFill>
              <a:latin typeface="Arial" panose="020B0604020202020204" pitchFamily="34" charset="0"/>
              <a:sym typeface="Arial" panose="020B0604020202020204" pitchFamily="34" charset="0"/>
            </a:endParaRPr>
          </a:p>
        </p:txBody>
      </p:sp>
      <p:sp>
        <p:nvSpPr>
          <p:cNvPr id="49157" name="Rectangle 8"/>
          <p:cNvSpPr/>
          <p:nvPr/>
        </p:nvSpPr>
        <p:spPr>
          <a:xfrm>
            <a:off x="6359525" y="1417638"/>
            <a:ext cx="3840163" cy="4603750"/>
          </a:xfrm>
          <a:prstGeom prst="rect">
            <a:avLst/>
          </a:prstGeom>
          <a:noFill/>
          <a:ln w="63500" cap="flat" cmpd="sng">
            <a:solidFill>
              <a:srgbClr val="FF9896"/>
            </a:solidFill>
            <a:prstDash val="solid"/>
            <a:miter/>
            <a:headEnd type="none" w="med" len="med"/>
            <a:tailEnd type="none" w="med" len="med"/>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49158" name="Rectangle 7"/>
          <p:cNvSpPr/>
          <p:nvPr/>
        </p:nvSpPr>
        <p:spPr>
          <a:xfrm>
            <a:off x="6497638" y="1555750"/>
            <a:ext cx="2630170" cy="829945"/>
          </a:xfrm>
          <a:prstGeom prst="rect">
            <a:avLst/>
          </a:prstGeom>
          <a:noFill/>
          <a:ln w="9525">
            <a:noFill/>
          </a:ln>
        </p:spPr>
        <p:txBody>
          <a:bodyPr wrap="none">
            <a:spAutoFit/>
          </a:bodyPr>
          <a:p>
            <a:pPr latinLnBrk="1"/>
            <a:r>
              <a:rPr lang="zh-CN" altLang="en-US" sz="2400" b="1" dirty="0">
                <a:solidFill>
                  <a:srgbClr val="FF9896"/>
                </a:solidFill>
                <a:latin typeface="Arial" panose="020B0604020202020204" pitchFamily="34" charset="0"/>
                <a:sym typeface="Arial" panose="020B0604020202020204" pitchFamily="34" charset="0"/>
              </a:rPr>
              <a:t>选项</a:t>
            </a:r>
            <a:r>
              <a:rPr lang="en-US" altLang="x-none" sz="2400" b="1" dirty="0">
                <a:solidFill>
                  <a:srgbClr val="FF9896"/>
                </a:solidFill>
                <a:latin typeface="Arial" panose="020B0604020202020204" pitchFamily="34" charset="0"/>
                <a:sym typeface="Arial" panose="020B0604020202020204" pitchFamily="34" charset="0"/>
              </a:rPr>
              <a:t> </a:t>
            </a:r>
            <a:r>
              <a:rPr lang="en-US" altLang="zh-CN" sz="2400" b="1" dirty="0">
                <a:solidFill>
                  <a:srgbClr val="FF0000"/>
                </a:solidFill>
                <a:latin typeface="Arial" panose="020B0604020202020204" pitchFamily="34" charset="0"/>
                <a:sym typeface="Arial" panose="020B0604020202020204" pitchFamily="34" charset="0"/>
              </a:rPr>
              <a:t>B</a:t>
            </a:r>
            <a:r>
              <a:rPr lang="zh-CN" altLang="en-US" sz="2400" b="1" dirty="0">
                <a:solidFill>
                  <a:srgbClr val="FF0000"/>
                </a:solidFill>
                <a:latin typeface="Arial" panose="020B0604020202020204" pitchFamily="34" charset="0"/>
                <a:sym typeface="Arial" panose="020B0604020202020204" pitchFamily="34" charset="0"/>
              </a:rPr>
              <a:t>（错误项）</a:t>
            </a:r>
            <a:endParaRPr lang="zh-CN" altLang="en-US" sz="2400" b="1" dirty="0">
              <a:solidFill>
                <a:srgbClr val="FF0000"/>
              </a:solidFill>
              <a:latin typeface="Arial" panose="020B0604020202020204" pitchFamily="34" charset="0"/>
              <a:sym typeface="Arial" panose="020B0604020202020204" pitchFamily="34" charset="0"/>
            </a:endParaRPr>
          </a:p>
          <a:p>
            <a:pPr latinLnBrk="1"/>
            <a:endParaRPr lang="en-US" altLang="zh-CN" sz="2400" b="1" dirty="0">
              <a:solidFill>
                <a:srgbClr val="FF9896"/>
              </a:solidFill>
              <a:latin typeface="Arial" panose="020B0604020202020204" pitchFamily="34" charset="0"/>
              <a:sym typeface="Arial" panose="020B0604020202020204" pitchFamily="34" charset="0"/>
            </a:endParaRPr>
          </a:p>
        </p:txBody>
      </p:sp>
      <p:sp>
        <p:nvSpPr>
          <p:cNvPr id="49159" name="Rectangle 6"/>
          <p:cNvSpPr/>
          <p:nvPr/>
        </p:nvSpPr>
        <p:spPr>
          <a:xfrm>
            <a:off x="6499225" y="1895475"/>
            <a:ext cx="3524250" cy="2501265"/>
          </a:xfrm>
          <a:prstGeom prst="rect">
            <a:avLst/>
          </a:prstGeom>
          <a:noFill/>
          <a:ln w="9525">
            <a:noFill/>
          </a:ln>
        </p:spPr>
        <p:txBody>
          <a:bodyPr>
            <a:spAutoFit/>
          </a:bodyPr>
          <a:p>
            <a:pPr>
              <a:lnSpc>
                <a:spcPct val="140000"/>
              </a:lnSpc>
            </a:pPr>
            <a:r>
              <a:rPr lang="en-US" altLang="zh-CN" sz="1600" b="1" dirty="0">
                <a:solidFill>
                  <a:srgbClr val="000000"/>
                </a:solidFill>
                <a:latin typeface="Arial" panose="020B0604020202020204" pitchFamily="34" charset="0"/>
                <a:ea typeface="幼圆" charset="-122"/>
                <a:sym typeface="Arial" panose="020B0604020202020204" pitchFamily="34" charset="0"/>
              </a:rPr>
              <a:t>◇</a:t>
            </a:r>
            <a:r>
              <a:rPr lang="zh-CN" altLang="en-US" sz="1600" b="1" dirty="0">
                <a:latin typeface="Arial" panose="020B0604020202020204" pitchFamily="34" charset="0"/>
                <a:sym typeface="Arial" panose="020B0604020202020204" pitchFamily="34" charset="0"/>
              </a:rPr>
              <a:t>如果</a:t>
            </a:r>
            <a:r>
              <a:rPr lang="zh-CN" altLang="en-US" sz="1600" b="1" dirty="0">
                <a:solidFill>
                  <a:srgbClr val="0000CC"/>
                </a:solidFill>
                <a:latin typeface="Arial" panose="020B0604020202020204" pitchFamily="34" charset="0"/>
                <a:sym typeface="Arial" panose="020B0604020202020204" pitchFamily="34" charset="0"/>
              </a:rPr>
              <a:t>气候变化公约或协定的长期目标</a:t>
            </a:r>
            <a:r>
              <a:rPr lang="zh-CN" altLang="en-US" sz="1600" b="1" dirty="0">
                <a:latin typeface="Arial" panose="020B0604020202020204" pitchFamily="34" charset="0"/>
                <a:sym typeface="Arial" panose="020B0604020202020204" pitchFamily="34" charset="0"/>
              </a:rPr>
              <a:t>能落实，</a:t>
            </a:r>
            <a:r>
              <a:rPr lang="zh-CN" altLang="en-US" sz="1600" b="1" dirty="0">
                <a:solidFill>
                  <a:srgbClr val="FF0000"/>
                </a:solidFill>
                <a:latin typeface="Arial" panose="020B0604020202020204" pitchFamily="34" charset="0"/>
                <a:sym typeface="Arial" panose="020B0604020202020204" pitchFamily="34" charset="0"/>
              </a:rPr>
              <a:t>那么</a:t>
            </a:r>
            <a:r>
              <a:rPr lang="zh-CN" altLang="en-US" sz="1600" b="1" dirty="0">
                <a:latin typeface="Arial" panose="020B0604020202020204" pitchFamily="34" charset="0"/>
                <a:sym typeface="Arial" panose="020B0604020202020204" pitchFamily="34" charset="0"/>
              </a:rPr>
              <a:t>后代需求</a:t>
            </a:r>
            <a:r>
              <a:rPr lang="zh-CN" altLang="en-US" sz="1600" b="1" dirty="0">
                <a:solidFill>
                  <a:srgbClr val="FF0000"/>
                </a:solidFill>
                <a:latin typeface="Arial" panose="020B0604020202020204" pitchFamily="34" charset="0"/>
                <a:sym typeface="Arial" panose="020B0604020202020204" pitchFamily="34" charset="0"/>
              </a:rPr>
              <a:t>就</a:t>
            </a:r>
            <a:r>
              <a:rPr lang="zh-CN" altLang="en-US" sz="1600" b="1" dirty="0">
                <a:latin typeface="Arial" panose="020B0604020202020204" pitchFamily="34" charset="0"/>
                <a:sym typeface="Arial" panose="020B0604020202020204" pitchFamily="34" charset="0"/>
              </a:rPr>
              <a:t>可以得到保证。</a:t>
            </a:r>
            <a:endParaRPr lang="zh-CN" altLang="en-US" sz="1600" b="1" dirty="0">
              <a:latin typeface="Arial" panose="020B0604020202020204" pitchFamily="34" charset="0"/>
              <a:sym typeface="Arial" panose="020B0604020202020204" pitchFamily="34" charset="0"/>
            </a:endParaRPr>
          </a:p>
          <a:p>
            <a:pPr>
              <a:lnSpc>
                <a:spcPct val="140000"/>
              </a:lnSpc>
            </a:pPr>
            <a:r>
              <a:rPr lang="zh-CN" altLang="en-US" sz="1600" b="1" dirty="0">
                <a:solidFill>
                  <a:srgbClr val="FF0000"/>
                </a:solidFill>
                <a:latin typeface="Arial" panose="020B0604020202020204" pitchFamily="34" charset="0"/>
                <a:sym typeface="Arial" panose="020B0604020202020204" pitchFamily="34" charset="0"/>
              </a:rPr>
              <a:t>（绝对化判断。</a:t>
            </a:r>
            <a:r>
              <a:rPr lang="en-US" altLang="zh-CN" sz="1600" b="1" dirty="0">
                <a:solidFill>
                  <a:srgbClr val="FF0000"/>
                </a:solidFill>
                <a:latin typeface="Arial" panose="020B0604020202020204" pitchFamily="34" charset="0"/>
                <a:sym typeface="Arial" panose="020B0604020202020204" pitchFamily="34" charset="0"/>
              </a:rPr>
              <a:t>“符合后代利益”</a:t>
            </a:r>
            <a:r>
              <a:rPr lang="zh-CN" altLang="en-US" sz="1600" b="1" dirty="0">
                <a:solidFill>
                  <a:srgbClr val="FF0000"/>
                </a:solidFill>
                <a:latin typeface="Arial" panose="020B0604020202020204" pitchFamily="34" charset="0"/>
                <a:sym typeface="Arial" panose="020B0604020202020204" pitchFamily="34" charset="0"/>
              </a:rPr>
              <a:t>并不意味着后代所有需求都</a:t>
            </a:r>
            <a:r>
              <a:rPr lang="en-US" altLang="zh-CN" sz="1600" b="1" dirty="0">
                <a:solidFill>
                  <a:srgbClr val="FF0000"/>
                </a:solidFill>
                <a:latin typeface="Arial" panose="020B0604020202020204" pitchFamily="34" charset="0"/>
                <a:sym typeface="Arial" panose="020B0604020202020204" pitchFamily="34" charset="0"/>
              </a:rPr>
              <a:t>“可以得到保证”</a:t>
            </a:r>
            <a:r>
              <a:rPr lang="zh-CN" altLang="en-US" sz="1600" b="1" dirty="0">
                <a:solidFill>
                  <a:srgbClr val="FF0000"/>
                </a:solidFill>
                <a:latin typeface="Arial" panose="020B0604020202020204" pitchFamily="34" charset="0"/>
                <a:sym typeface="Arial" panose="020B0604020202020204" pitchFamily="34" charset="0"/>
              </a:rPr>
              <a:t>，</a:t>
            </a:r>
            <a:r>
              <a:rPr lang="en-US" altLang="zh-CN" sz="1600" b="1" dirty="0">
                <a:solidFill>
                  <a:srgbClr val="FF0000"/>
                </a:solidFill>
                <a:latin typeface="Arial" panose="020B0604020202020204" pitchFamily="34" charset="0"/>
                <a:sym typeface="Arial" panose="020B0604020202020204" pitchFamily="34" charset="0"/>
              </a:rPr>
              <a:t>“</a:t>
            </a:r>
            <a:r>
              <a:rPr lang="zh-CN" altLang="en-US" sz="1600" b="1" dirty="0">
                <a:solidFill>
                  <a:srgbClr val="FF0000"/>
                </a:solidFill>
                <a:latin typeface="Arial" panose="020B0604020202020204" pitchFamily="34" charset="0"/>
                <a:sym typeface="Arial" panose="020B0604020202020204" pitchFamily="34" charset="0"/>
              </a:rPr>
              <a:t>长期目标</a:t>
            </a:r>
            <a:r>
              <a:rPr lang="en-US" altLang="zh-CN" sz="1600" b="1" dirty="0">
                <a:solidFill>
                  <a:srgbClr val="FF0000"/>
                </a:solidFill>
                <a:latin typeface="Arial" panose="020B0604020202020204" pitchFamily="34" charset="0"/>
                <a:sym typeface="Arial" panose="020B0604020202020204" pitchFamily="34" charset="0"/>
              </a:rPr>
              <a:t>”</a:t>
            </a:r>
            <a:r>
              <a:rPr lang="zh-CN" altLang="en-US" sz="1600" b="1" dirty="0">
                <a:solidFill>
                  <a:srgbClr val="FF0000"/>
                </a:solidFill>
                <a:latin typeface="Arial" panose="020B0604020202020204" pitchFamily="34" charset="0"/>
                <a:sym typeface="Arial" panose="020B0604020202020204" pitchFamily="34" charset="0"/>
              </a:rPr>
              <a:t>只是基于</a:t>
            </a:r>
            <a:r>
              <a:rPr lang="en-US" altLang="zh-CN" sz="1600" b="1" dirty="0">
                <a:solidFill>
                  <a:srgbClr val="FF0000"/>
                </a:solidFill>
                <a:latin typeface="Arial" panose="020B0604020202020204" pitchFamily="34" charset="0"/>
                <a:sym typeface="Arial" panose="020B0604020202020204" pitchFamily="34" charset="0"/>
              </a:rPr>
              <a:t>“我们当代人已有的科学认识”</a:t>
            </a:r>
            <a:r>
              <a:rPr lang="zh-CN" altLang="en-US" sz="1600" b="1" dirty="0">
                <a:solidFill>
                  <a:srgbClr val="FF0000"/>
                </a:solidFill>
                <a:latin typeface="Arial" panose="020B0604020202020204" pitchFamily="34" charset="0"/>
                <a:sym typeface="Arial" panose="020B0604020202020204" pitchFamily="34" charset="0"/>
              </a:rPr>
              <a:t>。）</a:t>
            </a:r>
            <a:endParaRPr lang="zh-CN" altLang="en-US" sz="1600" b="1" dirty="0">
              <a:solidFill>
                <a:srgbClr val="FF0000"/>
              </a:solidFill>
              <a:latin typeface="Arial" panose="020B0604020202020204" pitchFamily="34" charset="0"/>
              <a:sym typeface="Arial" panose="020B0604020202020204" pitchFamily="34" charset="0"/>
            </a:endParaRPr>
          </a:p>
        </p:txBody>
      </p:sp>
      <p:sp>
        <p:nvSpPr>
          <p:cNvPr id="49160" name="Rectangle 5"/>
          <p:cNvSpPr/>
          <p:nvPr/>
        </p:nvSpPr>
        <p:spPr>
          <a:xfrm>
            <a:off x="1919288" y="1700213"/>
            <a:ext cx="3906837" cy="2676525"/>
          </a:xfrm>
          <a:prstGeom prst="rect">
            <a:avLst/>
          </a:prstGeom>
          <a:noFill/>
          <a:ln w="9525">
            <a:noFill/>
          </a:ln>
        </p:spPr>
        <p:txBody>
          <a:bodyPr>
            <a:spAutoFit/>
          </a:bodyPr>
          <a:p>
            <a:pPr latinLnBrk="1">
              <a:lnSpc>
                <a:spcPct val="150000"/>
              </a:lnSpc>
            </a:pPr>
            <a:r>
              <a:rPr lang="zh-CN" altLang="en-US" sz="1600" b="1" dirty="0">
                <a:latin typeface="宋体" panose="02010600030101010101" pitchFamily="2" charset="-122"/>
                <a:sym typeface="Arial" panose="020B0604020202020204" pitchFamily="34" charset="0"/>
              </a:rPr>
              <a:t>实际上</a:t>
            </a:r>
            <a:r>
              <a:rPr lang="zh-CN" altLang="en-US" sz="1600" b="1" dirty="0">
                <a:solidFill>
                  <a:srgbClr val="0000CC"/>
                </a:solidFill>
                <a:latin typeface="宋体" panose="02010600030101010101" pitchFamily="2" charset="-122"/>
                <a:sym typeface="Arial" panose="020B0604020202020204" pitchFamily="34" charset="0"/>
              </a:rPr>
              <a:t>气候变化公约或协定把长期目标</a:t>
            </a:r>
            <a:r>
              <a:rPr lang="zh-CN" altLang="en-US" sz="1600" b="1" dirty="0">
                <a:latin typeface="宋体" panose="02010600030101010101" pitchFamily="2" charset="-122"/>
                <a:sym typeface="Arial" panose="020B0604020202020204" pitchFamily="34" charset="0"/>
              </a:rPr>
              <a:t>设定为保护气候系统免受人为原因引起的温室气体排放导致的干扰，其目的正是为了保护地球气候系统，这是符合后代利益的。至少从我们当代人已有的科学认识来看，气候正义的本质是为了保护后代的利益，而非为其设定义务。(P</a:t>
            </a:r>
            <a:r>
              <a:rPr lang="en-US" altLang="zh-CN" sz="1600" b="1" dirty="0">
                <a:latin typeface="宋体" panose="02010600030101010101" pitchFamily="2" charset="-122"/>
                <a:sym typeface="Arial" panose="020B0604020202020204" pitchFamily="34" charset="0"/>
              </a:rPr>
              <a:t>3</a:t>
            </a:r>
            <a:r>
              <a:rPr lang="zh-CN" altLang="en-US" sz="1600" b="1" dirty="0">
                <a:latin typeface="宋体" panose="02010600030101010101" pitchFamily="2" charset="-122"/>
                <a:sym typeface="Arial" panose="020B0604020202020204" pitchFamily="34" charset="0"/>
              </a:rPr>
              <a:t>)</a:t>
            </a:r>
            <a:endParaRPr lang="zh-CN" altLang="en-US" sz="1600" b="1" dirty="0">
              <a:latin typeface="宋体" panose="02010600030101010101" pitchFamily="2" charset="-122"/>
              <a:sym typeface="Arial" panose="020B0604020202020204" pitchFamily="34" charset="0"/>
            </a:endParaRPr>
          </a:p>
        </p:txBody>
      </p:sp>
    </p:spTree>
    <p:custDataLst>
      <p:tags r:id="rId1"/>
    </p:custData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标题 1"/>
          <p:cNvSpPr>
            <a:spLocks noGrp="1"/>
          </p:cNvSpPr>
          <p:nvPr>
            <p:ph type="title"/>
          </p:nvPr>
        </p:nvSpPr>
        <p:spPr/>
        <p:txBody>
          <a:bodyPr vert="horz" wrap="square" lIns="91440" tIns="45720" rIns="91440" bIns="45720" anchor="ctr"/>
          <a:p>
            <a:r>
              <a:rPr lang="zh-CN" altLang="en-US" sz="2800" dirty="0">
                <a:sym typeface="黑体" panose="02010609060101010101" charset="-122"/>
              </a:rPr>
              <a:t>3.</a:t>
            </a:r>
            <a:r>
              <a:rPr lang="zh-CN" altLang="en-US" sz="2800" dirty="0">
                <a:solidFill>
                  <a:srgbClr val="0000CC"/>
                </a:solidFill>
                <a:sym typeface="黑体" panose="02010609060101010101" charset="-122"/>
              </a:rPr>
              <a:t>根据原文内容</a:t>
            </a:r>
            <a:r>
              <a:rPr lang="zh-CN" altLang="en-US" sz="2800" dirty="0">
                <a:sym typeface="黑体" panose="02010609060101010101" charset="-122"/>
              </a:rPr>
              <a:t>，下列说法</a:t>
            </a:r>
            <a:r>
              <a:rPr lang="zh-CN" altLang="en-US" sz="2800" dirty="0">
                <a:solidFill>
                  <a:srgbClr val="0000CC"/>
                </a:solidFill>
                <a:sym typeface="黑体" panose="02010609060101010101" charset="-122"/>
              </a:rPr>
              <a:t>不正确</a:t>
            </a:r>
            <a:r>
              <a:rPr lang="zh-CN" altLang="en-US" sz="2800" dirty="0">
                <a:sym typeface="黑体" panose="02010609060101010101" charset="-122"/>
              </a:rPr>
              <a:t>的一项是</a:t>
            </a:r>
            <a:endParaRPr lang="zh-CN" altLang="en-US" sz="2800" dirty="0">
              <a:sym typeface="黑体" panose="02010609060101010101" charset="-122"/>
            </a:endParaRPr>
          </a:p>
        </p:txBody>
      </p:sp>
      <p:sp>
        <p:nvSpPr>
          <p:cNvPr id="50179" name="Rectangle 3"/>
          <p:cNvSpPr/>
          <p:nvPr/>
        </p:nvSpPr>
        <p:spPr>
          <a:xfrm>
            <a:off x="2033588" y="1417638"/>
            <a:ext cx="1060450" cy="219075"/>
          </a:xfrm>
          <a:prstGeom prst="rect">
            <a:avLst/>
          </a:prstGeom>
          <a:solidFill>
            <a:srgbClr val="FF9896"/>
          </a:solidFill>
          <a:ln w="9525">
            <a:noFill/>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50180" name="Rectangle 7"/>
          <p:cNvSpPr/>
          <p:nvPr/>
        </p:nvSpPr>
        <p:spPr>
          <a:xfrm>
            <a:off x="3338513" y="1358900"/>
            <a:ext cx="591820" cy="337185"/>
          </a:xfrm>
          <a:prstGeom prst="rect">
            <a:avLst/>
          </a:prstGeom>
          <a:noFill/>
          <a:ln w="9525">
            <a:noFill/>
          </a:ln>
        </p:spPr>
        <p:txBody>
          <a:bodyPr wrap="none">
            <a:spAutoFit/>
          </a:bodyPr>
          <a:p>
            <a:pPr latinLnBrk="1"/>
            <a:r>
              <a:rPr lang="zh-CN" altLang="en-US" sz="1600" b="1" dirty="0">
                <a:solidFill>
                  <a:srgbClr val="FF9896"/>
                </a:solidFill>
                <a:latin typeface="Arial" panose="020B0604020202020204" pitchFamily="34" charset="0"/>
                <a:sym typeface="Arial" panose="020B0604020202020204" pitchFamily="34" charset="0"/>
              </a:rPr>
              <a:t>文本</a:t>
            </a:r>
            <a:endParaRPr lang="zh-CN" altLang="en-US" sz="1600" b="1" dirty="0">
              <a:solidFill>
                <a:srgbClr val="FF9896"/>
              </a:solidFill>
              <a:latin typeface="Arial" panose="020B0604020202020204" pitchFamily="34" charset="0"/>
              <a:sym typeface="Arial" panose="020B0604020202020204" pitchFamily="34" charset="0"/>
            </a:endParaRPr>
          </a:p>
        </p:txBody>
      </p:sp>
      <p:sp>
        <p:nvSpPr>
          <p:cNvPr id="50181" name="Rectangle 8"/>
          <p:cNvSpPr/>
          <p:nvPr/>
        </p:nvSpPr>
        <p:spPr>
          <a:xfrm>
            <a:off x="6383338" y="1412875"/>
            <a:ext cx="3840162" cy="4603750"/>
          </a:xfrm>
          <a:prstGeom prst="rect">
            <a:avLst/>
          </a:prstGeom>
          <a:noFill/>
          <a:ln w="63500" cap="flat" cmpd="sng">
            <a:solidFill>
              <a:srgbClr val="FF9896"/>
            </a:solidFill>
            <a:prstDash val="solid"/>
            <a:miter/>
            <a:headEnd type="none" w="med" len="med"/>
            <a:tailEnd type="none" w="med" len="med"/>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50182" name="Rectangle 7"/>
          <p:cNvSpPr/>
          <p:nvPr/>
        </p:nvSpPr>
        <p:spPr>
          <a:xfrm>
            <a:off x="6497638" y="1555750"/>
            <a:ext cx="1015365" cy="460375"/>
          </a:xfrm>
          <a:prstGeom prst="rect">
            <a:avLst/>
          </a:prstGeom>
          <a:noFill/>
          <a:ln w="9525">
            <a:noFill/>
          </a:ln>
        </p:spPr>
        <p:txBody>
          <a:bodyPr wrap="none">
            <a:spAutoFit/>
          </a:bodyPr>
          <a:p>
            <a:pPr latinLnBrk="1"/>
            <a:r>
              <a:rPr lang="zh-CN" altLang="en-US" sz="2400" b="1" dirty="0">
                <a:solidFill>
                  <a:srgbClr val="FF9896"/>
                </a:solidFill>
                <a:latin typeface="Arial" panose="020B0604020202020204" pitchFamily="34" charset="0"/>
                <a:sym typeface="Arial" panose="020B0604020202020204" pitchFamily="34" charset="0"/>
              </a:rPr>
              <a:t>选项</a:t>
            </a:r>
            <a:r>
              <a:rPr lang="en-US" altLang="zh-CN" sz="2400" b="1" dirty="0">
                <a:solidFill>
                  <a:srgbClr val="FF9896"/>
                </a:solidFill>
                <a:latin typeface="Arial" panose="020B0604020202020204" pitchFamily="34" charset="0"/>
                <a:sym typeface="Arial" panose="020B0604020202020204" pitchFamily="34" charset="0"/>
              </a:rPr>
              <a:t>C</a:t>
            </a:r>
            <a:endParaRPr lang="en-US" altLang="zh-CN" sz="2400" b="1" dirty="0">
              <a:solidFill>
                <a:srgbClr val="FF9896"/>
              </a:solidFill>
              <a:latin typeface="Arial" panose="020B0604020202020204" pitchFamily="34" charset="0"/>
              <a:sym typeface="Arial" panose="020B0604020202020204" pitchFamily="34" charset="0"/>
            </a:endParaRPr>
          </a:p>
        </p:txBody>
      </p:sp>
      <p:sp>
        <p:nvSpPr>
          <p:cNvPr id="50183" name="Rectangle 6"/>
          <p:cNvSpPr/>
          <p:nvPr/>
        </p:nvSpPr>
        <p:spPr>
          <a:xfrm>
            <a:off x="6499225" y="1895475"/>
            <a:ext cx="3524250" cy="3190240"/>
          </a:xfrm>
          <a:prstGeom prst="rect">
            <a:avLst/>
          </a:prstGeom>
          <a:noFill/>
          <a:ln w="9525">
            <a:noFill/>
          </a:ln>
        </p:spPr>
        <p:txBody>
          <a:bodyPr>
            <a:spAutoFit/>
          </a:bodyPr>
          <a:p>
            <a:pPr>
              <a:lnSpc>
                <a:spcPct val="140000"/>
              </a:lnSpc>
            </a:pPr>
            <a:r>
              <a:rPr lang="en-US" altLang="zh-CN" sz="1600" b="1" dirty="0">
                <a:solidFill>
                  <a:srgbClr val="000000"/>
                </a:solidFill>
                <a:latin typeface="Arial" panose="020B0604020202020204" pitchFamily="34" charset="0"/>
                <a:ea typeface="幼圆" charset="-122"/>
                <a:sym typeface="Arial" panose="020B0604020202020204" pitchFamily="34" charset="0"/>
              </a:rPr>
              <a:t>◇</a:t>
            </a:r>
            <a:r>
              <a:rPr lang="zh-CN" altLang="en-US" sz="1600" b="1" dirty="0">
                <a:solidFill>
                  <a:srgbClr val="0000CC"/>
                </a:solidFill>
                <a:latin typeface="Arial" panose="020B0604020202020204" pitchFamily="34" charset="0"/>
                <a:sym typeface="Arial" panose="020B0604020202020204" pitchFamily="34" charset="0"/>
              </a:rPr>
              <a:t>只有每个人</a:t>
            </a:r>
            <a:r>
              <a:rPr lang="zh-CN" altLang="en-US" sz="1600" b="1" dirty="0">
                <a:latin typeface="Arial" panose="020B0604020202020204" pitchFamily="34" charset="0"/>
                <a:sym typeface="Arial" panose="020B0604020202020204" pitchFamily="34" charset="0"/>
              </a:rPr>
              <a:t>都控制</a:t>
            </a:r>
            <a:r>
              <a:rPr lang="zh-CN" altLang="en-US" sz="1600" b="1" dirty="0">
                <a:solidFill>
                  <a:srgbClr val="0000CC"/>
                </a:solidFill>
                <a:latin typeface="Arial" panose="020B0604020202020204" pitchFamily="34" charset="0"/>
                <a:sym typeface="Arial" panose="020B0604020202020204" pitchFamily="34" charset="0"/>
              </a:rPr>
              <a:t>“碳足迹”</a:t>
            </a:r>
            <a:r>
              <a:rPr lang="zh-CN" altLang="en-US" sz="1600" b="1" dirty="0">
                <a:latin typeface="Arial" panose="020B0604020202020204" pitchFamily="34" charset="0"/>
                <a:sym typeface="Arial" panose="020B0604020202020204" pitchFamily="34" charset="0"/>
              </a:rPr>
              <a:t>，从而实现了</a:t>
            </a:r>
            <a:r>
              <a:rPr lang="zh-CN" altLang="en-US" sz="1600" b="1" dirty="0">
                <a:solidFill>
                  <a:srgbClr val="0000CC"/>
                </a:solidFill>
                <a:latin typeface="Arial" panose="020B0604020202020204" pitchFamily="34" charset="0"/>
                <a:sym typeface="Arial" panose="020B0604020202020204" pitchFamily="34" charset="0"/>
              </a:rPr>
              <a:t>代际共享</a:t>
            </a:r>
            <a:r>
              <a:rPr lang="zh-CN" altLang="en-US" sz="1600" b="1" dirty="0">
                <a:latin typeface="Arial" panose="020B0604020202020204" pitchFamily="34" charset="0"/>
                <a:sym typeface="Arial" panose="020B0604020202020204" pitchFamily="34" charset="0"/>
              </a:rPr>
              <a:t>，</a:t>
            </a:r>
            <a:r>
              <a:rPr lang="zh-CN" altLang="en-US" sz="1600" b="1" dirty="0">
                <a:solidFill>
                  <a:srgbClr val="0000CC"/>
                </a:solidFill>
                <a:latin typeface="Arial" panose="020B0604020202020204" pitchFamily="34" charset="0"/>
                <a:sym typeface="Arial" panose="020B0604020202020204" pitchFamily="34" charset="0"/>
              </a:rPr>
              <a:t>才能</a:t>
            </a:r>
            <a:r>
              <a:rPr lang="zh-CN" altLang="en-US" sz="1600" b="1" dirty="0">
                <a:latin typeface="Arial" panose="020B0604020202020204" pitchFamily="34" charset="0"/>
                <a:sym typeface="Arial" panose="020B0604020202020204" pitchFamily="34" charset="0"/>
              </a:rPr>
              <a:t>避免“生态赤字”。</a:t>
            </a:r>
            <a:endParaRPr lang="zh-CN" altLang="en-US" sz="1600" b="1" dirty="0">
              <a:latin typeface="Arial" panose="020B0604020202020204" pitchFamily="34" charset="0"/>
              <a:sym typeface="Arial" panose="020B0604020202020204" pitchFamily="34" charset="0"/>
            </a:endParaRPr>
          </a:p>
          <a:p>
            <a:pPr>
              <a:lnSpc>
                <a:spcPct val="140000"/>
              </a:lnSpc>
            </a:pPr>
            <a:r>
              <a:rPr lang="zh-CN" altLang="en-US" sz="1600" b="1" dirty="0">
                <a:solidFill>
                  <a:srgbClr val="00B050"/>
                </a:solidFill>
                <a:latin typeface="Arial" panose="020B0604020202020204" pitchFamily="34" charset="0"/>
                <a:sym typeface="Arial" panose="020B0604020202020204" pitchFamily="34" charset="0"/>
              </a:rPr>
              <a:t>（信息的截搭综合。</a:t>
            </a:r>
            <a:r>
              <a:rPr lang="en-US" altLang="zh-CN" sz="1600" b="1" dirty="0">
                <a:solidFill>
                  <a:srgbClr val="00B050"/>
                </a:solidFill>
                <a:latin typeface="Arial" panose="020B0604020202020204" pitchFamily="34" charset="0"/>
                <a:sym typeface="Arial" panose="020B0604020202020204" pitchFamily="34" charset="0"/>
              </a:rPr>
              <a:t>“</a:t>
            </a:r>
            <a:r>
              <a:rPr lang="zh-CN" altLang="en-US" sz="1600" b="1" dirty="0">
                <a:solidFill>
                  <a:srgbClr val="00B050"/>
                </a:solidFill>
                <a:latin typeface="Arial" panose="020B0604020202020204" pitchFamily="34" charset="0"/>
                <a:sym typeface="Arial" panose="020B0604020202020204" pitchFamily="34" charset="0"/>
              </a:rPr>
              <a:t>生态赤字</a:t>
            </a:r>
            <a:r>
              <a:rPr lang="en-US" altLang="zh-CN" sz="1600" b="1" dirty="0">
                <a:solidFill>
                  <a:srgbClr val="00B050"/>
                </a:solidFill>
                <a:latin typeface="Arial" panose="020B0604020202020204" pitchFamily="34" charset="0"/>
                <a:sym typeface="Arial" panose="020B0604020202020204" pitchFamily="34" charset="0"/>
              </a:rPr>
              <a:t>”</a:t>
            </a:r>
            <a:r>
              <a:rPr lang="zh-CN" altLang="en-US" sz="1600" b="1" dirty="0">
                <a:solidFill>
                  <a:srgbClr val="00B050"/>
                </a:solidFill>
                <a:latin typeface="Arial" panose="020B0604020202020204" pitchFamily="34" charset="0"/>
                <a:sym typeface="Arial" panose="020B0604020202020204" pitchFamily="34" charset="0"/>
              </a:rPr>
              <a:t>意味着代际间不公平；控制“碳足迹”</a:t>
            </a:r>
            <a:r>
              <a:rPr lang="zh-CN" altLang="zh-CN" sz="1600" b="1" dirty="0">
                <a:solidFill>
                  <a:srgbClr val="00B050"/>
                </a:solidFill>
                <a:latin typeface="Arial" panose="020B0604020202020204" pitchFamily="34" charset="0"/>
                <a:sym typeface="Arial" panose="020B0604020202020204" pitchFamily="34" charset="0"/>
              </a:rPr>
              <a:t>是</a:t>
            </a:r>
            <a:r>
              <a:rPr lang="zh-CN" altLang="en-US" sz="1600" b="1" dirty="0">
                <a:solidFill>
                  <a:srgbClr val="00B050"/>
                </a:solidFill>
                <a:latin typeface="Arial" panose="020B0604020202020204" pitchFamily="34" charset="0"/>
                <a:sym typeface="Arial" panose="020B0604020202020204" pitchFamily="34" charset="0"/>
              </a:rPr>
              <a:t>每个人的义务，与</a:t>
            </a:r>
            <a:r>
              <a:rPr lang="en-US" altLang="zh-CN" sz="1600" b="1" dirty="0">
                <a:solidFill>
                  <a:srgbClr val="00B050"/>
                </a:solidFill>
                <a:latin typeface="Arial" panose="020B0604020202020204" pitchFamily="34" charset="0"/>
                <a:sym typeface="Arial" panose="020B0604020202020204" pitchFamily="34" charset="0"/>
              </a:rPr>
              <a:t>“人类所有成员”</a:t>
            </a:r>
            <a:r>
              <a:rPr lang="zh-CN" altLang="en-US" sz="1600" b="1" dirty="0">
                <a:solidFill>
                  <a:srgbClr val="00B050"/>
                </a:solidFill>
                <a:latin typeface="Arial" panose="020B0604020202020204" pitchFamily="34" charset="0"/>
                <a:sym typeface="Arial" panose="020B0604020202020204" pitchFamily="34" charset="0"/>
              </a:rPr>
              <a:t>相关，如此才能实现代际共享，避免</a:t>
            </a:r>
            <a:r>
              <a:rPr lang="en-US" altLang="zh-CN" sz="1600" b="1" dirty="0">
                <a:solidFill>
                  <a:srgbClr val="00B050"/>
                </a:solidFill>
                <a:latin typeface="Arial" panose="020B0604020202020204" pitchFamily="34" charset="0"/>
                <a:sym typeface="Arial" panose="020B0604020202020204" pitchFamily="34" charset="0"/>
              </a:rPr>
              <a:t>“</a:t>
            </a:r>
            <a:r>
              <a:rPr lang="zh-CN" altLang="en-US" sz="1600" b="1" dirty="0">
                <a:solidFill>
                  <a:srgbClr val="00B050"/>
                </a:solidFill>
                <a:latin typeface="Arial" panose="020B0604020202020204" pitchFamily="34" charset="0"/>
                <a:sym typeface="Arial" panose="020B0604020202020204" pitchFamily="34" charset="0"/>
              </a:rPr>
              <a:t>生态赤字</a:t>
            </a:r>
            <a:r>
              <a:rPr lang="en-US" altLang="zh-CN" sz="1600" b="1" dirty="0">
                <a:solidFill>
                  <a:srgbClr val="00B050"/>
                </a:solidFill>
                <a:latin typeface="Arial" panose="020B0604020202020204" pitchFamily="34" charset="0"/>
                <a:sym typeface="Arial" panose="020B0604020202020204" pitchFamily="34" charset="0"/>
              </a:rPr>
              <a:t>”</a:t>
            </a:r>
            <a:r>
              <a:rPr lang="zh-CN" altLang="en-US" sz="1600" b="1" dirty="0">
                <a:solidFill>
                  <a:srgbClr val="00B050"/>
                </a:solidFill>
                <a:latin typeface="Arial" panose="020B0604020202020204" pitchFamily="34" charset="0"/>
                <a:sym typeface="Arial" panose="020B0604020202020204" pitchFamily="34" charset="0"/>
              </a:rPr>
              <a:t>。</a:t>
            </a:r>
            <a:r>
              <a:rPr lang="zh-CN" altLang="en-US" sz="1600" b="1" dirty="0">
                <a:solidFill>
                  <a:schemeClr val="accent2"/>
                </a:solidFill>
                <a:latin typeface="Arial" panose="020B0604020202020204" pitchFamily="34" charset="0"/>
                <a:sym typeface="Arial" panose="020B0604020202020204" pitchFamily="34" charset="0"/>
              </a:rPr>
              <a:t>本选项是将时间维度和空间维度错误截搭。</a:t>
            </a:r>
            <a:r>
              <a:rPr lang="zh-CN" altLang="en-US" sz="1600" b="1" dirty="0">
                <a:solidFill>
                  <a:srgbClr val="00B050"/>
                </a:solidFill>
                <a:latin typeface="Arial" panose="020B0604020202020204" pitchFamily="34" charset="0"/>
                <a:sym typeface="Arial" panose="020B0604020202020204" pitchFamily="34" charset="0"/>
              </a:rPr>
              <a:t>）</a:t>
            </a:r>
            <a:endParaRPr lang="zh-CN" altLang="en-US" sz="1600" b="1" dirty="0">
              <a:solidFill>
                <a:srgbClr val="00B050"/>
              </a:solidFill>
              <a:latin typeface="Arial" panose="020B0604020202020204" pitchFamily="34" charset="0"/>
              <a:sym typeface="Arial" panose="020B0604020202020204" pitchFamily="34" charset="0"/>
            </a:endParaRPr>
          </a:p>
        </p:txBody>
      </p:sp>
      <p:sp>
        <p:nvSpPr>
          <p:cNvPr id="50184" name="Rectangle 5"/>
          <p:cNvSpPr/>
          <p:nvPr/>
        </p:nvSpPr>
        <p:spPr>
          <a:xfrm>
            <a:off x="1919288" y="1700213"/>
            <a:ext cx="3906837" cy="4523105"/>
          </a:xfrm>
          <a:prstGeom prst="rect">
            <a:avLst/>
          </a:prstGeom>
          <a:noFill/>
          <a:ln w="9525">
            <a:noFill/>
          </a:ln>
        </p:spPr>
        <p:txBody>
          <a:bodyPr>
            <a:spAutoFit/>
          </a:bodyPr>
          <a:p>
            <a:pPr latinLnBrk="1">
              <a:lnSpc>
                <a:spcPct val="150000"/>
              </a:lnSpc>
            </a:pPr>
            <a:r>
              <a:rPr lang="zh-CN" altLang="en-US" sz="1600" b="1" dirty="0">
                <a:latin typeface="宋体" panose="02010600030101010101" pitchFamily="2" charset="-122"/>
                <a:sym typeface="Arial" panose="020B0604020202020204" pitchFamily="34" charset="0"/>
              </a:rPr>
              <a:t>公平原则应以满足人的基本需求作为首要目标，</a:t>
            </a:r>
            <a:r>
              <a:rPr lang="zh-CN" altLang="en-US" sz="1600" b="1" dirty="0">
                <a:solidFill>
                  <a:srgbClr val="0000CC"/>
                </a:solidFill>
                <a:latin typeface="宋体" panose="02010600030101010101" pitchFamily="2" charset="-122"/>
                <a:sym typeface="Arial" panose="020B0604020202020204" pitchFamily="34" charset="0"/>
              </a:rPr>
              <a:t>每个人</a:t>
            </a:r>
            <a:r>
              <a:rPr lang="zh-CN" altLang="en-US" sz="1600" b="1" dirty="0">
                <a:latin typeface="宋体" panose="02010600030101010101" pitchFamily="2" charset="-122"/>
                <a:sym typeface="Arial" panose="020B0604020202020204" pitchFamily="34" charset="0"/>
              </a:rPr>
              <a:t>都有义务将自己的</a:t>
            </a:r>
            <a:r>
              <a:rPr lang="zh-CN" altLang="en-US" sz="1600" b="1" dirty="0">
                <a:solidFill>
                  <a:srgbClr val="0000CC"/>
                </a:solidFill>
                <a:latin typeface="宋体" panose="02010600030101010101" pitchFamily="2" charset="-122"/>
                <a:sym typeface="Arial" panose="020B0604020202020204" pitchFamily="34" charset="0"/>
              </a:rPr>
              <a:t>“碳足迹”</a:t>
            </a:r>
            <a:r>
              <a:rPr lang="zh-CN" altLang="en-US" sz="1600" b="1" dirty="0">
                <a:latin typeface="宋体" panose="02010600030101010101" pitchFamily="2" charset="-122"/>
                <a:sym typeface="Arial" panose="020B0604020202020204" pitchFamily="34" charset="0"/>
              </a:rPr>
              <a:t>控制在合理范围之内。(P</a:t>
            </a:r>
            <a:r>
              <a:rPr lang="en-US" altLang="zh-CN" sz="1600" b="1" dirty="0">
                <a:latin typeface="宋体" panose="02010600030101010101" pitchFamily="2" charset="-122"/>
                <a:sym typeface="Arial" panose="020B0604020202020204" pitchFamily="34" charset="0"/>
              </a:rPr>
              <a:t>2</a:t>
            </a:r>
            <a:r>
              <a:rPr lang="zh-CN" altLang="en-US" sz="1600" b="1" dirty="0">
                <a:latin typeface="宋体" panose="02010600030101010101" pitchFamily="2" charset="-122"/>
                <a:sym typeface="Arial" panose="020B0604020202020204" pitchFamily="34" charset="0"/>
              </a:rPr>
              <a:t>)</a:t>
            </a:r>
            <a:endParaRPr lang="zh-CN" altLang="en-US" sz="1600" b="1" dirty="0">
              <a:latin typeface="宋体" panose="02010600030101010101" pitchFamily="2" charset="-122"/>
              <a:sym typeface="Arial" panose="020B0604020202020204" pitchFamily="34" charset="0"/>
            </a:endParaRPr>
          </a:p>
          <a:p>
            <a:pPr latinLnBrk="1">
              <a:lnSpc>
                <a:spcPct val="150000"/>
              </a:lnSpc>
            </a:pPr>
            <a:r>
              <a:rPr lang="zh-CN" altLang="en-US" sz="1600" b="1" dirty="0">
                <a:latin typeface="宋体" panose="02010600030101010101" pitchFamily="2" charset="-122"/>
                <a:sym typeface="Arial" panose="020B0604020202020204" pitchFamily="34" charset="0"/>
              </a:rPr>
              <a:t>就代际公平而言，地球上的自然资源在代际分配问题上</a:t>
            </a:r>
            <a:r>
              <a:rPr lang="zh-CN" altLang="en-US" sz="1600" b="1" dirty="0">
                <a:solidFill>
                  <a:schemeClr val="folHlink"/>
                </a:solidFill>
                <a:latin typeface="宋体" panose="02010600030101010101" pitchFamily="2" charset="-122"/>
                <a:sym typeface="Arial" panose="020B0604020202020204" pitchFamily="34" charset="0"/>
              </a:rPr>
              <a:t>应实现代际共享，避免“生态赤字”。</a:t>
            </a:r>
            <a:r>
              <a:rPr lang="zh-CN" altLang="en-US" sz="1600" b="1" dirty="0">
                <a:latin typeface="宋体" panose="02010600030101010101" pitchFamily="2" charset="-122"/>
                <a:sym typeface="Arial" panose="020B0604020202020204" pitchFamily="34" charset="0"/>
              </a:rPr>
              <a:t>因为，地球这个行星上的自然资源包括气候资源，</a:t>
            </a:r>
            <a:r>
              <a:rPr lang="zh-CN" altLang="en-US" sz="1600" b="1" dirty="0">
                <a:solidFill>
                  <a:schemeClr val="folHlink"/>
                </a:solidFill>
                <a:latin typeface="宋体" panose="02010600030101010101" pitchFamily="2" charset="-122"/>
                <a:sym typeface="Arial" panose="020B0604020202020204" pitchFamily="34" charset="0"/>
              </a:rPr>
              <a:t>是人类所有成员，包括上一代、这一代和下一代</a:t>
            </a:r>
            <a:r>
              <a:rPr lang="zh-CN" altLang="en-US" sz="1600" b="1" dirty="0">
                <a:latin typeface="宋体" panose="02010600030101010101" pitchFamily="2" charset="-122"/>
                <a:sym typeface="Arial" panose="020B0604020202020204" pitchFamily="34" charset="0"/>
              </a:rPr>
              <a:t>，共同享有和掌管的。我们这一代既是受益人，有权使用并受益于地球，又是受托人，为下一代掌管地球。我们作为地球的受托管理人，对子孙后代负有道德义务。（</a:t>
            </a:r>
            <a:r>
              <a:rPr lang="en-US" altLang="zh-CN" sz="1600" b="1" dirty="0">
                <a:latin typeface="宋体" panose="02010600030101010101" pitchFamily="2" charset="-122"/>
                <a:sym typeface="Arial" panose="020B0604020202020204" pitchFamily="34" charset="0"/>
              </a:rPr>
              <a:t>P3</a:t>
            </a:r>
            <a:r>
              <a:rPr lang="zh-CN" altLang="en-US" sz="1600" b="1" dirty="0">
                <a:latin typeface="宋体" panose="02010600030101010101" pitchFamily="2" charset="-122"/>
                <a:sym typeface="Arial" panose="020B0604020202020204" pitchFamily="34" charset="0"/>
              </a:rPr>
              <a:t>）</a:t>
            </a:r>
            <a:endParaRPr lang="zh-CN" altLang="en-US" sz="1600" b="1" dirty="0">
              <a:latin typeface="宋体" panose="02010600030101010101" pitchFamily="2" charset="-122"/>
              <a:sym typeface="Arial" panose="020B0604020202020204" pitchFamily="34" charset="0"/>
            </a:endParaRPr>
          </a:p>
        </p:txBody>
      </p:sp>
    </p:spTree>
    <p:custDataLst>
      <p:tags r:id="rId1"/>
    </p:custData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标题 1"/>
          <p:cNvSpPr>
            <a:spLocks noGrp="1"/>
          </p:cNvSpPr>
          <p:nvPr>
            <p:ph type="title"/>
          </p:nvPr>
        </p:nvSpPr>
        <p:spPr/>
        <p:txBody>
          <a:bodyPr vert="horz" wrap="square" lIns="91440" tIns="45720" rIns="91440" bIns="45720" anchor="ctr"/>
          <a:p>
            <a:r>
              <a:rPr lang="zh-CN" altLang="en-US" sz="2800" dirty="0">
                <a:sym typeface="黑体" panose="02010609060101010101" charset="-122"/>
              </a:rPr>
              <a:t>3.</a:t>
            </a:r>
            <a:r>
              <a:rPr lang="zh-CN" altLang="en-US" sz="2800" dirty="0">
                <a:solidFill>
                  <a:srgbClr val="0000CC"/>
                </a:solidFill>
                <a:sym typeface="黑体" panose="02010609060101010101" charset="-122"/>
              </a:rPr>
              <a:t>根据原文内容</a:t>
            </a:r>
            <a:r>
              <a:rPr lang="zh-CN" altLang="en-US" sz="2800" dirty="0">
                <a:sym typeface="黑体" panose="02010609060101010101" charset="-122"/>
              </a:rPr>
              <a:t>，下列说法</a:t>
            </a:r>
            <a:r>
              <a:rPr lang="zh-CN" altLang="en-US" sz="2800" dirty="0">
                <a:solidFill>
                  <a:srgbClr val="0000CC"/>
                </a:solidFill>
                <a:sym typeface="黑体" panose="02010609060101010101" charset="-122"/>
              </a:rPr>
              <a:t>不正确</a:t>
            </a:r>
            <a:r>
              <a:rPr lang="zh-CN" altLang="en-US" sz="2800" dirty="0">
                <a:sym typeface="黑体" panose="02010609060101010101" charset="-122"/>
              </a:rPr>
              <a:t>的一项是</a:t>
            </a:r>
            <a:endParaRPr lang="zh-CN" altLang="en-US" sz="2800" dirty="0">
              <a:sym typeface="黑体" panose="02010609060101010101" charset="-122"/>
            </a:endParaRPr>
          </a:p>
        </p:txBody>
      </p:sp>
      <p:sp>
        <p:nvSpPr>
          <p:cNvPr id="51203" name="Rectangle 3"/>
          <p:cNvSpPr/>
          <p:nvPr/>
        </p:nvSpPr>
        <p:spPr>
          <a:xfrm>
            <a:off x="2033588" y="1417638"/>
            <a:ext cx="1060450" cy="219075"/>
          </a:xfrm>
          <a:prstGeom prst="rect">
            <a:avLst/>
          </a:prstGeom>
          <a:solidFill>
            <a:srgbClr val="FF9896"/>
          </a:solidFill>
          <a:ln w="9525">
            <a:noFill/>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51204" name="Rectangle 7"/>
          <p:cNvSpPr/>
          <p:nvPr/>
        </p:nvSpPr>
        <p:spPr>
          <a:xfrm>
            <a:off x="3338513" y="1358900"/>
            <a:ext cx="591820" cy="337185"/>
          </a:xfrm>
          <a:prstGeom prst="rect">
            <a:avLst/>
          </a:prstGeom>
          <a:noFill/>
          <a:ln w="9525">
            <a:noFill/>
          </a:ln>
        </p:spPr>
        <p:txBody>
          <a:bodyPr wrap="none">
            <a:spAutoFit/>
          </a:bodyPr>
          <a:p>
            <a:pPr latinLnBrk="1"/>
            <a:r>
              <a:rPr lang="zh-CN" altLang="en-US" sz="1600" b="1" dirty="0">
                <a:solidFill>
                  <a:srgbClr val="FF9896"/>
                </a:solidFill>
                <a:latin typeface="Arial" panose="020B0604020202020204" pitchFamily="34" charset="0"/>
                <a:sym typeface="Arial" panose="020B0604020202020204" pitchFamily="34" charset="0"/>
              </a:rPr>
              <a:t>文本</a:t>
            </a:r>
            <a:endParaRPr lang="zh-CN" altLang="en-US" sz="1600" b="1" dirty="0">
              <a:solidFill>
                <a:srgbClr val="FF9896"/>
              </a:solidFill>
              <a:latin typeface="Arial" panose="020B0604020202020204" pitchFamily="34" charset="0"/>
              <a:sym typeface="Arial" panose="020B0604020202020204" pitchFamily="34" charset="0"/>
            </a:endParaRPr>
          </a:p>
        </p:txBody>
      </p:sp>
      <p:sp>
        <p:nvSpPr>
          <p:cNvPr id="51205" name="Rectangle 8"/>
          <p:cNvSpPr/>
          <p:nvPr/>
        </p:nvSpPr>
        <p:spPr>
          <a:xfrm>
            <a:off x="6383338" y="1412875"/>
            <a:ext cx="3840162" cy="4603750"/>
          </a:xfrm>
          <a:prstGeom prst="rect">
            <a:avLst/>
          </a:prstGeom>
          <a:noFill/>
          <a:ln w="63500" cap="flat" cmpd="sng">
            <a:solidFill>
              <a:srgbClr val="FF9896"/>
            </a:solidFill>
            <a:prstDash val="solid"/>
            <a:miter/>
            <a:headEnd type="none" w="med" len="med"/>
            <a:tailEnd type="none" w="med" len="med"/>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51206" name="Rectangle 7"/>
          <p:cNvSpPr/>
          <p:nvPr/>
        </p:nvSpPr>
        <p:spPr>
          <a:xfrm>
            <a:off x="6497638" y="1555750"/>
            <a:ext cx="1184275" cy="460375"/>
          </a:xfrm>
          <a:prstGeom prst="rect">
            <a:avLst/>
          </a:prstGeom>
          <a:noFill/>
          <a:ln w="9525">
            <a:noFill/>
          </a:ln>
        </p:spPr>
        <p:txBody>
          <a:bodyPr wrap="none">
            <a:spAutoFit/>
          </a:bodyPr>
          <a:p>
            <a:pPr latinLnBrk="1"/>
            <a:r>
              <a:rPr lang="zh-CN" altLang="en-US" sz="2400" b="1" dirty="0">
                <a:solidFill>
                  <a:srgbClr val="FF9896"/>
                </a:solidFill>
                <a:latin typeface="Arial" panose="020B0604020202020204" pitchFamily="34" charset="0"/>
                <a:sym typeface="Arial" panose="020B0604020202020204" pitchFamily="34" charset="0"/>
              </a:rPr>
              <a:t>选项 </a:t>
            </a:r>
            <a:r>
              <a:rPr lang="en-US" altLang="zh-CN" sz="2400" b="1" dirty="0">
                <a:solidFill>
                  <a:srgbClr val="FF9896"/>
                </a:solidFill>
                <a:latin typeface="Arial" panose="020B0604020202020204" pitchFamily="34" charset="0"/>
                <a:sym typeface="Arial" panose="020B0604020202020204" pitchFamily="34" charset="0"/>
              </a:rPr>
              <a:t>D</a:t>
            </a:r>
            <a:r>
              <a:rPr lang="zh-CN" altLang="en-US" sz="2400" b="1" dirty="0">
                <a:solidFill>
                  <a:srgbClr val="FF9896"/>
                </a:solidFill>
                <a:latin typeface="Arial" panose="020B0604020202020204" pitchFamily="34" charset="0"/>
                <a:sym typeface="Arial" panose="020B0604020202020204" pitchFamily="34" charset="0"/>
              </a:rPr>
              <a:t> </a:t>
            </a:r>
            <a:endParaRPr lang="zh-CN" altLang="en-US" sz="2400" b="1" dirty="0">
              <a:solidFill>
                <a:srgbClr val="FF0000"/>
              </a:solidFill>
              <a:latin typeface="Arial" panose="020B0604020202020204" pitchFamily="34" charset="0"/>
              <a:sym typeface="Arial" panose="020B0604020202020204" pitchFamily="34" charset="0"/>
            </a:endParaRPr>
          </a:p>
        </p:txBody>
      </p:sp>
      <p:sp>
        <p:nvSpPr>
          <p:cNvPr id="51207" name="Rectangle 6"/>
          <p:cNvSpPr/>
          <p:nvPr/>
        </p:nvSpPr>
        <p:spPr>
          <a:xfrm>
            <a:off x="6499225" y="1895475"/>
            <a:ext cx="3524250" cy="2501265"/>
          </a:xfrm>
          <a:prstGeom prst="rect">
            <a:avLst/>
          </a:prstGeom>
          <a:noFill/>
          <a:ln w="9525">
            <a:noFill/>
          </a:ln>
        </p:spPr>
        <p:txBody>
          <a:bodyPr>
            <a:spAutoFit/>
          </a:bodyPr>
          <a:p>
            <a:pPr>
              <a:lnSpc>
                <a:spcPct val="140000"/>
              </a:lnSpc>
            </a:pPr>
            <a:r>
              <a:rPr lang="en-US" altLang="zh-CN" sz="1600" b="1" dirty="0">
                <a:solidFill>
                  <a:srgbClr val="000000"/>
                </a:solidFill>
                <a:latin typeface="Arial" panose="020B0604020202020204" pitchFamily="34" charset="0"/>
                <a:ea typeface="幼圆" charset="-122"/>
                <a:sym typeface="Arial" panose="020B0604020202020204" pitchFamily="34" charset="0"/>
              </a:rPr>
              <a:t>◇</a:t>
            </a:r>
            <a:r>
              <a:rPr lang="zh-CN" altLang="en-US" sz="1600" b="1" dirty="0">
                <a:latin typeface="Arial" panose="020B0604020202020204" pitchFamily="34" charset="0"/>
                <a:sym typeface="Arial" panose="020B0604020202020204" pitchFamily="34" charset="0"/>
              </a:rPr>
              <a:t>气候容量的公平享有是很复杂的问题，气候正义</a:t>
            </a:r>
            <a:r>
              <a:rPr lang="zh-CN" altLang="en-US" sz="1600" b="1" dirty="0">
                <a:solidFill>
                  <a:srgbClr val="0000CC"/>
                </a:solidFill>
                <a:latin typeface="Arial" panose="020B0604020202020204" pitchFamily="34" charset="0"/>
                <a:sym typeface="Arial" panose="020B0604020202020204" pitchFamily="34" charset="0"/>
              </a:rPr>
              <a:t>只是理解该问题的一种视角</a:t>
            </a:r>
            <a:r>
              <a:rPr lang="zh-CN" altLang="en-US" sz="1600" b="1" dirty="0">
                <a:latin typeface="Arial" panose="020B0604020202020204" pitchFamily="34" charset="0"/>
                <a:sym typeface="Arial" panose="020B0604020202020204" pitchFamily="34" charset="0"/>
              </a:rPr>
              <a:t>。</a:t>
            </a:r>
            <a:endParaRPr lang="zh-CN" altLang="en-US" sz="1600" b="1" dirty="0">
              <a:latin typeface="Arial" panose="020B0604020202020204" pitchFamily="34" charset="0"/>
              <a:sym typeface="Arial" panose="020B0604020202020204" pitchFamily="34" charset="0"/>
            </a:endParaRPr>
          </a:p>
          <a:p>
            <a:pPr>
              <a:lnSpc>
                <a:spcPct val="140000"/>
              </a:lnSpc>
            </a:pPr>
            <a:endParaRPr lang="zh-CN" altLang="en-US" sz="1600" b="1" dirty="0">
              <a:latin typeface="Arial" panose="020B0604020202020204" pitchFamily="34" charset="0"/>
              <a:sym typeface="Arial" panose="020B0604020202020204" pitchFamily="34" charset="0"/>
            </a:endParaRPr>
          </a:p>
          <a:p>
            <a:pPr>
              <a:lnSpc>
                <a:spcPct val="140000"/>
              </a:lnSpc>
            </a:pPr>
            <a:r>
              <a:rPr lang="zh-CN" altLang="en-US" sz="1600" b="1" dirty="0">
                <a:solidFill>
                  <a:srgbClr val="00B050"/>
                </a:solidFill>
                <a:latin typeface="Arial" panose="020B0604020202020204" pitchFamily="34" charset="0"/>
                <a:sym typeface="Arial" panose="020B0604020202020204" pitchFamily="34" charset="0"/>
              </a:rPr>
              <a:t>（从文章标题可知</a:t>
            </a:r>
            <a:r>
              <a:rPr lang="en-US" altLang="zh-CN" sz="1600" b="1" dirty="0">
                <a:solidFill>
                  <a:srgbClr val="00B050"/>
                </a:solidFill>
                <a:latin typeface="Arial" panose="020B0604020202020204" pitchFamily="34" charset="0"/>
                <a:sym typeface="Arial" panose="020B0604020202020204" pitchFamily="34" charset="0"/>
              </a:rPr>
              <a:t>“以气候正义为视角”</a:t>
            </a:r>
            <a:r>
              <a:rPr lang="zh-CN" altLang="en-US" sz="1600" b="1" dirty="0">
                <a:solidFill>
                  <a:srgbClr val="00B050"/>
                </a:solidFill>
                <a:latin typeface="Arial" panose="020B0604020202020204" pitchFamily="34" charset="0"/>
                <a:sym typeface="Arial" panose="020B0604020202020204" pitchFamily="34" charset="0"/>
              </a:rPr>
              <a:t>是本文限定的阐述范围，还应有其他理解视角的存在。）</a:t>
            </a:r>
            <a:endParaRPr lang="zh-CN" altLang="en-US" sz="1600" b="1" dirty="0">
              <a:solidFill>
                <a:srgbClr val="00B050"/>
              </a:solidFill>
              <a:latin typeface="Arial" panose="020B0604020202020204" pitchFamily="34" charset="0"/>
              <a:sym typeface="Arial" panose="020B0604020202020204" pitchFamily="34" charset="0"/>
            </a:endParaRPr>
          </a:p>
        </p:txBody>
      </p:sp>
      <p:sp>
        <p:nvSpPr>
          <p:cNvPr id="51208" name="Rectangle 5"/>
          <p:cNvSpPr/>
          <p:nvPr/>
        </p:nvSpPr>
        <p:spPr>
          <a:xfrm>
            <a:off x="1908175" y="1695450"/>
            <a:ext cx="4197350" cy="3046095"/>
          </a:xfrm>
          <a:prstGeom prst="rect">
            <a:avLst/>
          </a:prstGeom>
          <a:noFill/>
          <a:ln w="9525">
            <a:noFill/>
          </a:ln>
        </p:spPr>
        <p:txBody>
          <a:bodyPr>
            <a:spAutoFit/>
          </a:bodyPr>
          <a:p>
            <a:pPr latinLnBrk="1">
              <a:lnSpc>
                <a:spcPct val="150000"/>
              </a:lnSpc>
            </a:pPr>
            <a:r>
              <a:rPr lang="zh-CN" altLang="en-US" sz="1600" b="1" dirty="0">
                <a:latin typeface="宋体" panose="02010600030101010101" pitchFamily="2" charset="-122"/>
                <a:sym typeface="Arial" panose="020B0604020202020204" pitchFamily="34" charset="0"/>
              </a:rPr>
              <a:t>气候正义既有空间的维度，也有时间的维度，既涉及国际公平和国内公平，也涉及代际公平和代内公平。因此，气候正义的内涵是：所有国家、地区和个人都有平等使用、享受气候容量的权利，也应公平地分担稳定气候系统的义务和成本。(P</a:t>
            </a:r>
            <a:r>
              <a:rPr lang="en-US" altLang="zh-CN" sz="1600" b="1" dirty="0">
                <a:latin typeface="宋体" panose="02010600030101010101" pitchFamily="2" charset="-122"/>
                <a:sym typeface="Arial" panose="020B0604020202020204" pitchFamily="34" charset="0"/>
              </a:rPr>
              <a:t>4</a:t>
            </a:r>
            <a:r>
              <a:rPr lang="zh-CN" altLang="en-US" sz="1600" b="1" dirty="0">
                <a:latin typeface="宋体" panose="02010600030101010101" pitchFamily="2" charset="-122"/>
                <a:sym typeface="Arial" panose="020B0604020202020204" pitchFamily="34" charset="0"/>
              </a:rPr>
              <a:t>)</a:t>
            </a:r>
            <a:endParaRPr lang="zh-CN" altLang="en-US" sz="1600" b="1" dirty="0">
              <a:latin typeface="宋体" panose="02010600030101010101" pitchFamily="2" charset="-122"/>
              <a:sym typeface="Arial" panose="020B0604020202020204" pitchFamily="34" charset="0"/>
            </a:endParaRPr>
          </a:p>
          <a:p>
            <a:pPr latinLnBrk="1">
              <a:lnSpc>
                <a:spcPct val="150000"/>
              </a:lnSpc>
            </a:pPr>
            <a:r>
              <a:rPr lang="zh-CN" altLang="en-US" sz="1600" b="1" dirty="0">
                <a:latin typeface="宋体" panose="02010600030101010101" pitchFamily="2" charset="-122"/>
                <a:sym typeface="Arial" panose="020B0604020202020204" pitchFamily="34" charset="0"/>
              </a:rPr>
              <a:t>中国参与国际气候治理的法律立场和策略：</a:t>
            </a:r>
            <a:r>
              <a:rPr lang="zh-CN" altLang="en-US" sz="1600" b="1" dirty="0">
                <a:solidFill>
                  <a:srgbClr val="0000CC"/>
                </a:solidFill>
                <a:latin typeface="宋体" panose="02010600030101010101" pitchFamily="2" charset="-122"/>
                <a:sym typeface="Arial" panose="020B0604020202020204" pitchFamily="34" charset="0"/>
              </a:rPr>
              <a:t>以气候正义为视角</a:t>
            </a:r>
            <a:r>
              <a:rPr lang="zh-CN" altLang="en-US" sz="1600" b="1" dirty="0">
                <a:latin typeface="宋体" panose="02010600030101010101" pitchFamily="2" charset="-122"/>
                <a:sym typeface="Arial" panose="020B0604020202020204" pitchFamily="34" charset="0"/>
              </a:rPr>
              <a:t>（文章来源标题）</a:t>
            </a:r>
            <a:endParaRPr lang="zh-CN" altLang="en-US" sz="1600" b="1" dirty="0">
              <a:latin typeface="宋体" panose="02010600030101010101" pitchFamily="2" charset="-122"/>
              <a:sym typeface="Arial" panose="020B0604020202020204" pitchFamily="34" charset="0"/>
            </a:endParaRPr>
          </a:p>
        </p:txBody>
      </p:sp>
    </p:spTree>
    <p:custDataLst>
      <p:tags r:id="rId1"/>
    </p:custData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0706" name="标题 143361"/>
          <p:cNvSpPr>
            <a:spLocks noGrp="1"/>
          </p:cNvSpPr>
          <p:nvPr>
            <p:ph type="title"/>
          </p:nvPr>
        </p:nvSpPr>
        <p:spPr/>
        <p:txBody>
          <a:bodyPr wrap="square" lIns="91427" tIns="45714" rIns="91427" bIns="45714" anchor="ctr"/>
          <a:p>
            <a:r>
              <a:rPr lang="zh-CN" altLang="en-US" sz="3200">
                <a:solidFill>
                  <a:schemeClr val="bg2"/>
                </a:solidFill>
              </a:rPr>
              <a:t>复习建议</a:t>
            </a:r>
            <a:br>
              <a:rPr lang="zh-CN" altLang="en-US" sz="3200">
                <a:solidFill>
                  <a:schemeClr val="bg2"/>
                </a:solidFill>
              </a:rPr>
            </a:br>
            <a:endParaRPr lang="zh-CN" altLang="en-US" sz="3200">
              <a:solidFill>
                <a:schemeClr val="bg2"/>
              </a:solidFill>
            </a:endParaRPr>
          </a:p>
        </p:txBody>
      </p:sp>
      <p:sp>
        <p:nvSpPr>
          <p:cNvPr id="200707" name="文本占位符 143362"/>
          <p:cNvSpPr>
            <a:spLocks noGrp="1"/>
          </p:cNvSpPr>
          <p:nvPr>
            <p:ph idx="4294967295"/>
          </p:nvPr>
        </p:nvSpPr>
        <p:spPr>
          <a:xfrm>
            <a:off x="1981200" y="1417638"/>
            <a:ext cx="8686800" cy="4603750"/>
          </a:xfrm>
        </p:spPr>
        <p:txBody>
          <a:bodyPr wrap="square" lIns="91427" tIns="45714" rIns="91427" bIns="45714" anchor="t"/>
          <a:p>
            <a:pPr>
              <a:lnSpc>
                <a:spcPct val="90000"/>
              </a:lnSpc>
              <a:buNone/>
            </a:pPr>
            <a:r>
              <a:rPr lang="en-US" altLang="x-none" b="1">
                <a:solidFill>
                  <a:srgbClr val="30316E"/>
                </a:solidFill>
              </a:rPr>
              <a:t>1.</a:t>
            </a:r>
            <a:r>
              <a:rPr lang="zh-CN" altLang="en-US" b="1" dirty="0">
                <a:solidFill>
                  <a:srgbClr val="30316E"/>
                </a:solidFill>
              </a:rPr>
              <a:t>针对文本特点开展</a:t>
            </a:r>
            <a:r>
              <a:rPr lang="en-US" altLang="x-none" b="1" err="1">
                <a:solidFill>
                  <a:srgbClr val="30316E"/>
                </a:solidFill>
              </a:rPr>
              <a:t>阅读训练</a:t>
            </a:r>
            <a:r>
              <a:rPr lang="en-US" altLang="x-none" b="1">
                <a:solidFill>
                  <a:srgbClr val="30316E"/>
                </a:solidFill>
              </a:rPr>
              <a:t>，</a:t>
            </a:r>
            <a:r>
              <a:rPr lang="zh-CN" altLang="en-US" b="1" dirty="0">
                <a:solidFill>
                  <a:srgbClr val="30316E"/>
                </a:solidFill>
              </a:rPr>
              <a:t>强化文体意识</a:t>
            </a:r>
            <a:endParaRPr lang="zh-CN" altLang="en-US" b="1" dirty="0">
              <a:solidFill>
                <a:srgbClr val="30316E"/>
              </a:solidFill>
            </a:endParaRPr>
          </a:p>
          <a:p>
            <a:pPr>
              <a:lnSpc>
                <a:spcPct val="90000"/>
              </a:lnSpc>
              <a:buNone/>
            </a:pPr>
            <a:r>
              <a:rPr lang="en-US" altLang="x-none" b="1">
                <a:solidFill>
                  <a:srgbClr val="30316E"/>
                </a:solidFill>
              </a:rPr>
              <a:t>2.</a:t>
            </a:r>
            <a:r>
              <a:rPr lang="zh-CN" altLang="en-US" b="1" dirty="0">
                <a:solidFill>
                  <a:srgbClr val="30316E"/>
                </a:solidFill>
              </a:rPr>
              <a:t>把握论述类文本架构基本范式，快速理清思路</a:t>
            </a:r>
            <a:endParaRPr lang="zh-CN" altLang="en-US" b="1" dirty="0">
              <a:solidFill>
                <a:srgbClr val="30316E"/>
              </a:solidFill>
            </a:endParaRPr>
          </a:p>
          <a:p>
            <a:pPr>
              <a:lnSpc>
                <a:spcPct val="90000"/>
              </a:lnSpc>
            </a:pPr>
            <a:r>
              <a:rPr lang="en-US" altLang="x-none" b="1">
                <a:solidFill>
                  <a:srgbClr val="30316E"/>
                </a:solidFill>
              </a:rPr>
              <a:t>3.</a:t>
            </a:r>
            <a:r>
              <a:rPr lang="zh-CN" altLang="en-US" b="1" dirty="0">
                <a:solidFill>
                  <a:srgbClr val="30316E"/>
                </a:solidFill>
              </a:rPr>
              <a:t>了解错误选项设置特点，提高选项阅读效率</a:t>
            </a:r>
            <a:endParaRPr lang="zh-CN" altLang="en-US" b="1" dirty="0">
              <a:solidFill>
                <a:srgbClr val="30316E"/>
              </a:solidFill>
            </a:endParaRPr>
          </a:p>
          <a:p>
            <a:pPr>
              <a:lnSpc>
                <a:spcPct val="90000"/>
              </a:lnSpc>
              <a:buNone/>
            </a:pPr>
            <a:r>
              <a:rPr lang="en-US" altLang="x-none" b="1">
                <a:solidFill>
                  <a:srgbClr val="30316E"/>
                </a:solidFill>
              </a:rPr>
              <a:t>4.</a:t>
            </a:r>
            <a:r>
              <a:rPr lang="zh-CN" altLang="en-US" b="1" dirty="0">
                <a:solidFill>
                  <a:srgbClr val="30316E"/>
                </a:solidFill>
              </a:rPr>
              <a:t>持续进行，形成做题的基本感觉。</a:t>
            </a:r>
            <a:endParaRPr lang="zh-CN" altLang="en-US" b="1" dirty="0">
              <a:solidFill>
                <a:srgbClr val="30316E"/>
              </a:solidFill>
            </a:endParaRPr>
          </a:p>
          <a:p>
            <a:pPr>
              <a:lnSpc>
                <a:spcPct val="90000"/>
              </a:lnSpc>
            </a:pPr>
            <a:r>
              <a:rPr lang="zh-CN" altLang="en-US" b="1" dirty="0"/>
              <a:t>梳理概念：文本阐释的对象</a:t>
            </a:r>
            <a:endParaRPr lang="zh-CN" altLang="en-US" b="1" dirty="0"/>
          </a:p>
          <a:p>
            <a:pPr>
              <a:lnSpc>
                <a:spcPct val="90000"/>
              </a:lnSpc>
            </a:pPr>
            <a:r>
              <a:rPr lang="zh-CN" altLang="en-US" b="1" dirty="0"/>
              <a:t>整体感知，明晰段落间关系 </a:t>
            </a:r>
            <a:endParaRPr lang="en-US" altLang="zh-CN" b="1"/>
          </a:p>
          <a:p>
            <a:pPr>
              <a:lnSpc>
                <a:spcPct val="90000"/>
              </a:lnSpc>
            </a:pPr>
            <a:r>
              <a:rPr lang="zh-CN" altLang="en-US" b="1" dirty="0"/>
              <a:t>提要钩玄：梳理段落关键词句</a:t>
            </a:r>
            <a:endParaRPr lang="en-US" altLang="zh-CN" b="1"/>
          </a:p>
          <a:p>
            <a:pPr>
              <a:lnSpc>
                <a:spcPct val="90000"/>
              </a:lnSpc>
            </a:pPr>
            <a:r>
              <a:rPr lang="zh-CN" altLang="en-US" b="1" dirty="0"/>
              <a:t>分析判断：概括</a:t>
            </a:r>
            <a:r>
              <a:rPr lang="en-US" altLang="x-none" b="1" err="1"/>
              <a:t>段落层次</a:t>
            </a:r>
            <a:r>
              <a:rPr lang="zh-CN" altLang="en-US" b="1" dirty="0"/>
              <a:t>大意</a:t>
            </a:r>
            <a:endParaRPr lang="zh-CN" altLang="en-US" b="1" dirty="0"/>
          </a:p>
          <a:p>
            <a:pPr>
              <a:lnSpc>
                <a:spcPct val="90000"/>
              </a:lnSpc>
            </a:pPr>
            <a:r>
              <a:rPr lang="zh-CN" altLang="en-US" b="1" dirty="0"/>
              <a:t>瞻前顾后，逐层比对。抓限定、模态、逻辑关系</a:t>
            </a:r>
            <a:endParaRPr lang="zh-CN" altLang="en-US" b="1" dirty="0"/>
          </a:p>
          <a:p>
            <a:pPr>
              <a:lnSpc>
                <a:spcPct val="90000"/>
              </a:lnSpc>
            </a:pPr>
            <a:r>
              <a:rPr lang="zh-CN" altLang="en-US" b="1" dirty="0"/>
              <a:t>日常练习，要关注学生易错点滚动呈现。</a:t>
            </a:r>
            <a:endParaRPr lang="zh-CN" altLang="en-US" b="1" dirty="0"/>
          </a:p>
          <a:p>
            <a:pPr>
              <a:lnSpc>
                <a:spcPct val="90000"/>
              </a:lnSpc>
            </a:pPr>
            <a:endParaRPr lang="zh-CN" altLang="en-US" b="1" dirty="0"/>
          </a:p>
          <a:p>
            <a:pPr>
              <a:lnSpc>
                <a:spcPct val="90000"/>
              </a:lnSpc>
            </a:pPr>
            <a:endParaRPr lang="zh-CN" altLang="en-US" dirty="0"/>
          </a:p>
        </p:txBody>
      </p:sp>
    </p:spTree>
  </p:cSld>
  <p:clrMapOvr>
    <a:masterClrMapping/>
  </p:clrMapOvr>
  <p:transition/>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Text Box 6"/>
          <p:cNvSpPr txBox="1"/>
          <p:nvPr/>
        </p:nvSpPr>
        <p:spPr>
          <a:xfrm>
            <a:off x="1930400" y="573088"/>
            <a:ext cx="5834063" cy="917575"/>
          </a:xfrm>
          <a:prstGeom prst="rect">
            <a:avLst/>
          </a:prstGeom>
          <a:noFill/>
          <a:ln w="9525">
            <a:noFill/>
          </a:ln>
        </p:spPr>
        <p:txBody>
          <a:bodyPr lIns="56675" tIns="28337" rIns="56675" bIns="28337">
            <a:spAutoFit/>
          </a:bodyPr>
          <a:p>
            <a:pPr defTabSz="567055"/>
            <a:r>
              <a:rPr lang="en-US" altLang="zh-CN" sz="2800" b="1" dirty="0">
                <a:solidFill>
                  <a:schemeClr val="tx2"/>
                </a:solidFill>
                <a:latin typeface="Arial" panose="020B0604020202020204" pitchFamily="34" charset="0"/>
              </a:rPr>
              <a:t>(</a:t>
            </a:r>
            <a:r>
              <a:rPr lang="zh-CN" altLang="en-US" sz="2800" b="1" dirty="0">
                <a:solidFill>
                  <a:schemeClr val="tx2"/>
                </a:solidFill>
                <a:latin typeface="Arial" panose="020B0604020202020204" pitchFamily="34" charset="0"/>
              </a:rPr>
              <a:t>二</a:t>
            </a:r>
            <a:r>
              <a:rPr lang="en-US" altLang="zh-CN" sz="2800" b="1" dirty="0">
                <a:solidFill>
                  <a:schemeClr val="tx2"/>
                </a:solidFill>
                <a:latin typeface="Arial" panose="020B0604020202020204" pitchFamily="34" charset="0"/>
              </a:rPr>
              <a:t>)</a:t>
            </a:r>
            <a:r>
              <a:rPr lang="zh-CN" altLang="en-US" sz="2800" b="1" dirty="0">
                <a:solidFill>
                  <a:schemeClr val="tx2"/>
                </a:solidFill>
                <a:latin typeface="Arial" panose="020B0604020202020204" pitchFamily="34" charset="0"/>
              </a:rPr>
              <a:t>文学类文本阅读</a:t>
            </a:r>
            <a:endParaRPr lang="zh-CN" altLang="en-US" sz="2800" b="1" dirty="0">
              <a:solidFill>
                <a:schemeClr val="tx2"/>
              </a:solidFill>
              <a:latin typeface="Arial" panose="020B0604020202020204" pitchFamily="34" charset="0"/>
            </a:endParaRPr>
          </a:p>
          <a:p>
            <a:pPr defTabSz="567055"/>
            <a:endParaRPr lang="zh-CN" altLang="en-US" sz="2800" b="1" dirty="0">
              <a:solidFill>
                <a:schemeClr val="tx2"/>
              </a:solidFill>
              <a:latin typeface="Arial" panose="020B0604020202020204" pitchFamily="34" charset="0"/>
            </a:endParaRPr>
          </a:p>
        </p:txBody>
      </p:sp>
      <p:sp>
        <p:nvSpPr>
          <p:cNvPr id="54275" name="Rectangle 7"/>
          <p:cNvSpPr/>
          <p:nvPr/>
        </p:nvSpPr>
        <p:spPr>
          <a:xfrm>
            <a:off x="1774825" y="1484313"/>
            <a:ext cx="8475663" cy="4457065"/>
          </a:xfrm>
          <a:prstGeom prst="rect">
            <a:avLst/>
          </a:prstGeom>
          <a:noFill/>
          <a:ln w="9525">
            <a:noFill/>
          </a:ln>
        </p:spPr>
        <p:txBody>
          <a:bodyPr lIns="56675" tIns="28337" rIns="56675" bIns="28337">
            <a:spAutoFit/>
          </a:bodyPr>
          <a:p>
            <a:pPr marL="457200" indent="-457200"/>
            <a:r>
              <a:rPr lang="zh-CN" altLang="en-US" sz="2200" b="1" dirty="0">
                <a:solidFill>
                  <a:srgbClr val="FF0000"/>
                </a:solidFill>
                <a:latin typeface="Arial" panose="020B0604020202020204" pitchFamily="34" charset="0"/>
                <a:sym typeface="Arial" panose="020B0604020202020204" pitchFamily="34" charset="0"/>
              </a:rPr>
              <a:t> </a:t>
            </a:r>
            <a:r>
              <a:rPr lang="zh-CN" altLang="en-US" sz="2200" b="1" dirty="0">
                <a:solidFill>
                  <a:schemeClr val="accent2"/>
                </a:solidFill>
                <a:latin typeface="Arial" panose="020B0604020202020204" pitchFamily="34" charset="0"/>
                <a:sym typeface="Arial" panose="020B0604020202020204" pitchFamily="34" charset="0"/>
              </a:rPr>
              <a:t>考查能力点：</a:t>
            </a:r>
            <a:endParaRPr lang="zh-CN" altLang="en-US" sz="2200" b="1" dirty="0">
              <a:solidFill>
                <a:schemeClr val="accent2"/>
              </a:solidFill>
              <a:latin typeface="Arial" panose="020B0604020202020204" pitchFamily="34" charset="0"/>
              <a:sym typeface="Arial" panose="020B0604020202020204" pitchFamily="34" charset="0"/>
            </a:endParaRPr>
          </a:p>
          <a:p>
            <a:pPr marL="457200" indent="-457200"/>
            <a:r>
              <a:rPr lang="zh-CN" altLang="en-US" sz="2200" b="1" dirty="0">
                <a:solidFill>
                  <a:srgbClr val="FF0000"/>
                </a:solidFill>
                <a:latin typeface="Arial" panose="020B0604020202020204" pitchFamily="34" charset="0"/>
                <a:sym typeface="Arial" panose="020B0604020202020204" pitchFamily="34" charset="0"/>
              </a:rPr>
              <a:t>   理解B    </a:t>
            </a:r>
            <a:r>
              <a:rPr lang="zh-CN" altLang="en-US" sz="2200" b="1" dirty="0">
                <a:solidFill>
                  <a:schemeClr val="accent2"/>
                </a:solidFill>
                <a:latin typeface="Arial" panose="020B0604020202020204" pitchFamily="34" charset="0"/>
                <a:sym typeface="Arial" panose="020B0604020202020204" pitchFamily="34" charset="0"/>
              </a:rPr>
              <a:t>重要概念的含义    重要句子的含义 </a:t>
            </a:r>
            <a:endParaRPr lang="zh-CN" altLang="en-US" sz="2200" b="1" dirty="0">
              <a:solidFill>
                <a:schemeClr val="accent2"/>
              </a:solidFill>
              <a:latin typeface="Arial" panose="020B0604020202020204" pitchFamily="34" charset="0"/>
              <a:sym typeface="Arial" panose="020B0604020202020204" pitchFamily="34" charset="0"/>
            </a:endParaRPr>
          </a:p>
          <a:p>
            <a:pPr marL="457200" indent="-457200"/>
            <a:endParaRPr lang="zh-CN" altLang="en-US" sz="2200" b="1" dirty="0">
              <a:solidFill>
                <a:schemeClr val="accent2"/>
              </a:solidFill>
              <a:latin typeface="Arial" panose="020B0604020202020204" pitchFamily="34" charset="0"/>
              <a:sym typeface="Arial" panose="020B0604020202020204" pitchFamily="34" charset="0"/>
            </a:endParaRPr>
          </a:p>
          <a:p>
            <a:pPr marL="457200" indent="-457200"/>
            <a:r>
              <a:rPr lang="zh-CN" altLang="en-US" sz="2200" b="1" dirty="0">
                <a:solidFill>
                  <a:srgbClr val="FF0000"/>
                </a:solidFill>
                <a:latin typeface="Arial" panose="020B0604020202020204" pitchFamily="34" charset="0"/>
                <a:sym typeface="Arial" panose="020B0604020202020204" pitchFamily="34" charset="0"/>
              </a:rPr>
              <a:t>   分析Ｃ　</a:t>
            </a:r>
            <a:r>
              <a:rPr lang="zh-CN" altLang="en-US" sz="2200" b="1" dirty="0">
                <a:solidFill>
                  <a:schemeClr val="accent2"/>
                </a:solidFill>
                <a:latin typeface="Arial" panose="020B0604020202020204" pitchFamily="34" charset="0"/>
                <a:sym typeface="Arial" panose="020B0604020202020204" pitchFamily="34" charset="0"/>
              </a:rPr>
              <a:t>作品结构、主题、体裁特征、表现手法</a:t>
            </a:r>
            <a:endParaRPr lang="zh-CN" altLang="en-US" sz="2200" b="1" dirty="0">
              <a:solidFill>
                <a:schemeClr val="accent2"/>
              </a:solidFill>
              <a:latin typeface="Arial" panose="020B0604020202020204" pitchFamily="34" charset="0"/>
              <a:sym typeface="Arial" panose="020B0604020202020204" pitchFamily="34" charset="0"/>
            </a:endParaRPr>
          </a:p>
          <a:p>
            <a:pPr marL="457200" indent="-457200"/>
            <a:endParaRPr lang="zh-CN" altLang="en-US" sz="2200" b="1" dirty="0">
              <a:solidFill>
                <a:schemeClr val="accent2"/>
              </a:solidFill>
              <a:latin typeface="Arial" panose="020B0604020202020204" pitchFamily="34" charset="0"/>
              <a:sym typeface="Arial" panose="020B0604020202020204" pitchFamily="34" charset="0"/>
            </a:endParaRPr>
          </a:p>
          <a:p>
            <a:pPr marL="457200" indent="-457200"/>
            <a:r>
              <a:rPr lang="zh-CN" altLang="en-US" sz="2200" b="1" dirty="0">
                <a:solidFill>
                  <a:srgbClr val="FF0000"/>
                </a:solidFill>
                <a:latin typeface="Arial" panose="020B0604020202020204" pitchFamily="34" charset="0"/>
                <a:sym typeface="Arial" panose="020B0604020202020204" pitchFamily="34" charset="0"/>
              </a:rPr>
              <a:t>鉴赏评价D   </a:t>
            </a:r>
            <a:r>
              <a:rPr lang="zh-CN" altLang="en-US" sz="2200" b="1" dirty="0">
                <a:solidFill>
                  <a:schemeClr val="accent2"/>
                </a:solidFill>
                <a:latin typeface="Arial" panose="020B0604020202020204" pitchFamily="34" charset="0"/>
                <a:sym typeface="Arial" panose="020B0604020202020204" pitchFamily="34" charset="0"/>
              </a:rPr>
              <a:t>品味语言艺术（含义、手法、作用）</a:t>
            </a:r>
            <a:endParaRPr lang="zh-CN" altLang="en-US" sz="2200" b="1" dirty="0">
              <a:solidFill>
                <a:schemeClr val="accent2"/>
              </a:solidFill>
              <a:latin typeface="Arial" panose="020B0604020202020204" pitchFamily="34" charset="0"/>
              <a:sym typeface="Arial" panose="020B0604020202020204" pitchFamily="34" charset="0"/>
            </a:endParaRPr>
          </a:p>
          <a:p>
            <a:pPr marL="457200" indent="-457200"/>
            <a:r>
              <a:rPr lang="zh-CN" altLang="en-US" sz="2200" b="1" dirty="0">
                <a:solidFill>
                  <a:schemeClr val="accent2"/>
                </a:solidFill>
                <a:latin typeface="Arial" panose="020B0604020202020204" pitchFamily="34" charset="0"/>
                <a:sym typeface="Arial" panose="020B0604020202020204" pitchFamily="34" charset="0"/>
              </a:rPr>
              <a:t>                        文学形象 、艺术魅力  （特点、作用、效果）</a:t>
            </a:r>
            <a:endParaRPr lang="zh-CN" altLang="en-US" sz="2200" b="1" dirty="0">
              <a:solidFill>
                <a:schemeClr val="accent2"/>
              </a:solidFill>
              <a:latin typeface="Arial" panose="020B0604020202020204" pitchFamily="34" charset="0"/>
              <a:sym typeface="Arial" panose="020B0604020202020204" pitchFamily="34" charset="0"/>
            </a:endParaRPr>
          </a:p>
          <a:p>
            <a:pPr marL="457200" indent="-457200"/>
            <a:r>
              <a:rPr lang="zh-CN" altLang="en-US" sz="2200" b="1" dirty="0">
                <a:solidFill>
                  <a:schemeClr val="accent2"/>
                </a:solidFill>
                <a:latin typeface="Arial" panose="020B0604020202020204" pitchFamily="34" charset="0"/>
                <a:sym typeface="Arial" panose="020B0604020202020204" pitchFamily="34" charset="0"/>
              </a:rPr>
              <a:t>                          价值判断、审美取向（影响、启示）  </a:t>
            </a:r>
            <a:endParaRPr lang="zh-CN" altLang="en-US" sz="2200" b="1" dirty="0">
              <a:solidFill>
                <a:schemeClr val="accent2"/>
              </a:solidFill>
              <a:latin typeface="Arial" panose="020B0604020202020204" pitchFamily="34" charset="0"/>
              <a:sym typeface="Arial" panose="020B0604020202020204" pitchFamily="34" charset="0"/>
            </a:endParaRPr>
          </a:p>
          <a:p>
            <a:pPr marL="457200" indent="-457200"/>
            <a:endParaRPr lang="zh-CN" altLang="en-US" sz="2200" b="1" dirty="0">
              <a:solidFill>
                <a:srgbClr val="FF0000"/>
              </a:solidFill>
              <a:latin typeface="Arial" panose="020B0604020202020204" pitchFamily="34" charset="0"/>
              <a:sym typeface="Arial" panose="020B0604020202020204" pitchFamily="34" charset="0"/>
            </a:endParaRPr>
          </a:p>
          <a:p>
            <a:pPr marL="457200" indent="-457200"/>
            <a:r>
              <a:rPr lang="zh-CN" altLang="en-US" sz="2200" b="1" dirty="0">
                <a:solidFill>
                  <a:srgbClr val="FF0000"/>
                </a:solidFill>
                <a:latin typeface="Arial" panose="020B0604020202020204" pitchFamily="34" charset="0"/>
                <a:sym typeface="Arial" panose="020B0604020202020204" pitchFamily="34" charset="0"/>
              </a:rPr>
              <a:t>探究F    </a:t>
            </a:r>
            <a:r>
              <a:rPr lang="zh-CN" altLang="en-US" sz="2200" b="1" dirty="0">
                <a:solidFill>
                  <a:schemeClr val="accent2"/>
                </a:solidFill>
                <a:latin typeface="Arial" panose="020B0604020202020204" pitchFamily="34" charset="0"/>
                <a:sym typeface="Arial" panose="020B0604020202020204" pitchFamily="34" charset="0"/>
              </a:rPr>
              <a:t> 作品意蕴、民族心理、人文精神  （价值）</a:t>
            </a:r>
            <a:endParaRPr lang="zh-CN" altLang="en-US" sz="2200" b="1" dirty="0">
              <a:solidFill>
                <a:schemeClr val="accent2"/>
              </a:solidFill>
              <a:latin typeface="Arial" panose="020B0604020202020204" pitchFamily="34" charset="0"/>
              <a:sym typeface="Arial" panose="020B0604020202020204" pitchFamily="34" charset="0"/>
            </a:endParaRPr>
          </a:p>
          <a:p>
            <a:pPr marL="457200" indent="-457200"/>
            <a:r>
              <a:rPr lang="zh-CN" altLang="en-US" sz="2200" b="1" dirty="0">
                <a:solidFill>
                  <a:schemeClr val="accent2"/>
                </a:solidFill>
                <a:latin typeface="Arial" panose="020B0604020202020204" pitchFamily="34" charset="0"/>
                <a:sym typeface="Arial" panose="020B0604020202020204" pitchFamily="34" charset="0"/>
              </a:rPr>
              <a:t>               创作背景、意图  （作者观点、特点）</a:t>
            </a:r>
            <a:endParaRPr lang="zh-CN" altLang="en-US" sz="2200" b="1" dirty="0">
              <a:solidFill>
                <a:schemeClr val="accent2"/>
              </a:solidFill>
              <a:latin typeface="Arial" panose="020B0604020202020204" pitchFamily="34" charset="0"/>
              <a:sym typeface="Arial" panose="020B0604020202020204" pitchFamily="34" charset="0"/>
            </a:endParaRPr>
          </a:p>
          <a:p>
            <a:pPr marL="457200" indent="-457200"/>
            <a:r>
              <a:rPr lang="zh-CN" altLang="en-US" sz="2200" b="1" dirty="0">
                <a:solidFill>
                  <a:schemeClr val="accent2"/>
                </a:solidFill>
                <a:latin typeface="Arial" panose="020B0604020202020204" pitchFamily="34" charset="0"/>
                <a:sym typeface="Arial" panose="020B0604020202020204" pitchFamily="34" charset="0"/>
              </a:rPr>
              <a:t>               个性化解读（你怎么看） </a:t>
            </a:r>
            <a:endParaRPr lang="zh-CN" altLang="en-US" sz="2200" b="1" dirty="0">
              <a:solidFill>
                <a:schemeClr val="accent2"/>
              </a:solidFill>
              <a:latin typeface="Arial" panose="020B0604020202020204" pitchFamily="34" charset="0"/>
              <a:sym typeface="Arial" panose="020B0604020202020204" pitchFamily="34" charset="0"/>
            </a:endParaRPr>
          </a:p>
          <a:p>
            <a:pPr marL="457200" indent="-457200"/>
            <a:endParaRPr lang="zh-CN" altLang="en-US" sz="2200" b="1" dirty="0">
              <a:solidFill>
                <a:schemeClr val="tx2"/>
              </a:solidFill>
              <a:latin typeface="Arial" panose="020B0604020202020204" pitchFamily="34" charset="0"/>
              <a:sym typeface="Arial" panose="020B0604020202020204" pitchFamily="34" charset="0"/>
            </a:endParaRPr>
          </a:p>
        </p:txBody>
      </p:sp>
    </p:spTree>
  </p:cSld>
  <p:clrMapOvr>
    <a:masterClrMapping/>
  </p:clrMapOvr>
  <p:transition/>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标题 1"/>
          <p:cNvSpPr>
            <a:spLocks noGrp="1"/>
          </p:cNvSpPr>
          <p:nvPr>
            <p:ph type="title"/>
          </p:nvPr>
        </p:nvSpPr>
        <p:spPr/>
        <p:txBody>
          <a:bodyPr vert="horz" wrap="square" lIns="91440" tIns="45720" rIns="91440" bIns="45720" anchor="b"/>
          <a:p>
            <a:r>
              <a:rPr lang="zh-CN" altLang="en-US" dirty="0">
                <a:solidFill>
                  <a:schemeClr val="accent2"/>
                </a:solidFill>
              </a:rPr>
              <a:t>文学类文本阅读</a:t>
            </a:r>
            <a:endParaRPr lang="zh-CN" altLang="en-US" dirty="0">
              <a:solidFill>
                <a:schemeClr val="accent2"/>
              </a:solidFill>
            </a:endParaRPr>
          </a:p>
        </p:txBody>
      </p:sp>
      <p:sp>
        <p:nvSpPr>
          <p:cNvPr id="55299" name="内容占位符 2"/>
          <p:cNvSpPr>
            <a:spLocks noGrp="1"/>
          </p:cNvSpPr>
          <p:nvPr>
            <p:ph idx="4294967295"/>
          </p:nvPr>
        </p:nvSpPr>
        <p:spPr/>
        <p:txBody>
          <a:bodyPr vert="horz" wrap="square" lIns="91440" tIns="45720" rIns="91440" bIns="45720" anchor="t"/>
          <a:p>
            <a:r>
              <a:rPr lang="zh-CN" altLang="en-US" b="1" dirty="0">
                <a:solidFill>
                  <a:schemeClr val="tx2"/>
                </a:solidFill>
                <a:latin typeface="Arial" panose="020B0604020202020204" pitchFamily="34" charset="0"/>
              </a:rPr>
              <a:t>抓住要素    高效阅读</a:t>
            </a:r>
            <a:r>
              <a:rPr lang="zh-CN" altLang="en-US" b="1" dirty="0">
                <a:latin typeface="Arial" panose="020B0604020202020204" pitchFamily="34" charset="0"/>
              </a:rPr>
              <a:t>  </a:t>
            </a:r>
            <a:endParaRPr lang="zh-CN" altLang="en-US" b="1" dirty="0">
              <a:latin typeface="Arial" panose="020B0604020202020204" pitchFamily="34" charset="0"/>
            </a:endParaRPr>
          </a:p>
          <a:p>
            <a:r>
              <a:rPr lang="zh-CN" altLang="en-US" b="1" dirty="0">
                <a:solidFill>
                  <a:schemeClr val="accent2"/>
                </a:solidFill>
                <a:latin typeface="Arial" panose="020B0604020202020204" pitchFamily="34" charset="0"/>
              </a:rPr>
              <a:t>抓住文体特色（标题、结构安排）</a:t>
            </a:r>
            <a:endParaRPr lang="zh-CN" altLang="en-US" b="1" dirty="0">
              <a:solidFill>
                <a:schemeClr val="accent2"/>
              </a:solidFill>
              <a:latin typeface="Arial" panose="020B0604020202020204" pitchFamily="34" charset="0"/>
            </a:endParaRPr>
          </a:p>
          <a:p>
            <a:r>
              <a:rPr lang="zh-CN" altLang="en-US" b="1" dirty="0">
                <a:solidFill>
                  <a:schemeClr val="accent2"/>
                </a:solidFill>
                <a:latin typeface="Arial" panose="020B0604020202020204" pitchFamily="34" charset="0"/>
              </a:rPr>
              <a:t>抓住人物形象，并从中思考小说主题</a:t>
            </a:r>
            <a:endParaRPr lang="zh-CN" altLang="en-US" b="1" dirty="0">
              <a:solidFill>
                <a:schemeClr val="accent2"/>
              </a:solidFill>
              <a:latin typeface="Arial" panose="020B0604020202020204" pitchFamily="34" charset="0"/>
            </a:endParaRPr>
          </a:p>
          <a:p>
            <a:r>
              <a:rPr lang="zh-CN" altLang="en-US" b="1" dirty="0">
                <a:solidFill>
                  <a:schemeClr val="accent2"/>
                </a:solidFill>
                <a:latin typeface="Arial" panose="020B0604020202020204" pitchFamily="34" charset="0"/>
              </a:rPr>
              <a:t>抓住小说人物关系与主要矛盾</a:t>
            </a:r>
            <a:endParaRPr lang="zh-CN" altLang="en-US" b="1" dirty="0">
              <a:solidFill>
                <a:schemeClr val="accent2"/>
              </a:solidFill>
              <a:latin typeface="Arial" panose="020B0604020202020204" pitchFamily="34" charset="0"/>
            </a:endParaRPr>
          </a:p>
          <a:p>
            <a:r>
              <a:rPr lang="zh-CN" altLang="en-US" b="1" dirty="0">
                <a:solidFill>
                  <a:schemeClr val="accent2"/>
                </a:solidFill>
                <a:latin typeface="Arial" panose="020B0604020202020204" pitchFamily="34" charset="0"/>
              </a:rPr>
              <a:t>抓住结构特点与情节推进的节奏</a:t>
            </a:r>
            <a:endParaRPr lang="zh-CN" altLang="en-US" b="1" dirty="0">
              <a:solidFill>
                <a:schemeClr val="accent2"/>
              </a:solidFill>
              <a:latin typeface="Arial" panose="020B0604020202020204" pitchFamily="34" charset="0"/>
            </a:endParaRPr>
          </a:p>
          <a:p>
            <a:r>
              <a:rPr lang="zh-CN" altLang="en-US" b="1" dirty="0">
                <a:solidFill>
                  <a:schemeClr val="accent2"/>
                </a:solidFill>
                <a:latin typeface="Arial" panose="020B0604020202020204" pitchFamily="34" charset="0"/>
              </a:rPr>
              <a:t>抓住环境与人物的关系</a:t>
            </a:r>
            <a:endParaRPr lang="zh-CN" altLang="en-US" b="1" dirty="0">
              <a:solidFill>
                <a:schemeClr val="accent2"/>
              </a:solidFill>
              <a:latin typeface="Arial" panose="020B0604020202020204" pitchFamily="34" charset="0"/>
            </a:endParaRPr>
          </a:p>
          <a:p>
            <a:endParaRPr lang="zh-CN" altLang="en-US" dirty="0">
              <a:solidFill>
                <a:schemeClr val="accent2"/>
              </a:solidFill>
            </a:endParaRPr>
          </a:p>
        </p:txBody>
      </p:sp>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标题 1"/>
          <p:cNvSpPr>
            <a:spLocks noGrp="1"/>
          </p:cNvSpPr>
          <p:nvPr>
            <p:ph type="title"/>
          </p:nvPr>
        </p:nvSpPr>
        <p:spPr/>
        <p:txBody>
          <a:bodyPr vert="horz" wrap="square" lIns="91440" tIns="45720" rIns="91440" bIns="45720" anchor="b"/>
          <a:p>
            <a:r>
              <a:rPr lang="zh-CN" altLang="en-US" dirty="0">
                <a:solidFill>
                  <a:schemeClr val="accent2"/>
                </a:solidFill>
              </a:rPr>
              <a:t>文学类文本阅读</a:t>
            </a:r>
            <a:endParaRPr lang="zh-CN" altLang="en-US" dirty="0">
              <a:solidFill>
                <a:schemeClr val="accent2"/>
              </a:solidFill>
            </a:endParaRPr>
          </a:p>
        </p:txBody>
      </p:sp>
      <p:sp>
        <p:nvSpPr>
          <p:cNvPr id="56323" name="内容占位符 2"/>
          <p:cNvSpPr>
            <a:spLocks noGrp="1"/>
          </p:cNvSpPr>
          <p:nvPr>
            <p:ph idx="4294967295"/>
          </p:nvPr>
        </p:nvSpPr>
        <p:spPr/>
        <p:txBody>
          <a:bodyPr vert="horz" wrap="square" lIns="91440" tIns="45720" rIns="91440" bIns="45720" anchor="t"/>
          <a:p>
            <a:r>
              <a:rPr lang="zh-CN" altLang="en-US" dirty="0">
                <a:solidFill>
                  <a:schemeClr val="tx2"/>
                </a:solidFill>
              </a:rPr>
              <a:t>用好</a:t>
            </a:r>
            <a:r>
              <a:rPr lang="zh-CN" altLang="en-US" dirty="0">
                <a:solidFill>
                  <a:schemeClr val="tx2"/>
                </a:solidFill>
                <a:latin typeface="Arial" panose="020B0604020202020204" pitchFamily="34" charset="0"/>
              </a:rPr>
              <a:t>样本</a:t>
            </a:r>
            <a:r>
              <a:rPr lang="zh-CN" altLang="en-US" dirty="0">
                <a:solidFill>
                  <a:schemeClr val="tx2"/>
                </a:solidFill>
              </a:rPr>
              <a:t>，提升能力</a:t>
            </a:r>
            <a:endParaRPr lang="zh-CN" altLang="en-US" dirty="0">
              <a:solidFill>
                <a:schemeClr val="tx2"/>
              </a:solidFill>
            </a:endParaRPr>
          </a:p>
          <a:p>
            <a:pPr>
              <a:buNone/>
            </a:pPr>
            <a:r>
              <a:rPr lang="zh-CN" altLang="en-US" dirty="0">
                <a:solidFill>
                  <a:schemeClr val="accent2"/>
                </a:solidFill>
                <a:latin typeface="Arial" panose="020B0604020202020204" pitchFamily="34" charset="0"/>
              </a:rPr>
              <a:t>课文    真题   答案</a:t>
            </a:r>
            <a:endParaRPr lang="zh-CN" altLang="en-US" dirty="0">
              <a:solidFill>
                <a:schemeClr val="accent2"/>
              </a:solidFill>
              <a:latin typeface="Arial" panose="020B0604020202020204" pitchFamily="34" charset="0"/>
            </a:endParaRPr>
          </a:p>
          <a:p>
            <a:r>
              <a:rPr lang="zh-CN" altLang="en-US" dirty="0">
                <a:solidFill>
                  <a:schemeClr val="accent2"/>
                </a:solidFill>
                <a:sym typeface="宋体" panose="02010600030101010101" pitchFamily="2" charset="-122"/>
              </a:rPr>
              <a:t>人物、情节、结构、环境、主题</a:t>
            </a:r>
            <a:endParaRPr lang="zh-CN" altLang="en-US" dirty="0">
              <a:solidFill>
                <a:schemeClr val="accent2"/>
              </a:solidFill>
              <a:sym typeface="宋体" panose="02010600030101010101" pitchFamily="2" charset="-122"/>
            </a:endParaRPr>
          </a:p>
          <a:p>
            <a:r>
              <a:rPr lang="zh-CN" altLang="en-US" dirty="0">
                <a:solidFill>
                  <a:schemeClr val="accent2"/>
                </a:solidFill>
                <a:latin typeface="楷体" panose="02010609060101010101" pitchFamily="49" charset="-122"/>
                <a:ea typeface="楷体" panose="02010609060101010101" pitchFamily="49" charset="-122"/>
              </a:rPr>
              <a:t>《祝福》</a:t>
            </a:r>
            <a:endParaRPr lang="zh-CN" altLang="en-US" dirty="0">
              <a:solidFill>
                <a:schemeClr val="accent2"/>
              </a:solidFill>
              <a:latin typeface="楷体" panose="02010609060101010101" pitchFamily="49" charset="-122"/>
              <a:ea typeface="楷体" panose="02010609060101010101" pitchFamily="49" charset="-122"/>
            </a:endParaRPr>
          </a:p>
          <a:p>
            <a:r>
              <a:rPr lang="zh-CN" altLang="en-US" dirty="0">
                <a:solidFill>
                  <a:schemeClr val="accent2"/>
                </a:solidFill>
                <a:latin typeface="楷体" panose="02010609060101010101" pitchFamily="49" charset="-122"/>
                <a:ea typeface="楷体" panose="02010609060101010101" pitchFamily="49" charset="-122"/>
              </a:rPr>
              <a:t>《林教头风雪山神庙》</a:t>
            </a:r>
            <a:endParaRPr lang="zh-CN" altLang="en-US" dirty="0">
              <a:solidFill>
                <a:schemeClr val="accent2"/>
              </a:solidFill>
              <a:latin typeface="楷体" panose="02010609060101010101" pitchFamily="49" charset="-122"/>
              <a:ea typeface="楷体" panose="02010609060101010101" pitchFamily="49" charset="-122"/>
            </a:endParaRPr>
          </a:p>
          <a:p>
            <a:r>
              <a:rPr lang="zh-CN" altLang="en-US" dirty="0">
                <a:solidFill>
                  <a:schemeClr val="accent2"/>
                </a:solidFill>
                <a:latin typeface="楷体" panose="02010609060101010101" pitchFamily="49" charset="-122"/>
                <a:ea typeface="楷体" panose="02010609060101010101" pitchFamily="49" charset="-122"/>
              </a:rPr>
              <a:t>《装在套子里的人</a:t>
            </a:r>
            <a:r>
              <a:rPr lang="zh-CN" altLang="en-US" dirty="0">
                <a:solidFill>
                  <a:schemeClr val="accent2"/>
                </a:solidFill>
                <a:latin typeface="楷体" panose="02010609060101010101" pitchFamily="49" charset="-122"/>
                <a:ea typeface="楷体" panose="02010609060101010101" pitchFamily="49" charset="-122"/>
                <a:sym typeface="宋体" panose="02010600030101010101" pitchFamily="2" charset="-122"/>
              </a:rPr>
              <a:t>》</a:t>
            </a:r>
            <a:endParaRPr lang="zh-CN" altLang="en-US" dirty="0">
              <a:solidFill>
                <a:schemeClr val="accent2"/>
              </a:solidFill>
              <a:latin typeface="楷体" panose="02010609060101010101" pitchFamily="49" charset="-122"/>
              <a:ea typeface="楷体" panose="02010609060101010101" pitchFamily="49" charset="-122"/>
              <a:sym typeface="宋体" panose="02010600030101010101" pitchFamily="2" charset="-122"/>
            </a:endParaRPr>
          </a:p>
          <a:p>
            <a:r>
              <a:rPr lang="zh-CN" altLang="en-US" dirty="0">
                <a:solidFill>
                  <a:schemeClr val="accent2"/>
                </a:solidFill>
                <a:latin typeface="楷体" panose="02010609060101010101" pitchFamily="49" charset="-122"/>
                <a:ea typeface="楷体" panose="02010609060101010101" pitchFamily="49" charset="-122"/>
                <a:sym typeface="宋体" panose="02010600030101010101" pitchFamily="2" charset="-122"/>
              </a:rPr>
              <a:t>《林黛玉进贾府</a:t>
            </a:r>
            <a:r>
              <a:rPr lang="zh-CN" altLang="en-US" dirty="0">
                <a:solidFill>
                  <a:schemeClr val="accent2"/>
                </a:solidFill>
                <a:sym typeface="宋体" panose="02010600030101010101" pitchFamily="2" charset="-122"/>
              </a:rPr>
              <a:t>》</a:t>
            </a:r>
            <a:endParaRPr lang="zh-CN" altLang="en-US" dirty="0">
              <a:solidFill>
                <a:schemeClr val="accent2"/>
              </a:solidFill>
              <a:sym typeface="宋体" panose="02010600030101010101" pitchFamily="2" charset="-122"/>
            </a:endParaRPr>
          </a:p>
          <a:p>
            <a:endParaRPr lang="zh-CN" altLang="en-US" dirty="0">
              <a:sym typeface="宋体" panose="02010600030101010101" pitchFamily="2" charset="-122"/>
            </a:endParaRPr>
          </a:p>
        </p:txBody>
      </p:sp>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标题 1"/>
          <p:cNvSpPr>
            <a:spLocks noGrp="1"/>
          </p:cNvSpPr>
          <p:nvPr>
            <p:ph type="title"/>
          </p:nvPr>
        </p:nvSpPr>
        <p:spPr/>
        <p:txBody>
          <a:bodyPr vert="horz" wrap="square" lIns="91440" tIns="45720" rIns="91440" bIns="45720" anchor="b"/>
          <a:p>
            <a:r>
              <a:rPr lang="zh-CN" altLang="en-US" dirty="0">
                <a:solidFill>
                  <a:schemeClr val="accent2"/>
                </a:solidFill>
              </a:rPr>
              <a:t>文学类文本阅读</a:t>
            </a:r>
            <a:endParaRPr lang="zh-CN" altLang="en-US" dirty="0">
              <a:solidFill>
                <a:schemeClr val="accent2"/>
              </a:solidFill>
            </a:endParaRPr>
          </a:p>
        </p:txBody>
      </p:sp>
      <p:sp>
        <p:nvSpPr>
          <p:cNvPr id="57347" name="内容占位符 2"/>
          <p:cNvSpPr>
            <a:spLocks noGrp="1"/>
          </p:cNvSpPr>
          <p:nvPr>
            <p:ph idx="4294967295"/>
          </p:nvPr>
        </p:nvSpPr>
        <p:spPr/>
        <p:txBody>
          <a:bodyPr vert="horz" wrap="square" lIns="91440" tIns="45720" rIns="91440" bIns="45720" anchor="t"/>
          <a:p>
            <a:pPr marL="0" indent="0" defTabSz="685800">
              <a:buNone/>
            </a:pPr>
            <a:r>
              <a:rPr lang="zh-CN" altLang="en-US" b="1" dirty="0">
                <a:solidFill>
                  <a:schemeClr val="tx2"/>
                </a:solidFill>
                <a:latin typeface="Arial" panose="020B0604020202020204" pitchFamily="34" charset="0"/>
              </a:rPr>
              <a:t>强化意识   规范作答</a:t>
            </a:r>
            <a:endParaRPr lang="zh-CN" altLang="en-US" b="1" dirty="0">
              <a:solidFill>
                <a:schemeClr val="tx2"/>
              </a:solidFill>
              <a:latin typeface="Arial" panose="020B0604020202020204" pitchFamily="34" charset="0"/>
            </a:endParaRPr>
          </a:p>
          <a:p>
            <a:pPr marL="0" indent="0" defTabSz="685800"/>
            <a:r>
              <a:rPr lang="zh-CN" altLang="en-US" b="1" dirty="0">
                <a:solidFill>
                  <a:schemeClr val="accent2"/>
                </a:solidFill>
                <a:latin typeface="Arial" panose="020B0604020202020204" pitchFamily="34" charset="0"/>
              </a:rPr>
              <a:t>一、文本意识</a:t>
            </a:r>
            <a:endParaRPr lang="zh-CN" altLang="en-US" b="1" dirty="0">
              <a:solidFill>
                <a:schemeClr val="accent2"/>
              </a:solidFill>
              <a:latin typeface="Arial" panose="020B0604020202020204" pitchFamily="34" charset="0"/>
            </a:endParaRPr>
          </a:p>
          <a:p>
            <a:pPr marL="0" indent="0" defTabSz="685800"/>
            <a:r>
              <a:rPr lang="zh-CN" altLang="en-US" b="1" dirty="0">
                <a:solidFill>
                  <a:schemeClr val="accent2"/>
                </a:solidFill>
                <a:latin typeface="Arial" panose="020B0604020202020204" pitchFamily="34" charset="0"/>
              </a:rPr>
              <a:t>二、问题意识</a:t>
            </a:r>
            <a:endParaRPr lang="zh-CN" altLang="en-US" b="1" dirty="0">
              <a:solidFill>
                <a:schemeClr val="accent2"/>
              </a:solidFill>
              <a:latin typeface="Arial" panose="020B0604020202020204" pitchFamily="34" charset="0"/>
            </a:endParaRPr>
          </a:p>
          <a:p>
            <a:pPr marL="0" indent="0" defTabSz="685800"/>
            <a:r>
              <a:rPr lang="zh-CN" altLang="en-US" b="1" dirty="0">
                <a:solidFill>
                  <a:schemeClr val="accent2"/>
                </a:solidFill>
                <a:latin typeface="Arial" panose="020B0604020202020204" pitchFamily="34" charset="0"/>
              </a:rPr>
              <a:t>三、关键词意识</a:t>
            </a:r>
            <a:endParaRPr lang="zh-CN" altLang="en-US" b="1" dirty="0">
              <a:solidFill>
                <a:schemeClr val="accent2"/>
              </a:solidFill>
              <a:latin typeface="Arial" panose="020B0604020202020204" pitchFamily="34" charset="0"/>
            </a:endParaRPr>
          </a:p>
          <a:p>
            <a:pPr marL="0" indent="0" defTabSz="685800"/>
            <a:r>
              <a:rPr lang="zh-CN" altLang="en-US" b="1" dirty="0">
                <a:solidFill>
                  <a:schemeClr val="accent2"/>
                </a:solidFill>
                <a:latin typeface="Arial" panose="020B0604020202020204" pitchFamily="34" charset="0"/>
              </a:rPr>
              <a:t>四、得分点意识</a:t>
            </a:r>
            <a:endParaRPr lang="zh-CN" altLang="en-US" b="1" dirty="0">
              <a:solidFill>
                <a:schemeClr val="accent2"/>
              </a:solidFill>
              <a:latin typeface="Arial" panose="020B0604020202020204" pitchFamily="34" charset="0"/>
            </a:endParaRPr>
          </a:p>
          <a:p>
            <a:pPr marL="0" indent="0" defTabSz="685800"/>
            <a:endParaRPr lang="zh-CN" altLang="en-US" dirty="0">
              <a:solidFill>
                <a:schemeClr val="accent2"/>
              </a:solidFill>
            </a:endParaRPr>
          </a:p>
        </p:txBody>
      </p:sp>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标题 1"/>
          <p:cNvSpPr>
            <a:spLocks noGrp="1"/>
          </p:cNvSpPr>
          <p:nvPr>
            <p:ph type="title"/>
          </p:nvPr>
        </p:nvSpPr>
        <p:spPr/>
        <p:txBody>
          <a:bodyPr vert="horz" wrap="square" lIns="91440" tIns="45720" rIns="91440" bIns="45720" anchor="b"/>
          <a:p>
            <a:r>
              <a:rPr lang="zh-CN" altLang="en-US" dirty="0">
                <a:solidFill>
                  <a:schemeClr val="accent2"/>
                </a:solidFill>
              </a:rPr>
              <a:t>文学类文本阅读</a:t>
            </a:r>
            <a:endParaRPr lang="zh-CN" altLang="en-US" dirty="0">
              <a:solidFill>
                <a:schemeClr val="accent2"/>
              </a:solidFill>
            </a:endParaRPr>
          </a:p>
        </p:txBody>
      </p:sp>
      <p:sp>
        <p:nvSpPr>
          <p:cNvPr id="58371" name="内容占位符 2"/>
          <p:cNvSpPr>
            <a:spLocks noGrp="1"/>
          </p:cNvSpPr>
          <p:nvPr>
            <p:ph idx="4294967295"/>
          </p:nvPr>
        </p:nvSpPr>
        <p:spPr/>
        <p:txBody>
          <a:bodyPr vert="horz" wrap="square" lIns="91440" tIns="45720" rIns="91440" bIns="45720" anchor="t"/>
          <a:p>
            <a:pPr marL="736600" indent="-736600" defTabSz="685800"/>
            <a:r>
              <a:rPr lang="zh-CN" altLang="en-US" b="1" dirty="0">
                <a:solidFill>
                  <a:schemeClr val="tx2"/>
                </a:solidFill>
                <a:latin typeface="Arial" panose="020B0604020202020204" pitchFamily="34" charset="0"/>
              </a:rPr>
              <a:t>归纳知识，建构体系</a:t>
            </a:r>
            <a:endParaRPr lang="zh-CN" altLang="en-US" b="1" dirty="0">
              <a:solidFill>
                <a:schemeClr val="tx2"/>
              </a:solidFill>
              <a:latin typeface="Arial" panose="020B0604020202020204" pitchFamily="34" charset="0"/>
            </a:endParaRPr>
          </a:p>
          <a:p>
            <a:pPr marL="736600" indent="-736600" defTabSz="685800"/>
            <a:r>
              <a:rPr lang="zh-CN" altLang="en-US" b="1" dirty="0">
                <a:solidFill>
                  <a:schemeClr val="accent2"/>
                </a:solidFill>
                <a:latin typeface="Arial" panose="020B0604020202020204" pitchFamily="34" charset="0"/>
              </a:rPr>
              <a:t>考点知识   文体知识    答题知识     表述知识</a:t>
            </a:r>
            <a:endParaRPr lang="zh-CN" altLang="en-US" b="1" dirty="0">
              <a:solidFill>
                <a:schemeClr val="accent2"/>
              </a:solidFill>
              <a:latin typeface="Arial" panose="020B0604020202020204" pitchFamily="34" charset="0"/>
            </a:endParaRPr>
          </a:p>
          <a:p>
            <a:pPr marL="736600" indent="-736600" defTabSz="685800"/>
            <a:endParaRPr lang="zh-CN" altLang="en-US" b="1" dirty="0">
              <a:solidFill>
                <a:schemeClr val="accent2"/>
              </a:solidFill>
              <a:latin typeface="Arial" panose="020B0604020202020204" pitchFamily="34" charset="0"/>
            </a:endParaRPr>
          </a:p>
          <a:p>
            <a:pPr marL="736600" indent="-736600" defTabSz="685800"/>
            <a:endParaRPr lang="zh-CN" altLang="en-US" dirty="0">
              <a:solidFill>
                <a:schemeClr val="accent2"/>
              </a:solidFill>
            </a:endParaRPr>
          </a:p>
          <a:p>
            <a:pPr marL="736600" indent="-736600" defTabSz="685800"/>
            <a:endParaRPr lang="zh-CN" altLang="en-US" b="1" dirty="0"/>
          </a:p>
          <a:p>
            <a:pPr marL="736600" indent="-736600" defTabSz="685800"/>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6295" y="1706880"/>
            <a:ext cx="10728960" cy="4691380"/>
          </a:xfrm>
        </p:spPr>
        <p:txBody>
          <a:bodyPr/>
          <a:p>
            <a:pPr marL="0" indent="0">
              <a:buNone/>
            </a:pPr>
            <a:r>
              <a:rPr lang="en-US" altLang="zh-CN" sz="3200" b="1"/>
              <a:t>    </a:t>
            </a:r>
            <a:r>
              <a:rPr lang="zh-CN" altLang="en-US" sz="3600" b="1"/>
              <a:t>全国Ⅱ卷论述类文本阅读“青花瓷兴起”即为一例。郑和下西洋是海上丝绸之路的重要开拓，而青花瓷崛起正是大航海时代技术创新与全球文明交融的硕果。在</a:t>
            </a:r>
            <a:r>
              <a:rPr lang="zh-CN" altLang="en-US" sz="3600" b="1">
                <a:solidFill>
                  <a:srgbClr val="FF0000"/>
                </a:solidFill>
              </a:rPr>
              <a:t>历史的回顾与现实的展望</a:t>
            </a:r>
            <a:r>
              <a:rPr lang="zh-CN" altLang="en-US" sz="3600" b="1"/>
              <a:t>中，引导考生了解古代丝绸之路及其重大意义，进而对党中央“一带一路”的战略决策有更深入了解。</a:t>
            </a:r>
            <a:endParaRPr lang="zh-CN" altLang="en-US" sz="3600" b="1"/>
          </a:p>
          <a:p>
            <a:pPr marL="0" indent="0">
              <a:buNone/>
            </a:pPr>
            <a:r>
              <a:rPr lang="zh-CN" altLang="en-US" sz="3200" b="1">
                <a:solidFill>
                  <a:srgbClr val="FF0000"/>
                </a:solidFill>
                <a:sym typeface="+mn-ea"/>
              </a:rPr>
              <a:t>备考启发  必备知识-</a:t>
            </a:r>
            <a:r>
              <a:rPr lang="en-US" altLang="zh-CN" sz="3200" b="1">
                <a:solidFill>
                  <a:srgbClr val="FF0000"/>
                </a:solidFill>
                <a:sym typeface="+mn-ea"/>
              </a:rPr>
              <a:t>-</a:t>
            </a:r>
            <a:r>
              <a:rPr lang="zh-CN" altLang="en-US" sz="3200" b="1">
                <a:solidFill>
                  <a:srgbClr val="FF0000"/>
                </a:solidFill>
                <a:sym typeface="+mn-ea"/>
              </a:rPr>
              <a:t>关键能力</a:t>
            </a:r>
            <a:r>
              <a:rPr lang="en-US" altLang="zh-CN" sz="3200" b="1">
                <a:solidFill>
                  <a:srgbClr val="FF0000"/>
                </a:solidFill>
                <a:sym typeface="+mn-ea"/>
              </a:rPr>
              <a:t>--</a:t>
            </a:r>
            <a:r>
              <a:rPr lang="zh-CN" altLang="en-US" sz="3200" b="1">
                <a:solidFill>
                  <a:srgbClr val="FF0000"/>
                </a:solidFill>
                <a:sym typeface="+mn-ea"/>
              </a:rPr>
              <a:t>学科素养</a:t>
            </a:r>
            <a:r>
              <a:rPr lang="en-US" altLang="zh-CN" sz="3200" b="1">
                <a:solidFill>
                  <a:srgbClr val="FF0000"/>
                </a:solidFill>
                <a:sym typeface="+mn-ea"/>
              </a:rPr>
              <a:t>---</a:t>
            </a:r>
            <a:r>
              <a:rPr lang="zh-CN" altLang="en-US" sz="2800" b="1">
                <a:solidFill>
                  <a:srgbClr val="FF0000"/>
                </a:solidFill>
                <a:sym typeface="+mn-ea"/>
              </a:rPr>
              <a:t>核心价值</a:t>
            </a:r>
            <a:endParaRPr lang="zh-CN" altLang="en-US" sz="2800" b="1">
              <a:solidFill>
                <a:srgbClr val="FF0000"/>
              </a:solidFill>
              <a:sym typeface="+mn-ea"/>
            </a:endParaRPr>
          </a:p>
          <a:p>
            <a:pPr marL="0" indent="0">
              <a:buNone/>
            </a:pPr>
            <a:r>
              <a:rPr lang="zh-CN" altLang="en-US" sz="3200" b="1">
                <a:solidFill>
                  <a:srgbClr val="FF0000"/>
                </a:solidFill>
                <a:sym typeface="+mn-ea"/>
              </a:rPr>
              <a:t>读写结合</a:t>
            </a:r>
            <a:endParaRPr lang="zh-CN" altLang="en-US" sz="3200" b="1">
              <a:solidFill>
                <a:srgbClr val="FF0000"/>
              </a:solidFill>
              <a:sym typeface="+mn-ea"/>
            </a:endParaRPr>
          </a:p>
        </p:txBody>
      </p:sp>
      <p:sp>
        <p:nvSpPr>
          <p:cNvPr id="4" name="文本框 3"/>
          <p:cNvSpPr txBox="1"/>
          <p:nvPr/>
        </p:nvSpPr>
        <p:spPr>
          <a:xfrm>
            <a:off x="1945640" y="240030"/>
            <a:ext cx="8971280" cy="1322070"/>
          </a:xfrm>
          <a:prstGeom prst="rect">
            <a:avLst/>
          </a:prstGeom>
          <a:noFill/>
        </p:spPr>
        <p:txBody>
          <a:bodyPr wrap="square" rtlCol="0" anchor="t">
            <a:spAutoFit/>
          </a:bodyPr>
          <a:p>
            <a:r>
              <a:rPr lang="zh-CN" altLang="en-US" sz="4000" b="1"/>
              <a:t>在材料主题规划方面着力体现中国传统文化，让传统照进现实</a:t>
            </a:r>
            <a:endParaRPr lang="zh-CN" altLang="en-US" sz="4000" b="1"/>
          </a:p>
        </p:txBody>
      </p:sp>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标题 250881"/>
          <p:cNvSpPr>
            <a:spLocks noGrp="1"/>
          </p:cNvSpPr>
          <p:nvPr>
            <p:ph type="title"/>
          </p:nvPr>
        </p:nvSpPr>
        <p:spPr/>
        <p:txBody>
          <a:bodyPr vert="horz" wrap="square" lIns="91440" tIns="45720" rIns="91440" bIns="45720" anchor="b"/>
          <a:p>
            <a:r>
              <a:rPr lang="zh-CN" altLang="en-US" dirty="0"/>
              <a:t>文学类文本阅读</a:t>
            </a:r>
            <a:endParaRPr lang="zh-CN" altLang="en-US" dirty="0"/>
          </a:p>
        </p:txBody>
      </p:sp>
      <p:sp>
        <p:nvSpPr>
          <p:cNvPr id="59395" name="文本占位符 250882"/>
          <p:cNvSpPr>
            <a:spLocks noGrp="1"/>
          </p:cNvSpPr>
          <p:nvPr>
            <p:ph type="body"/>
          </p:nvPr>
        </p:nvSpPr>
        <p:spPr/>
        <p:txBody>
          <a:bodyPr vert="horz" wrap="square" lIns="91440" tIns="45720" rIns="91440" bIns="45720" anchor="t"/>
          <a:p>
            <a:pPr latinLnBrk="1">
              <a:lnSpc>
                <a:spcPct val="150000"/>
              </a:lnSpc>
            </a:pPr>
            <a:r>
              <a:rPr lang="zh-CN" altLang="en-US" b="1" dirty="0">
                <a:solidFill>
                  <a:srgbClr val="FF0000"/>
                </a:solidFill>
                <a:latin typeface="Arial" panose="020B0604020202020204" pitchFamily="34" charset="0"/>
              </a:rPr>
              <a:t>知识点系统归纳总结</a:t>
            </a:r>
            <a:endParaRPr lang="zh-CN" altLang="en-US" b="1" dirty="0">
              <a:solidFill>
                <a:srgbClr val="FF0000"/>
              </a:solidFill>
              <a:latin typeface="Arial" panose="020B0604020202020204" pitchFamily="34" charset="0"/>
            </a:endParaRPr>
          </a:p>
          <a:p>
            <a:pPr latinLnBrk="1">
              <a:lnSpc>
                <a:spcPct val="150000"/>
              </a:lnSpc>
            </a:pPr>
            <a:r>
              <a:rPr lang="zh-CN" altLang="en-US" sz="2000" b="1" dirty="0">
                <a:solidFill>
                  <a:schemeClr val="tx1"/>
                </a:solidFill>
                <a:latin typeface="Arial" panose="020B0604020202020204" pitchFamily="34" charset="0"/>
              </a:rPr>
              <a:t>1、概括   </a:t>
            </a:r>
            <a:endParaRPr lang="zh-CN" altLang="en-US" sz="2000" b="1" dirty="0">
              <a:solidFill>
                <a:schemeClr val="tx1"/>
              </a:solidFill>
              <a:latin typeface="Arial" panose="020B0604020202020204" pitchFamily="34" charset="0"/>
            </a:endParaRPr>
          </a:p>
          <a:p>
            <a:pPr latinLnBrk="1">
              <a:lnSpc>
                <a:spcPct val="150000"/>
              </a:lnSpc>
            </a:pPr>
            <a:r>
              <a:rPr lang="zh-CN" altLang="en-US" sz="2000" b="1" dirty="0">
                <a:solidFill>
                  <a:schemeClr val="tx1"/>
                </a:solidFill>
                <a:latin typeface="Arial" panose="020B0604020202020204" pitchFamily="34" charset="0"/>
              </a:rPr>
              <a:t>概括主题：从标题暗示、情节安排、人物形象、小说环境入手思考，注意抓住文中主旨句</a:t>
            </a:r>
            <a:endParaRPr lang="zh-CN" altLang="en-US" sz="2000" b="1" dirty="0">
              <a:solidFill>
                <a:schemeClr val="tx1"/>
              </a:solidFill>
              <a:latin typeface="Arial" panose="020B0604020202020204" pitchFamily="34" charset="0"/>
            </a:endParaRPr>
          </a:p>
          <a:p>
            <a:pPr latinLnBrk="1">
              <a:lnSpc>
                <a:spcPct val="150000"/>
              </a:lnSpc>
            </a:pPr>
            <a:r>
              <a:rPr lang="zh-CN" altLang="en-US" sz="2000" b="1" dirty="0">
                <a:solidFill>
                  <a:schemeClr val="tx1"/>
                </a:solidFill>
                <a:latin typeface="Arial" panose="020B0604020202020204" pitchFamily="34" charset="0"/>
              </a:rPr>
              <a:t> 归纳模式：小说通过叙述</a:t>
            </a:r>
            <a:r>
              <a:rPr lang="zh-CN" altLang="en-US" sz="2000" b="1" dirty="0">
                <a:solidFill>
                  <a:schemeClr val="tx1"/>
                </a:solidFill>
              </a:rPr>
              <a:t>……</a:t>
            </a:r>
            <a:r>
              <a:rPr lang="zh-CN" altLang="en-US" sz="2000" b="1" dirty="0">
                <a:solidFill>
                  <a:schemeClr val="tx1"/>
                </a:solidFill>
                <a:latin typeface="Arial" panose="020B0604020202020204" pitchFamily="34" charset="0"/>
              </a:rPr>
              <a:t>（情节），刻画了</a:t>
            </a:r>
            <a:r>
              <a:rPr lang="zh-CN" altLang="en-US" sz="2000" b="1" dirty="0">
                <a:solidFill>
                  <a:schemeClr val="tx1"/>
                </a:solidFill>
              </a:rPr>
              <a:t>……</a:t>
            </a:r>
            <a:r>
              <a:rPr lang="zh-CN" altLang="en-US" sz="2000" b="1" dirty="0">
                <a:solidFill>
                  <a:schemeClr val="tx1"/>
                </a:solidFill>
                <a:latin typeface="Arial" panose="020B0604020202020204" pitchFamily="34" charset="0"/>
              </a:rPr>
              <a:t>（形象），运用</a:t>
            </a:r>
            <a:r>
              <a:rPr lang="zh-CN" altLang="en-US" sz="2000" b="1" dirty="0">
                <a:solidFill>
                  <a:schemeClr val="tx1"/>
                </a:solidFill>
              </a:rPr>
              <a:t>……</a:t>
            </a:r>
            <a:r>
              <a:rPr lang="zh-CN" altLang="en-US" sz="2000" b="1" dirty="0">
                <a:solidFill>
                  <a:schemeClr val="tx1"/>
                </a:solidFill>
                <a:latin typeface="Arial" panose="020B0604020202020204" pitchFamily="34" charset="0"/>
              </a:rPr>
              <a:t>（手法）揭示或反映了</a:t>
            </a:r>
            <a:r>
              <a:rPr lang="zh-CN" altLang="en-US" sz="2000" b="1" dirty="0">
                <a:solidFill>
                  <a:schemeClr val="tx1"/>
                </a:solidFill>
              </a:rPr>
              <a:t>……</a:t>
            </a:r>
            <a:r>
              <a:rPr lang="zh-CN" altLang="en-US" sz="2000" b="1" dirty="0">
                <a:solidFill>
                  <a:schemeClr val="tx1"/>
                </a:solidFill>
                <a:latin typeface="Arial" panose="020B0604020202020204" pitchFamily="34" charset="0"/>
              </a:rPr>
              <a:t>（社会现象或人性问题），表达了作者</a:t>
            </a:r>
            <a:r>
              <a:rPr lang="zh-CN" altLang="en-US" sz="2000" b="1" dirty="0">
                <a:solidFill>
                  <a:schemeClr val="tx1"/>
                </a:solidFill>
              </a:rPr>
              <a:t>……</a:t>
            </a:r>
            <a:r>
              <a:rPr lang="zh-CN" altLang="en-US" sz="2000" b="1" dirty="0">
                <a:solidFill>
                  <a:schemeClr val="tx1"/>
                </a:solidFill>
                <a:latin typeface="Arial" panose="020B0604020202020204" pitchFamily="34" charset="0"/>
              </a:rPr>
              <a:t>（情感），体现了作者</a:t>
            </a:r>
            <a:r>
              <a:rPr lang="zh-CN" altLang="en-US" sz="2000" b="1" dirty="0">
                <a:solidFill>
                  <a:schemeClr val="tx1"/>
                </a:solidFill>
              </a:rPr>
              <a:t>……</a:t>
            </a:r>
            <a:r>
              <a:rPr lang="zh-CN" altLang="en-US" sz="2000" b="1" dirty="0">
                <a:solidFill>
                  <a:schemeClr val="tx1"/>
                </a:solidFill>
                <a:latin typeface="Arial" panose="020B0604020202020204" pitchFamily="34" charset="0"/>
              </a:rPr>
              <a:t>（思考）</a:t>
            </a:r>
            <a:endParaRPr lang="zh-CN" altLang="en-US" sz="2000" b="1" dirty="0">
              <a:solidFill>
                <a:schemeClr val="tx1"/>
              </a:solidFill>
              <a:latin typeface="Arial" panose="020B0604020202020204" pitchFamily="34" charset="0"/>
            </a:endParaRPr>
          </a:p>
          <a:p>
            <a:pPr latinLnBrk="1">
              <a:lnSpc>
                <a:spcPct val="150000"/>
              </a:lnSpc>
            </a:pPr>
            <a:r>
              <a:rPr lang="zh-CN" altLang="en-US" sz="2000" b="1" dirty="0">
                <a:solidFill>
                  <a:schemeClr val="tx1"/>
                </a:solidFill>
                <a:latin typeface="Arial" panose="020B0604020202020204" pitchFamily="34" charset="0"/>
              </a:rPr>
              <a:t> 要点：兼具内容与形式，有情有理，有正有反。或社会批判或人性美丑。</a:t>
            </a:r>
            <a:endParaRPr lang="zh-CN" altLang="en-US" sz="2000" b="1" dirty="0">
              <a:solidFill>
                <a:schemeClr val="tx1"/>
              </a:solidFill>
              <a:latin typeface="Arial" panose="020B0604020202020204" pitchFamily="34" charset="0"/>
            </a:endParaRPr>
          </a:p>
          <a:p>
            <a:endParaRPr lang="zh-CN" altLang="en-US" sz="2000" dirty="0">
              <a:solidFill>
                <a:schemeClr val="tx1"/>
              </a:solidFill>
            </a:endParaRPr>
          </a:p>
        </p:txBody>
      </p:sp>
      <p:sp>
        <p:nvSpPr>
          <p:cNvPr id="59396" name="日期占位符 1"/>
          <p:cNvSpPr/>
          <p:nvPr/>
        </p:nvSpPr>
        <p:spPr>
          <a:xfrm>
            <a:off x="2152650" y="6356350"/>
            <a:ext cx="2057400" cy="365125"/>
          </a:xfrm>
          <a:prstGeom prst="rect">
            <a:avLst/>
          </a:prstGeom>
          <a:noFill/>
          <a:ln w="9525">
            <a:noFill/>
          </a:ln>
        </p:spPr>
        <p:txBody>
          <a:bodyPr anchor="ctr"/>
          <a:p>
            <a:pPr>
              <a:buFont typeface="Arial" panose="020B0604020202020204" pitchFamily="34" charset="0"/>
              <a:buChar char="•"/>
            </a:pPr>
            <a:fld id="{BB962C8B-B14F-4D97-AF65-F5344CB8AC3E}" type="datetime1">
              <a:rPr lang="zh-CN" altLang="en-US" sz="900" dirty="0">
                <a:solidFill>
                  <a:srgbClr val="9D9D9D"/>
                </a:solidFill>
                <a:latin typeface="Arial" panose="020B0604020202020204" pitchFamily="34" charset="0"/>
              </a:rPr>
            </a:fld>
            <a:endParaRPr lang="zh-CN" altLang="en-US" sz="900" dirty="0">
              <a:solidFill>
                <a:srgbClr val="9D9D9D"/>
              </a:solidFill>
              <a:latin typeface="Arial" panose="020B0604020202020204" pitchFamily="34" charset="0"/>
            </a:endParaRPr>
          </a:p>
        </p:txBody>
      </p:sp>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bwMode="auto">
          <a:xfrm>
            <a:off x="1887220" y="123189"/>
            <a:ext cx="8215313" cy="796926"/>
          </a:xfrm>
          <a:ln>
            <a:miter lim="800000"/>
          </a:ln>
          <a:effectLst/>
          <a:sp3d prstMaterial="plastic"/>
        </p:spPr>
        <p:txBody>
          <a:bodyPr vert="horz" wrap="square" lIns="91440" tIns="45720" rIns="91440" bIns="45720" numCol="1" anchor="ctr" anchorCtr="0" compatLnSpc="1">
            <a:scene3d>
              <a:camera prst="orthographicFront"/>
              <a:lightRig rig="threePt" dir="t"/>
            </a:scene3d>
          </a:bodyPr>
          <a:lstStyle/>
          <a:p>
            <a:pPr marL="0" marR="0" lvl="0" indent="0" algn="ctr" defTabSz="914400" rtl="0" eaLnBrk="0" fontAlgn="base" latinLnBrk="0" hangingPunct="0">
              <a:lnSpc>
                <a:spcPct val="100000"/>
              </a:lnSpc>
              <a:spcBef>
                <a:spcPct val="0"/>
              </a:spcBef>
              <a:spcAft>
                <a:spcPct val="0"/>
              </a:spcAft>
              <a:buClrTx/>
              <a:buSzTx/>
              <a:buFontTx/>
              <a:buNone/>
              <a:defRPr/>
            </a:pPr>
            <a:br>
              <a:rPr kumimoji="0" lang="zh-CN" altLang="en-US" sz="3600" b="1" i="0" u="none" strike="noStrike" kern="1200" cap="none" spc="0" normalizeH="0" baseline="0" noProof="0" dirty="0">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Arial" panose="020B0604020202020204" pitchFamily="34" charset="0"/>
                <a:ea typeface="宋体" panose="02010600030101010101" pitchFamily="2" charset="-122"/>
                <a:cs typeface="+mj-cs"/>
                <a:sym typeface="Arial" panose="020B0604020202020204" pitchFamily="34" charset="0"/>
              </a:rPr>
            </a:br>
            <a:r>
              <a:rPr kumimoji="0" lang="zh-CN" altLang="en-US" sz="3600" b="0" i="0" u="none" strike="noStrike"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Arial" panose="020B0604020202020204" pitchFamily="34" charset="0"/>
                <a:ea typeface="宋体" panose="02010600030101010101" pitchFamily="2" charset="-122"/>
                <a:cs typeface="+mj-cs"/>
                <a:sym typeface="Arial" panose="020B0604020202020204" pitchFamily="34" charset="0"/>
              </a:rPr>
              <a:t>2、鉴赏</a:t>
            </a:r>
            <a:endParaRPr kumimoji="0" lang="zh-CN" altLang="en-US" sz="3600" b="1" i="0" u="none" strike="noStrike"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Arial" panose="020B0604020202020204" pitchFamily="34" charset="0"/>
              <a:ea typeface="宋体" panose="02010600030101010101" pitchFamily="2" charset="-122"/>
              <a:cs typeface="+mj-cs"/>
              <a:sym typeface="Arial" panose="020B0604020202020204" pitchFamily="34" charset="0"/>
            </a:endParaRPr>
          </a:p>
        </p:txBody>
      </p:sp>
      <p:sp>
        <p:nvSpPr>
          <p:cNvPr id="60419" name="内容占位符 2"/>
          <p:cNvSpPr>
            <a:spLocks noGrp="1"/>
          </p:cNvSpPr>
          <p:nvPr>
            <p:ph idx="4294967295"/>
          </p:nvPr>
        </p:nvSpPr>
        <p:spPr>
          <a:xfrm>
            <a:off x="1987550" y="1085850"/>
            <a:ext cx="8216900" cy="5214938"/>
          </a:xfrm>
        </p:spPr>
        <p:txBody>
          <a:bodyPr vert="horz" wrap="square" lIns="91440" tIns="45720" rIns="91440" bIns="45720" anchor="t"/>
          <a:p>
            <a:pPr marL="0" indent="0" defTabSz="685800" latinLnBrk="1">
              <a:lnSpc>
                <a:spcPct val="150000"/>
              </a:lnSpc>
              <a:buNone/>
            </a:pPr>
            <a:r>
              <a:rPr lang="zh-CN" altLang="en-US" sz="1800" b="1" dirty="0">
                <a:solidFill>
                  <a:schemeClr val="tx1"/>
                </a:solidFill>
                <a:latin typeface="Arial" panose="020B0604020202020204" pitchFamily="34" charset="0"/>
              </a:rPr>
              <a:t>情节：</a:t>
            </a:r>
            <a:endParaRPr lang="zh-CN" altLang="en-US" sz="1800" b="1" dirty="0">
              <a:solidFill>
                <a:schemeClr val="tx1"/>
              </a:solidFill>
              <a:latin typeface="Arial" panose="020B0604020202020204" pitchFamily="34" charset="0"/>
            </a:endParaRPr>
          </a:p>
          <a:p>
            <a:pPr marL="0" indent="0" defTabSz="685800" latinLnBrk="1">
              <a:lnSpc>
                <a:spcPct val="150000"/>
              </a:lnSpc>
              <a:buNone/>
            </a:pPr>
            <a:r>
              <a:rPr lang="zh-CN" altLang="en-US" sz="1800" b="1" dirty="0">
                <a:solidFill>
                  <a:schemeClr val="tx1"/>
                </a:solidFill>
                <a:latin typeface="Arial" panose="020B0604020202020204" pitchFamily="34" charset="0"/>
              </a:rPr>
              <a:t>（1）结构上设置悬念，照应前文。</a:t>
            </a:r>
            <a:endParaRPr lang="zh-CN" altLang="en-US" sz="1800" b="1" dirty="0">
              <a:solidFill>
                <a:schemeClr val="tx1"/>
              </a:solidFill>
              <a:latin typeface="Arial" panose="020B0604020202020204" pitchFamily="34" charset="0"/>
            </a:endParaRPr>
          </a:p>
          <a:p>
            <a:pPr marL="0" indent="0" defTabSz="685800" latinLnBrk="1">
              <a:lnSpc>
                <a:spcPct val="150000"/>
              </a:lnSpc>
              <a:buNone/>
            </a:pPr>
            <a:r>
              <a:rPr lang="zh-CN" altLang="en-US" sz="1800" b="1" dirty="0">
                <a:solidFill>
                  <a:schemeClr val="tx1"/>
                </a:solidFill>
                <a:latin typeface="Arial" panose="020B0604020202020204" pitchFamily="34" charset="0"/>
              </a:rPr>
              <a:t>（ 2）塑造人物形象的作用，丰富人物形象。</a:t>
            </a:r>
            <a:endParaRPr lang="zh-CN" altLang="en-US" sz="1800" b="1" dirty="0">
              <a:solidFill>
                <a:schemeClr val="tx1"/>
              </a:solidFill>
              <a:latin typeface="Arial" panose="020B0604020202020204" pitchFamily="34" charset="0"/>
            </a:endParaRPr>
          </a:p>
          <a:p>
            <a:pPr marL="0" indent="0" defTabSz="685800" latinLnBrk="1">
              <a:lnSpc>
                <a:spcPct val="150000"/>
              </a:lnSpc>
              <a:buNone/>
            </a:pPr>
            <a:r>
              <a:rPr lang="zh-CN" altLang="en-US" sz="1800" b="1" dirty="0">
                <a:solidFill>
                  <a:schemeClr val="tx1"/>
                </a:solidFill>
                <a:latin typeface="Arial" panose="020B0604020202020204" pitchFamily="34" charset="0"/>
              </a:rPr>
              <a:t>（3）吸引读者兴趣，引发读者思考。</a:t>
            </a:r>
            <a:endParaRPr lang="zh-CN" altLang="en-US" sz="1800" b="1" dirty="0">
              <a:solidFill>
                <a:schemeClr val="tx1"/>
              </a:solidFill>
              <a:latin typeface="Arial" panose="020B0604020202020204" pitchFamily="34" charset="0"/>
            </a:endParaRPr>
          </a:p>
          <a:p>
            <a:pPr marL="0" indent="0" defTabSz="685800">
              <a:buNone/>
            </a:pPr>
            <a:r>
              <a:rPr lang="zh-CN" altLang="en-US" sz="1800" b="1" dirty="0">
                <a:solidFill>
                  <a:schemeClr val="tx1"/>
                </a:solidFill>
                <a:latin typeface="Arial" panose="020B0604020202020204" pitchFamily="34" charset="0"/>
              </a:rPr>
              <a:t>线索：明线，暗线。作用：①丰富作品主题；②使情节更集中紧凑；③突出人物形象。</a:t>
            </a:r>
            <a:endParaRPr lang="zh-CN" altLang="en-US" sz="1800" b="1" dirty="0">
              <a:solidFill>
                <a:schemeClr val="tx1"/>
              </a:solidFill>
              <a:latin typeface="Arial" panose="020B0604020202020204" pitchFamily="34" charset="0"/>
            </a:endParaRPr>
          </a:p>
          <a:p>
            <a:pPr marL="0" indent="0" defTabSz="685800" latinLnBrk="1">
              <a:lnSpc>
                <a:spcPct val="150000"/>
              </a:lnSpc>
              <a:buNone/>
            </a:pPr>
            <a:r>
              <a:rPr lang="zh-CN" altLang="en-US" sz="1800" b="1" dirty="0">
                <a:solidFill>
                  <a:schemeClr val="tx1"/>
                </a:solidFill>
                <a:latin typeface="Arial" panose="020B0604020202020204" pitchFamily="34" charset="0"/>
              </a:rPr>
              <a:t>环境：（1）交代背景，渲染气氛</a:t>
            </a:r>
            <a:endParaRPr lang="zh-CN" altLang="en-US" sz="1800" b="1" dirty="0">
              <a:solidFill>
                <a:schemeClr val="tx1"/>
              </a:solidFill>
              <a:latin typeface="Arial" panose="020B0604020202020204" pitchFamily="34" charset="0"/>
            </a:endParaRPr>
          </a:p>
          <a:p>
            <a:pPr marL="0" indent="0" defTabSz="685800" latinLnBrk="1">
              <a:lnSpc>
                <a:spcPct val="150000"/>
              </a:lnSpc>
              <a:buNone/>
            </a:pPr>
            <a:r>
              <a:rPr lang="zh-CN" altLang="en-US" sz="1800" b="1" dirty="0">
                <a:solidFill>
                  <a:schemeClr val="tx1"/>
                </a:solidFill>
                <a:latin typeface="Arial" panose="020B0604020202020204" pitchFamily="34" charset="0"/>
              </a:rPr>
              <a:t>（2）推动情节发展，做伏笔，使情节发展更合理（对情节作用）。</a:t>
            </a:r>
            <a:endParaRPr lang="zh-CN" altLang="en-US" sz="1800" b="1" dirty="0">
              <a:solidFill>
                <a:schemeClr val="tx1"/>
              </a:solidFill>
              <a:latin typeface="Arial" panose="020B0604020202020204" pitchFamily="34" charset="0"/>
            </a:endParaRPr>
          </a:p>
          <a:p>
            <a:pPr marL="0" indent="0" defTabSz="685800" latinLnBrk="1">
              <a:lnSpc>
                <a:spcPct val="150000"/>
              </a:lnSpc>
              <a:buNone/>
            </a:pPr>
            <a:r>
              <a:rPr lang="zh-CN" altLang="en-US" sz="1800" b="1" dirty="0">
                <a:solidFill>
                  <a:schemeClr val="tx1"/>
                </a:solidFill>
                <a:latin typeface="Arial" panose="020B0604020202020204" pitchFamily="34" charset="0"/>
              </a:rPr>
              <a:t>（</a:t>
            </a:r>
            <a:r>
              <a:rPr lang="en-US" altLang="zh-CN" sz="1800" b="1">
                <a:solidFill>
                  <a:schemeClr val="tx1"/>
                </a:solidFill>
                <a:latin typeface="Arial" panose="020B0604020202020204" pitchFamily="34" charset="0"/>
              </a:rPr>
              <a:t>3</a:t>
            </a:r>
            <a:r>
              <a:rPr lang="zh-CN" altLang="en-US" sz="1800" b="1" dirty="0">
                <a:solidFill>
                  <a:schemeClr val="tx1"/>
                </a:solidFill>
                <a:latin typeface="Arial" panose="020B0604020202020204" pitchFamily="34" charset="0"/>
              </a:rPr>
              <a:t>）刻画人物形象，侧面烘托暗示人物身份</a:t>
            </a:r>
            <a:endParaRPr lang="zh-CN" altLang="en-US" sz="1800" b="1" dirty="0">
              <a:solidFill>
                <a:schemeClr val="tx1"/>
              </a:solidFill>
              <a:latin typeface="Arial" panose="020B0604020202020204" pitchFamily="34" charset="0"/>
            </a:endParaRPr>
          </a:p>
          <a:p>
            <a:pPr marL="0" indent="0" defTabSz="685800" latinLnBrk="1">
              <a:lnSpc>
                <a:spcPct val="150000"/>
              </a:lnSpc>
              <a:buNone/>
            </a:pPr>
            <a:r>
              <a:rPr lang="zh-CN" altLang="en-US" sz="1800" b="1" dirty="0">
                <a:solidFill>
                  <a:schemeClr val="tx1"/>
                </a:solidFill>
                <a:latin typeface="Arial" panose="020B0604020202020204" pitchFamily="34" charset="0"/>
              </a:rPr>
              <a:t>（</a:t>
            </a:r>
            <a:r>
              <a:rPr lang="en-US" altLang="zh-CN" sz="1800" b="1">
                <a:solidFill>
                  <a:schemeClr val="tx1"/>
                </a:solidFill>
                <a:latin typeface="Arial" panose="020B0604020202020204" pitchFamily="34" charset="0"/>
              </a:rPr>
              <a:t>4</a:t>
            </a:r>
            <a:r>
              <a:rPr lang="zh-CN" altLang="en-US" sz="1800" b="1" dirty="0">
                <a:solidFill>
                  <a:schemeClr val="tx1"/>
                </a:solidFill>
                <a:latin typeface="Arial" panose="020B0604020202020204" pitchFamily="34" charset="0"/>
              </a:rPr>
              <a:t>）深化作品主题</a:t>
            </a:r>
            <a:endParaRPr lang="zh-CN" altLang="en-US" sz="1800" b="1" dirty="0">
              <a:solidFill>
                <a:schemeClr val="tx1"/>
              </a:solidFill>
              <a:latin typeface="Arial" panose="020B0604020202020204" pitchFamily="34" charset="0"/>
            </a:endParaRPr>
          </a:p>
        </p:txBody>
      </p:sp>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bwMode="auto">
          <a:xfrm>
            <a:off x="1971675" y="133349"/>
            <a:ext cx="8215313" cy="796926"/>
          </a:xfrm>
          <a:ln>
            <a:miter lim="800000"/>
          </a:ln>
          <a:effectLst/>
          <a:scene3d>
            <a:camera prst="orthographicFront"/>
            <a:lightRig rig="balanced" dir="t"/>
          </a:scene3d>
          <a:sp3d prstMaterial="plastic"/>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br>
              <a:rPr kumimoji="0" lang="zh-CN" altLang="en-US" sz="3600" b="1" i="0" u="none" strike="noStrike" kern="1200" cap="none" spc="0" normalizeH="0" baseline="0" noProof="0" dirty="0">
                <a:ln>
                  <a:noFill/>
                </a:ln>
                <a:solidFill>
                  <a:srgbClr val="333333"/>
                </a:solidFill>
                <a:effectLst/>
                <a:uLnTx/>
                <a:uFillTx/>
                <a:latin typeface="Arial" panose="020B0604020202020204" pitchFamily="34" charset="0"/>
                <a:ea typeface="宋体" panose="02010600030101010101" pitchFamily="2" charset="-122"/>
                <a:cs typeface="+mj-cs"/>
                <a:sym typeface="Arial" panose="020B0604020202020204" pitchFamily="34" charset="0"/>
              </a:rPr>
            </a:br>
            <a:r>
              <a:rPr kumimoji="0" lang="zh-CN" altLang="en-US" sz="3600" b="0" i="0" u="none" strike="noStrike"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Arial" panose="020B0604020202020204" pitchFamily="34" charset="0"/>
                <a:ea typeface="宋体" panose="02010600030101010101" pitchFamily="2" charset="-122"/>
                <a:cs typeface="+mj-cs"/>
                <a:sym typeface="Arial" panose="020B0604020202020204" pitchFamily="34" charset="0"/>
              </a:rPr>
              <a:t>2、鉴赏</a:t>
            </a:r>
            <a:endParaRPr kumimoji="0" lang="zh-CN" altLang="en-US" sz="3600" b="1" i="0" u="none" strike="noStrike" kern="1200" cap="none" spc="0" normalizeH="0" baseline="0" noProof="1">
              <a:ln>
                <a:noFill/>
              </a:ln>
              <a:solidFill>
                <a:srgbClr val="333333"/>
              </a:solidFill>
              <a:effectLst/>
              <a:uLnTx/>
              <a:uFillTx/>
              <a:latin typeface="Arial" panose="020B0604020202020204" pitchFamily="34" charset="0"/>
              <a:ea typeface="宋体" panose="02010600030101010101" pitchFamily="2" charset="-122"/>
              <a:cs typeface="+mj-cs"/>
              <a:sym typeface="Arial" panose="020B0604020202020204" pitchFamily="34" charset="0"/>
            </a:endParaRPr>
          </a:p>
        </p:txBody>
      </p:sp>
      <p:sp>
        <p:nvSpPr>
          <p:cNvPr id="61443" name="内容占位符 2"/>
          <p:cNvSpPr>
            <a:spLocks noGrp="1"/>
          </p:cNvSpPr>
          <p:nvPr>
            <p:ph idx="4294967295"/>
          </p:nvPr>
        </p:nvSpPr>
        <p:spPr/>
        <p:txBody>
          <a:bodyPr vert="horz" wrap="square" lIns="91440" tIns="45720" rIns="91440" bIns="45720" anchor="t"/>
          <a:p>
            <a:pPr latinLnBrk="1">
              <a:lnSpc>
                <a:spcPct val="150000"/>
              </a:lnSpc>
            </a:pPr>
            <a:r>
              <a:rPr lang="zh-CN" altLang="en-US" sz="1800" b="1" dirty="0">
                <a:solidFill>
                  <a:schemeClr val="tx1"/>
                </a:solidFill>
                <a:latin typeface="Arial" panose="020B0604020202020204" pitchFamily="34" charset="0"/>
              </a:rPr>
              <a:t>人物：（1）揭示人物某种身份，刻画人物某种性格或性格变化，透露出人物某种心理（人物描写作用）</a:t>
            </a:r>
            <a:endParaRPr lang="zh-CN" altLang="en-US" sz="1800" b="1" dirty="0">
              <a:solidFill>
                <a:schemeClr val="tx1"/>
              </a:solidFill>
              <a:latin typeface="Arial" panose="020B0604020202020204" pitchFamily="34" charset="0"/>
            </a:endParaRPr>
          </a:p>
          <a:p>
            <a:pPr latinLnBrk="1">
              <a:lnSpc>
                <a:spcPct val="150000"/>
              </a:lnSpc>
            </a:pPr>
            <a:r>
              <a:rPr lang="zh-CN" altLang="en-US" sz="1800" b="1" dirty="0">
                <a:solidFill>
                  <a:schemeClr val="tx1"/>
                </a:solidFill>
                <a:latin typeface="Arial" panose="020B0604020202020204" pitchFamily="34" charset="0"/>
              </a:rPr>
              <a:t>（2）推动情节发展，使情节发展更合理</a:t>
            </a:r>
            <a:endParaRPr lang="zh-CN" altLang="en-US" sz="1800" b="1" dirty="0">
              <a:solidFill>
                <a:schemeClr val="tx1"/>
              </a:solidFill>
              <a:latin typeface="Arial" panose="020B0604020202020204" pitchFamily="34" charset="0"/>
            </a:endParaRPr>
          </a:p>
          <a:p>
            <a:pPr latinLnBrk="1">
              <a:lnSpc>
                <a:spcPct val="150000"/>
              </a:lnSpc>
            </a:pPr>
            <a:r>
              <a:rPr lang="zh-CN" altLang="en-US" sz="1800" b="1" dirty="0">
                <a:solidFill>
                  <a:schemeClr val="tx1"/>
                </a:solidFill>
                <a:latin typeface="Arial" panose="020B0604020202020204" pitchFamily="34" charset="0"/>
              </a:rPr>
              <a:t>（</a:t>
            </a:r>
            <a:r>
              <a:rPr lang="en-US" altLang="zh-CN" sz="1800" b="1">
                <a:solidFill>
                  <a:schemeClr val="tx1"/>
                </a:solidFill>
                <a:latin typeface="Arial" panose="020B0604020202020204" pitchFamily="34" charset="0"/>
              </a:rPr>
              <a:t>3</a:t>
            </a:r>
            <a:r>
              <a:rPr lang="zh-CN" altLang="en-US" sz="1800" b="1" dirty="0">
                <a:solidFill>
                  <a:schemeClr val="tx1"/>
                </a:solidFill>
                <a:latin typeface="Arial" panose="020B0604020202020204" pitchFamily="34" charset="0"/>
              </a:rPr>
              <a:t>）象征了某种典型的人物，折射某种典型的社会现象。</a:t>
            </a:r>
            <a:endParaRPr lang="zh-CN" altLang="en-US" sz="1800" b="1" dirty="0">
              <a:solidFill>
                <a:schemeClr val="tx1"/>
              </a:solidFill>
              <a:latin typeface="Arial" panose="020B0604020202020204" pitchFamily="34" charset="0"/>
            </a:endParaRPr>
          </a:p>
          <a:p>
            <a:pPr latinLnBrk="1">
              <a:lnSpc>
                <a:spcPct val="150000"/>
              </a:lnSpc>
            </a:pPr>
            <a:r>
              <a:rPr lang="zh-CN" altLang="en-US" sz="1800" b="1" dirty="0">
                <a:solidFill>
                  <a:schemeClr val="tx1"/>
                </a:solidFill>
                <a:latin typeface="Arial" panose="020B0604020202020204" pitchFamily="34" charset="0"/>
              </a:rPr>
              <a:t>（2）深化小说主题。</a:t>
            </a:r>
            <a:endParaRPr lang="zh-CN" altLang="en-US" sz="1800" b="1" dirty="0">
              <a:solidFill>
                <a:schemeClr val="tx1"/>
              </a:solidFill>
              <a:latin typeface="Arial" panose="020B0604020202020204" pitchFamily="34" charset="0"/>
            </a:endParaRPr>
          </a:p>
          <a:p>
            <a:pPr latinLnBrk="1">
              <a:lnSpc>
                <a:spcPct val="150000"/>
              </a:lnSpc>
            </a:pPr>
            <a:r>
              <a:rPr lang="zh-CN" altLang="en-US" sz="1800" b="1" dirty="0">
                <a:solidFill>
                  <a:schemeClr val="tx1"/>
                </a:solidFill>
                <a:latin typeface="Arial" panose="020B0604020202020204" pitchFamily="34" charset="0"/>
              </a:rPr>
              <a:t>次要人物作用：（1）线索人物</a:t>
            </a:r>
            <a:r>
              <a:rPr lang="zh-CN" altLang="en-US" sz="1800" b="1" dirty="0">
                <a:solidFill>
                  <a:schemeClr val="tx1"/>
                </a:solidFill>
              </a:rPr>
              <a:t>——</a:t>
            </a:r>
            <a:r>
              <a:rPr lang="zh-CN" altLang="en-US" sz="1800" b="1" dirty="0">
                <a:solidFill>
                  <a:schemeClr val="tx1"/>
                </a:solidFill>
                <a:latin typeface="Arial" panose="020B0604020202020204" pitchFamily="34" charset="0"/>
              </a:rPr>
              <a:t>贯穿全文，便于情节展开</a:t>
            </a:r>
            <a:endParaRPr lang="zh-CN" altLang="en-US" sz="1800" b="1" dirty="0">
              <a:solidFill>
                <a:schemeClr val="tx1"/>
              </a:solidFill>
              <a:latin typeface="Arial" panose="020B0604020202020204" pitchFamily="34" charset="0"/>
            </a:endParaRPr>
          </a:p>
          <a:p>
            <a:pPr latinLnBrk="1">
              <a:lnSpc>
                <a:spcPct val="150000"/>
              </a:lnSpc>
            </a:pPr>
            <a:r>
              <a:rPr lang="zh-CN" altLang="en-US" sz="1800" b="1" dirty="0">
                <a:solidFill>
                  <a:schemeClr val="tx1"/>
                </a:solidFill>
                <a:latin typeface="Arial" panose="020B0604020202020204" pitchFamily="34" charset="0"/>
              </a:rPr>
              <a:t> （2）陪衬人物</a:t>
            </a:r>
            <a:r>
              <a:rPr lang="zh-CN" altLang="en-US" sz="1800" b="1" dirty="0">
                <a:solidFill>
                  <a:schemeClr val="tx1"/>
                </a:solidFill>
              </a:rPr>
              <a:t>——</a:t>
            </a:r>
            <a:r>
              <a:rPr lang="zh-CN" altLang="en-US" sz="1800" b="1" dirty="0">
                <a:solidFill>
                  <a:schemeClr val="tx1"/>
                </a:solidFill>
                <a:latin typeface="Arial" panose="020B0604020202020204" pitchFamily="34" charset="0"/>
              </a:rPr>
              <a:t>衬托主要人物形象，见证主要人物的生活</a:t>
            </a:r>
            <a:endParaRPr lang="zh-CN" altLang="en-US" sz="1800" b="1" dirty="0">
              <a:solidFill>
                <a:schemeClr val="tx1"/>
              </a:solidFill>
              <a:latin typeface="Arial" panose="020B0604020202020204" pitchFamily="34" charset="0"/>
            </a:endParaRPr>
          </a:p>
          <a:p>
            <a:pPr latinLnBrk="1">
              <a:lnSpc>
                <a:spcPct val="150000"/>
              </a:lnSpc>
            </a:pPr>
            <a:r>
              <a:rPr lang="zh-CN" altLang="en-US" sz="1800" b="1" dirty="0">
                <a:solidFill>
                  <a:schemeClr val="tx1"/>
                </a:solidFill>
                <a:latin typeface="Arial" panose="020B0604020202020204" pitchFamily="34" charset="0"/>
              </a:rPr>
              <a:t> （3）社会人物</a:t>
            </a:r>
            <a:r>
              <a:rPr lang="zh-CN" altLang="en-US" sz="1800" b="1" dirty="0">
                <a:solidFill>
                  <a:schemeClr val="tx1"/>
                </a:solidFill>
              </a:rPr>
              <a:t>——</a:t>
            </a:r>
            <a:r>
              <a:rPr lang="zh-CN" altLang="en-US" sz="1800" b="1" dirty="0">
                <a:solidFill>
                  <a:schemeClr val="tx1"/>
                </a:solidFill>
                <a:latin typeface="Arial" panose="020B0604020202020204" pitchFamily="34" charset="0"/>
              </a:rPr>
              <a:t>代表社会某一类人，暗示社会环境，揭示小说主题</a:t>
            </a:r>
            <a:endParaRPr lang="zh-CN" altLang="en-US" sz="1800" b="1" dirty="0">
              <a:solidFill>
                <a:schemeClr val="tx1"/>
              </a:solidFill>
              <a:latin typeface="Arial" panose="020B0604020202020204" pitchFamily="34" charset="0"/>
            </a:endParaRPr>
          </a:p>
          <a:p>
            <a:pPr latinLnBrk="1">
              <a:lnSpc>
                <a:spcPct val="150000"/>
              </a:lnSpc>
            </a:pPr>
            <a:r>
              <a:rPr lang="zh-CN" altLang="en-US" sz="1800" b="1" dirty="0">
                <a:solidFill>
                  <a:schemeClr val="tx1"/>
                </a:solidFill>
                <a:latin typeface="Arial" panose="020B0604020202020204" pitchFamily="34" charset="0"/>
              </a:rPr>
              <a:t>注意：次要人物可能兼具几种功能</a:t>
            </a:r>
            <a:endParaRPr lang="zh-CN" altLang="en-US" sz="1800" b="1" dirty="0">
              <a:solidFill>
                <a:schemeClr val="tx1"/>
              </a:solidFill>
              <a:latin typeface="Arial" panose="020B0604020202020204" pitchFamily="34" charset="0"/>
            </a:endParaRPr>
          </a:p>
          <a:p>
            <a:endParaRPr lang="zh-CN" altLang="en-US" sz="1800" dirty="0">
              <a:solidFill>
                <a:schemeClr val="tx1"/>
              </a:solidFill>
            </a:endParaRPr>
          </a:p>
        </p:txBody>
      </p:sp>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内容占位符 2"/>
          <p:cNvSpPr>
            <a:spLocks noGrp="1"/>
          </p:cNvSpPr>
          <p:nvPr>
            <p:ph idx="4294967295"/>
          </p:nvPr>
        </p:nvSpPr>
        <p:spPr/>
        <p:txBody>
          <a:bodyPr vert="horz" wrap="square" lIns="91440" tIns="45720" rIns="91440" bIns="45720" anchor="t"/>
          <a:p>
            <a:r>
              <a:rPr lang="zh-CN" altLang="en-US" sz="1800" b="1" dirty="0">
                <a:latin typeface="Arial" panose="020B0604020202020204" pitchFamily="34" charset="0"/>
              </a:rPr>
              <a:t>结构</a:t>
            </a:r>
            <a:endParaRPr lang="zh-CN" altLang="en-US" sz="1800" b="1" dirty="0">
              <a:latin typeface="Arial" panose="020B0604020202020204" pitchFamily="34" charset="0"/>
            </a:endParaRPr>
          </a:p>
          <a:p>
            <a:r>
              <a:rPr lang="en-US" altLang="zh-CN" sz="1800" b="1" dirty="0">
                <a:latin typeface="Arial" panose="020B0604020202020204" pitchFamily="34" charset="0"/>
              </a:rPr>
              <a:t>1</a:t>
            </a:r>
            <a:r>
              <a:rPr lang="zh-CN" altLang="en-US" sz="1800" b="1" dirty="0">
                <a:latin typeface="Arial" panose="020B0604020202020204" pitchFamily="34" charset="0"/>
              </a:rPr>
              <a:t>、总分式结构、层进式结构、对照式结构、并列式结构</a:t>
            </a:r>
            <a:endParaRPr lang="zh-CN" altLang="en-US" sz="1800" b="1" dirty="0">
              <a:latin typeface="Arial" panose="020B0604020202020204" pitchFamily="34" charset="0"/>
            </a:endParaRPr>
          </a:p>
          <a:p>
            <a:r>
              <a:rPr lang="en-US" altLang="zh-CN" sz="1800" b="1" dirty="0">
                <a:latin typeface="Arial" panose="020B0604020202020204" pitchFamily="34" charset="0"/>
              </a:rPr>
              <a:t>2</a:t>
            </a:r>
            <a:r>
              <a:rPr lang="zh-CN" altLang="en-US" sz="1800" b="1" dirty="0">
                <a:latin typeface="Arial" panose="020B0604020202020204" pitchFamily="34" charset="0"/>
              </a:rPr>
              <a:t>、时间顺序、空间顺序、</a:t>
            </a:r>
            <a:r>
              <a:rPr lang="zh-CN" altLang="en-US" sz="1800" b="1" dirty="0"/>
              <a:t>“</a:t>
            </a:r>
            <a:r>
              <a:rPr lang="zh-CN" altLang="en-US" sz="1800" b="1" dirty="0">
                <a:latin typeface="Arial" panose="020B0604020202020204" pitchFamily="34" charset="0"/>
              </a:rPr>
              <a:t>时</a:t>
            </a:r>
            <a:r>
              <a:rPr lang="zh-CN" altLang="en-US" sz="1800" b="1" dirty="0"/>
              <a:t>”“</a:t>
            </a:r>
            <a:r>
              <a:rPr lang="zh-CN" altLang="en-US" sz="1800" b="1" dirty="0">
                <a:latin typeface="Arial" panose="020B0604020202020204" pitchFamily="34" charset="0"/>
              </a:rPr>
              <a:t>空</a:t>
            </a:r>
            <a:r>
              <a:rPr lang="zh-CN" altLang="en-US" sz="1800" b="1" dirty="0"/>
              <a:t>”</a:t>
            </a:r>
            <a:r>
              <a:rPr lang="zh-CN" altLang="en-US" sz="1800" b="1" dirty="0">
                <a:latin typeface="Arial" panose="020B0604020202020204" pitchFamily="34" charset="0"/>
              </a:rPr>
              <a:t>交叉顺序</a:t>
            </a:r>
            <a:endParaRPr lang="zh-CN" altLang="en-US" sz="1800" b="1" dirty="0">
              <a:latin typeface="Arial" panose="020B0604020202020204" pitchFamily="34" charset="0"/>
            </a:endParaRPr>
          </a:p>
          <a:p>
            <a:r>
              <a:rPr lang="en-US" altLang="zh-CN" sz="1800" b="1" dirty="0">
                <a:latin typeface="Arial" panose="020B0604020202020204" pitchFamily="34" charset="0"/>
              </a:rPr>
              <a:t>3</a:t>
            </a:r>
            <a:r>
              <a:rPr lang="zh-CN" altLang="en-US" sz="1800" b="1" dirty="0">
                <a:latin typeface="Arial" panose="020B0604020202020204" pitchFamily="34" charset="0"/>
              </a:rPr>
              <a:t>、开头：开门见山式、交待因由式、总领全文式、描写环境式、抒发情感式</a:t>
            </a:r>
            <a:endParaRPr lang="zh-CN" altLang="en-US" sz="1800" b="1" dirty="0">
              <a:latin typeface="Arial" panose="020B0604020202020204" pitchFamily="34" charset="0"/>
            </a:endParaRPr>
          </a:p>
          <a:p>
            <a:r>
              <a:rPr lang="zh-CN" altLang="en-US" sz="1800" b="1" dirty="0">
                <a:latin typeface="Arial" panose="020B0604020202020204" pitchFamily="34" charset="0"/>
              </a:rPr>
              <a:t>     结尾：卒章显志式、总结全文式、蕴含哲理式、呼应篇首式</a:t>
            </a:r>
            <a:endParaRPr lang="zh-CN" altLang="en-US" sz="1800" b="1" dirty="0">
              <a:latin typeface="Arial" panose="020B0604020202020204" pitchFamily="34" charset="0"/>
            </a:endParaRPr>
          </a:p>
          <a:p>
            <a:r>
              <a:rPr lang="en-US" altLang="zh-CN" sz="1800" b="1" dirty="0">
                <a:latin typeface="Arial" panose="020B0604020202020204" pitchFamily="34" charset="0"/>
              </a:rPr>
              <a:t>4</a:t>
            </a:r>
            <a:r>
              <a:rPr lang="zh-CN" altLang="en-US" sz="1800" b="1" dirty="0">
                <a:latin typeface="Arial" panose="020B0604020202020204" pitchFamily="34" charset="0"/>
              </a:rPr>
              <a:t>、照应：伏笔照应、首尾照应、细节照应、环境照应</a:t>
            </a:r>
            <a:endParaRPr lang="zh-CN" altLang="en-US" sz="1800" b="1" dirty="0">
              <a:latin typeface="Arial" panose="020B0604020202020204" pitchFamily="34" charset="0"/>
            </a:endParaRPr>
          </a:p>
          <a:p>
            <a:r>
              <a:rPr lang="en-US" altLang="zh-CN" sz="1800" b="1" dirty="0">
                <a:latin typeface="Arial" panose="020B0604020202020204" pitchFamily="34" charset="0"/>
              </a:rPr>
              <a:t>5</a:t>
            </a:r>
            <a:r>
              <a:rPr lang="zh-CN" altLang="en-US" sz="1800" b="1" dirty="0">
                <a:latin typeface="Arial" panose="020B0604020202020204" pitchFamily="34" charset="0"/>
              </a:rPr>
              <a:t>、顺叙（好处：首尾分明，脉络清楚）</a:t>
            </a:r>
            <a:endParaRPr lang="zh-CN" altLang="en-US" sz="1800" b="1" dirty="0">
              <a:latin typeface="Arial" panose="020B0604020202020204" pitchFamily="34" charset="0"/>
            </a:endParaRPr>
          </a:p>
          <a:p>
            <a:r>
              <a:rPr lang="zh-CN" altLang="en-US" sz="1800" b="1" dirty="0">
                <a:latin typeface="Arial" panose="020B0604020202020204" pitchFamily="34" charset="0"/>
              </a:rPr>
              <a:t>      倒叙（好处：造成悬念，吸引读者）</a:t>
            </a:r>
            <a:endParaRPr lang="zh-CN" altLang="en-US" sz="1800" b="1" dirty="0">
              <a:latin typeface="Arial" panose="020B0604020202020204" pitchFamily="34" charset="0"/>
            </a:endParaRPr>
          </a:p>
          <a:p>
            <a:r>
              <a:rPr lang="zh-CN" altLang="en-US" sz="1800" b="1" dirty="0">
                <a:latin typeface="Arial" panose="020B0604020202020204" pitchFamily="34" charset="0"/>
              </a:rPr>
              <a:t>      插叙（好处：结构紧凑，富于变化）</a:t>
            </a:r>
            <a:endParaRPr lang="zh-CN" altLang="en-US" sz="1800" b="1" dirty="0">
              <a:latin typeface="Arial" panose="020B0604020202020204" pitchFamily="34" charset="0"/>
            </a:endParaRPr>
          </a:p>
          <a:p>
            <a:endParaRPr lang="zh-CN" altLang="en-US" sz="1800" dirty="0"/>
          </a:p>
        </p:txBody>
      </p:sp>
      <p:sp>
        <p:nvSpPr>
          <p:cNvPr id="62467" name="标题 3"/>
          <p:cNvSpPr>
            <a:spLocks noGrp="1"/>
          </p:cNvSpPr>
          <p:nvPr>
            <p:ph type="title"/>
          </p:nvPr>
        </p:nvSpPr>
        <p:spPr/>
        <p:txBody>
          <a:bodyPr vert="horz" wrap="square" lIns="91440" tIns="45720" rIns="91440" bIns="45720" anchor="b"/>
          <a:p>
            <a:r>
              <a:rPr lang="en-US" altLang="zh-CN" dirty="0"/>
              <a:t>2.</a:t>
            </a:r>
            <a:r>
              <a:rPr lang="zh-CN" altLang="zh-CN" dirty="0"/>
              <a:t>鉴赏</a:t>
            </a:r>
            <a:endParaRPr lang="zh-CN" altLang="zh-CN" dirty="0"/>
          </a:p>
        </p:txBody>
      </p:sp>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bwMode="auto">
          <a:ln>
            <a:miter lim="800000"/>
          </a:ln>
          <a:effectLst/>
          <a:scene3d>
            <a:camera prst="orthographicFront"/>
            <a:lightRig rig="balanced" dir="t"/>
          </a:scene3d>
          <a:sp3d prstMaterial="plastic"/>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600" b="0" i="0" u="none" strike="noStrike"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Arial" panose="020B0604020202020204" pitchFamily="34" charset="0"/>
                <a:ea typeface="宋体" panose="02010600030101010101" pitchFamily="2" charset="-122"/>
                <a:cs typeface="+mj-cs"/>
                <a:sym typeface="Arial" panose="020B0604020202020204" pitchFamily="34" charset="0"/>
              </a:rPr>
              <a:t>3、探究</a:t>
            </a:r>
            <a:endParaRPr kumimoji="0" lang="zh-CN" altLang="en-US" sz="3600" b="0" i="0" u="none" strike="noStrike"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Arial" panose="020B0604020202020204" pitchFamily="34" charset="0"/>
              <a:ea typeface="宋体" panose="02010600030101010101" pitchFamily="2" charset="-122"/>
              <a:cs typeface="+mj-cs"/>
              <a:sym typeface="Arial" panose="020B0604020202020204" pitchFamily="34" charset="0"/>
            </a:endParaRPr>
          </a:p>
        </p:txBody>
      </p:sp>
      <p:sp>
        <p:nvSpPr>
          <p:cNvPr id="65539" name="内容占位符 2"/>
          <p:cNvSpPr>
            <a:spLocks noGrp="1"/>
          </p:cNvSpPr>
          <p:nvPr>
            <p:ph idx="4294967295"/>
          </p:nvPr>
        </p:nvSpPr>
        <p:spPr/>
        <p:txBody>
          <a:bodyPr vert="horz" wrap="square" lIns="91440" tIns="45720" rIns="91440" bIns="45720" anchor="t"/>
          <a:p>
            <a:pPr latinLnBrk="1">
              <a:lnSpc>
                <a:spcPct val="150000"/>
              </a:lnSpc>
            </a:pPr>
            <a:endParaRPr lang="zh-CN" altLang="en-US" sz="2000" b="1" dirty="0">
              <a:solidFill>
                <a:srgbClr val="FF0000"/>
              </a:solidFill>
              <a:latin typeface="Arial" panose="020B0604020202020204" pitchFamily="34" charset="0"/>
            </a:endParaRPr>
          </a:p>
          <a:p>
            <a:pPr latinLnBrk="1">
              <a:lnSpc>
                <a:spcPct val="150000"/>
              </a:lnSpc>
            </a:pPr>
            <a:r>
              <a:rPr lang="zh-CN" altLang="en-US" sz="2000" b="1" dirty="0">
                <a:latin typeface="Arial" panose="020B0604020202020204" pitchFamily="34" charset="0"/>
              </a:rPr>
              <a:t>      </a:t>
            </a:r>
            <a:r>
              <a:rPr lang="zh-CN" altLang="en-US" sz="2000" b="1" dirty="0">
                <a:solidFill>
                  <a:schemeClr val="tx1"/>
                </a:solidFill>
                <a:latin typeface="Arial" panose="020B0604020202020204" pitchFamily="34" charset="0"/>
              </a:rPr>
              <a:t>摆明观点，总述理由</a:t>
            </a:r>
            <a:endParaRPr lang="zh-CN" altLang="en-US" sz="2000" b="1" dirty="0">
              <a:solidFill>
                <a:schemeClr val="tx1"/>
              </a:solidFill>
              <a:latin typeface="Arial" panose="020B0604020202020204" pitchFamily="34" charset="0"/>
            </a:endParaRPr>
          </a:p>
          <a:p>
            <a:pPr latinLnBrk="1">
              <a:lnSpc>
                <a:spcPct val="150000"/>
              </a:lnSpc>
            </a:pPr>
            <a:r>
              <a:rPr lang="zh-CN" altLang="en-US" sz="2000" b="1" dirty="0">
                <a:solidFill>
                  <a:schemeClr val="tx1"/>
                </a:solidFill>
                <a:latin typeface="Arial" panose="020B0604020202020204" pitchFamily="34" charset="0"/>
              </a:rPr>
              <a:t>      分析角度：情节安排、人物形象、社会环境、主题表达、艺术手法、语言特色   </a:t>
            </a:r>
            <a:endParaRPr lang="zh-CN" altLang="en-US" sz="2000" b="1" dirty="0">
              <a:solidFill>
                <a:schemeClr val="tx1"/>
              </a:solidFill>
              <a:latin typeface="Arial" panose="020B0604020202020204" pitchFamily="34" charset="0"/>
            </a:endParaRPr>
          </a:p>
          <a:p>
            <a:pPr latinLnBrk="1">
              <a:lnSpc>
                <a:spcPct val="150000"/>
              </a:lnSpc>
            </a:pPr>
            <a:r>
              <a:rPr lang="zh-CN" altLang="en-US" sz="2000" b="1" dirty="0">
                <a:solidFill>
                  <a:schemeClr val="tx1"/>
                </a:solidFill>
                <a:latin typeface="Arial" panose="020B0604020202020204" pitchFamily="34" charset="0"/>
              </a:rPr>
              <a:t>      （结合原文相关内容解说，研究分值）</a:t>
            </a:r>
            <a:endParaRPr lang="zh-CN" altLang="en-US" sz="2000" b="1" dirty="0">
              <a:solidFill>
                <a:schemeClr val="tx1"/>
              </a:solidFill>
              <a:latin typeface="Arial" panose="020B0604020202020204" pitchFamily="34" charset="0"/>
            </a:endParaRPr>
          </a:p>
          <a:p>
            <a:pPr latinLnBrk="1">
              <a:lnSpc>
                <a:spcPct val="150000"/>
              </a:lnSpc>
            </a:pPr>
            <a:r>
              <a:rPr lang="zh-CN" altLang="en-US" sz="2000" b="1" dirty="0">
                <a:solidFill>
                  <a:schemeClr val="tx1"/>
                </a:solidFill>
                <a:latin typeface="Arial" panose="020B0604020202020204" pitchFamily="34" charset="0"/>
              </a:rPr>
              <a:t>      探究意蕴</a:t>
            </a:r>
            <a:r>
              <a:rPr lang="zh-CN" altLang="en-US" sz="2000" b="1" dirty="0">
                <a:solidFill>
                  <a:schemeClr val="tx1"/>
                </a:solidFill>
              </a:rPr>
              <a:t>——</a:t>
            </a:r>
            <a:r>
              <a:rPr lang="zh-CN" altLang="en-US" sz="2000" b="1" dirty="0">
                <a:solidFill>
                  <a:schemeClr val="tx1"/>
                </a:solidFill>
                <a:latin typeface="Arial" panose="020B0604020202020204" pitchFamily="34" charset="0"/>
              </a:rPr>
              <a:t>文化方向、人性方向、社会意义方向</a:t>
            </a:r>
            <a:endParaRPr lang="zh-CN" altLang="en-US" sz="2000" b="1" dirty="0">
              <a:solidFill>
                <a:schemeClr val="tx1"/>
              </a:solidFill>
              <a:latin typeface="Arial" panose="020B0604020202020204" pitchFamily="34" charset="0"/>
            </a:endParaRPr>
          </a:p>
          <a:p>
            <a:pPr latinLnBrk="1">
              <a:lnSpc>
                <a:spcPct val="150000"/>
              </a:lnSpc>
            </a:pPr>
            <a:r>
              <a:rPr lang="zh-CN" altLang="en-US" sz="2000" b="1" dirty="0">
                <a:solidFill>
                  <a:schemeClr val="tx1"/>
                </a:solidFill>
                <a:latin typeface="Arial" panose="020B0604020202020204" pitchFamily="34" charset="0"/>
              </a:rPr>
              <a:t>        争议性探究可对比两种说法解说。</a:t>
            </a:r>
            <a:endParaRPr lang="zh-CN" altLang="en-US" sz="2000" b="1" dirty="0">
              <a:solidFill>
                <a:schemeClr val="tx1"/>
              </a:solidFill>
              <a:latin typeface="Arial" panose="020B0604020202020204" pitchFamily="34" charset="0"/>
            </a:endParaRPr>
          </a:p>
          <a:p>
            <a:endParaRPr lang="zh-CN" altLang="en-US" sz="2000" dirty="0">
              <a:solidFill>
                <a:schemeClr val="tx1"/>
              </a:solidFill>
            </a:endParaRPr>
          </a:p>
        </p:txBody>
      </p:sp>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标题 123905"/>
          <p:cNvSpPr>
            <a:spLocks noGrp="1"/>
          </p:cNvSpPr>
          <p:nvPr>
            <p:ph type="title"/>
          </p:nvPr>
        </p:nvSpPr>
        <p:spPr>
          <a:xfrm>
            <a:off x="1981200" y="274638"/>
            <a:ext cx="8229600" cy="1143000"/>
          </a:xfrm>
        </p:spPr>
        <p:txBody>
          <a:bodyPr vert="horz" wrap="square" lIns="91440" tIns="45720" rIns="91440" bIns="45720" anchor="ctr"/>
          <a:p>
            <a:r>
              <a:rPr lang="zh-CN" altLang="en-US" sz="2800" kern="1200" dirty="0">
                <a:solidFill>
                  <a:srgbClr val="333333"/>
                </a:solidFill>
                <a:latin typeface="+mj-ea"/>
                <a:ea typeface="+mj-ea"/>
                <a:cs typeface="+mj-cs"/>
                <a:sym typeface="Arial" panose="020B0604020202020204" pitchFamily="34" charset="0"/>
              </a:rPr>
              <a:t>考查文本：小说、散文</a:t>
            </a:r>
            <a:endParaRPr lang="zh-CN" altLang="en-US" sz="2800" kern="1200" dirty="0">
              <a:solidFill>
                <a:srgbClr val="333333"/>
              </a:solidFill>
              <a:latin typeface="+mj-ea"/>
              <a:ea typeface="+mj-ea"/>
              <a:cs typeface="+mj-cs"/>
              <a:sym typeface="Arial" panose="020B0604020202020204" pitchFamily="34" charset="0"/>
            </a:endParaRPr>
          </a:p>
        </p:txBody>
      </p:sp>
      <p:sp>
        <p:nvSpPr>
          <p:cNvPr id="66563" name="文本占位符 123906"/>
          <p:cNvSpPr>
            <a:spLocks noGrp="1"/>
          </p:cNvSpPr>
          <p:nvPr>
            <p:ph idx="1"/>
          </p:nvPr>
        </p:nvSpPr>
        <p:spPr>
          <a:xfrm>
            <a:off x="1524000" y="1196975"/>
            <a:ext cx="9144000" cy="4603750"/>
          </a:xfrm>
        </p:spPr>
        <p:txBody>
          <a:bodyPr vert="horz" wrap="square" lIns="91440" tIns="45720" rIns="91440" bIns="45720" anchor="t"/>
          <a:p>
            <a:pPr eaLnBrk="1" hangingPunct="1">
              <a:spcBef>
                <a:spcPct val="0"/>
              </a:spcBef>
              <a:buNone/>
            </a:pPr>
            <a:r>
              <a:rPr lang="en-US" altLang="zh-CN" dirty="0"/>
              <a:t> </a:t>
            </a:r>
            <a:r>
              <a:rPr lang="zh-CN" altLang="en-US" dirty="0"/>
              <a:t>细读题目，明确指向</a:t>
            </a:r>
            <a:endParaRPr lang="zh-CN" altLang="en-US" dirty="0"/>
          </a:p>
          <a:p>
            <a:pPr eaLnBrk="1" hangingPunct="1">
              <a:spcBef>
                <a:spcPct val="0"/>
              </a:spcBef>
              <a:buNone/>
            </a:pPr>
            <a:r>
              <a:rPr lang="en-US" altLang="zh-CN" sz="2000" dirty="0">
                <a:solidFill>
                  <a:schemeClr val="tx2"/>
                </a:solidFill>
              </a:rPr>
              <a:t>5</a:t>
            </a:r>
            <a:r>
              <a:rPr lang="zh-CN" altLang="en-US" sz="2000" dirty="0">
                <a:solidFill>
                  <a:schemeClr val="tx2"/>
                </a:solidFill>
              </a:rPr>
              <a:t>．小说以“渴”为中心谋篇布局，这有什么好处？请简要说明。（</a:t>
            </a:r>
            <a:r>
              <a:rPr lang="en-US" altLang="zh-CN" sz="2000" dirty="0">
                <a:solidFill>
                  <a:schemeClr val="tx2"/>
                </a:solidFill>
              </a:rPr>
              <a:t>5</a:t>
            </a:r>
            <a:r>
              <a:rPr lang="zh-CN" altLang="en-US" sz="2000" dirty="0">
                <a:solidFill>
                  <a:schemeClr val="tx2"/>
                </a:solidFill>
              </a:rPr>
              <a:t>分）</a:t>
            </a:r>
            <a:endParaRPr lang="zh-CN" altLang="en-US" sz="2000" dirty="0">
              <a:solidFill>
                <a:schemeClr val="tx2"/>
              </a:solidFill>
            </a:endParaRPr>
          </a:p>
          <a:p>
            <a:pPr>
              <a:buNone/>
            </a:pPr>
            <a:r>
              <a:rPr lang="en-US" altLang="zh-CN" sz="2000" dirty="0">
                <a:solidFill>
                  <a:schemeClr val="accent2"/>
                </a:solidFill>
              </a:rPr>
              <a:t>【</a:t>
            </a:r>
            <a:r>
              <a:rPr lang="zh-CN" altLang="en-US" sz="2000" dirty="0">
                <a:solidFill>
                  <a:schemeClr val="accent2"/>
                </a:solidFill>
              </a:rPr>
              <a:t>答案</a:t>
            </a:r>
            <a:r>
              <a:rPr lang="en-US" altLang="zh-CN" sz="2000" dirty="0">
                <a:solidFill>
                  <a:schemeClr val="accent2"/>
                </a:solidFill>
              </a:rPr>
              <a:t>】</a:t>
            </a:r>
            <a:r>
              <a:rPr lang="zh-CN" altLang="en-US" sz="2000" dirty="0">
                <a:solidFill>
                  <a:schemeClr val="accent2"/>
                </a:solidFill>
              </a:rPr>
              <a:t>省去了许多不必要的叙述交代，使情节更简洁；集中描写人物在特定环境下的状态与感受，使主题更突出。</a:t>
            </a:r>
            <a:endParaRPr lang="zh-CN" altLang="en-US" sz="2000" dirty="0">
              <a:solidFill>
                <a:schemeClr val="accent2"/>
              </a:solidFill>
            </a:endParaRPr>
          </a:p>
          <a:p>
            <a:pPr>
              <a:buNone/>
            </a:pPr>
            <a:r>
              <a:rPr lang="en-US" altLang="zh-CN" sz="2000" dirty="0">
                <a:solidFill>
                  <a:schemeClr val="accent2"/>
                </a:solidFill>
              </a:rPr>
              <a:t>【</a:t>
            </a:r>
            <a:r>
              <a:rPr lang="zh-CN" altLang="en-US" sz="2000" dirty="0">
                <a:solidFill>
                  <a:schemeClr val="accent2"/>
                </a:solidFill>
              </a:rPr>
              <a:t>备考策略</a:t>
            </a:r>
            <a:r>
              <a:rPr lang="en-US" altLang="zh-CN" sz="2000" dirty="0">
                <a:solidFill>
                  <a:schemeClr val="accent2"/>
                </a:solidFill>
              </a:rPr>
              <a:t>】</a:t>
            </a:r>
            <a:r>
              <a:rPr lang="zh-CN" altLang="en-US" sz="2000" dirty="0">
                <a:solidFill>
                  <a:schemeClr val="accent2"/>
                </a:solidFill>
              </a:rPr>
              <a:t>分析小说“谋篇布局”的好处属于</a:t>
            </a:r>
            <a:r>
              <a:rPr lang="zh-CN" altLang="en-US" sz="2000" b="1" dirty="0">
                <a:solidFill>
                  <a:schemeClr val="folHlink"/>
                </a:solidFill>
              </a:rPr>
              <a:t>分析文章的结构，把握文章的思路。</a:t>
            </a:r>
            <a:endParaRPr lang="zh-CN" altLang="en-US" sz="2000" b="1" dirty="0">
              <a:solidFill>
                <a:schemeClr val="folHlink"/>
              </a:solidFill>
            </a:endParaRPr>
          </a:p>
          <a:p>
            <a:r>
              <a:rPr lang="zh-CN" altLang="en-US" sz="2000" b="1" dirty="0">
                <a:solidFill>
                  <a:schemeClr val="accent2"/>
                </a:solidFill>
              </a:rPr>
              <a:t>问题指向：（１）结合内容具体说明文章是如何安排结构的？（２）这样安排文章结构有什么特点？（</a:t>
            </a:r>
            <a:r>
              <a:rPr lang="en-US" altLang="zh-CN" sz="2000" b="1" dirty="0">
                <a:solidFill>
                  <a:schemeClr val="accent2"/>
                </a:solidFill>
              </a:rPr>
              <a:t>3</a:t>
            </a:r>
            <a:r>
              <a:rPr lang="zh-CN" altLang="en-US" sz="2000" b="1" dirty="0">
                <a:solidFill>
                  <a:schemeClr val="accent2"/>
                </a:solidFill>
              </a:rPr>
              <a:t>）文章是怎样谋篇布局的？</a:t>
            </a:r>
            <a:endParaRPr lang="zh-CN" altLang="en-US" sz="2000" b="1" dirty="0">
              <a:solidFill>
                <a:schemeClr val="accent2"/>
              </a:solidFill>
            </a:endParaRPr>
          </a:p>
          <a:p>
            <a:r>
              <a:rPr lang="en-US" altLang="zh-CN" sz="2000" b="1" dirty="0">
                <a:solidFill>
                  <a:schemeClr val="tx2"/>
                </a:solidFill>
              </a:rPr>
              <a:t>【</a:t>
            </a:r>
            <a:r>
              <a:rPr lang="zh-CN" altLang="en-US" sz="2000" b="1" dirty="0">
                <a:solidFill>
                  <a:schemeClr val="tx2"/>
                </a:solidFill>
              </a:rPr>
              <a:t>答题思路</a:t>
            </a:r>
            <a:r>
              <a:rPr lang="en-US" altLang="zh-CN" sz="2000" b="1" dirty="0">
                <a:solidFill>
                  <a:schemeClr val="tx2"/>
                </a:solidFill>
              </a:rPr>
              <a:t>】</a:t>
            </a:r>
            <a:br>
              <a:rPr lang="en-US" altLang="zh-CN" sz="2000" b="1" dirty="0">
                <a:solidFill>
                  <a:schemeClr val="tx2"/>
                </a:solidFill>
              </a:rPr>
            </a:br>
            <a:r>
              <a:rPr lang="en-US" altLang="zh-CN" sz="2000" b="1" dirty="0">
                <a:solidFill>
                  <a:schemeClr val="tx2"/>
                </a:solidFill>
              </a:rPr>
              <a:t>    1</a:t>
            </a:r>
            <a:r>
              <a:rPr lang="zh-CN" altLang="en-US" sz="2000" b="1" dirty="0">
                <a:solidFill>
                  <a:schemeClr val="tx2"/>
                </a:solidFill>
              </a:rPr>
              <a:t>、由浅入深，由表及里，由现象到本质，符合人们的认识规律；</a:t>
            </a:r>
            <a:br>
              <a:rPr lang="zh-CN" altLang="en-US" sz="2000" b="1" dirty="0">
                <a:solidFill>
                  <a:schemeClr val="tx2"/>
                </a:solidFill>
              </a:rPr>
            </a:br>
            <a:r>
              <a:rPr lang="zh-CN" altLang="en-US" sz="2000" b="1" dirty="0">
                <a:solidFill>
                  <a:schemeClr val="tx2"/>
                </a:solidFill>
              </a:rPr>
              <a:t>    </a:t>
            </a:r>
            <a:r>
              <a:rPr lang="en-US" altLang="zh-CN" sz="2000" b="1" dirty="0">
                <a:solidFill>
                  <a:schemeClr val="tx2"/>
                </a:solidFill>
              </a:rPr>
              <a:t>2</a:t>
            </a:r>
            <a:r>
              <a:rPr lang="zh-CN" altLang="en-US" sz="2000" b="1" dirty="0">
                <a:solidFill>
                  <a:schemeClr val="tx2"/>
                </a:solidFill>
              </a:rPr>
              <a:t>、前后照应，使得文章首尾勾连，结构圆合，浑然一体；</a:t>
            </a:r>
            <a:br>
              <a:rPr lang="zh-CN" altLang="en-US" sz="2000" b="1" dirty="0">
                <a:solidFill>
                  <a:schemeClr val="tx2"/>
                </a:solidFill>
              </a:rPr>
            </a:br>
            <a:r>
              <a:rPr lang="zh-CN" altLang="en-US" sz="2000" b="1" dirty="0">
                <a:solidFill>
                  <a:schemeClr val="tx2"/>
                </a:solidFill>
              </a:rPr>
              <a:t>　　</a:t>
            </a:r>
            <a:r>
              <a:rPr lang="en-US" altLang="zh-CN" sz="2000" b="1" dirty="0">
                <a:solidFill>
                  <a:schemeClr val="tx2"/>
                </a:solidFill>
              </a:rPr>
              <a:t>3</a:t>
            </a:r>
            <a:r>
              <a:rPr lang="zh-CN" altLang="en-US" sz="2000" b="1" dirty="0">
                <a:solidFill>
                  <a:schemeClr val="tx2"/>
                </a:solidFill>
              </a:rPr>
              <a:t>、衔接紧密，环环相扣，有很强的条理性和逻辑性；</a:t>
            </a:r>
            <a:endParaRPr lang="zh-CN" altLang="en-US" sz="2000" dirty="0">
              <a:solidFill>
                <a:schemeClr val="tx2"/>
              </a:solidFill>
            </a:endParaRPr>
          </a:p>
          <a:p>
            <a:endParaRPr lang="zh-CN" altLang="en-US" sz="2000" dirty="0">
              <a:solidFill>
                <a:schemeClr val="tx2"/>
              </a:solidFill>
            </a:endParaRPr>
          </a:p>
        </p:txBody>
      </p:sp>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文本占位符 124930"/>
          <p:cNvSpPr>
            <a:spLocks noGrp="1"/>
          </p:cNvSpPr>
          <p:nvPr>
            <p:ph idx="1"/>
          </p:nvPr>
        </p:nvSpPr>
        <p:spPr>
          <a:xfrm>
            <a:off x="1847850" y="260350"/>
            <a:ext cx="8362950" cy="5761038"/>
          </a:xfrm>
        </p:spPr>
        <p:txBody>
          <a:bodyPr vert="horz" wrap="square" lIns="91440" tIns="45720" rIns="91440" bIns="45720" anchor="t"/>
          <a:p>
            <a:pPr>
              <a:buNone/>
            </a:pPr>
            <a:r>
              <a:rPr lang="en-US" altLang="zh-CN" dirty="0">
                <a:solidFill>
                  <a:schemeClr val="tx2"/>
                </a:solidFill>
              </a:rPr>
              <a:t>6</a:t>
            </a:r>
            <a:r>
              <a:rPr lang="zh-CN" altLang="en-US" dirty="0">
                <a:solidFill>
                  <a:schemeClr val="tx2"/>
                </a:solidFill>
              </a:rPr>
              <a:t>．小说以一个没有谜底的“美好的谜”结尾，这样处理有怎样的艺术效果？请结合作品进行分析。（</a:t>
            </a:r>
            <a:r>
              <a:rPr lang="en-US" altLang="zh-CN" dirty="0">
                <a:solidFill>
                  <a:schemeClr val="tx2"/>
                </a:solidFill>
              </a:rPr>
              <a:t>6</a:t>
            </a:r>
            <a:r>
              <a:rPr lang="zh-CN" altLang="en-US" dirty="0">
                <a:solidFill>
                  <a:schemeClr val="tx2"/>
                </a:solidFill>
              </a:rPr>
              <a:t>分）</a:t>
            </a:r>
            <a:endParaRPr lang="zh-CN" altLang="en-US" dirty="0">
              <a:solidFill>
                <a:schemeClr val="tx2"/>
              </a:solidFill>
            </a:endParaRPr>
          </a:p>
          <a:p>
            <a:pPr>
              <a:buNone/>
            </a:pPr>
            <a:endParaRPr lang="en-US" altLang="zh-CN" dirty="0">
              <a:solidFill>
                <a:schemeClr val="accent2"/>
              </a:solidFill>
            </a:endParaRPr>
          </a:p>
          <a:p>
            <a:pPr>
              <a:buNone/>
            </a:pPr>
            <a:r>
              <a:rPr lang="en-US" altLang="zh-CN" dirty="0">
                <a:solidFill>
                  <a:schemeClr val="accent2"/>
                </a:solidFill>
              </a:rPr>
              <a:t>【</a:t>
            </a:r>
            <a:r>
              <a:rPr lang="zh-CN" altLang="en-US" dirty="0">
                <a:solidFill>
                  <a:schemeClr val="accent2"/>
                </a:solidFill>
              </a:rPr>
              <a:t>答案</a:t>
            </a:r>
            <a:r>
              <a:rPr lang="en-US" altLang="zh-CN" dirty="0">
                <a:solidFill>
                  <a:schemeClr val="accent2"/>
                </a:solidFill>
              </a:rPr>
              <a:t>】</a:t>
            </a:r>
            <a:r>
              <a:rPr lang="zh-CN" altLang="en-US" dirty="0">
                <a:solidFill>
                  <a:schemeClr val="accent2"/>
                </a:solidFill>
              </a:rPr>
              <a:t>小说人物“他”所知有限，这样写很真实；故事戛然而止，强化了小说的神秘氛围；打破了读者的心理预期，留下了更多想象回味的空间。</a:t>
            </a:r>
            <a:endParaRPr lang="zh-CN" altLang="en-US" dirty="0">
              <a:solidFill>
                <a:schemeClr val="accent2"/>
              </a:solidFill>
            </a:endParaRPr>
          </a:p>
          <a:p>
            <a:pPr>
              <a:buNone/>
            </a:pPr>
            <a:r>
              <a:rPr lang="zh-CN" altLang="en-US" dirty="0">
                <a:solidFill>
                  <a:schemeClr val="accent2"/>
                </a:solidFill>
              </a:rPr>
              <a:t>　小说阅读结尾题</a:t>
            </a:r>
            <a:endParaRPr lang="zh-CN" altLang="en-US" dirty="0">
              <a:solidFill>
                <a:schemeClr val="accent2"/>
              </a:solidFill>
            </a:endParaRPr>
          </a:p>
          <a:p>
            <a:pPr>
              <a:buNone/>
            </a:pPr>
            <a:r>
              <a:rPr lang="zh-CN" altLang="en-US" dirty="0">
                <a:solidFill>
                  <a:schemeClr val="accent2"/>
                </a:solidFill>
              </a:rPr>
              <a:t>　题目指向：</a:t>
            </a:r>
            <a:endParaRPr lang="zh-CN" altLang="en-US" dirty="0">
              <a:solidFill>
                <a:schemeClr val="accent2"/>
              </a:solidFill>
            </a:endParaRPr>
          </a:p>
          <a:p>
            <a:pPr>
              <a:buNone/>
            </a:pPr>
            <a:r>
              <a:rPr lang="zh-CN" altLang="en-US" dirty="0">
                <a:solidFill>
                  <a:schemeClr val="accent2"/>
                </a:solidFill>
              </a:rPr>
              <a:t>　</a:t>
            </a:r>
            <a:r>
              <a:rPr lang="en-US" altLang="zh-CN" dirty="0">
                <a:solidFill>
                  <a:schemeClr val="accent2"/>
                </a:solidFill>
              </a:rPr>
              <a:t>1</a:t>
            </a:r>
            <a:r>
              <a:rPr lang="zh-CN" altLang="en-US" dirty="0">
                <a:solidFill>
                  <a:schemeClr val="accent2"/>
                </a:solidFill>
              </a:rPr>
              <a:t>、这篇小说的结尾令人印象深刻，请赏析它的妙处。</a:t>
            </a:r>
            <a:endParaRPr lang="zh-CN" altLang="en-US" dirty="0">
              <a:solidFill>
                <a:schemeClr val="accent2"/>
              </a:solidFill>
            </a:endParaRPr>
          </a:p>
          <a:p>
            <a:pPr>
              <a:buNone/>
            </a:pPr>
            <a:r>
              <a:rPr lang="zh-CN" altLang="en-US" dirty="0">
                <a:solidFill>
                  <a:schemeClr val="accent2"/>
                </a:solidFill>
              </a:rPr>
              <a:t>　</a:t>
            </a:r>
            <a:r>
              <a:rPr lang="en-US" altLang="zh-CN" dirty="0">
                <a:solidFill>
                  <a:schemeClr val="accent2"/>
                </a:solidFill>
              </a:rPr>
              <a:t>2</a:t>
            </a:r>
            <a:r>
              <a:rPr lang="zh-CN" altLang="en-US" dirty="0">
                <a:solidFill>
                  <a:schemeClr val="accent2"/>
                </a:solidFill>
              </a:rPr>
              <a:t>、谈谈你对这篇小说结尾的看法。</a:t>
            </a:r>
            <a:endParaRPr lang="zh-CN" altLang="en-US" dirty="0">
              <a:solidFill>
                <a:schemeClr val="accent2"/>
              </a:solidFill>
            </a:endParaRPr>
          </a:p>
          <a:p>
            <a:pPr>
              <a:buNone/>
            </a:pPr>
            <a:r>
              <a:rPr lang="zh-CN" altLang="en-US" dirty="0">
                <a:solidFill>
                  <a:schemeClr val="accent2"/>
                </a:solidFill>
              </a:rPr>
              <a:t>　</a:t>
            </a:r>
            <a:r>
              <a:rPr lang="en-US" altLang="zh-CN" dirty="0">
                <a:solidFill>
                  <a:schemeClr val="accent2"/>
                </a:solidFill>
              </a:rPr>
              <a:t>3</a:t>
            </a:r>
            <a:r>
              <a:rPr lang="zh-CN" altLang="en-US" dirty="0">
                <a:solidFill>
                  <a:schemeClr val="accent2"/>
                </a:solidFill>
              </a:rPr>
              <a:t>、有人说这篇小说的结尾很震撼人心，有人说还是去掉结尾好。你认为怎样更好？为什么？</a:t>
            </a:r>
            <a:endParaRPr lang="zh-CN" altLang="en-US" dirty="0">
              <a:solidFill>
                <a:schemeClr val="accent2"/>
              </a:solidFill>
            </a:endParaRPr>
          </a:p>
          <a:p>
            <a:pPr>
              <a:buNone/>
            </a:pPr>
            <a:r>
              <a:rPr lang="zh-CN" altLang="en-US" dirty="0"/>
              <a:t>　</a:t>
            </a:r>
            <a:endParaRPr lang="zh-CN" altLang="en-US" dirty="0"/>
          </a:p>
        </p:txBody>
      </p:sp>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标题 75777"/>
          <p:cNvSpPr>
            <a:spLocks noGrp="1"/>
          </p:cNvSpPr>
          <p:nvPr>
            <p:ph type="title"/>
          </p:nvPr>
        </p:nvSpPr>
        <p:spPr>
          <a:xfrm>
            <a:off x="1981200" y="304800"/>
            <a:ext cx="8215313" cy="1066800"/>
          </a:xfrm>
        </p:spPr>
        <p:txBody>
          <a:bodyPr vert="horz" wrap="square" lIns="91440" tIns="45720" rIns="91440" bIns="45720" anchor="ctr"/>
          <a:p>
            <a:br>
              <a:rPr lang="zh-CN" altLang="en-US" sz="2400" dirty="0"/>
            </a:br>
            <a:r>
              <a:rPr lang="zh-CN" altLang="en-US" sz="2400" dirty="0">
                <a:solidFill>
                  <a:schemeClr val="accent2"/>
                </a:solidFill>
              </a:rPr>
              <a:t>小说以“锄”为标题，有什么</a:t>
            </a:r>
            <a:r>
              <a:rPr lang="zh-CN" altLang="en-US" sz="2400" dirty="0">
                <a:solidFill>
                  <a:schemeClr val="tx2"/>
                </a:solidFill>
              </a:rPr>
              <a:t>寓意</a:t>
            </a:r>
            <a:r>
              <a:rPr lang="zh-CN" altLang="en-US" sz="2400" dirty="0">
                <a:solidFill>
                  <a:schemeClr val="accent2"/>
                </a:solidFill>
              </a:rPr>
              <a:t>？请结合全文简要分析。</a:t>
            </a:r>
            <a:endParaRPr lang="zh-CN" altLang="en-US" sz="2400" dirty="0">
              <a:solidFill>
                <a:schemeClr val="accent2"/>
              </a:solidFill>
            </a:endParaRPr>
          </a:p>
        </p:txBody>
      </p:sp>
      <p:sp>
        <p:nvSpPr>
          <p:cNvPr id="68611" name="文本占位符 75778"/>
          <p:cNvSpPr>
            <a:spLocks noGrp="1"/>
          </p:cNvSpPr>
          <p:nvPr>
            <p:ph idx="4294967295"/>
          </p:nvPr>
        </p:nvSpPr>
        <p:spPr>
          <a:xfrm>
            <a:off x="1524000" y="1484313"/>
            <a:ext cx="9144000" cy="5867400"/>
          </a:xfrm>
        </p:spPr>
        <p:txBody>
          <a:bodyPr vert="horz" wrap="square" lIns="91440" tIns="45720" rIns="91440" bIns="45720" anchor="t"/>
          <a:p>
            <a:r>
              <a:rPr lang="zh-CN" altLang="en-US" sz="1800" b="1" dirty="0"/>
              <a:t>典型“问题答卷”：</a:t>
            </a:r>
            <a:endParaRPr lang="zh-CN" altLang="en-US" sz="1800" dirty="0"/>
          </a:p>
          <a:p>
            <a:r>
              <a:rPr lang="zh-CN" altLang="en-US" sz="1800" dirty="0"/>
              <a:t>①</a:t>
            </a:r>
            <a:r>
              <a:rPr lang="zh-CN" altLang="en-US" sz="1800" dirty="0">
                <a:solidFill>
                  <a:schemeClr val="tx2"/>
                </a:solidFill>
              </a:rPr>
              <a:t>内容上</a:t>
            </a:r>
            <a:r>
              <a:rPr lang="zh-CN" altLang="en-US" sz="1800" dirty="0"/>
              <a:t>，本文围绕六安爷锄地展开，“锄”既指六安爷带着锄坚持去百亩园为苗锄地的这一举动，也指六安爷手中的农具，衬托出六安爷与土地之间和谐关系。</a:t>
            </a:r>
            <a:endParaRPr lang="zh-CN" altLang="en-US" sz="1800" dirty="0"/>
          </a:p>
          <a:p>
            <a:r>
              <a:rPr lang="zh-CN" altLang="en-US" sz="1800" dirty="0"/>
              <a:t>②</a:t>
            </a:r>
            <a:r>
              <a:rPr lang="zh-CN" altLang="en-US" sz="1800" dirty="0">
                <a:solidFill>
                  <a:schemeClr val="tx2"/>
                </a:solidFill>
              </a:rPr>
              <a:t>结构上</a:t>
            </a:r>
            <a:r>
              <a:rPr lang="zh-CN" altLang="en-US" sz="1800" dirty="0"/>
              <a:t>，“锄”地是本文的线索，小说以“锄”字将六安爷与土地联系起来，并且推动着故事情节的发展。</a:t>
            </a:r>
            <a:endParaRPr lang="zh-CN" altLang="en-US" sz="1800" dirty="0"/>
          </a:p>
          <a:p>
            <a:r>
              <a:rPr lang="zh-CN" altLang="en-US" sz="1800" dirty="0"/>
              <a:t>③</a:t>
            </a:r>
            <a:r>
              <a:rPr lang="zh-CN" altLang="en-US" sz="1800" dirty="0">
                <a:solidFill>
                  <a:schemeClr val="tx2"/>
                </a:solidFill>
              </a:rPr>
              <a:t>人物形象上</a:t>
            </a:r>
            <a:r>
              <a:rPr lang="zh-CN" altLang="en-US" sz="1800" dirty="0"/>
              <a:t>，通过一个“锄”字塑造了六安爷热爱土地，勤劳执着的形象。</a:t>
            </a:r>
            <a:endParaRPr lang="zh-CN" altLang="en-US" sz="1800" dirty="0"/>
          </a:p>
          <a:p>
            <a:r>
              <a:rPr lang="zh-CN" altLang="en-US" sz="1800" dirty="0"/>
              <a:t>④</a:t>
            </a:r>
            <a:r>
              <a:rPr lang="zh-CN" altLang="en-US" sz="1800" dirty="0">
                <a:solidFill>
                  <a:schemeClr val="tx2"/>
                </a:solidFill>
              </a:rPr>
              <a:t>主旨上</a:t>
            </a:r>
            <a:r>
              <a:rPr lang="zh-CN" altLang="en-US" sz="1800" dirty="0"/>
              <a:t>，“锄”字揭示了小说的主旨，即以六安爷为代表的农民对土地的热爱及他们将失去土地时对土地的眷恋。</a:t>
            </a:r>
            <a:endParaRPr lang="zh-CN" altLang="en-US" sz="1800" dirty="0"/>
          </a:p>
          <a:p>
            <a:r>
              <a:rPr lang="zh-CN" altLang="en-US" sz="1800" dirty="0"/>
              <a:t>⑤表达效果上，以一个简单的“锄”字作标题，寓意深远，吸引读者。</a:t>
            </a:r>
            <a:endParaRPr lang="zh-CN" altLang="en-US" sz="1800" b="1" dirty="0"/>
          </a:p>
          <a:p>
            <a:r>
              <a:rPr lang="zh-CN" altLang="en-US" sz="1800" b="1" dirty="0"/>
              <a:t>   标准答案：</a:t>
            </a:r>
            <a:endParaRPr lang="zh-CN" altLang="en-US" sz="1800" dirty="0"/>
          </a:p>
          <a:p>
            <a:r>
              <a:rPr lang="zh-CN" altLang="en-US" sz="1800" dirty="0"/>
              <a:t>①锄作为一种农具，象征六安爷的人生和精神；</a:t>
            </a:r>
            <a:r>
              <a:rPr lang="zh-CN" altLang="en-US" sz="1800" dirty="0">
                <a:solidFill>
                  <a:schemeClr val="tx2"/>
                </a:solidFill>
              </a:rPr>
              <a:t>（表层）</a:t>
            </a:r>
            <a:endParaRPr lang="zh-CN" altLang="en-US" sz="1800" dirty="0">
              <a:solidFill>
                <a:schemeClr val="tx2"/>
              </a:solidFill>
            </a:endParaRPr>
          </a:p>
          <a:p>
            <a:r>
              <a:rPr lang="zh-CN" altLang="en-US" sz="1800" dirty="0"/>
              <a:t>②锄喻示劳动者与土地的亲密关系；  </a:t>
            </a:r>
            <a:r>
              <a:rPr lang="zh-CN" altLang="en-US" sz="1800" dirty="0">
                <a:solidFill>
                  <a:schemeClr val="tx2"/>
                </a:solidFill>
              </a:rPr>
              <a:t>（深层）</a:t>
            </a:r>
            <a:endParaRPr lang="zh-CN" altLang="en-US" sz="1800" dirty="0">
              <a:solidFill>
                <a:schemeClr val="tx2"/>
              </a:solidFill>
            </a:endParaRPr>
          </a:p>
          <a:p>
            <a:r>
              <a:rPr lang="zh-CN" altLang="en-US" sz="1800" dirty="0"/>
              <a:t>③锄意味着传统的农业生产和生活方式； </a:t>
            </a:r>
            <a:r>
              <a:rPr lang="zh-CN" altLang="en-US" sz="1800" dirty="0">
                <a:solidFill>
                  <a:schemeClr val="tx2"/>
                </a:solidFill>
              </a:rPr>
              <a:t>（深层）</a:t>
            </a:r>
            <a:endParaRPr lang="zh-CN" altLang="en-US" sz="1800" dirty="0">
              <a:solidFill>
                <a:schemeClr val="tx2"/>
              </a:solidFill>
            </a:endParaRPr>
          </a:p>
          <a:p>
            <a:r>
              <a:rPr lang="zh-CN" altLang="en-US" sz="1800" dirty="0"/>
              <a:t>④锄作为一种劳作行为，蕴含着六安爷对土地的热爱，又暗示着他对土地的告别。</a:t>
            </a:r>
            <a:r>
              <a:rPr lang="zh-CN" altLang="en-US" sz="1800" dirty="0">
                <a:solidFill>
                  <a:schemeClr val="tx2"/>
                </a:solidFill>
              </a:rPr>
              <a:t>（主旨）</a:t>
            </a:r>
            <a:endParaRPr lang="zh-CN" altLang="en-US" sz="1800" dirty="0">
              <a:solidFill>
                <a:schemeClr val="tx2"/>
              </a:solidFill>
            </a:endParaRPr>
          </a:p>
          <a:p>
            <a:r>
              <a:rPr lang="zh-CN" altLang="en-US" sz="1800" dirty="0"/>
              <a:t>（答出三点即可）</a:t>
            </a:r>
            <a:endParaRPr lang="zh-CN" altLang="en-US" sz="1800" dirty="0"/>
          </a:p>
          <a:p>
            <a:r>
              <a:rPr lang="zh-CN" altLang="en-US" sz="1800" b="1" dirty="0">
                <a:solidFill>
                  <a:schemeClr val="tx2"/>
                </a:solidFill>
              </a:rPr>
              <a:t>          </a:t>
            </a:r>
            <a:endParaRPr lang="zh-CN" altLang="en-US" sz="1800" b="1" dirty="0">
              <a:solidFill>
                <a:schemeClr val="tx2"/>
              </a:solidFill>
            </a:endParaRPr>
          </a:p>
        </p:txBody>
      </p:sp>
      <p:sp>
        <p:nvSpPr>
          <p:cNvPr id="68612" name="矩形 75779"/>
          <p:cNvSpPr/>
          <p:nvPr/>
        </p:nvSpPr>
        <p:spPr>
          <a:xfrm>
            <a:off x="1847850" y="0"/>
            <a:ext cx="4968875" cy="583565"/>
          </a:xfrm>
          <a:prstGeom prst="rect">
            <a:avLst/>
          </a:prstGeom>
          <a:noFill/>
          <a:ln w="9525">
            <a:noFill/>
          </a:ln>
        </p:spPr>
        <p:txBody>
          <a:bodyPr>
            <a:spAutoFit/>
          </a:bodyPr>
          <a:p>
            <a:r>
              <a:rPr lang="zh-CN" altLang="en-US" sz="3200" dirty="0">
                <a:solidFill>
                  <a:schemeClr val="tx2"/>
                </a:solidFill>
                <a:latin typeface="Arial" panose="020B0604020202020204" pitchFamily="34" charset="0"/>
                <a:sym typeface="Arial" panose="020B0604020202020204" pitchFamily="34" charset="0"/>
              </a:rPr>
              <a:t>细读题目，明确指向</a:t>
            </a:r>
            <a:endParaRPr lang="zh-CN" altLang="en-US" sz="3200" dirty="0">
              <a:solidFill>
                <a:schemeClr val="tx2"/>
              </a:solidFill>
              <a:latin typeface="Arial" panose="020B0604020202020204" pitchFamily="34" charset="0"/>
              <a:sym typeface="Arial" panose="020B0604020202020204" pitchFamily="34" charset="0"/>
            </a:endParaRPr>
          </a:p>
        </p:txBody>
      </p:sp>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标题 126977"/>
          <p:cNvSpPr>
            <a:spLocks noGrp="1"/>
          </p:cNvSpPr>
          <p:nvPr>
            <p:ph type="title"/>
          </p:nvPr>
        </p:nvSpPr>
        <p:spPr>
          <a:xfrm>
            <a:off x="1981200" y="274638"/>
            <a:ext cx="8229600" cy="1143000"/>
          </a:xfrm>
        </p:spPr>
        <p:txBody>
          <a:bodyPr vert="horz" wrap="square" lIns="91440" tIns="45720" rIns="91440" bIns="45720" anchor="ctr"/>
          <a:p>
            <a:r>
              <a:rPr lang="zh-CN" altLang="en-US" sz="2800" kern="1200" dirty="0">
                <a:solidFill>
                  <a:srgbClr val="333333"/>
                </a:solidFill>
                <a:latin typeface="+mj-ea"/>
                <a:ea typeface="+mj-ea"/>
                <a:cs typeface="+mj-cs"/>
                <a:sym typeface="Arial" panose="020B0604020202020204" pitchFamily="34" charset="0"/>
              </a:rPr>
              <a:t>细读题目，</a:t>
            </a:r>
            <a:r>
              <a:rPr lang="zh-CN" altLang="en-US" sz="2800" kern="1200" dirty="0">
                <a:latin typeface="+mj-ea"/>
                <a:ea typeface="+mj-ea"/>
                <a:cs typeface="+mj-cs"/>
                <a:sym typeface="Arial" panose="020B0604020202020204" pitchFamily="34" charset="0"/>
              </a:rPr>
              <a:t>分析答题角度</a:t>
            </a:r>
            <a:endParaRPr lang="zh-CN" altLang="en-US" sz="2800" kern="1200" dirty="0">
              <a:latin typeface="+mj-ea"/>
              <a:ea typeface="+mj-ea"/>
              <a:cs typeface="+mj-cs"/>
              <a:sym typeface="Arial" panose="020B0604020202020204" pitchFamily="34" charset="0"/>
            </a:endParaRPr>
          </a:p>
        </p:txBody>
      </p:sp>
      <p:sp>
        <p:nvSpPr>
          <p:cNvPr id="71683" name="文本占位符 126978"/>
          <p:cNvSpPr>
            <a:spLocks noGrp="1"/>
          </p:cNvSpPr>
          <p:nvPr>
            <p:ph idx="1"/>
          </p:nvPr>
        </p:nvSpPr>
        <p:spPr>
          <a:xfrm>
            <a:off x="1992313" y="1125538"/>
            <a:ext cx="8229600" cy="4603750"/>
          </a:xfrm>
        </p:spPr>
        <p:txBody>
          <a:bodyPr vert="horz" wrap="square" lIns="91440" tIns="45720" rIns="91440" bIns="45720" anchor="t"/>
          <a:p>
            <a:pPr>
              <a:buNone/>
            </a:pPr>
            <a:r>
              <a:rPr lang="en-US" altLang="zh-CN" dirty="0">
                <a:solidFill>
                  <a:schemeClr val="tx2"/>
                </a:solidFill>
              </a:rPr>
              <a:t>2</a:t>
            </a:r>
            <a:r>
              <a:rPr lang="zh-CN" altLang="en-US" dirty="0">
                <a:solidFill>
                  <a:schemeClr val="tx2"/>
                </a:solidFill>
              </a:rPr>
              <a:t>、分析令人伤感的悲剧结局。</a:t>
            </a:r>
            <a:endParaRPr lang="zh-CN" altLang="en-US" dirty="0">
              <a:solidFill>
                <a:schemeClr val="tx2"/>
              </a:solidFill>
            </a:endParaRPr>
          </a:p>
          <a:p>
            <a:pPr>
              <a:buNone/>
            </a:pPr>
            <a:r>
              <a:rPr lang="zh-CN" altLang="en-US" dirty="0"/>
              <a:t> </a:t>
            </a:r>
            <a:r>
              <a:rPr lang="zh-CN" altLang="en-US" dirty="0">
                <a:solidFill>
                  <a:schemeClr val="accent2"/>
                </a:solidFill>
              </a:rPr>
              <a:t>①从主题上看，能更好地深化主题。</a:t>
            </a:r>
            <a:endParaRPr lang="zh-CN" altLang="en-US" dirty="0">
              <a:solidFill>
                <a:schemeClr val="accent2"/>
              </a:solidFill>
            </a:endParaRPr>
          </a:p>
          <a:p>
            <a:pPr>
              <a:buNone/>
            </a:pPr>
            <a:r>
              <a:rPr lang="zh-CN" altLang="en-US" dirty="0">
                <a:solidFill>
                  <a:schemeClr val="accent2"/>
                </a:solidFill>
              </a:rPr>
              <a:t>　　如</a:t>
            </a:r>
            <a:r>
              <a:rPr lang="en-US" altLang="zh-CN" dirty="0">
                <a:solidFill>
                  <a:schemeClr val="accent2"/>
                </a:solidFill>
              </a:rPr>
              <a:t>《</a:t>
            </a:r>
            <a:r>
              <a:rPr lang="zh-CN" altLang="en-US" dirty="0">
                <a:solidFill>
                  <a:schemeClr val="accent2"/>
                </a:solidFill>
              </a:rPr>
              <a:t>药</a:t>
            </a:r>
            <a:r>
              <a:rPr lang="en-US" altLang="zh-CN" dirty="0">
                <a:solidFill>
                  <a:schemeClr val="accent2"/>
                </a:solidFill>
              </a:rPr>
              <a:t>》</a:t>
            </a:r>
            <a:r>
              <a:rPr lang="zh-CN" altLang="en-US" dirty="0">
                <a:solidFill>
                  <a:schemeClr val="accent2"/>
                </a:solidFill>
              </a:rPr>
              <a:t>华小栓、夏瑜的死（悲剧）揭示了辛亥革命的不彻底性</a:t>
            </a:r>
            <a:r>
              <a:rPr lang="en-US" altLang="zh-CN" dirty="0">
                <a:solidFill>
                  <a:schemeClr val="accent2"/>
                </a:solidFill>
              </a:rPr>
              <a:t>-----</a:t>
            </a:r>
            <a:r>
              <a:rPr lang="zh-CN" altLang="en-US" dirty="0">
                <a:solidFill>
                  <a:schemeClr val="accent2"/>
                </a:solidFill>
              </a:rPr>
              <a:t>没有发动群众。</a:t>
            </a:r>
            <a:endParaRPr lang="zh-CN" altLang="en-US" dirty="0">
              <a:solidFill>
                <a:schemeClr val="accent2"/>
              </a:solidFill>
            </a:endParaRPr>
          </a:p>
          <a:p>
            <a:pPr>
              <a:buNone/>
            </a:pPr>
            <a:r>
              <a:rPr lang="zh-CN" altLang="en-US" dirty="0">
                <a:solidFill>
                  <a:schemeClr val="accent2"/>
                </a:solidFill>
              </a:rPr>
              <a:t>②从表现人物性格看，能更好地塑造人物性格。如</a:t>
            </a:r>
            <a:r>
              <a:rPr lang="en-US" altLang="zh-CN" dirty="0">
                <a:solidFill>
                  <a:schemeClr val="accent2"/>
                </a:solidFill>
              </a:rPr>
              <a:t>《</a:t>
            </a:r>
            <a:r>
              <a:rPr lang="zh-CN" altLang="en-US" dirty="0">
                <a:solidFill>
                  <a:schemeClr val="accent2"/>
                </a:solidFill>
              </a:rPr>
              <a:t>药</a:t>
            </a:r>
            <a:r>
              <a:rPr lang="en-US" altLang="zh-CN" dirty="0">
                <a:solidFill>
                  <a:schemeClr val="accent2"/>
                </a:solidFill>
              </a:rPr>
              <a:t>》</a:t>
            </a:r>
            <a:r>
              <a:rPr lang="zh-CN" altLang="en-US" dirty="0">
                <a:solidFill>
                  <a:schemeClr val="accent2"/>
                </a:solidFill>
              </a:rPr>
              <a:t>写华小栓吃了人血馒头后的死，突现了群众（华老栓）的愚昧性格。</a:t>
            </a:r>
            <a:endParaRPr lang="zh-CN" altLang="en-US" dirty="0">
              <a:solidFill>
                <a:schemeClr val="accent2"/>
              </a:solidFill>
            </a:endParaRPr>
          </a:p>
          <a:p>
            <a:pPr>
              <a:buNone/>
            </a:pPr>
            <a:r>
              <a:rPr lang="zh-CN" altLang="en-US" dirty="0">
                <a:solidFill>
                  <a:schemeClr val="accent2"/>
                </a:solidFill>
              </a:rPr>
              <a:t>③这种结局令人感动，令人回味，引人思考。如</a:t>
            </a:r>
            <a:r>
              <a:rPr lang="en-US" altLang="zh-CN" dirty="0">
                <a:solidFill>
                  <a:schemeClr val="accent2"/>
                </a:solidFill>
              </a:rPr>
              <a:t>《</a:t>
            </a:r>
            <a:r>
              <a:rPr lang="zh-CN" altLang="en-US" dirty="0">
                <a:solidFill>
                  <a:schemeClr val="accent2"/>
                </a:solidFill>
              </a:rPr>
              <a:t>杜十娘怒沉百宝箱</a:t>
            </a:r>
            <a:r>
              <a:rPr lang="en-US" altLang="zh-CN" dirty="0">
                <a:solidFill>
                  <a:schemeClr val="accent2"/>
                </a:solidFill>
              </a:rPr>
              <a:t>》</a:t>
            </a:r>
            <a:r>
              <a:rPr lang="zh-CN" altLang="en-US" dirty="0">
                <a:solidFill>
                  <a:schemeClr val="accent2"/>
                </a:solidFill>
              </a:rPr>
              <a:t>，杜十娘的死，引起读者思考死的原因。</a:t>
            </a:r>
            <a:endParaRPr lang="zh-CN" altLang="en-US" dirty="0">
              <a:solidFill>
                <a:schemeClr val="accent2"/>
              </a:solidFill>
            </a:endParaRPr>
          </a:p>
          <a:p>
            <a:pPr>
              <a:buNone/>
            </a:pPr>
            <a:r>
              <a:rPr lang="zh-CN" altLang="en-US" dirty="0">
                <a:solidFill>
                  <a:schemeClr val="accent2"/>
                </a:solidFill>
              </a:rPr>
              <a:t>　　</a:t>
            </a:r>
            <a:endParaRPr lang="zh-CN" altLang="en-US" dirty="0">
              <a:solidFill>
                <a:schemeClr val="accent2"/>
              </a:solidFill>
            </a:endParaRPr>
          </a:p>
          <a:p>
            <a:endParaRPr lang="zh-CN" altLang="en-US" dirty="0">
              <a:solidFill>
                <a:schemeClr val="accent2"/>
              </a:solidFill>
            </a:endParaRPr>
          </a:p>
        </p:txBody>
      </p:sp>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标题 77825"/>
          <p:cNvSpPr>
            <a:spLocks noGrp="1"/>
          </p:cNvSpPr>
          <p:nvPr>
            <p:ph type="title"/>
          </p:nvPr>
        </p:nvSpPr>
        <p:spPr>
          <a:xfrm>
            <a:off x="1981200" y="908050"/>
            <a:ext cx="8686800" cy="865188"/>
          </a:xfrm>
        </p:spPr>
        <p:txBody>
          <a:bodyPr vert="horz" wrap="square" lIns="91440" tIns="45720" rIns="91440" bIns="45720" anchor="ctr"/>
          <a:p>
            <a:r>
              <a:rPr lang="zh-CN" altLang="en-US" kern="1200" dirty="0">
                <a:solidFill>
                  <a:srgbClr val="333333"/>
                </a:solidFill>
                <a:latin typeface="+mj-ea"/>
                <a:ea typeface="+mj-ea"/>
                <a:cs typeface="+mj-cs"/>
                <a:sym typeface="Arial" panose="020B0604020202020204" pitchFamily="34" charset="0"/>
              </a:rPr>
              <a:t>“我不是锄地，我是过瘾”这句话，既是</a:t>
            </a:r>
            <a:r>
              <a:rPr lang="zh-CN" altLang="en-US" kern="1200" dirty="0">
                <a:solidFill>
                  <a:schemeClr val="accent2"/>
                </a:solidFill>
                <a:latin typeface="+mj-ea"/>
                <a:ea typeface="+mj-ea"/>
                <a:cs typeface="+mj-cs"/>
                <a:sym typeface="Arial" panose="020B0604020202020204" pitchFamily="34" charset="0"/>
              </a:rPr>
              <a:t>理解六安爷</a:t>
            </a:r>
            <a:r>
              <a:rPr lang="zh-CN" altLang="en-US" kern="1200" dirty="0">
                <a:solidFill>
                  <a:srgbClr val="333333"/>
                </a:solidFill>
                <a:latin typeface="+mj-ea"/>
                <a:ea typeface="+mj-ea"/>
                <a:cs typeface="+mj-cs"/>
                <a:sym typeface="Arial" panose="020B0604020202020204" pitchFamily="34" charset="0"/>
              </a:rPr>
              <a:t>的关键，也是</a:t>
            </a:r>
            <a:r>
              <a:rPr lang="zh-CN" altLang="en-US" kern="1200" dirty="0">
                <a:solidFill>
                  <a:schemeClr val="accent2"/>
                </a:solidFill>
                <a:latin typeface="+mj-ea"/>
                <a:ea typeface="+mj-ea"/>
                <a:cs typeface="+mj-cs"/>
                <a:sym typeface="Arial" panose="020B0604020202020204" pitchFamily="34" charset="0"/>
              </a:rPr>
              <a:t>理解小说主旨</a:t>
            </a:r>
            <a:r>
              <a:rPr lang="zh-CN" altLang="en-US" kern="1200" dirty="0">
                <a:solidFill>
                  <a:srgbClr val="333333"/>
                </a:solidFill>
                <a:latin typeface="+mj-ea"/>
                <a:ea typeface="+mj-ea"/>
                <a:cs typeface="+mj-cs"/>
                <a:sym typeface="Arial" panose="020B0604020202020204" pitchFamily="34" charset="0"/>
              </a:rPr>
              <a:t>的关键，请结合全文进行分析。（</a:t>
            </a:r>
            <a:r>
              <a:rPr lang="en-US" altLang="zh-CN" kern="1200" dirty="0">
                <a:solidFill>
                  <a:srgbClr val="333333"/>
                </a:solidFill>
                <a:latin typeface="+mj-ea"/>
                <a:ea typeface="+mj-ea"/>
                <a:cs typeface="+mj-cs"/>
                <a:sym typeface="Arial" panose="020B0604020202020204" pitchFamily="34" charset="0"/>
              </a:rPr>
              <a:t>8</a:t>
            </a:r>
            <a:r>
              <a:rPr lang="zh-CN" altLang="en-US" kern="1200" dirty="0">
                <a:solidFill>
                  <a:srgbClr val="333333"/>
                </a:solidFill>
                <a:latin typeface="+mj-ea"/>
                <a:ea typeface="+mj-ea"/>
                <a:cs typeface="+mj-cs"/>
                <a:sym typeface="Arial" panose="020B0604020202020204" pitchFamily="34" charset="0"/>
              </a:rPr>
              <a:t>分）</a:t>
            </a:r>
            <a:endParaRPr lang="zh-CN" altLang="en-US" kern="1200" dirty="0">
              <a:solidFill>
                <a:srgbClr val="333333"/>
              </a:solidFill>
              <a:latin typeface="+mj-ea"/>
              <a:ea typeface="+mj-ea"/>
              <a:cs typeface="+mj-cs"/>
              <a:sym typeface="Arial" panose="020B0604020202020204" pitchFamily="34" charset="0"/>
            </a:endParaRPr>
          </a:p>
        </p:txBody>
      </p:sp>
      <p:sp>
        <p:nvSpPr>
          <p:cNvPr id="73731" name="文本占位符 77826"/>
          <p:cNvSpPr>
            <a:spLocks noGrp="1"/>
          </p:cNvSpPr>
          <p:nvPr>
            <p:ph idx="1"/>
          </p:nvPr>
        </p:nvSpPr>
        <p:spPr>
          <a:xfrm>
            <a:off x="1992313" y="1700213"/>
            <a:ext cx="8218487" cy="4321175"/>
          </a:xfrm>
        </p:spPr>
        <p:txBody>
          <a:bodyPr vert="horz" wrap="square" lIns="91440" tIns="45720" rIns="91440" bIns="45720" anchor="t"/>
          <a:p>
            <a:pPr>
              <a:lnSpc>
                <a:spcPct val="90000"/>
              </a:lnSpc>
            </a:pPr>
            <a:r>
              <a:rPr lang="zh-CN" altLang="en-US" sz="1800" b="1" dirty="0">
                <a:solidFill>
                  <a:schemeClr val="accent2"/>
                </a:solidFill>
              </a:rPr>
              <a:t>典型“问题答卷”</a:t>
            </a:r>
            <a:r>
              <a:rPr lang="zh-CN" altLang="en-US" sz="1800" b="1" dirty="0"/>
              <a:t>：</a:t>
            </a:r>
            <a:endParaRPr lang="zh-CN" altLang="en-US" sz="1800" dirty="0"/>
          </a:p>
          <a:p>
            <a:pPr>
              <a:lnSpc>
                <a:spcPct val="90000"/>
              </a:lnSpc>
            </a:pPr>
            <a:r>
              <a:rPr lang="zh-CN" altLang="en-US" sz="1800" dirty="0">
                <a:solidFill>
                  <a:schemeClr val="tx1"/>
                </a:solidFill>
              </a:rPr>
              <a:t>①这句话表现了六安爷对劳动的热爱，展现了六安爷勤劳朴实的形象。</a:t>
            </a:r>
            <a:endParaRPr lang="zh-CN" altLang="en-US" sz="1800" dirty="0">
              <a:solidFill>
                <a:schemeClr val="tx1"/>
              </a:solidFill>
            </a:endParaRPr>
          </a:p>
          <a:p>
            <a:pPr>
              <a:lnSpc>
                <a:spcPct val="90000"/>
              </a:lnSpc>
            </a:pPr>
            <a:r>
              <a:rPr lang="zh-CN" altLang="en-US" sz="1800" dirty="0">
                <a:solidFill>
                  <a:schemeClr val="tx1"/>
                </a:solidFill>
              </a:rPr>
              <a:t>②这句话表现的是六安爷对西湾村村民卖掉土地的抗议之声，是六安爷对村民今后生活的担忧之情。</a:t>
            </a:r>
            <a:endParaRPr lang="zh-CN" altLang="en-US" sz="1800" dirty="0">
              <a:solidFill>
                <a:schemeClr val="tx1"/>
              </a:solidFill>
            </a:endParaRPr>
          </a:p>
          <a:p>
            <a:pPr>
              <a:lnSpc>
                <a:spcPct val="90000"/>
              </a:lnSpc>
            </a:pPr>
            <a:r>
              <a:rPr lang="zh-CN" altLang="en-US" sz="1800" dirty="0">
                <a:solidFill>
                  <a:schemeClr val="tx1"/>
                </a:solidFill>
              </a:rPr>
              <a:t>③这句话表现了锄地不仅成为六安爷的一种生活习惯，更加成了他的一种精神享受。</a:t>
            </a:r>
            <a:endParaRPr lang="zh-CN" altLang="en-US" sz="1800" dirty="0">
              <a:solidFill>
                <a:schemeClr val="tx1"/>
              </a:solidFill>
            </a:endParaRPr>
          </a:p>
          <a:p>
            <a:pPr>
              <a:lnSpc>
                <a:spcPct val="90000"/>
              </a:lnSpc>
            </a:pPr>
            <a:r>
              <a:rPr lang="zh-CN" altLang="en-US" sz="1800" dirty="0">
                <a:solidFill>
                  <a:schemeClr val="tx1"/>
                </a:solidFill>
              </a:rPr>
              <a:t>④这句话突出了作者希望人们能够拨开眼前的迷雾，回归自然，回归本真的主旨。</a:t>
            </a:r>
            <a:endParaRPr lang="zh-CN" altLang="en-US" sz="1800" b="1" dirty="0">
              <a:solidFill>
                <a:schemeClr val="tx1"/>
              </a:solidFill>
            </a:endParaRPr>
          </a:p>
          <a:p>
            <a:pPr>
              <a:lnSpc>
                <a:spcPct val="90000"/>
              </a:lnSpc>
            </a:pPr>
            <a:r>
              <a:rPr lang="zh-CN" altLang="en-US" sz="1800" b="1" dirty="0"/>
              <a:t>    标准答案：</a:t>
            </a:r>
            <a:endParaRPr lang="zh-CN" altLang="en-US" sz="1800" dirty="0"/>
          </a:p>
          <a:p>
            <a:pPr>
              <a:lnSpc>
                <a:spcPct val="90000"/>
              </a:lnSpc>
            </a:pPr>
            <a:r>
              <a:rPr lang="zh-CN" altLang="en-US" sz="1800" dirty="0"/>
              <a:t>六安爷层面（</a:t>
            </a:r>
            <a:r>
              <a:rPr lang="en-US" altLang="zh-CN" sz="1800" dirty="0"/>
              <a:t>4</a:t>
            </a:r>
            <a:r>
              <a:rPr lang="zh-CN" altLang="en-US" sz="1800" dirty="0"/>
              <a:t>分）：①六安爷用这句话来回应村人的劝阻，由此能感受到他温和而又固执的性格特点；②百亩园即将不复存在，六安爷的眼睛也快要失明，他要过在百亩园的“瘾”，由此能体会到他内心的隐痛。</a:t>
            </a:r>
            <a:endParaRPr lang="zh-CN" altLang="en-US" sz="1800" dirty="0"/>
          </a:p>
          <a:p>
            <a:pPr>
              <a:lnSpc>
                <a:spcPct val="90000"/>
              </a:lnSpc>
            </a:pPr>
            <a:r>
              <a:rPr lang="zh-CN" altLang="en-US" sz="1800" dirty="0"/>
              <a:t>小说主旨层面（</a:t>
            </a:r>
            <a:r>
              <a:rPr lang="en-US" altLang="zh-CN" sz="1800" dirty="0"/>
              <a:t>4</a:t>
            </a:r>
            <a:r>
              <a:rPr lang="zh-CN" altLang="en-US" sz="1800" dirty="0"/>
              <a:t>分）：①在大地上劳作是一种“瘾”，即劳动者的精神需要；②随着传统的农业生产、生活方式的结束，耕种的意义只剩下“过瘾”，令人叹惋又发人深思。</a:t>
            </a:r>
            <a:endParaRPr lang="zh-CN" altLang="en-US" sz="1800" dirty="0"/>
          </a:p>
          <a:p>
            <a:pPr>
              <a:lnSpc>
                <a:spcPct val="90000"/>
              </a:lnSpc>
              <a:buNone/>
            </a:pPr>
            <a:endParaRPr lang="zh-CN" altLang="en-US" b="1" dirty="0">
              <a:solidFill>
                <a:schemeClr val="tx2"/>
              </a:solidFill>
            </a:endParaRPr>
          </a:p>
        </p:txBody>
      </p:sp>
      <p:sp>
        <p:nvSpPr>
          <p:cNvPr id="73732" name="矩形 77827"/>
          <p:cNvSpPr/>
          <p:nvPr/>
        </p:nvSpPr>
        <p:spPr>
          <a:xfrm>
            <a:off x="2208213" y="260350"/>
            <a:ext cx="4967287" cy="583565"/>
          </a:xfrm>
          <a:prstGeom prst="rect">
            <a:avLst/>
          </a:prstGeom>
          <a:noFill/>
          <a:ln w="9525">
            <a:noFill/>
          </a:ln>
        </p:spPr>
        <p:txBody>
          <a:bodyPr>
            <a:spAutoFit/>
          </a:bodyPr>
          <a:p>
            <a:r>
              <a:rPr lang="zh-CN" altLang="en-US" sz="3200" b="1" dirty="0">
                <a:solidFill>
                  <a:schemeClr val="tx2"/>
                </a:solidFill>
                <a:latin typeface="Arial" panose="020B0604020202020204" pitchFamily="34" charset="0"/>
                <a:sym typeface="Arial" panose="020B0604020202020204" pitchFamily="34" charset="0"/>
              </a:rPr>
              <a:t>分层梳理，规范表达</a:t>
            </a:r>
            <a:endParaRPr lang="zh-CN" altLang="en-US" sz="3200" b="1" dirty="0">
              <a:solidFill>
                <a:schemeClr val="tx2"/>
              </a:solidFill>
              <a:latin typeface="Arial" panose="020B0604020202020204" pitchFamily="34" charset="0"/>
              <a:sym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400175" y="702310"/>
            <a:ext cx="10896600" cy="3777615"/>
          </a:xfrm>
        </p:spPr>
        <p:txBody>
          <a:bodyPr/>
          <a:p>
            <a:pPr marL="0" indent="0">
              <a:buNone/>
            </a:pPr>
            <a:r>
              <a:rPr lang="zh-CN" altLang="en-US" sz="2800" b="1"/>
              <a:t>全国Ⅱ卷</a:t>
            </a:r>
            <a:endParaRPr lang="zh-CN" altLang="en-US" sz="2800" b="1"/>
          </a:p>
          <a:p>
            <a:pPr marL="0" indent="0">
              <a:buNone/>
            </a:pPr>
            <a:r>
              <a:rPr lang="zh-CN" altLang="en-US" sz="2800" b="1"/>
              <a:t>作文题“中华名句用用看”：</a:t>
            </a:r>
            <a:endParaRPr lang="zh-CN" altLang="en-US" sz="2800" b="1"/>
          </a:p>
          <a:p>
            <a:pPr marL="0" indent="0">
              <a:buNone/>
            </a:pPr>
            <a:r>
              <a:rPr lang="zh-CN" altLang="en-US" sz="2800" b="1"/>
              <a:t>①天行健，君子以自强不息。（《周易》）</a:t>
            </a:r>
            <a:endParaRPr lang="zh-CN" altLang="en-US" sz="2800" b="1"/>
          </a:p>
          <a:p>
            <a:pPr marL="0" indent="0">
              <a:buNone/>
            </a:pPr>
            <a:r>
              <a:rPr lang="zh-CN" altLang="en-US" sz="2800" b="1"/>
              <a:t>②露从今夜白，月是故乡明。（杜甫）</a:t>
            </a:r>
            <a:endParaRPr lang="zh-CN" altLang="en-US" sz="2800" b="1"/>
          </a:p>
          <a:p>
            <a:pPr marL="0" indent="0">
              <a:buNone/>
            </a:pPr>
            <a:r>
              <a:rPr lang="zh-CN" altLang="en-US" sz="2800" b="1"/>
              <a:t>③何须浅碧深红色，自是花中第一流。（李清照）</a:t>
            </a:r>
            <a:endParaRPr lang="zh-CN" altLang="en-US" sz="2800" b="1"/>
          </a:p>
          <a:p>
            <a:pPr marL="0" indent="0">
              <a:buNone/>
            </a:pPr>
            <a:r>
              <a:rPr lang="zh-CN" altLang="en-US" sz="2800" b="1"/>
              <a:t>④受光于庭户见一堂，受光于天下照四方。（魏 源）</a:t>
            </a:r>
            <a:endParaRPr lang="zh-CN" altLang="en-US" sz="2800" b="1"/>
          </a:p>
          <a:p>
            <a:pPr marL="0" indent="0">
              <a:buNone/>
            </a:pPr>
            <a:r>
              <a:rPr lang="zh-CN" altLang="en-US" sz="2800" b="1"/>
              <a:t>⑤必须敢于正视，这才可望敢想，敢说，敢作，敢当。（鲁迅）</a:t>
            </a:r>
            <a:endParaRPr lang="zh-CN" altLang="en-US" sz="2800" b="1"/>
          </a:p>
          <a:p>
            <a:pPr marL="0" indent="0">
              <a:buNone/>
            </a:pPr>
            <a:r>
              <a:rPr lang="zh-CN" altLang="en-US" sz="2800" b="1"/>
              <a:t>⑥数风流人物，还看今朝。（毛泽东）</a:t>
            </a:r>
            <a:endParaRPr lang="zh-CN" altLang="en-US" sz="2800" b="1"/>
          </a:p>
          <a:p>
            <a:pPr marL="0" indent="0">
              <a:buNone/>
            </a:pPr>
            <a:r>
              <a:rPr lang="zh-CN" altLang="en-US" sz="2800" b="1"/>
              <a:t>      中国文化博大精深，无数名句化育后世。读了上面六句，你有怎样的感触与思考？请以其中两三句为基础确定立意，并合理引用，写一篇文章。</a:t>
            </a:r>
            <a:endParaRPr lang="zh-CN" altLang="en-US" sz="2800" b="1"/>
          </a:p>
        </p:txBody>
      </p:sp>
    </p:spTree>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Text Box 6"/>
          <p:cNvSpPr txBox="1"/>
          <p:nvPr/>
        </p:nvSpPr>
        <p:spPr>
          <a:xfrm>
            <a:off x="1919288" y="549275"/>
            <a:ext cx="5834062" cy="917575"/>
          </a:xfrm>
          <a:prstGeom prst="rect">
            <a:avLst/>
          </a:prstGeom>
          <a:noFill/>
          <a:ln w="9525">
            <a:noFill/>
          </a:ln>
        </p:spPr>
        <p:txBody>
          <a:bodyPr lIns="56675" tIns="28337" rIns="56675" bIns="28337">
            <a:spAutoFit/>
          </a:bodyPr>
          <a:p>
            <a:pPr defTabSz="567055"/>
            <a:r>
              <a:rPr lang="en-US" altLang="zh-CN" sz="2800" b="1" dirty="0">
                <a:solidFill>
                  <a:schemeClr val="tx2"/>
                </a:solidFill>
                <a:latin typeface="Arial" panose="020B0604020202020204" pitchFamily="34" charset="0"/>
              </a:rPr>
              <a:t>(</a:t>
            </a:r>
            <a:r>
              <a:rPr lang="zh-CN" altLang="en-US" sz="2800" b="1" dirty="0">
                <a:solidFill>
                  <a:schemeClr val="tx2"/>
                </a:solidFill>
                <a:latin typeface="Arial" panose="020B0604020202020204" pitchFamily="34" charset="0"/>
              </a:rPr>
              <a:t>二</a:t>
            </a:r>
            <a:r>
              <a:rPr lang="en-US" altLang="zh-CN" sz="2800" b="1" dirty="0">
                <a:solidFill>
                  <a:schemeClr val="tx2"/>
                </a:solidFill>
                <a:latin typeface="Arial" panose="020B0604020202020204" pitchFamily="34" charset="0"/>
              </a:rPr>
              <a:t>)</a:t>
            </a:r>
            <a:r>
              <a:rPr lang="zh-CN" altLang="en-US" sz="2800" b="1" dirty="0">
                <a:solidFill>
                  <a:schemeClr val="tx2"/>
                </a:solidFill>
                <a:latin typeface="Arial" panose="020B0604020202020204" pitchFamily="34" charset="0"/>
              </a:rPr>
              <a:t>文学类文本阅读</a:t>
            </a:r>
            <a:endParaRPr lang="zh-CN" altLang="en-US" sz="2800" b="1" dirty="0">
              <a:solidFill>
                <a:schemeClr val="tx2"/>
              </a:solidFill>
              <a:latin typeface="Arial" panose="020B0604020202020204" pitchFamily="34" charset="0"/>
            </a:endParaRPr>
          </a:p>
          <a:p>
            <a:pPr defTabSz="567055"/>
            <a:endParaRPr lang="zh-CN" altLang="en-US" sz="2800" b="1" dirty="0">
              <a:solidFill>
                <a:schemeClr val="tx2"/>
              </a:solidFill>
              <a:latin typeface="Arial" panose="020B0604020202020204" pitchFamily="34" charset="0"/>
            </a:endParaRPr>
          </a:p>
        </p:txBody>
      </p:sp>
      <p:sp>
        <p:nvSpPr>
          <p:cNvPr id="74755" name="Rectangle 7"/>
          <p:cNvSpPr/>
          <p:nvPr/>
        </p:nvSpPr>
        <p:spPr>
          <a:xfrm>
            <a:off x="1774825" y="1484313"/>
            <a:ext cx="8475663" cy="4333875"/>
          </a:xfrm>
          <a:prstGeom prst="rect">
            <a:avLst/>
          </a:prstGeom>
          <a:noFill/>
          <a:ln w="9525">
            <a:noFill/>
          </a:ln>
        </p:spPr>
        <p:txBody>
          <a:bodyPr lIns="56675" tIns="28337" rIns="56675" bIns="28337">
            <a:spAutoFit/>
          </a:bodyPr>
          <a:p>
            <a:pPr marL="457200" indent="-457200"/>
            <a:r>
              <a:rPr lang="zh-CN" altLang="en-US" sz="1800" b="1" dirty="0">
                <a:solidFill>
                  <a:srgbClr val="D89336"/>
                </a:solidFill>
                <a:latin typeface="Arial" panose="020B0604020202020204" pitchFamily="34" charset="0"/>
                <a:sym typeface="Arial" panose="020B0604020202020204" pitchFamily="34" charset="0"/>
              </a:rPr>
              <a:t> </a:t>
            </a:r>
            <a:r>
              <a:rPr lang="zh-CN" altLang="en-US" sz="2200" b="1" dirty="0">
                <a:solidFill>
                  <a:schemeClr val="tx2"/>
                </a:solidFill>
                <a:latin typeface="Arial" panose="020B0604020202020204" pitchFamily="34" charset="0"/>
                <a:sym typeface="Arial" panose="020B0604020202020204" pitchFamily="34" charset="0"/>
              </a:rPr>
              <a:t>复习建议</a:t>
            </a:r>
            <a:endParaRPr lang="zh-CN" altLang="en-US" sz="2200" dirty="0">
              <a:solidFill>
                <a:schemeClr val="tx2"/>
              </a:solidFill>
              <a:latin typeface="Arial" panose="020B0604020202020204" pitchFamily="34" charset="0"/>
            </a:endParaRPr>
          </a:p>
          <a:p>
            <a:pPr marL="457200" indent="-457200"/>
            <a:r>
              <a:rPr lang="zh-CN" altLang="en-US" sz="2200" b="1" dirty="0">
                <a:latin typeface="Arial" panose="020B0604020202020204" pitchFamily="34" charset="0"/>
                <a:sym typeface="Arial" panose="020B0604020202020204" pitchFamily="34" charset="0"/>
              </a:rPr>
              <a:t>    </a:t>
            </a:r>
            <a:endParaRPr lang="zh-CN" altLang="en-US" sz="2200" b="1" dirty="0">
              <a:latin typeface="Arial" panose="020B0604020202020204" pitchFamily="34" charset="0"/>
              <a:sym typeface="Arial" panose="020B0604020202020204" pitchFamily="34" charset="0"/>
            </a:endParaRPr>
          </a:p>
          <a:p>
            <a:pPr marL="457200" indent="-457200"/>
            <a:r>
              <a:rPr lang="zh-CN" altLang="en-US" sz="2200" b="1" dirty="0">
                <a:solidFill>
                  <a:schemeClr val="accent2"/>
                </a:solidFill>
                <a:latin typeface="Arial" panose="020B0604020202020204" pitchFamily="34" charset="0"/>
                <a:sym typeface="Arial" panose="020B0604020202020204" pitchFamily="34" charset="0"/>
              </a:rPr>
              <a:t>归纳知识，建构体系</a:t>
            </a:r>
            <a:endParaRPr lang="zh-CN" altLang="en-US" sz="2200" b="1" dirty="0">
              <a:solidFill>
                <a:schemeClr val="accent2"/>
              </a:solidFill>
              <a:latin typeface="Arial" panose="020B0604020202020204" pitchFamily="34" charset="0"/>
              <a:sym typeface="Arial" panose="020B0604020202020204" pitchFamily="34" charset="0"/>
            </a:endParaRPr>
          </a:p>
          <a:p>
            <a:pPr marL="457200" indent="-457200"/>
            <a:r>
              <a:rPr lang="zh-CN" altLang="en-US" sz="2200" b="1" dirty="0">
                <a:solidFill>
                  <a:schemeClr val="tx2"/>
                </a:solidFill>
                <a:latin typeface="Arial" panose="020B0604020202020204" pitchFamily="34" charset="0"/>
                <a:sym typeface="Arial" panose="020B0604020202020204" pitchFamily="34" charset="0"/>
              </a:rPr>
              <a:t>考点知识   文体知识    答题知识     表述知识</a:t>
            </a:r>
            <a:endParaRPr lang="zh-CN" altLang="en-US" sz="2200" b="1" dirty="0">
              <a:solidFill>
                <a:schemeClr val="tx2"/>
              </a:solidFill>
              <a:latin typeface="Arial" panose="020B0604020202020204" pitchFamily="34" charset="0"/>
              <a:sym typeface="Arial" panose="020B0604020202020204" pitchFamily="34" charset="0"/>
            </a:endParaRPr>
          </a:p>
          <a:p>
            <a:pPr marL="457200" indent="-457200"/>
            <a:endParaRPr lang="zh-CN" altLang="en-US" sz="2200" b="1" dirty="0">
              <a:solidFill>
                <a:schemeClr val="tx2"/>
              </a:solidFill>
              <a:latin typeface="Arial" panose="020B0604020202020204" pitchFamily="34" charset="0"/>
              <a:sym typeface="Arial" panose="020B0604020202020204" pitchFamily="34" charset="0"/>
            </a:endParaRPr>
          </a:p>
          <a:p>
            <a:pPr marL="457200" indent="-457200"/>
            <a:r>
              <a:rPr lang="zh-CN" altLang="en-US" sz="2200" b="1" dirty="0">
                <a:solidFill>
                  <a:schemeClr val="accent2"/>
                </a:solidFill>
                <a:latin typeface="Arial" panose="020B0604020202020204" pitchFamily="34" charset="0"/>
                <a:sym typeface="Arial" panose="020B0604020202020204" pitchFamily="34" charset="0"/>
              </a:rPr>
              <a:t>用好样本，条分缕析</a:t>
            </a:r>
            <a:endParaRPr lang="zh-CN" altLang="en-US" sz="2200" b="1" dirty="0">
              <a:solidFill>
                <a:schemeClr val="accent2"/>
              </a:solidFill>
              <a:latin typeface="Arial" panose="020B0604020202020204" pitchFamily="34" charset="0"/>
              <a:sym typeface="Arial" panose="020B0604020202020204" pitchFamily="34" charset="0"/>
            </a:endParaRPr>
          </a:p>
          <a:p>
            <a:pPr marL="457200" indent="-457200"/>
            <a:r>
              <a:rPr lang="zh-CN" altLang="en-US" sz="2200" b="1" dirty="0">
                <a:solidFill>
                  <a:schemeClr val="tx2"/>
                </a:solidFill>
                <a:latin typeface="Arial" panose="020B0604020202020204" pitchFamily="34" charset="0"/>
                <a:sym typeface="Arial" panose="020B0604020202020204" pitchFamily="34" charset="0"/>
              </a:rPr>
              <a:t>课文样本    真题样本   答案样本（角度与表达）</a:t>
            </a:r>
            <a:endParaRPr lang="zh-CN" altLang="en-US" sz="2200" b="1" dirty="0">
              <a:solidFill>
                <a:schemeClr val="tx2"/>
              </a:solidFill>
              <a:latin typeface="Arial" panose="020B0604020202020204" pitchFamily="34" charset="0"/>
              <a:sym typeface="Arial" panose="020B0604020202020204" pitchFamily="34" charset="0"/>
            </a:endParaRPr>
          </a:p>
          <a:p>
            <a:pPr marL="457200" indent="-457200"/>
            <a:endParaRPr lang="zh-CN" altLang="en-US" sz="2200" b="1" dirty="0">
              <a:solidFill>
                <a:schemeClr val="tx2"/>
              </a:solidFill>
              <a:latin typeface="Arial" panose="020B0604020202020204" pitchFamily="34" charset="0"/>
              <a:sym typeface="Arial" panose="020B0604020202020204" pitchFamily="34" charset="0"/>
            </a:endParaRPr>
          </a:p>
          <a:p>
            <a:pPr marL="457200" indent="-457200"/>
            <a:r>
              <a:rPr lang="zh-CN" altLang="en-US" sz="2200" b="1" dirty="0">
                <a:solidFill>
                  <a:schemeClr val="accent2"/>
                </a:solidFill>
                <a:latin typeface="Arial" panose="020B0604020202020204" pitchFamily="34" charset="0"/>
                <a:sym typeface="Arial" panose="020B0604020202020204" pitchFamily="34" charset="0"/>
              </a:rPr>
              <a:t>强化意识   规范作答</a:t>
            </a:r>
            <a:endParaRPr lang="zh-CN" altLang="en-US" sz="2200" b="1" dirty="0">
              <a:solidFill>
                <a:schemeClr val="accent2"/>
              </a:solidFill>
              <a:latin typeface="Arial" panose="020B0604020202020204" pitchFamily="34" charset="0"/>
              <a:sym typeface="Arial" panose="020B0604020202020204" pitchFamily="34" charset="0"/>
            </a:endParaRPr>
          </a:p>
          <a:p>
            <a:pPr marL="457200" indent="-457200"/>
            <a:r>
              <a:rPr lang="zh-CN" altLang="en-US" sz="2200" b="1" dirty="0">
                <a:solidFill>
                  <a:schemeClr val="tx2"/>
                </a:solidFill>
                <a:latin typeface="Arial" panose="020B0604020202020204" pitchFamily="34" charset="0"/>
                <a:sym typeface="Arial" panose="020B0604020202020204" pitchFamily="34" charset="0"/>
              </a:rPr>
              <a:t>文本意识、问题意识、关键词意识、得分点意识</a:t>
            </a:r>
            <a:endParaRPr lang="zh-CN" altLang="en-US" sz="2200" b="1" dirty="0">
              <a:solidFill>
                <a:schemeClr val="tx2"/>
              </a:solidFill>
              <a:latin typeface="Arial" panose="020B0604020202020204" pitchFamily="34" charset="0"/>
              <a:sym typeface="Arial" panose="020B0604020202020204" pitchFamily="34" charset="0"/>
            </a:endParaRPr>
          </a:p>
          <a:p>
            <a:pPr marL="457200" indent="-457200"/>
            <a:endParaRPr lang="zh-CN" altLang="en-US" sz="2200" b="1" dirty="0">
              <a:solidFill>
                <a:schemeClr val="tx2"/>
              </a:solidFill>
              <a:latin typeface="Arial" panose="020B0604020202020204" pitchFamily="34" charset="0"/>
              <a:sym typeface="Arial" panose="020B0604020202020204" pitchFamily="34" charset="0"/>
            </a:endParaRPr>
          </a:p>
          <a:p>
            <a:pPr marL="457200" indent="-457200"/>
            <a:r>
              <a:rPr lang="zh-CN" altLang="en-US" sz="1800" b="1" dirty="0">
                <a:latin typeface="Arial" panose="020B0604020202020204" pitchFamily="34" charset="0"/>
                <a:sym typeface="Arial" panose="020B0604020202020204" pitchFamily="34" charset="0"/>
              </a:rPr>
              <a:t>    </a:t>
            </a:r>
            <a:endParaRPr lang="zh-CN" altLang="en-US" sz="1800" dirty="0">
              <a:latin typeface="Arial" panose="020B0604020202020204" pitchFamily="34" charset="0"/>
            </a:endParaRPr>
          </a:p>
          <a:p>
            <a:pPr marL="457200" indent="-457200"/>
            <a:endParaRPr lang="zh-CN" altLang="en-US" sz="1800" dirty="0">
              <a:latin typeface="Arial" panose="020B0604020202020204" pitchFamily="34" charset="0"/>
            </a:endParaRPr>
          </a:p>
        </p:txBody>
      </p:sp>
    </p:spTree>
  </p:cSld>
  <p:clrMapOvr>
    <a:masterClrMapping/>
  </p:clrMapOvr>
  <p:transition/>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Text Box 6"/>
          <p:cNvSpPr txBox="1"/>
          <p:nvPr/>
        </p:nvSpPr>
        <p:spPr>
          <a:xfrm>
            <a:off x="2382838" y="415925"/>
            <a:ext cx="4968875" cy="763270"/>
          </a:xfrm>
          <a:prstGeom prst="rect">
            <a:avLst/>
          </a:prstGeom>
          <a:noFill/>
          <a:ln w="9525">
            <a:noFill/>
          </a:ln>
        </p:spPr>
        <p:txBody>
          <a:bodyPr lIns="56675" tIns="28337" rIns="56675" bIns="28337">
            <a:spAutoFit/>
          </a:bodyPr>
          <a:p>
            <a:pPr defTabSz="567055"/>
            <a:r>
              <a:rPr lang="en-US" altLang="zh-CN" sz="2800" b="1" dirty="0">
                <a:solidFill>
                  <a:schemeClr val="tx2"/>
                </a:solidFill>
                <a:latin typeface="Arial" panose="020B0604020202020204" pitchFamily="34" charset="0"/>
              </a:rPr>
              <a:t>(</a:t>
            </a:r>
            <a:r>
              <a:rPr lang="zh-CN" altLang="en-US" sz="2800" b="1" dirty="0">
                <a:solidFill>
                  <a:schemeClr val="tx2"/>
                </a:solidFill>
                <a:latin typeface="Arial" panose="020B0604020202020204" pitchFamily="34" charset="0"/>
              </a:rPr>
              <a:t>三</a:t>
            </a:r>
            <a:r>
              <a:rPr lang="en-US" altLang="zh-CN" sz="2800" b="1" dirty="0">
                <a:solidFill>
                  <a:schemeClr val="tx2"/>
                </a:solidFill>
                <a:latin typeface="Arial" panose="020B0604020202020204" pitchFamily="34" charset="0"/>
              </a:rPr>
              <a:t>)</a:t>
            </a:r>
            <a:r>
              <a:rPr lang="zh-CN" altLang="en-US" sz="2800" b="1" dirty="0">
                <a:solidFill>
                  <a:schemeClr val="tx2"/>
                </a:solidFill>
                <a:latin typeface="Arial" panose="020B0604020202020204" pitchFamily="34" charset="0"/>
              </a:rPr>
              <a:t>实用类文本阅读</a:t>
            </a:r>
            <a:endParaRPr lang="zh-CN" altLang="en-US" sz="2800" b="1" dirty="0">
              <a:solidFill>
                <a:schemeClr val="tx2"/>
              </a:solidFill>
              <a:latin typeface="Arial" panose="020B0604020202020204" pitchFamily="34" charset="0"/>
            </a:endParaRPr>
          </a:p>
          <a:p>
            <a:pPr defTabSz="567055"/>
            <a:endParaRPr lang="zh-CN" altLang="en-US" sz="1800" b="1" dirty="0">
              <a:solidFill>
                <a:srgbClr val="000000"/>
              </a:solidFill>
              <a:latin typeface="Arial" panose="020B0604020202020204" pitchFamily="34" charset="0"/>
            </a:endParaRPr>
          </a:p>
        </p:txBody>
      </p:sp>
      <p:sp>
        <p:nvSpPr>
          <p:cNvPr id="75779" name="矩形 73730"/>
          <p:cNvSpPr/>
          <p:nvPr/>
        </p:nvSpPr>
        <p:spPr>
          <a:xfrm>
            <a:off x="1752600" y="1263650"/>
            <a:ext cx="8788400" cy="4523105"/>
          </a:xfrm>
          <a:prstGeom prst="rect">
            <a:avLst/>
          </a:prstGeom>
          <a:noFill/>
          <a:ln w="9525">
            <a:noFill/>
          </a:ln>
        </p:spPr>
        <p:txBody>
          <a:bodyPr>
            <a:spAutoFit/>
          </a:bodyPr>
          <a:p>
            <a:r>
              <a:rPr lang="zh-CN" altLang="en-US" sz="2400" b="1" dirty="0">
                <a:solidFill>
                  <a:schemeClr val="accent2"/>
                </a:solidFill>
                <a:latin typeface="Arial" panose="020B0604020202020204" pitchFamily="34" charset="0"/>
              </a:rPr>
              <a:t>考查能力点：</a:t>
            </a:r>
            <a:endParaRPr lang="zh-CN" altLang="en-US" sz="2400" b="1" dirty="0">
              <a:solidFill>
                <a:schemeClr val="accent2"/>
              </a:solidFill>
              <a:latin typeface="Arial" panose="020B0604020202020204" pitchFamily="34" charset="0"/>
            </a:endParaRPr>
          </a:p>
          <a:p>
            <a:r>
              <a:rPr lang="en-US" altLang="zh-CN" sz="2400" b="1" dirty="0">
                <a:solidFill>
                  <a:schemeClr val="accent2"/>
                </a:solidFill>
                <a:latin typeface="Arial" panose="020B0604020202020204" pitchFamily="34" charset="0"/>
              </a:rPr>
              <a:t>1.</a:t>
            </a:r>
            <a:r>
              <a:rPr lang="zh-CN" altLang="en-US" sz="2400" b="1" dirty="0">
                <a:solidFill>
                  <a:schemeClr val="accent2"/>
                </a:solidFill>
                <a:latin typeface="Arial" panose="020B0604020202020204" pitchFamily="34" charset="0"/>
              </a:rPr>
              <a:t>理解</a:t>
            </a:r>
            <a:r>
              <a:rPr lang="en-US" altLang="zh-CN" sz="2400" b="1" dirty="0">
                <a:solidFill>
                  <a:schemeClr val="accent2"/>
                </a:solidFill>
                <a:latin typeface="Arial" panose="020B0604020202020204" pitchFamily="34" charset="0"/>
              </a:rPr>
              <a:t>B  </a:t>
            </a:r>
            <a:r>
              <a:rPr lang="zh-CN" altLang="en-US" sz="2400" b="1" dirty="0">
                <a:solidFill>
                  <a:schemeClr val="accent2"/>
                </a:solidFill>
                <a:latin typeface="Arial" panose="020B0604020202020204" pitchFamily="34" charset="0"/>
              </a:rPr>
              <a:t>理解文中重要概念的含义</a:t>
            </a:r>
            <a:endParaRPr lang="zh-CN" altLang="en-US" sz="2400" b="1" dirty="0">
              <a:solidFill>
                <a:schemeClr val="accent2"/>
              </a:solidFill>
              <a:latin typeface="Arial" panose="020B0604020202020204" pitchFamily="34" charset="0"/>
            </a:endParaRPr>
          </a:p>
          <a:p>
            <a:r>
              <a:rPr lang="zh-CN" altLang="en-US" sz="2400" b="1" dirty="0">
                <a:solidFill>
                  <a:schemeClr val="accent2"/>
                </a:solidFill>
                <a:latin typeface="Arial" panose="020B0604020202020204" pitchFamily="34" charset="0"/>
              </a:rPr>
              <a:t>              理解文中重要句子的含义</a:t>
            </a:r>
            <a:endParaRPr lang="zh-CN" altLang="en-US" sz="2400" b="1" dirty="0">
              <a:solidFill>
                <a:schemeClr val="accent2"/>
              </a:solidFill>
              <a:latin typeface="Arial" panose="020B0604020202020204" pitchFamily="34" charset="0"/>
            </a:endParaRPr>
          </a:p>
          <a:p>
            <a:r>
              <a:rPr lang="en-US" altLang="zh-CN" sz="2400" b="1" dirty="0">
                <a:solidFill>
                  <a:schemeClr val="accent2"/>
                </a:solidFill>
                <a:latin typeface="Arial" panose="020B0604020202020204" pitchFamily="34" charset="0"/>
              </a:rPr>
              <a:t>2.</a:t>
            </a:r>
            <a:r>
              <a:rPr lang="zh-CN" altLang="en-US" sz="2400" b="1" dirty="0">
                <a:solidFill>
                  <a:schemeClr val="accent2"/>
                </a:solidFill>
                <a:latin typeface="Arial" panose="020B0604020202020204" pitchFamily="34" charset="0"/>
              </a:rPr>
              <a:t>分析综合</a:t>
            </a:r>
            <a:r>
              <a:rPr lang="en-US" altLang="zh-CN" sz="2400" b="1" dirty="0">
                <a:solidFill>
                  <a:schemeClr val="accent2"/>
                </a:solidFill>
                <a:latin typeface="Arial" panose="020B0604020202020204" pitchFamily="34" charset="0"/>
              </a:rPr>
              <a:t>C  </a:t>
            </a:r>
            <a:endParaRPr lang="en-US" altLang="zh-CN" sz="2400" b="1" dirty="0">
              <a:solidFill>
                <a:schemeClr val="accent2"/>
              </a:solidFill>
              <a:latin typeface="Arial" panose="020B0604020202020204" pitchFamily="34" charset="0"/>
            </a:endParaRPr>
          </a:p>
          <a:p>
            <a:r>
              <a:rPr lang="zh-CN" altLang="en-US" sz="2400" b="1" dirty="0">
                <a:solidFill>
                  <a:schemeClr val="accent2"/>
                </a:solidFill>
                <a:latin typeface="Arial" panose="020B0604020202020204" pitchFamily="34" charset="0"/>
              </a:rPr>
              <a:t>   筛选并整合文中的信息</a:t>
            </a:r>
            <a:endParaRPr lang="zh-CN" altLang="en-US" sz="2400" b="1" dirty="0">
              <a:solidFill>
                <a:schemeClr val="accent2"/>
              </a:solidFill>
              <a:latin typeface="Arial" panose="020B0604020202020204" pitchFamily="34" charset="0"/>
            </a:endParaRPr>
          </a:p>
          <a:p>
            <a:r>
              <a:rPr lang="zh-CN" altLang="en-US" sz="2400" b="1" dirty="0">
                <a:solidFill>
                  <a:schemeClr val="accent2"/>
                </a:solidFill>
                <a:latin typeface="Arial" panose="020B0604020202020204" pitchFamily="34" charset="0"/>
              </a:rPr>
              <a:t>   分析文章结构、语言特色、概括中心思想</a:t>
            </a:r>
            <a:endParaRPr lang="zh-CN" altLang="en-US" sz="2400" b="1" dirty="0">
              <a:solidFill>
                <a:schemeClr val="accent2"/>
              </a:solidFill>
              <a:latin typeface="Arial" panose="020B0604020202020204" pitchFamily="34" charset="0"/>
            </a:endParaRPr>
          </a:p>
          <a:p>
            <a:r>
              <a:rPr lang="zh-CN" altLang="en-US" sz="2400" dirty="0">
                <a:solidFill>
                  <a:schemeClr val="accent2"/>
                </a:solidFill>
                <a:latin typeface="Arial" panose="020B0604020202020204" pitchFamily="34" charset="0"/>
              </a:rPr>
              <a:t>   分析文本的文体特征和主要表现手法   </a:t>
            </a:r>
            <a:endParaRPr lang="zh-CN" altLang="en-US" sz="2400" dirty="0">
              <a:solidFill>
                <a:schemeClr val="accent2"/>
              </a:solidFill>
              <a:latin typeface="Arial" panose="020B0604020202020204" pitchFamily="34" charset="0"/>
            </a:endParaRPr>
          </a:p>
          <a:p>
            <a:r>
              <a:rPr lang="en-US" altLang="zh-CN" sz="2400" dirty="0">
                <a:solidFill>
                  <a:schemeClr val="accent2"/>
                </a:solidFill>
                <a:latin typeface="Arial" panose="020B0604020202020204" pitchFamily="34" charset="0"/>
              </a:rPr>
              <a:t>3.</a:t>
            </a:r>
            <a:r>
              <a:rPr lang="zh-CN" altLang="en-US" sz="2400" dirty="0">
                <a:solidFill>
                  <a:schemeClr val="accent2"/>
                </a:solidFill>
                <a:latin typeface="Arial" panose="020B0604020202020204" pitchFamily="34" charset="0"/>
              </a:rPr>
              <a:t>鉴赏评价</a:t>
            </a:r>
            <a:r>
              <a:rPr lang="en-US" altLang="zh-CN" sz="2400" dirty="0">
                <a:solidFill>
                  <a:schemeClr val="accent2"/>
                </a:solidFill>
                <a:latin typeface="Arial" panose="020B0604020202020204" pitchFamily="34" charset="0"/>
              </a:rPr>
              <a:t>D</a:t>
            </a:r>
            <a:endParaRPr lang="en-US" altLang="zh-CN" sz="2400" dirty="0">
              <a:solidFill>
                <a:schemeClr val="accent2"/>
              </a:solidFill>
              <a:latin typeface="Arial" panose="020B0604020202020204" pitchFamily="34" charset="0"/>
            </a:endParaRPr>
          </a:p>
          <a:p>
            <a:r>
              <a:rPr lang="en-US" altLang="zh-CN" sz="2400" dirty="0">
                <a:solidFill>
                  <a:schemeClr val="accent2"/>
                </a:solidFill>
                <a:latin typeface="Arial" panose="020B0604020202020204" pitchFamily="34" charset="0"/>
              </a:rPr>
              <a:t>      </a:t>
            </a:r>
            <a:r>
              <a:rPr lang="zh-CN" altLang="en-US" sz="2400" dirty="0">
                <a:solidFill>
                  <a:schemeClr val="accent2"/>
                </a:solidFill>
                <a:latin typeface="Arial" panose="020B0604020202020204" pitchFamily="34" charset="0"/>
              </a:rPr>
              <a:t>主要观点、社会价值、对文本的深度思考和价值判断</a:t>
            </a:r>
            <a:endParaRPr lang="zh-CN" altLang="en-US" sz="2400" dirty="0">
              <a:solidFill>
                <a:schemeClr val="accent2"/>
              </a:solidFill>
              <a:latin typeface="Arial" panose="020B0604020202020204" pitchFamily="34" charset="0"/>
            </a:endParaRPr>
          </a:p>
          <a:p>
            <a:r>
              <a:rPr lang="en-US" altLang="zh-CN" sz="2400" dirty="0">
                <a:solidFill>
                  <a:schemeClr val="accent2"/>
                </a:solidFill>
                <a:latin typeface="Arial" panose="020B0604020202020204" pitchFamily="34" charset="0"/>
              </a:rPr>
              <a:t>4.</a:t>
            </a:r>
            <a:r>
              <a:rPr lang="zh-CN" altLang="en-US" sz="2400" dirty="0">
                <a:solidFill>
                  <a:schemeClr val="accent2"/>
                </a:solidFill>
                <a:latin typeface="Arial" panose="020B0604020202020204" pitchFamily="34" charset="0"/>
              </a:rPr>
              <a:t>探究</a:t>
            </a:r>
            <a:r>
              <a:rPr lang="en-US" altLang="zh-CN" sz="2400" dirty="0">
                <a:solidFill>
                  <a:schemeClr val="accent2"/>
                </a:solidFill>
                <a:latin typeface="Arial" panose="020B0604020202020204" pitchFamily="34" charset="0"/>
              </a:rPr>
              <a:t>F</a:t>
            </a:r>
            <a:endParaRPr lang="en-US" altLang="zh-CN" sz="2400" dirty="0">
              <a:solidFill>
                <a:schemeClr val="accent2"/>
              </a:solidFill>
              <a:latin typeface="Arial" panose="020B0604020202020204" pitchFamily="34" charset="0"/>
            </a:endParaRPr>
          </a:p>
          <a:p>
            <a:r>
              <a:rPr lang="en-US" altLang="zh-CN" sz="2400" dirty="0">
                <a:solidFill>
                  <a:schemeClr val="accent2"/>
                </a:solidFill>
                <a:latin typeface="Arial" panose="020B0604020202020204" pitchFamily="34" charset="0"/>
              </a:rPr>
              <a:t>       </a:t>
            </a:r>
            <a:r>
              <a:rPr lang="zh-CN" altLang="en-US" sz="2400" dirty="0">
                <a:solidFill>
                  <a:schemeClr val="accent2"/>
                </a:solidFill>
                <a:latin typeface="Arial" panose="020B0604020202020204" pitchFamily="34" charset="0"/>
              </a:rPr>
              <a:t>文本的人生价值和时代精神、写作背景和意图、个人见解</a:t>
            </a:r>
            <a:endParaRPr lang="zh-CN" altLang="en-US" sz="2400" dirty="0">
              <a:solidFill>
                <a:schemeClr val="accent2"/>
              </a:solidFill>
              <a:latin typeface="Arial" panose="020B0604020202020204" pitchFamily="34" charset="0"/>
            </a:endParaRPr>
          </a:p>
          <a:p>
            <a:r>
              <a:rPr lang="zh-CN" altLang="en-US" sz="2400" dirty="0">
                <a:solidFill>
                  <a:schemeClr val="accent2"/>
                </a:solidFill>
                <a:latin typeface="Arial" panose="020B0604020202020204" pitchFamily="34" charset="0"/>
              </a:rPr>
              <a:t>选文：政论文、学术论文、时评、书评</a:t>
            </a:r>
            <a:endParaRPr lang="zh-CN" altLang="en-US" sz="2400" b="1" dirty="0">
              <a:latin typeface="Arial" panose="020B0604020202020204" pitchFamily="34" charset="0"/>
              <a:ea typeface="黑体" panose="02010609060101010101" charset="-122"/>
            </a:endParaRPr>
          </a:p>
        </p:txBody>
      </p:sp>
      <p:sp>
        <p:nvSpPr>
          <p:cNvPr id="75780" name="矩形 73731"/>
          <p:cNvSpPr/>
          <p:nvPr/>
        </p:nvSpPr>
        <p:spPr>
          <a:xfrm>
            <a:off x="1438275" y="854075"/>
            <a:ext cx="7397750" cy="460375"/>
          </a:xfrm>
          <a:prstGeom prst="rect">
            <a:avLst/>
          </a:prstGeom>
          <a:noFill/>
          <a:ln w="9525">
            <a:noFill/>
          </a:ln>
        </p:spPr>
        <p:txBody>
          <a:bodyPr>
            <a:spAutoFit/>
          </a:bodyPr>
          <a:p>
            <a:pPr>
              <a:spcBef>
                <a:spcPct val="50000"/>
              </a:spcBef>
            </a:pPr>
            <a:r>
              <a:rPr lang="zh-CN" altLang="en-US" sz="2400" b="1" dirty="0">
                <a:latin typeface="Arial" panose="020B0604020202020204" pitchFamily="34" charset="0"/>
                <a:ea typeface="黑体" panose="02010609060101010101" charset="-122"/>
              </a:rPr>
              <a:t>     主要考查能力点</a:t>
            </a:r>
            <a:endParaRPr lang="zh-CN" altLang="en-US" sz="1800" b="1" dirty="0">
              <a:solidFill>
                <a:schemeClr val="tx2"/>
              </a:solidFill>
              <a:latin typeface="Arial" panose="020B0604020202020204" pitchFamily="34" charset="0"/>
              <a:ea typeface="黑体" panose="02010609060101010101" charset="-122"/>
            </a:endParaRPr>
          </a:p>
        </p:txBody>
      </p:sp>
    </p:spTree>
  </p:cSld>
  <p:clrMapOvr>
    <a:masterClrMapping/>
  </p:clrMapOvr>
  <p:transition/>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标题 133121"/>
          <p:cNvSpPr>
            <a:spLocks noGrp="1"/>
          </p:cNvSpPr>
          <p:nvPr>
            <p:ph type="title"/>
          </p:nvPr>
        </p:nvSpPr>
        <p:spPr>
          <a:xfrm>
            <a:off x="1981200" y="274638"/>
            <a:ext cx="8229600" cy="1143000"/>
          </a:xfrm>
        </p:spPr>
        <p:txBody>
          <a:bodyPr vert="horz" wrap="square" lIns="91440" tIns="45720" rIns="91440" bIns="45720" anchor="ctr"/>
          <a:p>
            <a:r>
              <a:rPr lang="zh-CN" altLang="en-US" sz="3600" kern="1200" dirty="0">
                <a:latin typeface="+mj-ea"/>
                <a:ea typeface="+mj-ea"/>
                <a:cs typeface="+mj-cs"/>
                <a:sym typeface="Arial" panose="020B0604020202020204" pitchFamily="34" charset="0"/>
              </a:rPr>
              <a:t>（三）实用类文本阅读</a:t>
            </a:r>
            <a:endParaRPr lang="zh-CN" altLang="en-US" sz="3600" kern="1200" dirty="0">
              <a:latin typeface="+mj-ea"/>
              <a:ea typeface="+mj-ea"/>
              <a:cs typeface="+mj-cs"/>
              <a:sym typeface="Arial" panose="020B0604020202020204" pitchFamily="34" charset="0"/>
            </a:endParaRPr>
          </a:p>
        </p:txBody>
      </p:sp>
      <p:sp>
        <p:nvSpPr>
          <p:cNvPr id="76803" name="文本占位符 133122"/>
          <p:cNvSpPr>
            <a:spLocks noGrp="1"/>
          </p:cNvSpPr>
          <p:nvPr>
            <p:ph idx="1"/>
          </p:nvPr>
        </p:nvSpPr>
        <p:spPr>
          <a:xfrm>
            <a:off x="1981200" y="1417638"/>
            <a:ext cx="8229600" cy="4603750"/>
          </a:xfrm>
        </p:spPr>
        <p:txBody>
          <a:bodyPr vert="horz" wrap="square" lIns="91440" tIns="45720" rIns="91440" bIns="45720" anchor="t"/>
          <a:p>
            <a:pPr>
              <a:buNone/>
            </a:pPr>
            <a:r>
              <a:rPr lang="en-US" altLang="zh-CN" dirty="0"/>
              <a:t>    2017</a:t>
            </a:r>
            <a:r>
              <a:rPr lang="zh-CN" altLang="en-US" dirty="0"/>
              <a:t>年高考，出现了对非连续性文本新闻材料的考查，非连续性文本阅读成为新的考查点。 </a:t>
            </a:r>
            <a:endParaRPr lang="zh-CN" altLang="en-US" dirty="0"/>
          </a:p>
          <a:p>
            <a:pPr>
              <a:buNone/>
            </a:pPr>
            <a:r>
              <a:rPr lang="zh-CN" altLang="en-US" dirty="0"/>
              <a:t>    所谓“非连续性文本”，是相对于以句子和段落组成的“连续性文本“而言的阅读材料，多以</a:t>
            </a:r>
            <a:r>
              <a:rPr lang="zh-CN" altLang="en-US" dirty="0">
                <a:hlinkClick r:id="rId1"/>
              </a:rPr>
              <a:t>统计图</a:t>
            </a:r>
            <a:r>
              <a:rPr lang="zh-CN" altLang="en-US" dirty="0"/>
              <a:t>表、图画等形式呈现。它的特点是直观、简明，概括性强，易于比较，在现代社会被广泛运用，在人们的日常生活和工作须臾不离，其实用性特征和实用功能十分明显。学会从非连续文本中获取我们所需要的信息，得出有意义的结论，是现代公民应具有的阅读能力。 </a:t>
            </a:r>
            <a:endParaRPr lang="zh-CN" altLang="en-US" dirty="0"/>
          </a:p>
        </p:txBody>
      </p:sp>
    </p:spTree>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标题 134145"/>
          <p:cNvSpPr>
            <a:spLocks noGrp="1"/>
          </p:cNvSpPr>
          <p:nvPr>
            <p:ph type="title"/>
          </p:nvPr>
        </p:nvSpPr>
        <p:spPr>
          <a:xfrm>
            <a:off x="1981200" y="274638"/>
            <a:ext cx="8229600" cy="1143000"/>
          </a:xfrm>
        </p:spPr>
        <p:txBody>
          <a:bodyPr vert="horz" wrap="square" lIns="91440" tIns="45720" rIns="91440" bIns="45720" anchor="ctr"/>
          <a:p>
            <a:r>
              <a:rPr lang="zh-CN" altLang="en-US" sz="3600" kern="1200" dirty="0">
                <a:latin typeface="+mj-ea"/>
                <a:ea typeface="+mj-ea"/>
                <a:cs typeface="+mj-cs"/>
                <a:sym typeface="Arial" panose="020B0604020202020204" pitchFamily="34" charset="0"/>
              </a:rPr>
              <a:t>（三）实用类文本阅读</a:t>
            </a:r>
            <a:endParaRPr lang="zh-CN" altLang="en-US" sz="3600" kern="1200" dirty="0">
              <a:latin typeface="+mj-ea"/>
              <a:ea typeface="+mj-ea"/>
              <a:cs typeface="+mj-cs"/>
              <a:sym typeface="Arial" panose="020B0604020202020204" pitchFamily="34" charset="0"/>
            </a:endParaRPr>
          </a:p>
        </p:txBody>
      </p:sp>
      <p:pic>
        <p:nvPicPr>
          <p:cNvPr id="78851" name="文本占位符 134146"/>
          <p:cNvPicPr>
            <a:picLocks noGrp="1" noChangeAspect="1"/>
          </p:cNvPicPr>
          <p:nvPr>
            <p:ph idx="1"/>
          </p:nvPr>
        </p:nvPicPr>
        <p:blipFill>
          <a:blip r:embed="rId1"/>
          <a:srcRect/>
          <a:stretch>
            <a:fillRect/>
          </a:stretch>
        </p:blipFill>
        <p:spPr>
          <a:xfrm>
            <a:off x="1992313" y="1412875"/>
            <a:ext cx="8229600" cy="4603750"/>
          </a:xfrm>
        </p:spPr>
      </p:pic>
    </p:spTree>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标题 132097"/>
          <p:cNvSpPr>
            <a:spLocks noGrp="1"/>
          </p:cNvSpPr>
          <p:nvPr>
            <p:ph type="title"/>
          </p:nvPr>
        </p:nvSpPr>
        <p:spPr>
          <a:xfrm>
            <a:off x="1981200" y="274638"/>
            <a:ext cx="8229600" cy="1143000"/>
          </a:xfrm>
        </p:spPr>
        <p:txBody>
          <a:bodyPr vert="horz" wrap="square" lIns="91440" tIns="45720" rIns="91440" bIns="45720" anchor="ctr"/>
          <a:p>
            <a:r>
              <a:rPr lang="zh-CN" altLang="en-US" sz="3600" kern="1200" dirty="0">
                <a:latin typeface="+mj-ea"/>
                <a:ea typeface="+mj-ea"/>
                <a:cs typeface="+mj-cs"/>
                <a:sym typeface="Arial" panose="020B0604020202020204" pitchFamily="34" charset="0"/>
              </a:rPr>
              <a:t>（三）实用类文本阅读</a:t>
            </a:r>
            <a:endParaRPr lang="zh-CN" altLang="en-US" sz="3600" kern="1200" dirty="0">
              <a:latin typeface="+mj-ea"/>
              <a:ea typeface="+mj-ea"/>
              <a:cs typeface="+mj-cs"/>
              <a:sym typeface="Arial" panose="020B0604020202020204" pitchFamily="34" charset="0"/>
            </a:endParaRPr>
          </a:p>
        </p:txBody>
      </p:sp>
      <p:sp>
        <p:nvSpPr>
          <p:cNvPr id="79875" name="文本占位符 132098"/>
          <p:cNvSpPr>
            <a:spLocks noGrp="1"/>
          </p:cNvSpPr>
          <p:nvPr>
            <p:ph idx="1"/>
          </p:nvPr>
        </p:nvSpPr>
        <p:spPr>
          <a:xfrm>
            <a:off x="1981200" y="1417638"/>
            <a:ext cx="8229600" cy="4603750"/>
          </a:xfrm>
        </p:spPr>
        <p:txBody>
          <a:bodyPr vert="horz" wrap="square" lIns="91440" tIns="45720" rIns="91440" bIns="45720" anchor="t"/>
          <a:p>
            <a:pPr>
              <a:lnSpc>
                <a:spcPct val="90000"/>
              </a:lnSpc>
              <a:buNone/>
            </a:pPr>
            <a:r>
              <a:rPr lang="zh-CN" altLang="en-US" dirty="0"/>
              <a:t>    阅读非连续性文本，要着重指导学生学会从多元材料中提取信息、分析信息和组合信息的方法。</a:t>
            </a:r>
            <a:endParaRPr lang="zh-CN" altLang="en-US" dirty="0"/>
          </a:p>
          <a:p>
            <a:pPr>
              <a:lnSpc>
                <a:spcPct val="90000"/>
              </a:lnSpc>
              <a:buNone/>
            </a:pPr>
            <a:r>
              <a:rPr lang="zh-CN" altLang="en-US" dirty="0"/>
              <a:t>    第一，寻找所需信息。抓住文中负载关键信息的词句，剔除与阅读目的无关的多余信息，从字面看出表达的言外之意，以快速锁定要寻找的目标。</a:t>
            </a:r>
            <a:endParaRPr lang="zh-CN" altLang="en-US" dirty="0"/>
          </a:p>
          <a:p>
            <a:pPr>
              <a:lnSpc>
                <a:spcPct val="90000"/>
              </a:lnSpc>
              <a:buNone/>
            </a:pPr>
            <a:r>
              <a:rPr lang="zh-CN" altLang="en-US" dirty="0"/>
              <a:t>   第二，整合得出结论。将文本中有关联的信息通过比较、归纳、综合进行加工处理，判断出编者的真实意图，从而整合得出有效的结论。</a:t>
            </a:r>
            <a:endParaRPr lang="zh-CN" altLang="en-US" dirty="0"/>
          </a:p>
          <a:p>
            <a:pPr>
              <a:lnSpc>
                <a:spcPct val="90000"/>
              </a:lnSpc>
              <a:buNone/>
            </a:pPr>
            <a:r>
              <a:rPr lang="zh-CN" altLang="en-US" dirty="0"/>
              <a:t>    第三，建构文本意义。识别文本材料的主题，联系实际需求，找出文本写作目的，为材料信息内容排序，联系文本中的不同资料，结合自己的知识、想法和经验，提出独特见解，自主建构文本的意义。</a:t>
            </a:r>
            <a:endParaRPr lang="zh-CN" altLang="en-US" dirty="0"/>
          </a:p>
        </p:txBody>
      </p:sp>
    </p:spTree>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8" name="标题 130049"/>
          <p:cNvSpPr>
            <a:spLocks noGrp="1"/>
          </p:cNvSpPr>
          <p:nvPr>
            <p:ph type="title"/>
          </p:nvPr>
        </p:nvSpPr>
        <p:spPr>
          <a:xfrm>
            <a:off x="1981200" y="274638"/>
            <a:ext cx="8229600" cy="1143000"/>
          </a:xfrm>
        </p:spPr>
        <p:txBody>
          <a:bodyPr vert="horz" wrap="square" lIns="91440" tIns="45720" rIns="91440" bIns="45720" anchor="ctr"/>
          <a:p>
            <a:r>
              <a:rPr lang="zh-CN" altLang="en-US" sz="3600" kern="1200" dirty="0">
                <a:latin typeface="+mj-ea"/>
                <a:ea typeface="+mj-ea"/>
                <a:cs typeface="+mj-cs"/>
                <a:sym typeface="Arial" panose="020B0604020202020204" pitchFamily="34" charset="0"/>
              </a:rPr>
              <a:t>（三）实用类文本阅读</a:t>
            </a:r>
            <a:endParaRPr lang="zh-CN" altLang="en-US" sz="3600" kern="1200" dirty="0">
              <a:latin typeface="+mj-ea"/>
              <a:ea typeface="+mj-ea"/>
              <a:cs typeface="+mj-cs"/>
              <a:sym typeface="Arial" panose="020B0604020202020204" pitchFamily="34" charset="0"/>
            </a:endParaRPr>
          </a:p>
        </p:txBody>
      </p:sp>
      <p:sp>
        <p:nvSpPr>
          <p:cNvPr id="80899" name="文本占位符 130050"/>
          <p:cNvSpPr>
            <a:spLocks noGrp="1"/>
          </p:cNvSpPr>
          <p:nvPr>
            <p:ph idx="1"/>
          </p:nvPr>
        </p:nvSpPr>
        <p:spPr>
          <a:xfrm>
            <a:off x="1981200" y="1417638"/>
            <a:ext cx="8229600" cy="4603750"/>
          </a:xfrm>
        </p:spPr>
        <p:txBody>
          <a:bodyPr vert="horz" wrap="square" lIns="91440" tIns="45720" rIns="91440" bIns="45720" anchor="t"/>
          <a:p>
            <a:pPr>
              <a:buNone/>
            </a:pPr>
            <a:r>
              <a:rPr lang="en-US" altLang="zh-CN" dirty="0"/>
              <a:t>    </a:t>
            </a:r>
            <a:endParaRPr lang="zh-CN" altLang="en-US" dirty="0"/>
          </a:p>
          <a:p>
            <a:pPr>
              <a:buNone/>
            </a:pPr>
            <a:r>
              <a:rPr lang="zh-CN" altLang="en-US" dirty="0"/>
              <a:t>    实用类文本通过文字与图表搭配合理，相得益彰。要求考生带着问题进入文本，搜寻、锁定、分辨和提炼关键信息，从而实现对考生检索、理解、分析、评价等能力的重点考查。</a:t>
            </a:r>
            <a:endParaRPr lang="zh-CN" altLang="en-US" dirty="0"/>
          </a:p>
          <a:p>
            <a:pPr>
              <a:buNone/>
            </a:pPr>
            <a:r>
              <a:rPr lang="zh-CN" altLang="en-US" dirty="0"/>
              <a:t>    </a:t>
            </a:r>
            <a:r>
              <a:rPr lang="en-US" altLang="zh-CN" dirty="0"/>
              <a:t>2017</a:t>
            </a:r>
            <a:r>
              <a:rPr lang="zh-CN" altLang="en-US" dirty="0"/>
              <a:t>年全国高考</a:t>
            </a:r>
            <a:r>
              <a:rPr lang="en-US" altLang="zh-CN" dirty="0"/>
              <a:t>Ⅰ</a:t>
            </a:r>
            <a:r>
              <a:rPr lang="zh-CN" altLang="en-US" dirty="0"/>
              <a:t>卷新闻阅读题目新颖，尤其是第</a:t>
            </a:r>
            <a:r>
              <a:rPr lang="en-US" altLang="zh-CN" dirty="0"/>
              <a:t>7</a:t>
            </a:r>
            <a:r>
              <a:rPr lang="zh-CN" altLang="en-US" dirty="0"/>
              <a:t>题，以图表的形式考查学生对于新闻思路结构的梳理，是概括能力和读图能力综合考查。主观题难度较低，学生只要认真细致概括出相关信息即可。</a:t>
            </a:r>
            <a:endParaRPr lang="zh-CN" altLang="en-US" dirty="0"/>
          </a:p>
          <a:p>
            <a:pPr>
              <a:buNone/>
            </a:pPr>
            <a:r>
              <a:rPr lang="zh-CN" altLang="en-US" dirty="0"/>
              <a:t>   有三种新题型值得高度重视：对比概括、手法分析、评价探究。</a:t>
            </a:r>
            <a:endParaRPr lang="zh-CN" altLang="en-US" dirty="0"/>
          </a:p>
        </p:txBody>
      </p:sp>
    </p:spTree>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文本框 18433"/>
          <p:cNvSpPr txBox="1"/>
          <p:nvPr/>
        </p:nvSpPr>
        <p:spPr>
          <a:xfrm>
            <a:off x="2711450" y="1268413"/>
            <a:ext cx="6553200" cy="706755"/>
          </a:xfrm>
          <a:prstGeom prst="rect">
            <a:avLst/>
          </a:prstGeom>
          <a:noFill/>
          <a:ln w="9525">
            <a:noFill/>
          </a:ln>
        </p:spPr>
        <p:txBody>
          <a:bodyPr>
            <a:spAutoFit/>
          </a:bodyPr>
          <a:p>
            <a:pPr>
              <a:spcBef>
                <a:spcPct val="50000"/>
              </a:spcBef>
            </a:pPr>
            <a:r>
              <a:rPr lang="zh-CN" altLang="en-US" sz="4000" b="1" dirty="0">
                <a:solidFill>
                  <a:srgbClr val="FF0000"/>
                </a:solidFill>
                <a:latin typeface="Arial" panose="020B0604020202020204" pitchFamily="34" charset="0"/>
                <a:ea typeface="华文中宋" pitchFamily="2" charset="-122"/>
              </a:rPr>
              <a:t>   </a:t>
            </a:r>
            <a:endParaRPr lang="zh-CN" altLang="en-US" sz="6000" b="1" dirty="0">
              <a:solidFill>
                <a:srgbClr val="FF0000"/>
              </a:solidFill>
              <a:latin typeface="Arial" panose="020B0604020202020204" pitchFamily="34" charset="0"/>
              <a:ea typeface="华文中宋" pitchFamily="2" charset="-122"/>
            </a:endParaRPr>
          </a:p>
        </p:txBody>
      </p:sp>
      <p:sp>
        <p:nvSpPr>
          <p:cNvPr id="3075" name="日期占位符 1"/>
          <p:cNvSpPr txBox="1">
            <a:spLocks noGrp="1"/>
          </p:cNvSpPr>
          <p:nvPr/>
        </p:nvSpPr>
        <p:spPr>
          <a:xfrm>
            <a:off x="2152650" y="6524625"/>
            <a:ext cx="2057400" cy="223838"/>
          </a:xfrm>
          <a:prstGeom prst="rect">
            <a:avLst/>
          </a:prstGeom>
          <a:noFill/>
          <a:ln>
            <a:noFill/>
            <a:miter/>
          </a:ln>
        </p:spPr>
        <p:txBody>
          <a:bodyPr anchor="ctr">
            <a:normAutofit fontScale="40000"/>
          </a:bodyPr>
          <a:lstStyle/>
          <a:p>
            <a:pPr marR="0" defTabSz="914400">
              <a:buClrTx/>
              <a:buSzTx/>
              <a:buFont typeface="Arial" panose="020B0604020202020204" pitchFamily="34" charset="0"/>
              <a:buNone/>
              <a:defRPr/>
            </a:pPr>
            <a:endParaRPr kumimoji="0" lang="en-US" altLang="en-US" kern="1200" cap="none" spc="0" normalizeH="0" baseline="0" noProof="1">
              <a:latin typeface="Arial" panose="020B0604020202020204" pitchFamily="34" charset="0"/>
              <a:ea typeface="宋体" panose="02010600030101010101" pitchFamily="2" charset="-122"/>
              <a:cs typeface="+mn-cs"/>
            </a:endParaRPr>
          </a:p>
        </p:txBody>
      </p:sp>
      <p:sp>
        <p:nvSpPr>
          <p:cNvPr id="81924" name="标题 1"/>
          <p:cNvSpPr>
            <a:spLocks noGrp="1"/>
          </p:cNvSpPr>
          <p:nvPr/>
        </p:nvSpPr>
        <p:spPr>
          <a:xfrm>
            <a:off x="2063750" y="2132013"/>
            <a:ext cx="7886700" cy="896937"/>
          </a:xfrm>
          <a:prstGeom prst="rect">
            <a:avLst/>
          </a:prstGeom>
          <a:noFill/>
          <a:ln w="9525">
            <a:noFill/>
          </a:ln>
        </p:spPr>
        <p:txBody>
          <a:bodyPr anchor="ctr"/>
          <a:p>
            <a:pPr algn="ctr" eaLnBrk="0" hangingPunct="0">
              <a:lnSpc>
                <a:spcPct val="90000"/>
              </a:lnSpc>
            </a:pPr>
            <a:r>
              <a:rPr lang="en-US" altLang="zh-CN" sz="2700" dirty="0">
                <a:solidFill>
                  <a:schemeClr val="tx2"/>
                </a:solidFill>
                <a:latin typeface="Arial" panose="020B0604020202020204" pitchFamily="34" charset="0"/>
                <a:ea typeface="黑体" panose="02010609060101010101" charset="-122"/>
                <a:sym typeface="Arial" panose="020B0604020202020204" pitchFamily="34" charset="0"/>
              </a:rPr>
              <a:t>2017</a:t>
            </a:r>
            <a:r>
              <a:rPr lang="zh-CN" altLang="en-US" sz="2700" dirty="0">
                <a:solidFill>
                  <a:schemeClr val="tx2"/>
                </a:solidFill>
                <a:latin typeface="Arial" panose="020B0604020202020204" pitchFamily="34" charset="0"/>
                <a:ea typeface="黑体" panose="02010609060101010101" charset="-122"/>
                <a:sym typeface="Arial" panose="020B0604020202020204" pitchFamily="34" charset="0"/>
              </a:rPr>
              <a:t>年全国甲卷实用类文本阅读文题对比</a:t>
            </a:r>
            <a:endParaRPr lang="zh-CN" altLang="en-US" sz="2700" dirty="0">
              <a:solidFill>
                <a:schemeClr val="tx2"/>
              </a:solidFill>
              <a:latin typeface="Arial" panose="020B0604020202020204" pitchFamily="34" charset="0"/>
              <a:ea typeface="黑体" panose="02010609060101010101" charset="-122"/>
              <a:sym typeface="Arial" panose="020B0604020202020204" pitchFamily="34" charset="0"/>
            </a:endParaRPr>
          </a:p>
        </p:txBody>
      </p:sp>
    </p:spTree>
    <p:custDataLst>
      <p:tags r:id="rId1"/>
    </p:custData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6" name="标题 1"/>
          <p:cNvSpPr>
            <a:spLocks noGrp="1"/>
          </p:cNvSpPr>
          <p:nvPr>
            <p:ph type="title"/>
          </p:nvPr>
        </p:nvSpPr>
        <p:spPr>
          <a:xfrm>
            <a:off x="1524000" y="522288"/>
            <a:ext cx="8909050" cy="895350"/>
          </a:xfrm>
        </p:spPr>
        <p:txBody>
          <a:bodyPr vert="horz" wrap="square" lIns="91440" tIns="45720" rIns="91440" bIns="45720" anchor="ctr"/>
          <a:p>
            <a:r>
              <a:rPr lang="zh-CN" altLang="en-US" sz="2800" dirty="0"/>
              <a:t>7．下列对材料相关内容的</a:t>
            </a:r>
            <a:r>
              <a:rPr lang="zh-CN" altLang="en-US" sz="2800" dirty="0">
                <a:solidFill>
                  <a:srgbClr val="0000CC"/>
                </a:solidFill>
              </a:rPr>
              <a:t>梳理</a:t>
            </a:r>
            <a:r>
              <a:rPr lang="zh-CN" altLang="en-US" sz="2800" dirty="0"/>
              <a:t>，</a:t>
            </a:r>
            <a:r>
              <a:rPr lang="zh-CN" altLang="en-US" sz="2800" dirty="0">
                <a:solidFill>
                  <a:srgbClr val="0000CC"/>
                </a:solidFill>
              </a:rPr>
              <a:t>不正确</a:t>
            </a:r>
            <a:r>
              <a:rPr lang="zh-CN" altLang="en-US" sz="2800" dirty="0"/>
              <a:t>的一项是</a:t>
            </a:r>
            <a:endParaRPr lang="zh-CN" altLang="en-US" sz="2800" dirty="0"/>
          </a:p>
        </p:txBody>
      </p:sp>
      <p:sp>
        <p:nvSpPr>
          <p:cNvPr id="82947" name="Rectangle 3"/>
          <p:cNvSpPr/>
          <p:nvPr/>
        </p:nvSpPr>
        <p:spPr>
          <a:xfrm>
            <a:off x="2033588" y="1417638"/>
            <a:ext cx="1060450" cy="219075"/>
          </a:xfrm>
          <a:prstGeom prst="rect">
            <a:avLst/>
          </a:prstGeom>
          <a:solidFill>
            <a:srgbClr val="FF9896"/>
          </a:solidFill>
          <a:ln w="9525">
            <a:noFill/>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82948" name="Rectangle 7"/>
          <p:cNvSpPr/>
          <p:nvPr/>
        </p:nvSpPr>
        <p:spPr>
          <a:xfrm>
            <a:off x="3338513" y="1358900"/>
            <a:ext cx="591820" cy="337185"/>
          </a:xfrm>
          <a:prstGeom prst="rect">
            <a:avLst/>
          </a:prstGeom>
          <a:noFill/>
          <a:ln w="9525">
            <a:noFill/>
          </a:ln>
        </p:spPr>
        <p:txBody>
          <a:bodyPr wrap="none">
            <a:spAutoFit/>
          </a:bodyPr>
          <a:p>
            <a:pPr latinLnBrk="1"/>
            <a:r>
              <a:rPr lang="zh-CN" altLang="en-US" sz="1600" b="1" dirty="0">
                <a:solidFill>
                  <a:srgbClr val="FF9896"/>
                </a:solidFill>
                <a:latin typeface="Arial" panose="020B0604020202020204" pitchFamily="34" charset="0"/>
                <a:sym typeface="Arial" panose="020B0604020202020204" pitchFamily="34" charset="0"/>
              </a:rPr>
              <a:t>文本</a:t>
            </a:r>
            <a:endParaRPr lang="zh-CN" altLang="en-US" sz="1600" b="1" dirty="0">
              <a:solidFill>
                <a:srgbClr val="FF9896"/>
              </a:solidFill>
              <a:latin typeface="Arial" panose="020B0604020202020204" pitchFamily="34" charset="0"/>
              <a:sym typeface="Arial" panose="020B0604020202020204" pitchFamily="34" charset="0"/>
            </a:endParaRPr>
          </a:p>
        </p:txBody>
      </p:sp>
      <p:sp>
        <p:nvSpPr>
          <p:cNvPr id="82949" name="Rectangle 8"/>
          <p:cNvSpPr/>
          <p:nvPr/>
        </p:nvSpPr>
        <p:spPr>
          <a:xfrm>
            <a:off x="1908175" y="3503613"/>
            <a:ext cx="8291513" cy="2517775"/>
          </a:xfrm>
          <a:prstGeom prst="rect">
            <a:avLst/>
          </a:prstGeom>
          <a:noFill/>
          <a:ln w="63500" cap="flat" cmpd="sng">
            <a:solidFill>
              <a:srgbClr val="FF9896"/>
            </a:solidFill>
            <a:prstDash val="solid"/>
            <a:miter/>
            <a:headEnd type="none" w="med" len="med"/>
            <a:tailEnd type="none" w="med" len="med"/>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82950" name="Rectangle 7"/>
          <p:cNvSpPr/>
          <p:nvPr/>
        </p:nvSpPr>
        <p:spPr>
          <a:xfrm>
            <a:off x="2033588" y="3733800"/>
            <a:ext cx="1015365" cy="460375"/>
          </a:xfrm>
          <a:prstGeom prst="rect">
            <a:avLst/>
          </a:prstGeom>
          <a:noFill/>
          <a:ln w="9525">
            <a:noFill/>
          </a:ln>
        </p:spPr>
        <p:txBody>
          <a:bodyPr wrap="none">
            <a:spAutoFit/>
          </a:bodyPr>
          <a:p>
            <a:pPr latinLnBrk="1"/>
            <a:r>
              <a:rPr lang="zh-CN" altLang="en-US" sz="2400" b="1" dirty="0">
                <a:solidFill>
                  <a:srgbClr val="FF9896"/>
                </a:solidFill>
                <a:latin typeface="Arial" panose="020B0604020202020204" pitchFamily="34" charset="0"/>
                <a:sym typeface="Arial" panose="020B0604020202020204" pitchFamily="34" charset="0"/>
              </a:rPr>
              <a:t>选项</a:t>
            </a:r>
            <a:r>
              <a:rPr lang="en-US" altLang="zh-CN" sz="2400" b="1" dirty="0">
                <a:solidFill>
                  <a:srgbClr val="FF9896"/>
                </a:solidFill>
                <a:latin typeface="Arial" panose="020B0604020202020204" pitchFamily="34" charset="0"/>
                <a:sym typeface="Arial" panose="020B0604020202020204" pitchFamily="34" charset="0"/>
              </a:rPr>
              <a:t>A</a:t>
            </a:r>
            <a:endParaRPr lang="en-US" altLang="zh-CN" sz="2400" b="1" dirty="0">
              <a:solidFill>
                <a:srgbClr val="FF9896"/>
              </a:solidFill>
              <a:latin typeface="Arial" panose="020B0604020202020204" pitchFamily="34" charset="0"/>
              <a:sym typeface="Arial" panose="020B0604020202020204" pitchFamily="34" charset="0"/>
            </a:endParaRPr>
          </a:p>
        </p:txBody>
      </p:sp>
      <p:sp>
        <p:nvSpPr>
          <p:cNvPr id="82951" name="Rectangle 5"/>
          <p:cNvSpPr/>
          <p:nvPr/>
        </p:nvSpPr>
        <p:spPr>
          <a:xfrm>
            <a:off x="1908175" y="1695450"/>
            <a:ext cx="8291513" cy="1753235"/>
          </a:xfrm>
          <a:prstGeom prst="rect">
            <a:avLst/>
          </a:prstGeom>
          <a:noFill/>
          <a:ln w="9525">
            <a:noFill/>
          </a:ln>
        </p:spPr>
        <p:txBody>
          <a:bodyPr>
            <a:spAutoFit/>
          </a:bodyPr>
          <a:p>
            <a:pPr latinLnBrk="1">
              <a:lnSpc>
                <a:spcPct val="150000"/>
              </a:lnSpc>
            </a:pPr>
            <a:r>
              <a:rPr lang="zh-CN" altLang="en-US" sz="2400" b="1" dirty="0">
                <a:latin typeface="宋体" panose="02010600030101010101" pitchFamily="2" charset="-122"/>
                <a:sym typeface="Arial" panose="020B0604020202020204" pitchFamily="34" charset="0"/>
              </a:rPr>
              <a:t>央视纪录频道在内容编排上进行了详细的规划，主要呈现</a:t>
            </a:r>
            <a:r>
              <a:rPr lang="zh-CN" altLang="en-US" sz="2400" b="1" dirty="0">
                <a:solidFill>
                  <a:srgbClr val="0000CC"/>
                </a:solidFill>
                <a:latin typeface="宋体" panose="02010600030101010101" pitchFamily="2" charset="-122"/>
                <a:sym typeface="Arial" panose="020B0604020202020204" pitchFamily="34" charset="0"/>
              </a:rPr>
              <a:t>四大主体内容</a:t>
            </a:r>
            <a:r>
              <a:rPr lang="zh-CN" altLang="en-US" sz="2400" b="1" dirty="0">
                <a:latin typeface="宋体" panose="02010600030101010101" pitchFamily="2" charset="-122"/>
                <a:sym typeface="Arial" panose="020B0604020202020204" pitchFamily="34" charset="0"/>
              </a:rPr>
              <a:t>，</a:t>
            </a:r>
            <a:r>
              <a:rPr lang="zh-CN" altLang="en-US" sz="2400" b="1" dirty="0">
                <a:solidFill>
                  <a:srgbClr val="0000CC"/>
                </a:solidFill>
                <a:latin typeface="宋体" panose="02010600030101010101" pitchFamily="2" charset="-122"/>
                <a:sym typeface="Arial" panose="020B0604020202020204" pitchFamily="34" charset="0"/>
              </a:rPr>
              <a:t>六大主题时段</a:t>
            </a:r>
            <a:r>
              <a:rPr lang="zh-CN" altLang="en-US" sz="2400" b="1" dirty="0">
                <a:latin typeface="宋体" panose="02010600030101010101" pitchFamily="2" charset="-122"/>
                <a:sym typeface="Arial" panose="020B0604020202020204" pitchFamily="34" charset="0"/>
              </a:rPr>
              <a:t>的</a:t>
            </a:r>
            <a:r>
              <a:rPr lang="zh-CN" altLang="en-US" sz="2400" b="1" dirty="0">
                <a:solidFill>
                  <a:srgbClr val="0000CC"/>
                </a:solidFill>
                <a:latin typeface="宋体" panose="02010600030101010101" pitchFamily="2" charset="-122"/>
                <a:sym typeface="Arial" panose="020B0604020202020204" pitchFamily="34" charset="0"/>
              </a:rPr>
              <a:t>播出特点</a:t>
            </a:r>
            <a:r>
              <a:rPr lang="zh-CN" altLang="en-US" sz="2400" b="1" dirty="0">
                <a:solidFill>
                  <a:srgbClr val="002060"/>
                </a:solidFill>
                <a:latin typeface="宋体" panose="02010600030101010101" pitchFamily="2" charset="-122"/>
                <a:sym typeface="Arial" panose="020B0604020202020204" pitchFamily="34" charset="0"/>
              </a:rPr>
              <a:t>，</a:t>
            </a:r>
            <a:r>
              <a:rPr lang="zh-CN" altLang="en-US" sz="2400" b="1" dirty="0">
                <a:solidFill>
                  <a:srgbClr val="0000CC"/>
                </a:solidFill>
                <a:latin typeface="宋体" panose="02010600030101010101" pitchFamily="2" charset="-122"/>
                <a:sym typeface="Arial" panose="020B0604020202020204" pitchFamily="34" charset="0"/>
              </a:rPr>
              <a:t>以期达到规模化的播出效应</a:t>
            </a:r>
            <a:r>
              <a:rPr lang="zh-CN" altLang="en-US" sz="2400" b="1" dirty="0">
                <a:latin typeface="宋体" panose="02010600030101010101" pitchFamily="2" charset="-122"/>
                <a:sym typeface="Arial" panose="020B0604020202020204" pitchFamily="34" charset="0"/>
              </a:rPr>
              <a:t>。（材料一）</a:t>
            </a:r>
            <a:endParaRPr lang="zh-CN" altLang="en-US" sz="2400" b="1" dirty="0">
              <a:latin typeface="宋体" panose="02010600030101010101" pitchFamily="2" charset="-122"/>
              <a:sym typeface="Arial" panose="020B0604020202020204" pitchFamily="34" charset="0"/>
            </a:endParaRPr>
          </a:p>
        </p:txBody>
      </p:sp>
      <p:pic>
        <p:nvPicPr>
          <p:cNvPr id="82952" name="图片 1"/>
          <p:cNvPicPr>
            <a:picLocks noChangeAspect="1"/>
          </p:cNvPicPr>
          <p:nvPr/>
        </p:nvPicPr>
        <p:blipFill>
          <a:blip r:embed="rId1"/>
          <a:stretch>
            <a:fillRect/>
          </a:stretch>
        </p:blipFill>
        <p:spPr>
          <a:xfrm>
            <a:off x="2566988" y="4076700"/>
            <a:ext cx="6572250" cy="704850"/>
          </a:xfrm>
          <a:prstGeom prst="rect">
            <a:avLst/>
          </a:prstGeom>
          <a:noFill/>
          <a:ln w="9525">
            <a:noFill/>
          </a:ln>
        </p:spPr>
      </p:pic>
      <p:sp>
        <p:nvSpPr>
          <p:cNvPr id="82953" name="Rectangle 6"/>
          <p:cNvSpPr/>
          <p:nvPr/>
        </p:nvSpPr>
        <p:spPr>
          <a:xfrm>
            <a:off x="2060575" y="4784725"/>
            <a:ext cx="7988300" cy="607695"/>
          </a:xfrm>
          <a:prstGeom prst="rect">
            <a:avLst/>
          </a:prstGeom>
          <a:noFill/>
          <a:ln w="9525">
            <a:noFill/>
          </a:ln>
        </p:spPr>
        <p:txBody>
          <a:bodyPr>
            <a:spAutoFit/>
          </a:bodyPr>
          <a:p>
            <a:pPr>
              <a:lnSpc>
                <a:spcPct val="140000"/>
              </a:lnSpc>
            </a:pPr>
            <a:r>
              <a:rPr lang="en-US" altLang="zh-CN" sz="1600" b="1" dirty="0">
                <a:solidFill>
                  <a:srgbClr val="000000"/>
                </a:solidFill>
                <a:latin typeface="Arial" panose="020B0604020202020204" pitchFamily="34" charset="0"/>
                <a:ea typeface="幼圆" charset="-122"/>
                <a:sym typeface="Arial" panose="020B0604020202020204" pitchFamily="34" charset="0"/>
              </a:rPr>
              <a:t>◇</a:t>
            </a:r>
            <a:r>
              <a:rPr lang="zh-CN" altLang="en-US" sz="2400" b="1" dirty="0">
                <a:solidFill>
                  <a:srgbClr val="00B050"/>
                </a:solidFill>
                <a:latin typeface="Arial" panose="020B0604020202020204" pitchFamily="34" charset="0"/>
                <a:ea typeface="幼圆" charset="-122"/>
                <a:sym typeface="Arial" panose="020B0604020202020204" pitchFamily="34" charset="0"/>
              </a:rPr>
              <a:t>原文信息的直接图文转换。</a:t>
            </a:r>
            <a:endParaRPr lang="zh-CN" altLang="en-US" sz="2400" b="1" dirty="0">
              <a:solidFill>
                <a:srgbClr val="00B050"/>
              </a:solidFill>
              <a:latin typeface="Arial" panose="020B0604020202020204" pitchFamily="34" charset="0"/>
              <a:ea typeface="幼圆" charset="-122"/>
              <a:sym typeface="Arial" panose="020B0604020202020204" pitchFamily="34" charset="0"/>
            </a:endParaRPr>
          </a:p>
        </p:txBody>
      </p:sp>
    </p:spTree>
    <p:custDataLst>
      <p:tags r:id="rId2"/>
    </p:custData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标题 1"/>
          <p:cNvSpPr>
            <a:spLocks noGrp="1"/>
          </p:cNvSpPr>
          <p:nvPr>
            <p:ph type="title"/>
          </p:nvPr>
        </p:nvSpPr>
        <p:spPr>
          <a:xfrm>
            <a:off x="1908175" y="522288"/>
            <a:ext cx="8524875" cy="895350"/>
          </a:xfrm>
        </p:spPr>
        <p:txBody>
          <a:bodyPr vert="horz" wrap="square" lIns="91440" tIns="45720" rIns="91440" bIns="45720" anchor="ctr"/>
          <a:p>
            <a:r>
              <a:rPr lang="zh-CN" altLang="en-US" sz="2800" dirty="0"/>
              <a:t>7．下列对材料相关内容的</a:t>
            </a:r>
            <a:r>
              <a:rPr lang="zh-CN" altLang="en-US" sz="2800" dirty="0">
                <a:solidFill>
                  <a:srgbClr val="0000CC"/>
                </a:solidFill>
              </a:rPr>
              <a:t>梳理</a:t>
            </a:r>
            <a:r>
              <a:rPr lang="zh-CN" altLang="en-US" sz="2800" dirty="0"/>
              <a:t>，</a:t>
            </a:r>
            <a:r>
              <a:rPr lang="zh-CN" altLang="en-US" sz="2800" dirty="0">
                <a:solidFill>
                  <a:srgbClr val="0000CC"/>
                </a:solidFill>
              </a:rPr>
              <a:t>不正确</a:t>
            </a:r>
            <a:r>
              <a:rPr lang="zh-CN" altLang="en-US" sz="2800" dirty="0"/>
              <a:t>的一项是</a:t>
            </a:r>
            <a:endParaRPr lang="zh-CN" altLang="en-US" sz="2800" dirty="0"/>
          </a:p>
        </p:txBody>
      </p:sp>
      <p:sp>
        <p:nvSpPr>
          <p:cNvPr id="83971" name="Rectangle 3"/>
          <p:cNvSpPr/>
          <p:nvPr/>
        </p:nvSpPr>
        <p:spPr>
          <a:xfrm>
            <a:off x="2033588" y="1417638"/>
            <a:ext cx="1060450" cy="219075"/>
          </a:xfrm>
          <a:prstGeom prst="rect">
            <a:avLst/>
          </a:prstGeom>
          <a:solidFill>
            <a:srgbClr val="FF9896"/>
          </a:solidFill>
          <a:ln w="9525">
            <a:noFill/>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83972" name="Rectangle 7"/>
          <p:cNvSpPr/>
          <p:nvPr/>
        </p:nvSpPr>
        <p:spPr>
          <a:xfrm>
            <a:off x="3338513" y="1358900"/>
            <a:ext cx="591820" cy="337185"/>
          </a:xfrm>
          <a:prstGeom prst="rect">
            <a:avLst/>
          </a:prstGeom>
          <a:noFill/>
          <a:ln w="9525">
            <a:noFill/>
          </a:ln>
        </p:spPr>
        <p:txBody>
          <a:bodyPr wrap="none">
            <a:spAutoFit/>
          </a:bodyPr>
          <a:p>
            <a:pPr latinLnBrk="1"/>
            <a:r>
              <a:rPr lang="zh-CN" altLang="en-US" sz="1600" b="1" dirty="0">
                <a:solidFill>
                  <a:srgbClr val="FF9896"/>
                </a:solidFill>
                <a:latin typeface="Arial" panose="020B0604020202020204" pitchFamily="34" charset="0"/>
                <a:sym typeface="Arial" panose="020B0604020202020204" pitchFamily="34" charset="0"/>
              </a:rPr>
              <a:t>文本</a:t>
            </a:r>
            <a:endParaRPr lang="zh-CN" altLang="en-US" sz="1600" b="1" dirty="0">
              <a:solidFill>
                <a:srgbClr val="FF9896"/>
              </a:solidFill>
              <a:latin typeface="Arial" panose="020B0604020202020204" pitchFamily="34" charset="0"/>
              <a:sym typeface="Arial" panose="020B0604020202020204" pitchFamily="34" charset="0"/>
            </a:endParaRPr>
          </a:p>
        </p:txBody>
      </p:sp>
      <p:sp>
        <p:nvSpPr>
          <p:cNvPr id="83973" name="Rectangle 8"/>
          <p:cNvSpPr/>
          <p:nvPr/>
        </p:nvSpPr>
        <p:spPr>
          <a:xfrm>
            <a:off x="1908175" y="3503613"/>
            <a:ext cx="8291513" cy="2517775"/>
          </a:xfrm>
          <a:prstGeom prst="rect">
            <a:avLst/>
          </a:prstGeom>
          <a:noFill/>
          <a:ln w="63500" cap="flat" cmpd="sng">
            <a:solidFill>
              <a:srgbClr val="FF9896"/>
            </a:solidFill>
            <a:prstDash val="solid"/>
            <a:miter/>
            <a:headEnd type="none" w="med" len="med"/>
            <a:tailEnd type="none" w="med" len="med"/>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83974" name="Rectangle 7"/>
          <p:cNvSpPr/>
          <p:nvPr/>
        </p:nvSpPr>
        <p:spPr>
          <a:xfrm>
            <a:off x="2033588" y="3733800"/>
            <a:ext cx="1015365" cy="460375"/>
          </a:xfrm>
          <a:prstGeom prst="rect">
            <a:avLst/>
          </a:prstGeom>
          <a:noFill/>
          <a:ln w="9525">
            <a:noFill/>
          </a:ln>
        </p:spPr>
        <p:txBody>
          <a:bodyPr wrap="none">
            <a:spAutoFit/>
          </a:bodyPr>
          <a:p>
            <a:pPr latinLnBrk="1"/>
            <a:r>
              <a:rPr lang="zh-CN" altLang="en-US" sz="2400" b="1" dirty="0">
                <a:solidFill>
                  <a:srgbClr val="FF9896"/>
                </a:solidFill>
                <a:latin typeface="Arial" panose="020B0604020202020204" pitchFamily="34" charset="0"/>
                <a:sym typeface="Arial" panose="020B0604020202020204" pitchFamily="34" charset="0"/>
              </a:rPr>
              <a:t>选项</a:t>
            </a:r>
            <a:r>
              <a:rPr lang="en-US" altLang="zh-CN" sz="2400" b="1" dirty="0">
                <a:solidFill>
                  <a:srgbClr val="FF9896"/>
                </a:solidFill>
                <a:latin typeface="Arial" panose="020B0604020202020204" pitchFamily="34" charset="0"/>
                <a:sym typeface="Arial" panose="020B0604020202020204" pitchFamily="34" charset="0"/>
              </a:rPr>
              <a:t>B</a:t>
            </a:r>
            <a:endParaRPr lang="en-US" altLang="zh-CN" sz="2400" b="1" dirty="0">
              <a:solidFill>
                <a:srgbClr val="FF9896"/>
              </a:solidFill>
              <a:latin typeface="Arial" panose="020B0604020202020204" pitchFamily="34" charset="0"/>
              <a:sym typeface="Arial" panose="020B0604020202020204" pitchFamily="34" charset="0"/>
            </a:endParaRPr>
          </a:p>
        </p:txBody>
      </p:sp>
      <p:sp>
        <p:nvSpPr>
          <p:cNvPr id="83975" name="Rectangle 5"/>
          <p:cNvSpPr/>
          <p:nvPr/>
        </p:nvSpPr>
        <p:spPr>
          <a:xfrm>
            <a:off x="1908175" y="1695450"/>
            <a:ext cx="8291513" cy="1753235"/>
          </a:xfrm>
          <a:prstGeom prst="rect">
            <a:avLst/>
          </a:prstGeom>
          <a:noFill/>
          <a:ln w="9525">
            <a:noFill/>
          </a:ln>
        </p:spPr>
        <p:txBody>
          <a:bodyPr>
            <a:spAutoFit/>
          </a:bodyPr>
          <a:p>
            <a:pPr latinLnBrk="1">
              <a:lnSpc>
                <a:spcPct val="150000"/>
              </a:lnSpc>
            </a:pPr>
            <a:r>
              <a:rPr lang="zh-CN" altLang="en-US" sz="2400" b="1" dirty="0">
                <a:latin typeface="宋体" panose="02010600030101010101" pitchFamily="2" charset="-122"/>
                <a:sym typeface="Arial" panose="020B0604020202020204" pitchFamily="34" charset="0"/>
              </a:rPr>
              <a:t>在制播运营模式方面，央视纪录频道实行的是频道化运营模式。央视是纪录片的</a:t>
            </a:r>
            <a:r>
              <a:rPr lang="zh-CN" altLang="en-US" sz="2400" b="1" dirty="0">
                <a:solidFill>
                  <a:srgbClr val="0000CC"/>
                </a:solidFill>
                <a:latin typeface="宋体" panose="02010600030101010101" pitchFamily="2" charset="-122"/>
                <a:sym typeface="Arial" panose="020B0604020202020204" pitchFamily="34" charset="0"/>
              </a:rPr>
              <a:t>主要制作基地</a:t>
            </a:r>
            <a:r>
              <a:rPr lang="zh-CN" altLang="en-US" sz="2400" b="1" dirty="0">
                <a:latin typeface="宋体" panose="02010600030101010101" pitchFamily="2" charset="-122"/>
                <a:sym typeface="Arial" panose="020B0604020202020204" pitchFamily="34" charset="0"/>
              </a:rPr>
              <a:t>，制作出的</a:t>
            </a:r>
            <a:r>
              <a:rPr lang="zh-CN" altLang="en-US" sz="2400" b="1" dirty="0">
                <a:solidFill>
                  <a:srgbClr val="0000CC"/>
                </a:solidFill>
                <a:latin typeface="宋体" panose="02010600030101010101" pitchFamily="2" charset="-122"/>
                <a:sym typeface="Arial" panose="020B0604020202020204" pitchFamily="34" charset="0"/>
              </a:rPr>
              <a:t>精品节目数量众多</a:t>
            </a:r>
            <a:r>
              <a:rPr lang="zh-CN" altLang="en-US" sz="2400" b="1" dirty="0">
                <a:latin typeface="宋体" panose="02010600030101010101" pitchFamily="2" charset="-122"/>
                <a:sym typeface="Arial" panose="020B0604020202020204" pitchFamily="34" charset="0"/>
              </a:rPr>
              <a:t>。（材料三）</a:t>
            </a:r>
            <a:endParaRPr lang="zh-CN" altLang="en-US" sz="2400" b="1" dirty="0">
              <a:latin typeface="宋体" panose="02010600030101010101" pitchFamily="2" charset="-122"/>
              <a:sym typeface="Arial" panose="020B0604020202020204" pitchFamily="34" charset="0"/>
            </a:endParaRPr>
          </a:p>
        </p:txBody>
      </p:sp>
      <p:sp>
        <p:nvSpPr>
          <p:cNvPr id="83976" name="Rectangle 6"/>
          <p:cNvSpPr/>
          <p:nvPr/>
        </p:nvSpPr>
        <p:spPr>
          <a:xfrm>
            <a:off x="2063750" y="4581525"/>
            <a:ext cx="7988300" cy="1641475"/>
          </a:xfrm>
          <a:prstGeom prst="rect">
            <a:avLst/>
          </a:prstGeom>
          <a:noFill/>
          <a:ln w="9525">
            <a:noFill/>
          </a:ln>
        </p:spPr>
        <p:txBody>
          <a:bodyPr>
            <a:spAutoFit/>
          </a:bodyPr>
          <a:p>
            <a:pPr>
              <a:lnSpc>
                <a:spcPct val="140000"/>
              </a:lnSpc>
            </a:pPr>
            <a:r>
              <a:rPr lang="en-US" altLang="zh-CN" sz="1600" b="1" dirty="0">
                <a:solidFill>
                  <a:srgbClr val="000000"/>
                </a:solidFill>
                <a:latin typeface="Arial" panose="020B0604020202020204" pitchFamily="34" charset="0"/>
                <a:ea typeface="幼圆" charset="-122"/>
                <a:sym typeface="Arial" panose="020B0604020202020204" pitchFamily="34" charset="0"/>
              </a:rPr>
              <a:t>◇</a:t>
            </a:r>
            <a:r>
              <a:rPr lang="zh-CN" altLang="en-US" sz="2400" b="1" dirty="0">
                <a:solidFill>
                  <a:srgbClr val="00B050"/>
                </a:solidFill>
                <a:latin typeface="Arial" panose="020B0604020202020204" pitchFamily="34" charset="0"/>
                <a:ea typeface="幼圆" charset="-122"/>
                <a:sym typeface="Arial" panose="020B0604020202020204" pitchFamily="34" charset="0"/>
              </a:rPr>
              <a:t>原文转述信息的图文转换。央视是</a:t>
            </a:r>
            <a:r>
              <a:rPr lang="en-US" altLang="zh-CN" sz="2400" b="1" dirty="0">
                <a:solidFill>
                  <a:srgbClr val="00B050"/>
                </a:solidFill>
                <a:latin typeface="Arial" panose="020B0604020202020204" pitchFamily="34" charset="0"/>
                <a:ea typeface="幼圆" charset="-122"/>
                <a:sym typeface="Arial" panose="020B0604020202020204" pitchFamily="34" charset="0"/>
              </a:rPr>
              <a:t>“</a:t>
            </a:r>
            <a:r>
              <a:rPr lang="zh-CN" altLang="en-US" sz="2400" b="1" dirty="0">
                <a:solidFill>
                  <a:srgbClr val="00B050"/>
                </a:solidFill>
                <a:latin typeface="Arial" panose="020B0604020202020204" pitchFamily="34" charset="0"/>
                <a:ea typeface="幼圆" charset="-122"/>
                <a:sym typeface="Arial" panose="020B0604020202020204" pitchFamily="34" charset="0"/>
              </a:rPr>
              <a:t>主要制作基地</a:t>
            </a:r>
            <a:r>
              <a:rPr lang="en-US" altLang="zh-CN" sz="2400" b="1" dirty="0">
                <a:solidFill>
                  <a:srgbClr val="00B050"/>
                </a:solidFill>
                <a:latin typeface="Arial" panose="020B0604020202020204" pitchFamily="34" charset="0"/>
                <a:ea typeface="幼圆" charset="-122"/>
                <a:sym typeface="Arial" panose="020B0604020202020204" pitchFamily="34" charset="0"/>
              </a:rPr>
              <a:t>”</a:t>
            </a:r>
            <a:r>
              <a:rPr lang="zh-CN" altLang="en-US" sz="2400" b="1" dirty="0">
                <a:solidFill>
                  <a:srgbClr val="00B050"/>
                </a:solidFill>
                <a:latin typeface="Arial" panose="020B0604020202020204" pitchFamily="34" charset="0"/>
                <a:ea typeface="幼圆" charset="-122"/>
                <a:sym typeface="Arial" panose="020B0604020202020204" pitchFamily="34" charset="0"/>
              </a:rPr>
              <a:t>说明</a:t>
            </a:r>
            <a:r>
              <a:rPr lang="en-US" altLang="zh-CN" sz="2400" b="1" dirty="0">
                <a:solidFill>
                  <a:srgbClr val="00B050"/>
                </a:solidFill>
                <a:latin typeface="Arial" panose="020B0604020202020204" pitchFamily="34" charset="0"/>
                <a:ea typeface="幼圆" charset="-122"/>
                <a:sym typeface="Arial" panose="020B0604020202020204" pitchFamily="34" charset="0"/>
              </a:rPr>
              <a:t>“</a:t>
            </a:r>
            <a:r>
              <a:rPr lang="zh-CN" altLang="en-US" sz="2400" b="1" dirty="0">
                <a:solidFill>
                  <a:srgbClr val="00B050"/>
                </a:solidFill>
                <a:latin typeface="Arial" panose="020B0604020202020204" pitchFamily="34" charset="0"/>
                <a:ea typeface="幼圆" charset="-122"/>
                <a:sym typeface="Arial" panose="020B0604020202020204" pitchFamily="34" charset="0"/>
              </a:rPr>
              <a:t>以央视自制为主</a:t>
            </a:r>
            <a:r>
              <a:rPr lang="en-US" altLang="zh-CN" sz="2400" b="1" dirty="0">
                <a:solidFill>
                  <a:srgbClr val="00B050"/>
                </a:solidFill>
                <a:latin typeface="Arial" panose="020B0604020202020204" pitchFamily="34" charset="0"/>
                <a:ea typeface="幼圆" charset="-122"/>
                <a:sym typeface="Arial" panose="020B0604020202020204" pitchFamily="34" charset="0"/>
              </a:rPr>
              <a:t>”</a:t>
            </a:r>
            <a:r>
              <a:rPr lang="zh-CN" altLang="en-US" sz="2400" b="1" dirty="0">
                <a:solidFill>
                  <a:srgbClr val="00B050"/>
                </a:solidFill>
                <a:latin typeface="Arial" panose="020B0604020202020204" pitchFamily="34" charset="0"/>
                <a:ea typeface="幼圆" charset="-122"/>
                <a:sym typeface="Arial" panose="020B0604020202020204" pitchFamily="34" charset="0"/>
              </a:rPr>
              <a:t>，</a:t>
            </a:r>
            <a:r>
              <a:rPr lang="en-US" altLang="zh-CN" sz="2400" b="1" dirty="0">
                <a:solidFill>
                  <a:srgbClr val="00B050"/>
                </a:solidFill>
                <a:latin typeface="Arial" panose="020B0604020202020204" pitchFamily="34" charset="0"/>
                <a:ea typeface="幼圆" charset="-122"/>
                <a:sym typeface="Arial" panose="020B0604020202020204" pitchFamily="34" charset="0"/>
              </a:rPr>
              <a:t>“</a:t>
            </a:r>
            <a:r>
              <a:rPr lang="zh-CN" altLang="en-US" sz="2400" b="1" dirty="0">
                <a:solidFill>
                  <a:srgbClr val="00B050"/>
                </a:solidFill>
                <a:latin typeface="Arial" panose="020B0604020202020204" pitchFamily="34" charset="0"/>
                <a:ea typeface="幼圆" charset="-122"/>
                <a:sym typeface="Arial" panose="020B0604020202020204" pitchFamily="34" charset="0"/>
              </a:rPr>
              <a:t>精品节目数量众多</a:t>
            </a:r>
            <a:r>
              <a:rPr lang="en-US" altLang="zh-CN" sz="2400" b="1" dirty="0">
                <a:solidFill>
                  <a:srgbClr val="00B050"/>
                </a:solidFill>
                <a:latin typeface="Arial" panose="020B0604020202020204" pitchFamily="34" charset="0"/>
                <a:ea typeface="幼圆" charset="-122"/>
                <a:sym typeface="Arial" panose="020B0604020202020204" pitchFamily="34" charset="0"/>
              </a:rPr>
              <a:t>”</a:t>
            </a:r>
            <a:r>
              <a:rPr lang="zh-CN" altLang="en-US" sz="2400" b="1" dirty="0">
                <a:solidFill>
                  <a:srgbClr val="00B050"/>
                </a:solidFill>
                <a:latin typeface="Arial" panose="020B0604020202020204" pitchFamily="34" charset="0"/>
                <a:ea typeface="幼圆" charset="-122"/>
                <a:sym typeface="Arial" panose="020B0604020202020204" pitchFamily="34" charset="0"/>
              </a:rPr>
              <a:t>意味着</a:t>
            </a:r>
            <a:r>
              <a:rPr lang="en-US" altLang="zh-CN" sz="2400" b="1" dirty="0">
                <a:solidFill>
                  <a:srgbClr val="00B050"/>
                </a:solidFill>
                <a:latin typeface="Arial" panose="020B0604020202020204" pitchFamily="34" charset="0"/>
                <a:ea typeface="幼圆" charset="-122"/>
                <a:sym typeface="Arial" panose="020B0604020202020204" pitchFamily="34" charset="0"/>
              </a:rPr>
              <a:t>“</a:t>
            </a:r>
            <a:r>
              <a:rPr lang="zh-CN" altLang="en-US" sz="2400" b="1" dirty="0">
                <a:solidFill>
                  <a:srgbClr val="00B050"/>
                </a:solidFill>
                <a:latin typeface="Arial" panose="020B0604020202020204" pitchFamily="34" charset="0"/>
                <a:ea typeface="幼圆" charset="-122"/>
                <a:sym typeface="Arial" panose="020B0604020202020204" pitchFamily="34" charset="0"/>
              </a:rPr>
              <a:t>节目品质有保障</a:t>
            </a:r>
            <a:r>
              <a:rPr lang="en-US" altLang="zh-CN" sz="2400" b="1" dirty="0">
                <a:solidFill>
                  <a:srgbClr val="00B050"/>
                </a:solidFill>
                <a:latin typeface="Arial" panose="020B0604020202020204" pitchFamily="34" charset="0"/>
                <a:ea typeface="幼圆" charset="-122"/>
                <a:sym typeface="Arial" panose="020B0604020202020204" pitchFamily="34" charset="0"/>
              </a:rPr>
              <a:t>”</a:t>
            </a:r>
            <a:r>
              <a:rPr lang="zh-CN" altLang="en-US" sz="2400" b="1" dirty="0">
                <a:solidFill>
                  <a:srgbClr val="00B050"/>
                </a:solidFill>
                <a:latin typeface="Arial" panose="020B0604020202020204" pitchFamily="34" charset="0"/>
                <a:ea typeface="幼圆" charset="-122"/>
                <a:sym typeface="Arial" panose="020B0604020202020204" pitchFamily="34" charset="0"/>
              </a:rPr>
              <a:t>。</a:t>
            </a:r>
            <a:endParaRPr lang="zh-CN" altLang="en-US" sz="2400" b="1" dirty="0">
              <a:solidFill>
                <a:srgbClr val="00B050"/>
              </a:solidFill>
              <a:latin typeface="Arial" panose="020B0604020202020204" pitchFamily="34" charset="0"/>
              <a:ea typeface="幼圆" charset="-122"/>
              <a:sym typeface="Arial" panose="020B0604020202020204" pitchFamily="34" charset="0"/>
            </a:endParaRPr>
          </a:p>
        </p:txBody>
      </p:sp>
      <p:pic>
        <p:nvPicPr>
          <p:cNvPr id="83977" name="图片 2"/>
          <p:cNvPicPr>
            <a:picLocks noChangeAspect="1"/>
          </p:cNvPicPr>
          <p:nvPr/>
        </p:nvPicPr>
        <p:blipFill>
          <a:blip r:embed="rId1"/>
          <a:stretch>
            <a:fillRect/>
          </a:stretch>
        </p:blipFill>
        <p:spPr>
          <a:xfrm>
            <a:off x="2782888" y="4221163"/>
            <a:ext cx="6570662" cy="333375"/>
          </a:xfrm>
          <a:prstGeom prst="rect">
            <a:avLst/>
          </a:prstGeom>
          <a:noFill/>
          <a:ln w="9525">
            <a:noFill/>
          </a:ln>
        </p:spPr>
      </p:pic>
    </p:spTree>
    <p:custDataLst>
      <p:tags r:id="rId2"/>
    </p:custData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标题 1"/>
          <p:cNvSpPr>
            <a:spLocks noGrp="1"/>
          </p:cNvSpPr>
          <p:nvPr>
            <p:ph type="title"/>
          </p:nvPr>
        </p:nvSpPr>
        <p:spPr>
          <a:xfrm>
            <a:off x="1908175" y="522288"/>
            <a:ext cx="8524875" cy="895350"/>
          </a:xfrm>
        </p:spPr>
        <p:txBody>
          <a:bodyPr vert="horz" wrap="square" lIns="91440" tIns="45720" rIns="91440" bIns="45720" anchor="ctr"/>
          <a:p>
            <a:r>
              <a:rPr lang="zh-CN" altLang="en-US" sz="2800" dirty="0"/>
              <a:t>7．下列对材料相关内容的</a:t>
            </a:r>
            <a:r>
              <a:rPr lang="zh-CN" altLang="en-US" sz="2800" dirty="0">
                <a:solidFill>
                  <a:srgbClr val="0000CC"/>
                </a:solidFill>
              </a:rPr>
              <a:t>梳理</a:t>
            </a:r>
            <a:r>
              <a:rPr lang="zh-CN" altLang="en-US" sz="2800" dirty="0"/>
              <a:t>，</a:t>
            </a:r>
            <a:r>
              <a:rPr lang="zh-CN" altLang="en-US" sz="2800" dirty="0">
                <a:solidFill>
                  <a:srgbClr val="0000CC"/>
                </a:solidFill>
              </a:rPr>
              <a:t>不正确</a:t>
            </a:r>
            <a:r>
              <a:rPr lang="zh-CN" altLang="en-US" sz="2800" dirty="0"/>
              <a:t>的一项是</a:t>
            </a:r>
            <a:endParaRPr lang="zh-CN" altLang="en-US" sz="2800" dirty="0"/>
          </a:p>
        </p:txBody>
      </p:sp>
      <p:sp>
        <p:nvSpPr>
          <p:cNvPr id="84995" name="Rectangle 3"/>
          <p:cNvSpPr/>
          <p:nvPr/>
        </p:nvSpPr>
        <p:spPr>
          <a:xfrm>
            <a:off x="2033588" y="1417638"/>
            <a:ext cx="1060450" cy="219075"/>
          </a:xfrm>
          <a:prstGeom prst="rect">
            <a:avLst/>
          </a:prstGeom>
          <a:solidFill>
            <a:srgbClr val="FF9896"/>
          </a:solidFill>
          <a:ln w="9525">
            <a:noFill/>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84996" name="Rectangle 7"/>
          <p:cNvSpPr/>
          <p:nvPr/>
        </p:nvSpPr>
        <p:spPr>
          <a:xfrm>
            <a:off x="3338513" y="1358900"/>
            <a:ext cx="591820" cy="337185"/>
          </a:xfrm>
          <a:prstGeom prst="rect">
            <a:avLst/>
          </a:prstGeom>
          <a:noFill/>
          <a:ln w="9525">
            <a:noFill/>
          </a:ln>
        </p:spPr>
        <p:txBody>
          <a:bodyPr wrap="none">
            <a:spAutoFit/>
          </a:bodyPr>
          <a:p>
            <a:pPr latinLnBrk="1"/>
            <a:r>
              <a:rPr lang="zh-CN" altLang="en-US" sz="1600" b="1" dirty="0">
                <a:solidFill>
                  <a:srgbClr val="FF9896"/>
                </a:solidFill>
                <a:latin typeface="Arial" panose="020B0604020202020204" pitchFamily="34" charset="0"/>
                <a:sym typeface="Arial" panose="020B0604020202020204" pitchFamily="34" charset="0"/>
              </a:rPr>
              <a:t>文本</a:t>
            </a:r>
            <a:endParaRPr lang="zh-CN" altLang="en-US" sz="1600" b="1" dirty="0">
              <a:solidFill>
                <a:srgbClr val="FF9896"/>
              </a:solidFill>
              <a:latin typeface="Arial" panose="020B0604020202020204" pitchFamily="34" charset="0"/>
              <a:sym typeface="Arial" panose="020B0604020202020204" pitchFamily="34" charset="0"/>
            </a:endParaRPr>
          </a:p>
        </p:txBody>
      </p:sp>
      <p:sp>
        <p:nvSpPr>
          <p:cNvPr id="84997" name="Rectangle 8"/>
          <p:cNvSpPr/>
          <p:nvPr/>
        </p:nvSpPr>
        <p:spPr>
          <a:xfrm>
            <a:off x="1919288" y="3500438"/>
            <a:ext cx="8291512" cy="2517775"/>
          </a:xfrm>
          <a:prstGeom prst="rect">
            <a:avLst/>
          </a:prstGeom>
          <a:noFill/>
          <a:ln w="63500" cap="flat" cmpd="sng">
            <a:solidFill>
              <a:srgbClr val="FF9896"/>
            </a:solidFill>
            <a:prstDash val="solid"/>
            <a:miter/>
            <a:headEnd type="none" w="med" len="med"/>
            <a:tailEnd type="none" w="med" len="med"/>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84998" name="Rectangle 7"/>
          <p:cNvSpPr/>
          <p:nvPr/>
        </p:nvSpPr>
        <p:spPr>
          <a:xfrm>
            <a:off x="2033588" y="3733800"/>
            <a:ext cx="1015365" cy="460375"/>
          </a:xfrm>
          <a:prstGeom prst="rect">
            <a:avLst/>
          </a:prstGeom>
          <a:noFill/>
          <a:ln w="9525">
            <a:noFill/>
          </a:ln>
        </p:spPr>
        <p:txBody>
          <a:bodyPr wrap="none">
            <a:spAutoFit/>
          </a:bodyPr>
          <a:p>
            <a:pPr latinLnBrk="1"/>
            <a:r>
              <a:rPr lang="zh-CN" altLang="en-US" sz="2400" b="1" dirty="0">
                <a:solidFill>
                  <a:srgbClr val="FF9896"/>
                </a:solidFill>
                <a:latin typeface="Arial" panose="020B0604020202020204" pitchFamily="34" charset="0"/>
                <a:sym typeface="Arial" panose="020B0604020202020204" pitchFamily="34" charset="0"/>
              </a:rPr>
              <a:t>选项</a:t>
            </a:r>
            <a:r>
              <a:rPr lang="en-US" altLang="zh-CN" sz="2400" b="1" dirty="0">
                <a:solidFill>
                  <a:srgbClr val="FF9896"/>
                </a:solidFill>
                <a:latin typeface="Arial" panose="020B0604020202020204" pitchFamily="34" charset="0"/>
                <a:sym typeface="Arial" panose="020B0604020202020204" pitchFamily="34" charset="0"/>
              </a:rPr>
              <a:t>C</a:t>
            </a:r>
            <a:endParaRPr lang="en-US" altLang="zh-CN" sz="2400" b="1" dirty="0">
              <a:solidFill>
                <a:srgbClr val="FF9896"/>
              </a:solidFill>
              <a:latin typeface="Arial" panose="020B0604020202020204" pitchFamily="34" charset="0"/>
              <a:sym typeface="Arial" panose="020B0604020202020204" pitchFamily="34" charset="0"/>
            </a:endParaRPr>
          </a:p>
        </p:txBody>
      </p:sp>
      <p:sp>
        <p:nvSpPr>
          <p:cNvPr id="84999" name="Rectangle 5"/>
          <p:cNvSpPr/>
          <p:nvPr/>
        </p:nvSpPr>
        <p:spPr>
          <a:xfrm>
            <a:off x="1908175" y="1695450"/>
            <a:ext cx="8291513" cy="1753235"/>
          </a:xfrm>
          <a:prstGeom prst="rect">
            <a:avLst/>
          </a:prstGeom>
          <a:noFill/>
          <a:ln w="9525">
            <a:noFill/>
          </a:ln>
        </p:spPr>
        <p:txBody>
          <a:bodyPr>
            <a:spAutoFit/>
          </a:bodyPr>
          <a:p>
            <a:pPr latinLnBrk="1">
              <a:lnSpc>
                <a:spcPct val="150000"/>
              </a:lnSpc>
            </a:pPr>
            <a:r>
              <a:rPr lang="zh-CN" altLang="en-US" sz="2400" b="1" dirty="0">
                <a:solidFill>
                  <a:srgbClr val="0000CC"/>
                </a:solidFill>
                <a:latin typeface="宋体" panose="02010600030101010101" pitchFamily="2" charset="-122"/>
                <a:sym typeface="Arial" panose="020B0604020202020204" pitchFamily="34" charset="0"/>
              </a:rPr>
              <a:t>有线电视系统运营商</a:t>
            </a:r>
            <a:r>
              <a:rPr lang="zh-CN" altLang="en-US" sz="2400" b="1" dirty="0">
                <a:latin typeface="宋体" panose="02010600030101010101" pitchFamily="2" charset="-122"/>
                <a:sym typeface="Arial" panose="020B0604020202020204" pitchFamily="34" charset="0"/>
              </a:rPr>
              <a:t>是指</a:t>
            </a:r>
            <a:r>
              <a:rPr lang="zh-CN" altLang="en-US" sz="2400" b="1" dirty="0">
                <a:solidFill>
                  <a:srgbClr val="0000CC"/>
                </a:solidFill>
                <a:latin typeface="宋体" panose="02010600030101010101" pitchFamily="2" charset="-122"/>
                <a:sym typeface="Arial" panose="020B0604020202020204" pitchFamily="34" charset="0"/>
              </a:rPr>
              <a:t>拥有并运营有线电视系统</a:t>
            </a:r>
            <a:r>
              <a:rPr lang="zh-CN" altLang="en-US" sz="2400" b="1" dirty="0">
                <a:latin typeface="宋体" panose="02010600030101010101" pitchFamily="2" charset="-122"/>
                <a:sym typeface="Arial" panose="020B0604020202020204" pitchFamily="34" charset="0"/>
              </a:rPr>
              <a:t>的企业实体，</a:t>
            </a:r>
            <a:r>
              <a:rPr lang="zh-CN" altLang="en-US" sz="2400" b="1" dirty="0">
                <a:solidFill>
                  <a:srgbClr val="0000CC"/>
                </a:solidFill>
                <a:latin typeface="宋体" panose="02010600030101010101" pitchFamily="2" charset="-122"/>
                <a:sym typeface="Arial" panose="020B0604020202020204" pitchFamily="34" charset="0"/>
              </a:rPr>
              <a:t>有线电视节目提供商</a:t>
            </a:r>
            <a:r>
              <a:rPr lang="zh-CN" altLang="en-US" sz="2400" b="1" dirty="0">
                <a:latin typeface="宋体" panose="02010600030101010101" pitchFamily="2" charset="-122"/>
                <a:sym typeface="Arial" panose="020B0604020202020204" pitchFamily="34" charset="0"/>
              </a:rPr>
              <a:t>为有线电视系统运营商</a:t>
            </a:r>
            <a:r>
              <a:rPr lang="zh-CN" altLang="en-US" sz="2400" b="1" dirty="0">
                <a:solidFill>
                  <a:srgbClr val="0000CC"/>
                </a:solidFill>
                <a:latin typeface="宋体" panose="02010600030101010101" pitchFamily="2" charset="-122"/>
                <a:sym typeface="Arial" panose="020B0604020202020204" pitchFamily="34" charset="0"/>
              </a:rPr>
              <a:t>提供节目</a:t>
            </a:r>
            <a:r>
              <a:rPr lang="zh-CN" altLang="zh-CN" sz="2400" b="1" dirty="0">
                <a:latin typeface="宋体" panose="02010600030101010101" pitchFamily="2" charset="-122"/>
                <a:sym typeface="Arial" panose="020B0604020202020204" pitchFamily="34" charset="0"/>
              </a:rPr>
              <a:t>。</a:t>
            </a:r>
            <a:r>
              <a:rPr lang="zh-CN" altLang="en-US" sz="2400" b="1" dirty="0">
                <a:latin typeface="宋体" panose="02010600030101010101" pitchFamily="2" charset="-122"/>
                <a:sym typeface="Arial" panose="020B0604020202020204" pitchFamily="34" charset="0"/>
              </a:rPr>
              <a:t>（材料四）</a:t>
            </a:r>
            <a:endParaRPr lang="zh-CN" altLang="en-US" sz="2400" b="1" dirty="0">
              <a:latin typeface="宋体" panose="02010600030101010101" pitchFamily="2" charset="-122"/>
              <a:sym typeface="Arial" panose="020B0604020202020204" pitchFamily="34" charset="0"/>
            </a:endParaRPr>
          </a:p>
        </p:txBody>
      </p:sp>
      <p:sp>
        <p:nvSpPr>
          <p:cNvPr id="85000" name="Rectangle 6"/>
          <p:cNvSpPr/>
          <p:nvPr/>
        </p:nvSpPr>
        <p:spPr>
          <a:xfrm>
            <a:off x="2063750" y="4797425"/>
            <a:ext cx="7988300" cy="607695"/>
          </a:xfrm>
          <a:prstGeom prst="rect">
            <a:avLst/>
          </a:prstGeom>
          <a:noFill/>
          <a:ln w="9525">
            <a:noFill/>
          </a:ln>
        </p:spPr>
        <p:txBody>
          <a:bodyPr>
            <a:spAutoFit/>
          </a:bodyPr>
          <a:p>
            <a:pPr>
              <a:lnSpc>
                <a:spcPct val="140000"/>
              </a:lnSpc>
            </a:pPr>
            <a:r>
              <a:rPr lang="en-US" altLang="zh-CN" sz="1600" b="1" dirty="0">
                <a:solidFill>
                  <a:srgbClr val="000000"/>
                </a:solidFill>
                <a:latin typeface="Arial" panose="020B0604020202020204" pitchFamily="34" charset="0"/>
                <a:ea typeface="幼圆" charset="-122"/>
                <a:sym typeface="Arial" panose="020B0604020202020204" pitchFamily="34" charset="0"/>
              </a:rPr>
              <a:t>◇</a:t>
            </a:r>
            <a:r>
              <a:rPr lang="zh-CN" altLang="en-US" sz="2400" b="1" dirty="0">
                <a:solidFill>
                  <a:srgbClr val="00B050"/>
                </a:solidFill>
                <a:latin typeface="Arial" panose="020B0604020202020204" pitchFamily="34" charset="0"/>
                <a:ea typeface="幼圆" charset="-122"/>
                <a:sym typeface="Arial" panose="020B0604020202020204" pitchFamily="34" charset="0"/>
              </a:rPr>
              <a:t>原文信息的直接图文转换。</a:t>
            </a:r>
            <a:endParaRPr lang="zh-CN" altLang="en-US" sz="2400" b="1" dirty="0">
              <a:solidFill>
                <a:srgbClr val="00B050"/>
              </a:solidFill>
              <a:latin typeface="Arial" panose="020B0604020202020204" pitchFamily="34" charset="0"/>
              <a:ea typeface="幼圆" charset="-122"/>
              <a:sym typeface="Arial" panose="020B0604020202020204" pitchFamily="34" charset="0"/>
            </a:endParaRPr>
          </a:p>
        </p:txBody>
      </p:sp>
      <p:pic>
        <p:nvPicPr>
          <p:cNvPr id="85001" name="图片 1"/>
          <p:cNvPicPr>
            <a:picLocks noChangeAspect="1"/>
          </p:cNvPicPr>
          <p:nvPr/>
        </p:nvPicPr>
        <p:blipFill>
          <a:blip r:embed="rId1"/>
          <a:stretch>
            <a:fillRect/>
          </a:stretch>
        </p:blipFill>
        <p:spPr>
          <a:xfrm>
            <a:off x="2782888" y="4149725"/>
            <a:ext cx="6570662" cy="657225"/>
          </a:xfrm>
          <a:prstGeom prst="rect">
            <a:avLst/>
          </a:prstGeom>
          <a:noFill/>
          <a:ln w="9525">
            <a:noFill/>
          </a:ln>
        </p:spPr>
      </p:pic>
    </p:spTree>
    <p:custDataLst>
      <p:tags r:id="rId2"/>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99820" y="75565"/>
            <a:ext cx="10526395" cy="1280795"/>
          </a:xfrm>
        </p:spPr>
        <p:txBody>
          <a:bodyPr/>
          <a:p>
            <a:r>
              <a:rPr lang="zh-CN" altLang="en-US" b="1"/>
              <a:t>领会思想内涵，突出中华优秀文化的传承与发展</a:t>
            </a:r>
            <a:endParaRPr lang="zh-CN" altLang="en-US" b="1"/>
          </a:p>
        </p:txBody>
      </p:sp>
      <p:sp>
        <p:nvSpPr>
          <p:cNvPr id="3" name="内容占位符 2"/>
          <p:cNvSpPr>
            <a:spLocks noGrp="1"/>
          </p:cNvSpPr>
          <p:nvPr>
            <p:ph idx="1"/>
          </p:nvPr>
        </p:nvSpPr>
        <p:spPr>
          <a:xfrm>
            <a:off x="1735772" y="701040"/>
            <a:ext cx="8915400" cy="3777622"/>
          </a:xfrm>
        </p:spPr>
        <p:txBody>
          <a:bodyPr/>
          <a:p>
            <a:endParaRPr lang="zh-CN" altLang="en-US"/>
          </a:p>
          <a:p>
            <a:pPr marL="742950" indent="-742950">
              <a:buAutoNum type="arabicPeriod"/>
            </a:pPr>
            <a:r>
              <a:rPr lang="zh-CN" altLang="en-US" sz="4000" b="1"/>
              <a:t>时间维度：</a:t>
            </a:r>
            <a:r>
              <a:rPr lang="zh-CN" altLang="en-US" sz="4000" b="1">
                <a:solidFill>
                  <a:srgbClr val="FF0000"/>
                </a:solidFill>
              </a:rPr>
              <a:t>古代 近代 现代</a:t>
            </a:r>
            <a:endParaRPr lang="zh-CN" altLang="en-US" sz="4000" b="1">
              <a:solidFill>
                <a:srgbClr val="FF0000"/>
              </a:solidFill>
            </a:endParaRPr>
          </a:p>
          <a:p>
            <a:pPr marL="742950" indent="-742950">
              <a:buAutoNum type="arabicPeriod"/>
            </a:pPr>
            <a:r>
              <a:rPr lang="zh-CN" altLang="en-US" sz="4000" b="1"/>
              <a:t>内涵维度：</a:t>
            </a:r>
            <a:r>
              <a:rPr lang="zh-CN" altLang="en-US" sz="4000" b="1">
                <a:solidFill>
                  <a:srgbClr val="FF0000"/>
                </a:solidFill>
              </a:rPr>
              <a:t>包含自强奋发、家国情怀、坚持自我、豁达自信、开放进取、提升境界、敢于正视问题、勇于面对困难、勇于实践、敢于担当等丰富内涵。</a:t>
            </a:r>
            <a:endParaRPr lang="zh-CN" altLang="en-US" sz="4000" b="1">
              <a:solidFill>
                <a:srgbClr val="FF0000"/>
              </a:solidFill>
            </a:endParaRPr>
          </a:p>
          <a:p>
            <a:pPr marL="742950" indent="-742950">
              <a:buAutoNum type="arabicPeriod"/>
            </a:pPr>
            <a:r>
              <a:rPr lang="zh-CN" altLang="en-US" sz="4000" b="1"/>
              <a:t>教育维度：</a:t>
            </a:r>
            <a:r>
              <a:rPr lang="zh-CN" altLang="en-US" sz="4000" b="1">
                <a:solidFill>
                  <a:srgbClr val="FF0000"/>
                </a:solidFill>
              </a:rPr>
              <a:t>中华优秀传统文化、革命文化和社会主义先进文化的弘扬。</a:t>
            </a:r>
            <a:endParaRPr lang="zh-CN" altLang="en-US" sz="4000" b="1">
              <a:solidFill>
                <a:srgbClr val="FF0000"/>
              </a:solidFill>
            </a:endParaRPr>
          </a:p>
        </p:txBody>
      </p:sp>
    </p:spTree>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8" name="标题 1"/>
          <p:cNvSpPr>
            <a:spLocks noGrp="1"/>
          </p:cNvSpPr>
          <p:nvPr>
            <p:ph type="title"/>
          </p:nvPr>
        </p:nvSpPr>
        <p:spPr>
          <a:xfrm>
            <a:off x="1908175" y="522288"/>
            <a:ext cx="8524875" cy="895350"/>
          </a:xfrm>
        </p:spPr>
        <p:txBody>
          <a:bodyPr vert="horz" wrap="square" lIns="91440" tIns="45720" rIns="91440" bIns="45720" anchor="ctr"/>
          <a:p>
            <a:r>
              <a:rPr lang="zh-CN" altLang="en-US" sz="2800" dirty="0"/>
              <a:t>7．下列对材料相关内容的</a:t>
            </a:r>
            <a:r>
              <a:rPr lang="zh-CN" altLang="en-US" sz="2800" dirty="0">
                <a:solidFill>
                  <a:srgbClr val="0000CC"/>
                </a:solidFill>
              </a:rPr>
              <a:t>梳理</a:t>
            </a:r>
            <a:r>
              <a:rPr lang="zh-CN" altLang="en-US" sz="2800" dirty="0"/>
              <a:t>，</a:t>
            </a:r>
            <a:r>
              <a:rPr lang="zh-CN" altLang="en-US" sz="2800" dirty="0">
                <a:solidFill>
                  <a:srgbClr val="0000CC"/>
                </a:solidFill>
              </a:rPr>
              <a:t>不正确</a:t>
            </a:r>
            <a:r>
              <a:rPr lang="zh-CN" altLang="en-US" sz="2800" dirty="0"/>
              <a:t>的一项是</a:t>
            </a:r>
            <a:endParaRPr lang="zh-CN" altLang="en-US" sz="2800" dirty="0"/>
          </a:p>
        </p:txBody>
      </p:sp>
      <p:sp>
        <p:nvSpPr>
          <p:cNvPr id="86019" name="Rectangle 3"/>
          <p:cNvSpPr/>
          <p:nvPr/>
        </p:nvSpPr>
        <p:spPr>
          <a:xfrm>
            <a:off x="2033588" y="1417638"/>
            <a:ext cx="1060450" cy="219075"/>
          </a:xfrm>
          <a:prstGeom prst="rect">
            <a:avLst/>
          </a:prstGeom>
          <a:solidFill>
            <a:srgbClr val="FF9896"/>
          </a:solidFill>
          <a:ln w="9525">
            <a:noFill/>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86020" name="Rectangle 7"/>
          <p:cNvSpPr/>
          <p:nvPr/>
        </p:nvSpPr>
        <p:spPr>
          <a:xfrm>
            <a:off x="3338513" y="1358900"/>
            <a:ext cx="591820" cy="337185"/>
          </a:xfrm>
          <a:prstGeom prst="rect">
            <a:avLst/>
          </a:prstGeom>
          <a:noFill/>
          <a:ln w="9525">
            <a:noFill/>
          </a:ln>
        </p:spPr>
        <p:txBody>
          <a:bodyPr wrap="none">
            <a:spAutoFit/>
          </a:bodyPr>
          <a:p>
            <a:pPr latinLnBrk="1"/>
            <a:r>
              <a:rPr lang="zh-CN" altLang="en-US" sz="1600" b="1" dirty="0">
                <a:solidFill>
                  <a:srgbClr val="FF9896"/>
                </a:solidFill>
                <a:latin typeface="Arial" panose="020B0604020202020204" pitchFamily="34" charset="0"/>
                <a:sym typeface="Arial" panose="020B0604020202020204" pitchFamily="34" charset="0"/>
              </a:rPr>
              <a:t>文本</a:t>
            </a:r>
            <a:endParaRPr lang="zh-CN" altLang="en-US" sz="1600" b="1" dirty="0">
              <a:solidFill>
                <a:srgbClr val="FF9896"/>
              </a:solidFill>
              <a:latin typeface="Arial" panose="020B0604020202020204" pitchFamily="34" charset="0"/>
              <a:sym typeface="Arial" panose="020B0604020202020204" pitchFamily="34" charset="0"/>
            </a:endParaRPr>
          </a:p>
        </p:txBody>
      </p:sp>
      <p:sp>
        <p:nvSpPr>
          <p:cNvPr id="86021" name="Rectangle 8"/>
          <p:cNvSpPr/>
          <p:nvPr/>
        </p:nvSpPr>
        <p:spPr>
          <a:xfrm>
            <a:off x="1908175" y="3503613"/>
            <a:ext cx="8291513" cy="2517775"/>
          </a:xfrm>
          <a:prstGeom prst="rect">
            <a:avLst/>
          </a:prstGeom>
          <a:noFill/>
          <a:ln w="63500" cap="flat" cmpd="sng">
            <a:solidFill>
              <a:srgbClr val="FF9896"/>
            </a:solidFill>
            <a:prstDash val="solid"/>
            <a:miter/>
            <a:headEnd type="none" w="med" len="med"/>
            <a:tailEnd type="none" w="med" len="med"/>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86022" name="Rectangle 7"/>
          <p:cNvSpPr/>
          <p:nvPr/>
        </p:nvSpPr>
        <p:spPr>
          <a:xfrm>
            <a:off x="2033588" y="3733800"/>
            <a:ext cx="2714625" cy="460375"/>
          </a:xfrm>
          <a:prstGeom prst="rect">
            <a:avLst/>
          </a:prstGeom>
          <a:noFill/>
          <a:ln w="9525">
            <a:noFill/>
          </a:ln>
        </p:spPr>
        <p:txBody>
          <a:bodyPr wrap="none">
            <a:spAutoFit/>
          </a:bodyPr>
          <a:p>
            <a:pPr latinLnBrk="1"/>
            <a:r>
              <a:rPr lang="zh-CN" altLang="en-US" sz="2400" b="1" dirty="0">
                <a:solidFill>
                  <a:srgbClr val="FF9896"/>
                </a:solidFill>
                <a:latin typeface="Arial" panose="020B0604020202020204" pitchFamily="34" charset="0"/>
                <a:sym typeface="Arial" panose="020B0604020202020204" pitchFamily="34" charset="0"/>
              </a:rPr>
              <a:t>选项 </a:t>
            </a:r>
            <a:r>
              <a:rPr lang="en-US" altLang="zh-CN" sz="2400" b="1" dirty="0">
                <a:solidFill>
                  <a:srgbClr val="FF0000"/>
                </a:solidFill>
                <a:latin typeface="Arial" panose="020B0604020202020204" pitchFamily="34" charset="0"/>
                <a:sym typeface="Arial" panose="020B0604020202020204" pitchFamily="34" charset="0"/>
              </a:rPr>
              <a:t>D </a:t>
            </a:r>
            <a:r>
              <a:rPr lang="zh-CN" altLang="en-US" sz="2400" b="1" dirty="0">
                <a:solidFill>
                  <a:srgbClr val="FF0000"/>
                </a:solidFill>
                <a:latin typeface="Arial" panose="020B0604020202020204" pitchFamily="34" charset="0"/>
                <a:sym typeface="Arial" panose="020B0604020202020204" pitchFamily="34" charset="0"/>
              </a:rPr>
              <a:t>（错误项）</a:t>
            </a:r>
            <a:endParaRPr lang="zh-CN" altLang="en-US" sz="2400" b="1" dirty="0">
              <a:solidFill>
                <a:srgbClr val="FF0000"/>
              </a:solidFill>
              <a:latin typeface="Arial" panose="020B0604020202020204" pitchFamily="34" charset="0"/>
              <a:sym typeface="Arial" panose="020B0604020202020204" pitchFamily="34" charset="0"/>
            </a:endParaRPr>
          </a:p>
        </p:txBody>
      </p:sp>
      <p:sp>
        <p:nvSpPr>
          <p:cNvPr id="86023" name="Rectangle 5"/>
          <p:cNvSpPr/>
          <p:nvPr/>
        </p:nvSpPr>
        <p:spPr>
          <a:xfrm>
            <a:off x="1908175" y="1695450"/>
            <a:ext cx="8291513" cy="1568450"/>
          </a:xfrm>
          <a:prstGeom prst="rect">
            <a:avLst/>
          </a:prstGeom>
          <a:noFill/>
          <a:ln w="9525">
            <a:noFill/>
          </a:ln>
        </p:spPr>
        <p:txBody>
          <a:bodyPr>
            <a:spAutoFit/>
          </a:bodyPr>
          <a:p>
            <a:pPr latinLnBrk="1">
              <a:lnSpc>
                <a:spcPct val="150000"/>
              </a:lnSpc>
            </a:pPr>
            <a:r>
              <a:rPr lang="zh-CN" altLang="en-US" sz="1600" b="1" dirty="0">
                <a:solidFill>
                  <a:srgbClr val="0000CC"/>
                </a:solidFill>
                <a:latin typeface="宋体" panose="02010600030101010101" pitchFamily="2" charset="-122"/>
                <a:sym typeface="Arial" panose="020B0604020202020204" pitchFamily="34" charset="0"/>
              </a:rPr>
              <a:t>美国国家地理电视公司</a:t>
            </a:r>
            <a:r>
              <a:rPr lang="zh-CN" altLang="en-US" sz="1600" b="1" dirty="0">
                <a:latin typeface="宋体" panose="02010600030101010101" pitchFamily="2" charset="-122"/>
                <a:sym typeface="Arial" panose="020B0604020202020204" pitchFamily="34" charset="0"/>
              </a:rPr>
              <a:t>以及其他渠道承担</a:t>
            </a:r>
            <a:r>
              <a:rPr lang="zh-CN" altLang="en-US" sz="1600" b="1" dirty="0">
                <a:solidFill>
                  <a:srgbClr val="0000CC"/>
                </a:solidFill>
                <a:latin typeface="宋体" panose="02010600030101010101" pitchFamily="2" charset="-122"/>
                <a:sym typeface="Arial" panose="020B0604020202020204" pitchFamily="34" charset="0"/>
              </a:rPr>
              <a:t>提供片源</a:t>
            </a:r>
            <a:r>
              <a:rPr lang="zh-CN" altLang="en-US" sz="1600" b="1" dirty="0">
                <a:latin typeface="宋体" panose="02010600030101010101" pitchFamily="2" charset="-122"/>
                <a:sym typeface="Arial" panose="020B0604020202020204" pitchFamily="34" charset="0"/>
              </a:rPr>
              <a:t>的任务，</a:t>
            </a:r>
            <a:r>
              <a:rPr lang="zh-CN" altLang="en-US" sz="1600" b="1" dirty="0">
                <a:solidFill>
                  <a:srgbClr val="0000CC"/>
                </a:solidFill>
                <a:latin typeface="宋体" panose="02010600030101010101" pitchFamily="2" charset="-122"/>
                <a:sym typeface="Arial" panose="020B0604020202020204" pitchFamily="34" charset="0"/>
              </a:rPr>
              <a:t>国家地理频道</a:t>
            </a:r>
            <a:r>
              <a:rPr lang="zh-CN" altLang="en-US" sz="1600" b="1" dirty="0">
                <a:latin typeface="宋体" panose="02010600030101010101" pitchFamily="2" charset="-122"/>
                <a:sym typeface="Arial" panose="020B0604020202020204" pitchFamily="34" charset="0"/>
              </a:rPr>
              <a:t>承担的是</a:t>
            </a:r>
            <a:r>
              <a:rPr lang="zh-CN" altLang="en-US" sz="1600" b="1" dirty="0">
                <a:solidFill>
                  <a:srgbClr val="0000CC"/>
                </a:solidFill>
                <a:latin typeface="宋体" panose="02010600030101010101" pitchFamily="2" charset="-122"/>
                <a:sym typeface="Arial" panose="020B0604020202020204" pitchFamily="34" charset="0"/>
              </a:rPr>
              <a:t>节目制作等</a:t>
            </a:r>
            <a:r>
              <a:rPr lang="zh-CN" altLang="en-US" sz="1600" b="1" dirty="0">
                <a:latin typeface="宋体" panose="02010600030101010101" pitchFamily="2" charset="-122"/>
                <a:sym typeface="Arial" panose="020B0604020202020204" pitchFamily="34" charset="0"/>
              </a:rPr>
              <a:t>任务，即让来自国家地理电视公司等渠道的单个的片源变成有机结合的整体，适于在电视上播放；</a:t>
            </a:r>
            <a:r>
              <a:rPr lang="zh-CN" altLang="en-US" sz="1600" b="1" dirty="0">
                <a:solidFill>
                  <a:srgbClr val="FF0000"/>
                </a:solidFill>
                <a:latin typeface="宋体" panose="02010600030101010101" pitchFamily="2" charset="-122"/>
                <a:sym typeface="Arial" panose="020B0604020202020204" pitchFamily="34" charset="0"/>
              </a:rPr>
              <a:t>康卡斯特电信公司</a:t>
            </a:r>
            <a:r>
              <a:rPr lang="zh-CN" altLang="en-US" sz="1600" b="1" dirty="0">
                <a:latin typeface="宋体" panose="02010600030101010101" pitchFamily="2" charset="-122"/>
                <a:sym typeface="Arial" panose="020B0604020202020204" pitchFamily="34" charset="0"/>
              </a:rPr>
              <a:t>作为有线电视系统运营商，则承担把电视信号</a:t>
            </a:r>
            <a:r>
              <a:rPr lang="zh-CN" altLang="en-US" sz="1600" b="1" dirty="0">
                <a:solidFill>
                  <a:srgbClr val="0000CC"/>
                </a:solidFill>
                <a:latin typeface="宋体" panose="02010600030101010101" pitchFamily="2" charset="-122"/>
                <a:sym typeface="Arial" panose="020B0604020202020204" pitchFamily="34" charset="0"/>
              </a:rPr>
              <a:t>传送到千家万户</a:t>
            </a:r>
            <a:r>
              <a:rPr lang="zh-CN" altLang="en-US" sz="1600" b="1" dirty="0">
                <a:latin typeface="宋体" panose="02010600030101010101" pitchFamily="2" charset="-122"/>
                <a:sym typeface="Arial" panose="020B0604020202020204" pitchFamily="34" charset="0"/>
              </a:rPr>
              <a:t>的电视机上的技术性播出任务</a:t>
            </a:r>
            <a:r>
              <a:rPr lang="zh-CN" altLang="zh-CN" sz="1600" b="1" dirty="0">
                <a:latin typeface="宋体" panose="02010600030101010101" pitchFamily="2" charset="-122"/>
                <a:sym typeface="Arial" panose="020B0604020202020204" pitchFamily="34" charset="0"/>
              </a:rPr>
              <a:t>。</a:t>
            </a:r>
            <a:r>
              <a:rPr lang="zh-CN" altLang="en-US" sz="1600" b="1" dirty="0">
                <a:latin typeface="宋体" panose="02010600030101010101" pitchFamily="2" charset="-122"/>
                <a:sym typeface="Arial" panose="020B0604020202020204" pitchFamily="34" charset="0"/>
              </a:rPr>
              <a:t>（材料四）</a:t>
            </a:r>
            <a:endParaRPr lang="zh-CN" altLang="en-US" sz="1600" b="1" dirty="0">
              <a:latin typeface="宋体" panose="02010600030101010101" pitchFamily="2" charset="-122"/>
              <a:sym typeface="Arial" panose="020B0604020202020204" pitchFamily="34" charset="0"/>
            </a:endParaRPr>
          </a:p>
        </p:txBody>
      </p:sp>
      <p:sp>
        <p:nvSpPr>
          <p:cNvPr id="86024" name="Rectangle 6"/>
          <p:cNvSpPr/>
          <p:nvPr/>
        </p:nvSpPr>
        <p:spPr>
          <a:xfrm>
            <a:off x="2060575" y="4784725"/>
            <a:ext cx="7988300" cy="607695"/>
          </a:xfrm>
          <a:prstGeom prst="rect">
            <a:avLst/>
          </a:prstGeom>
          <a:noFill/>
          <a:ln w="9525">
            <a:noFill/>
          </a:ln>
        </p:spPr>
        <p:txBody>
          <a:bodyPr>
            <a:spAutoFit/>
          </a:bodyPr>
          <a:p>
            <a:pPr>
              <a:lnSpc>
                <a:spcPct val="140000"/>
              </a:lnSpc>
            </a:pPr>
            <a:r>
              <a:rPr lang="en-US" altLang="zh-CN" sz="1600" b="1" dirty="0">
                <a:solidFill>
                  <a:srgbClr val="000000"/>
                </a:solidFill>
                <a:latin typeface="Arial" panose="020B0604020202020204" pitchFamily="34" charset="0"/>
                <a:ea typeface="幼圆" charset="-122"/>
                <a:sym typeface="Arial" panose="020B0604020202020204" pitchFamily="34" charset="0"/>
              </a:rPr>
              <a:t>◇</a:t>
            </a:r>
            <a:r>
              <a:rPr lang="zh-CN" altLang="en-US" sz="2400" b="1" dirty="0">
                <a:solidFill>
                  <a:srgbClr val="FF0000"/>
                </a:solidFill>
                <a:latin typeface="Arial" panose="020B0604020202020204" pitchFamily="34" charset="0"/>
                <a:ea typeface="幼圆" charset="-122"/>
                <a:sym typeface="Arial" panose="020B0604020202020204" pitchFamily="34" charset="0"/>
              </a:rPr>
              <a:t>偷换对象。负责传送的是康卡斯特电信公司。</a:t>
            </a:r>
            <a:endParaRPr lang="zh-CN" altLang="en-US" sz="2400" b="1" dirty="0">
              <a:solidFill>
                <a:srgbClr val="FF0000"/>
              </a:solidFill>
              <a:latin typeface="Arial" panose="020B0604020202020204" pitchFamily="34" charset="0"/>
              <a:ea typeface="幼圆" charset="-122"/>
              <a:sym typeface="Arial" panose="020B0604020202020204" pitchFamily="34" charset="0"/>
            </a:endParaRPr>
          </a:p>
        </p:txBody>
      </p:sp>
      <p:pic>
        <p:nvPicPr>
          <p:cNvPr id="86025" name="图片 2"/>
          <p:cNvPicPr>
            <a:picLocks noChangeAspect="1"/>
          </p:cNvPicPr>
          <p:nvPr/>
        </p:nvPicPr>
        <p:blipFill>
          <a:blip r:embed="rId1"/>
          <a:stretch>
            <a:fillRect/>
          </a:stretch>
        </p:blipFill>
        <p:spPr>
          <a:xfrm>
            <a:off x="2517775" y="4194175"/>
            <a:ext cx="6572250" cy="390525"/>
          </a:xfrm>
          <a:prstGeom prst="rect">
            <a:avLst/>
          </a:prstGeom>
          <a:noFill/>
          <a:ln w="9525">
            <a:noFill/>
          </a:ln>
        </p:spPr>
      </p:pic>
    </p:spTree>
    <p:custDataLst>
      <p:tags r:id="rId2"/>
    </p:custData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2" name="标题 1"/>
          <p:cNvSpPr>
            <a:spLocks noGrp="1"/>
          </p:cNvSpPr>
          <p:nvPr>
            <p:ph type="title"/>
          </p:nvPr>
        </p:nvSpPr>
        <p:spPr>
          <a:xfrm>
            <a:off x="1524000" y="549275"/>
            <a:ext cx="8848725" cy="895350"/>
          </a:xfrm>
        </p:spPr>
        <p:txBody>
          <a:bodyPr vert="horz" wrap="square" lIns="91440" tIns="45720" rIns="91440" bIns="45720" anchor="ctr"/>
          <a:p>
            <a:r>
              <a:rPr lang="zh-CN" altLang="en-US" sz="2800" dirty="0"/>
              <a:t>8．下列对材料相关内容的</a:t>
            </a:r>
            <a:r>
              <a:rPr lang="zh-CN" altLang="en-US" sz="2800" dirty="0">
                <a:solidFill>
                  <a:srgbClr val="0000CC"/>
                </a:solidFill>
              </a:rPr>
              <a:t>概括和分析</a:t>
            </a:r>
            <a:r>
              <a:rPr lang="zh-CN" altLang="en-US" sz="2800" dirty="0"/>
              <a:t>，</a:t>
            </a:r>
            <a:r>
              <a:rPr lang="zh-CN" altLang="en-US" sz="2800" dirty="0">
                <a:solidFill>
                  <a:srgbClr val="0000CC"/>
                </a:solidFill>
              </a:rPr>
              <a:t>正确</a:t>
            </a:r>
            <a:r>
              <a:rPr lang="zh-CN" altLang="en-US" sz="2800" dirty="0"/>
              <a:t>的</a:t>
            </a:r>
            <a:r>
              <a:rPr lang="zh-CN" altLang="en-US" sz="2800" dirty="0">
                <a:solidFill>
                  <a:srgbClr val="0000CC"/>
                </a:solidFill>
              </a:rPr>
              <a:t>两项</a:t>
            </a:r>
            <a:r>
              <a:rPr lang="zh-CN" altLang="en-US" sz="2800" dirty="0"/>
              <a:t>是</a:t>
            </a:r>
            <a:endParaRPr lang="zh-CN" altLang="en-US" sz="2800" dirty="0"/>
          </a:p>
        </p:txBody>
      </p:sp>
      <p:sp>
        <p:nvSpPr>
          <p:cNvPr id="87043" name="Rectangle 3"/>
          <p:cNvSpPr/>
          <p:nvPr/>
        </p:nvSpPr>
        <p:spPr>
          <a:xfrm>
            <a:off x="2033588" y="1417638"/>
            <a:ext cx="1060450" cy="219075"/>
          </a:xfrm>
          <a:prstGeom prst="rect">
            <a:avLst/>
          </a:prstGeom>
          <a:solidFill>
            <a:srgbClr val="FF9896"/>
          </a:solidFill>
          <a:ln w="9525">
            <a:noFill/>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87044" name="Rectangle 7"/>
          <p:cNvSpPr/>
          <p:nvPr/>
        </p:nvSpPr>
        <p:spPr>
          <a:xfrm>
            <a:off x="3338513" y="1358900"/>
            <a:ext cx="591820" cy="337185"/>
          </a:xfrm>
          <a:prstGeom prst="rect">
            <a:avLst/>
          </a:prstGeom>
          <a:noFill/>
          <a:ln w="9525">
            <a:noFill/>
          </a:ln>
        </p:spPr>
        <p:txBody>
          <a:bodyPr wrap="none">
            <a:spAutoFit/>
          </a:bodyPr>
          <a:p>
            <a:pPr latinLnBrk="1"/>
            <a:r>
              <a:rPr lang="zh-CN" altLang="en-US" sz="1600" b="1" dirty="0">
                <a:solidFill>
                  <a:srgbClr val="FF9896"/>
                </a:solidFill>
                <a:latin typeface="Arial" panose="020B0604020202020204" pitchFamily="34" charset="0"/>
                <a:sym typeface="Arial" panose="020B0604020202020204" pitchFamily="34" charset="0"/>
              </a:rPr>
              <a:t>文本</a:t>
            </a:r>
            <a:endParaRPr lang="zh-CN" altLang="en-US" sz="1600" b="1" dirty="0">
              <a:solidFill>
                <a:srgbClr val="FF9896"/>
              </a:solidFill>
              <a:latin typeface="Arial" panose="020B0604020202020204" pitchFamily="34" charset="0"/>
              <a:sym typeface="Arial" panose="020B0604020202020204" pitchFamily="34" charset="0"/>
            </a:endParaRPr>
          </a:p>
        </p:txBody>
      </p:sp>
      <p:sp>
        <p:nvSpPr>
          <p:cNvPr id="87045" name="Rectangle 8"/>
          <p:cNvSpPr/>
          <p:nvPr/>
        </p:nvSpPr>
        <p:spPr>
          <a:xfrm>
            <a:off x="6359525" y="1417638"/>
            <a:ext cx="3840163" cy="4603750"/>
          </a:xfrm>
          <a:prstGeom prst="rect">
            <a:avLst/>
          </a:prstGeom>
          <a:noFill/>
          <a:ln w="63500" cap="flat" cmpd="sng">
            <a:solidFill>
              <a:srgbClr val="FF9896"/>
            </a:solidFill>
            <a:prstDash val="solid"/>
            <a:miter/>
            <a:headEnd type="none" w="med" len="med"/>
            <a:tailEnd type="none" w="med" len="med"/>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87046" name="Rectangle 7"/>
          <p:cNvSpPr/>
          <p:nvPr/>
        </p:nvSpPr>
        <p:spPr>
          <a:xfrm>
            <a:off x="6497638" y="1555750"/>
            <a:ext cx="1015365" cy="460375"/>
          </a:xfrm>
          <a:prstGeom prst="rect">
            <a:avLst/>
          </a:prstGeom>
          <a:noFill/>
          <a:ln w="9525">
            <a:noFill/>
          </a:ln>
        </p:spPr>
        <p:txBody>
          <a:bodyPr wrap="none">
            <a:spAutoFit/>
          </a:bodyPr>
          <a:p>
            <a:pPr latinLnBrk="1"/>
            <a:r>
              <a:rPr lang="zh-CN" altLang="en-US" sz="2400" b="1" dirty="0">
                <a:solidFill>
                  <a:srgbClr val="FF9896"/>
                </a:solidFill>
                <a:latin typeface="Arial" panose="020B0604020202020204" pitchFamily="34" charset="0"/>
                <a:sym typeface="Arial" panose="020B0604020202020204" pitchFamily="34" charset="0"/>
              </a:rPr>
              <a:t>选项</a:t>
            </a:r>
            <a:r>
              <a:rPr lang="en-US" altLang="zh-CN" sz="2400" b="1" dirty="0">
                <a:solidFill>
                  <a:srgbClr val="FF9896"/>
                </a:solidFill>
                <a:latin typeface="Arial" panose="020B0604020202020204" pitchFamily="34" charset="0"/>
                <a:sym typeface="Arial" panose="020B0604020202020204" pitchFamily="34" charset="0"/>
              </a:rPr>
              <a:t>A</a:t>
            </a:r>
            <a:endParaRPr lang="en-US" altLang="zh-CN" sz="2400" b="1" dirty="0">
              <a:solidFill>
                <a:srgbClr val="FF9896"/>
              </a:solidFill>
              <a:latin typeface="Arial" panose="020B0604020202020204" pitchFamily="34" charset="0"/>
              <a:sym typeface="Arial" panose="020B0604020202020204" pitchFamily="34" charset="0"/>
            </a:endParaRPr>
          </a:p>
        </p:txBody>
      </p:sp>
      <p:sp>
        <p:nvSpPr>
          <p:cNvPr id="87047" name="Rectangle 6"/>
          <p:cNvSpPr/>
          <p:nvPr/>
        </p:nvSpPr>
        <p:spPr>
          <a:xfrm>
            <a:off x="6499225" y="1895475"/>
            <a:ext cx="3524250" cy="2846070"/>
          </a:xfrm>
          <a:prstGeom prst="rect">
            <a:avLst/>
          </a:prstGeom>
          <a:noFill/>
          <a:ln w="9525">
            <a:noFill/>
          </a:ln>
        </p:spPr>
        <p:txBody>
          <a:bodyPr>
            <a:spAutoFit/>
          </a:bodyPr>
          <a:p>
            <a:pPr>
              <a:lnSpc>
                <a:spcPct val="140000"/>
              </a:lnSpc>
            </a:pPr>
            <a:r>
              <a:rPr lang="en-US" altLang="zh-CN" sz="1600" b="1" dirty="0">
                <a:solidFill>
                  <a:srgbClr val="000000"/>
                </a:solidFill>
                <a:latin typeface="Arial" panose="020B0604020202020204" pitchFamily="34" charset="0"/>
                <a:ea typeface="幼圆" charset="-122"/>
                <a:sym typeface="Arial" panose="020B0604020202020204" pitchFamily="34" charset="0"/>
              </a:rPr>
              <a:t>◇</a:t>
            </a:r>
            <a:r>
              <a:rPr lang="zh-CN" altLang="en-US" sz="1600" b="1" dirty="0">
                <a:latin typeface="Arial" panose="020B0604020202020204" pitchFamily="34" charset="0"/>
                <a:sym typeface="Arial" panose="020B0604020202020204" pitchFamily="34" charset="0"/>
              </a:rPr>
              <a:t>中央电视台纪录频道在内容编辑上进行了认真详细的规划，</a:t>
            </a:r>
            <a:r>
              <a:rPr lang="zh-CN" altLang="en-US" sz="1600" b="1" dirty="0">
                <a:solidFill>
                  <a:srgbClr val="0000CC"/>
                </a:solidFill>
                <a:latin typeface="Arial" panose="020B0604020202020204" pitchFamily="34" charset="0"/>
                <a:sym typeface="Arial" panose="020B0604020202020204" pitchFamily="34" charset="0"/>
              </a:rPr>
              <a:t>以期将来</a:t>
            </a:r>
            <a:r>
              <a:rPr lang="zh-CN" altLang="en-US" sz="1600" b="1" dirty="0">
                <a:latin typeface="Arial" panose="020B0604020202020204" pitchFamily="34" charset="0"/>
                <a:sym typeface="Arial" panose="020B0604020202020204" pitchFamily="34" charset="0"/>
              </a:rPr>
              <a:t>能够呈现出</a:t>
            </a:r>
            <a:r>
              <a:rPr lang="zh-CN" altLang="en-US" sz="1600" b="1" dirty="0">
                <a:solidFill>
                  <a:srgbClr val="0000CC"/>
                </a:solidFill>
                <a:latin typeface="Arial" panose="020B0604020202020204" pitchFamily="34" charset="0"/>
                <a:sym typeface="Arial" panose="020B0604020202020204" pitchFamily="34" charset="0"/>
              </a:rPr>
              <a:t>主题化</a:t>
            </a:r>
            <a:r>
              <a:rPr lang="zh-CN" altLang="en-US" sz="1600" b="1" dirty="0">
                <a:latin typeface="Arial" panose="020B0604020202020204" pitchFamily="34" charset="0"/>
                <a:sym typeface="Arial" panose="020B0604020202020204" pitchFamily="34" charset="0"/>
              </a:rPr>
              <a:t>、</a:t>
            </a:r>
            <a:r>
              <a:rPr lang="zh-CN" altLang="en-US" sz="1600" b="1" dirty="0">
                <a:solidFill>
                  <a:srgbClr val="0000CC"/>
                </a:solidFill>
                <a:latin typeface="Arial" panose="020B0604020202020204" pitchFamily="34" charset="0"/>
                <a:sym typeface="Arial" panose="020B0604020202020204" pitchFamily="34" charset="0"/>
              </a:rPr>
              <a:t>系列化</a:t>
            </a:r>
            <a:r>
              <a:rPr lang="zh-CN" altLang="en-US" sz="1600" b="1" dirty="0">
                <a:latin typeface="Arial" panose="020B0604020202020204" pitchFamily="34" charset="0"/>
                <a:sym typeface="Arial" panose="020B0604020202020204" pitchFamily="34" charset="0"/>
              </a:rPr>
              <a:t>的节目播出方式。</a:t>
            </a:r>
            <a:endParaRPr lang="zh-CN" altLang="en-US" sz="1600" b="1" dirty="0">
              <a:latin typeface="Arial" panose="020B0604020202020204" pitchFamily="34" charset="0"/>
              <a:sym typeface="Arial" panose="020B0604020202020204" pitchFamily="34" charset="0"/>
            </a:endParaRPr>
          </a:p>
          <a:p>
            <a:pPr>
              <a:lnSpc>
                <a:spcPct val="140000"/>
              </a:lnSpc>
            </a:pPr>
            <a:r>
              <a:rPr lang="zh-CN" altLang="en-US" sz="1600" b="1" dirty="0">
                <a:solidFill>
                  <a:srgbClr val="00B050"/>
                </a:solidFill>
                <a:latin typeface="Arial" panose="020B0604020202020204" pitchFamily="34" charset="0"/>
                <a:sym typeface="Arial" panose="020B0604020202020204" pitchFamily="34" charset="0"/>
              </a:rPr>
              <a:t>（原文内容的截搭，造成已然与未然模态混淆。</a:t>
            </a:r>
            <a:r>
              <a:rPr lang="en-US" altLang="zh-CN" sz="1600" b="1" dirty="0">
                <a:solidFill>
                  <a:srgbClr val="00B050"/>
                </a:solidFill>
                <a:latin typeface="Arial" panose="020B0604020202020204" pitchFamily="34" charset="0"/>
                <a:sym typeface="Arial" panose="020B0604020202020204" pitchFamily="34" charset="0"/>
              </a:rPr>
              <a:t>“以期将来”</a:t>
            </a:r>
            <a:r>
              <a:rPr lang="zh-CN" altLang="en-US" sz="1600" b="1" dirty="0">
                <a:solidFill>
                  <a:srgbClr val="00B050"/>
                </a:solidFill>
                <a:latin typeface="Arial" panose="020B0604020202020204" pitchFamily="34" charset="0"/>
                <a:sym typeface="Arial" panose="020B0604020202020204" pitchFamily="34" charset="0"/>
              </a:rPr>
              <a:t>的是</a:t>
            </a:r>
            <a:r>
              <a:rPr lang="en-US" altLang="zh-CN" sz="1600" b="1" dirty="0">
                <a:solidFill>
                  <a:srgbClr val="00B050"/>
                </a:solidFill>
                <a:latin typeface="Arial" panose="020B0604020202020204" pitchFamily="34" charset="0"/>
                <a:sym typeface="Arial" panose="020B0604020202020204" pitchFamily="34" charset="0"/>
              </a:rPr>
              <a:t>“达到规模化的播出效应”</a:t>
            </a:r>
            <a:r>
              <a:rPr lang="zh-CN" altLang="en-US" sz="1600" b="1" dirty="0">
                <a:solidFill>
                  <a:srgbClr val="00B050"/>
                </a:solidFill>
                <a:latin typeface="Arial" panose="020B0604020202020204" pitchFamily="34" charset="0"/>
                <a:sym typeface="Arial" panose="020B0604020202020204" pitchFamily="34" charset="0"/>
              </a:rPr>
              <a:t>，</a:t>
            </a:r>
            <a:r>
              <a:rPr lang="en-US" altLang="zh-CN" sz="1600" b="1" dirty="0">
                <a:solidFill>
                  <a:srgbClr val="00B050"/>
                </a:solidFill>
                <a:latin typeface="Arial" panose="020B0604020202020204" pitchFamily="34" charset="0"/>
                <a:sym typeface="Arial" panose="020B0604020202020204" pitchFamily="34" charset="0"/>
              </a:rPr>
              <a:t>“主题化、系列化”</a:t>
            </a:r>
            <a:r>
              <a:rPr lang="zh-CN" altLang="en-US" sz="1600" b="1" dirty="0">
                <a:solidFill>
                  <a:srgbClr val="00B050"/>
                </a:solidFill>
                <a:latin typeface="Arial" panose="020B0604020202020204" pitchFamily="34" charset="0"/>
                <a:sym typeface="Arial" panose="020B0604020202020204" pitchFamily="34" charset="0"/>
              </a:rPr>
              <a:t>是目前已有的方式。）</a:t>
            </a:r>
            <a:endParaRPr lang="zh-CN" altLang="en-US" sz="1600" b="1" dirty="0">
              <a:solidFill>
                <a:srgbClr val="00B050"/>
              </a:solidFill>
              <a:latin typeface="Arial" panose="020B0604020202020204" pitchFamily="34" charset="0"/>
              <a:sym typeface="Arial" panose="020B0604020202020204" pitchFamily="34" charset="0"/>
            </a:endParaRPr>
          </a:p>
        </p:txBody>
      </p:sp>
      <p:sp>
        <p:nvSpPr>
          <p:cNvPr id="87048" name="Rectangle 5"/>
          <p:cNvSpPr/>
          <p:nvPr/>
        </p:nvSpPr>
        <p:spPr>
          <a:xfrm>
            <a:off x="1919288" y="1700213"/>
            <a:ext cx="3906837" cy="3046095"/>
          </a:xfrm>
          <a:prstGeom prst="rect">
            <a:avLst/>
          </a:prstGeom>
          <a:noFill/>
          <a:ln w="9525">
            <a:noFill/>
          </a:ln>
        </p:spPr>
        <p:txBody>
          <a:bodyPr>
            <a:spAutoFit/>
          </a:bodyPr>
          <a:p>
            <a:pPr latinLnBrk="1">
              <a:lnSpc>
                <a:spcPct val="150000"/>
              </a:lnSpc>
            </a:pPr>
            <a:r>
              <a:rPr lang="zh-CN" altLang="en-US" sz="1600" b="1" dirty="0">
                <a:latin typeface="宋体" panose="02010600030101010101" pitchFamily="2" charset="-122"/>
                <a:sym typeface="Arial" panose="020B0604020202020204" pitchFamily="34" charset="0"/>
              </a:rPr>
              <a:t>央视纪录频道在内容编排上进行了详细的规划</a:t>
            </a:r>
            <a:r>
              <a:rPr lang="zh-CN" altLang="zh-CN" sz="1600" b="1" dirty="0">
                <a:latin typeface="宋体" panose="02010600030101010101" pitchFamily="2" charset="-122"/>
                <a:sym typeface="Arial" panose="020B0604020202020204" pitchFamily="34" charset="0"/>
              </a:rPr>
              <a:t>，主要呈现四大主体内容，六大主题时段的播出特点，</a:t>
            </a:r>
            <a:r>
              <a:rPr lang="zh-CN" altLang="zh-CN" sz="1600" b="1" dirty="0">
                <a:solidFill>
                  <a:srgbClr val="0000CC"/>
                </a:solidFill>
                <a:latin typeface="宋体" panose="02010600030101010101" pitchFamily="2" charset="-122"/>
                <a:sym typeface="Arial" panose="020B0604020202020204" pitchFamily="34" charset="0"/>
              </a:rPr>
              <a:t>以期达到规模化的播出效应</a:t>
            </a:r>
            <a:r>
              <a:rPr lang="zh-CN" altLang="zh-CN" sz="1600" b="1" dirty="0">
                <a:latin typeface="宋体" panose="02010600030101010101" pitchFamily="2" charset="-122"/>
                <a:sym typeface="Arial" panose="020B0604020202020204" pitchFamily="34" charset="0"/>
              </a:rPr>
              <a:t>。</a:t>
            </a:r>
            <a:r>
              <a:rPr lang="zh-CN" altLang="en-US" sz="1600" b="1" dirty="0">
                <a:latin typeface="宋体" panose="02010600030101010101" pitchFamily="2" charset="-122"/>
                <a:sym typeface="Arial" panose="020B0604020202020204" pitchFamily="34" charset="0"/>
              </a:rPr>
              <a:t>央视纪录频道同时采用国际纪录片频道的进行方式，淡化栏目概念，强化大时段编排，以</a:t>
            </a:r>
            <a:r>
              <a:rPr lang="zh-CN" altLang="en-US" sz="1600" b="1" dirty="0">
                <a:solidFill>
                  <a:srgbClr val="0000CC"/>
                </a:solidFill>
                <a:latin typeface="宋体" panose="02010600030101010101" pitchFamily="2" charset="-122"/>
                <a:sym typeface="Arial" panose="020B0604020202020204" pitchFamily="34" charset="0"/>
              </a:rPr>
              <a:t>主题化、系列化</a:t>
            </a:r>
            <a:r>
              <a:rPr lang="zh-CN" altLang="en-US" sz="1600" b="1" dirty="0">
                <a:latin typeface="宋体" panose="02010600030101010101" pitchFamily="2" charset="-122"/>
                <a:sym typeface="Arial" panose="020B0604020202020204" pitchFamily="34" charset="0"/>
              </a:rPr>
              <a:t>和播出季的方式，提升自身的影响力和美誉度。</a:t>
            </a:r>
            <a:r>
              <a:rPr lang="zh-CN" altLang="zh-CN" sz="1600" b="1" dirty="0">
                <a:latin typeface="宋体" panose="02010600030101010101" pitchFamily="2" charset="-122"/>
                <a:sym typeface="Arial" panose="020B0604020202020204" pitchFamily="34" charset="0"/>
              </a:rPr>
              <a:t>（材料一）</a:t>
            </a:r>
            <a:endParaRPr lang="zh-CN" altLang="zh-CN" sz="1600" b="1" dirty="0">
              <a:latin typeface="宋体" panose="02010600030101010101" pitchFamily="2" charset="-122"/>
              <a:sym typeface="Arial" panose="020B0604020202020204" pitchFamily="34" charset="0"/>
            </a:endParaRPr>
          </a:p>
        </p:txBody>
      </p:sp>
    </p:spTree>
    <p:custDataLst>
      <p:tags r:id="rId1"/>
    </p:custData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6" name="标题 1"/>
          <p:cNvSpPr>
            <a:spLocks noGrp="1"/>
          </p:cNvSpPr>
          <p:nvPr>
            <p:ph type="title"/>
          </p:nvPr>
        </p:nvSpPr>
        <p:spPr>
          <a:xfrm>
            <a:off x="1524000" y="522288"/>
            <a:ext cx="8848725" cy="895350"/>
          </a:xfrm>
        </p:spPr>
        <p:txBody>
          <a:bodyPr vert="horz" wrap="square" lIns="91440" tIns="45720" rIns="91440" bIns="45720" anchor="ctr"/>
          <a:p>
            <a:r>
              <a:rPr lang="zh-CN" altLang="en-US" sz="2800" dirty="0"/>
              <a:t>8．下列对材料相关内容的</a:t>
            </a:r>
            <a:r>
              <a:rPr lang="zh-CN" altLang="en-US" sz="2800" dirty="0">
                <a:solidFill>
                  <a:srgbClr val="0000CC"/>
                </a:solidFill>
              </a:rPr>
              <a:t>概括和分析</a:t>
            </a:r>
            <a:r>
              <a:rPr lang="zh-CN" altLang="en-US" sz="2800" dirty="0"/>
              <a:t>，</a:t>
            </a:r>
            <a:r>
              <a:rPr lang="zh-CN" altLang="en-US" sz="2800" dirty="0">
                <a:solidFill>
                  <a:srgbClr val="0000CC"/>
                </a:solidFill>
              </a:rPr>
              <a:t>正确</a:t>
            </a:r>
            <a:r>
              <a:rPr lang="zh-CN" altLang="en-US" sz="2800" dirty="0"/>
              <a:t>的</a:t>
            </a:r>
            <a:r>
              <a:rPr lang="zh-CN" altLang="en-US" sz="2800" dirty="0">
                <a:solidFill>
                  <a:srgbClr val="0000CC"/>
                </a:solidFill>
              </a:rPr>
              <a:t>两项</a:t>
            </a:r>
            <a:r>
              <a:rPr lang="zh-CN" altLang="en-US" sz="2800" dirty="0"/>
              <a:t>是</a:t>
            </a:r>
            <a:endParaRPr lang="zh-CN" altLang="en-US" sz="2800" dirty="0"/>
          </a:p>
        </p:txBody>
      </p:sp>
      <p:sp>
        <p:nvSpPr>
          <p:cNvPr id="88067" name="Rectangle 3"/>
          <p:cNvSpPr/>
          <p:nvPr/>
        </p:nvSpPr>
        <p:spPr>
          <a:xfrm>
            <a:off x="2033588" y="1417638"/>
            <a:ext cx="1060450" cy="219075"/>
          </a:xfrm>
          <a:prstGeom prst="rect">
            <a:avLst/>
          </a:prstGeom>
          <a:solidFill>
            <a:srgbClr val="FF9896"/>
          </a:solidFill>
          <a:ln w="9525">
            <a:noFill/>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88068" name="Rectangle 7"/>
          <p:cNvSpPr/>
          <p:nvPr/>
        </p:nvSpPr>
        <p:spPr>
          <a:xfrm>
            <a:off x="3338513" y="1358900"/>
            <a:ext cx="591820" cy="337185"/>
          </a:xfrm>
          <a:prstGeom prst="rect">
            <a:avLst/>
          </a:prstGeom>
          <a:noFill/>
          <a:ln w="9525">
            <a:noFill/>
          </a:ln>
        </p:spPr>
        <p:txBody>
          <a:bodyPr wrap="none">
            <a:spAutoFit/>
          </a:bodyPr>
          <a:p>
            <a:pPr latinLnBrk="1"/>
            <a:r>
              <a:rPr lang="zh-CN" altLang="en-US" sz="1600" b="1" dirty="0">
                <a:solidFill>
                  <a:srgbClr val="FF9896"/>
                </a:solidFill>
                <a:latin typeface="Arial" panose="020B0604020202020204" pitchFamily="34" charset="0"/>
                <a:sym typeface="Arial" panose="020B0604020202020204" pitchFamily="34" charset="0"/>
              </a:rPr>
              <a:t>图表</a:t>
            </a:r>
            <a:endParaRPr lang="zh-CN" altLang="en-US" sz="1600" b="1" dirty="0">
              <a:solidFill>
                <a:srgbClr val="FF9896"/>
              </a:solidFill>
              <a:latin typeface="Arial" panose="020B0604020202020204" pitchFamily="34" charset="0"/>
              <a:sym typeface="Arial" panose="020B0604020202020204" pitchFamily="34" charset="0"/>
            </a:endParaRPr>
          </a:p>
        </p:txBody>
      </p:sp>
      <p:sp>
        <p:nvSpPr>
          <p:cNvPr id="88069" name="Rectangle 8"/>
          <p:cNvSpPr/>
          <p:nvPr/>
        </p:nvSpPr>
        <p:spPr>
          <a:xfrm>
            <a:off x="6359525" y="1417638"/>
            <a:ext cx="3840163" cy="4603750"/>
          </a:xfrm>
          <a:prstGeom prst="rect">
            <a:avLst/>
          </a:prstGeom>
          <a:noFill/>
          <a:ln w="63500" cap="flat" cmpd="sng">
            <a:solidFill>
              <a:srgbClr val="FF9896"/>
            </a:solidFill>
            <a:prstDash val="solid"/>
            <a:miter/>
            <a:headEnd type="none" w="med" len="med"/>
            <a:tailEnd type="none" w="med" len="med"/>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88070" name="Rectangle 7"/>
          <p:cNvSpPr/>
          <p:nvPr/>
        </p:nvSpPr>
        <p:spPr>
          <a:xfrm>
            <a:off x="6497638" y="1555750"/>
            <a:ext cx="2714625" cy="460375"/>
          </a:xfrm>
          <a:prstGeom prst="rect">
            <a:avLst/>
          </a:prstGeom>
          <a:noFill/>
          <a:ln w="9525">
            <a:noFill/>
          </a:ln>
        </p:spPr>
        <p:txBody>
          <a:bodyPr wrap="none">
            <a:spAutoFit/>
          </a:bodyPr>
          <a:p>
            <a:pPr latinLnBrk="1"/>
            <a:r>
              <a:rPr lang="zh-CN" altLang="en-US" sz="2400" b="1" dirty="0">
                <a:solidFill>
                  <a:srgbClr val="FF9896"/>
                </a:solidFill>
                <a:latin typeface="Arial" panose="020B0604020202020204" pitchFamily="34" charset="0"/>
                <a:sym typeface="Arial" panose="020B0604020202020204" pitchFamily="34" charset="0"/>
              </a:rPr>
              <a:t>选项 </a:t>
            </a:r>
            <a:r>
              <a:rPr lang="en-US" altLang="zh-CN" sz="2400" b="1" dirty="0">
                <a:solidFill>
                  <a:srgbClr val="FF0000"/>
                </a:solidFill>
                <a:latin typeface="Arial" panose="020B0604020202020204" pitchFamily="34" charset="0"/>
                <a:sym typeface="Arial" panose="020B0604020202020204" pitchFamily="34" charset="0"/>
              </a:rPr>
              <a:t>B </a:t>
            </a:r>
            <a:r>
              <a:rPr lang="zh-CN" altLang="en-US" sz="2400" b="1" dirty="0">
                <a:solidFill>
                  <a:srgbClr val="FF0000"/>
                </a:solidFill>
                <a:latin typeface="Arial" panose="020B0604020202020204" pitchFamily="34" charset="0"/>
                <a:sym typeface="Arial" panose="020B0604020202020204" pitchFamily="34" charset="0"/>
              </a:rPr>
              <a:t>（正确项）</a:t>
            </a:r>
            <a:endParaRPr lang="zh-CN" altLang="en-US" sz="2400" b="1" dirty="0">
              <a:solidFill>
                <a:srgbClr val="FF0000"/>
              </a:solidFill>
              <a:latin typeface="Arial" panose="020B0604020202020204" pitchFamily="34" charset="0"/>
              <a:sym typeface="Arial" panose="020B0604020202020204" pitchFamily="34" charset="0"/>
            </a:endParaRPr>
          </a:p>
        </p:txBody>
      </p:sp>
      <p:sp>
        <p:nvSpPr>
          <p:cNvPr id="88071" name="Rectangle 6"/>
          <p:cNvSpPr/>
          <p:nvPr/>
        </p:nvSpPr>
        <p:spPr>
          <a:xfrm>
            <a:off x="6499225" y="1895475"/>
            <a:ext cx="3524250" cy="2846070"/>
          </a:xfrm>
          <a:prstGeom prst="rect">
            <a:avLst/>
          </a:prstGeom>
          <a:noFill/>
          <a:ln w="9525">
            <a:noFill/>
          </a:ln>
        </p:spPr>
        <p:txBody>
          <a:bodyPr>
            <a:spAutoFit/>
          </a:bodyPr>
          <a:p>
            <a:pPr>
              <a:lnSpc>
                <a:spcPct val="140000"/>
              </a:lnSpc>
            </a:pPr>
            <a:r>
              <a:rPr lang="en-US" altLang="zh-CN" sz="1600" b="1" dirty="0">
                <a:solidFill>
                  <a:srgbClr val="000000"/>
                </a:solidFill>
                <a:latin typeface="Arial" panose="020B0604020202020204" pitchFamily="34" charset="0"/>
                <a:ea typeface="幼圆" charset="-122"/>
                <a:sym typeface="Arial" panose="020B0604020202020204" pitchFamily="34" charset="0"/>
              </a:rPr>
              <a:t>◇</a:t>
            </a:r>
            <a:r>
              <a:rPr lang="zh-CN" altLang="en-US" sz="1600" b="1" dirty="0">
                <a:latin typeface="Arial" panose="020B0604020202020204" pitchFamily="34" charset="0"/>
                <a:sym typeface="Arial" panose="020B0604020202020204" pitchFamily="34" charset="0"/>
              </a:rPr>
              <a:t>根据材料二中性别、年龄、学历这三项，我们能够了解到中央电视台纪录频道的</a:t>
            </a:r>
            <a:r>
              <a:rPr lang="zh-CN" altLang="en-US" sz="1600" b="1" dirty="0">
                <a:solidFill>
                  <a:srgbClr val="0000CC"/>
                </a:solidFill>
                <a:latin typeface="Arial" panose="020B0604020202020204" pitchFamily="34" charset="0"/>
                <a:sym typeface="Arial" panose="020B0604020202020204" pitchFamily="34" charset="0"/>
              </a:rPr>
              <a:t>观众构成</a:t>
            </a:r>
            <a:r>
              <a:rPr lang="zh-CN" altLang="en-US" sz="1600" b="1" dirty="0">
                <a:latin typeface="Arial" panose="020B0604020202020204" pitchFamily="34" charset="0"/>
                <a:sym typeface="Arial" panose="020B0604020202020204" pitchFamily="34" charset="0"/>
              </a:rPr>
              <a:t>和</a:t>
            </a:r>
            <a:r>
              <a:rPr lang="zh-CN" altLang="en-US" sz="1600" b="1" dirty="0">
                <a:solidFill>
                  <a:srgbClr val="0000CC"/>
                </a:solidFill>
                <a:latin typeface="Arial" panose="020B0604020202020204" pitchFamily="34" charset="0"/>
                <a:sym typeface="Arial" panose="020B0604020202020204" pitchFamily="34" charset="0"/>
              </a:rPr>
              <a:t>集中度</a:t>
            </a:r>
            <a:r>
              <a:rPr lang="zh-CN" altLang="en-US" sz="1600" b="1" dirty="0">
                <a:latin typeface="Arial" panose="020B0604020202020204" pitchFamily="34" charset="0"/>
                <a:sym typeface="Arial" panose="020B0604020202020204" pitchFamily="34" charset="0"/>
              </a:rPr>
              <a:t>的基本情况。</a:t>
            </a:r>
            <a:endParaRPr lang="zh-CN" altLang="en-US" sz="1600" b="1" dirty="0">
              <a:latin typeface="Arial" panose="020B0604020202020204" pitchFamily="34" charset="0"/>
              <a:sym typeface="Arial" panose="020B0604020202020204" pitchFamily="34" charset="0"/>
            </a:endParaRPr>
          </a:p>
          <a:p>
            <a:pPr>
              <a:lnSpc>
                <a:spcPct val="140000"/>
              </a:lnSpc>
            </a:pPr>
            <a:r>
              <a:rPr lang="zh-CN" altLang="en-US" sz="1600" b="1" dirty="0">
                <a:solidFill>
                  <a:srgbClr val="00B050"/>
                </a:solidFill>
                <a:latin typeface="Arial" panose="020B0604020202020204" pitchFamily="34" charset="0"/>
                <a:sym typeface="Arial" panose="020B0604020202020204" pitchFamily="34" charset="0"/>
              </a:rPr>
              <a:t>（图表要素关系的判断。这是个坐标图，</a:t>
            </a:r>
            <a:r>
              <a:rPr lang="en-US" altLang="zh-CN" sz="1600" b="1" dirty="0">
                <a:solidFill>
                  <a:srgbClr val="00B050"/>
                </a:solidFill>
                <a:latin typeface="Arial" panose="020B0604020202020204" pitchFamily="34" charset="0"/>
                <a:sym typeface="Arial" panose="020B0604020202020204" pitchFamily="34" charset="0"/>
              </a:rPr>
              <a:t>“观众构成”“集中度”</a:t>
            </a:r>
            <a:r>
              <a:rPr lang="zh-CN" altLang="en-US" sz="1600" b="1" dirty="0">
                <a:solidFill>
                  <a:srgbClr val="00B050"/>
                </a:solidFill>
                <a:latin typeface="Arial" panose="020B0604020202020204" pitchFamily="34" charset="0"/>
                <a:sym typeface="Arial" panose="020B0604020202020204" pitchFamily="34" charset="0"/>
              </a:rPr>
              <a:t>位于纵坐标，</a:t>
            </a:r>
            <a:r>
              <a:rPr lang="en-US" altLang="zh-CN" sz="1600" b="1" dirty="0">
                <a:solidFill>
                  <a:srgbClr val="00B050"/>
                </a:solidFill>
                <a:latin typeface="Arial" panose="020B0604020202020204" pitchFamily="34" charset="0"/>
                <a:sym typeface="Arial" panose="020B0604020202020204" pitchFamily="34" charset="0"/>
              </a:rPr>
              <a:t>“性别、年龄、学历”</a:t>
            </a:r>
            <a:r>
              <a:rPr lang="zh-CN" altLang="en-US" sz="1600" b="1" dirty="0">
                <a:solidFill>
                  <a:srgbClr val="00B050"/>
                </a:solidFill>
                <a:latin typeface="Arial" panose="020B0604020202020204" pitchFamily="34" charset="0"/>
                <a:sym typeface="Arial" panose="020B0604020202020204" pitchFamily="34" charset="0"/>
              </a:rPr>
              <a:t>位于横坐标，存在相关性关联。）</a:t>
            </a:r>
            <a:endParaRPr lang="zh-CN" altLang="en-US" sz="1600" b="1" dirty="0">
              <a:solidFill>
                <a:srgbClr val="00B050"/>
              </a:solidFill>
              <a:latin typeface="Arial" panose="020B0604020202020204" pitchFamily="34" charset="0"/>
              <a:sym typeface="Arial" panose="020B0604020202020204" pitchFamily="34" charset="0"/>
            </a:endParaRPr>
          </a:p>
        </p:txBody>
      </p:sp>
      <p:pic>
        <p:nvPicPr>
          <p:cNvPr id="88072" name="图片 1"/>
          <p:cNvPicPr>
            <a:picLocks noChangeAspect="1"/>
          </p:cNvPicPr>
          <p:nvPr/>
        </p:nvPicPr>
        <p:blipFill>
          <a:blip r:embed="rId1"/>
          <a:stretch>
            <a:fillRect/>
          </a:stretch>
        </p:blipFill>
        <p:spPr>
          <a:xfrm>
            <a:off x="1704975" y="1695450"/>
            <a:ext cx="4540250" cy="2409825"/>
          </a:xfrm>
          <a:prstGeom prst="rect">
            <a:avLst/>
          </a:prstGeom>
          <a:noFill/>
          <a:ln w="9525">
            <a:noFill/>
          </a:ln>
        </p:spPr>
      </p:pic>
      <p:sp>
        <p:nvSpPr>
          <p:cNvPr id="88073" name="Rectangle 5"/>
          <p:cNvSpPr/>
          <p:nvPr/>
        </p:nvSpPr>
        <p:spPr>
          <a:xfrm>
            <a:off x="1704975" y="4105275"/>
            <a:ext cx="4540250" cy="1383665"/>
          </a:xfrm>
          <a:prstGeom prst="rect">
            <a:avLst/>
          </a:prstGeom>
          <a:noFill/>
          <a:ln w="9525">
            <a:noFill/>
          </a:ln>
        </p:spPr>
        <p:txBody>
          <a:bodyPr>
            <a:spAutoFit/>
          </a:bodyPr>
          <a:p>
            <a:pPr algn="ctr" latinLnBrk="1"/>
            <a:r>
              <a:rPr lang="en-US" altLang="zh-CN" sz="1200" b="1" dirty="0">
                <a:latin typeface="黑体" panose="02010609060101010101" charset="-122"/>
                <a:ea typeface="黑体" panose="02010609060101010101" charset="-122"/>
                <a:sym typeface="Arial" panose="020B0604020202020204" pitchFamily="34" charset="0"/>
              </a:rPr>
              <a:t>2011</a:t>
            </a:r>
            <a:r>
              <a:rPr lang="zh-CN" altLang="en-US" sz="1200" b="1" dirty="0">
                <a:latin typeface="黑体" panose="02010609060101010101" charset="-122"/>
                <a:ea typeface="黑体" panose="02010609060101010101" charset="-122"/>
                <a:sym typeface="Arial" panose="020B0604020202020204" pitchFamily="34" charset="0"/>
              </a:rPr>
              <a:t>年中央电视台纪录频道在</a:t>
            </a:r>
            <a:r>
              <a:rPr lang="en-US" altLang="zh-CN" sz="1200" b="1" dirty="0">
                <a:latin typeface="黑体" panose="02010609060101010101" charset="-122"/>
                <a:ea typeface="黑体" panose="02010609060101010101" charset="-122"/>
                <a:sym typeface="Arial" panose="020B0604020202020204" pitchFamily="34" charset="0"/>
              </a:rPr>
              <a:t>71</a:t>
            </a:r>
            <a:r>
              <a:rPr lang="zh-CN" altLang="en-US" sz="1200" b="1" dirty="0">
                <a:latin typeface="黑体" panose="02010609060101010101" charset="-122"/>
                <a:ea typeface="黑体" panose="02010609060101010101" charset="-122"/>
                <a:sym typeface="Arial" panose="020B0604020202020204" pitchFamily="34" charset="0"/>
              </a:rPr>
              <a:t>个大中城市的观众构成和集中度</a:t>
            </a:r>
            <a:endParaRPr lang="zh-CN" altLang="en-US" sz="1200" b="1" dirty="0">
              <a:latin typeface="黑体" panose="02010609060101010101" charset="-122"/>
              <a:ea typeface="黑体" panose="02010609060101010101" charset="-122"/>
              <a:sym typeface="Arial" panose="020B0604020202020204" pitchFamily="34" charset="0"/>
            </a:endParaRPr>
          </a:p>
          <a:p>
            <a:pPr algn="ctr" latinLnBrk="1"/>
            <a:r>
              <a:rPr lang="zh-CN" altLang="en-US" sz="1200" b="1" dirty="0">
                <a:latin typeface="黑体" panose="02010609060101010101" charset="-122"/>
                <a:ea typeface="黑体" panose="02010609060101010101" charset="-122"/>
                <a:sym typeface="Arial" panose="020B0604020202020204" pitchFamily="34" charset="0"/>
              </a:rPr>
              <a:t>（资料来源于中国广视索福瑞媒介研究）</a:t>
            </a:r>
            <a:endParaRPr lang="zh-CN" altLang="en-US" sz="1200" b="1" dirty="0">
              <a:latin typeface="黑体" panose="02010609060101010101" charset="-122"/>
              <a:ea typeface="黑体" panose="02010609060101010101" charset="-122"/>
              <a:sym typeface="Arial" panose="020B0604020202020204" pitchFamily="34" charset="0"/>
            </a:endParaRPr>
          </a:p>
          <a:p>
            <a:pPr latinLnBrk="1"/>
            <a:r>
              <a:rPr lang="zh-CN" altLang="en-US" sz="1200" dirty="0">
                <a:latin typeface="仿宋" panose="02010609060101010101" pitchFamily="49" charset="-122"/>
                <a:ea typeface="仿宋" panose="02010609060101010101" pitchFamily="49" charset="-122"/>
                <a:sym typeface="Arial" panose="020B0604020202020204" pitchFamily="34" charset="0"/>
              </a:rPr>
              <a:t>注：</a:t>
            </a:r>
            <a:r>
              <a:rPr lang="zh-CN" altLang="en-US" sz="1200" dirty="0">
                <a:solidFill>
                  <a:srgbClr val="FF0000"/>
                </a:solidFill>
                <a:latin typeface="仿宋" panose="02010609060101010101" pitchFamily="49" charset="-122"/>
                <a:ea typeface="仿宋" panose="02010609060101010101" pitchFamily="49" charset="-122"/>
                <a:sym typeface="Arial" panose="020B0604020202020204" pitchFamily="34" charset="0"/>
              </a:rPr>
              <a:t>观众构成反映的是收视人群的构成</a:t>
            </a:r>
            <a:r>
              <a:rPr lang="zh-CN" altLang="en-US" sz="1200" dirty="0">
                <a:latin typeface="仿宋" panose="02010609060101010101" pitchFamily="49" charset="-122"/>
                <a:ea typeface="仿宋" panose="02010609060101010101" pitchFamily="49" charset="-122"/>
                <a:sym typeface="Arial" panose="020B0604020202020204" pitchFamily="34" charset="0"/>
              </a:rPr>
              <a:t>，回答了“谁在看频道”的问题，</a:t>
            </a:r>
            <a:r>
              <a:rPr lang="zh-CN" altLang="en-US" sz="1200" dirty="0">
                <a:solidFill>
                  <a:srgbClr val="FF0000"/>
                </a:solidFill>
                <a:latin typeface="仿宋" panose="02010609060101010101" pitchFamily="49" charset="-122"/>
                <a:ea typeface="仿宋" panose="02010609060101010101" pitchFamily="49" charset="-122"/>
                <a:sym typeface="Arial" panose="020B0604020202020204" pitchFamily="34" charset="0"/>
              </a:rPr>
              <a:t>集中度是目标观众收视率与总提现观众收视率的比值</a:t>
            </a:r>
            <a:r>
              <a:rPr lang="zh-CN" altLang="en-US" sz="1200" dirty="0">
                <a:latin typeface="仿宋" panose="02010609060101010101" pitchFamily="49" charset="-122"/>
                <a:ea typeface="仿宋" panose="02010609060101010101" pitchFamily="49" charset="-122"/>
                <a:sym typeface="Arial" panose="020B0604020202020204" pitchFamily="34" charset="0"/>
              </a:rPr>
              <a:t>，表示的是目标观众相对于总体观众的收视集中程度，能够回答“谁更喜欢收看这个频道”的问题：集中度的比值大于</a:t>
            </a:r>
            <a:r>
              <a:rPr lang="en-US" altLang="zh-CN" sz="1200" dirty="0">
                <a:latin typeface="仿宋" panose="02010609060101010101" pitchFamily="49" charset="-122"/>
                <a:ea typeface="仿宋" panose="02010609060101010101" pitchFamily="49" charset="-122"/>
                <a:sym typeface="Arial" panose="020B0604020202020204" pitchFamily="34" charset="0"/>
              </a:rPr>
              <a:t>100%</a:t>
            </a:r>
            <a:r>
              <a:rPr lang="zh-CN" altLang="en-US" sz="1200" dirty="0">
                <a:latin typeface="仿宋" panose="02010609060101010101" pitchFamily="49" charset="-122"/>
                <a:ea typeface="仿宋" panose="02010609060101010101" pitchFamily="49" charset="-122"/>
                <a:sym typeface="Arial" panose="020B0604020202020204" pitchFamily="34" charset="0"/>
              </a:rPr>
              <a:t>，表示该类目标群众的收视倾向高于平均水平。</a:t>
            </a:r>
            <a:endParaRPr lang="zh-CN" altLang="en-US" sz="1200" dirty="0">
              <a:latin typeface="仿宋" panose="02010609060101010101" pitchFamily="49" charset="-122"/>
              <a:ea typeface="仿宋" panose="02010609060101010101" pitchFamily="49" charset="-122"/>
              <a:sym typeface="Arial" panose="020B0604020202020204" pitchFamily="34" charset="0"/>
            </a:endParaRPr>
          </a:p>
        </p:txBody>
      </p:sp>
    </p:spTree>
    <p:custDataLst>
      <p:tags r:id="rId2"/>
    </p:custData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标题 1"/>
          <p:cNvSpPr>
            <a:spLocks noGrp="1"/>
          </p:cNvSpPr>
          <p:nvPr>
            <p:ph type="title"/>
          </p:nvPr>
        </p:nvSpPr>
        <p:spPr>
          <a:xfrm>
            <a:off x="1524000" y="522288"/>
            <a:ext cx="8848725" cy="895350"/>
          </a:xfrm>
        </p:spPr>
        <p:txBody>
          <a:bodyPr vert="horz" wrap="square" lIns="91440" tIns="45720" rIns="91440" bIns="45720" anchor="ctr"/>
          <a:p>
            <a:r>
              <a:rPr lang="zh-CN" altLang="en-US" dirty="0"/>
              <a:t>8．</a:t>
            </a:r>
            <a:r>
              <a:rPr lang="zh-CN" altLang="en-US" sz="2800" dirty="0"/>
              <a:t>下列对材料相关内容的</a:t>
            </a:r>
            <a:r>
              <a:rPr lang="zh-CN" altLang="en-US" sz="2800" dirty="0">
                <a:solidFill>
                  <a:srgbClr val="0000CC"/>
                </a:solidFill>
              </a:rPr>
              <a:t>概括和分析</a:t>
            </a:r>
            <a:r>
              <a:rPr lang="zh-CN" altLang="en-US" sz="2800" dirty="0"/>
              <a:t>，</a:t>
            </a:r>
            <a:r>
              <a:rPr lang="zh-CN" altLang="en-US" sz="2800" dirty="0">
                <a:solidFill>
                  <a:srgbClr val="0000CC"/>
                </a:solidFill>
              </a:rPr>
              <a:t>正确</a:t>
            </a:r>
            <a:r>
              <a:rPr lang="zh-CN" altLang="en-US" sz="2800" dirty="0"/>
              <a:t>的</a:t>
            </a:r>
            <a:r>
              <a:rPr lang="zh-CN" altLang="en-US" sz="2800" dirty="0">
                <a:solidFill>
                  <a:srgbClr val="0000CC"/>
                </a:solidFill>
              </a:rPr>
              <a:t>两项</a:t>
            </a:r>
            <a:r>
              <a:rPr lang="zh-CN" altLang="en-US" sz="2800" dirty="0"/>
              <a:t>是</a:t>
            </a:r>
            <a:endParaRPr lang="zh-CN" altLang="en-US" sz="2800" dirty="0"/>
          </a:p>
        </p:txBody>
      </p:sp>
      <p:sp>
        <p:nvSpPr>
          <p:cNvPr id="89091" name="Rectangle 3"/>
          <p:cNvSpPr/>
          <p:nvPr/>
        </p:nvSpPr>
        <p:spPr>
          <a:xfrm>
            <a:off x="2033588" y="1417638"/>
            <a:ext cx="1060450" cy="219075"/>
          </a:xfrm>
          <a:prstGeom prst="rect">
            <a:avLst/>
          </a:prstGeom>
          <a:solidFill>
            <a:srgbClr val="FF9896"/>
          </a:solidFill>
          <a:ln w="9525">
            <a:noFill/>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89092" name="Rectangle 7"/>
          <p:cNvSpPr/>
          <p:nvPr/>
        </p:nvSpPr>
        <p:spPr>
          <a:xfrm>
            <a:off x="3338513" y="1358900"/>
            <a:ext cx="591820" cy="337185"/>
          </a:xfrm>
          <a:prstGeom prst="rect">
            <a:avLst/>
          </a:prstGeom>
          <a:noFill/>
          <a:ln w="9525">
            <a:noFill/>
          </a:ln>
        </p:spPr>
        <p:txBody>
          <a:bodyPr wrap="none">
            <a:spAutoFit/>
          </a:bodyPr>
          <a:p>
            <a:pPr latinLnBrk="1"/>
            <a:r>
              <a:rPr lang="zh-CN" altLang="en-US" sz="1600" b="1" dirty="0">
                <a:solidFill>
                  <a:srgbClr val="FF9896"/>
                </a:solidFill>
                <a:latin typeface="Arial" panose="020B0604020202020204" pitchFamily="34" charset="0"/>
                <a:sym typeface="Arial" panose="020B0604020202020204" pitchFamily="34" charset="0"/>
              </a:rPr>
              <a:t>图表</a:t>
            </a:r>
            <a:endParaRPr lang="zh-CN" altLang="en-US" sz="1600" b="1" dirty="0">
              <a:solidFill>
                <a:srgbClr val="FF9896"/>
              </a:solidFill>
              <a:latin typeface="Arial" panose="020B0604020202020204" pitchFamily="34" charset="0"/>
              <a:sym typeface="Arial" panose="020B0604020202020204" pitchFamily="34" charset="0"/>
            </a:endParaRPr>
          </a:p>
        </p:txBody>
      </p:sp>
      <p:sp>
        <p:nvSpPr>
          <p:cNvPr id="89093" name="Rectangle 8"/>
          <p:cNvSpPr/>
          <p:nvPr/>
        </p:nvSpPr>
        <p:spPr>
          <a:xfrm>
            <a:off x="6359525" y="1417638"/>
            <a:ext cx="3840163" cy="4603750"/>
          </a:xfrm>
          <a:prstGeom prst="rect">
            <a:avLst/>
          </a:prstGeom>
          <a:noFill/>
          <a:ln w="63500" cap="flat" cmpd="sng">
            <a:solidFill>
              <a:srgbClr val="FF9896"/>
            </a:solidFill>
            <a:prstDash val="solid"/>
            <a:miter/>
            <a:headEnd type="none" w="med" len="med"/>
            <a:tailEnd type="none" w="med" len="med"/>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89094" name="Rectangle 7"/>
          <p:cNvSpPr/>
          <p:nvPr/>
        </p:nvSpPr>
        <p:spPr>
          <a:xfrm>
            <a:off x="6497638" y="1555750"/>
            <a:ext cx="2714625" cy="460375"/>
          </a:xfrm>
          <a:prstGeom prst="rect">
            <a:avLst/>
          </a:prstGeom>
          <a:noFill/>
          <a:ln w="9525">
            <a:noFill/>
          </a:ln>
        </p:spPr>
        <p:txBody>
          <a:bodyPr wrap="none">
            <a:spAutoFit/>
          </a:bodyPr>
          <a:p>
            <a:pPr latinLnBrk="1"/>
            <a:r>
              <a:rPr lang="zh-CN" altLang="en-US" sz="2400" b="1" dirty="0">
                <a:solidFill>
                  <a:srgbClr val="FF9896"/>
                </a:solidFill>
                <a:latin typeface="Arial" panose="020B0604020202020204" pitchFamily="34" charset="0"/>
                <a:sym typeface="Arial" panose="020B0604020202020204" pitchFamily="34" charset="0"/>
              </a:rPr>
              <a:t>选项 </a:t>
            </a:r>
            <a:r>
              <a:rPr lang="en-US" altLang="zh-CN" sz="2400" b="1" dirty="0">
                <a:solidFill>
                  <a:srgbClr val="FF0000"/>
                </a:solidFill>
                <a:latin typeface="Arial" panose="020B0604020202020204" pitchFamily="34" charset="0"/>
                <a:sym typeface="Arial" panose="020B0604020202020204" pitchFamily="34" charset="0"/>
              </a:rPr>
              <a:t>C </a:t>
            </a:r>
            <a:r>
              <a:rPr lang="zh-CN" altLang="en-US" sz="2400" b="1" dirty="0">
                <a:solidFill>
                  <a:srgbClr val="FF0000"/>
                </a:solidFill>
                <a:latin typeface="Arial" panose="020B0604020202020204" pitchFamily="34" charset="0"/>
                <a:sym typeface="Arial" panose="020B0604020202020204" pitchFamily="34" charset="0"/>
              </a:rPr>
              <a:t>（正确项）</a:t>
            </a:r>
            <a:endParaRPr lang="zh-CN" altLang="en-US" sz="2400" b="1" dirty="0">
              <a:solidFill>
                <a:srgbClr val="FF0000"/>
              </a:solidFill>
              <a:latin typeface="Arial" panose="020B0604020202020204" pitchFamily="34" charset="0"/>
              <a:sym typeface="Arial" panose="020B0604020202020204" pitchFamily="34" charset="0"/>
            </a:endParaRPr>
          </a:p>
        </p:txBody>
      </p:sp>
      <p:sp>
        <p:nvSpPr>
          <p:cNvPr id="89095" name="Rectangle 6"/>
          <p:cNvSpPr/>
          <p:nvPr/>
        </p:nvSpPr>
        <p:spPr>
          <a:xfrm>
            <a:off x="6499225" y="1895475"/>
            <a:ext cx="3524250" cy="1812925"/>
          </a:xfrm>
          <a:prstGeom prst="rect">
            <a:avLst/>
          </a:prstGeom>
          <a:noFill/>
          <a:ln w="9525">
            <a:noFill/>
          </a:ln>
        </p:spPr>
        <p:txBody>
          <a:bodyPr>
            <a:spAutoFit/>
          </a:bodyPr>
          <a:p>
            <a:pPr>
              <a:lnSpc>
                <a:spcPct val="140000"/>
              </a:lnSpc>
            </a:pPr>
            <a:r>
              <a:rPr lang="en-US" altLang="zh-CN" sz="1600" b="1" dirty="0">
                <a:solidFill>
                  <a:srgbClr val="000000"/>
                </a:solidFill>
                <a:latin typeface="Arial" panose="020B0604020202020204" pitchFamily="34" charset="0"/>
                <a:ea typeface="幼圆" charset="-122"/>
                <a:sym typeface="Arial" panose="020B0604020202020204" pitchFamily="34" charset="0"/>
              </a:rPr>
              <a:t>◇</a:t>
            </a:r>
            <a:r>
              <a:rPr lang="zh-CN" altLang="en-US" sz="1600" b="1" dirty="0">
                <a:latin typeface="Arial" panose="020B0604020202020204" pitchFamily="34" charset="0"/>
                <a:sym typeface="Arial" panose="020B0604020202020204" pitchFamily="34" charset="0"/>
              </a:rPr>
              <a:t>2011年，在71个大中城市的观众调查中，中央电视电台纪录频道观众构成</a:t>
            </a:r>
            <a:r>
              <a:rPr lang="zh-CN" altLang="en-US" sz="1600" b="1" dirty="0">
                <a:solidFill>
                  <a:srgbClr val="FF0000"/>
                </a:solidFill>
                <a:latin typeface="Arial" panose="020B0604020202020204" pitchFamily="34" charset="0"/>
                <a:sym typeface="Arial" panose="020B0604020202020204" pitchFamily="34" charset="0"/>
              </a:rPr>
              <a:t>最高</a:t>
            </a:r>
            <a:r>
              <a:rPr lang="zh-CN" altLang="en-US" sz="1600" b="1" dirty="0">
                <a:latin typeface="Arial" panose="020B0604020202020204" pitchFamily="34" charset="0"/>
                <a:sym typeface="Arial" panose="020B0604020202020204" pitchFamily="34" charset="0"/>
              </a:rPr>
              <a:t>的三类人群分别是：</a:t>
            </a:r>
            <a:r>
              <a:rPr lang="zh-CN" altLang="en-US" sz="1600" b="1" dirty="0">
                <a:solidFill>
                  <a:srgbClr val="FF0000"/>
                </a:solidFill>
                <a:latin typeface="Arial" panose="020B0604020202020204" pitchFamily="34" charset="0"/>
                <a:sym typeface="Arial" panose="020B0604020202020204" pitchFamily="34" charset="0"/>
              </a:rPr>
              <a:t>男性</a:t>
            </a:r>
            <a:r>
              <a:rPr lang="zh-CN" altLang="en-US" sz="1600" b="1" dirty="0">
                <a:latin typeface="Arial" panose="020B0604020202020204" pitchFamily="34" charset="0"/>
                <a:sym typeface="Arial" panose="020B0604020202020204" pitchFamily="34" charset="0"/>
              </a:rPr>
              <a:t>、</a:t>
            </a:r>
            <a:r>
              <a:rPr lang="zh-CN" altLang="en-US" sz="1600" b="1" dirty="0">
                <a:solidFill>
                  <a:srgbClr val="FF0000"/>
                </a:solidFill>
                <a:latin typeface="Arial" panose="020B0604020202020204" pitchFamily="34" charset="0"/>
                <a:sym typeface="Arial" panose="020B0604020202020204" pitchFamily="34" charset="0"/>
              </a:rPr>
              <a:t>45~54岁</a:t>
            </a:r>
            <a:r>
              <a:rPr lang="zh-CN" altLang="en-US" sz="1600" b="1" dirty="0">
                <a:latin typeface="Arial" panose="020B0604020202020204" pitchFamily="34" charset="0"/>
                <a:sym typeface="Arial" panose="020B0604020202020204" pitchFamily="34" charset="0"/>
              </a:rPr>
              <a:t>以及</a:t>
            </a:r>
            <a:r>
              <a:rPr lang="zh-CN" altLang="en-US" sz="1600" b="1" dirty="0">
                <a:solidFill>
                  <a:srgbClr val="FF0000"/>
                </a:solidFill>
                <a:latin typeface="Arial" panose="020B0604020202020204" pitchFamily="34" charset="0"/>
                <a:sym typeface="Arial" panose="020B0604020202020204" pitchFamily="34" charset="0"/>
              </a:rPr>
              <a:t>高中学历</a:t>
            </a:r>
            <a:r>
              <a:rPr lang="zh-CN" altLang="en-US" sz="1600" b="1" dirty="0">
                <a:latin typeface="Arial" panose="020B0604020202020204" pitchFamily="34" charset="0"/>
                <a:sym typeface="Arial" panose="020B0604020202020204" pitchFamily="34" charset="0"/>
              </a:rPr>
              <a:t>。</a:t>
            </a:r>
            <a:endParaRPr lang="zh-CN" altLang="en-US" sz="1600" b="1" dirty="0">
              <a:latin typeface="Arial" panose="020B0604020202020204" pitchFamily="34" charset="0"/>
              <a:sym typeface="Arial" panose="020B0604020202020204" pitchFamily="34" charset="0"/>
            </a:endParaRPr>
          </a:p>
          <a:p>
            <a:pPr>
              <a:lnSpc>
                <a:spcPct val="140000"/>
              </a:lnSpc>
            </a:pPr>
            <a:r>
              <a:rPr lang="zh-CN" altLang="en-US" sz="1600" b="1" dirty="0">
                <a:solidFill>
                  <a:srgbClr val="00B050"/>
                </a:solidFill>
                <a:latin typeface="Arial" panose="020B0604020202020204" pitchFamily="34" charset="0"/>
                <a:sym typeface="Arial" panose="020B0604020202020204" pitchFamily="34" charset="0"/>
              </a:rPr>
              <a:t>（图表柱状信息的直接文字表述。）</a:t>
            </a:r>
            <a:endParaRPr lang="zh-CN" altLang="en-US" sz="1600" b="1" dirty="0">
              <a:solidFill>
                <a:srgbClr val="00B050"/>
              </a:solidFill>
              <a:latin typeface="Arial" panose="020B0604020202020204" pitchFamily="34" charset="0"/>
              <a:sym typeface="Arial" panose="020B0604020202020204" pitchFamily="34" charset="0"/>
            </a:endParaRPr>
          </a:p>
        </p:txBody>
      </p:sp>
      <p:pic>
        <p:nvPicPr>
          <p:cNvPr id="89096" name="图片 1"/>
          <p:cNvPicPr>
            <a:picLocks noChangeAspect="1"/>
          </p:cNvPicPr>
          <p:nvPr/>
        </p:nvPicPr>
        <p:blipFill>
          <a:blip r:embed="rId1"/>
          <a:stretch>
            <a:fillRect/>
          </a:stretch>
        </p:blipFill>
        <p:spPr>
          <a:xfrm>
            <a:off x="1703388" y="1700213"/>
            <a:ext cx="4540250" cy="2409825"/>
          </a:xfrm>
          <a:prstGeom prst="rect">
            <a:avLst/>
          </a:prstGeom>
          <a:noFill/>
          <a:ln w="9525">
            <a:noFill/>
          </a:ln>
        </p:spPr>
      </p:pic>
      <p:sp>
        <p:nvSpPr>
          <p:cNvPr id="89097" name="Rectangle 5"/>
          <p:cNvSpPr/>
          <p:nvPr/>
        </p:nvSpPr>
        <p:spPr>
          <a:xfrm>
            <a:off x="1704975" y="4105275"/>
            <a:ext cx="4540250" cy="1383665"/>
          </a:xfrm>
          <a:prstGeom prst="rect">
            <a:avLst/>
          </a:prstGeom>
          <a:noFill/>
          <a:ln w="9525">
            <a:noFill/>
          </a:ln>
        </p:spPr>
        <p:txBody>
          <a:bodyPr>
            <a:spAutoFit/>
          </a:bodyPr>
          <a:p>
            <a:pPr algn="ctr" latinLnBrk="1"/>
            <a:r>
              <a:rPr lang="en-US" altLang="zh-CN" sz="1200" b="1" dirty="0">
                <a:latin typeface="黑体" panose="02010609060101010101" charset="-122"/>
                <a:ea typeface="黑体" panose="02010609060101010101" charset="-122"/>
                <a:sym typeface="Arial" panose="020B0604020202020204" pitchFamily="34" charset="0"/>
              </a:rPr>
              <a:t>2011</a:t>
            </a:r>
            <a:r>
              <a:rPr lang="zh-CN" altLang="en-US" sz="1200" b="1" dirty="0">
                <a:latin typeface="黑体" panose="02010609060101010101" charset="-122"/>
                <a:ea typeface="黑体" panose="02010609060101010101" charset="-122"/>
                <a:sym typeface="Arial" panose="020B0604020202020204" pitchFamily="34" charset="0"/>
              </a:rPr>
              <a:t>年中央电视台纪录频道在</a:t>
            </a:r>
            <a:r>
              <a:rPr lang="en-US" altLang="zh-CN" sz="1200" b="1" dirty="0">
                <a:latin typeface="黑体" panose="02010609060101010101" charset="-122"/>
                <a:ea typeface="黑体" panose="02010609060101010101" charset="-122"/>
                <a:sym typeface="Arial" panose="020B0604020202020204" pitchFamily="34" charset="0"/>
              </a:rPr>
              <a:t>71</a:t>
            </a:r>
            <a:r>
              <a:rPr lang="zh-CN" altLang="en-US" sz="1200" b="1" dirty="0">
                <a:latin typeface="黑体" panose="02010609060101010101" charset="-122"/>
                <a:ea typeface="黑体" panose="02010609060101010101" charset="-122"/>
                <a:sym typeface="Arial" panose="020B0604020202020204" pitchFamily="34" charset="0"/>
              </a:rPr>
              <a:t>个大中城市的观众构成和集中度</a:t>
            </a:r>
            <a:endParaRPr lang="zh-CN" altLang="en-US" sz="1200" b="1" dirty="0">
              <a:latin typeface="黑体" panose="02010609060101010101" charset="-122"/>
              <a:ea typeface="黑体" panose="02010609060101010101" charset="-122"/>
              <a:sym typeface="Arial" panose="020B0604020202020204" pitchFamily="34" charset="0"/>
            </a:endParaRPr>
          </a:p>
          <a:p>
            <a:pPr algn="ctr" latinLnBrk="1"/>
            <a:r>
              <a:rPr lang="zh-CN" altLang="en-US" sz="1200" b="1" dirty="0">
                <a:latin typeface="黑体" panose="02010609060101010101" charset="-122"/>
                <a:ea typeface="黑体" panose="02010609060101010101" charset="-122"/>
                <a:sym typeface="Arial" panose="020B0604020202020204" pitchFamily="34" charset="0"/>
              </a:rPr>
              <a:t>（资料来源于中国广视索福瑞媒介研究）</a:t>
            </a:r>
            <a:endParaRPr lang="zh-CN" altLang="en-US" sz="1200" b="1" dirty="0">
              <a:latin typeface="黑体" panose="02010609060101010101" charset="-122"/>
              <a:ea typeface="黑体" panose="02010609060101010101" charset="-122"/>
              <a:sym typeface="Arial" panose="020B0604020202020204" pitchFamily="34" charset="0"/>
            </a:endParaRPr>
          </a:p>
          <a:p>
            <a:pPr latinLnBrk="1"/>
            <a:r>
              <a:rPr lang="zh-CN" altLang="en-US" sz="1200" dirty="0">
                <a:latin typeface="仿宋" panose="02010609060101010101" pitchFamily="49" charset="-122"/>
                <a:ea typeface="仿宋" panose="02010609060101010101" pitchFamily="49" charset="-122"/>
                <a:sym typeface="Arial" panose="020B0604020202020204" pitchFamily="34" charset="0"/>
              </a:rPr>
              <a:t>注：</a:t>
            </a:r>
            <a:r>
              <a:rPr lang="zh-CN" altLang="en-US" sz="1200" dirty="0">
                <a:solidFill>
                  <a:srgbClr val="FF0000"/>
                </a:solidFill>
                <a:latin typeface="仿宋" panose="02010609060101010101" pitchFamily="49" charset="-122"/>
                <a:ea typeface="仿宋" panose="02010609060101010101" pitchFamily="49" charset="-122"/>
                <a:sym typeface="Arial" panose="020B0604020202020204" pitchFamily="34" charset="0"/>
              </a:rPr>
              <a:t>观众构成反映的是收视人群的构成</a:t>
            </a:r>
            <a:r>
              <a:rPr lang="zh-CN" altLang="en-US" sz="1200" dirty="0">
                <a:latin typeface="仿宋" panose="02010609060101010101" pitchFamily="49" charset="-122"/>
                <a:ea typeface="仿宋" panose="02010609060101010101" pitchFamily="49" charset="-122"/>
                <a:sym typeface="Arial" panose="020B0604020202020204" pitchFamily="34" charset="0"/>
              </a:rPr>
              <a:t>，回答了“谁在看频道”的问题，</a:t>
            </a:r>
            <a:r>
              <a:rPr lang="zh-CN" altLang="en-US" sz="1200" dirty="0">
                <a:solidFill>
                  <a:srgbClr val="FF0000"/>
                </a:solidFill>
                <a:latin typeface="仿宋" panose="02010609060101010101" pitchFamily="49" charset="-122"/>
                <a:ea typeface="仿宋" panose="02010609060101010101" pitchFamily="49" charset="-122"/>
                <a:sym typeface="Arial" panose="020B0604020202020204" pitchFamily="34" charset="0"/>
              </a:rPr>
              <a:t>集中度是目标观众收视率与总提现观众收视率的比值</a:t>
            </a:r>
            <a:r>
              <a:rPr lang="zh-CN" altLang="en-US" sz="1200" dirty="0">
                <a:latin typeface="仿宋" panose="02010609060101010101" pitchFamily="49" charset="-122"/>
                <a:ea typeface="仿宋" panose="02010609060101010101" pitchFamily="49" charset="-122"/>
                <a:sym typeface="Arial" panose="020B0604020202020204" pitchFamily="34" charset="0"/>
              </a:rPr>
              <a:t>，表示的是目标观众相对于总体观众的收视集中程度，能够回答“谁更喜欢收看这个频道”的问题：集中度的比值大于</a:t>
            </a:r>
            <a:r>
              <a:rPr lang="en-US" altLang="zh-CN" sz="1200" dirty="0">
                <a:latin typeface="仿宋" panose="02010609060101010101" pitchFamily="49" charset="-122"/>
                <a:ea typeface="仿宋" panose="02010609060101010101" pitchFamily="49" charset="-122"/>
                <a:sym typeface="Arial" panose="020B0604020202020204" pitchFamily="34" charset="0"/>
              </a:rPr>
              <a:t>100%</a:t>
            </a:r>
            <a:r>
              <a:rPr lang="zh-CN" altLang="en-US" sz="1200" dirty="0">
                <a:latin typeface="仿宋" panose="02010609060101010101" pitchFamily="49" charset="-122"/>
                <a:ea typeface="仿宋" panose="02010609060101010101" pitchFamily="49" charset="-122"/>
                <a:sym typeface="Arial" panose="020B0604020202020204" pitchFamily="34" charset="0"/>
              </a:rPr>
              <a:t>，表示该类目标群众的收视倾向高于平均水平。</a:t>
            </a:r>
            <a:endParaRPr lang="zh-CN" altLang="en-US" sz="1200" dirty="0">
              <a:latin typeface="仿宋" panose="02010609060101010101" pitchFamily="49" charset="-122"/>
              <a:ea typeface="仿宋" panose="02010609060101010101" pitchFamily="49" charset="-122"/>
              <a:sym typeface="Arial" panose="020B0604020202020204" pitchFamily="34" charset="0"/>
            </a:endParaRPr>
          </a:p>
        </p:txBody>
      </p:sp>
      <p:sp>
        <p:nvSpPr>
          <p:cNvPr id="89098" name="下箭头 3"/>
          <p:cNvSpPr/>
          <p:nvPr/>
        </p:nvSpPr>
        <p:spPr>
          <a:xfrm rot="2700000">
            <a:off x="2403475" y="2206625"/>
            <a:ext cx="320675" cy="563563"/>
          </a:xfrm>
          <a:prstGeom prst="downArrow">
            <a:avLst>
              <a:gd name="adj1" fmla="val 50000"/>
              <a:gd name="adj2" fmla="val 49883"/>
            </a:avLst>
          </a:prstGeom>
          <a:solidFill>
            <a:schemeClr val="tx2"/>
          </a:solidFill>
          <a:ln w="9525" cap="flat" cmpd="sng">
            <a:solidFill>
              <a:schemeClr val="tx1"/>
            </a:solidFill>
            <a:prstDash val="solid"/>
            <a:round/>
            <a:headEnd type="none" w="med" len="med"/>
            <a:tailEnd type="none" w="med" len="med"/>
          </a:ln>
        </p:spPr>
        <p:txBody>
          <a:bodyPr/>
          <a:p>
            <a:pPr eaLnBrk="0" hangingPunct="0"/>
            <a:endParaRPr lang="zh-CN" altLang="en-US" sz="1800" dirty="0">
              <a:latin typeface="Arial" panose="020B0604020202020204" pitchFamily="34" charset="0"/>
              <a:ea typeface="黑体" panose="02010609060101010101" charset="-122"/>
            </a:endParaRPr>
          </a:p>
        </p:txBody>
      </p:sp>
      <p:sp>
        <p:nvSpPr>
          <p:cNvPr id="89099" name="下箭头 4"/>
          <p:cNvSpPr/>
          <p:nvPr/>
        </p:nvSpPr>
        <p:spPr>
          <a:xfrm rot="2700000">
            <a:off x="3935413" y="2479675"/>
            <a:ext cx="320675" cy="563563"/>
          </a:xfrm>
          <a:prstGeom prst="downArrow">
            <a:avLst>
              <a:gd name="adj1" fmla="val 50000"/>
              <a:gd name="adj2" fmla="val 49883"/>
            </a:avLst>
          </a:prstGeom>
          <a:solidFill>
            <a:schemeClr val="tx2"/>
          </a:solidFill>
          <a:ln w="9525" cap="flat" cmpd="sng">
            <a:solidFill>
              <a:schemeClr val="tx1"/>
            </a:solidFill>
            <a:prstDash val="solid"/>
            <a:round/>
            <a:headEnd type="none" w="med" len="med"/>
            <a:tailEnd type="none" w="med" len="med"/>
          </a:ln>
        </p:spPr>
        <p:txBody>
          <a:bodyPr/>
          <a:p>
            <a:pPr eaLnBrk="0" hangingPunct="0"/>
            <a:endParaRPr lang="zh-CN" altLang="en-US" sz="1800" dirty="0">
              <a:latin typeface="Arial" panose="020B0604020202020204" pitchFamily="34" charset="0"/>
              <a:ea typeface="黑体" panose="02010609060101010101" charset="-122"/>
            </a:endParaRPr>
          </a:p>
        </p:txBody>
      </p:sp>
      <p:sp>
        <p:nvSpPr>
          <p:cNvPr id="89100" name="下箭头 5"/>
          <p:cNvSpPr/>
          <p:nvPr/>
        </p:nvSpPr>
        <p:spPr>
          <a:xfrm rot="2700000">
            <a:off x="5292725" y="2292350"/>
            <a:ext cx="320675" cy="563563"/>
          </a:xfrm>
          <a:prstGeom prst="downArrow">
            <a:avLst>
              <a:gd name="adj1" fmla="val 50000"/>
              <a:gd name="adj2" fmla="val 49883"/>
            </a:avLst>
          </a:prstGeom>
          <a:solidFill>
            <a:schemeClr val="tx2"/>
          </a:solidFill>
          <a:ln w="9525" cap="flat" cmpd="sng">
            <a:solidFill>
              <a:schemeClr val="tx1"/>
            </a:solidFill>
            <a:prstDash val="solid"/>
            <a:round/>
            <a:headEnd type="none" w="med" len="med"/>
            <a:tailEnd type="none" w="med" len="med"/>
          </a:ln>
        </p:spPr>
        <p:txBody>
          <a:bodyPr/>
          <a:p>
            <a:pPr eaLnBrk="0" hangingPunct="0"/>
            <a:endParaRPr lang="zh-CN" altLang="en-US" sz="1800" dirty="0">
              <a:latin typeface="Arial" panose="020B0604020202020204" pitchFamily="34" charset="0"/>
              <a:ea typeface="黑体" panose="02010609060101010101" charset="-122"/>
            </a:endParaRPr>
          </a:p>
        </p:txBody>
      </p:sp>
    </p:spTree>
    <p:custDataLst>
      <p:tags r:id="rId2"/>
    </p:custData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标题 1"/>
          <p:cNvSpPr>
            <a:spLocks noGrp="1"/>
          </p:cNvSpPr>
          <p:nvPr>
            <p:ph type="title"/>
          </p:nvPr>
        </p:nvSpPr>
        <p:spPr>
          <a:xfrm>
            <a:off x="1524000" y="522288"/>
            <a:ext cx="8848725" cy="895350"/>
          </a:xfrm>
        </p:spPr>
        <p:txBody>
          <a:bodyPr vert="horz" wrap="square" lIns="91440" tIns="45720" rIns="91440" bIns="45720" anchor="ctr"/>
          <a:p>
            <a:r>
              <a:rPr lang="zh-CN" altLang="en-US" sz="2800" dirty="0"/>
              <a:t>8．下列对材料相关内容的</a:t>
            </a:r>
            <a:r>
              <a:rPr lang="zh-CN" altLang="en-US" sz="2800" dirty="0">
                <a:solidFill>
                  <a:srgbClr val="0000CC"/>
                </a:solidFill>
              </a:rPr>
              <a:t>概括和分析</a:t>
            </a:r>
            <a:r>
              <a:rPr lang="zh-CN" altLang="en-US" sz="2800" dirty="0"/>
              <a:t>，</a:t>
            </a:r>
            <a:r>
              <a:rPr lang="zh-CN" altLang="en-US" sz="2800" dirty="0">
                <a:solidFill>
                  <a:srgbClr val="0000CC"/>
                </a:solidFill>
              </a:rPr>
              <a:t>正确</a:t>
            </a:r>
            <a:r>
              <a:rPr lang="zh-CN" altLang="en-US" sz="2800" dirty="0"/>
              <a:t>的</a:t>
            </a:r>
            <a:r>
              <a:rPr lang="zh-CN" altLang="en-US" sz="2800" dirty="0">
                <a:solidFill>
                  <a:srgbClr val="0000CC"/>
                </a:solidFill>
              </a:rPr>
              <a:t>两项</a:t>
            </a:r>
            <a:r>
              <a:rPr lang="zh-CN" altLang="en-US" sz="2800" dirty="0"/>
              <a:t>是</a:t>
            </a:r>
            <a:endParaRPr lang="zh-CN" altLang="en-US" sz="2800" dirty="0"/>
          </a:p>
        </p:txBody>
      </p:sp>
      <p:sp>
        <p:nvSpPr>
          <p:cNvPr id="90115" name="Rectangle 3"/>
          <p:cNvSpPr/>
          <p:nvPr/>
        </p:nvSpPr>
        <p:spPr>
          <a:xfrm>
            <a:off x="2033588" y="1417638"/>
            <a:ext cx="1060450" cy="219075"/>
          </a:xfrm>
          <a:prstGeom prst="rect">
            <a:avLst/>
          </a:prstGeom>
          <a:solidFill>
            <a:srgbClr val="FF9896"/>
          </a:solidFill>
          <a:ln w="9525">
            <a:noFill/>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90116" name="Rectangle 7"/>
          <p:cNvSpPr/>
          <p:nvPr/>
        </p:nvSpPr>
        <p:spPr>
          <a:xfrm>
            <a:off x="3338513" y="1358900"/>
            <a:ext cx="591820" cy="337185"/>
          </a:xfrm>
          <a:prstGeom prst="rect">
            <a:avLst/>
          </a:prstGeom>
          <a:noFill/>
          <a:ln w="9525">
            <a:noFill/>
          </a:ln>
        </p:spPr>
        <p:txBody>
          <a:bodyPr wrap="none">
            <a:spAutoFit/>
          </a:bodyPr>
          <a:p>
            <a:pPr latinLnBrk="1"/>
            <a:r>
              <a:rPr lang="zh-CN" altLang="en-US" sz="1600" b="1" dirty="0">
                <a:solidFill>
                  <a:srgbClr val="FF9896"/>
                </a:solidFill>
                <a:latin typeface="Arial" panose="020B0604020202020204" pitchFamily="34" charset="0"/>
                <a:sym typeface="Arial" panose="020B0604020202020204" pitchFamily="34" charset="0"/>
              </a:rPr>
              <a:t>图表</a:t>
            </a:r>
            <a:endParaRPr lang="zh-CN" altLang="en-US" sz="1600" b="1" dirty="0">
              <a:solidFill>
                <a:srgbClr val="FF9896"/>
              </a:solidFill>
              <a:latin typeface="Arial" panose="020B0604020202020204" pitchFamily="34" charset="0"/>
              <a:sym typeface="Arial" panose="020B0604020202020204" pitchFamily="34" charset="0"/>
            </a:endParaRPr>
          </a:p>
        </p:txBody>
      </p:sp>
      <p:sp>
        <p:nvSpPr>
          <p:cNvPr id="90117" name="Rectangle 8"/>
          <p:cNvSpPr/>
          <p:nvPr/>
        </p:nvSpPr>
        <p:spPr>
          <a:xfrm>
            <a:off x="6359525" y="1417638"/>
            <a:ext cx="3840163" cy="4603750"/>
          </a:xfrm>
          <a:prstGeom prst="rect">
            <a:avLst/>
          </a:prstGeom>
          <a:noFill/>
          <a:ln w="63500" cap="flat" cmpd="sng">
            <a:solidFill>
              <a:srgbClr val="FF9896"/>
            </a:solidFill>
            <a:prstDash val="solid"/>
            <a:miter/>
            <a:headEnd type="none" w="med" len="med"/>
            <a:tailEnd type="none" w="med" len="med"/>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90118" name="Rectangle 7"/>
          <p:cNvSpPr/>
          <p:nvPr/>
        </p:nvSpPr>
        <p:spPr>
          <a:xfrm>
            <a:off x="6497638" y="1555750"/>
            <a:ext cx="1184275" cy="460375"/>
          </a:xfrm>
          <a:prstGeom prst="rect">
            <a:avLst/>
          </a:prstGeom>
          <a:noFill/>
          <a:ln w="9525">
            <a:noFill/>
          </a:ln>
        </p:spPr>
        <p:txBody>
          <a:bodyPr wrap="none">
            <a:spAutoFit/>
          </a:bodyPr>
          <a:p>
            <a:pPr latinLnBrk="1"/>
            <a:r>
              <a:rPr lang="zh-CN" altLang="en-US" sz="2400" b="1" dirty="0">
                <a:solidFill>
                  <a:srgbClr val="FF9896"/>
                </a:solidFill>
                <a:latin typeface="Arial" panose="020B0604020202020204" pitchFamily="34" charset="0"/>
                <a:sym typeface="Arial" panose="020B0604020202020204" pitchFamily="34" charset="0"/>
              </a:rPr>
              <a:t>选项 </a:t>
            </a:r>
            <a:r>
              <a:rPr lang="en-US" altLang="zh-CN" sz="2400" b="1" dirty="0">
                <a:solidFill>
                  <a:srgbClr val="FF9896"/>
                </a:solidFill>
                <a:latin typeface="Arial" panose="020B0604020202020204" pitchFamily="34" charset="0"/>
                <a:sym typeface="Arial" panose="020B0604020202020204" pitchFamily="34" charset="0"/>
              </a:rPr>
              <a:t>D</a:t>
            </a:r>
            <a:r>
              <a:rPr lang="zh-CN" altLang="en-US" sz="2400" b="1" dirty="0">
                <a:solidFill>
                  <a:srgbClr val="FF9896"/>
                </a:solidFill>
                <a:latin typeface="Arial" panose="020B0604020202020204" pitchFamily="34" charset="0"/>
                <a:sym typeface="Arial" panose="020B0604020202020204" pitchFamily="34" charset="0"/>
              </a:rPr>
              <a:t> </a:t>
            </a:r>
            <a:endParaRPr lang="zh-CN" altLang="en-US" sz="2400" b="1" dirty="0">
              <a:solidFill>
                <a:srgbClr val="FF0000"/>
              </a:solidFill>
              <a:latin typeface="Arial" panose="020B0604020202020204" pitchFamily="34" charset="0"/>
              <a:sym typeface="Arial" panose="020B0604020202020204" pitchFamily="34" charset="0"/>
            </a:endParaRPr>
          </a:p>
        </p:txBody>
      </p:sp>
      <p:sp>
        <p:nvSpPr>
          <p:cNvPr id="90119" name="Rectangle 6"/>
          <p:cNvSpPr/>
          <p:nvPr/>
        </p:nvSpPr>
        <p:spPr>
          <a:xfrm>
            <a:off x="6499225" y="1895475"/>
            <a:ext cx="3524250" cy="2157095"/>
          </a:xfrm>
          <a:prstGeom prst="rect">
            <a:avLst/>
          </a:prstGeom>
          <a:noFill/>
          <a:ln w="9525">
            <a:noFill/>
          </a:ln>
        </p:spPr>
        <p:txBody>
          <a:bodyPr>
            <a:spAutoFit/>
          </a:bodyPr>
          <a:p>
            <a:pPr>
              <a:lnSpc>
                <a:spcPct val="140000"/>
              </a:lnSpc>
            </a:pPr>
            <a:r>
              <a:rPr lang="en-US" altLang="zh-CN" sz="1600" b="1" dirty="0">
                <a:solidFill>
                  <a:srgbClr val="000000"/>
                </a:solidFill>
                <a:latin typeface="Arial" panose="020B0604020202020204" pitchFamily="34" charset="0"/>
                <a:ea typeface="幼圆" charset="-122"/>
                <a:sym typeface="Arial" panose="020B0604020202020204" pitchFamily="34" charset="0"/>
              </a:rPr>
              <a:t>◇</a:t>
            </a:r>
            <a:r>
              <a:rPr lang="zh-CN" altLang="en-US" sz="1600" b="1" dirty="0">
                <a:latin typeface="Arial" panose="020B0604020202020204" pitchFamily="34" charset="0"/>
                <a:sym typeface="Arial" panose="020B0604020202020204" pitchFamily="34" charset="0"/>
              </a:rPr>
              <a:t>根据材料二可知，随着目标观众</a:t>
            </a:r>
            <a:r>
              <a:rPr lang="zh-CN" altLang="en-US" sz="1600" b="1" dirty="0">
                <a:solidFill>
                  <a:srgbClr val="0000CC"/>
                </a:solidFill>
                <a:latin typeface="Arial" panose="020B0604020202020204" pitchFamily="34" charset="0"/>
                <a:sym typeface="Arial" panose="020B0604020202020204" pitchFamily="34" charset="0"/>
              </a:rPr>
              <a:t>年龄的增加</a:t>
            </a:r>
            <a:r>
              <a:rPr lang="zh-CN" altLang="en-US" sz="1600" b="1" dirty="0">
                <a:latin typeface="Arial" panose="020B0604020202020204" pitchFamily="34" charset="0"/>
                <a:sym typeface="Arial" panose="020B0604020202020204" pitchFamily="34" charset="0"/>
              </a:rPr>
              <a:t>以及</a:t>
            </a:r>
            <a:r>
              <a:rPr lang="zh-CN" altLang="en-US" sz="1600" b="1" dirty="0">
                <a:solidFill>
                  <a:srgbClr val="0000CC"/>
                </a:solidFill>
                <a:latin typeface="Arial" panose="020B0604020202020204" pitchFamily="34" charset="0"/>
                <a:sym typeface="Arial" panose="020B0604020202020204" pitchFamily="34" charset="0"/>
              </a:rPr>
              <a:t>学历的增高</a:t>
            </a:r>
            <a:r>
              <a:rPr lang="zh-CN" altLang="en-US" sz="1600" b="1" dirty="0">
                <a:latin typeface="Arial" panose="020B0604020202020204" pitchFamily="34" charset="0"/>
                <a:sym typeface="Arial" panose="020B0604020202020204" pitchFamily="34" charset="0"/>
              </a:rPr>
              <a:t>，</a:t>
            </a:r>
            <a:r>
              <a:rPr lang="zh-CN" altLang="en-US" sz="1600" b="1" dirty="0">
                <a:solidFill>
                  <a:srgbClr val="0000CC"/>
                </a:solidFill>
                <a:latin typeface="Arial" panose="020B0604020202020204" pitchFamily="34" charset="0"/>
                <a:sym typeface="Arial" panose="020B0604020202020204" pitchFamily="34" charset="0"/>
              </a:rPr>
              <a:t>集中度</a:t>
            </a:r>
            <a:r>
              <a:rPr lang="zh-CN" altLang="en-US" sz="1600" b="1" dirty="0">
                <a:latin typeface="Arial" panose="020B0604020202020204" pitchFamily="34" charset="0"/>
                <a:sym typeface="Arial" panose="020B0604020202020204" pitchFamily="34" charset="0"/>
              </a:rPr>
              <a:t>的比值也在不断地</a:t>
            </a:r>
            <a:r>
              <a:rPr lang="zh-CN" altLang="en-US" sz="1600" b="1" dirty="0">
                <a:solidFill>
                  <a:srgbClr val="0000CC"/>
                </a:solidFill>
                <a:latin typeface="Arial" panose="020B0604020202020204" pitchFamily="34" charset="0"/>
                <a:sym typeface="Arial" panose="020B0604020202020204" pitchFamily="34" charset="0"/>
              </a:rPr>
              <a:t>攀升</a:t>
            </a:r>
            <a:r>
              <a:rPr lang="zh-CN" altLang="en-US" sz="1600" b="1" dirty="0">
                <a:latin typeface="Arial" panose="020B0604020202020204" pitchFamily="34" charset="0"/>
                <a:sym typeface="Arial" panose="020B0604020202020204" pitchFamily="34" charset="0"/>
              </a:rPr>
              <a:t>。</a:t>
            </a:r>
            <a:endParaRPr lang="zh-CN" altLang="en-US" sz="1600" b="1" dirty="0">
              <a:latin typeface="Arial" panose="020B0604020202020204" pitchFamily="34" charset="0"/>
              <a:sym typeface="Arial" panose="020B0604020202020204" pitchFamily="34" charset="0"/>
            </a:endParaRPr>
          </a:p>
          <a:p>
            <a:pPr>
              <a:lnSpc>
                <a:spcPct val="140000"/>
              </a:lnSpc>
            </a:pPr>
            <a:r>
              <a:rPr lang="zh-CN" altLang="en-US" sz="1600" b="1" dirty="0">
                <a:solidFill>
                  <a:srgbClr val="00B050"/>
                </a:solidFill>
                <a:latin typeface="Arial" panose="020B0604020202020204" pitchFamily="34" charset="0"/>
                <a:sym typeface="Arial" panose="020B0604020202020204" pitchFamily="34" charset="0"/>
              </a:rPr>
              <a:t>（图表趋势线性信息细节文字表述错误。年龄与集中度并非正相关关系，年龄</a:t>
            </a:r>
            <a:r>
              <a:rPr lang="en-US" altLang="zh-CN" sz="1600" b="1" dirty="0">
                <a:solidFill>
                  <a:srgbClr val="00B050"/>
                </a:solidFill>
                <a:latin typeface="Arial" panose="020B0604020202020204" pitchFamily="34" charset="0"/>
                <a:sym typeface="Arial" panose="020B0604020202020204" pitchFamily="34" charset="0"/>
              </a:rPr>
              <a:t>55-</a:t>
            </a:r>
            <a:r>
              <a:rPr lang="zh-CN" altLang="en-US" sz="1600" b="1" dirty="0">
                <a:solidFill>
                  <a:srgbClr val="00B050"/>
                </a:solidFill>
                <a:latin typeface="Arial" panose="020B0604020202020204" pitchFamily="34" charset="0"/>
                <a:sym typeface="Arial" panose="020B0604020202020204" pitchFamily="34" charset="0"/>
              </a:rPr>
              <a:t>岁以后是递减状态。）</a:t>
            </a:r>
            <a:endParaRPr lang="zh-CN" altLang="en-US" sz="1600" b="1" dirty="0">
              <a:solidFill>
                <a:srgbClr val="00B050"/>
              </a:solidFill>
              <a:latin typeface="Arial" panose="020B0604020202020204" pitchFamily="34" charset="0"/>
              <a:sym typeface="Arial" panose="020B0604020202020204" pitchFamily="34" charset="0"/>
            </a:endParaRPr>
          </a:p>
        </p:txBody>
      </p:sp>
      <p:pic>
        <p:nvPicPr>
          <p:cNvPr id="90120" name="图片 1"/>
          <p:cNvPicPr>
            <a:picLocks noChangeAspect="1"/>
          </p:cNvPicPr>
          <p:nvPr/>
        </p:nvPicPr>
        <p:blipFill>
          <a:blip r:embed="rId1"/>
          <a:stretch>
            <a:fillRect/>
          </a:stretch>
        </p:blipFill>
        <p:spPr>
          <a:xfrm>
            <a:off x="1703388" y="1700213"/>
            <a:ext cx="4540250" cy="2409825"/>
          </a:xfrm>
          <a:prstGeom prst="rect">
            <a:avLst/>
          </a:prstGeom>
          <a:noFill/>
          <a:ln w="9525">
            <a:noFill/>
          </a:ln>
        </p:spPr>
      </p:pic>
      <p:sp>
        <p:nvSpPr>
          <p:cNvPr id="90121" name="Rectangle 5"/>
          <p:cNvSpPr/>
          <p:nvPr/>
        </p:nvSpPr>
        <p:spPr>
          <a:xfrm>
            <a:off x="1704975" y="4105275"/>
            <a:ext cx="4540250" cy="1383665"/>
          </a:xfrm>
          <a:prstGeom prst="rect">
            <a:avLst/>
          </a:prstGeom>
          <a:noFill/>
          <a:ln w="9525">
            <a:noFill/>
          </a:ln>
        </p:spPr>
        <p:txBody>
          <a:bodyPr>
            <a:spAutoFit/>
          </a:bodyPr>
          <a:p>
            <a:pPr algn="ctr" latinLnBrk="1"/>
            <a:r>
              <a:rPr lang="en-US" altLang="zh-CN" sz="1200" b="1" dirty="0">
                <a:latin typeface="黑体" panose="02010609060101010101" charset="-122"/>
                <a:ea typeface="黑体" panose="02010609060101010101" charset="-122"/>
                <a:sym typeface="Arial" panose="020B0604020202020204" pitchFamily="34" charset="0"/>
              </a:rPr>
              <a:t>2011</a:t>
            </a:r>
            <a:r>
              <a:rPr lang="zh-CN" altLang="en-US" sz="1200" b="1" dirty="0">
                <a:latin typeface="黑体" panose="02010609060101010101" charset="-122"/>
                <a:ea typeface="黑体" panose="02010609060101010101" charset="-122"/>
                <a:sym typeface="Arial" panose="020B0604020202020204" pitchFamily="34" charset="0"/>
              </a:rPr>
              <a:t>年中央电视台纪录频道在</a:t>
            </a:r>
            <a:r>
              <a:rPr lang="en-US" altLang="zh-CN" sz="1200" b="1" dirty="0">
                <a:latin typeface="黑体" panose="02010609060101010101" charset="-122"/>
                <a:ea typeface="黑体" panose="02010609060101010101" charset="-122"/>
                <a:sym typeface="Arial" panose="020B0604020202020204" pitchFamily="34" charset="0"/>
              </a:rPr>
              <a:t>71</a:t>
            </a:r>
            <a:r>
              <a:rPr lang="zh-CN" altLang="en-US" sz="1200" b="1" dirty="0">
                <a:latin typeface="黑体" panose="02010609060101010101" charset="-122"/>
                <a:ea typeface="黑体" panose="02010609060101010101" charset="-122"/>
                <a:sym typeface="Arial" panose="020B0604020202020204" pitchFamily="34" charset="0"/>
              </a:rPr>
              <a:t>个大中城市的观众构成和集中度</a:t>
            </a:r>
            <a:endParaRPr lang="zh-CN" altLang="en-US" sz="1200" b="1" dirty="0">
              <a:latin typeface="黑体" panose="02010609060101010101" charset="-122"/>
              <a:ea typeface="黑体" panose="02010609060101010101" charset="-122"/>
              <a:sym typeface="Arial" panose="020B0604020202020204" pitchFamily="34" charset="0"/>
            </a:endParaRPr>
          </a:p>
          <a:p>
            <a:pPr algn="ctr" latinLnBrk="1"/>
            <a:r>
              <a:rPr lang="zh-CN" altLang="en-US" sz="1200" b="1" dirty="0">
                <a:latin typeface="黑体" panose="02010609060101010101" charset="-122"/>
                <a:ea typeface="黑体" panose="02010609060101010101" charset="-122"/>
                <a:sym typeface="Arial" panose="020B0604020202020204" pitchFamily="34" charset="0"/>
              </a:rPr>
              <a:t>（资料来源于中国广视索福瑞媒介研究）</a:t>
            </a:r>
            <a:endParaRPr lang="zh-CN" altLang="en-US" sz="1200" b="1" dirty="0">
              <a:latin typeface="黑体" panose="02010609060101010101" charset="-122"/>
              <a:ea typeface="黑体" panose="02010609060101010101" charset="-122"/>
              <a:sym typeface="Arial" panose="020B0604020202020204" pitchFamily="34" charset="0"/>
            </a:endParaRPr>
          </a:p>
          <a:p>
            <a:pPr latinLnBrk="1"/>
            <a:r>
              <a:rPr lang="zh-CN" altLang="en-US" sz="1200" dirty="0">
                <a:latin typeface="仿宋" panose="02010609060101010101" pitchFamily="49" charset="-122"/>
                <a:ea typeface="仿宋" panose="02010609060101010101" pitchFamily="49" charset="-122"/>
                <a:sym typeface="Arial" panose="020B0604020202020204" pitchFamily="34" charset="0"/>
              </a:rPr>
              <a:t>注：</a:t>
            </a:r>
            <a:r>
              <a:rPr lang="zh-CN" altLang="en-US" sz="1200" dirty="0">
                <a:solidFill>
                  <a:srgbClr val="FF0000"/>
                </a:solidFill>
                <a:latin typeface="仿宋" panose="02010609060101010101" pitchFamily="49" charset="-122"/>
                <a:ea typeface="仿宋" panose="02010609060101010101" pitchFamily="49" charset="-122"/>
                <a:sym typeface="Arial" panose="020B0604020202020204" pitchFamily="34" charset="0"/>
              </a:rPr>
              <a:t>观众构成反映的是收视人群的构成</a:t>
            </a:r>
            <a:r>
              <a:rPr lang="zh-CN" altLang="en-US" sz="1200" dirty="0">
                <a:latin typeface="仿宋" panose="02010609060101010101" pitchFamily="49" charset="-122"/>
                <a:ea typeface="仿宋" panose="02010609060101010101" pitchFamily="49" charset="-122"/>
                <a:sym typeface="Arial" panose="020B0604020202020204" pitchFamily="34" charset="0"/>
              </a:rPr>
              <a:t>，回答了“谁在看频道”的问题，</a:t>
            </a:r>
            <a:r>
              <a:rPr lang="zh-CN" altLang="en-US" sz="1200" dirty="0">
                <a:solidFill>
                  <a:srgbClr val="FF0000"/>
                </a:solidFill>
                <a:latin typeface="仿宋" panose="02010609060101010101" pitchFamily="49" charset="-122"/>
                <a:ea typeface="仿宋" panose="02010609060101010101" pitchFamily="49" charset="-122"/>
                <a:sym typeface="Arial" panose="020B0604020202020204" pitchFamily="34" charset="0"/>
              </a:rPr>
              <a:t>集中度是目标观众收视率与总提现观众收视率的比值</a:t>
            </a:r>
            <a:r>
              <a:rPr lang="zh-CN" altLang="en-US" sz="1200" dirty="0">
                <a:latin typeface="仿宋" panose="02010609060101010101" pitchFamily="49" charset="-122"/>
                <a:ea typeface="仿宋" panose="02010609060101010101" pitchFamily="49" charset="-122"/>
                <a:sym typeface="Arial" panose="020B0604020202020204" pitchFamily="34" charset="0"/>
              </a:rPr>
              <a:t>，表示的是目标观众相对于总体观众的收视集中程度，能够回答“谁更喜欢收看这个频道”的问题：集中度的比值大于</a:t>
            </a:r>
            <a:r>
              <a:rPr lang="en-US" altLang="zh-CN" sz="1200" dirty="0">
                <a:latin typeface="仿宋" panose="02010609060101010101" pitchFamily="49" charset="-122"/>
                <a:ea typeface="仿宋" panose="02010609060101010101" pitchFamily="49" charset="-122"/>
                <a:sym typeface="Arial" panose="020B0604020202020204" pitchFamily="34" charset="0"/>
              </a:rPr>
              <a:t>100%</a:t>
            </a:r>
            <a:r>
              <a:rPr lang="zh-CN" altLang="en-US" sz="1200" dirty="0">
                <a:latin typeface="仿宋" panose="02010609060101010101" pitchFamily="49" charset="-122"/>
                <a:ea typeface="仿宋" panose="02010609060101010101" pitchFamily="49" charset="-122"/>
                <a:sym typeface="Arial" panose="020B0604020202020204" pitchFamily="34" charset="0"/>
              </a:rPr>
              <a:t>，表示该类目标群众的收视倾向高于平均水平。</a:t>
            </a:r>
            <a:endParaRPr lang="zh-CN" altLang="en-US" sz="1200" dirty="0">
              <a:latin typeface="仿宋" panose="02010609060101010101" pitchFamily="49" charset="-122"/>
              <a:ea typeface="仿宋" panose="02010609060101010101" pitchFamily="49" charset="-122"/>
              <a:sym typeface="Arial" panose="020B0604020202020204" pitchFamily="34" charset="0"/>
            </a:endParaRPr>
          </a:p>
        </p:txBody>
      </p:sp>
      <p:sp>
        <p:nvSpPr>
          <p:cNvPr id="90122" name="下箭头 3"/>
          <p:cNvSpPr/>
          <p:nvPr/>
        </p:nvSpPr>
        <p:spPr>
          <a:xfrm rot="2700000">
            <a:off x="4408488" y="2046288"/>
            <a:ext cx="319087" cy="563562"/>
          </a:xfrm>
          <a:prstGeom prst="downArrow">
            <a:avLst>
              <a:gd name="adj1" fmla="val 50000"/>
              <a:gd name="adj2" fmla="val 50131"/>
            </a:avLst>
          </a:prstGeom>
          <a:solidFill>
            <a:schemeClr val="tx2"/>
          </a:solidFill>
          <a:ln w="9525" cap="flat" cmpd="sng">
            <a:solidFill>
              <a:schemeClr val="tx1"/>
            </a:solidFill>
            <a:prstDash val="solid"/>
            <a:round/>
            <a:headEnd type="none" w="med" len="med"/>
            <a:tailEnd type="none" w="med" len="med"/>
          </a:ln>
        </p:spPr>
        <p:txBody>
          <a:bodyPr/>
          <a:p>
            <a:pPr eaLnBrk="0" hangingPunct="0"/>
            <a:endParaRPr lang="zh-CN" altLang="en-US" sz="1800" dirty="0">
              <a:latin typeface="Arial" panose="020B0604020202020204" pitchFamily="34" charset="0"/>
              <a:ea typeface="黑体" panose="02010609060101010101" charset="-122"/>
            </a:endParaRPr>
          </a:p>
        </p:txBody>
      </p:sp>
    </p:spTree>
    <p:custDataLst>
      <p:tags r:id="rId2"/>
    </p:custData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8" name="标题 1"/>
          <p:cNvSpPr>
            <a:spLocks noGrp="1"/>
          </p:cNvSpPr>
          <p:nvPr>
            <p:ph type="title"/>
          </p:nvPr>
        </p:nvSpPr>
        <p:spPr>
          <a:xfrm>
            <a:off x="1524000" y="522288"/>
            <a:ext cx="8848725" cy="895350"/>
          </a:xfrm>
        </p:spPr>
        <p:txBody>
          <a:bodyPr vert="horz" wrap="square" lIns="91440" tIns="45720" rIns="91440" bIns="45720" anchor="ctr"/>
          <a:p>
            <a:r>
              <a:rPr lang="zh-CN" altLang="en-US" sz="2800" dirty="0"/>
              <a:t>8．下列对材料相关内容的</a:t>
            </a:r>
            <a:r>
              <a:rPr lang="zh-CN" altLang="en-US" sz="2800" dirty="0">
                <a:solidFill>
                  <a:srgbClr val="0000CC"/>
                </a:solidFill>
              </a:rPr>
              <a:t>概括和分析</a:t>
            </a:r>
            <a:r>
              <a:rPr lang="zh-CN" altLang="en-US" sz="2800" dirty="0"/>
              <a:t>，</a:t>
            </a:r>
            <a:r>
              <a:rPr lang="zh-CN" altLang="en-US" sz="2800" dirty="0">
                <a:solidFill>
                  <a:srgbClr val="0000CC"/>
                </a:solidFill>
              </a:rPr>
              <a:t>正确</a:t>
            </a:r>
            <a:r>
              <a:rPr lang="zh-CN" altLang="en-US" sz="2800" dirty="0"/>
              <a:t>的</a:t>
            </a:r>
            <a:r>
              <a:rPr lang="zh-CN" altLang="en-US" sz="2800" dirty="0">
                <a:solidFill>
                  <a:srgbClr val="0000CC"/>
                </a:solidFill>
              </a:rPr>
              <a:t>两项</a:t>
            </a:r>
            <a:r>
              <a:rPr lang="zh-CN" altLang="en-US" sz="2800" dirty="0"/>
              <a:t>是</a:t>
            </a:r>
            <a:endParaRPr lang="zh-CN" altLang="en-US" sz="2800" dirty="0"/>
          </a:p>
        </p:txBody>
      </p:sp>
      <p:sp>
        <p:nvSpPr>
          <p:cNvPr id="91139" name="Rectangle 3"/>
          <p:cNvSpPr/>
          <p:nvPr/>
        </p:nvSpPr>
        <p:spPr>
          <a:xfrm>
            <a:off x="2033588" y="1417638"/>
            <a:ext cx="1060450" cy="219075"/>
          </a:xfrm>
          <a:prstGeom prst="rect">
            <a:avLst/>
          </a:prstGeom>
          <a:solidFill>
            <a:srgbClr val="FF9896"/>
          </a:solidFill>
          <a:ln w="9525">
            <a:noFill/>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91140" name="Rectangle 7"/>
          <p:cNvSpPr/>
          <p:nvPr/>
        </p:nvSpPr>
        <p:spPr>
          <a:xfrm>
            <a:off x="3338513" y="1358900"/>
            <a:ext cx="591820" cy="337185"/>
          </a:xfrm>
          <a:prstGeom prst="rect">
            <a:avLst/>
          </a:prstGeom>
          <a:noFill/>
          <a:ln w="9525">
            <a:noFill/>
          </a:ln>
        </p:spPr>
        <p:txBody>
          <a:bodyPr wrap="none">
            <a:spAutoFit/>
          </a:bodyPr>
          <a:p>
            <a:pPr latinLnBrk="1"/>
            <a:r>
              <a:rPr lang="zh-CN" altLang="en-US" sz="1600" b="1" dirty="0">
                <a:solidFill>
                  <a:srgbClr val="FF9896"/>
                </a:solidFill>
                <a:latin typeface="Arial" panose="020B0604020202020204" pitchFamily="34" charset="0"/>
                <a:sym typeface="Arial" panose="020B0604020202020204" pitchFamily="34" charset="0"/>
              </a:rPr>
              <a:t>文本</a:t>
            </a:r>
            <a:endParaRPr lang="zh-CN" altLang="en-US" sz="1600" b="1" dirty="0">
              <a:solidFill>
                <a:srgbClr val="FF9896"/>
              </a:solidFill>
              <a:latin typeface="Arial" panose="020B0604020202020204" pitchFamily="34" charset="0"/>
              <a:sym typeface="Arial" panose="020B0604020202020204" pitchFamily="34" charset="0"/>
            </a:endParaRPr>
          </a:p>
        </p:txBody>
      </p:sp>
      <p:sp>
        <p:nvSpPr>
          <p:cNvPr id="91141" name="Rectangle 8"/>
          <p:cNvSpPr/>
          <p:nvPr/>
        </p:nvSpPr>
        <p:spPr>
          <a:xfrm>
            <a:off x="6383338" y="1412875"/>
            <a:ext cx="3840162" cy="4603750"/>
          </a:xfrm>
          <a:prstGeom prst="rect">
            <a:avLst/>
          </a:prstGeom>
          <a:noFill/>
          <a:ln w="63500" cap="flat" cmpd="sng">
            <a:solidFill>
              <a:srgbClr val="FF9896"/>
            </a:solidFill>
            <a:prstDash val="solid"/>
            <a:miter/>
            <a:headEnd type="none" w="med" len="med"/>
            <a:tailEnd type="none" w="med" len="med"/>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91142" name="Rectangle 7"/>
          <p:cNvSpPr/>
          <p:nvPr/>
        </p:nvSpPr>
        <p:spPr>
          <a:xfrm>
            <a:off x="6497638" y="1555750"/>
            <a:ext cx="998220" cy="460375"/>
          </a:xfrm>
          <a:prstGeom prst="rect">
            <a:avLst/>
          </a:prstGeom>
          <a:noFill/>
          <a:ln w="9525">
            <a:noFill/>
          </a:ln>
        </p:spPr>
        <p:txBody>
          <a:bodyPr wrap="none">
            <a:spAutoFit/>
          </a:bodyPr>
          <a:p>
            <a:pPr latinLnBrk="1"/>
            <a:r>
              <a:rPr lang="zh-CN" altLang="en-US" sz="2400" b="1" dirty="0">
                <a:solidFill>
                  <a:srgbClr val="FF9896"/>
                </a:solidFill>
                <a:latin typeface="Arial" panose="020B0604020202020204" pitchFamily="34" charset="0"/>
                <a:sym typeface="Arial" panose="020B0604020202020204" pitchFamily="34" charset="0"/>
              </a:rPr>
              <a:t>选项</a:t>
            </a:r>
            <a:r>
              <a:rPr lang="en-US" altLang="zh-CN" sz="2400" b="1" dirty="0">
                <a:solidFill>
                  <a:srgbClr val="FF9896"/>
                </a:solidFill>
                <a:latin typeface="Arial" panose="020B0604020202020204" pitchFamily="34" charset="0"/>
                <a:sym typeface="Arial" panose="020B0604020202020204" pitchFamily="34" charset="0"/>
              </a:rPr>
              <a:t>E</a:t>
            </a:r>
            <a:endParaRPr lang="en-US" altLang="zh-CN" sz="2400" b="1" dirty="0">
              <a:solidFill>
                <a:srgbClr val="FF9896"/>
              </a:solidFill>
              <a:latin typeface="Arial" panose="020B0604020202020204" pitchFamily="34" charset="0"/>
              <a:sym typeface="Arial" panose="020B0604020202020204" pitchFamily="34" charset="0"/>
            </a:endParaRPr>
          </a:p>
        </p:txBody>
      </p:sp>
      <p:sp>
        <p:nvSpPr>
          <p:cNvPr id="91143" name="Rectangle 6"/>
          <p:cNvSpPr/>
          <p:nvPr/>
        </p:nvSpPr>
        <p:spPr>
          <a:xfrm>
            <a:off x="6527800" y="1916113"/>
            <a:ext cx="3524250" cy="2846070"/>
          </a:xfrm>
          <a:prstGeom prst="rect">
            <a:avLst/>
          </a:prstGeom>
          <a:noFill/>
          <a:ln w="9525">
            <a:noFill/>
          </a:ln>
        </p:spPr>
        <p:txBody>
          <a:bodyPr>
            <a:spAutoFit/>
          </a:bodyPr>
          <a:p>
            <a:pPr>
              <a:lnSpc>
                <a:spcPct val="140000"/>
              </a:lnSpc>
            </a:pPr>
            <a:r>
              <a:rPr lang="en-US" altLang="zh-CN" sz="1600" b="1" dirty="0">
                <a:solidFill>
                  <a:srgbClr val="000000"/>
                </a:solidFill>
                <a:latin typeface="Arial" panose="020B0604020202020204" pitchFamily="34" charset="0"/>
                <a:ea typeface="幼圆" charset="-122"/>
                <a:sym typeface="Arial" panose="020B0604020202020204" pitchFamily="34" charset="0"/>
              </a:rPr>
              <a:t>◇</a:t>
            </a:r>
            <a:r>
              <a:rPr lang="zh-CN" altLang="en-US" sz="1600" b="1" dirty="0">
                <a:latin typeface="Arial" panose="020B0604020202020204" pitchFamily="34" charset="0"/>
                <a:sym typeface="Arial" panose="020B0604020202020204" pitchFamily="34" charset="0"/>
              </a:rPr>
              <a:t>美国国家地理频道的制作管理模式较为健全，它在</a:t>
            </a:r>
            <a:r>
              <a:rPr lang="zh-CN" altLang="en-US" sz="1600" b="1" dirty="0">
                <a:solidFill>
                  <a:srgbClr val="0000CC"/>
                </a:solidFill>
                <a:latin typeface="Arial" panose="020B0604020202020204" pitchFamily="34" charset="0"/>
                <a:sym typeface="Arial" panose="020B0604020202020204" pitchFamily="34" charset="0"/>
              </a:rPr>
              <a:t>融资渠道、产品设计、人财物资源调度</a:t>
            </a:r>
            <a:r>
              <a:rPr lang="zh-CN" altLang="en-US" sz="1600" b="1" dirty="0">
                <a:latin typeface="Arial" panose="020B0604020202020204" pitchFamily="34" charset="0"/>
                <a:sym typeface="Arial" panose="020B0604020202020204" pitchFamily="34" charset="0"/>
              </a:rPr>
              <a:t>等方面</a:t>
            </a:r>
            <a:r>
              <a:rPr lang="zh-CN" altLang="en-US" sz="1600" b="1" dirty="0">
                <a:solidFill>
                  <a:srgbClr val="FF0000"/>
                </a:solidFill>
                <a:latin typeface="Arial" panose="020B0604020202020204" pitchFamily="34" charset="0"/>
                <a:sym typeface="Arial" panose="020B0604020202020204" pitchFamily="34" charset="0"/>
              </a:rPr>
              <a:t>不存在</a:t>
            </a:r>
            <a:r>
              <a:rPr lang="zh-CN" altLang="en-US" sz="1600" b="1" dirty="0">
                <a:latin typeface="Arial" panose="020B0604020202020204" pitchFamily="34" charset="0"/>
                <a:sym typeface="Arial" panose="020B0604020202020204" pitchFamily="34" charset="0"/>
              </a:rPr>
              <a:t>受到限制的问题。</a:t>
            </a:r>
            <a:endParaRPr lang="zh-CN" altLang="en-US" sz="1600" b="1" dirty="0">
              <a:latin typeface="Arial" panose="020B0604020202020204" pitchFamily="34" charset="0"/>
              <a:sym typeface="Arial" panose="020B0604020202020204" pitchFamily="34" charset="0"/>
            </a:endParaRPr>
          </a:p>
          <a:p>
            <a:pPr>
              <a:lnSpc>
                <a:spcPct val="140000"/>
              </a:lnSpc>
            </a:pPr>
            <a:r>
              <a:rPr lang="zh-CN" altLang="en-US" sz="1600" b="1" dirty="0">
                <a:solidFill>
                  <a:srgbClr val="00B050"/>
                </a:solidFill>
                <a:latin typeface="Arial" panose="020B0604020202020204" pitchFamily="34" charset="0"/>
                <a:sym typeface="Arial" panose="020B0604020202020204" pitchFamily="34" charset="0"/>
              </a:rPr>
              <a:t>（推断绝对化。频道化运营模式会受到限制，但并不意味着非频道化运营</a:t>
            </a:r>
            <a:r>
              <a:rPr lang="en-US" altLang="zh-CN" sz="1600" b="1" dirty="0">
                <a:solidFill>
                  <a:srgbClr val="00B050"/>
                </a:solidFill>
                <a:latin typeface="Arial" panose="020B0604020202020204" pitchFamily="34" charset="0"/>
                <a:sym typeface="Arial" panose="020B0604020202020204" pitchFamily="34" charset="0"/>
              </a:rPr>
              <a:t>“</a:t>
            </a:r>
            <a:r>
              <a:rPr lang="zh-CN" altLang="en-US" sz="1600" b="1" dirty="0">
                <a:solidFill>
                  <a:srgbClr val="00B050"/>
                </a:solidFill>
                <a:latin typeface="Arial" panose="020B0604020202020204" pitchFamily="34" charset="0"/>
                <a:sym typeface="Arial" panose="020B0604020202020204" pitchFamily="34" charset="0"/>
              </a:rPr>
              <a:t>不存在受到限制</a:t>
            </a:r>
            <a:r>
              <a:rPr lang="en-US" altLang="zh-CN" sz="1600" b="1" dirty="0">
                <a:solidFill>
                  <a:srgbClr val="00B050"/>
                </a:solidFill>
                <a:latin typeface="Arial" panose="020B0604020202020204" pitchFamily="34" charset="0"/>
                <a:sym typeface="Arial" panose="020B0604020202020204" pitchFamily="34" charset="0"/>
              </a:rPr>
              <a:t>”</a:t>
            </a:r>
            <a:r>
              <a:rPr lang="zh-CN" altLang="en-US" sz="1600" b="1" dirty="0">
                <a:solidFill>
                  <a:srgbClr val="00B050"/>
                </a:solidFill>
                <a:latin typeface="Arial" panose="020B0604020202020204" pitchFamily="34" charset="0"/>
                <a:sym typeface="Arial" panose="020B0604020202020204" pitchFamily="34" charset="0"/>
              </a:rPr>
              <a:t>，比如受限于有线电视系统运营商。）</a:t>
            </a:r>
            <a:endParaRPr lang="zh-CN" altLang="en-US" sz="1600" b="1" dirty="0">
              <a:solidFill>
                <a:srgbClr val="00B050"/>
              </a:solidFill>
              <a:latin typeface="Arial" panose="020B0604020202020204" pitchFamily="34" charset="0"/>
              <a:sym typeface="Arial" panose="020B0604020202020204" pitchFamily="34" charset="0"/>
            </a:endParaRPr>
          </a:p>
        </p:txBody>
      </p:sp>
      <p:sp>
        <p:nvSpPr>
          <p:cNvPr id="91144" name="Rectangle 5"/>
          <p:cNvSpPr/>
          <p:nvPr/>
        </p:nvSpPr>
        <p:spPr>
          <a:xfrm>
            <a:off x="1908175" y="1695450"/>
            <a:ext cx="3906838" cy="3784600"/>
          </a:xfrm>
          <a:prstGeom prst="rect">
            <a:avLst/>
          </a:prstGeom>
          <a:noFill/>
          <a:ln w="9525">
            <a:noFill/>
          </a:ln>
        </p:spPr>
        <p:txBody>
          <a:bodyPr>
            <a:spAutoFit/>
          </a:bodyPr>
          <a:p>
            <a:pPr latinLnBrk="1">
              <a:lnSpc>
                <a:spcPct val="150000"/>
              </a:lnSpc>
            </a:pPr>
            <a:r>
              <a:rPr lang="zh-CN" altLang="en-US" sz="1600" b="1" dirty="0">
                <a:latin typeface="宋体" panose="02010600030101010101" pitchFamily="2" charset="-122"/>
                <a:sym typeface="Arial" panose="020B0604020202020204" pitchFamily="34" charset="0"/>
              </a:rPr>
              <a:t>频道化运营模式也有其自身的劣势，劣势在于频道可以调动的资源非常有限，其</a:t>
            </a:r>
            <a:r>
              <a:rPr lang="zh-CN" altLang="en-US" sz="1600" b="1" dirty="0">
                <a:solidFill>
                  <a:srgbClr val="0000CC"/>
                </a:solidFill>
                <a:latin typeface="宋体" panose="02010600030101010101" pitchFamily="2" charset="-122"/>
                <a:sym typeface="Arial" panose="020B0604020202020204" pitchFamily="34" charset="0"/>
              </a:rPr>
              <a:t>融资渠道、产品设计、人财物资源调度</a:t>
            </a:r>
            <a:r>
              <a:rPr lang="zh-CN" altLang="en-US" sz="1600" b="1" dirty="0">
                <a:latin typeface="宋体" panose="02010600030101010101" pitchFamily="2" charset="-122"/>
                <a:sym typeface="Arial" panose="020B0604020202020204" pitchFamily="34" charset="0"/>
              </a:rPr>
              <a:t>都会受到种种限制。</a:t>
            </a:r>
            <a:r>
              <a:rPr lang="zh-CN" altLang="zh-CN" sz="1600" b="1" dirty="0">
                <a:latin typeface="宋体" panose="02010600030101010101" pitchFamily="2" charset="-122"/>
                <a:sym typeface="Arial" panose="020B0604020202020204" pitchFamily="34" charset="0"/>
              </a:rPr>
              <a:t>（材料三）</a:t>
            </a:r>
            <a:endParaRPr lang="zh-CN" altLang="zh-CN" sz="1600" b="1" dirty="0">
              <a:latin typeface="宋体" panose="02010600030101010101" pitchFamily="2" charset="-122"/>
              <a:sym typeface="Arial" panose="020B0604020202020204" pitchFamily="34" charset="0"/>
            </a:endParaRPr>
          </a:p>
          <a:p>
            <a:pPr latinLnBrk="1">
              <a:lnSpc>
                <a:spcPct val="150000"/>
              </a:lnSpc>
            </a:pPr>
            <a:r>
              <a:rPr lang="zh-CN" altLang="en-US" sz="1600" b="1" dirty="0">
                <a:latin typeface="宋体" panose="02010600030101010101" pitchFamily="2" charset="-122"/>
                <a:sym typeface="Arial" panose="020B0604020202020204" pitchFamily="34" charset="0"/>
              </a:rPr>
              <a:t>美国国家地理电视公司以及其他渠道承担提供片源的任务，国家地理频道承担的是节目制作等任务</a:t>
            </a:r>
            <a:r>
              <a:rPr lang="en-US" altLang="zh-CN" sz="1600" b="1" dirty="0">
                <a:latin typeface="宋体" panose="02010600030101010101" pitchFamily="2" charset="-122"/>
                <a:sym typeface="Arial" panose="020B0604020202020204" pitchFamily="34" charset="0"/>
              </a:rPr>
              <a:t>……</a:t>
            </a:r>
            <a:r>
              <a:rPr lang="zh-CN" altLang="en-US" sz="1600" b="1" dirty="0">
                <a:latin typeface="宋体" panose="02010600030101010101" pitchFamily="2" charset="-122"/>
                <a:sym typeface="Arial" panose="020B0604020202020204" pitchFamily="34" charset="0"/>
              </a:rPr>
              <a:t>康卡斯特电信公司作为有线电视系统运营商，则承担把电视信号传送到千家万户的电视机上的技术性播出任务。</a:t>
            </a:r>
            <a:endParaRPr lang="zh-CN" altLang="en-US" sz="1600" b="1" dirty="0">
              <a:latin typeface="宋体" panose="02010600030101010101" pitchFamily="2" charset="-122"/>
              <a:sym typeface="Arial" panose="020B0604020202020204" pitchFamily="34" charset="0"/>
            </a:endParaRPr>
          </a:p>
        </p:txBody>
      </p:sp>
    </p:spTree>
    <p:custDataLst>
      <p:tags r:id="rId1"/>
    </p:custData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2" name="标题 1"/>
          <p:cNvSpPr>
            <a:spLocks noGrp="1"/>
          </p:cNvSpPr>
          <p:nvPr>
            <p:ph type="title"/>
          </p:nvPr>
        </p:nvSpPr>
        <p:spPr>
          <a:xfrm>
            <a:off x="1524000" y="522288"/>
            <a:ext cx="8848725" cy="895350"/>
          </a:xfrm>
        </p:spPr>
        <p:txBody>
          <a:bodyPr vert="horz" wrap="square" lIns="91440" tIns="45720" rIns="91440" bIns="45720" anchor="ctr"/>
          <a:p>
            <a:r>
              <a:rPr lang="zh-CN" altLang="en-US" sz="2800" dirty="0"/>
              <a:t>9．根据上述材料，</a:t>
            </a:r>
            <a:r>
              <a:rPr lang="zh-CN" altLang="en-US" sz="2800" dirty="0">
                <a:solidFill>
                  <a:srgbClr val="0000CC"/>
                </a:solidFill>
              </a:rPr>
              <a:t>概括说明</a:t>
            </a:r>
            <a:r>
              <a:rPr lang="zh-CN" altLang="en-US" sz="2800" dirty="0"/>
              <a:t>中央电视台纪录频道开播初期与美国国家地理频道在</a:t>
            </a:r>
            <a:r>
              <a:rPr lang="zh-CN" altLang="en-US" sz="2800" dirty="0">
                <a:solidFill>
                  <a:srgbClr val="0000CC"/>
                </a:solidFill>
              </a:rPr>
              <a:t>制播运营模式</a:t>
            </a:r>
            <a:r>
              <a:rPr lang="zh-CN" altLang="en-US" sz="2800" dirty="0"/>
              <a:t>方面的</a:t>
            </a:r>
            <a:r>
              <a:rPr lang="zh-CN" altLang="en-US" sz="2800" dirty="0">
                <a:solidFill>
                  <a:srgbClr val="0000CC"/>
                </a:solidFill>
              </a:rPr>
              <a:t>不同</a:t>
            </a:r>
            <a:r>
              <a:rPr lang="zh-CN" altLang="en-US" sz="2800" dirty="0"/>
              <a:t>。</a:t>
            </a:r>
            <a:endParaRPr lang="zh-CN" altLang="en-US" sz="2800" dirty="0"/>
          </a:p>
        </p:txBody>
      </p:sp>
      <p:sp>
        <p:nvSpPr>
          <p:cNvPr id="92163" name="Rectangle 3"/>
          <p:cNvSpPr/>
          <p:nvPr/>
        </p:nvSpPr>
        <p:spPr>
          <a:xfrm>
            <a:off x="2033588" y="1417638"/>
            <a:ext cx="1060450" cy="219075"/>
          </a:xfrm>
          <a:prstGeom prst="rect">
            <a:avLst/>
          </a:prstGeom>
          <a:solidFill>
            <a:srgbClr val="FF9896"/>
          </a:solidFill>
          <a:ln w="9525">
            <a:noFill/>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92164" name="Rectangle 7"/>
          <p:cNvSpPr/>
          <p:nvPr/>
        </p:nvSpPr>
        <p:spPr>
          <a:xfrm>
            <a:off x="3338513" y="1358900"/>
            <a:ext cx="591820" cy="337185"/>
          </a:xfrm>
          <a:prstGeom prst="rect">
            <a:avLst/>
          </a:prstGeom>
          <a:noFill/>
          <a:ln w="9525">
            <a:noFill/>
          </a:ln>
        </p:spPr>
        <p:txBody>
          <a:bodyPr wrap="none">
            <a:spAutoFit/>
          </a:bodyPr>
          <a:p>
            <a:pPr latinLnBrk="1"/>
            <a:r>
              <a:rPr lang="zh-CN" altLang="en-US" sz="1600" b="1" dirty="0">
                <a:solidFill>
                  <a:srgbClr val="FF9896"/>
                </a:solidFill>
                <a:latin typeface="Arial" panose="020B0604020202020204" pitchFamily="34" charset="0"/>
                <a:sym typeface="Arial" panose="020B0604020202020204" pitchFamily="34" charset="0"/>
              </a:rPr>
              <a:t>文本</a:t>
            </a:r>
            <a:endParaRPr lang="zh-CN" altLang="en-US" sz="1600" b="1" dirty="0">
              <a:solidFill>
                <a:srgbClr val="FF9896"/>
              </a:solidFill>
              <a:latin typeface="Arial" panose="020B0604020202020204" pitchFamily="34" charset="0"/>
              <a:sym typeface="Arial" panose="020B0604020202020204" pitchFamily="34" charset="0"/>
            </a:endParaRPr>
          </a:p>
        </p:txBody>
      </p:sp>
      <p:sp>
        <p:nvSpPr>
          <p:cNvPr id="92165" name="Rectangle 8"/>
          <p:cNvSpPr/>
          <p:nvPr/>
        </p:nvSpPr>
        <p:spPr>
          <a:xfrm>
            <a:off x="6383338" y="1412875"/>
            <a:ext cx="3840162" cy="4603750"/>
          </a:xfrm>
          <a:prstGeom prst="rect">
            <a:avLst/>
          </a:prstGeom>
          <a:noFill/>
          <a:ln w="63500" cap="flat" cmpd="sng">
            <a:solidFill>
              <a:srgbClr val="FF9896"/>
            </a:solidFill>
            <a:prstDash val="solid"/>
            <a:miter/>
            <a:headEnd type="none" w="med" len="med"/>
            <a:tailEnd type="none" w="med" len="med"/>
          </a:ln>
        </p:spPr>
        <p:txBody>
          <a:bodyPr wrap="none" anchor="ctr"/>
          <a:p>
            <a:endParaRPr lang="zh-CN" altLang="en-US" dirty="0">
              <a:solidFill>
                <a:srgbClr val="000000"/>
              </a:solidFill>
              <a:latin typeface="Calibri" panose="020F0502020204030204" charset="0"/>
              <a:sym typeface="宋体" panose="02010600030101010101" pitchFamily="2" charset="-122"/>
            </a:endParaRPr>
          </a:p>
        </p:txBody>
      </p:sp>
      <p:sp>
        <p:nvSpPr>
          <p:cNvPr id="92166" name="Rectangle 7"/>
          <p:cNvSpPr/>
          <p:nvPr/>
        </p:nvSpPr>
        <p:spPr>
          <a:xfrm>
            <a:off x="6497638" y="1555750"/>
            <a:ext cx="795020" cy="460375"/>
          </a:xfrm>
          <a:prstGeom prst="rect">
            <a:avLst/>
          </a:prstGeom>
          <a:noFill/>
          <a:ln w="9525">
            <a:noFill/>
          </a:ln>
        </p:spPr>
        <p:txBody>
          <a:bodyPr wrap="none">
            <a:spAutoFit/>
          </a:bodyPr>
          <a:p>
            <a:pPr latinLnBrk="1"/>
            <a:r>
              <a:rPr lang="zh-CN" altLang="en-US" sz="2400" b="1" dirty="0">
                <a:solidFill>
                  <a:srgbClr val="FF9896"/>
                </a:solidFill>
                <a:latin typeface="Arial" panose="020B0604020202020204" pitchFamily="34" charset="0"/>
                <a:sym typeface="Arial" panose="020B0604020202020204" pitchFamily="34" charset="0"/>
              </a:rPr>
              <a:t>答案</a:t>
            </a:r>
            <a:endParaRPr lang="zh-CN" altLang="en-US" sz="2400" b="1" dirty="0">
              <a:solidFill>
                <a:srgbClr val="FF9896"/>
              </a:solidFill>
              <a:latin typeface="Arial" panose="020B0604020202020204" pitchFamily="34" charset="0"/>
              <a:sym typeface="Arial" panose="020B0604020202020204" pitchFamily="34" charset="0"/>
            </a:endParaRPr>
          </a:p>
        </p:txBody>
      </p:sp>
      <p:sp>
        <p:nvSpPr>
          <p:cNvPr id="92167" name="Rectangle 6"/>
          <p:cNvSpPr/>
          <p:nvPr/>
        </p:nvSpPr>
        <p:spPr>
          <a:xfrm>
            <a:off x="6499225" y="1895475"/>
            <a:ext cx="3524250" cy="2501265"/>
          </a:xfrm>
          <a:prstGeom prst="rect">
            <a:avLst/>
          </a:prstGeom>
          <a:noFill/>
          <a:ln w="9525">
            <a:noFill/>
          </a:ln>
        </p:spPr>
        <p:txBody>
          <a:bodyPr>
            <a:spAutoFit/>
          </a:bodyPr>
          <a:p>
            <a:pPr>
              <a:lnSpc>
                <a:spcPct val="140000"/>
              </a:lnSpc>
            </a:pPr>
            <a:r>
              <a:rPr lang="en-US" altLang="zh-CN" sz="1600" b="1" dirty="0">
                <a:solidFill>
                  <a:srgbClr val="000000"/>
                </a:solidFill>
                <a:latin typeface="Arial" panose="020B0604020202020204" pitchFamily="34" charset="0"/>
                <a:ea typeface="幼圆" charset="-122"/>
                <a:sym typeface="Arial" panose="020B0604020202020204" pitchFamily="34" charset="0"/>
              </a:rPr>
              <a:t>◇</a:t>
            </a:r>
            <a:r>
              <a:rPr lang="zh-CN" altLang="en-US" sz="1600" b="1" dirty="0">
                <a:latin typeface="Arial" panose="020B0604020202020204" pitchFamily="34" charset="0"/>
                <a:sym typeface="Arial" panose="020B0604020202020204" pitchFamily="34" charset="0"/>
              </a:rPr>
              <a:t>①中央电视台记录频道在开播初期采用的是频道化运营模式，央视是纪录片的制作基地；</a:t>
            </a:r>
            <a:endParaRPr lang="zh-CN" altLang="en-US" sz="1600" b="1" dirty="0">
              <a:latin typeface="Arial" panose="020B0604020202020204" pitchFamily="34" charset="0"/>
              <a:sym typeface="Arial" panose="020B0604020202020204" pitchFamily="34" charset="0"/>
            </a:endParaRPr>
          </a:p>
          <a:p>
            <a:pPr>
              <a:lnSpc>
                <a:spcPct val="140000"/>
              </a:lnSpc>
            </a:pPr>
            <a:r>
              <a:rPr lang="zh-CN" altLang="en-US" sz="1600" b="1" dirty="0">
                <a:latin typeface="Arial" panose="020B0604020202020204" pitchFamily="34" charset="0"/>
                <a:sym typeface="Arial" panose="020B0604020202020204" pitchFamily="34" charset="0"/>
              </a:rPr>
              <a:t>②美国国家地理频道采用的是</a:t>
            </a:r>
            <a:r>
              <a:rPr lang="zh-CN" altLang="en-US" sz="1600" b="1" dirty="0">
                <a:solidFill>
                  <a:srgbClr val="0000CC"/>
                </a:solidFill>
                <a:latin typeface="Arial" panose="020B0604020202020204" pitchFamily="34" charset="0"/>
                <a:sym typeface="Arial" panose="020B0604020202020204" pitchFamily="34" charset="0"/>
              </a:rPr>
              <a:t>制播分离</a:t>
            </a:r>
            <a:r>
              <a:rPr lang="zh-CN" altLang="en-US" sz="1600" b="1" dirty="0">
                <a:latin typeface="Arial" panose="020B0604020202020204" pitchFamily="34" charset="0"/>
                <a:sym typeface="Arial" panose="020B0604020202020204" pitchFamily="34" charset="0"/>
              </a:rPr>
              <a:t>的运营模式，节目的制作和播出相对分离。</a:t>
            </a:r>
            <a:endParaRPr lang="zh-CN" altLang="en-US" sz="1600" b="1" dirty="0">
              <a:latin typeface="Arial" panose="020B0604020202020204" pitchFamily="34" charset="0"/>
              <a:sym typeface="Arial" panose="020B0604020202020204" pitchFamily="34" charset="0"/>
            </a:endParaRPr>
          </a:p>
          <a:p>
            <a:pPr>
              <a:lnSpc>
                <a:spcPct val="140000"/>
              </a:lnSpc>
            </a:pPr>
            <a:endParaRPr lang="zh-CN" altLang="en-US" sz="1600" b="1" dirty="0">
              <a:latin typeface="Arial" panose="020B0604020202020204" pitchFamily="34" charset="0"/>
              <a:sym typeface="Arial" panose="020B0604020202020204" pitchFamily="34" charset="0"/>
            </a:endParaRPr>
          </a:p>
        </p:txBody>
      </p:sp>
      <p:sp>
        <p:nvSpPr>
          <p:cNvPr id="92168" name="Rectangle 5"/>
          <p:cNvSpPr/>
          <p:nvPr/>
        </p:nvSpPr>
        <p:spPr>
          <a:xfrm>
            <a:off x="1908175" y="1695450"/>
            <a:ext cx="3906838" cy="4523105"/>
          </a:xfrm>
          <a:prstGeom prst="rect">
            <a:avLst/>
          </a:prstGeom>
          <a:noFill/>
          <a:ln w="9525">
            <a:noFill/>
          </a:ln>
        </p:spPr>
        <p:txBody>
          <a:bodyPr>
            <a:spAutoFit/>
          </a:bodyPr>
          <a:p>
            <a:pPr latinLnBrk="1">
              <a:lnSpc>
                <a:spcPct val="150000"/>
              </a:lnSpc>
            </a:pPr>
            <a:r>
              <a:rPr lang="zh-CN" altLang="en-US" sz="1600" b="1" dirty="0">
                <a:solidFill>
                  <a:srgbClr val="0000CC"/>
                </a:solidFill>
                <a:latin typeface="宋体" panose="02010600030101010101" pitchFamily="2" charset="-122"/>
                <a:sym typeface="Arial" panose="020B0604020202020204" pitchFamily="34" charset="0"/>
              </a:rPr>
              <a:t>在制播运营模式方面，央视纪录频道实行的是频道化运营模式</a:t>
            </a:r>
            <a:r>
              <a:rPr lang="zh-CN" altLang="en-US" sz="1600" b="1" dirty="0">
                <a:latin typeface="宋体" panose="02010600030101010101" pitchFamily="2" charset="-122"/>
                <a:sym typeface="Arial" panose="020B0604020202020204" pitchFamily="34" charset="0"/>
              </a:rPr>
              <a:t>。央视是纪录片的主要制作基地</a:t>
            </a:r>
            <a:r>
              <a:rPr lang="en-US" altLang="zh-CN" sz="1600" b="1" dirty="0">
                <a:latin typeface="宋体" panose="02010600030101010101" pitchFamily="2" charset="-122"/>
                <a:sym typeface="Arial" panose="020B0604020202020204" pitchFamily="34" charset="0"/>
              </a:rPr>
              <a:t>……央视纪录频道目前正积极推进</a:t>
            </a:r>
            <a:r>
              <a:rPr lang="en-US" altLang="zh-CN" sz="1600" b="1" dirty="0">
                <a:solidFill>
                  <a:srgbClr val="0000CC"/>
                </a:solidFill>
                <a:latin typeface="宋体" panose="02010600030101010101" pitchFamily="2" charset="-122"/>
                <a:sym typeface="Arial" panose="020B0604020202020204" pitchFamily="34" charset="0"/>
              </a:rPr>
              <a:t>制播分离模式</a:t>
            </a:r>
            <a:r>
              <a:rPr lang="zh-CN" altLang="zh-CN" sz="1600" b="1" dirty="0">
                <a:latin typeface="宋体" panose="02010600030101010101" pitchFamily="2" charset="-122"/>
                <a:sym typeface="Arial" panose="020B0604020202020204" pitchFamily="34" charset="0"/>
              </a:rPr>
              <a:t>（材料三）</a:t>
            </a:r>
            <a:endParaRPr lang="zh-CN" altLang="zh-CN" sz="1600" b="1" dirty="0">
              <a:latin typeface="宋体" panose="02010600030101010101" pitchFamily="2" charset="-122"/>
              <a:sym typeface="Arial" panose="020B0604020202020204" pitchFamily="34" charset="0"/>
            </a:endParaRPr>
          </a:p>
          <a:p>
            <a:pPr latinLnBrk="1">
              <a:lnSpc>
                <a:spcPct val="150000"/>
              </a:lnSpc>
            </a:pPr>
            <a:r>
              <a:rPr lang="zh-CN" altLang="en-US" sz="1600" b="1" dirty="0">
                <a:latin typeface="宋体" panose="02010600030101010101" pitchFamily="2" charset="-122"/>
                <a:sym typeface="Arial" panose="020B0604020202020204" pitchFamily="34" charset="0"/>
              </a:rPr>
              <a:t>作为一个纯纪录片频道能够取得如此卓越的成就</a:t>
            </a:r>
            <a:r>
              <a:rPr lang="en-US" altLang="zh-CN" sz="1600" b="1" dirty="0">
                <a:latin typeface="宋体" panose="02010600030101010101" pitchFamily="2" charset="-122"/>
                <a:sym typeface="Arial" panose="020B0604020202020204" pitchFamily="34" charset="0"/>
              </a:rPr>
              <a:t>……</a:t>
            </a:r>
            <a:r>
              <a:rPr lang="zh-CN" altLang="en-US" sz="1600" b="1" dirty="0">
                <a:latin typeface="宋体" panose="02010600030101010101" pitchFamily="2" charset="-122"/>
                <a:sym typeface="Arial" panose="020B0604020202020204" pitchFamily="34" charset="0"/>
              </a:rPr>
              <a:t>与其频道自身的制播运营模式是分不开的</a:t>
            </a:r>
            <a:r>
              <a:rPr lang="en-US" altLang="zh-CN" sz="1600" b="1" dirty="0">
                <a:latin typeface="宋体" panose="02010600030101010101" pitchFamily="2" charset="-122"/>
                <a:sym typeface="Arial" panose="020B0604020202020204" pitchFamily="34" charset="0"/>
              </a:rPr>
              <a:t>……</a:t>
            </a:r>
            <a:r>
              <a:rPr lang="zh-CN" altLang="en-US" sz="1600" b="1" dirty="0">
                <a:latin typeface="宋体" panose="02010600030101010101" pitchFamily="2" charset="-122"/>
                <a:sym typeface="Arial" panose="020B0604020202020204" pitchFamily="34" charset="0"/>
              </a:rPr>
              <a:t>美国国家地理电视公司以及其他渠道承担提供片源的任务，国家地理频道承担的是</a:t>
            </a:r>
            <a:r>
              <a:rPr lang="zh-CN" altLang="en-US" sz="1600" b="1" dirty="0">
                <a:solidFill>
                  <a:srgbClr val="0000CC"/>
                </a:solidFill>
                <a:latin typeface="宋体" panose="02010600030101010101" pitchFamily="2" charset="-122"/>
                <a:sym typeface="Arial" panose="020B0604020202020204" pitchFamily="34" charset="0"/>
              </a:rPr>
              <a:t>节目制作</a:t>
            </a:r>
            <a:r>
              <a:rPr lang="zh-CN" altLang="en-US" sz="1600" b="1" dirty="0">
                <a:latin typeface="宋体" panose="02010600030101010101" pitchFamily="2" charset="-122"/>
                <a:sym typeface="Arial" panose="020B0604020202020204" pitchFamily="34" charset="0"/>
              </a:rPr>
              <a:t>等任务</a:t>
            </a:r>
            <a:r>
              <a:rPr lang="en-US" altLang="zh-CN" sz="1600" b="1" dirty="0">
                <a:latin typeface="宋体" panose="02010600030101010101" pitchFamily="2" charset="-122"/>
                <a:sym typeface="Arial" panose="020B0604020202020204" pitchFamily="34" charset="0"/>
              </a:rPr>
              <a:t>……</a:t>
            </a:r>
            <a:r>
              <a:rPr lang="zh-CN" altLang="en-US" sz="1600" b="1" dirty="0">
                <a:latin typeface="宋体" panose="02010600030101010101" pitchFamily="2" charset="-122"/>
                <a:sym typeface="Arial" panose="020B0604020202020204" pitchFamily="34" charset="0"/>
              </a:rPr>
              <a:t>康卡斯特电信公司作为有线电视系统运营商，则承担把电视信号传送到千家万户的电视机上的</a:t>
            </a:r>
            <a:r>
              <a:rPr lang="zh-CN" altLang="en-US" sz="1600" b="1" dirty="0">
                <a:solidFill>
                  <a:srgbClr val="0000CC"/>
                </a:solidFill>
                <a:latin typeface="宋体" panose="02010600030101010101" pitchFamily="2" charset="-122"/>
                <a:sym typeface="Arial" panose="020B0604020202020204" pitchFamily="34" charset="0"/>
              </a:rPr>
              <a:t>技术性播出</a:t>
            </a:r>
            <a:r>
              <a:rPr lang="zh-CN" altLang="en-US" sz="1600" b="1" dirty="0">
                <a:latin typeface="宋体" panose="02010600030101010101" pitchFamily="2" charset="-122"/>
                <a:sym typeface="Arial" panose="020B0604020202020204" pitchFamily="34" charset="0"/>
              </a:rPr>
              <a:t>任务。</a:t>
            </a:r>
            <a:r>
              <a:rPr lang="zh-CN" altLang="zh-CN" sz="1600" b="1" dirty="0">
                <a:latin typeface="宋体" panose="02010600030101010101" pitchFamily="2" charset="-122"/>
                <a:sym typeface="Arial" panose="020B0604020202020204" pitchFamily="34" charset="0"/>
              </a:rPr>
              <a:t>（材料四）</a:t>
            </a:r>
            <a:endParaRPr lang="zh-CN" altLang="zh-CN" sz="1600" b="1" dirty="0">
              <a:latin typeface="宋体" panose="02010600030101010101" pitchFamily="2" charset="-122"/>
              <a:sym typeface="Arial" panose="020B0604020202020204" pitchFamily="34" charset="0"/>
            </a:endParaRPr>
          </a:p>
        </p:txBody>
      </p:sp>
    </p:spTree>
    <p:custDataLst>
      <p:tags r:id="rId1"/>
    </p:custData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6" name="Text Box 6"/>
          <p:cNvSpPr txBox="1"/>
          <p:nvPr/>
        </p:nvSpPr>
        <p:spPr>
          <a:xfrm>
            <a:off x="2351088" y="404813"/>
            <a:ext cx="4968875" cy="1624965"/>
          </a:xfrm>
          <a:prstGeom prst="rect">
            <a:avLst/>
          </a:prstGeom>
          <a:noFill/>
          <a:ln w="9525">
            <a:noFill/>
          </a:ln>
        </p:spPr>
        <p:txBody>
          <a:bodyPr lIns="56675" tIns="28337" rIns="56675" bIns="28337">
            <a:spAutoFit/>
          </a:bodyPr>
          <a:p>
            <a:pPr defTabSz="567055"/>
            <a:r>
              <a:rPr lang="en-US" altLang="zh-CN" sz="2800" b="1" dirty="0">
                <a:solidFill>
                  <a:schemeClr val="tx2"/>
                </a:solidFill>
                <a:latin typeface="Arial" panose="020B0604020202020204" pitchFamily="34" charset="0"/>
              </a:rPr>
              <a:t>(</a:t>
            </a:r>
            <a:r>
              <a:rPr lang="zh-CN" altLang="en-US" sz="2800" b="1" dirty="0">
                <a:solidFill>
                  <a:schemeClr val="tx2"/>
                </a:solidFill>
                <a:latin typeface="Arial" panose="020B0604020202020204" pitchFamily="34" charset="0"/>
              </a:rPr>
              <a:t>三</a:t>
            </a:r>
            <a:r>
              <a:rPr lang="en-US" altLang="zh-CN" sz="2800" b="1" dirty="0">
                <a:solidFill>
                  <a:schemeClr val="tx2"/>
                </a:solidFill>
                <a:latin typeface="Arial" panose="020B0604020202020204" pitchFamily="34" charset="0"/>
              </a:rPr>
              <a:t>)</a:t>
            </a:r>
            <a:r>
              <a:rPr lang="zh-CN" altLang="en-US" sz="2800" b="1" dirty="0">
                <a:solidFill>
                  <a:schemeClr val="tx2"/>
                </a:solidFill>
                <a:latin typeface="Arial" panose="020B0604020202020204" pitchFamily="34" charset="0"/>
              </a:rPr>
              <a:t>实用类文本阅读</a:t>
            </a:r>
            <a:endParaRPr lang="zh-CN" altLang="en-US" sz="2800" b="1" dirty="0">
              <a:solidFill>
                <a:schemeClr val="tx2"/>
              </a:solidFill>
              <a:latin typeface="Arial" panose="020B0604020202020204" pitchFamily="34" charset="0"/>
            </a:endParaRPr>
          </a:p>
          <a:p>
            <a:pPr defTabSz="567055"/>
            <a:endParaRPr lang="zh-CN" altLang="en-US" sz="2800" b="1" dirty="0">
              <a:solidFill>
                <a:schemeClr val="accent2"/>
              </a:solidFill>
              <a:latin typeface="Arial" panose="020B0604020202020204" pitchFamily="34" charset="0"/>
            </a:endParaRPr>
          </a:p>
          <a:p>
            <a:pPr defTabSz="567055"/>
            <a:r>
              <a:rPr lang="zh-CN" altLang="en-US" sz="2800" b="1" dirty="0">
                <a:solidFill>
                  <a:schemeClr val="accent2"/>
                </a:solidFill>
                <a:latin typeface="Arial" panose="020B0604020202020204" pitchFamily="34" charset="0"/>
              </a:rPr>
              <a:t>人物传记</a:t>
            </a:r>
            <a:endParaRPr lang="zh-CN" altLang="en-US" sz="2800" b="1" dirty="0">
              <a:solidFill>
                <a:schemeClr val="accent2"/>
              </a:solidFill>
              <a:latin typeface="Arial" panose="020B0604020202020204" pitchFamily="34" charset="0"/>
            </a:endParaRPr>
          </a:p>
          <a:p>
            <a:pPr defTabSz="567055"/>
            <a:endParaRPr lang="zh-CN" altLang="en-US" sz="1800" b="1" dirty="0">
              <a:solidFill>
                <a:srgbClr val="000000"/>
              </a:solidFill>
              <a:latin typeface="Arial" panose="020B0604020202020204" pitchFamily="34" charset="0"/>
            </a:endParaRPr>
          </a:p>
        </p:txBody>
      </p:sp>
      <p:sp>
        <p:nvSpPr>
          <p:cNvPr id="93187" name="矩形 73730"/>
          <p:cNvSpPr/>
          <p:nvPr/>
        </p:nvSpPr>
        <p:spPr>
          <a:xfrm>
            <a:off x="1774825" y="2781300"/>
            <a:ext cx="8135938" cy="3415030"/>
          </a:xfrm>
          <a:prstGeom prst="rect">
            <a:avLst/>
          </a:prstGeom>
          <a:noFill/>
          <a:ln w="9525">
            <a:noFill/>
          </a:ln>
        </p:spPr>
        <p:txBody>
          <a:bodyPr>
            <a:spAutoFit/>
          </a:bodyPr>
          <a:p>
            <a:r>
              <a:rPr lang="zh-CN" altLang="en-US" sz="2400" b="1" dirty="0">
                <a:solidFill>
                  <a:schemeClr val="tx2"/>
                </a:solidFill>
                <a:latin typeface="Arial" panose="020B0604020202020204" pitchFamily="34" charset="0"/>
                <a:ea typeface="黑体" panose="02010609060101010101" charset="-122"/>
                <a:sym typeface="Arial" panose="020B0604020202020204" pitchFamily="34" charset="0"/>
              </a:rPr>
              <a:t>筛选整合</a:t>
            </a:r>
            <a:r>
              <a:rPr lang="zh-CN" altLang="en-US" sz="2400" b="1" dirty="0">
                <a:latin typeface="Arial" panose="020B0604020202020204" pitchFamily="34" charset="0"/>
                <a:ea typeface="黑体" panose="02010609060101010101" charset="-122"/>
                <a:sym typeface="Arial" panose="020B0604020202020204" pitchFamily="34" charset="0"/>
              </a:rPr>
              <a:t>：哪些地方哪些事情、哪些方面哪些角度</a:t>
            </a:r>
            <a:endParaRPr lang="zh-CN" altLang="en-US" sz="2400" b="1" dirty="0">
              <a:latin typeface="Arial" panose="020B0604020202020204" pitchFamily="34" charset="0"/>
              <a:ea typeface="黑体" panose="02010609060101010101" charset="-122"/>
              <a:sym typeface="Arial" panose="020B0604020202020204" pitchFamily="34" charset="0"/>
            </a:endParaRPr>
          </a:p>
          <a:p>
            <a:r>
              <a:rPr lang="zh-CN" altLang="en-US" sz="2400" dirty="0">
                <a:latin typeface="Arial" panose="020B0604020202020204" pitchFamily="34" charset="0"/>
                <a:ea typeface="黑体" panose="02010609060101010101" charset="-122"/>
              </a:rPr>
              <a:t>                          （</a:t>
            </a:r>
            <a:r>
              <a:rPr lang="zh-CN" altLang="en-US" sz="2400" b="1" dirty="0">
                <a:latin typeface="Arial" panose="020B0604020202020204" pitchFamily="34" charset="0"/>
                <a:ea typeface="黑体" panose="02010609060101010101" charset="-122"/>
              </a:rPr>
              <a:t>答题区间、层次划分、压缩概括）</a:t>
            </a:r>
            <a:endParaRPr lang="zh-CN" altLang="en-US" sz="2400" b="1" dirty="0">
              <a:latin typeface="Arial" panose="020B0604020202020204" pitchFamily="34" charset="0"/>
              <a:ea typeface="黑体" panose="02010609060101010101" charset="-122"/>
            </a:endParaRPr>
          </a:p>
          <a:p>
            <a:r>
              <a:rPr lang="zh-CN" altLang="en-US" sz="2400" b="1" dirty="0">
                <a:solidFill>
                  <a:schemeClr val="tx2"/>
                </a:solidFill>
                <a:latin typeface="Arial" panose="020B0604020202020204" pitchFamily="34" charset="0"/>
                <a:ea typeface="黑体" panose="02010609060101010101" charset="-122"/>
              </a:rPr>
              <a:t>传主形象</a:t>
            </a:r>
            <a:r>
              <a:rPr lang="zh-CN" altLang="en-US" sz="2400" b="1" dirty="0">
                <a:latin typeface="Arial" panose="020B0604020202020204" pitchFamily="34" charset="0"/>
                <a:ea typeface="黑体" panose="02010609060101010101" charset="-122"/>
              </a:rPr>
              <a:t>：性格、学识、思想、精神品质</a:t>
            </a:r>
            <a:endParaRPr lang="zh-CN" altLang="en-US" sz="2400" b="1" dirty="0">
              <a:latin typeface="Arial" panose="020B0604020202020204" pitchFamily="34" charset="0"/>
              <a:ea typeface="黑体" panose="02010609060101010101" charset="-122"/>
            </a:endParaRPr>
          </a:p>
          <a:p>
            <a:r>
              <a:rPr lang="zh-CN" altLang="en-US" sz="2400" b="1" dirty="0">
                <a:latin typeface="Arial" panose="020B0604020202020204" pitchFamily="34" charset="0"/>
                <a:ea typeface="黑体" panose="02010609060101010101" charset="-122"/>
              </a:rPr>
              <a:t>                          （先概括，再结合材料分析）</a:t>
            </a:r>
            <a:endParaRPr lang="zh-CN" altLang="en-US" sz="2400" b="1" dirty="0">
              <a:latin typeface="Arial" panose="020B0604020202020204" pitchFamily="34" charset="0"/>
              <a:ea typeface="黑体" panose="02010609060101010101" charset="-122"/>
            </a:endParaRPr>
          </a:p>
          <a:p>
            <a:r>
              <a:rPr lang="zh-CN" altLang="en-US" sz="2400" b="1" dirty="0">
                <a:latin typeface="Arial" panose="020B0604020202020204" pitchFamily="34" charset="0"/>
                <a:ea typeface="黑体" panose="02010609060101010101" charset="-122"/>
              </a:rPr>
              <a:t> </a:t>
            </a:r>
            <a:r>
              <a:rPr lang="zh-CN" altLang="en-US" sz="2400" b="1" dirty="0">
                <a:solidFill>
                  <a:schemeClr val="tx2"/>
                </a:solidFill>
                <a:latin typeface="Arial" panose="020B0604020202020204" pitchFamily="34" charset="0"/>
                <a:ea typeface="黑体" panose="02010609060101010101" charset="-122"/>
              </a:rPr>
              <a:t>探究原因</a:t>
            </a:r>
            <a:r>
              <a:rPr lang="zh-CN" altLang="en-US" sz="2400" b="1" dirty="0">
                <a:latin typeface="Arial" panose="020B0604020202020204" pitchFamily="34" charset="0"/>
                <a:ea typeface="黑体" panose="02010609060101010101" charset="-122"/>
              </a:rPr>
              <a:t>：主观原因、客观原因</a:t>
            </a:r>
            <a:endParaRPr lang="zh-CN" altLang="en-US" sz="2400" b="1" dirty="0">
              <a:latin typeface="Arial" panose="020B0604020202020204" pitchFamily="34" charset="0"/>
              <a:ea typeface="黑体" panose="02010609060101010101" charset="-122"/>
            </a:endParaRPr>
          </a:p>
          <a:p>
            <a:r>
              <a:rPr lang="zh-CN" altLang="en-US" sz="2400" b="1" dirty="0">
                <a:latin typeface="Arial" panose="020B0604020202020204" pitchFamily="34" charset="0"/>
                <a:ea typeface="黑体" panose="02010609060101010101" charset="-122"/>
              </a:rPr>
              <a:t>                         （先总说，后分说）</a:t>
            </a:r>
            <a:endParaRPr lang="zh-CN" altLang="en-US" sz="2400" b="1" dirty="0">
              <a:latin typeface="Arial" panose="020B0604020202020204" pitchFamily="34" charset="0"/>
              <a:ea typeface="黑体" panose="02010609060101010101" charset="-122"/>
            </a:endParaRPr>
          </a:p>
          <a:p>
            <a:r>
              <a:rPr lang="zh-CN" altLang="en-US" sz="2400" b="1" dirty="0">
                <a:latin typeface="Arial" panose="020B0604020202020204" pitchFamily="34" charset="0"/>
                <a:ea typeface="黑体" panose="02010609060101010101" charset="-122"/>
              </a:rPr>
              <a:t> </a:t>
            </a:r>
            <a:r>
              <a:rPr lang="zh-CN" altLang="en-US" sz="2400" b="1" dirty="0">
                <a:solidFill>
                  <a:schemeClr val="tx2"/>
                </a:solidFill>
                <a:latin typeface="Arial" panose="020B0604020202020204" pitchFamily="34" charset="0"/>
                <a:ea typeface="黑体" panose="02010609060101010101" charset="-122"/>
              </a:rPr>
              <a:t>引述作用</a:t>
            </a:r>
            <a:r>
              <a:rPr lang="zh-CN" altLang="en-US" sz="2400" b="1" dirty="0">
                <a:latin typeface="Arial" panose="020B0604020202020204" pitchFamily="34" charset="0"/>
                <a:ea typeface="黑体" panose="02010609060101010101" charset="-122"/>
              </a:rPr>
              <a:t>：真实性、客观性；突出传主性格品质；丰富内容，使传主 形象丰满；印证作者观点，表达作者情感；设置悬念，吸引读者兴趣；结构作用等</a:t>
            </a:r>
            <a:endParaRPr lang="zh-CN" altLang="en-US" sz="2400" b="1" dirty="0">
              <a:latin typeface="Arial" panose="020B0604020202020204" pitchFamily="34" charset="0"/>
              <a:ea typeface="黑体" panose="02010609060101010101" charset="-122"/>
            </a:endParaRPr>
          </a:p>
        </p:txBody>
      </p:sp>
      <p:sp>
        <p:nvSpPr>
          <p:cNvPr id="93188" name="矩形 73731"/>
          <p:cNvSpPr/>
          <p:nvPr/>
        </p:nvSpPr>
        <p:spPr>
          <a:xfrm>
            <a:off x="2279650" y="1773238"/>
            <a:ext cx="7416800" cy="829945"/>
          </a:xfrm>
          <a:prstGeom prst="rect">
            <a:avLst/>
          </a:prstGeom>
          <a:noFill/>
          <a:ln w="9525">
            <a:noFill/>
          </a:ln>
        </p:spPr>
        <p:txBody>
          <a:bodyPr>
            <a:spAutoFit/>
          </a:bodyPr>
          <a:p>
            <a:pPr>
              <a:spcBef>
                <a:spcPct val="50000"/>
              </a:spcBef>
            </a:pPr>
            <a:r>
              <a:rPr lang="zh-CN" altLang="en-US" sz="2400" b="1" dirty="0">
                <a:latin typeface="Arial" panose="020B0604020202020204" pitchFamily="34" charset="0"/>
                <a:ea typeface="黑体" panose="02010609060101010101" charset="-122"/>
              </a:rPr>
              <a:t>     着力点应放在抓住</a:t>
            </a:r>
            <a:r>
              <a:rPr lang="zh-CN" altLang="en-US" sz="2400" b="1" dirty="0">
                <a:solidFill>
                  <a:schemeClr val="tx2"/>
                </a:solidFill>
                <a:latin typeface="Arial" panose="020B0604020202020204" pitchFamily="34" charset="0"/>
                <a:ea typeface="黑体" panose="02010609060101010101" charset="-122"/>
              </a:rPr>
              <a:t>人品、成就、大事件</a:t>
            </a:r>
            <a:r>
              <a:rPr lang="zh-CN" altLang="en-US" sz="2400" b="1" dirty="0">
                <a:latin typeface="Arial" panose="020B0604020202020204" pitchFamily="34" charset="0"/>
                <a:ea typeface="黑体" panose="02010609060101010101" charset="-122"/>
              </a:rPr>
              <a:t>三要素，深入探究</a:t>
            </a:r>
            <a:r>
              <a:rPr lang="zh-CN" altLang="en-US" sz="2400" b="1" dirty="0">
                <a:solidFill>
                  <a:schemeClr val="tx2"/>
                </a:solidFill>
                <a:latin typeface="Arial" panose="020B0604020202020204" pitchFamily="34" charset="0"/>
                <a:ea typeface="黑体" panose="02010609060101010101" charset="-122"/>
              </a:rPr>
              <a:t>传主内心世界，把握文体特点</a:t>
            </a:r>
            <a:endParaRPr lang="zh-CN" altLang="en-US" sz="1800" b="1" dirty="0">
              <a:solidFill>
                <a:schemeClr val="tx2"/>
              </a:solidFill>
              <a:latin typeface="Arial" panose="020B0604020202020204" pitchFamily="34" charset="0"/>
              <a:ea typeface="黑体" panose="02010609060101010101" charset="-122"/>
            </a:endParaRPr>
          </a:p>
        </p:txBody>
      </p:sp>
    </p:spTree>
  </p:cSld>
  <p:clrMapOvr>
    <a:masterClrMapping/>
  </p:clrMapOvr>
  <p:transition/>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0" name="Rectangle 2"/>
          <p:cNvSpPr/>
          <p:nvPr/>
        </p:nvSpPr>
        <p:spPr>
          <a:xfrm>
            <a:off x="1524000" y="304800"/>
            <a:ext cx="5529263" cy="368300"/>
          </a:xfrm>
          <a:prstGeom prst="rect">
            <a:avLst/>
          </a:prstGeom>
          <a:noFill/>
          <a:ln w="9525">
            <a:noFill/>
          </a:ln>
        </p:spPr>
        <p:txBody>
          <a:bodyPr anchor="ctr"/>
          <a:p>
            <a:r>
              <a:rPr lang="en-US" altLang="x-none" sz="3200" b="1" dirty="0">
                <a:solidFill>
                  <a:srgbClr val="FFFFFF"/>
                </a:solidFill>
                <a:latin typeface="Arial Black" panose="020B0A04020102020204" pitchFamily="34" charset="0"/>
                <a:ea typeface="黑体" panose="02010609060101010101" charset="-122"/>
                <a:sym typeface="宋体" panose="02010600030101010101" pitchFamily="2" charset="-122"/>
              </a:rPr>
              <a:t>实用类文本阅读</a:t>
            </a:r>
            <a:endParaRPr lang="en-US" altLang="x-none" sz="3200" b="1" dirty="0">
              <a:solidFill>
                <a:srgbClr val="FFFFFF"/>
              </a:solidFill>
              <a:latin typeface="Arial Black" panose="020B0A04020102020204" pitchFamily="34" charset="0"/>
              <a:ea typeface="黑体" panose="02010609060101010101" charset="-122"/>
              <a:sym typeface="宋体" panose="02010600030101010101" pitchFamily="2" charset="-122"/>
            </a:endParaRPr>
          </a:p>
        </p:txBody>
      </p:sp>
      <p:grpSp>
        <p:nvGrpSpPr>
          <p:cNvPr id="94211" name="Group 4"/>
          <p:cNvGrpSpPr/>
          <p:nvPr/>
        </p:nvGrpSpPr>
        <p:grpSpPr>
          <a:xfrm>
            <a:off x="2078038" y="1524000"/>
            <a:ext cx="8021637" cy="4033838"/>
            <a:chOff x="0" y="0"/>
            <a:chExt cx="8590054" cy="4320560"/>
          </a:xfrm>
        </p:grpSpPr>
        <p:sp>
          <p:nvSpPr>
            <p:cNvPr id="94213" name="TextBox 3"/>
            <p:cNvSpPr/>
            <p:nvPr/>
          </p:nvSpPr>
          <p:spPr>
            <a:xfrm>
              <a:off x="57800" y="1511601"/>
              <a:ext cx="2158989" cy="455290"/>
            </a:xfrm>
            <a:prstGeom prst="roundRect">
              <a:avLst>
                <a:gd name="adj" fmla="val 16667"/>
              </a:avLst>
            </a:prstGeom>
            <a:noFill/>
            <a:ln w="9525">
              <a:noFill/>
            </a:ln>
          </p:spPr>
          <p:txBody>
            <a:bodyPr>
              <a:spAutoFit/>
            </a:bodyPr>
            <a:p>
              <a:r>
                <a:rPr lang="en-US" altLang="en-US" sz="1900" b="1" dirty="0">
                  <a:solidFill>
                    <a:srgbClr val="000000"/>
                  </a:solidFill>
                  <a:latin typeface="Arial" panose="020B0604020202020204" pitchFamily="34" charset="0"/>
                  <a:ea typeface="黑体" panose="02010609060101010101" charset="-122"/>
                  <a:sym typeface="Arial" panose="020B0604020202020204" pitchFamily="34" charset="0"/>
                </a:rPr>
                <a:t>区间意识</a:t>
              </a:r>
              <a:endParaRPr lang="en-US" altLang="en-US" sz="1900" b="1" dirty="0">
                <a:solidFill>
                  <a:srgbClr val="000000"/>
                </a:solidFill>
                <a:latin typeface="Arial" panose="020B0604020202020204" pitchFamily="34" charset="0"/>
                <a:sym typeface="Arial" panose="020B0604020202020204" pitchFamily="34" charset="0"/>
              </a:endParaRPr>
            </a:p>
          </p:txBody>
        </p:sp>
        <p:sp>
          <p:nvSpPr>
            <p:cNvPr id="94214" name="TextBox 5"/>
            <p:cNvSpPr/>
            <p:nvPr/>
          </p:nvSpPr>
          <p:spPr>
            <a:xfrm>
              <a:off x="74800" y="2241046"/>
              <a:ext cx="1869990" cy="2079514"/>
            </a:xfrm>
            <a:prstGeom prst="roundRect">
              <a:avLst>
                <a:gd name="adj" fmla="val 3023"/>
              </a:avLst>
            </a:prstGeom>
            <a:solidFill>
              <a:srgbClr val="FFC000">
                <a:alpha val="56078"/>
              </a:srgbClr>
            </a:solidFill>
            <a:ln w="38100" cap="flat" cmpd="sng">
              <a:solidFill>
                <a:srgbClr val="F2F2F2"/>
              </a:solidFill>
              <a:prstDash val="solid"/>
              <a:headEnd type="none" w="med" len="med"/>
              <a:tailEnd type="none" w="med" len="med"/>
            </a:ln>
          </p:spPr>
          <p:txBody>
            <a:bodyPr/>
            <a:p>
              <a:pPr marL="285750" indent="-285750">
                <a:lnSpc>
                  <a:spcPct val="150000"/>
                </a:lnSpc>
              </a:pPr>
              <a:r>
                <a:rPr lang="en-US" altLang="en-US" sz="1400" b="1" dirty="0">
                  <a:solidFill>
                    <a:srgbClr val="000000"/>
                  </a:solidFill>
                  <a:latin typeface="Arial" panose="020B0604020202020204" pitchFamily="34" charset="0"/>
                  <a:ea typeface="黑体" panose="02010609060101010101" charset="-122"/>
                  <a:sym typeface="Arial" panose="020B0604020202020204" pitchFamily="34" charset="0"/>
                </a:rPr>
                <a:t>   试题涉及文中哪些内容？是局部归纳概括还是全文归纳整合？</a:t>
              </a:r>
              <a:endParaRPr lang="en-US" altLang="en-US" sz="1200" b="1" dirty="0">
                <a:solidFill>
                  <a:srgbClr val="7F7F7F"/>
                </a:solidFill>
                <a:latin typeface="Arial" panose="020B0604020202020204" pitchFamily="34" charset="0"/>
                <a:sym typeface="Arial" panose="020B0604020202020204" pitchFamily="34" charset="0"/>
              </a:endParaRPr>
            </a:p>
          </p:txBody>
        </p:sp>
        <p:sp>
          <p:nvSpPr>
            <p:cNvPr id="91144" name="矩形 7"/>
            <p:cNvSpPr/>
            <p:nvPr/>
          </p:nvSpPr>
          <p:spPr>
            <a:xfrm>
              <a:off x="0" y="1535406"/>
              <a:ext cx="380798" cy="296539"/>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210" b="1" i="0" u="none" strike="noStrike" kern="1200" cap="none" spc="0" normalizeH="0" baseline="0" noProof="1">
                  <a:ln>
                    <a:noFill/>
                  </a:ln>
                  <a:solidFill>
                    <a:srgbClr val="D89336"/>
                  </a:solidFill>
                  <a:effectLst/>
                  <a:uLnTx/>
                  <a:uFillTx/>
                  <a:latin typeface="Arial Black" panose="020B0A04020102020204" pitchFamily="34" charset="0"/>
                  <a:ea typeface="宋体" panose="02010600030101010101" pitchFamily="2" charset="-122"/>
                  <a:cs typeface="+mn-ea"/>
                  <a:sym typeface="Arial Black" panose="020B0A04020102020204" pitchFamily="34" charset="0"/>
                </a:rPr>
                <a:t>1</a:t>
              </a:r>
              <a:endParaRPr kumimoji="0" lang="zh-CN" altLang="en-US" sz="1210" b="1" i="0" u="none" strike="noStrike" kern="1200" cap="none" spc="0" normalizeH="0" baseline="0" noProof="1">
                <a:ln>
                  <a:noFill/>
                </a:ln>
                <a:solidFill>
                  <a:srgbClr val="D89336"/>
                </a:solidFill>
                <a:effectLst/>
                <a:uLnTx/>
                <a:uFillTx/>
                <a:latin typeface="Arial Black" panose="020B0A04020102020204" pitchFamily="34" charset="0"/>
                <a:ea typeface="宋体" panose="02010600030101010101" pitchFamily="2" charset="-122"/>
                <a:cs typeface="+mn-cs"/>
                <a:sym typeface="Arial Black" panose="020B0A04020102020204" pitchFamily="34" charset="0"/>
              </a:endParaRPr>
            </a:p>
          </p:txBody>
        </p:sp>
        <p:sp>
          <p:nvSpPr>
            <p:cNvPr id="94216" name="TextBox 8"/>
            <p:cNvSpPr/>
            <p:nvPr/>
          </p:nvSpPr>
          <p:spPr>
            <a:xfrm>
              <a:off x="2160688" y="1526904"/>
              <a:ext cx="2160689" cy="455125"/>
            </a:xfrm>
            <a:prstGeom prst="roundRect">
              <a:avLst>
                <a:gd name="adj" fmla="val 16667"/>
              </a:avLst>
            </a:prstGeom>
            <a:noFill/>
            <a:ln w="9525">
              <a:noFill/>
            </a:ln>
          </p:spPr>
          <p:txBody>
            <a:bodyPr>
              <a:spAutoFit/>
            </a:bodyPr>
            <a:p>
              <a:r>
                <a:rPr lang="en-US" altLang="en-US" sz="1900" b="1" dirty="0">
                  <a:solidFill>
                    <a:srgbClr val="000000"/>
                  </a:solidFill>
                  <a:latin typeface="Arial" panose="020B0604020202020204" pitchFamily="34" charset="0"/>
                  <a:ea typeface="黑体" panose="02010609060101010101" charset="-122"/>
                  <a:sym typeface="Arial" panose="020B0604020202020204" pitchFamily="34" charset="0"/>
                </a:rPr>
                <a:t>关键词意识</a:t>
              </a:r>
              <a:endParaRPr lang="en-US" altLang="en-US" sz="1900" b="1" dirty="0">
                <a:solidFill>
                  <a:srgbClr val="000000"/>
                </a:solidFill>
                <a:latin typeface="Arial" panose="020B0604020202020204" pitchFamily="34" charset="0"/>
                <a:sym typeface="Arial" panose="020B0604020202020204" pitchFamily="34" charset="0"/>
              </a:endParaRPr>
            </a:p>
          </p:txBody>
        </p:sp>
        <p:sp>
          <p:nvSpPr>
            <p:cNvPr id="91146" name="矩形 9"/>
            <p:cNvSpPr/>
            <p:nvPr/>
          </p:nvSpPr>
          <p:spPr>
            <a:xfrm>
              <a:off x="2102888" y="1549009"/>
              <a:ext cx="380798" cy="296539"/>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210" b="1" i="0" u="none" strike="noStrike" kern="1200" cap="none" spc="0" normalizeH="0" baseline="0" noProof="1">
                  <a:ln>
                    <a:noFill/>
                  </a:ln>
                  <a:solidFill>
                    <a:srgbClr val="D89336"/>
                  </a:solidFill>
                  <a:effectLst/>
                  <a:uLnTx/>
                  <a:uFillTx/>
                  <a:latin typeface="Arial Black" panose="020B0A04020102020204" pitchFamily="34" charset="0"/>
                  <a:ea typeface="宋体" panose="02010600030101010101" pitchFamily="2" charset="-122"/>
                  <a:cs typeface="+mn-ea"/>
                  <a:sym typeface="Arial Black" panose="020B0A04020102020204" pitchFamily="34" charset="0"/>
                </a:rPr>
                <a:t>2</a:t>
              </a:r>
              <a:endParaRPr kumimoji="0" lang="zh-CN" altLang="en-US" sz="1210" b="1" i="0" u="none" strike="noStrike" kern="1200" cap="none" spc="0" normalizeH="0" baseline="0" noProof="1">
                <a:ln>
                  <a:noFill/>
                </a:ln>
                <a:solidFill>
                  <a:srgbClr val="D89336"/>
                </a:solidFill>
                <a:effectLst/>
                <a:uLnTx/>
                <a:uFillTx/>
                <a:latin typeface="Arial Black" panose="020B0A04020102020204" pitchFamily="34" charset="0"/>
                <a:ea typeface="宋体" panose="02010600030101010101" pitchFamily="2" charset="-122"/>
                <a:cs typeface="+mn-cs"/>
                <a:sym typeface="Arial Black" panose="020B0A04020102020204" pitchFamily="34" charset="0"/>
              </a:endParaRPr>
            </a:p>
          </p:txBody>
        </p:sp>
        <p:sp>
          <p:nvSpPr>
            <p:cNvPr id="94218" name="TextBox 10"/>
            <p:cNvSpPr/>
            <p:nvPr/>
          </p:nvSpPr>
          <p:spPr>
            <a:xfrm>
              <a:off x="3966078" y="1526904"/>
              <a:ext cx="2855985" cy="455125"/>
            </a:xfrm>
            <a:prstGeom prst="roundRect">
              <a:avLst>
                <a:gd name="adj" fmla="val 16667"/>
              </a:avLst>
            </a:prstGeom>
            <a:noFill/>
            <a:ln w="9525">
              <a:noFill/>
            </a:ln>
          </p:spPr>
          <p:txBody>
            <a:bodyPr>
              <a:spAutoFit/>
            </a:bodyPr>
            <a:p>
              <a:r>
                <a:rPr lang="en-US" altLang="en-US" sz="1900" b="1" dirty="0">
                  <a:solidFill>
                    <a:srgbClr val="000000"/>
                  </a:solidFill>
                  <a:latin typeface="Arial" panose="020B0604020202020204" pitchFamily="34" charset="0"/>
                  <a:ea typeface="黑体" panose="02010609060101010101" charset="-122"/>
                  <a:sym typeface="Arial" panose="020B0604020202020204" pitchFamily="34" charset="0"/>
                </a:rPr>
                <a:t>    文本意识</a:t>
              </a:r>
              <a:endParaRPr lang="en-US" altLang="en-US" sz="1900" b="1" dirty="0">
                <a:solidFill>
                  <a:srgbClr val="000000"/>
                </a:solidFill>
                <a:latin typeface="Arial" panose="020B0604020202020204" pitchFamily="34" charset="0"/>
                <a:sym typeface="Arial" panose="020B0604020202020204" pitchFamily="34" charset="0"/>
              </a:endParaRPr>
            </a:p>
          </p:txBody>
        </p:sp>
        <p:sp>
          <p:nvSpPr>
            <p:cNvPr id="91148" name="矩形 11"/>
            <p:cNvSpPr/>
            <p:nvPr/>
          </p:nvSpPr>
          <p:spPr>
            <a:xfrm>
              <a:off x="4372377" y="1549009"/>
              <a:ext cx="380798" cy="296539"/>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210" b="1" i="0" u="none" strike="noStrike" kern="1200" cap="none" spc="0" normalizeH="0" baseline="0" noProof="1">
                  <a:ln>
                    <a:noFill/>
                  </a:ln>
                  <a:solidFill>
                    <a:srgbClr val="D89336"/>
                  </a:solidFill>
                  <a:effectLst/>
                  <a:uLnTx/>
                  <a:uFillTx/>
                  <a:latin typeface="Arial Black" panose="020B0A04020102020204" pitchFamily="34" charset="0"/>
                  <a:ea typeface="宋体" panose="02010600030101010101" pitchFamily="2" charset="-122"/>
                  <a:cs typeface="+mn-ea"/>
                  <a:sym typeface="Arial Black" panose="020B0A04020102020204" pitchFamily="34" charset="0"/>
                </a:rPr>
                <a:t>3</a:t>
              </a:r>
              <a:endParaRPr kumimoji="0" lang="zh-CN" altLang="en-US" sz="1210" b="1" i="0" u="none" strike="noStrike" kern="1200" cap="none" spc="0" normalizeH="0" baseline="0" noProof="1">
                <a:ln>
                  <a:noFill/>
                </a:ln>
                <a:solidFill>
                  <a:srgbClr val="D89336"/>
                </a:solidFill>
                <a:effectLst/>
                <a:uLnTx/>
                <a:uFillTx/>
                <a:latin typeface="Arial Black" panose="020B0A04020102020204" pitchFamily="34" charset="0"/>
                <a:ea typeface="宋体" panose="02010600030101010101" pitchFamily="2" charset="-122"/>
                <a:cs typeface="+mn-cs"/>
                <a:sym typeface="Arial Black" panose="020B0A04020102020204" pitchFamily="34" charset="0"/>
              </a:endParaRPr>
            </a:p>
          </p:txBody>
        </p:sp>
        <p:sp>
          <p:nvSpPr>
            <p:cNvPr id="94220" name="TextBox 12"/>
            <p:cNvSpPr/>
            <p:nvPr/>
          </p:nvSpPr>
          <p:spPr>
            <a:xfrm>
              <a:off x="6429366" y="1511601"/>
              <a:ext cx="2160688" cy="455290"/>
            </a:xfrm>
            <a:prstGeom prst="roundRect">
              <a:avLst>
                <a:gd name="adj" fmla="val 16667"/>
              </a:avLst>
            </a:prstGeom>
            <a:noFill/>
            <a:ln w="9525">
              <a:noFill/>
            </a:ln>
          </p:spPr>
          <p:txBody>
            <a:bodyPr>
              <a:spAutoFit/>
            </a:bodyPr>
            <a:p>
              <a:r>
                <a:rPr lang="en-US" altLang="en-US" sz="1900" b="1" dirty="0">
                  <a:solidFill>
                    <a:srgbClr val="000000"/>
                  </a:solidFill>
                  <a:latin typeface="Arial" panose="020B0604020202020204" pitchFamily="34" charset="0"/>
                  <a:ea typeface="黑体" panose="02010609060101010101" charset="-122"/>
                  <a:sym typeface="Arial" panose="020B0604020202020204" pitchFamily="34" charset="0"/>
                </a:rPr>
                <a:t>规范意识</a:t>
              </a:r>
              <a:endParaRPr lang="en-US" altLang="en-US" sz="1900" b="1" dirty="0">
                <a:solidFill>
                  <a:srgbClr val="000000"/>
                </a:solidFill>
                <a:latin typeface="Arial" panose="020B0604020202020204" pitchFamily="34" charset="0"/>
                <a:sym typeface="Arial" panose="020B0604020202020204" pitchFamily="34" charset="0"/>
              </a:endParaRPr>
            </a:p>
          </p:txBody>
        </p:sp>
        <p:sp>
          <p:nvSpPr>
            <p:cNvPr id="91150" name="矩形 13"/>
            <p:cNvSpPr/>
            <p:nvPr/>
          </p:nvSpPr>
          <p:spPr>
            <a:xfrm>
              <a:off x="6373266" y="1535406"/>
              <a:ext cx="380798" cy="296539"/>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210" b="1" i="0" u="none" strike="noStrike" kern="1200" cap="none" spc="0" normalizeH="0" baseline="0" noProof="1">
                  <a:ln>
                    <a:noFill/>
                  </a:ln>
                  <a:solidFill>
                    <a:srgbClr val="D89336"/>
                  </a:solidFill>
                  <a:effectLst/>
                  <a:uLnTx/>
                  <a:uFillTx/>
                  <a:latin typeface="Arial Black" panose="020B0A04020102020204" pitchFamily="34" charset="0"/>
                  <a:ea typeface="宋体" panose="02010600030101010101" pitchFamily="2" charset="-122"/>
                  <a:cs typeface="+mn-ea"/>
                  <a:sym typeface="Arial Black" panose="020B0A04020102020204" pitchFamily="34" charset="0"/>
                </a:rPr>
                <a:t>4</a:t>
              </a:r>
              <a:endParaRPr kumimoji="0" lang="zh-CN" altLang="en-US" sz="1210" b="1" i="0" u="none" strike="noStrike" kern="1200" cap="none" spc="0" normalizeH="0" baseline="0" noProof="1">
                <a:ln>
                  <a:noFill/>
                </a:ln>
                <a:solidFill>
                  <a:srgbClr val="D89336"/>
                </a:solidFill>
                <a:effectLst/>
                <a:uLnTx/>
                <a:uFillTx/>
                <a:latin typeface="Arial Black" panose="020B0A04020102020204" pitchFamily="34" charset="0"/>
                <a:ea typeface="宋体" panose="02010600030101010101" pitchFamily="2" charset="-122"/>
                <a:cs typeface="+mn-cs"/>
                <a:sym typeface="Arial Black" panose="020B0A04020102020204" pitchFamily="34" charset="0"/>
              </a:endParaRPr>
            </a:p>
          </p:txBody>
        </p:sp>
        <p:sp>
          <p:nvSpPr>
            <p:cNvPr id="94222" name="TextBox 14"/>
            <p:cNvSpPr/>
            <p:nvPr/>
          </p:nvSpPr>
          <p:spPr>
            <a:xfrm>
              <a:off x="2233788" y="2241046"/>
              <a:ext cx="1978790" cy="2079514"/>
            </a:xfrm>
            <a:prstGeom prst="roundRect">
              <a:avLst>
                <a:gd name="adj" fmla="val 3023"/>
              </a:avLst>
            </a:prstGeom>
            <a:solidFill>
              <a:srgbClr val="FABF8E">
                <a:alpha val="41176"/>
              </a:srgbClr>
            </a:solidFill>
            <a:ln w="38100" cap="flat" cmpd="sng">
              <a:solidFill>
                <a:srgbClr val="F2F2F2"/>
              </a:solidFill>
              <a:prstDash val="solid"/>
              <a:headEnd type="none" w="med" len="med"/>
              <a:tailEnd type="none" w="med" len="med"/>
            </a:ln>
          </p:spPr>
          <p:txBody>
            <a:bodyPr/>
            <a:p>
              <a:pPr marL="285750" indent="-285750">
                <a:lnSpc>
                  <a:spcPct val="150000"/>
                </a:lnSpc>
              </a:pPr>
              <a:r>
                <a:rPr lang="en-US" altLang="en-US" sz="1400" b="1" dirty="0">
                  <a:solidFill>
                    <a:srgbClr val="000000"/>
                  </a:solidFill>
                  <a:latin typeface="Arial" panose="020B0604020202020204" pitchFamily="34" charset="0"/>
                  <a:ea typeface="黑体" panose="02010609060101010101" charset="-122"/>
                  <a:sym typeface="Arial" panose="020B0604020202020204" pitchFamily="34" charset="0"/>
                </a:rPr>
                <a:t>    问题指令是什么？题眼是什么？题干有哪些限定？我的答案能否照应题干？</a:t>
              </a:r>
              <a:endParaRPr lang="en-US" altLang="en-US" sz="700" b="1" dirty="0">
                <a:solidFill>
                  <a:srgbClr val="7F7F7F"/>
                </a:solidFill>
                <a:latin typeface="Arial" panose="020B0604020202020204" pitchFamily="34" charset="0"/>
                <a:sym typeface="Arial" panose="020B0604020202020204" pitchFamily="34" charset="0"/>
              </a:endParaRPr>
            </a:p>
          </p:txBody>
        </p:sp>
        <p:sp>
          <p:nvSpPr>
            <p:cNvPr id="94223" name="TextBox 15"/>
            <p:cNvSpPr/>
            <p:nvPr/>
          </p:nvSpPr>
          <p:spPr>
            <a:xfrm>
              <a:off x="4428476" y="2241046"/>
              <a:ext cx="1978790" cy="2079514"/>
            </a:xfrm>
            <a:prstGeom prst="roundRect">
              <a:avLst>
                <a:gd name="adj" fmla="val 3023"/>
              </a:avLst>
            </a:prstGeom>
            <a:solidFill>
              <a:srgbClr val="92D050">
                <a:alpha val="74117"/>
              </a:srgbClr>
            </a:solidFill>
            <a:ln w="38100" cap="flat" cmpd="sng">
              <a:solidFill>
                <a:srgbClr val="F2F2F2"/>
              </a:solidFill>
              <a:prstDash val="solid"/>
              <a:headEnd type="none" w="med" len="med"/>
              <a:tailEnd type="none" w="med" len="med"/>
            </a:ln>
          </p:spPr>
          <p:txBody>
            <a:bodyPr/>
            <a:p>
              <a:pPr marL="285750" indent="-285750">
                <a:lnSpc>
                  <a:spcPct val="150000"/>
                </a:lnSpc>
              </a:pPr>
              <a:r>
                <a:rPr lang="en-US" altLang="en-US" sz="1400" b="1" dirty="0">
                  <a:solidFill>
                    <a:srgbClr val="000000"/>
                  </a:solidFill>
                  <a:latin typeface="Arial" panose="020B0604020202020204" pitchFamily="34" charset="0"/>
                  <a:ea typeface="黑体" panose="02010609060101010101" charset="-122"/>
                  <a:sym typeface="Arial" panose="020B0604020202020204" pitchFamily="34" charset="0"/>
                </a:rPr>
                <a:t>   文中哪些内容与之相关？相关链接补充说明了哪些内容？与哪个部分、哪个试题有关联？</a:t>
              </a:r>
              <a:endParaRPr lang="en-US" altLang="en-US" sz="1400" b="1" dirty="0">
                <a:solidFill>
                  <a:srgbClr val="000000"/>
                </a:solidFill>
                <a:latin typeface="Arial" panose="020B0604020202020204" pitchFamily="34" charset="0"/>
                <a:sym typeface="Arial" panose="020B0604020202020204" pitchFamily="34" charset="0"/>
              </a:endParaRPr>
            </a:p>
          </p:txBody>
        </p:sp>
        <p:sp>
          <p:nvSpPr>
            <p:cNvPr id="94224" name="TextBox 16"/>
            <p:cNvSpPr/>
            <p:nvPr/>
          </p:nvSpPr>
          <p:spPr>
            <a:xfrm>
              <a:off x="6589165" y="2241046"/>
              <a:ext cx="1977089" cy="2079514"/>
            </a:xfrm>
            <a:prstGeom prst="roundRect">
              <a:avLst>
                <a:gd name="adj" fmla="val 3023"/>
              </a:avLst>
            </a:prstGeom>
            <a:solidFill>
              <a:srgbClr val="92CCDC">
                <a:alpha val="78038"/>
              </a:srgbClr>
            </a:solidFill>
            <a:ln w="38100" cap="flat" cmpd="sng">
              <a:solidFill>
                <a:srgbClr val="F2F2F2"/>
              </a:solidFill>
              <a:prstDash val="solid"/>
              <a:headEnd type="none" w="med" len="med"/>
              <a:tailEnd type="none" w="med" len="med"/>
            </a:ln>
          </p:spPr>
          <p:txBody>
            <a:bodyPr/>
            <a:p>
              <a:pPr marL="285750" indent="-285750">
                <a:lnSpc>
                  <a:spcPct val="150000"/>
                </a:lnSpc>
              </a:pPr>
              <a:r>
                <a:rPr lang="en-US" altLang="en-US" sz="1400" b="1" dirty="0">
                  <a:solidFill>
                    <a:srgbClr val="000000"/>
                  </a:solidFill>
                  <a:latin typeface="Arial" panose="020B0604020202020204" pitchFamily="34" charset="0"/>
                  <a:ea typeface="黑体" panose="02010609060101010101" charset="-122"/>
                  <a:sym typeface="Arial" panose="020B0604020202020204" pitchFamily="34" charset="0"/>
                </a:rPr>
                <a:t>   答题角度是否有重复？主观与客观、正面与侧面、理论上与实践上、科学影响与社会效应…</a:t>
              </a:r>
              <a:endParaRPr lang="en-US" altLang="en-US" sz="700" b="1" dirty="0">
                <a:solidFill>
                  <a:srgbClr val="7F7F7F"/>
                </a:solidFill>
                <a:latin typeface="Arial" panose="020B0604020202020204" pitchFamily="34" charset="0"/>
                <a:sym typeface="Arial" panose="020B0604020202020204" pitchFamily="34" charset="0"/>
              </a:endParaRPr>
            </a:p>
          </p:txBody>
        </p:sp>
        <p:sp>
          <p:nvSpPr>
            <p:cNvPr id="94225" name="椭圆 2"/>
            <p:cNvSpPr/>
            <p:nvPr/>
          </p:nvSpPr>
          <p:spPr>
            <a:xfrm>
              <a:off x="3762080" y="0"/>
              <a:ext cx="1079495" cy="1079715"/>
            </a:xfrm>
            <a:prstGeom prst="ellipse">
              <a:avLst/>
            </a:prstGeom>
            <a:solidFill>
              <a:srgbClr val="D89336">
                <a:alpha val="74117"/>
              </a:srgbClr>
            </a:solidFill>
            <a:ln w="28575" cap="flat" cmpd="sng">
              <a:solidFill>
                <a:srgbClr val="D89336"/>
              </a:solidFill>
              <a:prstDash val="solid"/>
              <a:headEnd type="none" w="med" len="med"/>
              <a:tailEnd type="none" w="med" len="med"/>
            </a:ln>
          </p:spPr>
          <p:txBody>
            <a:bodyPr anchor="ctr"/>
            <a:p>
              <a:r>
                <a:rPr lang="en-US" altLang="en-US" sz="1300" b="1" dirty="0">
                  <a:solidFill>
                    <a:schemeClr val="bg1"/>
                  </a:solidFill>
                  <a:latin typeface="Arial" panose="020B0604020202020204" pitchFamily="34" charset="0"/>
                  <a:ea typeface="黑体" panose="02010609060101010101" charset="-122"/>
                  <a:sym typeface="Arial" panose="020B0604020202020204" pitchFamily="34" charset="0"/>
                </a:rPr>
                <a:t>审题</a:t>
              </a:r>
              <a:endParaRPr lang="en-US" altLang="en-US" sz="1300" b="1" dirty="0">
                <a:solidFill>
                  <a:schemeClr val="bg1"/>
                </a:solidFill>
                <a:latin typeface="Arial" panose="020B0604020202020204" pitchFamily="34" charset="0"/>
                <a:sym typeface="Arial" panose="020B0604020202020204" pitchFamily="34" charset="0"/>
              </a:endParaRPr>
            </a:p>
          </p:txBody>
        </p:sp>
        <p:sp>
          <p:nvSpPr>
            <p:cNvPr id="94226" name="直接连接符 18"/>
            <p:cNvSpPr/>
            <p:nvPr/>
          </p:nvSpPr>
          <p:spPr>
            <a:xfrm flipV="1">
              <a:off x="1188154" y="864112"/>
              <a:ext cx="2592336" cy="563289"/>
            </a:xfrm>
            <a:prstGeom prst="line">
              <a:avLst/>
            </a:prstGeom>
            <a:ln w="9525" cap="flat" cmpd="sng">
              <a:solidFill>
                <a:srgbClr val="D89336"/>
              </a:solidFill>
              <a:prstDash val="solid"/>
              <a:headEnd type="none" w="med" len="med"/>
              <a:tailEnd type="none" w="med" len="med"/>
            </a:ln>
          </p:spPr>
        </p:sp>
        <p:sp>
          <p:nvSpPr>
            <p:cNvPr id="91156" name="流程图: 联系 19"/>
            <p:cNvSpPr/>
            <p:nvPr/>
          </p:nvSpPr>
          <p:spPr>
            <a:xfrm>
              <a:off x="1018294" y="1343267"/>
              <a:ext cx="169999" cy="168334"/>
            </a:xfrm>
            <a:prstGeom prst="flowChartConnector">
              <a:avLst/>
            </a:prstGeom>
            <a:solidFill>
              <a:srgbClr val="D89336"/>
            </a:solidFill>
            <a:ln w="25400" cap="flat" cmpd="sng">
              <a:solidFill>
                <a:srgbClr val="D8D8D8"/>
              </a:solidFill>
              <a:prstDash val="solid"/>
              <a:headEnd type="none" w="med" len="med"/>
              <a:tailEnd type="none" w="med" len="med"/>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90" b="0" i="0" u="none" strike="noStrike" kern="1200" cap="none" spc="0" normalizeH="0" baseline="0" noProof="1">
                <a:ln>
                  <a:noFill/>
                </a:ln>
                <a:solidFill>
                  <a:srgbClr val="D89336"/>
                </a:solidFill>
                <a:effectLst/>
                <a:uLnTx/>
                <a:uFillTx/>
                <a:latin typeface="Calibri" panose="020F0502020204030204" charset="0"/>
                <a:ea typeface="宋体" panose="02010600030101010101" pitchFamily="2" charset="-122"/>
                <a:cs typeface="+mn-cs"/>
                <a:sym typeface="宋体" panose="02010600030101010101" pitchFamily="2" charset="-122"/>
              </a:endParaRPr>
            </a:p>
          </p:txBody>
        </p:sp>
        <p:sp>
          <p:nvSpPr>
            <p:cNvPr id="94228" name="直接连接符 20"/>
            <p:cNvSpPr/>
            <p:nvPr/>
          </p:nvSpPr>
          <p:spPr>
            <a:xfrm rot="5400000" flipH="1" flipV="1">
              <a:off x="3516400" y="840887"/>
              <a:ext cx="240863" cy="719359"/>
            </a:xfrm>
            <a:prstGeom prst="line">
              <a:avLst/>
            </a:prstGeom>
            <a:ln w="9525" cap="flat" cmpd="sng">
              <a:solidFill>
                <a:srgbClr val="D89336"/>
              </a:solidFill>
              <a:prstDash val="solid"/>
              <a:headEnd type="none" w="med" len="med"/>
              <a:tailEnd type="none" w="med" len="med"/>
            </a:ln>
          </p:spPr>
        </p:sp>
        <p:sp>
          <p:nvSpPr>
            <p:cNvPr id="91158" name="流程图: 联系 21"/>
            <p:cNvSpPr/>
            <p:nvPr/>
          </p:nvSpPr>
          <p:spPr>
            <a:xfrm>
              <a:off x="3133083" y="1295658"/>
              <a:ext cx="168300" cy="170034"/>
            </a:xfrm>
            <a:prstGeom prst="flowChartConnector">
              <a:avLst/>
            </a:prstGeom>
            <a:solidFill>
              <a:srgbClr val="D89336"/>
            </a:solidFill>
            <a:ln w="25400" cap="flat" cmpd="sng">
              <a:solidFill>
                <a:srgbClr val="D8D8D8"/>
              </a:solidFill>
              <a:prstDash val="solid"/>
              <a:headEnd type="none" w="med" len="med"/>
              <a:tailEnd type="none" w="med" len="med"/>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90" b="0" i="0" u="none" strike="noStrike" kern="1200" cap="none" spc="0" normalizeH="0" baseline="0" noProof="1">
                <a:ln>
                  <a:noFill/>
                </a:ln>
                <a:solidFill>
                  <a:srgbClr val="D89336"/>
                </a:solidFill>
                <a:effectLst/>
                <a:uLnTx/>
                <a:uFillTx/>
                <a:latin typeface="Calibri" panose="020F0502020204030204" charset="0"/>
                <a:ea typeface="宋体" panose="02010600030101010101" pitchFamily="2" charset="-122"/>
                <a:cs typeface="+mn-cs"/>
                <a:sym typeface="宋体" panose="02010600030101010101" pitchFamily="2" charset="-122"/>
              </a:endParaRPr>
            </a:p>
          </p:txBody>
        </p:sp>
        <p:sp>
          <p:nvSpPr>
            <p:cNvPr id="94230" name="直接连接符 22"/>
            <p:cNvSpPr/>
            <p:nvPr/>
          </p:nvSpPr>
          <p:spPr>
            <a:xfrm flipH="1" flipV="1">
              <a:off x="4644602" y="1080140"/>
              <a:ext cx="817673" cy="300823"/>
            </a:xfrm>
            <a:prstGeom prst="line">
              <a:avLst/>
            </a:prstGeom>
            <a:ln w="9525" cap="flat" cmpd="sng">
              <a:solidFill>
                <a:srgbClr val="D89336"/>
              </a:solidFill>
              <a:prstDash val="solid"/>
              <a:headEnd type="none" w="med" len="med"/>
              <a:tailEnd type="none" w="med" len="med"/>
            </a:ln>
          </p:spPr>
        </p:sp>
        <p:sp>
          <p:nvSpPr>
            <p:cNvPr id="91160" name="流程图: 联系 23"/>
            <p:cNvSpPr/>
            <p:nvPr/>
          </p:nvSpPr>
          <p:spPr>
            <a:xfrm>
              <a:off x="5292071" y="1295658"/>
              <a:ext cx="169999" cy="170034"/>
            </a:xfrm>
            <a:prstGeom prst="flowChartConnector">
              <a:avLst/>
            </a:prstGeom>
            <a:solidFill>
              <a:srgbClr val="D89336"/>
            </a:solidFill>
            <a:ln w="25400" cap="flat" cmpd="sng">
              <a:solidFill>
                <a:srgbClr val="D8D8D8"/>
              </a:solidFill>
              <a:prstDash val="solid"/>
              <a:headEnd type="none" w="med" len="med"/>
              <a:tailEnd type="none" w="med" len="med"/>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90" b="0" i="0" u="none" strike="noStrike" kern="1200" cap="none" spc="0" normalizeH="0" baseline="0" noProof="1">
                <a:ln>
                  <a:noFill/>
                </a:ln>
                <a:solidFill>
                  <a:srgbClr val="D89336"/>
                </a:solidFill>
                <a:effectLst/>
                <a:uLnTx/>
                <a:uFillTx/>
                <a:latin typeface="Calibri" panose="020F0502020204030204" charset="0"/>
                <a:ea typeface="宋体" panose="02010600030101010101" pitchFamily="2" charset="-122"/>
                <a:cs typeface="+mn-cs"/>
                <a:sym typeface="宋体" panose="02010600030101010101" pitchFamily="2" charset="-122"/>
              </a:endParaRPr>
            </a:p>
          </p:txBody>
        </p:sp>
        <p:sp>
          <p:nvSpPr>
            <p:cNvPr id="94232" name="直接连接符 24"/>
            <p:cNvSpPr/>
            <p:nvPr/>
          </p:nvSpPr>
          <p:spPr>
            <a:xfrm flipH="1" flipV="1">
              <a:off x="4860630" y="864112"/>
              <a:ext cx="2761925" cy="516851"/>
            </a:xfrm>
            <a:prstGeom prst="line">
              <a:avLst/>
            </a:prstGeom>
            <a:ln w="9525" cap="flat" cmpd="sng">
              <a:solidFill>
                <a:srgbClr val="D89336"/>
              </a:solidFill>
              <a:prstDash val="solid"/>
              <a:headEnd type="none" w="med" len="med"/>
              <a:tailEnd type="none" w="med" len="med"/>
            </a:ln>
          </p:spPr>
        </p:sp>
        <p:sp>
          <p:nvSpPr>
            <p:cNvPr id="91162" name="流程图: 联系 25"/>
            <p:cNvSpPr/>
            <p:nvPr/>
          </p:nvSpPr>
          <p:spPr>
            <a:xfrm>
              <a:off x="7452761" y="1295658"/>
              <a:ext cx="169999" cy="170034"/>
            </a:xfrm>
            <a:prstGeom prst="flowChartConnector">
              <a:avLst/>
            </a:prstGeom>
            <a:solidFill>
              <a:srgbClr val="D89336"/>
            </a:solidFill>
            <a:ln w="25400" cap="flat" cmpd="sng">
              <a:solidFill>
                <a:srgbClr val="D8D8D8"/>
              </a:solidFill>
              <a:prstDash val="solid"/>
              <a:headEnd type="none" w="med" len="med"/>
              <a:tailEnd type="none" w="med" len="med"/>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90" b="0" i="0" u="none" strike="noStrike" kern="1200" cap="none" spc="0" normalizeH="0" baseline="0" noProof="1">
                <a:ln>
                  <a:noFill/>
                </a:ln>
                <a:solidFill>
                  <a:srgbClr val="D89336"/>
                </a:solidFill>
                <a:effectLst/>
                <a:uLnTx/>
                <a:uFillTx/>
                <a:latin typeface="Calibri" panose="020F0502020204030204" charset="0"/>
                <a:ea typeface="宋体" panose="02010600030101010101" pitchFamily="2" charset="-122"/>
                <a:cs typeface="+mn-cs"/>
                <a:sym typeface="宋体" panose="02010600030101010101" pitchFamily="2" charset="-122"/>
              </a:endParaRPr>
            </a:p>
          </p:txBody>
        </p:sp>
      </p:grpSp>
      <p:sp>
        <p:nvSpPr>
          <p:cNvPr id="94212" name="Text Box 86"/>
          <p:cNvSpPr/>
          <p:nvPr/>
        </p:nvSpPr>
        <p:spPr>
          <a:xfrm>
            <a:off x="2171700" y="1027113"/>
            <a:ext cx="3584575" cy="753110"/>
          </a:xfrm>
          <a:prstGeom prst="rect">
            <a:avLst/>
          </a:prstGeom>
          <a:noFill/>
          <a:ln w="9525">
            <a:noFill/>
          </a:ln>
        </p:spPr>
        <p:txBody>
          <a:bodyPr>
            <a:spAutoFit/>
          </a:bodyPr>
          <a:p>
            <a:pPr latinLnBrk="1">
              <a:buClr>
                <a:srgbClr val="C00000"/>
              </a:buClr>
              <a:buSzPct val="107000"/>
              <a:buFont typeface="Wingdings" panose="05000000000000000000" pitchFamily="2" charset="2"/>
              <a:buChar char="l"/>
            </a:pPr>
            <a:r>
              <a:rPr lang="en-US" altLang="zh-CN" sz="1900" b="1" dirty="0">
                <a:solidFill>
                  <a:srgbClr val="3F3F3F"/>
                </a:solidFill>
                <a:latin typeface="Arial" panose="020B0604020202020204" pitchFamily="34" charset="0"/>
                <a:ea typeface="Gulim" panose="020B0600000101010101" pitchFamily="34" charset="-127"/>
                <a:sym typeface="Arial" panose="020B0604020202020204" pitchFamily="34" charset="0"/>
              </a:rPr>
              <a:t>  </a:t>
            </a:r>
            <a:r>
              <a:rPr lang="zh-CN" altLang="en-US" sz="2400" b="1" dirty="0">
                <a:solidFill>
                  <a:srgbClr val="3F3F3F"/>
                </a:solidFill>
                <a:latin typeface="Arial" panose="020B0604020202020204" pitchFamily="34" charset="0"/>
                <a:ea typeface="黑体" panose="02010609060101010101" charset="-122"/>
                <a:sym typeface="Arial" panose="020B0604020202020204" pitchFamily="34" charset="0"/>
              </a:rPr>
              <a:t>实用类文本审题要点</a:t>
            </a:r>
            <a:endParaRPr lang="zh-CN" altLang="en-US" sz="2400" b="1" dirty="0">
              <a:solidFill>
                <a:srgbClr val="3F3F3F"/>
              </a:solidFill>
              <a:latin typeface="Arial" panose="020B0604020202020204" pitchFamily="34" charset="0"/>
              <a:ea typeface="黑体" panose="02010609060101010101" charset="-122"/>
              <a:sym typeface="Arial" panose="020B0604020202020204" pitchFamily="34" charset="0"/>
            </a:endParaRPr>
          </a:p>
          <a:p>
            <a:pPr latinLnBrk="1">
              <a:buClr>
                <a:srgbClr val="C00000"/>
              </a:buClr>
              <a:buSzPct val="107000"/>
              <a:buFont typeface="Wingdings" panose="05000000000000000000" pitchFamily="2" charset="2"/>
              <a:buChar char="l"/>
            </a:pPr>
            <a:endParaRPr lang="zh-CN" altLang="en-US" sz="1900" b="1" dirty="0">
              <a:solidFill>
                <a:srgbClr val="3F3F3F"/>
              </a:solidFill>
              <a:latin typeface="Arial" panose="020B0604020202020204" pitchFamily="34" charset="0"/>
              <a:ea typeface="黑体" panose="02010609060101010101" charset="-122"/>
              <a:sym typeface="Arial" panose="020B0604020202020204" pitchFamily="34" charset="0"/>
            </a:endParaRPr>
          </a:p>
        </p:txBody>
      </p:sp>
    </p:spTree>
  </p:cSld>
  <p:clrMapOvr>
    <a:masterClrMapping/>
  </p:clrMapOvr>
  <p:transition spd="med">
    <p:fade/>
  </p:transition>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8" name="标题 74753"/>
          <p:cNvSpPr>
            <a:spLocks noGrp="1"/>
          </p:cNvSpPr>
          <p:nvPr>
            <p:ph type="title"/>
          </p:nvPr>
        </p:nvSpPr>
        <p:spPr/>
        <p:txBody>
          <a:bodyPr vert="horz" wrap="square" lIns="91440" tIns="45720" rIns="91440" bIns="45720" anchor="ctr"/>
          <a:p>
            <a:r>
              <a:rPr lang="zh-CN" altLang="en-US" dirty="0">
                <a:solidFill>
                  <a:schemeClr val="tx2"/>
                </a:solidFill>
              </a:rPr>
              <a:t>关于古诗文阅读</a:t>
            </a:r>
            <a:endParaRPr lang="zh-CN" altLang="en-US" dirty="0">
              <a:solidFill>
                <a:schemeClr val="tx2"/>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81175" y="929640"/>
            <a:ext cx="8915400" cy="4829175"/>
          </a:xfrm>
        </p:spPr>
        <p:txBody>
          <a:bodyPr/>
          <a:p>
            <a:pPr marL="0" indent="0">
              <a:buNone/>
            </a:pPr>
            <a:r>
              <a:rPr lang="zh-CN" altLang="en-US" sz="3600" b="1"/>
              <a:t>要求考生：</a:t>
            </a:r>
            <a:endParaRPr lang="zh-CN" altLang="en-US" sz="3600" b="1"/>
          </a:p>
          <a:p>
            <a:pPr marL="742950" indent="-742950">
              <a:buFont typeface="+mj-lt"/>
              <a:buAutoNum type="arabicPeriod"/>
            </a:pPr>
            <a:r>
              <a:rPr lang="zh-CN" altLang="en-US" sz="3600" b="1"/>
              <a:t>结合自己的感触与思考，对这些名句的相关内涵或生发出来的新意涵进行审视</a:t>
            </a:r>
            <a:endParaRPr lang="zh-CN" altLang="en-US" sz="3600" b="1"/>
          </a:p>
          <a:p>
            <a:pPr marL="742950" indent="-742950">
              <a:buFont typeface="+mj-lt"/>
              <a:buAutoNum type="arabicPeriod"/>
            </a:pPr>
            <a:r>
              <a:rPr lang="zh-CN" altLang="en-US" sz="3600" b="1"/>
              <a:t>对个人、国家、社会或三者之间的关系深入思考，探讨如何全面提升个人的人格境界。</a:t>
            </a:r>
            <a:endParaRPr lang="zh-CN" altLang="en-US" sz="3600" b="1"/>
          </a:p>
          <a:p>
            <a:pPr marL="742950" indent="-742950">
              <a:buFont typeface="+mj-lt"/>
              <a:buAutoNum type="arabicPeriod"/>
            </a:pPr>
            <a:r>
              <a:rPr lang="zh-CN" altLang="en-US" sz="3600" b="1"/>
              <a:t>探究坚持自我与社会担当的关系，表现自己的人生感悟和家国情怀。</a:t>
            </a:r>
            <a:endParaRPr lang="zh-CN" altLang="en-US" sz="3600" b="1"/>
          </a:p>
        </p:txBody>
      </p:sp>
    </p:spTree>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2" name="Rectangle 2"/>
          <p:cNvSpPr>
            <a:spLocks noGrp="1"/>
          </p:cNvSpPr>
          <p:nvPr>
            <p:ph type="title"/>
          </p:nvPr>
        </p:nvSpPr>
        <p:spPr/>
        <p:txBody>
          <a:bodyPr vert="horz" wrap="square" lIns="91427" tIns="45714" rIns="91427" bIns="45714" anchor="ctr"/>
          <a:p>
            <a:pPr algn="l"/>
            <a:r>
              <a:rPr lang="zh-CN" altLang="en-US" sz="3200" b="1" dirty="0">
                <a:solidFill>
                  <a:schemeClr val="tx2"/>
                </a:solidFill>
                <a:sym typeface="微软雅黑" panose="020B0503020204020204" charset="-122"/>
              </a:rPr>
              <a:t>（四）文言文阅读</a:t>
            </a:r>
            <a:endParaRPr lang="zh-CN" altLang="en-US" sz="3200" b="1" dirty="0">
              <a:solidFill>
                <a:schemeClr val="tx2"/>
              </a:solidFill>
              <a:sym typeface="微软雅黑" panose="020B0503020204020204" charset="-122"/>
            </a:endParaRPr>
          </a:p>
        </p:txBody>
      </p:sp>
      <p:sp>
        <p:nvSpPr>
          <p:cNvPr id="97283" name="Rectangle 6"/>
          <p:cNvSpPr/>
          <p:nvPr/>
        </p:nvSpPr>
        <p:spPr>
          <a:xfrm>
            <a:off x="1774825" y="1052513"/>
            <a:ext cx="8640763" cy="4457065"/>
          </a:xfrm>
          <a:prstGeom prst="rect">
            <a:avLst/>
          </a:prstGeom>
          <a:noFill/>
          <a:ln w="9525" cap="flat" cmpd="sng">
            <a:solidFill>
              <a:srgbClr val="FF0000"/>
            </a:solidFill>
            <a:prstDash val="solid"/>
            <a:miter/>
            <a:headEnd type="none" w="med" len="med"/>
            <a:tailEnd type="none" w="med" len="med"/>
          </a:ln>
        </p:spPr>
        <p:txBody>
          <a:bodyPr lIns="56675" tIns="28337" rIns="56675" bIns="28337">
            <a:spAutoFit/>
          </a:bodyPr>
          <a:p>
            <a:pPr defTabSz="567055"/>
            <a:r>
              <a:rPr lang="zh-CN" altLang="en-US" sz="2200" b="1" dirty="0">
                <a:solidFill>
                  <a:schemeClr val="accent2"/>
                </a:solidFill>
                <a:latin typeface="Arial" panose="020B0604020202020204" pitchFamily="34" charset="0"/>
                <a:sym typeface="Arial" panose="020B0604020202020204" pitchFamily="34" charset="0"/>
              </a:rPr>
              <a:t>命题特点</a:t>
            </a:r>
            <a:endParaRPr lang="zh-CN" altLang="en-US" sz="2200" b="1" dirty="0">
              <a:solidFill>
                <a:schemeClr val="accent2"/>
              </a:solidFill>
              <a:latin typeface="Arial" panose="020B0604020202020204" pitchFamily="34" charset="0"/>
              <a:sym typeface="Arial" panose="020B0604020202020204" pitchFamily="34" charset="0"/>
            </a:endParaRPr>
          </a:p>
          <a:p>
            <a:pPr defTabSz="567055"/>
            <a:r>
              <a:rPr lang="en-US" altLang="zh-CN" sz="2200" b="1" dirty="0">
                <a:solidFill>
                  <a:schemeClr val="accent2"/>
                </a:solidFill>
                <a:latin typeface="Arial" panose="020B0604020202020204" pitchFamily="34" charset="0"/>
                <a:sym typeface="Arial" panose="020B0604020202020204" pitchFamily="34" charset="0"/>
              </a:rPr>
              <a:t>1.</a:t>
            </a:r>
            <a:r>
              <a:rPr lang="zh-CN" altLang="en-US" sz="2200" b="1" dirty="0">
                <a:solidFill>
                  <a:schemeClr val="accent2"/>
                </a:solidFill>
                <a:latin typeface="Arial" panose="020B0604020202020204" pitchFamily="34" charset="0"/>
                <a:sym typeface="Arial" panose="020B0604020202020204" pitchFamily="34" charset="0"/>
              </a:rPr>
              <a:t>选材多为史传中正面人物传记。选文</a:t>
            </a:r>
            <a:r>
              <a:rPr lang="zh-CN" altLang="en-US" sz="2200" b="1" dirty="0">
                <a:solidFill>
                  <a:schemeClr val="hlink"/>
                </a:solidFill>
                <a:latin typeface="Arial" panose="020B0604020202020204" pitchFamily="34" charset="0"/>
                <a:sym typeface="Arial" panose="020B0604020202020204" pitchFamily="34" charset="0"/>
              </a:rPr>
              <a:t>不分段，不作注。</a:t>
            </a:r>
            <a:endParaRPr lang="zh-CN" altLang="en-US" sz="2200" b="1" dirty="0">
              <a:solidFill>
                <a:schemeClr val="hlink"/>
              </a:solidFill>
              <a:latin typeface="Arial" panose="020B0604020202020204" pitchFamily="34" charset="0"/>
              <a:sym typeface="Arial" panose="020B0604020202020204" pitchFamily="34" charset="0"/>
            </a:endParaRPr>
          </a:p>
          <a:p>
            <a:pPr defTabSz="567055"/>
            <a:endParaRPr lang="en-US" altLang="zh-CN" sz="2200" b="1" dirty="0">
              <a:solidFill>
                <a:schemeClr val="accent2"/>
              </a:solidFill>
              <a:latin typeface="Arial" panose="020B0604020202020204" pitchFamily="34" charset="0"/>
              <a:sym typeface="Arial" panose="020B0604020202020204" pitchFamily="34" charset="0"/>
            </a:endParaRPr>
          </a:p>
          <a:p>
            <a:pPr defTabSz="567055"/>
            <a:r>
              <a:rPr lang="en-US" altLang="zh-CN" sz="2200" b="1" dirty="0">
                <a:solidFill>
                  <a:schemeClr val="accent2"/>
                </a:solidFill>
                <a:latin typeface="Arial" panose="020B0604020202020204" pitchFamily="34" charset="0"/>
                <a:sym typeface="Arial" panose="020B0604020202020204" pitchFamily="34" charset="0"/>
              </a:rPr>
              <a:t>2.</a:t>
            </a:r>
            <a:r>
              <a:rPr lang="zh-CN" altLang="en-US" sz="2200" b="1" dirty="0">
                <a:solidFill>
                  <a:schemeClr val="accent2"/>
                </a:solidFill>
                <a:latin typeface="Arial" panose="020B0604020202020204" pitchFamily="34" charset="0"/>
                <a:sym typeface="Arial" panose="020B0604020202020204" pitchFamily="34" charset="0"/>
              </a:rPr>
              <a:t>考点近年为断句、古代文化常识、文本信息筛选与整合、句子翻译。</a:t>
            </a:r>
            <a:endParaRPr lang="zh-CN" altLang="en-US" sz="2200" b="1" dirty="0">
              <a:solidFill>
                <a:schemeClr val="accent2"/>
              </a:solidFill>
              <a:latin typeface="Arial" panose="020B0604020202020204" pitchFamily="34" charset="0"/>
              <a:sym typeface="Arial" panose="020B0604020202020204" pitchFamily="34" charset="0"/>
            </a:endParaRPr>
          </a:p>
          <a:p>
            <a:pPr defTabSz="567055"/>
            <a:endParaRPr lang="en-US" altLang="zh-CN" sz="2200" b="1" dirty="0">
              <a:solidFill>
                <a:schemeClr val="accent2"/>
              </a:solidFill>
              <a:latin typeface="Arial" panose="020B0604020202020204" pitchFamily="34" charset="0"/>
              <a:sym typeface="Arial" panose="020B0604020202020204" pitchFamily="34" charset="0"/>
            </a:endParaRPr>
          </a:p>
          <a:p>
            <a:pPr defTabSz="567055"/>
            <a:r>
              <a:rPr lang="en-US" altLang="zh-CN" sz="2200" b="1" dirty="0">
                <a:solidFill>
                  <a:schemeClr val="accent2"/>
                </a:solidFill>
                <a:latin typeface="Arial" panose="020B0604020202020204" pitchFamily="34" charset="0"/>
                <a:sym typeface="Arial" panose="020B0604020202020204" pitchFamily="34" charset="0"/>
              </a:rPr>
              <a:t>3.</a:t>
            </a:r>
            <a:r>
              <a:rPr lang="zh-CN" altLang="en-US" sz="2200" b="1" dirty="0">
                <a:solidFill>
                  <a:schemeClr val="accent2"/>
                </a:solidFill>
                <a:latin typeface="Arial" panose="020B0604020202020204" pitchFamily="34" charset="0"/>
                <a:sym typeface="Arial" panose="020B0604020202020204" pitchFamily="34" charset="0"/>
              </a:rPr>
              <a:t>近几年将实词、虚词等文言知识纳入翻译考查。</a:t>
            </a:r>
            <a:endParaRPr lang="zh-CN" altLang="en-US" sz="2200" b="1" dirty="0">
              <a:solidFill>
                <a:schemeClr val="accent2"/>
              </a:solidFill>
              <a:latin typeface="Arial" panose="020B0604020202020204" pitchFamily="34" charset="0"/>
              <a:sym typeface="Arial" panose="020B0604020202020204" pitchFamily="34" charset="0"/>
            </a:endParaRPr>
          </a:p>
          <a:p>
            <a:pPr defTabSz="567055"/>
            <a:endParaRPr lang="en-US" altLang="zh-CN" sz="2200" b="1" dirty="0">
              <a:solidFill>
                <a:schemeClr val="accent2"/>
              </a:solidFill>
              <a:latin typeface="Arial" panose="020B0604020202020204" pitchFamily="34" charset="0"/>
              <a:sym typeface="Arial" panose="020B0604020202020204" pitchFamily="34" charset="0"/>
            </a:endParaRPr>
          </a:p>
          <a:p>
            <a:pPr defTabSz="567055"/>
            <a:r>
              <a:rPr lang="en-US" altLang="zh-CN" sz="2200" b="1" dirty="0">
                <a:solidFill>
                  <a:schemeClr val="accent2"/>
                </a:solidFill>
                <a:latin typeface="Arial" panose="020B0604020202020204" pitchFamily="34" charset="0"/>
                <a:sym typeface="Arial" panose="020B0604020202020204" pitchFamily="34" charset="0"/>
              </a:rPr>
              <a:t>4.</a:t>
            </a:r>
            <a:r>
              <a:rPr lang="zh-CN" altLang="en-US" sz="2200" b="1" dirty="0">
                <a:solidFill>
                  <a:schemeClr val="accent2"/>
                </a:solidFill>
                <a:latin typeface="Arial" panose="020B0604020202020204" pitchFamily="34" charset="0"/>
                <a:sym typeface="Arial" panose="020B0604020202020204" pitchFamily="34" charset="0"/>
              </a:rPr>
              <a:t>共设</a:t>
            </a:r>
            <a:r>
              <a:rPr lang="en-US" altLang="zh-CN" sz="2200" b="1" dirty="0">
                <a:solidFill>
                  <a:schemeClr val="accent2"/>
                </a:solidFill>
                <a:latin typeface="Arial" panose="020B0604020202020204" pitchFamily="34" charset="0"/>
                <a:sym typeface="Arial" panose="020B0604020202020204" pitchFamily="34" charset="0"/>
              </a:rPr>
              <a:t>4</a:t>
            </a:r>
            <a:r>
              <a:rPr lang="zh-CN" altLang="en-US" sz="2200" b="1" dirty="0">
                <a:solidFill>
                  <a:schemeClr val="accent2"/>
                </a:solidFill>
                <a:latin typeface="Arial" panose="020B0604020202020204" pitchFamily="34" charset="0"/>
                <a:sym typeface="Arial" panose="020B0604020202020204" pitchFamily="34" charset="0"/>
              </a:rPr>
              <a:t>题，选择题</a:t>
            </a:r>
            <a:r>
              <a:rPr lang="en-US" altLang="zh-CN" sz="2200" b="1" dirty="0">
                <a:solidFill>
                  <a:schemeClr val="accent2"/>
                </a:solidFill>
                <a:latin typeface="Arial" panose="020B0604020202020204" pitchFamily="34" charset="0"/>
                <a:sym typeface="Arial" panose="020B0604020202020204" pitchFamily="34" charset="0"/>
              </a:rPr>
              <a:t>3</a:t>
            </a:r>
            <a:r>
              <a:rPr lang="zh-CN" altLang="en-US" sz="2200" b="1" dirty="0">
                <a:solidFill>
                  <a:schemeClr val="accent2"/>
                </a:solidFill>
                <a:latin typeface="Arial" panose="020B0604020202020204" pitchFamily="34" charset="0"/>
                <a:sym typeface="Arial" panose="020B0604020202020204" pitchFamily="34" charset="0"/>
              </a:rPr>
              <a:t>题，翻译</a:t>
            </a:r>
            <a:r>
              <a:rPr lang="en-US" altLang="zh-CN" sz="2200" b="1" dirty="0">
                <a:solidFill>
                  <a:schemeClr val="accent2"/>
                </a:solidFill>
                <a:latin typeface="Arial" panose="020B0604020202020204" pitchFamily="34" charset="0"/>
                <a:sym typeface="Arial" panose="020B0604020202020204" pitchFamily="34" charset="0"/>
              </a:rPr>
              <a:t>1</a:t>
            </a:r>
            <a:r>
              <a:rPr lang="zh-CN" altLang="en-US" sz="2200" b="1" dirty="0">
                <a:solidFill>
                  <a:schemeClr val="accent2"/>
                </a:solidFill>
                <a:latin typeface="Arial" panose="020B0604020202020204" pitchFamily="34" charset="0"/>
                <a:sym typeface="Arial" panose="020B0604020202020204" pitchFamily="34" charset="0"/>
              </a:rPr>
              <a:t>题。</a:t>
            </a:r>
            <a:endParaRPr lang="zh-CN" altLang="en-US" sz="2200" b="1" dirty="0">
              <a:solidFill>
                <a:schemeClr val="accent2"/>
              </a:solidFill>
              <a:latin typeface="Arial" panose="020B0604020202020204" pitchFamily="34" charset="0"/>
              <a:sym typeface="Arial" panose="020B0604020202020204" pitchFamily="34" charset="0"/>
            </a:endParaRPr>
          </a:p>
          <a:p>
            <a:pPr defTabSz="567055"/>
            <a:endParaRPr lang="en-US" altLang="zh-CN" sz="2200" b="1" dirty="0">
              <a:solidFill>
                <a:schemeClr val="accent2"/>
              </a:solidFill>
              <a:latin typeface="Arial" panose="020B0604020202020204" pitchFamily="34" charset="0"/>
              <a:sym typeface="Arial" panose="020B0604020202020204" pitchFamily="34" charset="0"/>
            </a:endParaRPr>
          </a:p>
          <a:p>
            <a:pPr defTabSz="567055"/>
            <a:r>
              <a:rPr lang="en-US" altLang="zh-CN" sz="2200" b="1" dirty="0">
                <a:solidFill>
                  <a:schemeClr val="accent2"/>
                </a:solidFill>
                <a:latin typeface="Arial" panose="020B0604020202020204" pitchFamily="34" charset="0"/>
                <a:sym typeface="Arial" panose="020B0604020202020204" pitchFamily="34" charset="0"/>
              </a:rPr>
              <a:t>5.</a:t>
            </a:r>
            <a:r>
              <a:rPr lang="zh-CN" altLang="en-US" sz="2200" b="1" dirty="0">
                <a:solidFill>
                  <a:schemeClr val="accent2"/>
                </a:solidFill>
                <a:latin typeface="Arial" panose="020B0604020202020204" pitchFamily="34" charset="0"/>
                <a:sym typeface="Arial" panose="020B0604020202020204" pitchFamily="34" charset="0"/>
              </a:rPr>
              <a:t>信息筛选题每个选项都是由前一句对传记对象（传主）的评价和后一句原文具体内容组合而成。考查对原文内容的理解。</a:t>
            </a:r>
            <a:endParaRPr lang="en-US" altLang="zh-CN" sz="2200" b="1" dirty="0">
              <a:solidFill>
                <a:schemeClr val="accent2"/>
              </a:solidFill>
              <a:latin typeface="Arial" panose="020B0604020202020204" pitchFamily="34" charset="0"/>
              <a:sym typeface="Arial" panose="020B0604020202020204" pitchFamily="34" charset="0"/>
            </a:endParaRPr>
          </a:p>
          <a:p>
            <a:pPr defTabSz="567055"/>
            <a:endParaRPr lang="en-US" altLang="zh-CN" sz="2200" b="1" dirty="0">
              <a:solidFill>
                <a:schemeClr val="accent2"/>
              </a:solidFill>
              <a:latin typeface="Arial" panose="020B0604020202020204" pitchFamily="34" charset="0"/>
              <a:sym typeface="Arial" panose="020B0604020202020204" pitchFamily="34" charset="0"/>
            </a:endParaRPr>
          </a:p>
          <a:p>
            <a:pPr defTabSz="567055"/>
            <a:r>
              <a:rPr lang="en-US" altLang="zh-CN" sz="2200" b="1" dirty="0">
                <a:solidFill>
                  <a:schemeClr val="accent2"/>
                </a:solidFill>
                <a:latin typeface="Arial" panose="020B0604020202020204" pitchFamily="34" charset="0"/>
                <a:sym typeface="Arial" panose="020B0604020202020204" pitchFamily="34" charset="0"/>
              </a:rPr>
              <a:t>6.</a:t>
            </a:r>
            <a:r>
              <a:rPr lang="zh-CN" altLang="en-US" sz="2200" b="1" dirty="0">
                <a:solidFill>
                  <a:schemeClr val="accent2"/>
                </a:solidFill>
                <a:latin typeface="Arial" panose="020B0604020202020204" pitchFamily="34" charset="0"/>
                <a:sym typeface="Arial" panose="020B0604020202020204" pitchFamily="34" charset="0"/>
              </a:rPr>
              <a:t>文言翻译题选择文言现象相对集中的句子。</a:t>
            </a:r>
            <a:endParaRPr lang="zh-CN" altLang="en-US" sz="2200" b="1" dirty="0">
              <a:solidFill>
                <a:schemeClr val="accent2"/>
              </a:solidFill>
              <a:latin typeface="Arial" panose="020B0604020202020204" pitchFamily="34" charset="0"/>
              <a:sym typeface="Arial" panose="020B0604020202020204" pitchFamily="34" charset="0"/>
            </a:endParaRPr>
          </a:p>
        </p:txBody>
      </p:sp>
      <p:sp>
        <p:nvSpPr>
          <p:cNvPr id="97284" name="Rectangle 8"/>
          <p:cNvSpPr/>
          <p:nvPr/>
        </p:nvSpPr>
        <p:spPr>
          <a:xfrm>
            <a:off x="2830513" y="1417638"/>
            <a:ext cx="3852862" cy="290512"/>
          </a:xfrm>
          <a:prstGeom prst="rect">
            <a:avLst/>
          </a:prstGeom>
          <a:noFill/>
          <a:ln w="9525">
            <a:noFill/>
          </a:ln>
        </p:spPr>
        <p:txBody>
          <a:bodyPr lIns="91427" tIns="45714" rIns="91427" bIns="45714" anchor="ctr"/>
          <a:p>
            <a:pPr marL="914400" indent="-914400" algn="ctr" defTabSz="567055"/>
            <a:endParaRPr lang="zh-CN" altLang="en-US" sz="4000" b="1" dirty="0">
              <a:solidFill>
                <a:srgbClr val="000000"/>
              </a:solidFill>
              <a:latin typeface="Calibri" panose="020F0502020204030204" charset="0"/>
              <a:sym typeface="微软雅黑" panose="020B0503020204020204" charset="-122"/>
            </a:endParaRPr>
          </a:p>
        </p:txBody>
      </p:sp>
      <p:sp>
        <p:nvSpPr>
          <p:cNvPr id="97285" name="Rectangle 9"/>
          <p:cNvSpPr/>
          <p:nvPr/>
        </p:nvSpPr>
        <p:spPr>
          <a:xfrm flipV="1">
            <a:off x="2830513" y="1417638"/>
            <a:ext cx="2828925" cy="290512"/>
          </a:xfrm>
          <a:prstGeom prst="rect">
            <a:avLst/>
          </a:prstGeom>
          <a:noFill/>
          <a:ln w="9525">
            <a:noFill/>
          </a:ln>
        </p:spPr>
        <p:txBody>
          <a:bodyPr lIns="91427" tIns="45714" rIns="91427" bIns="45714" anchor="ctr"/>
          <a:p>
            <a:pPr marL="914400" indent="-914400" algn="ctr" defTabSz="567055"/>
            <a:br>
              <a:rPr lang="zh-CN" altLang="en-US" sz="4000" b="1" dirty="0">
                <a:solidFill>
                  <a:srgbClr val="000000"/>
                </a:solidFill>
                <a:latin typeface="Calibri" panose="020F0502020204030204" charset="0"/>
                <a:sym typeface="微软雅黑" panose="020B0503020204020204" charset="-122"/>
              </a:rPr>
            </a:br>
            <a:endParaRPr lang="zh-CN" altLang="en-US" sz="4000" b="1" dirty="0">
              <a:solidFill>
                <a:srgbClr val="000000"/>
              </a:solidFill>
              <a:latin typeface="Calibri" panose="020F0502020204030204" charset="0"/>
              <a:sym typeface="微软雅黑" panose="020B0503020204020204" charset="-122"/>
            </a:endParaRPr>
          </a:p>
        </p:txBody>
      </p:sp>
    </p:spTree>
  </p:cSld>
  <p:clrMapOvr>
    <a:masterClrMapping/>
  </p:clrMapOvr>
  <p:transition/>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6" name="标题 89089"/>
          <p:cNvSpPr>
            <a:spLocks noGrp="1"/>
          </p:cNvSpPr>
          <p:nvPr>
            <p:ph type="title"/>
          </p:nvPr>
        </p:nvSpPr>
        <p:spPr>
          <a:xfrm>
            <a:off x="1981200" y="274638"/>
            <a:ext cx="8229600" cy="1143000"/>
          </a:xfrm>
        </p:spPr>
        <p:txBody>
          <a:bodyPr vert="horz" wrap="square" lIns="91440" tIns="45720" rIns="91440" bIns="45720" anchor="ctr"/>
          <a:p>
            <a:r>
              <a:rPr lang="zh-CN" altLang="en-US" sz="3600" b="1" kern="1200" dirty="0">
                <a:latin typeface="+mj-ea"/>
                <a:ea typeface="+mj-ea"/>
                <a:cs typeface="+mj-cs"/>
                <a:sym typeface="微软雅黑" panose="020B0503020204020204" charset="-122"/>
              </a:rPr>
              <a:t>（四）文言文阅读</a:t>
            </a:r>
            <a:endParaRPr lang="zh-CN" altLang="en-US" sz="3600" b="1" kern="1200" dirty="0">
              <a:latin typeface="+mj-ea"/>
              <a:ea typeface="+mj-ea"/>
              <a:cs typeface="+mj-cs"/>
              <a:sym typeface="微软雅黑" panose="020B0503020204020204" charset="-122"/>
            </a:endParaRPr>
          </a:p>
        </p:txBody>
      </p:sp>
      <p:sp>
        <p:nvSpPr>
          <p:cNvPr id="98307" name="文本占位符 89090"/>
          <p:cNvSpPr>
            <a:spLocks noGrp="1"/>
          </p:cNvSpPr>
          <p:nvPr>
            <p:ph idx="1"/>
          </p:nvPr>
        </p:nvSpPr>
        <p:spPr>
          <a:xfrm>
            <a:off x="1981200" y="1417638"/>
            <a:ext cx="8229600" cy="4603750"/>
          </a:xfrm>
        </p:spPr>
        <p:txBody>
          <a:bodyPr vert="horz" wrap="square" lIns="91440" tIns="45720" rIns="91440" bIns="45720" anchor="t"/>
          <a:p>
            <a:r>
              <a:rPr lang="zh-CN" altLang="en-US" sz="2800" dirty="0">
                <a:solidFill>
                  <a:schemeClr val="accent2"/>
                </a:solidFill>
              </a:rPr>
              <a:t>“知人”：了解作者及阅读文本塑造的形象</a:t>
            </a:r>
            <a:endParaRPr lang="zh-CN" altLang="en-US" sz="2800" dirty="0">
              <a:solidFill>
                <a:schemeClr val="accent2"/>
              </a:solidFill>
            </a:endParaRPr>
          </a:p>
          <a:p>
            <a:endParaRPr lang="zh-CN" altLang="en-US" sz="2800" dirty="0">
              <a:solidFill>
                <a:schemeClr val="accent2"/>
              </a:solidFill>
            </a:endParaRPr>
          </a:p>
          <a:p>
            <a:r>
              <a:rPr lang="zh-CN" altLang="en-US" sz="2800" b="1" dirty="0">
                <a:solidFill>
                  <a:schemeClr val="accent2"/>
                </a:solidFill>
              </a:rPr>
              <a:t>“知言”： 捕捉文言现象，识词辨义理句</a:t>
            </a:r>
            <a:endParaRPr lang="zh-CN" altLang="en-US" sz="2800" b="1" dirty="0">
              <a:solidFill>
                <a:schemeClr val="accent2"/>
              </a:solidFill>
            </a:endParaRPr>
          </a:p>
          <a:p>
            <a:endParaRPr lang="en-US" altLang="zh-CN" b="1" dirty="0">
              <a:solidFill>
                <a:schemeClr val="accent2"/>
              </a:solidFill>
            </a:endParaRPr>
          </a:p>
          <a:p>
            <a:r>
              <a:rPr lang="en-US" altLang="zh-CN" sz="2800" b="1" dirty="0">
                <a:solidFill>
                  <a:schemeClr val="accent2"/>
                </a:solidFill>
              </a:rPr>
              <a:t>“</a:t>
            </a:r>
            <a:r>
              <a:rPr lang="zh-CN" altLang="en-US" sz="2800" b="1" dirty="0">
                <a:solidFill>
                  <a:schemeClr val="accent2"/>
                </a:solidFill>
              </a:rPr>
              <a:t>知体”： 把握文体特点，梳理行文脉络</a:t>
            </a:r>
            <a:endParaRPr lang="zh-CN" altLang="en-US" sz="2800" b="1" dirty="0">
              <a:solidFill>
                <a:schemeClr val="accent2"/>
              </a:solidFill>
            </a:endParaRPr>
          </a:p>
          <a:p>
            <a:endParaRPr lang="zh-CN" altLang="en-US" sz="2800" b="1" dirty="0">
              <a:solidFill>
                <a:schemeClr val="accent2"/>
              </a:solidFill>
            </a:endParaRPr>
          </a:p>
          <a:p>
            <a:endParaRPr lang="zh-CN" altLang="en-US" sz="2800" b="1" dirty="0">
              <a:solidFill>
                <a:schemeClr val="accent2"/>
              </a:solidFill>
            </a:endParaRPr>
          </a:p>
        </p:txBody>
      </p:sp>
    </p:spTree>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TextBox 4"/>
          <p:cNvSpPr/>
          <p:nvPr/>
        </p:nvSpPr>
        <p:spPr>
          <a:xfrm>
            <a:off x="1524000" y="333375"/>
            <a:ext cx="8616950" cy="1003300"/>
          </a:xfrm>
          <a:prstGeom prst="rect">
            <a:avLst/>
          </a:prstGeom>
          <a:noFill/>
          <a:ln w="9525">
            <a:noFill/>
          </a:ln>
        </p:spPr>
        <p:txBody>
          <a:bodyPr lIns="56675" tIns="28337" rIns="56675" bIns="28337">
            <a:spAutoFit/>
          </a:bodyPr>
          <a:p>
            <a:pPr defTabSz="567055" eaLnBrk="0" hangingPunct="0">
              <a:spcBef>
                <a:spcPct val="20000"/>
              </a:spcBef>
              <a:buChar char="•"/>
            </a:pPr>
            <a:r>
              <a:rPr lang="zh-CN" altLang="en-US" sz="2800" dirty="0">
                <a:solidFill>
                  <a:schemeClr val="tx2"/>
                </a:solidFill>
                <a:latin typeface="黑体" panose="02010609060101010101" charset="-122"/>
                <a:ea typeface="黑体" panose="02010609060101010101" charset="-122"/>
                <a:sym typeface="Arial" panose="020B0604020202020204" pitchFamily="34" charset="0"/>
              </a:rPr>
              <a:t>“</a:t>
            </a:r>
            <a:r>
              <a:rPr lang="zh-CN" altLang="en-US" sz="2800" dirty="0">
                <a:solidFill>
                  <a:schemeClr val="tx2"/>
                </a:solidFill>
                <a:latin typeface="Arial" panose="020B0604020202020204" pitchFamily="34" charset="0"/>
                <a:ea typeface="黑体" panose="02010609060101010101" charset="-122"/>
                <a:sym typeface="Arial" panose="020B0604020202020204" pitchFamily="34" charset="0"/>
              </a:rPr>
              <a:t>知人</a:t>
            </a:r>
            <a:r>
              <a:rPr lang="zh-CN" altLang="en-US" sz="2800" dirty="0">
                <a:solidFill>
                  <a:schemeClr val="tx2"/>
                </a:solidFill>
                <a:latin typeface="黑体" panose="02010609060101010101" charset="-122"/>
                <a:ea typeface="黑体" panose="02010609060101010101" charset="-122"/>
                <a:sym typeface="Arial" panose="020B0604020202020204" pitchFamily="34" charset="0"/>
              </a:rPr>
              <a:t>”</a:t>
            </a:r>
            <a:r>
              <a:rPr lang="zh-CN" altLang="en-US" sz="2800" dirty="0">
                <a:solidFill>
                  <a:schemeClr val="tx2"/>
                </a:solidFill>
                <a:latin typeface="Arial" panose="020B0604020202020204" pitchFamily="34" charset="0"/>
                <a:ea typeface="黑体" panose="02010609060101010101" charset="-122"/>
                <a:sym typeface="Arial" panose="020B0604020202020204" pitchFamily="34" charset="0"/>
              </a:rPr>
              <a:t>：了解作者及阅读文本塑造的形象</a:t>
            </a:r>
            <a:endParaRPr lang="zh-CN" altLang="en-US" sz="2800" dirty="0">
              <a:solidFill>
                <a:schemeClr val="tx2"/>
              </a:solidFill>
              <a:latin typeface="Arial" panose="020B0604020202020204" pitchFamily="34" charset="0"/>
              <a:ea typeface="黑体" panose="02010609060101010101" charset="-122"/>
              <a:sym typeface="Arial" panose="020B0604020202020204" pitchFamily="34" charset="0"/>
            </a:endParaRPr>
          </a:p>
          <a:p>
            <a:pPr defTabSz="567055" eaLnBrk="0" hangingPunct="0">
              <a:spcBef>
                <a:spcPct val="20000"/>
              </a:spcBef>
              <a:buChar char="•"/>
            </a:pPr>
            <a:endParaRPr lang="zh-CN" altLang="en-US" sz="2800" dirty="0">
              <a:solidFill>
                <a:schemeClr val="tx2"/>
              </a:solidFill>
              <a:latin typeface="黑体" panose="02010609060101010101" charset="-122"/>
              <a:ea typeface="黑体" panose="02010609060101010101" charset="-122"/>
              <a:sym typeface="Arial" panose="020B0604020202020204" pitchFamily="34" charset="0"/>
            </a:endParaRPr>
          </a:p>
        </p:txBody>
      </p:sp>
      <p:sp>
        <p:nvSpPr>
          <p:cNvPr id="99331" name="Rectangle 3"/>
          <p:cNvSpPr/>
          <p:nvPr/>
        </p:nvSpPr>
        <p:spPr>
          <a:xfrm>
            <a:off x="9591675" y="5991225"/>
            <a:ext cx="639763" cy="141288"/>
          </a:xfrm>
          <a:prstGeom prst="rect">
            <a:avLst/>
          </a:prstGeom>
          <a:solidFill>
            <a:srgbClr val="D89336"/>
          </a:solidFill>
          <a:ln w="9525">
            <a:noFill/>
          </a:ln>
        </p:spPr>
        <p:txBody>
          <a:bodyPr wrap="none" lIns="56675" tIns="28337" rIns="56675" bIns="28337" anchor="ctr"/>
          <a:p>
            <a:pPr defTabSz="567055"/>
            <a:endParaRPr lang="zh-CN" altLang="en-US" sz="1800" dirty="0">
              <a:solidFill>
                <a:srgbClr val="000000"/>
              </a:solidFill>
              <a:latin typeface="Calibri" panose="020F0502020204030204" charset="0"/>
              <a:sym typeface="宋体" panose="02010600030101010101" pitchFamily="2" charset="-122"/>
            </a:endParaRPr>
          </a:p>
        </p:txBody>
      </p:sp>
      <p:sp>
        <p:nvSpPr>
          <p:cNvPr id="99332" name="Rectangle 7"/>
          <p:cNvSpPr/>
          <p:nvPr/>
        </p:nvSpPr>
        <p:spPr>
          <a:xfrm>
            <a:off x="1703388" y="1412875"/>
            <a:ext cx="8518525" cy="4087495"/>
          </a:xfrm>
          <a:prstGeom prst="rect">
            <a:avLst/>
          </a:prstGeom>
          <a:noFill/>
          <a:ln w="9525">
            <a:noFill/>
          </a:ln>
        </p:spPr>
        <p:txBody>
          <a:bodyPr lIns="56675" tIns="28337" rIns="56675" bIns="28337">
            <a:spAutoFit/>
          </a:bodyPr>
          <a:p>
            <a:pPr defTabSz="567055" latinLnBrk="1"/>
            <a:r>
              <a:rPr lang="zh-CN" altLang="en-US" sz="2200" b="1" dirty="0">
                <a:solidFill>
                  <a:schemeClr val="tx2"/>
                </a:solidFill>
                <a:latin typeface="Arial" panose="020B0604020202020204" pitchFamily="34" charset="0"/>
                <a:ea typeface="楷体_GB2312"/>
                <a:sym typeface="Arial" panose="020B0604020202020204" pitchFamily="34" charset="0"/>
              </a:rPr>
              <a:t>循吏</a:t>
            </a:r>
            <a:endParaRPr lang="zh-CN" altLang="en-US" sz="2200" b="1" dirty="0">
              <a:solidFill>
                <a:schemeClr val="tx2"/>
              </a:solidFill>
              <a:latin typeface="Arial" panose="020B0604020202020204" pitchFamily="34" charset="0"/>
              <a:ea typeface="楷体_GB2312"/>
              <a:sym typeface="Arial" panose="020B0604020202020204" pitchFamily="34" charset="0"/>
            </a:endParaRPr>
          </a:p>
          <a:p>
            <a:pPr defTabSz="567055"/>
            <a:r>
              <a:rPr lang="zh-CN" altLang="en-US" sz="2200" b="1" dirty="0">
                <a:latin typeface="Arial" panose="020B0604020202020204" pitchFamily="34" charset="0"/>
                <a:ea typeface="楷体_GB2312"/>
                <a:sym typeface="Arial" panose="020B0604020202020204" pitchFamily="34" charset="0"/>
              </a:rPr>
              <a:t>       </a:t>
            </a:r>
            <a:r>
              <a:rPr lang="zh-CN" altLang="en-US" sz="2200" b="1" dirty="0">
                <a:solidFill>
                  <a:schemeClr val="accent2"/>
                </a:solidFill>
                <a:latin typeface="Arial" panose="020B0604020202020204" pitchFamily="34" charset="0"/>
                <a:ea typeface="楷体_GB2312"/>
                <a:sym typeface="Arial" panose="020B0604020202020204" pitchFamily="34" charset="0"/>
              </a:rPr>
              <a:t>循吏，意指奉公守法、勤廉施政、出类拔萃的州县级地方官吏，相当于现在市、县两级地方主官。无论是在巩固统治根基、导民化俗、改革创新、安定一方社会方面，还是在群体数量、个体素养、施政能力、理政业绩方面，循吏的表现都堪称一时之最。循吏无疑是中国古代社会的中坚力量和主导群体。正是因为循吏的存在，数千年来，老百姓才对政府充满敬仰、依附、归属之情</a:t>
            </a:r>
            <a:r>
              <a:rPr lang="en-US" altLang="zh-CN" sz="2200" b="1" dirty="0">
                <a:solidFill>
                  <a:schemeClr val="accent2"/>
                </a:solidFill>
                <a:latin typeface="Arial" panose="020B0604020202020204" pitchFamily="34" charset="0"/>
                <a:ea typeface="楷体_GB2312"/>
                <a:sym typeface="Arial" panose="020B0604020202020204" pitchFamily="34" charset="0"/>
              </a:rPr>
              <a:t>;</a:t>
            </a:r>
            <a:r>
              <a:rPr lang="zh-CN" altLang="en-US" sz="2200" b="1" dirty="0">
                <a:solidFill>
                  <a:schemeClr val="accent2"/>
                </a:solidFill>
                <a:latin typeface="Arial" panose="020B0604020202020204" pitchFamily="34" charset="0"/>
                <a:ea typeface="楷体_GB2312"/>
                <a:sym typeface="Arial" panose="020B0604020202020204" pitchFamily="34" charset="0"/>
              </a:rPr>
              <a:t>正是因为循吏的存在，才为后人积累了丰富的政治经验和厚重的历史积淀</a:t>
            </a:r>
            <a:r>
              <a:rPr lang="en-US" altLang="zh-CN" sz="2200" b="1" dirty="0">
                <a:solidFill>
                  <a:schemeClr val="accent2"/>
                </a:solidFill>
                <a:latin typeface="Arial" panose="020B0604020202020204" pitchFamily="34" charset="0"/>
                <a:ea typeface="楷体_GB2312"/>
                <a:sym typeface="Arial" panose="020B0604020202020204" pitchFamily="34" charset="0"/>
              </a:rPr>
              <a:t>;</a:t>
            </a:r>
            <a:r>
              <a:rPr lang="zh-CN" altLang="en-US" sz="2200" b="1" dirty="0">
                <a:solidFill>
                  <a:schemeClr val="accent2"/>
                </a:solidFill>
                <a:latin typeface="Arial" panose="020B0604020202020204" pitchFamily="34" charset="0"/>
                <a:ea typeface="楷体_GB2312"/>
                <a:sym typeface="Arial" panose="020B0604020202020204" pitchFamily="34" charset="0"/>
              </a:rPr>
              <a:t>正是因为循吏的存在，才使中国政界始终保持了勤政、廉政、善政、德政、惠政、实政的主流传统和正面典范。应该说，中国古代政府的威严和信用很大程度上是依赖于循吏的施政作为、道德教化和人格魅力。</a:t>
            </a:r>
            <a:endParaRPr lang="zh-CN" altLang="en-US" sz="2200" b="1" dirty="0">
              <a:solidFill>
                <a:schemeClr val="accent2"/>
              </a:solidFill>
              <a:latin typeface="Arial" panose="020B0604020202020204" pitchFamily="34" charset="0"/>
              <a:ea typeface="楷体_GB2312"/>
              <a:sym typeface="Arial" panose="020B0604020202020204" pitchFamily="34" charset="0"/>
            </a:endParaRPr>
          </a:p>
          <a:p>
            <a:pPr defTabSz="567055" latinLnBrk="1"/>
            <a:endParaRPr lang="zh-CN" altLang="en-US" sz="2000" b="1" dirty="0">
              <a:solidFill>
                <a:schemeClr val="accent2"/>
              </a:solidFill>
              <a:latin typeface="Arial" panose="020B0604020202020204" pitchFamily="34" charset="0"/>
              <a:ea typeface="楷体_GB2312"/>
            </a:endParaRPr>
          </a:p>
        </p:txBody>
      </p:sp>
    </p:spTree>
  </p:cSld>
  <p:clrMapOvr>
    <a:masterClrMapping/>
  </p:clrMapOvr>
  <p:transition/>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8" name="标题 233473"/>
          <p:cNvSpPr>
            <a:spLocks noGrp="1"/>
          </p:cNvSpPr>
          <p:nvPr>
            <p:ph type="title"/>
          </p:nvPr>
        </p:nvSpPr>
        <p:spPr>
          <a:xfrm>
            <a:off x="1524000" y="0"/>
            <a:ext cx="8686800" cy="1052513"/>
          </a:xfrm>
        </p:spPr>
        <p:txBody>
          <a:bodyPr vert="horz" wrap="square" lIns="91440" tIns="45720" rIns="91440" bIns="45720" anchor="b"/>
          <a:p>
            <a:pPr algn="l"/>
            <a:r>
              <a:rPr lang="zh-CN" altLang="en-US" sz="3200" b="1" dirty="0">
                <a:solidFill>
                  <a:schemeClr val="tx2"/>
                </a:solidFill>
              </a:rPr>
              <a:t>“知言”：培养文言文语感，夯实文言文基础</a:t>
            </a:r>
            <a:endParaRPr lang="zh-CN" altLang="en-US" sz="3200" b="1" dirty="0">
              <a:solidFill>
                <a:schemeClr val="tx2"/>
              </a:solidFill>
            </a:endParaRPr>
          </a:p>
        </p:txBody>
      </p:sp>
      <p:sp>
        <p:nvSpPr>
          <p:cNvPr id="101379" name="文本占位符 233474"/>
          <p:cNvSpPr>
            <a:spLocks noGrp="1"/>
          </p:cNvSpPr>
          <p:nvPr>
            <p:ph type="body"/>
          </p:nvPr>
        </p:nvSpPr>
        <p:spPr/>
        <p:txBody>
          <a:bodyPr vert="horz" wrap="square" lIns="91440" tIns="45720" rIns="91440" bIns="45720" anchor="t"/>
          <a:p>
            <a:r>
              <a:rPr lang="zh-CN" altLang="en-US" b="1" dirty="0">
                <a:solidFill>
                  <a:schemeClr val="accent2"/>
                </a:solidFill>
              </a:rPr>
              <a:t>归类整理教材中的文言知识</a:t>
            </a:r>
            <a:endParaRPr lang="zh-CN" altLang="en-US" b="1" dirty="0">
              <a:solidFill>
                <a:schemeClr val="accent2"/>
              </a:solidFill>
            </a:endParaRPr>
          </a:p>
          <a:p>
            <a:r>
              <a:rPr lang="zh-CN" altLang="en-US" b="1" dirty="0">
                <a:solidFill>
                  <a:schemeClr val="accent2"/>
                </a:solidFill>
              </a:rPr>
              <a:t>分类整理</a:t>
            </a:r>
            <a:r>
              <a:rPr lang="en-US" altLang="zh-CN" b="1" dirty="0">
                <a:solidFill>
                  <a:schemeClr val="accent2"/>
                </a:solidFill>
              </a:rPr>
              <a:t>《</a:t>
            </a:r>
            <a:r>
              <a:rPr lang="zh-CN" altLang="en-US" b="1" dirty="0">
                <a:solidFill>
                  <a:schemeClr val="accent2"/>
                </a:solidFill>
              </a:rPr>
              <a:t>考试大纲</a:t>
            </a:r>
            <a:r>
              <a:rPr lang="en-US" altLang="zh-CN" b="1" dirty="0">
                <a:solidFill>
                  <a:schemeClr val="accent2"/>
                </a:solidFill>
              </a:rPr>
              <a:t>》</a:t>
            </a:r>
            <a:r>
              <a:rPr lang="zh-CN" altLang="en-US" b="1" dirty="0">
                <a:solidFill>
                  <a:schemeClr val="accent2"/>
                </a:solidFill>
              </a:rPr>
              <a:t>中规定的</a:t>
            </a:r>
            <a:r>
              <a:rPr lang="en-US" altLang="zh-CN" b="1" dirty="0">
                <a:solidFill>
                  <a:schemeClr val="accent2"/>
                </a:solidFill>
              </a:rPr>
              <a:t>120</a:t>
            </a:r>
            <a:r>
              <a:rPr lang="zh-CN" altLang="en-US" b="1" dirty="0">
                <a:solidFill>
                  <a:schemeClr val="accent2"/>
                </a:solidFill>
              </a:rPr>
              <a:t>个实词， </a:t>
            </a:r>
            <a:r>
              <a:rPr lang="en-US" altLang="zh-CN" b="1" dirty="0">
                <a:solidFill>
                  <a:schemeClr val="accent2"/>
                </a:solidFill>
              </a:rPr>
              <a:t>18</a:t>
            </a:r>
            <a:r>
              <a:rPr lang="zh-CN" altLang="en-US" b="1" dirty="0">
                <a:solidFill>
                  <a:schemeClr val="accent2"/>
                </a:solidFill>
              </a:rPr>
              <a:t>个虚词特别是教材中出现过的比较常见的实词、虚词。</a:t>
            </a:r>
            <a:endParaRPr lang="zh-CN" altLang="en-US" b="1" dirty="0">
              <a:solidFill>
                <a:schemeClr val="accent2"/>
              </a:solidFill>
            </a:endParaRPr>
          </a:p>
          <a:p>
            <a:r>
              <a:rPr lang="zh-CN" altLang="en-US" b="1" dirty="0">
                <a:solidFill>
                  <a:schemeClr val="accent2"/>
                </a:solidFill>
              </a:rPr>
              <a:t>分类整理教材中的文言现象（实虚词、通假、活用、句式、古今异义等等</a:t>
            </a:r>
            <a:endParaRPr lang="zh-CN" altLang="en-US" b="1" dirty="0">
              <a:solidFill>
                <a:schemeClr val="accent2"/>
              </a:solidFill>
            </a:endParaRPr>
          </a:p>
          <a:p>
            <a:r>
              <a:rPr lang="zh-CN" altLang="en-US" b="1" dirty="0">
                <a:solidFill>
                  <a:schemeClr val="accent2"/>
                </a:solidFill>
              </a:rPr>
              <a:t>小组分工，滚动进行。</a:t>
            </a:r>
            <a:endParaRPr lang="zh-CN" altLang="en-US" b="1" dirty="0">
              <a:solidFill>
                <a:schemeClr val="accent2"/>
              </a:solidFill>
            </a:endParaRPr>
          </a:p>
          <a:p>
            <a:r>
              <a:rPr lang="zh-CN" altLang="en-US" b="1" dirty="0">
                <a:solidFill>
                  <a:schemeClr val="accent2"/>
                </a:solidFill>
              </a:rPr>
              <a:t>以读促写，以读促解。</a:t>
            </a:r>
            <a:endParaRPr lang="zh-CN" altLang="en-US" b="1" dirty="0">
              <a:solidFill>
                <a:schemeClr val="accent2"/>
              </a:solidFill>
            </a:endParaRPr>
          </a:p>
          <a:p>
            <a:r>
              <a:rPr lang="zh-CN" altLang="en-US" b="1" dirty="0">
                <a:solidFill>
                  <a:schemeClr val="accent2"/>
                </a:solidFill>
              </a:rPr>
              <a:t>知识迁移，内外互通。</a:t>
            </a:r>
            <a:endParaRPr lang="zh-CN" altLang="en-US" b="1" dirty="0">
              <a:solidFill>
                <a:schemeClr val="accent2"/>
              </a:solidFill>
            </a:endParaRPr>
          </a:p>
          <a:p>
            <a:endParaRPr lang="zh-CN" altLang="en-US" dirty="0">
              <a:solidFill>
                <a:schemeClr val="accent2"/>
              </a:solidFill>
            </a:endParaRPr>
          </a:p>
          <a:p>
            <a:endParaRPr lang="zh-CN" altLang="en-US" dirty="0"/>
          </a:p>
          <a:p>
            <a:endParaRPr lang="zh-CN" altLang="en-US" dirty="0"/>
          </a:p>
        </p:txBody>
      </p:sp>
    </p:spTree>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标题 234497"/>
          <p:cNvSpPr>
            <a:spLocks noGrp="1"/>
          </p:cNvSpPr>
          <p:nvPr>
            <p:ph type="title"/>
          </p:nvPr>
        </p:nvSpPr>
        <p:spPr>
          <a:xfrm>
            <a:off x="2063750" y="0"/>
            <a:ext cx="8229600" cy="1143000"/>
          </a:xfrm>
        </p:spPr>
        <p:txBody>
          <a:bodyPr vert="horz" wrap="square" lIns="91440" tIns="45720" rIns="91440" bIns="45720" anchor="b"/>
          <a:p>
            <a:r>
              <a:rPr lang="zh-CN" altLang="en-US" sz="3200" dirty="0">
                <a:solidFill>
                  <a:schemeClr val="tx2"/>
                </a:solidFill>
              </a:rPr>
              <a:t>“知言”：了解试题指向，掌握解题规律</a:t>
            </a:r>
            <a:br>
              <a:rPr lang="zh-CN" altLang="en-US" sz="3200" b="1" dirty="0">
                <a:solidFill>
                  <a:schemeClr val="tx2"/>
                </a:solidFill>
              </a:rPr>
            </a:br>
            <a:endParaRPr lang="zh-CN" altLang="en-US" sz="3200" b="1" dirty="0">
              <a:solidFill>
                <a:schemeClr val="tx2"/>
              </a:solidFill>
            </a:endParaRPr>
          </a:p>
        </p:txBody>
      </p:sp>
      <p:sp>
        <p:nvSpPr>
          <p:cNvPr id="102403" name="文本占位符 234498"/>
          <p:cNvSpPr>
            <a:spLocks noGrp="1"/>
          </p:cNvSpPr>
          <p:nvPr>
            <p:ph type="body"/>
          </p:nvPr>
        </p:nvSpPr>
        <p:spPr>
          <a:xfrm>
            <a:off x="2135188" y="908050"/>
            <a:ext cx="8229600" cy="4603750"/>
          </a:xfrm>
        </p:spPr>
        <p:txBody>
          <a:bodyPr vert="horz" wrap="square" lIns="91440" tIns="45720" rIns="91440" bIns="45720" anchor="t"/>
          <a:p>
            <a:pPr>
              <a:buFont typeface="Wingdings" panose="05000000000000000000" pitchFamily="2" charset="2"/>
              <a:buChar char="•"/>
            </a:pPr>
            <a:r>
              <a:rPr lang="en-US" altLang="zh-CN" dirty="0">
                <a:solidFill>
                  <a:schemeClr val="accent2"/>
                </a:solidFill>
              </a:rPr>
              <a:t>1.</a:t>
            </a:r>
            <a:r>
              <a:rPr lang="zh-CN" altLang="en-US" dirty="0">
                <a:solidFill>
                  <a:schemeClr val="accent2"/>
                </a:solidFill>
              </a:rPr>
              <a:t>文言断句：培养语感，讲求方法</a:t>
            </a:r>
            <a:endParaRPr lang="zh-CN" altLang="en-US" dirty="0">
              <a:solidFill>
                <a:schemeClr val="accent2"/>
              </a:solidFill>
            </a:endParaRPr>
          </a:p>
          <a:p>
            <a:pPr>
              <a:buFont typeface="Wingdings" panose="05000000000000000000" pitchFamily="2" charset="2"/>
              <a:buChar char="•"/>
            </a:pPr>
            <a:r>
              <a:rPr lang="zh-CN" altLang="en-US" dirty="0">
                <a:solidFill>
                  <a:schemeClr val="accent2"/>
                </a:solidFill>
              </a:rPr>
              <a:t>抓名词或代词</a:t>
            </a:r>
            <a:endParaRPr lang="zh-CN" altLang="en-US" dirty="0">
              <a:solidFill>
                <a:schemeClr val="accent2"/>
              </a:solidFill>
            </a:endParaRPr>
          </a:p>
          <a:p>
            <a:pPr>
              <a:buNone/>
            </a:pPr>
            <a:r>
              <a:rPr lang="zh-CN" altLang="en-US" dirty="0">
                <a:solidFill>
                  <a:schemeClr val="accent2"/>
                </a:solidFill>
                <a:latin typeface="楷体" panose="02010609060101010101" pitchFamily="49" charset="-122"/>
                <a:ea typeface="楷体" panose="02010609060101010101" pitchFamily="49" charset="-122"/>
              </a:rPr>
              <a:t>      宣和末</a:t>
            </a:r>
            <a:r>
              <a:rPr lang="en-US" altLang="zh-CN" dirty="0">
                <a:solidFill>
                  <a:schemeClr val="accent2"/>
                </a:solidFill>
                <a:latin typeface="楷体" panose="02010609060101010101" pitchFamily="49" charset="-122"/>
                <a:ea typeface="楷体" panose="02010609060101010101" pitchFamily="49" charset="-122"/>
              </a:rPr>
              <a:t>/</a:t>
            </a:r>
            <a:r>
              <a:rPr lang="zh-CN" altLang="en-US" dirty="0">
                <a:solidFill>
                  <a:schemeClr val="accent2"/>
                </a:solidFill>
                <a:latin typeface="楷体" panose="02010609060101010101" pitchFamily="49" charset="-122"/>
                <a:ea typeface="楷体" panose="02010609060101010101" pitchFamily="49" charset="-122"/>
              </a:rPr>
              <a:t>高丽入贡</a:t>
            </a:r>
            <a:r>
              <a:rPr lang="en-US" altLang="zh-CN" dirty="0">
                <a:solidFill>
                  <a:schemeClr val="accent2"/>
                </a:solidFill>
                <a:latin typeface="楷体" panose="02010609060101010101" pitchFamily="49" charset="-122"/>
                <a:ea typeface="楷体" panose="02010609060101010101" pitchFamily="49" charset="-122"/>
              </a:rPr>
              <a:t>/</a:t>
            </a:r>
            <a:r>
              <a:rPr lang="zh-CN" altLang="en-US" dirty="0">
                <a:solidFill>
                  <a:schemeClr val="accent2"/>
                </a:solidFill>
                <a:latin typeface="楷体" panose="02010609060101010101" pitchFamily="49" charset="-122"/>
                <a:ea typeface="楷体" panose="02010609060101010101" pitchFamily="49" charset="-122"/>
              </a:rPr>
              <a:t>使者所过</a:t>
            </a:r>
            <a:r>
              <a:rPr lang="en-US" altLang="zh-CN" dirty="0">
                <a:solidFill>
                  <a:schemeClr val="accent2"/>
                </a:solidFill>
                <a:latin typeface="楷体" panose="02010609060101010101" pitchFamily="49" charset="-122"/>
                <a:ea typeface="楷体" panose="02010609060101010101" pitchFamily="49" charset="-122"/>
              </a:rPr>
              <a:t>/</a:t>
            </a:r>
            <a:r>
              <a:rPr lang="zh-CN" altLang="en-US" dirty="0">
                <a:solidFill>
                  <a:schemeClr val="accent2"/>
                </a:solidFill>
                <a:latin typeface="楷体" panose="02010609060101010101" pitchFamily="49" charset="-122"/>
                <a:ea typeface="楷体" panose="02010609060101010101" pitchFamily="49" charset="-122"/>
              </a:rPr>
              <a:t>调夫治舟</a:t>
            </a:r>
            <a:r>
              <a:rPr lang="en-US" altLang="zh-CN" dirty="0">
                <a:solidFill>
                  <a:schemeClr val="accent2"/>
                </a:solidFill>
                <a:latin typeface="楷体" panose="02010609060101010101" pitchFamily="49" charset="-122"/>
                <a:ea typeface="楷体" panose="02010609060101010101" pitchFamily="49" charset="-122"/>
              </a:rPr>
              <a:t>/</a:t>
            </a:r>
            <a:r>
              <a:rPr lang="zh-CN" altLang="en-US" dirty="0">
                <a:solidFill>
                  <a:schemeClr val="accent2"/>
                </a:solidFill>
                <a:latin typeface="楷体" panose="02010609060101010101" pitchFamily="49" charset="-122"/>
                <a:ea typeface="楷体" panose="02010609060101010101" pitchFamily="49" charset="-122"/>
              </a:rPr>
              <a:t>骚然烦费</a:t>
            </a:r>
            <a:r>
              <a:rPr lang="en-US" altLang="zh-CN" dirty="0">
                <a:solidFill>
                  <a:schemeClr val="accent2"/>
                </a:solidFill>
                <a:latin typeface="楷体" panose="02010609060101010101" pitchFamily="49" charset="-122"/>
                <a:ea typeface="楷体" panose="02010609060101010101" pitchFamily="49" charset="-122"/>
              </a:rPr>
              <a:t>/</a:t>
            </a:r>
            <a:r>
              <a:rPr lang="zh-CN" altLang="en-US" dirty="0">
                <a:solidFill>
                  <a:schemeClr val="accent2"/>
                </a:solidFill>
                <a:latin typeface="楷体" panose="02010609060101010101" pitchFamily="49" charset="-122"/>
                <a:ea typeface="楷体" panose="02010609060101010101" pitchFamily="49" charset="-122"/>
              </a:rPr>
              <a:t>傅言</a:t>
            </a:r>
            <a:r>
              <a:rPr lang="en-US" altLang="zh-CN" dirty="0">
                <a:solidFill>
                  <a:schemeClr val="accent2"/>
                </a:solidFill>
                <a:latin typeface="楷体" panose="02010609060101010101" pitchFamily="49" charset="-122"/>
                <a:ea typeface="楷体" panose="02010609060101010101" pitchFamily="49" charset="-122"/>
              </a:rPr>
              <a:t>/</a:t>
            </a:r>
            <a:r>
              <a:rPr lang="zh-CN" altLang="en-US" dirty="0">
                <a:solidFill>
                  <a:schemeClr val="accent2"/>
                </a:solidFill>
                <a:latin typeface="楷体" panose="02010609060101010101" pitchFamily="49" charset="-122"/>
                <a:ea typeface="楷体" panose="02010609060101010101" pitchFamily="49" charset="-122"/>
              </a:rPr>
              <a:t>索民力以妨农功</a:t>
            </a:r>
            <a:r>
              <a:rPr lang="en-US" altLang="zh-CN" dirty="0">
                <a:solidFill>
                  <a:schemeClr val="accent2"/>
                </a:solidFill>
                <a:latin typeface="楷体" panose="02010609060101010101" pitchFamily="49" charset="-122"/>
                <a:ea typeface="楷体" panose="02010609060101010101" pitchFamily="49" charset="-122"/>
              </a:rPr>
              <a:t>/ </a:t>
            </a:r>
            <a:r>
              <a:rPr lang="zh-CN" altLang="en-US" dirty="0">
                <a:solidFill>
                  <a:schemeClr val="accent2"/>
                </a:solidFill>
                <a:latin typeface="楷体" panose="02010609060101010101" pitchFamily="49" charset="-122"/>
                <a:ea typeface="楷体" panose="02010609060101010101" pitchFamily="49" charset="-122"/>
              </a:rPr>
              <a:t>而于中国无丝毫之益</a:t>
            </a:r>
            <a:r>
              <a:rPr lang="en-US" altLang="zh-CN" dirty="0">
                <a:solidFill>
                  <a:schemeClr val="accent2"/>
                </a:solidFill>
                <a:latin typeface="楷体" panose="02010609060101010101" pitchFamily="49" charset="-122"/>
                <a:ea typeface="楷体" panose="02010609060101010101" pitchFamily="49" charset="-122"/>
              </a:rPr>
              <a:t>/</a:t>
            </a:r>
            <a:r>
              <a:rPr lang="zh-CN" altLang="en-US" dirty="0">
                <a:solidFill>
                  <a:schemeClr val="accent2"/>
                </a:solidFill>
                <a:latin typeface="楷体" panose="02010609060101010101" pitchFamily="49" charset="-122"/>
                <a:ea typeface="楷体" panose="02010609060101010101" pitchFamily="49" charset="-122"/>
              </a:rPr>
              <a:t>宰相谓其所论同苏轼</a:t>
            </a:r>
            <a:r>
              <a:rPr lang="en-US" altLang="zh-CN" dirty="0">
                <a:solidFill>
                  <a:schemeClr val="accent2"/>
                </a:solidFill>
                <a:latin typeface="楷体" panose="02010609060101010101" pitchFamily="49" charset="-122"/>
                <a:ea typeface="楷体" panose="02010609060101010101" pitchFamily="49" charset="-122"/>
              </a:rPr>
              <a:t>/</a:t>
            </a:r>
            <a:r>
              <a:rPr lang="zh-CN" altLang="en-US" dirty="0">
                <a:solidFill>
                  <a:schemeClr val="accent2"/>
                </a:solidFill>
                <a:latin typeface="楷体" panose="02010609060101010101" pitchFamily="49" charset="-122"/>
                <a:ea typeface="楷体" panose="02010609060101010101" pitchFamily="49" charset="-122"/>
              </a:rPr>
              <a:t>奏贬蕲州安置</a:t>
            </a:r>
            <a:r>
              <a:rPr lang="en-US" altLang="zh-CN" dirty="0">
                <a:solidFill>
                  <a:schemeClr val="accent2"/>
                </a:solidFill>
                <a:latin typeface="楷体" panose="02010609060101010101" pitchFamily="49" charset="-122"/>
                <a:ea typeface="楷体" panose="02010609060101010101" pitchFamily="49" charset="-122"/>
              </a:rPr>
              <a:t>/</a:t>
            </a:r>
            <a:endParaRPr lang="zh-CN" altLang="en-US" dirty="0">
              <a:solidFill>
                <a:schemeClr val="accent2"/>
              </a:solidFill>
            </a:endParaRPr>
          </a:p>
          <a:p>
            <a:r>
              <a:rPr lang="zh-CN" altLang="en-US" dirty="0">
                <a:solidFill>
                  <a:schemeClr val="accent2"/>
                </a:solidFill>
              </a:rPr>
              <a:t>抓对话和虚词</a:t>
            </a:r>
            <a:endParaRPr lang="zh-CN" altLang="en-US" dirty="0">
              <a:solidFill>
                <a:schemeClr val="accent2"/>
              </a:solidFill>
            </a:endParaRPr>
          </a:p>
          <a:p>
            <a:pPr>
              <a:buNone/>
            </a:pPr>
            <a:r>
              <a:rPr lang="zh-CN" altLang="en-US" dirty="0">
                <a:solidFill>
                  <a:schemeClr val="accent2"/>
                </a:solidFill>
              </a:rPr>
              <a:t>       </a:t>
            </a:r>
            <a:r>
              <a:rPr lang="zh-CN" altLang="en-US" dirty="0">
                <a:solidFill>
                  <a:schemeClr val="accent2"/>
                </a:solidFill>
                <a:latin typeface="楷体" panose="02010609060101010101" pitchFamily="49" charset="-122"/>
                <a:ea typeface="楷体" panose="02010609060101010101" pitchFamily="49" charset="-122"/>
              </a:rPr>
              <a:t>为政有能声</a:t>
            </a:r>
            <a:r>
              <a:rPr lang="en-US" altLang="zh-CN" dirty="0">
                <a:solidFill>
                  <a:schemeClr val="accent2"/>
                </a:solidFill>
                <a:latin typeface="楷体" panose="02010609060101010101" pitchFamily="49" charset="-122"/>
                <a:ea typeface="楷体" panose="02010609060101010101" pitchFamily="49" charset="-122"/>
              </a:rPr>
              <a:t>/</a:t>
            </a:r>
            <a:r>
              <a:rPr lang="zh-CN" altLang="en-US" dirty="0">
                <a:solidFill>
                  <a:schemeClr val="accent2"/>
                </a:solidFill>
                <a:latin typeface="楷体" panose="02010609060101010101" pitchFamily="49" charset="-122"/>
                <a:ea typeface="楷体" panose="02010609060101010101" pitchFamily="49" charset="-122"/>
              </a:rPr>
              <a:t>盗悉窜他境</a:t>
            </a:r>
            <a:r>
              <a:rPr lang="en-US" altLang="zh-CN" dirty="0">
                <a:solidFill>
                  <a:schemeClr val="accent2"/>
                </a:solidFill>
                <a:latin typeface="楷体" panose="02010609060101010101" pitchFamily="49" charset="-122"/>
                <a:ea typeface="楷体" panose="02010609060101010101" pitchFamily="49" charset="-122"/>
              </a:rPr>
              <a:t>/</a:t>
            </a:r>
            <a:r>
              <a:rPr lang="zh-CN" altLang="en-US" dirty="0">
                <a:solidFill>
                  <a:schemeClr val="accent2"/>
                </a:solidFill>
                <a:latin typeface="楷体" panose="02010609060101010101" pitchFamily="49" charset="-122"/>
                <a:ea typeface="楷体" panose="02010609060101010101" pitchFamily="49" charset="-122"/>
              </a:rPr>
              <a:t>至夜户不闭</a:t>
            </a:r>
            <a:r>
              <a:rPr lang="en-US" altLang="zh-CN" dirty="0">
                <a:solidFill>
                  <a:schemeClr val="accent2"/>
                </a:solidFill>
                <a:latin typeface="楷体" panose="02010609060101010101" pitchFamily="49" charset="-122"/>
                <a:ea typeface="楷体" panose="02010609060101010101" pitchFamily="49" charset="-122"/>
              </a:rPr>
              <a:t>/</a:t>
            </a:r>
            <a:r>
              <a:rPr lang="zh-CN" altLang="en-US" dirty="0">
                <a:solidFill>
                  <a:schemeClr val="accent2"/>
                </a:solidFill>
                <a:latin typeface="楷体" panose="02010609060101010101" pitchFamily="49" charset="-122"/>
                <a:ea typeface="楷体" panose="02010609060101010101" pitchFamily="49" charset="-122"/>
              </a:rPr>
              <a:t>尝有使客亡橐中物</a:t>
            </a:r>
            <a:r>
              <a:rPr lang="en-US" altLang="zh-CN" dirty="0">
                <a:solidFill>
                  <a:schemeClr val="accent2"/>
                </a:solidFill>
                <a:latin typeface="楷体" panose="02010609060101010101" pitchFamily="49" charset="-122"/>
                <a:ea typeface="楷体" panose="02010609060101010101" pitchFamily="49" charset="-122"/>
              </a:rPr>
              <a:t>/</a:t>
            </a:r>
            <a:r>
              <a:rPr lang="zh-CN" altLang="en-US" dirty="0">
                <a:solidFill>
                  <a:schemeClr val="accent2"/>
                </a:solidFill>
                <a:latin typeface="楷体" panose="02010609060101010101" pitchFamily="49" charset="-122"/>
                <a:ea typeface="楷体" panose="02010609060101010101" pitchFamily="49" charset="-122"/>
              </a:rPr>
              <a:t>移书诘盗</a:t>
            </a:r>
            <a:r>
              <a:rPr lang="en-US" altLang="zh-CN" dirty="0">
                <a:solidFill>
                  <a:schemeClr val="accent2"/>
                </a:solidFill>
                <a:latin typeface="楷体" panose="02010609060101010101" pitchFamily="49" charset="-122"/>
                <a:ea typeface="楷体" panose="02010609060101010101" pitchFamily="49" charset="-122"/>
              </a:rPr>
              <a:t>/</a:t>
            </a:r>
            <a:r>
              <a:rPr lang="zh-CN" altLang="en-US" dirty="0">
                <a:solidFill>
                  <a:schemeClr val="accent2"/>
                </a:solidFill>
                <a:latin typeface="楷体" panose="02010609060101010101" pitchFamily="49" charset="-122"/>
                <a:ea typeface="楷体" panose="02010609060101010101" pitchFamily="49" charset="-122"/>
              </a:rPr>
              <a:t>公亮报</a:t>
            </a:r>
            <a:r>
              <a:rPr lang="en-US" altLang="zh-CN" dirty="0">
                <a:solidFill>
                  <a:schemeClr val="accent2"/>
                </a:solidFill>
                <a:latin typeface="楷体" panose="02010609060101010101" pitchFamily="49" charset="-122"/>
                <a:ea typeface="楷体" panose="02010609060101010101" pitchFamily="49" charset="-122"/>
              </a:rPr>
              <a:t>/</a:t>
            </a:r>
            <a:r>
              <a:rPr lang="zh-CN" altLang="en-US" dirty="0">
                <a:solidFill>
                  <a:schemeClr val="accent2"/>
                </a:solidFill>
                <a:latin typeface="楷体" panose="02010609060101010101" pitchFamily="49" charset="-122"/>
                <a:ea typeface="楷体" panose="02010609060101010101" pitchFamily="49" charset="-122"/>
              </a:rPr>
              <a:t>吾境不藏盗</a:t>
            </a:r>
            <a:r>
              <a:rPr lang="en-US" altLang="zh-CN" dirty="0">
                <a:solidFill>
                  <a:schemeClr val="accent2"/>
                </a:solidFill>
                <a:latin typeface="楷体" panose="02010609060101010101" pitchFamily="49" charset="-122"/>
                <a:ea typeface="楷体" panose="02010609060101010101" pitchFamily="49" charset="-122"/>
              </a:rPr>
              <a:t>/</a:t>
            </a:r>
            <a:r>
              <a:rPr lang="zh-CN" altLang="en-US" dirty="0">
                <a:solidFill>
                  <a:schemeClr val="accent2"/>
                </a:solidFill>
                <a:latin typeface="楷体" panose="02010609060101010101" pitchFamily="49" charset="-122"/>
                <a:ea typeface="楷体" panose="02010609060101010101" pitchFamily="49" charset="-122"/>
              </a:rPr>
              <a:t>殆从者之廋耳</a:t>
            </a:r>
            <a:r>
              <a:rPr lang="en-US" altLang="zh-CN" dirty="0">
                <a:solidFill>
                  <a:schemeClr val="accent2"/>
                </a:solidFill>
                <a:latin typeface="楷体" panose="02010609060101010101" pitchFamily="49" charset="-122"/>
                <a:ea typeface="楷体" panose="02010609060101010101" pitchFamily="49" charset="-122"/>
              </a:rPr>
              <a:t>/</a:t>
            </a:r>
            <a:r>
              <a:rPr lang="zh-CN" altLang="en-US" dirty="0">
                <a:solidFill>
                  <a:schemeClr val="accent2"/>
                </a:solidFill>
                <a:latin typeface="楷体" panose="02010609060101010101" pitchFamily="49" charset="-122"/>
                <a:ea typeface="楷体" panose="02010609060101010101" pitchFamily="49" charset="-122"/>
              </a:rPr>
              <a:t>索之</a:t>
            </a:r>
            <a:r>
              <a:rPr lang="en-US" altLang="zh-CN" dirty="0">
                <a:solidFill>
                  <a:schemeClr val="accent2"/>
                </a:solidFill>
                <a:latin typeface="楷体" panose="02010609060101010101" pitchFamily="49" charset="-122"/>
                <a:ea typeface="楷体" panose="02010609060101010101" pitchFamily="49" charset="-122"/>
              </a:rPr>
              <a:t>/</a:t>
            </a:r>
            <a:r>
              <a:rPr lang="zh-CN" altLang="en-US" dirty="0">
                <a:solidFill>
                  <a:schemeClr val="accent2"/>
                </a:solidFill>
                <a:latin typeface="楷体" panose="02010609060101010101" pitchFamily="49" charset="-122"/>
                <a:ea typeface="楷体" panose="02010609060101010101" pitchFamily="49" charset="-122"/>
              </a:rPr>
              <a:t>果然</a:t>
            </a:r>
            <a:r>
              <a:rPr lang="en-US" altLang="zh-CN" dirty="0">
                <a:solidFill>
                  <a:schemeClr val="accent2"/>
                </a:solidFill>
                <a:latin typeface="楷体" panose="02010609060101010101" pitchFamily="49" charset="-122"/>
                <a:ea typeface="楷体" panose="02010609060101010101" pitchFamily="49" charset="-122"/>
              </a:rPr>
              <a:t>/</a:t>
            </a:r>
            <a:endParaRPr lang="zh-CN" altLang="en-US" dirty="0">
              <a:solidFill>
                <a:schemeClr val="accent2"/>
              </a:solidFill>
              <a:latin typeface="楷体" panose="02010609060101010101" pitchFamily="49" charset="-122"/>
              <a:ea typeface="楷体" panose="02010609060101010101" pitchFamily="49" charset="-122"/>
            </a:endParaRPr>
          </a:p>
          <a:p>
            <a:r>
              <a:rPr lang="zh-CN" altLang="en-US" dirty="0">
                <a:solidFill>
                  <a:schemeClr val="accent2"/>
                </a:solidFill>
              </a:rPr>
              <a:t>抓排偶句式</a:t>
            </a:r>
            <a:endParaRPr lang="zh-CN" altLang="en-US" dirty="0">
              <a:solidFill>
                <a:schemeClr val="accent2"/>
              </a:solidFill>
            </a:endParaRPr>
          </a:p>
          <a:p>
            <a:r>
              <a:rPr lang="zh-CN" altLang="en-US" dirty="0">
                <a:solidFill>
                  <a:schemeClr val="accent2"/>
                </a:solidFill>
              </a:rPr>
              <a:t>抓顶针修辞</a:t>
            </a:r>
            <a:endParaRPr lang="zh-CN" altLang="en-US" dirty="0">
              <a:solidFill>
                <a:schemeClr val="accent2"/>
              </a:solidFill>
            </a:endParaRPr>
          </a:p>
          <a:p>
            <a:pPr>
              <a:spcBef>
                <a:spcPct val="0"/>
              </a:spcBef>
              <a:buFont typeface="Wingdings" panose="05000000000000000000" pitchFamily="2" charset="2"/>
              <a:buNone/>
            </a:pPr>
            <a:endParaRPr lang="zh-CN" altLang="en-US" b="1" dirty="0">
              <a:solidFill>
                <a:schemeClr val="accent2"/>
              </a:solidFill>
            </a:endParaRPr>
          </a:p>
          <a:p>
            <a:endParaRPr lang="zh-CN" altLang="en-US" b="1" dirty="0">
              <a:solidFill>
                <a:schemeClr val="accent2"/>
              </a:solidFill>
            </a:endParaRPr>
          </a:p>
        </p:txBody>
      </p:sp>
    </p:spTree>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6" name="矩形 24584"/>
          <p:cNvSpPr/>
          <p:nvPr/>
        </p:nvSpPr>
        <p:spPr>
          <a:xfrm>
            <a:off x="2362200" y="207963"/>
            <a:ext cx="7522845" cy="583565"/>
          </a:xfrm>
          <a:prstGeom prst="rect">
            <a:avLst/>
          </a:prstGeom>
          <a:noFill/>
          <a:ln w="9525">
            <a:noFill/>
          </a:ln>
        </p:spPr>
        <p:txBody>
          <a:bodyPr wrap="none">
            <a:spAutoFit/>
          </a:bodyPr>
          <a:p>
            <a:pPr eaLnBrk="0" hangingPunct="0"/>
            <a:r>
              <a:rPr lang="zh-CN" altLang="en-US" sz="3200" dirty="0">
                <a:solidFill>
                  <a:schemeClr val="tx2"/>
                </a:solidFill>
                <a:latin typeface="Arial" panose="020B0604020202020204" pitchFamily="34" charset="0"/>
              </a:rPr>
              <a:t>“知言”：</a:t>
            </a:r>
            <a:r>
              <a:rPr lang="zh-CN" altLang="en-US" sz="3200" b="1" dirty="0">
                <a:solidFill>
                  <a:schemeClr val="tx2"/>
                </a:solidFill>
                <a:latin typeface="Arial" panose="020B0604020202020204" pitchFamily="34" charset="0"/>
              </a:rPr>
              <a:t>了解试题指向，掌握解题规律</a:t>
            </a:r>
            <a:endParaRPr lang="zh-CN" altLang="en-US" sz="3200" b="1" dirty="0">
              <a:solidFill>
                <a:schemeClr val="tx2"/>
              </a:solidFill>
              <a:latin typeface="Arial" panose="020B0604020202020204" pitchFamily="34" charset="0"/>
            </a:endParaRPr>
          </a:p>
        </p:txBody>
      </p:sp>
      <p:sp>
        <p:nvSpPr>
          <p:cNvPr id="103427" name="矩形 24586"/>
          <p:cNvSpPr/>
          <p:nvPr/>
        </p:nvSpPr>
        <p:spPr>
          <a:xfrm>
            <a:off x="2063750" y="1196975"/>
            <a:ext cx="8077200" cy="5815965"/>
          </a:xfrm>
          <a:prstGeom prst="rect">
            <a:avLst/>
          </a:prstGeom>
          <a:noFill/>
          <a:ln w="9525">
            <a:noFill/>
          </a:ln>
        </p:spPr>
        <p:txBody>
          <a:bodyPr>
            <a:spAutoFit/>
          </a:bodyPr>
          <a:p>
            <a:pPr eaLnBrk="0" hangingPunct="0"/>
            <a:r>
              <a:rPr lang="en-US" altLang="zh-CN" sz="2400" b="1" dirty="0">
                <a:solidFill>
                  <a:schemeClr val="accent2"/>
                </a:solidFill>
                <a:latin typeface="Arial" panose="020B0604020202020204" pitchFamily="34" charset="0"/>
              </a:rPr>
              <a:t>2.</a:t>
            </a:r>
            <a:r>
              <a:rPr lang="zh-CN" altLang="en-US" sz="2400" b="1" dirty="0">
                <a:solidFill>
                  <a:schemeClr val="accent2"/>
                </a:solidFill>
                <a:latin typeface="Arial" panose="020B0604020202020204" pitchFamily="34" charset="0"/>
              </a:rPr>
              <a:t>文化常识：死去活来（分类识记，灵活运用）</a:t>
            </a:r>
            <a:endParaRPr lang="zh-CN" altLang="en-US" sz="2400" b="1" dirty="0">
              <a:solidFill>
                <a:schemeClr val="accent2"/>
              </a:solidFill>
              <a:latin typeface="Arial" panose="020B0604020202020204" pitchFamily="34" charset="0"/>
            </a:endParaRPr>
          </a:p>
          <a:p>
            <a:pPr eaLnBrk="0" hangingPunct="0"/>
            <a:endParaRPr lang="zh-CN" altLang="en-US" sz="2400" b="1" dirty="0">
              <a:solidFill>
                <a:schemeClr val="accent2"/>
              </a:solidFill>
              <a:latin typeface="Arial" panose="020B0604020202020204" pitchFamily="34" charset="0"/>
            </a:endParaRPr>
          </a:p>
          <a:p>
            <a:pPr eaLnBrk="0" hangingPunct="0"/>
            <a:r>
              <a:rPr lang="zh-CN" altLang="en-US" sz="2400" b="1" dirty="0">
                <a:solidFill>
                  <a:schemeClr val="accent2"/>
                </a:solidFill>
                <a:latin typeface="Arial" panose="020B0604020202020204" pitchFamily="34" charset="0"/>
              </a:rPr>
              <a:t>古代称谓</a:t>
            </a:r>
            <a:endParaRPr lang="zh-CN" altLang="en-US" sz="2400" b="1" dirty="0">
              <a:solidFill>
                <a:schemeClr val="accent2"/>
              </a:solidFill>
              <a:latin typeface="Arial" panose="020B0604020202020204" pitchFamily="34" charset="0"/>
            </a:endParaRPr>
          </a:p>
          <a:p>
            <a:pPr eaLnBrk="0" hangingPunct="0"/>
            <a:endParaRPr lang="zh-CN" altLang="en-US" sz="2400" b="1" dirty="0">
              <a:solidFill>
                <a:schemeClr val="accent2"/>
              </a:solidFill>
              <a:latin typeface="Arial" panose="020B0604020202020204" pitchFamily="34" charset="0"/>
            </a:endParaRPr>
          </a:p>
          <a:p>
            <a:pPr eaLnBrk="0" hangingPunct="0"/>
            <a:r>
              <a:rPr lang="zh-CN" altLang="en-US" sz="2400" b="1" dirty="0">
                <a:solidFill>
                  <a:schemeClr val="accent2"/>
                </a:solidFill>
                <a:latin typeface="Arial" panose="020B0604020202020204" pitchFamily="34" charset="0"/>
              </a:rPr>
              <a:t>官职和科举</a:t>
            </a:r>
            <a:endParaRPr lang="zh-CN" altLang="en-US" sz="2400" b="1" dirty="0">
              <a:solidFill>
                <a:schemeClr val="accent2"/>
              </a:solidFill>
              <a:latin typeface="Arial" panose="020B0604020202020204" pitchFamily="34" charset="0"/>
            </a:endParaRPr>
          </a:p>
          <a:p>
            <a:pPr eaLnBrk="0" hangingPunct="0"/>
            <a:endParaRPr lang="zh-CN" altLang="en-US" sz="2400" b="1" dirty="0">
              <a:solidFill>
                <a:schemeClr val="accent2"/>
              </a:solidFill>
              <a:latin typeface="Arial" panose="020B0604020202020204" pitchFamily="34" charset="0"/>
            </a:endParaRPr>
          </a:p>
          <a:p>
            <a:pPr eaLnBrk="0" hangingPunct="0"/>
            <a:r>
              <a:rPr lang="zh-CN" altLang="en-US" sz="2400" b="1" dirty="0">
                <a:solidFill>
                  <a:schemeClr val="accent2"/>
                </a:solidFill>
                <a:latin typeface="Arial" panose="020B0604020202020204" pitchFamily="34" charset="0"/>
              </a:rPr>
              <a:t>历法和刑法</a:t>
            </a:r>
            <a:endParaRPr lang="zh-CN" altLang="en-US" sz="2400" b="1" dirty="0">
              <a:solidFill>
                <a:schemeClr val="accent2"/>
              </a:solidFill>
              <a:latin typeface="Arial" panose="020B0604020202020204" pitchFamily="34" charset="0"/>
            </a:endParaRPr>
          </a:p>
          <a:p>
            <a:pPr eaLnBrk="0" hangingPunct="0"/>
            <a:endParaRPr lang="zh-CN" altLang="en-US" sz="2400" b="1" dirty="0">
              <a:solidFill>
                <a:schemeClr val="accent2"/>
              </a:solidFill>
              <a:latin typeface="Arial" panose="020B0604020202020204" pitchFamily="34" charset="0"/>
            </a:endParaRPr>
          </a:p>
          <a:p>
            <a:pPr eaLnBrk="0" hangingPunct="0"/>
            <a:r>
              <a:rPr lang="zh-CN" altLang="en-US" sz="2400" b="1" dirty="0">
                <a:solidFill>
                  <a:schemeClr val="accent2"/>
                </a:solidFill>
                <a:latin typeface="Arial" panose="020B0604020202020204" pitchFamily="34" charset="0"/>
              </a:rPr>
              <a:t>地理常识</a:t>
            </a:r>
            <a:endParaRPr lang="zh-CN" altLang="en-US" sz="2400" b="1" dirty="0">
              <a:solidFill>
                <a:schemeClr val="accent2"/>
              </a:solidFill>
              <a:latin typeface="Arial" panose="020B0604020202020204" pitchFamily="34" charset="0"/>
            </a:endParaRPr>
          </a:p>
          <a:p>
            <a:pPr eaLnBrk="0" hangingPunct="0"/>
            <a:endParaRPr lang="zh-CN" altLang="en-US" sz="2400" b="1" dirty="0">
              <a:solidFill>
                <a:schemeClr val="accent2"/>
              </a:solidFill>
              <a:latin typeface="Arial" panose="020B0604020202020204" pitchFamily="34" charset="0"/>
            </a:endParaRPr>
          </a:p>
          <a:p>
            <a:pPr eaLnBrk="0" hangingPunct="0"/>
            <a:r>
              <a:rPr lang="zh-CN" altLang="en-US" sz="2400" b="1" dirty="0">
                <a:solidFill>
                  <a:schemeClr val="accent2"/>
                </a:solidFill>
                <a:latin typeface="Arial" panose="020B0604020202020204" pitchFamily="34" charset="0"/>
              </a:rPr>
              <a:t>礼仪习俗其他</a:t>
            </a:r>
            <a:endParaRPr lang="zh-CN" altLang="en-US" sz="2400" b="1" dirty="0">
              <a:solidFill>
                <a:schemeClr val="accent2"/>
              </a:solidFill>
              <a:latin typeface="Arial" panose="020B0604020202020204" pitchFamily="34" charset="0"/>
            </a:endParaRPr>
          </a:p>
          <a:p>
            <a:pPr eaLnBrk="0" hangingPunct="0"/>
            <a:endParaRPr lang="zh-CN" altLang="en-US" sz="2400" b="1" dirty="0">
              <a:solidFill>
                <a:schemeClr val="accent2"/>
              </a:solidFill>
              <a:latin typeface="Arial" panose="020B0604020202020204" pitchFamily="34" charset="0"/>
            </a:endParaRPr>
          </a:p>
          <a:p>
            <a:pPr eaLnBrk="0" hangingPunct="0"/>
            <a:r>
              <a:rPr lang="zh-CN" altLang="en-US" sz="2400" b="1" dirty="0">
                <a:solidFill>
                  <a:schemeClr val="accent2"/>
                </a:solidFill>
                <a:latin typeface="Arial" panose="020B0604020202020204" pitchFamily="34" charset="0"/>
              </a:rPr>
              <a:t>古代货币</a:t>
            </a:r>
            <a:endParaRPr lang="zh-CN" altLang="en-US" sz="2400" b="1" dirty="0">
              <a:solidFill>
                <a:schemeClr val="accent2"/>
              </a:solidFill>
              <a:latin typeface="Arial" panose="020B0604020202020204" pitchFamily="34" charset="0"/>
            </a:endParaRPr>
          </a:p>
          <a:p>
            <a:pPr eaLnBrk="0" hangingPunct="0"/>
            <a:endParaRPr lang="zh-CN" altLang="en-US" sz="2400" b="1" dirty="0">
              <a:solidFill>
                <a:schemeClr val="accent2"/>
              </a:solidFill>
              <a:latin typeface="Arial" panose="020B0604020202020204" pitchFamily="34" charset="0"/>
            </a:endParaRPr>
          </a:p>
          <a:p>
            <a:pPr eaLnBrk="0" hangingPunct="0">
              <a:spcBef>
                <a:spcPct val="50000"/>
              </a:spcBef>
            </a:pPr>
            <a:endParaRPr lang="en-US" altLang="zh-CN" sz="2400" b="1" dirty="0">
              <a:latin typeface="Arial" panose="020B0604020202020204" pitchFamily="34" charset="0"/>
            </a:endParaRPr>
          </a:p>
        </p:txBody>
      </p:sp>
      <p:sp>
        <p:nvSpPr>
          <p:cNvPr id="103428" name="矩形 24587"/>
          <p:cNvSpPr/>
          <p:nvPr/>
        </p:nvSpPr>
        <p:spPr>
          <a:xfrm>
            <a:off x="2063750" y="2852738"/>
            <a:ext cx="7543800" cy="368300"/>
          </a:xfrm>
          <a:prstGeom prst="rect">
            <a:avLst/>
          </a:prstGeom>
          <a:noFill/>
          <a:ln w="9525">
            <a:noFill/>
          </a:ln>
        </p:spPr>
        <p:txBody>
          <a:bodyPr>
            <a:spAutoFit/>
          </a:bodyPr>
          <a:p>
            <a:pPr eaLnBrk="0" hangingPunct="0"/>
            <a:r>
              <a:rPr lang="zh-CN" altLang="en-US" sz="1800" b="1" dirty="0">
                <a:solidFill>
                  <a:srgbClr val="0000FF"/>
                </a:solidFill>
                <a:latin typeface="Arial" panose="020B0604020202020204" pitchFamily="34" charset="0"/>
              </a:rPr>
              <a:t>一</a:t>
            </a:r>
            <a:endParaRPr lang="zh-CN" altLang="en-US" sz="1800" b="1" dirty="0">
              <a:solidFill>
                <a:srgbClr val="0000FF"/>
              </a:solidFill>
              <a:latin typeface="Arial" panose="020B0604020202020204" pitchFamily="34" charset="0"/>
            </a:endParaRPr>
          </a:p>
        </p:txBody>
      </p:sp>
    </p:spTree>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矩形 22531"/>
          <p:cNvSpPr/>
          <p:nvPr/>
        </p:nvSpPr>
        <p:spPr>
          <a:xfrm>
            <a:off x="1774825" y="88900"/>
            <a:ext cx="7391400" cy="1198880"/>
          </a:xfrm>
          <a:prstGeom prst="rect">
            <a:avLst/>
          </a:prstGeom>
          <a:noFill/>
          <a:ln w="9525">
            <a:noFill/>
          </a:ln>
        </p:spPr>
        <p:txBody>
          <a:bodyPr>
            <a:spAutoFit/>
          </a:bodyPr>
          <a:p>
            <a:pPr eaLnBrk="0" hangingPunct="0"/>
            <a:r>
              <a:rPr lang="zh-CN" altLang="en-US" sz="2400" dirty="0">
                <a:solidFill>
                  <a:schemeClr val="tx2"/>
                </a:solidFill>
                <a:latin typeface="Arial" panose="020B0604020202020204" pitchFamily="34" charset="0"/>
              </a:rPr>
              <a:t>“知言”：培养文言文语感，夯实文言文基础</a:t>
            </a:r>
            <a:endParaRPr lang="zh-CN" altLang="en-US" sz="2400" dirty="0">
              <a:solidFill>
                <a:schemeClr val="tx2"/>
              </a:solidFill>
              <a:latin typeface="Arial" panose="020B0604020202020204" pitchFamily="34" charset="0"/>
            </a:endParaRPr>
          </a:p>
          <a:p>
            <a:pPr eaLnBrk="0" hangingPunct="0"/>
            <a:r>
              <a:rPr lang="en-US" altLang="zh-CN" sz="2400" b="1" dirty="0">
                <a:solidFill>
                  <a:schemeClr val="accent2"/>
                </a:solidFill>
                <a:latin typeface="Arial" panose="020B0604020202020204" pitchFamily="34" charset="0"/>
              </a:rPr>
              <a:t>3.</a:t>
            </a:r>
            <a:r>
              <a:rPr lang="zh-CN" altLang="en-US" sz="2400" b="1" dirty="0">
                <a:solidFill>
                  <a:schemeClr val="accent2"/>
                </a:solidFill>
                <a:latin typeface="Arial" panose="020B0604020202020204" pitchFamily="34" charset="0"/>
              </a:rPr>
              <a:t>文意理解：依序梳理文脉，比照语意细节</a:t>
            </a:r>
            <a:endParaRPr lang="zh-CN" altLang="en-US" sz="2400" b="1" dirty="0">
              <a:solidFill>
                <a:schemeClr val="accent2"/>
              </a:solidFill>
              <a:latin typeface="Arial" panose="020B0604020202020204" pitchFamily="34" charset="0"/>
            </a:endParaRPr>
          </a:p>
          <a:p>
            <a:pPr eaLnBrk="0" hangingPunct="0"/>
            <a:endParaRPr lang="zh-CN" altLang="en-US" sz="2400" b="1" dirty="0">
              <a:solidFill>
                <a:schemeClr val="accent2"/>
              </a:solidFill>
              <a:latin typeface="Arial" panose="020B0604020202020204" pitchFamily="34" charset="0"/>
            </a:endParaRPr>
          </a:p>
        </p:txBody>
      </p:sp>
      <p:sp>
        <p:nvSpPr>
          <p:cNvPr id="105475" name="矩形 22534"/>
          <p:cNvSpPr/>
          <p:nvPr/>
        </p:nvSpPr>
        <p:spPr>
          <a:xfrm>
            <a:off x="1774825" y="1028700"/>
            <a:ext cx="4800600" cy="4799965"/>
          </a:xfrm>
          <a:prstGeom prst="rect">
            <a:avLst/>
          </a:prstGeom>
          <a:noFill/>
          <a:ln w="9525">
            <a:noFill/>
          </a:ln>
        </p:spPr>
        <p:txBody>
          <a:bodyPr>
            <a:spAutoFit/>
          </a:bodyPr>
          <a:p>
            <a:pPr eaLnBrk="0" hangingPunct="0"/>
            <a:r>
              <a:rPr lang="zh-CN" altLang="en-US" sz="1800" b="1" dirty="0">
                <a:solidFill>
                  <a:srgbClr val="FF0066"/>
                </a:solidFill>
                <a:latin typeface="Arial" panose="020B0604020202020204" pitchFamily="34" charset="0"/>
              </a:rPr>
              <a:t>选项</a:t>
            </a:r>
            <a:endParaRPr lang="zh-CN" altLang="en-US" sz="1800" b="1" dirty="0">
              <a:solidFill>
                <a:srgbClr val="FF0066"/>
              </a:solidFill>
              <a:latin typeface="Arial" panose="020B0604020202020204" pitchFamily="34" charset="0"/>
            </a:endParaRPr>
          </a:p>
          <a:p>
            <a:pPr eaLnBrk="0" hangingPunct="0"/>
            <a:r>
              <a:rPr lang="en-US" altLang="zh-CN" sz="1800" b="1" dirty="0">
                <a:latin typeface="Arial" panose="020B0604020202020204" pitchFamily="34" charset="0"/>
              </a:rPr>
              <a:t>A</a:t>
            </a:r>
            <a:r>
              <a:rPr lang="zh-CN" altLang="en-US" sz="1800" b="1" dirty="0">
                <a:latin typeface="Arial" panose="020B0604020202020204" pitchFamily="34" charset="0"/>
              </a:rPr>
              <a:t>．休烈忠诚机敏，谨遵职业操守。他自幼好学，入仕后受到杨国忠排挤，离京到地方任职；安禄山叛乱后，他</a:t>
            </a:r>
            <a:r>
              <a:rPr lang="zh-CN" altLang="en-US" sz="1800" b="1" dirty="0">
                <a:solidFill>
                  <a:srgbClr val="FF0066"/>
                </a:solidFill>
                <a:latin typeface="Arial" panose="020B0604020202020204" pitchFamily="34" charset="0"/>
              </a:rPr>
              <a:t>直言不讳地回答</a:t>
            </a:r>
            <a:r>
              <a:rPr lang="zh-CN" altLang="en-US" sz="1800" b="1" dirty="0">
                <a:latin typeface="Arial" panose="020B0604020202020204" pitchFamily="34" charset="0"/>
              </a:rPr>
              <a:t>了肃宗关于史官职责的问题。（</a:t>
            </a:r>
            <a:r>
              <a:rPr lang="en-US" altLang="zh-CN" sz="1800" b="1" dirty="0">
                <a:latin typeface="Arial" panose="020B0604020202020204" pitchFamily="34" charset="0"/>
              </a:rPr>
              <a:t>14</a:t>
            </a:r>
            <a:r>
              <a:rPr lang="zh-CN" altLang="en-US" sz="1800" b="1" dirty="0">
                <a:latin typeface="Arial" panose="020B0604020202020204" pitchFamily="34" charset="0"/>
              </a:rPr>
              <a:t>年）</a:t>
            </a:r>
            <a:r>
              <a:rPr lang="zh-CN" altLang="en-US" sz="1800" dirty="0">
                <a:latin typeface="Arial" panose="020B0604020202020204" pitchFamily="34" charset="0"/>
              </a:rPr>
              <a:t> </a:t>
            </a:r>
            <a:endParaRPr lang="zh-CN" altLang="en-US" sz="1800" b="1" dirty="0">
              <a:solidFill>
                <a:srgbClr val="FF0066"/>
              </a:solidFill>
              <a:latin typeface="Arial" panose="020B0604020202020204" pitchFamily="34" charset="0"/>
            </a:endParaRPr>
          </a:p>
          <a:p>
            <a:pPr eaLnBrk="0" hangingPunct="0"/>
            <a:r>
              <a:rPr lang="en-US" altLang="zh-CN" sz="1800" b="1" dirty="0">
                <a:latin typeface="Arial" panose="020B0604020202020204" pitchFamily="34" charset="0"/>
              </a:rPr>
              <a:t>C</a:t>
            </a:r>
            <a:r>
              <a:rPr lang="zh-CN" altLang="en-US" sz="1800" b="1" dirty="0">
                <a:latin typeface="Arial" panose="020B0604020202020204" pitchFamily="34" charset="0"/>
              </a:rPr>
              <a:t>．孙傅不畏金人，努力保全太子。金人掳走钦宗后又索求太子，他密谋藏匿太子，</a:t>
            </a:r>
            <a:r>
              <a:rPr lang="zh-CN" altLang="en-US" sz="1800" b="1" dirty="0">
                <a:solidFill>
                  <a:srgbClr val="FF0000"/>
                </a:solidFill>
                <a:latin typeface="Arial" panose="020B0604020202020204" pitchFamily="34" charset="0"/>
              </a:rPr>
              <a:t>杀二宦官将首级送至金营，</a:t>
            </a:r>
            <a:r>
              <a:rPr lang="zh-CN" altLang="en-US" sz="1800" b="1" dirty="0">
                <a:latin typeface="Arial" panose="020B0604020202020204" pitchFamily="34" charset="0"/>
              </a:rPr>
              <a:t>欺骗金人说，这就是误伤太子之人。（</a:t>
            </a:r>
            <a:r>
              <a:rPr lang="en-US" altLang="zh-CN" sz="1800" b="1" dirty="0">
                <a:latin typeface="Arial" panose="020B0604020202020204" pitchFamily="34" charset="0"/>
              </a:rPr>
              <a:t>15</a:t>
            </a:r>
            <a:r>
              <a:rPr lang="zh-CN" altLang="en-US" sz="1800" b="1" dirty="0">
                <a:latin typeface="Arial" panose="020B0604020202020204" pitchFamily="34" charset="0"/>
              </a:rPr>
              <a:t>年）</a:t>
            </a:r>
            <a:endParaRPr lang="zh-CN" altLang="en-US" sz="1800" b="1" dirty="0">
              <a:latin typeface="Arial" panose="020B0604020202020204" pitchFamily="34" charset="0"/>
            </a:endParaRPr>
          </a:p>
          <a:p>
            <a:pPr eaLnBrk="0" hangingPunct="0"/>
            <a:r>
              <a:rPr lang="en-US" altLang="zh-CN" sz="1800" b="1" dirty="0">
                <a:latin typeface="Arial" panose="020B0604020202020204" pitchFamily="34" charset="0"/>
              </a:rPr>
              <a:t>C.</a:t>
            </a:r>
            <a:r>
              <a:rPr lang="zh-CN" altLang="en-US" sz="1800" b="1" dirty="0">
                <a:latin typeface="Arial" panose="020B0604020202020204" pitchFamily="34" charset="0"/>
              </a:rPr>
              <a:t>曾公亮防患未然，止息边地事端。契丹违约在界河捕鱼运盐，他认为萌芽不禁终将酿成大祸，</a:t>
            </a:r>
            <a:r>
              <a:rPr lang="zh-CN" altLang="en-US" sz="1800" b="1" dirty="0">
                <a:solidFill>
                  <a:srgbClr val="FF0066"/>
                </a:solidFill>
                <a:latin typeface="Arial" panose="020B0604020202020204" pitchFamily="34" charset="0"/>
              </a:rPr>
              <a:t>派使者偕同雄州赵滋前往调解，</a:t>
            </a:r>
            <a:r>
              <a:rPr lang="zh-CN" altLang="en-US" sz="1800" b="1" dirty="0">
                <a:latin typeface="Arial" panose="020B0604020202020204" pitchFamily="34" charset="0"/>
              </a:rPr>
              <a:t>边地双方得以相安无事。（</a:t>
            </a:r>
            <a:r>
              <a:rPr lang="en-US" altLang="zh-CN" sz="1800" b="1" dirty="0">
                <a:latin typeface="Arial" panose="020B0604020202020204" pitchFamily="34" charset="0"/>
              </a:rPr>
              <a:t>16</a:t>
            </a:r>
            <a:r>
              <a:rPr lang="zh-CN" altLang="en-US" sz="1800" b="1" dirty="0">
                <a:latin typeface="Arial" panose="020B0604020202020204" pitchFamily="34" charset="0"/>
              </a:rPr>
              <a:t>年）</a:t>
            </a:r>
            <a:endParaRPr lang="zh-CN" altLang="en-US" sz="1800" b="1" dirty="0">
              <a:latin typeface="Arial" panose="020B0604020202020204" pitchFamily="34" charset="0"/>
            </a:endParaRPr>
          </a:p>
          <a:p>
            <a:pPr eaLnBrk="0" hangingPunct="0"/>
            <a:r>
              <a:rPr lang="zh-CN" altLang="en-US" sz="1800" b="1" dirty="0">
                <a:latin typeface="Arial" panose="020B0604020202020204" pitchFamily="34" charset="0"/>
              </a:rPr>
              <a:t>B．弘微简言服众，此举受到重视，他参与集会，常与子弟们诗文唱和，住在乌衣巷，称为乌衣之游；又极</a:t>
            </a:r>
            <a:r>
              <a:rPr lang="zh-CN" altLang="en-US" sz="1800" b="1" dirty="0">
                <a:solidFill>
                  <a:srgbClr val="FF0000"/>
                </a:solidFill>
                <a:latin typeface="Arial" panose="020B0604020202020204" pitchFamily="34" charset="0"/>
              </a:rPr>
              <a:t>有文才口才</a:t>
            </a:r>
            <a:r>
              <a:rPr lang="zh-CN" altLang="en-US" sz="1800" b="1" dirty="0">
                <a:latin typeface="Arial" panose="020B0604020202020204" pitchFamily="34" charset="0"/>
              </a:rPr>
              <a:t>，受到叔父谢混赏识，称为微子。</a:t>
            </a:r>
            <a:endParaRPr lang="zh-CN" altLang="en-US" sz="1800" b="1" dirty="0">
              <a:latin typeface="Arial" panose="020B0604020202020204" pitchFamily="34" charset="0"/>
            </a:endParaRPr>
          </a:p>
        </p:txBody>
      </p:sp>
      <p:sp>
        <p:nvSpPr>
          <p:cNvPr id="105476" name="矩形 22535"/>
          <p:cNvSpPr/>
          <p:nvPr/>
        </p:nvSpPr>
        <p:spPr>
          <a:xfrm>
            <a:off x="6591300" y="944563"/>
            <a:ext cx="3744913" cy="2030095"/>
          </a:xfrm>
          <a:prstGeom prst="rect">
            <a:avLst/>
          </a:prstGeom>
          <a:noFill/>
          <a:ln w="9525">
            <a:noFill/>
          </a:ln>
        </p:spPr>
        <p:txBody>
          <a:bodyPr>
            <a:spAutoFit/>
          </a:bodyPr>
          <a:p>
            <a:pPr eaLnBrk="0" hangingPunct="0"/>
            <a:r>
              <a:rPr lang="zh-CN" altLang="en-US" sz="1800" b="1" dirty="0">
                <a:solidFill>
                  <a:srgbClr val="FF0066"/>
                </a:solidFill>
                <a:latin typeface="Arial" panose="020B0604020202020204" pitchFamily="34" charset="0"/>
              </a:rPr>
              <a:t>原文</a:t>
            </a:r>
            <a:endParaRPr lang="zh-CN" altLang="en-US" sz="1800" b="1" dirty="0">
              <a:solidFill>
                <a:srgbClr val="FF0066"/>
              </a:solidFill>
              <a:latin typeface="Arial" panose="020B0604020202020204" pitchFamily="34" charset="0"/>
            </a:endParaRPr>
          </a:p>
          <a:p>
            <a:pPr eaLnBrk="0" hangingPunct="0"/>
            <a:r>
              <a:rPr lang="zh-CN" altLang="en-US" sz="1800" b="1" dirty="0">
                <a:latin typeface="楷体" panose="02010609060101010101" pitchFamily="49" charset="-122"/>
                <a:ea typeface="楷体" panose="02010609060101010101" pitchFamily="49" charset="-122"/>
              </a:rPr>
              <a:t>   禹、汤罪己，其兴也勃焉。有德之君，不忘规过，臣不胜大庆。</a:t>
            </a:r>
            <a:r>
              <a:rPr lang="en-US" altLang="zh-CN" sz="1800" b="1" dirty="0">
                <a:latin typeface="楷体" panose="02010609060101010101" pitchFamily="49" charset="-122"/>
                <a:ea typeface="楷体" panose="02010609060101010101" pitchFamily="49" charset="-122"/>
              </a:rPr>
              <a:t>(</a:t>
            </a:r>
            <a:r>
              <a:rPr lang="zh-CN" altLang="en-US" sz="1800" b="1" dirty="0">
                <a:solidFill>
                  <a:srgbClr val="FF0066"/>
                </a:solidFill>
                <a:latin typeface="楷体" panose="02010609060101010101" pitchFamily="49" charset="-122"/>
                <a:ea typeface="楷体" panose="02010609060101010101" pitchFamily="49" charset="-122"/>
              </a:rPr>
              <a:t>用明君的事例来作比，委婉讽谏</a:t>
            </a:r>
            <a:r>
              <a:rPr lang="en-US" altLang="zh-CN" sz="1800" b="1" dirty="0">
                <a:latin typeface="楷体" panose="02010609060101010101" pitchFamily="49" charset="-122"/>
                <a:ea typeface="楷体" panose="02010609060101010101" pitchFamily="49" charset="-122"/>
              </a:rPr>
              <a:t>)</a:t>
            </a:r>
            <a:r>
              <a:rPr lang="zh-CN" altLang="en-US" sz="1800" b="1" dirty="0">
                <a:solidFill>
                  <a:srgbClr val="FF0066"/>
                </a:solidFill>
                <a:latin typeface="楷体" panose="02010609060101010101" pitchFamily="49" charset="-122"/>
                <a:ea typeface="楷体" panose="02010609060101010101" pitchFamily="49" charset="-122"/>
              </a:rPr>
              <a:t>。</a:t>
            </a:r>
            <a:r>
              <a:rPr lang="zh-CN" altLang="en-US" sz="1800" dirty="0">
                <a:latin typeface="楷体" panose="02010609060101010101" pitchFamily="49" charset="-122"/>
                <a:ea typeface="楷体" panose="02010609060101010101" pitchFamily="49" charset="-122"/>
              </a:rPr>
              <a:t> </a:t>
            </a:r>
            <a:endParaRPr lang="zh-CN" altLang="en-US" sz="1800" b="1" dirty="0">
              <a:solidFill>
                <a:srgbClr val="FF0066"/>
              </a:solidFill>
              <a:latin typeface="楷体" panose="02010609060101010101" pitchFamily="49" charset="-122"/>
              <a:ea typeface="楷体" panose="02010609060101010101" pitchFamily="49" charset="-122"/>
            </a:endParaRPr>
          </a:p>
          <a:p>
            <a:pPr eaLnBrk="0" hangingPunct="0"/>
            <a:r>
              <a:rPr lang="zh-CN" altLang="en-US" sz="1800" b="1" dirty="0">
                <a:latin typeface="楷体" panose="02010609060101010101" pitchFamily="49" charset="-122"/>
                <a:ea typeface="楷体" panose="02010609060101010101" pitchFamily="49" charset="-122"/>
              </a:rPr>
              <a:t>    密谋匿之民间，别求</a:t>
            </a:r>
            <a:r>
              <a:rPr lang="zh-CN" altLang="en-US" sz="1800" b="1" dirty="0">
                <a:solidFill>
                  <a:srgbClr val="FF0000"/>
                </a:solidFill>
                <a:latin typeface="楷体" panose="02010609060101010101" pitchFamily="49" charset="-122"/>
                <a:ea typeface="楷体" panose="02010609060101010101" pitchFamily="49" charset="-122"/>
              </a:rPr>
              <a:t>状类宦者</a:t>
            </a:r>
            <a:r>
              <a:rPr lang="zh-CN" altLang="en-US" sz="1800" b="1" dirty="0">
                <a:latin typeface="楷体" panose="02010609060101010101" pitchFamily="49" charset="-122"/>
                <a:ea typeface="楷体" panose="02010609060101010101" pitchFamily="49" charset="-122"/>
              </a:rPr>
              <a:t>二人杀之</a:t>
            </a:r>
            <a:endParaRPr lang="zh-CN" altLang="en-US" sz="1800" b="1" dirty="0">
              <a:latin typeface="楷体" panose="02010609060101010101" pitchFamily="49" charset="-122"/>
              <a:ea typeface="楷体" panose="02010609060101010101" pitchFamily="49" charset="-122"/>
            </a:endParaRPr>
          </a:p>
        </p:txBody>
      </p:sp>
      <p:sp>
        <p:nvSpPr>
          <p:cNvPr id="105477" name="矩形 22536"/>
          <p:cNvSpPr/>
          <p:nvPr/>
        </p:nvSpPr>
        <p:spPr>
          <a:xfrm>
            <a:off x="6802438" y="3273108"/>
            <a:ext cx="3686175" cy="2861310"/>
          </a:xfrm>
          <a:prstGeom prst="rect">
            <a:avLst/>
          </a:prstGeom>
          <a:noFill/>
          <a:ln w="9525">
            <a:noFill/>
          </a:ln>
        </p:spPr>
        <p:txBody>
          <a:bodyPr anchor="ctr">
            <a:spAutoFit/>
          </a:bodyPr>
          <a:p>
            <a:pPr eaLnBrk="0" hangingPunct="0"/>
            <a:r>
              <a:rPr lang="zh-CN" altLang="en-US" sz="1800" b="1" dirty="0">
                <a:latin typeface="Arial" panose="020B0604020202020204" pitchFamily="34" charset="0"/>
                <a:ea typeface="楷体" panose="02010609060101010101" pitchFamily="49" charset="-122"/>
              </a:rPr>
              <a:t>     契丹纵人渔界河，又数通盐舟，吏不敢禁，皆谓：与之校，且生事。公亮言：</a:t>
            </a:r>
            <a:r>
              <a:rPr lang="zh-CN" altLang="en-US" sz="1800" b="1" dirty="0">
                <a:latin typeface="楷体" panose="02010609060101010101" pitchFamily="49" charset="-122"/>
                <a:ea typeface="楷体" panose="02010609060101010101" pitchFamily="49" charset="-122"/>
              </a:rPr>
              <a:t>“</a:t>
            </a:r>
            <a:r>
              <a:rPr lang="zh-CN" altLang="en-US" sz="1800" b="1" dirty="0">
                <a:latin typeface="Arial" panose="020B0604020202020204" pitchFamily="34" charset="0"/>
                <a:ea typeface="楷体" panose="02010609060101010101" pitchFamily="49" charset="-122"/>
              </a:rPr>
              <a:t>萌芽不禁，后将奈何？雄州赵滋勇而有谋，可任也。</a:t>
            </a:r>
            <a:r>
              <a:rPr lang="zh-CN" altLang="en-US" sz="1800" b="1" dirty="0">
                <a:latin typeface="楷体" panose="02010609060101010101" pitchFamily="49" charset="-122"/>
                <a:ea typeface="楷体" panose="02010609060101010101" pitchFamily="49" charset="-122"/>
              </a:rPr>
              <a:t>”</a:t>
            </a:r>
            <a:r>
              <a:rPr lang="zh-CN" altLang="en-US" sz="1800" b="1" dirty="0">
                <a:solidFill>
                  <a:srgbClr val="FF0066"/>
                </a:solidFill>
                <a:latin typeface="Arial" panose="020B0604020202020204" pitchFamily="34" charset="0"/>
                <a:ea typeface="楷体" panose="02010609060101010101" pitchFamily="49" charset="-122"/>
              </a:rPr>
              <a:t>使谕以指意，</a:t>
            </a:r>
            <a:r>
              <a:rPr lang="zh-CN" altLang="en-US" sz="1800" b="1" dirty="0">
                <a:latin typeface="Arial" panose="020B0604020202020204" pitchFamily="34" charset="0"/>
                <a:ea typeface="楷体" panose="02010609060101010101" pitchFamily="49" charset="-122"/>
              </a:rPr>
              <a:t>边害讫息。</a:t>
            </a:r>
            <a:endParaRPr lang="zh-CN" altLang="en-US" sz="1800" b="1" dirty="0">
              <a:latin typeface="Arial" panose="020B0604020202020204" pitchFamily="34" charset="0"/>
              <a:ea typeface="楷体" panose="02010609060101010101" pitchFamily="49" charset="-122"/>
            </a:endParaRPr>
          </a:p>
          <a:p>
            <a:pPr eaLnBrk="0" hangingPunct="0"/>
            <a:r>
              <a:rPr lang="zh-CN" altLang="en-US" sz="1800" b="1" dirty="0">
                <a:latin typeface="Arial" panose="020B0604020202020204" pitchFamily="34" charset="0"/>
                <a:ea typeface="楷体" panose="02010609060101010101" pitchFamily="49" charset="-122"/>
              </a:rPr>
              <a:t>     </a:t>
            </a:r>
            <a:endParaRPr lang="zh-CN" altLang="en-US" sz="1800" b="1" dirty="0">
              <a:latin typeface="Arial" panose="020B0604020202020204" pitchFamily="34" charset="0"/>
              <a:ea typeface="楷体" panose="02010609060101010101" pitchFamily="49" charset="-122"/>
            </a:endParaRPr>
          </a:p>
          <a:p>
            <a:pPr eaLnBrk="0" hangingPunct="0"/>
            <a:r>
              <a:rPr lang="zh-CN" altLang="en-US" sz="1800" b="1" dirty="0">
                <a:latin typeface="Arial" panose="020B0604020202020204" pitchFamily="34" charset="0"/>
                <a:ea typeface="楷体" panose="02010609060101010101" pitchFamily="49" charset="-122"/>
              </a:rPr>
              <a:t>      尝共宴处，居在乌衣巷，故谓之乌衣之游。</a:t>
            </a:r>
            <a:r>
              <a:rPr lang="zh-CN" altLang="en-US" sz="1800" b="1" dirty="0">
                <a:solidFill>
                  <a:schemeClr val="tx2"/>
                </a:solidFill>
                <a:latin typeface="Arial" panose="020B0604020202020204" pitchFamily="34" charset="0"/>
                <a:ea typeface="楷体" panose="02010609060101010101" pitchFamily="49" charset="-122"/>
              </a:rPr>
              <a:t>瞻等才辞辩富</a:t>
            </a:r>
            <a:r>
              <a:rPr lang="zh-CN" altLang="en-US" sz="1800" b="1" dirty="0">
                <a:latin typeface="Arial" panose="020B0604020202020204" pitchFamily="34" charset="0"/>
                <a:ea typeface="楷体" panose="02010609060101010101" pitchFamily="49" charset="-122"/>
              </a:rPr>
              <a:t>，弘微每以</a:t>
            </a:r>
            <a:r>
              <a:rPr lang="zh-CN" altLang="en-US" sz="1800" b="1" dirty="0">
                <a:solidFill>
                  <a:srgbClr val="FF0000"/>
                </a:solidFill>
                <a:latin typeface="Arial" panose="020B0604020202020204" pitchFamily="34" charset="0"/>
                <a:ea typeface="楷体" panose="02010609060101010101" pitchFamily="49" charset="-122"/>
              </a:rPr>
              <a:t>约言服之</a:t>
            </a:r>
            <a:r>
              <a:rPr lang="zh-CN" altLang="en-US" sz="1800" b="1" dirty="0">
                <a:latin typeface="Arial" panose="020B0604020202020204" pitchFamily="34" charset="0"/>
                <a:ea typeface="楷体" panose="02010609060101010101" pitchFamily="49" charset="-122"/>
              </a:rPr>
              <a:t>，混特所敬贵，号曰微子。</a:t>
            </a:r>
            <a:endParaRPr lang="zh-CN" altLang="en-US" sz="1800" b="1" dirty="0">
              <a:latin typeface="Arial" panose="020B0604020202020204" pitchFamily="34" charset="0"/>
              <a:ea typeface="楷体" panose="02010609060101010101" pitchFamily="49" charset="-122"/>
            </a:endParaRPr>
          </a:p>
        </p:txBody>
      </p:sp>
    </p:spTree>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8594" name="文本占位符 238593"/>
          <p:cNvSpPr>
            <a:spLocks noGrp="1"/>
          </p:cNvSpPr>
          <p:nvPr>
            <p:ph type="body" idx="4294967295"/>
          </p:nvPr>
        </p:nvSpPr>
        <p:spPr>
          <a:xfrm>
            <a:off x="1524000" y="1052513"/>
            <a:ext cx="8991600" cy="6335713"/>
          </a:xfrm>
        </p:spPr>
        <p:txBody>
          <a:bodyPr vert="horz" wrap="square" lIns="91440" tIns="45720" rIns="91440" bIns="45720" numCol="1" anchor="t" anchorCtr="0" compatLnSpc="1"/>
          <a:lstStyle/>
          <a:p>
            <a:pPr marL="3175" marR="0" lvl="0" indent="-3175" algn="l" defTabSz="914400" rtl="0" eaLnBrk="0" fontAlgn="base" latinLnBrk="0" hangingPunct="0">
              <a:lnSpc>
                <a:spcPct val="90000"/>
              </a:lnSpc>
              <a:spcBef>
                <a:spcPct val="20000"/>
              </a:spcBef>
              <a:spcAft>
                <a:spcPct val="0"/>
              </a:spcAft>
              <a:buClrTx/>
              <a:buSzTx/>
              <a:buFontTx/>
              <a:buNone/>
              <a:defRPr/>
            </a:pPr>
            <a:r>
              <a:rPr kumimoji="0" lang="zh-CN" altLang="en-US" sz="2400" b="1" i="0" u="none" strike="noStrike" kern="1200" cap="none" spc="0" normalizeH="0" baseline="0" noProof="1">
                <a:ln>
                  <a:noFill/>
                </a:ln>
                <a:solidFill>
                  <a:srgbClr val="333333"/>
                </a:solidFill>
                <a:effectLst/>
                <a:uLnTx/>
                <a:uFillTx/>
                <a:latin typeface="+mn-ea"/>
                <a:ea typeface="+mn-ea"/>
                <a:cs typeface="+mn-cs"/>
                <a:sym typeface="Arial" panose="020B0604020202020204" pitchFamily="34" charset="0"/>
              </a:rPr>
              <a:t>  </a:t>
            </a:r>
            <a:r>
              <a:rPr kumimoji="0" lang="zh-CN" altLang="en-US" sz="2800" b="1" i="0" u="none" strike="noStrike" kern="1200" cap="none" spc="0" normalizeH="0" baseline="0" noProof="1">
                <a:ln>
                  <a:noFill/>
                </a:ln>
                <a:solidFill>
                  <a:srgbClr val="FF0066"/>
                </a:solidFill>
                <a:effectLst/>
                <a:uLnTx/>
                <a:uFillTx/>
                <a:latin typeface="+mn-ea"/>
                <a:ea typeface="+mn-ea"/>
                <a:cs typeface="+mn-cs"/>
                <a:sym typeface="Arial" panose="020B0604020202020204" pitchFamily="34" charset="0"/>
              </a:rPr>
              <a:t>人物传记一般分为三个部分：</a:t>
            </a:r>
            <a:endParaRPr kumimoji="0" lang="zh-CN" altLang="en-US" sz="2800" b="1" i="0" u="none" strike="noStrike" kern="1200" cap="none" spc="0" normalizeH="0" baseline="0" noProof="1">
              <a:ln>
                <a:noFill/>
              </a:ln>
              <a:solidFill>
                <a:srgbClr val="FF0066"/>
              </a:solidFill>
              <a:effectLst/>
              <a:uLnTx/>
              <a:uFillTx/>
              <a:latin typeface="+mn-ea"/>
              <a:ea typeface="+mn-ea"/>
              <a:cs typeface="+mn-cs"/>
              <a:sym typeface="Arial" panose="020B0604020202020204" pitchFamily="34" charset="0"/>
            </a:endParaRPr>
          </a:p>
          <a:p>
            <a:pPr marL="3175" marR="0" lvl="0" indent="-3175" algn="l" defTabSz="914400" rtl="0" eaLnBrk="0" fontAlgn="base" latinLnBrk="0" hangingPunct="0">
              <a:lnSpc>
                <a:spcPct val="90000"/>
              </a:lnSpc>
              <a:spcBef>
                <a:spcPct val="20000"/>
              </a:spcBef>
              <a:spcAft>
                <a:spcPct val="0"/>
              </a:spcAft>
              <a:buClrTx/>
              <a:buSzTx/>
              <a:buFontTx/>
              <a:buNone/>
              <a:defRPr/>
            </a:pPr>
            <a:r>
              <a:rPr kumimoji="0" lang="zh-CN" altLang="en-US" sz="2400" b="1" i="0" u="none" strike="noStrike" kern="1200" cap="none" spc="0" normalizeH="0" baseline="0" noProof="1">
                <a:ln>
                  <a:noFill/>
                </a:ln>
                <a:solidFill>
                  <a:srgbClr val="333333"/>
                </a:solidFill>
                <a:effectLst/>
                <a:uLnTx/>
                <a:uFillTx/>
                <a:latin typeface="+mn-ea"/>
                <a:ea typeface="+mn-ea"/>
                <a:cs typeface="+mn-cs"/>
                <a:sym typeface="Arial" panose="020B0604020202020204" pitchFamily="34" charset="0"/>
              </a:rPr>
              <a:t>  </a:t>
            </a:r>
            <a:r>
              <a:rPr kumimoji="0" lang="en-US" altLang="zh-CN" sz="2400" b="1" i="0" u="none" strike="noStrike" kern="1200" cap="none" spc="0" normalizeH="0" baseline="0" noProof="1">
                <a:ln>
                  <a:noFill/>
                </a:ln>
                <a:solidFill>
                  <a:schemeClr val="tx1"/>
                </a:solidFill>
                <a:effectLst/>
                <a:uLnTx/>
                <a:uFillTx/>
                <a:latin typeface="+mn-ea"/>
                <a:ea typeface="+mn-ea"/>
                <a:cs typeface="+mn-cs"/>
                <a:sym typeface="Arial" panose="020B0604020202020204" pitchFamily="34" charset="0"/>
              </a:rPr>
              <a:t>(</a:t>
            </a:r>
            <a:r>
              <a:rPr kumimoji="0" lang="zh-CN" altLang="en-US" sz="2400" b="1" i="0" u="none" strike="noStrike" kern="1200" cap="none" spc="0" normalizeH="0" baseline="0" noProof="1">
                <a:ln>
                  <a:noFill/>
                </a:ln>
                <a:solidFill>
                  <a:schemeClr val="tx1"/>
                </a:solidFill>
                <a:effectLst/>
                <a:uLnTx/>
                <a:uFillTx/>
                <a:latin typeface="+mn-ea"/>
                <a:ea typeface="+mn-ea"/>
                <a:cs typeface="+mn-cs"/>
                <a:sym typeface="Arial" panose="020B0604020202020204" pitchFamily="34" charset="0"/>
              </a:rPr>
              <a:t>一</a:t>
            </a:r>
            <a:r>
              <a:rPr kumimoji="0" lang="en-US" altLang="zh-CN" sz="2400" b="1" i="0" u="none" strike="noStrike" kern="1200" cap="none" spc="0" normalizeH="0" baseline="0" noProof="1">
                <a:ln>
                  <a:noFill/>
                </a:ln>
                <a:solidFill>
                  <a:schemeClr val="tx1"/>
                </a:solidFill>
                <a:effectLst/>
                <a:uLnTx/>
                <a:uFillTx/>
                <a:latin typeface="+mn-ea"/>
                <a:ea typeface="+mn-ea"/>
                <a:cs typeface="+mn-cs"/>
                <a:sym typeface="Arial" panose="020B0604020202020204" pitchFamily="34" charset="0"/>
              </a:rPr>
              <a:t>)</a:t>
            </a:r>
            <a:r>
              <a:rPr kumimoji="0" lang="zh-CN" altLang="en-US" sz="2400" b="1" i="0" u="none" strike="noStrike" kern="1200" cap="none" spc="0" normalizeH="0" baseline="0" noProof="1">
                <a:ln>
                  <a:noFill/>
                </a:ln>
                <a:solidFill>
                  <a:schemeClr val="tx1"/>
                </a:solidFill>
                <a:effectLst/>
                <a:uLnTx/>
                <a:uFillTx/>
                <a:latin typeface="+mn-ea"/>
                <a:ea typeface="+mn-ea"/>
                <a:cs typeface="+mn-cs"/>
                <a:sym typeface="Arial" panose="020B0604020202020204" pitchFamily="34" charset="0"/>
              </a:rPr>
              <a:t>、简介人物的基本情况。主要包括：</a:t>
            </a:r>
            <a:endParaRPr kumimoji="0" lang="zh-CN" altLang="en-US" sz="2400" b="1" i="0" u="none" strike="noStrike" kern="1200" cap="none" spc="0" normalizeH="0" baseline="0" noProof="1">
              <a:ln>
                <a:noFill/>
              </a:ln>
              <a:solidFill>
                <a:schemeClr val="tx1"/>
              </a:solidFill>
              <a:effectLst/>
              <a:uLnTx/>
              <a:uFillTx/>
              <a:latin typeface="+mn-ea"/>
              <a:ea typeface="+mn-ea"/>
              <a:cs typeface="+mn-cs"/>
              <a:sym typeface="Arial" panose="020B0604020202020204" pitchFamily="34" charset="0"/>
            </a:endParaRPr>
          </a:p>
          <a:p>
            <a:pPr marL="3175" marR="0" lvl="0" indent="-3175" algn="l" defTabSz="914400" rtl="0" eaLnBrk="0" fontAlgn="base" latinLnBrk="0" hangingPunct="0">
              <a:lnSpc>
                <a:spcPct val="90000"/>
              </a:lnSpc>
              <a:spcBef>
                <a:spcPct val="20000"/>
              </a:spcBef>
              <a:spcAft>
                <a:spcPct val="0"/>
              </a:spcAft>
              <a:buClrTx/>
              <a:buSzTx/>
              <a:buFontTx/>
              <a:buNone/>
              <a:defRPr/>
            </a:pPr>
            <a:r>
              <a:rPr kumimoji="0" lang="zh-CN" altLang="en-US" sz="2400" b="1" i="0" u="none" strike="noStrike" kern="1200" cap="none" spc="0" normalizeH="0" baseline="0" noProof="1">
                <a:ln>
                  <a:noFill/>
                </a:ln>
                <a:solidFill>
                  <a:schemeClr val="tx1"/>
                </a:solidFill>
                <a:effectLst/>
                <a:uLnTx/>
                <a:uFillTx/>
                <a:latin typeface="+mn-ea"/>
                <a:ea typeface="+mn-ea"/>
                <a:cs typeface="+mn-cs"/>
                <a:sym typeface="Arial" panose="020B0604020202020204" pitchFamily="34" charset="0"/>
              </a:rPr>
              <a:t>     </a:t>
            </a:r>
            <a:r>
              <a:rPr kumimoji="0" lang="en-US" altLang="zh-CN" sz="2400" b="1" i="0" u="none" strike="noStrike" kern="1200" cap="none" spc="0" normalizeH="0" baseline="0" noProof="1">
                <a:solidFill>
                  <a:schemeClr val="accent1"/>
                </a:solidFill>
                <a:effectLst>
                  <a:outerShdw blurRad="38100" dist="25400" dir="5400000" algn="ctr" rotWithShape="0">
                    <a:srgbClr val="6E747A">
                      <a:alpha val="43000"/>
                    </a:srgbClr>
                  </a:outerShdw>
                </a:effectLst>
                <a:uLnTx/>
                <a:uFillTx/>
                <a:latin typeface="+mn-ea"/>
                <a:ea typeface="+mn-ea"/>
                <a:cs typeface="+mn-cs"/>
                <a:sym typeface="Arial" panose="020B0604020202020204" pitchFamily="34" charset="0"/>
              </a:rPr>
              <a:t>1</a:t>
            </a:r>
            <a:r>
              <a:rPr kumimoji="0" lang="zh-CN" altLang="en-US" sz="2400" b="1" i="0" u="none" strike="noStrike" kern="1200" cap="none" spc="0" normalizeH="0" baseline="0" noProof="1">
                <a:solidFill>
                  <a:schemeClr val="accent1"/>
                </a:solidFill>
                <a:effectLst>
                  <a:outerShdw blurRad="38100" dist="25400" dir="5400000" algn="ctr" rotWithShape="0">
                    <a:srgbClr val="6E747A">
                      <a:alpha val="43000"/>
                    </a:srgbClr>
                  </a:outerShdw>
                </a:effectLst>
                <a:uLnTx/>
                <a:uFillTx/>
                <a:latin typeface="+mn-ea"/>
                <a:ea typeface="+mn-ea"/>
                <a:cs typeface="+mn-cs"/>
                <a:sym typeface="Arial" panose="020B0604020202020204" pitchFamily="34" charset="0"/>
              </a:rPr>
              <a:t>．姓名、字号；</a:t>
            </a:r>
            <a:endParaRPr kumimoji="0" lang="zh-CN" altLang="en-US" sz="2400" b="1" i="0" u="none" strike="noStrike" kern="1200" cap="none" spc="0" normalizeH="0" baseline="0" noProof="1">
              <a:solidFill>
                <a:schemeClr val="accent1"/>
              </a:solidFill>
              <a:effectLst>
                <a:outerShdw blurRad="38100" dist="25400" dir="5400000" algn="ctr" rotWithShape="0">
                  <a:srgbClr val="6E747A">
                    <a:alpha val="43000"/>
                  </a:srgbClr>
                </a:outerShdw>
              </a:effectLst>
              <a:uLnTx/>
              <a:uFillTx/>
              <a:latin typeface="+mn-ea"/>
              <a:ea typeface="+mn-ea"/>
              <a:cs typeface="+mn-cs"/>
              <a:sym typeface="Arial" panose="020B0604020202020204" pitchFamily="34" charset="0"/>
            </a:endParaRPr>
          </a:p>
          <a:p>
            <a:pPr marL="3175" marR="0" lvl="0" indent="-3175" algn="l" defTabSz="914400" rtl="0" eaLnBrk="0" fontAlgn="base" latinLnBrk="0" hangingPunct="0">
              <a:lnSpc>
                <a:spcPct val="90000"/>
              </a:lnSpc>
              <a:spcBef>
                <a:spcPct val="20000"/>
              </a:spcBef>
              <a:spcAft>
                <a:spcPct val="0"/>
              </a:spcAft>
              <a:buClrTx/>
              <a:buSzTx/>
              <a:buFontTx/>
              <a:buNone/>
              <a:defRPr/>
            </a:pPr>
            <a:r>
              <a:rPr kumimoji="0" lang="zh-CN" altLang="en-US" sz="2400" b="1" i="0" u="none" strike="noStrike" kern="1200" cap="none" spc="0" normalizeH="0" baseline="0" noProof="1">
                <a:solidFill>
                  <a:schemeClr val="accent1"/>
                </a:solidFill>
                <a:effectLst>
                  <a:outerShdw blurRad="38100" dist="25400" dir="5400000" algn="ctr" rotWithShape="0">
                    <a:srgbClr val="6E747A">
                      <a:alpha val="43000"/>
                    </a:srgbClr>
                  </a:outerShdw>
                </a:effectLst>
                <a:uLnTx/>
                <a:uFillTx/>
                <a:latin typeface="+mn-ea"/>
                <a:ea typeface="+mn-ea"/>
                <a:cs typeface="+mn-cs"/>
                <a:sym typeface="Arial" panose="020B0604020202020204" pitchFamily="34" charset="0"/>
              </a:rPr>
              <a:t>     </a:t>
            </a:r>
            <a:r>
              <a:rPr kumimoji="0" lang="en-US" altLang="zh-CN" sz="2400" b="1" i="0" u="none" strike="noStrike" kern="1200" cap="none" spc="0" normalizeH="0" baseline="0" noProof="1">
                <a:solidFill>
                  <a:schemeClr val="accent1"/>
                </a:solidFill>
                <a:effectLst>
                  <a:outerShdw blurRad="38100" dist="25400" dir="5400000" algn="ctr" rotWithShape="0">
                    <a:srgbClr val="6E747A">
                      <a:alpha val="43000"/>
                    </a:srgbClr>
                  </a:outerShdw>
                </a:effectLst>
                <a:uLnTx/>
                <a:uFillTx/>
                <a:latin typeface="+mn-ea"/>
                <a:ea typeface="+mn-ea"/>
                <a:cs typeface="+mn-cs"/>
                <a:sym typeface="Arial" panose="020B0604020202020204" pitchFamily="34" charset="0"/>
              </a:rPr>
              <a:t>2. </a:t>
            </a:r>
            <a:r>
              <a:rPr kumimoji="0" lang="zh-CN" altLang="en-US" sz="2400" b="1" i="0" u="none" strike="noStrike" kern="1200" cap="none" spc="0" normalizeH="0" baseline="0" noProof="1">
                <a:solidFill>
                  <a:schemeClr val="accent1"/>
                </a:solidFill>
                <a:effectLst>
                  <a:outerShdw blurRad="38100" dist="25400" dir="5400000" algn="ctr" rotWithShape="0">
                    <a:srgbClr val="6E747A">
                      <a:alpha val="43000"/>
                    </a:srgbClr>
                  </a:outerShdw>
                </a:effectLst>
                <a:uLnTx/>
                <a:uFillTx/>
                <a:latin typeface="+mn-ea"/>
                <a:ea typeface="+mn-ea"/>
                <a:cs typeface="+mn-cs"/>
                <a:sym typeface="Arial" panose="020B0604020202020204" pitchFamily="34" charset="0"/>
              </a:rPr>
              <a:t>籍贯；</a:t>
            </a:r>
            <a:endParaRPr kumimoji="0" lang="zh-CN" altLang="en-US" sz="2400" b="1" i="0" u="none" strike="noStrike" kern="1200" cap="none" spc="0" normalizeH="0" baseline="0" noProof="1">
              <a:solidFill>
                <a:schemeClr val="accent1"/>
              </a:solidFill>
              <a:effectLst>
                <a:outerShdw blurRad="38100" dist="25400" dir="5400000" algn="ctr" rotWithShape="0">
                  <a:srgbClr val="6E747A">
                    <a:alpha val="43000"/>
                  </a:srgbClr>
                </a:outerShdw>
              </a:effectLst>
              <a:uLnTx/>
              <a:uFillTx/>
              <a:latin typeface="+mn-ea"/>
              <a:ea typeface="+mn-ea"/>
              <a:cs typeface="+mn-cs"/>
              <a:sym typeface="Arial" panose="020B0604020202020204" pitchFamily="34" charset="0"/>
            </a:endParaRPr>
          </a:p>
          <a:p>
            <a:pPr marL="3175" marR="0" lvl="0" indent="-3175" algn="l" defTabSz="914400" rtl="0" eaLnBrk="0" fontAlgn="base" latinLnBrk="0" hangingPunct="0">
              <a:lnSpc>
                <a:spcPct val="90000"/>
              </a:lnSpc>
              <a:spcBef>
                <a:spcPct val="20000"/>
              </a:spcBef>
              <a:spcAft>
                <a:spcPct val="0"/>
              </a:spcAft>
              <a:buClrTx/>
              <a:buSzTx/>
              <a:buFontTx/>
              <a:buNone/>
              <a:defRPr/>
            </a:pPr>
            <a:r>
              <a:rPr kumimoji="0" lang="zh-CN" altLang="en-US" sz="2400" b="1" i="0" u="none" strike="noStrike" kern="1200" cap="none" spc="0" normalizeH="0" baseline="0" noProof="1">
                <a:solidFill>
                  <a:schemeClr val="accent1"/>
                </a:solidFill>
                <a:effectLst>
                  <a:outerShdw blurRad="38100" dist="25400" dir="5400000" algn="ctr" rotWithShape="0">
                    <a:srgbClr val="6E747A">
                      <a:alpha val="43000"/>
                    </a:srgbClr>
                  </a:outerShdw>
                </a:effectLst>
                <a:uLnTx/>
                <a:uFillTx/>
                <a:latin typeface="+mn-ea"/>
                <a:ea typeface="+mn-ea"/>
                <a:cs typeface="+mn-cs"/>
                <a:sym typeface="Arial" panose="020B0604020202020204" pitchFamily="34" charset="0"/>
              </a:rPr>
              <a:t>     </a:t>
            </a:r>
            <a:r>
              <a:rPr kumimoji="0" lang="en-US" altLang="zh-CN" sz="2400" b="1" i="0" u="none" strike="noStrike" kern="1200" cap="none" spc="0" normalizeH="0" baseline="0" noProof="1">
                <a:solidFill>
                  <a:schemeClr val="accent1"/>
                </a:solidFill>
                <a:effectLst>
                  <a:outerShdw blurRad="38100" dist="25400" dir="5400000" algn="ctr" rotWithShape="0">
                    <a:srgbClr val="6E747A">
                      <a:alpha val="43000"/>
                    </a:srgbClr>
                  </a:outerShdw>
                </a:effectLst>
                <a:uLnTx/>
                <a:uFillTx/>
                <a:latin typeface="+mn-ea"/>
                <a:ea typeface="+mn-ea"/>
                <a:cs typeface="+mn-cs"/>
                <a:sym typeface="Arial" panose="020B0604020202020204" pitchFamily="34" charset="0"/>
              </a:rPr>
              <a:t>3. </a:t>
            </a:r>
            <a:r>
              <a:rPr kumimoji="0" lang="zh-CN" altLang="en-US" sz="2400" b="1" i="0" u="none" strike="noStrike" kern="1200" cap="none" spc="0" normalizeH="0" baseline="0" noProof="1">
                <a:solidFill>
                  <a:schemeClr val="accent1"/>
                </a:solidFill>
                <a:effectLst>
                  <a:outerShdw blurRad="38100" dist="25400" dir="5400000" algn="ctr" rotWithShape="0">
                    <a:srgbClr val="6E747A">
                      <a:alpha val="43000"/>
                    </a:srgbClr>
                  </a:outerShdw>
                </a:effectLst>
                <a:uLnTx/>
                <a:uFillTx/>
                <a:latin typeface="+mn-ea"/>
                <a:ea typeface="+mn-ea"/>
                <a:cs typeface="+mn-cs"/>
                <a:sym typeface="Arial" panose="020B0604020202020204" pitchFamily="34" charset="0"/>
              </a:rPr>
              <a:t>家庭背景，包括家庭经济状况，及祖父、父亲等的学识、为人、性格、仕途和是否健在等情况；     </a:t>
            </a:r>
            <a:endParaRPr kumimoji="0" lang="zh-CN" altLang="en-US" sz="2400" b="1" i="0" u="none" strike="noStrike" kern="1200" cap="none" spc="0" normalizeH="0" baseline="0" noProof="1">
              <a:solidFill>
                <a:schemeClr val="accent1"/>
              </a:solidFill>
              <a:effectLst>
                <a:outerShdw blurRad="38100" dist="25400" dir="5400000" algn="ctr" rotWithShape="0">
                  <a:srgbClr val="6E747A">
                    <a:alpha val="43000"/>
                  </a:srgbClr>
                </a:outerShdw>
              </a:effectLst>
              <a:uLnTx/>
              <a:uFillTx/>
              <a:latin typeface="+mn-ea"/>
              <a:ea typeface="+mn-ea"/>
              <a:cs typeface="+mn-cs"/>
              <a:sym typeface="Arial" panose="020B0604020202020204" pitchFamily="34" charset="0"/>
            </a:endParaRPr>
          </a:p>
          <a:p>
            <a:pPr marL="3175" marR="0" lvl="0" indent="-3175" algn="l" defTabSz="914400" rtl="0" eaLnBrk="0" fontAlgn="base" latinLnBrk="0" hangingPunct="0">
              <a:lnSpc>
                <a:spcPct val="90000"/>
              </a:lnSpc>
              <a:spcBef>
                <a:spcPct val="20000"/>
              </a:spcBef>
              <a:spcAft>
                <a:spcPct val="0"/>
              </a:spcAft>
              <a:buClrTx/>
              <a:buSzTx/>
              <a:buFontTx/>
              <a:buNone/>
              <a:defRPr/>
            </a:pPr>
            <a:r>
              <a:rPr kumimoji="0" lang="zh-CN" altLang="en-US" sz="2400" b="1" i="0" u="none" strike="noStrike" kern="1200" cap="none" spc="0" normalizeH="0" baseline="0" noProof="1">
                <a:solidFill>
                  <a:schemeClr val="accent1"/>
                </a:solidFill>
                <a:effectLst>
                  <a:outerShdw blurRad="38100" dist="25400" dir="5400000" algn="ctr" rotWithShape="0">
                    <a:srgbClr val="6E747A">
                      <a:alpha val="43000"/>
                    </a:srgbClr>
                  </a:outerShdw>
                </a:effectLst>
                <a:uLnTx/>
                <a:uFillTx/>
                <a:latin typeface="+mn-ea"/>
                <a:ea typeface="+mn-ea"/>
                <a:cs typeface="+mn-cs"/>
                <a:sym typeface="Arial" panose="020B0604020202020204" pitchFamily="34" charset="0"/>
              </a:rPr>
              <a:t>     </a:t>
            </a:r>
            <a:r>
              <a:rPr kumimoji="0" lang="en-US" altLang="zh-CN" sz="2400" b="1" i="0" u="none" strike="noStrike" kern="1200" cap="none" spc="0" normalizeH="0" baseline="0" noProof="1">
                <a:solidFill>
                  <a:schemeClr val="accent1"/>
                </a:solidFill>
                <a:effectLst>
                  <a:outerShdw blurRad="38100" dist="25400" dir="5400000" algn="ctr" rotWithShape="0">
                    <a:srgbClr val="6E747A">
                      <a:alpha val="43000"/>
                    </a:srgbClr>
                  </a:outerShdw>
                </a:effectLst>
                <a:uLnTx/>
                <a:uFillTx/>
                <a:latin typeface="+mn-ea"/>
                <a:ea typeface="+mn-ea"/>
                <a:cs typeface="+mn-cs"/>
                <a:sym typeface="Arial" panose="020B0604020202020204" pitchFamily="34" charset="0"/>
              </a:rPr>
              <a:t>4. </a:t>
            </a:r>
            <a:r>
              <a:rPr kumimoji="0" lang="zh-CN" altLang="en-US" sz="2400" b="1" i="0" u="none" strike="noStrike" kern="1200" cap="none" spc="0" normalizeH="0" baseline="0" noProof="1">
                <a:solidFill>
                  <a:schemeClr val="accent1"/>
                </a:solidFill>
                <a:effectLst>
                  <a:outerShdw blurRad="38100" dist="25400" dir="5400000" algn="ctr" rotWithShape="0">
                    <a:srgbClr val="6E747A">
                      <a:alpha val="43000"/>
                    </a:srgbClr>
                  </a:outerShdw>
                </a:effectLst>
                <a:uLnTx/>
                <a:uFillTx/>
                <a:latin typeface="+mn-ea"/>
                <a:ea typeface="+mn-ea"/>
                <a:cs typeface="+mn-cs"/>
                <a:sym typeface="Arial" panose="020B0604020202020204" pitchFamily="34" charset="0"/>
              </a:rPr>
              <a:t>学识；</a:t>
            </a:r>
            <a:endParaRPr kumimoji="0" lang="zh-CN" altLang="en-US" sz="2400" b="1" i="0" u="none" strike="noStrike" kern="1200" cap="none" spc="0" normalizeH="0" baseline="0" noProof="1">
              <a:solidFill>
                <a:schemeClr val="accent1"/>
              </a:solidFill>
              <a:effectLst>
                <a:outerShdw blurRad="38100" dist="25400" dir="5400000" algn="ctr" rotWithShape="0">
                  <a:srgbClr val="6E747A">
                    <a:alpha val="43000"/>
                  </a:srgbClr>
                </a:outerShdw>
              </a:effectLst>
              <a:uLnTx/>
              <a:uFillTx/>
              <a:latin typeface="+mn-ea"/>
              <a:ea typeface="+mn-ea"/>
              <a:cs typeface="+mn-cs"/>
              <a:sym typeface="Arial" panose="020B0604020202020204" pitchFamily="34" charset="0"/>
            </a:endParaRPr>
          </a:p>
          <a:p>
            <a:pPr marL="3175" marR="0" lvl="0" indent="-3175" algn="l" defTabSz="914400" rtl="0" eaLnBrk="0" fontAlgn="base" latinLnBrk="0" hangingPunct="0">
              <a:lnSpc>
                <a:spcPct val="90000"/>
              </a:lnSpc>
              <a:spcBef>
                <a:spcPct val="20000"/>
              </a:spcBef>
              <a:spcAft>
                <a:spcPct val="0"/>
              </a:spcAft>
              <a:buClrTx/>
              <a:buSzTx/>
              <a:buFontTx/>
              <a:buNone/>
              <a:defRPr/>
            </a:pPr>
            <a:r>
              <a:rPr kumimoji="0" lang="zh-CN" altLang="en-US" sz="2400" b="1" i="0" u="none" strike="noStrike" kern="1200" cap="none" spc="0" normalizeH="0" baseline="0" noProof="1">
                <a:solidFill>
                  <a:schemeClr val="accent1"/>
                </a:solidFill>
                <a:effectLst>
                  <a:outerShdw blurRad="38100" dist="25400" dir="5400000" algn="ctr" rotWithShape="0">
                    <a:srgbClr val="6E747A">
                      <a:alpha val="43000"/>
                    </a:srgbClr>
                  </a:outerShdw>
                </a:effectLst>
                <a:uLnTx/>
                <a:uFillTx/>
                <a:latin typeface="+mn-ea"/>
                <a:ea typeface="+mn-ea"/>
                <a:cs typeface="+mn-cs"/>
                <a:sym typeface="Arial" panose="020B0604020202020204" pitchFamily="34" charset="0"/>
              </a:rPr>
              <a:t>     </a:t>
            </a:r>
            <a:r>
              <a:rPr kumimoji="0" lang="en-US" altLang="zh-CN" sz="2400" b="1" i="0" u="none" strike="noStrike" kern="1200" cap="none" spc="0" normalizeH="0" baseline="0" noProof="1">
                <a:solidFill>
                  <a:schemeClr val="accent1"/>
                </a:solidFill>
                <a:effectLst>
                  <a:outerShdw blurRad="38100" dist="25400" dir="5400000" algn="ctr" rotWithShape="0">
                    <a:srgbClr val="6E747A">
                      <a:alpha val="43000"/>
                    </a:srgbClr>
                  </a:outerShdw>
                </a:effectLst>
                <a:uLnTx/>
                <a:uFillTx/>
                <a:latin typeface="+mn-ea"/>
                <a:ea typeface="+mn-ea"/>
                <a:cs typeface="+mn-cs"/>
                <a:sym typeface="Arial" panose="020B0604020202020204" pitchFamily="34" charset="0"/>
              </a:rPr>
              <a:t>5. </a:t>
            </a:r>
            <a:r>
              <a:rPr kumimoji="0" lang="zh-CN" altLang="en-US" sz="2400" b="1" i="0" u="none" strike="noStrike" kern="1200" cap="none" spc="0" normalizeH="0" baseline="0" noProof="1">
                <a:solidFill>
                  <a:schemeClr val="accent1"/>
                </a:solidFill>
                <a:effectLst>
                  <a:outerShdw blurRad="38100" dist="25400" dir="5400000" algn="ctr" rotWithShape="0">
                    <a:srgbClr val="6E747A">
                      <a:alpha val="43000"/>
                    </a:srgbClr>
                  </a:outerShdw>
                </a:effectLst>
                <a:uLnTx/>
                <a:uFillTx/>
                <a:latin typeface="+mn-ea"/>
                <a:ea typeface="+mn-ea"/>
                <a:cs typeface="+mn-cs"/>
                <a:sym typeface="Arial" panose="020B0604020202020204" pitchFamily="34" charset="0"/>
              </a:rPr>
              <a:t>性情；</a:t>
            </a:r>
            <a:endParaRPr kumimoji="0" lang="zh-CN" altLang="en-US" sz="2400" b="1" i="0" u="none" strike="noStrike" kern="1200" cap="none" spc="0" normalizeH="0" baseline="0" noProof="1">
              <a:solidFill>
                <a:schemeClr val="accent1"/>
              </a:solidFill>
              <a:effectLst>
                <a:outerShdw blurRad="38100" dist="25400" dir="5400000" algn="ctr" rotWithShape="0">
                  <a:srgbClr val="6E747A">
                    <a:alpha val="43000"/>
                  </a:srgbClr>
                </a:outerShdw>
              </a:effectLst>
              <a:uLnTx/>
              <a:uFillTx/>
              <a:latin typeface="+mn-ea"/>
              <a:ea typeface="+mn-ea"/>
              <a:cs typeface="+mn-cs"/>
              <a:sym typeface="Arial" panose="020B0604020202020204" pitchFamily="34" charset="0"/>
            </a:endParaRPr>
          </a:p>
          <a:p>
            <a:pPr marL="3175" marR="0" lvl="0" indent="-3175" algn="l" defTabSz="914400" rtl="0" eaLnBrk="0" fontAlgn="base" latinLnBrk="0" hangingPunct="0">
              <a:lnSpc>
                <a:spcPct val="90000"/>
              </a:lnSpc>
              <a:spcBef>
                <a:spcPct val="20000"/>
              </a:spcBef>
              <a:spcAft>
                <a:spcPct val="0"/>
              </a:spcAft>
              <a:buClrTx/>
              <a:buSzTx/>
              <a:buFontTx/>
              <a:buNone/>
              <a:defRPr/>
            </a:pPr>
            <a:r>
              <a:rPr kumimoji="0" lang="zh-CN" altLang="en-US" sz="2400" b="1" i="0" u="none" strike="noStrike" kern="1200" cap="none" spc="0" normalizeH="0" baseline="0" noProof="1">
                <a:solidFill>
                  <a:schemeClr val="accent1"/>
                </a:solidFill>
                <a:effectLst>
                  <a:outerShdw blurRad="38100" dist="25400" dir="5400000" algn="ctr" rotWithShape="0">
                    <a:srgbClr val="6E747A">
                      <a:alpha val="43000"/>
                    </a:srgbClr>
                  </a:outerShdw>
                </a:effectLst>
                <a:uLnTx/>
                <a:uFillTx/>
                <a:latin typeface="+mn-ea"/>
                <a:ea typeface="+mn-ea"/>
                <a:cs typeface="+mn-cs"/>
                <a:sym typeface="Arial" panose="020B0604020202020204" pitchFamily="34" charset="0"/>
              </a:rPr>
              <a:t>     </a:t>
            </a:r>
            <a:r>
              <a:rPr kumimoji="0" lang="en-US" altLang="zh-CN" sz="2400" b="1" i="0" u="none" strike="noStrike" kern="1200" cap="none" spc="0" normalizeH="0" baseline="0" noProof="1">
                <a:solidFill>
                  <a:schemeClr val="accent1"/>
                </a:solidFill>
                <a:effectLst>
                  <a:outerShdw blurRad="38100" dist="25400" dir="5400000" algn="ctr" rotWithShape="0">
                    <a:srgbClr val="6E747A">
                      <a:alpha val="43000"/>
                    </a:srgbClr>
                  </a:outerShdw>
                </a:effectLst>
                <a:uLnTx/>
                <a:uFillTx/>
                <a:latin typeface="+mn-ea"/>
                <a:ea typeface="+mn-ea"/>
                <a:cs typeface="+mn-cs"/>
                <a:sym typeface="Arial" panose="020B0604020202020204" pitchFamily="34" charset="0"/>
              </a:rPr>
              <a:t>6. </a:t>
            </a:r>
            <a:r>
              <a:rPr kumimoji="0" lang="zh-CN" altLang="en-US" sz="2400" b="1" i="0" u="none" strike="noStrike" kern="1200" cap="none" spc="0" normalizeH="0" baseline="0" noProof="1">
                <a:solidFill>
                  <a:schemeClr val="accent1"/>
                </a:solidFill>
                <a:effectLst>
                  <a:outerShdw blurRad="38100" dist="25400" dir="5400000" algn="ctr" rotWithShape="0">
                    <a:srgbClr val="6E747A">
                      <a:alpha val="43000"/>
                    </a:srgbClr>
                  </a:outerShdw>
                </a:effectLst>
                <a:uLnTx/>
                <a:uFillTx/>
                <a:latin typeface="+mn-ea"/>
                <a:ea typeface="+mn-ea"/>
                <a:cs typeface="+mn-cs"/>
                <a:sym typeface="Arial" panose="020B0604020202020204" pitchFamily="34" charset="0"/>
              </a:rPr>
              <a:t>举荐或科举功名情况；</a:t>
            </a:r>
            <a:endParaRPr kumimoji="0" lang="zh-CN" altLang="en-US" sz="2400" b="1" i="0" u="none" strike="noStrike" kern="1200" cap="none" spc="0" normalizeH="0" baseline="0" noProof="1">
              <a:solidFill>
                <a:schemeClr val="accent1"/>
              </a:solidFill>
              <a:effectLst>
                <a:outerShdw blurRad="38100" dist="25400" dir="5400000" algn="ctr" rotWithShape="0">
                  <a:srgbClr val="6E747A">
                    <a:alpha val="43000"/>
                  </a:srgbClr>
                </a:outerShdw>
              </a:effectLst>
              <a:uLnTx/>
              <a:uFillTx/>
              <a:latin typeface="+mn-ea"/>
              <a:ea typeface="+mn-ea"/>
              <a:cs typeface="+mn-cs"/>
              <a:sym typeface="Arial" panose="020B0604020202020204" pitchFamily="34" charset="0"/>
            </a:endParaRPr>
          </a:p>
          <a:p>
            <a:pPr marL="3175" marR="0" lvl="0" indent="-3175" algn="l" defTabSz="914400" rtl="0" eaLnBrk="0" fontAlgn="base" latinLnBrk="0" hangingPunct="0">
              <a:lnSpc>
                <a:spcPct val="90000"/>
              </a:lnSpc>
              <a:spcBef>
                <a:spcPct val="20000"/>
              </a:spcBef>
              <a:spcAft>
                <a:spcPct val="0"/>
              </a:spcAft>
              <a:buClrTx/>
              <a:buSzTx/>
              <a:buFontTx/>
              <a:buNone/>
              <a:defRPr/>
            </a:pPr>
            <a:r>
              <a:rPr kumimoji="0" lang="zh-CN" altLang="en-US" sz="2400" b="1" i="0" u="none" strike="noStrike" kern="1200" cap="none" spc="0" normalizeH="0" baseline="0" noProof="1">
                <a:solidFill>
                  <a:schemeClr val="accent1"/>
                </a:solidFill>
                <a:effectLst>
                  <a:outerShdw blurRad="38100" dist="25400" dir="5400000" algn="ctr" rotWithShape="0">
                    <a:srgbClr val="6E747A">
                      <a:alpha val="43000"/>
                    </a:srgbClr>
                  </a:outerShdw>
                </a:effectLst>
                <a:uLnTx/>
                <a:uFillTx/>
                <a:latin typeface="+mn-ea"/>
                <a:ea typeface="+mn-ea"/>
                <a:cs typeface="+mn-cs"/>
                <a:sym typeface="Arial" panose="020B0604020202020204" pitchFamily="34" charset="0"/>
              </a:rPr>
              <a:t>     </a:t>
            </a:r>
            <a:r>
              <a:rPr kumimoji="0" lang="en-US" altLang="zh-CN" sz="2400" b="1" i="0" u="none" strike="noStrike" kern="1200" cap="none" spc="0" normalizeH="0" baseline="0" noProof="1">
                <a:solidFill>
                  <a:schemeClr val="accent1"/>
                </a:solidFill>
                <a:effectLst>
                  <a:outerShdw blurRad="38100" dist="25400" dir="5400000" algn="ctr" rotWithShape="0">
                    <a:srgbClr val="6E747A">
                      <a:alpha val="43000"/>
                    </a:srgbClr>
                  </a:outerShdw>
                </a:effectLst>
                <a:uLnTx/>
                <a:uFillTx/>
                <a:latin typeface="+mn-ea"/>
                <a:ea typeface="+mn-ea"/>
                <a:cs typeface="+mn-cs"/>
                <a:sym typeface="Arial" panose="020B0604020202020204" pitchFamily="34" charset="0"/>
              </a:rPr>
              <a:t>7. </a:t>
            </a:r>
            <a:r>
              <a:rPr kumimoji="0" lang="zh-CN" altLang="en-US" sz="2400" b="1" i="0" u="none" strike="noStrike" kern="1200" cap="none" spc="0" normalizeH="0" baseline="0" noProof="1">
                <a:solidFill>
                  <a:schemeClr val="accent1"/>
                </a:solidFill>
                <a:effectLst>
                  <a:outerShdw blurRad="38100" dist="25400" dir="5400000" algn="ctr" rotWithShape="0">
                    <a:srgbClr val="6E747A">
                      <a:alpha val="43000"/>
                    </a:srgbClr>
                  </a:outerShdw>
                </a:effectLst>
                <a:uLnTx/>
                <a:uFillTx/>
                <a:latin typeface="+mn-ea"/>
                <a:ea typeface="+mn-ea"/>
                <a:cs typeface="+mn-cs"/>
                <a:sym typeface="Arial" panose="020B0604020202020204" pitchFamily="34" charset="0"/>
              </a:rPr>
              <a:t>最初任职情况等。</a:t>
            </a:r>
            <a:endParaRPr kumimoji="0" lang="zh-CN" altLang="en-US" sz="2400" b="1" i="0" u="none" strike="noStrike" kern="1200" cap="none" spc="0" normalizeH="0" baseline="0" noProof="1">
              <a:solidFill>
                <a:schemeClr val="accent1"/>
              </a:solidFill>
              <a:effectLst>
                <a:outerShdw blurRad="38100" dist="25400" dir="5400000" algn="ctr" rotWithShape="0">
                  <a:srgbClr val="6E747A">
                    <a:alpha val="43000"/>
                  </a:srgbClr>
                </a:outerShdw>
              </a:effectLst>
              <a:uLnTx/>
              <a:uFillTx/>
              <a:latin typeface="+mn-ea"/>
              <a:ea typeface="+mn-ea"/>
              <a:cs typeface="+mn-cs"/>
              <a:sym typeface="Arial" panose="020B0604020202020204" pitchFamily="34" charset="0"/>
            </a:endParaRPr>
          </a:p>
          <a:p>
            <a:pPr marL="3175" marR="0" lvl="0" indent="-3175" algn="l" defTabSz="914400" rtl="0" eaLnBrk="0" fontAlgn="base" latinLnBrk="0" hangingPunct="0">
              <a:lnSpc>
                <a:spcPct val="90000"/>
              </a:lnSpc>
              <a:spcBef>
                <a:spcPct val="20000"/>
              </a:spcBef>
              <a:spcAft>
                <a:spcPct val="0"/>
              </a:spcAft>
              <a:buClrTx/>
              <a:buSzTx/>
              <a:buFontTx/>
              <a:buNone/>
              <a:defRPr/>
            </a:pPr>
            <a:r>
              <a:rPr kumimoji="0" lang="zh-CN" altLang="en-US" sz="2400" b="1" i="0" u="none" strike="noStrike" kern="1200" cap="none" spc="0" normalizeH="0" baseline="0" noProof="1">
                <a:ln>
                  <a:noFill/>
                </a:ln>
                <a:solidFill>
                  <a:schemeClr val="tx1"/>
                </a:solidFill>
                <a:effectLst/>
                <a:uLnTx/>
                <a:uFillTx/>
                <a:latin typeface="+mn-ea"/>
                <a:ea typeface="+mn-ea"/>
                <a:cs typeface="+mn-cs"/>
                <a:sym typeface="Arial" panose="020B0604020202020204" pitchFamily="34" charset="0"/>
              </a:rPr>
              <a:t>       这部分内容多在开头。如果写到事件，多与家庭、学识、性情有关。</a:t>
            </a:r>
            <a:endParaRPr kumimoji="0" lang="zh-CN" altLang="en-US" sz="2400" b="1" i="0" u="none" strike="noStrike" kern="1200" cap="none" spc="0" normalizeH="0" baseline="0" noProof="1">
              <a:ln>
                <a:noFill/>
              </a:ln>
              <a:solidFill>
                <a:schemeClr val="tx1"/>
              </a:solidFill>
              <a:effectLst/>
              <a:uLnTx/>
              <a:uFillTx/>
              <a:latin typeface="+mn-ea"/>
              <a:ea typeface="+mn-ea"/>
              <a:cs typeface="+mn-cs"/>
              <a:sym typeface="Arial" panose="020B0604020202020204" pitchFamily="34" charset="0"/>
            </a:endParaRPr>
          </a:p>
        </p:txBody>
      </p:sp>
      <p:sp>
        <p:nvSpPr>
          <p:cNvPr id="106499" name="矩形 238594"/>
          <p:cNvSpPr/>
          <p:nvPr/>
        </p:nvSpPr>
        <p:spPr>
          <a:xfrm>
            <a:off x="2209800" y="284163"/>
            <a:ext cx="7327265" cy="583565"/>
          </a:xfrm>
          <a:prstGeom prst="rect">
            <a:avLst/>
          </a:prstGeom>
          <a:noFill/>
          <a:ln w="9525">
            <a:noFill/>
          </a:ln>
        </p:spPr>
        <p:txBody>
          <a:bodyPr wrap="none">
            <a:spAutoFit/>
          </a:bodyPr>
          <a:p>
            <a:pPr eaLnBrk="0" hangingPunct="0"/>
            <a:r>
              <a:rPr lang="en-US" altLang="zh-CN" sz="3200" b="1" dirty="0">
                <a:solidFill>
                  <a:schemeClr val="tx2"/>
                </a:solidFill>
                <a:latin typeface="Arial" panose="020B0604020202020204" pitchFamily="34" charset="0"/>
              </a:rPr>
              <a:t>“</a:t>
            </a:r>
            <a:r>
              <a:rPr lang="zh-CN" altLang="en-US" sz="3200" b="1" dirty="0">
                <a:solidFill>
                  <a:schemeClr val="tx2"/>
                </a:solidFill>
                <a:latin typeface="Arial" panose="020B0604020202020204" pitchFamily="34" charset="0"/>
              </a:rPr>
              <a:t>知体”：把握文体特点，梳理行文脉络</a:t>
            </a:r>
            <a:endParaRPr lang="zh-CN" altLang="en-US" sz="3200" b="1" dirty="0">
              <a:solidFill>
                <a:schemeClr val="tx2"/>
              </a:solidFill>
              <a:latin typeface="Arial" panose="020B0604020202020204" pitchFamily="34" charset="0"/>
            </a:endParaRPr>
          </a:p>
        </p:txBody>
      </p:sp>
    </p:spTree>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9618" name="文本占位符 239617"/>
          <p:cNvSpPr>
            <a:spLocks noGrp="1"/>
          </p:cNvSpPr>
          <p:nvPr>
            <p:ph type="body"/>
          </p:nvPr>
        </p:nvSpPr>
        <p:spPr>
          <a:xfrm>
            <a:off x="1676400" y="1219200"/>
            <a:ext cx="8991600" cy="5040313"/>
          </a:xfrm>
        </p:spPr>
        <p:txBody>
          <a:bodyPr vert="horz" wrap="square" lIns="91440" tIns="45720" rIns="91440" bIns="45720" anchor="t"/>
          <a:p>
            <a:pPr>
              <a:lnSpc>
                <a:spcPct val="90000"/>
              </a:lnSpc>
              <a:buNone/>
            </a:pPr>
            <a:r>
              <a:rPr lang="zh-CN" altLang="en-US" sz="2000" b="1" dirty="0"/>
              <a:t>  </a:t>
            </a:r>
            <a:r>
              <a:rPr lang="en-US" altLang="zh-CN" sz="2000" b="1" dirty="0">
                <a:solidFill>
                  <a:schemeClr val="accent2"/>
                </a:solidFill>
              </a:rPr>
              <a:t>(</a:t>
            </a:r>
            <a:r>
              <a:rPr lang="zh-CN" altLang="en-US" sz="2000" b="1" dirty="0">
                <a:solidFill>
                  <a:schemeClr val="accent2"/>
                </a:solidFill>
              </a:rPr>
              <a:t>二</a:t>
            </a:r>
            <a:r>
              <a:rPr lang="en-US" altLang="zh-CN" sz="2000" b="1" dirty="0">
                <a:solidFill>
                  <a:schemeClr val="accent2"/>
                </a:solidFill>
              </a:rPr>
              <a:t>)</a:t>
            </a:r>
            <a:r>
              <a:rPr lang="zh-CN" altLang="en-US" sz="2000" b="1" dirty="0">
                <a:solidFill>
                  <a:schemeClr val="accent2"/>
                </a:solidFill>
              </a:rPr>
              <a:t>、人物的主要事迹。是文章的主体部分，阅读时可以按事情分层，每件事情主要注意以下内容：</a:t>
            </a:r>
            <a:endParaRPr lang="zh-CN" altLang="en-US" sz="2000" b="1" dirty="0">
              <a:solidFill>
                <a:schemeClr val="accent2"/>
              </a:solidFill>
            </a:endParaRPr>
          </a:p>
          <a:p>
            <a:pPr>
              <a:lnSpc>
                <a:spcPct val="90000"/>
              </a:lnSpc>
              <a:buNone/>
            </a:pPr>
            <a:r>
              <a:rPr lang="zh-CN" altLang="en-US" sz="2000" b="1" dirty="0">
                <a:solidFill>
                  <a:schemeClr val="accent2"/>
                </a:solidFill>
              </a:rPr>
              <a:t>     </a:t>
            </a:r>
            <a:r>
              <a:rPr lang="en-US" altLang="zh-CN" sz="2000" b="1" dirty="0">
                <a:solidFill>
                  <a:schemeClr val="accent2"/>
                </a:solidFill>
              </a:rPr>
              <a:t>1</a:t>
            </a:r>
            <a:r>
              <a:rPr lang="zh-CN" altLang="en-US" sz="2000" b="1" dirty="0">
                <a:solidFill>
                  <a:schemeClr val="accent2"/>
                </a:solidFill>
              </a:rPr>
              <a:t>．时间，注意年号及相关的具体年代，古代纪年主要用的是年号纪年法和干支纪年法。年号纪年的标志是：</a:t>
            </a:r>
            <a:endParaRPr lang="zh-CN" altLang="en-US" sz="2000" b="1" dirty="0">
              <a:solidFill>
                <a:schemeClr val="accent2"/>
              </a:solidFill>
            </a:endParaRPr>
          </a:p>
          <a:p>
            <a:pPr>
              <a:lnSpc>
                <a:spcPct val="90000"/>
              </a:lnSpc>
              <a:buNone/>
            </a:pPr>
            <a:r>
              <a:rPr lang="zh-CN" altLang="en-US" sz="2000" b="1" dirty="0">
                <a:solidFill>
                  <a:schemeClr val="accent2"/>
                </a:solidFill>
              </a:rPr>
              <a:t>     ①年号</a:t>
            </a:r>
            <a:r>
              <a:rPr lang="en-US" altLang="zh-CN" sz="2000" b="1" dirty="0">
                <a:solidFill>
                  <a:schemeClr val="accent2"/>
                </a:solidFill>
              </a:rPr>
              <a:t>+</a:t>
            </a:r>
            <a:r>
              <a:rPr lang="zh-CN" altLang="en-US" sz="2000" b="1" dirty="0">
                <a:solidFill>
                  <a:schemeClr val="accent2"/>
                </a:solidFill>
              </a:rPr>
              <a:t>初，如：乾元初；</a:t>
            </a:r>
            <a:endParaRPr lang="zh-CN" altLang="en-US" sz="2000" b="1" dirty="0">
              <a:solidFill>
                <a:schemeClr val="accent2"/>
              </a:solidFill>
            </a:endParaRPr>
          </a:p>
          <a:p>
            <a:pPr>
              <a:lnSpc>
                <a:spcPct val="90000"/>
              </a:lnSpc>
              <a:buNone/>
            </a:pPr>
            <a:r>
              <a:rPr lang="zh-CN" altLang="en-US" sz="2000" b="1" dirty="0">
                <a:solidFill>
                  <a:schemeClr val="accent2"/>
                </a:solidFill>
              </a:rPr>
              <a:t>     ②年号</a:t>
            </a:r>
            <a:r>
              <a:rPr lang="en-US" altLang="zh-CN" sz="2000" b="1" dirty="0">
                <a:solidFill>
                  <a:schemeClr val="accent2"/>
                </a:solidFill>
              </a:rPr>
              <a:t>+</a:t>
            </a:r>
            <a:r>
              <a:rPr lang="zh-CN" altLang="en-US" sz="2000" b="1" dirty="0">
                <a:solidFill>
                  <a:schemeClr val="accent2"/>
                </a:solidFill>
              </a:rPr>
              <a:t>具体年代，如：泰始九年；</a:t>
            </a:r>
            <a:endParaRPr lang="zh-CN" altLang="en-US" sz="2000" b="1" dirty="0">
              <a:solidFill>
                <a:schemeClr val="accent2"/>
              </a:solidFill>
            </a:endParaRPr>
          </a:p>
          <a:p>
            <a:pPr>
              <a:lnSpc>
                <a:spcPct val="90000"/>
              </a:lnSpc>
              <a:buNone/>
            </a:pPr>
            <a:r>
              <a:rPr lang="zh-CN" altLang="en-US" sz="2000" b="1" dirty="0">
                <a:solidFill>
                  <a:schemeClr val="accent2"/>
                </a:solidFill>
              </a:rPr>
              <a:t>     ③年号</a:t>
            </a:r>
            <a:r>
              <a:rPr lang="en-US" altLang="zh-CN" sz="2000" b="1" dirty="0">
                <a:solidFill>
                  <a:schemeClr val="accent2"/>
                </a:solidFill>
              </a:rPr>
              <a:t>+</a:t>
            </a:r>
            <a:r>
              <a:rPr lang="zh-CN" altLang="en-US" sz="2000" b="1" dirty="0">
                <a:solidFill>
                  <a:schemeClr val="accent2"/>
                </a:solidFill>
              </a:rPr>
              <a:t>中，如：天监中；</a:t>
            </a:r>
            <a:endParaRPr lang="zh-CN" altLang="en-US" sz="2000" b="1" dirty="0">
              <a:solidFill>
                <a:schemeClr val="accent2"/>
              </a:solidFill>
            </a:endParaRPr>
          </a:p>
          <a:p>
            <a:pPr>
              <a:lnSpc>
                <a:spcPct val="90000"/>
              </a:lnSpc>
              <a:buNone/>
            </a:pPr>
            <a:r>
              <a:rPr lang="zh-CN" altLang="en-US" sz="2000" b="1" dirty="0">
                <a:solidFill>
                  <a:schemeClr val="accent2"/>
                </a:solidFill>
              </a:rPr>
              <a:t>     ④年号</a:t>
            </a:r>
            <a:r>
              <a:rPr lang="en-US" altLang="zh-CN" sz="2000" b="1" dirty="0">
                <a:solidFill>
                  <a:schemeClr val="accent2"/>
                </a:solidFill>
              </a:rPr>
              <a:t>+</a:t>
            </a:r>
            <a:r>
              <a:rPr lang="zh-CN" altLang="en-US" sz="2000" b="1" dirty="0">
                <a:solidFill>
                  <a:schemeClr val="accent2"/>
                </a:solidFill>
              </a:rPr>
              <a:t>末，如：建安末。干支纪年要注意天干地支那些词儿。</a:t>
            </a:r>
            <a:endParaRPr lang="zh-CN" altLang="en-US" sz="2000" b="1" dirty="0">
              <a:solidFill>
                <a:schemeClr val="accent2"/>
              </a:solidFill>
            </a:endParaRPr>
          </a:p>
          <a:p>
            <a:pPr>
              <a:lnSpc>
                <a:spcPct val="90000"/>
              </a:lnSpc>
              <a:buNone/>
            </a:pPr>
            <a:r>
              <a:rPr lang="zh-CN" altLang="en-US" sz="2000" b="1" dirty="0">
                <a:solidFill>
                  <a:schemeClr val="accent2"/>
                </a:solidFill>
              </a:rPr>
              <a:t>     </a:t>
            </a:r>
            <a:r>
              <a:rPr lang="en-US" altLang="zh-CN" sz="2000" b="1" dirty="0">
                <a:solidFill>
                  <a:schemeClr val="accent2"/>
                </a:solidFill>
              </a:rPr>
              <a:t>2.</a:t>
            </a:r>
            <a:r>
              <a:rPr lang="zh-CN" altLang="en-US" sz="2000" b="1" dirty="0">
                <a:solidFill>
                  <a:schemeClr val="accent2"/>
                </a:solidFill>
              </a:rPr>
              <a:t>地点，要特别注意人物的官籍，即他在那里做官，除一些地点明确介绍出来外，要注意“知、守、除、迁、贬、改”等词语后面所带的地点，如：知江夏，就是做江夏知府；除襄阳，即为担任襄阳太守。</a:t>
            </a:r>
            <a:endParaRPr lang="zh-CN" altLang="en-US" sz="2000" b="1" dirty="0">
              <a:solidFill>
                <a:schemeClr val="accent2"/>
              </a:solidFill>
            </a:endParaRPr>
          </a:p>
        </p:txBody>
      </p:sp>
      <p:sp>
        <p:nvSpPr>
          <p:cNvPr id="107523" name="矩形 239618"/>
          <p:cNvSpPr/>
          <p:nvPr/>
        </p:nvSpPr>
        <p:spPr>
          <a:xfrm>
            <a:off x="3000375" y="260350"/>
            <a:ext cx="7327265" cy="583565"/>
          </a:xfrm>
          <a:prstGeom prst="rect">
            <a:avLst/>
          </a:prstGeom>
          <a:noFill/>
          <a:ln w="9525">
            <a:noFill/>
          </a:ln>
        </p:spPr>
        <p:txBody>
          <a:bodyPr wrap="none">
            <a:spAutoFit/>
          </a:bodyPr>
          <a:p>
            <a:pPr eaLnBrk="0" hangingPunct="0"/>
            <a:r>
              <a:rPr lang="en-US" altLang="zh-CN" sz="3200" b="1" dirty="0">
                <a:solidFill>
                  <a:schemeClr val="tx2"/>
                </a:solidFill>
                <a:latin typeface="Arial" panose="020B0604020202020204" pitchFamily="34" charset="0"/>
              </a:rPr>
              <a:t>“</a:t>
            </a:r>
            <a:r>
              <a:rPr lang="zh-CN" altLang="en-US" sz="3200" b="1" dirty="0">
                <a:solidFill>
                  <a:schemeClr val="tx2"/>
                </a:solidFill>
                <a:latin typeface="Arial" panose="020B0604020202020204" pitchFamily="34" charset="0"/>
              </a:rPr>
              <a:t>知体”：把握文体特点，梳理行文脉络</a:t>
            </a:r>
            <a:endParaRPr lang="zh-CN" altLang="en-US" sz="3200" b="1" dirty="0">
              <a:solidFill>
                <a:schemeClr val="tx2"/>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39618">
                                            <p:txEl>
                                              <p:charRg st="0" end="48"/>
                                            </p:txEl>
                                          </p:spTgt>
                                        </p:tgtEl>
                                        <p:attrNameLst>
                                          <p:attrName>style.visibility</p:attrName>
                                        </p:attrNameLst>
                                      </p:cBhvr>
                                      <p:to>
                                        <p:strVal val="visible"/>
                                      </p:to>
                                    </p:set>
                                    <p:animEffect transition="in" filter="box(in)">
                                      <p:cBhvr>
                                        <p:cTn id="7" dur="500"/>
                                        <p:tgtEl>
                                          <p:spTgt spid="239618">
                                            <p:txEl>
                                              <p:charRg st="0" end="48"/>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39618">
                                            <p:txEl>
                                              <p:charRg st="48" end="102"/>
                                            </p:txEl>
                                          </p:spTgt>
                                        </p:tgtEl>
                                        <p:attrNameLst>
                                          <p:attrName>style.visibility</p:attrName>
                                        </p:attrNameLst>
                                      </p:cBhvr>
                                      <p:to>
                                        <p:strVal val="visible"/>
                                      </p:to>
                                    </p:set>
                                    <p:animEffect transition="in" filter="box(in)">
                                      <p:cBhvr>
                                        <p:cTn id="12" dur="500"/>
                                        <p:tgtEl>
                                          <p:spTgt spid="239618">
                                            <p:txEl>
                                              <p:charRg st="48" end="10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39618">
                                            <p:txEl>
                                              <p:charRg st="102" end="120"/>
                                            </p:txEl>
                                          </p:spTgt>
                                        </p:tgtEl>
                                        <p:attrNameLst>
                                          <p:attrName>style.visibility</p:attrName>
                                        </p:attrNameLst>
                                      </p:cBhvr>
                                      <p:to>
                                        <p:strVal val="visible"/>
                                      </p:to>
                                    </p:set>
                                    <p:animEffect transition="in" filter="box(in)">
                                      <p:cBhvr>
                                        <p:cTn id="17" dur="500"/>
                                        <p:tgtEl>
                                          <p:spTgt spid="239618">
                                            <p:txEl>
                                              <p:charRg st="102" end="12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39618">
                                            <p:txEl>
                                              <p:charRg st="120" end="142"/>
                                            </p:txEl>
                                          </p:spTgt>
                                        </p:tgtEl>
                                        <p:attrNameLst>
                                          <p:attrName>style.visibility</p:attrName>
                                        </p:attrNameLst>
                                      </p:cBhvr>
                                      <p:to>
                                        <p:strVal val="visible"/>
                                      </p:to>
                                    </p:set>
                                    <p:animEffect transition="in" filter="box(in)">
                                      <p:cBhvr>
                                        <p:cTn id="22" dur="500"/>
                                        <p:tgtEl>
                                          <p:spTgt spid="239618">
                                            <p:txEl>
                                              <p:charRg st="120" end="14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239618">
                                            <p:txEl>
                                              <p:charRg st="142" end="160"/>
                                            </p:txEl>
                                          </p:spTgt>
                                        </p:tgtEl>
                                        <p:attrNameLst>
                                          <p:attrName>style.visibility</p:attrName>
                                        </p:attrNameLst>
                                      </p:cBhvr>
                                      <p:to>
                                        <p:strVal val="visible"/>
                                      </p:to>
                                    </p:set>
                                    <p:animEffect transition="in" filter="box(in)">
                                      <p:cBhvr>
                                        <p:cTn id="27" dur="500"/>
                                        <p:tgtEl>
                                          <p:spTgt spid="239618">
                                            <p:txEl>
                                              <p:charRg st="142" end="16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239618">
                                            <p:txEl>
                                              <p:charRg st="160" end="194"/>
                                            </p:txEl>
                                          </p:spTgt>
                                        </p:tgtEl>
                                        <p:attrNameLst>
                                          <p:attrName>style.visibility</p:attrName>
                                        </p:attrNameLst>
                                      </p:cBhvr>
                                      <p:to>
                                        <p:strVal val="visible"/>
                                      </p:to>
                                    </p:set>
                                    <p:animEffect transition="in" filter="box(in)">
                                      <p:cBhvr>
                                        <p:cTn id="32" dur="500"/>
                                        <p:tgtEl>
                                          <p:spTgt spid="239618">
                                            <p:txEl>
                                              <p:charRg st="160" end="19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239618">
                                            <p:txEl>
                                              <p:charRg st="194" end="291"/>
                                            </p:txEl>
                                          </p:spTgt>
                                        </p:tgtEl>
                                        <p:attrNameLst>
                                          <p:attrName>style.visibility</p:attrName>
                                        </p:attrNameLst>
                                      </p:cBhvr>
                                      <p:to>
                                        <p:strVal val="visible"/>
                                      </p:to>
                                    </p:set>
                                    <p:animEffect transition="in" filter="box(in)">
                                      <p:cBhvr>
                                        <p:cTn id="37" dur="500"/>
                                        <p:tgtEl>
                                          <p:spTgt spid="239618">
                                            <p:txEl>
                                              <p:charRg st="194" end="29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618" grpId="0" build="p"/>
    </p:bld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46" name="Rectangle 3"/>
          <p:cNvSpPr/>
          <p:nvPr/>
        </p:nvSpPr>
        <p:spPr>
          <a:xfrm>
            <a:off x="9591675" y="5991225"/>
            <a:ext cx="639763" cy="141288"/>
          </a:xfrm>
          <a:prstGeom prst="rect">
            <a:avLst/>
          </a:prstGeom>
          <a:solidFill>
            <a:srgbClr val="D89336"/>
          </a:solidFill>
          <a:ln w="9525">
            <a:noFill/>
          </a:ln>
        </p:spPr>
        <p:txBody>
          <a:bodyPr wrap="none" lIns="56675" tIns="28337" rIns="56675" bIns="28337" anchor="ctr"/>
          <a:p>
            <a:pPr defTabSz="567055"/>
            <a:endParaRPr lang="zh-CN" altLang="en-US" sz="1800" dirty="0">
              <a:solidFill>
                <a:srgbClr val="000000"/>
              </a:solidFill>
              <a:latin typeface="Calibri" panose="020F0502020204030204" charset="0"/>
              <a:sym typeface="宋体" panose="02010600030101010101" pitchFamily="2" charset="-122"/>
            </a:endParaRPr>
          </a:p>
        </p:txBody>
      </p:sp>
      <p:sp>
        <p:nvSpPr>
          <p:cNvPr id="108547" name="Text Box 7"/>
          <p:cNvSpPr txBox="1"/>
          <p:nvPr/>
        </p:nvSpPr>
        <p:spPr>
          <a:xfrm>
            <a:off x="2855913" y="476250"/>
            <a:ext cx="6192837" cy="486410"/>
          </a:xfrm>
          <a:prstGeom prst="rect">
            <a:avLst/>
          </a:prstGeom>
          <a:noFill/>
          <a:ln w="9525">
            <a:noFill/>
          </a:ln>
        </p:spPr>
        <p:txBody>
          <a:bodyPr lIns="56675" tIns="28337" rIns="56675" bIns="28337">
            <a:spAutoFit/>
          </a:bodyPr>
          <a:p>
            <a:pPr defTabSz="567055"/>
            <a:r>
              <a:rPr lang="zh-CN" altLang="en-US" sz="2800" b="1" dirty="0">
                <a:solidFill>
                  <a:schemeClr val="tx2"/>
                </a:solidFill>
                <a:latin typeface="Arial" panose="020B0604020202020204" pitchFamily="34" charset="0"/>
                <a:ea typeface="黑体" panose="02010609060101010101" charset="-122"/>
                <a:sym typeface="微软雅黑" panose="020B0503020204020204" charset="-122"/>
              </a:rPr>
              <a:t>（四）文言文阅读</a:t>
            </a:r>
            <a:endParaRPr lang="zh-CN" altLang="en-US" sz="2800" b="1" dirty="0">
              <a:solidFill>
                <a:schemeClr val="tx2"/>
              </a:solidFill>
              <a:latin typeface="Arial" panose="020B0604020202020204" pitchFamily="34" charset="0"/>
              <a:ea typeface="黑体" panose="02010609060101010101" charset="-122"/>
              <a:sym typeface="微软雅黑" panose="020B0503020204020204" charset="-122"/>
            </a:endParaRPr>
          </a:p>
        </p:txBody>
      </p:sp>
      <p:sp>
        <p:nvSpPr>
          <p:cNvPr id="108548" name="Rectangle 8"/>
          <p:cNvSpPr/>
          <p:nvPr/>
        </p:nvSpPr>
        <p:spPr>
          <a:xfrm>
            <a:off x="2178050" y="1511300"/>
            <a:ext cx="6757988" cy="4364355"/>
          </a:xfrm>
          <a:prstGeom prst="rect">
            <a:avLst/>
          </a:prstGeom>
          <a:noFill/>
          <a:ln w="9525">
            <a:noFill/>
          </a:ln>
        </p:spPr>
        <p:txBody>
          <a:bodyPr lIns="56675" tIns="28337" rIns="56675" bIns="28337">
            <a:spAutoFit/>
          </a:bodyPr>
          <a:p>
            <a:pPr marL="457200" indent="-457200"/>
            <a:r>
              <a:rPr lang="zh-CN" altLang="en-US" sz="2000" b="1" dirty="0">
                <a:solidFill>
                  <a:schemeClr val="accent2"/>
                </a:solidFill>
                <a:latin typeface="Arial" panose="020B0604020202020204" pitchFamily="34" charset="0"/>
              </a:rPr>
              <a:t>备考建议：</a:t>
            </a:r>
            <a:endParaRPr lang="zh-CN" altLang="en-US" sz="2000" b="1" dirty="0">
              <a:solidFill>
                <a:schemeClr val="accent2"/>
              </a:solidFill>
              <a:latin typeface="Arial" panose="020B0604020202020204" pitchFamily="34" charset="0"/>
            </a:endParaRPr>
          </a:p>
          <a:p>
            <a:pPr marL="457200" indent="-457200"/>
            <a:r>
              <a:rPr lang="en-US" altLang="zh-CN" sz="2000" b="1" dirty="0">
                <a:solidFill>
                  <a:schemeClr val="accent2"/>
                </a:solidFill>
                <a:latin typeface="Arial" panose="020B0604020202020204" pitchFamily="34" charset="0"/>
              </a:rPr>
              <a:t>1.</a:t>
            </a:r>
            <a:r>
              <a:rPr lang="zh-CN" altLang="en-US" sz="2000" b="1" dirty="0">
                <a:solidFill>
                  <a:schemeClr val="accent2"/>
                </a:solidFill>
                <a:latin typeface="Arial" panose="020B0604020202020204" pitchFamily="34" charset="0"/>
              </a:rPr>
              <a:t>快速了解阅读材料的文体特点和基本架构；</a:t>
            </a:r>
            <a:endParaRPr lang="zh-CN" altLang="en-US" sz="2000" b="1" dirty="0">
              <a:solidFill>
                <a:schemeClr val="accent2"/>
              </a:solidFill>
              <a:latin typeface="Arial" panose="020B0604020202020204" pitchFamily="34" charset="0"/>
            </a:endParaRPr>
          </a:p>
          <a:p>
            <a:pPr marL="457200" indent="-457200"/>
            <a:endParaRPr lang="en-US" altLang="zh-CN" sz="2000" b="1" dirty="0">
              <a:solidFill>
                <a:schemeClr val="accent2"/>
              </a:solidFill>
              <a:latin typeface="Arial" panose="020B0604020202020204" pitchFamily="34" charset="0"/>
            </a:endParaRPr>
          </a:p>
          <a:p>
            <a:pPr marL="457200" indent="-457200"/>
            <a:r>
              <a:rPr lang="en-US" altLang="zh-CN" sz="2000" b="1" dirty="0">
                <a:solidFill>
                  <a:schemeClr val="accent2"/>
                </a:solidFill>
                <a:latin typeface="Arial" panose="020B0604020202020204" pitchFamily="34" charset="0"/>
              </a:rPr>
              <a:t>2.</a:t>
            </a:r>
            <a:r>
              <a:rPr lang="zh-CN" altLang="en-US" sz="2000" b="1" dirty="0">
                <a:solidFill>
                  <a:schemeClr val="accent2"/>
                </a:solidFill>
                <a:latin typeface="Arial" panose="020B0604020202020204" pitchFamily="34" charset="0"/>
              </a:rPr>
              <a:t>了解传主的基本特点</a:t>
            </a:r>
            <a:endParaRPr lang="zh-CN" altLang="en-US" sz="2000" b="1" dirty="0">
              <a:solidFill>
                <a:schemeClr val="accent2"/>
              </a:solidFill>
              <a:latin typeface="Arial" panose="020B0604020202020204" pitchFamily="34" charset="0"/>
            </a:endParaRPr>
          </a:p>
          <a:p>
            <a:pPr marL="457200" indent="-457200"/>
            <a:endParaRPr lang="en-US" altLang="zh-CN" sz="2000" b="1" dirty="0">
              <a:solidFill>
                <a:schemeClr val="accent2"/>
              </a:solidFill>
              <a:latin typeface="Arial" panose="020B0604020202020204" pitchFamily="34" charset="0"/>
            </a:endParaRPr>
          </a:p>
          <a:p>
            <a:pPr marL="457200" indent="-457200"/>
            <a:r>
              <a:rPr lang="en-US" altLang="zh-CN" sz="2000" b="1" dirty="0">
                <a:solidFill>
                  <a:schemeClr val="accent2"/>
                </a:solidFill>
                <a:latin typeface="Arial" panose="020B0604020202020204" pitchFamily="34" charset="0"/>
              </a:rPr>
              <a:t>3.</a:t>
            </a:r>
            <a:r>
              <a:rPr lang="zh-CN" altLang="en-US" sz="2000" b="1" dirty="0">
                <a:solidFill>
                  <a:schemeClr val="accent2"/>
                </a:solidFill>
                <a:latin typeface="Arial" panose="020B0604020202020204" pitchFamily="34" charset="0"/>
              </a:rPr>
              <a:t>借助选项整体把握文本。</a:t>
            </a:r>
            <a:endParaRPr lang="zh-CN" altLang="en-US" sz="2000" b="1" dirty="0">
              <a:solidFill>
                <a:schemeClr val="accent2"/>
              </a:solidFill>
              <a:latin typeface="Arial" panose="020B0604020202020204" pitchFamily="34" charset="0"/>
            </a:endParaRPr>
          </a:p>
          <a:p>
            <a:pPr marL="457200" indent="-457200"/>
            <a:endParaRPr lang="en-US" altLang="zh-CN" sz="2000" b="1" dirty="0">
              <a:solidFill>
                <a:schemeClr val="accent2"/>
              </a:solidFill>
              <a:latin typeface="Arial" panose="020B0604020202020204" pitchFamily="34" charset="0"/>
            </a:endParaRPr>
          </a:p>
          <a:p>
            <a:pPr marL="457200" indent="-457200"/>
            <a:r>
              <a:rPr lang="en-US" altLang="zh-CN" sz="2000" b="1" dirty="0">
                <a:solidFill>
                  <a:schemeClr val="accent2"/>
                </a:solidFill>
                <a:latin typeface="Arial" panose="020B0604020202020204" pitchFamily="34" charset="0"/>
              </a:rPr>
              <a:t>4.</a:t>
            </a:r>
            <a:r>
              <a:rPr lang="zh-CN" altLang="en-US" sz="2000" b="1" dirty="0">
                <a:solidFill>
                  <a:schemeClr val="accent2"/>
                </a:solidFill>
                <a:latin typeface="Arial" panose="020B0604020202020204" pitchFamily="34" charset="0"/>
              </a:rPr>
              <a:t>分析文本中的人</a:t>
            </a:r>
            <a:r>
              <a:rPr lang="en-US" altLang="zh-CN" sz="2000" b="1" dirty="0">
                <a:solidFill>
                  <a:schemeClr val="accent2"/>
                </a:solidFill>
                <a:latin typeface="Arial" panose="020B0604020202020204" pitchFamily="34" charset="0"/>
              </a:rPr>
              <a:t>——</a:t>
            </a:r>
            <a:r>
              <a:rPr lang="zh-CN" altLang="en-US" sz="2000" b="1" dirty="0">
                <a:solidFill>
                  <a:schemeClr val="accent2"/>
                </a:solidFill>
                <a:latin typeface="Arial" panose="020B0604020202020204" pitchFamily="34" charset="0"/>
              </a:rPr>
              <a:t>事</a:t>
            </a:r>
            <a:r>
              <a:rPr lang="en-US" altLang="zh-CN" sz="2000" b="1" dirty="0">
                <a:solidFill>
                  <a:schemeClr val="accent2"/>
                </a:solidFill>
                <a:latin typeface="Arial" panose="020B0604020202020204" pitchFamily="34" charset="0"/>
              </a:rPr>
              <a:t>——</a:t>
            </a:r>
            <a:r>
              <a:rPr lang="zh-CN" altLang="en-US" sz="2000" b="1" dirty="0">
                <a:solidFill>
                  <a:schemeClr val="accent2"/>
                </a:solidFill>
                <a:latin typeface="Arial" panose="020B0604020202020204" pitchFamily="34" charset="0"/>
              </a:rPr>
              <a:t>理之间的关系</a:t>
            </a:r>
            <a:endParaRPr lang="zh-CN" altLang="en-US" sz="2000" b="1" dirty="0">
              <a:solidFill>
                <a:schemeClr val="accent2"/>
              </a:solidFill>
              <a:latin typeface="Arial" panose="020B0604020202020204" pitchFamily="34" charset="0"/>
            </a:endParaRPr>
          </a:p>
          <a:p>
            <a:pPr marL="457200" indent="-457200"/>
            <a:endParaRPr lang="en-US" altLang="zh-CN" sz="2000" b="1" dirty="0">
              <a:solidFill>
                <a:schemeClr val="accent2"/>
              </a:solidFill>
              <a:latin typeface="Arial" panose="020B0604020202020204" pitchFamily="34" charset="0"/>
            </a:endParaRPr>
          </a:p>
          <a:p>
            <a:pPr marL="457200" indent="-457200"/>
            <a:r>
              <a:rPr lang="en-US" altLang="zh-CN" sz="2000" b="1" dirty="0">
                <a:solidFill>
                  <a:schemeClr val="accent2"/>
                </a:solidFill>
                <a:latin typeface="Arial" panose="020B0604020202020204" pitchFamily="34" charset="0"/>
              </a:rPr>
              <a:t>5.</a:t>
            </a:r>
            <a:r>
              <a:rPr lang="zh-CN" altLang="en-US" sz="2000" b="1" dirty="0">
                <a:solidFill>
                  <a:schemeClr val="accent2"/>
                </a:solidFill>
                <a:latin typeface="Arial" panose="020B0604020202020204" pitchFamily="34" charset="0"/>
              </a:rPr>
              <a:t>翻译必须直译为主，意译为辅，字字落实。</a:t>
            </a:r>
            <a:endParaRPr lang="zh-CN" altLang="en-US" sz="2000" b="1" dirty="0">
              <a:solidFill>
                <a:schemeClr val="accent2"/>
              </a:solidFill>
              <a:latin typeface="Arial" panose="020B0604020202020204" pitchFamily="34" charset="0"/>
            </a:endParaRPr>
          </a:p>
          <a:p>
            <a:pPr marL="457200" indent="-457200"/>
            <a:endParaRPr lang="zh-CN" altLang="en-US" sz="2000" b="1" dirty="0">
              <a:solidFill>
                <a:schemeClr val="accent2"/>
              </a:solidFill>
              <a:latin typeface="Arial" panose="020B0604020202020204" pitchFamily="34" charset="0"/>
            </a:endParaRPr>
          </a:p>
          <a:p>
            <a:pPr marL="457200" indent="-457200"/>
            <a:r>
              <a:rPr lang="en-US" altLang="zh-CN" sz="2000" b="1" dirty="0">
                <a:solidFill>
                  <a:schemeClr val="accent2"/>
                </a:solidFill>
                <a:latin typeface="Arial" panose="020B0604020202020204" pitchFamily="34" charset="0"/>
              </a:rPr>
              <a:t>6.</a:t>
            </a:r>
            <a:r>
              <a:rPr lang="zh-CN" altLang="en-US" sz="2000" b="1" dirty="0">
                <a:solidFill>
                  <a:schemeClr val="accent2"/>
                </a:solidFill>
                <a:latin typeface="Arial" panose="020B0604020202020204" pitchFamily="34" charset="0"/>
              </a:rPr>
              <a:t>要用文言的敏感读文译文。</a:t>
            </a:r>
            <a:endParaRPr lang="zh-CN" altLang="en-US" sz="2000" b="1" dirty="0">
              <a:solidFill>
                <a:schemeClr val="accent2"/>
              </a:solidFill>
              <a:latin typeface="Arial" panose="020B0604020202020204" pitchFamily="34" charset="0"/>
            </a:endParaRPr>
          </a:p>
          <a:p>
            <a:pPr marL="457200" indent="-457200"/>
            <a:endParaRPr lang="zh-CN" altLang="en-US" sz="2000" b="1" dirty="0">
              <a:solidFill>
                <a:schemeClr val="accent2"/>
              </a:solidFill>
              <a:latin typeface="Arial" panose="020B0604020202020204" pitchFamily="34" charset="0"/>
            </a:endParaRPr>
          </a:p>
          <a:p>
            <a:pPr marL="457200" indent="-457200"/>
            <a:endParaRPr lang="zh-CN" altLang="en-US" sz="2000" b="1" dirty="0">
              <a:solidFill>
                <a:schemeClr val="accent2"/>
              </a:solidFill>
              <a:latin typeface="Arial" panose="020B0604020202020204" pitchFamily="34" charset="0"/>
            </a:endParaRPr>
          </a:p>
        </p:txBody>
      </p:sp>
      <p:sp>
        <p:nvSpPr>
          <p:cNvPr id="108549" name="日期占位符 1"/>
          <p:cNvSpPr/>
          <p:nvPr/>
        </p:nvSpPr>
        <p:spPr>
          <a:xfrm>
            <a:off x="2152650" y="6524625"/>
            <a:ext cx="2057400" cy="223838"/>
          </a:xfrm>
          <a:prstGeom prst="rect">
            <a:avLst/>
          </a:prstGeom>
          <a:noFill/>
          <a:ln w="9525">
            <a:noFill/>
          </a:ln>
        </p:spPr>
        <p:txBody>
          <a:bodyPr anchor="ctr"/>
          <a:p>
            <a:endParaRPr lang="zh-CN" altLang="en-US" dirty="0">
              <a:latin typeface="Arial" panose="020B0604020202020204" pitchFamily="34" charset="0"/>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769745" y="304165"/>
            <a:ext cx="8911590" cy="838835"/>
          </a:xfrm>
        </p:spPr>
        <p:txBody>
          <a:bodyPr/>
          <a:p>
            <a:r>
              <a:rPr lang="zh-CN" altLang="en-US"/>
              <a:t>启发：备考中精选试题</a:t>
            </a:r>
            <a:endParaRPr lang="zh-CN" altLang="en-US"/>
          </a:p>
        </p:txBody>
      </p:sp>
      <p:sp>
        <p:nvSpPr>
          <p:cNvPr id="3" name="内容占位符 2"/>
          <p:cNvSpPr>
            <a:spLocks noGrp="1"/>
          </p:cNvSpPr>
          <p:nvPr>
            <p:ph idx="1"/>
          </p:nvPr>
        </p:nvSpPr>
        <p:spPr>
          <a:xfrm>
            <a:off x="1003935" y="1143000"/>
            <a:ext cx="10850880" cy="5545455"/>
          </a:xfrm>
        </p:spPr>
        <p:txBody>
          <a:bodyPr/>
          <a:p>
            <a:pPr marL="0" indent="0">
              <a:buNone/>
            </a:pPr>
            <a:r>
              <a:rPr lang="zh-CN" altLang="en-US" sz="2800" b="1">
                <a:sym typeface="+mn-ea"/>
              </a:rPr>
              <a:t>22．阅读下面的材料，根据要求写一篇不少于800字的文章。（6 0分）</a:t>
            </a:r>
            <a:endParaRPr lang="zh-CN" altLang="en-US" sz="2800" b="1">
              <a:sym typeface="+mn-ea"/>
            </a:endParaRPr>
          </a:p>
          <a:p>
            <a:pPr marL="0" indent="0">
              <a:buNone/>
            </a:pPr>
            <a:r>
              <a:rPr lang="zh-CN" altLang="en-US" sz="2800" b="1">
                <a:sym typeface="+mn-ea"/>
              </a:rPr>
              <a:t>     据《钱江晚报》报道，2006年内蒙古地区理科高考状元石悦，本科就读于清华大学建筑系，研究生在北京大学深造。读研期间拿到国家奖学金，是一个名副其实的学霸。却最终成为网络游戏直播者，目前在某网络直播平台拥有109万的关注，新浪微博9 0万粉丝。回首自己的人生，她说导师的话坚定了她的信心。“他告诉我，人生不是规划出来的，人生是跟随自己的灵感和直觉走出来的，这是一个水到渠成的过程。不要扑灭你心里的小火苗。"“一个不设限的人生，真的是会从你跟随心声走的每一步里开出花来的。”</a:t>
            </a:r>
            <a:endParaRPr lang="zh-CN" altLang="en-US" sz="2800" b="1">
              <a:sym typeface="+mn-ea"/>
            </a:endParaRPr>
          </a:p>
          <a:p>
            <a:pPr marL="0" indent="0">
              <a:buNone/>
            </a:pPr>
            <a:r>
              <a:rPr lang="zh-CN" altLang="en-US" sz="2400" b="1">
                <a:sym typeface="+mn-ea"/>
              </a:rPr>
              <a:t>      你如何看待她的人生选择？请结合你的思考写一篇作文。要求选好角度，确定立意，明确文体，自拟标题，不要套作，不得抄袭。</a:t>
            </a:r>
            <a:endParaRPr lang="zh-CN" altLang="en-US" sz="2400" b="1">
              <a:sym typeface="+mn-ea"/>
            </a:endParaRPr>
          </a:p>
          <a:p>
            <a:pPr marL="0" indent="0">
              <a:buNone/>
            </a:pPr>
            <a:endParaRPr lang="zh-CN" altLang="en-US"/>
          </a:p>
        </p:txBody>
      </p:sp>
    </p:spTree>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2" name="Rectangle 3"/>
          <p:cNvSpPr/>
          <p:nvPr/>
        </p:nvSpPr>
        <p:spPr>
          <a:xfrm>
            <a:off x="9591675" y="5991225"/>
            <a:ext cx="639763" cy="141288"/>
          </a:xfrm>
          <a:prstGeom prst="rect">
            <a:avLst/>
          </a:prstGeom>
          <a:solidFill>
            <a:srgbClr val="D89336"/>
          </a:solidFill>
          <a:ln w="9525">
            <a:noFill/>
          </a:ln>
        </p:spPr>
        <p:txBody>
          <a:bodyPr wrap="none" lIns="56675" tIns="28337" rIns="56675" bIns="28337" anchor="ctr"/>
          <a:p>
            <a:pPr defTabSz="567055"/>
            <a:endParaRPr lang="zh-CN" altLang="en-US" sz="1800" dirty="0">
              <a:solidFill>
                <a:srgbClr val="000000"/>
              </a:solidFill>
              <a:latin typeface="Calibri" panose="020F0502020204030204" charset="0"/>
              <a:sym typeface="宋体" panose="02010600030101010101" pitchFamily="2" charset="-122"/>
            </a:endParaRPr>
          </a:p>
        </p:txBody>
      </p:sp>
      <p:sp>
        <p:nvSpPr>
          <p:cNvPr id="112643" name="Rectangle 7"/>
          <p:cNvSpPr/>
          <p:nvPr/>
        </p:nvSpPr>
        <p:spPr>
          <a:xfrm>
            <a:off x="1306513" y="1169988"/>
            <a:ext cx="7223125" cy="332740"/>
          </a:xfrm>
          <a:prstGeom prst="rect">
            <a:avLst/>
          </a:prstGeom>
          <a:noFill/>
          <a:ln w="9525">
            <a:noFill/>
          </a:ln>
        </p:spPr>
        <p:txBody>
          <a:bodyPr lIns="56675" tIns="28337" rIns="56675" bIns="28337">
            <a:spAutoFit/>
          </a:bodyPr>
          <a:p>
            <a:pPr defTabSz="567055"/>
            <a:endParaRPr lang="zh-CN" altLang="en-US" sz="1800" b="1" dirty="0">
              <a:latin typeface="Arial" panose="020B0604020202020204" pitchFamily="34" charset="0"/>
              <a:sym typeface="Arial" panose="020B0604020202020204" pitchFamily="34" charset="0"/>
            </a:endParaRPr>
          </a:p>
        </p:txBody>
      </p:sp>
      <p:sp>
        <p:nvSpPr>
          <p:cNvPr id="112644" name="文本框 163846"/>
          <p:cNvSpPr txBox="1"/>
          <p:nvPr/>
        </p:nvSpPr>
        <p:spPr>
          <a:xfrm>
            <a:off x="1992313" y="476250"/>
            <a:ext cx="4392612" cy="548005"/>
          </a:xfrm>
          <a:prstGeom prst="rect">
            <a:avLst/>
          </a:prstGeom>
          <a:noFill/>
          <a:ln w="9525">
            <a:noFill/>
          </a:ln>
        </p:spPr>
        <p:txBody>
          <a:bodyPr lIns="56675" tIns="28337" rIns="56675" bIns="28337">
            <a:spAutoFit/>
          </a:bodyPr>
          <a:p>
            <a:pPr defTabSz="567055"/>
            <a:r>
              <a:rPr lang="zh-CN" altLang="en-US" sz="3200" b="1" dirty="0">
                <a:solidFill>
                  <a:schemeClr val="tx2"/>
                </a:solidFill>
                <a:latin typeface="Arial" panose="020B0604020202020204" pitchFamily="34" charset="0"/>
              </a:rPr>
              <a:t>古诗鉴赏题</a:t>
            </a:r>
            <a:endParaRPr lang="zh-CN" altLang="en-US" sz="3200" b="1" dirty="0">
              <a:solidFill>
                <a:schemeClr val="tx2"/>
              </a:solidFill>
              <a:latin typeface="Arial" panose="020B0604020202020204" pitchFamily="34" charset="0"/>
            </a:endParaRPr>
          </a:p>
        </p:txBody>
      </p:sp>
      <p:sp>
        <p:nvSpPr>
          <p:cNvPr id="112645" name="矩形 163847"/>
          <p:cNvSpPr/>
          <p:nvPr/>
        </p:nvSpPr>
        <p:spPr>
          <a:xfrm>
            <a:off x="1774825" y="1196975"/>
            <a:ext cx="8569325" cy="4425950"/>
          </a:xfrm>
          <a:prstGeom prst="rect">
            <a:avLst/>
          </a:prstGeom>
          <a:noFill/>
          <a:ln w="9525">
            <a:noFill/>
          </a:ln>
        </p:spPr>
        <p:txBody>
          <a:bodyPr lIns="56675" tIns="28337" rIns="56675" bIns="28337" anchor="ctr">
            <a:spAutoFit/>
          </a:bodyPr>
          <a:p>
            <a:pPr marL="457200" indent="-457200" algn="ctr" defTabSz="0">
              <a:tabLst>
                <a:tab pos="284480" algn="l"/>
              </a:tabLst>
            </a:pPr>
            <a:r>
              <a:rPr lang="zh-CN" altLang="en-US" sz="3200" b="1" dirty="0">
                <a:solidFill>
                  <a:srgbClr val="FF0000"/>
                </a:solidFill>
                <a:latin typeface="Arial" panose="020B0604020202020204" pitchFamily="34" charset="0"/>
              </a:rPr>
              <a:t>鉴赏要点：</a:t>
            </a:r>
            <a:endParaRPr lang="zh-CN" altLang="en-US" sz="3200" b="1" dirty="0">
              <a:solidFill>
                <a:srgbClr val="FF0000"/>
              </a:solidFill>
              <a:latin typeface="Arial" panose="020B0604020202020204" pitchFamily="34" charset="0"/>
            </a:endParaRPr>
          </a:p>
          <a:p>
            <a:pPr marL="457200" indent="-457200" defTabSz="0">
              <a:tabLst>
                <a:tab pos="284480" algn="l"/>
              </a:tabLst>
            </a:pPr>
            <a:r>
              <a:rPr lang="en-US" altLang="zh-CN" sz="2800" b="1" dirty="0">
                <a:solidFill>
                  <a:schemeClr val="accent2"/>
                </a:solidFill>
                <a:latin typeface="Arial" panose="020B0604020202020204" pitchFamily="34" charset="0"/>
              </a:rPr>
              <a:t>1.</a:t>
            </a:r>
            <a:r>
              <a:rPr lang="zh-CN" altLang="en-US" sz="2800" b="1" dirty="0">
                <a:solidFill>
                  <a:schemeClr val="accent2"/>
                </a:solidFill>
                <a:latin typeface="Arial" panose="020B0604020202020204" pitchFamily="34" charset="0"/>
              </a:rPr>
              <a:t>诗歌所描写的人、事、物的象征意义</a:t>
            </a:r>
            <a:endParaRPr lang="zh-CN" altLang="en-US" sz="2800" b="1" dirty="0">
              <a:solidFill>
                <a:schemeClr val="accent2"/>
              </a:solidFill>
              <a:latin typeface="Arial" panose="020B0604020202020204" pitchFamily="34" charset="0"/>
            </a:endParaRPr>
          </a:p>
          <a:p>
            <a:pPr marL="457200" indent="-457200" defTabSz="0">
              <a:tabLst>
                <a:tab pos="284480" algn="l"/>
              </a:tabLst>
            </a:pPr>
            <a:endParaRPr lang="en-US" altLang="zh-CN" sz="2800" b="1" dirty="0">
              <a:solidFill>
                <a:schemeClr val="accent2"/>
              </a:solidFill>
              <a:latin typeface="Arial" panose="020B0604020202020204" pitchFamily="34" charset="0"/>
            </a:endParaRPr>
          </a:p>
          <a:p>
            <a:pPr marL="457200" indent="-457200" defTabSz="0">
              <a:tabLst>
                <a:tab pos="284480" algn="l"/>
              </a:tabLst>
            </a:pPr>
            <a:r>
              <a:rPr lang="en-US" altLang="zh-CN" sz="2800" b="1" dirty="0">
                <a:solidFill>
                  <a:schemeClr val="accent2"/>
                </a:solidFill>
                <a:latin typeface="Arial" panose="020B0604020202020204" pitchFamily="34" charset="0"/>
              </a:rPr>
              <a:t>2.</a:t>
            </a:r>
            <a:r>
              <a:rPr lang="zh-CN" altLang="en-US" sz="2800" b="1" dirty="0">
                <a:solidFill>
                  <a:schemeClr val="accent2"/>
                </a:solidFill>
                <a:latin typeface="Arial" panose="020B0604020202020204" pitchFamily="34" charset="0"/>
              </a:rPr>
              <a:t>诗中特定文化意象的含义及抒情的意义</a:t>
            </a:r>
            <a:endParaRPr lang="zh-CN" altLang="en-US" sz="2800" b="1" dirty="0">
              <a:solidFill>
                <a:schemeClr val="accent2"/>
              </a:solidFill>
              <a:latin typeface="Arial" panose="020B0604020202020204" pitchFamily="34" charset="0"/>
            </a:endParaRPr>
          </a:p>
          <a:p>
            <a:pPr marL="457200" indent="-457200" defTabSz="0">
              <a:tabLst>
                <a:tab pos="284480" algn="l"/>
              </a:tabLst>
            </a:pPr>
            <a:endParaRPr lang="en-US" altLang="zh-CN" sz="2800" b="1" dirty="0">
              <a:solidFill>
                <a:schemeClr val="accent2"/>
              </a:solidFill>
              <a:latin typeface="Arial" panose="020B0604020202020204" pitchFamily="34" charset="0"/>
            </a:endParaRPr>
          </a:p>
          <a:p>
            <a:pPr marL="457200" indent="-457200" defTabSz="0">
              <a:tabLst>
                <a:tab pos="284480" algn="l"/>
              </a:tabLst>
            </a:pPr>
            <a:r>
              <a:rPr lang="en-US" altLang="zh-CN" sz="2800" b="1" dirty="0">
                <a:solidFill>
                  <a:schemeClr val="accent2"/>
                </a:solidFill>
                <a:latin typeface="Arial" panose="020B0604020202020204" pitchFamily="34" charset="0"/>
              </a:rPr>
              <a:t>3.</a:t>
            </a:r>
            <a:r>
              <a:rPr lang="zh-CN" altLang="en-US" sz="2800" b="1" dirty="0">
                <a:solidFill>
                  <a:schemeClr val="accent2"/>
                </a:solidFill>
                <a:latin typeface="Arial" panose="020B0604020202020204" pitchFamily="34" charset="0"/>
              </a:rPr>
              <a:t>诗人抒发感情的方法和表达技巧</a:t>
            </a:r>
            <a:endParaRPr lang="zh-CN" altLang="en-US" sz="2800" b="1" dirty="0">
              <a:solidFill>
                <a:schemeClr val="accent2"/>
              </a:solidFill>
              <a:latin typeface="Arial" panose="020B0604020202020204" pitchFamily="34" charset="0"/>
            </a:endParaRPr>
          </a:p>
          <a:p>
            <a:pPr marL="457200" indent="-457200" defTabSz="0">
              <a:tabLst>
                <a:tab pos="284480" algn="l"/>
              </a:tabLst>
            </a:pPr>
            <a:endParaRPr lang="en-US" altLang="zh-CN" sz="2800" b="1" dirty="0">
              <a:solidFill>
                <a:schemeClr val="accent2"/>
              </a:solidFill>
              <a:latin typeface="Arial" panose="020B0604020202020204" pitchFamily="34" charset="0"/>
            </a:endParaRPr>
          </a:p>
          <a:p>
            <a:pPr marL="457200" indent="-457200" defTabSz="0">
              <a:tabLst>
                <a:tab pos="284480" algn="l"/>
              </a:tabLst>
            </a:pPr>
            <a:r>
              <a:rPr lang="en-US" altLang="zh-CN" sz="2800" b="1" dirty="0">
                <a:solidFill>
                  <a:schemeClr val="accent2"/>
                </a:solidFill>
                <a:latin typeface="Arial" panose="020B0604020202020204" pitchFamily="34" charset="0"/>
              </a:rPr>
              <a:t>4.</a:t>
            </a:r>
            <a:r>
              <a:rPr lang="zh-CN" altLang="en-US" sz="2800" b="1" dirty="0">
                <a:solidFill>
                  <a:schemeClr val="accent2"/>
                </a:solidFill>
                <a:latin typeface="Arial" panose="020B0604020202020204" pitchFamily="34" charset="0"/>
              </a:rPr>
              <a:t>作品的语言特点，诗句的表达效果</a:t>
            </a:r>
            <a:endParaRPr lang="zh-CN" altLang="en-US" sz="2800" b="1" dirty="0">
              <a:solidFill>
                <a:schemeClr val="accent2"/>
              </a:solidFill>
              <a:latin typeface="Arial" panose="020B0604020202020204" pitchFamily="34" charset="0"/>
            </a:endParaRPr>
          </a:p>
          <a:p>
            <a:pPr marL="457200" indent="-457200" defTabSz="0">
              <a:tabLst>
                <a:tab pos="284480" algn="l"/>
              </a:tabLst>
            </a:pPr>
            <a:endParaRPr lang="en-US" altLang="zh-CN" sz="2800" b="1" dirty="0">
              <a:solidFill>
                <a:schemeClr val="accent2"/>
              </a:solidFill>
              <a:latin typeface="Arial" panose="020B0604020202020204" pitchFamily="34" charset="0"/>
            </a:endParaRPr>
          </a:p>
          <a:p>
            <a:pPr marL="457200" indent="-457200" defTabSz="0">
              <a:tabLst>
                <a:tab pos="284480" algn="l"/>
              </a:tabLst>
            </a:pPr>
            <a:r>
              <a:rPr lang="en-US" altLang="zh-CN" sz="2800" b="1" dirty="0">
                <a:solidFill>
                  <a:schemeClr val="accent2"/>
                </a:solidFill>
                <a:latin typeface="Arial" panose="020B0604020202020204" pitchFamily="34" charset="0"/>
              </a:rPr>
              <a:t>5.</a:t>
            </a:r>
            <a:r>
              <a:rPr lang="zh-CN" altLang="en-US" sz="2800" b="1" dirty="0">
                <a:solidFill>
                  <a:schemeClr val="accent2"/>
                </a:solidFill>
                <a:latin typeface="Arial" panose="020B0604020202020204" pitchFamily="34" charset="0"/>
              </a:rPr>
              <a:t>诗人的思想感情与观点态度</a:t>
            </a:r>
            <a:endParaRPr lang="zh-CN" altLang="en-US" sz="2800" b="1" dirty="0">
              <a:solidFill>
                <a:schemeClr val="accent2"/>
              </a:solidFill>
              <a:latin typeface="Arial" panose="020B0604020202020204" pitchFamily="34" charset="0"/>
            </a:endParaRPr>
          </a:p>
        </p:txBody>
      </p:sp>
    </p:spTree>
  </p:cSld>
  <p:clrMapOvr>
    <a:masterClrMapping/>
  </p:clrMapOvr>
  <p:transition spd="med">
    <p:fade/>
  </p:transition>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p:cNvPicPr>
            <a:picLocks noChangeAspect="1"/>
          </p:cNvPicPr>
          <p:nvPr/>
        </p:nvPicPr>
        <p:blipFill>
          <a:blip r:embed="rId1" cstate="print">
            <a:clrChange>
              <a:clrFrom>
                <a:srgbClr val="FFFFFF"/>
              </a:clrFrom>
              <a:clrTo>
                <a:srgbClr val="FFFFFF">
                  <a:alpha val="0"/>
                </a:srgbClr>
              </a:clrTo>
            </a:clrChange>
            <a:duotone>
              <a:schemeClr val="bg2">
                <a:shade val="45000"/>
                <a:satMod val="135000"/>
              </a:schemeClr>
              <a:prstClr val="white"/>
            </a:duotone>
          </a:blip>
          <a:stretch>
            <a:fillRect/>
          </a:stretch>
        </p:blipFill>
        <p:spPr>
          <a:xfrm>
            <a:off x="1513999" y="871536"/>
            <a:ext cx="9164478" cy="5114450"/>
          </a:xfrm>
          <a:prstGeom prst="rect">
            <a:avLst/>
          </a:prstGeom>
          <a:ln>
            <a:noFill/>
          </a:ln>
          <a:effectLst>
            <a:softEdge rad="112500"/>
          </a:effectLst>
        </p:spPr>
      </p:pic>
      <p:sp>
        <p:nvSpPr>
          <p:cNvPr id="76804" name="矩形 76803"/>
          <p:cNvSpPr/>
          <p:nvPr/>
        </p:nvSpPr>
        <p:spPr>
          <a:xfrm>
            <a:off x="4418013" y="1905953"/>
            <a:ext cx="5214937" cy="829945"/>
          </a:xfrm>
          <a:prstGeom prst="rect">
            <a:avLst/>
          </a:prstGeom>
          <a:noFill/>
          <a:ln w="9525">
            <a:noFill/>
          </a:ln>
        </p:spPr>
        <p:txBody>
          <a:bodyPr anchor="ctr">
            <a:spAutoFit/>
          </a:bodyPr>
          <a:p>
            <a:r>
              <a:rPr lang="zh-CN" altLang="en-US" sz="2400" b="1" dirty="0">
                <a:solidFill>
                  <a:srgbClr val="FF0000"/>
                </a:solidFill>
                <a:latin typeface="Arial" panose="020B0604020202020204" pitchFamily="34" charset="0"/>
              </a:rPr>
              <a:t>以假乱真，概念有误</a:t>
            </a:r>
            <a:endParaRPr lang="zh-CN" altLang="en-US" sz="2400" b="1" dirty="0">
              <a:solidFill>
                <a:srgbClr val="FF0000"/>
              </a:solidFill>
              <a:latin typeface="Arial" panose="020B0604020202020204" pitchFamily="34" charset="0"/>
            </a:endParaRPr>
          </a:p>
          <a:p>
            <a:r>
              <a:rPr lang="zh-CN" altLang="en-US" sz="2400" b="1" dirty="0">
                <a:latin typeface="Arial" panose="020B0604020202020204" pitchFamily="34" charset="0"/>
              </a:rPr>
              <a:t>（基础知识，文化常识，技巧及作用）</a:t>
            </a:r>
            <a:endParaRPr lang="zh-CN" altLang="en-US" sz="2400" b="1" dirty="0">
              <a:latin typeface="Arial" panose="020B0604020202020204" pitchFamily="34" charset="0"/>
            </a:endParaRPr>
          </a:p>
        </p:txBody>
      </p:sp>
      <p:sp>
        <p:nvSpPr>
          <p:cNvPr id="60418" name="矩形 76804"/>
          <p:cNvSpPr/>
          <p:nvPr/>
        </p:nvSpPr>
        <p:spPr>
          <a:xfrm>
            <a:off x="1799987" y="1074182"/>
            <a:ext cx="2287905" cy="598805"/>
          </a:xfrm>
          <a:prstGeom prst="rect">
            <a:avLst/>
          </a:prstGeom>
          <a:noFill/>
          <a:ln w="9525">
            <a:noFill/>
          </a:ln>
        </p:spPr>
        <p:txBody>
          <a:bodyPr wrap="none">
            <a:spAutoFit/>
            <a:scene3d>
              <a:camera prst="orthographicFront"/>
              <a:lightRig rig="threePt" dir="t"/>
            </a:scene3d>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300" b="1" i="0" u="none" strike="noStrike" kern="1200" cap="none" spc="0" normalizeH="0" baseline="0" noProof="1">
                <a:ln>
                  <a:noFill/>
                </a:ln>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ea"/>
              </a:rPr>
              <a:t>设题陷阱：</a:t>
            </a:r>
            <a:endParaRPr kumimoji="0" lang="zh-CN" altLang="en-US" sz="3300" b="1" i="0" u="none" strike="noStrike" kern="1200" cap="none" spc="0" normalizeH="0" baseline="0" noProof="1">
              <a:ln>
                <a:noFill/>
              </a:ln>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endParaRPr>
          </a:p>
        </p:txBody>
      </p:sp>
      <p:sp>
        <p:nvSpPr>
          <p:cNvPr id="76812" name="文本框 76811"/>
          <p:cNvSpPr txBox="1"/>
          <p:nvPr/>
        </p:nvSpPr>
        <p:spPr>
          <a:xfrm>
            <a:off x="3233738" y="2427288"/>
            <a:ext cx="927100" cy="2676525"/>
          </a:xfrm>
          <a:prstGeom prst="rect">
            <a:avLst/>
          </a:prstGeom>
          <a:noFill/>
          <a:ln w="9525">
            <a:noFill/>
          </a:ln>
        </p:spPr>
        <p:txBody>
          <a:bodyPr>
            <a:spAutoFit/>
          </a:bodyPr>
          <a:p>
            <a:pPr>
              <a:spcBef>
                <a:spcPct val="50000"/>
              </a:spcBef>
            </a:pPr>
            <a:r>
              <a:rPr lang="zh-CN" altLang="en-US" sz="2400" b="1" dirty="0">
                <a:latin typeface="Arial" panose="020B0604020202020204" pitchFamily="34" charset="0"/>
              </a:rPr>
              <a:t>意象意境内容情感主旨语言技巧</a:t>
            </a:r>
            <a:endParaRPr lang="zh-CN" altLang="en-US" sz="2400" b="1" dirty="0">
              <a:latin typeface="Arial" panose="020B0604020202020204" pitchFamily="34" charset="0"/>
            </a:endParaRPr>
          </a:p>
        </p:txBody>
      </p:sp>
      <p:sp>
        <p:nvSpPr>
          <p:cNvPr id="76813" name="矩形 76812"/>
          <p:cNvSpPr/>
          <p:nvPr/>
        </p:nvSpPr>
        <p:spPr>
          <a:xfrm>
            <a:off x="4418013" y="4037013"/>
            <a:ext cx="3133725" cy="1568450"/>
          </a:xfrm>
          <a:prstGeom prst="rect">
            <a:avLst/>
          </a:prstGeom>
          <a:noFill/>
          <a:ln w="9525">
            <a:noFill/>
          </a:ln>
        </p:spPr>
        <p:txBody>
          <a:bodyPr>
            <a:spAutoFit/>
          </a:bodyPr>
          <a:p>
            <a:r>
              <a:rPr lang="zh-CN" altLang="en-US" sz="2400" b="1" dirty="0">
                <a:solidFill>
                  <a:srgbClr val="FF0000"/>
                </a:solidFill>
                <a:latin typeface="Arial" panose="020B0604020202020204" pitchFamily="34" charset="0"/>
              </a:rPr>
              <a:t>以偏概全，故意反说</a:t>
            </a:r>
            <a:endParaRPr lang="zh-CN" altLang="en-US" sz="2400" b="1" dirty="0">
              <a:solidFill>
                <a:srgbClr val="FF0000"/>
              </a:solidFill>
              <a:latin typeface="Arial" panose="020B0604020202020204" pitchFamily="34" charset="0"/>
            </a:endParaRPr>
          </a:p>
          <a:p>
            <a:r>
              <a:rPr lang="zh-CN" altLang="en-US" sz="2400" b="1" dirty="0">
                <a:solidFill>
                  <a:srgbClr val="FF0000"/>
                </a:solidFill>
                <a:latin typeface="Arial" panose="020B0604020202020204" pitchFamily="34" charset="0"/>
              </a:rPr>
              <a:t>弄错对象，张冠李戴</a:t>
            </a:r>
            <a:r>
              <a:rPr lang="zh-CN" altLang="en-US" sz="2400" b="1" dirty="0">
                <a:latin typeface="Arial" panose="020B0604020202020204" pitchFamily="34" charset="0"/>
              </a:rPr>
              <a:t>   </a:t>
            </a:r>
            <a:endParaRPr lang="zh-CN" altLang="en-US" sz="2400" b="1" dirty="0">
              <a:latin typeface="Arial" panose="020B0604020202020204" pitchFamily="34" charset="0"/>
            </a:endParaRPr>
          </a:p>
          <a:p>
            <a:r>
              <a:rPr lang="zh-CN" altLang="en-US" sz="2400" b="1" dirty="0">
                <a:solidFill>
                  <a:srgbClr val="FF0000"/>
                </a:solidFill>
                <a:latin typeface="Arial" panose="020B0604020202020204" pitchFamily="34" charset="0"/>
              </a:rPr>
              <a:t>无中生有，横生枝节</a:t>
            </a:r>
            <a:endParaRPr lang="zh-CN" altLang="en-US" sz="2400" b="1" dirty="0">
              <a:latin typeface="Arial" panose="020B0604020202020204" pitchFamily="34" charset="0"/>
            </a:endParaRPr>
          </a:p>
          <a:p>
            <a:r>
              <a:rPr lang="zh-CN" altLang="en-US" sz="2400" b="1" dirty="0">
                <a:solidFill>
                  <a:srgbClr val="FF0000"/>
                </a:solidFill>
                <a:latin typeface="Arial" panose="020B0604020202020204" pitchFamily="34" charset="0"/>
              </a:rPr>
              <a:t>随意引申，拔高贬低</a:t>
            </a:r>
            <a:endParaRPr lang="zh-CN" altLang="en-US" sz="2400" b="1" dirty="0">
              <a:solidFill>
                <a:srgbClr val="FF0000"/>
              </a:solidFill>
              <a:latin typeface="Arial" panose="020B0604020202020204" pitchFamily="34" charset="0"/>
            </a:endParaRPr>
          </a:p>
        </p:txBody>
      </p:sp>
      <p:sp>
        <p:nvSpPr>
          <p:cNvPr id="76814" name="矩形 76813"/>
          <p:cNvSpPr/>
          <p:nvPr/>
        </p:nvSpPr>
        <p:spPr>
          <a:xfrm>
            <a:off x="4418013" y="2974975"/>
            <a:ext cx="3357562" cy="829945"/>
          </a:xfrm>
          <a:prstGeom prst="rect">
            <a:avLst/>
          </a:prstGeom>
          <a:noFill/>
          <a:ln w="9525">
            <a:noFill/>
          </a:ln>
        </p:spPr>
        <p:txBody>
          <a:bodyPr>
            <a:spAutoFit/>
          </a:bodyPr>
          <a:p>
            <a:r>
              <a:rPr lang="zh-CN" altLang="en-US" sz="2400" b="1" dirty="0">
                <a:solidFill>
                  <a:srgbClr val="FF0000"/>
                </a:solidFill>
                <a:latin typeface="Arial" panose="020B0604020202020204" pitchFamily="34" charset="0"/>
              </a:rPr>
              <a:t>望文生义，曲解原意。</a:t>
            </a:r>
            <a:endParaRPr lang="zh-CN" altLang="en-US" sz="2400" b="1" dirty="0">
              <a:solidFill>
                <a:srgbClr val="FF0000"/>
              </a:solidFill>
              <a:latin typeface="Arial" panose="020B0604020202020204" pitchFamily="34" charset="0"/>
            </a:endParaRPr>
          </a:p>
          <a:p>
            <a:r>
              <a:rPr lang="zh-CN" altLang="en-US" sz="2400" b="1" dirty="0">
                <a:latin typeface="Arial" panose="020B0604020202020204" pitchFamily="34" charset="0"/>
              </a:rPr>
              <a:t>（字词、内容）</a:t>
            </a:r>
            <a:endParaRPr lang="zh-CN" altLang="en-US" sz="2400" b="1" dirty="0">
              <a:latin typeface="Arial" panose="020B0604020202020204" pitchFamily="34" charset="0"/>
            </a:endParaRPr>
          </a:p>
        </p:txBody>
      </p:sp>
      <p:sp>
        <p:nvSpPr>
          <p:cNvPr id="3" name="右大括号 2"/>
          <p:cNvSpPr/>
          <p:nvPr/>
        </p:nvSpPr>
        <p:spPr>
          <a:xfrm rot="10800000">
            <a:off x="4208463" y="2019300"/>
            <a:ext cx="207962" cy="3443288"/>
          </a:xfrm>
          <a:prstGeom prst="rightBrace">
            <a:avLst>
              <a:gd name="adj1" fmla="val 59943"/>
              <a:gd name="adj2" fmla="val 50000"/>
            </a:avLst>
          </a:prstGeom>
          <a:noFill/>
          <a:ln w="28575" cap="flat" cmpd="sng">
            <a:solidFill>
              <a:schemeClr val="tx1"/>
            </a:solidFill>
            <a:prstDash val="solid"/>
            <a:headEnd type="none" w="med" len="med"/>
            <a:tailEnd type="none" w="med" len="med"/>
          </a:ln>
        </p:spPr>
        <p:txBody>
          <a:bodyPr/>
          <a:p>
            <a:endParaRPr lang="zh-CN" altLang="en-US" sz="24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6804"/>
                                        </p:tgtEl>
                                        <p:attrNameLst>
                                          <p:attrName>style.visibility</p:attrName>
                                        </p:attrNameLst>
                                      </p:cBhvr>
                                      <p:to>
                                        <p:strVal val="visible"/>
                                      </p:to>
                                    </p:set>
                                    <p:anim calcmode="lin" valueType="num">
                                      <p:cBhvr>
                                        <p:cTn id="7" dur="500" fill="hold"/>
                                        <p:tgtEl>
                                          <p:spTgt spid="76804"/>
                                        </p:tgtEl>
                                        <p:attrNameLst>
                                          <p:attrName>ppt_w</p:attrName>
                                        </p:attrNameLst>
                                      </p:cBhvr>
                                      <p:tavLst>
                                        <p:tav tm="0">
                                          <p:val>
                                            <p:fltVal val="0.000000"/>
                                          </p:val>
                                        </p:tav>
                                        <p:tav tm="100000">
                                          <p:val>
                                            <p:strVal val="#ppt_w"/>
                                          </p:val>
                                        </p:tav>
                                      </p:tavLst>
                                    </p:anim>
                                    <p:anim calcmode="lin" valueType="num">
                                      <p:cBhvr>
                                        <p:cTn id="8" dur="500" fill="hold"/>
                                        <p:tgtEl>
                                          <p:spTgt spid="76804"/>
                                        </p:tgtEl>
                                        <p:attrNameLst>
                                          <p:attrName>ppt_h</p:attrName>
                                        </p:attrNameLst>
                                      </p:cBhvr>
                                      <p:tavLst>
                                        <p:tav tm="0">
                                          <p:val>
                                            <p:fltVal val="0.00000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8" fill="hold" grpId="0" nodeType="clickEffect">
                                  <p:stCondLst>
                                    <p:cond delay="0"/>
                                  </p:stCondLst>
                                  <p:childTnLst>
                                    <p:set>
                                      <p:cBhvr>
                                        <p:cTn id="12" dur="1" fill="hold">
                                          <p:stCondLst>
                                            <p:cond delay="0"/>
                                          </p:stCondLst>
                                        </p:cTn>
                                        <p:tgtEl>
                                          <p:spTgt spid="76814"/>
                                        </p:tgtEl>
                                        <p:attrNameLst>
                                          <p:attrName>style.visibility</p:attrName>
                                        </p:attrNameLst>
                                      </p:cBhvr>
                                      <p:to>
                                        <p:strVal val="visible"/>
                                      </p:to>
                                    </p:set>
                                    <p:anim calcmode="lin" valueType="num">
                                      <p:cBhvr>
                                        <p:cTn id="13" dur="500" fill="hold"/>
                                        <p:tgtEl>
                                          <p:spTgt spid="76814"/>
                                        </p:tgtEl>
                                        <p:attrNameLst>
                                          <p:attrName>ppt_x</p:attrName>
                                        </p:attrNameLst>
                                      </p:cBhvr>
                                      <p:tavLst>
                                        <p:tav tm="0">
                                          <p:val>
                                            <p:strVal val="#ppt_x-#ppt_w/2"/>
                                          </p:val>
                                        </p:tav>
                                        <p:tav tm="100000">
                                          <p:val>
                                            <p:strVal val="#ppt_x"/>
                                          </p:val>
                                        </p:tav>
                                      </p:tavLst>
                                    </p:anim>
                                    <p:anim calcmode="lin" valueType="num">
                                      <p:cBhvr>
                                        <p:cTn id="14" dur="500" fill="hold"/>
                                        <p:tgtEl>
                                          <p:spTgt spid="76814"/>
                                        </p:tgtEl>
                                        <p:attrNameLst>
                                          <p:attrName>ppt_y</p:attrName>
                                        </p:attrNameLst>
                                      </p:cBhvr>
                                      <p:tavLst>
                                        <p:tav tm="0">
                                          <p:val>
                                            <p:strVal val="#ppt_y"/>
                                          </p:val>
                                        </p:tav>
                                        <p:tav tm="100000">
                                          <p:val>
                                            <p:strVal val="#ppt_y"/>
                                          </p:val>
                                        </p:tav>
                                      </p:tavLst>
                                    </p:anim>
                                    <p:anim calcmode="lin" valueType="num">
                                      <p:cBhvr>
                                        <p:cTn id="15" dur="500" fill="hold"/>
                                        <p:tgtEl>
                                          <p:spTgt spid="76814"/>
                                        </p:tgtEl>
                                        <p:attrNameLst>
                                          <p:attrName>ppt_w</p:attrName>
                                        </p:attrNameLst>
                                      </p:cBhvr>
                                      <p:tavLst>
                                        <p:tav tm="0">
                                          <p:val>
                                            <p:fltVal val="0.000000"/>
                                          </p:val>
                                        </p:tav>
                                        <p:tav tm="100000">
                                          <p:val>
                                            <p:strVal val="#ppt_w"/>
                                          </p:val>
                                        </p:tav>
                                      </p:tavLst>
                                    </p:anim>
                                    <p:anim calcmode="lin" valueType="num">
                                      <p:cBhvr>
                                        <p:cTn id="16" dur="500" fill="hold"/>
                                        <p:tgtEl>
                                          <p:spTgt spid="76814"/>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7" presetClass="entr" presetSubtype="8" fill="hold" grpId="0" nodeType="clickEffect">
                                  <p:stCondLst>
                                    <p:cond delay="0"/>
                                  </p:stCondLst>
                                  <p:childTnLst>
                                    <p:set>
                                      <p:cBhvr>
                                        <p:cTn id="20" dur="1" fill="hold">
                                          <p:stCondLst>
                                            <p:cond delay="0"/>
                                          </p:stCondLst>
                                        </p:cTn>
                                        <p:tgtEl>
                                          <p:spTgt spid="76813"/>
                                        </p:tgtEl>
                                        <p:attrNameLst>
                                          <p:attrName>style.visibility</p:attrName>
                                        </p:attrNameLst>
                                      </p:cBhvr>
                                      <p:to>
                                        <p:strVal val="visible"/>
                                      </p:to>
                                    </p:set>
                                    <p:anim calcmode="lin" valueType="num">
                                      <p:cBhvr>
                                        <p:cTn id="21" dur="500" fill="hold"/>
                                        <p:tgtEl>
                                          <p:spTgt spid="76813"/>
                                        </p:tgtEl>
                                        <p:attrNameLst>
                                          <p:attrName>ppt_x</p:attrName>
                                        </p:attrNameLst>
                                      </p:cBhvr>
                                      <p:tavLst>
                                        <p:tav tm="0">
                                          <p:val>
                                            <p:strVal val="#ppt_x-#ppt_w/2"/>
                                          </p:val>
                                        </p:tav>
                                        <p:tav tm="100000">
                                          <p:val>
                                            <p:strVal val="#ppt_x"/>
                                          </p:val>
                                        </p:tav>
                                      </p:tavLst>
                                    </p:anim>
                                    <p:anim calcmode="lin" valueType="num">
                                      <p:cBhvr>
                                        <p:cTn id="22" dur="500" fill="hold"/>
                                        <p:tgtEl>
                                          <p:spTgt spid="76813"/>
                                        </p:tgtEl>
                                        <p:attrNameLst>
                                          <p:attrName>ppt_y</p:attrName>
                                        </p:attrNameLst>
                                      </p:cBhvr>
                                      <p:tavLst>
                                        <p:tav tm="0">
                                          <p:val>
                                            <p:strVal val="#ppt_y"/>
                                          </p:val>
                                        </p:tav>
                                        <p:tav tm="100000">
                                          <p:val>
                                            <p:strVal val="#ppt_y"/>
                                          </p:val>
                                        </p:tav>
                                      </p:tavLst>
                                    </p:anim>
                                    <p:anim calcmode="lin" valueType="num">
                                      <p:cBhvr>
                                        <p:cTn id="23" dur="500" fill="hold"/>
                                        <p:tgtEl>
                                          <p:spTgt spid="76813"/>
                                        </p:tgtEl>
                                        <p:attrNameLst>
                                          <p:attrName>ppt_w</p:attrName>
                                        </p:attrNameLst>
                                      </p:cBhvr>
                                      <p:tavLst>
                                        <p:tav tm="0">
                                          <p:val>
                                            <p:fltVal val="0.000000"/>
                                          </p:val>
                                        </p:tav>
                                        <p:tav tm="100000">
                                          <p:val>
                                            <p:strVal val="#ppt_w"/>
                                          </p:val>
                                        </p:tav>
                                      </p:tavLst>
                                    </p:anim>
                                    <p:anim calcmode="lin" valueType="num">
                                      <p:cBhvr>
                                        <p:cTn id="24" dur="500" fill="hold"/>
                                        <p:tgtEl>
                                          <p:spTgt spid="76813"/>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7" presetClass="entr" presetSubtype="2" fill="hold" grpId="0" nodeType="clickEffect">
                                  <p:stCondLst>
                                    <p:cond delay="0"/>
                                  </p:stCondLst>
                                  <p:childTnLst>
                                    <p:set>
                                      <p:cBhvr>
                                        <p:cTn id="28" dur="1" fill="hold">
                                          <p:stCondLst>
                                            <p:cond delay="0"/>
                                          </p:stCondLst>
                                        </p:cTn>
                                        <p:tgtEl>
                                          <p:spTgt spid="76812"/>
                                        </p:tgtEl>
                                        <p:attrNameLst>
                                          <p:attrName>style.visibility</p:attrName>
                                        </p:attrNameLst>
                                      </p:cBhvr>
                                      <p:to>
                                        <p:strVal val="visible"/>
                                      </p:to>
                                    </p:set>
                                    <p:anim calcmode="lin" valueType="num">
                                      <p:cBhvr>
                                        <p:cTn id="29" dur="500" fill="hold"/>
                                        <p:tgtEl>
                                          <p:spTgt spid="76812"/>
                                        </p:tgtEl>
                                        <p:attrNameLst>
                                          <p:attrName>ppt_x</p:attrName>
                                        </p:attrNameLst>
                                      </p:cBhvr>
                                      <p:tavLst>
                                        <p:tav tm="0">
                                          <p:val>
                                            <p:strVal val="#ppt_x+#ppt_w/2"/>
                                          </p:val>
                                        </p:tav>
                                        <p:tav tm="100000">
                                          <p:val>
                                            <p:strVal val="#ppt_x"/>
                                          </p:val>
                                        </p:tav>
                                      </p:tavLst>
                                    </p:anim>
                                    <p:anim calcmode="lin" valueType="num">
                                      <p:cBhvr>
                                        <p:cTn id="30" dur="500" fill="hold"/>
                                        <p:tgtEl>
                                          <p:spTgt spid="76812"/>
                                        </p:tgtEl>
                                        <p:attrNameLst>
                                          <p:attrName>ppt_y</p:attrName>
                                        </p:attrNameLst>
                                      </p:cBhvr>
                                      <p:tavLst>
                                        <p:tav tm="0">
                                          <p:val>
                                            <p:strVal val="#ppt_y"/>
                                          </p:val>
                                        </p:tav>
                                        <p:tav tm="100000">
                                          <p:val>
                                            <p:strVal val="#ppt_y"/>
                                          </p:val>
                                        </p:tav>
                                      </p:tavLst>
                                    </p:anim>
                                    <p:anim calcmode="lin" valueType="num">
                                      <p:cBhvr>
                                        <p:cTn id="31" dur="500" fill="hold"/>
                                        <p:tgtEl>
                                          <p:spTgt spid="76812"/>
                                        </p:tgtEl>
                                        <p:attrNameLst>
                                          <p:attrName>ppt_w</p:attrName>
                                        </p:attrNameLst>
                                      </p:cBhvr>
                                      <p:tavLst>
                                        <p:tav tm="0">
                                          <p:val>
                                            <p:fltVal val="0.000000"/>
                                          </p:val>
                                        </p:tav>
                                        <p:tav tm="100000">
                                          <p:val>
                                            <p:strVal val="#ppt_w"/>
                                          </p:val>
                                        </p:tav>
                                      </p:tavLst>
                                    </p:anim>
                                    <p:anim calcmode="lin" valueType="num">
                                      <p:cBhvr>
                                        <p:cTn id="32" dur="500" fill="hold"/>
                                        <p:tgtEl>
                                          <p:spTgt spid="76812"/>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7" presetClass="entr" presetSubtype="2"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ppt_x</p:attrName>
                                        </p:attrNameLst>
                                      </p:cBhvr>
                                      <p:tavLst>
                                        <p:tav tm="0">
                                          <p:val>
                                            <p:strVal val="#ppt_x+#ppt_w/2"/>
                                          </p:val>
                                        </p:tav>
                                        <p:tav tm="100000">
                                          <p:val>
                                            <p:strVal val="#ppt_x"/>
                                          </p:val>
                                        </p:tav>
                                      </p:tavLst>
                                    </p:anim>
                                    <p:anim calcmode="lin" valueType="num">
                                      <p:cBhvr>
                                        <p:cTn id="38" dur="500" fill="hold"/>
                                        <p:tgtEl>
                                          <p:spTgt spid="3"/>
                                        </p:tgtEl>
                                        <p:attrNameLst>
                                          <p:attrName>ppt_y</p:attrName>
                                        </p:attrNameLst>
                                      </p:cBhvr>
                                      <p:tavLst>
                                        <p:tav tm="0">
                                          <p:val>
                                            <p:strVal val="#ppt_y"/>
                                          </p:val>
                                        </p:tav>
                                        <p:tav tm="100000">
                                          <p:val>
                                            <p:strVal val="#ppt_y"/>
                                          </p:val>
                                        </p:tav>
                                      </p:tavLst>
                                    </p:anim>
                                    <p:anim calcmode="lin" valueType="num">
                                      <p:cBhvr>
                                        <p:cTn id="39" dur="500" fill="hold"/>
                                        <p:tgtEl>
                                          <p:spTgt spid="3"/>
                                        </p:tgtEl>
                                        <p:attrNameLst>
                                          <p:attrName>ppt_w</p:attrName>
                                        </p:attrNameLst>
                                      </p:cBhvr>
                                      <p:tavLst>
                                        <p:tav tm="0">
                                          <p:val>
                                            <p:fltVal val="0.000000"/>
                                          </p:val>
                                        </p:tav>
                                        <p:tav tm="100000">
                                          <p:val>
                                            <p:strVal val="#ppt_w"/>
                                          </p:val>
                                        </p:tav>
                                      </p:tavLst>
                                    </p:anim>
                                    <p:anim calcmode="lin" valueType="num">
                                      <p:cBhvr>
                                        <p:cTn id="40" dur="5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4" grpId="0"/>
      <p:bldP spid="76812" grpId="0"/>
      <p:bldP spid="76813" grpId="0"/>
      <p:bldP spid="76814" grpId="0"/>
    </p:bld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6" name="Rectangle 2"/>
          <p:cNvSpPr>
            <a:spLocks noGrp="1"/>
          </p:cNvSpPr>
          <p:nvPr>
            <p:ph type="title"/>
          </p:nvPr>
        </p:nvSpPr>
        <p:spPr>
          <a:xfrm>
            <a:off x="1981200" y="274638"/>
            <a:ext cx="8229600" cy="1143000"/>
          </a:xfrm>
        </p:spPr>
        <p:txBody>
          <a:bodyPr vert="horz" wrap="square" lIns="91440" tIns="45720" rIns="91440" bIns="45720" anchor="ctr"/>
          <a:p>
            <a:r>
              <a:rPr lang="zh-CN" altLang="en-US" sz="3600" kern="1200" dirty="0">
                <a:latin typeface="+mj-ea"/>
                <a:ea typeface="+mj-ea"/>
                <a:cs typeface="+mj-cs"/>
                <a:sym typeface="Arial" panose="020B0604020202020204" pitchFamily="34" charset="0"/>
              </a:rPr>
              <a:t>置身诗境，体悟情感</a:t>
            </a:r>
            <a:endParaRPr lang="zh-CN" altLang="en-US" sz="3600" kern="1200" dirty="0">
              <a:latin typeface="+mj-ea"/>
              <a:ea typeface="+mj-ea"/>
              <a:cs typeface="+mj-cs"/>
              <a:sym typeface="Arial" panose="020B0604020202020204" pitchFamily="34" charset="0"/>
            </a:endParaRPr>
          </a:p>
        </p:txBody>
      </p:sp>
      <p:sp>
        <p:nvSpPr>
          <p:cNvPr id="118787" name="Rectangle 3"/>
          <p:cNvSpPr>
            <a:spLocks noGrp="1"/>
          </p:cNvSpPr>
          <p:nvPr>
            <p:ph idx="1"/>
          </p:nvPr>
        </p:nvSpPr>
        <p:spPr>
          <a:xfrm>
            <a:off x="1992313" y="1412875"/>
            <a:ext cx="8229600" cy="4603750"/>
          </a:xfrm>
        </p:spPr>
        <p:txBody>
          <a:bodyPr vert="horz" wrap="square" lIns="91440" tIns="45720" rIns="91440" bIns="45720" anchor="t"/>
          <a:p>
            <a:pPr>
              <a:buNone/>
            </a:pPr>
            <a:r>
              <a:rPr lang="zh-CN" altLang="en-US" dirty="0"/>
              <a:t>        </a:t>
            </a:r>
            <a:r>
              <a:rPr lang="zh-CN" altLang="en-US" dirty="0">
                <a:solidFill>
                  <a:schemeClr val="accent2"/>
                </a:solidFill>
              </a:rPr>
              <a:t>礼部贡院阅进士就试</a:t>
            </a:r>
            <a:r>
              <a:rPr lang="zh-CN" altLang="en-US" dirty="0"/>
              <a:t>    </a:t>
            </a:r>
            <a:endParaRPr lang="zh-CN" altLang="en-US" dirty="0"/>
          </a:p>
          <a:p>
            <a:pPr>
              <a:buNone/>
            </a:pPr>
            <a:r>
              <a:rPr lang="zh-CN" altLang="en-US" dirty="0"/>
              <a:t>                               </a:t>
            </a:r>
            <a:r>
              <a:rPr lang="zh-CN" altLang="en-US" dirty="0">
                <a:solidFill>
                  <a:schemeClr val="accent2"/>
                </a:solidFill>
              </a:rPr>
              <a:t>欧阳修</a:t>
            </a:r>
            <a:endParaRPr lang="zh-CN" altLang="en-US" dirty="0">
              <a:solidFill>
                <a:schemeClr val="accent2"/>
              </a:solidFill>
            </a:endParaRPr>
          </a:p>
          <a:p>
            <a:pPr>
              <a:buNone/>
            </a:pPr>
            <a:endParaRPr lang="zh-CN" altLang="en-US" dirty="0">
              <a:solidFill>
                <a:schemeClr val="accent2"/>
              </a:solidFill>
            </a:endParaRPr>
          </a:p>
          <a:p>
            <a:pPr>
              <a:buNone/>
            </a:pPr>
            <a:r>
              <a:rPr lang="zh-CN" altLang="en-US" dirty="0">
                <a:solidFill>
                  <a:schemeClr val="accent2"/>
                </a:solidFill>
              </a:rPr>
              <a:t>    </a:t>
            </a:r>
            <a:r>
              <a:rPr lang="zh-CN" altLang="en-US" dirty="0">
                <a:solidFill>
                  <a:schemeClr val="accent2"/>
                </a:solidFill>
                <a:latin typeface="楷体" panose="02010609060101010101" pitchFamily="49" charset="-122"/>
                <a:ea typeface="楷体" panose="02010609060101010101" pitchFamily="49" charset="-122"/>
              </a:rPr>
              <a:t>紫案焚香暖吹轻，广庭清晓席群英。</a:t>
            </a:r>
            <a:endParaRPr lang="zh-CN" altLang="en-US" dirty="0">
              <a:solidFill>
                <a:schemeClr val="accent2"/>
              </a:solidFill>
              <a:latin typeface="楷体" panose="02010609060101010101" pitchFamily="49" charset="-122"/>
              <a:ea typeface="楷体" panose="02010609060101010101" pitchFamily="49" charset="-122"/>
            </a:endParaRPr>
          </a:p>
          <a:p>
            <a:pPr>
              <a:buNone/>
            </a:pPr>
            <a:r>
              <a:rPr lang="zh-CN" altLang="en-US" dirty="0">
                <a:solidFill>
                  <a:schemeClr val="accent2"/>
                </a:solidFill>
                <a:latin typeface="楷体" panose="02010609060101010101" pitchFamily="49" charset="-122"/>
                <a:ea typeface="楷体" panose="02010609060101010101" pitchFamily="49" charset="-122"/>
              </a:rPr>
              <a:t>    无哗战士衔枚勇，下笔春蚕食叶声。</a:t>
            </a:r>
            <a:endParaRPr lang="zh-CN" altLang="en-US" dirty="0">
              <a:solidFill>
                <a:schemeClr val="accent2"/>
              </a:solidFill>
              <a:latin typeface="楷体" panose="02010609060101010101" pitchFamily="49" charset="-122"/>
              <a:ea typeface="楷体" panose="02010609060101010101" pitchFamily="49" charset="-122"/>
            </a:endParaRPr>
          </a:p>
          <a:p>
            <a:pPr>
              <a:buNone/>
            </a:pPr>
            <a:r>
              <a:rPr lang="zh-CN" altLang="en-US" dirty="0">
                <a:solidFill>
                  <a:schemeClr val="accent2"/>
                </a:solidFill>
                <a:latin typeface="楷体" panose="02010609060101010101" pitchFamily="49" charset="-122"/>
                <a:ea typeface="楷体" panose="02010609060101010101" pitchFamily="49" charset="-122"/>
              </a:rPr>
              <a:t>    乡里献贤先德行，朝廷列爵待公卿。</a:t>
            </a:r>
            <a:endParaRPr lang="zh-CN" altLang="en-US" dirty="0">
              <a:solidFill>
                <a:schemeClr val="accent2"/>
              </a:solidFill>
              <a:latin typeface="楷体" panose="02010609060101010101" pitchFamily="49" charset="-122"/>
              <a:ea typeface="楷体" panose="02010609060101010101" pitchFamily="49" charset="-122"/>
            </a:endParaRPr>
          </a:p>
          <a:p>
            <a:pPr>
              <a:buNone/>
            </a:pPr>
            <a:r>
              <a:rPr lang="zh-CN" altLang="en-US" dirty="0">
                <a:solidFill>
                  <a:schemeClr val="accent2"/>
                </a:solidFill>
                <a:latin typeface="楷体" panose="02010609060101010101" pitchFamily="49" charset="-122"/>
                <a:ea typeface="楷体" panose="02010609060101010101" pitchFamily="49" charset="-122"/>
              </a:rPr>
              <a:t>    自惭衰病心神耗，赖有群公鉴裁精。</a:t>
            </a:r>
            <a:endParaRPr lang="zh-CN" altLang="en-US" dirty="0">
              <a:solidFill>
                <a:schemeClr val="accent2"/>
              </a:solidFill>
              <a:latin typeface="楷体" panose="02010609060101010101" pitchFamily="49" charset="-122"/>
              <a:ea typeface="楷体" panose="02010609060101010101" pitchFamily="49" charset="-122"/>
            </a:endParaRPr>
          </a:p>
        </p:txBody>
      </p:sp>
    </p:spTree>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10" name="Rectangle 3"/>
          <p:cNvSpPr>
            <a:spLocks noGrp="1"/>
          </p:cNvSpPr>
          <p:nvPr>
            <p:ph idx="1"/>
          </p:nvPr>
        </p:nvSpPr>
        <p:spPr>
          <a:xfrm>
            <a:off x="1774825" y="333375"/>
            <a:ext cx="8893175" cy="5832475"/>
          </a:xfrm>
        </p:spPr>
        <p:txBody>
          <a:bodyPr vert="horz" wrap="square" lIns="91440" tIns="45720" rIns="91440" bIns="45720" anchor="t"/>
          <a:p>
            <a:pPr>
              <a:lnSpc>
                <a:spcPct val="80000"/>
              </a:lnSpc>
              <a:buNone/>
            </a:pPr>
            <a:r>
              <a:rPr lang="en-US" altLang="zh-CN" sz="2000" dirty="0">
                <a:solidFill>
                  <a:schemeClr val="accent2"/>
                </a:solidFill>
              </a:rPr>
              <a:t>14</a:t>
            </a:r>
            <a:r>
              <a:rPr lang="zh-CN" altLang="en-US" sz="2000" dirty="0">
                <a:solidFill>
                  <a:schemeClr val="accent2"/>
                </a:solidFill>
              </a:rPr>
              <a:t>．下列对这首诗的赏析，不恰当的两项是（</a:t>
            </a:r>
            <a:r>
              <a:rPr lang="en-US" altLang="zh-CN" sz="2000" dirty="0">
                <a:solidFill>
                  <a:schemeClr val="accent2"/>
                </a:solidFill>
              </a:rPr>
              <a:t>5</a:t>
            </a:r>
            <a:r>
              <a:rPr lang="zh-CN" altLang="en-US" sz="2000" dirty="0">
                <a:solidFill>
                  <a:schemeClr val="accent2"/>
                </a:solidFill>
              </a:rPr>
              <a:t>分）</a:t>
            </a:r>
            <a:endParaRPr lang="zh-CN" altLang="en-US" sz="2000" dirty="0">
              <a:solidFill>
                <a:schemeClr val="accent2"/>
              </a:solidFill>
            </a:endParaRPr>
          </a:p>
          <a:p>
            <a:pPr>
              <a:lnSpc>
                <a:spcPct val="80000"/>
              </a:lnSpc>
              <a:buNone/>
            </a:pPr>
            <a:r>
              <a:rPr lang="en-US" altLang="zh-CN" sz="2000" dirty="0">
                <a:solidFill>
                  <a:schemeClr val="accent2"/>
                </a:solidFill>
                <a:latin typeface="宋体" panose="02010600030101010101" pitchFamily="2" charset="-122"/>
                <a:ea typeface="宋体" panose="02010600030101010101" pitchFamily="2" charset="-122"/>
              </a:rPr>
              <a:t>A</a:t>
            </a:r>
            <a:r>
              <a:rPr lang="zh-CN" altLang="en-US" sz="2000" dirty="0">
                <a:solidFill>
                  <a:schemeClr val="accent2"/>
                </a:solidFill>
                <a:latin typeface="宋体" panose="02010600030101010101" pitchFamily="2" charset="-122"/>
                <a:ea typeface="宋体" panose="02010600030101010101" pitchFamily="2" charset="-122"/>
              </a:rPr>
              <a:t>。诗的第一句写出了考场肃穆而又怡人的环境，衬托出作者的喜悦心情。</a:t>
            </a:r>
            <a:endParaRPr lang="zh-CN" altLang="en-US" sz="2000" dirty="0">
              <a:solidFill>
                <a:schemeClr val="accent2"/>
              </a:solidFill>
              <a:latin typeface="宋体" panose="02010600030101010101" pitchFamily="2" charset="-122"/>
              <a:ea typeface="宋体" panose="02010600030101010101" pitchFamily="2" charset="-122"/>
            </a:endParaRPr>
          </a:p>
          <a:p>
            <a:pPr>
              <a:lnSpc>
                <a:spcPct val="80000"/>
              </a:lnSpc>
              <a:buNone/>
            </a:pPr>
            <a:r>
              <a:rPr lang="en-US" altLang="zh-CN" sz="2000" dirty="0">
                <a:solidFill>
                  <a:schemeClr val="accent2"/>
                </a:solidFill>
                <a:latin typeface="宋体" panose="02010600030101010101" pitchFamily="2" charset="-122"/>
                <a:ea typeface="宋体" panose="02010600030101010101" pitchFamily="2" charset="-122"/>
              </a:rPr>
              <a:t>B</a:t>
            </a:r>
            <a:r>
              <a:rPr lang="zh-CN" altLang="en-US" sz="2000" dirty="0">
                <a:solidFill>
                  <a:schemeClr val="accent2"/>
                </a:solidFill>
                <a:latin typeface="宋体" panose="02010600030101010101" pitchFamily="2" charset="-122"/>
                <a:ea typeface="宋体" panose="02010600030101010101" pitchFamily="2" charset="-122"/>
              </a:rPr>
              <a:t>．第三句重点在表现考生们奋勇争先、一往无前，所以把他们比作战士。</a:t>
            </a:r>
            <a:endParaRPr lang="zh-CN" altLang="en-US" sz="2000" dirty="0">
              <a:solidFill>
                <a:schemeClr val="accent2"/>
              </a:solidFill>
              <a:latin typeface="宋体" panose="02010600030101010101" pitchFamily="2" charset="-122"/>
              <a:ea typeface="宋体" panose="02010600030101010101" pitchFamily="2" charset="-122"/>
            </a:endParaRPr>
          </a:p>
          <a:p>
            <a:pPr>
              <a:lnSpc>
                <a:spcPct val="80000"/>
              </a:lnSpc>
              <a:buNone/>
            </a:pPr>
            <a:r>
              <a:rPr lang="en-US" altLang="zh-CN" sz="2000" dirty="0">
                <a:solidFill>
                  <a:schemeClr val="accent2"/>
                </a:solidFill>
                <a:latin typeface="宋体" panose="02010600030101010101" pitchFamily="2" charset="-122"/>
                <a:ea typeface="宋体" panose="02010600030101010101" pitchFamily="2" charset="-122"/>
              </a:rPr>
              <a:t>C</a:t>
            </a:r>
            <a:r>
              <a:rPr lang="zh-CN" altLang="en-US" sz="2000" dirty="0">
                <a:solidFill>
                  <a:schemeClr val="accent2"/>
                </a:solidFill>
                <a:latin typeface="宋体" panose="02010600030101010101" pitchFamily="2" charset="-122"/>
                <a:ea typeface="宋体" panose="02010600030101010101" pitchFamily="2" charset="-122"/>
              </a:rPr>
              <a:t>．参加礼部考试的考生都由各地选送而来，道德品行是选送的首要依据。</a:t>
            </a:r>
            <a:endParaRPr lang="zh-CN" altLang="en-US" sz="2000" dirty="0">
              <a:solidFill>
                <a:schemeClr val="accent2"/>
              </a:solidFill>
              <a:latin typeface="宋体" panose="02010600030101010101" pitchFamily="2" charset="-122"/>
              <a:ea typeface="宋体" panose="02010600030101010101" pitchFamily="2" charset="-122"/>
            </a:endParaRPr>
          </a:p>
          <a:p>
            <a:pPr>
              <a:lnSpc>
                <a:spcPct val="80000"/>
              </a:lnSpc>
              <a:buNone/>
            </a:pPr>
            <a:r>
              <a:rPr lang="en-US" altLang="zh-CN" sz="2000" dirty="0">
                <a:solidFill>
                  <a:schemeClr val="accent2"/>
                </a:solidFill>
                <a:latin typeface="宋体" panose="02010600030101010101" pitchFamily="2" charset="-122"/>
                <a:ea typeface="宋体" panose="02010600030101010101" pitchFamily="2" charset="-122"/>
              </a:rPr>
              <a:t>D</a:t>
            </a:r>
            <a:r>
              <a:rPr lang="zh-CN" altLang="en-US" sz="2000" dirty="0">
                <a:solidFill>
                  <a:schemeClr val="accent2"/>
                </a:solidFill>
                <a:latin typeface="宋体" panose="02010600030101010101" pitchFamily="2" charset="-122"/>
                <a:ea typeface="宋体" panose="02010600030101010101" pitchFamily="2" charset="-122"/>
              </a:rPr>
              <a:t>．朝廷对考生寄予了殷切的期望，希望他们能够成长为国家的栋梁之才。</a:t>
            </a:r>
            <a:endParaRPr lang="zh-CN" altLang="en-US" sz="2000" dirty="0">
              <a:solidFill>
                <a:schemeClr val="accent2"/>
              </a:solidFill>
              <a:latin typeface="宋体" panose="02010600030101010101" pitchFamily="2" charset="-122"/>
              <a:ea typeface="宋体" panose="02010600030101010101" pitchFamily="2" charset="-122"/>
            </a:endParaRPr>
          </a:p>
          <a:p>
            <a:pPr>
              <a:lnSpc>
                <a:spcPct val="80000"/>
              </a:lnSpc>
              <a:buNone/>
            </a:pPr>
            <a:r>
              <a:rPr lang="en-US" altLang="zh-CN" sz="2000" dirty="0">
                <a:solidFill>
                  <a:schemeClr val="accent2"/>
                </a:solidFill>
                <a:latin typeface="宋体" panose="02010600030101010101" pitchFamily="2" charset="-122"/>
                <a:ea typeface="宋体" panose="02010600030101010101" pitchFamily="2" charset="-122"/>
              </a:rPr>
              <a:t>E</a:t>
            </a:r>
            <a:r>
              <a:rPr lang="zh-CN" altLang="en-US" sz="2000" dirty="0">
                <a:solidFill>
                  <a:schemeClr val="accent2"/>
                </a:solidFill>
                <a:latin typeface="宋体" panose="02010600030101010101" pitchFamily="2" charset="-122"/>
                <a:ea typeface="宋体" panose="02010600030101010101" pitchFamily="2" charset="-122"/>
              </a:rPr>
              <a:t>．作者承认自己体弱多病的事实，表示选材工作要依靠其他考官来完成。</a:t>
            </a:r>
            <a:endParaRPr lang="zh-CN" altLang="en-US" sz="2000" dirty="0">
              <a:solidFill>
                <a:schemeClr val="accent2"/>
              </a:solidFill>
              <a:latin typeface="宋体" panose="02010600030101010101" pitchFamily="2" charset="-122"/>
              <a:ea typeface="宋体" panose="02010600030101010101" pitchFamily="2" charset="-122"/>
            </a:endParaRPr>
          </a:p>
          <a:p>
            <a:pPr>
              <a:lnSpc>
                <a:spcPct val="80000"/>
              </a:lnSpc>
              <a:buNone/>
            </a:pPr>
            <a:r>
              <a:rPr lang="zh-CN" altLang="en-US" sz="2000" dirty="0">
                <a:solidFill>
                  <a:schemeClr val="tx2"/>
                </a:solidFill>
              </a:rPr>
              <a:t>答案：</a:t>
            </a:r>
            <a:r>
              <a:rPr lang="en-US" altLang="zh-CN" sz="2000" dirty="0">
                <a:solidFill>
                  <a:schemeClr val="tx2"/>
                </a:solidFill>
              </a:rPr>
              <a:t>B</a:t>
            </a:r>
            <a:r>
              <a:rPr lang="zh-CN" altLang="en-US" sz="2000" dirty="0">
                <a:solidFill>
                  <a:schemeClr val="tx2"/>
                </a:solidFill>
              </a:rPr>
              <a:t>（望文生义） </a:t>
            </a:r>
            <a:r>
              <a:rPr lang="en-US" altLang="zh-CN" sz="2000" dirty="0">
                <a:solidFill>
                  <a:schemeClr val="tx2"/>
                </a:solidFill>
              </a:rPr>
              <a:t>E</a:t>
            </a:r>
            <a:r>
              <a:rPr lang="zh-CN" altLang="en-US" sz="2000" dirty="0">
                <a:solidFill>
                  <a:schemeClr val="tx2"/>
                </a:solidFill>
              </a:rPr>
              <a:t>（缺乏整体把握）</a:t>
            </a:r>
            <a:endParaRPr lang="zh-CN" altLang="en-US" sz="2000" dirty="0">
              <a:solidFill>
                <a:schemeClr val="tx2"/>
              </a:solidFill>
            </a:endParaRPr>
          </a:p>
          <a:p>
            <a:pPr>
              <a:lnSpc>
                <a:spcPct val="80000"/>
              </a:lnSpc>
              <a:buNone/>
            </a:pPr>
            <a:r>
              <a:rPr lang="zh-CN" altLang="en-US" sz="2000" dirty="0">
                <a:solidFill>
                  <a:schemeClr val="tx2"/>
                </a:solidFill>
              </a:rPr>
              <a:t>解析：</a:t>
            </a:r>
            <a:endParaRPr lang="zh-CN" altLang="en-US" sz="2000" dirty="0">
              <a:solidFill>
                <a:schemeClr val="tx2"/>
              </a:solidFill>
            </a:endParaRPr>
          </a:p>
          <a:p>
            <a:pPr>
              <a:lnSpc>
                <a:spcPct val="80000"/>
              </a:lnSpc>
              <a:buNone/>
            </a:pPr>
            <a:r>
              <a:rPr lang="en-US" altLang="zh-CN" sz="2000" dirty="0">
                <a:solidFill>
                  <a:schemeClr val="tx2"/>
                </a:solidFill>
              </a:rPr>
              <a:t>B</a:t>
            </a:r>
            <a:r>
              <a:rPr lang="zh-CN" altLang="en-US" sz="2000" dirty="0">
                <a:solidFill>
                  <a:schemeClr val="tx2"/>
                </a:solidFill>
              </a:rPr>
              <a:t>项，衔枚：古代军旅、田役时，令口中横衔状如短筷的“枚”，以禁喧哗。此处比喻人人肃静。而不是强调“奋勇争先、一往无前”。</a:t>
            </a:r>
            <a:endParaRPr lang="zh-CN" altLang="en-US" sz="2000" dirty="0">
              <a:solidFill>
                <a:schemeClr val="tx2"/>
              </a:solidFill>
            </a:endParaRPr>
          </a:p>
          <a:p>
            <a:pPr>
              <a:lnSpc>
                <a:spcPct val="80000"/>
              </a:lnSpc>
            </a:pPr>
            <a:r>
              <a:rPr lang="en-US" altLang="zh-CN" sz="2000" dirty="0">
                <a:solidFill>
                  <a:schemeClr val="tx2"/>
                </a:solidFill>
              </a:rPr>
              <a:t>E</a:t>
            </a:r>
            <a:r>
              <a:rPr lang="zh-CN" altLang="en-US" sz="2000" dirty="0">
                <a:solidFill>
                  <a:schemeClr val="tx2"/>
                </a:solidFill>
              </a:rPr>
              <a:t>项，“承认自己体弱多病的事实”不恰当，这是作者自谦衰病。全诗透露出惜才爱才的喜悦之情，也表达出为国选材的责任感和使命感。</a:t>
            </a:r>
            <a:endParaRPr lang="en-US" altLang="zh-CN" sz="2000" dirty="0">
              <a:solidFill>
                <a:schemeClr val="tx2"/>
              </a:solidFill>
            </a:endParaRPr>
          </a:p>
          <a:p>
            <a:pPr>
              <a:lnSpc>
                <a:spcPct val="80000"/>
              </a:lnSpc>
            </a:pPr>
            <a:endParaRPr lang="en-US" altLang="zh-CN" sz="2000" dirty="0">
              <a:solidFill>
                <a:schemeClr val="tx2"/>
              </a:solidFill>
            </a:endParaRPr>
          </a:p>
          <a:p>
            <a:pPr>
              <a:lnSpc>
                <a:spcPct val="80000"/>
              </a:lnSpc>
            </a:pPr>
            <a:r>
              <a:rPr lang="en-US" altLang="zh-CN" sz="2000" dirty="0">
                <a:solidFill>
                  <a:schemeClr val="accent2"/>
                </a:solidFill>
              </a:rPr>
              <a:t>15</a:t>
            </a:r>
            <a:r>
              <a:rPr lang="zh-CN" altLang="en-US" sz="2000" dirty="0">
                <a:solidFill>
                  <a:schemeClr val="accent2"/>
                </a:solidFill>
              </a:rPr>
              <a:t>．本诗的第四句“下笔春蚕食叶声”广受后世称道，请赏析这一句的精妙之处。（</a:t>
            </a:r>
            <a:r>
              <a:rPr lang="en-US" altLang="zh-CN" sz="2000" dirty="0">
                <a:solidFill>
                  <a:schemeClr val="accent2"/>
                </a:solidFill>
              </a:rPr>
              <a:t>6</a:t>
            </a:r>
            <a:r>
              <a:rPr lang="zh-CN" altLang="en-US" sz="2000" dirty="0">
                <a:solidFill>
                  <a:schemeClr val="accent2"/>
                </a:solidFill>
              </a:rPr>
              <a:t>分）</a:t>
            </a:r>
            <a:endParaRPr lang="zh-CN" altLang="en-US" sz="2000" dirty="0">
              <a:solidFill>
                <a:schemeClr val="accent2"/>
              </a:solidFill>
            </a:endParaRPr>
          </a:p>
          <a:p>
            <a:pPr>
              <a:lnSpc>
                <a:spcPct val="80000"/>
              </a:lnSpc>
              <a:buNone/>
            </a:pPr>
            <a:r>
              <a:rPr lang="en-US" altLang="zh-CN" sz="2000" dirty="0">
                <a:solidFill>
                  <a:schemeClr val="tx2"/>
                </a:solidFill>
              </a:rPr>
              <a:t>15</a:t>
            </a:r>
            <a:r>
              <a:rPr lang="zh-CN" altLang="en-US" sz="2000" dirty="0">
                <a:solidFill>
                  <a:schemeClr val="tx2"/>
                </a:solidFill>
              </a:rPr>
              <a:t>．①用春蚕食叶描摹考场内考生落笔纸上的声响，生动贴切；（手法）</a:t>
            </a:r>
            <a:endParaRPr lang="zh-CN" altLang="en-US" sz="2000" dirty="0">
              <a:solidFill>
                <a:schemeClr val="tx2"/>
              </a:solidFill>
            </a:endParaRPr>
          </a:p>
          <a:p>
            <a:pPr>
              <a:lnSpc>
                <a:spcPct val="80000"/>
              </a:lnSpc>
              <a:buNone/>
            </a:pPr>
            <a:r>
              <a:rPr lang="zh-CN" altLang="en-US" sz="2000" dirty="0">
                <a:solidFill>
                  <a:schemeClr val="tx2"/>
                </a:solidFill>
              </a:rPr>
              <a:t>②动中见静，越发见出考场的庄严寂静；（效果）</a:t>
            </a:r>
            <a:endParaRPr lang="zh-CN" altLang="en-US" sz="2000" dirty="0">
              <a:solidFill>
                <a:schemeClr val="tx2"/>
              </a:solidFill>
            </a:endParaRPr>
          </a:p>
          <a:p>
            <a:pPr>
              <a:lnSpc>
                <a:spcPct val="80000"/>
              </a:lnSpc>
              <a:buNone/>
            </a:pPr>
            <a:r>
              <a:rPr lang="zh-CN" altLang="en-US" sz="2000" dirty="0">
                <a:solidFill>
                  <a:schemeClr val="tx2"/>
                </a:solidFill>
              </a:rPr>
              <a:t>③强化作者充满希望的喜悦之情。（情感）</a:t>
            </a:r>
            <a:endParaRPr lang="en-US" altLang="zh-CN" sz="2000" dirty="0">
              <a:solidFill>
                <a:schemeClr val="tx2"/>
              </a:solidFill>
            </a:endParaRPr>
          </a:p>
          <a:p>
            <a:pPr>
              <a:lnSpc>
                <a:spcPct val="80000"/>
              </a:lnSpc>
            </a:pPr>
            <a:endParaRPr lang="en-US" altLang="zh-CN" sz="2000" dirty="0">
              <a:solidFill>
                <a:schemeClr val="tx2"/>
              </a:solidFill>
            </a:endParaRPr>
          </a:p>
          <a:p>
            <a:pPr>
              <a:lnSpc>
                <a:spcPct val="80000"/>
              </a:lnSpc>
            </a:pPr>
            <a:endParaRPr lang="zh-CN" altLang="en-US" sz="2000" dirty="0">
              <a:solidFill>
                <a:schemeClr val="tx2"/>
              </a:solidFill>
            </a:endParaRPr>
          </a:p>
        </p:txBody>
      </p:sp>
    </p:spTree>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8" name="文本占位符 243714"/>
          <p:cNvSpPr>
            <a:spLocks noGrp="1"/>
          </p:cNvSpPr>
          <p:nvPr>
            <p:ph type="body"/>
          </p:nvPr>
        </p:nvSpPr>
        <p:spPr/>
        <p:txBody>
          <a:bodyPr vert="horz" wrap="square" lIns="91440" tIns="45720" rIns="91440" bIns="45720" anchor="t"/>
          <a:p>
            <a:endParaRPr lang="zh-CN" altLang="en-US" sz="2000" dirty="0">
              <a:solidFill>
                <a:schemeClr val="tx1"/>
              </a:solidFill>
            </a:endParaRPr>
          </a:p>
          <a:p>
            <a:r>
              <a:rPr lang="zh-CN" altLang="en-US" sz="2000" b="1" dirty="0">
                <a:solidFill>
                  <a:schemeClr val="accent2"/>
                </a:solidFill>
              </a:rPr>
              <a:t>鉴赏古诗的关键是读懂作品</a:t>
            </a:r>
            <a:endParaRPr lang="zh-CN" altLang="en-US" sz="2000" b="1" dirty="0">
              <a:solidFill>
                <a:schemeClr val="accent2"/>
              </a:solidFill>
            </a:endParaRPr>
          </a:p>
          <a:p>
            <a:r>
              <a:rPr lang="zh-CN" altLang="en-US" sz="2000" b="1" dirty="0">
                <a:solidFill>
                  <a:schemeClr val="accent2"/>
                </a:solidFill>
              </a:rPr>
              <a:t>文言现象：一、词义（多义词、古今异义）</a:t>
            </a:r>
            <a:endParaRPr lang="zh-CN" altLang="en-US" sz="2000" b="1" dirty="0">
              <a:solidFill>
                <a:schemeClr val="accent2"/>
              </a:solidFill>
            </a:endParaRPr>
          </a:p>
          <a:p>
            <a:r>
              <a:rPr lang="zh-CN" altLang="en-US" sz="2000" b="1" dirty="0">
                <a:solidFill>
                  <a:schemeClr val="accent2"/>
                </a:solidFill>
              </a:rPr>
              <a:t>          二句式（倒装句、省略句）</a:t>
            </a:r>
            <a:endParaRPr lang="zh-CN" altLang="en-US" sz="2000" b="1" dirty="0">
              <a:solidFill>
                <a:schemeClr val="accent2"/>
              </a:solidFill>
            </a:endParaRPr>
          </a:p>
          <a:p>
            <a:r>
              <a:rPr lang="zh-CN" altLang="en-US" sz="2000" b="1" dirty="0">
                <a:solidFill>
                  <a:schemeClr val="accent2"/>
                </a:solidFill>
              </a:rPr>
              <a:t>情感体验：一、体物入微二、情感细敏三、情感丰富四、情感矛盾</a:t>
            </a:r>
            <a:endParaRPr lang="zh-CN" altLang="en-US" sz="2000" b="1" dirty="0">
              <a:solidFill>
                <a:schemeClr val="accent2"/>
              </a:solidFill>
            </a:endParaRPr>
          </a:p>
          <a:p>
            <a:r>
              <a:rPr lang="zh-CN" altLang="en-US" sz="2000" b="1" dirty="0">
                <a:solidFill>
                  <a:schemeClr val="accent2"/>
                </a:solidFill>
              </a:rPr>
              <a:t>          五、情感表达婉转</a:t>
            </a:r>
            <a:endParaRPr lang="zh-CN" altLang="en-US" sz="2000" b="1" dirty="0">
              <a:solidFill>
                <a:schemeClr val="accent2"/>
              </a:solidFill>
            </a:endParaRPr>
          </a:p>
          <a:p>
            <a:r>
              <a:rPr lang="zh-CN" altLang="en-US" sz="2000" b="1" dirty="0">
                <a:solidFill>
                  <a:schemeClr val="accent2"/>
                </a:solidFill>
              </a:rPr>
              <a:t>作品风格：</a:t>
            </a:r>
            <a:endParaRPr lang="zh-CN" altLang="en-US" sz="2000" b="1" dirty="0">
              <a:solidFill>
                <a:schemeClr val="accent2"/>
              </a:solidFill>
            </a:endParaRPr>
          </a:p>
          <a:p>
            <a:r>
              <a:rPr lang="zh-CN" altLang="en-US" sz="2000" b="1" dirty="0">
                <a:solidFill>
                  <a:schemeClr val="accent2"/>
                </a:solidFill>
              </a:rPr>
              <a:t>情感的喜与忧</a:t>
            </a:r>
            <a:endParaRPr lang="zh-CN" altLang="en-US" sz="2000" b="1" dirty="0">
              <a:solidFill>
                <a:schemeClr val="accent2"/>
              </a:solidFill>
            </a:endParaRPr>
          </a:p>
          <a:p>
            <a:r>
              <a:rPr lang="zh-CN" altLang="en-US" sz="2000" b="1" dirty="0">
                <a:solidFill>
                  <a:schemeClr val="accent2"/>
                </a:solidFill>
              </a:rPr>
              <a:t>色调的冷与暖</a:t>
            </a:r>
            <a:endParaRPr lang="zh-CN" altLang="en-US" sz="2000" b="1" dirty="0">
              <a:solidFill>
                <a:schemeClr val="accent2"/>
              </a:solidFill>
            </a:endParaRPr>
          </a:p>
          <a:p>
            <a:r>
              <a:rPr lang="zh-CN" altLang="en-US" sz="2000" b="1" dirty="0">
                <a:solidFill>
                  <a:schemeClr val="accent2"/>
                </a:solidFill>
              </a:rPr>
              <a:t>意境的豪放与婉约</a:t>
            </a:r>
            <a:endParaRPr lang="zh-CN" altLang="en-US" sz="2000" b="1" dirty="0">
              <a:solidFill>
                <a:schemeClr val="accent2"/>
              </a:solidFill>
            </a:endParaRPr>
          </a:p>
          <a:p>
            <a:r>
              <a:rPr lang="zh-CN" altLang="en-US" sz="2000" b="1" dirty="0">
                <a:solidFill>
                  <a:schemeClr val="accent2"/>
                </a:solidFill>
              </a:rPr>
              <a:t>意象的传统与创新</a:t>
            </a:r>
            <a:endParaRPr lang="zh-CN" altLang="en-US" sz="2000" b="1" dirty="0">
              <a:solidFill>
                <a:schemeClr val="accent2"/>
              </a:solidFill>
            </a:endParaRPr>
          </a:p>
          <a:p>
            <a:endParaRPr lang="zh-CN" altLang="en-US" sz="2000" dirty="0">
              <a:solidFill>
                <a:schemeClr val="accent2"/>
              </a:solidFill>
            </a:endParaRPr>
          </a:p>
        </p:txBody>
      </p:sp>
      <p:sp>
        <p:nvSpPr>
          <p:cNvPr id="116739" name="标题 243715"/>
          <p:cNvSpPr>
            <a:spLocks noGrp="1"/>
          </p:cNvSpPr>
          <p:nvPr>
            <p:ph type="title"/>
          </p:nvPr>
        </p:nvSpPr>
        <p:spPr/>
        <p:txBody>
          <a:bodyPr vert="horz" wrap="square" lIns="91440" tIns="45720" rIns="91440" bIns="45720" anchor="b"/>
          <a:p>
            <a:r>
              <a:rPr lang="zh-CN" altLang="en-US" dirty="0">
                <a:solidFill>
                  <a:schemeClr val="tx2"/>
                </a:solidFill>
              </a:rPr>
              <a:t>一、读懂诗歌</a:t>
            </a:r>
            <a:endParaRPr lang="zh-CN" altLang="en-US" dirty="0">
              <a:solidFill>
                <a:schemeClr val="tx2"/>
              </a:solidFill>
            </a:endParaRPr>
          </a:p>
        </p:txBody>
      </p:sp>
    </p:spTree>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2" name="文本占位符 243714"/>
          <p:cNvSpPr>
            <a:spLocks noGrp="1"/>
          </p:cNvSpPr>
          <p:nvPr>
            <p:ph type="body"/>
          </p:nvPr>
        </p:nvSpPr>
        <p:spPr>
          <a:xfrm>
            <a:off x="1524000" y="981075"/>
            <a:ext cx="9144000" cy="4603750"/>
          </a:xfrm>
        </p:spPr>
        <p:txBody>
          <a:bodyPr vert="horz" wrap="square" lIns="91440" tIns="45720" rIns="91440" bIns="45720" anchor="t"/>
          <a:p>
            <a:endParaRPr lang="zh-CN" altLang="en-US" sz="1800" dirty="0">
              <a:solidFill>
                <a:schemeClr val="tx1"/>
              </a:solidFill>
            </a:endParaRPr>
          </a:p>
          <a:p>
            <a:r>
              <a:rPr lang="zh-CN" altLang="en-US" b="1" dirty="0">
                <a:solidFill>
                  <a:srgbClr val="FF0000"/>
                </a:solidFill>
              </a:rPr>
              <a:t>作者标题</a:t>
            </a:r>
            <a:r>
              <a:rPr lang="zh-CN" altLang="en-US" b="1" dirty="0">
                <a:solidFill>
                  <a:schemeClr val="accent2"/>
                </a:solidFill>
              </a:rPr>
              <a:t>（</a:t>
            </a:r>
            <a:r>
              <a:rPr lang="zh-CN" altLang="en-US" b="1" dirty="0">
                <a:solidFill>
                  <a:schemeClr val="tx1"/>
                </a:solidFill>
              </a:rPr>
              <a:t>作者情况、诗词题目）</a:t>
            </a:r>
            <a:endParaRPr lang="zh-CN" altLang="en-US" b="1" dirty="0">
              <a:solidFill>
                <a:schemeClr val="tx1"/>
              </a:solidFill>
            </a:endParaRPr>
          </a:p>
          <a:p>
            <a:r>
              <a:rPr lang="zh-CN" altLang="en-US" b="1" dirty="0">
                <a:solidFill>
                  <a:srgbClr val="FF0000"/>
                </a:solidFill>
              </a:rPr>
              <a:t>序评注释</a:t>
            </a:r>
            <a:r>
              <a:rPr lang="zh-CN" altLang="en-US" b="1" dirty="0">
                <a:solidFill>
                  <a:schemeClr val="tx1"/>
                </a:solidFill>
              </a:rPr>
              <a:t>（小序赏评、诗词注释）</a:t>
            </a:r>
            <a:endParaRPr lang="zh-CN" altLang="en-US" b="1" dirty="0">
              <a:solidFill>
                <a:schemeClr val="tx1"/>
              </a:solidFill>
            </a:endParaRPr>
          </a:p>
          <a:p>
            <a:r>
              <a:rPr lang="zh-CN" altLang="en-US" b="1" dirty="0">
                <a:solidFill>
                  <a:srgbClr val="FF0000"/>
                </a:solidFill>
              </a:rPr>
              <a:t>外围知识</a:t>
            </a:r>
            <a:r>
              <a:rPr lang="zh-CN" altLang="en-US" b="1" dirty="0">
                <a:solidFill>
                  <a:schemeClr val="tx1"/>
                </a:solidFill>
              </a:rPr>
              <a:t>（写作背景、相关知识）</a:t>
            </a:r>
            <a:endParaRPr lang="zh-CN" altLang="en-US" b="1" dirty="0">
              <a:solidFill>
                <a:schemeClr val="tx1"/>
              </a:solidFill>
            </a:endParaRPr>
          </a:p>
          <a:p>
            <a:r>
              <a:rPr lang="zh-CN" altLang="en-US" b="1" dirty="0">
                <a:solidFill>
                  <a:srgbClr val="FF0000"/>
                </a:solidFill>
              </a:rPr>
              <a:t>意象分析</a:t>
            </a:r>
            <a:r>
              <a:rPr lang="zh-CN" altLang="en-US" b="1" dirty="0">
                <a:solidFill>
                  <a:schemeClr val="tx1"/>
                </a:solidFill>
              </a:rPr>
              <a:t>（具体物象、情感意象）</a:t>
            </a:r>
            <a:endParaRPr lang="zh-CN" altLang="en-US" b="1" dirty="0">
              <a:solidFill>
                <a:schemeClr val="tx1"/>
              </a:solidFill>
            </a:endParaRPr>
          </a:p>
          <a:p>
            <a:r>
              <a:rPr lang="zh-CN" altLang="en-US" b="1" dirty="0">
                <a:solidFill>
                  <a:srgbClr val="FF0000"/>
                </a:solidFill>
              </a:rPr>
              <a:t>题干要求</a:t>
            </a:r>
            <a:r>
              <a:rPr lang="zh-CN" altLang="en-US" b="1" dirty="0">
                <a:solidFill>
                  <a:schemeClr val="tx1"/>
                </a:solidFill>
              </a:rPr>
              <a:t>（审清题目、规范解答）</a:t>
            </a:r>
            <a:endParaRPr lang="zh-CN" altLang="en-US" b="1" dirty="0">
              <a:solidFill>
                <a:schemeClr val="tx1"/>
              </a:solidFill>
            </a:endParaRPr>
          </a:p>
          <a:p>
            <a:r>
              <a:rPr lang="zh-CN" altLang="en-US" b="1" dirty="0">
                <a:solidFill>
                  <a:schemeClr val="accent2"/>
                </a:solidFill>
              </a:rPr>
              <a:t>由粗读到细读：带着抓手读，从情感基调到细部描写</a:t>
            </a:r>
            <a:endParaRPr lang="zh-CN" altLang="en-US" b="1" dirty="0">
              <a:solidFill>
                <a:schemeClr val="accent2"/>
              </a:solidFill>
            </a:endParaRPr>
          </a:p>
          <a:p>
            <a:endParaRPr lang="zh-CN" altLang="en-US" sz="1800" b="1" dirty="0">
              <a:solidFill>
                <a:schemeClr val="accent2"/>
              </a:solidFill>
            </a:endParaRPr>
          </a:p>
          <a:p>
            <a:endParaRPr lang="zh-CN" altLang="en-US" sz="1800" dirty="0">
              <a:solidFill>
                <a:schemeClr val="accent2"/>
              </a:solidFill>
            </a:endParaRPr>
          </a:p>
        </p:txBody>
      </p:sp>
      <p:sp>
        <p:nvSpPr>
          <p:cNvPr id="117763" name="标题 243715"/>
          <p:cNvSpPr>
            <a:spLocks noGrp="1"/>
          </p:cNvSpPr>
          <p:nvPr>
            <p:ph type="title"/>
          </p:nvPr>
        </p:nvSpPr>
        <p:spPr>
          <a:xfrm>
            <a:off x="1992313" y="274638"/>
            <a:ext cx="8218487" cy="706437"/>
          </a:xfrm>
        </p:spPr>
        <p:txBody>
          <a:bodyPr vert="horz" wrap="square" lIns="91440" tIns="45720" rIns="91440" bIns="45720" anchor="b"/>
          <a:p>
            <a:r>
              <a:rPr lang="zh-CN" altLang="en-US" dirty="0">
                <a:solidFill>
                  <a:schemeClr val="tx2"/>
                </a:solidFill>
              </a:rPr>
              <a:t>读懂诗歌</a:t>
            </a:r>
            <a:endParaRPr lang="zh-CN" altLang="en-US" dirty="0">
              <a:solidFill>
                <a:schemeClr val="tx2"/>
              </a:solidFill>
            </a:endParaRPr>
          </a:p>
        </p:txBody>
      </p:sp>
    </p:spTree>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82" name="文本占位符 244738"/>
          <p:cNvSpPr>
            <a:spLocks noGrp="1"/>
          </p:cNvSpPr>
          <p:nvPr>
            <p:ph type="body"/>
          </p:nvPr>
        </p:nvSpPr>
        <p:spPr/>
        <p:txBody>
          <a:bodyPr vert="horz" wrap="square" lIns="91440" tIns="45720" rIns="91440" bIns="45720" anchor="t"/>
          <a:p>
            <a:endParaRPr lang="zh-CN" altLang="en-US" sz="2000" dirty="0">
              <a:solidFill>
                <a:schemeClr val="tx1"/>
              </a:solidFill>
            </a:endParaRPr>
          </a:p>
          <a:p>
            <a:r>
              <a:rPr lang="en-US" altLang="zh-CN" sz="2000" dirty="0">
                <a:solidFill>
                  <a:schemeClr val="tx1"/>
                </a:solidFill>
              </a:rPr>
              <a:t> </a:t>
            </a:r>
            <a:r>
              <a:rPr lang="en-US" altLang="zh-CN" sz="2000" b="1" dirty="0">
                <a:solidFill>
                  <a:schemeClr val="tx1"/>
                </a:solidFill>
              </a:rPr>
              <a:t>1.</a:t>
            </a:r>
            <a:r>
              <a:rPr lang="zh-CN" altLang="en-US" sz="2000" b="1" dirty="0">
                <a:solidFill>
                  <a:schemeClr val="tx1"/>
                </a:solidFill>
              </a:rPr>
              <a:t>人物分析题</a:t>
            </a:r>
            <a:endParaRPr lang="zh-CN" altLang="en-US" sz="2000" b="1" dirty="0">
              <a:solidFill>
                <a:schemeClr val="tx1"/>
              </a:solidFill>
            </a:endParaRPr>
          </a:p>
          <a:p>
            <a:r>
              <a:rPr lang="en-US" altLang="zh-CN" sz="2000" b="1" dirty="0">
                <a:solidFill>
                  <a:schemeClr val="tx1"/>
                </a:solidFill>
              </a:rPr>
              <a:t> </a:t>
            </a:r>
            <a:r>
              <a:rPr lang="en-US" altLang="zh-CN" sz="2000" b="1" dirty="0">
                <a:solidFill>
                  <a:schemeClr val="accent2"/>
                </a:solidFill>
              </a:rPr>
              <a:t>2.</a:t>
            </a:r>
            <a:r>
              <a:rPr lang="zh-CN" altLang="en-US" sz="2000" b="1" dirty="0">
                <a:solidFill>
                  <a:schemeClr val="accent2"/>
                </a:solidFill>
              </a:rPr>
              <a:t>意象分析题</a:t>
            </a:r>
            <a:endParaRPr lang="zh-CN" altLang="en-US" sz="2000" b="1" dirty="0">
              <a:solidFill>
                <a:schemeClr val="accent2"/>
              </a:solidFill>
            </a:endParaRPr>
          </a:p>
          <a:p>
            <a:r>
              <a:rPr lang="en-US" altLang="zh-CN" sz="2000" b="1" dirty="0">
                <a:solidFill>
                  <a:schemeClr val="tx1"/>
                </a:solidFill>
              </a:rPr>
              <a:t> 3.</a:t>
            </a:r>
            <a:r>
              <a:rPr lang="zh-CN" altLang="en-US" sz="2000" b="1" dirty="0">
                <a:solidFill>
                  <a:schemeClr val="tx1"/>
                </a:solidFill>
              </a:rPr>
              <a:t>意境分析题</a:t>
            </a:r>
            <a:endParaRPr lang="zh-CN" altLang="en-US" sz="2000" b="1" dirty="0">
              <a:solidFill>
                <a:schemeClr val="tx1"/>
              </a:solidFill>
            </a:endParaRPr>
          </a:p>
          <a:p>
            <a:r>
              <a:rPr lang="en-US" altLang="zh-CN" sz="2000" b="1" dirty="0">
                <a:solidFill>
                  <a:schemeClr val="tx1"/>
                </a:solidFill>
              </a:rPr>
              <a:t> </a:t>
            </a:r>
            <a:r>
              <a:rPr lang="en-US" altLang="zh-CN" sz="2000" b="1" dirty="0">
                <a:solidFill>
                  <a:schemeClr val="accent2"/>
                </a:solidFill>
              </a:rPr>
              <a:t>4.</a:t>
            </a:r>
            <a:r>
              <a:rPr lang="zh-CN" altLang="en-US" sz="2000" b="1" dirty="0">
                <a:solidFill>
                  <a:schemeClr val="accent2"/>
                </a:solidFill>
              </a:rPr>
              <a:t>练字诗眼题</a:t>
            </a:r>
            <a:endParaRPr lang="zh-CN" altLang="en-US" sz="2000" b="1" dirty="0">
              <a:solidFill>
                <a:schemeClr val="accent2"/>
              </a:solidFill>
            </a:endParaRPr>
          </a:p>
          <a:p>
            <a:r>
              <a:rPr lang="en-US" altLang="zh-CN" sz="2000" b="1" dirty="0">
                <a:solidFill>
                  <a:schemeClr val="tx1"/>
                </a:solidFill>
              </a:rPr>
              <a:t> 5.</a:t>
            </a:r>
            <a:r>
              <a:rPr lang="zh-CN" altLang="en-US" sz="2000" b="1" dirty="0">
                <a:solidFill>
                  <a:schemeClr val="tx1"/>
                </a:solidFill>
              </a:rPr>
              <a:t>句子赏析题</a:t>
            </a:r>
            <a:endParaRPr lang="zh-CN" altLang="en-US" sz="2000" b="1" dirty="0">
              <a:solidFill>
                <a:schemeClr val="tx1"/>
              </a:solidFill>
            </a:endParaRPr>
          </a:p>
          <a:p>
            <a:r>
              <a:rPr lang="en-US" altLang="zh-CN" sz="2000" b="1" dirty="0">
                <a:solidFill>
                  <a:schemeClr val="tx1"/>
                </a:solidFill>
              </a:rPr>
              <a:t> </a:t>
            </a:r>
            <a:r>
              <a:rPr lang="en-US" altLang="zh-CN" sz="2000" b="1" dirty="0">
                <a:solidFill>
                  <a:schemeClr val="accent2"/>
                </a:solidFill>
              </a:rPr>
              <a:t>6.</a:t>
            </a:r>
            <a:r>
              <a:rPr lang="zh-CN" altLang="en-US" sz="2000" b="1" dirty="0">
                <a:solidFill>
                  <a:schemeClr val="accent2"/>
                </a:solidFill>
              </a:rPr>
              <a:t>语言特色题</a:t>
            </a:r>
            <a:endParaRPr lang="zh-CN" altLang="en-US" sz="2000" b="1" dirty="0">
              <a:solidFill>
                <a:schemeClr val="accent2"/>
              </a:solidFill>
            </a:endParaRPr>
          </a:p>
          <a:p>
            <a:r>
              <a:rPr lang="en-US" altLang="zh-CN" sz="2000" b="1" dirty="0">
                <a:solidFill>
                  <a:schemeClr val="tx1"/>
                </a:solidFill>
              </a:rPr>
              <a:t> 7.</a:t>
            </a:r>
            <a:r>
              <a:rPr lang="zh-CN" altLang="en-US" sz="2000" b="1" dirty="0">
                <a:solidFill>
                  <a:schemeClr val="tx1"/>
                </a:solidFill>
              </a:rPr>
              <a:t>表现手法题</a:t>
            </a:r>
            <a:endParaRPr lang="zh-CN" altLang="en-US" sz="2000" b="1" dirty="0">
              <a:solidFill>
                <a:schemeClr val="tx1"/>
              </a:solidFill>
            </a:endParaRPr>
          </a:p>
          <a:p>
            <a:r>
              <a:rPr lang="en-US" altLang="zh-CN" sz="2000" b="1" dirty="0">
                <a:solidFill>
                  <a:schemeClr val="tx1"/>
                </a:solidFill>
              </a:rPr>
              <a:t> </a:t>
            </a:r>
            <a:r>
              <a:rPr lang="en-US" altLang="zh-CN" sz="2000" b="1" dirty="0">
                <a:solidFill>
                  <a:schemeClr val="accent2"/>
                </a:solidFill>
              </a:rPr>
              <a:t>8.</a:t>
            </a:r>
            <a:r>
              <a:rPr lang="zh-CN" altLang="en-US" sz="2000" b="1" dirty="0">
                <a:solidFill>
                  <a:schemeClr val="accent2"/>
                </a:solidFill>
              </a:rPr>
              <a:t>结构手法题</a:t>
            </a:r>
            <a:endParaRPr lang="zh-CN" altLang="en-US" sz="2000" b="1" dirty="0">
              <a:solidFill>
                <a:schemeClr val="accent2"/>
              </a:solidFill>
            </a:endParaRPr>
          </a:p>
          <a:p>
            <a:r>
              <a:rPr lang="en-US" altLang="zh-CN" sz="2000" b="1" dirty="0">
                <a:solidFill>
                  <a:schemeClr val="tx1"/>
                </a:solidFill>
              </a:rPr>
              <a:t> 9.</a:t>
            </a:r>
            <a:r>
              <a:rPr lang="zh-CN" altLang="en-US" sz="2000" b="1" dirty="0">
                <a:solidFill>
                  <a:schemeClr val="tx1"/>
                </a:solidFill>
              </a:rPr>
              <a:t>内容分析题</a:t>
            </a:r>
            <a:endParaRPr lang="zh-CN" altLang="en-US" sz="2000" b="1" dirty="0">
              <a:solidFill>
                <a:schemeClr val="tx1"/>
              </a:solidFill>
            </a:endParaRPr>
          </a:p>
          <a:p>
            <a:r>
              <a:rPr lang="en-US" altLang="zh-CN" sz="2000" b="1" dirty="0">
                <a:solidFill>
                  <a:schemeClr val="tx1"/>
                </a:solidFill>
              </a:rPr>
              <a:t> </a:t>
            </a:r>
            <a:r>
              <a:rPr lang="en-US" altLang="zh-CN" sz="2000" b="1" dirty="0">
                <a:solidFill>
                  <a:schemeClr val="accent2"/>
                </a:solidFill>
              </a:rPr>
              <a:t>10.</a:t>
            </a:r>
            <a:r>
              <a:rPr lang="zh-CN" altLang="en-US" sz="2000" b="1" dirty="0">
                <a:solidFill>
                  <a:schemeClr val="accent2"/>
                </a:solidFill>
              </a:rPr>
              <a:t>情感分析题</a:t>
            </a:r>
            <a:endParaRPr lang="zh-CN" altLang="en-US" sz="2000" b="1" dirty="0">
              <a:solidFill>
                <a:schemeClr val="accent2"/>
              </a:solidFill>
            </a:endParaRPr>
          </a:p>
          <a:p>
            <a:endParaRPr lang="zh-CN" altLang="en-US" sz="2000" b="1" dirty="0">
              <a:solidFill>
                <a:schemeClr val="accent2"/>
              </a:solidFill>
            </a:endParaRPr>
          </a:p>
          <a:p>
            <a:endParaRPr lang="zh-CN" altLang="en-US" sz="2000" dirty="0">
              <a:solidFill>
                <a:schemeClr val="accent2"/>
              </a:solidFill>
            </a:endParaRPr>
          </a:p>
        </p:txBody>
      </p:sp>
      <p:sp>
        <p:nvSpPr>
          <p:cNvPr id="122883" name="标题 244739"/>
          <p:cNvSpPr>
            <a:spLocks noGrp="1"/>
          </p:cNvSpPr>
          <p:nvPr>
            <p:ph type="title"/>
          </p:nvPr>
        </p:nvSpPr>
        <p:spPr/>
        <p:txBody>
          <a:bodyPr vert="horz" wrap="square" lIns="91440" tIns="45720" rIns="91440" bIns="45720" anchor="b"/>
          <a:p>
            <a:r>
              <a:rPr lang="zh-CN" altLang="en-US" dirty="0">
                <a:solidFill>
                  <a:schemeClr val="tx2"/>
                </a:solidFill>
              </a:rPr>
              <a:t>二 、分类练习</a:t>
            </a:r>
            <a:endParaRPr lang="zh-CN" altLang="en-US" dirty="0">
              <a:solidFill>
                <a:schemeClr val="tx2"/>
              </a:solidFill>
            </a:endParaRPr>
          </a:p>
        </p:txBody>
      </p:sp>
    </p:spTree>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09" name="标题 99329"/>
          <p:cNvSpPr>
            <a:spLocks noGrp="1" noChangeArrowheads="1"/>
          </p:cNvSpPr>
          <p:nvPr>
            <p:ph type="title"/>
          </p:nvPr>
        </p:nvSpPr>
        <p:spPr>
          <a:xfrm>
            <a:off x="1981200" y="274638"/>
            <a:ext cx="8229600" cy="1143000"/>
          </a:xfrm>
        </p:spPr>
        <p:txBody>
          <a:bodyPr vert="horz" wrap="square" lIns="91440" tIns="45720" rIns="91440" bIns="45720" numCol="1" anchor="ctr" anchorCtr="0" compatLnSpc="1">
            <a:norm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600" b="0" i="0" u="none" strike="noStrike" kern="1200" cap="none" spc="0" normalizeH="0" baseline="0" noProof="0" smtClean="0">
                <a:ln>
                  <a:noFill/>
                </a:ln>
                <a:solidFill>
                  <a:schemeClr val="tx2"/>
                </a:solidFill>
                <a:effectLst/>
                <a:uLnTx/>
                <a:uFillTx/>
                <a:latin typeface="黑体" panose="02010609060101010101" charset="-122"/>
                <a:ea typeface="+mn-ea"/>
                <a:cs typeface="+mj-cs"/>
                <a:sym typeface="Arial" panose="020B0604020202020204" pitchFamily="34" charset="0"/>
              </a:rPr>
              <a:t>巧问巧答</a:t>
            </a:r>
            <a:endParaRPr kumimoji="0" lang="zh-CN" altLang="en-US" sz="3600" b="0" i="0" u="none" strike="noStrike" kern="1200" cap="none" spc="0" normalizeH="0" baseline="0" noProof="0" smtClean="0">
              <a:ln>
                <a:noFill/>
              </a:ln>
              <a:solidFill>
                <a:schemeClr val="tx2"/>
              </a:solidFill>
              <a:effectLst/>
              <a:uLnTx/>
              <a:uFillTx/>
              <a:latin typeface="黑体" panose="02010609060101010101" charset="-122"/>
              <a:ea typeface="+mn-ea"/>
              <a:cs typeface="+mj-cs"/>
              <a:sym typeface="Arial" panose="020B0604020202020204" pitchFamily="34" charset="0"/>
            </a:endParaRPr>
          </a:p>
        </p:txBody>
      </p:sp>
      <p:sp>
        <p:nvSpPr>
          <p:cNvPr id="124931" name="文本占位符 99330"/>
          <p:cNvSpPr>
            <a:spLocks noGrp="1"/>
          </p:cNvSpPr>
          <p:nvPr>
            <p:ph type="body"/>
          </p:nvPr>
        </p:nvSpPr>
        <p:spPr>
          <a:xfrm>
            <a:off x="1524000" y="1200150"/>
            <a:ext cx="8820150" cy="5100638"/>
          </a:xfrm>
        </p:spPr>
        <p:txBody>
          <a:bodyPr vert="horz" wrap="square" lIns="91440" tIns="45720" rIns="91440" bIns="45720" anchor="t"/>
          <a:p>
            <a:pPr>
              <a:lnSpc>
                <a:spcPct val="90000"/>
              </a:lnSpc>
            </a:pPr>
            <a:r>
              <a:rPr lang="zh-CN" altLang="en-US" sz="2800" dirty="0"/>
              <a:t>情感类</a:t>
            </a:r>
            <a:endParaRPr lang="zh-CN" altLang="en-US" sz="2800" dirty="0"/>
          </a:p>
          <a:p>
            <a:pPr>
              <a:lnSpc>
                <a:spcPct val="90000"/>
              </a:lnSpc>
            </a:pPr>
            <a:r>
              <a:rPr lang="en-US" altLang="zh-CN" dirty="0">
                <a:solidFill>
                  <a:schemeClr val="tx1"/>
                </a:solidFill>
              </a:rPr>
              <a:t>1.</a:t>
            </a:r>
            <a:r>
              <a:rPr lang="zh-CN" altLang="en-US" dirty="0">
                <a:solidFill>
                  <a:schemeClr val="tx1"/>
                </a:solidFill>
              </a:rPr>
              <a:t>直接指出诗句的情感</a:t>
            </a:r>
            <a:r>
              <a:rPr lang="zh-CN" altLang="en-US" dirty="0"/>
              <a:t>（</a:t>
            </a:r>
            <a:r>
              <a:rPr lang="zh-CN" altLang="en-US" dirty="0">
                <a:solidFill>
                  <a:schemeClr val="accent2"/>
                </a:solidFill>
              </a:rPr>
              <a:t>是什么</a:t>
            </a:r>
            <a:r>
              <a:rPr lang="zh-CN" altLang="en-US" dirty="0"/>
              <a:t>）</a:t>
            </a:r>
            <a:endParaRPr lang="zh-CN" altLang="en-US" dirty="0"/>
          </a:p>
          <a:p>
            <a:pPr>
              <a:lnSpc>
                <a:spcPct val="90000"/>
              </a:lnSpc>
            </a:pPr>
            <a:r>
              <a:rPr lang="zh-CN" altLang="en-US" dirty="0">
                <a:solidFill>
                  <a:schemeClr val="hlink"/>
                </a:solidFill>
              </a:rPr>
              <a:t>尾联表达了作者什么样的情感？ </a:t>
            </a:r>
            <a:r>
              <a:rPr lang="zh-CN" altLang="en-US" dirty="0">
                <a:solidFill>
                  <a:schemeClr val="tx1"/>
                </a:solidFill>
              </a:rPr>
              <a:t>（</a:t>
            </a:r>
            <a:r>
              <a:rPr lang="en-US" altLang="zh-CN" dirty="0">
                <a:solidFill>
                  <a:schemeClr val="tx1"/>
                </a:solidFill>
              </a:rPr>
              <a:t>2015</a:t>
            </a:r>
            <a:r>
              <a:rPr lang="zh-CN" altLang="en-US" dirty="0">
                <a:solidFill>
                  <a:schemeClr val="tx1"/>
                </a:solidFill>
              </a:rPr>
              <a:t>江苏卷第</a:t>
            </a:r>
            <a:r>
              <a:rPr lang="en-US" altLang="zh-CN" dirty="0">
                <a:solidFill>
                  <a:schemeClr val="tx1"/>
                </a:solidFill>
              </a:rPr>
              <a:t>10</a:t>
            </a:r>
            <a:r>
              <a:rPr lang="zh-CN" altLang="en-US" dirty="0">
                <a:solidFill>
                  <a:schemeClr val="tx1"/>
                </a:solidFill>
              </a:rPr>
              <a:t>题）</a:t>
            </a:r>
            <a:endParaRPr lang="zh-CN" altLang="en-US" dirty="0">
              <a:solidFill>
                <a:schemeClr val="tx1"/>
              </a:solidFill>
            </a:endParaRPr>
          </a:p>
          <a:p>
            <a:pPr>
              <a:lnSpc>
                <a:spcPct val="90000"/>
              </a:lnSpc>
            </a:pPr>
            <a:r>
              <a:rPr lang="en-US" altLang="zh-CN" dirty="0">
                <a:solidFill>
                  <a:schemeClr val="tx1"/>
                </a:solidFill>
              </a:rPr>
              <a:t>2.</a:t>
            </a:r>
            <a:r>
              <a:rPr lang="zh-CN" altLang="en-US" dirty="0">
                <a:solidFill>
                  <a:schemeClr val="tx1"/>
                </a:solidFill>
              </a:rPr>
              <a:t>运用方式表达情感</a:t>
            </a:r>
            <a:r>
              <a:rPr lang="zh-CN" altLang="en-US" dirty="0">
                <a:solidFill>
                  <a:schemeClr val="accent2"/>
                </a:solidFill>
              </a:rPr>
              <a:t>（怎么写，写什么）</a:t>
            </a:r>
            <a:endParaRPr lang="zh-CN" altLang="en-US" dirty="0">
              <a:solidFill>
                <a:schemeClr val="accent2"/>
              </a:solidFill>
            </a:endParaRPr>
          </a:p>
          <a:p>
            <a:pPr>
              <a:lnSpc>
                <a:spcPct val="90000"/>
              </a:lnSpc>
            </a:pPr>
            <a:r>
              <a:rPr lang="zh-CN" altLang="en-US" dirty="0">
                <a:solidFill>
                  <a:schemeClr val="hlink"/>
                </a:solidFill>
              </a:rPr>
              <a:t>诗中运用任公子的典故，表达了什么样的思想感情？</a:t>
            </a:r>
            <a:r>
              <a:rPr lang="zh-CN" altLang="en-US" dirty="0">
                <a:solidFill>
                  <a:schemeClr val="tx1"/>
                </a:solidFill>
              </a:rPr>
              <a:t>（</a:t>
            </a:r>
            <a:r>
              <a:rPr lang="en-US" altLang="zh-CN" dirty="0">
                <a:solidFill>
                  <a:schemeClr val="tx1"/>
                </a:solidFill>
              </a:rPr>
              <a:t>2016</a:t>
            </a:r>
            <a:r>
              <a:rPr lang="zh-CN" altLang="en-US" dirty="0">
                <a:solidFill>
                  <a:schemeClr val="tx1"/>
                </a:solidFill>
              </a:rPr>
              <a:t>年全国</a:t>
            </a:r>
            <a:r>
              <a:rPr lang="en-US" altLang="zh-CN" dirty="0"/>
              <a:t>Ⅰ</a:t>
            </a:r>
            <a:r>
              <a:rPr lang="zh-CN" altLang="en-US" dirty="0">
                <a:solidFill>
                  <a:schemeClr val="tx1"/>
                </a:solidFill>
              </a:rPr>
              <a:t>卷</a:t>
            </a:r>
            <a:r>
              <a:rPr lang="en-US" altLang="zh-CN" dirty="0">
                <a:solidFill>
                  <a:schemeClr val="tx1"/>
                </a:solidFill>
              </a:rPr>
              <a:t>9</a:t>
            </a:r>
            <a:r>
              <a:rPr lang="zh-CN" altLang="en-US" dirty="0">
                <a:solidFill>
                  <a:schemeClr val="tx1"/>
                </a:solidFill>
              </a:rPr>
              <a:t>题）</a:t>
            </a:r>
            <a:endParaRPr lang="zh-CN" altLang="en-US" dirty="0">
              <a:solidFill>
                <a:schemeClr val="tx1"/>
              </a:solidFill>
            </a:endParaRPr>
          </a:p>
          <a:p>
            <a:pPr>
              <a:lnSpc>
                <a:spcPct val="90000"/>
              </a:lnSpc>
            </a:pPr>
            <a:r>
              <a:rPr lang="zh-CN" altLang="en-US" dirty="0">
                <a:solidFill>
                  <a:schemeClr val="hlink"/>
                </a:solidFill>
              </a:rPr>
              <a:t> </a:t>
            </a:r>
            <a:r>
              <a:rPr lang="en-US" altLang="zh-CN" dirty="0">
                <a:solidFill>
                  <a:schemeClr val="tx1"/>
                </a:solidFill>
              </a:rPr>
              <a:t>3.</a:t>
            </a:r>
            <a:r>
              <a:rPr lang="zh-CN" altLang="en-US" dirty="0">
                <a:solidFill>
                  <a:schemeClr val="tx1"/>
                </a:solidFill>
              </a:rPr>
              <a:t>分析诗句的情感</a:t>
            </a:r>
            <a:r>
              <a:rPr lang="zh-CN" altLang="en-US" dirty="0"/>
              <a:t>（</a:t>
            </a:r>
            <a:r>
              <a:rPr lang="zh-CN" altLang="en-US" dirty="0">
                <a:solidFill>
                  <a:schemeClr val="accent2"/>
                </a:solidFill>
              </a:rPr>
              <a:t>写了什么，怎么写的</a:t>
            </a:r>
            <a:r>
              <a:rPr lang="zh-CN" altLang="en-US" dirty="0"/>
              <a:t>）</a:t>
            </a:r>
            <a:endParaRPr lang="zh-CN" altLang="en-US" dirty="0">
              <a:solidFill>
                <a:schemeClr val="tx1"/>
              </a:solidFill>
            </a:endParaRPr>
          </a:p>
          <a:p>
            <a:pPr>
              <a:lnSpc>
                <a:spcPct val="90000"/>
              </a:lnSpc>
            </a:pPr>
            <a:r>
              <a:rPr lang="zh-CN" altLang="en-US" dirty="0">
                <a:solidFill>
                  <a:schemeClr val="hlink"/>
                </a:solidFill>
              </a:rPr>
              <a:t>三、四两联抒发了作者怎样的情感？请简要分析</a:t>
            </a:r>
            <a:r>
              <a:rPr lang="en-US" altLang="zh-CN" dirty="0">
                <a:solidFill>
                  <a:schemeClr val="hlink"/>
                </a:solidFill>
              </a:rPr>
              <a:t>.</a:t>
            </a:r>
            <a:r>
              <a:rPr lang="zh-CN" altLang="en-US" dirty="0">
                <a:solidFill>
                  <a:schemeClr val="tx1"/>
                </a:solidFill>
              </a:rPr>
              <a:t>（</a:t>
            </a:r>
            <a:r>
              <a:rPr lang="en-US" altLang="zh-CN" dirty="0">
                <a:solidFill>
                  <a:schemeClr val="tx1"/>
                </a:solidFill>
              </a:rPr>
              <a:t>2015</a:t>
            </a:r>
            <a:r>
              <a:rPr lang="zh-CN" altLang="en-US" dirty="0">
                <a:solidFill>
                  <a:schemeClr val="tx1"/>
                </a:solidFill>
              </a:rPr>
              <a:t>福建卷第</a:t>
            </a:r>
            <a:r>
              <a:rPr lang="en-US" altLang="zh-CN" dirty="0">
                <a:solidFill>
                  <a:schemeClr val="tx1"/>
                </a:solidFill>
              </a:rPr>
              <a:t>6</a:t>
            </a:r>
            <a:r>
              <a:rPr lang="zh-CN" altLang="en-US" dirty="0">
                <a:solidFill>
                  <a:schemeClr val="tx1"/>
                </a:solidFill>
              </a:rPr>
              <a:t>题）</a:t>
            </a:r>
            <a:endParaRPr lang="zh-CN" altLang="en-US" dirty="0">
              <a:solidFill>
                <a:schemeClr val="tx1"/>
              </a:solidFill>
            </a:endParaRPr>
          </a:p>
          <a:p>
            <a:pPr>
              <a:lnSpc>
                <a:spcPct val="90000"/>
              </a:lnSpc>
            </a:pPr>
            <a:r>
              <a:rPr lang="zh-CN" altLang="en-US" dirty="0">
                <a:solidFill>
                  <a:schemeClr val="tx1"/>
                </a:solidFill>
              </a:rPr>
              <a:t>下阕寄寓了作者什么样的情感？请简要分析。（</a:t>
            </a:r>
            <a:r>
              <a:rPr lang="en-US" altLang="zh-CN" dirty="0">
                <a:solidFill>
                  <a:schemeClr val="tx1"/>
                </a:solidFill>
              </a:rPr>
              <a:t>2016</a:t>
            </a:r>
            <a:r>
              <a:rPr lang="zh-CN" altLang="en-US" dirty="0">
                <a:solidFill>
                  <a:schemeClr val="tx1"/>
                </a:solidFill>
              </a:rPr>
              <a:t>年江苏卷</a:t>
            </a:r>
            <a:r>
              <a:rPr lang="en-US" altLang="zh-CN" dirty="0">
                <a:solidFill>
                  <a:schemeClr val="tx1"/>
                </a:solidFill>
              </a:rPr>
              <a:t>11</a:t>
            </a:r>
            <a:r>
              <a:rPr lang="zh-CN" altLang="en-US" dirty="0">
                <a:solidFill>
                  <a:schemeClr val="tx1"/>
                </a:solidFill>
              </a:rPr>
              <a:t>题）</a:t>
            </a:r>
            <a:endParaRPr lang="zh-CN" altLang="en-US" dirty="0">
              <a:solidFill>
                <a:schemeClr val="tx1"/>
              </a:solidFill>
            </a:endParaRPr>
          </a:p>
          <a:p>
            <a:pPr>
              <a:lnSpc>
                <a:spcPct val="90000"/>
              </a:lnSpc>
            </a:pPr>
            <a:endParaRPr lang="zh-CN" altLang="en-US" dirty="0">
              <a:solidFill>
                <a:schemeClr val="tx1"/>
              </a:solidFill>
            </a:endParaRPr>
          </a:p>
          <a:p>
            <a:pPr>
              <a:lnSpc>
                <a:spcPct val="90000"/>
              </a:lnSpc>
            </a:pPr>
            <a:endParaRPr lang="zh-CN" altLang="en-US" dirty="0">
              <a:solidFill>
                <a:schemeClr val="tx1"/>
              </a:solidFill>
            </a:endParaRPr>
          </a:p>
        </p:txBody>
      </p:sp>
    </p:spTree>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5954" name="Rectangle 2"/>
          <p:cNvSpPr>
            <a:spLocks noGrp="1"/>
          </p:cNvSpPr>
          <p:nvPr>
            <p:ph type="title"/>
          </p:nvPr>
        </p:nvSpPr>
        <p:spPr>
          <a:xfrm>
            <a:off x="1981200" y="274638"/>
            <a:ext cx="8229600" cy="1143000"/>
          </a:xfrm>
        </p:spPr>
        <p:txBody>
          <a:bodyPr vert="horz" wrap="square" lIns="91440" tIns="45720" rIns="91440" bIns="45720" anchor="ctr"/>
          <a:p>
            <a:r>
              <a:rPr lang="zh-CN" altLang="en-US" sz="3600" kern="1200" dirty="0">
                <a:solidFill>
                  <a:schemeClr val="tx2"/>
                </a:solidFill>
                <a:latin typeface="+mj-ea"/>
                <a:ea typeface="+mj-ea"/>
                <a:cs typeface="+mj-cs"/>
                <a:sym typeface="Arial" panose="020B0604020202020204" pitchFamily="34" charset="0"/>
              </a:rPr>
              <a:t>巧问巧答</a:t>
            </a:r>
            <a:endParaRPr lang="zh-CN" altLang="en-US" sz="3600" kern="1200" dirty="0">
              <a:solidFill>
                <a:schemeClr val="tx2"/>
              </a:solidFill>
              <a:latin typeface="+mj-ea"/>
              <a:ea typeface="+mj-ea"/>
              <a:cs typeface="+mj-cs"/>
              <a:sym typeface="Arial" panose="020B0604020202020204" pitchFamily="34" charset="0"/>
            </a:endParaRPr>
          </a:p>
        </p:txBody>
      </p:sp>
      <p:sp>
        <p:nvSpPr>
          <p:cNvPr id="125955" name="Rectangle 3"/>
          <p:cNvSpPr>
            <a:spLocks noGrp="1"/>
          </p:cNvSpPr>
          <p:nvPr>
            <p:ph type="body"/>
          </p:nvPr>
        </p:nvSpPr>
        <p:spPr/>
        <p:txBody>
          <a:bodyPr vert="horz" wrap="square" lIns="91440" tIns="45720" rIns="91440" bIns="45720" anchor="t"/>
          <a:p>
            <a:r>
              <a:rPr lang="en-US" altLang="zh-CN" dirty="0">
                <a:solidFill>
                  <a:schemeClr val="tx1"/>
                </a:solidFill>
              </a:rPr>
              <a:t>4.</a:t>
            </a:r>
            <a:r>
              <a:rPr lang="zh-CN" altLang="en-US" dirty="0">
                <a:solidFill>
                  <a:schemeClr val="tx1"/>
                </a:solidFill>
              </a:rPr>
              <a:t>概括诗歌的情感 </a:t>
            </a:r>
            <a:r>
              <a:rPr lang="zh-CN" altLang="en-US" dirty="0"/>
              <a:t>（</a:t>
            </a:r>
            <a:r>
              <a:rPr lang="zh-CN" altLang="en-US" dirty="0">
                <a:solidFill>
                  <a:schemeClr val="accent2"/>
                </a:solidFill>
              </a:rPr>
              <a:t>分层归纳</a:t>
            </a:r>
            <a:r>
              <a:rPr lang="zh-CN" altLang="en-US" dirty="0"/>
              <a:t>）</a:t>
            </a:r>
            <a:endParaRPr lang="zh-CN" altLang="en-US" dirty="0"/>
          </a:p>
          <a:p>
            <a:r>
              <a:rPr lang="zh-CN" altLang="en-US" dirty="0">
                <a:solidFill>
                  <a:schemeClr val="hlink"/>
                </a:solidFill>
              </a:rPr>
              <a:t>全诗表达了诗人怎样的情感？</a:t>
            </a:r>
            <a:r>
              <a:rPr lang="zh-CN" altLang="en-US" dirty="0">
                <a:solidFill>
                  <a:schemeClr val="tx1"/>
                </a:solidFill>
              </a:rPr>
              <a:t>（</a:t>
            </a:r>
            <a:r>
              <a:rPr lang="en-US" altLang="zh-CN" dirty="0">
                <a:solidFill>
                  <a:schemeClr val="tx1"/>
                </a:solidFill>
              </a:rPr>
              <a:t>2015</a:t>
            </a:r>
            <a:r>
              <a:rPr lang="zh-CN" altLang="en-US" dirty="0">
                <a:solidFill>
                  <a:schemeClr val="tx1"/>
                </a:solidFill>
              </a:rPr>
              <a:t>天津卷第</a:t>
            </a:r>
            <a:r>
              <a:rPr lang="en-US" altLang="zh-CN" dirty="0">
                <a:solidFill>
                  <a:schemeClr val="tx1"/>
                </a:solidFill>
              </a:rPr>
              <a:t>14</a:t>
            </a:r>
            <a:r>
              <a:rPr lang="zh-CN" altLang="en-US" dirty="0">
                <a:solidFill>
                  <a:schemeClr val="tx1"/>
                </a:solidFill>
              </a:rPr>
              <a:t>题）</a:t>
            </a:r>
            <a:endParaRPr lang="zh-CN" altLang="en-US" dirty="0">
              <a:solidFill>
                <a:schemeClr val="tx1"/>
              </a:solidFill>
            </a:endParaRPr>
          </a:p>
          <a:p>
            <a:r>
              <a:rPr lang="en-US" altLang="zh-CN" dirty="0">
                <a:solidFill>
                  <a:schemeClr val="tx1"/>
                </a:solidFill>
              </a:rPr>
              <a:t>5.</a:t>
            </a:r>
            <a:r>
              <a:rPr lang="zh-CN" altLang="en-US" dirty="0">
                <a:solidFill>
                  <a:schemeClr val="tx1"/>
                </a:solidFill>
              </a:rPr>
              <a:t>比较情感的异同 </a:t>
            </a:r>
            <a:r>
              <a:rPr lang="zh-CN" altLang="en-US" dirty="0"/>
              <a:t>（</a:t>
            </a:r>
            <a:r>
              <a:rPr lang="zh-CN" altLang="en-US" dirty="0">
                <a:solidFill>
                  <a:schemeClr val="accent2"/>
                </a:solidFill>
              </a:rPr>
              <a:t>用什么方法，写什么内容，表达什么情感）</a:t>
            </a:r>
            <a:endParaRPr lang="zh-CN" altLang="en-US" dirty="0">
              <a:solidFill>
                <a:schemeClr val="accent2"/>
              </a:solidFill>
            </a:endParaRPr>
          </a:p>
          <a:p>
            <a:r>
              <a:rPr lang="zh-CN" altLang="en-US" dirty="0">
                <a:solidFill>
                  <a:schemeClr val="hlink"/>
                </a:solidFill>
              </a:rPr>
              <a:t>请赏析两首诗中画线句子所抒发人生感悟的差异。</a:t>
            </a:r>
            <a:r>
              <a:rPr lang="zh-CN" altLang="en-US" dirty="0">
                <a:solidFill>
                  <a:schemeClr val="tx1"/>
                </a:solidFill>
              </a:rPr>
              <a:t>（</a:t>
            </a:r>
            <a:r>
              <a:rPr lang="en-US" altLang="zh-CN" dirty="0">
                <a:solidFill>
                  <a:schemeClr val="tx1"/>
                </a:solidFill>
              </a:rPr>
              <a:t>2015</a:t>
            </a:r>
            <a:r>
              <a:rPr lang="zh-CN" altLang="en-US" dirty="0">
                <a:solidFill>
                  <a:schemeClr val="tx1"/>
                </a:solidFill>
              </a:rPr>
              <a:t>湖南卷第</a:t>
            </a:r>
            <a:r>
              <a:rPr lang="en-US" altLang="zh-CN" dirty="0">
                <a:solidFill>
                  <a:schemeClr val="tx1"/>
                </a:solidFill>
              </a:rPr>
              <a:t>10</a:t>
            </a:r>
            <a:r>
              <a:rPr lang="zh-CN" altLang="en-US" dirty="0">
                <a:solidFill>
                  <a:schemeClr val="tx1"/>
                </a:solidFill>
              </a:rPr>
              <a:t>题）</a:t>
            </a:r>
            <a:endParaRPr lang="zh-CN" altLang="en-US" dirty="0">
              <a:solidFill>
                <a:schemeClr val="tx1"/>
              </a:solidFill>
            </a:endParaRPr>
          </a:p>
          <a:p>
            <a:r>
              <a:rPr lang="en-US" altLang="zh-CN" dirty="0">
                <a:solidFill>
                  <a:schemeClr val="tx1"/>
                </a:solidFill>
              </a:rPr>
              <a:t>6.</a:t>
            </a:r>
            <a:r>
              <a:rPr lang="zh-CN" altLang="en-US" dirty="0">
                <a:solidFill>
                  <a:schemeClr val="tx1"/>
                </a:solidFill>
              </a:rPr>
              <a:t>分析作品情感变化</a:t>
            </a:r>
            <a:r>
              <a:rPr lang="en-US" altLang="zh-CN" dirty="0">
                <a:solidFill>
                  <a:schemeClr val="accent2"/>
                </a:solidFill>
              </a:rPr>
              <a:t>(</a:t>
            </a:r>
            <a:r>
              <a:rPr lang="zh-CN" altLang="en-US" dirty="0">
                <a:solidFill>
                  <a:schemeClr val="accent2"/>
                </a:solidFill>
              </a:rPr>
              <a:t>结合意象，逐句概括</a:t>
            </a:r>
            <a:r>
              <a:rPr lang="en-US" altLang="zh-CN" dirty="0">
                <a:solidFill>
                  <a:schemeClr val="accent2"/>
                </a:solidFill>
              </a:rPr>
              <a:t>)</a:t>
            </a:r>
            <a:endParaRPr lang="en-US" altLang="zh-CN" dirty="0">
              <a:solidFill>
                <a:schemeClr val="accent2"/>
              </a:solidFill>
            </a:endParaRPr>
          </a:p>
          <a:p>
            <a:r>
              <a:rPr lang="zh-CN" altLang="en-US" dirty="0">
                <a:solidFill>
                  <a:schemeClr val="hlink"/>
                </a:solidFill>
              </a:rPr>
              <a:t>结合作品，简要分析作者的情感变化。</a:t>
            </a:r>
            <a:r>
              <a:rPr lang="zh-CN" altLang="en-US" dirty="0">
                <a:solidFill>
                  <a:schemeClr val="tx1"/>
                </a:solidFill>
              </a:rPr>
              <a:t>（</a:t>
            </a:r>
            <a:r>
              <a:rPr lang="en-US" altLang="zh-CN" dirty="0">
                <a:solidFill>
                  <a:schemeClr val="tx1"/>
                </a:solidFill>
              </a:rPr>
              <a:t>2016</a:t>
            </a:r>
            <a:r>
              <a:rPr lang="zh-CN" altLang="en-US" dirty="0">
                <a:solidFill>
                  <a:schemeClr val="tx1"/>
                </a:solidFill>
              </a:rPr>
              <a:t>山东卷第</a:t>
            </a:r>
            <a:r>
              <a:rPr lang="en-US" altLang="zh-CN" dirty="0">
                <a:solidFill>
                  <a:schemeClr val="tx1"/>
                </a:solidFill>
              </a:rPr>
              <a:t>14</a:t>
            </a:r>
            <a:r>
              <a:rPr lang="zh-CN" altLang="en-US" dirty="0">
                <a:solidFill>
                  <a:schemeClr val="tx1"/>
                </a:solidFill>
              </a:rPr>
              <a:t>题）</a:t>
            </a:r>
            <a:endParaRPr lang="zh-CN" altLang="en-US" dirty="0">
              <a:solidFill>
                <a:schemeClr val="tx1"/>
              </a:solidFill>
            </a:endParaRPr>
          </a:p>
          <a:p>
            <a:endParaRPr lang="en-US" altLang="zh-CN" dirty="0">
              <a:solidFill>
                <a:schemeClr val="tx1"/>
              </a:solidFill>
            </a:endParaRPr>
          </a:p>
          <a:p>
            <a:endParaRPr lang="zh-CN" altLang="en-US" dirty="0"/>
          </a:p>
        </p:txBody>
      </p:sp>
    </p:spTree>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4" name="文本框 1"/>
          <p:cNvSpPr txBox="1"/>
          <p:nvPr/>
        </p:nvSpPr>
        <p:spPr>
          <a:xfrm>
            <a:off x="1860550" y="549275"/>
            <a:ext cx="3400425" cy="521970"/>
          </a:xfrm>
          <a:prstGeom prst="rect">
            <a:avLst/>
          </a:prstGeom>
          <a:noFill/>
          <a:ln w="9525">
            <a:noFill/>
          </a:ln>
        </p:spPr>
        <p:txBody>
          <a:bodyPr wrap="none">
            <a:spAutoFit/>
          </a:bodyPr>
          <a:lstStyle/>
          <a:p>
            <a:pPr marR="0" defTabSz="914400">
              <a:buClrTx/>
              <a:buSzTx/>
              <a:buFont typeface="Arial" panose="020B0604020202020204" pitchFamily="34" charset="0"/>
              <a:buNone/>
              <a:defRPr/>
            </a:pPr>
            <a:r>
              <a:rPr kumimoji="0" lang="zh-CN" altLang="en-US" sz="2800" b="1" kern="1200" cap="none" spc="0" normalizeH="0" baseline="0" noProof="0">
                <a:solidFill>
                  <a:schemeClr val="tx2"/>
                </a:solidFill>
                <a:effectLst>
                  <a:outerShdw blurRad="38100" dist="38100" dir="2700000" algn="tl">
                    <a:srgbClr val="C0C0C0"/>
                  </a:outerShdw>
                </a:effectLst>
                <a:latin typeface="Arial" panose="020B0604020202020204" pitchFamily="34" charset="0"/>
                <a:ea typeface="宋体" panose="02010600030101010101" pitchFamily="2" charset="-122"/>
                <a:cs typeface="+mn-cs"/>
                <a:sym typeface="黑体" panose="02010609060101010101" charset="-122"/>
              </a:rPr>
              <a:t>寻找依据，放开思路</a:t>
            </a:r>
            <a:endParaRPr kumimoji="0" lang="zh-CN" altLang="en-US" sz="2800" b="1" kern="1200" cap="none" spc="0" normalizeH="0" baseline="0" noProof="0">
              <a:solidFill>
                <a:schemeClr val="tx2"/>
              </a:solidFill>
              <a:effectLst>
                <a:outerShdw blurRad="38100" dist="38100" dir="2700000" algn="tl">
                  <a:srgbClr val="C0C0C0"/>
                </a:outerShdw>
              </a:effectLst>
              <a:latin typeface="Arial" panose="020B0604020202020204" pitchFamily="34" charset="0"/>
              <a:ea typeface="宋体" panose="02010600030101010101" pitchFamily="2" charset="-122"/>
              <a:cs typeface="+mn-cs"/>
              <a:sym typeface="黑体" panose="02010609060101010101" charset="-122"/>
            </a:endParaRPr>
          </a:p>
        </p:txBody>
      </p:sp>
      <p:sp>
        <p:nvSpPr>
          <p:cNvPr id="120835" name="矩形 40966"/>
          <p:cNvSpPr/>
          <p:nvPr/>
        </p:nvSpPr>
        <p:spPr>
          <a:xfrm>
            <a:off x="1847850" y="1268413"/>
            <a:ext cx="8064500" cy="4276725"/>
          </a:xfrm>
          <a:prstGeom prst="rect">
            <a:avLst/>
          </a:prstGeom>
          <a:noFill/>
          <a:ln w="9525">
            <a:noFill/>
          </a:ln>
        </p:spPr>
        <p:txBody>
          <a:bodyPr>
            <a:spAutoFit/>
          </a:bodyPr>
          <a:p>
            <a:r>
              <a:rPr lang="zh-CN" altLang="en-US" sz="2800" dirty="0">
                <a:latin typeface="Arial" panose="020B0604020202020204" pitchFamily="34" charset="0"/>
              </a:rPr>
              <a:t>阅读下面这首唐诗，完成</a:t>
            </a:r>
            <a:r>
              <a:rPr lang="en-US" altLang="zh-CN" sz="2800" dirty="0">
                <a:latin typeface="Arial" panose="020B0604020202020204" pitchFamily="34" charset="0"/>
              </a:rPr>
              <a:t>8——9</a:t>
            </a:r>
            <a:r>
              <a:rPr lang="zh-CN" altLang="en-US" sz="2800" dirty="0">
                <a:latin typeface="Arial" panose="020B0604020202020204" pitchFamily="34" charset="0"/>
              </a:rPr>
              <a:t>题。</a:t>
            </a:r>
            <a:endParaRPr lang="zh-CN" altLang="en-US" sz="2800" dirty="0">
              <a:latin typeface="Arial" panose="020B0604020202020204" pitchFamily="34" charset="0"/>
            </a:endParaRPr>
          </a:p>
          <a:p>
            <a:r>
              <a:rPr lang="zh-CN" altLang="en-US" sz="2800" dirty="0">
                <a:latin typeface="Arial" panose="020B0604020202020204" pitchFamily="34" charset="0"/>
              </a:rPr>
              <a:t>         </a:t>
            </a:r>
            <a:r>
              <a:rPr lang="zh-CN" altLang="en-US" sz="2800" b="1" dirty="0">
                <a:latin typeface="Arial" panose="020B0604020202020204" pitchFamily="34" charset="0"/>
              </a:rPr>
              <a:t>发临洮</a:t>
            </a:r>
            <a:r>
              <a:rPr lang="zh-CN" altLang="en-US" sz="2800" b="1" dirty="0">
                <a:solidFill>
                  <a:schemeClr val="accent2"/>
                </a:solidFill>
                <a:latin typeface="Arial" panose="020B0604020202020204" pitchFamily="34" charset="0"/>
              </a:rPr>
              <a:t>将</a:t>
            </a:r>
            <a:r>
              <a:rPr lang="zh-CN" altLang="en-US" sz="2800" b="1" dirty="0">
                <a:latin typeface="Arial" panose="020B0604020202020204" pitchFamily="34" charset="0"/>
              </a:rPr>
              <a:t>赴北庭留别①    岑参</a:t>
            </a:r>
            <a:endParaRPr lang="zh-CN" altLang="en-US" sz="2800" b="1" dirty="0">
              <a:latin typeface="Arial" panose="020B0604020202020204" pitchFamily="34" charset="0"/>
            </a:endParaRPr>
          </a:p>
          <a:p>
            <a:r>
              <a:rPr lang="zh-CN" altLang="en-US" sz="2800" dirty="0">
                <a:latin typeface="Arial" panose="020B0604020202020204" pitchFamily="34" charset="0"/>
              </a:rPr>
              <a:t>              </a:t>
            </a:r>
            <a:r>
              <a:rPr lang="zh-CN" altLang="en-US" sz="2800" dirty="0">
                <a:solidFill>
                  <a:schemeClr val="accent2"/>
                </a:solidFill>
                <a:latin typeface="楷体_GB2312"/>
                <a:ea typeface="楷体_GB2312"/>
              </a:rPr>
              <a:t>闻说</a:t>
            </a:r>
            <a:r>
              <a:rPr lang="zh-CN" altLang="en-US" sz="2800" dirty="0">
                <a:latin typeface="楷体_GB2312"/>
                <a:ea typeface="楷体_GB2312"/>
              </a:rPr>
              <a:t>轮台路②，连年见雪飞。</a:t>
            </a:r>
            <a:endParaRPr lang="zh-CN" altLang="en-US" sz="2800" dirty="0">
              <a:latin typeface="楷体_GB2312"/>
              <a:ea typeface="楷体_GB2312"/>
            </a:endParaRPr>
          </a:p>
          <a:p>
            <a:r>
              <a:rPr lang="zh-CN" altLang="en-US" sz="2800" dirty="0">
                <a:latin typeface="楷体_GB2312"/>
                <a:ea typeface="楷体_GB2312"/>
              </a:rPr>
              <a:t>        春风不曾到，汉使亦应稀。</a:t>
            </a:r>
            <a:endParaRPr lang="zh-CN" altLang="en-US" sz="2800" dirty="0">
              <a:latin typeface="楷体_GB2312"/>
              <a:ea typeface="楷体_GB2312"/>
            </a:endParaRPr>
          </a:p>
          <a:p>
            <a:r>
              <a:rPr lang="zh-CN" altLang="en-US" sz="2800" dirty="0">
                <a:latin typeface="楷体_GB2312"/>
                <a:ea typeface="楷体_GB2312"/>
              </a:rPr>
              <a:t>        白草通疏勒，青山过武威。</a:t>
            </a:r>
            <a:endParaRPr lang="zh-CN" altLang="en-US" sz="2800" dirty="0">
              <a:latin typeface="楷体_GB2312"/>
              <a:ea typeface="楷体_GB2312"/>
            </a:endParaRPr>
          </a:p>
          <a:p>
            <a:r>
              <a:rPr lang="zh-CN" altLang="en-US" sz="2800" dirty="0">
                <a:latin typeface="楷体_GB2312"/>
                <a:ea typeface="楷体_GB2312"/>
              </a:rPr>
              <a:t>        勤王敢道迟，私向梦中归。</a:t>
            </a:r>
            <a:endParaRPr lang="zh-CN" altLang="en-US" sz="2800" dirty="0">
              <a:latin typeface="楷体_GB2312"/>
              <a:ea typeface="楷体_GB2312"/>
            </a:endParaRPr>
          </a:p>
          <a:p>
            <a:r>
              <a:rPr lang="en-US" altLang="zh-CN" sz="2800" dirty="0">
                <a:latin typeface="Arial" panose="020B0604020202020204" pitchFamily="34" charset="0"/>
              </a:rPr>
              <a:t>     </a:t>
            </a:r>
            <a:endParaRPr lang="en-US" altLang="zh-CN" sz="2800" dirty="0">
              <a:latin typeface="Arial" panose="020B0604020202020204" pitchFamily="34" charset="0"/>
            </a:endParaRPr>
          </a:p>
          <a:p>
            <a:r>
              <a:rPr lang="en-US" altLang="zh-CN" sz="2800" dirty="0">
                <a:latin typeface="Arial" panose="020B0604020202020204" pitchFamily="34" charset="0"/>
              </a:rPr>
              <a:t> </a:t>
            </a:r>
            <a:r>
              <a:rPr lang="en-US" altLang="zh-CN" sz="2400" dirty="0">
                <a:latin typeface="Arial" panose="020B0604020202020204" pitchFamily="34" charset="0"/>
              </a:rPr>
              <a:t>[</a:t>
            </a:r>
            <a:r>
              <a:rPr lang="zh-CN" altLang="en-US" sz="2400" dirty="0">
                <a:latin typeface="Arial" panose="020B0604020202020204" pitchFamily="34" charset="0"/>
              </a:rPr>
              <a:t>注</a:t>
            </a:r>
            <a:r>
              <a:rPr lang="en-US" altLang="zh-CN" sz="2400" dirty="0">
                <a:latin typeface="Arial" panose="020B0604020202020204" pitchFamily="34" charset="0"/>
              </a:rPr>
              <a:t>]①</a:t>
            </a:r>
            <a:r>
              <a:rPr lang="zh-CN" altLang="en-US" sz="2400" dirty="0">
                <a:latin typeface="Arial" panose="020B0604020202020204" pitchFamily="34" charset="0"/>
              </a:rPr>
              <a:t>临洮：在今甘肃临潭西。北庭：唐六都护府之一，治所为庭州（今新疆吉木萨尔北。②轮台：庭州厲县．在今新鲁木齐。</a:t>
            </a:r>
            <a:endParaRPr lang="zh-CN" altLang="en-US" sz="2400" dirty="0">
              <a:latin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652270" y="140970"/>
            <a:ext cx="10031095" cy="1630045"/>
          </a:xfrm>
          <a:prstGeom prst="rect">
            <a:avLst/>
          </a:prstGeom>
          <a:noFill/>
          <a:ln w="9525">
            <a:noFill/>
          </a:ln>
        </p:spPr>
        <p:txBody>
          <a:bodyPr wrap="square">
            <a:spAutoFit/>
          </a:bodyPr>
          <a:p>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阅读下面的材料，根据要求作文。（</a:t>
            </a:r>
            <a:r>
              <a:rPr lang="en-US" altLang="zh-CN" sz="2400" b="1">
                <a:solidFill>
                  <a:srgbClr val="000000"/>
                </a:solidFill>
                <a:latin typeface="Calibri" panose="020F0502020204030204" charset="0"/>
                <a:cs typeface="Calibri" panose="020F0502020204030204" charset="0"/>
              </a:rPr>
              <a:t>60</a:t>
            </a:r>
            <a:r>
              <a:rPr lang="zh-CN" altLang="en-US" sz="2800" b="1">
                <a:solidFill>
                  <a:srgbClr val="000000"/>
                </a:solidFill>
                <a:latin typeface="宋体" panose="02010600030101010101" pitchFamily="2" charset="-122"/>
                <a:ea typeface="宋体" panose="02010600030101010101" pitchFamily="2" charset="-122"/>
                <a:cs typeface="宋体" panose="02010600030101010101" pitchFamily="2" charset="-122"/>
              </a:rPr>
              <a:t>分）</a:t>
            </a:r>
            <a:endParaRPr lang="zh-CN" altLang="en-US" sz="2800" b="1">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   </a:t>
            </a:r>
            <a:r>
              <a:rPr lang="zh-CN" altLang="en-US" sz="2400" b="1">
                <a:latin typeface="楷体_GB2312" charset="0"/>
                <a:cs typeface="楷体_GB2312" charset="0"/>
              </a:rPr>
              <a:t> 自古以来，教师被称为先生，先生是一个称谓，一种修为，一份崇敬，一种精神。民国时期，那些杰出的人物不论男女都被尊称为“先生”。一百多年来，国民意志之接力及薪火相传，有赖先生。</a:t>
            </a:r>
            <a:endParaRPr lang="zh-CN" altLang="en-US" sz="2400" b="1">
              <a:latin typeface="楷体_GB2312" charset="0"/>
              <a:cs typeface="楷体_GB2312" charset="0"/>
            </a:endParaRPr>
          </a:p>
        </p:txBody>
      </p:sp>
      <p:pic>
        <p:nvPicPr>
          <p:cNvPr id="4" name="图片 3"/>
          <p:cNvPicPr/>
          <p:nvPr/>
        </p:nvPicPr>
        <p:blipFill>
          <a:blip r:embed="rId1"/>
          <a:stretch>
            <a:fillRect/>
          </a:stretch>
        </p:blipFill>
        <p:spPr>
          <a:xfrm>
            <a:off x="3434715" y="1908175"/>
            <a:ext cx="4742815" cy="2865120"/>
          </a:xfrm>
          <a:prstGeom prst="rect">
            <a:avLst/>
          </a:prstGeom>
          <a:noFill/>
          <a:ln w="9525">
            <a:noFill/>
          </a:ln>
        </p:spPr>
      </p:pic>
      <p:sp>
        <p:nvSpPr>
          <p:cNvPr id="101" name="文本框 100"/>
          <p:cNvSpPr txBox="1"/>
          <p:nvPr/>
        </p:nvSpPr>
        <p:spPr>
          <a:xfrm>
            <a:off x="1498600" y="4773295"/>
            <a:ext cx="10184765" cy="1938020"/>
          </a:xfrm>
          <a:prstGeom prst="rect">
            <a:avLst/>
          </a:prstGeom>
          <a:noFill/>
          <a:ln w="9525">
            <a:noFill/>
          </a:ln>
        </p:spPr>
        <p:txBody>
          <a:bodyPr wrap="square">
            <a:spAutoFit/>
          </a:bodyPr>
          <a:p>
            <a:pPr indent="266700"/>
            <a:r>
              <a:rPr lang="zh-CN" altLang="en-US" sz="2400" b="1">
                <a:latin typeface="楷体_GB2312" charset="0"/>
                <a:cs typeface="楷体_GB2312" charset="0"/>
              </a:rPr>
              <a:t>上述精选出来的十位民国先生，不仅照亮了历史的天空，更灿烂了中华的文明。请你任选其中的两到三位，向你的同班同学推介他（她）们的民族风骨或人格魅力。</a:t>
            </a:r>
            <a:endParaRPr lang="zh-CN" altLang="en-US" sz="2800" b="1">
              <a:solidFill>
                <a:srgbClr val="000000"/>
              </a:solidFill>
              <a:latin typeface="楷体_GB2312" charset="0"/>
              <a:ea typeface="宋体" panose="02010600030101010101" pitchFamily="2" charset="-122"/>
              <a:cs typeface="楷体_GB2312" charset="0"/>
            </a:endParaRPr>
          </a:p>
          <a:p>
            <a:pPr indent="266700"/>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要求：选好角度，确定立意，明确文体，自拟标题；不要套作，不得抄袭；不少于</a:t>
            </a:r>
            <a:r>
              <a:rPr lang="en-US" altLang="zh-CN" sz="2400" b="1">
                <a:solidFill>
                  <a:srgbClr val="000000"/>
                </a:solidFill>
                <a:latin typeface="Calibri" panose="020F0502020204030204" charset="0"/>
                <a:cs typeface="Calibri" panose="020F0502020204030204" charset="0"/>
              </a:rPr>
              <a:t>800</a:t>
            </a:r>
            <a:r>
              <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字。</a:t>
            </a:r>
            <a:endParaRPr lang="zh-CN"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8" name="Rectangle 7"/>
          <p:cNvSpPr/>
          <p:nvPr/>
        </p:nvSpPr>
        <p:spPr>
          <a:xfrm>
            <a:off x="1712913" y="1169988"/>
            <a:ext cx="7223125" cy="332740"/>
          </a:xfrm>
          <a:prstGeom prst="rect">
            <a:avLst/>
          </a:prstGeom>
          <a:noFill/>
          <a:ln w="9525">
            <a:noFill/>
          </a:ln>
        </p:spPr>
        <p:txBody>
          <a:bodyPr lIns="56675" tIns="28337" rIns="56675" bIns="28337">
            <a:spAutoFit/>
          </a:bodyPr>
          <a:p>
            <a:pPr defTabSz="567055"/>
            <a:endParaRPr lang="zh-CN" altLang="en-US" sz="1800" b="1" dirty="0">
              <a:latin typeface="Arial" panose="020B0604020202020204" pitchFamily="34" charset="0"/>
              <a:sym typeface="Arial" panose="020B0604020202020204" pitchFamily="34" charset="0"/>
            </a:endParaRPr>
          </a:p>
        </p:txBody>
      </p:sp>
      <p:sp>
        <p:nvSpPr>
          <p:cNvPr id="121859" name="Rectangle 8"/>
          <p:cNvSpPr/>
          <p:nvPr/>
        </p:nvSpPr>
        <p:spPr>
          <a:xfrm>
            <a:off x="1847850" y="1470343"/>
            <a:ext cx="8518525" cy="2640965"/>
          </a:xfrm>
          <a:prstGeom prst="rect">
            <a:avLst/>
          </a:prstGeom>
          <a:noFill/>
          <a:ln w="9525">
            <a:noFill/>
          </a:ln>
        </p:spPr>
        <p:txBody>
          <a:bodyPr lIns="56675" tIns="28337" rIns="56675" bIns="28337" anchor="ctr">
            <a:spAutoFit/>
          </a:bodyPr>
          <a:p>
            <a:pPr defTabSz="0">
              <a:tabLst>
                <a:tab pos="284480" algn="l"/>
              </a:tabLst>
            </a:pPr>
            <a:r>
              <a:rPr lang="en-US" altLang="zh-CN" sz="2400" dirty="0">
                <a:latin typeface="Arial" panose="020B0604020202020204" pitchFamily="34" charset="0"/>
              </a:rPr>
              <a:t>8</a:t>
            </a:r>
            <a:r>
              <a:rPr lang="zh-CN" altLang="en-US" sz="2400" dirty="0">
                <a:latin typeface="Arial" panose="020B0604020202020204" pitchFamily="34" charset="0"/>
              </a:rPr>
              <a:t>．与</a:t>
            </a:r>
            <a:r>
              <a:rPr lang="en-US" altLang="zh-CN" sz="2400" dirty="0">
                <a:latin typeface="Arial" panose="020B0604020202020204" pitchFamily="34" charset="0"/>
              </a:rPr>
              <a:t>《</a:t>
            </a:r>
            <a:r>
              <a:rPr lang="zh-CN" altLang="en-US" sz="2400" dirty="0">
                <a:latin typeface="Arial" panose="020B0604020202020204" pitchFamily="34" charset="0"/>
              </a:rPr>
              <a:t>白雪歌送武判官归京</a:t>
            </a:r>
            <a:r>
              <a:rPr lang="en-US" altLang="zh-CN" sz="2400" dirty="0">
                <a:latin typeface="Arial" panose="020B0604020202020204" pitchFamily="34" charset="0"/>
              </a:rPr>
              <a:t>》</a:t>
            </a:r>
            <a:r>
              <a:rPr lang="zh-CN" altLang="en-US" sz="2400" dirty="0">
                <a:latin typeface="Arial" panose="020B0604020202020204" pitchFamily="34" charset="0"/>
              </a:rPr>
              <a:t>相比，本诗描写塞外景物的</a:t>
            </a:r>
            <a:r>
              <a:rPr lang="zh-CN" altLang="en-US" sz="2400" dirty="0">
                <a:solidFill>
                  <a:srgbClr val="FF0000"/>
                </a:solidFill>
                <a:latin typeface="Arial" panose="020B0604020202020204" pitchFamily="34" charset="0"/>
              </a:rPr>
              <a:t>角度</a:t>
            </a:r>
            <a:r>
              <a:rPr lang="zh-CN" altLang="en-US" sz="2400" dirty="0">
                <a:latin typeface="Arial" panose="020B0604020202020204" pitchFamily="34" charset="0"/>
              </a:rPr>
              <a:t>有何不同？请简要分析。（</a:t>
            </a:r>
            <a:r>
              <a:rPr lang="en-US" altLang="zh-CN" sz="2400" dirty="0">
                <a:latin typeface="Arial" panose="020B0604020202020204" pitchFamily="34" charset="0"/>
              </a:rPr>
              <a:t>5</a:t>
            </a:r>
            <a:r>
              <a:rPr lang="zh-CN" altLang="en-US" sz="2400" dirty="0">
                <a:latin typeface="Arial" panose="020B0604020202020204" pitchFamily="34" charset="0"/>
              </a:rPr>
              <a:t>分）</a:t>
            </a:r>
            <a:endParaRPr lang="zh-CN" altLang="en-US" sz="2400" dirty="0">
              <a:latin typeface="Arial" panose="020B0604020202020204" pitchFamily="34" charset="0"/>
            </a:endParaRPr>
          </a:p>
          <a:p>
            <a:pPr defTabSz="0">
              <a:tabLst>
                <a:tab pos="284480" algn="l"/>
              </a:tabLst>
            </a:pPr>
            <a:r>
              <a:rPr lang="zh-CN" altLang="en-US" sz="2400" dirty="0">
                <a:latin typeface="Arial" panose="020B0604020202020204" pitchFamily="34" charset="0"/>
              </a:rPr>
              <a:t>写景角度：虚与实    现实与想象（联想）</a:t>
            </a:r>
            <a:endParaRPr lang="zh-CN" altLang="en-US" sz="2400" dirty="0">
              <a:latin typeface="Arial" panose="020B0604020202020204" pitchFamily="34" charset="0"/>
            </a:endParaRPr>
          </a:p>
          <a:p>
            <a:pPr defTabSz="0">
              <a:tabLst>
                <a:tab pos="284480" algn="l"/>
              </a:tabLst>
            </a:pPr>
            <a:r>
              <a:rPr lang="zh-CN" altLang="en-US" sz="2400" dirty="0">
                <a:solidFill>
                  <a:srgbClr val="FF0000"/>
                </a:solidFill>
                <a:latin typeface="Arial" panose="020B0604020202020204" pitchFamily="34" charset="0"/>
              </a:rPr>
              <a:t>答案：本诗描写的边塞风光并非作者亲眼所见，而是出于想象。从标题可以看出，作者此时尚处于前往边塞途中；开头“闻说”二字也表明后面的描写是凭听闻所得。 （</a:t>
            </a:r>
            <a:r>
              <a:rPr lang="en-US" altLang="zh-CN" sz="2400" dirty="0">
                <a:solidFill>
                  <a:srgbClr val="FF0000"/>
                </a:solidFill>
                <a:latin typeface="Arial" panose="020B0604020202020204" pitchFamily="34" charset="0"/>
              </a:rPr>
              <a:t>5</a:t>
            </a:r>
            <a:r>
              <a:rPr lang="zh-CN" altLang="en-US" sz="2400" dirty="0">
                <a:solidFill>
                  <a:srgbClr val="FF0000"/>
                </a:solidFill>
                <a:latin typeface="Arial" panose="020B0604020202020204" pitchFamily="34" charset="0"/>
              </a:rPr>
              <a:t>分）</a:t>
            </a:r>
            <a:endParaRPr lang="zh-CN" altLang="en-US" sz="2400" dirty="0">
              <a:solidFill>
                <a:srgbClr val="FF0000"/>
              </a:solidFill>
              <a:latin typeface="Arial" panose="020B0604020202020204" pitchFamily="34" charset="0"/>
            </a:endParaRPr>
          </a:p>
          <a:p>
            <a:pPr defTabSz="0">
              <a:tabLst>
                <a:tab pos="284480" algn="l"/>
              </a:tabLst>
            </a:pPr>
            <a:endParaRPr lang="zh-CN" altLang="en-US" sz="2400" dirty="0">
              <a:latin typeface="Arial" panose="020B0604020202020204" pitchFamily="34" charset="0"/>
            </a:endParaRPr>
          </a:p>
        </p:txBody>
      </p:sp>
      <p:sp>
        <p:nvSpPr>
          <p:cNvPr id="121860" name="Rectangle 8"/>
          <p:cNvSpPr/>
          <p:nvPr/>
        </p:nvSpPr>
        <p:spPr>
          <a:xfrm>
            <a:off x="1847850" y="3991293"/>
            <a:ext cx="8493125" cy="2640965"/>
          </a:xfrm>
          <a:prstGeom prst="rect">
            <a:avLst/>
          </a:prstGeom>
          <a:noFill/>
          <a:ln w="9525">
            <a:noFill/>
          </a:ln>
        </p:spPr>
        <p:txBody>
          <a:bodyPr lIns="56675" tIns="28337" rIns="56675" bIns="28337" anchor="ctr">
            <a:spAutoFit/>
          </a:bodyPr>
          <a:p>
            <a:pPr marL="457200" indent="-457200" defTabSz="0">
              <a:tabLst>
                <a:tab pos="284480" algn="l"/>
              </a:tabLst>
            </a:pPr>
            <a:r>
              <a:rPr lang="en-US" altLang="zh-CN" sz="2400" dirty="0">
                <a:latin typeface="Arial" panose="020B0604020202020204" pitchFamily="34" charset="0"/>
              </a:rPr>
              <a:t>9</a:t>
            </a:r>
            <a:r>
              <a:rPr lang="zh-CN" altLang="en-US" sz="2400" dirty="0">
                <a:latin typeface="Arial" panose="020B0604020202020204" pitchFamily="34" charset="0"/>
              </a:rPr>
              <a:t>．诗的尾联表达了作者什么样的思想感情？对全诗的情感抒发有怎样的作用？（</a:t>
            </a:r>
            <a:r>
              <a:rPr lang="en-US" altLang="zh-CN" sz="2400" dirty="0">
                <a:latin typeface="Arial" panose="020B0604020202020204" pitchFamily="34" charset="0"/>
              </a:rPr>
              <a:t>6</a:t>
            </a:r>
            <a:r>
              <a:rPr lang="zh-CN" altLang="en-US" sz="2400" dirty="0">
                <a:latin typeface="Arial" panose="020B0604020202020204" pitchFamily="34" charset="0"/>
              </a:rPr>
              <a:t>分）</a:t>
            </a:r>
            <a:endParaRPr lang="zh-CN" altLang="en-US" sz="2400" dirty="0">
              <a:latin typeface="Arial" panose="020B0604020202020204" pitchFamily="34" charset="0"/>
            </a:endParaRPr>
          </a:p>
          <a:p>
            <a:pPr marL="457200" indent="-457200" defTabSz="0">
              <a:tabLst>
                <a:tab pos="284480" algn="l"/>
              </a:tabLst>
            </a:pPr>
            <a:r>
              <a:rPr lang="zh-CN" altLang="en-US" sz="2400" dirty="0">
                <a:solidFill>
                  <a:schemeClr val="accent2"/>
                </a:solidFill>
                <a:latin typeface="Arial" panose="020B0604020202020204" pitchFamily="34" charset="0"/>
              </a:rPr>
              <a:t>答案：第一问 表现了诗人虽有羁旅思乡之愁，却能以国事为重的爱国热枕。</a:t>
            </a:r>
            <a:endParaRPr lang="zh-CN" altLang="en-US" sz="2400" dirty="0">
              <a:solidFill>
                <a:schemeClr val="accent2"/>
              </a:solidFill>
              <a:latin typeface="Arial" panose="020B0604020202020204" pitchFamily="34" charset="0"/>
            </a:endParaRPr>
          </a:p>
          <a:p>
            <a:pPr marL="457200" indent="-457200" defTabSz="0">
              <a:tabLst>
                <a:tab pos="284480" algn="l"/>
              </a:tabLst>
            </a:pPr>
            <a:r>
              <a:rPr lang="zh-CN" altLang="en-US" sz="2400" dirty="0">
                <a:solidFill>
                  <a:schemeClr val="accent2"/>
                </a:solidFill>
                <a:latin typeface="Arial" panose="020B0604020202020204" pitchFamily="34" charset="0"/>
              </a:rPr>
              <a:t>第二问 使得诗中的思乡之情不至流于感伤，也提升了全诗的格调。</a:t>
            </a:r>
            <a:endParaRPr lang="zh-CN" altLang="en-US" sz="2400" dirty="0">
              <a:solidFill>
                <a:schemeClr val="accent2"/>
              </a:solidFill>
              <a:latin typeface="Arial" panose="020B0604020202020204" pitchFamily="34" charset="0"/>
            </a:endParaRPr>
          </a:p>
          <a:p>
            <a:pPr marL="457200" indent="-457200" defTabSz="0">
              <a:tabLst>
                <a:tab pos="284480" algn="l"/>
              </a:tabLst>
            </a:pPr>
            <a:r>
              <a:rPr lang="en-US" altLang="zh-CN" sz="2400" dirty="0">
                <a:latin typeface="Arial" panose="020B0604020202020204" pitchFamily="34" charset="0"/>
              </a:rPr>
              <a:t>【</a:t>
            </a:r>
            <a:endParaRPr lang="zh-CN" altLang="en-US" sz="2400" dirty="0">
              <a:latin typeface="Arial" panose="020B0604020202020204" pitchFamily="34" charset="0"/>
            </a:endParaRPr>
          </a:p>
        </p:txBody>
      </p:sp>
      <p:sp>
        <p:nvSpPr>
          <p:cNvPr id="100360" name="矩形 100359"/>
          <p:cNvSpPr/>
          <p:nvPr/>
        </p:nvSpPr>
        <p:spPr>
          <a:xfrm>
            <a:off x="2063750" y="828675"/>
            <a:ext cx="3400425" cy="521970"/>
          </a:xfrm>
          <a:prstGeom prst="rect">
            <a:avLst/>
          </a:prstGeom>
          <a:noFill/>
          <a:ln w="9525">
            <a:noFill/>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1">
                <a:ln>
                  <a:noFill/>
                </a:ln>
                <a:solidFill>
                  <a:srgbClr val="990000"/>
                </a:solidFill>
                <a:effectLst>
                  <a:outerShdw blurRad="38100" dist="38100" dir="2700000">
                    <a:srgbClr val="C0C0C0"/>
                  </a:outerShdw>
                </a:effectLst>
                <a:uLnTx/>
                <a:uFillTx/>
                <a:latin typeface="Arial" panose="020B0604020202020204" pitchFamily="34" charset="0"/>
                <a:ea typeface="宋体" panose="02010600030101010101" pitchFamily="2" charset="-122"/>
                <a:cs typeface="+mn-cs"/>
                <a:sym typeface="黑体" panose="02010609060101010101" charset="-122"/>
              </a:rPr>
              <a:t>寻找依据，放开思路</a:t>
            </a:r>
            <a:endParaRPr kumimoji="0" lang="zh-CN" altLang="en-US" sz="2800" b="1" i="0" u="none" strike="noStrike" kern="1200" cap="none" spc="0" normalizeH="0" baseline="0" noProof="1">
              <a:ln>
                <a:noFill/>
              </a:ln>
              <a:solidFill>
                <a:srgbClr val="990000"/>
              </a:solidFill>
              <a:effectLst>
                <a:outerShdw blurRad="38100" dist="38100" dir="2700000">
                  <a:srgbClr val="C0C0C0"/>
                </a:outerShdw>
              </a:effectLst>
              <a:uLnTx/>
              <a:uFillTx/>
              <a:latin typeface="Arial" panose="020B0604020202020204" pitchFamily="34" charset="0"/>
              <a:ea typeface="宋体" panose="02010600030101010101" pitchFamily="2" charset="-122"/>
              <a:cs typeface="+mn-cs"/>
              <a:sym typeface="黑体" panose="02010609060101010101" charset="-122"/>
            </a:endParaRPr>
          </a:p>
        </p:txBody>
      </p:sp>
    </p:spTree>
  </p:cSld>
  <p:clrMapOvr>
    <a:masterClrMapping/>
  </p:clrMapOvr>
  <p:transition/>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8" name="Text Box 7"/>
          <p:cNvSpPr txBox="1"/>
          <p:nvPr/>
        </p:nvSpPr>
        <p:spPr>
          <a:xfrm>
            <a:off x="1703388" y="692150"/>
            <a:ext cx="1516380" cy="394335"/>
          </a:xfrm>
          <a:prstGeom prst="rect">
            <a:avLst/>
          </a:prstGeom>
          <a:noFill/>
          <a:ln w="9525">
            <a:noFill/>
          </a:ln>
        </p:spPr>
        <p:txBody>
          <a:bodyPr wrap="none" lIns="56675" tIns="28337" rIns="56675" bIns="28337">
            <a:spAutoFit/>
          </a:bodyPr>
          <a:p>
            <a:pPr defTabSz="567055"/>
            <a:r>
              <a:rPr lang="zh-CN" altLang="en-US" sz="2200" b="1" dirty="0">
                <a:solidFill>
                  <a:schemeClr val="tx2"/>
                </a:solidFill>
                <a:latin typeface="Arial" panose="020B0604020202020204" pitchFamily="34" charset="0"/>
              </a:rPr>
              <a:t>备考建议：</a:t>
            </a:r>
            <a:endParaRPr lang="zh-CN" altLang="en-US" sz="2200" b="1" dirty="0">
              <a:solidFill>
                <a:schemeClr val="tx2"/>
              </a:solidFill>
              <a:latin typeface="Arial" panose="020B0604020202020204" pitchFamily="34" charset="0"/>
            </a:endParaRPr>
          </a:p>
        </p:txBody>
      </p:sp>
      <p:sp>
        <p:nvSpPr>
          <p:cNvPr id="126979" name="矩形 148488"/>
          <p:cNvSpPr/>
          <p:nvPr/>
        </p:nvSpPr>
        <p:spPr>
          <a:xfrm>
            <a:off x="2098675" y="1196975"/>
            <a:ext cx="8218488" cy="4795520"/>
          </a:xfrm>
          <a:prstGeom prst="rect">
            <a:avLst/>
          </a:prstGeom>
          <a:noFill/>
          <a:ln w="9525">
            <a:noFill/>
          </a:ln>
        </p:spPr>
        <p:txBody>
          <a:bodyPr lIns="56675" tIns="28337" rIns="56675" bIns="28337">
            <a:spAutoFit/>
          </a:bodyPr>
          <a:p>
            <a:pPr defTabSz="567055"/>
            <a:r>
              <a:rPr lang="zh-CN" altLang="en-US" sz="2200" b="1" dirty="0">
                <a:solidFill>
                  <a:schemeClr val="accent2"/>
                </a:solidFill>
                <a:latin typeface="Arial" panose="020B0604020202020204" pitchFamily="34" charset="0"/>
              </a:rPr>
              <a:t>答题的几个意识</a:t>
            </a:r>
            <a:endParaRPr lang="zh-CN" altLang="en-US" sz="2200" b="1" dirty="0">
              <a:solidFill>
                <a:schemeClr val="accent2"/>
              </a:solidFill>
              <a:latin typeface="Arial" panose="020B0604020202020204" pitchFamily="34" charset="0"/>
            </a:endParaRPr>
          </a:p>
          <a:p>
            <a:pPr defTabSz="567055"/>
            <a:r>
              <a:rPr lang="zh-CN" altLang="en-US" sz="2200" b="1" dirty="0">
                <a:latin typeface="Arial" panose="020B0604020202020204" pitchFamily="34" charset="0"/>
              </a:rPr>
              <a:t> </a:t>
            </a:r>
            <a:endParaRPr lang="zh-CN" altLang="en-US" sz="2200" b="1" dirty="0">
              <a:latin typeface="Arial" panose="020B0604020202020204" pitchFamily="34" charset="0"/>
            </a:endParaRPr>
          </a:p>
          <a:p>
            <a:pPr defTabSz="567055"/>
            <a:r>
              <a:rPr lang="zh-CN" altLang="en-US" sz="2200" b="1" dirty="0">
                <a:latin typeface="Arial" panose="020B0604020202020204" pitchFamily="34" charset="0"/>
              </a:rPr>
              <a:t>整体意识：结合诗题、注释、诗句</a:t>
            </a:r>
            <a:r>
              <a:rPr lang="zh-CN" altLang="en-US" sz="2200" b="1" dirty="0">
                <a:latin typeface="Arial" panose="020B0604020202020204" pitchFamily="34" charset="0"/>
                <a:sym typeface="黑体" panose="02010609060101010101" charset="-122"/>
              </a:rPr>
              <a:t>把握主要情感基调。</a:t>
            </a:r>
            <a:endParaRPr lang="zh-CN" altLang="en-US" sz="2200" b="1" dirty="0">
              <a:latin typeface="Arial" panose="020B0604020202020204" pitchFamily="34" charset="0"/>
            </a:endParaRPr>
          </a:p>
          <a:p>
            <a:pPr defTabSz="567055"/>
            <a:endParaRPr lang="zh-CN" altLang="en-US" sz="2200" b="1" dirty="0">
              <a:latin typeface="Arial" panose="020B0604020202020204" pitchFamily="34" charset="0"/>
            </a:endParaRPr>
          </a:p>
          <a:p>
            <a:pPr defTabSz="567055"/>
            <a:r>
              <a:rPr lang="zh-CN" altLang="en-US" sz="2200" b="1" dirty="0">
                <a:latin typeface="Arial" panose="020B0604020202020204" pitchFamily="34" charset="0"/>
              </a:rPr>
              <a:t>文本意识：结合意象、细节把握形象特点</a:t>
            </a:r>
            <a:endParaRPr lang="zh-CN" altLang="en-US" sz="2200" b="1" dirty="0">
              <a:latin typeface="Arial" panose="020B0604020202020204" pitchFamily="34" charset="0"/>
            </a:endParaRPr>
          </a:p>
          <a:p>
            <a:pPr defTabSz="567055"/>
            <a:endParaRPr lang="zh-CN" altLang="en-US" sz="2200" b="1" dirty="0">
              <a:latin typeface="Arial" panose="020B0604020202020204" pitchFamily="34" charset="0"/>
            </a:endParaRPr>
          </a:p>
          <a:p>
            <a:pPr defTabSz="567055"/>
            <a:r>
              <a:rPr lang="zh-CN" altLang="en-US" sz="2200" b="1" dirty="0">
                <a:latin typeface="Arial" panose="020B0604020202020204" pitchFamily="34" charset="0"/>
              </a:rPr>
              <a:t>审题意识：结合相关知识，了解题目指向</a:t>
            </a:r>
            <a:endParaRPr lang="zh-CN" altLang="en-US" sz="2200" b="1" dirty="0">
              <a:latin typeface="Arial" panose="020B0604020202020204" pitchFamily="34" charset="0"/>
            </a:endParaRPr>
          </a:p>
          <a:p>
            <a:pPr defTabSz="567055"/>
            <a:endParaRPr lang="zh-CN" altLang="en-US" sz="2200" b="1" dirty="0">
              <a:latin typeface="Arial" panose="020B0604020202020204" pitchFamily="34" charset="0"/>
            </a:endParaRPr>
          </a:p>
          <a:p>
            <a:pPr defTabSz="567055"/>
            <a:r>
              <a:rPr lang="zh-CN" altLang="en-US" sz="2200" b="1" dirty="0">
                <a:latin typeface="Arial" panose="020B0604020202020204" pitchFamily="34" charset="0"/>
              </a:rPr>
              <a:t>答题意识：结合文本信息和鉴赏知识组织答案</a:t>
            </a:r>
            <a:endParaRPr lang="zh-CN" altLang="en-US" sz="2200" b="1" dirty="0">
              <a:latin typeface="Arial" panose="020B0604020202020204" pitchFamily="34" charset="0"/>
            </a:endParaRPr>
          </a:p>
          <a:p>
            <a:pPr defTabSz="567055"/>
            <a:endParaRPr lang="zh-CN" altLang="en-US" sz="2200" b="1" dirty="0">
              <a:latin typeface="Arial" panose="020B0604020202020204" pitchFamily="34" charset="0"/>
            </a:endParaRPr>
          </a:p>
          <a:p>
            <a:pPr defTabSz="567055"/>
            <a:r>
              <a:rPr lang="zh-CN" altLang="en-US" sz="2200" b="1" dirty="0">
                <a:latin typeface="Arial" panose="020B0604020202020204" pitchFamily="34" charset="0"/>
              </a:rPr>
              <a:t>规范意识：先总后分，切分角度。</a:t>
            </a:r>
            <a:endParaRPr lang="zh-CN" altLang="en-US" sz="2200" b="1" dirty="0">
              <a:latin typeface="Arial" panose="020B0604020202020204" pitchFamily="34" charset="0"/>
            </a:endParaRPr>
          </a:p>
          <a:p>
            <a:pPr defTabSz="567055"/>
            <a:endParaRPr lang="zh-CN" altLang="en-US" sz="2200" b="1" dirty="0">
              <a:latin typeface="Arial" panose="020B0604020202020204" pitchFamily="34" charset="0"/>
            </a:endParaRPr>
          </a:p>
          <a:p>
            <a:pPr defTabSz="567055"/>
            <a:r>
              <a:rPr lang="zh-CN" altLang="en-US" sz="2200" b="1" dirty="0">
                <a:latin typeface="Arial" panose="020B0604020202020204" pitchFamily="34" charset="0"/>
              </a:rPr>
              <a:t>得分意识：结合赋分分点作答</a:t>
            </a:r>
            <a:endParaRPr lang="zh-CN" altLang="en-US" sz="2200" b="1" dirty="0">
              <a:latin typeface="Arial" panose="020B0604020202020204" pitchFamily="34" charset="0"/>
            </a:endParaRPr>
          </a:p>
          <a:p>
            <a:pPr defTabSz="567055"/>
            <a:endParaRPr lang="zh-CN" altLang="en-US" sz="2200" b="1" dirty="0">
              <a:latin typeface="Arial" panose="020B0604020202020204" pitchFamily="34" charset="0"/>
            </a:endParaRPr>
          </a:p>
        </p:txBody>
      </p:sp>
    </p:spTree>
  </p:cSld>
  <p:clrMapOvr>
    <a:masterClrMapping/>
  </p:clrMapOvr>
  <p:transition/>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8002" name="标题 1"/>
          <p:cNvSpPr>
            <a:spLocks noGrp="1"/>
          </p:cNvSpPr>
          <p:nvPr>
            <p:ph type="title"/>
          </p:nvPr>
        </p:nvSpPr>
        <p:spPr/>
        <p:txBody>
          <a:bodyPr vert="horz" wrap="square" lIns="91440" tIns="45720" rIns="91440" bIns="45720" anchor="b"/>
          <a:p>
            <a:br>
              <a:rPr lang="zh-CN" altLang="en-US" dirty="0">
                <a:latin typeface="Arial" panose="020B0604020202020204" pitchFamily="34" charset="0"/>
              </a:rPr>
            </a:br>
            <a:r>
              <a:rPr lang="zh-CN" altLang="en-US" dirty="0">
                <a:latin typeface="Arial" panose="020B0604020202020204" pitchFamily="34" charset="0"/>
              </a:rPr>
              <a:t>知识清单</a:t>
            </a:r>
            <a:endParaRPr lang="zh-CN" altLang="en-US" dirty="0">
              <a:latin typeface="Arial" panose="020B0604020202020204" pitchFamily="34" charset="0"/>
            </a:endParaRPr>
          </a:p>
        </p:txBody>
      </p:sp>
      <p:sp>
        <p:nvSpPr>
          <p:cNvPr id="128003" name="内容占位符 2"/>
          <p:cNvSpPr>
            <a:spLocks noGrp="1"/>
          </p:cNvSpPr>
          <p:nvPr>
            <p:ph idx="4294967295"/>
          </p:nvPr>
        </p:nvSpPr>
        <p:spPr/>
        <p:txBody>
          <a:bodyPr vert="horz" wrap="square" lIns="91440" tIns="45720" rIns="91440" bIns="45720" anchor="t"/>
          <a:p>
            <a:pPr marL="736600" indent="-736600" defTabSz="685800">
              <a:tabLst>
                <a:tab pos="457200" algn="l"/>
              </a:tabLst>
            </a:pPr>
            <a:r>
              <a:rPr lang="zh-CN" altLang="en-US" dirty="0">
                <a:latin typeface="Arial" panose="020B0604020202020204" pitchFamily="34" charset="0"/>
                <a:sym typeface="宋体" panose="02010600030101010101" pitchFamily="2" charset="-122"/>
              </a:rPr>
              <a:t>例：描写手法类</a:t>
            </a:r>
            <a:endParaRPr lang="zh-CN" altLang="en-US" dirty="0">
              <a:latin typeface="Arial" panose="020B0604020202020204" pitchFamily="34" charset="0"/>
            </a:endParaRPr>
          </a:p>
          <a:p>
            <a:pPr marL="736600" indent="-736600" defTabSz="685800">
              <a:tabLst>
                <a:tab pos="457200" algn="l"/>
              </a:tabLst>
            </a:pPr>
            <a:r>
              <a:rPr lang="zh-CN" altLang="en-US" dirty="0">
                <a:latin typeface="Arial" panose="020B0604020202020204" pitchFamily="34" charset="0"/>
              </a:rPr>
              <a:t>对象：景物、人物</a:t>
            </a:r>
            <a:endParaRPr lang="zh-CN" altLang="en-US" dirty="0">
              <a:latin typeface="Arial" panose="020B0604020202020204" pitchFamily="34" charset="0"/>
            </a:endParaRPr>
          </a:p>
          <a:p>
            <a:pPr marL="736600" indent="-736600" defTabSz="685800">
              <a:tabLst>
                <a:tab pos="457200" algn="l"/>
              </a:tabLst>
            </a:pPr>
            <a:r>
              <a:rPr lang="zh-CN" altLang="en-US" dirty="0">
                <a:latin typeface="Arial" panose="020B0604020202020204" pitchFamily="34" charset="0"/>
              </a:rPr>
              <a:t>观察角度：定点观察、移步换景、仰视、俯视、平视</a:t>
            </a:r>
            <a:endParaRPr lang="zh-CN" altLang="en-US" dirty="0">
              <a:latin typeface="Arial" panose="020B0604020202020204" pitchFamily="34" charset="0"/>
            </a:endParaRPr>
          </a:p>
          <a:p>
            <a:pPr marL="736600" indent="-736600" defTabSz="685800">
              <a:tabLst>
                <a:tab pos="457200" algn="l"/>
              </a:tabLst>
            </a:pPr>
            <a:r>
              <a:rPr lang="zh-CN" altLang="en-US" dirty="0">
                <a:latin typeface="Arial" panose="020B0604020202020204" pitchFamily="34" charset="0"/>
              </a:rPr>
              <a:t>写景顺序：远</a:t>
            </a:r>
            <a:r>
              <a:rPr lang="en-US" altLang="zh-CN" dirty="0"/>
              <a:t>—</a:t>
            </a:r>
            <a:r>
              <a:rPr lang="zh-CN" altLang="en-US" dirty="0">
                <a:latin typeface="Arial" panose="020B0604020202020204" pitchFamily="34" charset="0"/>
              </a:rPr>
              <a:t>近  近</a:t>
            </a:r>
            <a:r>
              <a:rPr lang="en-US" altLang="zh-CN" dirty="0"/>
              <a:t>—</a:t>
            </a:r>
            <a:r>
              <a:rPr lang="zh-CN" altLang="en-US" dirty="0">
                <a:latin typeface="Arial" panose="020B0604020202020204" pitchFamily="34" charset="0"/>
              </a:rPr>
              <a:t>远、高</a:t>
            </a:r>
            <a:r>
              <a:rPr lang="en-US" altLang="zh-CN" dirty="0"/>
              <a:t>—</a:t>
            </a:r>
            <a:r>
              <a:rPr lang="zh-CN" altLang="en-US" dirty="0">
                <a:latin typeface="Arial" panose="020B0604020202020204" pitchFamily="34" charset="0"/>
              </a:rPr>
              <a:t>低 低</a:t>
            </a:r>
            <a:r>
              <a:rPr lang="en-US" altLang="zh-CN" dirty="0"/>
              <a:t>—</a:t>
            </a:r>
            <a:r>
              <a:rPr lang="zh-CN" altLang="en-US" dirty="0">
                <a:latin typeface="Arial" panose="020B0604020202020204" pitchFamily="34" charset="0"/>
              </a:rPr>
              <a:t>高  外</a:t>
            </a:r>
            <a:r>
              <a:rPr lang="en-US" altLang="zh-CN" dirty="0"/>
              <a:t>—</a:t>
            </a:r>
            <a:r>
              <a:rPr lang="zh-CN" altLang="en-US" dirty="0">
                <a:latin typeface="Arial" panose="020B0604020202020204" pitchFamily="34" charset="0"/>
              </a:rPr>
              <a:t>内</a:t>
            </a:r>
            <a:endParaRPr lang="zh-CN" altLang="en-US" dirty="0">
              <a:latin typeface="Arial" panose="020B0604020202020204" pitchFamily="34" charset="0"/>
            </a:endParaRPr>
          </a:p>
          <a:p>
            <a:pPr marL="736600" indent="-736600" defTabSz="685800">
              <a:tabLst>
                <a:tab pos="457200" algn="l"/>
              </a:tabLst>
            </a:pPr>
            <a:r>
              <a:rPr lang="zh-CN" altLang="en-US" dirty="0">
                <a:latin typeface="Arial" panose="020B0604020202020204" pitchFamily="34" charset="0"/>
              </a:rPr>
              <a:t>感觉角度：视觉、听觉、味觉、嗅觉、触觉、通感</a:t>
            </a:r>
            <a:endParaRPr lang="zh-CN" altLang="en-US" dirty="0">
              <a:latin typeface="Arial" panose="020B0604020202020204" pitchFamily="34" charset="0"/>
            </a:endParaRPr>
          </a:p>
          <a:p>
            <a:pPr marL="736600" indent="-736600" defTabSz="685800">
              <a:tabLst>
                <a:tab pos="457200" algn="l"/>
              </a:tabLst>
            </a:pPr>
            <a:r>
              <a:rPr lang="zh-CN" altLang="en-US" dirty="0">
                <a:latin typeface="Arial" panose="020B0604020202020204" pitchFamily="34" charset="0"/>
              </a:rPr>
              <a:t>详略角度：概写、细写、白描、工笔</a:t>
            </a:r>
            <a:endParaRPr lang="zh-CN" altLang="en-US" dirty="0">
              <a:latin typeface="Arial" panose="020B0604020202020204" pitchFamily="34" charset="0"/>
            </a:endParaRPr>
          </a:p>
          <a:p>
            <a:pPr marL="736600" indent="-736600" defTabSz="685800">
              <a:tabLst>
                <a:tab pos="457200" algn="l"/>
              </a:tabLst>
            </a:pPr>
            <a:r>
              <a:rPr lang="zh-CN" altLang="en-US" dirty="0">
                <a:latin typeface="Arial" panose="020B0604020202020204" pitchFamily="34" charset="0"/>
              </a:rPr>
              <a:t>描写技巧：正</a:t>
            </a:r>
            <a:r>
              <a:rPr lang="en-US" altLang="zh-CN" dirty="0">
                <a:latin typeface="Arial" panose="020B0604020202020204" pitchFamily="34" charset="0"/>
              </a:rPr>
              <a:t>-</a:t>
            </a:r>
            <a:r>
              <a:rPr lang="zh-CN" altLang="en-US" dirty="0">
                <a:latin typeface="Arial" panose="020B0604020202020204" pitchFamily="34" charset="0"/>
              </a:rPr>
              <a:t>侧 虚</a:t>
            </a:r>
            <a:r>
              <a:rPr lang="en-US" altLang="zh-CN" dirty="0">
                <a:latin typeface="Arial" panose="020B0604020202020204" pitchFamily="34" charset="0"/>
              </a:rPr>
              <a:t>-</a:t>
            </a:r>
            <a:r>
              <a:rPr lang="zh-CN" altLang="en-US" dirty="0">
                <a:latin typeface="Arial" panose="020B0604020202020204" pitchFamily="34" charset="0"/>
              </a:rPr>
              <a:t>实 动</a:t>
            </a:r>
            <a:r>
              <a:rPr lang="en-US" altLang="zh-CN" dirty="0">
                <a:latin typeface="Arial" panose="020B0604020202020204" pitchFamily="34" charset="0"/>
              </a:rPr>
              <a:t>-</a:t>
            </a:r>
            <a:r>
              <a:rPr lang="zh-CN" altLang="en-US" dirty="0">
                <a:latin typeface="Arial" panose="020B0604020202020204" pitchFamily="34" charset="0"/>
              </a:rPr>
              <a:t>静 声</a:t>
            </a:r>
            <a:r>
              <a:rPr lang="en-US" altLang="zh-CN" dirty="0">
                <a:latin typeface="Arial" panose="020B0604020202020204" pitchFamily="34" charset="0"/>
              </a:rPr>
              <a:t>-</a:t>
            </a:r>
            <a:r>
              <a:rPr lang="zh-CN" altLang="en-US" dirty="0">
                <a:latin typeface="Arial" panose="020B0604020202020204" pitchFamily="34" charset="0"/>
              </a:rPr>
              <a:t>色 明</a:t>
            </a:r>
            <a:r>
              <a:rPr lang="en-US" altLang="zh-CN" dirty="0">
                <a:latin typeface="Arial" panose="020B0604020202020204" pitchFamily="34" charset="0"/>
              </a:rPr>
              <a:t>-</a:t>
            </a:r>
            <a:r>
              <a:rPr lang="zh-CN" altLang="en-US" dirty="0">
                <a:latin typeface="Arial" panose="020B0604020202020204" pitchFamily="34" charset="0"/>
              </a:rPr>
              <a:t>暗 点</a:t>
            </a:r>
            <a:r>
              <a:rPr lang="en-US" altLang="zh-CN" dirty="0">
                <a:latin typeface="Arial" panose="020B0604020202020204" pitchFamily="34" charset="0"/>
              </a:rPr>
              <a:t>-</a:t>
            </a:r>
            <a:r>
              <a:rPr lang="zh-CN" altLang="en-US" dirty="0">
                <a:latin typeface="Arial" panose="020B0604020202020204" pitchFamily="34" charset="0"/>
              </a:rPr>
              <a:t>面</a:t>
            </a:r>
            <a:endParaRPr lang="zh-CN" altLang="en-US" dirty="0">
              <a:latin typeface="Arial" panose="020B0604020202020204" pitchFamily="34" charset="0"/>
            </a:endParaRPr>
          </a:p>
          <a:p>
            <a:pPr marL="736600" indent="-736600" defTabSz="685800">
              <a:tabLst>
                <a:tab pos="457200" algn="l"/>
              </a:tabLst>
            </a:pPr>
            <a:r>
              <a:rPr lang="zh-CN" altLang="en-US" dirty="0">
                <a:latin typeface="Arial" panose="020B0604020202020204" pitchFamily="34" charset="0"/>
              </a:rPr>
              <a:t>                  渲染、衬托、烘托、用典、对比</a:t>
            </a:r>
            <a:endParaRPr lang="zh-CN" altLang="en-US" dirty="0">
              <a:latin typeface="Arial" panose="020B0604020202020204" pitchFamily="34" charset="0"/>
            </a:endParaRPr>
          </a:p>
          <a:p>
            <a:pPr marL="736600" indent="-736600" defTabSz="685800">
              <a:tabLst>
                <a:tab pos="457200" algn="l"/>
              </a:tabLst>
            </a:pPr>
            <a:r>
              <a:rPr lang="zh-CN" altLang="en-US" dirty="0">
                <a:latin typeface="Arial" panose="020B0604020202020204" pitchFamily="34" charset="0"/>
              </a:rPr>
              <a:t>修辞手法：比喻、比拟、引用、夸张、双关、对偶、借代等等</a:t>
            </a:r>
            <a:endParaRPr lang="zh-CN" altLang="en-US" dirty="0">
              <a:latin typeface="Arial" panose="020B0604020202020204" pitchFamily="34" charset="0"/>
            </a:endParaRPr>
          </a:p>
          <a:p>
            <a:pPr marL="736600" indent="-736600" defTabSz="685800">
              <a:tabLst>
                <a:tab pos="457200" algn="l"/>
              </a:tabLst>
            </a:pPr>
            <a:endParaRPr lang="zh-CN" altLang="en-US" dirty="0">
              <a:latin typeface="Arial" panose="020B0604020202020204" pitchFamily="34" charset="0"/>
            </a:endParaRPr>
          </a:p>
          <a:p>
            <a:pPr marL="736600" indent="-736600" defTabSz="685800">
              <a:tabLst>
                <a:tab pos="457200" algn="l"/>
              </a:tabLst>
            </a:pPr>
            <a:endParaRPr lang="zh-CN" altLang="en-US" dirty="0">
              <a:latin typeface="Arial" panose="020B0604020202020204" pitchFamily="34" charset="0"/>
            </a:endParaRPr>
          </a:p>
          <a:p>
            <a:pPr marL="736600" indent="-736600" defTabSz="685800">
              <a:tabLst>
                <a:tab pos="457200" algn="l"/>
              </a:tabLst>
            </a:pPr>
            <a:endParaRPr lang="zh-CN" altLang="en-US" dirty="0"/>
          </a:p>
        </p:txBody>
      </p:sp>
    </p:spTree>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50" name="标题 247809"/>
          <p:cNvSpPr>
            <a:spLocks noGrp="1"/>
          </p:cNvSpPr>
          <p:nvPr>
            <p:ph type="title"/>
          </p:nvPr>
        </p:nvSpPr>
        <p:spPr/>
        <p:txBody>
          <a:bodyPr vert="horz" wrap="square" lIns="91440" tIns="45720" rIns="91440" bIns="45720" anchor="b"/>
          <a:p>
            <a:r>
              <a:rPr lang="zh-CN" altLang="en-US" dirty="0">
                <a:solidFill>
                  <a:schemeClr val="accent2"/>
                </a:solidFill>
              </a:rPr>
              <a:t>古诗文</a:t>
            </a:r>
            <a:r>
              <a:rPr lang="zh-CN" altLang="en-US" dirty="0"/>
              <a:t>理解性默写</a:t>
            </a:r>
            <a:endParaRPr lang="zh-CN" altLang="en-US" dirty="0"/>
          </a:p>
        </p:txBody>
      </p:sp>
      <p:sp>
        <p:nvSpPr>
          <p:cNvPr id="130051" name="文本占位符 247810"/>
          <p:cNvSpPr>
            <a:spLocks noGrp="1"/>
          </p:cNvSpPr>
          <p:nvPr>
            <p:ph type="body"/>
          </p:nvPr>
        </p:nvSpPr>
        <p:spPr/>
        <p:txBody>
          <a:bodyPr vert="horz" wrap="square" lIns="91440" tIns="45720" rIns="91440" bIns="45720" anchor="t"/>
          <a:p>
            <a:pPr>
              <a:lnSpc>
                <a:spcPct val="90000"/>
              </a:lnSpc>
            </a:pPr>
            <a:r>
              <a:rPr lang="zh-CN" altLang="en-US" sz="2000" b="1" dirty="0">
                <a:solidFill>
                  <a:schemeClr val="tx1"/>
                </a:solidFill>
              </a:rPr>
              <a:t>命题特点</a:t>
            </a:r>
            <a:endParaRPr lang="zh-CN" altLang="en-US" sz="2000" b="1" dirty="0">
              <a:solidFill>
                <a:schemeClr val="tx1"/>
              </a:solidFill>
            </a:endParaRPr>
          </a:p>
          <a:p>
            <a:pPr>
              <a:lnSpc>
                <a:spcPct val="90000"/>
              </a:lnSpc>
            </a:pPr>
            <a:r>
              <a:rPr lang="zh-CN" altLang="en-US" sz="2000" b="1" dirty="0">
                <a:solidFill>
                  <a:schemeClr val="tx1"/>
                </a:solidFill>
              </a:rPr>
              <a:t>（</a:t>
            </a:r>
            <a:r>
              <a:rPr lang="en-US" altLang="zh-CN" sz="2000" b="1" dirty="0">
                <a:solidFill>
                  <a:schemeClr val="tx1"/>
                </a:solidFill>
              </a:rPr>
              <a:t>1</a:t>
            </a:r>
            <a:r>
              <a:rPr lang="zh-CN" altLang="en-US" sz="2000" b="1" dirty="0">
                <a:solidFill>
                  <a:schemeClr val="tx1"/>
                </a:solidFill>
              </a:rPr>
              <a:t>）范围明确</a:t>
            </a:r>
            <a:endParaRPr lang="zh-CN" altLang="en-US" sz="2000" b="1" dirty="0">
              <a:solidFill>
                <a:schemeClr val="tx1"/>
              </a:solidFill>
            </a:endParaRPr>
          </a:p>
          <a:p>
            <a:pPr>
              <a:lnSpc>
                <a:spcPct val="90000"/>
              </a:lnSpc>
            </a:pPr>
            <a:r>
              <a:rPr lang="zh-CN" altLang="en-US" sz="2000" b="1" dirty="0">
                <a:solidFill>
                  <a:schemeClr val="accent2"/>
                </a:solidFill>
              </a:rPr>
              <a:t>     考试大纲规定背诵篇目</a:t>
            </a:r>
            <a:r>
              <a:rPr lang="en-US" altLang="zh-CN" sz="2000" b="1" dirty="0">
                <a:solidFill>
                  <a:schemeClr val="accent2"/>
                </a:solidFill>
              </a:rPr>
              <a:t>64</a:t>
            </a:r>
            <a:r>
              <a:rPr lang="zh-CN" altLang="en-US" sz="2000" b="1" dirty="0">
                <a:solidFill>
                  <a:schemeClr val="accent2"/>
                </a:solidFill>
              </a:rPr>
              <a:t>篇，其中初中</a:t>
            </a:r>
            <a:r>
              <a:rPr lang="en-US" altLang="zh-CN" sz="2000" b="1" dirty="0">
                <a:solidFill>
                  <a:schemeClr val="accent2"/>
                </a:solidFill>
              </a:rPr>
              <a:t>50</a:t>
            </a:r>
            <a:r>
              <a:rPr lang="zh-CN" altLang="en-US" sz="2000" b="1" dirty="0">
                <a:solidFill>
                  <a:schemeClr val="accent2"/>
                </a:solidFill>
              </a:rPr>
              <a:t>篇，高中</a:t>
            </a:r>
            <a:r>
              <a:rPr lang="en-US" altLang="zh-CN" sz="2000" b="1" dirty="0">
                <a:solidFill>
                  <a:schemeClr val="accent2"/>
                </a:solidFill>
              </a:rPr>
              <a:t>14</a:t>
            </a:r>
            <a:r>
              <a:rPr lang="zh-CN" altLang="en-US" sz="2000" b="1" dirty="0">
                <a:solidFill>
                  <a:schemeClr val="accent2"/>
                </a:solidFill>
              </a:rPr>
              <a:t>篇，近年高考</a:t>
            </a:r>
            <a:r>
              <a:rPr lang="en-US" altLang="zh-CN" sz="2000" b="1" dirty="0">
                <a:solidFill>
                  <a:schemeClr val="accent2"/>
                </a:solidFill>
              </a:rPr>
              <a:t>3</a:t>
            </a:r>
            <a:r>
              <a:rPr lang="zh-CN" altLang="en-US" sz="2000" b="1" dirty="0">
                <a:solidFill>
                  <a:schemeClr val="accent2"/>
                </a:solidFill>
              </a:rPr>
              <a:t>小题</a:t>
            </a:r>
            <a:r>
              <a:rPr lang="en-US" altLang="zh-CN" sz="2000" b="1" dirty="0">
                <a:solidFill>
                  <a:schemeClr val="accent2"/>
                </a:solidFill>
              </a:rPr>
              <a:t>6</a:t>
            </a:r>
            <a:r>
              <a:rPr lang="zh-CN" altLang="en-US" sz="2000" b="1" dirty="0">
                <a:solidFill>
                  <a:schemeClr val="accent2"/>
                </a:solidFill>
              </a:rPr>
              <a:t>分。高中</a:t>
            </a:r>
            <a:r>
              <a:rPr lang="en-US" altLang="zh-CN" sz="2000" b="1" dirty="0">
                <a:solidFill>
                  <a:schemeClr val="accent2"/>
                </a:solidFill>
              </a:rPr>
              <a:t>2</a:t>
            </a:r>
            <a:r>
              <a:rPr lang="zh-CN" altLang="en-US" sz="2000" b="1" dirty="0">
                <a:solidFill>
                  <a:schemeClr val="accent2"/>
                </a:solidFill>
              </a:rPr>
              <a:t>句</a:t>
            </a:r>
            <a:r>
              <a:rPr lang="en-US" altLang="zh-CN" sz="2000" b="1" dirty="0">
                <a:solidFill>
                  <a:schemeClr val="accent2"/>
                </a:solidFill>
              </a:rPr>
              <a:t>4</a:t>
            </a:r>
            <a:r>
              <a:rPr lang="zh-CN" altLang="en-US" sz="2000" b="1" dirty="0">
                <a:solidFill>
                  <a:schemeClr val="accent2"/>
                </a:solidFill>
              </a:rPr>
              <a:t>分，初中</a:t>
            </a:r>
            <a:r>
              <a:rPr lang="en-US" altLang="zh-CN" sz="2000" b="1" dirty="0">
                <a:solidFill>
                  <a:schemeClr val="accent2"/>
                </a:solidFill>
              </a:rPr>
              <a:t>1</a:t>
            </a:r>
            <a:r>
              <a:rPr lang="zh-CN" altLang="en-US" sz="2000" b="1" dirty="0">
                <a:solidFill>
                  <a:schemeClr val="accent2"/>
                </a:solidFill>
              </a:rPr>
              <a:t>句</a:t>
            </a:r>
            <a:r>
              <a:rPr lang="en-US" altLang="zh-CN" sz="2000" b="1" dirty="0">
                <a:solidFill>
                  <a:schemeClr val="accent2"/>
                </a:solidFill>
              </a:rPr>
              <a:t>2</a:t>
            </a:r>
            <a:r>
              <a:rPr lang="zh-CN" altLang="en-US" sz="2000" b="1" dirty="0">
                <a:solidFill>
                  <a:schemeClr val="accent2"/>
                </a:solidFill>
              </a:rPr>
              <a:t>分。</a:t>
            </a:r>
            <a:endParaRPr lang="zh-CN" altLang="en-US" sz="2000" b="1" dirty="0">
              <a:solidFill>
                <a:schemeClr val="accent2"/>
              </a:solidFill>
            </a:endParaRPr>
          </a:p>
          <a:p>
            <a:pPr>
              <a:lnSpc>
                <a:spcPct val="90000"/>
              </a:lnSpc>
            </a:pPr>
            <a:r>
              <a:rPr lang="zh-CN" altLang="en-US" sz="2000" b="1" dirty="0">
                <a:solidFill>
                  <a:schemeClr val="accent2"/>
                </a:solidFill>
              </a:rPr>
              <a:t>   </a:t>
            </a:r>
            <a:r>
              <a:rPr lang="zh-CN" altLang="en-US" sz="2000" b="1" dirty="0">
                <a:solidFill>
                  <a:schemeClr val="tx1"/>
                </a:solidFill>
              </a:rPr>
              <a:t>（</a:t>
            </a:r>
            <a:r>
              <a:rPr lang="en-US" altLang="zh-CN" sz="2000" b="1" dirty="0">
                <a:solidFill>
                  <a:schemeClr val="tx1"/>
                </a:solidFill>
              </a:rPr>
              <a:t>2</a:t>
            </a:r>
            <a:r>
              <a:rPr lang="zh-CN" altLang="en-US" sz="2000" b="1" dirty="0">
                <a:solidFill>
                  <a:schemeClr val="tx1"/>
                </a:solidFill>
              </a:rPr>
              <a:t>）题型明确</a:t>
            </a:r>
            <a:endParaRPr lang="zh-CN" altLang="en-US" sz="2000" b="1" dirty="0">
              <a:solidFill>
                <a:schemeClr val="tx1"/>
              </a:solidFill>
            </a:endParaRPr>
          </a:p>
          <a:p>
            <a:pPr>
              <a:lnSpc>
                <a:spcPct val="90000"/>
              </a:lnSpc>
            </a:pPr>
            <a:r>
              <a:rPr lang="zh-CN" altLang="en-US" sz="2000" b="1" dirty="0">
                <a:solidFill>
                  <a:schemeClr val="tx1"/>
                </a:solidFill>
              </a:rPr>
              <a:t>   </a:t>
            </a:r>
            <a:r>
              <a:rPr lang="zh-CN" altLang="en-US" sz="2000" b="1" dirty="0">
                <a:solidFill>
                  <a:schemeClr val="accent2"/>
                </a:solidFill>
              </a:rPr>
              <a:t>理解性默写。</a:t>
            </a:r>
            <a:r>
              <a:rPr lang="en-US" altLang="zh-CN" sz="2000" b="1" dirty="0">
                <a:solidFill>
                  <a:schemeClr val="accent2"/>
                </a:solidFill>
              </a:rPr>
              <a:t>3</a:t>
            </a:r>
            <a:r>
              <a:rPr lang="zh-CN" altLang="en-US" sz="2000" b="1" dirty="0">
                <a:solidFill>
                  <a:schemeClr val="accent2"/>
                </a:solidFill>
              </a:rPr>
              <a:t>小题，每题</a:t>
            </a:r>
            <a:r>
              <a:rPr lang="en-US" altLang="zh-CN" sz="2000" b="1" dirty="0">
                <a:solidFill>
                  <a:schemeClr val="accent2"/>
                </a:solidFill>
              </a:rPr>
              <a:t>2</a:t>
            </a:r>
            <a:r>
              <a:rPr lang="zh-CN" altLang="en-US" sz="2000" b="1" dirty="0">
                <a:solidFill>
                  <a:schemeClr val="accent2"/>
                </a:solidFill>
              </a:rPr>
              <a:t>分，共</a:t>
            </a:r>
            <a:r>
              <a:rPr lang="en-US" altLang="zh-CN" sz="2000" b="1" dirty="0">
                <a:solidFill>
                  <a:schemeClr val="accent2"/>
                </a:solidFill>
              </a:rPr>
              <a:t>6</a:t>
            </a:r>
            <a:r>
              <a:rPr lang="zh-CN" altLang="en-US" sz="2000" b="1" dirty="0">
                <a:solidFill>
                  <a:schemeClr val="accent2"/>
                </a:solidFill>
              </a:rPr>
              <a:t>分</a:t>
            </a:r>
            <a:endParaRPr lang="zh-CN" altLang="en-US" sz="2000" b="1" dirty="0">
              <a:solidFill>
                <a:schemeClr val="accent2"/>
              </a:solidFill>
            </a:endParaRPr>
          </a:p>
          <a:p>
            <a:pPr>
              <a:lnSpc>
                <a:spcPct val="90000"/>
              </a:lnSpc>
            </a:pPr>
            <a:endParaRPr lang="zh-CN" altLang="en-US" sz="2000" b="1" dirty="0">
              <a:solidFill>
                <a:schemeClr val="accent2"/>
              </a:solidFill>
            </a:endParaRPr>
          </a:p>
          <a:p>
            <a:pPr>
              <a:lnSpc>
                <a:spcPct val="90000"/>
              </a:lnSpc>
            </a:pPr>
            <a:r>
              <a:rPr lang="zh-CN" altLang="en-US" sz="2000" b="1" dirty="0">
                <a:solidFill>
                  <a:schemeClr val="tx1"/>
                </a:solidFill>
              </a:rPr>
              <a:t>   （</a:t>
            </a:r>
            <a:r>
              <a:rPr lang="en-US" altLang="zh-CN" sz="2000" b="1" dirty="0">
                <a:solidFill>
                  <a:schemeClr val="tx1"/>
                </a:solidFill>
              </a:rPr>
              <a:t>3</a:t>
            </a:r>
            <a:r>
              <a:rPr lang="zh-CN" altLang="en-US" sz="2000" b="1" dirty="0">
                <a:solidFill>
                  <a:schemeClr val="tx1"/>
                </a:solidFill>
              </a:rPr>
              <a:t>）答案 明确</a:t>
            </a:r>
            <a:endParaRPr lang="zh-CN" altLang="en-US" sz="2000" b="1" dirty="0">
              <a:solidFill>
                <a:schemeClr val="tx1"/>
              </a:solidFill>
            </a:endParaRPr>
          </a:p>
          <a:p>
            <a:pPr>
              <a:lnSpc>
                <a:spcPct val="90000"/>
              </a:lnSpc>
            </a:pPr>
            <a:r>
              <a:rPr lang="zh-CN" altLang="en-US" sz="2000" b="1" dirty="0">
                <a:solidFill>
                  <a:schemeClr val="tx1"/>
                </a:solidFill>
              </a:rPr>
              <a:t>    </a:t>
            </a:r>
            <a:r>
              <a:rPr lang="zh-CN" altLang="en-US" sz="2000" b="1" dirty="0">
                <a:solidFill>
                  <a:schemeClr val="accent2"/>
                </a:solidFill>
              </a:rPr>
              <a:t>填句准确，书写正确</a:t>
            </a:r>
            <a:endParaRPr lang="zh-CN" altLang="en-US" sz="2000" b="1" dirty="0">
              <a:solidFill>
                <a:schemeClr val="accent2"/>
              </a:solidFill>
            </a:endParaRPr>
          </a:p>
          <a:p>
            <a:pPr>
              <a:lnSpc>
                <a:spcPct val="90000"/>
              </a:lnSpc>
            </a:pPr>
            <a:r>
              <a:rPr lang="zh-CN" altLang="en-US" sz="2000" b="1" dirty="0">
                <a:solidFill>
                  <a:schemeClr val="tx1"/>
                </a:solidFill>
              </a:rPr>
              <a:t>学生失分原因：</a:t>
            </a:r>
            <a:endParaRPr lang="zh-CN" altLang="en-US" sz="2000" b="1" dirty="0">
              <a:solidFill>
                <a:schemeClr val="tx1"/>
              </a:solidFill>
            </a:endParaRPr>
          </a:p>
          <a:p>
            <a:pPr>
              <a:lnSpc>
                <a:spcPct val="90000"/>
              </a:lnSpc>
            </a:pPr>
            <a:r>
              <a:rPr lang="zh-CN" altLang="en-US" sz="2000" b="1" dirty="0">
                <a:solidFill>
                  <a:schemeClr val="tx1"/>
                </a:solidFill>
              </a:rPr>
              <a:t>      </a:t>
            </a:r>
            <a:r>
              <a:rPr lang="zh-CN" altLang="en-US" sz="2000" b="1" dirty="0">
                <a:solidFill>
                  <a:schemeClr val="accent2"/>
                </a:solidFill>
              </a:rPr>
              <a:t>原文不熟，句意不解，写音近、形似错别字</a:t>
            </a:r>
            <a:r>
              <a:rPr lang="zh-CN" altLang="en-US" sz="2000" b="1" dirty="0">
                <a:solidFill>
                  <a:schemeClr val="tx1"/>
                </a:solidFill>
              </a:rPr>
              <a:t>。</a:t>
            </a:r>
            <a:endParaRPr lang="zh-CN" altLang="en-US" sz="2000" b="1" dirty="0">
              <a:solidFill>
                <a:schemeClr val="tx1"/>
              </a:solidFill>
            </a:endParaRPr>
          </a:p>
          <a:p>
            <a:pPr>
              <a:lnSpc>
                <a:spcPct val="90000"/>
              </a:lnSpc>
            </a:pPr>
            <a:r>
              <a:rPr lang="zh-CN" altLang="en-US" sz="2000" b="1" dirty="0">
                <a:solidFill>
                  <a:schemeClr val="tx1"/>
                </a:solidFill>
              </a:rPr>
              <a:t>对策：</a:t>
            </a:r>
            <a:r>
              <a:rPr lang="zh-CN" altLang="en-US" sz="2000" b="1" dirty="0">
                <a:solidFill>
                  <a:schemeClr val="accent2"/>
                </a:solidFill>
              </a:rPr>
              <a:t>分段过关</a:t>
            </a:r>
            <a:endParaRPr lang="zh-CN" altLang="en-US" sz="2000" b="1" dirty="0">
              <a:solidFill>
                <a:schemeClr val="accent2"/>
              </a:solidFill>
            </a:endParaRPr>
          </a:p>
          <a:p>
            <a:pPr>
              <a:lnSpc>
                <a:spcPct val="90000"/>
              </a:lnSpc>
            </a:pPr>
            <a:endParaRPr lang="zh-CN" altLang="en-US" sz="2000" b="1" dirty="0">
              <a:solidFill>
                <a:schemeClr val="accent2"/>
              </a:solidFill>
            </a:endParaRPr>
          </a:p>
          <a:p>
            <a:pPr>
              <a:lnSpc>
                <a:spcPct val="90000"/>
              </a:lnSpc>
            </a:pPr>
            <a:endParaRPr lang="zh-CN" altLang="en-US" sz="2000" dirty="0"/>
          </a:p>
        </p:txBody>
      </p:sp>
      <p:sp>
        <p:nvSpPr>
          <p:cNvPr id="130052" name="日期占位符 1"/>
          <p:cNvSpPr/>
          <p:nvPr/>
        </p:nvSpPr>
        <p:spPr>
          <a:xfrm>
            <a:off x="2152650" y="6356350"/>
            <a:ext cx="2057400" cy="365125"/>
          </a:xfrm>
          <a:prstGeom prst="rect">
            <a:avLst/>
          </a:prstGeom>
          <a:noFill/>
          <a:ln w="9525">
            <a:noFill/>
          </a:ln>
        </p:spPr>
        <p:txBody>
          <a:bodyPr anchor="ctr"/>
          <a:p>
            <a:pPr>
              <a:buFont typeface="Arial" panose="020B0604020202020204" pitchFamily="34" charset="0"/>
              <a:buChar char="•"/>
            </a:pPr>
            <a:fld id="{BB962C8B-B14F-4D97-AF65-F5344CB8AC3E}" type="datetime1">
              <a:rPr lang="zh-CN" altLang="en-US" sz="900" dirty="0">
                <a:solidFill>
                  <a:srgbClr val="9D9D9D"/>
                </a:solidFill>
                <a:latin typeface="Arial" panose="020B0604020202020204" pitchFamily="34" charset="0"/>
              </a:rPr>
            </a:fld>
            <a:endParaRPr lang="zh-CN" altLang="en-US" sz="900" dirty="0">
              <a:solidFill>
                <a:srgbClr val="9D9D9D"/>
              </a:solidFill>
              <a:latin typeface="Arial" panose="020B0604020202020204" pitchFamily="34" charset="0"/>
            </a:endParaRPr>
          </a:p>
        </p:txBody>
      </p:sp>
    </p:spTree>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1074" name="Rectangle 2"/>
          <p:cNvSpPr>
            <a:spLocks noGrp="1"/>
          </p:cNvSpPr>
          <p:nvPr>
            <p:ph type="title"/>
          </p:nvPr>
        </p:nvSpPr>
        <p:spPr>
          <a:xfrm>
            <a:off x="1981200" y="274638"/>
            <a:ext cx="8229600" cy="1143000"/>
          </a:xfrm>
        </p:spPr>
        <p:txBody>
          <a:bodyPr vert="horz" wrap="square" lIns="91440" tIns="45720" rIns="91440" bIns="45720" anchor="ctr"/>
          <a:p>
            <a:r>
              <a:rPr lang="zh-CN" altLang="en-US" sz="3600" kern="1200" dirty="0">
                <a:latin typeface="+mj-ea"/>
                <a:ea typeface="+mj-ea"/>
                <a:cs typeface="+mj-cs"/>
                <a:sym typeface="Arial" panose="020B0604020202020204" pitchFamily="34" charset="0"/>
              </a:rPr>
              <a:t>语言运用</a:t>
            </a:r>
            <a:endParaRPr lang="zh-CN" altLang="en-US" sz="3600" kern="1200" dirty="0">
              <a:latin typeface="+mj-ea"/>
              <a:ea typeface="+mj-ea"/>
              <a:cs typeface="+mj-cs"/>
              <a:sym typeface="Arial" panose="020B0604020202020204" pitchFamily="34" charset="0"/>
            </a:endParaRPr>
          </a:p>
        </p:txBody>
      </p:sp>
      <p:sp>
        <p:nvSpPr>
          <p:cNvPr id="131075" name="Rectangle 3"/>
          <p:cNvSpPr>
            <a:spLocks noGrp="1"/>
          </p:cNvSpPr>
          <p:nvPr>
            <p:ph idx="1"/>
          </p:nvPr>
        </p:nvSpPr>
        <p:spPr>
          <a:xfrm>
            <a:off x="1981200" y="1417638"/>
            <a:ext cx="8229600" cy="4603750"/>
          </a:xfrm>
        </p:spPr>
        <p:txBody>
          <a:bodyPr vert="horz" wrap="square" lIns="91440" tIns="45720" rIns="91440" bIns="45720" anchor="t"/>
          <a:p>
            <a:r>
              <a:rPr lang="en-US" altLang="zh-CN" sz="2000" dirty="0">
                <a:solidFill>
                  <a:schemeClr val="accent2"/>
                </a:solidFill>
              </a:rPr>
              <a:t>21</a:t>
            </a:r>
            <a:r>
              <a:rPr lang="zh-CN" altLang="en-US" sz="2000" dirty="0">
                <a:solidFill>
                  <a:schemeClr val="accent2"/>
                </a:solidFill>
              </a:rPr>
              <a:t>．下面文段有三处推断存在问题，请参照①的方式。说明另外两处问题。（</a:t>
            </a:r>
            <a:r>
              <a:rPr lang="en-US" altLang="zh-CN" sz="2000" dirty="0">
                <a:solidFill>
                  <a:schemeClr val="accent2"/>
                </a:solidFill>
              </a:rPr>
              <a:t>5</a:t>
            </a:r>
            <a:r>
              <a:rPr lang="zh-CN" altLang="en-US" sz="2000" dirty="0">
                <a:solidFill>
                  <a:schemeClr val="accent2"/>
                </a:solidFill>
              </a:rPr>
              <a:t>分）</a:t>
            </a:r>
            <a:endParaRPr lang="zh-CN" altLang="en-US" sz="2000" dirty="0">
              <a:solidFill>
                <a:schemeClr val="accent2"/>
              </a:solidFill>
            </a:endParaRPr>
          </a:p>
          <a:p>
            <a:r>
              <a:rPr lang="zh-CN" altLang="en-US" sz="2000" dirty="0">
                <a:solidFill>
                  <a:schemeClr val="accent2"/>
                </a:solidFill>
              </a:rPr>
              <a:t>高考之后，我们将面临大学专业的选择问题，如果有机会，我们要选择工科方面的专业，因为只有学了工科才能激发强烈的好奇心，培养探索未知事物的兴趣，而有了浓厚的兴趣，必将取得好成绩，毕业后也就一定能很好地适应社会需要。</a:t>
            </a:r>
            <a:endParaRPr lang="zh-CN" altLang="en-US" sz="2000" dirty="0">
              <a:solidFill>
                <a:schemeClr val="accent2"/>
              </a:solidFill>
            </a:endParaRPr>
          </a:p>
          <a:p>
            <a:r>
              <a:rPr lang="zh-CN" altLang="en-US" sz="2000" dirty="0">
                <a:solidFill>
                  <a:schemeClr val="accent2"/>
                </a:solidFill>
              </a:rPr>
              <a:t>①不是只有学了工科才能激发好奇心。</a:t>
            </a:r>
            <a:endParaRPr lang="zh-CN" altLang="en-US" sz="2000" dirty="0">
              <a:solidFill>
                <a:schemeClr val="accent2"/>
              </a:solidFill>
            </a:endParaRPr>
          </a:p>
          <a:p>
            <a:r>
              <a:rPr lang="zh-CN" altLang="en-US" sz="2000" dirty="0">
                <a:solidFill>
                  <a:schemeClr val="accent2"/>
                </a:solidFill>
              </a:rPr>
              <a:t>②</a:t>
            </a:r>
            <a:r>
              <a:rPr lang="zh-CN" altLang="en-US" sz="2000" u="sng" dirty="0">
                <a:solidFill>
                  <a:schemeClr val="accent2"/>
                </a:solidFill>
              </a:rPr>
              <a:t>                           </a:t>
            </a:r>
            <a:r>
              <a:rPr lang="zh-CN" altLang="en-US" sz="2000" dirty="0">
                <a:solidFill>
                  <a:schemeClr val="accent2"/>
                </a:solidFill>
              </a:rPr>
              <a:t>。</a:t>
            </a:r>
            <a:endParaRPr lang="zh-CN" altLang="en-US" sz="2000" dirty="0">
              <a:solidFill>
                <a:schemeClr val="accent2"/>
              </a:solidFill>
            </a:endParaRPr>
          </a:p>
          <a:p>
            <a:r>
              <a:rPr lang="zh-CN" altLang="en-US" sz="2000" dirty="0">
                <a:solidFill>
                  <a:schemeClr val="accent2"/>
                </a:solidFill>
              </a:rPr>
              <a:t>③</a:t>
            </a:r>
            <a:r>
              <a:rPr lang="zh-CN" altLang="en-US" sz="2000" u="sng" dirty="0">
                <a:solidFill>
                  <a:schemeClr val="accent2"/>
                </a:solidFill>
              </a:rPr>
              <a:t>                           </a:t>
            </a:r>
            <a:r>
              <a:rPr lang="zh-CN" altLang="en-US" sz="2000" dirty="0">
                <a:solidFill>
                  <a:schemeClr val="accent2"/>
                </a:solidFill>
              </a:rPr>
              <a:t>。</a:t>
            </a:r>
            <a:endParaRPr lang="zh-CN" altLang="en-US" sz="2000" dirty="0">
              <a:solidFill>
                <a:schemeClr val="accent2"/>
              </a:solidFill>
            </a:endParaRPr>
          </a:p>
          <a:p>
            <a:r>
              <a:rPr lang="en-US" altLang="zh-CN" sz="2000" dirty="0">
                <a:solidFill>
                  <a:schemeClr val="accent2"/>
                </a:solidFill>
              </a:rPr>
              <a:t>【</a:t>
            </a:r>
            <a:r>
              <a:rPr lang="zh-CN" altLang="en-US" sz="2000" dirty="0">
                <a:solidFill>
                  <a:schemeClr val="accent2"/>
                </a:solidFill>
              </a:rPr>
              <a:t>答案</a:t>
            </a:r>
            <a:r>
              <a:rPr lang="en-US" altLang="zh-CN" sz="2000" dirty="0">
                <a:solidFill>
                  <a:schemeClr val="accent2"/>
                </a:solidFill>
              </a:rPr>
              <a:t>】②</a:t>
            </a:r>
            <a:r>
              <a:rPr lang="zh-CN" altLang="en-US" sz="2000" dirty="0">
                <a:solidFill>
                  <a:schemeClr val="accent2"/>
                </a:solidFill>
              </a:rPr>
              <a:t>不是有了浓厚的兴趣就一定会取得好成绩。③不是有了兴趣和好成绩毕业后就一定能很好地适应社会需要。</a:t>
            </a:r>
            <a:endParaRPr lang="zh-CN" altLang="en-US" sz="2000" dirty="0">
              <a:solidFill>
                <a:schemeClr val="accent2"/>
              </a:solidFill>
            </a:endParaRPr>
          </a:p>
        </p:txBody>
      </p:sp>
    </p:spTree>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2098" name="Rectangle 2"/>
          <p:cNvSpPr>
            <a:spLocks noGrp="1"/>
          </p:cNvSpPr>
          <p:nvPr>
            <p:ph type="title"/>
          </p:nvPr>
        </p:nvSpPr>
        <p:spPr>
          <a:xfrm>
            <a:off x="1981200" y="274638"/>
            <a:ext cx="8229600" cy="1143000"/>
          </a:xfrm>
        </p:spPr>
        <p:txBody>
          <a:bodyPr vert="horz" wrap="square" lIns="91440" tIns="45720" rIns="91440" bIns="45720" anchor="ctr"/>
          <a:p>
            <a:r>
              <a:rPr lang="zh-CN" altLang="en-US" sz="3600" kern="1200" dirty="0">
                <a:latin typeface="+mj-ea"/>
                <a:ea typeface="+mj-ea"/>
                <a:cs typeface="+mj-cs"/>
                <a:sym typeface="Arial" panose="020B0604020202020204" pitchFamily="34" charset="0"/>
              </a:rPr>
              <a:t>由推断的条件，不一定得出推断的结果</a:t>
            </a:r>
            <a:endParaRPr lang="zh-CN" altLang="en-US" sz="3600" kern="1200" dirty="0">
              <a:latin typeface="+mj-ea"/>
              <a:ea typeface="+mj-ea"/>
              <a:cs typeface="+mj-cs"/>
              <a:sym typeface="Arial" panose="020B0604020202020204" pitchFamily="34" charset="0"/>
            </a:endParaRPr>
          </a:p>
        </p:txBody>
      </p:sp>
      <p:pic>
        <p:nvPicPr>
          <p:cNvPr id="132099" name="Picture 3"/>
          <p:cNvPicPr>
            <a:picLocks noGrp="1" noChangeAspect="1"/>
          </p:cNvPicPr>
          <p:nvPr>
            <p:ph idx="1"/>
          </p:nvPr>
        </p:nvPicPr>
        <p:blipFill>
          <a:blip r:embed="rId1"/>
          <a:srcRect/>
          <a:stretch>
            <a:fillRect/>
          </a:stretch>
        </p:blipFill>
        <p:spPr>
          <a:xfrm>
            <a:off x="1774825" y="1412875"/>
            <a:ext cx="8229600" cy="4603750"/>
          </a:xfrm>
        </p:spPr>
      </p:pic>
    </p:spTree>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22" name="Rectangle 2"/>
          <p:cNvSpPr>
            <a:spLocks noGrp="1"/>
          </p:cNvSpPr>
          <p:nvPr>
            <p:ph type="title"/>
          </p:nvPr>
        </p:nvSpPr>
        <p:spPr>
          <a:xfrm>
            <a:off x="1981200" y="274638"/>
            <a:ext cx="8229600" cy="1143000"/>
          </a:xfrm>
        </p:spPr>
        <p:txBody>
          <a:bodyPr vert="horz" wrap="square" lIns="91440" tIns="45720" rIns="91440" bIns="45720" anchor="ctr"/>
          <a:p>
            <a:r>
              <a:rPr lang="zh-CN" altLang="en-US" sz="3600" kern="1200" dirty="0">
                <a:latin typeface="+mj-ea"/>
                <a:ea typeface="+mj-ea"/>
                <a:cs typeface="+mj-cs"/>
                <a:sym typeface="Arial" panose="020B0604020202020204" pitchFamily="34" charset="0"/>
              </a:rPr>
              <a:t>信号</a:t>
            </a:r>
            <a:endParaRPr lang="zh-CN" altLang="en-US" sz="3600" kern="1200" dirty="0">
              <a:latin typeface="+mj-ea"/>
              <a:ea typeface="+mj-ea"/>
              <a:cs typeface="+mj-cs"/>
              <a:sym typeface="Arial" panose="020B0604020202020204" pitchFamily="34" charset="0"/>
            </a:endParaRPr>
          </a:p>
        </p:txBody>
      </p:sp>
      <p:sp>
        <p:nvSpPr>
          <p:cNvPr id="133123" name="Rectangle 3"/>
          <p:cNvSpPr>
            <a:spLocks noGrp="1"/>
          </p:cNvSpPr>
          <p:nvPr>
            <p:ph idx="1"/>
          </p:nvPr>
        </p:nvSpPr>
        <p:spPr>
          <a:xfrm>
            <a:off x="1981200" y="1417638"/>
            <a:ext cx="8229600" cy="4603750"/>
          </a:xfrm>
        </p:spPr>
        <p:txBody>
          <a:bodyPr vert="horz" wrap="square" lIns="91440" tIns="45720" rIns="91440" bIns="45720" anchor="t"/>
          <a:p>
            <a:r>
              <a:rPr lang="zh-CN" altLang="en-US" sz="3200" dirty="0">
                <a:solidFill>
                  <a:schemeClr val="accent2"/>
                </a:solidFill>
              </a:rPr>
              <a:t>重视逻辑思维能力的考查！</a:t>
            </a:r>
            <a:endParaRPr lang="zh-CN" altLang="en-US" sz="3200" dirty="0">
              <a:solidFill>
                <a:schemeClr val="accent2"/>
              </a:solidFill>
            </a:endParaRPr>
          </a:p>
        </p:txBody>
      </p:sp>
    </p:spTree>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4146" name="标题 101377"/>
          <p:cNvSpPr>
            <a:spLocks noGrp="1"/>
          </p:cNvSpPr>
          <p:nvPr>
            <p:ph type="title"/>
          </p:nvPr>
        </p:nvSpPr>
        <p:spPr>
          <a:xfrm>
            <a:off x="1992313" y="260350"/>
            <a:ext cx="8229600" cy="1143000"/>
          </a:xfrm>
        </p:spPr>
        <p:txBody>
          <a:bodyPr vert="horz" wrap="square" lIns="91440" tIns="45720" rIns="91440" bIns="45720" anchor="ctr"/>
          <a:p>
            <a:r>
              <a:rPr lang="zh-CN" altLang="en-US" sz="4400" kern="1200" dirty="0">
                <a:latin typeface="+mj-ea"/>
                <a:ea typeface="+mj-ea"/>
                <a:cs typeface="+mj-cs"/>
                <a:sym typeface="Arial" panose="020B0604020202020204" pitchFamily="34" charset="0"/>
              </a:rPr>
              <a:t>写作</a:t>
            </a:r>
            <a:endParaRPr lang="zh-CN" altLang="en-US" sz="4400" kern="1200" dirty="0">
              <a:latin typeface="+mj-ea"/>
              <a:ea typeface="+mj-ea"/>
              <a:cs typeface="+mj-cs"/>
              <a:sym typeface="Arial" panose="020B0604020202020204" pitchFamily="34" charset="0"/>
            </a:endParaRPr>
          </a:p>
        </p:txBody>
      </p:sp>
    </p:spTree>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5170" name="内容占位符 2"/>
          <p:cNvSpPr>
            <a:spLocks noGrp="1"/>
          </p:cNvSpPr>
          <p:nvPr>
            <p:ph idx="1"/>
          </p:nvPr>
        </p:nvSpPr>
        <p:spPr>
          <a:xfrm>
            <a:off x="2238375" y="1123950"/>
            <a:ext cx="7767638" cy="4679950"/>
          </a:xfrm>
        </p:spPr>
        <p:txBody>
          <a:bodyPr vert="horz" wrap="square" lIns="91440" tIns="45720" rIns="91440" bIns="45720" anchor="t"/>
          <a:p>
            <a:pPr marL="0">
              <a:lnSpc>
                <a:spcPct val="80000"/>
              </a:lnSpc>
              <a:buNone/>
            </a:pPr>
            <a:endParaRPr lang="zh-CN" altLang="en-US" b="1" dirty="0">
              <a:solidFill>
                <a:srgbClr val="FF0000"/>
              </a:solidFill>
              <a:latin typeface="Arial" panose="020B0604020202020204" pitchFamily="34" charset="0"/>
              <a:ea typeface="宋体" panose="02010600030101010101" pitchFamily="2" charset="-122"/>
              <a:sym typeface="黑体" panose="02010609060101010101" charset="-122"/>
            </a:endParaRPr>
          </a:p>
          <a:p>
            <a:pPr marL="0">
              <a:lnSpc>
                <a:spcPct val="80000"/>
              </a:lnSpc>
              <a:buNone/>
            </a:pPr>
            <a:endParaRPr lang="zh-CN" altLang="en-US" b="1" dirty="0">
              <a:solidFill>
                <a:srgbClr val="FF0000"/>
              </a:solidFill>
              <a:latin typeface="Arial" panose="020B0604020202020204" pitchFamily="34" charset="0"/>
              <a:ea typeface="宋体" panose="02010600030101010101" pitchFamily="2" charset="-122"/>
              <a:sym typeface="黑体" panose="02010609060101010101" charset="-122"/>
            </a:endParaRPr>
          </a:p>
          <a:p>
            <a:pPr marL="0">
              <a:lnSpc>
                <a:spcPct val="80000"/>
              </a:lnSpc>
              <a:buNone/>
            </a:pPr>
            <a:r>
              <a:rPr lang="zh-CN" altLang="en-US" b="1" dirty="0">
                <a:solidFill>
                  <a:srgbClr val="FF0000"/>
                </a:solidFill>
                <a:latin typeface="Arial" panose="020B0604020202020204" pitchFamily="34" charset="0"/>
                <a:ea typeface="宋体" panose="02010600030101010101" pitchFamily="2" charset="-122"/>
                <a:sym typeface="黑体" panose="02010609060101010101" charset="-122"/>
              </a:rPr>
              <a:t>从命题角度看</a:t>
            </a:r>
            <a:endParaRPr lang="zh-CN" altLang="en-US" b="1" dirty="0">
              <a:solidFill>
                <a:srgbClr val="FF0000"/>
              </a:solidFill>
              <a:latin typeface="Arial" panose="020B0604020202020204" pitchFamily="34" charset="0"/>
              <a:ea typeface="宋体" panose="02010600030101010101" pitchFamily="2" charset="-122"/>
              <a:sym typeface="黑体" panose="02010609060101010101" charset="-122"/>
            </a:endParaRPr>
          </a:p>
          <a:p>
            <a:pPr marL="0">
              <a:lnSpc>
                <a:spcPct val="80000"/>
              </a:lnSpc>
              <a:buNone/>
            </a:pPr>
            <a:r>
              <a:rPr lang="zh-CN" altLang="en-US" b="1" dirty="0">
                <a:latin typeface="Arial" panose="020B0604020202020204" pitchFamily="34" charset="0"/>
                <a:ea typeface="宋体" panose="02010600030101010101" pitchFamily="2" charset="-122"/>
                <a:sym typeface="黑体" panose="02010609060101010101" charset="-122"/>
              </a:rPr>
              <a:t>       有话说    有梯度     有新意（防宿构）</a:t>
            </a:r>
            <a:endParaRPr lang="zh-CN" altLang="en-US" b="1" dirty="0">
              <a:latin typeface="Arial" panose="020B0604020202020204" pitchFamily="34" charset="0"/>
              <a:ea typeface="宋体" panose="02010600030101010101" pitchFamily="2" charset="-122"/>
              <a:sym typeface="黑体" panose="02010609060101010101" charset="-122"/>
            </a:endParaRPr>
          </a:p>
          <a:p>
            <a:pPr marL="0">
              <a:lnSpc>
                <a:spcPct val="80000"/>
              </a:lnSpc>
              <a:buNone/>
            </a:pPr>
            <a:r>
              <a:rPr lang="zh-CN" altLang="en-US" b="1" dirty="0">
                <a:latin typeface="Arial" panose="020B0604020202020204" pitchFamily="34" charset="0"/>
                <a:ea typeface="宋体" panose="02010600030101010101" pitchFamily="2" charset="-122"/>
                <a:sym typeface="黑体" panose="02010609060101010101" charset="-122"/>
              </a:rPr>
              <a:t>       体现主流价值取向    凸显教育功能</a:t>
            </a:r>
            <a:endParaRPr lang="zh-CN" altLang="en-US" b="1" dirty="0">
              <a:latin typeface="Arial" panose="020B0604020202020204" pitchFamily="34" charset="0"/>
              <a:ea typeface="宋体" panose="02010600030101010101" pitchFamily="2" charset="-122"/>
              <a:sym typeface="黑体" panose="02010609060101010101" charset="-122"/>
            </a:endParaRPr>
          </a:p>
          <a:p>
            <a:pPr marL="0">
              <a:lnSpc>
                <a:spcPct val="80000"/>
              </a:lnSpc>
              <a:buNone/>
            </a:pPr>
            <a:endParaRPr lang="zh-CN" altLang="en-US" b="1" dirty="0">
              <a:latin typeface="Arial" panose="020B0604020202020204" pitchFamily="34" charset="0"/>
              <a:ea typeface="宋体" panose="02010600030101010101" pitchFamily="2" charset="-122"/>
              <a:sym typeface="黑体" panose="02010609060101010101" charset="-122"/>
            </a:endParaRPr>
          </a:p>
          <a:p>
            <a:pPr marL="0">
              <a:lnSpc>
                <a:spcPct val="80000"/>
              </a:lnSpc>
              <a:buNone/>
            </a:pPr>
            <a:r>
              <a:rPr lang="zh-CN" altLang="en-US" b="1" dirty="0">
                <a:solidFill>
                  <a:srgbClr val="FF0000"/>
                </a:solidFill>
                <a:latin typeface="Arial" panose="020B0604020202020204" pitchFamily="34" charset="0"/>
                <a:ea typeface="宋体" panose="02010600030101010101" pitchFamily="2" charset="-122"/>
                <a:sym typeface="黑体" panose="02010609060101010101" charset="-122"/>
              </a:rPr>
              <a:t>从写作角度看 </a:t>
            </a:r>
            <a:r>
              <a:rPr lang="zh-CN" altLang="en-US" b="1" dirty="0">
                <a:latin typeface="Arial" panose="020B0604020202020204" pitchFamily="34" charset="0"/>
                <a:ea typeface="宋体" panose="02010600030101010101" pitchFamily="2" charset="-122"/>
                <a:sym typeface="黑体" panose="02010609060101010101" charset="-122"/>
              </a:rPr>
              <a:t>  </a:t>
            </a:r>
            <a:endParaRPr lang="zh-CN" altLang="en-US" b="1" dirty="0">
              <a:latin typeface="Arial" panose="020B0604020202020204" pitchFamily="34" charset="0"/>
              <a:ea typeface="宋体" panose="02010600030101010101" pitchFamily="2" charset="-122"/>
              <a:sym typeface="黑体" panose="02010609060101010101" charset="-122"/>
            </a:endParaRPr>
          </a:p>
          <a:p>
            <a:pPr marL="0">
              <a:lnSpc>
                <a:spcPct val="80000"/>
              </a:lnSpc>
              <a:buNone/>
            </a:pPr>
            <a:r>
              <a:rPr lang="zh-CN" altLang="en-US" b="1" dirty="0">
                <a:latin typeface="Arial" panose="020B0604020202020204" pitchFamily="34" charset="0"/>
                <a:ea typeface="宋体" panose="02010600030101010101" pitchFamily="2" charset="-122"/>
                <a:sym typeface="黑体" panose="02010609060101010101" charset="-122"/>
              </a:rPr>
              <a:t>       限题                  限时             限字      </a:t>
            </a:r>
            <a:endParaRPr lang="zh-CN" altLang="en-US" b="1" dirty="0">
              <a:latin typeface="Arial" panose="020B0604020202020204" pitchFamily="34" charset="0"/>
              <a:ea typeface="宋体" panose="02010600030101010101" pitchFamily="2" charset="-122"/>
              <a:sym typeface="黑体" panose="02010609060101010101" charset="-122"/>
            </a:endParaRPr>
          </a:p>
          <a:p>
            <a:pPr marL="0">
              <a:lnSpc>
                <a:spcPct val="80000"/>
              </a:lnSpc>
              <a:buNone/>
            </a:pPr>
            <a:r>
              <a:rPr lang="zh-CN" altLang="en-US" b="1" dirty="0">
                <a:latin typeface="Arial" panose="020B0604020202020204" pitchFamily="34" charset="0"/>
                <a:ea typeface="宋体" panose="02010600030101010101" pitchFamily="2" charset="-122"/>
                <a:sym typeface="黑体" panose="02010609060101010101" charset="-122"/>
              </a:rPr>
              <a:t>     变通性               敏捷性          简洁性</a:t>
            </a:r>
            <a:endParaRPr lang="zh-CN" altLang="en-US" b="1" dirty="0">
              <a:latin typeface="Arial" panose="020B0604020202020204" pitchFamily="34" charset="0"/>
              <a:ea typeface="宋体" panose="02010600030101010101" pitchFamily="2" charset="-122"/>
              <a:sym typeface="黑体" panose="02010609060101010101" charset="-122"/>
            </a:endParaRPr>
          </a:p>
          <a:p>
            <a:pPr marL="0">
              <a:lnSpc>
                <a:spcPct val="80000"/>
              </a:lnSpc>
              <a:buNone/>
            </a:pPr>
            <a:endParaRPr lang="zh-CN" altLang="en-US" b="1" dirty="0">
              <a:latin typeface="Arial" panose="020B0604020202020204" pitchFamily="34" charset="0"/>
              <a:ea typeface="宋体" panose="02010600030101010101" pitchFamily="2" charset="-122"/>
              <a:sym typeface="黑体" panose="02010609060101010101" charset="-122"/>
            </a:endParaRPr>
          </a:p>
          <a:p>
            <a:pPr marL="0">
              <a:lnSpc>
                <a:spcPct val="80000"/>
              </a:lnSpc>
              <a:buNone/>
            </a:pPr>
            <a:endParaRPr lang="zh-CN" altLang="en-US" b="1" dirty="0">
              <a:latin typeface="Arial" panose="020B0604020202020204" pitchFamily="34" charset="0"/>
              <a:ea typeface="宋体" panose="02010600030101010101" pitchFamily="2" charset="-122"/>
            </a:endParaRPr>
          </a:p>
        </p:txBody>
      </p:sp>
      <p:sp>
        <p:nvSpPr>
          <p:cNvPr id="135171" name="文本框 1"/>
          <p:cNvSpPr txBox="1"/>
          <p:nvPr/>
        </p:nvSpPr>
        <p:spPr>
          <a:xfrm>
            <a:off x="2238375" y="295275"/>
            <a:ext cx="7581900" cy="368300"/>
          </a:xfrm>
          <a:prstGeom prst="rect">
            <a:avLst/>
          </a:prstGeom>
          <a:noFill/>
          <a:ln w="9525">
            <a:noFill/>
          </a:ln>
        </p:spPr>
        <p:txBody>
          <a:bodyPr>
            <a:spAutoFit/>
          </a:bodyPr>
          <a:p>
            <a:r>
              <a:rPr lang="zh-CN" altLang="en-US" dirty="0">
                <a:solidFill>
                  <a:srgbClr val="FF0000"/>
                </a:solidFill>
                <a:latin typeface="+中文正文"/>
                <a:sym typeface="黑体" panose="02010609060101010101" charset="-122"/>
              </a:rPr>
              <a:t>   认识高考作文的基本特点</a:t>
            </a:r>
            <a:endParaRPr lang="zh-CN" altLang="en-US" dirty="0">
              <a:latin typeface="Arial" panose="020B0604020202020204" pitchFamily="34" charset="0"/>
            </a:endParaRPr>
          </a:p>
        </p:txBody>
      </p:sp>
    </p:spTree>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6194" name="内容占位符 2"/>
          <p:cNvSpPr>
            <a:spLocks noGrp="1"/>
          </p:cNvSpPr>
          <p:nvPr>
            <p:ph idx="1"/>
          </p:nvPr>
        </p:nvSpPr>
        <p:spPr>
          <a:xfrm>
            <a:off x="3498850" y="1125538"/>
            <a:ext cx="5194300" cy="4679950"/>
          </a:xfrm>
        </p:spPr>
        <p:txBody>
          <a:bodyPr vert="horz" wrap="square" lIns="91440" tIns="45720" rIns="91440" bIns="45720" anchor="t"/>
          <a:p>
            <a:pPr marL="0">
              <a:buNone/>
            </a:pPr>
            <a:r>
              <a:rPr lang="zh-CN" altLang="en-US" b="1" dirty="0">
                <a:solidFill>
                  <a:srgbClr val="FF0000"/>
                </a:solidFill>
                <a:latin typeface="Arial" panose="020B0604020202020204" pitchFamily="34" charset="0"/>
                <a:ea typeface="宋体" panose="02010600030101010101" pitchFamily="2" charset="-122"/>
                <a:sym typeface="黑体" panose="02010609060101010101" charset="-122"/>
              </a:rPr>
              <a:t>从高考选拨功能看</a:t>
            </a:r>
            <a:endParaRPr lang="zh-CN" altLang="en-US" b="1" dirty="0">
              <a:solidFill>
                <a:srgbClr val="FF0000"/>
              </a:solidFill>
              <a:latin typeface="Arial" panose="020B0604020202020204" pitchFamily="34" charset="0"/>
              <a:ea typeface="宋体" panose="02010600030101010101" pitchFamily="2" charset="-122"/>
              <a:sym typeface="黑体" panose="02010609060101010101" charset="-122"/>
            </a:endParaRPr>
          </a:p>
          <a:p>
            <a:pPr marL="0">
              <a:buNone/>
            </a:pPr>
            <a:r>
              <a:rPr lang="zh-CN" altLang="en-US" b="1" dirty="0">
                <a:latin typeface="Arial" panose="020B0604020202020204" pitchFamily="34" charset="0"/>
                <a:ea typeface="宋体" panose="02010600030101010101" pitchFamily="2" charset="-122"/>
                <a:sym typeface="黑体" panose="02010609060101010101" charset="-122"/>
              </a:rPr>
              <a:t>       基础等级</a:t>
            </a:r>
            <a:endParaRPr lang="zh-CN" altLang="en-US" b="1" dirty="0">
              <a:latin typeface="Arial" panose="020B0604020202020204" pitchFamily="34" charset="0"/>
              <a:ea typeface="宋体" panose="02010600030101010101" pitchFamily="2" charset="-122"/>
              <a:sym typeface="黑体" panose="02010609060101010101" charset="-122"/>
            </a:endParaRPr>
          </a:p>
          <a:p>
            <a:pPr marL="0">
              <a:buNone/>
            </a:pPr>
            <a:r>
              <a:rPr lang="zh-CN" altLang="en-US" dirty="0"/>
              <a:t>    发展等级</a:t>
            </a:r>
            <a:endParaRPr lang="zh-CN" altLang="en-US" dirty="0"/>
          </a:p>
          <a:p>
            <a:pPr marL="0">
              <a:buNone/>
            </a:pPr>
            <a:endParaRPr lang="zh-CN" altLang="en-US" dirty="0"/>
          </a:p>
          <a:p>
            <a:pPr marL="0">
              <a:buNone/>
            </a:pPr>
            <a:r>
              <a:rPr lang="zh-CN" altLang="en-US" dirty="0">
                <a:solidFill>
                  <a:srgbClr val="FF0000"/>
                </a:solidFill>
              </a:rPr>
              <a:t>从阅卷角度看</a:t>
            </a:r>
            <a:endParaRPr lang="zh-CN" altLang="en-US" dirty="0">
              <a:solidFill>
                <a:srgbClr val="FF0000"/>
              </a:solidFill>
            </a:endParaRPr>
          </a:p>
          <a:p>
            <a:pPr marL="0">
              <a:buNone/>
            </a:pPr>
            <a:r>
              <a:rPr lang="zh-CN" altLang="en-US" dirty="0"/>
              <a:t>    时间制约</a:t>
            </a:r>
            <a:endParaRPr lang="zh-CN" altLang="en-US" dirty="0"/>
          </a:p>
          <a:p>
            <a:pPr marL="0">
              <a:buNone/>
            </a:pPr>
            <a:r>
              <a:rPr lang="zh-CN" altLang="en-US" dirty="0"/>
              <a:t>    误差控制制约</a:t>
            </a:r>
            <a:endParaRPr lang="zh-CN" altLang="en-US" dirty="0"/>
          </a:p>
          <a:p>
            <a:pPr marL="0">
              <a:buNone/>
            </a:pPr>
            <a:r>
              <a:rPr lang="zh-CN" altLang="en-US" dirty="0"/>
              <a:t>    阅卷者身心条件制约</a:t>
            </a:r>
            <a:endParaRPr lang="zh-CN" altLang="en-US" dirty="0"/>
          </a:p>
          <a:p>
            <a:pPr marL="0">
              <a:buNone/>
            </a:pPr>
            <a:r>
              <a:rPr lang="zh-CN" altLang="en-US" dirty="0"/>
              <a:t>    </a:t>
            </a:r>
            <a:endParaRPr lang="zh-CN" altLang="en-US" dirty="0"/>
          </a:p>
          <a:p>
            <a:pPr marL="0">
              <a:buNone/>
            </a:pP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652270" y="140970"/>
            <a:ext cx="10457815" cy="1076325"/>
          </a:xfrm>
          <a:prstGeom prst="rect">
            <a:avLst/>
          </a:prstGeom>
          <a:noFill/>
          <a:ln w="9525">
            <a:noFill/>
          </a:ln>
        </p:spPr>
        <p:txBody>
          <a:bodyPr wrap="square">
            <a:spAutoFit/>
          </a:bodyPr>
          <a:p>
            <a:r>
              <a:rPr lang="en-US" sz="3200" b="1">
                <a:solidFill>
                  <a:srgbClr val="000000"/>
                </a:solidFill>
              </a:rPr>
              <a:t>  </a:t>
            </a:r>
            <a:r>
              <a:rPr sz="3200" b="1">
                <a:solidFill>
                  <a:srgbClr val="000000"/>
                </a:solidFill>
              </a:rPr>
              <a:t> 很多杰出的人物不论男女都可以尊称为“先生”。先生是一个称谓，一种修为，一份崇敬，一种精神。</a:t>
            </a:r>
            <a:endParaRPr sz="3200" b="1">
              <a:solidFill>
                <a:srgbClr val="000000"/>
              </a:solidFill>
            </a:endParaRPr>
          </a:p>
        </p:txBody>
      </p:sp>
      <p:pic>
        <p:nvPicPr>
          <p:cNvPr id="4" name="图片 3"/>
          <p:cNvPicPr/>
          <p:nvPr/>
        </p:nvPicPr>
        <p:blipFill>
          <a:blip r:embed="rId1"/>
          <a:stretch>
            <a:fillRect/>
          </a:stretch>
        </p:blipFill>
        <p:spPr>
          <a:xfrm>
            <a:off x="6954520" y="1216660"/>
            <a:ext cx="4591050" cy="2652395"/>
          </a:xfrm>
          <a:prstGeom prst="rect">
            <a:avLst/>
          </a:prstGeom>
          <a:noFill/>
          <a:ln w="9525">
            <a:noFill/>
          </a:ln>
        </p:spPr>
      </p:pic>
      <p:sp>
        <p:nvSpPr>
          <p:cNvPr id="101" name="文本框 100"/>
          <p:cNvSpPr txBox="1"/>
          <p:nvPr/>
        </p:nvSpPr>
        <p:spPr>
          <a:xfrm>
            <a:off x="1094740" y="3869055"/>
            <a:ext cx="10596245" cy="2553335"/>
          </a:xfrm>
          <a:prstGeom prst="rect">
            <a:avLst/>
          </a:prstGeom>
          <a:noFill/>
          <a:ln w="9525">
            <a:noFill/>
          </a:ln>
        </p:spPr>
        <p:txBody>
          <a:bodyPr wrap="square">
            <a:spAutoFit/>
          </a:bodyPr>
          <a:p>
            <a:pPr indent="266700"/>
            <a:r>
              <a:rPr lang="en-US" sz="3200" b="1">
                <a:solidFill>
                  <a:srgbClr val="000000"/>
                </a:solidFill>
                <a:sym typeface="+mn-ea"/>
              </a:rPr>
              <a:t> </a:t>
            </a:r>
            <a:r>
              <a:rPr sz="3200" b="1">
                <a:solidFill>
                  <a:srgbClr val="000000"/>
                </a:solidFill>
                <a:sym typeface="+mn-ea"/>
              </a:rPr>
              <a:t>上述十位先生，照亮了历史的天空，使中华文明更加灿烂。请你任选其中两到三位，在以“先生”为主题的演讲会上，向同学介绍他（她）们，表达你的情感、评价或观点。</a:t>
            </a:r>
            <a:endParaRPr lang="zh-CN" altLang="en-US" sz="3600" b="1">
              <a:solidFill>
                <a:srgbClr val="000000"/>
              </a:solidFill>
              <a:latin typeface="楷体_GB2312" charset="0"/>
              <a:ea typeface="宋体" panose="02010600030101010101" pitchFamily="2" charset="-122"/>
              <a:cs typeface="楷体_GB2312" charset="0"/>
              <a:sym typeface="+mn-ea"/>
            </a:endParaRPr>
          </a:p>
          <a:p>
            <a:pPr indent="266700"/>
            <a:r>
              <a:rPr lang="zh-CN" altLang="en-US" sz="3200" b="1">
                <a:solidFill>
                  <a:srgbClr val="000000"/>
                </a:solidFill>
                <a:latin typeface="宋体" panose="02010600030101010101" pitchFamily="2" charset="-122"/>
                <a:ea typeface="宋体" panose="02010600030101010101" pitchFamily="2" charset="-122"/>
                <a:cs typeface="宋体" panose="02010600030101010101" pitchFamily="2" charset="-122"/>
              </a:rPr>
              <a:t>要求：选好角度，确定立意，明确文体，自拟标题；不要套作，不得抄袭；不少于</a:t>
            </a:r>
            <a:r>
              <a:rPr lang="en-US" altLang="zh-CN" sz="3200" b="1">
                <a:solidFill>
                  <a:srgbClr val="000000"/>
                </a:solidFill>
                <a:latin typeface="Calibri" panose="020F0502020204030204" charset="0"/>
                <a:cs typeface="Calibri" panose="020F0502020204030204" charset="0"/>
              </a:rPr>
              <a:t>800</a:t>
            </a:r>
            <a:r>
              <a:rPr lang="zh-CN" altLang="en-US" sz="3200" b="1">
                <a:solidFill>
                  <a:srgbClr val="000000"/>
                </a:solidFill>
                <a:latin typeface="宋体" panose="02010600030101010101" pitchFamily="2" charset="-122"/>
                <a:ea typeface="宋体" panose="02010600030101010101" pitchFamily="2" charset="-122"/>
                <a:cs typeface="宋体" panose="02010600030101010101" pitchFamily="2" charset="-122"/>
              </a:rPr>
              <a:t>字。</a:t>
            </a:r>
            <a:endParaRPr lang="zh-CN" altLang="en-US" sz="3200" b="1">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7218" name="内容占位符 2"/>
          <p:cNvSpPr>
            <a:spLocks noGrp="1"/>
          </p:cNvSpPr>
          <p:nvPr>
            <p:ph idx="1"/>
          </p:nvPr>
        </p:nvSpPr>
        <p:spPr>
          <a:xfrm>
            <a:off x="1703388" y="549275"/>
            <a:ext cx="8640762" cy="5113338"/>
          </a:xfrm>
        </p:spPr>
        <p:txBody>
          <a:bodyPr vert="horz" wrap="square" lIns="91440" tIns="45720" rIns="91440" bIns="45720" anchor="t"/>
          <a:p>
            <a:pPr>
              <a:buNone/>
            </a:pPr>
            <a:r>
              <a:rPr lang="en-US" altLang="zh-CN" dirty="0"/>
              <a:t>     </a:t>
            </a:r>
            <a:endParaRPr lang="en-US" altLang="zh-CN" dirty="0"/>
          </a:p>
          <a:p>
            <a:pPr>
              <a:buNone/>
            </a:pPr>
            <a:endParaRPr lang="zh-CN" altLang="en-US" dirty="0"/>
          </a:p>
          <a:p>
            <a:pPr>
              <a:buNone/>
            </a:pPr>
            <a:r>
              <a:rPr lang="zh-CN" altLang="en-US" dirty="0"/>
              <a:t>    </a:t>
            </a:r>
            <a:r>
              <a:rPr lang="zh-CN" altLang="en-US" sz="2800" dirty="0">
                <a:solidFill>
                  <a:srgbClr val="FF0000"/>
                </a:solidFill>
              </a:rPr>
              <a:t>考场作文的特点决定了高考写作不同于新概念作文，任由思想驰骋；不同于日常生活写作或文学创作，可以随意放飞心情，舒展思绪；而必须紧扣题旨，贴紧要求，戴着镣铐起舞，在有限的空间展示才情，表达思考，抒写自我。</a:t>
            </a:r>
            <a:endParaRPr lang="zh-CN" altLang="en-US" sz="2800" dirty="0">
              <a:solidFill>
                <a:srgbClr val="FF0000"/>
              </a:solidFill>
            </a:endParaRPr>
          </a:p>
        </p:txBody>
      </p:sp>
    </p:spTree>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8242" name="标题 40961"/>
          <p:cNvSpPr>
            <a:spLocks noGrp="1"/>
          </p:cNvSpPr>
          <p:nvPr>
            <p:ph type="title"/>
          </p:nvPr>
        </p:nvSpPr>
        <p:spPr>
          <a:xfrm>
            <a:off x="1981200" y="274638"/>
            <a:ext cx="8229600" cy="1143000"/>
          </a:xfrm>
        </p:spPr>
        <p:txBody>
          <a:bodyPr vert="horz" wrap="square" lIns="91440" tIns="45720" rIns="91440" bIns="45720" anchor="ctr"/>
          <a:p>
            <a:r>
              <a:rPr lang="zh-CN" altLang="en-US" sz="3600" kern="1200" dirty="0">
                <a:solidFill>
                  <a:srgbClr val="333333"/>
                </a:solidFill>
                <a:latin typeface="+mj-ea"/>
                <a:ea typeface="+mj-ea"/>
                <a:cs typeface="+mj-cs"/>
                <a:sym typeface="Arial" panose="020B0604020202020204" pitchFamily="34" charset="0"/>
              </a:rPr>
              <a:t>高考作文对考生能力要求</a:t>
            </a:r>
            <a:endParaRPr lang="zh-CN" altLang="en-US" sz="3600" kern="1200" dirty="0">
              <a:solidFill>
                <a:srgbClr val="333333"/>
              </a:solidFill>
              <a:latin typeface="+mj-ea"/>
              <a:ea typeface="+mj-ea"/>
              <a:cs typeface="+mj-cs"/>
              <a:sym typeface="Arial" panose="020B0604020202020204" pitchFamily="34" charset="0"/>
            </a:endParaRPr>
          </a:p>
        </p:txBody>
      </p:sp>
      <p:sp>
        <p:nvSpPr>
          <p:cNvPr id="138243" name="文本占位符 40962"/>
          <p:cNvSpPr>
            <a:spLocks noGrp="1"/>
          </p:cNvSpPr>
          <p:nvPr>
            <p:ph idx="1"/>
          </p:nvPr>
        </p:nvSpPr>
        <p:spPr>
          <a:xfrm>
            <a:off x="1981200" y="1417638"/>
            <a:ext cx="8229600" cy="4603750"/>
          </a:xfrm>
        </p:spPr>
        <p:txBody>
          <a:bodyPr vert="horz" wrap="square" lIns="91440" tIns="45720" rIns="91440" bIns="45720" anchor="t"/>
          <a:p>
            <a:pPr>
              <a:buNone/>
            </a:pPr>
            <a:r>
              <a:rPr lang="zh-CN" altLang="en-US" b="1" dirty="0">
                <a:solidFill>
                  <a:schemeClr val="tx2"/>
                </a:solidFill>
              </a:rPr>
              <a:t>遣词造句能力</a:t>
            </a:r>
            <a:endParaRPr lang="zh-CN" altLang="en-US" dirty="0">
              <a:solidFill>
                <a:schemeClr val="tx2"/>
              </a:solidFill>
            </a:endParaRPr>
          </a:p>
          <a:p>
            <a:pPr>
              <a:buNone/>
            </a:pPr>
            <a:r>
              <a:rPr lang="zh-CN" altLang="en-US" dirty="0">
                <a:solidFill>
                  <a:schemeClr val="tx1"/>
                </a:solidFill>
              </a:rPr>
              <a:t>  拟题  审题  立意  表达</a:t>
            </a:r>
            <a:endParaRPr lang="zh-CN" altLang="en-US" dirty="0">
              <a:solidFill>
                <a:schemeClr val="tx1"/>
              </a:solidFill>
            </a:endParaRPr>
          </a:p>
          <a:p>
            <a:pPr>
              <a:buNone/>
            </a:pPr>
            <a:r>
              <a:rPr lang="zh-CN" altLang="en-US" b="1" dirty="0">
                <a:solidFill>
                  <a:schemeClr val="tx2"/>
                </a:solidFill>
              </a:rPr>
              <a:t>思考归纳能力</a:t>
            </a:r>
            <a:r>
              <a:rPr lang="en-US" altLang="zh-CN" b="1" dirty="0">
                <a:solidFill>
                  <a:schemeClr val="tx2"/>
                </a:solidFill>
              </a:rPr>
              <a:t>——</a:t>
            </a:r>
            <a:r>
              <a:rPr lang="zh-CN" altLang="en-US" b="1" dirty="0">
                <a:solidFill>
                  <a:schemeClr val="tx2"/>
                </a:solidFill>
              </a:rPr>
              <a:t>审题能力</a:t>
            </a:r>
            <a:endParaRPr lang="zh-CN" altLang="en-US" dirty="0"/>
          </a:p>
          <a:p>
            <a:pPr>
              <a:buNone/>
            </a:pPr>
            <a:r>
              <a:rPr lang="zh-CN" altLang="en-US" dirty="0">
                <a:solidFill>
                  <a:schemeClr val="tx1"/>
                </a:solidFill>
              </a:rPr>
              <a:t>反向的一致性：从现象里发现本质，把本质展现为现象</a:t>
            </a:r>
            <a:endParaRPr lang="zh-CN" altLang="en-US" dirty="0">
              <a:solidFill>
                <a:schemeClr val="tx1"/>
              </a:solidFill>
            </a:endParaRPr>
          </a:p>
          <a:p>
            <a:pPr>
              <a:buNone/>
            </a:pPr>
            <a:r>
              <a:rPr lang="zh-CN" altLang="en-US" b="1" dirty="0">
                <a:solidFill>
                  <a:schemeClr val="tx2"/>
                </a:solidFill>
              </a:rPr>
              <a:t>单位时间内的思维深度和思维品质</a:t>
            </a:r>
            <a:endParaRPr lang="zh-CN" altLang="en-US" b="1" dirty="0"/>
          </a:p>
          <a:p>
            <a:pPr>
              <a:buNone/>
            </a:pPr>
            <a:r>
              <a:rPr lang="zh-CN" altLang="en-US" dirty="0">
                <a:solidFill>
                  <a:schemeClr val="tx1"/>
                </a:solidFill>
              </a:rPr>
              <a:t>思维敏捷度</a:t>
            </a:r>
            <a:endParaRPr lang="zh-CN" altLang="en-US" dirty="0">
              <a:solidFill>
                <a:schemeClr val="tx1"/>
              </a:solidFill>
            </a:endParaRPr>
          </a:p>
          <a:p>
            <a:pPr>
              <a:buNone/>
            </a:pPr>
            <a:r>
              <a:rPr lang="zh-CN" altLang="en-US" b="1" dirty="0">
                <a:solidFill>
                  <a:schemeClr val="tx2"/>
                </a:solidFill>
              </a:rPr>
              <a:t>结构文章的能力</a:t>
            </a:r>
            <a:r>
              <a:rPr lang="zh-CN" altLang="en-US" dirty="0">
                <a:solidFill>
                  <a:schemeClr val="tx1"/>
                </a:solidFill>
              </a:rPr>
              <a:t>  </a:t>
            </a:r>
            <a:endParaRPr lang="zh-CN" altLang="en-US" dirty="0">
              <a:solidFill>
                <a:schemeClr val="tx1"/>
              </a:solidFill>
            </a:endParaRPr>
          </a:p>
          <a:p>
            <a:pPr>
              <a:buNone/>
            </a:pPr>
            <a:r>
              <a:rPr lang="zh-CN" altLang="en-US" dirty="0">
                <a:solidFill>
                  <a:schemeClr val="tx1"/>
                </a:solidFill>
              </a:rPr>
              <a:t> 鲜明的观点和清晰的思路</a:t>
            </a:r>
            <a:endParaRPr lang="zh-CN" altLang="en-US" dirty="0">
              <a:solidFill>
                <a:schemeClr val="tx1"/>
              </a:solidFill>
            </a:endParaRPr>
          </a:p>
          <a:p>
            <a:pPr>
              <a:buNone/>
            </a:pPr>
            <a:r>
              <a:rPr lang="zh-CN" altLang="en-US" b="1" dirty="0">
                <a:solidFill>
                  <a:schemeClr val="tx2"/>
                </a:solidFill>
              </a:rPr>
              <a:t>书写能力</a:t>
            </a:r>
            <a:endParaRPr lang="zh-CN" altLang="en-US" dirty="0"/>
          </a:p>
          <a:p>
            <a:pPr>
              <a:buNone/>
            </a:pPr>
            <a:r>
              <a:rPr lang="zh-CN" altLang="en-US" dirty="0">
                <a:solidFill>
                  <a:schemeClr val="tx1"/>
                </a:solidFill>
              </a:rPr>
              <a:t>清晰美观  干净整洁。</a:t>
            </a:r>
            <a:endParaRPr lang="zh-CN" altLang="en-US" dirty="0">
              <a:solidFill>
                <a:schemeClr val="tx1"/>
              </a:solidFill>
            </a:endParaRPr>
          </a:p>
          <a:p>
            <a:endParaRPr lang="zh-CN" altLang="en-US" dirty="0"/>
          </a:p>
        </p:txBody>
      </p:sp>
      <p:sp>
        <p:nvSpPr>
          <p:cNvPr id="138244" name="日期占位符 1"/>
          <p:cNvSpPr txBox="1">
            <a:spLocks noGrp="1"/>
          </p:cNvSpPr>
          <p:nvPr>
            <p:ph type="dt" sz="half" idx="10"/>
          </p:nvPr>
        </p:nvSpPr>
        <p:spPr>
          <a:noFill/>
          <a:ln>
            <a:noFill/>
          </a:ln>
        </p:spPr>
        <p:txBody>
          <a:bodyPr anchor="ct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44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44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44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44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4400"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fld id="{BB962C8B-B14F-4D97-AF65-F5344CB8AC3E}" type="datetime1">
              <a:rPr lang="en-US" altLang="x-none" sz="1200" dirty="0">
                <a:solidFill>
                  <a:srgbClr val="8F8F8F"/>
                </a:solidFill>
                <a:ea typeface="黑体" panose="02010609060101010101" charset="-122"/>
              </a:rPr>
            </a:fld>
            <a:endParaRPr lang="en-US" altLang="x-none" sz="1200" dirty="0">
              <a:solidFill>
                <a:srgbClr val="8F8F8F"/>
              </a:solidFill>
              <a:ea typeface="黑体" panose="02010609060101010101" charset="-122"/>
            </a:endParaRPr>
          </a:p>
        </p:txBody>
      </p:sp>
    </p:spTree>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266" name="内容占位符 2"/>
          <p:cNvSpPr>
            <a:spLocks noGrp="1"/>
          </p:cNvSpPr>
          <p:nvPr>
            <p:ph idx="1"/>
          </p:nvPr>
        </p:nvSpPr>
        <p:spPr>
          <a:xfrm>
            <a:off x="1619250" y="749300"/>
            <a:ext cx="8555038" cy="5056188"/>
          </a:xfrm>
        </p:spPr>
        <p:txBody>
          <a:bodyPr vert="horz" wrap="square" lIns="91440" tIns="45720" rIns="91440" bIns="45720" anchor="t"/>
          <a:p>
            <a:pPr marL="0" indent="0">
              <a:lnSpc>
                <a:spcPct val="80000"/>
              </a:lnSpc>
              <a:buNone/>
            </a:pPr>
            <a:r>
              <a:rPr lang="en-US" altLang="zh-CN" sz="2200" dirty="0"/>
              <a:t>  </a:t>
            </a:r>
            <a:endParaRPr lang="en-US" altLang="zh-CN" sz="2200" dirty="0"/>
          </a:p>
          <a:p>
            <a:pPr marL="0" indent="0">
              <a:lnSpc>
                <a:spcPct val="80000"/>
              </a:lnSpc>
              <a:buNone/>
            </a:pPr>
            <a:r>
              <a:rPr lang="en-US" altLang="zh-CN" sz="2200" b="1" dirty="0">
                <a:latin typeface="宋体" panose="02010600030101010101" pitchFamily="2" charset="-122"/>
                <a:ea typeface="宋体" panose="02010600030101010101" pitchFamily="2" charset="-122"/>
              </a:rPr>
              <a:t>1.</a:t>
            </a:r>
            <a:r>
              <a:rPr lang="zh-CN" altLang="en-US" sz="2200" b="1" dirty="0">
                <a:latin typeface="宋体" panose="02010600030101010101" pitchFamily="2" charset="-122"/>
                <a:ea typeface="宋体" panose="02010600030101010101" pitchFamily="2" charset="-122"/>
              </a:rPr>
              <a:t>命题视野逐渐由对社会生活视界的外部观照转向对学生这一教育</a:t>
            </a:r>
            <a:endParaRPr lang="zh-CN" altLang="en-US" sz="2200" b="1" dirty="0">
              <a:latin typeface="宋体" panose="02010600030101010101" pitchFamily="2" charset="-122"/>
              <a:ea typeface="宋体" panose="02010600030101010101" pitchFamily="2" charset="-122"/>
            </a:endParaRPr>
          </a:p>
          <a:p>
            <a:pPr marL="0" indent="0">
              <a:lnSpc>
                <a:spcPct val="80000"/>
              </a:lnSpc>
              <a:buNone/>
            </a:pPr>
            <a:r>
              <a:rPr lang="zh-CN" altLang="en-US" sz="2200" b="1" dirty="0">
                <a:latin typeface="宋体" panose="02010600030101010101" pitchFamily="2" charset="-122"/>
                <a:ea typeface="宋体" panose="02010600030101010101" pitchFamily="2" charset="-122"/>
              </a:rPr>
              <a:t>  主体生命的内部观照。</a:t>
            </a:r>
            <a:endParaRPr lang="zh-CN" altLang="en-US" sz="2200" b="1" dirty="0">
              <a:latin typeface="宋体" panose="02010600030101010101" pitchFamily="2" charset="-122"/>
              <a:ea typeface="宋体" panose="02010600030101010101" pitchFamily="2" charset="-122"/>
            </a:endParaRPr>
          </a:p>
          <a:p>
            <a:pPr marL="0" indent="0">
              <a:lnSpc>
                <a:spcPct val="80000"/>
              </a:lnSpc>
              <a:buNone/>
            </a:pPr>
            <a:r>
              <a:rPr lang="zh-CN" altLang="en-US" sz="2200" b="1" dirty="0">
                <a:latin typeface="宋体" panose="02010600030101010101" pitchFamily="2" charset="-122"/>
                <a:ea typeface="宋体" panose="02010600030101010101" pitchFamily="2" charset="-122"/>
              </a:rPr>
              <a:t>  </a:t>
            </a:r>
            <a:endParaRPr lang="zh-CN" altLang="en-US" sz="2200" b="1" dirty="0">
              <a:latin typeface="宋体" panose="02010600030101010101" pitchFamily="2" charset="-122"/>
              <a:ea typeface="宋体" panose="02010600030101010101" pitchFamily="2" charset="-122"/>
            </a:endParaRPr>
          </a:p>
          <a:p>
            <a:pPr marL="0" indent="0">
              <a:lnSpc>
                <a:spcPct val="80000"/>
              </a:lnSpc>
              <a:buNone/>
            </a:pPr>
            <a:r>
              <a:rPr lang="zh-CN" altLang="en-US" sz="2200" b="1" dirty="0">
                <a:latin typeface="宋体" panose="02010600030101010101" pitchFamily="2" charset="-122"/>
                <a:ea typeface="宋体" panose="02010600030101010101" pitchFamily="2" charset="-122"/>
              </a:rPr>
              <a:t> </a:t>
            </a:r>
            <a:r>
              <a:rPr lang="en-US" altLang="zh-CN" sz="2200" b="1" dirty="0">
                <a:latin typeface="宋体" panose="02010600030101010101" pitchFamily="2" charset="-122"/>
                <a:ea typeface="宋体" panose="02010600030101010101" pitchFamily="2" charset="-122"/>
              </a:rPr>
              <a:t>2.</a:t>
            </a:r>
            <a:r>
              <a:rPr lang="zh-CN" altLang="en-US" sz="2200" b="1" dirty="0">
                <a:latin typeface="宋体" panose="02010600030101010101" pitchFamily="2" charset="-122"/>
                <a:ea typeface="宋体" panose="02010600030101010101" pitchFamily="2" charset="-122"/>
              </a:rPr>
              <a:t>强化作文的教育功能，将时代要求与学生的个性成长较好地融合</a:t>
            </a:r>
            <a:endParaRPr lang="zh-CN" altLang="en-US" sz="2200" b="1" dirty="0">
              <a:latin typeface="宋体" panose="02010600030101010101" pitchFamily="2" charset="-122"/>
              <a:ea typeface="宋体" panose="02010600030101010101" pitchFamily="2" charset="-122"/>
            </a:endParaRPr>
          </a:p>
          <a:p>
            <a:pPr marL="0" indent="0">
              <a:lnSpc>
                <a:spcPct val="80000"/>
              </a:lnSpc>
            </a:pPr>
            <a:endParaRPr lang="zh-CN" altLang="en-US" sz="2200" b="1" dirty="0">
              <a:latin typeface="宋体" panose="02010600030101010101" pitchFamily="2" charset="-122"/>
              <a:ea typeface="宋体" panose="02010600030101010101" pitchFamily="2" charset="-122"/>
            </a:endParaRPr>
          </a:p>
          <a:p>
            <a:pPr marL="0" indent="0">
              <a:lnSpc>
                <a:spcPct val="80000"/>
              </a:lnSpc>
              <a:buNone/>
            </a:pPr>
            <a:r>
              <a:rPr lang="zh-CN" altLang="en-US" sz="2200" b="1" dirty="0">
                <a:latin typeface="宋体" panose="02010600030101010101" pitchFamily="2" charset="-122"/>
                <a:ea typeface="宋体" panose="02010600030101010101" pitchFamily="2" charset="-122"/>
              </a:rPr>
              <a:t> </a:t>
            </a:r>
            <a:r>
              <a:rPr lang="en-US" altLang="zh-CN" sz="2200" b="1" dirty="0">
                <a:latin typeface="宋体" panose="02010600030101010101" pitchFamily="2" charset="-122"/>
                <a:ea typeface="宋体" panose="02010600030101010101" pitchFamily="2" charset="-122"/>
              </a:rPr>
              <a:t>3.</a:t>
            </a:r>
            <a:r>
              <a:rPr lang="zh-CN" altLang="en-US" sz="2200" b="1" dirty="0">
                <a:latin typeface="宋体" panose="02010600030101010101" pitchFamily="2" charset="-122"/>
                <a:ea typeface="宋体" panose="02010600030101010101" pitchFamily="2" charset="-122"/>
              </a:rPr>
              <a:t>增加写作任务指令，注重写作的交际性，强化了说理的针对性。</a:t>
            </a:r>
            <a:endParaRPr lang="zh-CN" altLang="en-US" sz="2200" b="1" dirty="0">
              <a:latin typeface="宋体" panose="02010600030101010101" pitchFamily="2" charset="-122"/>
              <a:ea typeface="宋体" panose="02010600030101010101" pitchFamily="2" charset="-122"/>
            </a:endParaRPr>
          </a:p>
          <a:p>
            <a:pPr marL="0" indent="0">
              <a:lnSpc>
                <a:spcPct val="125000"/>
              </a:lnSpc>
              <a:buNone/>
            </a:pPr>
            <a:r>
              <a:rPr lang="en-US" altLang="zh-CN" sz="2200" b="1" dirty="0">
                <a:solidFill>
                  <a:srgbClr val="303030"/>
                </a:solidFill>
                <a:latin typeface="宋体" panose="02010600030101010101" pitchFamily="2" charset="-122"/>
                <a:ea typeface="宋体" panose="02010600030101010101" pitchFamily="2" charset="-122"/>
                <a:sym typeface="黑体" panose="02010609060101010101" charset="-122"/>
              </a:rPr>
              <a:t> 4.</a:t>
            </a:r>
            <a:r>
              <a:rPr lang="zh-CN" altLang="en-US" sz="2200" b="1" dirty="0">
                <a:solidFill>
                  <a:srgbClr val="303030"/>
                </a:solidFill>
                <a:latin typeface="宋体" panose="02010600030101010101" pitchFamily="2" charset="-122"/>
                <a:ea typeface="宋体" panose="02010600030101010101" pitchFamily="2" charset="-122"/>
                <a:sym typeface="黑体" panose="02010609060101010101" charset="-122"/>
              </a:rPr>
              <a:t>强化了阅读的基础地位。无论是漫画材料还是文字材料，都需要概括出一个明确的议论范围</a:t>
            </a:r>
            <a:endParaRPr lang="zh-CN" altLang="en-US" sz="2200" b="1" dirty="0">
              <a:solidFill>
                <a:srgbClr val="303030"/>
              </a:solidFill>
              <a:latin typeface="宋体" panose="02010600030101010101" pitchFamily="2" charset="-122"/>
              <a:ea typeface="宋体" panose="02010600030101010101" pitchFamily="2" charset="-122"/>
            </a:endParaRPr>
          </a:p>
          <a:p>
            <a:pPr marL="0" indent="0">
              <a:lnSpc>
                <a:spcPct val="125000"/>
              </a:lnSpc>
              <a:buNone/>
            </a:pPr>
            <a:r>
              <a:rPr lang="en-US" altLang="zh-CN" sz="2200" b="1" dirty="0">
                <a:solidFill>
                  <a:srgbClr val="303030"/>
                </a:solidFill>
                <a:latin typeface="宋体" panose="02010600030101010101" pitchFamily="2" charset="-122"/>
                <a:ea typeface="宋体" panose="02010600030101010101" pitchFamily="2" charset="-122"/>
                <a:sym typeface="黑体" panose="02010609060101010101" charset="-122"/>
              </a:rPr>
              <a:t> 5.</a:t>
            </a:r>
            <a:r>
              <a:rPr lang="zh-CN" altLang="en-US" sz="2200" b="1" dirty="0">
                <a:solidFill>
                  <a:srgbClr val="303030"/>
                </a:solidFill>
                <a:latin typeface="宋体" panose="02010600030101010101" pitchFamily="2" charset="-122"/>
                <a:ea typeface="宋体" panose="02010600030101010101" pitchFamily="2" charset="-122"/>
                <a:sym typeface="黑体" panose="02010609060101010101" charset="-122"/>
              </a:rPr>
              <a:t>试题中的“材料”不是现成的结论，而是思考的起点、由头。材料中的要点从二元对立模式转向多元比较  </a:t>
            </a:r>
            <a:endParaRPr lang="zh-CN" altLang="en-US" sz="2200" dirty="0"/>
          </a:p>
          <a:p>
            <a:pPr marL="0" indent="0">
              <a:lnSpc>
                <a:spcPct val="80000"/>
              </a:lnSpc>
            </a:pPr>
            <a:endParaRPr lang="zh-CN" altLang="en-US" sz="2200" dirty="0"/>
          </a:p>
        </p:txBody>
      </p:sp>
      <p:sp>
        <p:nvSpPr>
          <p:cNvPr id="139267" name="文本框 1"/>
          <p:cNvSpPr txBox="1"/>
          <p:nvPr/>
        </p:nvSpPr>
        <p:spPr>
          <a:xfrm>
            <a:off x="2981325" y="171450"/>
            <a:ext cx="6270625" cy="583565"/>
          </a:xfrm>
          <a:prstGeom prst="rect">
            <a:avLst/>
          </a:prstGeom>
          <a:noFill/>
          <a:ln w="9525">
            <a:noFill/>
          </a:ln>
        </p:spPr>
        <p:txBody>
          <a:bodyPr>
            <a:spAutoFit/>
          </a:bodyPr>
          <a:p>
            <a:r>
              <a:rPr lang="zh-CN" altLang="en-US" sz="3200" b="1" dirty="0">
                <a:solidFill>
                  <a:srgbClr val="FF0000"/>
                </a:solidFill>
                <a:latin typeface="Arial" panose="020B0604020202020204" pitchFamily="34" charset="0"/>
                <a:sym typeface="黑体" panose="02010609060101010101" charset="-122"/>
              </a:rPr>
              <a:t>命题趋势</a:t>
            </a:r>
            <a:endParaRPr lang="zh-CN" altLang="en-US" sz="3200" b="1" dirty="0">
              <a:solidFill>
                <a:srgbClr val="FF0000"/>
              </a:solidFill>
              <a:latin typeface="Arial" panose="020B0604020202020204" pitchFamily="34" charset="0"/>
              <a:sym typeface="黑体" panose="02010609060101010101" charset="-122"/>
            </a:endParaRPr>
          </a:p>
        </p:txBody>
      </p:sp>
    </p:spTree>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0290" name="Rectangle 2"/>
          <p:cNvSpPr>
            <a:spLocks noGrp="1"/>
          </p:cNvSpPr>
          <p:nvPr>
            <p:ph type="title"/>
          </p:nvPr>
        </p:nvSpPr>
        <p:spPr>
          <a:xfrm>
            <a:off x="1981200" y="274638"/>
            <a:ext cx="8229600" cy="1143000"/>
          </a:xfrm>
        </p:spPr>
        <p:txBody>
          <a:bodyPr vert="horz" wrap="square" lIns="91440" tIns="45720" rIns="91440" bIns="45720" anchor="ctr"/>
          <a:p>
            <a:r>
              <a:rPr lang="zh-CN" altLang="en-US" sz="3600" kern="1200" dirty="0">
                <a:latin typeface="+mj-ea"/>
                <a:ea typeface="+mj-ea"/>
                <a:cs typeface="+mj-cs"/>
                <a:sym typeface="Arial" panose="020B0604020202020204" pitchFamily="34" charset="0"/>
              </a:rPr>
              <a:t>高考作文    写什么</a:t>
            </a:r>
            <a:endParaRPr lang="zh-CN" altLang="en-US" sz="3600" kern="1200" dirty="0">
              <a:latin typeface="+mj-ea"/>
              <a:ea typeface="+mj-ea"/>
              <a:cs typeface="+mj-cs"/>
              <a:sym typeface="Arial" panose="020B0604020202020204" pitchFamily="34" charset="0"/>
            </a:endParaRPr>
          </a:p>
        </p:txBody>
      </p:sp>
      <p:sp>
        <p:nvSpPr>
          <p:cNvPr id="140291" name="Rectangle 3"/>
          <p:cNvSpPr>
            <a:spLocks noGrp="1"/>
          </p:cNvSpPr>
          <p:nvPr>
            <p:ph idx="1"/>
          </p:nvPr>
        </p:nvSpPr>
        <p:spPr>
          <a:xfrm>
            <a:off x="1981200" y="1417638"/>
            <a:ext cx="8229600" cy="4603750"/>
          </a:xfrm>
        </p:spPr>
        <p:txBody>
          <a:bodyPr vert="horz" wrap="square" lIns="91440" tIns="45720" rIns="91440" bIns="45720" anchor="t"/>
          <a:p>
            <a:pPr>
              <a:buNone/>
            </a:pPr>
            <a:r>
              <a:rPr lang="en-US" altLang="zh-CN" dirty="0">
                <a:solidFill>
                  <a:schemeClr val="accent2"/>
                </a:solidFill>
              </a:rPr>
              <a:t>22</a:t>
            </a:r>
            <a:r>
              <a:rPr lang="zh-CN" altLang="en-US" dirty="0">
                <a:solidFill>
                  <a:schemeClr val="accent2"/>
                </a:solidFill>
              </a:rPr>
              <a:t>．阅读下面的材料，根据要求写作。（</a:t>
            </a:r>
            <a:r>
              <a:rPr lang="en-US" altLang="zh-CN" dirty="0">
                <a:solidFill>
                  <a:schemeClr val="accent2"/>
                </a:solidFill>
              </a:rPr>
              <a:t>60</a:t>
            </a:r>
            <a:r>
              <a:rPr lang="zh-CN" altLang="en-US" dirty="0">
                <a:solidFill>
                  <a:schemeClr val="accent2"/>
                </a:solidFill>
              </a:rPr>
              <a:t>分）</a:t>
            </a:r>
            <a:endParaRPr lang="zh-CN" altLang="en-US" dirty="0">
              <a:solidFill>
                <a:schemeClr val="accent2"/>
              </a:solidFill>
            </a:endParaRPr>
          </a:p>
          <a:p>
            <a:pPr>
              <a:buNone/>
            </a:pPr>
            <a:r>
              <a:rPr lang="zh-CN" altLang="en-US" dirty="0">
                <a:solidFill>
                  <a:schemeClr val="accent2"/>
                </a:solidFill>
              </a:rPr>
              <a:t>   </a:t>
            </a:r>
            <a:r>
              <a:rPr lang="zh-CN" altLang="en-US" dirty="0">
                <a:solidFill>
                  <a:schemeClr val="accent2"/>
                </a:solidFill>
                <a:latin typeface="楷体" panose="02010609060101010101" pitchFamily="49" charset="-122"/>
                <a:ea typeface="楷体" panose="02010609060101010101" pitchFamily="49" charset="-122"/>
              </a:rPr>
              <a:t>据近期一项对来华留学生的调查，他们较为关注的“中国关键词”有：一带一路、大熊猫、广场舞、中华美食、长城、共享单车、京剧、空气污染、美丽乡村、食品安全、高铁、移动支付。</a:t>
            </a:r>
            <a:endParaRPr lang="zh-CN" altLang="en-US" dirty="0">
              <a:solidFill>
                <a:schemeClr val="accent2"/>
              </a:solidFill>
              <a:latin typeface="楷体" panose="02010609060101010101" pitchFamily="49" charset="-122"/>
              <a:ea typeface="楷体" panose="02010609060101010101" pitchFamily="49" charset="-122"/>
            </a:endParaRPr>
          </a:p>
          <a:p>
            <a:pPr>
              <a:buNone/>
            </a:pPr>
            <a:r>
              <a:rPr lang="zh-CN" altLang="en-US" dirty="0">
                <a:solidFill>
                  <a:schemeClr val="accent2"/>
                </a:solidFill>
              </a:rPr>
              <a:t>    请从中选择两三个关键词来呈现你所认识的中国，写一篇文章帮助外国青年读懂中国。要求选好关键词，使之形成有机的关联；选好角度，明确文体，自拟标题；不要套作，不得抄袭；不少于</a:t>
            </a:r>
            <a:r>
              <a:rPr lang="en-US" altLang="zh-CN" dirty="0">
                <a:solidFill>
                  <a:schemeClr val="accent2"/>
                </a:solidFill>
              </a:rPr>
              <a:t>800</a:t>
            </a:r>
            <a:r>
              <a:rPr lang="zh-CN" altLang="en-US" dirty="0">
                <a:solidFill>
                  <a:schemeClr val="accent2"/>
                </a:solidFill>
              </a:rPr>
              <a:t>字。</a:t>
            </a:r>
            <a:endParaRPr lang="zh-CN" altLang="en-US" dirty="0">
              <a:solidFill>
                <a:schemeClr val="accent2"/>
              </a:solidFill>
            </a:endParaRPr>
          </a:p>
        </p:txBody>
      </p:sp>
    </p:spTree>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1314" name="Rectangle 2"/>
          <p:cNvSpPr>
            <a:spLocks noGrp="1"/>
          </p:cNvSpPr>
          <p:nvPr>
            <p:ph type="title"/>
          </p:nvPr>
        </p:nvSpPr>
        <p:spPr>
          <a:xfrm>
            <a:off x="1981200" y="274638"/>
            <a:ext cx="8229600" cy="1143000"/>
          </a:xfrm>
        </p:spPr>
        <p:txBody>
          <a:bodyPr vert="horz" wrap="square" lIns="91440" tIns="45720" rIns="91440" bIns="45720" anchor="ctr"/>
          <a:p>
            <a:r>
              <a:rPr lang="zh-CN" altLang="en-US" sz="3600" kern="1200" dirty="0">
                <a:latin typeface="+mj-ea"/>
                <a:ea typeface="+mj-ea"/>
                <a:cs typeface="+mj-cs"/>
                <a:sym typeface="Arial" panose="020B0604020202020204" pitchFamily="34" charset="0"/>
              </a:rPr>
              <a:t>“呈现你所认识的中国”</a:t>
            </a:r>
            <a:endParaRPr lang="zh-CN" altLang="en-US" sz="3600" kern="1200" dirty="0">
              <a:latin typeface="+mj-ea"/>
              <a:ea typeface="+mj-ea"/>
              <a:cs typeface="+mj-cs"/>
              <a:sym typeface="Arial" panose="020B0604020202020204" pitchFamily="34" charset="0"/>
            </a:endParaRPr>
          </a:p>
        </p:txBody>
      </p:sp>
      <p:sp>
        <p:nvSpPr>
          <p:cNvPr id="141315" name="Rectangle 3"/>
          <p:cNvSpPr>
            <a:spLocks noGrp="1"/>
          </p:cNvSpPr>
          <p:nvPr>
            <p:ph idx="1"/>
          </p:nvPr>
        </p:nvSpPr>
        <p:spPr>
          <a:xfrm>
            <a:off x="1981200" y="1417638"/>
            <a:ext cx="8229600" cy="4603750"/>
          </a:xfrm>
        </p:spPr>
        <p:txBody>
          <a:bodyPr vert="horz" wrap="square" lIns="91440" tIns="45720" rIns="91440" bIns="45720" anchor="t"/>
          <a:p>
            <a:pPr>
              <a:buNone/>
            </a:pPr>
            <a:r>
              <a:rPr lang="zh-CN" altLang="en-US" sz="2000" dirty="0">
                <a:solidFill>
                  <a:schemeClr val="accent2"/>
                </a:solidFill>
              </a:rPr>
              <a:t>十二个“中国关键词”是考生落笔的抓手</a:t>
            </a:r>
            <a:endParaRPr lang="zh-CN" altLang="en-US" sz="2000" dirty="0">
              <a:solidFill>
                <a:schemeClr val="accent2"/>
              </a:solidFill>
            </a:endParaRPr>
          </a:p>
          <a:p>
            <a:pPr>
              <a:buNone/>
            </a:pPr>
            <a:r>
              <a:rPr lang="zh-CN" altLang="en-US" sz="2000" dirty="0">
                <a:solidFill>
                  <a:schemeClr val="accent2"/>
                </a:solidFill>
              </a:rPr>
              <a:t>“从中选择两三个关键词”则完全尊重考生的个人意愿。</a:t>
            </a:r>
            <a:endParaRPr lang="zh-CN" altLang="en-US" sz="2000" dirty="0">
              <a:solidFill>
                <a:schemeClr val="accent2"/>
              </a:solidFill>
            </a:endParaRPr>
          </a:p>
          <a:p>
            <a:pPr>
              <a:buNone/>
            </a:pPr>
            <a:r>
              <a:rPr lang="zh-CN" altLang="en-US" sz="2000" dirty="0">
                <a:solidFill>
                  <a:schemeClr val="accent2"/>
                </a:solidFill>
              </a:rPr>
              <a:t>关键词搭配组合的自由度很大。</a:t>
            </a:r>
            <a:endParaRPr lang="zh-CN" altLang="en-US" sz="2000" dirty="0">
              <a:solidFill>
                <a:schemeClr val="accent2"/>
              </a:solidFill>
            </a:endParaRPr>
          </a:p>
          <a:p>
            <a:pPr>
              <a:buNone/>
            </a:pPr>
            <a:r>
              <a:rPr lang="zh-CN" altLang="en-US" sz="2000" dirty="0">
                <a:solidFill>
                  <a:schemeClr val="accent2"/>
                </a:solidFill>
              </a:rPr>
              <a:t>  “长城”</a:t>
            </a:r>
            <a:r>
              <a:rPr lang="en-US" altLang="zh-CN" sz="2000" dirty="0">
                <a:solidFill>
                  <a:schemeClr val="accent2"/>
                </a:solidFill>
              </a:rPr>
              <a:t>——“</a:t>
            </a:r>
            <a:r>
              <a:rPr lang="zh-CN" altLang="en-US" sz="2000" dirty="0">
                <a:solidFill>
                  <a:schemeClr val="accent2"/>
                </a:solidFill>
              </a:rPr>
              <a:t>京剧”拥有古老文明的传统中国</a:t>
            </a:r>
            <a:endParaRPr lang="zh-CN" altLang="en-US" sz="2000" dirty="0">
              <a:solidFill>
                <a:schemeClr val="accent2"/>
              </a:solidFill>
            </a:endParaRPr>
          </a:p>
          <a:p>
            <a:pPr>
              <a:buNone/>
            </a:pPr>
            <a:r>
              <a:rPr lang="zh-CN" altLang="en-US" sz="2000" dirty="0">
                <a:solidFill>
                  <a:schemeClr val="accent2"/>
                </a:solidFill>
              </a:rPr>
              <a:t>  “高铁”</a:t>
            </a:r>
            <a:r>
              <a:rPr lang="en-US" altLang="zh-CN" sz="2000" dirty="0">
                <a:solidFill>
                  <a:schemeClr val="accent2"/>
                </a:solidFill>
              </a:rPr>
              <a:t>——“</a:t>
            </a:r>
            <a:r>
              <a:rPr lang="zh-CN" altLang="en-US" sz="2000" dirty="0">
                <a:solidFill>
                  <a:schemeClr val="accent2"/>
                </a:solidFill>
              </a:rPr>
              <a:t>移动支付”现代开放的高科技中国</a:t>
            </a:r>
            <a:endParaRPr lang="zh-CN" altLang="en-US" sz="2000" dirty="0">
              <a:solidFill>
                <a:schemeClr val="accent2"/>
              </a:solidFill>
            </a:endParaRPr>
          </a:p>
          <a:p>
            <a:pPr>
              <a:buNone/>
            </a:pPr>
            <a:r>
              <a:rPr lang="zh-CN" altLang="en-US" sz="2000" dirty="0">
                <a:solidFill>
                  <a:schemeClr val="accent2"/>
                </a:solidFill>
              </a:rPr>
              <a:t>  “中华美食”</a:t>
            </a:r>
            <a:r>
              <a:rPr lang="en-US" altLang="zh-CN" sz="2000" dirty="0">
                <a:solidFill>
                  <a:schemeClr val="accent2"/>
                </a:solidFill>
              </a:rPr>
              <a:t>——“</a:t>
            </a:r>
            <a:r>
              <a:rPr lang="zh-CN" altLang="en-US" sz="2000" dirty="0">
                <a:solidFill>
                  <a:schemeClr val="accent2"/>
                </a:solidFill>
              </a:rPr>
              <a:t>广场舞”好玩的中国或热情的中国</a:t>
            </a:r>
            <a:endParaRPr lang="zh-CN" altLang="en-US" sz="2000" dirty="0">
              <a:solidFill>
                <a:schemeClr val="accent2"/>
              </a:solidFill>
            </a:endParaRPr>
          </a:p>
          <a:p>
            <a:pPr>
              <a:buNone/>
            </a:pPr>
            <a:r>
              <a:rPr lang="zh-CN" altLang="en-US" sz="2000" dirty="0">
                <a:solidFill>
                  <a:schemeClr val="accent2"/>
                </a:solidFill>
              </a:rPr>
              <a:t>  “共享单车”</a:t>
            </a:r>
            <a:r>
              <a:rPr lang="en-US" altLang="zh-CN" sz="2000" dirty="0">
                <a:solidFill>
                  <a:schemeClr val="accent2"/>
                </a:solidFill>
              </a:rPr>
              <a:t>——“</a:t>
            </a:r>
            <a:r>
              <a:rPr lang="zh-CN" altLang="en-US" sz="2000" dirty="0">
                <a:solidFill>
                  <a:schemeClr val="accent2"/>
                </a:solidFill>
              </a:rPr>
              <a:t>移动支付”生机勃勃的时尚中国或互联网中国。</a:t>
            </a:r>
            <a:endParaRPr lang="zh-CN" altLang="en-US" sz="2000" dirty="0">
              <a:solidFill>
                <a:schemeClr val="accent2"/>
              </a:solidFill>
            </a:endParaRPr>
          </a:p>
          <a:p>
            <a:pPr>
              <a:buNone/>
            </a:pPr>
            <a:r>
              <a:rPr lang="zh-CN" altLang="en-US" sz="2000" dirty="0">
                <a:solidFill>
                  <a:schemeClr val="accent2"/>
                </a:solidFill>
              </a:rPr>
              <a:t>  “京剧”</a:t>
            </a:r>
            <a:r>
              <a:rPr lang="en-US" altLang="zh-CN" sz="2000" dirty="0">
                <a:solidFill>
                  <a:schemeClr val="accent2"/>
                </a:solidFill>
              </a:rPr>
              <a:t>——“</a:t>
            </a:r>
            <a:r>
              <a:rPr lang="zh-CN" altLang="en-US" sz="2000" dirty="0">
                <a:solidFill>
                  <a:schemeClr val="accent2"/>
                </a:solidFill>
              </a:rPr>
              <a:t>广场舞”并置而观</a:t>
            </a:r>
            <a:endParaRPr lang="zh-CN" altLang="en-US" sz="2000" dirty="0">
              <a:solidFill>
                <a:schemeClr val="accent2"/>
              </a:solidFill>
            </a:endParaRPr>
          </a:p>
          <a:p>
            <a:pPr>
              <a:buNone/>
            </a:pPr>
            <a:r>
              <a:rPr lang="zh-CN" altLang="en-US" sz="2000" dirty="0">
                <a:solidFill>
                  <a:schemeClr val="accent2"/>
                </a:solidFill>
              </a:rPr>
              <a:t>  “中华美食”</a:t>
            </a:r>
            <a:r>
              <a:rPr lang="en-US" altLang="zh-CN" sz="2000" dirty="0">
                <a:solidFill>
                  <a:schemeClr val="accent2"/>
                </a:solidFill>
              </a:rPr>
              <a:t>——“</a:t>
            </a:r>
            <a:r>
              <a:rPr lang="zh-CN" altLang="en-US" sz="2000" dirty="0">
                <a:solidFill>
                  <a:schemeClr val="accent2"/>
                </a:solidFill>
              </a:rPr>
              <a:t>食品安全”的严峻现实作勾连</a:t>
            </a:r>
            <a:endParaRPr lang="zh-CN" altLang="en-US" sz="2000" dirty="0">
              <a:solidFill>
                <a:schemeClr val="accent2"/>
              </a:solidFill>
            </a:endParaRPr>
          </a:p>
          <a:p>
            <a:pPr>
              <a:buNone/>
            </a:pPr>
            <a:r>
              <a:rPr lang="zh-CN" altLang="en-US" sz="2000" dirty="0">
                <a:solidFill>
                  <a:schemeClr val="accent2"/>
                </a:solidFill>
              </a:rPr>
              <a:t>  “长城”</a:t>
            </a:r>
            <a:r>
              <a:rPr lang="en-US" altLang="zh-CN" sz="2000" dirty="0">
                <a:solidFill>
                  <a:schemeClr val="accent2"/>
                </a:solidFill>
              </a:rPr>
              <a:t>——“</a:t>
            </a:r>
            <a:r>
              <a:rPr lang="zh-CN" altLang="en-US" sz="2000" dirty="0">
                <a:solidFill>
                  <a:schemeClr val="accent2"/>
                </a:solidFill>
              </a:rPr>
              <a:t>一带一路”相互对照</a:t>
            </a:r>
            <a:endParaRPr lang="zh-CN" altLang="en-US" sz="2000" dirty="0">
              <a:solidFill>
                <a:schemeClr val="accent2"/>
              </a:solidFill>
            </a:endParaRPr>
          </a:p>
          <a:p>
            <a:pPr>
              <a:buNone/>
            </a:pPr>
            <a:r>
              <a:rPr lang="zh-CN" altLang="en-US" sz="2000" dirty="0">
                <a:solidFill>
                  <a:schemeClr val="accent2"/>
                </a:solidFill>
              </a:rPr>
              <a:t>    每一个关键词都是中国的缩影和表征，它们之间既存在着丰富的张力和层叠的思辨空间，又共同构成了多样而立体的中国。</a:t>
            </a:r>
            <a:endParaRPr lang="zh-CN" altLang="en-US" sz="2000" dirty="0">
              <a:solidFill>
                <a:schemeClr val="accent2"/>
              </a:solidFill>
            </a:endParaRPr>
          </a:p>
          <a:p>
            <a:endParaRPr lang="zh-CN" altLang="en-US" sz="2000" dirty="0">
              <a:solidFill>
                <a:schemeClr val="accent2"/>
              </a:solidFill>
            </a:endParaRPr>
          </a:p>
        </p:txBody>
      </p:sp>
    </p:spTree>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2338" name="Rectangle 2"/>
          <p:cNvSpPr>
            <a:spLocks noGrp="1"/>
          </p:cNvSpPr>
          <p:nvPr>
            <p:ph type="title"/>
          </p:nvPr>
        </p:nvSpPr>
        <p:spPr>
          <a:xfrm>
            <a:off x="1981200" y="274638"/>
            <a:ext cx="8229600" cy="1143000"/>
          </a:xfrm>
        </p:spPr>
        <p:txBody>
          <a:bodyPr vert="horz" wrap="square" lIns="91440" tIns="45720" rIns="91440" bIns="45720" anchor="ctr"/>
          <a:p>
            <a:r>
              <a:rPr lang="zh-CN" altLang="en-US" sz="2800" kern="1200" dirty="0">
                <a:latin typeface="+mj-ea"/>
                <a:ea typeface="+mj-ea"/>
                <a:cs typeface="+mj-cs"/>
                <a:sym typeface="Arial" panose="020B0604020202020204" pitchFamily="34" charset="0"/>
              </a:rPr>
              <a:t>帮助外国青年读懂中国</a:t>
            </a:r>
            <a:endParaRPr lang="zh-CN" altLang="en-US" sz="2800" kern="1200" dirty="0">
              <a:latin typeface="+mj-ea"/>
              <a:ea typeface="+mj-ea"/>
              <a:cs typeface="+mj-cs"/>
              <a:sym typeface="Arial" panose="020B0604020202020204" pitchFamily="34" charset="0"/>
            </a:endParaRPr>
          </a:p>
        </p:txBody>
      </p:sp>
      <p:sp>
        <p:nvSpPr>
          <p:cNvPr id="142339" name="Rectangle 3"/>
          <p:cNvSpPr>
            <a:spLocks noGrp="1"/>
          </p:cNvSpPr>
          <p:nvPr>
            <p:ph idx="1"/>
          </p:nvPr>
        </p:nvSpPr>
        <p:spPr>
          <a:xfrm>
            <a:off x="1992313" y="1125538"/>
            <a:ext cx="8229600" cy="4603750"/>
          </a:xfrm>
        </p:spPr>
        <p:txBody>
          <a:bodyPr vert="horz" wrap="square" lIns="91440" tIns="45720" rIns="91440" bIns="45720" anchor="t"/>
          <a:p>
            <a:pPr>
              <a:lnSpc>
                <a:spcPct val="80000"/>
              </a:lnSpc>
              <a:buNone/>
            </a:pPr>
            <a:r>
              <a:rPr lang="zh-CN" altLang="en-US" dirty="0">
                <a:solidFill>
                  <a:schemeClr val="accent2"/>
                </a:solidFill>
              </a:rPr>
              <a:t>树立读者意识，重视写作的交际性。</a:t>
            </a:r>
            <a:endParaRPr lang="zh-CN" altLang="en-US" dirty="0">
              <a:solidFill>
                <a:schemeClr val="accent2"/>
              </a:solidFill>
            </a:endParaRPr>
          </a:p>
          <a:p>
            <a:pPr>
              <a:lnSpc>
                <a:spcPct val="80000"/>
              </a:lnSpc>
              <a:buNone/>
            </a:pPr>
            <a:r>
              <a:rPr lang="zh-CN" altLang="en-US" sz="1800" dirty="0">
                <a:solidFill>
                  <a:schemeClr val="accent2"/>
                </a:solidFill>
              </a:rPr>
              <a:t> </a:t>
            </a:r>
            <a:endParaRPr lang="zh-CN" altLang="en-US" sz="1800" dirty="0">
              <a:solidFill>
                <a:schemeClr val="accent2"/>
              </a:solidFill>
            </a:endParaRPr>
          </a:p>
          <a:p>
            <a:pPr>
              <a:lnSpc>
                <a:spcPct val="80000"/>
              </a:lnSpc>
              <a:buNone/>
            </a:pPr>
            <a:r>
              <a:rPr lang="zh-CN" altLang="en-US" sz="1800" dirty="0">
                <a:solidFill>
                  <a:schemeClr val="tx2"/>
                </a:solidFill>
              </a:rPr>
              <a:t>写作对象</a:t>
            </a:r>
            <a:r>
              <a:rPr lang="en-US" altLang="zh-CN" sz="1800" dirty="0">
                <a:solidFill>
                  <a:schemeClr val="tx2"/>
                </a:solidFill>
              </a:rPr>
              <a:t>——“</a:t>
            </a:r>
            <a:r>
              <a:rPr lang="zh-CN" altLang="en-US" sz="1800" dirty="0">
                <a:solidFill>
                  <a:schemeClr val="tx2"/>
                </a:solidFill>
              </a:rPr>
              <a:t>外国青年”。</a:t>
            </a:r>
            <a:endParaRPr lang="zh-CN" altLang="en-US" sz="1800" dirty="0">
              <a:solidFill>
                <a:schemeClr val="tx2"/>
              </a:solidFill>
            </a:endParaRPr>
          </a:p>
          <a:p>
            <a:pPr>
              <a:lnSpc>
                <a:spcPct val="80000"/>
              </a:lnSpc>
              <a:buNone/>
            </a:pPr>
            <a:r>
              <a:rPr lang="zh-CN" altLang="en-US" sz="1800" dirty="0"/>
              <a:t>    “外国青年”系泛指，可以是集合概念，也可以是非集合概念，即“外国青年”或指全体，或指某一类、某一个。</a:t>
            </a:r>
            <a:endParaRPr lang="zh-CN" altLang="en-US" sz="1800" dirty="0"/>
          </a:p>
          <a:p>
            <a:pPr>
              <a:lnSpc>
                <a:spcPct val="80000"/>
              </a:lnSpc>
              <a:buNone/>
            </a:pPr>
            <a:endParaRPr lang="zh-CN" altLang="en-US" sz="1800" dirty="0"/>
          </a:p>
          <a:p>
            <a:pPr>
              <a:lnSpc>
                <a:spcPct val="80000"/>
              </a:lnSpc>
              <a:buNone/>
            </a:pPr>
            <a:r>
              <a:rPr lang="zh-CN" altLang="en-US" sz="1800" dirty="0">
                <a:solidFill>
                  <a:schemeClr val="tx2"/>
                </a:solidFill>
              </a:rPr>
              <a:t>有针对性地交流：</a:t>
            </a:r>
            <a:endParaRPr lang="zh-CN" altLang="en-US" sz="1800" dirty="0">
              <a:solidFill>
                <a:schemeClr val="tx2"/>
              </a:solidFill>
            </a:endParaRPr>
          </a:p>
          <a:p>
            <a:pPr>
              <a:lnSpc>
                <a:spcPct val="80000"/>
              </a:lnSpc>
              <a:buNone/>
            </a:pPr>
            <a:r>
              <a:rPr lang="zh-CN" altLang="en-US" sz="1800" dirty="0"/>
              <a:t>    立足于中国青年的立场、角度，帮助外国青年了解中国、认识中国。</a:t>
            </a:r>
            <a:endParaRPr lang="zh-CN" altLang="en-US" sz="1800" dirty="0"/>
          </a:p>
          <a:p>
            <a:pPr>
              <a:lnSpc>
                <a:spcPct val="80000"/>
              </a:lnSpc>
              <a:buNone/>
            </a:pPr>
            <a:endParaRPr lang="zh-CN" altLang="en-US" sz="1800" dirty="0"/>
          </a:p>
          <a:p>
            <a:pPr>
              <a:lnSpc>
                <a:spcPct val="80000"/>
              </a:lnSpc>
              <a:buNone/>
            </a:pPr>
            <a:r>
              <a:rPr lang="zh-CN" altLang="en-US" sz="1800" dirty="0">
                <a:solidFill>
                  <a:schemeClr val="tx2"/>
                </a:solidFill>
              </a:rPr>
              <a:t>注意话语策略：</a:t>
            </a:r>
            <a:endParaRPr lang="zh-CN" altLang="en-US" sz="1800" dirty="0">
              <a:solidFill>
                <a:schemeClr val="tx2"/>
              </a:solidFill>
            </a:endParaRPr>
          </a:p>
          <a:p>
            <a:pPr>
              <a:lnSpc>
                <a:spcPct val="80000"/>
              </a:lnSpc>
              <a:buNone/>
            </a:pPr>
            <a:r>
              <a:rPr lang="zh-CN" altLang="en-US" sz="1800" dirty="0"/>
              <a:t>    平等地沟通、对话，既要热情、真诚，又不失理性、深刻。</a:t>
            </a:r>
            <a:endParaRPr lang="zh-CN" altLang="en-US" sz="1800" dirty="0"/>
          </a:p>
          <a:p>
            <a:pPr>
              <a:lnSpc>
                <a:spcPct val="80000"/>
              </a:lnSpc>
              <a:buNone/>
            </a:pPr>
            <a:endParaRPr lang="zh-CN" altLang="en-US" sz="1800" dirty="0"/>
          </a:p>
          <a:p>
            <a:pPr>
              <a:lnSpc>
                <a:spcPct val="80000"/>
              </a:lnSpc>
              <a:buNone/>
            </a:pPr>
            <a:r>
              <a:rPr lang="zh-CN" altLang="en-US" sz="1800" dirty="0">
                <a:solidFill>
                  <a:schemeClr val="tx2"/>
                </a:solidFill>
              </a:rPr>
              <a:t>“读懂”：</a:t>
            </a:r>
            <a:endParaRPr lang="zh-CN" altLang="en-US" sz="1800" dirty="0">
              <a:solidFill>
                <a:schemeClr val="tx2"/>
              </a:solidFill>
            </a:endParaRPr>
          </a:p>
          <a:p>
            <a:pPr>
              <a:lnSpc>
                <a:spcPct val="80000"/>
              </a:lnSpc>
              <a:buNone/>
            </a:pPr>
            <a:r>
              <a:rPr lang="zh-CN" altLang="en-US" sz="1800" dirty="0"/>
              <a:t>     从茫然无知到初步了解、从不全面到更全面、从肤浅到深刻。</a:t>
            </a:r>
            <a:endParaRPr lang="zh-CN" altLang="en-US" sz="1800" dirty="0"/>
          </a:p>
          <a:p>
            <a:pPr>
              <a:lnSpc>
                <a:spcPct val="80000"/>
              </a:lnSpc>
              <a:buNone/>
            </a:pPr>
            <a:r>
              <a:rPr lang="zh-CN" altLang="en-US" sz="1800" dirty="0"/>
              <a:t>    </a:t>
            </a:r>
            <a:endParaRPr lang="zh-CN" altLang="en-US" sz="1800" dirty="0"/>
          </a:p>
          <a:p>
            <a:pPr>
              <a:lnSpc>
                <a:spcPct val="80000"/>
              </a:lnSpc>
              <a:buNone/>
            </a:pPr>
            <a:r>
              <a:rPr lang="zh-CN" altLang="en-US" sz="1800" dirty="0"/>
              <a:t>    预设的读者类型影响立意的深度、写作的难度。</a:t>
            </a:r>
            <a:endParaRPr lang="zh-CN" altLang="en-US" sz="1800" dirty="0"/>
          </a:p>
          <a:p>
            <a:pPr>
              <a:lnSpc>
                <a:spcPct val="80000"/>
              </a:lnSpc>
            </a:pPr>
            <a:endParaRPr lang="zh-CN" altLang="en-US" sz="1800" dirty="0"/>
          </a:p>
        </p:txBody>
      </p:sp>
    </p:spTree>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5410" name="Rectangle 2"/>
          <p:cNvSpPr>
            <a:spLocks noGrp="1"/>
          </p:cNvSpPr>
          <p:nvPr>
            <p:ph type="title"/>
          </p:nvPr>
        </p:nvSpPr>
        <p:spPr>
          <a:xfrm>
            <a:off x="1981200" y="274638"/>
            <a:ext cx="8229600" cy="1143000"/>
          </a:xfrm>
        </p:spPr>
        <p:txBody>
          <a:bodyPr vert="horz" wrap="square" lIns="91440" tIns="45720" rIns="91440" bIns="45720" anchor="ctr"/>
          <a:p>
            <a:r>
              <a:rPr lang="zh-CN" altLang="en-US" sz="3200" b="1" kern="1200" dirty="0">
                <a:latin typeface="+mj-ea"/>
                <a:ea typeface="+mj-ea"/>
                <a:cs typeface="+mj-cs"/>
                <a:sym typeface="Arial" panose="020B0604020202020204" pitchFamily="34" charset="0"/>
              </a:rPr>
              <a:t>从“二元对立”走向“多元思维”</a:t>
            </a:r>
            <a:br>
              <a:rPr lang="zh-CN" altLang="en-US" sz="3200" b="1" kern="1200" dirty="0">
                <a:solidFill>
                  <a:srgbClr val="333333"/>
                </a:solidFill>
                <a:latin typeface="+mj-ea"/>
                <a:ea typeface="+mj-ea"/>
                <a:cs typeface="+mj-cs"/>
                <a:sym typeface="Arial" panose="020B0604020202020204" pitchFamily="34" charset="0"/>
              </a:rPr>
            </a:br>
            <a:endParaRPr lang="zh-CN" altLang="en-US" sz="3200" b="1" kern="1200" dirty="0">
              <a:solidFill>
                <a:srgbClr val="333333"/>
              </a:solidFill>
              <a:latin typeface="+mj-ea"/>
              <a:ea typeface="+mj-ea"/>
              <a:cs typeface="+mj-cs"/>
              <a:sym typeface="Arial" panose="020B0604020202020204" pitchFamily="34" charset="0"/>
            </a:endParaRPr>
          </a:p>
        </p:txBody>
      </p:sp>
      <p:sp>
        <p:nvSpPr>
          <p:cNvPr id="145411" name="Rectangle 3"/>
          <p:cNvSpPr>
            <a:spLocks noGrp="1"/>
          </p:cNvSpPr>
          <p:nvPr>
            <p:ph idx="1"/>
          </p:nvPr>
        </p:nvSpPr>
        <p:spPr>
          <a:xfrm>
            <a:off x="1981200" y="1417638"/>
            <a:ext cx="8229600" cy="4603750"/>
          </a:xfrm>
        </p:spPr>
        <p:txBody>
          <a:bodyPr vert="horz" wrap="square" lIns="91440" tIns="45720" rIns="91440" bIns="45720" anchor="t"/>
          <a:p>
            <a:pPr>
              <a:buNone/>
            </a:pPr>
            <a:r>
              <a:rPr lang="zh-CN" altLang="en-US" dirty="0">
                <a:solidFill>
                  <a:schemeClr val="accent2"/>
                </a:solidFill>
              </a:rPr>
              <a:t>“长城”</a:t>
            </a:r>
            <a:r>
              <a:rPr lang="en-US" altLang="zh-CN" dirty="0">
                <a:solidFill>
                  <a:schemeClr val="accent2"/>
                </a:solidFill>
              </a:rPr>
              <a:t>——“</a:t>
            </a:r>
            <a:r>
              <a:rPr lang="zh-CN" altLang="en-US" dirty="0">
                <a:solidFill>
                  <a:schemeClr val="accent2"/>
                </a:solidFill>
              </a:rPr>
              <a:t>京剧”拥有古老文明的传统中国</a:t>
            </a:r>
            <a:endParaRPr lang="zh-CN" altLang="en-US" dirty="0">
              <a:solidFill>
                <a:schemeClr val="accent2"/>
              </a:solidFill>
            </a:endParaRPr>
          </a:p>
          <a:p>
            <a:pPr>
              <a:buNone/>
            </a:pPr>
            <a:r>
              <a:rPr lang="zh-CN" altLang="en-US" dirty="0">
                <a:solidFill>
                  <a:schemeClr val="accent2"/>
                </a:solidFill>
              </a:rPr>
              <a:t>“高铁”</a:t>
            </a:r>
            <a:r>
              <a:rPr lang="en-US" altLang="zh-CN" dirty="0">
                <a:solidFill>
                  <a:schemeClr val="accent2"/>
                </a:solidFill>
              </a:rPr>
              <a:t>——“</a:t>
            </a:r>
            <a:r>
              <a:rPr lang="zh-CN" altLang="en-US" dirty="0">
                <a:solidFill>
                  <a:schemeClr val="accent2"/>
                </a:solidFill>
              </a:rPr>
              <a:t>移动支付”现代开放的高科技中国</a:t>
            </a:r>
            <a:endParaRPr lang="zh-CN" altLang="en-US" dirty="0">
              <a:solidFill>
                <a:schemeClr val="accent2"/>
              </a:solidFill>
            </a:endParaRPr>
          </a:p>
          <a:p>
            <a:pPr>
              <a:buNone/>
            </a:pPr>
            <a:r>
              <a:rPr lang="zh-CN" altLang="en-US" dirty="0">
                <a:solidFill>
                  <a:schemeClr val="accent2"/>
                </a:solidFill>
              </a:rPr>
              <a:t>“中华美食”</a:t>
            </a:r>
            <a:r>
              <a:rPr lang="en-US" altLang="zh-CN" dirty="0">
                <a:solidFill>
                  <a:schemeClr val="accent2"/>
                </a:solidFill>
              </a:rPr>
              <a:t>——“</a:t>
            </a:r>
            <a:r>
              <a:rPr lang="zh-CN" altLang="en-US" dirty="0">
                <a:solidFill>
                  <a:schemeClr val="accent2"/>
                </a:solidFill>
              </a:rPr>
              <a:t>广场舞”好玩的中国或热情的中国</a:t>
            </a:r>
            <a:endParaRPr lang="zh-CN" altLang="en-US" dirty="0">
              <a:solidFill>
                <a:schemeClr val="accent2"/>
              </a:solidFill>
            </a:endParaRPr>
          </a:p>
          <a:p>
            <a:pPr>
              <a:buNone/>
            </a:pPr>
            <a:r>
              <a:rPr lang="zh-CN" altLang="en-US" dirty="0">
                <a:solidFill>
                  <a:schemeClr val="accent2"/>
                </a:solidFill>
              </a:rPr>
              <a:t>“共享单车”</a:t>
            </a:r>
            <a:r>
              <a:rPr lang="en-US" altLang="zh-CN" dirty="0">
                <a:solidFill>
                  <a:schemeClr val="accent2"/>
                </a:solidFill>
              </a:rPr>
              <a:t>——“</a:t>
            </a:r>
            <a:r>
              <a:rPr lang="zh-CN" altLang="en-US" dirty="0">
                <a:solidFill>
                  <a:schemeClr val="accent2"/>
                </a:solidFill>
              </a:rPr>
              <a:t>移动支付”生机勃勃的时尚中国或互联网中国。</a:t>
            </a:r>
            <a:endParaRPr lang="zh-CN" altLang="en-US" dirty="0"/>
          </a:p>
          <a:p>
            <a:pPr>
              <a:buNone/>
            </a:pPr>
            <a:r>
              <a:rPr lang="zh-CN" altLang="en-US" dirty="0"/>
              <a:t>“京剧”</a:t>
            </a:r>
            <a:r>
              <a:rPr lang="en-US" altLang="zh-CN" dirty="0"/>
              <a:t>——</a:t>
            </a:r>
            <a:r>
              <a:rPr lang="zh-CN" altLang="en-US" dirty="0"/>
              <a:t>“广场舞”传统的国粹与时下的流行雅俗并存</a:t>
            </a:r>
            <a:endParaRPr lang="zh-CN" altLang="en-US" dirty="0"/>
          </a:p>
          <a:p>
            <a:pPr>
              <a:buNone/>
            </a:pPr>
            <a:r>
              <a:rPr lang="zh-CN" altLang="en-US" dirty="0"/>
              <a:t>“长城” </a:t>
            </a:r>
            <a:r>
              <a:rPr lang="en-US" altLang="zh-CN" dirty="0"/>
              <a:t>——</a:t>
            </a:r>
            <a:r>
              <a:rPr lang="zh-CN" altLang="en-US" dirty="0"/>
              <a:t>“一带一路”古今两大工程相互比照、相互映衬</a:t>
            </a:r>
            <a:endParaRPr lang="zh-CN" altLang="en-US" dirty="0"/>
          </a:p>
          <a:p>
            <a:pPr>
              <a:buNone/>
            </a:pPr>
            <a:r>
              <a:rPr lang="zh-CN" altLang="en-US" dirty="0"/>
              <a:t>“共享单车” </a:t>
            </a:r>
            <a:r>
              <a:rPr lang="en-US" altLang="zh-CN" dirty="0"/>
              <a:t>——</a:t>
            </a:r>
            <a:r>
              <a:rPr lang="zh-CN" altLang="en-US" dirty="0"/>
              <a:t>“空气污染”</a:t>
            </a:r>
            <a:r>
              <a:rPr lang="en-US" altLang="zh-CN" dirty="0"/>
              <a:t> </a:t>
            </a:r>
            <a:r>
              <a:rPr lang="zh-CN" altLang="en-US" dirty="0"/>
              <a:t>绿色出行，减少污染，提高生活质量</a:t>
            </a:r>
            <a:endParaRPr lang="zh-CN" altLang="en-US" dirty="0"/>
          </a:p>
        </p:txBody>
      </p:sp>
    </p:spTree>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6434" name="Rectangle 2"/>
          <p:cNvSpPr>
            <a:spLocks noGrp="1"/>
          </p:cNvSpPr>
          <p:nvPr>
            <p:ph type="title"/>
          </p:nvPr>
        </p:nvSpPr>
        <p:spPr>
          <a:xfrm>
            <a:off x="2208213" y="274638"/>
            <a:ext cx="8002587" cy="850900"/>
          </a:xfrm>
        </p:spPr>
        <p:txBody>
          <a:bodyPr vert="horz" wrap="square" lIns="91440" tIns="45720" rIns="91440" bIns="45720" anchor="ctr"/>
          <a:p>
            <a:r>
              <a:rPr lang="zh-CN" altLang="en-US" sz="3600" b="1" kern="1200" dirty="0">
                <a:solidFill>
                  <a:srgbClr val="333333"/>
                </a:solidFill>
                <a:latin typeface="+mj-ea"/>
                <a:ea typeface="+mj-ea"/>
                <a:cs typeface="+mj-cs"/>
                <a:sym typeface="Arial" panose="020B0604020202020204" pitchFamily="34" charset="0"/>
              </a:rPr>
              <a:t>从“二元对立”走向“多元思维”</a:t>
            </a:r>
            <a:endParaRPr lang="zh-CN" altLang="en-US" sz="3600" b="1" kern="1200" dirty="0">
              <a:solidFill>
                <a:srgbClr val="333333"/>
              </a:solidFill>
              <a:latin typeface="+mj-ea"/>
              <a:ea typeface="+mj-ea"/>
              <a:cs typeface="+mj-cs"/>
              <a:sym typeface="Arial" panose="020B0604020202020204" pitchFamily="34" charset="0"/>
            </a:endParaRPr>
          </a:p>
        </p:txBody>
      </p:sp>
      <p:sp>
        <p:nvSpPr>
          <p:cNvPr id="146435" name="Rectangle 3"/>
          <p:cNvSpPr>
            <a:spLocks noGrp="1"/>
          </p:cNvSpPr>
          <p:nvPr>
            <p:ph idx="1"/>
          </p:nvPr>
        </p:nvSpPr>
        <p:spPr>
          <a:xfrm>
            <a:off x="1981200" y="1417638"/>
            <a:ext cx="8229600" cy="4603750"/>
          </a:xfrm>
        </p:spPr>
        <p:txBody>
          <a:bodyPr vert="horz" wrap="square" lIns="91440" tIns="45720" rIns="91440" bIns="45720" anchor="t"/>
          <a:p>
            <a:r>
              <a:rPr lang="zh-CN" altLang="en-US" dirty="0"/>
              <a:t>选择三个“关键词”进行多元思辨、分析，写作内容则可能更加丰富，空间更加广阔。</a:t>
            </a:r>
            <a:endParaRPr lang="zh-CN" altLang="en-US" dirty="0"/>
          </a:p>
          <a:p>
            <a:pPr>
              <a:buNone/>
            </a:pPr>
            <a:r>
              <a:rPr lang="zh-CN" altLang="en-US" dirty="0"/>
              <a:t>“一带一路”“高铁”“移动支付”</a:t>
            </a:r>
            <a:r>
              <a:rPr lang="en-US" altLang="zh-CN" dirty="0"/>
              <a:t>——</a:t>
            </a:r>
            <a:r>
              <a:rPr lang="zh-CN" altLang="en-US" dirty="0"/>
              <a:t>高速发展而开放的中国</a:t>
            </a:r>
            <a:endParaRPr lang="zh-CN" altLang="en-US" dirty="0"/>
          </a:p>
          <a:p>
            <a:pPr>
              <a:buNone/>
            </a:pPr>
            <a:r>
              <a:rPr lang="zh-CN" altLang="en-US" dirty="0"/>
              <a:t>“长城”“京剧”“熊猫”</a:t>
            </a:r>
            <a:r>
              <a:rPr lang="en-US" altLang="zh-CN" dirty="0"/>
              <a:t>——</a:t>
            </a:r>
            <a:r>
              <a:rPr lang="zh-CN" altLang="en-US" dirty="0"/>
              <a:t>从历史、艺术、国宝三个窗口看中国</a:t>
            </a:r>
            <a:endParaRPr lang="zh-CN" altLang="en-US" dirty="0"/>
          </a:p>
          <a:p>
            <a:pPr>
              <a:buNone/>
            </a:pPr>
            <a:r>
              <a:rPr lang="zh-CN" altLang="en-US" dirty="0"/>
              <a:t>“中华美食”“美丽乡村”“广场舞”</a:t>
            </a:r>
            <a:r>
              <a:rPr lang="en-US" altLang="zh-CN" dirty="0"/>
              <a:t>——</a:t>
            </a:r>
            <a:r>
              <a:rPr lang="zh-CN" altLang="en-US" dirty="0"/>
              <a:t>中国百姓的精彩生活</a:t>
            </a:r>
            <a:endParaRPr lang="zh-CN" altLang="en-US" dirty="0"/>
          </a:p>
          <a:p>
            <a:endParaRPr lang="zh-CN" altLang="en-US" dirty="0"/>
          </a:p>
        </p:txBody>
      </p:sp>
    </p:spTree>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8482" name="Rectangle 2"/>
          <p:cNvSpPr>
            <a:spLocks noGrp="1"/>
          </p:cNvSpPr>
          <p:nvPr>
            <p:ph type="title"/>
          </p:nvPr>
        </p:nvSpPr>
        <p:spPr>
          <a:xfrm>
            <a:off x="1524000" y="274638"/>
            <a:ext cx="8686800" cy="1143000"/>
          </a:xfrm>
        </p:spPr>
        <p:txBody>
          <a:bodyPr vert="horz" wrap="square" lIns="91440" tIns="45720" rIns="91440" bIns="45720" anchor="ctr"/>
          <a:p>
            <a:pPr algn="l"/>
            <a:br>
              <a:rPr lang="zh-CN" altLang="en-US" kern="1200" dirty="0">
                <a:solidFill>
                  <a:schemeClr val="accent2"/>
                </a:solidFill>
                <a:latin typeface="+mj-ea"/>
                <a:ea typeface="+mj-ea"/>
                <a:cs typeface="+mj-cs"/>
                <a:sym typeface="Arial" panose="020B0604020202020204" pitchFamily="34" charset="0"/>
              </a:rPr>
            </a:br>
            <a:br>
              <a:rPr lang="zh-CN" altLang="en-US" kern="1200" dirty="0">
                <a:solidFill>
                  <a:schemeClr val="accent2"/>
                </a:solidFill>
                <a:latin typeface="+mj-ea"/>
                <a:ea typeface="+mj-ea"/>
                <a:cs typeface="+mj-cs"/>
                <a:sym typeface="Arial" panose="020B0604020202020204" pitchFamily="34" charset="0"/>
              </a:rPr>
            </a:br>
            <a:br>
              <a:rPr lang="zh-CN" altLang="en-US" kern="1200" dirty="0">
                <a:solidFill>
                  <a:schemeClr val="accent2"/>
                </a:solidFill>
                <a:latin typeface="+mj-ea"/>
                <a:ea typeface="+mj-ea"/>
                <a:cs typeface="+mj-cs"/>
                <a:sym typeface="Arial" panose="020B0604020202020204" pitchFamily="34" charset="0"/>
              </a:rPr>
            </a:br>
            <a:r>
              <a:rPr lang="zh-CN" altLang="en-US" kern="1200" dirty="0">
                <a:latin typeface="+mj-ea"/>
                <a:ea typeface="+mj-ea"/>
                <a:cs typeface="+mj-cs"/>
                <a:sym typeface="Arial" panose="020B0604020202020204" pitchFamily="34" charset="0"/>
              </a:rPr>
              <a:t>“命题在正面引领价值观的同时，也为批判性思维的发挥预留空间，启发考生直面发展中的问题，正视前进中的矛盾。”（</a:t>
            </a:r>
            <a:r>
              <a:rPr lang="en-US" altLang="zh-CN" kern="1200" dirty="0">
                <a:latin typeface="+mj-ea"/>
                <a:ea typeface="+mj-ea"/>
                <a:cs typeface="+mj-cs"/>
                <a:sym typeface="Arial" panose="020B0604020202020204" pitchFamily="34" charset="0"/>
              </a:rPr>
              <a:t>2017-06-07</a:t>
            </a:r>
            <a:r>
              <a:rPr lang="zh-CN" altLang="en-US" kern="1200" dirty="0">
                <a:latin typeface="+mj-ea"/>
                <a:ea typeface="+mj-ea"/>
                <a:cs typeface="+mj-cs"/>
                <a:sym typeface="Arial" panose="020B0604020202020204" pitchFamily="34" charset="0"/>
              </a:rPr>
              <a:t>教育部考试中心）</a:t>
            </a:r>
            <a:br>
              <a:rPr lang="zh-CN" altLang="en-US" kern="1200" dirty="0">
                <a:latin typeface="+mj-ea"/>
                <a:ea typeface="+mj-ea"/>
                <a:cs typeface="+mj-cs"/>
                <a:sym typeface="Arial" panose="020B0604020202020204" pitchFamily="34" charset="0"/>
              </a:rPr>
            </a:br>
            <a:br>
              <a:rPr lang="zh-CN" altLang="en-US" sz="3200" kern="1200" dirty="0">
                <a:solidFill>
                  <a:srgbClr val="333333"/>
                </a:solidFill>
                <a:latin typeface="+mj-ea"/>
                <a:ea typeface="+mj-ea"/>
                <a:cs typeface="+mj-cs"/>
                <a:sym typeface="Arial" panose="020B0604020202020204" pitchFamily="34" charset="0"/>
              </a:rPr>
            </a:br>
            <a:endParaRPr lang="zh-CN" altLang="en-US" sz="3200" kern="1200" dirty="0">
              <a:solidFill>
                <a:srgbClr val="333333"/>
              </a:solidFill>
              <a:latin typeface="+mj-ea"/>
              <a:ea typeface="+mj-ea"/>
              <a:cs typeface="+mj-cs"/>
              <a:sym typeface="Arial" panose="020B0604020202020204" pitchFamily="34" charset="0"/>
            </a:endParaRPr>
          </a:p>
        </p:txBody>
      </p:sp>
      <p:pic>
        <p:nvPicPr>
          <p:cNvPr id="148483" name="Picture 3"/>
          <p:cNvPicPr>
            <a:picLocks noGrp="1" noChangeAspect="1"/>
          </p:cNvPicPr>
          <p:nvPr>
            <p:ph idx="1"/>
          </p:nvPr>
        </p:nvPicPr>
        <p:blipFill>
          <a:blip r:embed="rId1"/>
          <a:srcRect/>
          <a:stretch>
            <a:fillRect/>
          </a:stretch>
        </p:blipFill>
        <p:spPr>
          <a:xfrm>
            <a:off x="1524000" y="1844675"/>
            <a:ext cx="9144000" cy="4603750"/>
          </a:xfrm>
        </p:spPr>
      </p:pic>
    </p:spTree>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4386" name="Rectangle 2"/>
          <p:cNvSpPr>
            <a:spLocks noGrp="1"/>
          </p:cNvSpPr>
          <p:nvPr>
            <p:ph type="title"/>
          </p:nvPr>
        </p:nvSpPr>
        <p:spPr>
          <a:xfrm>
            <a:off x="1981200" y="274638"/>
            <a:ext cx="8229600" cy="1143000"/>
          </a:xfrm>
        </p:spPr>
        <p:txBody>
          <a:bodyPr vert="horz" wrap="square" lIns="91440" tIns="45720" rIns="91440" bIns="45720" anchor="ctr"/>
          <a:p>
            <a:r>
              <a:rPr lang="zh-CN" altLang="en-US" sz="3600" kern="1200" dirty="0">
                <a:latin typeface="+mj-ea"/>
                <a:ea typeface="+mj-ea"/>
                <a:cs typeface="+mj-cs"/>
                <a:sym typeface="Arial" panose="020B0604020202020204" pitchFamily="34" charset="0"/>
              </a:rPr>
              <a:t>高考作文    怎么写</a:t>
            </a:r>
            <a:endParaRPr lang="zh-CN" altLang="en-US" sz="3600" kern="1200" dirty="0">
              <a:latin typeface="+mj-ea"/>
              <a:ea typeface="+mj-ea"/>
              <a:cs typeface="+mj-cs"/>
              <a:sym typeface="Arial" panose="020B0604020202020204" pitchFamily="34" charset="0"/>
            </a:endParaRPr>
          </a:p>
        </p:txBody>
      </p:sp>
      <p:pic>
        <p:nvPicPr>
          <p:cNvPr id="144387" name="Picture 3"/>
          <p:cNvPicPr>
            <a:picLocks noGrp="1" noChangeAspect="1"/>
          </p:cNvPicPr>
          <p:nvPr>
            <p:ph idx="1"/>
          </p:nvPr>
        </p:nvPicPr>
        <p:blipFill>
          <a:blip r:embed="rId1"/>
          <a:srcRect/>
          <a:stretch>
            <a:fillRect/>
          </a:stretch>
        </p:blipFill>
        <p:spPr>
          <a:xfrm>
            <a:off x="1981200" y="1417638"/>
            <a:ext cx="8229600" cy="4603750"/>
          </a:xfr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90395" y="1163320"/>
            <a:ext cx="8384540" cy="4707890"/>
          </a:xfrm>
          <a:prstGeom prst="rect">
            <a:avLst/>
          </a:prstGeom>
          <a:noFill/>
        </p:spPr>
        <p:txBody>
          <a:bodyPr wrap="square" rtlCol="0" anchor="t">
            <a:spAutoFit/>
          </a:bodyPr>
          <a:p>
            <a:r>
              <a:rPr lang="zh-CN" altLang="en-US" sz="3200"/>
              <a:t>　</a:t>
            </a:r>
            <a:r>
              <a:rPr lang="zh-CN" altLang="en-US" sz="6000" b="1"/>
              <a:t>　今年的语文命题衔接新修订的课程标准，</a:t>
            </a:r>
            <a:r>
              <a:rPr lang="zh-CN" altLang="en-US" sz="6000" b="1">
                <a:solidFill>
                  <a:srgbClr val="FF0000"/>
                </a:solidFill>
              </a:rPr>
              <a:t>导向语文核心素养</a:t>
            </a:r>
            <a:r>
              <a:rPr lang="zh-CN" altLang="en-US" sz="6000" b="1"/>
              <a:t>，</a:t>
            </a:r>
            <a:r>
              <a:rPr lang="zh-CN" altLang="en-US" sz="6000" b="1">
                <a:solidFill>
                  <a:srgbClr val="FF0000"/>
                </a:solidFill>
              </a:rPr>
              <a:t>引领语文教学转向语文教育</a:t>
            </a:r>
            <a:r>
              <a:rPr lang="zh-CN" altLang="en-US" sz="6000" b="1"/>
              <a:t>，意义重大。</a:t>
            </a:r>
            <a:endParaRPr lang="zh-CN" altLang="en-US" sz="6000" b="1"/>
          </a:p>
        </p:txBody>
      </p:sp>
    </p:spTree>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7458" name="Rectangle 2"/>
          <p:cNvSpPr>
            <a:spLocks noGrp="1"/>
          </p:cNvSpPr>
          <p:nvPr>
            <p:ph type="title"/>
          </p:nvPr>
        </p:nvSpPr>
        <p:spPr>
          <a:xfrm>
            <a:off x="1981200" y="274638"/>
            <a:ext cx="8229600" cy="1143000"/>
          </a:xfrm>
        </p:spPr>
        <p:txBody>
          <a:bodyPr vert="horz" wrap="square" lIns="91440" tIns="45720" rIns="91440" bIns="45720" anchor="ctr"/>
          <a:p>
            <a:r>
              <a:rPr lang="zh-CN" altLang="en-US" sz="2800" kern="1200" dirty="0">
                <a:latin typeface="+mj-ea"/>
                <a:ea typeface="+mj-ea"/>
                <a:cs typeface="+mj-cs"/>
                <a:sym typeface="Arial" panose="020B0604020202020204" pitchFamily="34" charset="0"/>
              </a:rPr>
              <a:t>理性认识任务驱动型作文</a:t>
            </a:r>
            <a:endParaRPr lang="zh-CN" altLang="en-US" sz="2800" kern="1200" dirty="0">
              <a:latin typeface="+mj-ea"/>
              <a:ea typeface="+mj-ea"/>
              <a:cs typeface="+mj-cs"/>
              <a:sym typeface="Arial" panose="020B0604020202020204" pitchFamily="34" charset="0"/>
            </a:endParaRPr>
          </a:p>
        </p:txBody>
      </p:sp>
      <p:sp>
        <p:nvSpPr>
          <p:cNvPr id="147459" name="Rectangle 3"/>
          <p:cNvSpPr>
            <a:spLocks noGrp="1"/>
          </p:cNvSpPr>
          <p:nvPr>
            <p:ph idx="1"/>
          </p:nvPr>
        </p:nvSpPr>
        <p:spPr>
          <a:xfrm>
            <a:off x="1992313" y="1125538"/>
            <a:ext cx="8229600" cy="4603750"/>
          </a:xfrm>
        </p:spPr>
        <p:txBody>
          <a:bodyPr vert="horz" wrap="square" lIns="91440" tIns="45720" rIns="91440" bIns="45720" anchor="t"/>
          <a:p>
            <a:pPr>
              <a:lnSpc>
                <a:spcPct val="90000"/>
              </a:lnSpc>
              <a:buNone/>
            </a:pPr>
            <a:r>
              <a:rPr lang="zh-CN" altLang="en-US" dirty="0">
                <a:solidFill>
                  <a:schemeClr val="tx2"/>
                </a:solidFill>
              </a:rPr>
              <a:t>任务驱动是考场作文命题的必然趋势</a:t>
            </a:r>
            <a:endParaRPr lang="zh-CN" altLang="en-US" dirty="0">
              <a:solidFill>
                <a:schemeClr val="tx2"/>
              </a:solidFill>
            </a:endParaRPr>
          </a:p>
          <a:p>
            <a:pPr>
              <a:lnSpc>
                <a:spcPct val="90000"/>
              </a:lnSpc>
              <a:buNone/>
            </a:pPr>
            <a:r>
              <a:rPr lang="zh-CN" altLang="en-US" b="1" dirty="0">
                <a:solidFill>
                  <a:schemeClr val="accent2"/>
                </a:solidFill>
                <a:sym typeface="微软雅黑" panose="020B0503020204020204" charset="-122"/>
              </a:rPr>
              <a:t>   着力发挥试题引导写作任务的功能，使考生在真实的情境中辨析关系概念，在多维度比较中说理论证。能有效避免宿构、套作。（张开）</a:t>
            </a:r>
            <a:endParaRPr lang="zh-CN" altLang="en-US" dirty="0"/>
          </a:p>
          <a:p>
            <a:pPr>
              <a:lnSpc>
                <a:spcPct val="90000"/>
              </a:lnSpc>
            </a:pPr>
            <a:endParaRPr lang="zh-CN" altLang="en-US" dirty="0"/>
          </a:p>
          <a:p>
            <a:pPr>
              <a:lnSpc>
                <a:spcPct val="90000"/>
              </a:lnSpc>
              <a:buNone/>
            </a:pPr>
            <a:r>
              <a:rPr lang="zh-CN" altLang="en-US" dirty="0">
                <a:solidFill>
                  <a:schemeClr val="tx2"/>
                </a:solidFill>
              </a:rPr>
              <a:t>“任务驱动”不是作文命题模式而是一种命题理念</a:t>
            </a:r>
            <a:endParaRPr lang="zh-CN" altLang="en-US" dirty="0">
              <a:solidFill>
                <a:schemeClr val="tx2"/>
              </a:solidFill>
            </a:endParaRPr>
          </a:p>
          <a:p>
            <a:pPr>
              <a:lnSpc>
                <a:spcPct val="90000"/>
              </a:lnSpc>
              <a:buNone/>
            </a:pPr>
            <a:r>
              <a:rPr lang="zh-CN" altLang="en-US" dirty="0"/>
              <a:t>   </a:t>
            </a:r>
            <a:r>
              <a:rPr lang="zh-CN" altLang="en-US" dirty="0">
                <a:solidFill>
                  <a:schemeClr val="accent2"/>
                </a:solidFill>
              </a:rPr>
              <a:t>不同的写作情境，不同的写作任务，其写作的视角也必然不同。</a:t>
            </a:r>
            <a:endParaRPr lang="zh-CN" altLang="en-US" dirty="0">
              <a:solidFill>
                <a:schemeClr val="accent2"/>
              </a:solidFill>
            </a:endParaRPr>
          </a:p>
          <a:p>
            <a:pPr>
              <a:lnSpc>
                <a:spcPct val="90000"/>
              </a:lnSpc>
              <a:buNone/>
            </a:pPr>
            <a:r>
              <a:rPr lang="zh-CN" altLang="en-US" dirty="0">
                <a:solidFill>
                  <a:schemeClr val="accent2"/>
                </a:solidFill>
              </a:rPr>
              <a:t>   </a:t>
            </a:r>
            <a:endParaRPr lang="zh-CN" altLang="en-US" dirty="0">
              <a:solidFill>
                <a:schemeClr val="accent2"/>
              </a:solidFill>
            </a:endParaRPr>
          </a:p>
          <a:p>
            <a:pPr>
              <a:lnSpc>
                <a:spcPct val="90000"/>
              </a:lnSpc>
              <a:buNone/>
            </a:pPr>
            <a:r>
              <a:rPr lang="zh-CN" altLang="en-US" dirty="0">
                <a:solidFill>
                  <a:schemeClr val="tx2"/>
                </a:solidFill>
              </a:rPr>
              <a:t>  完成写作任务必须与考生自我认知融为一体</a:t>
            </a:r>
            <a:endParaRPr lang="zh-CN" altLang="en-US" dirty="0">
              <a:solidFill>
                <a:schemeClr val="tx2"/>
              </a:solidFill>
            </a:endParaRPr>
          </a:p>
          <a:p>
            <a:pPr>
              <a:lnSpc>
                <a:spcPct val="90000"/>
              </a:lnSpc>
              <a:buNone/>
            </a:pPr>
            <a:r>
              <a:rPr lang="zh-CN" altLang="en-US" dirty="0"/>
              <a:t>   </a:t>
            </a:r>
            <a:endParaRPr lang="zh-CN" altLang="en-US" dirty="0"/>
          </a:p>
        </p:txBody>
      </p:sp>
    </p:spTree>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9506" name="Rectangle 2"/>
          <p:cNvSpPr>
            <a:spLocks noGrp="1"/>
          </p:cNvSpPr>
          <p:nvPr>
            <p:ph type="title"/>
          </p:nvPr>
        </p:nvSpPr>
        <p:spPr>
          <a:xfrm>
            <a:off x="1981200" y="274638"/>
            <a:ext cx="8229600" cy="1143000"/>
          </a:xfrm>
        </p:spPr>
        <p:txBody>
          <a:bodyPr vert="horz" wrap="square" lIns="91440" tIns="45720" rIns="91440" bIns="45720" anchor="ctr"/>
          <a:p>
            <a:r>
              <a:rPr lang="zh-CN" altLang="en-US" sz="3600" kern="1200" dirty="0">
                <a:latin typeface="+mj-ea"/>
                <a:ea typeface="+mj-ea"/>
                <a:cs typeface="+mj-cs"/>
                <a:sym typeface="Arial" panose="020B0604020202020204" pitchFamily="34" charset="0"/>
              </a:rPr>
              <a:t>高考作文    怎么写</a:t>
            </a:r>
            <a:endParaRPr lang="zh-CN" altLang="en-US" sz="3600" kern="1200" dirty="0">
              <a:latin typeface="+mj-ea"/>
              <a:ea typeface="+mj-ea"/>
              <a:cs typeface="+mj-cs"/>
              <a:sym typeface="Arial" panose="020B0604020202020204" pitchFamily="34" charset="0"/>
            </a:endParaRPr>
          </a:p>
        </p:txBody>
      </p:sp>
      <p:pic>
        <p:nvPicPr>
          <p:cNvPr id="149507" name="Picture 3"/>
          <p:cNvPicPr>
            <a:picLocks noGrp="1" noChangeAspect="1"/>
          </p:cNvPicPr>
          <p:nvPr>
            <p:ph idx="1"/>
          </p:nvPr>
        </p:nvPicPr>
        <p:blipFill>
          <a:blip r:embed="rId1"/>
          <a:srcRect/>
          <a:stretch>
            <a:fillRect/>
          </a:stretch>
        </p:blipFill>
        <p:spPr>
          <a:xfrm>
            <a:off x="1981200" y="1417638"/>
            <a:ext cx="8229600" cy="4603750"/>
          </a:xfrm>
        </p:spPr>
      </p:pic>
    </p:spTree>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0530" name="Rectangle 2"/>
          <p:cNvSpPr>
            <a:spLocks noGrp="1"/>
          </p:cNvSpPr>
          <p:nvPr>
            <p:ph type="title"/>
          </p:nvPr>
        </p:nvSpPr>
        <p:spPr>
          <a:xfrm>
            <a:off x="1981200" y="274638"/>
            <a:ext cx="8229600" cy="1143000"/>
          </a:xfrm>
        </p:spPr>
        <p:txBody>
          <a:bodyPr vert="horz" wrap="square" lIns="91440" tIns="45720" rIns="91440" bIns="45720" anchor="ctr"/>
          <a:p>
            <a:r>
              <a:rPr lang="zh-CN" altLang="en-US" sz="2800" kern="1200" dirty="0">
                <a:solidFill>
                  <a:schemeClr val="accent2"/>
                </a:solidFill>
                <a:latin typeface="+mj-ea"/>
                <a:ea typeface="+mj-ea"/>
                <a:cs typeface="+mj-cs"/>
                <a:sym typeface="Arial" panose="020B0604020202020204" pitchFamily="34" charset="0"/>
              </a:rPr>
              <a:t>龙的图腾，龙的传人</a:t>
            </a:r>
            <a:r>
              <a:rPr lang="zh-CN" altLang="en-US" sz="3200" kern="1200" dirty="0">
                <a:solidFill>
                  <a:schemeClr val="accent2"/>
                </a:solidFill>
                <a:latin typeface="+mj-ea"/>
                <a:ea typeface="+mj-ea"/>
                <a:cs typeface="+mj-cs"/>
                <a:sym typeface="Arial" panose="020B0604020202020204" pitchFamily="34" charset="0"/>
              </a:rPr>
              <a:t>   </a:t>
            </a:r>
            <a:br>
              <a:rPr lang="zh-CN" altLang="en-US" sz="3200" kern="1200" dirty="0">
                <a:solidFill>
                  <a:schemeClr val="accent2"/>
                </a:solidFill>
                <a:latin typeface="+mj-ea"/>
                <a:ea typeface="+mj-ea"/>
                <a:cs typeface="+mj-cs"/>
                <a:sym typeface="Arial" panose="020B0604020202020204" pitchFamily="34" charset="0"/>
              </a:rPr>
            </a:br>
            <a:r>
              <a:rPr lang="zh-CN" altLang="en-US" sz="3200" kern="1200" dirty="0">
                <a:solidFill>
                  <a:schemeClr val="accent2"/>
                </a:solidFill>
                <a:latin typeface="+mj-ea"/>
                <a:ea typeface="+mj-ea"/>
                <a:cs typeface="+mj-cs"/>
                <a:sym typeface="Arial" panose="020B0604020202020204" pitchFamily="34" charset="0"/>
              </a:rPr>
              <a:t>      </a:t>
            </a:r>
            <a:r>
              <a:rPr lang="en-US" altLang="zh-CN" kern="1200" dirty="0">
                <a:solidFill>
                  <a:schemeClr val="accent2"/>
                </a:solidFill>
                <a:latin typeface="+mj-ea"/>
                <a:ea typeface="+mj-ea"/>
                <a:cs typeface="+mj-cs"/>
                <a:sym typeface="Arial" panose="020B0604020202020204" pitchFamily="34" charset="0"/>
              </a:rPr>
              <a:t>2017</a:t>
            </a:r>
            <a:r>
              <a:rPr lang="zh-CN" altLang="en-US" kern="1200" dirty="0">
                <a:solidFill>
                  <a:schemeClr val="accent2"/>
                </a:solidFill>
                <a:latin typeface="+mj-ea"/>
                <a:ea typeface="+mj-ea"/>
                <a:cs typeface="+mj-cs"/>
                <a:sym typeface="Arial" panose="020B0604020202020204" pitchFamily="34" charset="0"/>
              </a:rPr>
              <a:t>届一考生</a:t>
            </a:r>
            <a:endParaRPr lang="zh-CN" altLang="en-US" kern="1200" dirty="0">
              <a:solidFill>
                <a:schemeClr val="accent2"/>
              </a:solidFill>
              <a:latin typeface="+mj-ea"/>
              <a:ea typeface="+mj-ea"/>
              <a:cs typeface="+mj-cs"/>
              <a:sym typeface="Arial" panose="020B0604020202020204" pitchFamily="34" charset="0"/>
            </a:endParaRPr>
          </a:p>
        </p:txBody>
      </p:sp>
      <p:sp>
        <p:nvSpPr>
          <p:cNvPr id="150531" name="Rectangle 3"/>
          <p:cNvSpPr>
            <a:spLocks noGrp="1"/>
          </p:cNvSpPr>
          <p:nvPr>
            <p:ph idx="1"/>
          </p:nvPr>
        </p:nvSpPr>
        <p:spPr>
          <a:xfrm>
            <a:off x="1992313" y="1412875"/>
            <a:ext cx="8229600" cy="4603750"/>
          </a:xfrm>
        </p:spPr>
        <p:txBody>
          <a:bodyPr vert="horz" wrap="square" lIns="91440" tIns="45720" rIns="91440" bIns="45720" anchor="t"/>
          <a:p>
            <a:pPr>
              <a:buNone/>
            </a:pPr>
            <a:r>
              <a:rPr lang="zh-CN" altLang="en-US" dirty="0"/>
              <a:t>   </a:t>
            </a:r>
            <a:r>
              <a:rPr lang="zh-CN" altLang="en-US" dirty="0">
                <a:solidFill>
                  <a:schemeClr val="accent2"/>
                </a:solidFill>
                <a:latin typeface="楷体" panose="02010609060101010101" pitchFamily="49" charset="-122"/>
                <a:ea typeface="楷体" panose="02010609060101010101" pitchFamily="49" charset="-122"/>
              </a:rPr>
              <a:t>外国的朋友们，想必你们在来华之前就听说过，在遥远的东方，横卧着一条巨龙。而你们又可曾知晓，在这片土地上，勤奋而善良的人们代迭不休，将汗水化为一座座龙的图腾。图腾背后，是他们的辛勤，是他们的智慧，是龙的传人不变的本心。</a:t>
            </a:r>
            <a:endParaRPr lang="zh-CN" altLang="en-US" dirty="0">
              <a:solidFill>
                <a:schemeClr val="accent2"/>
              </a:solidFill>
              <a:latin typeface="楷体" panose="02010609060101010101" pitchFamily="49" charset="-122"/>
              <a:ea typeface="楷体" panose="02010609060101010101" pitchFamily="49" charset="-122"/>
            </a:endParaRPr>
          </a:p>
          <a:p>
            <a:pPr>
              <a:buNone/>
            </a:pPr>
            <a:r>
              <a:rPr lang="zh-CN" altLang="en-US" dirty="0">
                <a:solidFill>
                  <a:schemeClr val="accent2"/>
                </a:solidFill>
                <a:latin typeface="楷体" panose="02010609060101010101" pitchFamily="49" charset="-122"/>
                <a:ea typeface="楷体" panose="02010609060101010101" pitchFamily="49" charset="-122"/>
              </a:rPr>
              <a:t>   如翼长城，是我们最早的图腾。秦砖汉瓦跨越千年，留下的正是这盘折万里山河的巨龙。是的，它被用于战争，但它从未将自己的指爪侵向别国。为什么？因为我们热爱和平，即便是举全国之力建造的设施，也是为了守护和平。自古至今，这条长龙燃起的烽烟燧火难以计数，但每一次，它都只会站在正义一侧，站在和平一侧，站在人民一侧！塞上长城，承载的是一个大国对和平的向往。</a:t>
            </a:r>
            <a:endParaRPr lang="zh-CN" altLang="en-US" dirty="0">
              <a:solidFill>
                <a:schemeClr val="accent2"/>
              </a:solidFill>
              <a:latin typeface="楷体" panose="02010609060101010101" pitchFamily="49" charset="-122"/>
              <a:ea typeface="楷体" panose="02010609060101010101" pitchFamily="49" charset="-122"/>
            </a:endParaRPr>
          </a:p>
        </p:txBody>
      </p:sp>
    </p:spTree>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1554" name="Rectangle 3"/>
          <p:cNvSpPr>
            <a:spLocks noGrp="1"/>
          </p:cNvSpPr>
          <p:nvPr>
            <p:ph idx="1"/>
          </p:nvPr>
        </p:nvSpPr>
        <p:spPr>
          <a:xfrm>
            <a:off x="1847850" y="188913"/>
            <a:ext cx="8229600" cy="6048375"/>
          </a:xfrm>
        </p:spPr>
        <p:txBody>
          <a:bodyPr vert="horz" wrap="square" lIns="91440" tIns="45720" rIns="91440" bIns="45720" anchor="t"/>
          <a:p>
            <a:pPr>
              <a:lnSpc>
                <a:spcPct val="90000"/>
              </a:lnSpc>
              <a:buNone/>
            </a:pPr>
            <a:r>
              <a:rPr lang="zh-CN" altLang="en-US" sz="2000" dirty="0"/>
              <a:t>    </a:t>
            </a:r>
            <a:r>
              <a:rPr lang="zh-CN" altLang="en-US" sz="2000" dirty="0">
                <a:solidFill>
                  <a:schemeClr val="accent2"/>
                </a:solidFill>
                <a:latin typeface="楷体" panose="02010609060101010101" pitchFamily="49" charset="-122"/>
                <a:ea typeface="楷体" panose="02010609060101010101" pitchFamily="49" charset="-122"/>
              </a:rPr>
              <a:t>千里高铁，是我们当今的图腾。长城并不孤单，因为那绵延千里的高铁，从天空俯瞰，同样是一条条长龙；而铁轨上飞驰如电的列车，是一个大国经济崛起的象征。中国人不仅要坚守固有的领土，更明白发展的道理，知道为下一代人留下更好的条件是自己这一代的责任。如龙的高铁是经济</a:t>
            </a:r>
            <a:r>
              <a:rPr lang="en-US" altLang="zh-CN" sz="1800" err="1">
                <a:solidFill>
                  <a:schemeClr val="accent2"/>
                </a:solidFill>
                <a:latin typeface="楷体" panose="02010609060101010101" pitchFamily="49" charset="-122"/>
                <a:ea typeface="楷体" panose="02010609060101010101" pitchFamily="49" charset="-122"/>
              </a:rPr>
              <a:t>的血管，上面有力的脉搏，是我们茁壮发展的依靠</a:t>
            </a:r>
            <a:r>
              <a:rPr lang="zh-CN" altLang="en-US" sz="1800" dirty="0">
                <a:solidFill>
                  <a:schemeClr val="accent2"/>
                </a:solidFill>
                <a:latin typeface="楷体" panose="02010609060101010101" pitchFamily="49" charset="-122"/>
                <a:ea typeface="楷体" panose="02010609060101010101" pitchFamily="49" charset="-122"/>
              </a:rPr>
              <a:t>。“</a:t>
            </a:r>
            <a:r>
              <a:rPr lang="en-US" altLang="x-none" sz="1800" err="1">
                <a:solidFill>
                  <a:schemeClr val="accent2"/>
                </a:solidFill>
                <a:latin typeface="楷体" panose="02010609060101010101" pitchFamily="49" charset="-122"/>
                <a:ea typeface="楷体" panose="02010609060101010101" pitchFamily="49" charset="-122"/>
              </a:rPr>
              <a:t>仓廪实而知礼节</a:t>
            </a:r>
            <a:r>
              <a:rPr lang="zh-CN" altLang="en-US" sz="2000" dirty="0">
                <a:solidFill>
                  <a:schemeClr val="accent2"/>
                </a:solidFill>
                <a:latin typeface="楷体" panose="02010609060101010101" pitchFamily="49" charset="-122"/>
                <a:ea typeface="楷体" panose="02010609060101010101" pitchFamily="49" charset="-122"/>
              </a:rPr>
              <a:t>”，更强的物质力量能承载更有活力的文明。发展之道，正寄托在这一条条高铁上。</a:t>
            </a:r>
            <a:endParaRPr lang="zh-CN" altLang="en-US" sz="2000" dirty="0">
              <a:solidFill>
                <a:schemeClr val="accent2"/>
              </a:solidFill>
              <a:latin typeface="楷体" panose="02010609060101010101" pitchFamily="49" charset="-122"/>
              <a:ea typeface="楷体" panose="02010609060101010101" pitchFamily="49" charset="-122"/>
            </a:endParaRPr>
          </a:p>
          <a:p>
            <a:pPr>
              <a:lnSpc>
                <a:spcPct val="90000"/>
              </a:lnSpc>
              <a:buNone/>
            </a:pPr>
            <a:r>
              <a:rPr lang="zh-CN" altLang="en-US" sz="2000" dirty="0">
                <a:solidFill>
                  <a:schemeClr val="accent2"/>
                </a:solidFill>
                <a:latin typeface="楷体" panose="02010609060101010101" pitchFamily="49" charset="-122"/>
                <a:ea typeface="楷体" panose="02010609060101010101" pitchFamily="49" charset="-122"/>
              </a:rPr>
              <a:t>    一带一路，是我们未来的图腾。中国人不是私心重重，只顾自己发展的自私自利者。当今世界，富裕与贫穷、和平与战乱并存。若只是关上大门，用闭锁的高墙保护自己，哪怕一个国家有万重长城、千道高铁，也难以在全球波澜迭起的今天完好独存。怎么办？我们选择了走出去，拉起落在后面的国家与民族。一海一陆两条大道，正如无形而有形的两条巨龙，带走的是动乱与贫穷，留下的是稳定与繁荣。诚然，这需要跨越国家的疆界，依靠各国人民辛勤的双手，用时间，去诠释责任与共赢之道。</a:t>
            </a:r>
            <a:endParaRPr lang="zh-CN" altLang="en-US" sz="2000" dirty="0">
              <a:solidFill>
                <a:schemeClr val="accent2"/>
              </a:solidFill>
              <a:latin typeface="楷体" panose="02010609060101010101" pitchFamily="49" charset="-122"/>
              <a:ea typeface="楷体" panose="02010609060101010101" pitchFamily="49" charset="-122"/>
            </a:endParaRPr>
          </a:p>
          <a:p>
            <a:pPr>
              <a:lnSpc>
                <a:spcPct val="90000"/>
              </a:lnSpc>
              <a:buNone/>
            </a:pPr>
            <a:r>
              <a:rPr lang="zh-CN" altLang="en-US" sz="2000" dirty="0">
                <a:solidFill>
                  <a:schemeClr val="accent2"/>
                </a:solidFill>
                <a:latin typeface="楷体" panose="02010609060101010101" pitchFamily="49" charset="-122"/>
                <a:ea typeface="楷体" panose="02010609060101010101" pitchFamily="49" charset="-122"/>
              </a:rPr>
              <a:t>    和平与发展，合作与共赢，既是这些图腾的内涵，也是中华民族作为龙的传人的精神。三个图腾，见证了我们从保守到开放，从落后到现代的发展历程。在这里，展示了真实的中国。</a:t>
            </a:r>
            <a:endParaRPr lang="zh-CN" altLang="en-US" sz="2000" dirty="0">
              <a:solidFill>
                <a:schemeClr val="accent2"/>
              </a:solidFill>
              <a:latin typeface="楷体" panose="02010609060101010101" pitchFamily="49" charset="-122"/>
              <a:ea typeface="楷体" panose="02010609060101010101" pitchFamily="49" charset="-122"/>
            </a:endParaRPr>
          </a:p>
          <a:p>
            <a:pPr>
              <a:lnSpc>
                <a:spcPct val="90000"/>
              </a:lnSpc>
              <a:buNone/>
            </a:pPr>
            <a:r>
              <a:rPr lang="zh-CN" altLang="en-US" sz="2000" dirty="0">
                <a:solidFill>
                  <a:schemeClr val="accent2"/>
                </a:solidFill>
                <a:latin typeface="楷体" panose="02010609060101010101" pitchFamily="49" charset="-122"/>
                <a:ea typeface="楷体" panose="02010609060101010101" pitchFamily="49" charset="-122"/>
              </a:rPr>
              <a:t>    中国也是一条龙，不是张牙舞爪的龙，是开放发展的龙；不是自私自利的龙，是谋求发展共赢的龙。远道而来的青年朋友，希望来华发展的你能用明亮的双眸，多看看龙的图腾，龙的传人。</a:t>
            </a:r>
            <a:endParaRPr lang="zh-CN" altLang="en-US" sz="2000" dirty="0">
              <a:solidFill>
                <a:schemeClr val="accent2"/>
              </a:solidFill>
              <a:latin typeface="楷体" panose="02010609060101010101" pitchFamily="49" charset="-122"/>
              <a:ea typeface="楷体" panose="02010609060101010101" pitchFamily="49" charset="-122"/>
            </a:endParaRPr>
          </a:p>
          <a:p>
            <a:pPr>
              <a:lnSpc>
                <a:spcPct val="90000"/>
              </a:lnSpc>
            </a:pPr>
            <a:endParaRPr lang="zh-CN" altLang="en-US" sz="2000" dirty="0">
              <a:solidFill>
                <a:schemeClr val="accent2"/>
              </a:solidFill>
              <a:latin typeface="楷体" panose="02010609060101010101" pitchFamily="49" charset="-122"/>
              <a:ea typeface="楷体" panose="02010609060101010101" pitchFamily="49" charset="-122"/>
            </a:endParaRPr>
          </a:p>
          <a:p>
            <a:pPr>
              <a:lnSpc>
                <a:spcPct val="90000"/>
              </a:lnSpc>
            </a:pPr>
            <a:endParaRPr lang="zh-CN" altLang="en-US" sz="2000" dirty="0">
              <a:latin typeface="楷体" panose="02010609060101010101" pitchFamily="49" charset="-122"/>
              <a:ea typeface="楷体" panose="02010609060101010101" pitchFamily="49" charset="-122"/>
            </a:endParaRPr>
          </a:p>
        </p:txBody>
      </p:sp>
    </p:spTree>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2578" name="Rectangle 3"/>
          <p:cNvSpPr>
            <a:spLocks noGrp="1"/>
          </p:cNvSpPr>
          <p:nvPr>
            <p:ph idx="1"/>
          </p:nvPr>
        </p:nvSpPr>
        <p:spPr>
          <a:xfrm>
            <a:off x="1703388" y="188913"/>
            <a:ext cx="8301037" cy="6048375"/>
          </a:xfrm>
        </p:spPr>
        <p:txBody>
          <a:bodyPr vert="horz" wrap="square" lIns="91440" tIns="45720" rIns="91440" bIns="45720" anchor="t"/>
          <a:p>
            <a:pPr>
              <a:buNone/>
            </a:pPr>
            <a:r>
              <a:rPr lang="en-US" altLang="zh-CN"/>
              <a:t>【</a:t>
            </a:r>
            <a:r>
              <a:rPr lang="zh-CN" altLang="en-US" dirty="0"/>
              <a:t>点评</a:t>
            </a:r>
            <a:r>
              <a:rPr lang="en-US" altLang="zh-CN"/>
              <a:t>】</a:t>
            </a:r>
            <a:endParaRPr lang="en-US" altLang="zh-CN"/>
          </a:p>
          <a:p>
            <a:pPr>
              <a:buNone/>
            </a:pPr>
            <a:r>
              <a:rPr lang="zh-CN" altLang="en-US" dirty="0">
                <a:solidFill>
                  <a:schemeClr val="tx2"/>
                </a:solidFill>
                <a:latin typeface="楷体" panose="02010609060101010101" pitchFamily="49" charset="-122"/>
                <a:ea typeface="楷体" panose="02010609060101010101" pitchFamily="49" charset="-122"/>
              </a:rPr>
              <a:t>选择关键词，要有慧眼；串联关键词，要有巧思；展示关键词，要有生活积累、阅读积淀与语言功力。</a:t>
            </a:r>
            <a:r>
              <a:rPr lang="zh-CN" altLang="en-US" dirty="0">
                <a:latin typeface="楷体" panose="02010609060101010101" pitchFamily="49" charset="-122"/>
                <a:ea typeface="楷体" panose="02010609060101010101" pitchFamily="49" charset="-122"/>
              </a:rPr>
              <a:t>而这一切，都浑然</a:t>
            </a:r>
            <a:r>
              <a:rPr lang="en-US" altLang="zh-CN">
                <a:latin typeface="楷体" panose="02010609060101010101" pitchFamily="49" charset="-122"/>
                <a:ea typeface="楷体" panose="02010609060101010101" pitchFamily="49" charset="-122"/>
              </a:rPr>
              <a:t>一体地融合在了上面这篇优秀作文里。作者选择了“长城”、“高铁”和“一带一路”3个关键词，其中，既飞扬着艺术的想象，又有睿智的哲思</a:t>
            </a:r>
            <a:r>
              <a:rPr lang="zh-CN" altLang="en-US" dirty="0">
                <a:latin typeface="楷体" panose="02010609060101010101" pitchFamily="49" charset="-122"/>
                <a:ea typeface="楷体" panose="02010609060101010101" pitchFamily="49" charset="-122"/>
              </a:rPr>
              <a:t>。“龙”的图腾，何等矫健飘逸；对历史、现实与未来的审视与展望，视野又是何等开阔！再加上作者腹有诗书、笔生锦绣，对所选的每一个关键词都能作生动的演绎、精到的评点；最后归结到“和平与发展，合作与共赢”的主题，与“帮助外国青年读懂中国”的要求妙合无垠。</a:t>
            </a:r>
            <a:r>
              <a:rPr lang="zh-CN" altLang="en-US" dirty="0">
                <a:latin typeface="宋体" panose="02010600030101010101" pitchFamily="2" charset="-122"/>
                <a:ea typeface="宋体" panose="02010600030101010101" pitchFamily="2" charset="-122"/>
              </a:rPr>
              <a:t>                     （点评教师：方  仁）</a:t>
            </a:r>
            <a:endParaRPr lang="zh-CN" altLang="en-US" dirty="0">
              <a:latin typeface="宋体" panose="02010600030101010101" pitchFamily="2" charset="-122"/>
              <a:ea typeface="宋体" panose="02010600030101010101" pitchFamily="2" charset="-122"/>
            </a:endParaRPr>
          </a:p>
          <a:p>
            <a:endParaRPr lang="zh-CN" altLang="en-US" b="1" dirty="0">
              <a:latin typeface="宋体" panose="02010600030101010101" pitchFamily="2" charset="-122"/>
              <a:ea typeface="宋体" panose="02010600030101010101" pitchFamily="2" charset="-122"/>
            </a:endParaRPr>
          </a:p>
          <a:p>
            <a:endParaRPr lang="zh-CN" altLang="en-US" dirty="0">
              <a:latin typeface="宋体" panose="02010600030101010101" pitchFamily="2" charset="-122"/>
              <a:ea typeface="宋体" panose="02010600030101010101" pitchFamily="2" charset="-122"/>
            </a:endParaRPr>
          </a:p>
        </p:txBody>
      </p:sp>
    </p:spTree>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02" name="Rectangle 2"/>
          <p:cNvSpPr>
            <a:spLocks noGrp="1"/>
          </p:cNvSpPr>
          <p:nvPr>
            <p:ph type="title"/>
          </p:nvPr>
        </p:nvSpPr>
        <p:spPr>
          <a:xfrm>
            <a:off x="1524000" y="274638"/>
            <a:ext cx="8686800" cy="1143000"/>
          </a:xfrm>
        </p:spPr>
        <p:txBody>
          <a:bodyPr vert="horz" wrap="square" lIns="91440" tIns="45720" rIns="91440" bIns="45720" anchor="ctr"/>
          <a:p>
            <a:r>
              <a:rPr lang="en-US" altLang="zh-CN" sz="3200" kern="1200" dirty="0">
                <a:solidFill>
                  <a:srgbClr val="333333"/>
                </a:solidFill>
                <a:latin typeface="+mj-ea"/>
                <a:ea typeface="+mj-ea"/>
                <a:cs typeface="+mj-cs"/>
                <a:sym typeface="Arial" panose="020B0604020202020204" pitchFamily="34" charset="0"/>
              </a:rPr>
              <a:t>22</a:t>
            </a:r>
            <a:r>
              <a:rPr lang="zh-CN" altLang="en-US" sz="3200" kern="1200" dirty="0">
                <a:solidFill>
                  <a:srgbClr val="333333"/>
                </a:solidFill>
                <a:latin typeface="+mj-ea"/>
                <a:ea typeface="+mj-ea"/>
                <a:cs typeface="+mj-cs"/>
                <a:sym typeface="Arial" panose="020B0604020202020204" pitchFamily="34" charset="0"/>
              </a:rPr>
              <a:t>．阅读下面的材料，根据要求写作。</a:t>
            </a:r>
            <a:endParaRPr lang="zh-CN" altLang="en-US" sz="3200" kern="1200" dirty="0">
              <a:solidFill>
                <a:srgbClr val="333333"/>
              </a:solidFill>
              <a:latin typeface="+mj-ea"/>
              <a:ea typeface="+mj-ea"/>
              <a:cs typeface="+mj-cs"/>
              <a:sym typeface="Arial" panose="020B0604020202020204" pitchFamily="34" charset="0"/>
            </a:endParaRPr>
          </a:p>
        </p:txBody>
      </p:sp>
      <p:sp>
        <p:nvSpPr>
          <p:cNvPr id="153603" name="Rectangle 3"/>
          <p:cNvSpPr>
            <a:spLocks noGrp="1"/>
          </p:cNvSpPr>
          <p:nvPr>
            <p:ph idx="1"/>
          </p:nvPr>
        </p:nvSpPr>
        <p:spPr>
          <a:xfrm>
            <a:off x="1992313" y="1412875"/>
            <a:ext cx="8229600" cy="4603750"/>
          </a:xfrm>
        </p:spPr>
        <p:txBody>
          <a:bodyPr vert="horz" wrap="square" lIns="91440" tIns="45720" rIns="91440" bIns="45720" anchor="t"/>
          <a:p>
            <a:r>
              <a:rPr lang="zh-CN" altLang="en-US" dirty="0"/>
              <a:t>①</a:t>
            </a:r>
            <a:r>
              <a:rPr lang="zh-CN" altLang="en-US" dirty="0">
                <a:latin typeface="楷体" panose="02010609060101010101" pitchFamily="49" charset="-122"/>
                <a:ea typeface="楷体" panose="02010609060101010101" pitchFamily="49" charset="-122"/>
              </a:rPr>
              <a:t>天行健，君子以自强不息。（</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周易</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a:t>
            </a:r>
            <a:endParaRPr lang="zh-CN" altLang="en-US"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②露从今夜白，月是故乡明。（杜甫）</a:t>
            </a:r>
            <a:endParaRPr lang="zh-CN" altLang="en-US"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③何须浅碧深红色，自是花中第一流。（李清照）</a:t>
            </a:r>
            <a:endParaRPr lang="zh-CN" altLang="en-US"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④受光于庭户见一堂，受光于天下照四方。（魏源）</a:t>
            </a:r>
            <a:endParaRPr lang="zh-CN" altLang="en-US"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⑤必须敢于正视，这才可望，敢想，敢说，敢做，敢当。（鲁迅）</a:t>
            </a:r>
            <a:endParaRPr lang="zh-CN" altLang="en-US"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⑥数风流人物，还看今朝（毛泽东）</a:t>
            </a:r>
            <a:endParaRPr lang="zh-CN" altLang="en-US" dirty="0">
              <a:latin typeface="楷体" panose="02010609060101010101" pitchFamily="49" charset="-122"/>
              <a:ea typeface="楷体" panose="02010609060101010101" pitchFamily="49" charset="-122"/>
            </a:endParaRPr>
          </a:p>
          <a:p>
            <a:pPr>
              <a:buNone/>
            </a:pPr>
            <a:r>
              <a:rPr lang="zh-CN" altLang="en-US" dirty="0"/>
              <a:t>    </a:t>
            </a:r>
            <a:r>
              <a:rPr lang="zh-CN" altLang="en-US" sz="2000" dirty="0"/>
              <a:t>中国文化博大精深，无数名句化育后世。读了上面六句，你有怎样的感触与思考？请以期中两三句为基础确定立意，并合理引用，写一篇文章。要求自选角度，明确文体，自拟标题：不要套作，不得抄袭；不少于</a:t>
            </a:r>
            <a:r>
              <a:rPr lang="en-US" altLang="zh-CN" sz="2000" dirty="0"/>
              <a:t>800</a:t>
            </a:r>
            <a:r>
              <a:rPr lang="zh-CN" altLang="en-US" sz="2000" dirty="0"/>
              <a:t>字。</a:t>
            </a:r>
            <a:endParaRPr lang="zh-CN" altLang="en-US" sz="2000" dirty="0"/>
          </a:p>
        </p:txBody>
      </p:sp>
    </p:spTree>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4626" name="Rectangle 2"/>
          <p:cNvSpPr>
            <a:spLocks noGrp="1"/>
          </p:cNvSpPr>
          <p:nvPr>
            <p:ph type="title"/>
          </p:nvPr>
        </p:nvSpPr>
        <p:spPr>
          <a:xfrm>
            <a:off x="1981200" y="274638"/>
            <a:ext cx="8229600" cy="1143000"/>
          </a:xfrm>
        </p:spPr>
        <p:txBody>
          <a:bodyPr vert="horz" wrap="square" lIns="91440" tIns="45720" rIns="91440" bIns="45720" anchor="ctr"/>
          <a:p>
            <a:r>
              <a:rPr lang="zh-CN" altLang="en-US" sz="3200" kern="1200" dirty="0">
                <a:latin typeface="+mj-ea"/>
                <a:ea typeface="+mj-ea"/>
                <a:cs typeface="+mj-cs"/>
                <a:sym typeface="Arial" panose="020B0604020202020204" pitchFamily="34" charset="0"/>
              </a:rPr>
              <a:t>试题分析</a:t>
            </a:r>
            <a:endParaRPr lang="zh-CN" altLang="en-US" sz="3200" kern="1200" dirty="0">
              <a:latin typeface="+mj-ea"/>
              <a:ea typeface="+mj-ea"/>
              <a:cs typeface="+mj-cs"/>
              <a:sym typeface="Arial" panose="020B0604020202020204" pitchFamily="34" charset="0"/>
            </a:endParaRPr>
          </a:p>
        </p:txBody>
      </p:sp>
      <p:pic>
        <p:nvPicPr>
          <p:cNvPr id="154627" name="Picture 3"/>
          <p:cNvPicPr>
            <a:picLocks noGrp="1" noChangeAspect="1"/>
          </p:cNvPicPr>
          <p:nvPr>
            <p:ph idx="1"/>
          </p:nvPr>
        </p:nvPicPr>
        <p:blipFill>
          <a:blip r:embed="rId1"/>
          <a:srcRect/>
          <a:stretch>
            <a:fillRect/>
          </a:stretch>
        </p:blipFill>
        <p:spPr>
          <a:xfrm>
            <a:off x="1992313" y="1412875"/>
            <a:ext cx="8229600" cy="4603750"/>
          </a:xfrm>
        </p:spPr>
      </p:pic>
    </p:spTree>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5650" name="Picture 2"/>
          <p:cNvPicPr>
            <a:picLocks noGrp="1" noChangeAspect="1"/>
          </p:cNvPicPr>
          <p:nvPr>
            <p:ph idx="1"/>
          </p:nvPr>
        </p:nvPicPr>
        <p:blipFill>
          <a:blip r:embed="rId1"/>
          <a:srcRect/>
          <a:stretch>
            <a:fillRect/>
          </a:stretch>
        </p:blipFill>
        <p:spPr>
          <a:xfrm>
            <a:off x="1847850" y="0"/>
            <a:ext cx="8362950" cy="6021388"/>
          </a:xfrm>
        </p:spPr>
      </p:pic>
    </p:spTree>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6674" name="Picture 2"/>
          <p:cNvPicPr>
            <a:picLocks noGrp="1" noChangeAspect="1"/>
          </p:cNvPicPr>
          <p:nvPr>
            <p:ph idx="1"/>
          </p:nvPr>
        </p:nvPicPr>
        <p:blipFill>
          <a:blip r:embed="rId1"/>
          <a:srcRect/>
          <a:stretch>
            <a:fillRect/>
          </a:stretch>
        </p:blipFill>
        <p:spPr>
          <a:xfrm>
            <a:off x="1919288" y="333375"/>
            <a:ext cx="8291512" cy="5688013"/>
          </a:xfrm>
        </p:spPr>
      </p:pic>
    </p:spTree>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7698" name="Rectangle 2"/>
          <p:cNvSpPr>
            <a:spLocks noGrp="1"/>
          </p:cNvSpPr>
          <p:nvPr>
            <p:ph type="title"/>
          </p:nvPr>
        </p:nvSpPr>
        <p:spPr>
          <a:xfrm>
            <a:off x="1981200" y="274638"/>
            <a:ext cx="8229600" cy="1143000"/>
          </a:xfrm>
        </p:spPr>
        <p:txBody>
          <a:bodyPr vert="horz" wrap="square" lIns="91440" tIns="45720" rIns="91440" bIns="45720" anchor="ctr"/>
          <a:p>
            <a:endParaRPr lang="zh-CN" altLang="en-US" sz="3600" kern="1200" dirty="0">
              <a:solidFill>
                <a:srgbClr val="333333"/>
              </a:solidFill>
              <a:latin typeface="+mj-ea"/>
              <a:ea typeface="+mj-ea"/>
              <a:cs typeface="+mj-cs"/>
              <a:sym typeface="Arial" panose="020B0604020202020204" pitchFamily="34" charset="0"/>
            </a:endParaRPr>
          </a:p>
        </p:txBody>
      </p:sp>
      <p:sp>
        <p:nvSpPr>
          <p:cNvPr id="157699" name="Rectangle 3"/>
          <p:cNvSpPr>
            <a:spLocks noGrp="1"/>
          </p:cNvSpPr>
          <p:nvPr>
            <p:ph idx="1"/>
          </p:nvPr>
        </p:nvSpPr>
        <p:spPr>
          <a:xfrm>
            <a:off x="1981200" y="1417638"/>
            <a:ext cx="8229600" cy="4603750"/>
          </a:xfrm>
        </p:spPr>
        <p:txBody>
          <a:bodyPr vert="horz" wrap="square" lIns="91440" tIns="45720" rIns="91440" bIns="45720" anchor="t"/>
          <a:p>
            <a:endParaRPr lang="zh-CN" altLang="en-US" dirty="0"/>
          </a:p>
        </p:txBody>
      </p:sp>
      <p:pic>
        <p:nvPicPr>
          <p:cNvPr id="157700" name="Picture 4"/>
          <p:cNvPicPr>
            <a:picLocks noChangeAspect="1"/>
          </p:cNvPicPr>
          <p:nvPr/>
        </p:nvPicPr>
        <p:blipFill>
          <a:blip r:embed="rId1"/>
          <a:stretch>
            <a:fillRect/>
          </a:stretch>
        </p:blipFill>
        <p:spPr>
          <a:xfrm>
            <a:off x="1824038" y="557213"/>
            <a:ext cx="8543925" cy="5743575"/>
          </a:xfrm>
          <a:prstGeom prst="rect">
            <a:avLst/>
          </a:prstGeom>
          <a:noFill/>
          <a:ln w="9525">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602105" y="2574290"/>
            <a:ext cx="9502140" cy="1014730"/>
          </a:xfrm>
          <a:prstGeom prst="rect">
            <a:avLst/>
          </a:prstGeom>
          <a:noFill/>
        </p:spPr>
        <p:txBody>
          <a:bodyPr wrap="square" rtlCol="0" anchor="t">
            <a:spAutoFit/>
          </a:bodyPr>
          <a:p>
            <a:r>
              <a:rPr lang="en-US" altLang="zh-CN" sz="6000" b="1"/>
              <a:t>2017</a:t>
            </a:r>
            <a:r>
              <a:rPr lang="zh-CN" altLang="en-US" sz="6000" b="1"/>
              <a:t>年试题命制的创新点</a:t>
            </a:r>
            <a:endParaRPr lang="zh-CN" altLang="en-US" sz="6000" b="1"/>
          </a:p>
        </p:txBody>
      </p:sp>
    </p:spTree>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8722" name="Picture 2"/>
          <p:cNvPicPr>
            <a:picLocks noGrp="1" noChangeAspect="1"/>
          </p:cNvPicPr>
          <p:nvPr>
            <p:ph idx="1"/>
          </p:nvPr>
        </p:nvPicPr>
        <p:blipFill>
          <a:blip r:embed="rId1"/>
          <a:srcRect/>
          <a:stretch>
            <a:fillRect/>
          </a:stretch>
        </p:blipFill>
        <p:spPr>
          <a:xfrm>
            <a:off x="1774825" y="496888"/>
            <a:ext cx="8435975" cy="5524500"/>
          </a:xfrm>
        </p:spPr>
      </p:pic>
    </p:spTree>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9746" name="Picture 2"/>
          <p:cNvPicPr>
            <a:picLocks noGrp="1" noChangeAspect="1"/>
          </p:cNvPicPr>
          <p:nvPr>
            <p:ph idx="1"/>
          </p:nvPr>
        </p:nvPicPr>
        <p:blipFill>
          <a:blip r:embed="rId1"/>
          <a:srcRect/>
          <a:stretch>
            <a:fillRect/>
          </a:stretch>
        </p:blipFill>
        <p:spPr>
          <a:xfrm>
            <a:off x="2063750" y="698500"/>
            <a:ext cx="8147050" cy="5322888"/>
          </a:xfrm>
        </p:spPr>
      </p:pic>
    </p:spTree>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0771" name="矩形 16386"/>
          <p:cNvSpPr/>
          <p:nvPr/>
        </p:nvSpPr>
        <p:spPr>
          <a:xfrm>
            <a:off x="2927350" y="549275"/>
            <a:ext cx="4450080" cy="521970"/>
          </a:xfrm>
          <a:prstGeom prst="rect">
            <a:avLst/>
          </a:prstGeom>
          <a:noFill/>
          <a:ln w="9525">
            <a:noFill/>
          </a:ln>
        </p:spPr>
        <p:txBody>
          <a:bodyPr wrap="none">
            <a:spAutoFit/>
          </a:bodyPr>
          <a:p>
            <a:r>
              <a:rPr lang="zh-CN" altLang="en-US" sz="2800" dirty="0">
                <a:solidFill>
                  <a:schemeClr val="tx2"/>
                </a:solidFill>
                <a:latin typeface="Arial" panose="020B0604020202020204" pitchFamily="34" charset="0"/>
                <a:ea typeface="黑体" panose="02010609060101010101" charset="-122"/>
                <a:sym typeface="Arial" panose="020B0604020202020204" pitchFamily="34" charset="0"/>
              </a:rPr>
              <a:t>从</a:t>
            </a:r>
            <a:r>
              <a:rPr lang="zh-CN" altLang="en-US" sz="2800" dirty="0">
                <a:solidFill>
                  <a:schemeClr val="tx2"/>
                </a:solidFill>
                <a:latin typeface="Arial" panose="020B0604020202020204" pitchFamily="34" charset="0"/>
                <a:ea typeface="黑体" panose="02010609060101010101" charset="-122"/>
                <a:sym typeface="黑体" panose="02010609060101010101" charset="-122"/>
              </a:rPr>
              <a:t>作</a:t>
            </a:r>
            <a:r>
              <a:rPr lang="zh-CN" altLang="en-US" sz="2800" dirty="0">
                <a:solidFill>
                  <a:schemeClr val="tx2"/>
                </a:solidFill>
                <a:latin typeface="Arial" panose="020B0604020202020204" pitchFamily="34" charset="0"/>
                <a:ea typeface="黑体" panose="02010609060101010101" charset="-122"/>
                <a:sym typeface="Arial" panose="020B0604020202020204" pitchFamily="34" charset="0"/>
              </a:rPr>
              <a:t>文材料中确立写作视角</a:t>
            </a:r>
            <a:endParaRPr lang="zh-CN" altLang="en-US" sz="2800" dirty="0">
              <a:solidFill>
                <a:schemeClr val="tx2"/>
              </a:solidFill>
              <a:latin typeface="Arial" panose="020B0604020202020204" pitchFamily="34" charset="0"/>
              <a:ea typeface="黑体" panose="02010609060101010101" charset="-122"/>
              <a:sym typeface="Arial" panose="020B0604020202020204" pitchFamily="34" charset="0"/>
            </a:endParaRPr>
          </a:p>
        </p:txBody>
      </p:sp>
      <p:sp>
        <p:nvSpPr>
          <p:cNvPr id="160775" name="标题 1"/>
          <p:cNvSpPr/>
          <p:nvPr/>
        </p:nvSpPr>
        <p:spPr>
          <a:xfrm>
            <a:off x="3071813" y="1557338"/>
            <a:ext cx="5194300" cy="457200"/>
          </a:xfrm>
          <a:prstGeom prst="rect">
            <a:avLst/>
          </a:prstGeom>
          <a:noFill/>
          <a:ln w="9525">
            <a:noFill/>
          </a:ln>
        </p:spPr>
        <p:txBody>
          <a:bodyPr anchor="ctr"/>
          <a:lstStyle>
            <a:lvl1pPr algn="ctr" rtl="0" eaLnBrk="0" fontAlgn="base" hangingPunct="0">
              <a:spcBef>
                <a:spcPct val="0"/>
              </a:spcBef>
              <a:spcAft>
                <a:spcPct val="0"/>
              </a:spcAft>
              <a:defRPr sz="3600" kern="1200">
                <a:solidFill>
                  <a:srgbClr val="333333"/>
                </a:solidFill>
                <a:latin typeface="+mj-ea"/>
                <a:ea typeface="+mj-ea"/>
                <a:cs typeface="+mj-cs"/>
                <a:sym typeface="Arial" panose="020B0604020202020204" pitchFamily="34" charset="0"/>
              </a:defRPr>
            </a:lvl1pPr>
            <a:lvl2pPr algn="ctr" rtl="0" eaLnBrk="0" fontAlgn="base" hangingPunct="0">
              <a:spcBef>
                <a:spcPct val="0"/>
              </a:spcBef>
              <a:spcAft>
                <a:spcPct val="0"/>
              </a:spcAft>
              <a:defRPr sz="3600">
                <a:solidFill>
                  <a:srgbClr val="333333"/>
                </a:solidFill>
                <a:latin typeface="黑体" panose="02010609060101010101" charset="-122"/>
                <a:ea typeface="黑体" panose="02010609060101010101" charset="-122"/>
                <a:sym typeface="Arial" panose="020B0604020202020204" pitchFamily="34" charset="0"/>
              </a:defRPr>
            </a:lvl2pPr>
            <a:lvl3pPr algn="ctr" rtl="0" eaLnBrk="0" fontAlgn="base" hangingPunct="0">
              <a:spcBef>
                <a:spcPct val="0"/>
              </a:spcBef>
              <a:spcAft>
                <a:spcPct val="0"/>
              </a:spcAft>
              <a:defRPr sz="3600">
                <a:solidFill>
                  <a:srgbClr val="333333"/>
                </a:solidFill>
                <a:latin typeface="黑体" panose="02010609060101010101" charset="-122"/>
                <a:ea typeface="黑体" panose="02010609060101010101" charset="-122"/>
                <a:sym typeface="Arial" panose="020B0604020202020204" pitchFamily="34" charset="0"/>
              </a:defRPr>
            </a:lvl3pPr>
            <a:lvl4pPr algn="ctr" rtl="0" eaLnBrk="0" fontAlgn="base" hangingPunct="0">
              <a:spcBef>
                <a:spcPct val="0"/>
              </a:spcBef>
              <a:spcAft>
                <a:spcPct val="0"/>
              </a:spcAft>
              <a:defRPr sz="3600">
                <a:solidFill>
                  <a:srgbClr val="333333"/>
                </a:solidFill>
                <a:latin typeface="黑体" panose="02010609060101010101" charset="-122"/>
                <a:ea typeface="黑体" panose="02010609060101010101" charset="-122"/>
                <a:sym typeface="Arial" panose="020B0604020202020204" pitchFamily="34" charset="0"/>
              </a:defRPr>
            </a:lvl4pPr>
            <a:lvl5pPr algn="ctr" rtl="0" eaLnBrk="0" fontAlgn="base" hangingPunct="0">
              <a:spcBef>
                <a:spcPct val="0"/>
              </a:spcBef>
              <a:spcAft>
                <a:spcPct val="0"/>
              </a:spcAft>
              <a:defRPr sz="3600">
                <a:solidFill>
                  <a:srgbClr val="333333"/>
                </a:solidFill>
                <a:latin typeface="黑体" panose="02010609060101010101" charset="-122"/>
                <a:ea typeface="黑体" panose="02010609060101010101" charset="-122"/>
                <a:sym typeface="Arial" panose="020B0604020202020204" pitchFamily="34" charset="0"/>
              </a:defRPr>
            </a:lvl5pPr>
          </a:lstStyle>
          <a:p>
            <a:pPr lvl="0"/>
            <a:r>
              <a:rPr lang="zh-CN" altLang="en-US" sz="2400" dirty="0">
                <a:solidFill>
                  <a:schemeClr val="tx2"/>
                </a:solidFill>
              </a:rPr>
              <a:t>从阅卷要求</a:t>
            </a:r>
            <a:r>
              <a:rPr lang="zh-CN" altLang="en-US" sz="2400" dirty="0">
                <a:solidFill>
                  <a:schemeClr val="tx2"/>
                </a:solidFill>
                <a:sym typeface="黑体" panose="02010609060101010101" charset="-122"/>
              </a:rPr>
              <a:t>规范写作</a:t>
            </a:r>
            <a:r>
              <a:rPr lang="zh-CN" altLang="en-US" sz="2400" dirty="0">
                <a:solidFill>
                  <a:schemeClr val="tx2"/>
                </a:solidFill>
              </a:rPr>
              <a:t>视角</a:t>
            </a:r>
            <a:endParaRPr lang="zh-CN" altLang="en-US" sz="2400" dirty="0">
              <a:solidFill>
                <a:schemeClr val="tx2"/>
              </a:solidFill>
            </a:endParaRPr>
          </a:p>
        </p:txBody>
      </p:sp>
      <p:sp>
        <p:nvSpPr>
          <p:cNvPr id="160776" name="标题 1"/>
          <p:cNvSpPr/>
          <p:nvPr/>
        </p:nvSpPr>
        <p:spPr>
          <a:xfrm>
            <a:off x="4151313" y="2636838"/>
            <a:ext cx="5194300" cy="457200"/>
          </a:xfrm>
          <a:prstGeom prst="rect">
            <a:avLst/>
          </a:prstGeom>
          <a:noFill/>
          <a:ln w="9525">
            <a:noFill/>
          </a:ln>
        </p:spPr>
        <p:txBody>
          <a:bodyPr anchor="ctr"/>
          <a:lstStyle>
            <a:lvl1pPr algn="ctr" rtl="0" eaLnBrk="0" fontAlgn="base" hangingPunct="0">
              <a:spcBef>
                <a:spcPct val="0"/>
              </a:spcBef>
              <a:spcAft>
                <a:spcPct val="0"/>
              </a:spcAft>
              <a:defRPr sz="3600" kern="1200">
                <a:solidFill>
                  <a:srgbClr val="333333"/>
                </a:solidFill>
                <a:latin typeface="+mj-ea"/>
                <a:ea typeface="+mj-ea"/>
                <a:cs typeface="+mj-cs"/>
                <a:sym typeface="Arial" panose="020B0604020202020204" pitchFamily="34" charset="0"/>
              </a:defRPr>
            </a:lvl1pPr>
            <a:lvl2pPr algn="ctr" rtl="0" eaLnBrk="0" fontAlgn="base" hangingPunct="0">
              <a:spcBef>
                <a:spcPct val="0"/>
              </a:spcBef>
              <a:spcAft>
                <a:spcPct val="0"/>
              </a:spcAft>
              <a:defRPr sz="3600">
                <a:solidFill>
                  <a:srgbClr val="333333"/>
                </a:solidFill>
                <a:latin typeface="黑体" panose="02010609060101010101" charset="-122"/>
                <a:ea typeface="黑体" panose="02010609060101010101" charset="-122"/>
                <a:sym typeface="Arial" panose="020B0604020202020204" pitchFamily="34" charset="0"/>
              </a:defRPr>
            </a:lvl2pPr>
            <a:lvl3pPr algn="ctr" rtl="0" eaLnBrk="0" fontAlgn="base" hangingPunct="0">
              <a:spcBef>
                <a:spcPct val="0"/>
              </a:spcBef>
              <a:spcAft>
                <a:spcPct val="0"/>
              </a:spcAft>
              <a:defRPr sz="3600">
                <a:solidFill>
                  <a:srgbClr val="333333"/>
                </a:solidFill>
                <a:latin typeface="黑体" panose="02010609060101010101" charset="-122"/>
                <a:ea typeface="黑体" panose="02010609060101010101" charset="-122"/>
                <a:sym typeface="Arial" panose="020B0604020202020204" pitchFamily="34" charset="0"/>
              </a:defRPr>
            </a:lvl3pPr>
            <a:lvl4pPr algn="ctr" rtl="0" eaLnBrk="0" fontAlgn="base" hangingPunct="0">
              <a:spcBef>
                <a:spcPct val="0"/>
              </a:spcBef>
              <a:spcAft>
                <a:spcPct val="0"/>
              </a:spcAft>
              <a:defRPr sz="3600">
                <a:solidFill>
                  <a:srgbClr val="333333"/>
                </a:solidFill>
                <a:latin typeface="黑体" panose="02010609060101010101" charset="-122"/>
                <a:ea typeface="黑体" panose="02010609060101010101" charset="-122"/>
                <a:sym typeface="Arial" panose="020B0604020202020204" pitchFamily="34" charset="0"/>
              </a:defRPr>
            </a:lvl4pPr>
            <a:lvl5pPr algn="ctr" rtl="0" eaLnBrk="0" fontAlgn="base" hangingPunct="0">
              <a:spcBef>
                <a:spcPct val="0"/>
              </a:spcBef>
              <a:spcAft>
                <a:spcPct val="0"/>
              </a:spcAft>
              <a:defRPr sz="3600">
                <a:solidFill>
                  <a:srgbClr val="333333"/>
                </a:solidFill>
                <a:latin typeface="黑体" panose="02010609060101010101" charset="-122"/>
                <a:ea typeface="黑体" panose="02010609060101010101" charset="-122"/>
                <a:sym typeface="Arial" panose="020B0604020202020204" pitchFamily="34" charset="0"/>
              </a:defRPr>
            </a:lvl5pPr>
          </a:lstStyle>
          <a:p>
            <a:pPr lvl="0"/>
            <a:r>
              <a:rPr lang="zh-CN" altLang="en-US" sz="2400" dirty="0">
                <a:solidFill>
                  <a:schemeClr val="tx2"/>
                </a:solidFill>
              </a:rPr>
              <a:t>从阅卷要求</a:t>
            </a:r>
            <a:r>
              <a:rPr lang="zh-CN" altLang="en-US" sz="2400" dirty="0">
                <a:solidFill>
                  <a:schemeClr val="tx2"/>
                </a:solidFill>
                <a:sym typeface="黑体" panose="02010609060101010101" charset="-122"/>
              </a:rPr>
              <a:t>规范写作</a:t>
            </a:r>
            <a:r>
              <a:rPr lang="zh-CN" altLang="en-US" sz="2400" dirty="0">
                <a:solidFill>
                  <a:schemeClr val="tx2"/>
                </a:solidFill>
              </a:rPr>
              <a:t>视角</a:t>
            </a:r>
            <a:endParaRPr lang="zh-CN" altLang="en-US" sz="2400" dirty="0">
              <a:solidFill>
                <a:schemeClr val="tx2"/>
              </a:solidFill>
            </a:endParaRPr>
          </a:p>
        </p:txBody>
      </p:sp>
    </p:spTree>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1730" name="标题 1"/>
          <p:cNvSpPr>
            <a:spLocks noGrp="1"/>
          </p:cNvSpPr>
          <p:nvPr>
            <p:ph type="title"/>
          </p:nvPr>
        </p:nvSpPr>
        <p:spPr>
          <a:xfrm>
            <a:off x="3498850" y="333375"/>
            <a:ext cx="5194300" cy="574675"/>
          </a:xfrm>
        </p:spPr>
        <p:txBody>
          <a:bodyPr wrap="square" anchor="ctr"/>
          <a:p>
            <a:r>
              <a:rPr lang="zh-CN" altLang="en-US" sz="2800">
                <a:solidFill>
                  <a:schemeClr val="tx2"/>
                </a:solidFill>
              </a:rPr>
              <a:t>复习建议</a:t>
            </a:r>
            <a:endParaRPr lang="zh-CN" altLang="en-US" sz="2800">
              <a:solidFill>
                <a:schemeClr val="tx2"/>
              </a:solidFill>
            </a:endParaRPr>
          </a:p>
        </p:txBody>
      </p:sp>
      <p:sp>
        <p:nvSpPr>
          <p:cNvPr id="201731" name="内容占位符 2"/>
          <p:cNvSpPr>
            <a:spLocks noGrp="1"/>
          </p:cNvSpPr>
          <p:nvPr>
            <p:ph idx="4294967295"/>
          </p:nvPr>
        </p:nvSpPr>
        <p:spPr>
          <a:xfrm>
            <a:off x="3719513" y="1484313"/>
            <a:ext cx="6551612" cy="4968875"/>
          </a:xfrm>
        </p:spPr>
        <p:txBody>
          <a:bodyPr wrap="square" anchor="t"/>
          <a:p>
            <a:pPr marL="0" indent="0">
              <a:buNone/>
            </a:pPr>
            <a:r>
              <a:rPr lang="zh-CN" altLang="en-US" sz="2800" dirty="0"/>
              <a:t>训练基础写作</a:t>
            </a:r>
            <a:endParaRPr lang="zh-CN" altLang="en-US" sz="2800" dirty="0"/>
          </a:p>
          <a:p>
            <a:pPr marL="0" indent="0">
              <a:buNone/>
            </a:pPr>
            <a:r>
              <a:rPr lang="zh-CN" altLang="en-US" sz="2800" dirty="0"/>
              <a:t>培养辩证思维</a:t>
            </a:r>
            <a:endParaRPr lang="en-US" altLang="x-none" sz="2800" dirty="0"/>
          </a:p>
          <a:p>
            <a:pPr marL="0" indent="0">
              <a:buNone/>
            </a:pPr>
            <a:r>
              <a:rPr lang="zh-CN" altLang="en-US" sz="2800" dirty="0"/>
              <a:t>开展分项训练</a:t>
            </a:r>
            <a:endParaRPr lang="en-US" altLang="x-none" sz="2800" dirty="0"/>
          </a:p>
          <a:p>
            <a:pPr marL="0" indent="0">
              <a:buNone/>
            </a:pPr>
            <a:r>
              <a:rPr lang="zh-CN" altLang="en-US" sz="2800" dirty="0"/>
              <a:t>分类积累素材</a:t>
            </a:r>
            <a:endParaRPr lang="zh-CN" altLang="en-US" sz="2800" dirty="0"/>
          </a:p>
          <a:p>
            <a:pPr marL="0" indent="0">
              <a:buNone/>
            </a:pPr>
            <a:r>
              <a:rPr lang="zh-CN" altLang="en-US" sz="2800" dirty="0"/>
              <a:t>规范书写训练</a:t>
            </a:r>
            <a:endParaRPr lang="zh-CN" altLang="en-US" sz="2800" dirty="0"/>
          </a:p>
          <a:p>
            <a:pPr marL="0" indent="0">
              <a:buNone/>
            </a:pPr>
            <a:r>
              <a:rPr lang="zh-CN" altLang="en-US" sz="2800" dirty="0"/>
              <a:t>读写速度训练</a:t>
            </a:r>
            <a:endParaRPr lang="zh-CN" altLang="en-US" sz="2800" dirty="0"/>
          </a:p>
        </p:txBody>
      </p:sp>
    </p:spTree>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506345" y="2121535"/>
            <a:ext cx="4302125" cy="2046605"/>
          </a:xfrm>
        </p:spPr>
        <p:txBody>
          <a:bodyPr/>
          <a:p>
            <a:r>
              <a:rPr lang="zh-CN" altLang="zh-CN" sz="3200">
                <a:solidFill>
                  <a:schemeClr val="tx1">
                    <a:lumMod val="85000"/>
                    <a:lumOff val="15000"/>
                  </a:schemeClr>
                </a:solidFill>
                <a:uFillTx/>
              </a:rPr>
              <a:t>感谢！</a:t>
            </a:r>
            <a:br>
              <a:rPr lang="zh-CN" altLang="zh-CN" sz="8000"/>
            </a:br>
            <a:r>
              <a:rPr lang="zh-CN" altLang="zh-CN" sz="3200"/>
              <a:t>北京王涛 </a:t>
            </a:r>
            <a:endParaRPr lang="en-US" altLang="zh-CN" sz="3200"/>
          </a:p>
        </p:txBody>
      </p:sp>
      <p:pic>
        <p:nvPicPr>
          <p:cNvPr id="3" name="图片 2" descr="C:\Users\Administrator\Desktop\psb (2).jpgpsb (2)"/>
          <p:cNvPicPr>
            <a:picLocks noChangeAspect="1"/>
          </p:cNvPicPr>
          <p:nvPr/>
        </p:nvPicPr>
        <p:blipFill>
          <a:blip r:embed="rId1"/>
          <a:srcRect/>
          <a:stretch>
            <a:fillRect/>
          </a:stretch>
        </p:blipFill>
        <p:spPr>
          <a:xfrm>
            <a:off x="4242435" y="-50165"/>
            <a:ext cx="4278630" cy="6807835"/>
          </a:xfrm>
          <a:prstGeom prst="rect">
            <a:avLst/>
          </a:prstGeom>
        </p:spPr>
      </p:pic>
      <p:pic>
        <p:nvPicPr>
          <p:cNvPr id="4" name="图片 3" descr="psb"/>
          <p:cNvPicPr>
            <a:picLocks noChangeAspect="1"/>
          </p:cNvPicPr>
          <p:nvPr/>
        </p:nvPicPr>
        <p:blipFill>
          <a:blip r:embed="rId2"/>
          <a:stretch>
            <a:fillRect/>
          </a:stretch>
        </p:blipFill>
        <p:spPr>
          <a:xfrm>
            <a:off x="8653780" y="25400"/>
            <a:ext cx="4141470" cy="680783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clrChange>
              <a:clrFrom>
                <a:srgbClr val="FFFFFF">
                  <a:alpha val="100000"/>
                </a:srgbClr>
              </a:clrFrom>
              <a:clrTo>
                <a:srgbClr val="FFFFFF">
                  <a:alpha val="100000"/>
                  <a:alpha val="0"/>
                </a:srgbClr>
              </a:clrTo>
            </a:clrChange>
          </a:blip>
          <a:srcRect l="-8560" r="8759"/>
          <a:stretch>
            <a:fillRect/>
          </a:stretch>
        </p:blipFill>
        <p:spPr>
          <a:xfrm>
            <a:off x="-1291590" y="498475"/>
            <a:ext cx="8614410" cy="6227445"/>
          </a:xfrm>
          <a:prstGeom prst="rect">
            <a:avLst/>
          </a:prstGeom>
        </p:spPr>
      </p:pic>
      <p:sp>
        <p:nvSpPr>
          <p:cNvPr id="5" name="文本框 4"/>
          <p:cNvSpPr txBox="1"/>
          <p:nvPr/>
        </p:nvSpPr>
        <p:spPr>
          <a:xfrm>
            <a:off x="7459980" y="1073150"/>
            <a:ext cx="4573270" cy="5077460"/>
          </a:xfrm>
          <a:prstGeom prst="rect">
            <a:avLst/>
          </a:prstGeom>
          <a:noFill/>
        </p:spPr>
        <p:txBody>
          <a:bodyPr wrap="square" rtlCol="0" anchor="t">
            <a:spAutoFit/>
          </a:bodyPr>
          <a:p>
            <a:r>
              <a:rPr lang="zh-CN" altLang="en-US" sz="5400" b="1">
                <a:sym typeface="+mn-ea"/>
              </a:rPr>
              <a:t>“</a:t>
            </a:r>
            <a:r>
              <a:rPr lang="zh-CN" altLang="en-US" sz="5400" b="1">
                <a:solidFill>
                  <a:srgbClr val="FF0000"/>
                </a:solidFill>
                <a:sym typeface="+mn-ea"/>
              </a:rPr>
              <a:t>立德树人、服务选拔、导向教学</a:t>
            </a:r>
            <a:r>
              <a:rPr lang="zh-CN" altLang="en-US" sz="5400" b="1">
                <a:sym typeface="+mn-ea"/>
              </a:rPr>
              <a:t>”是核心立场，它回答的是“</a:t>
            </a:r>
            <a:r>
              <a:rPr lang="zh-CN" altLang="en-US" sz="5400" b="1">
                <a:solidFill>
                  <a:srgbClr val="FF0000"/>
                </a:solidFill>
                <a:sym typeface="+mn-ea"/>
              </a:rPr>
              <a:t>为什么考</a:t>
            </a:r>
            <a:r>
              <a:rPr lang="zh-CN" altLang="en-US" sz="5400" b="1">
                <a:sym typeface="+mn-ea"/>
              </a:rPr>
              <a:t>”的问题；</a:t>
            </a:r>
            <a:endParaRPr lang="zh-CN" altLang="en-US" sz="5400" b="1">
              <a:sym typeface="+mn-e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93215" y="1868170"/>
            <a:ext cx="10424795" cy="2861310"/>
          </a:xfrm>
          <a:prstGeom prst="rect">
            <a:avLst/>
          </a:prstGeom>
          <a:noFill/>
        </p:spPr>
        <p:txBody>
          <a:bodyPr wrap="square" rtlCol="0" anchor="t">
            <a:spAutoFit/>
          </a:bodyPr>
          <a:p>
            <a:r>
              <a:rPr lang="zh-CN" altLang="en-US" sz="6000" b="1"/>
              <a:t>1.调整试卷结构，优化组合方式，更全面地考查学生的语文综合能力。</a:t>
            </a:r>
            <a:endParaRPr lang="zh-CN" altLang="en-US" sz="6000" b="1"/>
          </a:p>
        </p:txBody>
      </p:sp>
      <p:sp>
        <p:nvSpPr>
          <p:cNvPr id="3" name="文本框 2"/>
          <p:cNvSpPr txBox="1"/>
          <p:nvPr/>
        </p:nvSpPr>
        <p:spPr>
          <a:xfrm>
            <a:off x="444500" y="204470"/>
            <a:ext cx="1255395" cy="521970"/>
          </a:xfrm>
          <a:prstGeom prst="rect">
            <a:avLst/>
          </a:prstGeom>
          <a:noFill/>
        </p:spPr>
        <p:txBody>
          <a:bodyPr wrap="none" rtlCol="0" anchor="t">
            <a:spAutoFit/>
          </a:bodyPr>
          <a:p>
            <a:r>
              <a:rPr lang="zh-CN" altLang="en-US" sz="2800" b="1">
                <a:sym typeface="+mn-ea"/>
              </a:rPr>
              <a:t>创新点</a:t>
            </a:r>
            <a:endParaRPr lang="zh-CN" altLang="en-US" sz="2800" b="1">
              <a:sym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99895" y="984250"/>
            <a:ext cx="9952990" cy="5077460"/>
          </a:xfrm>
          <a:prstGeom prst="rect">
            <a:avLst/>
          </a:prstGeom>
          <a:noFill/>
        </p:spPr>
        <p:txBody>
          <a:bodyPr wrap="square" rtlCol="0" anchor="t">
            <a:spAutoFit/>
          </a:bodyPr>
          <a:p>
            <a:r>
              <a:rPr lang="zh-CN" altLang="en-US" sz="3600"/>
              <a:t>   </a:t>
            </a:r>
            <a:r>
              <a:rPr lang="zh-CN" altLang="en-US" sz="3600" b="1"/>
              <a:t> 根据新的“考试大纲”，语文试卷将论述类、文学类和实用类文本都设为必做题，有小说（全国卷Ⅰ）有散文（全国卷Ⅱ、卷Ⅲ），有新闻有时评，实现了对考生信息筛选、逻辑分析、审美鉴赏和语言运用等“</a:t>
            </a:r>
            <a:r>
              <a:rPr lang="zh-CN" altLang="en-US" sz="3600" b="1">
                <a:solidFill>
                  <a:srgbClr val="FF0000"/>
                </a:solidFill>
              </a:rPr>
              <a:t>关键能力</a:t>
            </a:r>
            <a:r>
              <a:rPr lang="zh-CN" altLang="en-US" sz="3600" b="1"/>
              <a:t>”和“</a:t>
            </a:r>
            <a:r>
              <a:rPr lang="zh-CN" altLang="en-US" sz="3600" b="1">
                <a:solidFill>
                  <a:srgbClr val="FF0000"/>
                </a:solidFill>
                <a:cs typeface="+mn-ea"/>
              </a:rPr>
              <a:t>学科素养</a:t>
            </a:r>
            <a:r>
              <a:rPr lang="zh-CN" altLang="en-US" sz="3600" b="1"/>
              <a:t>”的全覆盖，对思维方式有别、素养构成不同的考生进行全方位考查，有利于语文知识、能力、素养的均衡，有利于综合素质高的考生脱颖而出，也扭转了以往“</a:t>
            </a:r>
            <a:r>
              <a:rPr lang="zh-CN" altLang="en-US" sz="3600" b="1">
                <a:solidFill>
                  <a:srgbClr val="FF0000"/>
                </a:solidFill>
                <a:cs typeface="+mn-ea"/>
              </a:rPr>
              <a:t>重传记，轻文学</a:t>
            </a:r>
            <a:r>
              <a:rPr lang="zh-CN" altLang="en-US" sz="3600" b="1"/>
              <a:t>”的倾向。</a:t>
            </a:r>
            <a:endParaRPr lang="zh-CN" altLang="en-US" sz="3600" b="1"/>
          </a:p>
        </p:txBody>
      </p:sp>
      <p:sp>
        <p:nvSpPr>
          <p:cNvPr id="3" name="文本框 2"/>
          <p:cNvSpPr txBox="1"/>
          <p:nvPr/>
        </p:nvSpPr>
        <p:spPr>
          <a:xfrm>
            <a:off x="444500" y="204470"/>
            <a:ext cx="1255395" cy="521970"/>
          </a:xfrm>
          <a:prstGeom prst="rect">
            <a:avLst/>
          </a:prstGeom>
          <a:noFill/>
        </p:spPr>
        <p:txBody>
          <a:bodyPr wrap="none" rtlCol="0" anchor="t">
            <a:spAutoFit/>
          </a:bodyPr>
          <a:p>
            <a:r>
              <a:rPr lang="zh-CN" altLang="en-US" sz="2800" b="1">
                <a:sym typeface="+mn-ea"/>
              </a:rPr>
              <a:t>创新点</a:t>
            </a:r>
            <a:endParaRPr lang="zh-CN" altLang="en-US" sz="2800" b="1">
              <a:sym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232535" y="1295400"/>
            <a:ext cx="10424160" cy="3777615"/>
          </a:xfrm>
        </p:spPr>
        <p:txBody>
          <a:bodyPr/>
          <a:p>
            <a:pPr marL="0" indent="0">
              <a:buNone/>
            </a:pPr>
            <a:r>
              <a:rPr lang="en-US" altLang="zh-CN" sz="4800" b="1"/>
              <a:t>    </a:t>
            </a:r>
            <a:r>
              <a:rPr lang="zh-CN" altLang="en-US" sz="4800" b="1"/>
              <a:t>提升试题的实用性、针对性、科学性与区分度。更重要的是“一石激起千层浪”，将会迅速扭转语文教学一线因应试而产生的偏差，促使语文基础教育加强对学生实用文本阅读能力与文学艺术素养的全面重视。</a:t>
            </a:r>
            <a:endParaRPr lang="zh-CN" altLang="en-US" sz="4800" b="1"/>
          </a:p>
          <a:p>
            <a:pPr marL="0" indent="0">
              <a:buNone/>
            </a:pPr>
            <a:r>
              <a:rPr lang="zh-CN" altLang="en-US" sz="4800" b="1"/>
              <a:t>                 </a:t>
            </a:r>
            <a:r>
              <a:rPr lang="en-US" altLang="zh-CN" sz="4800" b="1"/>
              <a:t>----</a:t>
            </a:r>
            <a:r>
              <a:rPr lang="zh-CN" altLang="en-US" sz="4800" b="1"/>
              <a:t>教育部考试中心</a:t>
            </a:r>
            <a:endParaRPr lang="zh-CN" altLang="en-US" sz="4800" b="1"/>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99895" y="984250"/>
            <a:ext cx="10424795" cy="5077460"/>
          </a:xfrm>
          <a:prstGeom prst="rect">
            <a:avLst/>
          </a:prstGeom>
          <a:noFill/>
        </p:spPr>
        <p:txBody>
          <a:bodyPr wrap="square" rtlCol="0" anchor="t">
            <a:spAutoFit/>
          </a:bodyPr>
          <a:p>
            <a:r>
              <a:rPr lang="zh-CN" altLang="en-US" sz="2800"/>
              <a:t>   </a:t>
            </a:r>
            <a:r>
              <a:rPr lang="zh-CN" altLang="en-US" sz="2800" b="1"/>
              <a:t>    </a:t>
            </a:r>
            <a:r>
              <a:rPr lang="zh-CN" altLang="en-US" sz="5400" b="1"/>
              <a:t>实用类文本，文字与图表搭配合理，相得益彰，题目也运用了</a:t>
            </a:r>
            <a:r>
              <a:rPr lang="zh-CN" altLang="en-US" sz="5400" b="1">
                <a:solidFill>
                  <a:srgbClr val="FF0000"/>
                </a:solidFill>
                <a:cs typeface="+mn-ea"/>
              </a:rPr>
              <a:t>图表形式</a:t>
            </a:r>
            <a:r>
              <a:rPr lang="zh-CN" altLang="en-US" sz="5400" b="1"/>
              <a:t>呈现信息，对考生</a:t>
            </a:r>
            <a:r>
              <a:rPr lang="zh-CN" altLang="en-US" sz="5400" b="1">
                <a:solidFill>
                  <a:srgbClr val="FF0000"/>
                </a:solidFill>
                <a:cs typeface="+mn-ea"/>
              </a:rPr>
              <a:t>搜寻、锁定、分辨、提炼、整合</a:t>
            </a:r>
            <a:r>
              <a:rPr lang="zh-CN" altLang="en-US" sz="5400" b="1"/>
              <a:t>以及呈现文本关键信息的能力都提出了更高的要求。</a:t>
            </a:r>
            <a:endParaRPr lang="zh-CN" altLang="en-US" sz="5400" b="1"/>
          </a:p>
        </p:txBody>
      </p:sp>
      <p:sp>
        <p:nvSpPr>
          <p:cNvPr id="3" name="文本框 2"/>
          <p:cNvSpPr txBox="1"/>
          <p:nvPr/>
        </p:nvSpPr>
        <p:spPr>
          <a:xfrm>
            <a:off x="444500" y="204470"/>
            <a:ext cx="1255395" cy="521970"/>
          </a:xfrm>
          <a:prstGeom prst="rect">
            <a:avLst/>
          </a:prstGeom>
          <a:noFill/>
        </p:spPr>
        <p:txBody>
          <a:bodyPr wrap="none" rtlCol="0" anchor="t">
            <a:spAutoFit/>
          </a:bodyPr>
          <a:p>
            <a:r>
              <a:rPr lang="zh-CN" altLang="en-US" sz="2800" b="1">
                <a:sym typeface="+mn-ea"/>
              </a:rPr>
              <a:t>创新点</a:t>
            </a:r>
            <a:endParaRPr lang="zh-CN" altLang="en-US" sz="2800" b="1">
              <a:sym typeface="+mn-e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084705" y="434340"/>
            <a:ext cx="8895715" cy="5628005"/>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44930" y="1590040"/>
            <a:ext cx="10424795" cy="4246245"/>
          </a:xfrm>
          <a:prstGeom prst="rect">
            <a:avLst/>
          </a:prstGeom>
          <a:noFill/>
        </p:spPr>
        <p:txBody>
          <a:bodyPr wrap="square" rtlCol="0" anchor="t">
            <a:spAutoFit/>
          </a:bodyPr>
          <a:p>
            <a:r>
              <a:rPr lang="en-US" altLang="zh-CN" sz="4400" b="1"/>
              <a:t> </a:t>
            </a:r>
            <a:r>
              <a:rPr lang="en-US" altLang="zh-CN" sz="5400" b="1"/>
              <a:t>   </a:t>
            </a:r>
            <a:r>
              <a:rPr lang="zh-CN" altLang="en-US" sz="5400" b="1"/>
              <a:t>语言运用部分增加</a:t>
            </a:r>
            <a:r>
              <a:rPr lang="zh-CN" altLang="en-US" sz="5400" b="1">
                <a:solidFill>
                  <a:srgbClr val="FF0000"/>
                </a:solidFill>
              </a:rPr>
              <a:t>逻辑推断题</a:t>
            </a:r>
            <a:r>
              <a:rPr lang="zh-CN" altLang="en-US" sz="5400" b="1"/>
              <a:t>（第21题）。写作命题增加</a:t>
            </a:r>
            <a:r>
              <a:rPr lang="zh-CN" altLang="en-US" sz="5400" b="1">
                <a:solidFill>
                  <a:srgbClr val="FF0000"/>
                </a:solidFill>
              </a:rPr>
              <a:t>“合理引用”</a:t>
            </a:r>
            <a:r>
              <a:rPr lang="zh-CN" altLang="en-US" sz="5400" b="1"/>
              <a:t>名句的写作要求。这都是为了强化考查的全面性、应用性和综合性。</a:t>
            </a:r>
            <a:endParaRPr lang="zh-CN" altLang="en-US" sz="5400" b="1"/>
          </a:p>
        </p:txBody>
      </p:sp>
      <p:sp>
        <p:nvSpPr>
          <p:cNvPr id="3" name="文本框 2"/>
          <p:cNvSpPr txBox="1"/>
          <p:nvPr/>
        </p:nvSpPr>
        <p:spPr>
          <a:xfrm>
            <a:off x="444500" y="204470"/>
            <a:ext cx="1255395" cy="521970"/>
          </a:xfrm>
          <a:prstGeom prst="rect">
            <a:avLst/>
          </a:prstGeom>
          <a:noFill/>
        </p:spPr>
        <p:txBody>
          <a:bodyPr wrap="none" rtlCol="0" anchor="t">
            <a:spAutoFit/>
          </a:bodyPr>
          <a:p>
            <a:r>
              <a:rPr lang="zh-CN" altLang="en-US" sz="2800" b="1">
                <a:sym typeface="+mn-ea"/>
              </a:rPr>
              <a:t>创新点</a:t>
            </a:r>
            <a:endParaRPr lang="zh-CN" altLang="en-US" sz="2800" b="1">
              <a:sym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70230" y="690880"/>
            <a:ext cx="11508105" cy="5475605"/>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217295" y="1539875"/>
            <a:ext cx="10088880" cy="3777615"/>
          </a:xfrm>
        </p:spPr>
        <p:txBody>
          <a:bodyPr/>
          <a:p>
            <a:pPr marL="0" indent="0">
              <a:buNone/>
            </a:pPr>
            <a:r>
              <a:rPr lang="en-US" altLang="zh-CN" sz="4800" b="1"/>
              <a:t>    </a:t>
            </a:r>
            <a:r>
              <a:rPr lang="zh-CN" altLang="en-US" sz="4800" b="1"/>
              <a:t>这样的调整，旨在引导考生养成规范、准确、连贯、得体的语言表达习惯，同时将</a:t>
            </a:r>
            <a:r>
              <a:rPr lang="zh-CN" altLang="en-US" sz="4800" b="1">
                <a:solidFill>
                  <a:srgbClr val="FF0000"/>
                </a:solidFill>
              </a:rPr>
              <a:t>语言表达的准确性与思维逻辑的严密性</a:t>
            </a:r>
            <a:r>
              <a:rPr lang="zh-CN" altLang="en-US" sz="4800" b="1"/>
              <a:t>结合起来；</a:t>
            </a:r>
            <a:endParaRPr lang="zh-CN" altLang="en-US" sz="4800" b="1"/>
          </a:p>
          <a:p>
            <a:pPr marL="0" indent="0">
              <a:buNone/>
            </a:pPr>
            <a:r>
              <a:rPr lang="zh-CN" altLang="en-US" sz="4800" b="1"/>
              <a:t>            </a:t>
            </a:r>
            <a:r>
              <a:rPr lang="en-US" altLang="zh-CN" sz="4800" b="1"/>
              <a:t>----</a:t>
            </a:r>
            <a:r>
              <a:rPr lang="zh-CN" altLang="en-US" sz="4800" b="1"/>
              <a:t>教育部考试中心</a:t>
            </a:r>
            <a:endParaRPr lang="zh-CN" altLang="en-US" sz="4800" b="1"/>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97635" y="1287145"/>
            <a:ext cx="10424795" cy="4215765"/>
          </a:xfrm>
          <a:prstGeom prst="rect">
            <a:avLst/>
          </a:prstGeom>
          <a:noFill/>
        </p:spPr>
        <p:txBody>
          <a:bodyPr wrap="square" rtlCol="0" anchor="t">
            <a:spAutoFit/>
          </a:bodyPr>
          <a:p>
            <a:r>
              <a:rPr lang="en-US" altLang="zh-CN" sz="7200" b="1"/>
              <a:t>  </a:t>
            </a:r>
            <a:r>
              <a:rPr lang="en-US" altLang="zh-CN" sz="16600" b="1"/>
              <a:t> </a:t>
            </a:r>
            <a:r>
              <a:rPr sz="6600" b="1"/>
              <a:t>2.强化阅读，突出考查重点，聚焦阅读“</a:t>
            </a:r>
            <a:r>
              <a:rPr sz="6600" b="1">
                <a:solidFill>
                  <a:srgbClr val="FF0000"/>
                </a:solidFill>
              </a:rPr>
              <a:t>关键能力</a:t>
            </a:r>
            <a:r>
              <a:rPr sz="6600" b="1"/>
              <a:t>”。</a:t>
            </a:r>
            <a:endParaRPr sz="6600" b="1"/>
          </a:p>
          <a:p>
            <a:r>
              <a:rPr sz="3600" b="1"/>
              <a:t>      </a:t>
            </a:r>
            <a:endParaRPr sz="3600" b="1"/>
          </a:p>
        </p:txBody>
      </p:sp>
      <p:sp>
        <p:nvSpPr>
          <p:cNvPr id="3" name="文本框 2"/>
          <p:cNvSpPr txBox="1"/>
          <p:nvPr/>
        </p:nvSpPr>
        <p:spPr>
          <a:xfrm>
            <a:off x="444500" y="204470"/>
            <a:ext cx="1255395" cy="521970"/>
          </a:xfrm>
          <a:prstGeom prst="rect">
            <a:avLst/>
          </a:prstGeom>
          <a:noFill/>
        </p:spPr>
        <p:txBody>
          <a:bodyPr wrap="none" rtlCol="0" anchor="t">
            <a:spAutoFit/>
          </a:bodyPr>
          <a:p>
            <a:r>
              <a:rPr lang="zh-CN" altLang="en-US" sz="2800" b="1">
                <a:sym typeface="+mn-ea"/>
              </a:rPr>
              <a:t>创新点</a:t>
            </a:r>
            <a:endParaRPr lang="zh-CN" altLang="en-US" sz="2800" b="1">
              <a:sym typeface="+mn-e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44930" y="1163320"/>
            <a:ext cx="10424795" cy="3692525"/>
          </a:xfrm>
          <a:prstGeom prst="rect">
            <a:avLst/>
          </a:prstGeom>
          <a:noFill/>
        </p:spPr>
        <p:txBody>
          <a:bodyPr wrap="square" rtlCol="0" anchor="t">
            <a:spAutoFit/>
          </a:bodyPr>
          <a:p>
            <a:pPr>
              <a:lnSpc>
                <a:spcPct val="150000"/>
              </a:lnSpc>
            </a:pPr>
            <a:r>
              <a:rPr lang="en-US" altLang="zh-CN" sz="4400" b="1"/>
              <a:t>  </a:t>
            </a:r>
            <a:r>
              <a:rPr lang="en-US" altLang="zh-CN" sz="4800" b="1"/>
              <a:t>  </a:t>
            </a:r>
            <a:r>
              <a:rPr lang="zh-CN" altLang="en-US" sz="3600" b="1"/>
              <a:t>今年语文试卷阅读量</a:t>
            </a:r>
            <a:r>
              <a:rPr lang="zh-CN" altLang="en-US" sz="4400" b="1">
                <a:solidFill>
                  <a:srgbClr val="FF0000"/>
                </a:solidFill>
              </a:rPr>
              <a:t>增加8%左右</a:t>
            </a:r>
            <a:r>
              <a:rPr lang="zh-CN" altLang="en-US" sz="3600" b="1"/>
              <a:t>，客观题数量、分值较往年有所增加，单选增加了3题，多项选择增加了1题，总分增加了14分。试题的区分度增强，语文学科更为师生们所重视。</a:t>
            </a:r>
            <a:endParaRPr lang="zh-CN" altLang="en-US" sz="3600" b="1"/>
          </a:p>
        </p:txBody>
      </p:sp>
      <p:sp>
        <p:nvSpPr>
          <p:cNvPr id="3" name="文本框 2"/>
          <p:cNvSpPr txBox="1"/>
          <p:nvPr/>
        </p:nvSpPr>
        <p:spPr>
          <a:xfrm>
            <a:off x="444500" y="204470"/>
            <a:ext cx="1255395" cy="521970"/>
          </a:xfrm>
          <a:prstGeom prst="rect">
            <a:avLst/>
          </a:prstGeom>
          <a:noFill/>
        </p:spPr>
        <p:txBody>
          <a:bodyPr wrap="none" rtlCol="0" anchor="t">
            <a:spAutoFit/>
          </a:bodyPr>
          <a:p>
            <a:r>
              <a:rPr lang="zh-CN" altLang="en-US" sz="2800" b="1">
                <a:sym typeface="+mn-ea"/>
              </a:rPr>
              <a:t>创新点</a:t>
            </a:r>
            <a:endParaRPr lang="zh-CN" altLang="en-US" sz="2800" b="1">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9" name="内容占位符 2"/>
          <p:cNvSpPr>
            <a:spLocks noGrp="1"/>
          </p:cNvSpPr>
          <p:nvPr/>
        </p:nvSpPr>
        <p:spPr>
          <a:xfrm>
            <a:off x="1974850" y="1125538"/>
            <a:ext cx="5194300" cy="4679950"/>
          </a:xfrm>
          <a:prstGeom prst="rect">
            <a:avLst/>
          </a:prstGeom>
          <a:noFill/>
          <a:ln w="9525">
            <a:noFill/>
          </a:ln>
        </p:spPr>
        <p:txBody>
          <a:bodyPr vert="horz" wrap="square" lIns="91440" tIns="45720" rIns="91440" bIns="45720" anchor="t">
            <a:normAutofit/>
          </a:bodyPr>
          <a:lstStyle>
            <a:lvl1pPr marL="3175" indent="-3175" algn="l" rtl="0" eaLnBrk="0" fontAlgn="base" hangingPunct="0">
              <a:spcBef>
                <a:spcPct val="20000"/>
              </a:spcBef>
              <a:spcAft>
                <a:spcPct val="0"/>
              </a:spcAft>
              <a:buChar char="•"/>
              <a:defRPr sz="2400" kern="1200">
                <a:solidFill>
                  <a:srgbClr val="333333"/>
                </a:solidFill>
                <a:latin typeface="+mn-ea"/>
                <a:ea typeface="+mn-ea"/>
                <a:cs typeface="+mn-cs"/>
                <a:sym typeface="Arial" panose="020B0604020202020204" pitchFamily="34" charset="0"/>
              </a:defRPr>
            </a:lvl1pPr>
            <a:lvl2pPr marL="742950" indent="-285750" algn="l" rtl="0" eaLnBrk="0" fontAlgn="base" hangingPunct="0">
              <a:spcBef>
                <a:spcPct val="20000"/>
              </a:spcBef>
              <a:spcAft>
                <a:spcPct val="0"/>
              </a:spcAft>
              <a:buChar char="–"/>
              <a:defRPr sz="2000" kern="1200">
                <a:solidFill>
                  <a:srgbClr val="333333"/>
                </a:solidFill>
                <a:latin typeface="+mn-ea"/>
                <a:ea typeface="+mn-ea"/>
                <a:cs typeface="+mn-cs"/>
                <a:sym typeface="Arial" panose="020B0604020202020204" pitchFamily="34" charset="0"/>
              </a:defRPr>
            </a:lvl2pPr>
            <a:lvl3pPr marL="1143000" indent="-228600" algn="l" rtl="0" eaLnBrk="0" fontAlgn="base" hangingPunct="0">
              <a:spcBef>
                <a:spcPct val="20000"/>
              </a:spcBef>
              <a:spcAft>
                <a:spcPct val="0"/>
              </a:spcAft>
              <a:buChar char="•"/>
              <a:defRPr sz="2000" kern="1200">
                <a:solidFill>
                  <a:srgbClr val="333333"/>
                </a:solidFill>
                <a:latin typeface="+mn-ea"/>
                <a:ea typeface="+mn-ea"/>
                <a:cs typeface="+mn-cs"/>
                <a:sym typeface="Arial" panose="020B0604020202020204" pitchFamily="34" charset="0"/>
              </a:defRPr>
            </a:lvl3pPr>
            <a:lvl4pPr marL="1600200" indent="-228600" algn="l" rtl="0" eaLnBrk="0" fontAlgn="base" hangingPunct="0">
              <a:spcBef>
                <a:spcPct val="20000"/>
              </a:spcBef>
              <a:spcAft>
                <a:spcPct val="0"/>
              </a:spcAft>
              <a:buChar char="–"/>
              <a:defRPr sz="2000" kern="1200">
                <a:solidFill>
                  <a:srgbClr val="333333"/>
                </a:solidFill>
                <a:latin typeface="+mn-ea"/>
                <a:ea typeface="+mn-ea"/>
                <a:cs typeface="+mn-cs"/>
                <a:sym typeface="Arial" panose="020B0604020202020204" pitchFamily="34" charset="0"/>
              </a:defRPr>
            </a:lvl4pPr>
            <a:lvl5pPr marL="2057400" indent="-228600" algn="l" rtl="0" eaLnBrk="0" fontAlgn="base" hangingPunct="0">
              <a:spcBef>
                <a:spcPct val="20000"/>
              </a:spcBef>
              <a:spcAft>
                <a:spcPct val="0"/>
              </a:spcAft>
              <a:buChar char="»"/>
              <a:defRPr sz="2000" kern="1200">
                <a:solidFill>
                  <a:srgbClr val="333333"/>
                </a:solidFill>
                <a:latin typeface="+mn-ea"/>
                <a:ea typeface="+mn-ea"/>
                <a:cs typeface="+mn-cs"/>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4800" b="1" dirty="0"/>
              <a:t>立德树人一堂课</a:t>
            </a:r>
            <a:endParaRPr lang="zh-CN" altLang="en-US" sz="4800" b="1" dirty="0"/>
          </a:p>
          <a:p>
            <a:pPr marL="0" indent="0">
              <a:buNone/>
            </a:pPr>
            <a:endParaRPr lang="zh-CN" altLang="en-US" sz="5400" b="1" dirty="0"/>
          </a:p>
          <a:p>
            <a:pPr marL="0" indent="0">
              <a:buNone/>
            </a:pPr>
            <a:r>
              <a:rPr lang="zh-CN" altLang="en-US" sz="4800" b="1" dirty="0"/>
              <a:t>服务选材一把尺</a:t>
            </a:r>
            <a:endParaRPr lang="zh-CN" altLang="en-US" sz="4800" b="1" dirty="0"/>
          </a:p>
          <a:p>
            <a:pPr marL="0" indent="0">
              <a:buNone/>
            </a:pPr>
            <a:endParaRPr lang="zh-CN" altLang="en-US" sz="5400" b="1" dirty="0"/>
          </a:p>
          <a:p>
            <a:pPr marL="0" indent="0">
              <a:buNone/>
            </a:pPr>
            <a:r>
              <a:rPr lang="zh-CN" altLang="en-US" sz="4800" b="1" dirty="0"/>
              <a:t>引导教学一面旗</a:t>
            </a:r>
            <a:endParaRPr lang="zh-CN" altLang="en-US" sz="4800" b="1"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44930" y="1590040"/>
            <a:ext cx="10424795" cy="4523105"/>
          </a:xfrm>
          <a:prstGeom prst="rect">
            <a:avLst/>
          </a:prstGeom>
          <a:noFill/>
        </p:spPr>
        <p:txBody>
          <a:bodyPr wrap="square" rtlCol="0" anchor="t">
            <a:spAutoFit/>
          </a:bodyPr>
          <a:p>
            <a:pPr>
              <a:lnSpc>
                <a:spcPct val="150000"/>
              </a:lnSpc>
            </a:pPr>
            <a:r>
              <a:rPr sz="3200" b="1"/>
              <a:t>各种文本价值取向彰显：</a:t>
            </a:r>
            <a:endParaRPr sz="3200" b="1"/>
          </a:p>
          <a:p>
            <a:pPr>
              <a:lnSpc>
                <a:spcPct val="150000"/>
              </a:lnSpc>
            </a:pPr>
            <a:r>
              <a:rPr sz="3200" b="1">
                <a:solidFill>
                  <a:srgbClr val="FF0000"/>
                </a:solidFill>
              </a:rPr>
              <a:t>论述文类文本</a:t>
            </a:r>
            <a:r>
              <a:rPr sz="3200" b="1"/>
              <a:t>，侧重速读中的</a:t>
            </a:r>
            <a:r>
              <a:rPr sz="3200" b="1">
                <a:solidFill>
                  <a:srgbClr val="FF0000"/>
                </a:solidFill>
              </a:rPr>
              <a:t>理解性、精准化</a:t>
            </a:r>
            <a:r>
              <a:rPr sz="3200" b="1"/>
              <a:t>阅读；</a:t>
            </a:r>
            <a:endParaRPr sz="3200" b="1"/>
          </a:p>
          <a:p>
            <a:pPr>
              <a:lnSpc>
                <a:spcPct val="150000"/>
              </a:lnSpc>
            </a:pPr>
            <a:r>
              <a:rPr sz="3200" b="1">
                <a:solidFill>
                  <a:srgbClr val="FF0000"/>
                </a:solidFill>
                <a:cs typeface="+mn-ea"/>
              </a:rPr>
              <a:t>文学类文本，</a:t>
            </a:r>
            <a:r>
              <a:rPr sz="3200" b="1"/>
              <a:t>基于</a:t>
            </a:r>
            <a:r>
              <a:rPr sz="3200" b="1">
                <a:solidFill>
                  <a:srgbClr val="FF0000"/>
                </a:solidFill>
                <a:cs typeface="+mn-ea"/>
              </a:rPr>
              <a:t>理解和感悟</a:t>
            </a:r>
            <a:r>
              <a:rPr sz="3200" b="1"/>
              <a:t>为基础的审美鉴赏阅读；</a:t>
            </a:r>
            <a:endParaRPr sz="3200" b="1"/>
          </a:p>
          <a:p>
            <a:pPr>
              <a:lnSpc>
                <a:spcPct val="150000"/>
              </a:lnSpc>
            </a:pPr>
            <a:r>
              <a:rPr sz="3200" b="1">
                <a:solidFill>
                  <a:srgbClr val="FF0000"/>
                </a:solidFill>
                <a:cs typeface="+mn-ea"/>
              </a:rPr>
              <a:t>实用类文本阅读</a:t>
            </a:r>
            <a:r>
              <a:rPr sz="3200" b="1"/>
              <a:t>，侧重</a:t>
            </a:r>
            <a:r>
              <a:rPr sz="3200" b="1">
                <a:solidFill>
                  <a:srgbClr val="FF0000"/>
                </a:solidFill>
                <a:cs typeface="+mn-ea"/>
              </a:rPr>
              <a:t>速读</a:t>
            </a:r>
            <a:r>
              <a:rPr sz="3200" b="1"/>
              <a:t>为基础的</a:t>
            </a:r>
            <a:r>
              <a:rPr sz="3200" b="1">
                <a:solidFill>
                  <a:srgbClr val="FF0000"/>
                </a:solidFill>
                <a:cs typeface="+mn-ea"/>
              </a:rPr>
              <a:t>信息性</a:t>
            </a:r>
            <a:r>
              <a:rPr sz="3200" b="1"/>
              <a:t>整合阅读；</a:t>
            </a:r>
            <a:endParaRPr sz="3200" b="1"/>
          </a:p>
          <a:p>
            <a:pPr>
              <a:lnSpc>
                <a:spcPct val="150000"/>
              </a:lnSpc>
            </a:pPr>
            <a:r>
              <a:rPr sz="3200" b="1">
                <a:solidFill>
                  <a:srgbClr val="FF0000"/>
                </a:solidFill>
                <a:cs typeface="+mn-ea"/>
              </a:rPr>
              <a:t>文言文阅读，</a:t>
            </a:r>
            <a:r>
              <a:rPr sz="3200" b="1"/>
              <a:t>侧重</a:t>
            </a:r>
            <a:r>
              <a:rPr sz="3200" b="1">
                <a:solidFill>
                  <a:srgbClr val="FF0000"/>
                </a:solidFill>
                <a:cs typeface="+mn-ea"/>
              </a:rPr>
              <a:t>文意</a:t>
            </a:r>
            <a:r>
              <a:rPr sz="3200" b="1"/>
              <a:t>为基础的</a:t>
            </a:r>
            <a:r>
              <a:rPr sz="3200" b="1">
                <a:solidFill>
                  <a:srgbClr val="FF0000"/>
                </a:solidFill>
                <a:cs typeface="+mn-ea"/>
              </a:rPr>
              <a:t>疏通性</a:t>
            </a:r>
            <a:r>
              <a:rPr sz="3200" b="1"/>
              <a:t>阅读；</a:t>
            </a:r>
            <a:endParaRPr sz="3200" b="1"/>
          </a:p>
          <a:p>
            <a:pPr>
              <a:lnSpc>
                <a:spcPct val="150000"/>
              </a:lnSpc>
            </a:pPr>
            <a:r>
              <a:rPr sz="3200" b="1">
                <a:solidFill>
                  <a:srgbClr val="FF0000"/>
                </a:solidFill>
                <a:cs typeface="+mn-ea"/>
              </a:rPr>
              <a:t>古诗词阅读，</a:t>
            </a:r>
            <a:r>
              <a:rPr sz="3200" b="1"/>
              <a:t>基于思想内容和艺术特色的</a:t>
            </a:r>
            <a:r>
              <a:rPr sz="3200" b="1">
                <a:solidFill>
                  <a:srgbClr val="FF0000"/>
                </a:solidFill>
                <a:cs typeface="+mn-ea"/>
              </a:rPr>
              <a:t>鉴赏性</a:t>
            </a:r>
            <a:r>
              <a:rPr sz="3200" b="1"/>
              <a:t>阅读。</a:t>
            </a:r>
            <a:endParaRPr sz="3200" b="1"/>
          </a:p>
        </p:txBody>
      </p:sp>
      <p:sp>
        <p:nvSpPr>
          <p:cNvPr id="3" name="文本框 2"/>
          <p:cNvSpPr txBox="1"/>
          <p:nvPr/>
        </p:nvSpPr>
        <p:spPr>
          <a:xfrm>
            <a:off x="444500" y="204470"/>
            <a:ext cx="1255395" cy="521970"/>
          </a:xfrm>
          <a:prstGeom prst="rect">
            <a:avLst/>
          </a:prstGeom>
          <a:noFill/>
        </p:spPr>
        <p:txBody>
          <a:bodyPr wrap="none" rtlCol="0" anchor="t">
            <a:spAutoFit/>
          </a:bodyPr>
          <a:p>
            <a:r>
              <a:rPr lang="zh-CN" altLang="en-US" sz="2800" b="1">
                <a:sym typeface="+mn-ea"/>
              </a:rPr>
              <a:t>创新点</a:t>
            </a:r>
            <a:endParaRPr lang="zh-CN" altLang="en-US" sz="2800" b="1">
              <a:sym typeface="+mn-e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44930" y="1590040"/>
            <a:ext cx="10424795" cy="3876675"/>
          </a:xfrm>
          <a:prstGeom prst="rect">
            <a:avLst/>
          </a:prstGeom>
          <a:noFill/>
        </p:spPr>
        <p:txBody>
          <a:bodyPr wrap="square" rtlCol="0" anchor="t">
            <a:spAutoFit/>
          </a:bodyPr>
          <a:p>
            <a:pPr>
              <a:lnSpc>
                <a:spcPct val="150000"/>
              </a:lnSpc>
            </a:pPr>
            <a:r>
              <a:rPr sz="6600" b="1"/>
              <a:t>3.语言和思维并举，开放和可控结合。</a:t>
            </a:r>
            <a:endParaRPr sz="6600" b="1"/>
          </a:p>
          <a:p>
            <a:pPr>
              <a:lnSpc>
                <a:spcPct val="150000"/>
              </a:lnSpc>
            </a:pPr>
            <a:r>
              <a:rPr sz="3200" b="1"/>
              <a:t>   </a:t>
            </a:r>
            <a:endParaRPr sz="3200" b="1"/>
          </a:p>
        </p:txBody>
      </p:sp>
      <p:sp>
        <p:nvSpPr>
          <p:cNvPr id="3" name="文本框 2"/>
          <p:cNvSpPr txBox="1"/>
          <p:nvPr/>
        </p:nvSpPr>
        <p:spPr>
          <a:xfrm>
            <a:off x="444500" y="204470"/>
            <a:ext cx="1255395" cy="521970"/>
          </a:xfrm>
          <a:prstGeom prst="rect">
            <a:avLst/>
          </a:prstGeom>
          <a:noFill/>
        </p:spPr>
        <p:txBody>
          <a:bodyPr wrap="none" rtlCol="0" anchor="t">
            <a:spAutoFit/>
          </a:bodyPr>
          <a:p>
            <a:r>
              <a:rPr lang="zh-CN" altLang="en-US" sz="2800" b="1">
                <a:sym typeface="+mn-ea"/>
              </a:rPr>
              <a:t>创新点</a:t>
            </a:r>
            <a:endParaRPr lang="zh-CN" altLang="en-US" sz="2800" b="1">
              <a:sym typeface="+mn-e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p:sp>
        <p:nvSpPr>
          <p:cNvPr id="2" name="文本框 1"/>
          <p:cNvSpPr txBox="1"/>
          <p:nvPr/>
        </p:nvSpPr>
        <p:spPr>
          <a:xfrm>
            <a:off x="1449705" y="1221105"/>
            <a:ext cx="10424795" cy="4707890"/>
          </a:xfrm>
          <a:prstGeom prst="rect">
            <a:avLst/>
          </a:prstGeom>
          <a:noFill/>
        </p:spPr>
        <p:txBody>
          <a:bodyPr wrap="square" rtlCol="0" anchor="t">
            <a:spAutoFit/>
          </a:bodyPr>
          <a:p>
            <a:pPr>
              <a:lnSpc>
                <a:spcPct val="150000"/>
              </a:lnSpc>
            </a:pPr>
            <a:r>
              <a:rPr sz="4000" b="1"/>
              <a:t>　  </a:t>
            </a:r>
            <a:r>
              <a:rPr sz="3200" b="1"/>
              <a:t>今年的写作题尤其注重考查思维力。全国卷Ⅰ的“两三个关键词”“形成有机的联系”，这种联系可以采取正向搭建，也可以逆向搭建，可以主题式关联，可以创意组合。</a:t>
            </a:r>
            <a:r>
              <a:rPr sz="3200" b="1">
                <a:solidFill>
                  <a:srgbClr val="FF0000"/>
                </a:solidFill>
              </a:rPr>
              <a:t>这些关键词之间有着丰富的张力和层叠的思辨，思维力不足难以胜任或只能采取“合并同类项”的方式来找共性，思维力强的考生，必能创意组合而写出富有新意的作文</a:t>
            </a:r>
            <a:r>
              <a:rPr sz="3200" b="1"/>
              <a:t>。</a:t>
            </a:r>
            <a:endParaRPr sz="3200" b="1"/>
          </a:p>
        </p:txBody>
      </p:sp>
      <p:sp>
        <p:nvSpPr>
          <p:cNvPr id="3" name="文本框 2"/>
          <p:cNvSpPr txBox="1"/>
          <p:nvPr/>
        </p:nvSpPr>
        <p:spPr>
          <a:xfrm>
            <a:off x="444500" y="204470"/>
            <a:ext cx="1255395" cy="521970"/>
          </a:xfrm>
          <a:prstGeom prst="rect">
            <a:avLst/>
          </a:prstGeom>
          <a:noFill/>
        </p:spPr>
        <p:txBody>
          <a:bodyPr wrap="none" rtlCol="0" anchor="t">
            <a:spAutoFit/>
          </a:bodyPr>
          <a:p>
            <a:r>
              <a:rPr lang="zh-CN" altLang="en-US" sz="2800" b="1">
                <a:sym typeface="+mn-ea"/>
              </a:rPr>
              <a:t>创新点</a:t>
            </a:r>
            <a:endParaRPr lang="zh-CN" altLang="en-US" sz="2800" b="1">
              <a:sym typeface="+mn-ea"/>
            </a:endParaRPr>
          </a:p>
        </p:txBody>
      </p:sp>
    </p:spTree>
  </p:cSld>
  <p:clrMapOvr>
    <a:overrideClrMapping bg1="lt1" tx1="dk1" bg2="lt2" tx2="dk2" accent1="accent1" accent2="accent2" accent3="accent3" accent4="accent4" accent5="accent5" accent6="accent6" hlink="hlink" folHlink="folHlink"/>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454785" y="462915"/>
            <a:ext cx="10368280" cy="6492875"/>
          </a:xfrm>
          <a:prstGeom prst="rect">
            <a:avLst/>
          </a:prstGeom>
          <a:noFill/>
        </p:spPr>
        <p:txBody>
          <a:bodyPr wrap="square" rtlCol="0" anchor="t">
            <a:spAutoFit/>
          </a:bodyPr>
          <a:p>
            <a:r>
              <a:rPr lang="zh-CN" altLang="en-US" sz="3200" b="1"/>
              <a:t>22、阅读下面的材料，根据要求写作。（60分）</a:t>
            </a:r>
            <a:endParaRPr lang="zh-CN" altLang="en-US" sz="3200" b="1"/>
          </a:p>
          <a:p>
            <a:r>
              <a:rPr lang="zh-CN" altLang="en-US" sz="3200" b="1"/>
              <a:t>①天行健，君子以自强不息。《周易》</a:t>
            </a:r>
            <a:endParaRPr lang="zh-CN" altLang="en-US" sz="3200" b="1"/>
          </a:p>
          <a:p>
            <a:r>
              <a:rPr lang="zh-CN" altLang="en-US" sz="3200" b="1"/>
              <a:t>②露从今夜白，月是故乡明（杜甫）</a:t>
            </a:r>
            <a:endParaRPr lang="zh-CN" altLang="en-US" sz="3200" b="1"/>
          </a:p>
          <a:p>
            <a:r>
              <a:rPr lang="zh-CN" altLang="en-US" sz="3200" b="1"/>
              <a:t>③何须浅碧深红色，自是花中第一流（李清照）</a:t>
            </a:r>
            <a:endParaRPr lang="zh-CN" altLang="en-US" sz="3200" b="1"/>
          </a:p>
          <a:p>
            <a:r>
              <a:rPr lang="zh-CN" altLang="en-US" sz="3200" b="1"/>
              <a:t>④受光于庭户见一堂，受光于天下照四方（魏源）</a:t>
            </a:r>
            <a:endParaRPr lang="zh-CN" altLang="en-US" sz="3200" b="1"/>
          </a:p>
          <a:p>
            <a:r>
              <a:rPr lang="zh-CN" altLang="en-US" sz="3200" b="1"/>
              <a:t>⑤必须敢于正视，这才可望，敢想，敢说，敢做，敢当（鲁迅）</a:t>
            </a:r>
            <a:endParaRPr lang="zh-CN" altLang="en-US" sz="3200" b="1"/>
          </a:p>
          <a:p>
            <a:r>
              <a:rPr lang="zh-CN" altLang="en-US" sz="3200" b="1"/>
              <a:t>⑥数风流人物，还看今朝（毛泽东）</a:t>
            </a:r>
            <a:endParaRPr lang="zh-CN" altLang="en-US" sz="3200" b="1"/>
          </a:p>
          <a:p>
            <a:r>
              <a:rPr lang="zh-CN" altLang="en-US" sz="3200" b="1"/>
              <a:t>    中国文化博大精深，无数名句化育后世。读了上面六句，你有怎样的感触与思考？</a:t>
            </a:r>
            <a:r>
              <a:rPr lang="zh-CN" altLang="en-US" sz="3200" b="1">
                <a:solidFill>
                  <a:srgbClr val="FF0000"/>
                </a:solidFill>
              </a:rPr>
              <a:t>请以其中两三句为基础</a:t>
            </a:r>
            <a:r>
              <a:rPr lang="zh-CN" altLang="en-US" sz="3200" b="1"/>
              <a:t>确定立意，</a:t>
            </a:r>
            <a:r>
              <a:rPr lang="zh-CN" altLang="en-US" sz="3200" b="1">
                <a:solidFill>
                  <a:srgbClr val="FF0000"/>
                </a:solidFill>
              </a:rPr>
              <a:t>并合理引用</a:t>
            </a:r>
            <a:r>
              <a:rPr lang="zh-CN" altLang="en-US" sz="3200" b="1"/>
              <a:t>，写一篇文章。要求自选角度，明确文体，自拟标题，不要套作，不得抄袭，不少于800字。</a:t>
            </a:r>
            <a:endParaRPr lang="zh-CN" altLang="en-US" sz="3200" b="1"/>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endParaRPr b="1"/>
          </a:p>
          <a:p>
            <a:endParaRPr lang="zh-CN" altLang="en-US"/>
          </a:p>
        </p:txBody>
      </p:sp>
      <p:sp>
        <p:nvSpPr>
          <p:cNvPr id="5" name="文本框 4"/>
          <p:cNvSpPr txBox="1"/>
          <p:nvPr/>
        </p:nvSpPr>
        <p:spPr>
          <a:xfrm>
            <a:off x="1379220" y="2336800"/>
            <a:ext cx="9995535" cy="2122805"/>
          </a:xfrm>
          <a:prstGeom prst="rect">
            <a:avLst/>
          </a:prstGeom>
          <a:noFill/>
        </p:spPr>
        <p:txBody>
          <a:bodyPr wrap="square" rtlCol="0" anchor="t">
            <a:spAutoFit/>
          </a:bodyPr>
          <a:p>
            <a:r>
              <a:rPr lang="zh-CN" altLang="en-US" sz="6600" b="1">
                <a:cs typeface="+mn-ea"/>
              </a:rPr>
              <a:t>对日常教学和备考的启发</a:t>
            </a:r>
            <a:endParaRPr lang="zh-CN" altLang="en-US" sz="6600" b="1">
              <a:cs typeface="+mn-ea"/>
            </a:endParaRPr>
          </a:p>
          <a:p>
            <a:endParaRPr lang="zh-CN" altLang="en-US" sz="6600" b="1">
              <a:cs typeface="+mn-e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869025" y="1690275"/>
            <a:ext cx="8911687" cy="1280890"/>
          </a:xfrm>
        </p:spPr>
        <p:txBody>
          <a:bodyPr/>
          <a:p>
            <a:r>
              <a:rPr lang="en-US" altLang="zh-CN" sz="6600" b="1"/>
              <a:t>1.</a:t>
            </a:r>
            <a:r>
              <a:rPr lang="zh-CN" altLang="en-US" sz="6600" b="1"/>
              <a:t>继续加大学生自我学习、自我建构的力度。</a:t>
            </a:r>
            <a:endParaRPr lang="zh-CN" altLang="en-US" sz="6600" b="1"/>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552575" y="979170"/>
            <a:ext cx="10122535" cy="1280795"/>
          </a:xfrm>
        </p:spPr>
        <p:txBody>
          <a:bodyPr/>
          <a:p>
            <a:pPr fontAlgn="auto">
              <a:lnSpc>
                <a:spcPct val="150000"/>
              </a:lnSpc>
            </a:pPr>
            <a:r>
              <a:rPr lang="en-US" altLang="zh-CN"/>
              <a:t> </a:t>
            </a:r>
            <a:r>
              <a:rPr lang="en-US" altLang="zh-CN" b="1"/>
              <a:t> </a:t>
            </a:r>
            <a:r>
              <a:rPr lang="en-US" altLang="zh-CN" sz="4400" b="1"/>
              <a:t>  </a:t>
            </a:r>
            <a:r>
              <a:rPr sz="4400" b="1"/>
              <a:t>真正的语文教育必须实现教学方式转变。</a:t>
            </a:r>
            <a:r>
              <a:rPr sz="4400" b="1">
                <a:solidFill>
                  <a:srgbClr val="FF0000"/>
                </a:solidFill>
              </a:rPr>
              <a:t>日常生活的观察、体悟，热点时事的关注、思考，课外阅读的有效开展，自主学习方式的构建等</a:t>
            </a:r>
            <a:r>
              <a:rPr sz="4400" b="1"/>
              <a:t>，都应该成为语文生活的常态。</a:t>
            </a:r>
            <a:endParaRPr sz="4400" b="1"/>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7" name="Rectangle 2"/>
          <p:cNvSpPr>
            <a:spLocks noGrp="1"/>
          </p:cNvSpPr>
          <p:nvPr>
            <p:ph sz="quarter" idx="4294967295"/>
          </p:nvPr>
        </p:nvSpPr>
        <p:spPr>
          <a:xfrm>
            <a:off x="1054100" y="547688"/>
            <a:ext cx="10706100" cy="6118225"/>
          </a:xfrm>
        </p:spPr>
        <p:txBody>
          <a:bodyPr lIns="121920" tIns="60960" rIns="121920" bIns="60960" anchor="t"/>
          <a:lstStyle>
            <a:lvl1pPr lvl="0">
              <a:defRPr sz="2400" kern="1200"/>
            </a:lvl1pPr>
            <a:lvl2pPr lvl="1">
              <a:defRPr sz="2000" kern="1200"/>
            </a:lvl2pPr>
            <a:lvl3pPr lvl="2">
              <a:defRPr sz="1800" kern="1200"/>
            </a:lvl3pPr>
            <a:lvl4pPr lvl="3">
              <a:defRPr sz="1600" kern="1200"/>
            </a:lvl4pPr>
            <a:lvl5pPr lvl="4">
              <a:defRPr sz="1600" kern="1200"/>
            </a:lvl5pPr>
          </a:lstStyle>
          <a:p>
            <a:pPr lvl="0" indent="-342900" fontAlgn="base">
              <a:lnSpc>
                <a:spcPct val="130000"/>
              </a:lnSpc>
              <a:buFont typeface="Wingdings" panose="05000000000000000000" pitchFamily="2" charset="2"/>
              <a:buChar char="Ø"/>
            </a:pPr>
            <a:r>
              <a:rPr lang="zh-CN" altLang="en-US" sz="3200" b="1" dirty="0">
                <a:latin typeface="华文行楷" pitchFamily="2" charset="-122"/>
                <a:ea typeface="华文行楷" pitchFamily="2" charset="-122"/>
              </a:rPr>
              <a:t>课堂教学，因为是班级化教学，学习本身的需要（教师指导、同学合作）和学习的实际环境，都要合作学习。</a:t>
            </a:r>
            <a:endParaRPr lang="zh-CN" altLang="en-US" sz="3200" b="1" dirty="0">
              <a:latin typeface="华文行楷" pitchFamily="2" charset="-122"/>
              <a:ea typeface="华文行楷" pitchFamily="2" charset="-122"/>
            </a:endParaRPr>
          </a:p>
          <a:p>
            <a:pPr lvl="0" indent="-342900" fontAlgn="base">
              <a:lnSpc>
                <a:spcPct val="130000"/>
              </a:lnSpc>
              <a:buFont typeface="Wingdings" panose="05000000000000000000" pitchFamily="2" charset="2"/>
              <a:buChar char="Ø"/>
            </a:pPr>
            <a:r>
              <a:rPr lang="zh-CN" altLang="en-US" sz="3200" b="1" dirty="0">
                <a:latin typeface="华文行楷" pitchFamily="2" charset="-122"/>
                <a:ea typeface="华文行楷" pitchFamily="2" charset="-122"/>
              </a:rPr>
              <a:t>但是，出发点（提高个体素质）和结果的考查（高考），都需要加强自主性学习。</a:t>
            </a:r>
            <a:endParaRPr lang="zh-CN" altLang="en-US" sz="3200" b="1" dirty="0">
              <a:latin typeface="华文行楷" pitchFamily="2" charset="-122"/>
              <a:ea typeface="华文行楷" pitchFamily="2" charset="-122"/>
            </a:endParaRPr>
          </a:p>
          <a:p>
            <a:pPr lvl="0" indent="-342900" fontAlgn="base">
              <a:lnSpc>
                <a:spcPct val="130000"/>
              </a:lnSpc>
              <a:buFont typeface="Wingdings" panose="05000000000000000000" pitchFamily="2" charset="2"/>
              <a:buChar char="Ø"/>
            </a:pPr>
            <a:r>
              <a:rPr lang="zh-CN" altLang="en-US" sz="3200" b="1" dirty="0">
                <a:solidFill>
                  <a:srgbClr val="0070C0"/>
                </a:solidFill>
                <a:latin typeface="华文行楷" pitchFamily="2" charset="-122"/>
                <a:ea typeface="华文行楷" pitchFamily="2" charset="-122"/>
              </a:rPr>
              <a:t>表现</a:t>
            </a:r>
            <a:r>
              <a:rPr lang="zh-CN" altLang="en-US" sz="3200" b="1" dirty="0">
                <a:latin typeface="华文行楷" pitchFamily="2" charset="-122"/>
                <a:ea typeface="华文行楷" pitchFamily="2" charset="-122"/>
              </a:rPr>
              <a:t>：在生活和考试过程中，学生必须独立面对文本、独立思考（认识、分析、鉴赏）、独立得出结论。</a:t>
            </a:r>
            <a:endParaRPr lang="zh-CN" altLang="en-US" sz="3200" b="1" dirty="0">
              <a:latin typeface="华文行楷" pitchFamily="2" charset="-122"/>
              <a:ea typeface="华文行楷" pitchFamily="2" charset="-122"/>
            </a:endParaRPr>
          </a:p>
          <a:p>
            <a:pPr lvl="0" indent="-342900" fontAlgn="base">
              <a:lnSpc>
                <a:spcPct val="130000"/>
              </a:lnSpc>
              <a:buFont typeface="Wingdings" panose="05000000000000000000" pitchFamily="2" charset="2"/>
              <a:buChar char="Ø"/>
            </a:pPr>
            <a:r>
              <a:rPr lang="zh-CN" altLang="en-US" sz="3200" b="1" dirty="0">
                <a:latin typeface="华文行楷" pitchFamily="2" charset="-122"/>
                <a:ea typeface="华文行楷" pitchFamily="2" charset="-122"/>
              </a:rPr>
              <a:t>因此，必须注意加强学生自主学习的比重。尊重学生的主体地位，让学生真正“学”起来。</a:t>
            </a:r>
            <a:endParaRPr lang="zh-CN" altLang="en-US" sz="3200" b="1" dirty="0">
              <a:latin typeface="华文行楷" pitchFamily="2" charset="-122"/>
              <a:ea typeface="华文行楷" pitchFamily="2" charset="-122"/>
            </a:endParaRPr>
          </a:p>
        </p:txBody>
      </p:sp>
      <p:sp>
        <p:nvSpPr>
          <p:cNvPr id="2" name="文本框 1"/>
          <p:cNvSpPr txBox="1"/>
          <p:nvPr/>
        </p:nvSpPr>
        <p:spPr>
          <a:xfrm>
            <a:off x="352425" y="61595"/>
            <a:ext cx="2926080" cy="483235"/>
          </a:xfrm>
          <a:prstGeom prst="rect">
            <a:avLst/>
          </a:prstGeom>
          <a:noFill/>
        </p:spPr>
        <p:txBody>
          <a:bodyPr wrap="none" rtlCol="0" anchor="t">
            <a:spAutoFit/>
          </a:bodyPr>
          <a:p>
            <a:r>
              <a:rPr lang="zh-CN" altLang="en-US" sz="2400" b="1" dirty="0">
                <a:latin typeface="方正行楷_GBK" panose="03000509000000000000" pitchFamily="65" charset="-122"/>
                <a:ea typeface="微软雅黑" panose="020B0503020204020204" charset="-122"/>
                <a:cs typeface="+mn-ea"/>
                <a:sym typeface="宋体" panose="02010600030101010101" pitchFamily="2" charset="-122"/>
              </a:rPr>
              <a:t>研究</a:t>
            </a:r>
            <a:r>
              <a:rPr lang="zh-CN" altLang="en-US" sz="2400" b="1" dirty="0">
                <a:solidFill>
                  <a:srgbClr val="FF0000"/>
                </a:solidFill>
                <a:latin typeface="方正行楷_GBK" panose="03000509000000000000" pitchFamily="65" charset="-122"/>
                <a:ea typeface="微软雅黑" panose="020B0503020204020204" charset="-122"/>
                <a:cs typeface="+mn-ea"/>
                <a:sym typeface="宋体" panose="02010600030101010101" pitchFamily="2" charset="-122"/>
              </a:rPr>
              <a:t>学生</a:t>
            </a:r>
            <a:r>
              <a:rPr lang="zh-CN" altLang="en-US" sz="2400" b="1" dirty="0">
                <a:latin typeface="方正行楷_GBK" panose="03000509000000000000" pitchFamily="65" charset="-122"/>
                <a:ea typeface="微软雅黑" panose="020B0503020204020204" charset="-122"/>
                <a:cs typeface="+mn-ea"/>
                <a:sym typeface="宋体" panose="02010600030101010101" pitchFamily="2" charset="-122"/>
              </a:rPr>
              <a:t>，有效备考</a:t>
            </a:r>
            <a:endParaRPr lang="zh-CN" altLang="en-US" sz="2400" b="1" dirty="0">
              <a:latin typeface="方正行楷_GBK" panose="03000509000000000000" pitchFamily="65" charset="-122"/>
              <a:ea typeface="微软雅黑" panose="020B0503020204020204" charset="-122"/>
              <a:cs typeface="+mn-ea"/>
              <a:sym typeface="宋体" panose="02010600030101010101" pitchFamily="2"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webwxgetmsgimg"/>
          <p:cNvPicPr>
            <a:picLocks noChangeAspect="1"/>
          </p:cNvPicPr>
          <p:nvPr/>
        </p:nvPicPr>
        <p:blipFill>
          <a:blip r:embed="rId1"/>
          <a:stretch>
            <a:fillRect/>
          </a:stretch>
        </p:blipFill>
        <p:spPr>
          <a:xfrm rot="16200000">
            <a:off x="1623695" y="-1508760"/>
            <a:ext cx="8944610" cy="11927840"/>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464846296"/>
          <p:cNvPicPr>
            <a:picLocks noChangeAspect="1"/>
          </p:cNvPicPr>
          <p:nvPr>
            <p:ph idx="1"/>
          </p:nvPr>
        </p:nvPicPr>
        <p:blipFill>
          <a:blip r:embed="rId1"/>
          <a:stretch>
            <a:fillRect/>
          </a:stretch>
        </p:blipFill>
        <p:spPr>
          <a:xfrm>
            <a:off x="-75565" y="12065"/>
            <a:ext cx="12295505" cy="922274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内容占位符 3"/>
          <p:cNvSpPr>
            <a:spLocks noGrp="1"/>
          </p:cNvSpPr>
          <p:nvPr>
            <p:ph idx="1"/>
          </p:nvPr>
        </p:nvSpPr>
        <p:spPr>
          <a:xfrm>
            <a:off x="1516380" y="685800"/>
            <a:ext cx="10256520" cy="6032500"/>
          </a:xfrm>
        </p:spPr>
        <p:txBody>
          <a:bodyPr/>
          <a:p>
            <a:pPr marL="0" indent="0">
              <a:buNone/>
            </a:pPr>
            <a:r>
              <a:rPr lang="zh-CN" altLang="en-US" sz="4000" b="1"/>
              <a:t>全国Ⅰ卷作文“中国关键词”：</a:t>
            </a:r>
            <a:endParaRPr lang="zh-CN" altLang="en-US" sz="4000" b="1"/>
          </a:p>
          <a:p>
            <a:pPr marL="0" indent="0">
              <a:buNone/>
            </a:pPr>
            <a:r>
              <a:rPr lang="zh-CN" altLang="en-US" sz="4000" b="1"/>
              <a:t>     据近期一项对来华留学生的调查，他们较为关注的“中国关键词”有：一带一路、大熊猫、广场舞、中华美食、长城、共享单车、京剧、空气污染、美丽乡村、食品安全、高铁、移动支付。</a:t>
            </a:r>
            <a:endParaRPr lang="zh-CN" altLang="en-US" sz="4000" b="1"/>
          </a:p>
          <a:p>
            <a:pPr marL="0" indent="0">
              <a:buNone/>
            </a:pPr>
            <a:r>
              <a:rPr lang="zh-CN" altLang="en-US" sz="4000" b="1"/>
              <a:t>     请从中选择两三个关键词来呈现你所认识的中国，写一篇文章帮助外国青年读懂中国。</a:t>
            </a:r>
            <a:endParaRPr lang="zh-CN" altLang="en-US" sz="4000" b="1"/>
          </a:p>
        </p:txBody>
      </p:sp>
      <p:sp>
        <p:nvSpPr>
          <p:cNvPr id="5" name="文本框 4"/>
          <p:cNvSpPr txBox="1"/>
          <p:nvPr/>
        </p:nvSpPr>
        <p:spPr>
          <a:xfrm>
            <a:off x="1183640" y="163830"/>
            <a:ext cx="2890520" cy="521970"/>
          </a:xfrm>
          <a:prstGeom prst="rect">
            <a:avLst/>
          </a:prstGeom>
          <a:noFill/>
        </p:spPr>
        <p:txBody>
          <a:bodyPr wrap="square" rtlCol="0" anchor="t">
            <a:spAutoFit/>
          </a:bodyPr>
          <a:p>
            <a:r>
              <a:rPr lang="zh-CN" altLang="en-US" sz="2800" b="1"/>
              <a:t>立德树人一堂课</a:t>
            </a:r>
            <a:endParaRPr lang="zh-CN" altLang="en-US" sz="2800" b="1"/>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270176888"/>
          <p:cNvPicPr>
            <a:picLocks noChangeAspect="1"/>
          </p:cNvPicPr>
          <p:nvPr>
            <p:ph idx="1"/>
          </p:nvPr>
        </p:nvPicPr>
        <p:blipFill>
          <a:blip r:embed="rId1"/>
          <a:stretch>
            <a:fillRect/>
          </a:stretch>
        </p:blipFill>
        <p:spPr>
          <a:xfrm rot="16200000">
            <a:off x="1903730" y="-2250440"/>
            <a:ext cx="8299450" cy="12291060"/>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420079391"/>
          <p:cNvPicPr>
            <a:picLocks noChangeAspect="1"/>
          </p:cNvPicPr>
          <p:nvPr/>
        </p:nvPicPr>
        <p:blipFill>
          <a:blip r:embed="rId1"/>
          <a:stretch>
            <a:fillRect/>
          </a:stretch>
        </p:blipFill>
        <p:spPr>
          <a:xfrm>
            <a:off x="-175895" y="-160020"/>
            <a:ext cx="12411075" cy="7423785"/>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263650" y="2217420"/>
            <a:ext cx="9368155" cy="2423160"/>
          </a:xfrm>
        </p:spPr>
        <p:txBody>
          <a:bodyPr/>
          <a:p>
            <a:pPr algn="l"/>
            <a:r>
              <a:rPr lang="en-US" altLang="zh-CN" sz="5400" b="1"/>
              <a:t>2.</a:t>
            </a:r>
            <a:r>
              <a:rPr lang="zh-CN" altLang="en-US" sz="5400" b="1"/>
              <a:t>重视学生思维能力的训练。</a:t>
            </a:r>
            <a:endParaRPr lang="zh-CN" altLang="en-US" sz="5400" b="1"/>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25320" y="528955"/>
            <a:ext cx="9624695" cy="5077460"/>
          </a:xfrm>
          <a:prstGeom prst="rect">
            <a:avLst/>
          </a:prstGeom>
          <a:noFill/>
        </p:spPr>
        <p:txBody>
          <a:bodyPr wrap="square" rtlCol="0" anchor="t">
            <a:spAutoFit/>
          </a:bodyPr>
          <a:p>
            <a:r>
              <a:rPr lang="zh-CN" altLang="en-US" sz="3600" b="1"/>
              <a:t>　    </a:t>
            </a:r>
            <a:r>
              <a:rPr lang="zh-CN" altLang="en-US" sz="5400" b="1"/>
              <a:t>语文四项核心素养——</a:t>
            </a:r>
            <a:r>
              <a:rPr lang="zh-CN" altLang="en-US" sz="5400" b="1">
                <a:solidFill>
                  <a:srgbClr val="FF0000"/>
                </a:solidFill>
              </a:rPr>
              <a:t>语言、思维、文化、审美中</a:t>
            </a:r>
            <a:r>
              <a:rPr lang="zh-CN" altLang="en-US" sz="5400" b="1"/>
              <a:t>，思维是核心,是纽带，是语文能力的关键。识记、理解、分析综合、鉴赏评价、探究应用等五大能力层都离不开</a:t>
            </a:r>
            <a:r>
              <a:rPr lang="zh-CN" altLang="en-US" sz="5400" b="1">
                <a:solidFill>
                  <a:srgbClr val="FF0000"/>
                </a:solidFill>
              </a:rPr>
              <a:t>思维力</a:t>
            </a:r>
            <a:r>
              <a:rPr lang="zh-CN" altLang="en-US" sz="5400" b="1"/>
              <a:t>。</a:t>
            </a:r>
            <a:endParaRPr lang="zh-CN" altLang="en-US" sz="5400" b="1"/>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1746" name="Group 2"/>
          <p:cNvGrpSpPr/>
          <p:nvPr/>
        </p:nvGrpSpPr>
        <p:grpSpPr>
          <a:xfrm>
            <a:off x="1631950" y="284163"/>
            <a:ext cx="8675688" cy="5473700"/>
            <a:chOff x="0" y="0"/>
            <a:chExt cx="12765" cy="9164"/>
          </a:xfrm>
        </p:grpSpPr>
        <p:sp>
          <p:nvSpPr>
            <p:cNvPr id="31748" name="Rectangle 3"/>
            <p:cNvSpPr/>
            <p:nvPr/>
          </p:nvSpPr>
          <p:spPr>
            <a:xfrm rot="-1680000">
              <a:off x="8471" y="6888"/>
              <a:ext cx="1787" cy="379"/>
            </a:xfrm>
            <a:prstGeom prst="rect">
              <a:avLst/>
            </a:prstGeom>
            <a:gradFill rotWithShape="1">
              <a:gsLst>
                <a:gs pos="0">
                  <a:srgbClr val="454545"/>
                </a:gs>
                <a:gs pos="50000">
                  <a:srgbClr val="969696"/>
                </a:gs>
                <a:gs pos="100000">
                  <a:srgbClr val="454545"/>
                </a:gs>
              </a:gsLst>
              <a:lin ang="5400000" scaled="1"/>
              <a:tileRect/>
            </a:gradFill>
            <a:ln w="9525">
              <a:noFill/>
            </a:ln>
          </p:spPr>
          <p:txBody>
            <a:bodyPr wrap="none" lIns="64291" tIns="32146" rIns="64291" bIns="32146" anchor="ctr"/>
            <a:p>
              <a:pPr defTabSz="411480"/>
              <a:endParaRPr lang="zh-CN" altLang="en-US" sz="3000" dirty="0">
                <a:solidFill>
                  <a:srgbClr val="414141"/>
                </a:solidFill>
                <a:latin typeface="Arial" panose="020B0604020202020204" pitchFamily="34" charset="0"/>
                <a:ea typeface="Gill Sans Light"/>
                <a:sym typeface="Gill Sans Light"/>
              </a:endParaRPr>
            </a:p>
          </p:txBody>
        </p:sp>
        <p:sp>
          <p:nvSpPr>
            <p:cNvPr id="31749" name="Rectangle 4"/>
            <p:cNvSpPr/>
            <p:nvPr/>
          </p:nvSpPr>
          <p:spPr>
            <a:xfrm rot="-8940000">
              <a:off x="4174" y="6888"/>
              <a:ext cx="1787" cy="379"/>
            </a:xfrm>
            <a:prstGeom prst="rect">
              <a:avLst/>
            </a:prstGeom>
            <a:gradFill rotWithShape="1">
              <a:gsLst>
                <a:gs pos="0">
                  <a:srgbClr val="454545"/>
                </a:gs>
                <a:gs pos="50000">
                  <a:srgbClr val="969696"/>
                </a:gs>
                <a:gs pos="100000">
                  <a:srgbClr val="454545"/>
                </a:gs>
              </a:gsLst>
              <a:lin ang="5400000" scaled="1"/>
              <a:tileRect/>
            </a:gradFill>
            <a:ln w="9525">
              <a:noFill/>
            </a:ln>
          </p:spPr>
          <p:txBody>
            <a:bodyPr rot="10800000" wrap="none" lIns="64291" tIns="32146" rIns="64291" bIns="32146" anchor="ctr"/>
            <a:p>
              <a:pPr defTabSz="411480"/>
              <a:endParaRPr lang="zh-CN" altLang="en-US" sz="3000" dirty="0">
                <a:solidFill>
                  <a:srgbClr val="414141"/>
                </a:solidFill>
                <a:latin typeface="Arial" panose="020B0604020202020204" pitchFamily="34" charset="0"/>
                <a:ea typeface="Gill Sans Light"/>
                <a:sym typeface="Gill Sans Light"/>
              </a:endParaRPr>
            </a:p>
          </p:txBody>
        </p:sp>
        <p:sp>
          <p:nvSpPr>
            <p:cNvPr id="31750" name="Rectangle 5"/>
            <p:cNvSpPr/>
            <p:nvPr/>
          </p:nvSpPr>
          <p:spPr>
            <a:xfrm rot="-5400000">
              <a:off x="6178" y="5189"/>
              <a:ext cx="1986" cy="379"/>
            </a:xfrm>
            <a:prstGeom prst="rect">
              <a:avLst/>
            </a:prstGeom>
            <a:gradFill rotWithShape="1">
              <a:gsLst>
                <a:gs pos="0">
                  <a:srgbClr val="454545"/>
                </a:gs>
                <a:gs pos="50000">
                  <a:srgbClr val="969696"/>
                </a:gs>
                <a:gs pos="100000">
                  <a:srgbClr val="454545"/>
                </a:gs>
              </a:gsLst>
              <a:lin ang="5400000" scaled="1"/>
              <a:tileRect/>
            </a:gradFill>
            <a:ln w="9525">
              <a:noFill/>
            </a:ln>
          </p:spPr>
          <p:txBody>
            <a:bodyPr vert="eaVert" wrap="none" lIns="64291" tIns="32146" rIns="64291" bIns="32146" anchor="ctr"/>
            <a:p>
              <a:pPr defTabSz="411480"/>
              <a:endParaRPr lang="zh-CN" altLang="en-US" sz="3000" dirty="0">
                <a:solidFill>
                  <a:srgbClr val="414141"/>
                </a:solidFill>
                <a:latin typeface="Arial" panose="020B0604020202020204" pitchFamily="34" charset="0"/>
                <a:ea typeface="Gill Sans Light"/>
                <a:sym typeface="Gill Sans Light"/>
              </a:endParaRPr>
            </a:p>
          </p:txBody>
        </p:sp>
        <p:sp>
          <p:nvSpPr>
            <p:cNvPr id="31751" name="Rectangle 6"/>
            <p:cNvSpPr/>
            <p:nvPr/>
          </p:nvSpPr>
          <p:spPr>
            <a:xfrm rot="-2220000">
              <a:off x="3983" y="4309"/>
              <a:ext cx="1978" cy="300"/>
            </a:xfrm>
            <a:prstGeom prst="rect">
              <a:avLst/>
            </a:prstGeom>
            <a:gradFill rotWithShape="1">
              <a:gsLst>
                <a:gs pos="0">
                  <a:srgbClr val="454545"/>
                </a:gs>
                <a:gs pos="50000">
                  <a:srgbClr val="969696"/>
                </a:gs>
                <a:gs pos="100000">
                  <a:srgbClr val="454545"/>
                </a:gs>
              </a:gsLst>
              <a:lin ang="5400000" scaled="1"/>
              <a:tileRect/>
            </a:gradFill>
            <a:ln w="9525">
              <a:noFill/>
            </a:ln>
          </p:spPr>
          <p:txBody>
            <a:bodyPr wrap="none" lIns="64291" tIns="32146" rIns="64291" bIns="32146" anchor="ctr"/>
            <a:p>
              <a:pPr defTabSz="411480"/>
              <a:endParaRPr lang="zh-CN" altLang="en-US" sz="3000" dirty="0">
                <a:solidFill>
                  <a:srgbClr val="414141"/>
                </a:solidFill>
                <a:latin typeface="Arial" panose="020B0604020202020204" pitchFamily="34" charset="0"/>
                <a:ea typeface="Gill Sans Light"/>
                <a:sym typeface="Gill Sans Light"/>
              </a:endParaRPr>
            </a:p>
          </p:txBody>
        </p:sp>
        <p:sp>
          <p:nvSpPr>
            <p:cNvPr id="31752" name="Rectangle 7"/>
            <p:cNvSpPr/>
            <p:nvPr/>
          </p:nvSpPr>
          <p:spPr>
            <a:xfrm rot="2400000">
              <a:off x="8318" y="4369"/>
              <a:ext cx="2051" cy="324"/>
            </a:xfrm>
            <a:prstGeom prst="rect">
              <a:avLst/>
            </a:prstGeom>
            <a:gradFill rotWithShape="1">
              <a:gsLst>
                <a:gs pos="0">
                  <a:srgbClr val="454545"/>
                </a:gs>
                <a:gs pos="50000">
                  <a:srgbClr val="969696"/>
                </a:gs>
                <a:gs pos="100000">
                  <a:srgbClr val="454545"/>
                </a:gs>
              </a:gsLst>
              <a:lin ang="5400000" scaled="1"/>
              <a:tileRect/>
            </a:gradFill>
            <a:ln w="9525">
              <a:noFill/>
            </a:ln>
          </p:spPr>
          <p:txBody>
            <a:bodyPr wrap="none" lIns="64291" tIns="32146" rIns="64291" bIns="32146" anchor="ctr"/>
            <a:p>
              <a:pPr defTabSz="411480"/>
              <a:endParaRPr lang="zh-CN" altLang="en-US" sz="3000" dirty="0">
                <a:solidFill>
                  <a:srgbClr val="414141"/>
                </a:solidFill>
                <a:latin typeface="Arial" panose="020B0604020202020204" pitchFamily="34" charset="0"/>
                <a:ea typeface="Gill Sans Light"/>
                <a:sym typeface="Gill Sans Light"/>
              </a:endParaRPr>
            </a:p>
          </p:txBody>
        </p:sp>
        <p:grpSp>
          <p:nvGrpSpPr>
            <p:cNvPr id="31753" name="Group 8"/>
            <p:cNvGrpSpPr/>
            <p:nvPr/>
          </p:nvGrpSpPr>
          <p:grpSpPr>
            <a:xfrm>
              <a:off x="5633" y="6376"/>
              <a:ext cx="3157" cy="2788"/>
              <a:chOff x="0" y="0"/>
              <a:chExt cx="1680" cy="1680"/>
            </a:xfrm>
          </p:grpSpPr>
          <p:sp>
            <p:nvSpPr>
              <p:cNvPr id="31768" name="Oval 9"/>
              <p:cNvSpPr/>
              <p:nvPr/>
            </p:nvSpPr>
            <p:spPr>
              <a:xfrm>
                <a:off x="0" y="0"/>
                <a:ext cx="1680" cy="1680"/>
              </a:xfrm>
              <a:prstGeom prst="ellipse">
                <a:avLst/>
              </a:prstGeom>
              <a:gradFill rotWithShape="1">
                <a:gsLst>
                  <a:gs pos="0">
                    <a:schemeClr val="folHlink"/>
                  </a:gs>
                  <a:gs pos="100000">
                    <a:srgbClr val="3E003E"/>
                  </a:gs>
                </a:gsLst>
                <a:lin ang="5400000" scaled="1"/>
                <a:tileRect/>
              </a:gradFill>
              <a:ln w="9525">
                <a:noFill/>
              </a:ln>
            </p:spPr>
            <p:txBody>
              <a:bodyPr wrap="none" lIns="64291" tIns="32146" rIns="64291" bIns="32146" anchor="ctr"/>
              <a:p>
                <a:pPr defTabSz="411480"/>
                <a:endParaRPr lang="zh-CN" altLang="en-US" sz="3000" dirty="0">
                  <a:solidFill>
                    <a:srgbClr val="414141"/>
                  </a:solidFill>
                  <a:latin typeface="Arial" panose="020B0604020202020204" pitchFamily="34" charset="0"/>
                  <a:ea typeface="Gill Sans Light"/>
                  <a:sym typeface="Gill Sans Light"/>
                </a:endParaRPr>
              </a:p>
            </p:txBody>
          </p:sp>
          <p:sp>
            <p:nvSpPr>
              <p:cNvPr id="31769" name="未知"/>
              <p:cNvSpPr/>
              <p:nvPr/>
            </p:nvSpPr>
            <p:spPr>
              <a:xfrm>
                <a:off x="192" y="28"/>
                <a:ext cx="1296" cy="634"/>
              </a:xfrm>
              <a:custGeom>
                <a:avLst/>
                <a:gdLst>
                  <a:gd name="txL" fmla="*/ 0 w 1321"/>
                  <a:gd name="txT" fmla="*/ 0 h 712"/>
                  <a:gd name="txR" fmla="*/ 1321 w 1321"/>
                  <a:gd name="txB" fmla="*/ 712 h 712"/>
                </a:gdLst>
                <a:ahLst/>
                <a:cxnLst>
                  <a:cxn ang="0">
                    <a:pos x="1276" y="357"/>
                  </a:cxn>
                  <a:cxn ang="0">
                    <a:pos x="1292" y="394"/>
                  </a:cxn>
                  <a:cxn ang="0">
                    <a:pos x="1296" y="428"/>
                  </a:cxn>
                  <a:cxn ang="0">
                    <a:pos x="1290" y="459"/>
                  </a:cxn>
                  <a:cxn ang="0">
                    <a:pos x="1273" y="490"/>
                  </a:cxn>
                  <a:cxn ang="0">
                    <a:pos x="1248" y="516"/>
                  </a:cxn>
                  <a:cxn ang="0">
                    <a:pos x="1216" y="538"/>
                  </a:cxn>
                  <a:cxn ang="0">
                    <a:pos x="1173" y="559"/>
                  </a:cxn>
                  <a:cxn ang="0">
                    <a:pos x="1125" y="578"/>
                  </a:cxn>
                  <a:cxn ang="0">
                    <a:pos x="1071" y="594"/>
                  </a:cxn>
                  <a:cxn ang="0">
                    <a:pos x="1011" y="608"/>
                  </a:cxn>
                  <a:cxn ang="0">
                    <a:pos x="949" y="618"/>
                  </a:cxn>
                  <a:cxn ang="0">
                    <a:pos x="879" y="627"/>
                  </a:cxn>
                  <a:cxn ang="0">
                    <a:pos x="808" y="632"/>
                  </a:cxn>
                  <a:cxn ang="0">
                    <a:pos x="780" y="634"/>
                  </a:cxn>
                  <a:cxn ang="0">
                    <a:pos x="467" y="634"/>
                  </a:cxn>
                  <a:cxn ang="0">
                    <a:pos x="463" y="634"/>
                  </a:cxn>
                  <a:cxn ang="0">
                    <a:pos x="401" y="630"/>
                  </a:cxn>
                  <a:cxn ang="0">
                    <a:pos x="341" y="627"/>
                  </a:cxn>
                  <a:cxn ang="0">
                    <a:pos x="285" y="620"/>
                  </a:cxn>
                  <a:cxn ang="0">
                    <a:pos x="231" y="614"/>
                  </a:cxn>
                  <a:cxn ang="0">
                    <a:pos x="182" y="603"/>
                  </a:cxn>
                  <a:cxn ang="0">
                    <a:pos x="138" y="590"/>
                  </a:cxn>
                  <a:cxn ang="0">
                    <a:pos x="100" y="577"/>
                  </a:cxn>
                  <a:cxn ang="0">
                    <a:pos x="66" y="561"/>
                  </a:cxn>
                  <a:cxn ang="0">
                    <a:pos x="38" y="541"/>
                  </a:cxn>
                  <a:cxn ang="0">
                    <a:pos x="18" y="519"/>
                  </a:cxn>
                  <a:cxn ang="0">
                    <a:pos x="6" y="493"/>
                  </a:cxn>
                  <a:cxn ang="0">
                    <a:pos x="0" y="467"/>
                  </a:cxn>
                  <a:cxn ang="0">
                    <a:pos x="0" y="463"/>
                  </a:cxn>
                  <a:cxn ang="0">
                    <a:pos x="4" y="434"/>
                  </a:cxn>
                  <a:cxn ang="0">
                    <a:pos x="16" y="397"/>
                  </a:cxn>
                  <a:cxn ang="0">
                    <a:pos x="50" y="329"/>
                  </a:cxn>
                  <a:cxn ang="0">
                    <a:pos x="92" y="266"/>
                  </a:cxn>
                  <a:cxn ang="0">
                    <a:pos x="144" y="209"/>
                  </a:cxn>
                  <a:cxn ang="0">
                    <a:pos x="200" y="157"/>
                  </a:cxn>
                  <a:cxn ang="0">
                    <a:pos x="265" y="111"/>
                  </a:cxn>
                  <a:cxn ang="0">
                    <a:pos x="335" y="73"/>
                  </a:cxn>
                  <a:cxn ang="0">
                    <a:pos x="407" y="42"/>
                  </a:cxn>
                  <a:cxn ang="0">
                    <a:pos x="488" y="19"/>
                  </a:cxn>
                  <a:cxn ang="0">
                    <a:pos x="570" y="5"/>
                  </a:cxn>
                  <a:cxn ang="0">
                    <a:pos x="654" y="0"/>
                  </a:cxn>
                  <a:cxn ang="0">
                    <a:pos x="654" y="0"/>
                  </a:cxn>
                  <a:cxn ang="0">
                    <a:pos x="745" y="5"/>
                  </a:cxn>
                  <a:cxn ang="0">
                    <a:pos x="831" y="20"/>
                  </a:cxn>
                  <a:cxn ang="0">
                    <a:pos x="914" y="47"/>
                  </a:cxn>
                  <a:cxn ang="0">
                    <a:pos x="991" y="80"/>
                  </a:cxn>
                  <a:cxn ang="0">
                    <a:pos x="1062" y="122"/>
                  </a:cxn>
                  <a:cxn ang="0">
                    <a:pos x="1127" y="173"/>
                  </a:cxn>
                  <a:cxn ang="0">
                    <a:pos x="1185" y="228"/>
                  </a:cxn>
                  <a:cxn ang="0">
                    <a:pos x="1234" y="289"/>
                  </a:cxn>
                  <a:cxn ang="0">
                    <a:pos x="1276" y="357"/>
                  </a:cxn>
                  <a:cxn ang="0">
                    <a:pos x="1276" y="357"/>
                  </a:cxn>
                </a:cxnLst>
                <a:rect l="txL" t="txT" r="txR" b="tx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folHlink"/>
                  </a:gs>
                </a:gsLst>
                <a:lin ang="5400000" scaled="1"/>
                <a:tileRect/>
              </a:gradFill>
              <a:ln w="9525">
                <a:noFill/>
              </a:ln>
            </p:spPr>
            <p:txBody>
              <a:bodyPr/>
              <a:p>
                <a:endParaRPr lang="zh-CN" altLang="en-US" dirty="0">
                  <a:latin typeface="Arial" panose="020B0604020202020204" pitchFamily="34" charset="0"/>
                </a:endParaRPr>
              </a:p>
            </p:txBody>
          </p:sp>
        </p:grpSp>
        <p:sp>
          <p:nvSpPr>
            <p:cNvPr id="120843" name="Text Box 11"/>
            <p:cNvSpPr txBox="1"/>
            <p:nvPr/>
          </p:nvSpPr>
          <p:spPr>
            <a:xfrm>
              <a:off x="5809" y="7397"/>
              <a:ext cx="2784" cy="1387"/>
            </a:xfrm>
            <a:prstGeom prst="rect">
              <a:avLst/>
            </a:prstGeom>
            <a:noFill/>
            <a:ln w="9525">
              <a:noFill/>
            </a:ln>
          </p:spPr>
          <p:txBody>
            <a:bodyPr lIns="91435" tIns="45718" rIns="91435" bIns="45718">
              <a:spAutoFit/>
            </a:bodyPr>
            <a:lstStyle/>
            <a:p>
              <a:pPr marR="0" algn="ctr" defTabSz="584200" eaLnBrk="0" hangingPunct="0">
                <a:buClrTx/>
                <a:buSzTx/>
                <a:buFont typeface="Arial" panose="020B0604020202020204" pitchFamily="34" charset="0"/>
                <a:buNone/>
                <a:defRPr/>
              </a:pPr>
              <a:r>
                <a:rPr kumimoji="0" lang="zh-CN" altLang="en-US" sz="2400" b="1" kern="1200" cap="none" spc="0" normalizeH="0" baseline="0" noProof="1">
                  <a:solidFill>
                    <a:schemeClr val="bg1"/>
                  </a:solidFill>
                  <a:effectLst>
                    <a:outerShdw blurRad="38100" dist="38100" dir="2700000">
                      <a:srgbClr val="C0C0C0"/>
                    </a:outerShdw>
                  </a:effectLst>
                  <a:latin typeface="Arial" panose="020B0604020202020204" pitchFamily="34" charset="0"/>
                  <a:ea typeface="Gill Sans Light"/>
                  <a:cs typeface="+mn-cs"/>
                  <a:sym typeface="Gill Sans Light"/>
                </a:rPr>
                <a:t>思维发展与提升</a:t>
              </a:r>
              <a:endParaRPr kumimoji="0" lang="zh-CN" altLang="en-US" sz="2400" b="1" kern="1200" cap="none" spc="0" normalizeH="0" baseline="0" noProof="1">
                <a:solidFill>
                  <a:schemeClr val="bg1"/>
                </a:solidFill>
                <a:effectLst>
                  <a:outerShdw blurRad="38100" dist="38100" dir="2700000">
                    <a:srgbClr val="C0C0C0"/>
                  </a:outerShdw>
                </a:effectLst>
                <a:latin typeface="Arial" panose="020B0604020202020204" pitchFamily="34" charset="0"/>
                <a:ea typeface="Gill Sans Light"/>
                <a:cs typeface="+mn-cs"/>
                <a:sym typeface="Gill Sans Light"/>
              </a:endParaRPr>
            </a:p>
          </p:txBody>
        </p:sp>
        <p:grpSp>
          <p:nvGrpSpPr>
            <p:cNvPr id="31755" name="Group 12"/>
            <p:cNvGrpSpPr/>
            <p:nvPr/>
          </p:nvGrpSpPr>
          <p:grpSpPr>
            <a:xfrm>
              <a:off x="9789" y="4582"/>
              <a:ext cx="2976" cy="2775"/>
              <a:chOff x="0" y="0"/>
              <a:chExt cx="1680" cy="1680"/>
            </a:xfrm>
          </p:grpSpPr>
          <p:sp>
            <p:nvSpPr>
              <p:cNvPr id="31766" name="Oval 13"/>
              <p:cNvSpPr/>
              <p:nvPr/>
            </p:nvSpPr>
            <p:spPr>
              <a:xfrm>
                <a:off x="0" y="0"/>
                <a:ext cx="1680" cy="1680"/>
              </a:xfrm>
              <a:prstGeom prst="ellipse">
                <a:avLst/>
              </a:prstGeom>
              <a:gradFill rotWithShape="1">
                <a:gsLst>
                  <a:gs pos="0">
                    <a:schemeClr val="accent1"/>
                  </a:gs>
                  <a:gs pos="100000">
                    <a:srgbClr val="374D51"/>
                  </a:gs>
                </a:gsLst>
                <a:lin ang="5400000" scaled="1"/>
                <a:tileRect/>
              </a:gradFill>
              <a:ln w="9525">
                <a:noFill/>
              </a:ln>
            </p:spPr>
            <p:txBody>
              <a:bodyPr wrap="none" lIns="64291" tIns="32146" rIns="64291" bIns="32146" anchor="ctr"/>
              <a:p>
                <a:pPr defTabSz="411480"/>
                <a:endParaRPr lang="zh-CN" altLang="en-US" sz="3000" dirty="0">
                  <a:solidFill>
                    <a:srgbClr val="414141"/>
                  </a:solidFill>
                  <a:latin typeface="Arial" panose="020B0604020202020204" pitchFamily="34" charset="0"/>
                  <a:ea typeface="Gill Sans Light"/>
                  <a:sym typeface="Gill Sans Light"/>
                </a:endParaRPr>
              </a:p>
            </p:txBody>
          </p:sp>
          <p:sp>
            <p:nvSpPr>
              <p:cNvPr id="31767" name="未知"/>
              <p:cNvSpPr/>
              <p:nvPr/>
            </p:nvSpPr>
            <p:spPr>
              <a:xfrm>
                <a:off x="192" y="28"/>
                <a:ext cx="1296" cy="634"/>
              </a:xfrm>
              <a:custGeom>
                <a:avLst/>
                <a:gdLst>
                  <a:gd name="txL" fmla="*/ 0 w 1321"/>
                  <a:gd name="txT" fmla="*/ 0 h 712"/>
                  <a:gd name="txR" fmla="*/ 1321 w 1321"/>
                  <a:gd name="txB" fmla="*/ 712 h 712"/>
                </a:gdLst>
                <a:ahLst/>
                <a:cxnLst>
                  <a:cxn ang="0">
                    <a:pos x="1276" y="357"/>
                  </a:cxn>
                  <a:cxn ang="0">
                    <a:pos x="1292" y="394"/>
                  </a:cxn>
                  <a:cxn ang="0">
                    <a:pos x="1296" y="428"/>
                  </a:cxn>
                  <a:cxn ang="0">
                    <a:pos x="1290" y="459"/>
                  </a:cxn>
                  <a:cxn ang="0">
                    <a:pos x="1273" y="490"/>
                  </a:cxn>
                  <a:cxn ang="0">
                    <a:pos x="1248" y="516"/>
                  </a:cxn>
                  <a:cxn ang="0">
                    <a:pos x="1216" y="538"/>
                  </a:cxn>
                  <a:cxn ang="0">
                    <a:pos x="1173" y="559"/>
                  </a:cxn>
                  <a:cxn ang="0">
                    <a:pos x="1125" y="578"/>
                  </a:cxn>
                  <a:cxn ang="0">
                    <a:pos x="1071" y="594"/>
                  </a:cxn>
                  <a:cxn ang="0">
                    <a:pos x="1011" y="608"/>
                  </a:cxn>
                  <a:cxn ang="0">
                    <a:pos x="949" y="618"/>
                  </a:cxn>
                  <a:cxn ang="0">
                    <a:pos x="879" y="627"/>
                  </a:cxn>
                  <a:cxn ang="0">
                    <a:pos x="808" y="632"/>
                  </a:cxn>
                  <a:cxn ang="0">
                    <a:pos x="780" y="634"/>
                  </a:cxn>
                  <a:cxn ang="0">
                    <a:pos x="467" y="634"/>
                  </a:cxn>
                  <a:cxn ang="0">
                    <a:pos x="463" y="634"/>
                  </a:cxn>
                  <a:cxn ang="0">
                    <a:pos x="401" y="630"/>
                  </a:cxn>
                  <a:cxn ang="0">
                    <a:pos x="341" y="627"/>
                  </a:cxn>
                  <a:cxn ang="0">
                    <a:pos x="285" y="620"/>
                  </a:cxn>
                  <a:cxn ang="0">
                    <a:pos x="231" y="614"/>
                  </a:cxn>
                  <a:cxn ang="0">
                    <a:pos x="182" y="603"/>
                  </a:cxn>
                  <a:cxn ang="0">
                    <a:pos x="138" y="590"/>
                  </a:cxn>
                  <a:cxn ang="0">
                    <a:pos x="100" y="577"/>
                  </a:cxn>
                  <a:cxn ang="0">
                    <a:pos x="66" y="561"/>
                  </a:cxn>
                  <a:cxn ang="0">
                    <a:pos x="38" y="541"/>
                  </a:cxn>
                  <a:cxn ang="0">
                    <a:pos x="18" y="519"/>
                  </a:cxn>
                  <a:cxn ang="0">
                    <a:pos x="6" y="493"/>
                  </a:cxn>
                  <a:cxn ang="0">
                    <a:pos x="0" y="467"/>
                  </a:cxn>
                  <a:cxn ang="0">
                    <a:pos x="0" y="463"/>
                  </a:cxn>
                  <a:cxn ang="0">
                    <a:pos x="4" y="434"/>
                  </a:cxn>
                  <a:cxn ang="0">
                    <a:pos x="16" y="397"/>
                  </a:cxn>
                  <a:cxn ang="0">
                    <a:pos x="50" y="329"/>
                  </a:cxn>
                  <a:cxn ang="0">
                    <a:pos x="92" y="266"/>
                  </a:cxn>
                  <a:cxn ang="0">
                    <a:pos x="144" y="209"/>
                  </a:cxn>
                  <a:cxn ang="0">
                    <a:pos x="200" y="157"/>
                  </a:cxn>
                  <a:cxn ang="0">
                    <a:pos x="265" y="111"/>
                  </a:cxn>
                  <a:cxn ang="0">
                    <a:pos x="335" y="73"/>
                  </a:cxn>
                  <a:cxn ang="0">
                    <a:pos x="407" y="42"/>
                  </a:cxn>
                  <a:cxn ang="0">
                    <a:pos x="488" y="19"/>
                  </a:cxn>
                  <a:cxn ang="0">
                    <a:pos x="570" y="5"/>
                  </a:cxn>
                  <a:cxn ang="0">
                    <a:pos x="654" y="0"/>
                  </a:cxn>
                  <a:cxn ang="0">
                    <a:pos x="654" y="0"/>
                  </a:cxn>
                  <a:cxn ang="0">
                    <a:pos x="745" y="5"/>
                  </a:cxn>
                  <a:cxn ang="0">
                    <a:pos x="831" y="20"/>
                  </a:cxn>
                  <a:cxn ang="0">
                    <a:pos x="914" y="47"/>
                  </a:cxn>
                  <a:cxn ang="0">
                    <a:pos x="991" y="80"/>
                  </a:cxn>
                  <a:cxn ang="0">
                    <a:pos x="1062" y="122"/>
                  </a:cxn>
                  <a:cxn ang="0">
                    <a:pos x="1127" y="173"/>
                  </a:cxn>
                  <a:cxn ang="0">
                    <a:pos x="1185" y="228"/>
                  </a:cxn>
                  <a:cxn ang="0">
                    <a:pos x="1234" y="289"/>
                  </a:cxn>
                  <a:cxn ang="0">
                    <a:pos x="1276" y="357"/>
                  </a:cxn>
                  <a:cxn ang="0">
                    <a:pos x="1276" y="357"/>
                  </a:cxn>
                </a:cxnLst>
                <a:rect l="txL" t="txT" r="txR" b="tx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accent1"/>
                  </a:gs>
                </a:gsLst>
                <a:lin ang="5400000" scaled="1"/>
                <a:tileRect/>
              </a:gradFill>
              <a:ln w="9525">
                <a:noFill/>
              </a:ln>
            </p:spPr>
            <p:txBody>
              <a:bodyPr/>
              <a:p>
                <a:endParaRPr lang="zh-CN" altLang="en-US" dirty="0">
                  <a:latin typeface="Arial" panose="020B0604020202020204" pitchFamily="34" charset="0"/>
                </a:endParaRPr>
              </a:p>
            </p:txBody>
          </p:sp>
        </p:grpSp>
        <p:sp>
          <p:nvSpPr>
            <p:cNvPr id="120847" name="Text Box 15"/>
            <p:cNvSpPr txBox="1"/>
            <p:nvPr/>
          </p:nvSpPr>
          <p:spPr>
            <a:xfrm>
              <a:off x="10224" y="5589"/>
              <a:ext cx="2069" cy="1387"/>
            </a:xfrm>
            <a:prstGeom prst="rect">
              <a:avLst/>
            </a:prstGeom>
            <a:noFill/>
            <a:ln w="9525">
              <a:noFill/>
            </a:ln>
          </p:spPr>
          <p:txBody>
            <a:bodyPr wrap="none" lIns="91435" tIns="45718" rIns="91435" bIns="45718">
              <a:spAutoFit/>
            </a:bodyPr>
            <a:lstStyle/>
            <a:p>
              <a:pPr marR="0" algn="ctr" defTabSz="584200" eaLnBrk="0" hangingPunct="0">
                <a:buClrTx/>
                <a:buSzTx/>
                <a:buFont typeface="Arial" panose="020B0604020202020204" pitchFamily="34" charset="0"/>
                <a:buNone/>
                <a:defRPr/>
              </a:pPr>
              <a:r>
                <a:rPr kumimoji="0" lang="zh-CN" altLang="en-US" sz="2400" b="1" kern="1200" cap="none" spc="0" normalizeH="0" baseline="0" noProof="1">
                  <a:solidFill>
                    <a:schemeClr val="bg1"/>
                  </a:solidFill>
                  <a:effectLst>
                    <a:outerShdw blurRad="38100" dist="38100" dir="2700000">
                      <a:srgbClr val="C0C0C0"/>
                    </a:outerShdw>
                  </a:effectLst>
                  <a:latin typeface="Verdana" panose="020B0604030504040204" pitchFamily="34" charset="0"/>
                  <a:ea typeface="Gill Sans Light"/>
                  <a:cs typeface="+mn-cs"/>
                  <a:sym typeface="Gill Sans Light"/>
                </a:rPr>
                <a:t>审美鉴赏</a:t>
              </a:r>
              <a:endParaRPr kumimoji="0" lang="zh-CN" altLang="en-US" sz="2400" b="1" kern="1200" cap="none" spc="0" normalizeH="0" baseline="0" noProof="1">
                <a:solidFill>
                  <a:schemeClr val="bg1"/>
                </a:solidFill>
                <a:effectLst>
                  <a:outerShdw blurRad="38100" dist="38100" dir="2700000">
                    <a:srgbClr val="C0C0C0"/>
                  </a:outerShdw>
                </a:effectLst>
                <a:latin typeface="Verdana" panose="020B0604030504040204" pitchFamily="34" charset="0"/>
                <a:ea typeface="Gill Sans Light"/>
                <a:cs typeface="+mn-cs"/>
                <a:sym typeface="Gill Sans Light"/>
              </a:endParaRPr>
            </a:p>
            <a:p>
              <a:pPr marR="0" algn="ctr" defTabSz="584200" eaLnBrk="0" hangingPunct="0">
                <a:buClrTx/>
                <a:buSzTx/>
                <a:buFont typeface="Arial" panose="020B0604020202020204" pitchFamily="34" charset="0"/>
                <a:buNone/>
                <a:defRPr/>
              </a:pPr>
              <a:r>
                <a:rPr kumimoji="0" lang="zh-CN" altLang="en-US" sz="2400" b="1" kern="1200" cap="none" spc="0" normalizeH="0" baseline="0" noProof="1">
                  <a:solidFill>
                    <a:schemeClr val="bg1"/>
                  </a:solidFill>
                  <a:effectLst>
                    <a:outerShdw blurRad="38100" dist="38100" dir="2700000">
                      <a:srgbClr val="C0C0C0"/>
                    </a:outerShdw>
                  </a:effectLst>
                  <a:latin typeface="Verdana" panose="020B0604030504040204" pitchFamily="34" charset="0"/>
                  <a:ea typeface="Gill Sans Light"/>
                  <a:cs typeface="+mn-cs"/>
                  <a:sym typeface="Gill Sans Light"/>
                </a:rPr>
                <a:t>与创造</a:t>
              </a:r>
              <a:endParaRPr kumimoji="0" lang="zh-CN" altLang="en-US" sz="2400" b="1" kern="1200" cap="none" spc="0" normalizeH="0" baseline="0" noProof="1">
                <a:solidFill>
                  <a:schemeClr val="bg1"/>
                </a:solidFill>
                <a:effectLst>
                  <a:outerShdw blurRad="38100" dist="38100" dir="2700000">
                    <a:srgbClr val="C0C0C0"/>
                  </a:outerShdw>
                </a:effectLst>
                <a:latin typeface="Verdana" panose="020B0604030504040204" pitchFamily="34" charset="0"/>
                <a:ea typeface="Gill Sans Light"/>
                <a:cs typeface="+mn-cs"/>
                <a:sym typeface="Gill Sans Light"/>
              </a:endParaRPr>
            </a:p>
          </p:txBody>
        </p:sp>
        <p:grpSp>
          <p:nvGrpSpPr>
            <p:cNvPr id="31757" name="Group 16"/>
            <p:cNvGrpSpPr/>
            <p:nvPr/>
          </p:nvGrpSpPr>
          <p:grpSpPr>
            <a:xfrm>
              <a:off x="1760" y="4589"/>
              <a:ext cx="3041" cy="2858"/>
              <a:chOff x="0" y="0"/>
              <a:chExt cx="1680" cy="1680"/>
            </a:xfrm>
          </p:grpSpPr>
          <p:sp>
            <p:nvSpPr>
              <p:cNvPr id="31764" name="Oval 17"/>
              <p:cNvSpPr/>
              <p:nvPr/>
            </p:nvSpPr>
            <p:spPr>
              <a:xfrm>
                <a:off x="0" y="0"/>
                <a:ext cx="1680" cy="1680"/>
              </a:xfrm>
              <a:prstGeom prst="ellipse">
                <a:avLst/>
              </a:prstGeom>
              <a:gradFill rotWithShape="1">
                <a:gsLst>
                  <a:gs pos="0">
                    <a:schemeClr val="accent2"/>
                  </a:gs>
                  <a:gs pos="100000">
                    <a:srgbClr val="706D52"/>
                  </a:gs>
                </a:gsLst>
                <a:lin ang="5400000" scaled="1"/>
                <a:tileRect/>
              </a:gradFill>
              <a:ln w="9525">
                <a:noFill/>
              </a:ln>
            </p:spPr>
            <p:txBody>
              <a:bodyPr wrap="none" lIns="64291" tIns="32146" rIns="64291" bIns="32146" anchor="ctr"/>
              <a:p>
                <a:pPr defTabSz="411480"/>
                <a:endParaRPr lang="zh-CN" altLang="en-US" sz="3000" dirty="0">
                  <a:solidFill>
                    <a:srgbClr val="414141"/>
                  </a:solidFill>
                  <a:latin typeface="Arial" panose="020B0604020202020204" pitchFamily="34" charset="0"/>
                  <a:ea typeface="Gill Sans Light"/>
                  <a:sym typeface="Gill Sans Light"/>
                </a:endParaRPr>
              </a:p>
            </p:txBody>
          </p:sp>
          <p:sp>
            <p:nvSpPr>
              <p:cNvPr id="31765" name="未知"/>
              <p:cNvSpPr/>
              <p:nvPr/>
            </p:nvSpPr>
            <p:spPr>
              <a:xfrm>
                <a:off x="192" y="28"/>
                <a:ext cx="1296" cy="634"/>
              </a:xfrm>
              <a:custGeom>
                <a:avLst/>
                <a:gdLst>
                  <a:gd name="txL" fmla="*/ 0 w 1321"/>
                  <a:gd name="txT" fmla="*/ 0 h 712"/>
                  <a:gd name="txR" fmla="*/ 1321 w 1321"/>
                  <a:gd name="txB" fmla="*/ 712 h 712"/>
                </a:gdLst>
                <a:ahLst/>
                <a:cxnLst>
                  <a:cxn ang="0">
                    <a:pos x="1276" y="357"/>
                  </a:cxn>
                  <a:cxn ang="0">
                    <a:pos x="1292" y="394"/>
                  </a:cxn>
                  <a:cxn ang="0">
                    <a:pos x="1296" y="428"/>
                  </a:cxn>
                  <a:cxn ang="0">
                    <a:pos x="1290" y="459"/>
                  </a:cxn>
                  <a:cxn ang="0">
                    <a:pos x="1273" y="490"/>
                  </a:cxn>
                  <a:cxn ang="0">
                    <a:pos x="1248" y="516"/>
                  </a:cxn>
                  <a:cxn ang="0">
                    <a:pos x="1216" y="538"/>
                  </a:cxn>
                  <a:cxn ang="0">
                    <a:pos x="1173" y="559"/>
                  </a:cxn>
                  <a:cxn ang="0">
                    <a:pos x="1125" y="578"/>
                  </a:cxn>
                  <a:cxn ang="0">
                    <a:pos x="1071" y="594"/>
                  </a:cxn>
                  <a:cxn ang="0">
                    <a:pos x="1011" y="608"/>
                  </a:cxn>
                  <a:cxn ang="0">
                    <a:pos x="949" y="618"/>
                  </a:cxn>
                  <a:cxn ang="0">
                    <a:pos x="879" y="627"/>
                  </a:cxn>
                  <a:cxn ang="0">
                    <a:pos x="808" y="632"/>
                  </a:cxn>
                  <a:cxn ang="0">
                    <a:pos x="780" y="634"/>
                  </a:cxn>
                  <a:cxn ang="0">
                    <a:pos x="467" y="634"/>
                  </a:cxn>
                  <a:cxn ang="0">
                    <a:pos x="463" y="634"/>
                  </a:cxn>
                  <a:cxn ang="0">
                    <a:pos x="401" y="630"/>
                  </a:cxn>
                  <a:cxn ang="0">
                    <a:pos x="341" y="627"/>
                  </a:cxn>
                  <a:cxn ang="0">
                    <a:pos x="285" y="620"/>
                  </a:cxn>
                  <a:cxn ang="0">
                    <a:pos x="231" y="614"/>
                  </a:cxn>
                  <a:cxn ang="0">
                    <a:pos x="182" y="603"/>
                  </a:cxn>
                  <a:cxn ang="0">
                    <a:pos x="138" y="590"/>
                  </a:cxn>
                  <a:cxn ang="0">
                    <a:pos x="100" y="577"/>
                  </a:cxn>
                  <a:cxn ang="0">
                    <a:pos x="66" y="561"/>
                  </a:cxn>
                  <a:cxn ang="0">
                    <a:pos x="38" y="541"/>
                  </a:cxn>
                  <a:cxn ang="0">
                    <a:pos x="18" y="519"/>
                  </a:cxn>
                  <a:cxn ang="0">
                    <a:pos x="6" y="493"/>
                  </a:cxn>
                  <a:cxn ang="0">
                    <a:pos x="0" y="467"/>
                  </a:cxn>
                  <a:cxn ang="0">
                    <a:pos x="0" y="463"/>
                  </a:cxn>
                  <a:cxn ang="0">
                    <a:pos x="4" y="434"/>
                  </a:cxn>
                  <a:cxn ang="0">
                    <a:pos x="16" y="397"/>
                  </a:cxn>
                  <a:cxn ang="0">
                    <a:pos x="50" y="329"/>
                  </a:cxn>
                  <a:cxn ang="0">
                    <a:pos x="92" y="266"/>
                  </a:cxn>
                  <a:cxn ang="0">
                    <a:pos x="144" y="209"/>
                  </a:cxn>
                  <a:cxn ang="0">
                    <a:pos x="200" y="157"/>
                  </a:cxn>
                  <a:cxn ang="0">
                    <a:pos x="265" y="111"/>
                  </a:cxn>
                  <a:cxn ang="0">
                    <a:pos x="335" y="73"/>
                  </a:cxn>
                  <a:cxn ang="0">
                    <a:pos x="407" y="42"/>
                  </a:cxn>
                  <a:cxn ang="0">
                    <a:pos x="488" y="19"/>
                  </a:cxn>
                  <a:cxn ang="0">
                    <a:pos x="570" y="5"/>
                  </a:cxn>
                  <a:cxn ang="0">
                    <a:pos x="654" y="0"/>
                  </a:cxn>
                  <a:cxn ang="0">
                    <a:pos x="654" y="0"/>
                  </a:cxn>
                  <a:cxn ang="0">
                    <a:pos x="745" y="5"/>
                  </a:cxn>
                  <a:cxn ang="0">
                    <a:pos x="831" y="20"/>
                  </a:cxn>
                  <a:cxn ang="0">
                    <a:pos x="914" y="47"/>
                  </a:cxn>
                  <a:cxn ang="0">
                    <a:pos x="991" y="80"/>
                  </a:cxn>
                  <a:cxn ang="0">
                    <a:pos x="1062" y="122"/>
                  </a:cxn>
                  <a:cxn ang="0">
                    <a:pos x="1127" y="173"/>
                  </a:cxn>
                  <a:cxn ang="0">
                    <a:pos x="1185" y="228"/>
                  </a:cxn>
                  <a:cxn ang="0">
                    <a:pos x="1234" y="289"/>
                  </a:cxn>
                  <a:cxn ang="0">
                    <a:pos x="1276" y="357"/>
                  </a:cxn>
                  <a:cxn ang="0">
                    <a:pos x="1276" y="357"/>
                  </a:cxn>
                </a:cxnLst>
                <a:rect l="txL" t="txT" r="txR" b="tx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accent2"/>
                  </a:gs>
                </a:gsLst>
                <a:lin ang="5400000" scaled="1"/>
                <a:tileRect/>
              </a:gradFill>
              <a:ln w="9525">
                <a:noFill/>
              </a:ln>
            </p:spPr>
            <p:txBody>
              <a:bodyPr/>
              <a:p>
                <a:endParaRPr lang="zh-CN" altLang="en-US" dirty="0">
                  <a:latin typeface="Arial" panose="020B0604020202020204" pitchFamily="34" charset="0"/>
                </a:endParaRPr>
              </a:p>
            </p:txBody>
          </p:sp>
        </p:grpSp>
        <p:sp>
          <p:nvSpPr>
            <p:cNvPr id="120851" name="Text Box 19"/>
            <p:cNvSpPr txBox="1"/>
            <p:nvPr/>
          </p:nvSpPr>
          <p:spPr>
            <a:xfrm>
              <a:off x="2107" y="5549"/>
              <a:ext cx="2231" cy="1387"/>
            </a:xfrm>
            <a:prstGeom prst="rect">
              <a:avLst/>
            </a:prstGeom>
            <a:noFill/>
            <a:ln w="9525">
              <a:noFill/>
            </a:ln>
          </p:spPr>
          <p:txBody>
            <a:bodyPr lIns="91435" tIns="45718" rIns="91435" bIns="45718">
              <a:spAutoFit/>
            </a:bodyPr>
            <a:lstStyle/>
            <a:p>
              <a:pPr marR="0" algn="ctr" defTabSz="584200" eaLnBrk="0" hangingPunct="0">
                <a:buClrTx/>
                <a:buSzTx/>
                <a:buFont typeface="Arial" panose="020B0604020202020204" pitchFamily="34" charset="0"/>
                <a:buNone/>
                <a:defRPr/>
              </a:pPr>
              <a:r>
                <a:rPr kumimoji="0" lang="zh-CN" altLang="en-US" sz="2400" b="1" kern="1200" cap="none" spc="0" normalizeH="0" baseline="0" noProof="1">
                  <a:solidFill>
                    <a:srgbClr val="FFFFFF"/>
                  </a:solidFill>
                  <a:effectLst>
                    <a:outerShdw blurRad="38100" dist="38100" dir="2700000">
                      <a:srgbClr val="C0C0C0"/>
                    </a:outerShdw>
                  </a:effectLst>
                  <a:latin typeface="Arial" panose="020B0604020202020204" pitchFamily="34" charset="0"/>
                  <a:ea typeface="Gill Sans Light"/>
                  <a:cs typeface="+mn-cs"/>
                  <a:sym typeface="Gill Sans Light"/>
                </a:rPr>
                <a:t>文化理解</a:t>
              </a:r>
              <a:endParaRPr kumimoji="0" lang="zh-CN" altLang="en-US" sz="2400" b="1" kern="1200" cap="none" spc="0" normalizeH="0" baseline="0" noProof="1">
                <a:solidFill>
                  <a:srgbClr val="FFFFFF"/>
                </a:solidFill>
                <a:effectLst>
                  <a:outerShdw blurRad="38100" dist="38100" dir="2700000">
                    <a:srgbClr val="C0C0C0"/>
                  </a:outerShdw>
                </a:effectLst>
                <a:latin typeface="Arial" panose="020B0604020202020204" pitchFamily="34" charset="0"/>
                <a:ea typeface="Gill Sans Light"/>
                <a:cs typeface="+mn-cs"/>
                <a:sym typeface="Gill Sans Light"/>
              </a:endParaRPr>
            </a:p>
            <a:p>
              <a:pPr marR="0" algn="ctr" defTabSz="584200" eaLnBrk="0" hangingPunct="0">
                <a:buClrTx/>
                <a:buSzTx/>
                <a:buFont typeface="Arial" panose="020B0604020202020204" pitchFamily="34" charset="0"/>
                <a:buNone/>
                <a:defRPr/>
              </a:pPr>
              <a:r>
                <a:rPr kumimoji="0" lang="zh-CN" altLang="en-US" sz="2400" b="1" kern="1200" cap="none" spc="0" normalizeH="0" baseline="0" noProof="1">
                  <a:solidFill>
                    <a:srgbClr val="FFFFFF"/>
                  </a:solidFill>
                  <a:effectLst>
                    <a:outerShdw blurRad="38100" dist="38100" dir="2700000">
                      <a:srgbClr val="C0C0C0"/>
                    </a:outerShdw>
                  </a:effectLst>
                  <a:latin typeface="Arial" panose="020B0604020202020204" pitchFamily="34" charset="0"/>
                  <a:ea typeface="Gill Sans Light"/>
                  <a:cs typeface="+mn-cs"/>
                  <a:sym typeface="Gill Sans Light"/>
                </a:rPr>
                <a:t>与传承</a:t>
              </a:r>
              <a:endParaRPr kumimoji="0" lang="zh-CN" altLang="en-US" sz="2400" b="1" kern="1200" cap="none" spc="0" normalizeH="0" baseline="0" noProof="1">
                <a:solidFill>
                  <a:srgbClr val="FFFFFF"/>
                </a:solidFill>
                <a:effectLst>
                  <a:outerShdw blurRad="38100" dist="38100" dir="2700000">
                    <a:srgbClr val="C0C0C0"/>
                  </a:outerShdw>
                </a:effectLst>
                <a:latin typeface="Arial" panose="020B0604020202020204" pitchFamily="34" charset="0"/>
                <a:ea typeface="Gill Sans Light"/>
                <a:cs typeface="+mn-cs"/>
                <a:sym typeface="Gill Sans Light"/>
              </a:endParaRPr>
            </a:p>
          </p:txBody>
        </p:sp>
        <p:grpSp>
          <p:nvGrpSpPr>
            <p:cNvPr id="31759" name="Group 20"/>
            <p:cNvGrpSpPr/>
            <p:nvPr/>
          </p:nvGrpSpPr>
          <p:grpSpPr>
            <a:xfrm>
              <a:off x="5432" y="1308"/>
              <a:ext cx="3511" cy="3173"/>
              <a:chOff x="0" y="0"/>
              <a:chExt cx="1680" cy="1680"/>
            </a:xfrm>
          </p:grpSpPr>
          <p:sp>
            <p:nvSpPr>
              <p:cNvPr id="31762" name="Oval 21"/>
              <p:cNvSpPr/>
              <p:nvPr/>
            </p:nvSpPr>
            <p:spPr>
              <a:xfrm>
                <a:off x="0" y="0"/>
                <a:ext cx="1680" cy="1680"/>
              </a:xfrm>
              <a:prstGeom prst="ellipse">
                <a:avLst/>
              </a:prstGeom>
              <a:gradFill rotWithShape="1">
                <a:gsLst>
                  <a:gs pos="0">
                    <a:schemeClr val="hlink"/>
                  </a:gs>
                  <a:gs pos="100000">
                    <a:srgbClr val="00008B"/>
                  </a:gs>
                </a:gsLst>
                <a:lin ang="5400000" scaled="1"/>
                <a:tileRect/>
              </a:gradFill>
              <a:ln w="9525">
                <a:noFill/>
              </a:ln>
            </p:spPr>
            <p:txBody>
              <a:bodyPr wrap="none" lIns="64291" tIns="32146" rIns="64291" bIns="32146" anchor="ctr"/>
              <a:p>
                <a:pPr defTabSz="411480"/>
                <a:endParaRPr lang="zh-CN" altLang="en-US" sz="3000" dirty="0">
                  <a:solidFill>
                    <a:srgbClr val="414141"/>
                  </a:solidFill>
                  <a:latin typeface="Arial" panose="020B0604020202020204" pitchFamily="34" charset="0"/>
                  <a:ea typeface="Gill Sans Light"/>
                  <a:sym typeface="Gill Sans Light"/>
                </a:endParaRPr>
              </a:p>
            </p:txBody>
          </p:sp>
          <p:sp>
            <p:nvSpPr>
              <p:cNvPr id="33814" name="未知"/>
              <p:cNvSpPr/>
              <p:nvPr/>
            </p:nvSpPr>
            <p:spPr bwMode="auto">
              <a:xfrm>
                <a:off x="194" y="28"/>
                <a:ext cx="1294" cy="633"/>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chemeClr val="hlink">
                      <a:gamma/>
                      <a:tint val="0"/>
                      <a:invGamma/>
                    </a:schemeClr>
                  </a:gs>
                  <a:gs pos="100000">
                    <a:schemeClr val="hlink"/>
                  </a:gs>
                </a:gsLst>
                <a:lin ang="5400000" scaled="1"/>
              </a:gradFill>
              <a:ln w="9525">
                <a:noFill/>
                <a:round/>
              </a:ln>
              <a:effectLst/>
            </p:spPr>
            <p:txBody>
              <a:bodyPr/>
              <a:lstStyle/>
              <a:p>
                <a:pPr marL="0" marR="0" lvl="0" indent="0" algn="l" defTabSz="584200" rtl="0" eaLnBrk="1" fontAlgn="base" latinLnBrk="0" hangingPunct="1">
                  <a:lnSpc>
                    <a:spcPct val="100000"/>
                  </a:lnSpc>
                  <a:spcBef>
                    <a:spcPct val="0"/>
                  </a:spcBef>
                  <a:spcAft>
                    <a:spcPct val="0"/>
                  </a:spcAft>
                  <a:buClrTx/>
                  <a:buSzTx/>
                  <a:buFontTx/>
                  <a:buNone/>
                  <a:defRPr/>
                </a:pPr>
                <a:endParaRPr kumimoji="0" lang="zh-CN" altLang="en-US" sz="4200" b="0" i="0" u="none" strike="noStrike" kern="1200" cap="none" spc="0" normalizeH="0" baseline="0" noProof="0">
                  <a:ln>
                    <a:noFill/>
                  </a:ln>
                  <a:solidFill>
                    <a:srgbClr val="414141"/>
                  </a:solidFill>
                  <a:effectLst/>
                  <a:uLnTx/>
                  <a:uFillTx/>
                  <a:latin typeface="Arial" panose="020B0604020202020204" pitchFamily="34" charset="0"/>
                  <a:ea typeface="Gill Sans Light"/>
                  <a:cs typeface="Gill Sans Light"/>
                  <a:sym typeface="Gill Sans Light"/>
                </a:endParaRPr>
              </a:p>
            </p:txBody>
          </p:sp>
        </p:grpSp>
        <p:sp>
          <p:nvSpPr>
            <p:cNvPr id="120855" name="Text Box 23"/>
            <p:cNvSpPr txBox="1"/>
            <p:nvPr/>
          </p:nvSpPr>
          <p:spPr>
            <a:xfrm>
              <a:off x="6130" y="2613"/>
              <a:ext cx="2069" cy="1387"/>
            </a:xfrm>
            <a:prstGeom prst="rect">
              <a:avLst/>
            </a:prstGeom>
            <a:noFill/>
            <a:ln w="9525">
              <a:noFill/>
            </a:ln>
          </p:spPr>
          <p:txBody>
            <a:bodyPr wrap="none" lIns="91435" tIns="45718" rIns="91435" bIns="45718">
              <a:spAutoFit/>
            </a:bodyPr>
            <a:lstStyle/>
            <a:p>
              <a:pPr marR="0" algn="ctr" defTabSz="584200" eaLnBrk="0" hangingPunct="0">
                <a:buClrTx/>
                <a:buSzTx/>
                <a:buFont typeface="Arial" panose="020B0604020202020204" pitchFamily="34" charset="0"/>
                <a:buNone/>
                <a:defRPr/>
              </a:pPr>
              <a:r>
                <a:rPr kumimoji="0" lang="zh-CN" altLang="en-US" sz="2400" b="1" kern="1200" cap="none" spc="0" normalizeH="0" baseline="0" noProof="1">
                  <a:solidFill>
                    <a:srgbClr val="FFFFFF"/>
                  </a:solidFill>
                  <a:effectLst>
                    <a:outerShdw blurRad="38100" dist="38100" dir="2700000">
                      <a:srgbClr val="C0C0C0"/>
                    </a:outerShdw>
                  </a:effectLst>
                  <a:latin typeface="Arial" panose="020B0604020202020204" pitchFamily="34" charset="0"/>
                  <a:ea typeface="Gill Sans Light"/>
                  <a:cs typeface="+mn-cs"/>
                  <a:sym typeface="Gill Sans Light"/>
                </a:rPr>
                <a:t>语言建构</a:t>
              </a:r>
              <a:endParaRPr kumimoji="0" lang="zh-CN" altLang="en-US" sz="2400" b="1" kern="1200" cap="none" spc="0" normalizeH="0" baseline="0" noProof="1">
                <a:solidFill>
                  <a:srgbClr val="FFFFFF"/>
                </a:solidFill>
                <a:effectLst>
                  <a:outerShdw blurRad="38100" dist="38100" dir="2700000">
                    <a:srgbClr val="C0C0C0"/>
                  </a:outerShdw>
                </a:effectLst>
                <a:latin typeface="Arial" panose="020B0604020202020204" pitchFamily="34" charset="0"/>
                <a:ea typeface="Gill Sans Light"/>
                <a:cs typeface="+mn-cs"/>
                <a:sym typeface="Gill Sans Light"/>
              </a:endParaRPr>
            </a:p>
            <a:p>
              <a:pPr marR="0" algn="ctr" defTabSz="584200" eaLnBrk="0" hangingPunct="0">
                <a:buClrTx/>
                <a:buSzTx/>
                <a:buFont typeface="Arial" panose="020B0604020202020204" pitchFamily="34" charset="0"/>
                <a:buNone/>
                <a:defRPr/>
              </a:pPr>
              <a:r>
                <a:rPr kumimoji="0" lang="zh-CN" altLang="en-US" sz="2400" b="1" kern="1200" cap="none" spc="0" normalizeH="0" baseline="0" noProof="1">
                  <a:solidFill>
                    <a:srgbClr val="FFFFFF"/>
                  </a:solidFill>
                  <a:effectLst>
                    <a:outerShdw blurRad="38100" dist="38100" dir="2700000">
                      <a:srgbClr val="C0C0C0"/>
                    </a:outerShdw>
                  </a:effectLst>
                  <a:latin typeface="Arial" panose="020B0604020202020204" pitchFamily="34" charset="0"/>
                  <a:ea typeface="Gill Sans Light"/>
                  <a:cs typeface="+mn-cs"/>
                  <a:sym typeface="Gill Sans Light"/>
                </a:rPr>
                <a:t>与运用</a:t>
              </a:r>
              <a:endParaRPr kumimoji="0" lang="zh-CN" altLang="en-US" sz="2400" b="1" kern="1200" cap="none" spc="0" normalizeH="0" baseline="0" noProof="1">
                <a:solidFill>
                  <a:srgbClr val="FFFFFF"/>
                </a:solidFill>
                <a:effectLst>
                  <a:outerShdw blurRad="38100" dist="38100" dir="2700000">
                    <a:srgbClr val="C0C0C0"/>
                  </a:outerShdw>
                </a:effectLst>
                <a:latin typeface="Arial" panose="020B0604020202020204" pitchFamily="34" charset="0"/>
                <a:ea typeface="Gill Sans Light"/>
                <a:cs typeface="+mn-cs"/>
                <a:sym typeface="Gill Sans Light"/>
              </a:endParaRPr>
            </a:p>
          </p:txBody>
        </p:sp>
        <p:sp>
          <p:nvSpPr>
            <p:cNvPr id="31761" name="Text Box 24"/>
            <p:cNvSpPr txBox="1"/>
            <p:nvPr/>
          </p:nvSpPr>
          <p:spPr>
            <a:xfrm>
              <a:off x="0" y="0"/>
              <a:ext cx="6168" cy="1737"/>
            </a:xfrm>
            <a:prstGeom prst="rect">
              <a:avLst/>
            </a:prstGeom>
            <a:noFill/>
            <a:ln w="9525">
              <a:noFill/>
            </a:ln>
          </p:spPr>
          <p:txBody>
            <a:bodyPr wrap="none" lIns="91435" tIns="45718" rIns="91435" bIns="45718">
              <a:spAutoFit/>
            </a:bodyPr>
            <a:p>
              <a:pPr defTabSz="584200">
                <a:lnSpc>
                  <a:spcPct val="120000"/>
                </a:lnSpc>
              </a:pPr>
              <a:r>
                <a:rPr lang="zh-CN" altLang="en-US" sz="2800" b="1" dirty="0">
                  <a:solidFill>
                    <a:srgbClr val="FF0000"/>
                  </a:solidFill>
                  <a:latin typeface="Arial" panose="020B0604020202020204" pitchFamily="34" charset="0"/>
                  <a:ea typeface="微软雅黑" panose="020B0503020204020204" charset="-122"/>
                  <a:sym typeface="Gill Sans Light"/>
                </a:rPr>
                <a:t> 语文核心素养的基本结构</a:t>
              </a:r>
              <a:endParaRPr lang="zh-CN" altLang="en-US" sz="2800" b="1" dirty="0">
                <a:solidFill>
                  <a:srgbClr val="FF0000"/>
                </a:solidFill>
                <a:latin typeface="Arial" panose="020B0604020202020204" pitchFamily="34" charset="0"/>
                <a:ea typeface="微软雅黑" panose="020B0503020204020204" charset="-122"/>
                <a:sym typeface="Gill Sans Light"/>
              </a:endParaRPr>
            </a:p>
            <a:p>
              <a:pPr defTabSz="584200"/>
              <a:endParaRPr lang="zh-CN" altLang="en-US" sz="2800" b="1" dirty="0">
                <a:solidFill>
                  <a:srgbClr val="FF0000"/>
                </a:solidFill>
                <a:latin typeface="Arial" panose="020B0604020202020204" pitchFamily="34" charset="0"/>
                <a:ea typeface="微软雅黑" panose="020B0503020204020204" charset="-122"/>
                <a:sym typeface="Gill Sans Light"/>
              </a:endParaRPr>
            </a:p>
          </p:txBody>
        </p:sp>
      </p:grpSp>
      <p:sp>
        <p:nvSpPr>
          <p:cNvPr id="31747" name="椭圆 120856"/>
          <p:cNvSpPr/>
          <p:nvPr/>
        </p:nvSpPr>
        <p:spPr>
          <a:xfrm>
            <a:off x="5232400" y="3141663"/>
            <a:ext cx="2520950" cy="790575"/>
          </a:xfrm>
          <a:prstGeom prst="ellipse">
            <a:avLst/>
          </a:prstGeom>
          <a:solidFill>
            <a:schemeClr val="accent1">
              <a:alpha val="45097"/>
            </a:schemeClr>
          </a:solidFill>
          <a:ln w="9525" cap="flat" cmpd="sng">
            <a:solidFill>
              <a:schemeClr val="tx1"/>
            </a:solidFill>
            <a:prstDash val="solid"/>
            <a:headEnd type="none" w="med" len="med"/>
            <a:tailEnd type="none" w="med" len="med"/>
          </a:ln>
        </p:spPr>
        <p:txBody>
          <a:bodyPr wrap="none" anchor="ctr"/>
          <a:p>
            <a:pPr algn="ctr"/>
            <a:r>
              <a:rPr lang="zh-CN" altLang="en-US" sz="2800" b="1" dirty="0">
                <a:solidFill>
                  <a:srgbClr val="FF0000"/>
                </a:solidFill>
                <a:latin typeface="Arial" panose="020B0604020202020204" pitchFamily="34" charset="0"/>
                <a:ea typeface="黑体" panose="02010609060101010101" charset="-122"/>
              </a:rPr>
              <a:t>批判性思维</a:t>
            </a:r>
            <a:endParaRPr lang="zh-CN" altLang="en-US" sz="2800" b="1" dirty="0">
              <a:solidFill>
                <a:srgbClr val="FF0000"/>
              </a:solidFill>
              <a:latin typeface="Arial" panose="020B0604020202020204" pitchFamily="34" charset="0"/>
              <a:ea typeface="黑体" panose="02010609060101010101" charset="-122"/>
            </a:endParaRP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endParaRPr b="1"/>
          </a:p>
          <a:p>
            <a:endParaRPr lang="zh-CN" altLang="en-US"/>
          </a:p>
        </p:txBody>
      </p:sp>
      <p:sp>
        <p:nvSpPr>
          <p:cNvPr id="5" name="文本框 4"/>
          <p:cNvSpPr txBox="1"/>
          <p:nvPr/>
        </p:nvSpPr>
        <p:spPr>
          <a:xfrm>
            <a:off x="1508760" y="668655"/>
            <a:ext cx="9995535" cy="5985510"/>
          </a:xfrm>
          <a:prstGeom prst="rect">
            <a:avLst/>
          </a:prstGeom>
          <a:noFill/>
        </p:spPr>
        <p:txBody>
          <a:bodyPr wrap="square" rtlCol="0" anchor="t">
            <a:spAutoFit/>
          </a:bodyPr>
          <a:p>
            <a:pPr>
              <a:lnSpc>
                <a:spcPct val="150000"/>
              </a:lnSpc>
            </a:pPr>
            <a:r>
              <a:rPr lang="en-US" altLang="zh-CN" sz="3600" b="1"/>
              <a:t>    </a:t>
            </a:r>
            <a:r>
              <a:rPr lang="zh-CN" altLang="en-US" sz="3600" b="1"/>
              <a:t>不读书、不思考、不关心现实、价值观逼仄、一心刷题的考生将难以应对新高考。</a:t>
            </a:r>
            <a:r>
              <a:rPr lang="zh-CN" altLang="en-US" sz="3600" b="1">
                <a:solidFill>
                  <a:srgbClr val="FF0000"/>
                </a:solidFill>
              </a:rPr>
              <a:t>改变人、提高人，才能提高语文成绩。只有学生认识提高、思想境界提升、语文能力提升，语文教育才能见实效，高考成绩才会更加突出。</a:t>
            </a:r>
            <a:endParaRPr lang="zh-CN" altLang="en-US" sz="3600" b="1">
              <a:solidFill>
                <a:srgbClr val="FF0000"/>
              </a:solidFill>
            </a:endParaRPr>
          </a:p>
          <a:p>
            <a:pPr>
              <a:lnSpc>
                <a:spcPct val="150000"/>
              </a:lnSpc>
            </a:pPr>
            <a:r>
              <a:rPr lang="zh-CN" altLang="en-US" sz="5400" b="1">
                <a:solidFill>
                  <a:srgbClr val="FF0000"/>
                </a:solidFill>
              </a:rPr>
              <a:t>语文教学</a:t>
            </a:r>
            <a:r>
              <a:rPr lang="en-US" altLang="zh-CN" sz="5400" b="1">
                <a:solidFill>
                  <a:srgbClr val="FF0000"/>
                </a:solidFill>
              </a:rPr>
              <a:t>---</a:t>
            </a:r>
            <a:r>
              <a:rPr lang="zh-CN" altLang="en-US" sz="5400" b="1">
                <a:solidFill>
                  <a:srgbClr val="FF0000"/>
                </a:solidFill>
              </a:rPr>
              <a:t>语文教育</a:t>
            </a:r>
            <a:endParaRPr lang="zh-CN" altLang="en-US" sz="5400" b="1">
              <a:solidFill>
                <a:srgbClr val="FF0000"/>
              </a:solidFill>
            </a:endParaRPr>
          </a:p>
          <a:p>
            <a:endParaRPr lang="zh-CN" altLang="en-US" sz="3200" b="1">
              <a:solidFill>
                <a:srgbClr val="FF0000"/>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64640" y="578485"/>
            <a:ext cx="9884410" cy="5015865"/>
          </a:xfrm>
          <a:prstGeom prst="rect">
            <a:avLst/>
          </a:prstGeom>
          <a:noFill/>
        </p:spPr>
        <p:txBody>
          <a:bodyPr wrap="square" rtlCol="0" anchor="t">
            <a:spAutoFit/>
          </a:bodyPr>
          <a:p>
            <a:r>
              <a:rPr lang="zh-CN" altLang="en-US" sz="3200" b="1"/>
              <a:t>　　</a:t>
            </a:r>
            <a:r>
              <a:rPr lang="zh-CN" altLang="en-US" sz="4000" b="1"/>
              <a:t>思维能力训练应该贯穿作文教学的每一个环节。作文审题立意构思环节，是不是由材料出发，紧扣要求；在阐释、深度论述自己的看法时论证逻辑、思维推进是否严密有痕，能否让人清楚地看出来。想清楚后说出来，说清楚后写下来，写下来再反思。</a:t>
            </a:r>
            <a:r>
              <a:rPr lang="zh-CN" altLang="en-US" sz="4000" b="1">
                <a:solidFill>
                  <a:srgbClr val="FF0000"/>
                </a:solidFill>
              </a:rPr>
              <a:t>严谨训练，养成习惯，如此写作思维力才会有效提高。</a:t>
            </a:r>
            <a:endParaRPr lang="zh-CN" altLang="en-US" sz="4000" b="1">
              <a:solidFill>
                <a:srgbClr val="FF0000"/>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89735" y="1851660"/>
            <a:ext cx="9986645" cy="4154170"/>
          </a:xfrm>
          <a:prstGeom prst="rect">
            <a:avLst/>
          </a:prstGeom>
          <a:noFill/>
        </p:spPr>
        <p:txBody>
          <a:bodyPr wrap="square" rtlCol="0" anchor="t">
            <a:spAutoFit/>
          </a:bodyPr>
          <a:p>
            <a:r>
              <a:rPr lang="en-US" altLang="zh-CN" sz="4400" b="1"/>
              <a:t>   </a:t>
            </a:r>
            <a:r>
              <a:rPr lang="zh-CN" altLang="en-US" sz="4400" b="1"/>
              <a:t>思维平面化、狭隘化、粗糙化严重制约学生思维品质的培养，导致考生答题不深入，不全面，不准确。从阅卷来看，阅读尤其是文学类文本的阅读失分非常严重，许多考生对作品深层意蕴的把握欠缺，只能把握表层。</a:t>
            </a:r>
            <a:endParaRPr lang="zh-CN" altLang="en-US" sz="4400" b="1"/>
          </a:p>
        </p:txBody>
      </p:sp>
      <p:sp>
        <p:nvSpPr>
          <p:cNvPr id="3" name="文本框 2"/>
          <p:cNvSpPr txBox="1"/>
          <p:nvPr/>
        </p:nvSpPr>
        <p:spPr>
          <a:xfrm>
            <a:off x="1781175" y="370205"/>
            <a:ext cx="4891405" cy="922020"/>
          </a:xfrm>
          <a:prstGeom prst="rect">
            <a:avLst/>
          </a:prstGeom>
          <a:noFill/>
        </p:spPr>
        <p:txBody>
          <a:bodyPr wrap="square" rtlCol="0">
            <a:spAutoFit/>
          </a:bodyPr>
          <a:p>
            <a:r>
              <a:rPr lang="zh-CN" altLang="en-US" sz="5400" b="1"/>
              <a:t>学生的大问题</a:t>
            </a:r>
            <a:endParaRPr lang="zh-CN" altLang="en-US" sz="5400" b="1"/>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526540" y="1242695"/>
            <a:ext cx="10122535" cy="1280795"/>
          </a:xfrm>
        </p:spPr>
        <p:txBody>
          <a:bodyPr/>
          <a:p>
            <a:r>
              <a:rPr lang="en-US" altLang="zh-CN"/>
              <a:t>      </a:t>
            </a:r>
            <a:r>
              <a:rPr lang="zh-CN" altLang="en-US" b="1"/>
              <a:t>大雁排列着整齐的队伍，向南飞行；蚂蚁家族内部拥有着严密的分工，相互配合；羚羊成群结队，在草原上迁徙。他们之所以在一起，是因为他们之间有纽带。纽带是人们必须拥有的。拥有纽带，可以使人们的力量汇聚在一起，发挥出巨大的力量。拥有纽带，可以凝聚人心，大家团结协作，促进社会的发展。</a:t>
            </a:r>
            <a:endParaRPr lang="zh-CN" altLang="en-US" b="1"/>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endParaRPr lang="zh-CN" altLang="en-US"/>
          </a:p>
        </p:txBody>
      </p:sp>
      <p:sp>
        <p:nvSpPr>
          <p:cNvPr id="100" name="文本框 99"/>
          <p:cNvSpPr txBox="1"/>
          <p:nvPr/>
        </p:nvSpPr>
        <p:spPr>
          <a:xfrm>
            <a:off x="1463040" y="574040"/>
            <a:ext cx="10384790" cy="4523105"/>
          </a:xfrm>
          <a:prstGeom prst="rect">
            <a:avLst/>
          </a:prstGeom>
          <a:noFill/>
          <a:ln w="9525">
            <a:noFill/>
          </a:ln>
        </p:spPr>
        <p:txBody>
          <a:bodyPr wrap="square">
            <a:spAutoFit/>
          </a:bodyPr>
          <a:p>
            <a:pPr algn="ctr"/>
            <a:r>
              <a:rPr lang="zh-CN" altLang="en-US" sz="4800" b="1">
                <a:solidFill>
                  <a:srgbClr val="000000"/>
                </a:solidFill>
                <a:latin typeface="宋体" panose="02010600030101010101" pitchFamily="2" charset="-122"/>
                <a:ea typeface="宋体" panose="02010600030101010101" pitchFamily="2" charset="-122"/>
                <a:cs typeface="宋体" panose="02010600030101010101" pitchFamily="2" charset="-122"/>
              </a:rPr>
              <a:t>峡口送友人（司空曙</a:t>
            </a:r>
            <a:r>
              <a:rPr lang="zh-CN" altLang="en-US" sz="4800" b="1">
                <a:solidFill>
                  <a:srgbClr val="000000"/>
                </a:solidFill>
                <a:latin typeface="Calibri" panose="020F0502020204030204" charset="0"/>
                <a:cs typeface="Calibri" panose="020F0502020204030204" charset="0"/>
              </a:rPr>
              <a:t> </a:t>
            </a:r>
            <a:r>
              <a:rPr lang="zh-CN" altLang="en-US" sz="4800" b="1">
                <a:solidFill>
                  <a:srgbClr val="000000"/>
                </a:solidFill>
                <a:latin typeface="宋体" panose="02010600030101010101" pitchFamily="2" charset="-122"/>
                <a:ea typeface="宋体" panose="02010600030101010101" pitchFamily="2" charset="-122"/>
                <a:cs typeface="宋体" panose="02010600030101010101" pitchFamily="2" charset="-122"/>
              </a:rPr>
              <a:t>唐诗）峡口花飞欲尽春</a:t>
            </a:r>
            <a:r>
              <a:rPr lang="en-US" altLang="zh-CN" sz="4800" b="1">
                <a:solidFill>
                  <a:srgbClr val="000000"/>
                </a:solidFill>
                <a:latin typeface="Calibri" panose="020F0502020204030204" charset="0"/>
                <a:cs typeface="Calibri" panose="020F0502020204030204" charset="0"/>
              </a:rPr>
              <a:t>,</a:t>
            </a:r>
            <a:r>
              <a:rPr lang="zh-CN" altLang="en-US" sz="4800" b="1">
                <a:solidFill>
                  <a:srgbClr val="000000"/>
                </a:solidFill>
                <a:latin typeface="宋体" panose="02010600030101010101" pitchFamily="2" charset="-122"/>
                <a:ea typeface="宋体" panose="02010600030101010101" pitchFamily="2" charset="-122"/>
                <a:cs typeface="宋体" panose="02010600030101010101" pitchFamily="2" charset="-122"/>
              </a:rPr>
              <a:t>天涯去住泪沾巾</a:t>
            </a:r>
            <a:r>
              <a:rPr lang="en-US" altLang="zh-CN" sz="4800" b="1">
                <a:solidFill>
                  <a:srgbClr val="000000"/>
                </a:solidFill>
                <a:latin typeface="Calibri" panose="020F0502020204030204" charset="0"/>
                <a:cs typeface="Calibri" panose="020F0502020204030204" charset="0"/>
              </a:rPr>
              <a:t>.</a:t>
            </a:r>
            <a:endParaRPr lang="en-US" altLang="zh-CN" sz="5400" b="1">
              <a:solidFill>
                <a:srgbClr val="000000"/>
              </a:solidFill>
              <a:latin typeface="Calibri" panose="020F0502020204030204" charset="0"/>
              <a:ea typeface="宋体" panose="02010600030101010101" pitchFamily="2" charset="-122"/>
              <a:cs typeface="Calibri" panose="020F0502020204030204" charset="0"/>
            </a:endParaRPr>
          </a:p>
          <a:p>
            <a:pPr algn="ctr"/>
            <a:r>
              <a:rPr lang="zh-CN" altLang="en-US" sz="4800" b="1">
                <a:solidFill>
                  <a:srgbClr val="000000"/>
                </a:solidFill>
                <a:latin typeface="宋体" panose="02010600030101010101" pitchFamily="2" charset="-122"/>
                <a:ea typeface="宋体" panose="02010600030101010101" pitchFamily="2" charset="-122"/>
                <a:cs typeface="宋体" panose="02010600030101010101" pitchFamily="2" charset="-122"/>
              </a:rPr>
              <a:t>来时万里同为客</a:t>
            </a:r>
            <a:r>
              <a:rPr lang="en-US" altLang="zh-CN" sz="4800" b="1">
                <a:solidFill>
                  <a:srgbClr val="000000"/>
                </a:solidFill>
                <a:latin typeface="Calibri" panose="020F0502020204030204" charset="0"/>
                <a:cs typeface="Calibri" panose="020F0502020204030204" charset="0"/>
              </a:rPr>
              <a:t>,</a:t>
            </a:r>
            <a:r>
              <a:rPr lang="zh-CN" altLang="en-US" sz="4800" b="1">
                <a:solidFill>
                  <a:srgbClr val="000000"/>
                </a:solidFill>
                <a:latin typeface="宋体" panose="02010600030101010101" pitchFamily="2" charset="-122"/>
                <a:ea typeface="宋体" panose="02010600030101010101" pitchFamily="2" charset="-122"/>
                <a:cs typeface="宋体" panose="02010600030101010101" pitchFamily="2" charset="-122"/>
              </a:rPr>
              <a:t>今日翻成送故人。送蜀客剑南风景腊前春</a:t>
            </a:r>
            <a:r>
              <a:rPr lang="en-US" altLang="zh-CN" sz="4800" b="1">
                <a:solidFill>
                  <a:srgbClr val="000000"/>
                </a:solidFill>
                <a:latin typeface="Calibri" panose="020F0502020204030204" charset="0"/>
                <a:cs typeface="Calibri" panose="020F0502020204030204" charset="0"/>
              </a:rPr>
              <a:t>,</a:t>
            </a:r>
            <a:r>
              <a:rPr lang="zh-CN" altLang="en-US" sz="4800" b="1">
                <a:solidFill>
                  <a:srgbClr val="000000"/>
                </a:solidFill>
                <a:latin typeface="宋体" panose="02010600030101010101" pitchFamily="2" charset="-122"/>
                <a:ea typeface="宋体" panose="02010600030101010101" pitchFamily="2" charset="-122"/>
                <a:cs typeface="宋体" panose="02010600030101010101" pitchFamily="2" charset="-122"/>
              </a:rPr>
              <a:t>山鸟江风得雨新</a:t>
            </a:r>
            <a:r>
              <a:rPr lang="en-US" altLang="zh-CN" sz="4800" b="1">
                <a:solidFill>
                  <a:srgbClr val="000000"/>
                </a:solidFill>
                <a:latin typeface="Calibri" panose="020F0502020204030204" charset="0"/>
                <a:cs typeface="Calibri" panose="020F0502020204030204" charset="0"/>
              </a:rPr>
              <a:t>.</a:t>
            </a:r>
            <a:endParaRPr lang="en-US" altLang="zh-CN" sz="5400" b="1">
              <a:solidFill>
                <a:srgbClr val="000000"/>
              </a:solidFill>
              <a:latin typeface="Calibri" panose="020F0502020204030204" charset="0"/>
              <a:ea typeface="宋体" panose="02010600030101010101" pitchFamily="2" charset="-122"/>
              <a:cs typeface="Calibri" panose="020F0502020204030204" charset="0"/>
            </a:endParaRPr>
          </a:p>
          <a:p>
            <a:pPr algn="ctr"/>
            <a:r>
              <a:rPr lang="zh-CN" altLang="en-US" sz="4800" b="1">
                <a:solidFill>
                  <a:srgbClr val="000000"/>
                </a:solidFill>
                <a:latin typeface="宋体" panose="02010600030101010101" pitchFamily="2" charset="-122"/>
                <a:ea typeface="宋体" panose="02010600030101010101" pitchFamily="2" charset="-122"/>
                <a:cs typeface="宋体" panose="02010600030101010101" pitchFamily="2" charset="-122"/>
              </a:rPr>
              <a:t>莫怪送君行较远</a:t>
            </a:r>
            <a:r>
              <a:rPr lang="en-US" altLang="zh-CN" sz="4800" b="1">
                <a:solidFill>
                  <a:srgbClr val="000000"/>
                </a:solidFill>
                <a:latin typeface="Calibri" panose="020F0502020204030204" charset="0"/>
                <a:cs typeface="Calibri" panose="020F0502020204030204" charset="0"/>
              </a:rPr>
              <a:t>.</a:t>
            </a:r>
            <a:r>
              <a:rPr lang="zh-CN" altLang="en-US" sz="4800" b="1">
                <a:solidFill>
                  <a:srgbClr val="000000"/>
                </a:solidFill>
                <a:latin typeface="宋体" panose="02010600030101010101" pitchFamily="2" charset="-122"/>
                <a:ea typeface="宋体" panose="02010600030101010101" pitchFamily="2" charset="-122"/>
                <a:cs typeface="宋体" panose="02010600030101010101" pitchFamily="2" charset="-122"/>
              </a:rPr>
              <a:t>自缘身是忆归人。</a:t>
            </a:r>
            <a:endParaRPr lang="zh-CN" altLang="en-US" sz="4800" b="1">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636395" y="5213985"/>
            <a:ext cx="9408795" cy="1568450"/>
          </a:xfrm>
          <a:prstGeom prst="rect">
            <a:avLst/>
          </a:prstGeom>
          <a:noFill/>
          <a:ln w="9525">
            <a:noFill/>
          </a:ln>
        </p:spPr>
        <p:txBody>
          <a:bodyPr wrap="square">
            <a:spAutoFit/>
          </a:bodyPr>
          <a:p>
            <a:r>
              <a:rPr lang="zh-CN" altLang="en-US" sz="32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3200" b="1">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3200" b="1">
                <a:solidFill>
                  <a:srgbClr val="000000"/>
                </a:solidFill>
                <a:latin typeface="宋体" panose="02010600030101010101" pitchFamily="2" charset="-122"/>
                <a:ea typeface="宋体" panose="02010600030101010101" pitchFamily="2" charset="-122"/>
                <a:cs typeface="宋体" panose="02010600030101010101" pitchFamily="2" charset="-122"/>
              </a:rPr>
              <a:t>）有人认为</a:t>
            </a:r>
            <a:r>
              <a:rPr lang="en-US" altLang="zh-CN" sz="32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3200" b="1">
                <a:solidFill>
                  <a:srgbClr val="000000"/>
                </a:solidFill>
                <a:latin typeface="宋体" panose="02010600030101010101" pitchFamily="2" charset="-122"/>
                <a:ea typeface="宋体" panose="02010600030101010101" pitchFamily="2" charset="-122"/>
                <a:cs typeface="宋体" panose="02010600030101010101" pitchFamily="2" charset="-122"/>
              </a:rPr>
              <a:t>峡口送友人</a:t>
            </a:r>
            <a:r>
              <a:rPr lang="en-US" altLang="zh-CN" sz="32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3200" b="1">
                <a:solidFill>
                  <a:srgbClr val="000000"/>
                </a:solidFill>
                <a:latin typeface="宋体" panose="02010600030101010101" pitchFamily="2" charset="-122"/>
                <a:ea typeface="宋体" panose="02010600030101010101" pitchFamily="2" charset="-122"/>
                <a:cs typeface="宋体" panose="02010600030101010101" pitchFamily="2" charset="-122"/>
              </a:rPr>
              <a:t>诗采用了正面烘托的手法</a:t>
            </a:r>
            <a:r>
              <a:rPr lang="en-US" altLang="zh-CN" sz="32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3200" b="1">
                <a:solidFill>
                  <a:srgbClr val="000000"/>
                </a:solidFill>
                <a:latin typeface="宋体" panose="02010600030101010101" pitchFamily="2" charset="-122"/>
                <a:ea typeface="宋体" panose="02010600030101010101" pitchFamily="2" charset="-122"/>
                <a:cs typeface="宋体" panose="02010600030101010101" pitchFamily="2" charset="-122"/>
              </a:rPr>
              <a:t>送蜀客</a:t>
            </a:r>
            <a:r>
              <a:rPr lang="en-US" altLang="zh-CN" sz="32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3200" b="1">
                <a:solidFill>
                  <a:srgbClr val="000000"/>
                </a:solidFill>
                <a:latin typeface="宋体" panose="02010600030101010101" pitchFamily="2" charset="-122"/>
                <a:ea typeface="宋体" panose="02010600030101010101" pitchFamily="2" charset="-122"/>
                <a:cs typeface="宋体" panose="02010600030101010101" pitchFamily="2" charset="-122"/>
              </a:rPr>
              <a:t>一是采用了反面衬托的手法。你是否同意？请说明理由。</a:t>
            </a:r>
            <a:endParaRPr lang="zh-CN" altLang="en-US" sz="3200" b="1">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263015" y="1540510"/>
            <a:ext cx="10698480" cy="3777615"/>
          </a:xfrm>
        </p:spPr>
        <p:txBody>
          <a:bodyPr/>
          <a:p>
            <a:pPr marL="0" indent="0" fontAlgn="auto">
              <a:lnSpc>
                <a:spcPct val="150000"/>
              </a:lnSpc>
              <a:buNone/>
            </a:pPr>
            <a:r>
              <a:rPr lang="en-US" altLang="zh-CN" sz="4000" b="1"/>
              <a:t>   </a:t>
            </a:r>
            <a:r>
              <a:rPr lang="en-US" altLang="zh-CN" sz="3600" b="1"/>
              <a:t> </a:t>
            </a:r>
            <a:r>
              <a:rPr lang="zh-CN" altLang="en-US" sz="3600" b="1"/>
              <a:t>试题意在引导考生</a:t>
            </a:r>
            <a:r>
              <a:rPr lang="zh-CN" altLang="en-US" sz="3600" b="1">
                <a:solidFill>
                  <a:srgbClr val="FF0000"/>
                </a:solidFill>
              </a:rPr>
              <a:t>正确认识中国特色和国际比较</a:t>
            </a:r>
            <a:r>
              <a:rPr lang="zh-CN" altLang="en-US" sz="3600" b="1"/>
              <a:t>，让考生在全方位对外开放的条件下，面对中国和世界的互动，树立正确的世界观、人生观、价值观，以正确的立场和方法认清世界和中国的发展大势，</a:t>
            </a:r>
            <a:r>
              <a:rPr lang="zh-CN" altLang="en-US" sz="3600" b="1">
                <a:solidFill>
                  <a:srgbClr val="FF0000"/>
                </a:solidFill>
              </a:rPr>
              <a:t>在此基础上向外国青年“讲好中国故事</a:t>
            </a:r>
            <a:r>
              <a:rPr lang="zh-CN" altLang="en-US" sz="3600" b="1"/>
              <a:t>”。</a:t>
            </a:r>
            <a:endParaRPr lang="zh-CN" altLang="en-US" sz="3600" b="1"/>
          </a:p>
          <a:p>
            <a:pPr marL="0" indent="0" fontAlgn="auto">
              <a:lnSpc>
                <a:spcPct val="150000"/>
              </a:lnSpc>
              <a:buNone/>
            </a:pPr>
            <a:r>
              <a:rPr lang="zh-CN" altLang="en-US" sz="3600" b="1"/>
              <a:t>                                </a:t>
            </a:r>
            <a:r>
              <a:rPr lang="en-US" altLang="zh-CN" sz="3600" b="1"/>
              <a:t>----</a:t>
            </a:r>
            <a:r>
              <a:rPr lang="zh-CN" altLang="zh-CN" sz="3600" b="1"/>
              <a:t>教育部考试中心</a:t>
            </a:r>
            <a:endParaRPr lang="zh-CN" altLang="zh-CN" sz="3600" b="1"/>
          </a:p>
        </p:txBody>
      </p:sp>
      <p:sp>
        <p:nvSpPr>
          <p:cNvPr id="4" name="文本框 3"/>
          <p:cNvSpPr txBox="1"/>
          <p:nvPr/>
        </p:nvSpPr>
        <p:spPr>
          <a:xfrm>
            <a:off x="2070100" y="852170"/>
            <a:ext cx="3855720" cy="829945"/>
          </a:xfrm>
          <a:prstGeom prst="rect">
            <a:avLst/>
          </a:prstGeom>
          <a:noFill/>
        </p:spPr>
        <p:txBody>
          <a:bodyPr wrap="none" rtlCol="0" anchor="t">
            <a:spAutoFit/>
          </a:bodyPr>
          <a:p>
            <a:r>
              <a:rPr lang="zh-CN" altLang="en-US" sz="4800" b="1">
                <a:cs typeface="+mn-ea"/>
                <a:sym typeface="+mn-ea"/>
              </a:rPr>
              <a:t>核</a:t>
            </a:r>
            <a:r>
              <a:rPr lang="zh-CN" altLang="en-US" sz="4800" b="1">
                <a:sym typeface="+mn-ea"/>
              </a:rPr>
              <a:t>心价值层面</a:t>
            </a:r>
            <a:endParaRPr lang="zh-CN" altLang="en-US" sz="4800" b="1">
              <a:sym typeface="+mn-ea"/>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4" name="图片 2"/>
          <p:cNvPicPr>
            <a:picLocks noChangeAspect="1"/>
          </p:cNvPicPr>
          <p:nvPr/>
        </p:nvPicPr>
        <p:blipFill>
          <a:blip r:embed="rId1"/>
          <a:stretch>
            <a:fillRect/>
          </a:stretch>
        </p:blipFill>
        <p:spPr>
          <a:xfrm>
            <a:off x="1505585" y="473710"/>
            <a:ext cx="9930765" cy="5620385"/>
          </a:xfrm>
          <a:prstGeom prst="rect">
            <a:avLst/>
          </a:prstGeom>
          <a:noFill/>
          <a:ln w="9525">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4817" name="图片 1"/>
          <p:cNvPicPr>
            <a:picLocks noChangeAspect="1"/>
          </p:cNvPicPr>
          <p:nvPr/>
        </p:nvPicPr>
        <p:blipFill>
          <a:blip r:embed="rId1"/>
          <a:stretch>
            <a:fillRect/>
          </a:stretch>
        </p:blipFill>
        <p:spPr>
          <a:xfrm>
            <a:off x="1419860" y="777875"/>
            <a:ext cx="9886950" cy="5605145"/>
          </a:xfrm>
          <a:prstGeom prst="rect">
            <a:avLst/>
          </a:prstGeom>
          <a:noFill/>
          <a:ln w="9525">
            <a:noFill/>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33794" name="图片 2"/>
          <p:cNvPicPr>
            <a:picLocks noChangeAspect="1"/>
          </p:cNvPicPr>
          <p:nvPr>
            <p:ph idx="1"/>
          </p:nvPr>
        </p:nvPicPr>
        <p:blipFill>
          <a:blip r:embed="rId1"/>
          <a:stretch>
            <a:fillRect/>
          </a:stretch>
        </p:blipFill>
        <p:spPr>
          <a:xfrm>
            <a:off x="815975" y="2045970"/>
            <a:ext cx="5467350" cy="3222625"/>
          </a:xfrm>
          <a:prstGeom prst="rect">
            <a:avLst/>
          </a:prstGeom>
          <a:noFill/>
          <a:ln w="9525">
            <a:noFill/>
          </a:ln>
        </p:spPr>
      </p:pic>
      <p:pic>
        <p:nvPicPr>
          <p:cNvPr id="34817" name="图片 1"/>
          <p:cNvPicPr>
            <a:picLocks noChangeAspect="1"/>
          </p:cNvPicPr>
          <p:nvPr/>
        </p:nvPicPr>
        <p:blipFill>
          <a:blip r:embed="rId2"/>
          <a:stretch>
            <a:fillRect/>
          </a:stretch>
        </p:blipFill>
        <p:spPr>
          <a:xfrm>
            <a:off x="6431280" y="2045970"/>
            <a:ext cx="5683250" cy="3221990"/>
          </a:xfrm>
          <a:prstGeom prst="rect">
            <a:avLst/>
          </a:prstGeom>
          <a:noFill/>
          <a:ln w="9525">
            <a:noFill/>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1505485436293">
            <a:hlinkClick r:id="" action="ppaction://media"/>
          </p:cNvPr>
          <p:cNvPicPr/>
          <p:nvPr>
            <p:ph idx="1"/>
            <a:videoFile r:link="rId1"/>
            <p:extLst>
              <p:ext uri="{DAA4B4D4-6D71-4841-9C94-3DE7FCFB9230}">
                <p14:media xmlns:p14="http://schemas.microsoft.com/office/powerpoint/2010/main" r:link="rId2"/>
              </p:ext>
            </p:extLst>
          </p:nvPr>
        </p:nvPicPr>
        <p:blipFill>
          <a:blip r:embed="rId3"/>
          <a:stretch>
            <a:fillRect/>
          </a:stretch>
        </p:blipFill>
        <p:spPr>
          <a:xfrm>
            <a:off x="1607185" y="731520"/>
            <a:ext cx="10071735" cy="603250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4"/>
                </p:tgtEl>
              </p:cMediaNode>
            </p:vide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939925" y="1597025"/>
            <a:ext cx="8413750" cy="1938020"/>
          </a:xfrm>
          <a:prstGeom prst="rect">
            <a:avLst/>
          </a:prstGeom>
          <a:noFill/>
        </p:spPr>
        <p:txBody>
          <a:bodyPr wrap="square" rtlCol="0" anchor="t">
            <a:spAutoFit/>
          </a:bodyPr>
          <a:p>
            <a:r>
              <a:rPr lang="zh-CN" altLang="en-US" sz="4400" b="1"/>
              <a:t>　</a:t>
            </a:r>
            <a:r>
              <a:rPr lang="zh-CN" altLang="en-US" sz="6000" b="1"/>
              <a:t>　</a:t>
            </a:r>
            <a:r>
              <a:rPr lang="en-US" altLang="zh-CN" sz="6000" b="1"/>
              <a:t>3.</a:t>
            </a:r>
            <a:r>
              <a:rPr lang="zh-CN" altLang="en-US" sz="6000" b="1"/>
              <a:t>语文复习需要投入时间，备考要精细。</a:t>
            </a:r>
            <a:endParaRPr lang="zh-CN" altLang="en-US" sz="6000" b="1"/>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813780" y="1504220"/>
            <a:ext cx="8911687" cy="1280890"/>
          </a:xfrm>
        </p:spPr>
        <p:txBody>
          <a:bodyPr/>
          <a:p>
            <a:r>
              <a:rPr lang="zh-CN" altLang="en-US" sz="5400" b="1"/>
              <a:t>（</a:t>
            </a:r>
            <a:r>
              <a:rPr lang="en-US" altLang="zh-CN" sz="5400" b="1"/>
              <a:t>1</a:t>
            </a:r>
            <a:r>
              <a:rPr lang="zh-CN" altLang="en-US" sz="5400" b="1"/>
              <a:t>）周测月考要精于</a:t>
            </a:r>
            <a:r>
              <a:rPr lang="en-US" altLang="zh-CN" sz="5400" b="1"/>
              <a:t>“</a:t>
            </a:r>
            <a:r>
              <a:rPr lang="zh-CN" altLang="en-US" sz="5400" b="1"/>
              <a:t>算计</a:t>
            </a:r>
            <a:r>
              <a:rPr lang="en-US" altLang="zh-CN" sz="5400" b="1"/>
              <a:t>”</a:t>
            </a:r>
            <a:r>
              <a:rPr lang="zh-CN" altLang="en-US" sz="5400" b="1"/>
              <a:t>。</a:t>
            </a:r>
            <a:br>
              <a:rPr lang="zh-CN" altLang="en-US" sz="5400" b="1"/>
            </a:br>
            <a:r>
              <a:rPr lang="zh-CN" altLang="en-US" sz="5400" b="1"/>
              <a:t>（</a:t>
            </a:r>
            <a:r>
              <a:rPr lang="en-US" altLang="zh-CN" sz="5400" b="1"/>
              <a:t>2</a:t>
            </a:r>
            <a:r>
              <a:rPr lang="zh-CN" altLang="en-US" sz="5400" b="1"/>
              <a:t>）作文训练要让学生充分参与。</a:t>
            </a:r>
            <a:br>
              <a:rPr lang="zh-CN" altLang="en-US" sz="5400" b="1"/>
            </a:br>
            <a:r>
              <a:rPr lang="zh-CN" altLang="en-US" sz="5400" b="1"/>
              <a:t>（</a:t>
            </a:r>
            <a:r>
              <a:rPr lang="en-US" altLang="zh-CN" sz="5400" b="1"/>
              <a:t>3</a:t>
            </a:r>
            <a:r>
              <a:rPr lang="zh-CN" altLang="en-US" sz="5400" b="1"/>
              <a:t>）资料选择要一题多用。</a:t>
            </a:r>
            <a:endParaRPr lang="zh-CN" altLang="en-US" sz="5400" b="1"/>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016635" y="1365885"/>
            <a:ext cx="10924540" cy="5077460"/>
          </a:xfrm>
          <a:prstGeom prst="rect">
            <a:avLst/>
          </a:prstGeom>
          <a:noFill/>
        </p:spPr>
        <p:txBody>
          <a:bodyPr wrap="square" rtlCol="0" anchor="t">
            <a:spAutoFit/>
          </a:bodyPr>
          <a:p>
            <a:pPr algn="ctr"/>
            <a:r>
              <a:rPr lang="zh-CN" altLang="en-US" sz="3600" b="1"/>
              <a:t>　我们为什么如此怀念乔布斯</a:t>
            </a:r>
            <a:endParaRPr lang="zh-CN" altLang="en-US" sz="3600" b="1"/>
          </a:p>
          <a:p>
            <a:r>
              <a:rPr lang="zh-CN" altLang="en-US" sz="3600" b="1"/>
              <a:t>     万物有时，但伟大的创新精神会永远留存。乔布斯走了，但我相信，透过圆圆的无框眼镜，乔布斯那深邃的目光，依然在温暖地注视着这个世界，打量着陷入创新困局的人们。我们如何才能穿透功利和浮躁的迷雾，安静下来，倾听内心的声音，转身去追求创新，追求那艺术和科技的完美结合，从亦步亦趋的跟随者队伍中，冲到世界的最前面？乔布斯的一生，其实已经给了我们最好的答案。</a:t>
            </a:r>
            <a:endParaRPr lang="zh-CN" altLang="en-US" sz="3600" b="1"/>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016635" y="1365885"/>
            <a:ext cx="10924540" cy="5077460"/>
          </a:xfrm>
          <a:prstGeom prst="rect">
            <a:avLst/>
          </a:prstGeom>
          <a:noFill/>
        </p:spPr>
        <p:txBody>
          <a:bodyPr wrap="square" rtlCol="0" anchor="t">
            <a:spAutoFit/>
          </a:bodyPr>
          <a:p>
            <a:pPr algn="ctr"/>
            <a:r>
              <a:rPr lang="zh-CN" altLang="en-US" sz="3600" b="1"/>
              <a:t>　传奇女子——林徽因    （柳已青）</a:t>
            </a:r>
            <a:endParaRPr lang="zh-CN" altLang="en-US" sz="3600" b="1"/>
          </a:p>
          <a:p>
            <a:r>
              <a:rPr lang="zh-CN" altLang="en-US" sz="3600" b="1"/>
              <a:t>     建筑师、教授、诗人、作家，对林徽因来说只是一个称谓，或者后人对她的某一方面才华敬佩，但很难道出林徽因的精神境界。林徽因之所以成为林徽因，让人敬慕的，不仅是她的美貌与才华，更是她外柔内韧顽强不屈的精神和爱能爱到至深至纯、诚又诚到如痴如醉的人生境界。张清平这样评价林徽因：“她的生命中有病痛，但没有阴暗；有贫困，但没有卑微；有悲怆，但没有鄙俗。”</a:t>
            </a:r>
            <a:endParaRPr lang="zh-CN" altLang="en-US" sz="3600" b="1"/>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016635" y="1365885"/>
            <a:ext cx="10924540" cy="4523105"/>
          </a:xfrm>
          <a:prstGeom prst="rect">
            <a:avLst/>
          </a:prstGeom>
          <a:noFill/>
        </p:spPr>
        <p:txBody>
          <a:bodyPr wrap="square" rtlCol="0" anchor="t">
            <a:spAutoFit/>
          </a:bodyPr>
          <a:p>
            <a:pPr algn="ctr"/>
            <a:r>
              <a:rPr lang="zh-CN" altLang="en-US" sz="3600" b="1"/>
              <a:t>西南联大的闻一多</a:t>
            </a:r>
            <a:endParaRPr lang="zh-CN" altLang="en-US" sz="3600" b="1"/>
          </a:p>
          <a:p>
            <a:pPr algn="l"/>
            <a:r>
              <a:rPr lang="zh-CN" altLang="en-US" sz="3600" b="1"/>
              <a:t>      唐诗中有这样空灵唯美的诗意，有人生幻灭的虚无感，更重要的是，唐诗中的人间疾苦更能引起闻一多的感触。闻一多经常跟学生说起这样的事情，说完以后就讲唐诗，讲杜甫的三吏三别，他愤怒地说：“为什么隔了一千多年了中国的事还是这样悲惨，比那时候还不如？”学生还因此有这样一个作业“给蒋委员长的一封公开信”，令他们记忆深刻。</a:t>
            </a:r>
            <a:endParaRPr lang="zh-CN" altLang="en-US" sz="3600" b="1"/>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016635" y="1365885"/>
            <a:ext cx="10924540" cy="4523105"/>
          </a:xfrm>
          <a:prstGeom prst="rect">
            <a:avLst/>
          </a:prstGeom>
          <a:noFill/>
        </p:spPr>
        <p:txBody>
          <a:bodyPr wrap="square" rtlCol="0" anchor="t">
            <a:spAutoFit/>
          </a:bodyPr>
          <a:p>
            <a:pPr algn="ctr"/>
            <a:r>
              <a:rPr lang="zh-CN" altLang="en-US" sz="3600" b="1"/>
              <a:t>西南联大的闻一多</a:t>
            </a:r>
            <a:endParaRPr lang="zh-CN" altLang="en-US" sz="3600" b="1"/>
          </a:p>
          <a:p>
            <a:pPr algn="l"/>
            <a:r>
              <a:rPr lang="zh-CN" altLang="en-US" sz="3600" b="1"/>
              <a:t>      唐诗中有这样空灵唯美的诗意，有人生幻灭的虚无感，更重要的是，唐诗中的人间疾苦更能引起闻一多的感触。闻一多经常跟学生说起这样的事情，说完以后就讲唐诗，讲杜甫的三吏三别，他愤怒地说：“为什么隔了一千多年了中国的事还是这样悲惨，比那时候还不如？”学生还因此有这样一个作业“给蒋委员长的一封公开信”，令他们记忆深刻。</a:t>
            </a:r>
            <a:endParaRPr lang="zh-CN" altLang="en-US" sz="3600" b="1"/>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823720" y="1203325"/>
            <a:ext cx="9564370" cy="4399915"/>
          </a:xfrm>
          <a:prstGeom prst="rect">
            <a:avLst/>
          </a:prstGeom>
          <a:noFill/>
        </p:spPr>
        <p:txBody>
          <a:bodyPr wrap="square" rtlCol="0" anchor="t">
            <a:spAutoFit/>
          </a:bodyPr>
          <a:p>
            <a:r>
              <a:rPr lang="zh-CN" altLang="en-US" sz="4000" b="1"/>
              <a:t>名篇默写中，庄子《逍遥游》、荀子《劝学》、曹操《观沧海》、杜甫《茅屋为秋风所破歌》、刘禹锡《陋室铭》、杜牧《阿房宫赋》呈现出了自我超越、自省好学、乐观进取、推己及人、洁身自好、责任担当等优良品质。</a:t>
            </a:r>
            <a:endParaRPr lang="zh-CN" altLang="en-US" sz="4000" b="1"/>
          </a:p>
          <a:p>
            <a:r>
              <a:rPr lang="zh-CN" altLang="en-US" sz="4000" b="1"/>
              <a:t>备考启发：  必备知识---核心价值</a:t>
            </a:r>
            <a:endParaRPr lang="zh-CN" altLang="en-US" sz="4000" b="1"/>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016635" y="1365885"/>
            <a:ext cx="10924540" cy="3415030"/>
          </a:xfrm>
          <a:prstGeom prst="rect">
            <a:avLst/>
          </a:prstGeom>
          <a:noFill/>
        </p:spPr>
        <p:txBody>
          <a:bodyPr wrap="square" rtlCol="0" anchor="t">
            <a:spAutoFit/>
          </a:bodyPr>
          <a:p>
            <a:pPr algn="ctr"/>
            <a:r>
              <a:rPr lang="zh-CN" altLang="en-US" sz="3600" b="1">
                <a:sym typeface="+mn-ea"/>
              </a:rPr>
              <a:t>托尔斯泰的忧郁</a:t>
            </a:r>
            <a:r>
              <a:rPr lang="en-US" altLang="zh-CN" sz="3600" b="1"/>
              <a:t>    </a:t>
            </a:r>
            <a:endParaRPr lang="en-US" altLang="zh-CN" sz="3600" b="1"/>
          </a:p>
          <a:p>
            <a:pPr algn="l"/>
            <a:r>
              <a:rPr lang="en-US" altLang="zh-CN" sz="3600" b="1"/>
              <a:t>    </a:t>
            </a:r>
            <a:r>
              <a:rPr lang="zh-CN" altLang="en-US" sz="3600" b="1"/>
              <a:t>1910年11月20日，列夫•托尔斯泰，这位被称作“俄罗斯19世纪的良心”的老人，死在他的出走途中。死前他说：“其实……我爱很多……他们怎么……”这是他最后的话。我们可以试着将其补充完整。</a:t>
            </a:r>
            <a:endParaRPr lang="zh-CN" altLang="en-US" sz="3600" b="1"/>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031240" y="846455"/>
            <a:ext cx="10924540" cy="5631180"/>
          </a:xfrm>
          <a:prstGeom prst="rect">
            <a:avLst/>
          </a:prstGeom>
          <a:noFill/>
        </p:spPr>
        <p:txBody>
          <a:bodyPr wrap="square" rtlCol="0" anchor="t">
            <a:spAutoFit/>
          </a:bodyPr>
          <a:p>
            <a:pPr algn="ctr"/>
            <a:r>
              <a:rPr lang="zh-CN" altLang="en-US" sz="3600" b="1"/>
              <a:t>高树鸣蝉</a:t>
            </a:r>
            <a:r>
              <a:rPr lang="en-US" altLang="zh-CN" sz="3600" b="1"/>
              <a:t>    </a:t>
            </a:r>
            <a:endParaRPr lang="en-US" altLang="zh-CN" sz="3600" b="1"/>
          </a:p>
          <a:p>
            <a:pPr algn="l"/>
            <a:r>
              <a:rPr lang="en-US" altLang="zh-CN" sz="3600" b="1"/>
              <a:t>    </a:t>
            </a:r>
            <a:r>
              <a:rPr lang="zh-CN" altLang="en-US" sz="3600" b="1"/>
              <a:t>不能因喜转悲，来苛求这位每年拜访我们的老朋友。还是抛开太多的拟人化因素，以科学精神看待蝉好了。恰如法布尔所说，4年泥土下的黑暗，1个月阳光下的歌唱，经历了化蛹为蝶般的蝉是伟大的，它们完全值得尊敬，唱响的是对生命的礼赞。这种体悟的最佳标本应当是听夜蝉。暮云四合之时，万籁渐寂，而蝉还在沉吟。在浓密的暗夜中，对那些虫儿来自心灵的呓语也陡然觉得深刻起来，没有在同样的黑色中长时间的涅槃，何来如此持久、坚韧的声音？</a:t>
            </a:r>
            <a:endParaRPr lang="zh-CN" altLang="en-US" sz="3600" b="1"/>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031240" y="846455"/>
            <a:ext cx="10924540" cy="4154170"/>
          </a:xfrm>
          <a:prstGeom prst="rect">
            <a:avLst/>
          </a:prstGeom>
          <a:noFill/>
        </p:spPr>
        <p:txBody>
          <a:bodyPr wrap="square" rtlCol="0" anchor="t">
            <a:spAutoFit/>
          </a:bodyPr>
          <a:p>
            <a:pPr algn="ctr"/>
            <a:r>
              <a:rPr sz="4400" b="1"/>
              <a:t> 岁暮①</a:t>
            </a:r>
            <a:endParaRPr sz="4400" b="1"/>
          </a:p>
          <a:p>
            <a:pPr algn="ctr"/>
            <a:r>
              <a:rPr sz="4400" b="1"/>
              <a:t>杜甫</a:t>
            </a:r>
            <a:endParaRPr sz="4400" b="1"/>
          </a:p>
          <a:p>
            <a:pPr algn="ctr"/>
            <a:r>
              <a:rPr sz="4400" b="1"/>
              <a:t>岁暮远为客，边隅还用兵。</a:t>
            </a:r>
            <a:endParaRPr sz="4400" b="1"/>
          </a:p>
          <a:p>
            <a:pPr algn="ctr"/>
            <a:r>
              <a:rPr sz="4400" b="1"/>
              <a:t>烟尘犯雪岭②，鼓角动江城。</a:t>
            </a:r>
            <a:endParaRPr sz="4400" b="1"/>
          </a:p>
          <a:p>
            <a:pPr algn="ctr"/>
            <a:r>
              <a:rPr sz="4400" b="1"/>
              <a:t>天地日流血，朝延谁请缨？</a:t>
            </a:r>
            <a:endParaRPr sz="4400" b="1"/>
          </a:p>
          <a:p>
            <a:pPr algn="ctr"/>
            <a:r>
              <a:rPr sz="4400" b="1"/>
              <a:t>济时敢爱死？寂寞壮心惊！</a:t>
            </a:r>
            <a:endParaRPr sz="4400" b="1"/>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245360" y="1995170"/>
            <a:ext cx="8686800" cy="368300"/>
          </a:xfrm>
          <a:prstGeom prst="rect">
            <a:avLst/>
          </a:prstGeom>
          <a:noFill/>
        </p:spPr>
        <p:txBody>
          <a:bodyPr wrap="square" rtlCol="0">
            <a:spAutoFit/>
          </a:bodyPr>
          <a:p>
            <a:endParaRPr lang="zh-CN" altLang="zh-CN"/>
          </a:p>
        </p:txBody>
      </p:sp>
      <p:sp>
        <p:nvSpPr>
          <p:cNvPr id="5" name="文本框 4"/>
          <p:cNvSpPr txBox="1"/>
          <p:nvPr/>
        </p:nvSpPr>
        <p:spPr>
          <a:xfrm>
            <a:off x="2207895" y="2363470"/>
            <a:ext cx="8724265" cy="1198880"/>
          </a:xfrm>
          <a:prstGeom prst="rect">
            <a:avLst/>
          </a:prstGeom>
          <a:noFill/>
        </p:spPr>
        <p:txBody>
          <a:bodyPr wrap="square" rtlCol="0">
            <a:spAutoFit/>
          </a:bodyPr>
          <a:p>
            <a:r>
              <a:rPr lang="zh-CN" altLang="en-US" sz="7200" b="1"/>
              <a:t>关于备考的几个建议</a:t>
            </a:r>
            <a:endParaRPr lang="zh-CN" altLang="en-US" sz="7200" b="1"/>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78660" y="1918970"/>
            <a:ext cx="8648700" cy="1938020"/>
          </a:xfrm>
          <a:prstGeom prst="rect">
            <a:avLst/>
          </a:prstGeom>
          <a:noFill/>
        </p:spPr>
        <p:txBody>
          <a:bodyPr wrap="square" rtlCol="0">
            <a:spAutoFit/>
          </a:bodyPr>
          <a:p>
            <a:r>
              <a:rPr lang="en-US" altLang="zh-CN" sz="6000" b="1"/>
              <a:t>1</a:t>
            </a:r>
            <a:r>
              <a:rPr lang="zh-CN" altLang="en-US" sz="6000" b="1"/>
              <a:t>、高考备考要有元问题意识</a:t>
            </a:r>
            <a:endParaRPr lang="zh-CN" altLang="en-US" sz="6000" b="1"/>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文本框 1"/>
          <p:cNvSpPr txBox="1"/>
          <p:nvPr/>
        </p:nvSpPr>
        <p:spPr>
          <a:xfrm>
            <a:off x="2424113" y="2105025"/>
            <a:ext cx="8304212" cy="1311275"/>
          </a:xfrm>
          <a:prstGeom prst="rect">
            <a:avLst/>
          </a:prstGeom>
          <a:noFill/>
          <a:ln w="9525">
            <a:noFill/>
          </a:ln>
        </p:spPr>
        <p:txBody>
          <a:bodyPr wrap="square" anchor="t">
            <a:spAutoFit/>
          </a:bodyPr>
          <a:p>
            <a:pPr lvl="0" indent="0"/>
            <a:r>
              <a:rPr lang="zh-CN" altLang="en-US" sz="8000" b="1" dirty="0">
                <a:latin typeface="Century Gothic" charset="0"/>
                <a:ea typeface="幼圆" charset="-122"/>
              </a:rPr>
              <a:t>命题者听谁的？</a:t>
            </a:r>
            <a:endParaRPr lang="zh-CN" altLang="en-US" sz="8000" b="1" dirty="0">
              <a:latin typeface="Century Gothic" charset="0"/>
              <a:ea typeface="幼圆" charset="-122"/>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45845" y="795020"/>
            <a:ext cx="10895965" cy="4707890"/>
          </a:xfrm>
          <a:prstGeom prst="rect">
            <a:avLst/>
          </a:prstGeom>
          <a:noFill/>
        </p:spPr>
        <p:txBody>
          <a:bodyPr wrap="square" rtlCol="0">
            <a:spAutoFit/>
          </a:bodyPr>
          <a:p>
            <a:r>
              <a:rPr lang="en-US" sz="6000" b="1"/>
              <a:t>     </a:t>
            </a:r>
            <a:r>
              <a:rPr sz="6000" b="1"/>
              <a:t>语文高考要求全面测试考生的语文能力。</a:t>
            </a:r>
            <a:r>
              <a:rPr sz="6000" b="1">
                <a:solidFill>
                  <a:srgbClr val="FF0000"/>
                </a:solidFill>
              </a:rPr>
              <a:t>语文能力可分为识记、理解、分析综合、鉴赏评价、表达应用和探究</a:t>
            </a:r>
            <a:r>
              <a:rPr sz="6000" b="1"/>
              <a:t>六种，并表现为六个层级。</a:t>
            </a:r>
            <a:endParaRPr sz="6000" b="1"/>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73530" y="890270"/>
            <a:ext cx="10035540" cy="5077460"/>
          </a:xfrm>
          <a:prstGeom prst="rect">
            <a:avLst/>
          </a:prstGeom>
          <a:noFill/>
        </p:spPr>
        <p:txBody>
          <a:bodyPr wrap="square" rtlCol="0" anchor="t">
            <a:spAutoFit/>
          </a:bodyPr>
          <a:p>
            <a:pPr lvl="0" indent="0"/>
            <a:r>
              <a:rPr lang="en-US" altLang="zh-CN" sz="5400" b="1" dirty="0">
                <a:sym typeface="+mn-ea"/>
              </a:rPr>
              <a:t>    </a:t>
            </a:r>
            <a:r>
              <a:rPr lang="zh-CN" altLang="en-US" sz="5400" b="1" dirty="0">
                <a:solidFill>
                  <a:srgbClr val="FF0000"/>
                </a:solidFill>
                <a:sym typeface="+mn-ea"/>
              </a:rPr>
              <a:t>分析就是将研究对象的整体分为各个部分，并分别加以考察的认识活动。</a:t>
            </a:r>
            <a:r>
              <a:rPr lang="zh-CN" altLang="en-US" sz="5400" b="1" dirty="0">
                <a:sym typeface="+mn-ea"/>
              </a:rPr>
              <a:t>分析的意义在于通过认识事物或现象的区别与联系，细致地寻找能够解决问题的主线，并以此解决问题。</a:t>
            </a:r>
            <a:endParaRPr lang="zh-CN" altLang="en-US" sz="5400" b="1" dirty="0">
              <a:sym typeface="+mn-ea"/>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93800" y="715645"/>
            <a:ext cx="10471150" cy="6000750"/>
          </a:xfrm>
          <a:prstGeom prst="rect">
            <a:avLst/>
          </a:prstGeom>
          <a:noFill/>
          <a:ln w="9525">
            <a:noFill/>
          </a:ln>
        </p:spPr>
        <p:txBody>
          <a:bodyPr wrap="square">
            <a:spAutoFit/>
          </a:bodyPr>
          <a:p>
            <a:pPr indent="279400" algn="ctr"/>
            <a:r>
              <a:rPr lang="zh-CN" altLang="en-US" sz="3200" b="1">
                <a:solidFill>
                  <a:srgbClr val="000000"/>
                </a:solidFill>
                <a:latin typeface="黑体" panose="02010609060101010101" charset="-122"/>
                <a:ea typeface="黑体" panose="02010609060101010101" charset="-122"/>
                <a:cs typeface="黑体" panose="02010609060101010101" charset="-122"/>
              </a:rPr>
              <a:t>野人送朱樱杜甫西蜀樱桃也自红，野人相赠满筠笼。数回细写</a:t>
            </a:r>
            <a:r>
              <a:rPr lang="en-US" altLang="zh-CN" sz="3200" b="1">
                <a:solidFill>
                  <a:srgbClr val="000000"/>
                </a:solidFill>
                <a:latin typeface="黑体" panose="02010609060101010101" charset="-122"/>
                <a:ea typeface="黑体" panose="02010609060101010101" charset="-122"/>
                <a:cs typeface="黑体" panose="02010609060101010101" charset="-122"/>
              </a:rPr>
              <a:t>①</a:t>
            </a:r>
            <a:r>
              <a:rPr lang="zh-CN" altLang="en-US" sz="3200" b="1">
                <a:solidFill>
                  <a:srgbClr val="000000"/>
                </a:solidFill>
                <a:latin typeface="黑体" panose="02010609060101010101" charset="-122"/>
                <a:ea typeface="黑体" panose="02010609060101010101" charset="-122"/>
                <a:cs typeface="黑体" panose="02010609060101010101" charset="-122"/>
              </a:rPr>
              <a:t>愁仍破，万颗匀圆讶许同。忆昨赐霑门下省</a:t>
            </a:r>
            <a:r>
              <a:rPr lang="en-US" altLang="zh-CN" sz="3200" b="1">
                <a:solidFill>
                  <a:srgbClr val="000000"/>
                </a:solidFill>
                <a:latin typeface="黑体" panose="02010609060101010101" charset="-122"/>
                <a:ea typeface="黑体" panose="02010609060101010101" charset="-122"/>
                <a:cs typeface="黑体" panose="02010609060101010101" charset="-122"/>
              </a:rPr>
              <a:t>②</a:t>
            </a:r>
            <a:r>
              <a:rPr lang="zh-CN" altLang="en-US" sz="3200" b="1">
                <a:solidFill>
                  <a:srgbClr val="000000"/>
                </a:solidFill>
                <a:latin typeface="黑体" panose="02010609060101010101" charset="-122"/>
                <a:ea typeface="黑体" panose="02010609060101010101" charset="-122"/>
                <a:cs typeface="黑体" panose="02010609060101010101" charset="-122"/>
              </a:rPr>
              <a:t>，早朝擎出大明宫。金盘玉箸无消息，此日尝新任转蓬</a:t>
            </a:r>
            <a:r>
              <a:rPr lang="en-US" altLang="zh-CN" sz="3200" b="1">
                <a:solidFill>
                  <a:srgbClr val="000000"/>
                </a:solidFill>
                <a:latin typeface="黑体" panose="02010609060101010101" charset="-122"/>
                <a:ea typeface="黑体" panose="02010609060101010101" charset="-122"/>
                <a:cs typeface="黑体" panose="02010609060101010101" charset="-122"/>
              </a:rPr>
              <a:t>③</a:t>
            </a:r>
            <a:r>
              <a:rPr lang="zh-CN" altLang="en-US" sz="3200" b="1">
                <a:solidFill>
                  <a:srgbClr val="000000"/>
                </a:solidFill>
                <a:latin typeface="黑体" panose="02010609060101010101" charset="-122"/>
                <a:ea typeface="黑体" panose="02010609060101010101" charset="-122"/>
                <a:cs typeface="黑体" panose="02010609060101010101" charset="-122"/>
              </a:rPr>
              <a:t>。</a:t>
            </a:r>
            <a:endParaRPr lang="zh-CN" altLang="en-US" sz="3200" b="1">
              <a:solidFill>
                <a:srgbClr val="000000"/>
              </a:solidFill>
              <a:latin typeface="黑体" panose="02010609060101010101" charset="-122"/>
              <a:ea typeface="黑体" panose="02010609060101010101" charset="-122"/>
              <a:cs typeface="黑体" panose="02010609060101010101" charset="-122"/>
            </a:endParaRPr>
          </a:p>
          <a:p>
            <a:pPr indent="279400" algn="ctr"/>
            <a:r>
              <a:rPr lang="en-US" altLang="zh-CN" sz="3200" b="1">
                <a:solidFill>
                  <a:srgbClr val="000000"/>
                </a:solidFill>
                <a:latin typeface="黑体" panose="02010609060101010101" charset="-122"/>
                <a:ea typeface="黑体" panose="02010609060101010101" charset="-122"/>
                <a:cs typeface="黑体" panose="02010609060101010101" charset="-122"/>
              </a:rPr>
              <a:t>[</a:t>
            </a:r>
            <a:r>
              <a:rPr lang="zh-CN" altLang="en-US" sz="3200" b="1">
                <a:solidFill>
                  <a:srgbClr val="000000"/>
                </a:solidFill>
                <a:latin typeface="黑体" panose="02010609060101010101" charset="-122"/>
                <a:ea typeface="黑体" panose="02010609060101010101" charset="-122"/>
                <a:cs typeface="黑体" panose="02010609060101010101" charset="-122"/>
              </a:rPr>
              <a:t>注</a:t>
            </a:r>
            <a:r>
              <a:rPr lang="en-US" altLang="zh-CN" sz="3200" b="1">
                <a:solidFill>
                  <a:srgbClr val="000000"/>
                </a:solidFill>
                <a:latin typeface="黑体" panose="02010609060101010101" charset="-122"/>
                <a:ea typeface="黑体" panose="02010609060101010101" charset="-122"/>
                <a:cs typeface="黑体" panose="02010609060101010101" charset="-122"/>
              </a:rPr>
              <a:t>] ① </a:t>
            </a:r>
            <a:r>
              <a:rPr lang="zh-CN" altLang="en-US" sz="3200" b="1">
                <a:solidFill>
                  <a:srgbClr val="000000"/>
                </a:solidFill>
                <a:latin typeface="黑体" panose="02010609060101010101" charset="-122"/>
                <a:ea typeface="黑体" panose="02010609060101010101" charset="-122"/>
                <a:cs typeface="黑体" panose="02010609060101010101" charset="-122"/>
              </a:rPr>
              <a:t>写：这里指将樱桃从一个容器倒入另一个容器。</a:t>
            </a:r>
            <a:r>
              <a:rPr lang="en-US" altLang="zh-CN" sz="3200" b="1">
                <a:solidFill>
                  <a:srgbClr val="000000"/>
                </a:solidFill>
                <a:latin typeface="黑体" panose="02010609060101010101" charset="-122"/>
                <a:ea typeface="黑体" panose="02010609060101010101" charset="-122"/>
                <a:cs typeface="黑体" panose="02010609060101010101" charset="-122"/>
              </a:rPr>
              <a:t>②</a:t>
            </a:r>
            <a:r>
              <a:rPr lang="zh-CN" altLang="en-US" sz="3200" b="1">
                <a:solidFill>
                  <a:srgbClr val="000000"/>
                </a:solidFill>
                <a:latin typeface="黑体" panose="02010609060101010101" charset="-122"/>
                <a:ea typeface="黑体" panose="02010609060101010101" charset="-122"/>
                <a:cs typeface="黑体" panose="02010609060101010101" charset="-122"/>
              </a:rPr>
              <a:t>赐霑：即霑赐，受到赏赐之意。门下省，杜甫当年任左拾遗，属门下省。 </a:t>
            </a:r>
            <a:r>
              <a:rPr lang="en-US" altLang="zh-CN" sz="3200" b="1">
                <a:solidFill>
                  <a:srgbClr val="000000"/>
                </a:solidFill>
                <a:latin typeface="黑体" panose="02010609060101010101" charset="-122"/>
                <a:ea typeface="黑体" panose="02010609060101010101" charset="-122"/>
                <a:cs typeface="黑体" panose="02010609060101010101" charset="-122"/>
              </a:rPr>
              <a:t>③</a:t>
            </a:r>
            <a:r>
              <a:rPr lang="zh-CN" altLang="en-US" sz="3200" b="1">
                <a:solidFill>
                  <a:srgbClr val="000000"/>
                </a:solidFill>
                <a:latin typeface="黑体" panose="02010609060101010101" charset="-122"/>
                <a:ea typeface="黑体" panose="02010609060101010101" charset="-122"/>
                <a:cs typeface="黑体" panose="02010609060101010101" charset="-122"/>
              </a:rPr>
              <a:t>转蓬：随风飘转的蓬草。</a:t>
            </a:r>
            <a:endParaRPr lang="zh-CN" altLang="en-US" sz="3200" b="1">
              <a:solidFill>
                <a:srgbClr val="000000"/>
              </a:solidFill>
              <a:latin typeface="黑体" panose="02010609060101010101" charset="-122"/>
              <a:ea typeface="黑体" panose="02010609060101010101" charset="-122"/>
              <a:cs typeface="黑体" panose="02010609060101010101" charset="-122"/>
            </a:endParaRPr>
          </a:p>
          <a:p>
            <a:pPr indent="279400" algn="l"/>
            <a:r>
              <a:rPr lang="zh-CN" altLang="en-US" sz="3200" b="1">
                <a:solidFill>
                  <a:srgbClr val="000000"/>
                </a:solidFill>
                <a:latin typeface="黑体" panose="02010609060101010101" charset="-122"/>
                <a:ea typeface="黑体" panose="02010609060101010101" charset="-122"/>
                <a:cs typeface="黑体" panose="02010609060101010101" charset="-122"/>
              </a:rPr>
              <a:t>结合全诗的内容，分析“此日尝新任转蓬”一句表达了诗人哪些思想感情？</a:t>
            </a:r>
            <a:endParaRPr lang="zh-CN" altLang="en-US" sz="3200" b="1">
              <a:solidFill>
                <a:srgbClr val="000000"/>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915160" y="838200"/>
            <a:ext cx="5115560" cy="5569585"/>
          </a:xfrm>
          <a:prstGeom prst="rect">
            <a:avLst/>
          </a:prstGeom>
          <a:noFill/>
        </p:spPr>
        <p:txBody>
          <a:bodyPr wrap="square" rtlCol="0" anchor="t">
            <a:spAutoFit/>
          </a:bodyPr>
          <a:p>
            <a:r>
              <a:rPr lang="en-US" altLang="zh-CN" sz="3200" dirty="0">
                <a:solidFill>
                  <a:srgbClr val="333333"/>
                </a:solidFill>
                <a:latin typeface="黑体" panose="02010609060101010101" charset="-122"/>
                <a:ea typeface="黑体" panose="02010609060101010101" charset="-122"/>
                <a:sym typeface="+mn-ea"/>
              </a:rPr>
              <a:t> </a:t>
            </a:r>
            <a:r>
              <a:rPr lang="en-US" altLang="zh-CN" sz="3200" b="1" dirty="0">
                <a:solidFill>
                  <a:srgbClr val="333333"/>
                </a:solidFill>
                <a:latin typeface="黑体" panose="02010609060101010101" charset="-122"/>
                <a:ea typeface="黑体" panose="02010609060101010101" charset="-122"/>
                <a:sym typeface="+mn-ea"/>
              </a:rPr>
              <a:t>1.</a:t>
            </a:r>
            <a:r>
              <a:rPr lang="zh-CN" altLang="en-US" sz="3600" b="1" dirty="0">
                <a:solidFill>
                  <a:srgbClr val="333333"/>
                </a:solidFill>
                <a:latin typeface="黑体" panose="02010609060101010101" charset="-122"/>
                <a:ea typeface="黑体" panose="02010609060101010101" charset="-122"/>
                <a:sym typeface="+mn-ea"/>
              </a:rPr>
              <a:t>人物分析题</a:t>
            </a:r>
            <a:endParaRPr lang="zh-CN" altLang="en-US" sz="3600" b="1" dirty="0">
              <a:solidFill>
                <a:srgbClr val="333333"/>
              </a:solidFill>
              <a:latin typeface="黑体" panose="02010609060101010101" charset="-122"/>
              <a:ea typeface="黑体" panose="02010609060101010101" charset="-122"/>
              <a:sym typeface="+mn-ea"/>
            </a:endParaRPr>
          </a:p>
          <a:p>
            <a:r>
              <a:rPr lang="en-US" altLang="zh-CN" sz="3200" b="1" dirty="0">
                <a:solidFill>
                  <a:srgbClr val="333333"/>
                </a:solidFill>
                <a:latin typeface="黑体" panose="02010609060101010101" charset="-122"/>
                <a:ea typeface="黑体" panose="02010609060101010101" charset="-122"/>
                <a:sym typeface="+mn-ea"/>
              </a:rPr>
              <a:t> </a:t>
            </a:r>
            <a:r>
              <a:rPr lang="en-US" altLang="zh-CN" sz="3200" b="1" dirty="0">
                <a:solidFill>
                  <a:srgbClr val="333399"/>
                </a:solidFill>
                <a:latin typeface="黑体" panose="02010609060101010101" charset="-122"/>
                <a:ea typeface="黑体" panose="02010609060101010101" charset="-122"/>
                <a:sym typeface="+mn-ea"/>
              </a:rPr>
              <a:t>2.</a:t>
            </a:r>
            <a:r>
              <a:rPr lang="zh-CN" altLang="en-US" sz="3600" b="1" dirty="0">
                <a:solidFill>
                  <a:srgbClr val="333399"/>
                </a:solidFill>
                <a:latin typeface="黑体" panose="02010609060101010101" charset="-122"/>
                <a:ea typeface="黑体" panose="02010609060101010101" charset="-122"/>
                <a:sym typeface="+mn-ea"/>
              </a:rPr>
              <a:t>意象分析题</a:t>
            </a:r>
            <a:endParaRPr lang="zh-CN" altLang="en-US" sz="3600" b="1" dirty="0">
              <a:solidFill>
                <a:srgbClr val="333399"/>
              </a:solidFill>
              <a:latin typeface="黑体" panose="02010609060101010101" charset="-122"/>
              <a:ea typeface="黑体" panose="02010609060101010101" charset="-122"/>
              <a:sym typeface="+mn-ea"/>
            </a:endParaRPr>
          </a:p>
          <a:p>
            <a:r>
              <a:rPr lang="en-US" altLang="zh-CN" sz="3200" b="1" dirty="0">
                <a:solidFill>
                  <a:srgbClr val="333333"/>
                </a:solidFill>
                <a:latin typeface="黑体" panose="02010609060101010101" charset="-122"/>
                <a:ea typeface="黑体" panose="02010609060101010101" charset="-122"/>
                <a:sym typeface="+mn-ea"/>
              </a:rPr>
              <a:t> 3.</a:t>
            </a:r>
            <a:r>
              <a:rPr lang="zh-CN" altLang="en-US" sz="3600" b="1" dirty="0">
                <a:solidFill>
                  <a:srgbClr val="333333"/>
                </a:solidFill>
                <a:latin typeface="黑体" panose="02010609060101010101" charset="-122"/>
                <a:ea typeface="黑体" panose="02010609060101010101" charset="-122"/>
                <a:sym typeface="+mn-ea"/>
              </a:rPr>
              <a:t>意境分析题</a:t>
            </a:r>
            <a:endParaRPr lang="zh-CN" altLang="en-US" sz="3600" b="1" dirty="0">
              <a:solidFill>
                <a:srgbClr val="333333"/>
              </a:solidFill>
              <a:latin typeface="黑体" panose="02010609060101010101" charset="-122"/>
              <a:ea typeface="黑体" panose="02010609060101010101" charset="-122"/>
              <a:sym typeface="+mn-ea"/>
            </a:endParaRPr>
          </a:p>
          <a:p>
            <a:r>
              <a:rPr lang="en-US" altLang="zh-CN" sz="3200" b="1" dirty="0">
                <a:solidFill>
                  <a:srgbClr val="333333"/>
                </a:solidFill>
                <a:latin typeface="黑体" panose="02010609060101010101" charset="-122"/>
                <a:ea typeface="黑体" panose="02010609060101010101" charset="-122"/>
                <a:sym typeface="+mn-ea"/>
              </a:rPr>
              <a:t> </a:t>
            </a:r>
            <a:r>
              <a:rPr lang="en-US" altLang="zh-CN" sz="3200" b="1" dirty="0">
                <a:solidFill>
                  <a:srgbClr val="333399"/>
                </a:solidFill>
                <a:latin typeface="黑体" panose="02010609060101010101" charset="-122"/>
                <a:ea typeface="黑体" panose="02010609060101010101" charset="-122"/>
                <a:sym typeface="+mn-ea"/>
              </a:rPr>
              <a:t>4.</a:t>
            </a:r>
            <a:r>
              <a:rPr lang="zh-CN" altLang="en-US" sz="3600" b="1" dirty="0">
                <a:solidFill>
                  <a:srgbClr val="333399"/>
                </a:solidFill>
                <a:latin typeface="黑体" panose="02010609060101010101" charset="-122"/>
                <a:ea typeface="黑体" panose="02010609060101010101" charset="-122"/>
                <a:sym typeface="+mn-ea"/>
              </a:rPr>
              <a:t>练字诗眼题</a:t>
            </a:r>
            <a:endParaRPr lang="zh-CN" altLang="en-US" sz="3600" b="1" dirty="0">
              <a:solidFill>
                <a:srgbClr val="333399"/>
              </a:solidFill>
              <a:latin typeface="黑体" panose="02010609060101010101" charset="-122"/>
              <a:ea typeface="黑体" panose="02010609060101010101" charset="-122"/>
              <a:sym typeface="+mn-ea"/>
            </a:endParaRPr>
          </a:p>
          <a:p>
            <a:r>
              <a:rPr lang="en-US" altLang="zh-CN" sz="3200" b="1" dirty="0">
                <a:solidFill>
                  <a:srgbClr val="333333"/>
                </a:solidFill>
                <a:latin typeface="黑体" panose="02010609060101010101" charset="-122"/>
                <a:ea typeface="黑体" panose="02010609060101010101" charset="-122"/>
                <a:sym typeface="+mn-ea"/>
              </a:rPr>
              <a:t> 5.</a:t>
            </a:r>
            <a:r>
              <a:rPr lang="zh-CN" altLang="en-US" sz="3600" b="1" dirty="0">
                <a:solidFill>
                  <a:srgbClr val="333333"/>
                </a:solidFill>
                <a:latin typeface="黑体" panose="02010609060101010101" charset="-122"/>
                <a:ea typeface="黑体" panose="02010609060101010101" charset="-122"/>
                <a:sym typeface="+mn-ea"/>
              </a:rPr>
              <a:t>句子赏析题</a:t>
            </a:r>
            <a:endParaRPr lang="zh-CN" altLang="en-US" sz="3600" b="1" dirty="0">
              <a:solidFill>
                <a:srgbClr val="333333"/>
              </a:solidFill>
              <a:latin typeface="黑体" panose="02010609060101010101" charset="-122"/>
              <a:ea typeface="黑体" panose="02010609060101010101" charset="-122"/>
              <a:sym typeface="+mn-ea"/>
            </a:endParaRPr>
          </a:p>
          <a:p>
            <a:r>
              <a:rPr lang="en-US" altLang="zh-CN" sz="3200" b="1" dirty="0">
                <a:solidFill>
                  <a:srgbClr val="333333"/>
                </a:solidFill>
                <a:latin typeface="黑体" panose="02010609060101010101" charset="-122"/>
                <a:ea typeface="黑体" panose="02010609060101010101" charset="-122"/>
                <a:sym typeface="+mn-ea"/>
              </a:rPr>
              <a:t> </a:t>
            </a:r>
            <a:r>
              <a:rPr lang="en-US" altLang="zh-CN" sz="3200" b="1" dirty="0">
                <a:solidFill>
                  <a:srgbClr val="333399"/>
                </a:solidFill>
                <a:latin typeface="黑体" panose="02010609060101010101" charset="-122"/>
                <a:ea typeface="黑体" panose="02010609060101010101" charset="-122"/>
                <a:sym typeface="+mn-ea"/>
              </a:rPr>
              <a:t>6.</a:t>
            </a:r>
            <a:r>
              <a:rPr lang="zh-CN" altLang="en-US" sz="3600" b="1" dirty="0">
                <a:solidFill>
                  <a:srgbClr val="333399"/>
                </a:solidFill>
                <a:latin typeface="黑体" panose="02010609060101010101" charset="-122"/>
                <a:ea typeface="黑体" panose="02010609060101010101" charset="-122"/>
                <a:sym typeface="+mn-ea"/>
              </a:rPr>
              <a:t>语言特色题</a:t>
            </a:r>
            <a:endParaRPr lang="zh-CN" altLang="en-US" sz="3600" b="1" dirty="0">
              <a:solidFill>
                <a:srgbClr val="333399"/>
              </a:solidFill>
              <a:latin typeface="黑体" panose="02010609060101010101" charset="-122"/>
              <a:ea typeface="黑体" panose="02010609060101010101" charset="-122"/>
              <a:sym typeface="+mn-ea"/>
            </a:endParaRPr>
          </a:p>
          <a:p>
            <a:r>
              <a:rPr lang="en-US" altLang="zh-CN" sz="3200" b="1" dirty="0">
                <a:solidFill>
                  <a:srgbClr val="333333"/>
                </a:solidFill>
                <a:latin typeface="黑体" panose="02010609060101010101" charset="-122"/>
                <a:ea typeface="黑体" panose="02010609060101010101" charset="-122"/>
                <a:sym typeface="+mn-ea"/>
              </a:rPr>
              <a:t> 7.</a:t>
            </a:r>
            <a:r>
              <a:rPr lang="zh-CN" altLang="en-US" sz="3600" b="1" dirty="0">
                <a:solidFill>
                  <a:srgbClr val="333333"/>
                </a:solidFill>
                <a:latin typeface="黑体" panose="02010609060101010101" charset="-122"/>
                <a:ea typeface="黑体" panose="02010609060101010101" charset="-122"/>
                <a:sym typeface="+mn-ea"/>
              </a:rPr>
              <a:t>表现手法题</a:t>
            </a:r>
            <a:endParaRPr lang="zh-CN" altLang="en-US" sz="3600" b="1" dirty="0">
              <a:solidFill>
                <a:srgbClr val="333333"/>
              </a:solidFill>
              <a:latin typeface="黑体" panose="02010609060101010101" charset="-122"/>
              <a:ea typeface="黑体" panose="02010609060101010101" charset="-122"/>
              <a:sym typeface="+mn-ea"/>
            </a:endParaRPr>
          </a:p>
          <a:p>
            <a:r>
              <a:rPr lang="en-US" altLang="zh-CN" sz="3200" b="1" dirty="0">
                <a:solidFill>
                  <a:srgbClr val="333333"/>
                </a:solidFill>
                <a:latin typeface="黑体" panose="02010609060101010101" charset="-122"/>
                <a:ea typeface="黑体" panose="02010609060101010101" charset="-122"/>
                <a:sym typeface="+mn-ea"/>
              </a:rPr>
              <a:t> </a:t>
            </a:r>
            <a:r>
              <a:rPr lang="en-US" altLang="zh-CN" sz="3200" b="1" dirty="0">
                <a:solidFill>
                  <a:srgbClr val="333399"/>
                </a:solidFill>
                <a:latin typeface="黑体" panose="02010609060101010101" charset="-122"/>
                <a:ea typeface="黑体" panose="02010609060101010101" charset="-122"/>
                <a:sym typeface="+mn-ea"/>
              </a:rPr>
              <a:t>8.</a:t>
            </a:r>
            <a:r>
              <a:rPr lang="zh-CN" altLang="en-US" sz="3600" b="1" dirty="0">
                <a:solidFill>
                  <a:srgbClr val="333399"/>
                </a:solidFill>
                <a:latin typeface="黑体" panose="02010609060101010101" charset="-122"/>
                <a:ea typeface="黑体" panose="02010609060101010101" charset="-122"/>
                <a:sym typeface="+mn-ea"/>
              </a:rPr>
              <a:t>结构手法题</a:t>
            </a:r>
            <a:endParaRPr lang="zh-CN" altLang="en-US" sz="3600" b="1" dirty="0">
              <a:solidFill>
                <a:srgbClr val="333399"/>
              </a:solidFill>
              <a:latin typeface="黑体" panose="02010609060101010101" charset="-122"/>
              <a:ea typeface="黑体" panose="02010609060101010101" charset="-122"/>
              <a:sym typeface="+mn-ea"/>
            </a:endParaRPr>
          </a:p>
          <a:p>
            <a:r>
              <a:rPr lang="en-US" altLang="zh-CN" sz="3200" b="1" dirty="0">
                <a:solidFill>
                  <a:srgbClr val="333333"/>
                </a:solidFill>
                <a:latin typeface="黑体" panose="02010609060101010101" charset="-122"/>
                <a:ea typeface="黑体" panose="02010609060101010101" charset="-122"/>
                <a:sym typeface="+mn-ea"/>
              </a:rPr>
              <a:t> 9.</a:t>
            </a:r>
            <a:r>
              <a:rPr lang="zh-CN" altLang="en-US" sz="3600" b="1" dirty="0">
                <a:solidFill>
                  <a:srgbClr val="333333"/>
                </a:solidFill>
                <a:latin typeface="黑体" panose="02010609060101010101" charset="-122"/>
                <a:ea typeface="黑体" panose="02010609060101010101" charset="-122"/>
                <a:sym typeface="+mn-ea"/>
              </a:rPr>
              <a:t>内容分析题</a:t>
            </a:r>
            <a:endParaRPr lang="zh-CN" altLang="en-US" sz="3600" b="1" dirty="0">
              <a:solidFill>
                <a:srgbClr val="333333"/>
              </a:solidFill>
              <a:latin typeface="黑体" panose="02010609060101010101" charset="-122"/>
              <a:ea typeface="黑体" panose="02010609060101010101" charset="-122"/>
              <a:sym typeface="+mn-ea"/>
            </a:endParaRPr>
          </a:p>
          <a:p>
            <a:r>
              <a:rPr lang="en-US" altLang="zh-CN" sz="3200" b="1" dirty="0">
                <a:solidFill>
                  <a:srgbClr val="333333"/>
                </a:solidFill>
                <a:latin typeface="黑体" panose="02010609060101010101" charset="-122"/>
                <a:ea typeface="黑体" panose="02010609060101010101" charset="-122"/>
                <a:sym typeface="+mn-ea"/>
              </a:rPr>
              <a:t> </a:t>
            </a:r>
            <a:r>
              <a:rPr lang="en-US" altLang="zh-CN" sz="3200" b="1" dirty="0">
                <a:solidFill>
                  <a:srgbClr val="333399"/>
                </a:solidFill>
                <a:latin typeface="黑体" panose="02010609060101010101" charset="-122"/>
                <a:ea typeface="黑体" panose="02010609060101010101" charset="-122"/>
                <a:sym typeface="+mn-ea"/>
              </a:rPr>
              <a:t>10.</a:t>
            </a:r>
            <a:r>
              <a:rPr lang="zh-CN" altLang="en-US" sz="3200" b="1" dirty="0">
                <a:solidFill>
                  <a:srgbClr val="333399"/>
                </a:solidFill>
                <a:latin typeface="黑体" panose="02010609060101010101" charset="-122"/>
                <a:ea typeface="黑体" panose="02010609060101010101" charset="-122"/>
                <a:sym typeface="+mn-ea"/>
              </a:rPr>
              <a:t>情感分析题</a:t>
            </a:r>
            <a:endParaRPr lang="zh-CN" altLang="en-US" sz="3200" b="1" dirty="0">
              <a:solidFill>
                <a:srgbClr val="333399"/>
              </a:solidFill>
              <a:latin typeface="黑体" panose="02010609060101010101" charset="-122"/>
              <a:ea typeface="黑体" panose="02010609060101010101"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732280" y="890270"/>
            <a:ext cx="9549765" cy="5077460"/>
          </a:xfrm>
          <a:prstGeom prst="rect">
            <a:avLst/>
          </a:prstGeom>
          <a:noFill/>
        </p:spPr>
        <p:txBody>
          <a:bodyPr wrap="square" rtlCol="0" anchor="t">
            <a:spAutoFit/>
          </a:bodyPr>
          <a:p>
            <a:r>
              <a:rPr lang="zh-CN" altLang="en-US" sz="4000" b="1" dirty="0">
                <a:sym typeface="+mn-ea"/>
              </a:rPr>
              <a:t>学生阅读视野逼窄</a:t>
            </a:r>
            <a:endParaRPr lang="zh-CN" altLang="en-US" sz="4000" b="1" dirty="0">
              <a:sym typeface="+mn-ea"/>
            </a:endParaRPr>
          </a:p>
          <a:p>
            <a:endParaRPr lang="zh-CN" altLang="en-US" sz="4400" b="1" dirty="0">
              <a:sym typeface="+mn-ea"/>
            </a:endParaRPr>
          </a:p>
          <a:p>
            <a:r>
              <a:rPr lang="zh-CN" altLang="en-US" sz="4000" b="1" dirty="0">
                <a:sym typeface="+mn-ea"/>
              </a:rPr>
              <a:t>文本阅读复习教学失衡</a:t>
            </a:r>
            <a:endParaRPr lang="zh-CN" altLang="en-US" sz="4000" b="1" dirty="0">
              <a:sym typeface="+mn-ea"/>
            </a:endParaRPr>
          </a:p>
          <a:p>
            <a:endParaRPr lang="zh-CN" altLang="en-US" sz="4400" b="1" dirty="0">
              <a:sym typeface="+mn-ea"/>
            </a:endParaRPr>
          </a:p>
          <a:p>
            <a:r>
              <a:rPr lang="zh-CN" altLang="en-US" sz="4000" b="1" dirty="0">
                <a:sym typeface="+mn-ea"/>
              </a:rPr>
              <a:t>作文教学模式化</a:t>
            </a:r>
            <a:endParaRPr lang="zh-CN" altLang="en-US" sz="4000" b="1" dirty="0">
              <a:sym typeface="+mn-ea"/>
            </a:endParaRPr>
          </a:p>
          <a:p>
            <a:endParaRPr lang="zh-CN" altLang="en-US" sz="4400" b="1" dirty="0">
              <a:sym typeface="+mn-ea"/>
            </a:endParaRPr>
          </a:p>
          <a:p>
            <a:r>
              <a:rPr lang="zh-CN" altLang="en-US" sz="3600" b="1" dirty="0">
                <a:sym typeface="+mn-ea"/>
              </a:rPr>
              <a:t>命题者与考生及教师之间的“博弈”愈演愈激烈</a:t>
            </a:r>
            <a:endParaRPr lang="zh-CN" altLang="en-US" sz="3600" b="1" dirty="0">
              <a:sym typeface="+mn-ea"/>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97610" y="2280920"/>
            <a:ext cx="10343515" cy="1568450"/>
          </a:xfrm>
          <a:prstGeom prst="rect">
            <a:avLst/>
          </a:prstGeom>
          <a:noFill/>
        </p:spPr>
        <p:txBody>
          <a:bodyPr wrap="square" rtlCol="0">
            <a:spAutoFit/>
          </a:bodyPr>
          <a:p>
            <a:r>
              <a:rPr lang="zh-CN" altLang="en-US" sz="9600" b="1"/>
              <a:t>语言  形象  情感</a:t>
            </a:r>
            <a:endParaRPr lang="zh-CN" altLang="en-US" sz="9600" b="1"/>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97610" y="2280920"/>
            <a:ext cx="10343515" cy="1445260"/>
          </a:xfrm>
          <a:prstGeom prst="rect">
            <a:avLst/>
          </a:prstGeom>
          <a:noFill/>
        </p:spPr>
        <p:txBody>
          <a:bodyPr wrap="square" rtlCol="0">
            <a:spAutoFit/>
          </a:bodyPr>
          <a:p>
            <a:r>
              <a:rPr lang="zh-CN" altLang="en-US" sz="8800" b="1"/>
              <a:t>知人论世 以意逆志</a:t>
            </a:r>
            <a:endParaRPr lang="zh-CN" altLang="en-US" sz="8800" b="1"/>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746250" y="668020"/>
            <a:ext cx="9879330" cy="5507990"/>
          </a:xfrm>
          <a:prstGeom prst="rect">
            <a:avLst/>
          </a:prstGeom>
          <a:noFill/>
          <a:ln w="9525">
            <a:noFill/>
          </a:ln>
        </p:spPr>
        <p:txBody>
          <a:bodyPr wrap="square">
            <a:spAutoFit/>
          </a:bodyPr>
          <a:p>
            <a:r>
              <a:rPr lang="zh-CN" altLang="en-US" sz="3200" b="0">
                <a:solidFill>
                  <a:srgbClr val="000000"/>
                </a:solidFill>
                <a:latin typeface="黑体" panose="02010609060101010101" charset="-122"/>
                <a:ea typeface="黑体" panose="02010609060101010101" charset="-122"/>
                <a:cs typeface="黑体" panose="02010609060101010101" charset="-122"/>
              </a:rPr>
              <a:t>阳关古道苍凉美（节选）     古阳关位于敦煌城西</a:t>
            </a:r>
            <a:r>
              <a:rPr lang="en-US" altLang="zh-CN" sz="3200" b="0">
                <a:solidFill>
                  <a:srgbClr val="000000"/>
                </a:solidFill>
                <a:latin typeface="黑体" panose="02010609060101010101" charset="-122"/>
                <a:ea typeface="黑体" panose="02010609060101010101" charset="-122"/>
                <a:cs typeface="黑体" panose="02010609060101010101" charset="-122"/>
              </a:rPr>
              <a:t>75</a:t>
            </a:r>
            <a:r>
              <a:rPr lang="zh-CN" altLang="en-US" sz="3200" b="0">
                <a:solidFill>
                  <a:srgbClr val="000000"/>
                </a:solidFill>
                <a:latin typeface="黑体" panose="02010609060101010101" charset="-122"/>
                <a:ea typeface="黑体" panose="02010609060101010101" charset="-122"/>
                <a:cs typeface="黑体" panose="02010609060101010101" charset="-122"/>
              </a:rPr>
              <a:t>公里的古董滩上，三面沙丘，沙梁环抱。它与玉门关遥相呼应，像两颗明珠镶嵌在一段汉长城的两端，因在玉门关以南，故名阳关。阳关这样的边塞之地之所以闻名遐迩，并不起始于王维的那首</a:t>
            </a:r>
            <a:r>
              <a:rPr lang="en-US" altLang="zh-CN" sz="3200" b="0">
                <a:solidFill>
                  <a:srgbClr val="000000"/>
                </a:solidFill>
                <a:latin typeface="黑体" panose="02010609060101010101" charset="-122"/>
                <a:ea typeface="黑体" panose="02010609060101010101" charset="-122"/>
                <a:cs typeface="黑体" panose="02010609060101010101" charset="-122"/>
              </a:rPr>
              <a:t>《</a:t>
            </a:r>
            <a:r>
              <a:rPr lang="zh-CN" altLang="en-US" sz="3200" b="0">
                <a:solidFill>
                  <a:srgbClr val="000000"/>
                </a:solidFill>
                <a:latin typeface="黑体" panose="02010609060101010101" charset="-122"/>
                <a:ea typeface="黑体" panose="02010609060101010101" charset="-122"/>
                <a:cs typeface="黑体" panose="02010609060101010101" charset="-122"/>
              </a:rPr>
              <a:t>渭城曲</a:t>
            </a:r>
            <a:r>
              <a:rPr lang="en-US" altLang="zh-CN" sz="3200" b="0">
                <a:solidFill>
                  <a:srgbClr val="000000"/>
                </a:solidFill>
                <a:latin typeface="黑体" panose="02010609060101010101" charset="-122"/>
                <a:ea typeface="黑体" panose="02010609060101010101" charset="-122"/>
                <a:cs typeface="黑体" panose="02010609060101010101" charset="-122"/>
              </a:rPr>
              <a:t>》</a:t>
            </a:r>
            <a:r>
              <a:rPr lang="zh-CN" altLang="en-US" sz="3200" b="0">
                <a:solidFill>
                  <a:srgbClr val="000000"/>
                </a:solidFill>
                <a:latin typeface="黑体" panose="02010609060101010101" charset="-122"/>
                <a:ea typeface="黑体" panose="02010609060101010101" charset="-122"/>
                <a:cs typeface="黑体" panose="02010609060101010101" charset="-122"/>
              </a:rPr>
              <a:t>，而是因为它自汉魏以来就是通往西域诸国最西边防上的重要关隘，是古丝绸之路南道的必经关口。后来，“阳关道”成为光明大道的代名词。根据文意，说说古阳关为什么闻名遐迩。答：</a:t>
            </a:r>
            <a:r>
              <a:rPr lang="zh-CN" altLang="en-US" sz="1200" b="0">
                <a:solidFill>
                  <a:srgbClr val="000000"/>
                </a:solidFill>
                <a:latin typeface="黑体" panose="02010609060101010101" charset="-122"/>
                <a:ea typeface="黑体" panose="02010609060101010101" charset="-122"/>
                <a:cs typeface="黑体" panose="02010609060101010101" charset="-122"/>
              </a:rPr>
              <a:t> </a:t>
            </a:r>
            <a:endParaRPr lang="zh-CN" altLang="en-US" sz="1200" b="0">
              <a:solidFill>
                <a:srgbClr val="000000"/>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898650" y="369570"/>
            <a:ext cx="9156700" cy="6247130"/>
          </a:xfrm>
          <a:prstGeom prst="rect">
            <a:avLst/>
          </a:prstGeom>
          <a:noFill/>
          <a:ln w="9525">
            <a:noFill/>
          </a:ln>
        </p:spPr>
        <p:txBody>
          <a:bodyPr wrap="square">
            <a:spAutoFit/>
          </a:bodyPr>
          <a:p>
            <a:pPr indent="279400"/>
            <a:r>
              <a:rPr lang="en-US" altLang="zh-CN" sz="4000" b="0">
                <a:solidFill>
                  <a:srgbClr val="000000"/>
                </a:solidFill>
                <a:latin typeface="黑体" panose="02010609060101010101" charset="-122"/>
                <a:ea typeface="黑体" panose="02010609060101010101" charset="-122"/>
                <a:cs typeface="黑体" panose="02010609060101010101" charset="-122"/>
              </a:rPr>
              <a:t>“</a:t>
            </a:r>
            <a:r>
              <a:rPr lang="zh-CN" altLang="en-US" sz="4000" b="0">
                <a:solidFill>
                  <a:srgbClr val="000000"/>
                </a:solidFill>
                <a:latin typeface="黑体" panose="02010609060101010101" charset="-122"/>
                <a:ea typeface="黑体" panose="02010609060101010101" charset="-122"/>
                <a:cs typeface="黑体" panose="02010609060101010101" charset="-122"/>
              </a:rPr>
              <a:t>分析文章结构，把握文章思路”的考点，在第一板块“现代文阅读”中没有设题，主要在小说阅读或人物传记阅读中考查。如问“</a:t>
            </a:r>
            <a:r>
              <a:rPr lang="zh-CN" altLang="en-US" sz="4000" b="0">
                <a:solidFill>
                  <a:srgbClr val="FF0000"/>
                </a:solidFill>
                <a:latin typeface="黑体" panose="02010609060101010101" charset="-122"/>
                <a:ea typeface="黑体" panose="02010609060101010101" charset="-122"/>
                <a:cs typeface="黑体" panose="02010609060101010101" charset="-122"/>
              </a:rPr>
              <a:t>小说开头第一段就描写马裤先生的衣着，这样写的意图是什么？请简要分析</a:t>
            </a:r>
            <a:r>
              <a:rPr lang="zh-CN" altLang="en-US" sz="4000" b="0">
                <a:solidFill>
                  <a:srgbClr val="000000"/>
                </a:solidFill>
                <a:latin typeface="黑体" panose="02010609060101010101" charset="-122"/>
                <a:ea typeface="黑体" panose="02010609060101010101" charset="-122"/>
                <a:cs typeface="黑体" panose="02010609060101010101" charset="-122"/>
              </a:rPr>
              <a:t>”。此题着重考查考生把握文学作品构思和具体分析文学作品的能力，</a:t>
            </a:r>
            <a:r>
              <a:rPr lang="zh-CN" altLang="en-US" sz="4000" b="0">
                <a:solidFill>
                  <a:srgbClr val="FF0000"/>
                </a:solidFill>
                <a:latin typeface="黑体" panose="02010609060101010101" charset="-122"/>
                <a:ea typeface="黑体" panose="02010609060101010101" charset="-122"/>
                <a:cs typeface="黑体" panose="02010609060101010101" charset="-122"/>
              </a:rPr>
              <a:t>答题的基本思路就是从情节结构、人物塑造和主题揭示等三个角度思考作者的表达意图</a:t>
            </a:r>
            <a:r>
              <a:rPr lang="zh-CN" altLang="en-US" sz="4000" b="0">
                <a:solidFill>
                  <a:srgbClr val="000000"/>
                </a:solidFill>
                <a:latin typeface="黑体" panose="02010609060101010101" charset="-122"/>
                <a:ea typeface="黑体" panose="02010609060101010101" charset="-122"/>
                <a:cs typeface="黑体" panose="02010609060101010101" charset="-122"/>
              </a:rPr>
              <a:t>。</a:t>
            </a:r>
            <a:endParaRPr lang="zh-CN" altLang="en-US" sz="4000" b="0">
              <a:solidFill>
                <a:srgbClr val="000000"/>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标题 1"/>
          <p:cNvSpPr>
            <a:spLocks noGrp="1"/>
          </p:cNvSpPr>
          <p:nvPr>
            <p:ph type="title"/>
          </p:nvPr>
        </p:nvSpPr>
        <p:spPr>
          <a:xfrm>
            <a:off x="1789113" y="596900"/>
            <a:ext cx="8910637" cy="1281113"/>
          </a:xfrm>
        </p:spPr>
        <p:txBody>
          <a:bodyPr lIns="91440" tIns="45720" rIns="91440" bIns="45720" anchor="t"/>
          <a:p>
            <a:r>
              <a:rPr lang="zh-CN" altLang="zh-CN" b="1"/>
              <a:t>比如诗歌鉴赏的问题，我们首先一定要研究诗人为什么要写诗歌。</a:t>
            </a:r>
            <a:endParaRPr lang="zh-CN" altLang="zh-CN" b="1"/>
          </a:p>
        </p:txBody>
      </p:sp>
      <p:sp>
        <p:nvSpPr>
          <p:cNvPr id="38914" name="标题 1"/>
          <p:cNvSpPr>
            <a:spLocks noGrp="1"/>
          </p:cNvSpPr>
          <p:nvPr/>
        </p:nvSpPr>
        <p:spPr>
          <a:xfrm>
            <a:off x="1789113" y="3227388"/>
            <a:ext cx="8910637" cy="1281112"/>
          </a:xfrm>
          <a:prstGeom prst="rect">
            <a:avLst/>
          </a:prstGeom>
          <a:noFill/>
          <a:ln w="9525">
            <a:noFill/>
          </a:ln>
        </p:spPr>
        <p:txBody>
          <a:bodyPr lIns="91440" tIns="45720" rIns="91440" bIns="45720" anchor="t"/>
          <a:p>
            <a:pPr lvl="0" indent="0"/>
            <a:r>
              <a:rPr lang="zh-CN" altLang="zh-CN" sz="3600" b="1">
                <a:solidFill>
                  <a:srgbClr val="262626"/>
                </a:solidFill>
                <a:latin typeface="Century Gothic" charset="0"/>
                <a:ea typeface="幼圆" charset="-122"/>
              </a:rPr>
              <a:t>比如写作，我们也一定要问，为什么要写作？</a:t>
            </a:r>
            <a:endParaRPr lang="zh-CN" altLang="zh-CN" sz="3600" b="1">
              <a:solidFill>
                <a:srgbClr val="262626"/>
              </a:solidFill>
              <a:latin typeface="Century Gothic" charset="0"/>
              <a:ea typeface="幼圆" charset="-122"/>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标题 1"/>
          <p:cNvSpPr>
            <a:spLocks noGrp="1"/>
          </p:cNvSpPr>
          <p:nvPr>
            <p:ph type="title"/>
          </p:nvPr>
        </p:nvSpPr>
        <p:spPr>
          <a:xfrm>
            <a:off x="1789113" y="1508125"/>
            <a:ext cx="8910637" cy="1279525"/>
          </a:xfrm>
        </p:spPr>
        <p:txBody>
          <a:bodyPr lIns="91440" tIns="45720" rIns="91440" bIns="45720" anchor="t"/>
          <a:p>
            <a:r>
              <a:rPr lang="zh-CN" altLang="zh-CN" b="1"/>
              <a:t>比如关联词语，我们也要问，为什么要使用关联词语。</a:t>
            </a:r>
            <a:endParaRPr lang="zh-CN" altLang="zh-CN" b="1"/>
          </a:p>
        </p:txBody>
      </p:sp>
      <p:sp>
        <p:nvSpPr>
          <p:cNvPr id="39938" name="标题 1"/>
          <p:cNvSpPr>
            <a:spLocks noGrp="1"/>
          </p:cNvSpPr>
          <p:nvPr/>
        </p:nvSpPr>
        <p:spPr>
          <a:xfrm>
            <a:off x="1789113" y="4392613"/>
            <a:ext cx="8910637" cy="1281112"/>
          </a:xfrm>
          <a:prstGeom prst="rect">
            <a:avLst/>
          </a:prstGeom>
          <a:noFill/>
          <a:ln w="9525">
            <a:noFill/>
          </a:ln>
        </p:spPr>
        <p:txBody>
          <a:bodyPr lIns="91440" tIns="45720" rIns="91440" bIns="45720" anchor="t"/>
          <a:p>
            <a:pPr lvl="0" indent="0"/>
            <a:r>
              <a:rPr lang="zh-CN" altLang="zh-CN" sz="3600" b="1">
                <a:solidFill>
                  <a:srgbClr val="262626"/>
                </a:solidFill>
                <a:latin typeface="Century Gothic" charset="0"/>
                <a:ea typeface="幼圆" charset="-122"/>
              </a:rPr>
              <a:t>比如文言实词，我们也一定要问，这个词的本意是什么？</a:t>
            </a:r>
            <a:endParaRPr lang="zh-CN" altLang="zh-CN" sz="3600" b="1">
              <a:solidFill>
                <a:srgbClr val="262626"/>
              </a:solidFill>
              <a:latin typeface="Century Gothic" charset="0"/>
              <a:ea typeface="幼圆" charset="-122"/>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78660" y="1918970"/>
            <a:ext cx="8648700" cy="1938020"/>
          </a:xfrm>
          <a:prstGeom prst="rect">
            <a:avLst/>
          </a:prstGeom>
          <a:noFill/>
        </p:spPr>
        <p:txBody>
          <a:bodyPr wrap="square" rtlCol="0">
            <a:spAutoFit/>
          </a:bodyPr>
          <a:p>
            <a:r>
              <a:rPr lang="en-US" altLang="zh-CN" sz="6000" b="1"/>
              <a:t>2</a:t>
            </a:r>
            <a:r>
              <a:rPr lang="zh-CN" altLang="en-US" sz="6000" b="1"/>
              <a:t>、高考备考要有元方法意识</a:t>
            </a:r>
            <a:endParaRPr lang="zh-CN" altLang="en-US" sz="6000" b="1"/>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612900" y="1826260"/>
            <a:ext cx="10165080" cy="3476625"/>
          </a:xfrm>
          <a:prstGeom prst="rect">
            <a:avLst/>
          </a:prstGeom>
          <a:noFill/>
          <a:ln w="9525">
            <a:noFill/>
          </a:ln>
        </p:spPr>
        <p:txBody>
          <a:bodyPr wrap="square">
            <a:spAutoFit/>
          </a:bodyPr>
          <a:p>
            <a:pPr indent="266700"/>
            <a:r>
              <a:rPr lang="zh-CN" altLang="en-US" sz="4400" b="1">
                <a:solidFill>
                  <a:srgbClr val="000000"/>
                </a:solidFill>
                <a:latin typeface="宋体" panose="02010600030101010101" pitchFamily="2" charset="-122"/>
                <a:ea typeface="宋体" panose="02010600030101010101" pitchFamily="2" charset="-122"/>
                <a:cs typeface="宋体" panose="02010600030101010101" pitchFamily="2" charset="-122"/>
              </a:rPr>
              <a:t>今夫水非火则无以济非木则无以屯非金则无以节非土则无以比是故夫智不丽乎仁则察而刻不丽乎礼则慧而轻不丽乎义则巧而术不丽乎信则变而谲俱无所丽则浮荡而炫其孤明</a:t>
            </a:r>
            <a:endParaRPr lang="zh-CN" altLang="en-US" sz="4400" b="1">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35760" y="2319020"/>
            <a:ext cx="9201150" cy="2214880"/>
          </a:xfrm>
          <a:prstGeom prst="rect">
            <a:avLst/>
          </a:prstGeom>
          <a:noFill/>
        </p:spPr>
        <p:txBody>
          <a:bodyPr wrap="square" rtlCol="0">
            <a:spAutoFit/>
          </a:bodyPr>
          <a:p>
            <a:r>
              <a:rPr lang="zh-CN" altLang="en-US" sz="13800"/>
              <a:t>系统  要素</a:t>
            </a:r>
            <a:endParaRPr lang="zh-CN" altLang="en-US" sz="1380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93800" y="715645"/>
            <a:ext cx="10471150" cy="6000750"/>
          </a:xfrm>
          <a:prstGeom prst="rect">
            <a:avLst/>
          </a:prstGeom>
          <a:noFill/>
          <a:ln w="9525">
            <a:noFill/>
          </a:ln>
        </p:spPr>
        <p:txBody>
          <a:bodyPr wrap="square">
            <a:spAutoFit/>
          </a:bodyPr>
          <a:p>
            <a:pPr indent="279400" algn="ctr"/>
            <a:r>
              <a:rPr lang="zh-CN" altLang="en-US" sz="3200" b="0">
                <a:solidFill>
                  <a:srgbClr val="000000"/>
                </a:solidFill>
                <a:latin typeface="黑体" panose="02010609060101010101" charset="-122"/>
                <a:ea typeface="黑体" panose="02010609060101010101" charset="-122"/>
                <a:cs typeface="黑体" panose="02010609060101010101" charset="-122"/>
              </a:rPr>
              <a:t>野人送朱樱杜甫西蜀樱桃也自红，野人相赠满筠笼。数回细写</a:t>
            </a:r>
            <a:r>
              <a:rPr lang="en-US" altLang="zh-CN" sz="3200" b="0">
                <a:solidFill>
                  <a:srgbClr val="000000"/>
                </a:solidFill>
                <a:latin typeface="黑体" panose="02010609060101010101" charset="-122"/>
                <a:ea typeface="黑体" panose="02010609060101010101" charset="-122"/>
                <a:cs typeface="黑体" panose="02010609060101010101" charset="-122"/>
              </a:rPr>
              <a:t>①</a:t>
            </a:r>
            <a:r>
              <a:rPr lang="zh-CN" altLang="en-US" sz="3200" b="0">
                <a:solidFill>
                  <a:srgbClr val="000000"/>
                </a:solidFill>
                <a:latin typeface="黑体" panose="02010609060101010101" charset="-122"/>
                <a:ea typeface="黑体" panose="02010609060101010101" charset="-122"/>
                <a:cs typeface="黑体" panose="02010609060101010101" charset="-122"/>
              </a:rPr>
              <a:t>愁仍破，万颗匀圆讶许同。忆昨赐霑门下省</a:t>
            </a:r>
            <a:r>
              <a:rPr lang="en-US" altLang="zh-CN" sz="3200" b="0">
                <a:solidFill>
                  <a:srgbClr val="000000"/>
                </a:solidFill>
                <a:latin typeface="黑体" panose="02010609060101010101" charset="-122"/>
                <a:ea typeface="黑体" panose="02010609060101010101" charset="-122"/>
                <a:cs typeface="黑体" panose="02010609060101010101" charset="-122"/>
              </a:rPr>
              <a:t>②</a:t>
            </a:r>
            <a:r>
              <a:rPr lang="zh-CN" altLang="en-US" sz="3200" b="0">
                <a:solidFill>
                  <a:srgbClr val="000000"/>
                </a:solidFill>
                <a:latin typeface="黑体" panose="02010609060101010101" charset="-122"/>
                <a:ea typeface="黑体" panose="02010609060101010101" charset="-122"/>
                <a:cs typeface="黑体" panose="02010609060101010101" charset="-122"/>
              </a:rPr>
              <a:t>，早朝擎出大明宫。金盘玉箸无消息，此日尝新任转蓬</a:t>
            </a:r>
            <a:r>
              <a:rPr lang="en-US" altLang="zh-CN" sz="3200" b="0">
                <a:solidFill>
                  <a:srgbClr val="000000"/>
                </a:solidFill>
                <a:latin typeface="黑体" panose="02010609060101010101" charset="-122"/>
                <a:ea typeface="黑体" panose="02010609060101010101" charset="-122"/>
                <a:cs typeface="黑体" panose="02010609060101010101" charset="-122"/>
              </a:rPr>
              <a:t>③</a:t>
            </a:r>
            <a:r>
              <a:rPr lang="zh-CN" altLang="en-US" sz="3200" b="0">
                <a:solidFill>
                  <a:srgbClr val="000000"/>
                </a:solidFill>
                <a:latin typeface="黑体" panose="02010609060101010101" charset="-122"/>
                <a:ea typeface="黑体" panose="02010609060101010101" charset="-122"/>
                <a:cs typeface="黑体" panose="02010609060101010101" charset="-122"/>
              </a:rPr>
              <a:t>。</a:t>
            </a:r>
            <a:endParaRPr lang="zh-CN" altLang="en-US" sz="3200" b="0">
              <a:solidFill>
                <a:srgbClr val="000000"/>
              </a:solidFill>
              <a:latin typeface="黑体" panose="02010609060101010101" charset="-122"/>
              <a:ea typeface="黑体" panose="02010609060101010101" charset="-122"/>
              <a:cs typeface="黑体" panose="02010609060101010101" charset="-122"/>
            </a:endParaRPr>
          </a:p>
          <a:p>
            <a:pPr indent="279400" algn="ctr"/>
            <a:r>
              <a:rPr lang="en-US" altLang="zh-CN" sz="3200" b="0">
                <a:solidFill>
                  <a:srgbClr val="000000"/>
                </a:solidFill>
                <a:latin typeface="黑体" panose="02010609060101010101" charset="-122"/>
                <a:ea typeface="黑体" panose="02010609060101010101" charset="-122"/>
                <a:cs typeface="黑体" panose="02010609060101010101" charset="-122"/>
              </a:rPr>
              <a:t>[</a:t>
            </a:r>
            <a:r>
              <a:rPr lang="zh-CN" altLang="en-US" sz="3200" b="0">
                <a:solidFill>
                  <a:srgbClr val="000000"/>
                </a:solidFill>
                <a:latin typeface="黑体" panose="02010609060101010101" charset="-122"/>
                <a:ea typeface="黑体" panose="02010609060101010101" charset="-122"/>
                <a:cs typeface="黑体" panose="02010609060101010101" charset="-122"/>
              </a:rPr>
              <a:t>注</a:t>
            </a:r>
            <a:r>
              <a:rPr lang="en-US" altLang="zh-CN" sz="3200" b="0">
                <a:solidFill>
                  <a:srgbClr val="000000"/>
                </a:solidFill>
                <a:latin typeface="黑体" panose="02010609060101010101" charset="-122"/>
                <a:ea typeface="黑体" panose="02010609060101010101" charset="-122"/>
                <a:cs typeface="黑体" panose="02010609060101010101" charset="-122"/>
              </a:rPr>
              <a:t>] ① </a:t>
            </a:r>
            <a:r>
              <a:rPr lang="zh-CN" altLang="en-US" sz="3200" b="0">
                <a:solidFill>
                  <a:srgbClr val="000000"/>
                </a:solidFill>
                <a:latin typeface="黑体" panose="02010609060101010101" charset="-122"/>
                <a:ea typeface="黑体" panose="02010609060101010101" charset="-122"/>
                <a:cs typeface="黑体" panose="02010609060101010101" charset="-122"/>
              </a:rPr>
              <a:t>写：这里指将樱桃从一个容器倒入另一个容器。</a:t>
            </a:r>
            <a:r>
              <a:rPr lang="en-US" altLang="zh-CN" sz="3200" b="0">
                <a:solidFill>
                  <a:srgbClr val="000000"/>
                </a:solidFill>
                <a:latin typeface="黑体" panose="02010609060101010101" charset="-122"/>
                <a:ea typeface="黑体" panose="02010609060101010101" charset="-122"/>
                <a:cs typeface="黑体" panose="02010609060101010101" charset="-122"/>
              </a:rPr>
              <a:t>②</a:t>
            </a:r>
            <a:r>
              <a:rPr lang="zh-CN" altLang="en-US" sz="3200" b="0">
                <a:solidFill>
                  <a:srgbClr val="000000"/>
                </a:solidFill>
                <a:latin typeface="黑体" panose="02010609060101010101" charset="-122"/>
                <a:ea typeface="黑体" panose="02010609060101010101" charset="-122"/>
                <a:cs typeface="黑体" panose="02010609060101010101" charset="-122"/>
              </a:rPr>
              <a:t>赐霑：即霑赐，受到赏赐之意。门下省，杜甫当年任左拾遗，属门下省。 </a:t>
            </a:r>
            <a:r>
              <a:rPr lang="en-US" altLang="zh-CN" sz="3200" b="0">
                <a:solidFill>
                  <a:srgbClr val="000000"/>
                </a:solidFill>
                <a:latin typeface="黑体" panose="02010609060101010101" charset="-122"/>
                <a:ea typeface="黑体" panose="02010609060101010101" charset="-122"/>
                <a:cs typeface="黑体" panose="02010609060101010101" charset="-122"/>
              </a:rPr>
              <a:t>③</a:t>
            </a:r>
            <a:r>
              <a:rPr lang="zh-CN" altLang="en-US" sz="3200" b="0">
                <a:solidFill>
                  <a:srgbClr val="000000"/>
                </a:solidFill>
                <a:latin typeface="黑体" panose="02010609060101010101" charset="-122"/>
                <a:ea typeface="黑体" panose="02010609060101010101" charset="-122"/>
                <a:cs typeface="黑体" panose="02010609060101010101" charset="-122"/>
              </a:rPr>
              <a:t>转蓬：随风飘转的蓬草。</a:t>
            </a:r>
            <a:endParaRPr lang="zh-CN" altLang="en-US" sz="3200" b="0">
              <a:solidFill>
                <a:srgbClr val="000000"/>
              </a:solidFill>
              <a:latin typeface="黑体" panose="02010609060101010101" charset="-122"/>
              <a:ea typeface="黑体" panose="02010609060101010101" charset="-122"/>
              <a:cs typeface="黑体" panose="02010609060101010101" charset="-122"/>
            </a:endParaRPr>
          </a:p>
          <a:p>
            <a:pPr indent="279400" algn="l"/>
            <a:r>
              <a:rPr lang="zh-CN" altLang="en-US" sz="3200" b="0">
                <a:solidFill>
                  <a:srgbClr val="000000"/>
                </a:solidFill>
                <a:latin typeface="黑体" panose="02010609060101010101" charset="-122"/>
                <a:ea typeface="黑体" panose="02010609060101010101" charset="-122"/>
                <a:cs typeface="黑体" panose="02010609060101010101" charset="-122"/>
              </a:rPr>
              <a:t>结合全诗的内容，分析“此日尝新任转蓬”一句表达了诗人哪些思想感情？</a:t>
            </a:r>
            <a:endParaRPr lang="zh-CN" altLang="en-US" sz="3200" b="0">
              <a:solidFill>
                <a:srgbClr val="000000"/>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457200" y="970915"/>
            <a:ext cx="7537450" cy="5648325"/>
          </a:xfrm>
          <a:prstGeom prst="rect">
            <a:avLst/>
          </a:prstGeom>
        </p:spPr>
      </p:pic>
      <p:sp>
        <p:nvSpPr>
          <p:cNvPr id="2" name="文本框 1"/>
          <p:cNvSpPr txBox="1"/>
          <p:nvPr/>
        </p:nvSpPr>
        <p:spPr>
          <a:xfrm>
            <a:off x="6616700" y="715010"/>
            <a:ext cx="5054600" cy="4523105"/>
          </a:xfrm>
          <a:prstGeom prst="rect">
            <a:avLst/>
          </a:prstGeom>
          <a:noFill/>
        </p:spPr>
        <p:txBody>
          <a:bodyPr wrap="square" rtlCol="0" anchor="t">
            <a:spAutoFit/>
          </a:bodyPr>
          <a:p>
            <a:r>
              <a:rPr lang="zh-CN" altLang="en-US" sz="4800" b="1">
                <a:sym typeface="+mn-ea"/>
              </a:rPr>
              <a:t>“</a:t>
            </a:r>
            <a:r>
              <a:rPr lang="zh-CN" altLang="en-US" sz="4800" b="1">
                <a:solidFill>
                  <a:srgbClr val="FF0000"/>
                </a:solidFill>
                <a:sym typeface="+mn-ea"/>
              </a:rPr>
              <a:t>必备知识、关键能力、学科素养、核心价值</a:t>
            </a:r>
            <a:r>
              <a:rPr lang="zh-CN" altLang="en-US" sz="4800" b="1">
                <a:sym typeface="+mn-ea"/>
              </a:rPr>
              <a:t>”，即四层考查目标，它回答的是“</a:t>
            </a:r>
            <a:r>
              <a:rPr lang="zh-CN" altLang="en-US" sz="4800" b="1">
                <a:solidFill>
                  <a:srgbClr val="FF0000"/>
                </a:solidFill>
                <a:sym typeface="+mn-ea"/>
              </a:rPr>
              <a:t>考什么</a:t>
            </a:r>
            <a:r>
              <a:rPr lang="zh-CN" altLang="en-US" sz="4800" b="1">
                <a:sym typeface="+mn-ea"/>
              </a:rPr>
              <a:t>”的问题；</a:t>
            </a:r>
            <a:endParaRPr lang="zh-CN" altLang="en-US" sz="4800" b="1">
              <a:sym typeface="+mn-ea"/>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Rectangle 2"/>
          <p:cNvSpPr>
            <a:spLocks noGrp="1"/>
          </p:cNvSpPr>
          <p:nvPr>
            <p:ph sz="quarter" idx="4294967295"/>
          </p:nvPr>
        </p:nvSpPr>
        <p:spPr>
          <a:xfrm>
            <a:off x="1008063" y="1028700"/>
            <a:ext cx="10848975" cy="4705350"/>
          </a:xfrm>
        </p:spPr>
        <p:txBody>
          <a:bodyPr lIns="121920" tIns="60960" rIns="121920" bIns="60960" anchor="t"/>
          <a:lstStyle>
            <a:lvl1pPr lvl="0">
              <a:defRPr sz="2400" kern="1200"/>
            </a:lvl1pPr>
            <a:lvl2pPr lvl="1">
              <a:defRPr sz="2000" kern="1200"/>
            </a:lvl2pPr>
            <a:lvl3pPr lvl="2">
              <a:defRPr sz="1800" kern="1200"/>
            </a:lvl3pPr>
            <a:lvl4pPr lvl="3">
              <a:defRPr sz="1600" kern="1200"/>
            </a:lvl4pPr>
            <a:lvl5pPr lvl="4">
              <a:defRPr sz="1600" kern="1200"/>
            </a:lvl5pPr>
          </a:lstStyle>
          <a:p>
            <a:pPr marL="0" lvl="0" indent="0">
              <a:lnSpc>
                <a:spcPct val="90000"/>
              </a:lnSpc>
              <a:buNone/>
            </a:pPr>
            <a:endParaRPr lang="en-US" altLang="zh-CN" sz="3200" b="1" dirty="0">
              <a:latin typeface="华文行楷" pitchFamily="2" charset="-122"/>
              <a:ea typeface="华文行楷" pitchFamily="2" charset="-122"/>
            </a:endParaRPr>
          </a:p>
          <a:p>
            <a:pPr marL="0" lvl="0" indent="0">
              <a:lnSpc>
                <a:spcPct val="90000"/>
              </a:lnSpc>
              <a:buNone/>
            </a:pPr>
            <a:endParaRPr lang="zh-CN" altLang="en-US" sz="4400" b="1" dirty="0">
              <a:latin typeface="华文行楷" pitchFamily="2" charset="-122"/>
              <a:ea typeface="华文行楷" pitchFamily="2" charset="-122"/>
            </a:endParaRPr>
          </a:p>
          <a:p>
            <a:pPr marL="0" lvl="0" indent="0">
              <a:lnSpc>
                <a:spcPct val="90000"/>
              </a:lnSpc>
              <a:buNone/>
            </a:pPr>
            <a:r>
              <a:rPr lang="zh-CN" altLang="en-US" sz="4400" b="1" dirty="0">
                <a:latin typeface="华文行楷" pitchFamily="2" charset="-122"/>
                <a:ea typeface="华文行楷" pitchFamily="2" charset="-122"/>
              </a:rPr>
              <a:t>   要想改变学生的错误认知，必须从学生的实际出发，改变他的认知结构（知识结构、认知逻辑：片面、偏狭），才能改变他的结论。</a:t>
            </a:r>
            <a:endParaRPr lang="zh-CN" altLang="en-US" sz="4400" b="1" dirty="0">
              <a:latin typeface="华文行楷" pitchFamily="2" charset="-122"/>
              <a:ea typeface="华文行楷" pitchFamily="2" charset="-122"/>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 name="表格 2"/>
          <p:cNvGraphicFramePr>
            <a:graphicFrameLocks noGrp="1"/>
          </p:cNvGraphicFramePr>
          <p:nvPr/>
        </p:nvGraphicFramePr>
        <p:xfrm>
          <a:off x="1760538" y="528638"/>
          <a:ext cx="9786938" cy="4962525"/>
        </p:xfrm>
        <a:graphic>
          <a:graphicData uri="http://schemas.openxmlformats.org/drawingml/2006/table">
            <a:tbl>
              <a:tblPr firstRow="1" firstCol="1" bandRow="1">
                <a:tableStyleId>{5C22544A-7EE6-4342-B048-85BDC9FD1C3A}</a:tableStyleId>
              </a:tblPr>
              <a:tblGrid>
                <a:gridCol w="5823315"/>
                <a:gridCol w="3963769"/>
              </a:tblGrid>
              <a:tr h="0">
                <a:tc>
                  <a:txBody>
                    <a:bodyPr/>
                    <a:lstStyle/>
                    <a:p>
                      <a:pPr algn="ctr">
                        <a:spcAft>
                          <a:spcPts val="0"/>
                        </a:spcAft>
                      </a:pPr>
                      <a:r>
                        <a:rPr lang="zh-CN" sz="2400" kern="100" dirty="0">
                          <a:effectLst/>
                        </a:rPr>
                        <a:t>文</a:t>
                      </a:r>
                      <a:r>
                        <a:rPr lang="en-US" sz="2400" kern="100" dirty="0">
                          <a:effectLst/>
                        </a:rPr>
                        <a:t>  </a:t>
                      </a:r>
                      <a:r>
                        <a:rPr lang="zh-CN" sz="2400" kern="100" dirty="0">
                          <a:effectLst/>
                        </a:rPr>
                        <a:t>章</a:t>
                      </a:r>
                      <a:endParaRPr lang="zh-CN" sz="2400"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zh-CN" sz="2400" kern="100">
                          <a:effectLst/>
                        </a:rPr>
                        <a:t>赏</a:t>
                      </a:r>
                      <a:r>
                        <a:rPr lang="en-US" sz="2400" kern="100">
                          <a:effectLst/>
                        </a:rPr>
                        <a:t>  </a:t>
                      </a:r>
                      <a:r>
                        <a:rPr lang="zh-CN" sz="2400" kern="100">
                          <a:effectLst/>
                        </a:rPr>
                        <a:t>析</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tc>
              </a:tr>
              <a:tr h="1097280">
                <a:tc>
                  <a:txBody>
                    <a:bodyPr/>
                    <a:lstStyle/>
                    <a:p>
                      <a:pPr algn="ctr">
                        <a:spcAft>
                          <a:spcPts val="0"/>
                        </a:spcAft>
                      </a:pPr>
                      <a:r>
                        <a:rPr lang="zh-CN" sz="3600" b="1" kern="100" dirty="0">
                          <a:solidFill>
                            <a:schemeClr val="tx1"/>
                          </a:solidFill>
                          <a:effectLst/>
                        </a:rPr>
                        <a:t>秋声起处是故乡</a:t>
                      </a:r>
                      <a:endParaRPr lang="zh-CN" sz="3600" b="1"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solidFill>
                      <a:schemeClr val="bg1"/>
                    </a:solidFill>
                  </a:tcPr>
                </a:tc>
                <a:tc>
                  <a:txBody>
                    <a:bodyPr/>
                    <a:lstStyle/>
                    <a:p>
                      <a:pPr indent="200025" algn="just">
                        <a:spcAft>
                          <a:spcPts val="0"/>
                        </a:spcAft>
                      </a:pPr>
                      <a:r>
                        <a:rPr lang="zh-CN" sz="3600" b="1" kern="100" dirty="0">
                          <a:effectLst/>
                        </a:rPr>
                        <a:t>题目即讲明全文的行文思路，从“秋声”写起，归结到“故乡”上。</a:t>
                      </a:r>
                      <a:endParaRPr lang="zh-CN" sz="3600" b="1"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solidFill>
                      <a:schemeClr val="bg2"/>
                    </a:solidFill>
                  </a:tcPr>
                </a:tc>
              </a:tr>
              <a:tr h="0">
                <a:tc>
                  <a:txBody>
                    <a:bodyPr/>
                    <a:lstStyle/>
                    <a:p>
                      <a:pPr indent="267970" algn="just">
                        <a:spcAft>
                          <a:spcPts val="0"/>
                        </a:spcAft>
                      </a:pPr>
                      <a:r>
                        <a:rPr lang="zh-CN" sz="3600" b="1" kern="100" dirty="0">
                          <a:solidFill>
                            <a:schemeClr val="tx1"/>
                          </a:solidFill>
                          <a:effectLst/>
                        </a:rPr>
                        <a:t>①在所有的自然之声里，我最喜欢秋之声。在秋之声里，童年时所陶醉的故乡之秋声为最。</a:t>
                      </a:r>
                      <a:endParaRPr lang="zh-CN" sz="3600" b="1"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solidFill>
                      <a:schemeClr val="bg1"/>
                    </a:solidFill>
                  </a:tcPr>
                </a:tc>
                <a:tc>
                  <a:txBody>
                    <a:bodyPr/>
                    <a:lstStyle/>
                    <a:p>
                      <a:pPr indent="200025" algn="just">
                        <a:spcAft>
                          <a:spcPts val="0"/>
                        </a:spcAft>
                      </a:pPr>
                      <a:r>
                        <a:rPr lang="zh-CN" sz="3600" b="1" kern="100" dirty="0">
                          <a:effectLst/>
                        </a:rPr>
                        <a:t>两个“最</a:t>
                      </a:r>
                      <a:r>
                        <a:rPr lang="en-US" sz="3600" b="1" kern="100" dirty="0">
                          <a:effectLst/>
                        </a:rPr>
                        <a:t>”</a:t>
                      </a:r>
                      <a:r>
                        <a:rPr lang="zh-CN" sz="3600" b="1" kern="100" dirty="0">
                          <a:effectLst/>
                        </a:rPr>
                        <a:t>字</a:t>
                      </a:r>
                      <a:r>
                        <a:rPr lang="en-US" sz="3600" b="1" kern="100" dirty="0">
                          <a:effectLst/>
                        </a:rPr>
                        <a:t>,</a:t>
                      </a:r>
                      <a:r>
                        <a:rPr lang="zh-CN" sz="3600" b="1" kern="100" dirty="0">
                          <a:effectLst/>
                        </a:rPr>
                        <a:t>对比中突出故乡之秋声最为陶醉，回扣题目。</a:t>
                      </a:r>
                      <a:endParaRPr lang="zh-CN" sz="3600" b="1"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solidFill>
                      <a:schemeClr val="bg2"/>
                    </a:solidFill>
                  </a:tcPr>
                </a:tc>
              </a:tr>
            </a:tbl>
          </a:graphicData>
        </a:graphic>
      </p:graphicFrame>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 name="表格 2"/>
          <p:cNvGraphicFramePr>
            <a:graphicFrameLocks noGrp="1"/>
          </p:cNvGraphicFramePr>
          <p:nvPr/>
        </p:nvGraphicFramePr>
        <p:xfrm>
          <a:off x="1760538" y="528638"/>
          <a:ext cx="9786938" cy="4813300"/>
        </p:xfrm>
        <a:graphic>
          <a:graphicData uri="http://schemas.openxmlformats.org/drawingml/2006/table">
            <a:tbl>
              <a:tblPr firstRow="1" firstCol="1" bandRow="1">
                <a:tableStyleId>{5C22544A-7EE6-4342-B048-85BDC9FD1C3A}</a:tableStyleId>
              </a:tblPr>
              <a:tblGrid>
                <a:gridCol w="5823315"/>
                <a:gridCol w="3963769"/>
              </a:tblGrid>
              <a:tr h="0">
                <a:tc>
                  <a:txBody>
                    <a:bodyPr/>
                    <a:lstStyle/>
                    <a:p>
                      <a:pPr algn="ctr">
                        <a:spcAft>
                          <a:spcPts val="0"/>
                        </a:spcAft>
                      </a:pPr>
                      <a:endParaRPr lang="zh-CN" sz="2400"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zh-CN" sz="2400" kern="100">
                          <a:effectLst/>
                        </a:rPr>
                        <a:t>赏</a:t>
                      </a:r>
                      <a:r>
                        <a:rPr lang="en-US" sz="2400" kern="100">
                          <a:effectLst/>
                        </a:rPr>
                        <a:t>  </a:t>
                      </a:r>
                      <a:r>
                        <a:rPr lang="zh-CN" sz="2400" kern="100">
                          <a:effectLst/>
                        </a:rPr>
                        <a:t>析</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tc>
              </a:tr>
              <a:tr h="0">
                <a:tc>
                  <a:txBody>
                    <a:bodyPr/>
                    <a:lstStyle/>
                    <a:p>
                      <a:pPr indent="267970" algn="just">
                        <a:spcAft>
                          <a:spcPts val="0"/>
                        </a:spcAft>
                      </a:pPr>
                      <a:r>
                        <a:rPr lang="zh-CN" sz="2800" kern="100" dirty="0">
                          <a:solidFill>
                            <a:schemeClr val="tx1"/>
                          </a:solidFill>
                          <a:effectLst/>
                        </a:rPr>
                        <a:t>②我的老家，在扎鲁特草原上的阿拉坦山寺脚下。那里曾经有丰美的牧场，也有广袤的田园。童年的时候，家徒四壁一无长物，有的则是大自然赐予我们的春风秋雨和五谷杂粮。故乡的春夏秋冬，各有属于自己的独特声音，界定分明而音律各异。其中秋之声，给予我的遐想和启迪是无限的。秋之声就是天籁，故乡的秋之声，是天籁中的天籁。</a:t>
                      </a:r>
                      <a:endParaRPr lang="zh-CN" sz="28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spcAft>
                          <a:spcPts val="0"/>
                        </a:spcAft>
                      </a:pPr>
                      <a:r>
                        <a:rPr lang="en-US" sz="2800" kern="100" dirty="0">
                          <a:effectLst/>
                        </a:rPr>
                        <a:t>   </a:t>
                      </a:r>
                      <a:r>
                        <a:rPr lang="zh-CN" sz="2800" kern="100" dirty="0">
                          <a:effectLst/>
                        </a:rPr>
                        <a:t>由故乡的地理位置写到一年四季的声音，进而指出“故乡秋声是天籁中的天籁”。回应上文故乡秋声陶醉之表述。“给予我的遐想和启迪”一语有引起下文的作用。先曰“遐想”再说“启迪”，先感性再理性，提示文脉。</a:t>
                      </a:r>
                      <a:endParaRPr lang="zh-CN" sz="2800"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solidFill>
                      <a:schemeClr val="bg2"/>
                    </a:solidFill>
                  </a:tcPr>
                </a:tc>
              </a:tr>
            </a:tbl>
          </a:graphicData>
        </a:graphic>
      </p:graphicFrame>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a:graphicFrameLocks noGrp="1"/>
          </p:cNvGraphicFramePr>
          <p:nvPr/>
        </p:nvGraphicFramePr>
        <p:xfrm>
          <a:off x="1717675" y="427038"/>
          <a:ext cx="10052050" cy="5962650"/>
        </p:xfrm>
        <a:graphic>
          <a:graphicData uri="http://schemas.openxmlformats.org/drawingml/2006/table">
            <a:tbl>
              <a:tblPr firstRow="1" firstCol="1" bandRow="1">
                <a:tableStyleId>{5C22544A-7EE6-4342-B048-85BDC9FD1C3A}</a:tableStyleId>
              </a:tblPr>
              <a:tblGrid>
                <a:gridCol w="5981474"/>
                <a:gridCol w="4071424"/>
              </a:tblGrid>
              <a:tr h="0">
                <a:tc>
                  <a:txBody>
                    <a:bodyPr/>
                    <a:lstStyle/>
                    <a:p>
                      <a:pPr indent="267970" algn="just">
                        <a:spcAft>
                          <a:spcPts val="0"/>
                        </a:spcAft>
                      </a:pPr>
                      <a:r>
                        <a:rPr lang="zh-CN" sz="3200" kern="100" dirty="0">
                          <a:effectLst/>
                        </a:rPr>
                        <a:t>③我们那个村子，坐落在青青群山之中。秋风总是长驱直入，一荡千里。初秋的田野五彩斑斓，秋风的色泽则介于幽蓝和金黄之间。举目，田畴连绵，风吹无尽波浪于幽幽天际。包谷黄、高粱红、米色的谷地装点于天地之间，荞麦的白色小花娇媚而散发异香，吸引无数蜜蜂寻香乱飞。</a:t>
                      </a:r>
                      <a:endParaRPr lang="zh-CN" sz="3200"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tc>
                <a:tc>
                  <a:txBody>
                    <a:bodyPr/>
                    <a:lstStyle/>
                    <a:p>
                      <a:pPr marL="0" indent="200025" algn="just" defTabSz="457200" rtl="0" eaLnBrk="1" latinLnBrk="0" hangingPunct="1">
                        <a:spcAft>
                          <a:spcPts val="0"/>
                        </a:spcAft>
                      </a:pPr>
                      <a:r>
                        <a:rPr lang="en-US" sz="3200" kern="100" dirty="0">
                          <a:effectLst/>
                        </a:rPr>
                        <a:t>  </a:t>
                      </a:r>
                      <a:r>
                        <a:rPr lang="zh-CN" sz="3200" kern="100" dirty="0">
                          <a:solidFill>
                            <a:schemeClr val="dk1"/>
                          </a:solidFill>
                          <a:effectLst/>
                          <a:latin typeface="+mn-lt"/>
                          <a:ea typeface="+mn-ea"/>
                          <a:cs typeface="+mn-cs"/>
                        </a:rPr>
                        <a:t>总体景色描写，极尽写景绘色之能事，字里行间，可见作者对故乡之陶醉。作者描写故乡五色斑斓、荞麦花香等充满生机的秋景，指出故乡的秋声声势浩大、神秘美妙等特点，营造出美妙和谐的意境，旨在引发作者对秋声的遐思。</a:t>
                      </a:r>
                      <a:endParaRPr lang="zh-CN" sz="3200" kern="100" dirty="0">
                        <a:solidFill>
                          <a:schemeClr val="dk1"/>
                        </a:solidFill>
                        <a:effectLst/>
                        <a:latin typeface="+mn-lt"/>
                        <a:ea typeface="+mn-ea"/>
                        <a:cs typeface="+mn-cs"/>
                      </a:endParaRPr>
                    </a:p>
                  </a:txBody>
                  <a:tcPr marL="68580" marR="68580" marT="0" marB="0">
                    <a:noFill/>
                  </a:tcPr>
                </a:tc>
              </a:tr>
            </a:tbl>
          </a:graphicData>
        </a:graphic>
      </p:graphicFrame>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a:graphicFrameLocks noGrp="1"/>
          </p:cNvGraphicFramePr>
          <p:nvPr/>
        </p:nvGraphicFramePr>
        <p:xfrm>
          <a:off x="1655763" y="700088"/>
          <a:ext cx="10052050" cy="4876800"/>
        </p:xfrm>
        <a:graphic>
          <a:graphicData uri="http://schemas.openxmlformats.org/drawingml/2006/table">
            <a:tbl>
              <a:tblPr firstRow="1" firstCol="1" bandRow="1">
                <a:tableStyleId>{5C22544A-7EE6-4342-B048-85BDC9FD1C3A}</a:tableStyleId>
              </a:tblPr>
              <a:tblGrid>
                <a:gridCol w="5981474"/>
                <a:gridCol w="4071424"/>
              </a:tblGrid>
              <a:tr h="0">
                <a:tc>
                  <a:txBody>
                    <a:bodyPr/>
                    <a:lstStyle/>
                    <a:p>
                      <a:pPr indent="267970" algn="just">
                        <a:spcAft>
                          <a:spcPts val="0"/>
                        </a:spcAft>
                      </a:pPr>
                      <a:r>
                        <a:rPr lang="zh-CN" sz="3200" kern="100" dirty="0">
                          <a:effectLst/>
                        </a:rPr>
                        <a:t>④每年的下种时节，我们家的高粱地里，总要辟出一块西瓜地。初秋的高粱都长得丈把高了，是天然的绿色屏障，把那块宝地捂得严严实实。我经常悄没声儿地带一二要好的同学来吃西瓜。吃罢西瓜，我们就仰躺在瓜地里，静静地聆听起秋声来，那是上苍的赐予，也是我们这些乡下孩子最为奢侈的享受。</a:t>
                      </a:r>
                      <a:endParaRPr lang="zh-CN" sz="3200"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3200" kern="100" dirty="0">
                          <a:effectLst/>
                        </a:rPr>
                        <a:t>  </a:t>
                      </a:r>
                      <a:r>
                        <a:rPr lang="en-US" sz="3200" b="1" kern="100" dirty="0">
                          <a:effectLst/>
                        </a:rPr>
                        <a:t> </a:t>
                      </a:r>
                      <a:r>
                        <a:rPr lang="zh-CN" sz="3200" b="1" kern="100" dirty="0">
                          <a:effectLst/>
                        </a:rPr>
                        <a:t>特写镜头，细腻感人。聆听一词颇有深情，又是“遐思”的开始。“上苍的赐予”与后文“天籁”，意思相同哦。</a:t>
                      </a:r>
                      <a:endParaRPr lang="zh-CN" sz="3200" b="1"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tc>
              </a:tr>
            </a:tbl>
          </a:graphicData>
        </a:graphic>
      </p:graphicFrame>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 name="表格 2"/>
          <p:cNvGraphicFramePr>
            <a:graphicFrameLocks noGrp="1"/>
          </p:cNvGraphicFramePr>
          <p:nvPr/>
        </p:nvGraphicFramePr>
        <p:xfrm>
          <a:off x="1866900" y="512763"/>
          <a:ext cx="9813925" cy="5486400"/>
        </p:xfrm>
        <a:graphic>
          <a:graphicData uri="http://schemas.openxmlformats.org/drawingml/2006/table">
            <a:tbl>
              <a:tblPr firstRow="1" firstCol="1" bandRow="1"/>
              <a:tblGrid>
                <a:gridCol w="5840095"/>
                <a:gridCol w="3974465"/>
              </a:tblGrid>
              <a:tr h="0">
                <a:tc>
                  <a:txBody>
                    <a:bodyPr/>
                    <a:lstStyle/>
                    <a:p>
                      <a:pPr indent="267970" algn="just">
                        <a:spcAft>
                          <a:spcPts val="0"/>
                        </a:spcAft>
                      </a:pPr>
                      <a:r>
                        <a:rPr lang="zh-CN" sz="3600" b="1" kern="100">
                          <a:solidFill>
                            <a:srgbClr val="FF0000"/>
                          </a:solidFill>
                          <a:effectLst/>
                          <a:latin typeface="Calibri" panose="020F0502020204030204" charset="0"/>
                          <a:ea typeface="宋体" panose="02010600030101010101" pitchFamily="2" charset="-122"/>
                          <a:cs typeface="Times New Roman" panose="02020603050405020304" pitchFamily="18" charset="0"/>
                        </a:rPr>
                        <a:t>⑤此时此刻，秋声仿佛是我们生命的唯一。千千万万个高粱叶子，窸窸窣窣地流动如天涯之水，总觉得，那声音是从一个未知的神秘之处飘荡过来，而后又哗然推向另一个未知的地方。它来去无踪，又无处不在。即刻使你弱小的生命，纯净若清晨草叶上的露水。</a:t>
                      </a:r>
                      <a:endParaRPr lang="zh-CN" sz="3600" b="1" kern="100">
                        <a:solidFill>
                          <a:srgbClr val="FF0000"/>
                        </a:solidFill>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spcAft>
                          <a:spcPts val="0"/>
                        </a:spcAft>
                      </a:pPr>
                      <a:r>
                        <a:rPr lang="en-US" sz="3600" b="1" kern="100">
                          <a:effectLst/>
                          <a:latin typeface="Calibri" panose="020F0502020204030204" charset="0"/>
                          <a:ea typeface="宋体" panose="02010600030101010101" pitchFamily="2" charset="-122"/>
                          <a:cs typeface="Times New Roman" panose="02020603050405020304" pitchFamily="18" charset="0"/>
                        </a:rPr>
                        <a:t>  </a:t>
                      </a:r>
                      <a:r>
                        <a:rPr lang="zh-CN" sz="3600" b="1" kern="100">
                          <a:effectLst/>
                          <a:latin typeface="Calibri" panose="020F0502020204030204" charset="0"/>
                          <a:ea typeface="宋体" panose="02010600030101010101" pitchFamily="2" charset="-122"/>
                          <a:cs typeface="Times New Roman" panose="02020603050405020304" pitchFamily="18" charset="0"/>
                        </a:rPr>
                        <a:t>秋声神秘、纯净、迷人。回应上文“天籁”之语。遐思其一，角度为植物。</a:t>
                      </a:r>
                      <a:endParaRPr lang="zh-CN" sz="3600" b="1"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 name="表格 2"/>
          <p:cNvGraphicFramePr>
            <a:graphicFrameLocks noGrp="1"/>
          </p:cNvGraphicFramePr>
          <p:nvPr/>
        </p:nvGraphicFramePr>
        <p:xfrm>
          <a:off x="1866900" y="512763"/>
          <a:ext cx="9418638" cy="6035675"/>
        </p:xfrm>
        <a:graphic>
          <a:graphicData uri="http://schemas.openxmlformats.org/drawingml/2006/table">
            <a:tbl>
              <a:tblPr firstRow="1" firstCol="1" bandRow="1"/>
              <a:tblGrid>
                <a:gridCol w="5603875"/>
                <a:gridCol w="3814445"/>
              </a:tblGrid>
              <a:tr h="0">
                <a:tc>
                  <a:txBody>
                    <a:bodyPr/>
                    <a:lstStyle/>
                    <a:p>
                      <a:pPr indent="267970" algn="just">
                        <a:spcAft>
                          <a:spcPts val="0"/>
                        </a:spcAft>
                      </a:pPr>
                      <a:r>
                        <a:rPr lang="zh-CN" sz="3600" b="1" kern="100">
                          <a:effectLst/>
                          <a:latin typeface="Calibri" panose="020F0502020204030204" charset="0"/>
                          <a:ea typeface="宋体" panose="02010600030101010101" pitchFamily="2" charset="-122"/>
                          <a:cs typeface="Times New Roman" panose="02020603050405020304" pitchFamily="18" charset="0"/>
                        </a:rPr>
                        <a:t>⑥高粱地外边是野性的草地，昆虫们齐声歌唱着，像一个庞大的交响乐队。蝉的高音，在初秋是极纯正的，算是首席小提琴。蛙歌，是唯一可以与之见高低的音律，它好似从不远的湿地里突然冒出来的，此起彼伏而空洞如箫。还有蝈蝈和蚂蚱们唧唧喳喳的倾诉，那是背景音乐。</a:t>
                      </a:r>
                      <a:endParaRPr lang="zh-CN" sz="3600" b="1"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3600" b="1" kern="100" dirty="0">
                          <a:effectLst/>
                          <a:latin typeface="华文楷体" pitchFamily="2" charset="-122"/>
                          <a:ea typeface="宋体" panose="02010600030101010101" pitchFamily="2" charset="-122"/>
                          <a:cs typeface="Times New Roman" panose="02020603050405020304" pitchFamily="18" charset="0"/>
                        </a:rPr>
                        <a:t>   </a:t>
                      </a:r>
                      <a:r>
                        <a:rPr lang="zh-CN" sz="3600" b="1" kern="100" dirty="0">
                          <a:effectLst/>
                          <a:latin typeface="Calibri" panose="020F0502020204030204" charset="0"/>
                          <a:ea typeface="宋体" panose="02010600030101010101" pitchFamily="2" charset="-122"/>
                          <a:cs typeface="Times New Roman" panose="02020603050405020304" pitchFamily="18" charset="0"/>
                        </a:rPr>
                        <a:t>秋声和谐。昆虫叫声，引发遐思其二，角度为动物。写景状物生动形象而意趣横生，颇具感染力；</a:t>
                      </a:r>
                      <a:endParaRPr lang="zh-CN" sz="3600" b="1"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a:graphicFrameLocks noGrp="1"/>
          </p:cNvGraphicFramePr>
          <p:nvPr/>
        </p:nvGraphicFramePr>
        <p:xfrm>
          <a:off x="1482725" y="555625"/>
          <a:ext cx="10223500" cy="6096000"/>
        </p:xfrm>
        <a:graphic>
          <a:graphicData uri="http://schemas.openxmlformats.org/drawingml/2006/table">
            <a:tbl>
              <a:tblPr firstRow="1" firstCol="1" bandRow="1"/>
              <a:tblGrid>
                <a:gridCol w="6082697"/>
                <a:gridCol w="4140323"/>
              </a:tblGrid>
              <a:tr h="0">
                <a:tc>
                  <a:txBody>
                    <a:bodyPr/>
                    <a:lstStyle/>
                    <a:p>
                      <a:pPr indent="267970" algn="just">
                        <a:spcAft>
                          <a:spcPts val="0"/>
                        </a:spcAft>
                      </a:pPr>
                      <a:r>
                        <a:rPr lang="zh-CN" sz="4000" b="1" kern="100" dirty="0">
                          <a:effectLst/>
                          <a:latin typeface="Calibri" panose="020F0502020204030204" charset="0"/>
                          <a:ea typeface="宋体" panose="02010600030101010101" pitchFamily="2" charset="-122"/>
                          <a:cs typeface="Times New Roman" panose="02020603050405020304" pitchFamily="18" charset="0"/>
                        </a:rPr>
                        <a:t>⑦听着听着，你觉得周遭渐入万籁俱寂的氛围，有声似无声了。这便是美妙的天籁，它把你整个的心灵融化于空灵之中，让你在不知不觉中，进入了彩色的无忧亦无虑的梦之乡。这时的你在大自然的温怀里，变成了地地道道的自然之子。</a:t>
                      </a:r>
                      <a:endParaRPr lang="zh-CN" sz="4000" b="1"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just">
                        <a:spcAft>
                          <a:spcPts val="0"/>
                        </a:spcAft>
                      </a:pPr>
                      <a:r>
                        <a:rPr lang="en-US" sz="4000" b="1" kern="100">
                          <a:effectLst/>
                          <a:latin typeface="华文楷体" pitchFamily="2" charset="-122"/>
                          <a:ea typeface="宋体" panose="02010600030101010101" pitchFamily="2" charset="-122"/>
                          <a:cs typeface="Times New Roman" panose="02020603050405020304" pitchFamily="18" charset="0"/>
                        </a:rPr>
                        <a:t>  </a:t>
                      </a:r>
                      <a:r>
                        <a:rPr lang="zh-CN" sz="4000" kern="100">
                          <a:effectLst/>
                          <a:latin typeface="Calibri" panose="020F0502020204030204" charset="0"/>
                          <a:ea typeface="宋体" panose="02010600030101010101" pitchFamily="2" charset="-122"/>
                          <a:cs typeface="Times New Roman" panose="02020603050405020304" pitchFamily="18" charset="0"/>
                        </a:rPr>
                        <a:t>“遐思”之生华，关键词出现：“无忧无虑的梦之乡”，“自然”。</a:t>
                      </a:r>
                      <a:endParaRPr lang="zh-CN" sz="4000" kern="100">
                        <a:effectLst/>
                        <a:latin typeface="Calibri" panose="020F0502020204030204" charset="0"/>
                        <a:ea typeface="宋体" panose="02010600030101010101" pitchFamily="2" charset="-122"/>
                        <a:cs typeface="Times New Roman" panose="02020603050405020304" pitchFamily="18" charset="0"/>
                      </a:endParaRPr>
                    </a:p>
                    <a:p>
                      <a:pPr algn="just">
                        <a:spcAft>
                          <a:spcPts val="0"/>
                        </a:spcAft>
                      </a:pPr>
                      <a:r>
                        <a:rPr lang="zh-CN" sz="4000" kern="100">
                          <a:effectLst/>
                          <a:latin typeface="Calibri" panose="020F0502020204030204" charset="0"/>
                          <a:ea typeface="宋体" panose="02010600030101010101" pitchFamily="2" charset="-122"/>
                          <a:cs typeface="Times New Roman" panose="02020603050405020304" pitchFamily="18" charset="0"/>
                        </a:rPr>
                        <a:t>“无忧无虑”的原因是什么？</a:t>
                      </a:r>
                      <a:endParaRPr lang="zh-CN" sz="4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a:graphicFrameLocks noGrp="1"/>
          </p:cNvGraphicFramePr>
          <p:nvPr/>
        </p:nvGraphicFramePr>
        <p:xfrm>
          <a:off x="1223963" y="387350"/>
          <a:ext cx="10223500" cy="6340475"/>
        </p:xfrm>
        <a:graphic>
          <a:graphicData uri="http://schemas.openxmlformats.org/drawingml/2006/table">
            <a:tbl>
              <a:tblPr firstRow="1" firstCol="1" bandRow="1"/>
              <a:tblGrid>
                <a:gridCol w="6082697"/>
                <a:gridCol w="4140323"/>
              </a:tblGrid>
              <a:tr h="0">
                <a:tc>
                  <a:txBody>
                    <a:bodyPr/>
                    <a:lstStyle/>
                    <a:p>
                      <a:pPr indent="267970" algn="just">
                        <a:spcAft>
                          <a:spcPts val="0"/>
                        </a:spcAft>
                      </a:pPr>
                      <a:r>
                        <a:rPr lang="zh-CN" sz="3200" b="1" kern="100" dirty="0">
                          <a:effectLst/>
                          <a:latin typeface="Calibri" panose="020F0502020204030204" charset="0"/>
                          <a:ea typeface="宋体" panose="02010600030101010101" pitchFamily="2" charset="-122"/>
                          <a:cs typeface="Times New Roman" panose="02020603050405020304" pitchFamily="18" charset="0"/>
                        </a:rPr>
                        <a:t>⑧带着故乡的秋之声上路，在城镇乡野间辗转，虽然疲惫，但故乡的秋声，总以她深沉的诗意的祝福，抚慰着我跋涉中的灵魂。故乡的天籁一遍遍回响在心头，即使在喧嚣尘世中，当我真诚而怀有敬意地去谛听，仿佛能听得见一片叶子、一个花瓣、一粒松子的心灵独白，抑或能听得见小小蚂蚁们齐心协力搬动重物的呼号之声。于是，秋之声使我心怀若谷灵魂安宁，远离尘嚣与无谓的争斗。</a:t>
                      </a:r>
                      <a:endParaRPr lang="zh-CN" sz="3200" b="1"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indent="400050" algn="just">
                        <a:spcAft>
                          <a:spcPts val="0"/>
                        </a:spcAft>
                      </a:pPr>
                      <a:r>
                        <a:rPr lang="zh-CN" sz="3200" kern="100" dirty="0">
                          <a:effectLst/>
                          <a:latin typeface="Calibri" panose="020F0502020204030204" charset="0"/>
                          <a:ea typeface="宋体" panose="02010600030101010101" pitchFamily="2" charset="-122"/>
                          <a:cs typeface="Times New Roman" panose="02020603050405020304" pitchFamily="18" charset="0"/>
                        </a:rPr>
                        <a:t>谈故乡秋声对我的滋养和慰藉。“启迪”：于是，秋之声使我心怀若谷灵魂安宁，远离尘嚣与无谓的争斗。故乡的秋声消除了作者的烦恼，让作者无忧无虑，抚慰作者疲惫的心灵。</a:t>
                      </a:r>
                      <a:endParaRPr lang="zh-CN" sz="3200"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a:graphicFrameLocks noGrp="1"/>
          </p:cNvGraphicFramePr>
          <p:nvPr/>
        </p:nvGraphicFramePr>
        <p:xfrm>
          <a:off x="1376363" y="1081088"/>
          <a:ext cx="10020300" cy="4273550"/>
        </p:xfrm>
        <a:graphic>
          <a:graphicData uri="http://schemas.openxmlformats.org/drawingml/2006/table">
            <a:tbl>
              <a:tblPr firstRow="1" firstCol="1" bandRow="1"/>
              <a:tblGrid>
                <a:gridCol w="5962496"/>
                <a:gridCol w="4058505"/>
              </a:tblGrid>
              <a:tr h="0">
                <a:tc>
                  <a:txBody>
                    <a:bodyPr/>
                    <a:lstStyle/>
                    <a:p>
                      <a:pPr indent="267970" algn="just">
                        <a:spcAft>
                          <a:spcPts val="0"/>
                        </a:spcAft>
                      </a:pPr>
                      <a:r>
                        <a:rPr lang="zh-CN" sz="4000" b="1" kern="100" dirty="0">
                          <a:effectLst/>
                          <a:latin typeface="Calibri" panose="020F0502020204030204" charset="0"/>
                          <a:ea typeface="宋体" panose="02010600030101010101" pitchFamily="2" charset="-122"/>
                          <a:cs typeface="Times New Roman" panose="02020603050405020304" pitchFamily="18" charset="0"/>
                        </a:rPr>
                        <a:t>⑨这才是天籁的真意。</a:t>
                      </a:r>
                      <a:endParaRPr lang="zh-CN" sz="4000" b="1"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just">
                        <a:spcAft>
                          <a:spcPts val="0"/>
                        </a:spcAft>
                      </a:pPr>
                      <a:r>
                        <a:rPr lang="en-US" sz="4000" kern="100">
                          <a:effectLst/>
                          <a:latin typeface="Calibri" panose="020F0502020204030204" charset="0"/>
                          <a:ea typeface="宋体" panose="02010600030101010101" pitchFamily="2" charset="-122"/>
                          <a:cs typeface="Times New Roman" panose="02020603050405020304" pitchFamily="18" charset="0"/>
                        </a:rPr>
                        <a:t> </a:t>
                      </a:r>
                      <a:r>
                        <a:rPr lang="zh-CN" sz="4000" kern="100">
                          <a:effectLst/>
                          <a:latin typeface="Calibri" panose="020F0502020204030204" charset="0"/>
                          <a:ea typeface="宋体" panose="02010600030101010101" pitchFamily="2" charset="-122"/>
                          <a:cs typeface="Times New Roman" panose="02020603050405020304" pitchFamily="18" charset="0"/>
                        </a:rPr>
                        <a:t>单独列段，醒目，真意应在上文</a:t>
                      </a:r>
                      <a:endParaRPr lang="zh-CN" sz="4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7970" algn="just">
                        <a:spcAft>
                          <a:spcPts val="0"/>
                        </a:spcAft>
                      </a:pPr>
                      <a:r>
                        <a:rPr lang="zh-CN" sz="4000" b="1" kern="100" dirty="0">
                          <a:effectLst/>
                          <a:latin typeface="Calibri" panose="020F0502020204030204" charset="0"/>
                          <a:ea typeface="宋体" panose="02010600030101010101" pitchFamily="2" charset="-122"/>
                          <a:cs typeface="Times New Roman" panose="02020603050405020304" pitchFamily="18" charset="0"/>
                        </a:rPr>
                        <a:t>⑩一个人想要聆听天籁，必须把自己看小，看淡，看轻。那些工于心计，沉溺于称雄称霸之中的人，是无缘于天籁的。</a:t>
                      </a:r>
                      <a:endParaRPr lang="zh-CN" sz="4000" b="1"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indent="266700" algn="just">
                        <a:spcAft>
                          <a:spcPts val="0"/>
                        </a:spcAft>
                      </a:pPr>
                      <a:r>
                        <a:rPr lang="zh-CN" sz="4000" kern="100">
                          <a:effectLst/>
                          <a:latin typeface="Calibri" panose="020F0502020204030204" charset="0"/>
                          <a:ea typeface="宋体" panose="02010600030101010101" pitchFamily="2" charset="-122"/>
                          <a:cs typeface="Times New Roman" panose="02020603050405020304" pitchFamily="18" charset="0"/>
                        </a:rPr>
                        <a:t>懂天籁的前提为何？看小，看淡，看轻，此说振聋发聩。</a:t>
                      </a:r>
                      <a:endParaRPr lang="zh-CN" sz="4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tags/tag1.xml><?xml version="1.0" encoding="utf-8"?>
<p:tagLst xmlns:p="http://schemas.openxmlformats.org/presentationml/2006/main">
  <p:tag name="KSO_WM_TEMPLATE_CATEGORY" val="custom"/>
  <p:tag name="KSO_WM_TEMPLATE_INDEX" val="160005"/>
</p:tagLst>
</file>

<file path=ppt/tags/tag10.xml><?xml version="1.0" encoding="utf-8"?>
<p:tagLst xmlns:p="http://schemas.openxmlformats.org/presentationml/2006/main">
  <p:tag name="KSO_WM_TEMPLATE_CATEGORY" val="custom"/>
  <p:tag name="KSO_WM_TEMPLATE_INDEX" val="160005"/>
</p:tagLst>
</file>

<file path=ppt/tags/tag11.xml><?xml version="1.0" encoding="utf-8"?>
<p:tagLst xmlns:p="http://schemas.openxmlformats.org/presentationml/2006/main">
  <p:tag name="KSO_WM_TEMPLATE_CATEGORY" val="custom"/>
  <p:tag name="KSO_WM_TEMPLATE_INDEX" val="160005"/>
</p:tagLst>
</file>

<file path=ppt/tags/tag12.xml><?xml version="1.0" encoding="utf-8"?>
<p:tagLst xmlns:p="http://schemas.openxmlformats.org/presentationml/2006/main">
  <p:tag name="KSO_WM_TEMPLATE_CATEGORY" val="custom"/>
  <p:tag name="KSO_WM_TEMPLATE_INDEX" val="160005"/>
</p:tagLst>
</file>

<file path=ppt/tags/tag13.xml><?xml version="1.0" encoding="utf-8"?>
<p:tagLst xmlns:p="http://schemas.openxmlformats.org/presentationml/2006/main">
  <p:tag name="KSO_WM_TEMPLATE_CATEGORY" val="custom"/>
  <p:tag name="KSO_WM_TEMPLATE_INDEX" val="160005"/>
</p:tagLst>
</file>

<file path=ppt/tags/tag14.xml><?xml version="1.0" encoding="utf-8"?>
<p:tagLst xmlns:p="http://schemas.openxmlformats.org/presentationml/2006/main">
  <p:tag name="KSO_WM_TEMPLATE_CATEGORY" val="custom"/>
  <p:tag name="KSO_WM_TEMPLATE_INDEX" val="160005"/>
</p:tagLst>
</file>

<file path=ppt/tags/tag15.xml><?xml version="1.0" encoding="utf-8"?>
<p:tagLst xmlns:p="http://schemas.openxmlformats.org/presentationml/2006/main">
  <p:tag name="KSO_WM_TEMPLATE_CATEGORY" val="custom"/>
  <p:tag name="KSO_WM_TEMPLATE_INDEX" val="160005"/>
</p:tagLst>
</file>

<file path=ppt/tags/tag16.xml><?xml version="1.0" encoding="utf-8"?>
<p:tagLst xmlns:p="http://schemas.openxmlformats.org/presentationml/2006/main">
  <p:tag name="KSO_WM_TEMPLATE_CATEGORY" val="custom"/>
  <p:tag name="KSO_WM_TEMPLATE_INDEX" val="160005"/>
</p:tagLst>
</file>

<file path=ppt/tags/tag17.xml><?xml version="1.0" encoding="utf-8"?>
<p:tagLst xmlns:p="http://schemas.openxmlformats.org/presentationml/2006/main">
  <p:tag name="KSO_WM_TEMPLATE_CATEGORY" val="custom"/>
  <p:tag name="KSO_WM_TEMPLATE_INDEX" val="160005"/>
</p:tagLst>
</file>

<file path=ppt/tags/tag18.xml><?xml version="1.0" encoding="utf-8"?>
<p:tagLst xmlns:p="http://schemas.openxmlformats.org/presentationml/2006/main">
  <p:tag name="KSO_WM_TEMPLATE_CATEGORY" val="custom"/>
  <p:tag name="KSO_WM_TEMPLATE_INDEX" val="160005"/>
</p:tagLst>
</file>

<file path=ppt/tags/tag19.xml><?xml version="1.0" encoding="utf-8"?>
<p:tagLst xmlns:p="http://schemas.openxmlformats.org/presentationml/2006/main">
  <p:tag name="KSO_WM_TEMPLATE_CATEGORY" val="custom"/>
  <p:tag name="KSO_WM_TEMPLATE_INDEX" val="160005"/>
</p:tagLst>
</file>

<file path=ppt/tags/tag2.xml><?xml version="1.0" encoding="utf-8"?>
<p:tagLst xmlns:p="http://schemas.openxmlformats.org/presentationml/2006/main">
  <p:tag name="KSO_WM_TEMPLATE_CATEGORY" val="custom"/>
  <p:tag name="KSO_WM_TEMPLATE_INDEX" val="160005"/>
</p:tagLst>
</file>

<file path=ppt/tags/tag20.xml><?xml version="1.0" encoding="utf-8"?>
<p:tagLst xmlns:p="http://schemas.openxmlformats.org/presentationml/2006/main">
  <p:tag name="KSO_WM_TEMPLATE_CATEGORY" val="custom"/>
  <p:tag name="KSO_WM_TEMPLATE_INDEX" val="160005"/>
</p:tagLst>
</file>

<file path=ppt/tags/tag21.xml><?xml version="1.0" encoding="utf-8"?>
<p:tagLst xmlns:p="http://schemas.openxmlformats.org/presentationml/2006/main">
  <p:tag name="KSO_WM_TEMPLATE_CATEGORY" val="custom"/>
  <p:tag name="KSO_WM_TEMPLATE_INDEX" val="160005"/>
</p:tagLst>
</file>

<file path=ppt/tags/tag22.xml><?xml version="1.0" encoding="utf-8"?>
<p:tagLst xmlns:p="http://schemas.openxmlformats.org/presentationml/2006/main">
  <p:tag name="KSO_WM_TEMPLATE_CATEGORY" val="custom"/>
  <p:tag name="KSO_WM_TEMPLATE_INDEX" val="160005"/>
</p:tagLst>
</file>

<file path=ppt/tags/tag23.xml><?xml version="1.0" encoding="utf-8"?>
<p:tagLst xmlns:p="http://schemas.openxmlformats.org/presentationml/2006/main">
  <p:tag name="KSO_WM_TEMPLATE_CATEGORY" val="custom"/>
  <p:tag name="KSO_WM_TEMPLATE_INDEX" val="160005"/>
</p:tagLst>
</file>

<file path=ppt/tags/tag24.xml><?xml version="1.0" encoding="utf-8"?>
<p:tagLst xmlns:p="http://schemas.openxmlformats.org/presentationml/2006/main">
  <p:tag name="KSO_WM_TEMPLATE_CATEGORY" val="custom"/>
  <p:tag name="KSO_WM_TEMPLATE_INDEX" val="160005"/>
</p:tagLst>
</file>

<file path=ppt/tags/tag3.xml><?xml version="1.0" encoding="utf-8"?>
<p:tagLst xmlns:p="http://schemas.openxmlformats.org/presentationml/2006/main">
  <p:tag name="KSO_WM_TEMPLATE_CATEGORY" val="custom"/>
  <p:tag name="KSO_WM_TEMPLATE_INDEX" val="160005"/>
</p:tagLst>
</file>

<file path=ppt/tags/tag4.xml><?xml version="1.0" encoding="utf-8"?>
<p:tagLst xmlns:p="http://schemas.openxmlformats.org/presentationml/2006/main">
  <p:tag name="KSO_WM_TEMPLATE_CATEGORY" val="custom"/>
  <p:tag name="KSO_WM_TEMPLATE_INDEX" val="160005"/>
</p:tagLst>
</file>

<file path=ppt/tags/tag5.xml><?xml version="1.0" encoding="utf-8"?>
<p:tagLst xmlns:p="http://schemas.openxmlformats.org/presentationml/2006/main">
  <p:tag name="KSO_WM_TEMPLATE_CATEGORY" val="custom"/>
  <p:tag name="KSO_WM_TEMPLATE_INDEX" val="160005"/>
</p:tagLst>
</file>

<file path=ppt/tags/tag6.xml><?xml version="1.0" encoding="utf-8"?>
<p:tagLst xmlns:p="http://schemas.openxmlformats.org/presentationml/2006/main">
  <p:tag name="KSO_WM_TEMPLATE_CATEGORY" val="custom"/>
  <p:tag name="KSO_WM_TEMPLATE_INDEX" val="160005"/>
</p:tagLst>
</file>

<file path=ppt/tags/tag7.xml><?xml version="1.0" encoding="utf-8"?>
<p:tagLst xmlns:p="http://schemas.openxmlformats.org/presentationml/2006/main">
  <p:tag name="KSO_WM_TEMPLATE_CATEGORY" val="custom"/>
  <p:tag name="KSO_WM_TEMPLATE_INDEX" val="160005"/>
</p:tagLst>
</file>

<file path=ppt/tags/tag8.xml><?xml version="1.0" encoding="utf-8"?>
<p:tagLst xmlns:p="http://schemas.openxmlformats.org/presentationml/2006/main">
  <p:tag name="KSO_WM_TEMPLATE_CATEGORY" val="custom"/>
  <p:tag name="KSO_WM_TEMPLATE_INDEX" val="160005"/>
</p:tagLst>
</file>

<file path=ppt/tags/tag9.xml><?xml version="1.0" encoding="utf-8"?>
<p:tagLst xmlns:p="http://schemas.openxmlformats.org/presentationml/2006/main">
  <p:tag name="KSO_WM_TEMPLATE_CATEGORY" val="custom"/>
  <p:tag name="KSO_WM_TEMPLATE_INDEX" val="160005"/>
</p:tagLst>
</file>

<file path=ppt/theme/theme1.xml><?xml version="1.0" encoding="utf-8"?>
<a:theme xmlns:a="http://schemas.openxmlformats.org/drawingml/2006/main" name="丝状">
  <a:themeElements>
    <a:clrScheme name="丝状">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丝状">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丝状">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丝状">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themeOverride>
</file>

<file path=docProps/app.xml><?xml version="1.0" encoding="utf-8"?>
<Properties xmlns="http://schemas.openxmlformats.org/officeDocument/2006/extended-properties" xmlns:vt="http://schemas.openxmlformats.org/officeDocument/2006/docPropsVTypes">
  <Template>Wisp</Template>
  <TotalTime>0</TotalTime>
  <Words>39127</Words>
  <Application>WPS 演示</Application>
  <PresentationFormat>宽屏</PresentationFormat>
  <Paragraphs>2043</Paragraphs>
  <Slides>294</Slides>
  <Notes>0</Notes>
  <HiddenSlides>0</HiddenSlides>
  <MMClips>0</MMClips>
  <ScaleCrop>false</ScaleCrop>
  <HeadingPairs>
    <vt:vector size="6" baseType="variant">
      <vt:variant>
        <vt:lpstr>已用的字体</vt:lpstr>
      </vt:variant>
      <vt:variant>
        <vt:i4>31</vt:i4>
      </vt:variant>
      <vt:variant>
        <vt:lpstr>主题</vt:lpstr>
      </vt:variant>
      <vt:variant>
        <vt:i4>1</vt:i4>
      </vt:variant>
      <vt:variant>
        <vt:lpstr>幻灯片标题</vt:lpstr>
      </vt:variant>
      <vt:variant>
        <vt:i4>294</vt:i4>
      </vt:variant>
    </vt:vector>
  </HeadingPairs>
  <TitlesOfParts>
    <vt:vector size="326" baseType="lpstr">
      <vt:lpstr>Arial</vt:lpstr>
      <vt:lpstr>宋体</vt:lpstr>
      <vt:lpstr>Wingdings</vt:lpstr>
      <vt:lpstr>Century Gothic</vt:lpstr>
      <vt:lpstr>幼圆</vt:lpstr>
      <vt:lpstr>Wingdings 3</vt:lpstr>
      <vt:lpstr>Arial</vt:lpstr>
      <vt:lpstr>Segoe Print</vt:lpstr>
      <vt:lpstr>微软雅黑</vt:lpstr>
      <vt:lpstr>Arial Unicode MS</vt:lpstr>
      <vt:lpstr>Symbol</vt:lpstr>
      <vt:lpstr>Calibri</vt:lpstr>
      <vt:lpstr>黑体</vt:lpstr>
      <vt:lpstr>楷体_GB2312</vt:lpstr>
      <vt:lpstr>华文行楷</vt:lpstr>
      <vt:lpstr>方正行楷_GBK</vt:lpstr>
      <vt:lpstr>Gill Sans Light</vt:lpstr>
      <vt:lpstr>Verdana</vt:lpstr>
      <vt:lpstr>Times New Roman</vt:lpstr>
      <vt:lpstr>华文楷体</vt:lpstr>
      <vt:lpstr>新宋体</vt:lpstr>
      <vt:lpstr>Symbol</vt:lpstr>
      <vt:lpstr>+中文正文</vt:lpstr>
      <vt:lpstr>Courier New</vt:lpstr>
      <vt:lpstr>华文中宋</vt:lpstr>
      <vt:lpstr>楷体</vt:lpstr>
      <vt:lpstr>仿宋</vt:lpstr>
      <vt:lpstr>Arial Black</vt:lpstr>
      <vt:lpstr>Gulim</vt:lpstr>
      <vt:lpstr>楷体_GB2312</vt:lpstr>
      <vt:lpstr>幼圆</vt:lpstr>
      <vt:lpstr>丝状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领会思想内涵，突出中华优秀文化的传承与发展</vt:lpstr>
      <vt:lpstr>PowerPoint 演示文稿</vt:lpstr>
      <vt:lpstr>启发：备考中精选试题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1.继续加大学生自我学习、自我建构的力度。</vt:lpstr>
      <vt:lpstr>    真正的语文教育必须实现教学方式转变。日常生活的观察、体悟，热点时事的关注、思考，课外阅读的有效开展，自主学习方式的构建等，都应该成为语文生活的常态。</vt:lpstr>
      <vt:lpstr>PowerPoint 演示文稿</vt:lpstr>
      <vt:lpstr>PowerPoint 演示文稿</vt:lpstr>
      <vt:lpstr>PowerPoint 演示文稿</vt:lpstr>
      <vt:lpstr>PowerPoint 演示文稿</vt:lpstr>
      <vt:lpstr>PowerPoint 演示文稿</vt:lpstr>
      <vt:lpstr>2.重视学生思维能力的训练。</vt:lpstr>
      <vt:lpstr>PowerPoint 演示文稿</vt:lpstr>
      <vt:lpstr>PowerPoint 演示文稿</vt:lpstr>
      <vt:lpstr>PowerPoint 演示文稿</vt:lpstr>
      <vt:lpstr>PowerPoint 演示文稿</vt:lpstr>
      <vt:lpstr>PowerPoint 演示文稿</vt:lpstr>
      <vt:lpstr>      大雁排列着整齐的队伍，向南飞行；蚂蚁家族内部拥有着严密的分工，相互配合；羚羊成群结队，在草原上迁徙。他们之所以在一起，是因为他们之间有纽带。纽带是人们必须拥有的。拥有纽带，可以使人们的力量汇聚在一起，发挥出巨大的力量。拥有纽带，可以凝聚人心，大家团结协作，促进社会的发展。</vt:lpstr>
      <vt:lpstr>PowerPoint 演示文稿</vt:lpstr>
      <vt:lpstr>PowerPoint 演示文稿</vt:lpstr>
      <vt:lpstr>PowerPoint 演示文稿</vt:lpstr>
      <vt:lpstr>PowerPoint 演示文稿</vt:lpstr>
      <vt:lpstr>PowerPoint 演示文稿</vt:lpstr>
      <vt:lpstr>PowerPoint 演示文稿</vt:lpstr>
      <vt:lpstr>（1）周测月考要精于“算计”。 （2）作文训练要让学生充分参与。 （3）资料选择要一题多用。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比如诗歌鉴赏的问题，我们首先一定要研究诗人为什么要写诗歌。</vt:lpstr>
      <vt:lpstr>比如关联词语，我们也要问，为什么要使用关联词语。</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3.读写一体是素材积累的方法</vt:lpstr>
      <vt:lpstr>PowerPoint 演示文稿</vt:lpstr>
      <vt:lpstr>PowerPoint 演示文稿</vt:lpstr>
      <vt:lpstr>PowerPoint 演示文稿</vt:lpstr>
      <vt:lpstr>君子曰：战国之时，士多大言无当，盖往往藉是以媒利禄。尊卢沙，亦其一人也。使晋兵不即至，或可少售其妄；未久辄败，亦不幸矣哉！历考往事，矫虚以诳人，未有令后者也。然则尊卢沙之劓，非不幸也，宜也。</vt:lpstr>
      <vt:lpstr>    子曰：“道不同，不相为谋”，亦各从其志也。故曰：“富贵如可求，虽执鞭之士，吾亦为之。如不可求，从吾所好。”举世混浊，清士乃见，岂以其重若彼，其轻若此哉？</vt:lpstr>
      <vt:lpstr>对下面这首宋诗的赏析，不恰当的一项是(      )                             约   客                                   赵师秀                 黄梅时节家家雨，青草池塘处处蛙。                 有约不来过夜半，闲敲棋子落灯花。 A.前两句写出了时令特色和地方气息，从侧面透露出诗人在静候友人来访时的感受。 B.第三句点题，以“夜半”说明诗人在久久等待，但约客未至，却只听到阵阵的雨声、蛙声。 C.第四句描写了“闲敲棋子”这一细节，生动地表现出诗人此时闲适恬淡的心情。 D.全诗通过对环境和人物动作的渲染，描写诗人雨夜等候客人的情景，含蓄而有韵味。</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高考作文对考生能力要求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关于现代文阅读</vt:lpstr>
      <vt:lpstr>(一)论述类文本阅读 </vt:lpstr>
      <vt:lpstr>PowerPoint 演示文稿</vt:lpstr>
      <vt:lpstr>1．下列关于原文内容的理解和分析，正确的一项是</vt:lpstr>
      <vt:lpstr>1.下列关于原文内容的理解和分析，正确的一项是</vt:lpstr>
      <vt:lpstr>1．下列关于原文内容的理解和分析，正确的一项是</vt:lpstr>
      <vt:lpstr>1．下列关于原文内容的理解和分析，正确的一项是</vt:lpstr>
      <vt:lpstr>2.下列对原文论证的相关分析，不正确的一项是</vt:lpstr>
      <vt:lpstr>2.下列对原文论证的相关分析，不正确的一项是</vt:lpstr>
      <vt:lpstr>2.下列对原文论证的相关分析，不正确的一项是</vt:lpstr>
      <vt:lpstr>2.下列对原文论证的相关分析，不正确的一项是</vt:lpstr>
      <vt:lpstr>3.根据原文内容，下列说法不正确的一项是</vt:lpstr>
      <vt:lpstr>3.根据原文内容，下列说法不正确的一项是</vt:lpstr>
      <vt:lpstr>3.根据原文内容，下列说法不正确的一项是</vt:lpstr>
      <vt:lpstr>3.根据原文内容，下列说法不正确的一项是</vt:lpstr>
      <vt:lpstr>复习建议 </vt:lpstr>
      <vt:lpstr>PowerPoint 演示文稿</vt:lpstr>
      <vt:lpstr>文学类文本阅读</vt:lpstr>
      <vt:lpstr>文学类文本阅读</vt:lpstr>
      <vt:lpstr>文学类文本阅读</vt:lpstr>
      <vt:lpstr>文学类文本阅读</vt:lpstr>
      <vt:lpstr>文学类文本阅读</vt:lpstr>
      <vt:lpstr> 2、鉴赏</vt:lpstr>
      <vt:lpstr> 2、鉴赏</vt:lpstr>
      <vt:lpstr>2.鉴赏</vt:lpstr>
      <vt:lpstr>3、探究</vt:lpstr>
      <vt:lpstr>考查文本：小说、散文</vt:lpstr>
      <vt:lpstr>PowerPoint 演示文稿</vt:lpstr>
      <vt:lpstr> 小说以“锄”为标题，有什么寓意？请结合全文简要分析。</vt:lpstr>
      <vt:lpstr>细读题目，分析答题角度</vt:lpstr>
      <vt:lpstr>“我不是锄地，我是过瘾”这句话，既是理解六安爷的关键，也是理解小说主旨的关键，请结合全文进行分析。（8分）</vt:lpstr>
      <vt:lpstr>PowerPoint 演示文稿</vt:lpstr>
      <vt:lpstr>PowerPoint 演示文稿</vt:lpstr>
      <vt:lpstr>（三）实用类文本阅读</vt:lpstr>
      <vt:lpstr>（三）实用类文本阅读</vt:lpstr>
      <vt:lpstr>（三）实用类文本阅读</vt:lpstr>
      <vt:lpstr>（三）实用类文本阅读</vt:lpstr>
      <vt:lpstr>PowerPoint 演示文稿</vt:lpstr>
      <vt:lpstr>7．下列对材料相关内容的梳理，不正确的一项是</vt:lpstr>
      <vt:lpstr>7．下列对材料相关内容的梳理，不正确的一项是</vt:lpstr>
      <vt:lpstr>7．下列对材料相关内容的梳理，不正确的一项是</vt:lpstr>
      <vt:lpstr>7．下列对材料相关内容的梳理，不正确的一项是</vt:lpstr>
      <vt:lpstr>8．下列对材料相关内容的概括和分析，正确的两项是</vt:lpstr>
      <vt:lpstr>8．下列对材料相关内容的概括和分析，正确的两项是</vt:lpstr>
      <vt:lpstr>8．下列对材料相关内容的概括和分析，正确的两项是</vt:lpstr>
      <vt:lpstr>8．下列对材料相关内容的概括和分析，正确的两项是</vt:lpstr>
      <vt:lpstr>8．下列对材料相关内容的概括和分析，正确的两项是</vt:lpstr>
      <vt:lpstr>9．根据上述材料，概括说明中央电视台纪录频道开播初期与美国国家地理频道在制播运营模式方面的不同。</vt:lpstr>
      <vt:lpstr>PowerPoint 演示文稿</vt:lpstr>
      <vt:lpstr>PowerPoint 演示文稿</vt:lpstr>
      <vt:lpstr>关于古诗文阅读</vt:lpstr>
      <vt:lpstr>（四）文言文阅读</vt:lpstr>
      <vt:lpstr>（四）文言文阅读</vt:lpstr>
      <vt:lpstr>PowerPoint 演示文稿</vt:lpstr>
      <vt:lpstr>“知言”：培养文言文语感，夯实文言文基础</vt:lpstr>
      <vt:lpstr>“知言”：了解试题指向，掌握解题规律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置身诗境，体悟情感</vt:lpstr>
      <vt:lpstr>PowerPoint 演示文稿</vt:lpstr>
      <vt:lpstr>一、读懂诗歌</vt:lpstr>
      <vt:lpstr>读懂诗歌</vt:lpstr>
      <vt:lpstr>二 、分类练习</vt:lpstr>
      <vt:lpstr>巧问巧答</vt:lpstr>
      <vt:lpstr>巧问巧答</vt:lpstr>
      <vt:lpstr>PowerPoint 演示文稿</vt:lpstr>
      <vt:lpstr>PowerPoint 演示文稿</vt:lpstr>
      <vt:lpstr>PowerPoint 演示文稿</vt:lpstr>
      <vt:lpstr> 知识清单</vt:lpstr>
      <vt:lpstr>古诗文理解性默写</vt:lpstr>
      <vt:lpstr>语言运用</vt:lpstr>
      <vt:lpstr>由推断的条件，不一定得出推断的结果</vt:lpstr>
      <vt:lpstr>信号</vt:lpstr>
      <vt:lpstr>写作</vt:lpstr>
      <vt:lpstr>PowerPoint 演示文稿</vt:lpstr>
      <vt:lpstr>PowerPoint 演示文稿</vt:lpstr>
      <vt:lpstr>PowerPoint 演示文稿</vt:lpstr>
      <vt:lpstr>高考作文对考生能力要求</vt:lpstr>
      <vt:lpstr>PowerPoint 演示文稿</vt:lpstr>
      <vt:lpstr>高考作文    写什么</vt:lpstr>
      <vt:lpstr>“呈现你所认识的中国”</vt:lpstr>
      <vt:lpstr>帮助外国青年读懂中国</vt:lpstr>
      <vt:lpstr>从“二元对立”走向“多元思维” </vt:lpstr>
      <vt:lpstr>从“二元对立”走向“多元思维”</vt:lpstr>
      <vt:lpstr>   “命题在正面引领价值观的同时，也为批判性思维的发挥预留空间，启发考生直面发展中的问题，正视前进中的矛盾。”（2017-06-07教育部考试中心）  </vt:lpstr>
      <vt:lpstr>高考作文    怎么写</vt:lpstr>
      <vt:lpstr>理性认识任务驱动型作文</vt:lpstr>
      <vt:lpstr>高考作文    怎么写</vt:lpstr>
      <vt:lpstr>龙的图腾，龙的传人          2017届一考生</vt:lpstr>
      <vt:lpstr>PowerPoint 演示文稿</vt:lpstr>
      <vt:lpstr>PowerPoint 演示文稿</vt:lpstr>
      <vt:lpstr>22．阅读下面的材料，根据要求写作。</vt:lpstr>
      <vt:lpstr>试题分析</vt:lpstr>
      <vt:lpstr>PowerPoint 演示文稿</vt:lpstr>
      <vt:lpstr>PowerPoint 演示文稿</vt:lpstr>
      <vt:lpstr>PowerPoint 演示文稿</vt:lpstr>
      <vt:lpstr>PowerPoint 演示文稿</vt:lpstr>
      <vt:lpstr>PowerPoint 演示文稿</vt:lpstr>
      <vt:lpstr>PowerPoint 演示文稿</vt:lpstr>
      <vt:lpstr>复习建议</vt:lpstr>
      <vt:lpstr>感谢！ 北京王涛 139102</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53</cp:revision>
  <dcterms:created xsi:type="dcterms:W3CDTF">2016-09-22T14:53:00Z</dcterms:created>
  <dcterms:modified xsi:type="dcterms:W3CDTF">2017-09-30T07:21:34Z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