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1066" r:id="rId2"/>
    <p:sldId id="985" r:id="rId3"/>
    <p:sldId id="986" r:id="rId4"/>
    <p:sldId id="825" r:id="rId5"/>
    <p:sldId id="922" r:id="rId6"/>
    <p:sldId id="1133" r:id="rId7"/>
    <p:sldId id="1134" r:id="rId8"/>
    <p:sldId id="1135" r:id="rId9"/>
    <p:sldId id="1132" r:id="rId10"/>
    <p:sldId id="1137" r:id="rId11"/>
    <p:sldId id="1136" r:id="rId12"/>
    <p:sldId id="1069" r:id="rId13"/>
    <p:sldId id="1037" r:id="rId14"/>
    <p:sldId id="1138" r:id="rId15"/>
    <p:sldId id="1108" r:id="rId16"/>
    <p:sldId id="1109" r:id="rId17"/>
    <p:sldId id="1072" r:id="rId18"/>
    <p:sldId id="1073" r:id="rId19"/>
    <p:sldId id="999" r:id="rId20"/>
    <p:sldId id="1000" r:id="rId21"/>
    <p:sldId id="1075" r:id="rId22"/>
    <p:sldId id="1076" r:id="rId23"/>
    <p:sldId id="996" r:id="rId24"/>
    <p:sldId id="1139" r:id="rId25"/>
    <p:sldId id="1140" r:id="rId26"/>
    <p:sldId id="1105" r:id="rId27"/>
    <p:sldId id="1106" r:id="rId28"/>
    <p:sldId id="997" r:id="rId29"/>
    <p:sldId id="1078" r:id="rId30"/>
    <p:sldId id="1009" r:id="rId31"/>
    <p:sldId id="1141" r:id="rId32"/>
    <p:sldId id="1010" r:id="rId33"/>
    <p:sldId id="1120" r:id="rId34"/>
    <p:sldId id="1081" r:id="rId35"/>
    <p:sldId id="1052" r:id="rId36"/>
    <p:sldId id="1142" r:id="rId37"/>
    <p:sldId id="1143" r:id="rId38"/>
    <p:sldId id="1033" r:id="rId39"/>
    <p:sldId id="1121" r:id="rId40"/>
    <p:sldId id="1144" r:id="rId41"/>
    <p:sldId id="1145" r:id="rId42"/>
    <p:sldId id="1091" r:id="rId43"/>
    <p:sldId id="1126" r:id="rId44"/>
    <p:sldId id="1093" r:id="rId45"/>
    <p:sldId id="1148" r:id="rId46"/>
    <p:sldId id="1095" r:id="rId47"/>
    <p:sldId id="1103" r:id="rId48"/>
    <p:sldId id="1146" r:id="rId49"/>
    <p:sldId id="1147" r:id="rId50"/>
    <p:sldId id="1112" r:id="rId51"/>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8709" autoAdjust="0"/>
  </p:normalViewPr>
  <p:slideViewPr>
    <p:cSldViewPr>
      <p:cViewPr varScale="1">
        <p:scale>
          <a:sx n="91" d="100"/>
          <a:sy n="91" d="100"/>
        </p:scale>
        <p:origin x="-444"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16.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1.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17.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2.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18.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3.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19.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4.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0.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5.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1.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6.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2.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7.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3.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8.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4.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29.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5.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17" Type="http://schemas.openxmlformats.org/officeDocument/2006/relationships/slide" Target="slide31.xml"/><Relationship Id="rId2" Type="http://schemas.openxmlformats.org/officeDocument/2006/relationships/notesSlide" Target="../notesSlides/notesSlide26.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1.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7.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2.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17" Type="http://schemas.openxmlformats.org/officeDocument/2006/relationships/slide" Target="slide33.xml"/><Relationship Id="rId2" Type="http://schemas.openxmlformats.org/officeDocument/2006/relationships/notesSlide" Target="../notesSlides/notesSlide28.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3.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29.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4.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0.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5.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17" Type="http://schemas.openxmlformats.org/officeDocument/2006/relationships/slide" Target="slide47.xml"/><Relationship Id="rId2" Type="http://schemas.openxmlformats.org/officeDocument/2006/relationships/notesSlide" Target="../notesSlides/notesSlide31.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6.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2.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7.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3.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8.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4.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39.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5.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5.xml"/><Relationship Id="rId3" Type="http://schemas.openxmlformats.org/officeDocument/2006/relationships/slide" Target="slide41.xml"/><Relationship Id="rId7" Type="http://schemas.openxmlformats.org/officeDocument/2006/relationships/slide" Target="slide23.xml"/><Relationship Id="rId12" Type="http://schemas.openxmlformats.org/officeDocument/2006/relationships/slide" Target="slide34.xml"/><Relationship Id="rId17" Type="http://schemas.openxmlformats.org/officeDocument/2006/relationships/slide" Target="slide46.xml"/><Relationship Id="rId2" Type="http://schemas.openxmlformats.org/officeDocument/2006/relationships/notesSlide" Target="../notesSlides/notesSlide36.xml"/><Relationship Id="rId16"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32.xml"/><Relationship Id="rId5" Type="http://schemas.openxmlformats.org/officeDocument/2006/relationships/slide" Target="slide21.xml"/><Relationship Id="rId15" Type="http://schemas.openxmlformats.org/officeDocument/2006/relationships/slide" Target="slide42.xml"/><Relationship Id="rId10" Type="http://schemas.openxmlformats.org/officeDocument/2006/relationships/slide" Target="slide28.xml"/><Relationship Id="rId4" Type="http://schemas.openxmlformats.org/officeDocument/2006/relationships/slide" Target="slide20.xml"/><Relationship Id="rId9" Type="http://schemas.openxmlformats.org/officeDocument/2006/relationships/slide" Target="slide27.xml"/><Relationship Id="rId14" Type="http://schemas.openxmlformats.org/officeDocument/2006/relationships/slide" Target="slide38.xml"/></Relationships>
</file>

<file path=ppt/slides/_rels/slide41.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7.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17" Type="http://schemas.openxmlformats.org/officeDocument/2006/relationships/slide" Target="slide43.xml"/><Relationship Id="rId2" Type="http://schemas.openxmlformats.org/officeDocument/2006/relationships/notesSlide" Target="../notesSlides/notesSlide38.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3.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39.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4.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5.xml"/><Relationship Id="rId3" Type="http://schemas.openxmlformats.org/officeDocument/2006/relationships/slide" Target="slide45.xml"/><Relationship Id="rId7" Type="http://schemas.openxmlformats.org/officeDocument/2006/relationships/slide" Target="slide23.xml"/><Relationship Id="rId12" Type="http://schemas.openxmlformats.org/officeDocument/2006/relationships/slide" Target="slide34.xml"/><Relationship Id="rId17" Type="http://schemas.openxmlformats.org/officeDocument/2006/relationships/slide" Target="slide46.xml"/><Relationship Id="rId2" Type="http://schemas.openxmlformats.org/officeDocument/2006/relationships/notesSlide" Target="../notesSlides/notesSlide40.xml"/><Relationship Id="rId16"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32.xml"/><Relationship Id="rId5" Type="http://schemas.openxmlformats.org/officeDocument/2006/relationships/slide" Target="slide21.xml"/><Relationship Id="rId15" Type="http://schemas.openxmlformats.org/officeDocument/2006/relationships/slide" Target="slide42.xml"/><Relationship Id="rId10" Type="http://schemas.openxmlformats.org/officeDocument/2006/relationships/slide" Target="slide28.xml"/><Relationship Id="rId4" Type="http://schemas.openxmlformats.org/officeDocument/2006/relationships/slide" Target="slide20.xml"/><Relationship Id="rId9" Type="http://schemas.openxmlformats.org/officeDocument/2006/relationships/slide" Target="slide27.xml"/><Relationship Id="rId14" Type="http://schemas.openxmlformats.org/officeDocument/2006/relationships/slide" Target="slide38.xml"/></Relationships>
</file>

<file path=ppt/slides/_rels/slide45.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42.xml"/><Relationship Id="rId3" Type="http://schemas.openxmlformats.org/officeDocument/2006/relationships/slide" Target="slide21.xml"/><Relationship Id="rId7" Type="http://schemas.openxmlformats.org/officeDocument/2006/relationships/slide" Target="slide27.xml"/><Relationship Id="rId12" Type="http://schemas.openxmlformats.org/officeDocument/2006/relationships/slide" Target="slide38.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26.xml"/><Relationship Id="rId11" Type="http://schemas.openxmlformats.org/officeDocument/2006/relationships/slide" Target="slide35.xml"/><Relationship Id="rId5" Type="http://schemas.openxmlformats.org/officeDocument/2006/relationships/slide" Target="slide23.xml"/><Relationship Id="rId15" Type="http://schemas.openxmlformats.org/officeDocument/2006/relationships/slide" Target="slide46.xml"/><Relationship Id="rId10" Type="http://schemas.openxmlformats.org/officeDocument/2006/relationships/slide" Target="slide34.xml"/><Relationship Id="rId4" Type="http://schemas.openxmlformats.org/officeDocument/2006/relationships/slide" Target="slide22.xml"/><Relationship Id="rId9" Type="http://schemas.openxmlformats.org/officeDocument/2006/relationships/slide" Target="slide32.xml"/><Relationship Id="rId14"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18" Type="http://schemas.openxmlformats.org/officeDocument/2006/relationships/slide" Target="slide2.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17" Type="http://schemas.openxmlformats.org/officeDocument/2006/relationships/slide" Target="slide47.xml"/><Relationship Id="rId2" Type="http://schemas.openxmlformats.org/officeDocument/2006/relationships/notesSlide" Target="../notesSlides/notesSlide41.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19" Type="http://schemas.openxmlformats.org/officeDocument/2006/relationships/image" Target="../media/image5.png"/><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7.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42.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8.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43.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49.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8.xml"/><Relationship Id="rId3" Type="http://schemas.openxmlformats.org/officeDocument/2006/relationships/slide" Target="slide20.xml"/><Relationship Id="rId7" Type="http://schemas.openxmlformats.org/officeDocument/2006/relationships/slide" Target="slide26.xml"/><Relationship Id="rId12" Type="http://schemas.openxmlformats.org/officeDocument/2006/relationships/slide" Target="slide35.xml"/><Relationship Id="rId2" Type="http://schemas.openxmlformats.org/officeDocument/2006/relationships/notesSlide" Target="../notesSlides/notesSlide44.xml"/><Relationship Id="rId16"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4.xml"/><Relationship Id="rId5" Type="http://schemas.openxmlformats.org/officeDocument/2006/relationships/slide" Target="slide22.xml"/><Relationship Id="rId15" Type="http://schemas.openxmlformats.org/officeDocument/2006/relationships/slide" Target="slide44.xml"/><Relationship Id="rId10" Type="http://schemas.openxmlformats.org/officeDocument/2006/relationships/slide" Target="slide32.xml"/><Relationship Id="rId4" Type="http://schemas.openxmlformats.org/officeDocument/2006/relationships/slide" Target="slide21.xml"/><Relationship Id="rId9" Type="http://schemas.openxmlformats.org/officeDocument/2006/relationships/slide" Target="slide28.xml"/><Relationship Id="rId14" Type="http://schemas.openxmlformats.org/officeDocument/2006/relationships/slide" Target="slide4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4.xml"/><Relationship Id="rId18" Type="http://schemas.openxmlformats.org/officeDocument/2006/relationships/slide" Target="slide46.xml"/><Relationship Id="rId3" Type="http://schemas.openxmlformats.org/officeDocument/2006/relationships/slide" Target="slide2.xml"/><Relationship Id="rId7" Type="http://schemas.openxmlformats.org/officeDocument/2006/relationships/slide" Target="slide22.xml"/><Relationship Id="rId12" Type="http://schemas.openxmlformats.org/officeDocument/2006/relationships/slide" Target="slide32.xml"/><Relationship Id="rId17" Type="http://schemas.openxmlformats.org/officeDocument/2006/relationships/slide" Target="slide44.xml"/><Relationship Id="rId2" Type="http://schemas.openxmlformats.org/officeDocument/2006/relationships/notesSlide" Target="../notesSlides/notesSlide4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8.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4" Type="http://schemas.openxmlformats.org/officeDocument/2006/relationships/image" Target="../media/image5.png"/><Relationship Id="rId9" Type="http://schemas.openxmlformats.org/officeDocument/2006/relationships/slide" Target="slide26.xml"/><Relationship Id="rId14" Type="http://schemas.openxmlformats.org/officeDocument/2006/relationships/slide" Target="slide3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5</a:t>
            </a:r>
            <a:r>
              <a:rPr lang="zh-CN" altLang="en-US" sz="4000" b="1" kern="100" dirty="0">
                <a:solidFill>
                  <a:schemeClr val="bg2">
                    <a:lumMod val="25000"/>
                  </a:schemeClr>
                </a:solidFill>
                <a:latin typeface="Times New Roman"/>
                <a:ea typeface="微软雅黑" pitchFamily="34" charset="-122"/>
              </a:rPr>
              <a:t>课　</a:t>
            </a:r>
            <a:r>
              <a:rPr lang="en-US" altLang="zh-CN" sz="4000" b="1" kern="100" dirty="0">
                <a:solidFill>
                  <a:schemeClr val="bg2">
                    <a:lumMod val="25000"/>
                  </a:schemeClr>
                </a:solidFill>
                <a:latin typeface="Times New Roman"/>
                <a:ea typeface="微软雅黑" pitchFamily="34" charset="-122"/>
              </a:rPr>
              <a:t>《</a:t>
            </a:r>
            <a:r>
              <a:rPr lang="zh-CN" altLang="en-US" sz="4000" b="1" kern="100" dirty="0">
                <a:solidFill>
                  <a:schemeClr val="bg2">
                    <a:lumMod val="25000"/>
                  </a:schemeClr>
                </a:solidFill>
                <a:latin typeface="Times New Roman"/>
                <a:ea typeface="微软雅黑" pitchFamily="34" charset="-122"/>
              </a:rPr>
              <a:t>张中丞传</a:t>
            </a:r>
            <a:r>
              <a:rPr lang="en-US" altLang="zh-CN" sz="4000" b="1" kern="100" dirty="0">
                <a:solidFill>
                  <a:schemeClr val="bg2">
                    <a:lumMod val="25000"/>
                  </a:schemeClr>
                </a:solidFill>
                <a:latin typeface="Times New Roman"/>
                <a:ea typeface="微软雅黑" pitchFamily="34" charset="-122"/>
              </a:rPr>
              <a:t>》</a:t>
            </a:r>
            <a:r>
              <a:rPr lang="zh-CN" altLang="en-US" sz="4000" b="1" kern="100" dirty="0">
                <a:solidFill>
                  <a:schemeClr val="bg2">
                    <a:lumMod val="25000"/>
                  </a:schemeClr>
                </a:solidFill>
                <a:latin typeface="Times New Roman"/>
                <a:ea typeface="微软雅黑" pitchFamily="34" charset="-122"/>
              </a:rPr>
              <a:t>后叙</a:t>
            </a:r>
            <a:endParaRPr lang="zh-CN" altLang="zh-CN" sz="4000" b="1" kern="100" dirty="0">
              <a:solidFill>
                <a:schemeClr val="bg2">
                  <a:lumMod val="25000"/>
                </a:schemeClr>
              </a:solidFill>
              <a:latin typeface="Times New Roman"/>
              <a:ea typeface="微软雅黑" pitchFamily="34" charset="-122"/>
            </a:endParaRPr>
          </a:p>
        </p:txBody>
      </p:sp>
      <p:sp>
        <p:nvSpPr>
          <p:cNvPr id="9" name="矩形 8"/>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第二单元　人物传记</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550592" y="1194287"/>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(5)</a:t>
            </a:r>
            <a:r>
              <a:rPr lang="zh-CN" altLang="zh-CN" sz="2900" kern="100" dirty="0">
                <a:latin typeface="Times New Roman"/>
                <a:ea typeface="华文细黑"/>
                <a:cs typeface="Times New Roman"/>
              </a:rPr>
              <a:t>于</a:t>
            </a:r>
            <a:endParaRPr lang="zh-CN" altLang="en-US" sz="2900" dirty="0"/>
          </a:p>
        </p:txBody>
      </p:sp>
      <p:sp>
        <p:nvSpPr>
          <p:cNvPr id="11" name="左大括号 10"/>
          <p:cNvSpPr/>
          <p:nvPr/>
        </p:nvSpPr>
        <p:spPr>
          <a:xfrm>
            <a:off x="1514316" y="621482"/>
            <a:ext cx="113950" cy="180452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2" name="矩形 11"/>
          <p:cNvSpPr/>
          <p:nvPr/>
        </p:nvSpPr>
        <p:spPr>
          <a:xfrm>
            <a:off x="1707657" y="477467"/>
            <a:ext cx="8494599"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月日后</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巡：</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有于嵩者，少依</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巡：</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籍大历中</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和州乌江县见嵩：</a:t>
            </a:r>
            <a:r>
              <a:rPr lang="en-US" altLang="zh-CN" sz="2900" u="sng" kern="100" dirty="0">
                <a:latin typeface="Times New Roman"/>
                <a:ea typeface="华文细黑"/>
                <a:cs typeface="Times New Roman"/>
              </a:rPr>
              <a:t>		</a:t>
            </a:r>
            <a:endParaRPr lang="zh-CN" altLang="en-US" sz="2900" u="sng" dirty="0"/>
          </a:p>
        </p:txBody>
      </p:sp>
      <p:sp>
        <p:nvSpPr>
          <p:cNvPr id="13" name="矩形 12"/>
          <p:cNvSpPr/>
          <p:nvPr/>
        </p:nvSpPr>
        <p:spPr>
          <a:xfrm>
            <a:off x="594978" y="328577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(6)</a:t>
            </a:r>
            <a:r>
              <a:rPr lang="zh-CN" altLang="zh-CN" sz="2900" kern="100" dirty="0">
                <a:latin typeface="Times New Roman"/>
                <a:ea typeface="华文细黑"/>
                <a:cs typeface="Times New Roman"/>
              </a:rPr>
              <a:t>以</a:t>
            </a:r>
            <a:endParaRPr lang="zh-CN" altLang="en-US" sz="2900" dirty="0"/>
          </a:p>
        </p:txBody>
      </p:sp>
      <p:sp>
        <p:nvSpPr>
          <p:cNvPr id="15" name="左大括号 14"/>
          <p:cNvSpPr/>
          <p:nvPr/>
        </p:nvSpPr>
        <p:spPr>
          <a:xfrm>
            <a:off x="1588768" y="2691398"/>
            <a:ext cx="113950" cy="185920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6" name="矩形 15"/>
          <p:cNvSpPr/>
          <p:nvPr/>
        </p:nvSpPr>
        <p:spPr>
          <a:xfrm>
            <a:off x="1746654" y="2619911"/>
            <a:ext cx="4894254" cy="2100557"/>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必</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其言为信：</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千百就尽之卒：</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因乱抽他帙</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试：</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3790951" y="53031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介词，比</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5273110" y="1197546"/>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介词，引出后面的</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巡</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6" name="矩形 5"/>
          <p:cNvSpPr/>
          <p:nvPr/>
        </p:nvSpPr>
        <p:spPr>
          <a:xfrm>
            <a:off x="6529862" y="1826454"/>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介词，在</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4367014" y="269055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介词，把</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4583039" y="3285778"/>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介词，凭借</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4583038" y="4005859"/>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连词，来</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8955460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P spid="6" grpId="0"/>
      <p:bldP spid="6" grpId="1"/>
      <p:bldP spid="7" grpId="0"/>
      <p:bldP spid="7" grpId="1"/>
      <p:bldP spid="8" grpId="0"/>
      <p:bldP spid="8"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7643" y="876951"/>
            <a:ext cx="11450211" cy="347013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翰以文章自</a:t>
            </a:r>
            <a:r>
              <a:rPr lang="zh-CN" altLang="zh-CN" sz="2900" kern="100" dirty="0">
                <a:solidFill>
                  <a:srgbClr val="0000FF"/>
                </a:solidFill>
                <a:latin typeface="Times New Roman"/>
                <a:ea typeface="华文细黑"/>
                <a:cs typeface="Times New Roman"/>
              </a:rPr>
              <a:t>名</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贼以刃胁</a:t>
            </a:r>
            <a:r>
              <a:rPr lang="zh-CN" altLang="zh-CN" sz="2900" kern="100" dirty="0">
                <a:solidFill>
                  <a:srgbClr val="0000FF"/>
                </a:solidFill>
                <a:latin typeface="Times New Roman"/>
                <a:ea typeface="华文细黑"/>
                <a:cs typeface="Times New Roman"/>
              </a:rPr>
              <a:t>降</a:t>
            </a:r>
            <a:r>
              <a:rPr lang="zh-CN" altLang="zh-CN" sz="2900" kern="100" dirty="0">
                <a:latin typeface="Times New Roman"/>
                <a:ea typeface="华文细黑"/>
                <a:cs typeface="Times New Roman"/>
              </a:rPr>
              <a:t>巡：</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屡</a:t>
            </a:r>
            <a:r>
              <a:rPr lang="zh-CN" altLang="zh-CN" sz="2900" kern="100" dirty="0">
                <a:solidFill>
                  <a:srgbClr val="0000FF"/>
                </a:solidFill>
                <a:latin typeface="Times New Roman"/>
                <a:ea typeface="华文细黑"/>
                <a:cs typeface="Times New Roman"/>
              </a:rPr>
              <a:t>道</a:t>
            </a:r>
            <a:r>
              <a:rPr lang="zh-CN" altLang="zh-CN" sz="2900" kern="100" dirty="0">
                <a:latin typeface="Times New Roman"/>
                <a:ea typeface="华文细黑"/>
                <a:cs typeface="Times New Roman"/>
              </a:rPr>
              <a:t>于两府间：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操纸立</a:t>
            </a:r>
            <a:r>
              <a:rPr lang="zh-CN" altLang="zh-CN" sz="2900" kern="100" dirty="0">
                <a:solidFill>
                  <a:srgbClr val="0000FF"/>
                </a:solidFill>
                <a:latin typeface="Times New Roman"/>
                <a:ea typeface="华文细黑"/>
                <a:cs typeface="Times New Roman"/>
              </a:rPr>
              <a:t>书</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3398000" y="1610430"/>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名词作动词，称。</a:t>
            </a:r>
            <a:endParaRPr lang="zh-CN" altLang="en-US" sz="2900" kern="100" dirty="0">
              <a:solidFill>
                <a:srgbClr val="C00000"/>
              </a:solidFill>
              <a:latin typeface="宋体"/>
              <a:ea typeface="华文细黑"/>
              <a:cs typeface="Times New Roman"/>
            </a:endParaRPr>
          </a:p>
        </p:txBody>
      </p:sp>
      <p:sp>
        <p:nvSpPr>
          <p:cNvPr id="9" name="矩形 8"/>
          <p:cNvSpPr/>
          <p:nvPr/>
        </p:nvSpPr>
        <p:spPr>
          <a:xfrm>
            <a:off x="3430911" y="2258502"/>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使动用法，使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降服。</a:t>
            </a:r>
            <a:endParaRPr lang="zh-CN" altLang="en-US" dirty="0">
              <a:solidFill>
                <a:srgbClr val="C00000"/>
              </a:solidFill>
            </a:endParaRPr>
          </a:p>
        </p:txBody>
      </p:sp>
      <p:sp>
        <p:nvSpPr>
          <p:cNvPr id="11" name="矩形 10"/>
          <p:cNvSpPr/>
          <p:nvPr/>
        </p:nvSpPr>
        <p:spPr>
          <a:xfrm>
            <a:off x="3542982" y="2853730"/>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名词作动词，取道。</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2822903" y="3357786"/>
            <a:ext cx="3531702"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名词作动词，书写。</a:t>
            </a:r>
          </a:p>
        </p:txBody>
      </p:sp>
    </p:spTree>
    <p:extLst>
      <p:ext uri="{BB962C8B-B14F-4D97-AF65-F5344CB8AC3E}">
        <p14:creationId xmlns:p14="http://schemas.microsoft.com/office/powerpoint/2010/main" xmlns="" val="3634099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9" grpId="0"/>
      <p:bldP spid="9" grpId="1"/>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9085" y="942693"/>
            <a:ext cx="11336843" cy="347013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疑畏死而辞服于贼：</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何为久读此：</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为所杀：</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6" name="矩形 5"/>
          <p:cNvSpPr/>
          <p:nvPr/>
        </p:nvSpPr>
        <p:spPr>
          <a:xfrm>
            <a:off x="622598" y="1520571"/>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既是状语后置句，又是省略句，应该是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疑之畏死而于贼辞服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zh-CN" sz="1100" kern="100" dirty="0">
              <a:solidFill>
                <a:srgbClr val="C00000"/>
              </a:solidFill>
              <a:latin typeface="宋体"/>
              <a:cs typeface="Courier New"/>
            </a:endParaRPr>
          </a:p>
        </p:txBody>
      </p:sp>
      <p:sp>
        <p:nvSpPr>
          <p:cNvPr id="2" name="矩形 1"/>
          <p:cNvSpPr/>
          <p:nvPr/>
        </p:nvSpPr>
        <p:spPr>
          <a:xfrm>
            <a:off x="3048001" y="2906574"/>
            <a:ext cx="9142412"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宾语前置句，疑问代词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何</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作介词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的宾语前置。</a:t>
            </a:r>
            <a:endParaRPr lang="zh-CN" altLang="en-US" sz="2900" dirty="0">
              <a:solidFill>
                <a:srgbClr val="C00000"/>
              </a:solidFill>
            </a:endParaRPr>
          </a:p>
        </p:txBody>
      </p:sp>
      <p:sp>
        <p:nvSpPr>
          <p:cNvPr id="8" name="矩形 7"/>
          <p:cNvSpPr/>
          <p:nvPr/>
        </p:nvSpPr>
        <p:spPr>
          <a:xfrm>
            <a:off x="2413600" y="3578003"/>
            <a:ext cx="5391185"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为所</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，固定句式，表被动。</a:t>
            </a:r>
            <a:endParaRPr lang="zh-CN" altLang="en-US" dirty="0">
              <a:solidFill>
                <a:srgbClr val="C00000"/>
              </a:solidFill>
            </a:endParaRPr>
          </a:p>
        </p:txBody>
      </p:sp>
    </p:spTree>
    <p:extLst>
      <p:ext uri="{BB962C8B-B14F-4D97-AF65-F5344CB8AC3E}">
        <p14:creationId xmlns:p14="http://schemas.microsoft.com/office/powerpoint/2010/main" xmlns="" val="9739179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2" grpId="0"/>
      <p:bldP spid="2"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48502" y="261443"/>
            <a:ext cx="11336843"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翻译下列句子</a:t>
            </a:r>
            <a:endParaRPr lang="zh-CN" altLang="zh-CN" sz="1100" b="1"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人之将死，其藏腑必有先受其病者。</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人相食且尽，虽愚人亦能数日而知死处矣。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当是时，弃城而图存者，不可一二数；擅强兵坐而观者，相环也。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558703" y="1610430"/>
            <a:ext cx="799446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人在将死之前，他的内脏一定有先得病的地方。</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504662" y="2762185"/>
            <a:ext cx="11179503"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人相互作为食物即将吃完，即使是愚笨的人也能计算日子而知道自己的死期。</a:t>
            </a:r>
            <a:endParaRPr lang="zh-CN" altLang="en-US" dirty="0">
              <a:solidFill>
                <a:srgbClr val="C00000"/>
              </a:solidFill>
            </a:endParaRPr>
          </a:p>
        </p:txBody>
      </p:sp>
      <p:sp>
        <p:nvSpPr>
          <p:cNvPr id="9" name="矩形 8"/>
          <p:cNvSpPr/>
          <p:nvPr/>
        </p:nvSpPr>
        <p:spPr>
          <a:xfrm>
            <a:off x="334567" y="4692466"/>
            <a:ext cx="11179503" cy="1431143"/>
          </a:xfrm>
          <a:prstGeom prst="rect">
            <a:avLst/>
          </a:prstGeom>
        </p:spPr>
        <p:txBody>
          <a:bodyPr lIns="91423" tIns="45711" rIns="91423" bIns="45711">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当其危难之时，抛弃所守的城池而逃跑求生的人，绝不是少数；掌握着强大的兵力而见死不救的人，睢阳城四周都是。</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8994151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4" grpId="0"/>
      <p:bldP spid="4" grpId="1"/>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19004" y="730222"/>
            <a:ext cx="1133684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守一城捍天下，以千百就尽之卒，战百万日滋之师。</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Courier New"/>
              </a:rPr>
              <a:t>																			</a:t>
            </a:r>
            <a:endParaRPr lang="zh-CN" altLang="zh-CN" sz="1100" u="sng" kern="100" dirty="0">
              <a:latin typeface="宋体"/>
              <a:cs typeface="Courier New"/>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662279" y="1304547"/>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Courier New"/>
              </a:rPr>
              <a:t>	(</a:t>
            </a:r>
            <a:r>
              <a:rPr lang="zh-CN" altLang="zh-CN" sz="2900" kern="100" dirty="0">
                <a:solidFill>
                  <a:srgbClr val="C00000"/>
                </a:solidFill>
                <a:latin typeface="Times New Roman"/>
                <a:ea typeface="华文细黑"/>
                <a:cs typeface="Times New Roman"/>
              </a:rPr>
              <a:t>他们</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坚守一座睢阳城等于捍卫了整个天下，他们凭借越来越少的士兵，抗击百万一天比一天强大的敌人。</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40708299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648257"/>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373664" y="2760444"/>
            <a:ext cx="3159805"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《张中丞传》后叙</a:t>
            </a:r>
            <a:endParaRPr lang="zh-CN" altLang="en-US" sz="2900" dirty="0"/>
          </a:p>
        </p:txBody>
      </p:sp>
      <p:sp>
        <p:nvSpPr>
          <p:cNvPr id="7" name="左大括号 6"/>
          <p:cNvSpPr/>
          <p:nvPr/>
        </p:nvSpPr>
        <p:spPr>
          <a:xfrm>
            <a:off x="3430911" y="1663630"/>
            <a:ext cx="216024" cy="3035745"/>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3646934" y="1475700"/>
            <a:ext cx="7704856" cy="3439385"/>
          </a:xfrm>
          <a:prstGeom prst="rect">
            <a:avLst/>
          </a:prstGeom>
        </p:spPr>
        <p:txBody>
          <a:bodyPr wrap="square" lIns="91423" tIns="45711" rIns="91423" bIns="45711">
            <a:spAutoFit/>
          </a:bodyPr>
          <a:lstStyle/>
          <a:p>
            <a:pPr>
              <a:lnSpc>
                <a:spcPct val="150000"/>
              </a:lnSpc>
            </a:pPr>
            <a:r>
              <a:rPr lang="zh-CN" altLang="zh-CN" sz="2900" kern="100" dirty="0">
                <a:latin typeface="Times New Roman"/>
                <a:ea typeface="华文细黑"/>
                <a:cs typeface="Times New Roman"/>
              </a:rPr>
              <a:t>一、引子：评李翰传文，讲立传缘由</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二、为许远辩诬</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三、为睢阳之战辩护</a:t>
            </a:r>
            <a:endParaRPr lang="en-US" altLang="zh-CN" sz="2900" kern="100" dirty="0">
              <a:latin typeface="Times New Roman"/>
              <a:ea typeface="华文细黑"/>
              <a:cs typeface="Times New Roman"/>
            </a:endParaRPr>
          </a:p>
          <a:p>
            <a:pPr>
              <a:lnSpc>
                <a:spcPct val="150000"/>
              </a:lnSpc>
            </a:pPr>
            <a:r>
              <a:rPr lang="zh-CN" altLang="zh-CN" sz="2900" kern="100" dirty="0">
                <a:latin typeface="Times New Roman"/>
                <a:ea typeface="华文细黑"/>
                <a:cs typeface="Times New Roman"/>
              </a:rPr>
              <a:t>四、南霁云乞师，就义</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五、补叙张巡、许远、于嵩轶事</a:t>
            </a:r>
            <a:endParaRPr lang="en-US" altLang="zh-CN" sz="2900" kern="100" dirty="0">
              <a:latin typeface="Times New Roman"/>
              <a:ea typeface="华文细黑"/>
              <a:cs typeface="Times New Roman"/>
            </a:endParaRPr>
          </a:p>
        </p:txBody>
      </p:sp>
      <p:sp>
        <p:nvSpPr>
          <p:cNvPr id="8" name="左大括号 7"/>
          <p:cNvSpPr/>
          <p:nvPr/>
        </p:nvSpPr>
        <p:spPr>
          <a:xfrm flipH="1">
            <a:off x="9335567" y="1686765"/>
            <a:ext cx="348809" cy="167102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 name="矩形 3"/>
          <p:cNvSpPr/>
          <p:nvPr/>
        </p:nvSpPr>
        <p:spPr>
          <a:xfrm>
            <a:off x="9623600" y="2277667"/>
            <a:ext cx="92842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议论</a:t>
            </a:r>
            <a:endParaRPr lang="zh-CN" altLang="en-US" sz="2900" dirty="0"/>
          </a:p>
        </p:txBody>
      </p:sp>
      <p:sp>
        <p:nvSpPr>
          <p:cNvPr id="10" name="左大括号 9"/>
          <p:cNvSpPr/>
          <p:nvPr/>
        </p:nvSpPr>
        <p:spPr>
          <a:xfrm flipH="1">
            <a:off x="9335567" y="3501803"/>
            <a:ext cx="348809" cy="117959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1" name="矩形 10"/>
          <p:cNvSpPr/>
          <p:nvPr/>
        </p:nvSpPr>
        <p:spPr>
          <a:xfrm>
            <a:off x="9656893" y="3842678"/>
            <a:ext cx="92842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叙事</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8582" y="720264"/>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478583" y="1485580"/>
            <a:ext cx="11068815" cy="2769971"/>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热情地歌颂了张巡、许远、南霁云等为国为民抗击安史叛军而宁死不屈的英雄事迹，批判了那些不顾国家人民安危，嫉贤妒能，拥兵谋私的军阀，驳斥了那些小人造谣中伤的流言蜚语，抒发了自己对抗战英雄的崇敬之情，补叙了轶事，澄清了事实，伸张了正义。</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1090263"/>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全文可分为三部分，请划分并概括各部分的内容。</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1814796"/>
            <a:ext cx="11450211"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第一部分</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第一段</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是引子，借评论李翰的《张巡传》，交代本文写作的缘起。</a:t>
            </a:r>
            <a:endParaRPr lang="zh-CN" altLang="zh-CN" sz="1100" kern="100" dirty="0">
              <a:latin typeface="宋体"/>
              <a:cs typeface="Courier New"/>
            </a:endParaRPr>
          </a:p>
          <a:p>
            <a:pPr algn="just">
              <a:lnSpc>
                <a:spcPct val="150000"/>
              </a:lnSpc>
            </a:pPr>
            <a:r>
              <a:rPr lang="zh-CN" altLang="zh-CN" sz="2900" kern="100" dirty="0">
                <a:solidFill>
                  <a:srgbClr val="C00000"/>
                </a:solidFill>
                <a:latin typeface="Times New Roman"/>
                <a:ea typeface="华文细黑"/>
                <a:cs typeface="Times New Roman"/>
              </a:rPr>
              <a:t>第二部分</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二、三段</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为许远辩诬，展示许远宽厚磊落的人格品性。</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议论为主</a:t>
            </a:r>
            <a:r>
              <a:rPr lang="en-US" altLang="zh-CN" sz="2900" kern="100" dirty="0">
                <a:solidFill>
                  <a:srgbClr val="C00000"/>
                </a:solidFill>
                <a:latin typeface="Times New Roman"/>
                <a:ea typeface="华文细黑"/>
                <a:cs typeface="Courier New"/>
              </a:rPr>
              <a:t>)</a:t>
            </a:r>
            <a:endParaRPr lang="zh-CN" altLang="zh-CN" sz="1100" kern="100" dirty="0">
              <a:latin typeface="宋体"/>
              <a:cs typeface="Courier New"/>
            </a:endParaRPr>
          </a:p>
          <a:p>
            <a:pPr algn="just">
              <a:lnSpc>
                <a:spcPct val="150000"/>
              </a:lnSpc>
            </a:pPr>
            <a:r>
              <a:rPr lang="zh-CN" altLang="zh-CN" sz="2900" kern="100" dirty="0">
                <a:solidFill>
                  <a:srgbClr val="C00000"/>
                </a:solidFill>
                <a:latin typeface="Times New Roman"/>
                <a:ea typeface="华文细黑"/>
                <a:cs typeface="Times New Roman"/>
              </a:rPr>
              <a:t>第三部分</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四、五段</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展开对英雄人物南霁云和张巡的轶事的描写。</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叙事为主</a:t>
            </a:r>
            <a:r>
              <a:rPr lang="en-US" altLang="zh-CN" sz="2900" kern="100" dirty="0">
                <a:solidFill>
                  <a:srgbClr val="C00000"/>
                </a:solidFill>
                <a:latin typeface="Times New Roman"/>
                <a:ea typeface="华文细黑"/>
                <a:cs typeface="Courier New"/>
              </a:rPr>
              <a:t>)</a:t>
            </a:r>
            <a:endParaRPr lang="zh-CN" altLang="zh-CN" sz="1100" kern="100" dirty="0">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blinds(horizontal)">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6">
                                            <p:txEl>
                                              <p:pRg st="0" end="0"/>
                                            </p:txEl>
                                          </p:spTgt>
                                        </p:tgtEl>
                                      </p:cBhvr>
                                    </p:animEffect>
                                    <p:set>
                                      <p:cBhvr>
                                        <p:cTn id="22" dur="1" fill="hold">
                                          <p:stCondLst>
                                            <p:cond delay="499"/>
                                          </p:stCondLst>
                                        </p:cTn>
                                        <p:tgtEl>
                                          <p:spTgt spid="2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6">
                                            <p:txEl>
                                              <p:pRg st="1" end="1"/>
                                            </p:txEl>
                                          </p:spTgt>
                                        </p:tgtEl>
                                      </p:cBhvr>
                                    </p:animEffect>
                                    <p:set>
                                      <p:cBhvr>
                                        <p:cTn id="25" dur="1" fill="hold">
                                          <p:stCondLst>
                                            <p:cond delay="499"/>
                                          </p:stCondLst>
                                        </p:cTn>
                                        <p:tgtEl>
                                          <p:spTgt spid="2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6">
                                            <p:txEl>
                                              <p:pRg st="2" end="2"/>
                                            </p:txEl>
                                          </p:spTgt>
                                        </p:tgtEl>
                                      </p:cBhvr>
                                    </p:animEffect>
                                    <p:set>
                                      <p:cBhvr>
                                        <p:cTn id="28" dur="1" fill="hold">
                                          <p:stCondLst>
                                            <p:cond delay="499"/>
                                          </p:stCondLst>
                                        </p:cTn>
                                        <p:tgtEl>
                                          <p:spTgt spid="26">
                                            <p:txEl>
                                              <p:pRg st="2" end="2"/>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81609" y="1088521"/>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课文中描写了哪些人物？概括出各自的性格特点。</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66535" y="1845619"/>
            <a:ext cx="11680359" cy="3470134"/>
          </a:xfrm>
          <a:prstGeom prst="rect">
            <a:avLst/>
          </a:prstGeom>
        </p:spPr>
        <p:txBody>
          <a:bodyPr wrap="square" lIns="121876" tIns="60937" rIns="121876" bIns="60937">
            <a:spAutoFit/>
          </a:bodyPr>
          <a:lstStyle/>
          <a:p>
            <a:pPr>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张巡</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具有从容镇定的气度、视死如归的品质、博闻强记的禀赋。</a:t>
            </a:r>
            <a:endParaRPr lang="zh-CN" altLang="zh-CN" sz="1100" kern="100" dirty="0">
              <a:latin typeface="宋体"/>
              <a:cs typeface="Courier New"/>
            </a:endParaRPr>
          </a:p>
          <a:p>
            <a:pPr>
              <a:lnSpc>
                <a:spcPct val="150000"/>
              </a:lnSpc>
            </a:pPr>
            <a:r>
              <a:rPr lang="zh-CN" altLang="zh-CN" sz="2900" kern="100" dirty="0">
                <a:solidFill>
                  <a:srgbClr val="C00000"/>
                </a:solidFill>
                <a:latin typeface="Times New Roman"/>
                <a:ea typeface="华文细黑"/>
                <a:cs typeface="Times New Roman"/>
              </a:rPr>
              <a:t>许远</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具有宽厚谦和、为国让贤、忠贞不畏死的崇高品质。</a:t>
            </a:r>
            <a:endParaRPr lang="zh-CN" altLang="zh-CN" sz="1100" kern="100" dirty="0">
              <a:latin typeface="宋体"/>
              <a:cs typeface="Courier New"/>
            </a:endParaRPr>
          </a:p>
          <a:p>
            <a:pPr>
              <a:lnSpc>
                <a:spcPct val="150000"/>
              </a:lnSpc>
            </a:pPr>
            <a:r>
              <a:rPr lang="zh-CN" altLang="zh-CN" sz="2900" kern="100" dirty="0">
                <a:solidFill>
                  <a:srgbClr val="C00000"/>
                </a:solidFill>
                <a:latin typeface="Times New Roman"/>
                <a:ea typeface="华文细黑"/>
                <a:cs typeface="Times New Roman"/>
              </a:rPr>
              <a:t>南霁云</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嫉恶如仇、忠贞刚烈。</a:t>
            </a:r>
            <a:endParaRPr lang="zh-CN" altLang="zh-CN" sz="1100" kern="100" dirty="0">
              <a:latin typeface="宋体"/>
              <a:cs typeface="Courier New"/>
            </a:endParaRPr>
          </a:p>
          <a:p>
            <a:pPr>
              <a:lnSpc>
                <a:spcPct val="150000"/>
              </a:lnSpc>
            </a:pPr>
            <a:r>
              <a:rPr lang="zh-CN" altLang="zh-CN" sz="2900" kern="100" dirty="0">
                <a:solidFill>
                  <a:srgbClr val="C00000"/>
                </a:solidFill>
                <a:latin typeface="Times New Roman"/>
                <a:ea typeface="华文细黑"/>
                <a:cs typeface="Times New Roman"/>
              </a:rPr>
              <a:t>贺兰进明</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善妒、自私、爱才。</a:t>
            </a:r>
            <a:endParaRPr lang="en-US" altLang="zh-CN" sz="2900" kern="100" dirty="0">
              <a:solidFill>
                <a:srgbClr val="C00000"/>
              </a:solidFill>
              <a:latin typeface="Times New Roman"/>
              <a:ea typeface="华文细黑"/>
              <a:cs typeface="Times New Roman"/>
            </a:endParaRP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3822873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图片大集合\同步图2018\英语北师必修5\93167_00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6786" r="37724"/>
          <a:stretch/>
        </p:blipFill>
        <p:spPr bwMode="auto">
          <a:xfrm>
            <a:off x="8295213"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435150" y="728483"/>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下列各句中，没有通假字的一项是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然尚恨有阙者</a:t>
            </a:r>
            <a:r>
              <a:rPr lang="en-US" altLang="zh-CN" sz="2900" kern="100" dirty="0">
                <a:latin typeface="Times New Roman"/>
                <a:ea typeface="华文细黑"/>
                <a:cs typeface="Courier New"/>
              </a:rPr>
              <a:t>  			B.</a:t>
            </a:r>
            <a:r>
              <a:rPr lang="zh-CN" altLang="zh-CN" sz="2900" kern="100" dirty="0">
                <a:latin typeface="Times New Roman"/>
                <a:ea typeface="华文细黑"/>
                <a:cs typeface="Times New Roman"/>
              </a:rPr>
              <a:t>此所以志也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远虽材若不及巡者</a:t>
            </a:r>
            <a:r>
              <a:rPr lang="en-US" altLang="zh-CN" sz="2900" kern="100" dirty="0">
                <a:latin typeface="Times New Roman"/>
                <a:ea typeface="华文细黑"/>
                <a:cs typeface="Courier New"/>
              </a:rPr>
              <a:t>  		D.</a:t>
            </a:r>
            <a:r>
              <a:rPr lang="zh-CN" altLang="zh-CN" sz="2900" kern="100" dirty="0">
                <a:latin typeface="Times New Roman"/>
                <a:ea typeface="华文细黑"/>
                <a:cs typeface="Times New Roman"/>
              </a:rPr>
              <a:t>嵩常在围中</a:t>
            </a:r>
            <a:endParaRPr lang="zh-CN" altLang="zh-CN" sz="11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435150" y="2781722"/>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阙</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志</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常</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334567" y="210926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1" end="1"/>
                                            </p:txEl>
                                          </p:spTgt>
                                        </p:tgtEl>
                                        <p:attrNameLst>
                                          <p:attrName>style.visibility</p:attrName>
                                        </p:attrNameLst>
                                      </p:cBhvr>
                                      <p:to>
                                        <p:strVal val="visible"/>
                                      </p:to>
                                    </p:set>
                                    <p:animEffect transition="in" filter="blinds(horizontal)">
                                      <p:cBhvr>
                                        <p:cTn id="23" dur="500"/>
                                        <p:tgtEl>
                                          <p:spTgt spid="5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2" end="2"/>
                                            </p:txEl>
                                          </p:spTgt>
                                        </p:tgtEl>
                                        <p:attrNameLst>
                                          <p:attrName>style.visibility</p:attrName>
                                        </p:attrNameLst>
                                      </p:cBhvr>
                                      <p:to>
                                        <p:strVal val="visible"/>
                                      </p:to>
                                    </p:set>
                                    <p:animEffect transition="in" filter="blinds(horizontal)">
                                      <p:cBhvr>
                                        <p:cTn id="28" dur="500"/>
                                        <p:tgtEl>
                                          <p:spTgt spid="5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50">
                                            <p:txEl>
                                              <p:pRg st="0" end="0"/>
                                            </p:txEl>
                                          </p:spTgt>
                                        </p:tgtEl>
                                      </p:cBhvr>
                                    </p:animEffect>
                                    <p:set>
                                      <p:cBhvr>
                                        <p:cTn id="33" dur="1" fill="hold">
                                          <p:stCondLst>
                                            <p:cond delay="499"/>
                                          </p:stCondLst>
                                        </p:cTn>
                                        <p:tgtEl>
                                          <p:spTgt spid="5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0">
                                            <p:txEl>
                                              <p:pRg st="1" end="1"/>
                                            </p:txEl>
                                          </p:spTgt>
                                        </p:tgtEl>
                                      </p:cBhvr>
                                    </p:animEffect>
                                    <p:set>
                                      <p:cBhvr>
                                        <p:cTn id="36" dur="1" fill="hold">
                                          <p:stCondLst>
                                            <p:cond delay="499"/>
                                          </p:stCondLst>
                                        </p:cTn>
                                        <p:tgtEl>
                                          <p:spTgt spid="5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50">
                                            <p:txEl>
                                              <p:pRg st="2" end="2"/>
                                            </p:txEl>
                                          </p:spTgt>
                                        </p:tgtEl>
                                      </p:cBhvr>
                                    </p:animEffect>
                                    <p:set>
                                      <p:cBhvr>
                                        <p:cTn id="39" dur="1" fill="hold">
                                          <p:stCondLst>
                                            <p:cond delay="499"/>
                                          </p:stCondLst>
                                        </p:cTn>
                                        <p:tgtEl>
                                          <p:spTgt spid="50">
                                            <p:txEl>
                                              <p:pRg st="2" end="2"/>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732936"/>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下列加颜色词语的古今意义相同的一项是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竟与巡俱守死、</a:t>
            </a:r>
            <a:r>
              <a:rPr lang="zh-CN" altLang="zh-CN" sz="2900" kern="100" dirty="0">
                <a:solidFill>
                  <a:srgbClr val="0000FF"/>
                </a:solidFill>
                <a:latin typeface="Times New Roman"/>
                <a:ea typeface="华文细黑"/>
                <a:cs typeface="Times New Roman"/>
              </a:rPr>
              <a:t>成功</a:t>
            </a:r>
            <a:r>
              <a:rPr lang="zh-CN" altLang="zh-CN" sz="2900" kern="100" dirty="0">
                <a:latin typeface="Times New Roman"/>
                <a:ea typeface="华文细黑"/>
                <a:cs typeface="Times New Roman"/>
              </a:rPr>
              <a:t>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观者见其然，</a:t>
            </a:r>
            <a:r>
              <a:rPr lang="zh-CN" altLang="zh-CN" sz="2900" kern="100" dirty="0">
                <a:solidFill>
                  <a:srgbClr val="0000FF"/>
                </a:solidFill>
                <a:latin typeface="Times New Roman"/>
                <a:ea typeface="华文细黑"/>
                <a:cs typeface="Times New Roman"/>
              </a:rPr>
              <a:t>从而</a:t>
            </a:r>
            <a:r>
              <a:rPr lang="zh-CN" altLang="zh-CN" sz="2900" kern="100" dirty="0">
                <a:latin typeface="Times New Roman"/>
                <a:ea typeface="华文细黑"/>
                <a:cs typeface="Times New Roman"/>
              </a:rPr>
              <a:t>尤之</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其老人</a:t>
            </a:r>
            <a:r>
              <a:rPr lang="zh-CN" altLang="zh-CN" sz="2900" kern="100" dirty="0">
                <a:solidFill>
                  <a:srgbClr val="0000FF"/>
                </a:solidFill>
                <a:latin typeface="Times New Roman"/>
                <a:ea typeface="华文细黑"/>
                <a:cs typeface="Times New Roman"/>
              </a:rPr>
              <a:t>往往</a:t>
            </a:r>
            <a:r>
              <a:rPr lang="zh-CN" altLang="zh-CN" sz="2900" kern="100" dirty="0">
                <a:latin typeface="Times New Roman"/>
                <a:ea typeface="华文细黑"/>
                <a:cs typeface="Times New Roman"/>
              </a:rPr>
              <a:t>说巡、远之事</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翰以</a:t>
            </a:r>
            <a:r>
              <a:rPr lang="zh-CN" altLang="zh-CN" sz="2900" kern="100" dirty="0">
                <a:solidFill>
                  <a:srgbClr val="0000FF"/>
                </a:solidFill>
                <a:latin typeface="Times New Roman"/>
                <a:ea typeface="华文细黑"/>
                <a:cs typeface="Times New Roman"/>
              </a:rPr>
              <a:t>文章</a:t>
            </a:r>
            <a:r>
              <a:rPr lang="zh-CN" altLang="zh-CN" sz="2900" kern="100" dirty="0">
                <a:latin typeface="Times New Roman"/>
                <a:ea typeface="华文细黑"/>
                <a:cs typeface="Times New Roman"/>
              </a:rPr>
              <a:t>自名</a:t>
            </a:r>
            <a:endParaRPr lang="zh-CN" altLang="zh-CN" sz="1100" kern="100" dirty="0">
              <a:latin typeface="宋体"/>
              <a:cs typeface="Courier New"/>
            </a:endParaRPr>
          </a:p>
        </p:txBody>
      </p:sp>
      <p:sp>
        <p:nvSpPr>
          <p:cNvPr id="5" name="矩形 4"/>
          <p:cNvSpPr/>
          <p:nvPr/>
        </p:nvSpPr>
        <p:spPr>
          <a:xfrm>
            <a:off x="363142" y="4005858"/>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三项均为古今异义词。</a:t>
            </a:r>
            <a:endParaRPr lang="zh-CN" altLang="zh-CN" sz="1100" kern="100" dirty="0">
              <a:latin typeface="宋体"/>
              <a:cs typeface="Courier New"/>
            </a:endParaRPr>
          </a:p>
        </p:txBody>
      </p:sp>
      <p:sp>
        <p:nvSpPr>
          <p:cNvPr id="6" name="TextBox 5"/>
          <p:cNvSpPr txBox="1"/>
          <p:nvPr/>
        </p:nvSpPr>
        <p:spPr>
          <a:xfrm>
            <a:off x="190550" y="3293037"/>
            <a:ext cx="252029"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948960"/>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下列句子中，句式是宾语前置的一项是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不可为不义屈</a:t>
            </a:r>
            <a:r>
              <a:rPr lang="en-US" altLang="zh-CN" sz="2900" kern="100" dirty="0">
                <a:latin typeface="Times New Roman"/>
                <a:ea typeface="华文细黑"/>
                <a:cs typeface="Courier New"/>
              </a:rPr>
              <a:t>  				B.</a:t>
            </a:r>
            <a:r>
              <a:rPr lang="zh-CN" altLang="zh-CN" sz="2900" kern="100" dirty="0">
                <a:latin typeface="Times New Roman"/>
                <a:ea typeface="华文细黑"/>
                <a:cs typeface="Times New Roman"/>
              </a:rPr>
              <a:t>何为久读此</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所欲忠者，国与主耳</a:t>
            </a:r>
            <a:r>
              <a:rPr lang="en-US" altLang="zh-CN" sz="2900" kern="100" dirty="0">
                <a:latin typeface="Times New Roman"/>
                <a:ea typeface="华文细黑"/>
                <a:cs typeface="Courier New"/>
              </a:rPr>
              <a:t>  		D.</a:t>
            </a:r>
            <a:r>
              <a:rPr lang="zh-CN" altLang="zh-CN" sz="2900" kern="100" dirty="0">
                <a:latin typeface="Times New Roman"/>
                <a:ea typeface="华文细黑"/>
                <a:cs typeface="Times New Roman"/>
              </a:rPr>
              <a:t>疑畏死而辞服于贼</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0" name="矩形 19"/>
          <p:cNvSpPr/>
          <p:nvPr/>
        </p:nvSpPr>
        <p:spPr>
          <a:xfrm>
            <a:off x="435150" y="2925739"/>
            <a:ext cx="1156471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是被动词，是被动句。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Courier New"/>
              </a:rPr>
              <a:t>项</a:t>
            </a:r>
            <a:r>
              <a:rPr lang="en-US" altLang="zh-CN" sz="2900" kern="100" dirty="0">
                <a:solidFill>
                  <a:srgbClr val="002060"/>
                </a:solidFill>
                <a:latin typeface="+mj-ea"/>
                <a:ea typeface="+mj-ea"/>
                <a:cs typeface="Courier New"/>
              </a:rPr>
              <a:t>“</a:t>
            </a:r>
            <a:r>
              <a:rPr lang="zh-CN" altLang="zh-CN" sz="2900" kern="100" dirty="0">
                <a:solidFill>
                  <a:srgbClr val="002060"/>
                </a:solidFill>
                <a:latin typeface="Times New Roman"/>
                <a:ea typeface="华文细黑"/>
                <a:cs typeface="Courier New"/>
              </a:rPr>
              <a:t>何为</a:t>
            </a:r>
            <a:r>
              <a:rPr lang="en-US" altLang="zh-CN" sz="2900" kern="100" dirty="0">
                <a:solidFill>
                  <a:srgbClr val="002060"/>
                </a:solidFill>
                <a:latin typeface="+mj-ea"/>
                <a:ea typeface="+mj-ea"/>
                <a:cs typeface="Courier New"/>
              </a:rPr>
              <a:t>”</a:t>
            </a:r>
            <a:r>
              <a:rPr lang="zh-CN" altLang="zh-CN" sz="2900" kern="100" dirty="0">
                <a:solidFill>
                  <a:srgbClr val="002060"/>
                </a:solidFill>
                <a:latin typeface="Times New Roman"/>
                <a:ea typeface="华文细黑"/>
                <a:cs typeface="Courier New"/>
              </a:rPr>
              <a:t>即</a:t>
            </a:r>
            <a:r>
              <a:rPr lang="en-US" altLang="zh-CN" sz="2900" kern="100" dirty="0">
                <a:solidFill>
                  <a:srgbClr val="002060"/>
                </a:solidFill>
                <a:latin typeface="+mj-ea"/>
                <a:ea typeface="+mj-ea"/>
                <a:cs typeface="Courier New"/>
              </a:rPr>
              <a:t>“</a:t>
            </a:r>
            <a:r>
              <a:rPr lang="zh-CN" altLang="zh-CN" sz="2900" kern="100" dirty="0">
                <a:solidFill>
                  <a:srgbClr val="002060"/>
                </a:solidFill>
                <a:latin typeface="Times New Roman"/>
                <a:ea typeface="华文细黑"/>
                <a:cs typeface="Courier New"/>
              </a:rPr>
              <a:t>为何</a:t>
            </a:r>
            <a:r>
              <a:rPr lang="en-US" altLang="zh-CN" sz="2900" kern="100" dirty="0">
                <a:solidFill>
                  <a:srgbClr val="002060"/>
                </a:solidFill>
                <a:latin typeface="+mj-ea"/>
                <a:ea typeface="+mj-ea"/>
                <a:cs typeface="Courier New"/>
              </a:rPr>
              <a:t>”</a:t>
            </a:r>
            <a:r>
              <a:rPr lang="zh-CN" altLang="zh-CN" sz="2900" kern="100" dirty="0">
                <a:solidFill>
                  <a:srgbClr val="002060"/>
                </a:solidFill>
                <a:latin typeface="Times New Roman"/>
                <a:ea typeface="华文细黑"/>
                <a:cs typeface="Courier New"/>
              </a:rPr>
              <a:t>，是宾语前置句</a:t>
            </a:r>
            <a:endParaRPr lang="en-US" altLang="zh-CN" sz="2900" kern="100" dirty="0">
              <a:solidFill>
                <a:srgbClr val="002060"/>
              </a:solidFill>
              <a:latin typeface="Times New Roman"/>
              <a:ea typeface="华文细黑"/>
              <a:cs typeface="Courier New"/>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项是判断句。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项是状语后置句。</a:t>
            </a:r>
            <a:endParaRPr lang="zh-CN" altLang="zh-CN" sz="1100" kern="100" dirty="0">
              <a:latin typeface="宋体"/>
              <a:cs typeface="Courier New"/>
            </a:endParaRPr>
          </a:p>
        </p:txBody>
      </p:sp>
      <p:sp>
        <p:nvSpPr>
          <p:cNvPr id="6" name="TextBox 5"/>
          <p:cNvSpPr txBox="1"/>
          <p:nvPr/>
        </p:nvSpPr>
        <p:spPr>
          <a:xfrm>
            <a:off x="5854800" y="162959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blinds(horizontal)">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2" end="2"/>
                                            </p:txEl>
                                          </p:spTgt>
                                        </p:tgtEl>
                                        <p:attrNameLst>
                                          <p:attrName>style.visibility</p:attrName>
                                        </p:attrNameLst>
                                      </p:cBhvr>
                                      <p:to>
                                        <p:strVal val="visible"/>
                                      </p:to>
                                    </p:set>
                                    <p:animEffect transition="in" filter="blinds(horizontal)">
                                      <p:cBhvr>
                                        <p:cTn id="28" dur="500"/>
                                        <p:tgtEl>
                                          <p:spTgt spid="2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0">
                                            <p:txEl>
                                              <p:pRg st="3" end="3"/>
                                            </p:txEl>
                                          </p:spTgt>
                                        </p:tgtEl>
                                        <p:attrNameLst>
                                          <p:attrName>style.visibility</p:attrName>
                                        </p:attrNameLst>
                                      </p:cBhvr>
                                      <p:to>
                                        <p:strVal val="visible"/>
                                      </p:to>
                                    </p:set>
                                    <p:animEffect transition="in" filter="blinds(horizontal)">
                                      <p:cBhvr>
                                        <p:cTn id="33" dur="500"/>
                                        <p:tgtEl>
                                          <p:spTgt spid="20">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20">
                                            <p:txEl>
                                              <p:pRg st="0" end="0"/>
                                            </p:txEl>
                                          </p:spTgt>
                                        </p:tgtEl>
                                      </p:cBhvr>
                                    </p:animEffect>
                                    <p:set>
                                      <p:cBhvr>
                                        <p:cTn id="38" dur="1" fill="hold">
                                          <p:stCondLst>
                                            <p:cond delay="499"/>
                                          </p:stCondLst>
                                        </p:cTn>
                                        <p:tgtEl>
                                          <p:spTgt spid="20">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0">
                                            <p:txEl>
                                              <p:pRg st="1" end="1"/>
                                            </p:txEl>
                                          </p:spTgt>
                                        </p:tgtEl>
                                      </p:cBhvr>
                                    </p:animEffect>
                                    <p:set>
                                      <p:cBhvr>
                                        <p:cTn id="41" dur="1" fill="hold">
                                          <p:stCondLst>
                                            <p:cond delay="499"/>
                                          </p:stCondLst>
                                        </p:cTn>
                                        <p:tgtEl>
                                          <p:spTgt spid="20">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0">
                                            <p:txEl>
                                              <p:pRg st="2" end="2"/>
                                            </p:txEl>
                                          </p:spTgt>
                                        </p:tgtEl>
                                      </p:cBhvr>
                                    </p:animEffect>
                                    <p:set>
                                      <p:cBhvr>
                                        <p:cTn id="44" dur="1" fill="hold">
                                          <p:stCondLst>
                                            <p:cond delay="499"/>
                                          </p:stCondLst>
                                        </p:cTn>
                                        <p:tgtEl>
                                          <p:spTgt spid="20">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0">
                                            <p:txEl>
                                              <p:pRg st="3" end="3"/>
                                            </p:txEl>
                                          </p:spTgt>
                                        </p:tgtEl>
                                      </p:cBhvr>
                                    </p:animEffect>
                                    <p:set>
                                      <p:cBhvr>
                                        <p:cTn id="47"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247495" y="434684"/>
            <a:ext cx="11680359" cy="6750263"/>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张籍曰：有于嵩者，少</a:t>
            </a:r>
            <a:r>
              <a:rPr lang="zh-CN" altLang="zh-CN" sz="2900" kern="100" dirty="0">
                <a:solidFill>
                  <a:srgbClr val="0000FF"/>
                </a:solidFill>
                <a:latin typeface="Times New Roman"/>
                <a:ea typeface="华文细黑"/>
                <a:cs typeface="Times New Roman"/>
              </a:rPr>
              <a:t>依</a:t>
            </a:r>
            <a:r>
              <a:rPr lang="zh-CN" altLang="zh-CN" sz="2900" kern="100" dirty="0">
                <a:latin typeface="Times New Roman"/>
                <a:ea typeface="华文细黑"/>
                <a:cs typeface="Times New Roman"/>
              </a:rPr>
              <a:t>于巡。及巡起事，嵩常在围中。籍大历中于和州乌江县见嵩，嵩时年六十余矣。以巡初尝得临涣县尉，好学无</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不读。籍时尚小，粗问巡、远事，不能细也。云：巡长七尺余，须髯若神。尝见嵩读《汉书》，谓嵩曰：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何为久读此？</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嵩曰：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未熟也。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巡曰：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吾于书读不过</a:t>
            </a:r>
            <a:r>
              <a:rPr lang="zh-CN" altLang="zh-CN" sz="2900" kern="100" dirty="0">
                <a:solidFill>
                  <a:srgbClr val="0000FF"/>
                </a:solidFill>
                <a:latin typeface="Times New Roman"/>
                <a:ea typeface="华文细黑"/>
                <a:cs typeface="Times New Roman"/>
              </a:rPr>
              <a:t>三</a:t>
            </a:r>
            <a:r>
              <a:rPr lang="zh-CN" altLang="zh-CN" sz="2900" kern="100" dirty="0">
                <a:latin typeface="Times New Roman"/>
                <a:ea typeface="华文细黑"/>
                <a:cs typeface="Times New Roman"/>
              </a:rPr>
              <a:t>遍，终身不忘也。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因诵嵩</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读书，尽卷不错一字。嵩惊，</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为巡偶熟此卷，因乱抽他帙以试，无不尽然。嵩又取架上诸书试</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问巡，巡应口诵无疑。嵩从巡久，亦不见巡常读书也。</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文章，操纸笔立</a:t>
            </a:r>
            <a:endParaRPr lang="zh-CN" altLang="zh-CN" sz="1100" kern="100" dirty="0">
              <a:latin typeface="宋体"/>
              <a:cs typeface="Courier New"/>
            </a:endParaRPr>
          </a:p>
        </p:txBody>
      </p:sp>
      <p:sp>
        <p:nvSpPr>
          <p:cNvPr id="51" name="矩形 5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阅读</a:t>
            </a:r>
            <a:r>
              <a:rPr lang="zh-CN" altLang="en-US" sz="2400" b="1" dirty="0">
                <a:solidFill>
                  <a:srgbClr val="FFFF00"/>
                </a:solidFill>
                <a:latin typeface="微软雅黑" pitchFamily="34" charset="-122"/>
                <a:ea typeface="微软雅黑" pitchFamily="34" charset="-122"/>
              </a:rPr>
              <a:t>达标</a:t>
            </a:r>
          </a:p>
        </p:txBody>
      </p:sp>
    </p:spTree>
    <p:extLst>
      <p:ext uri="{BB962C8B-B14F-4D97-AF65-F5344CB8AC3E}">
        <p14:creationId xmlns:p14="http://schemas.microsoft.com/office/powerpoint/2010/main" xmlns="" val="1668544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矩形 49"/>
          <p:cNvSpPr/>
          <p:nvPr/>
        </p:nvSpPr>
        <p:spPr>
          <a:xfrm>
            <a:off x="530943" y="593171"/>
            <a:ext cx="11113463" cy="4808962"/>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书，未尝起草。初守睢阳时，士卒仅万人，城中居人户亦且数万，巡因一见问姓名，其后无不识者。巡怒，须髯</a:t>
            </a:r>
            <a:r>
              <a:rPr lang="zh-CN" altLang="zh-CN" sz="2900" kern="100" dirty="0">
                <a:solidFill>
                  <a:srgbClr val="0000FF"/>
                </a:solidFill>
                <a:latin typeface="Times New Roman"/>
                <a:ea typeface="华文细黑"/>
                <a:cs typeface="Times New Roman"/>
              </a:rPr>
              <a:t>辄</a:t>
            </a:r>
            <a:r>
              <a:rPr lang="zh-CN" altLang="zh-CN" sz="2900" kern="100" dirty="0">
                <a:latin typeface="Times New Roman"/>
                <a:ea typeface="华文细黑"/>
                <a:cs typeface="Times New Roman"/>
              </a:rPr>
              <a:t>张。及城陷，贼</a:t>
            </a:r>
            <a:r>
              <a:rPr lang="zh-CN" altLang="zh-CN" sz="2900" kern="100" dirty="0">
                <a:solidFill>
                  <a:srgbClr val="0000FF"/>
                </a:solidFill>
                <a:latin typeface="Times New Roman"/>
                <a:ea typeface="华文细黑"/>
                <a:cs typeface="Times New Roman"/>
              </a:rPr>
              <a:t>缚</a:t>
            </a:r>
            <a:r>
              <a:rPr lang="zh-CN" altLang="zh-CN" sz="2900" kern="100" dirty="0">
                <a:latin typeface="Times New Roman"/>
                <a:ea typeface="华文细黑"/>
                <a:cs typeface="Times New Roman"/>
              </a:rPr>
              <a:t>巡等数十人坐，且将戮，巡起旋，其众见巡起，或起或泣。巡曰：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汝勿怖！死，命也。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众泣不能仰视。巡就戮时，颜色不乱，阳阳如平常。远宽厚长者，貌如其心，与巡同年生，月日后</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巡，呼巡</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兄，死时年四十九。嵩贞元初死</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亳、宋间。或传嵩有田在亳、宋间，武人夺而有之，嵩将诣州讼理，为所杀。嵩无子。张籍云。</a:t>
            </a:r>
            <a:endParaRPr lang="zh-CN" altLang="zh-CN" sz="1100" kern="100" dirty="0">
              <a:latin typeface="宋体"/>
              <a:cs typeface="Courier New"/>
            </a:endParaRPr>
          </a:p>
        </p:txBody>
      </p:sp>
    </p:spTree>
    <p:extLst>
      <p:ext uri="{BB962C8B-B14F-4D97-AF65-F5344CB8AC3E}">
        <p14:creationId xmlns:p14="http://schemas.microsoft.com/office/powerpoint/2010/main" xmlns="" val="3913590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8" name="矩形 17"/>
          <p:cNvSpPr/>
          <p:nvPr/>
        </p:nvSpPr>
        <p:spPr>
          <a:xfrm>
            <a:off x="461668" y="370438"/>
            <a:ext cx="11003428"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对下列加颜色词语的解释，有误的一项是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有于嵩者，少</a:t>
            </a:r>
            <a:r>
              <a:rPr lang="zh-CN" altLang="zh-CN" sz="2900" kern="100" dirty="0">
                <a:solidFill>
                  <a:srgbClr val="0000FF"/>
                </a:solidFill>
                <a:latin typeface="Times New Roman"/>
                <a:ea typeface="华文细黑"/>
                <a:cs typeface="Times New Roman"/>
              </a:rPr>
              <a:t>依</a:t>
            </a:r>
            <a:r>
              <a:rPr lang="zh-CN" altLang="zh-CN" sz="2900" kern="100" dirty="0">
                <a:latin typeface="Times New Roman"/>
                <a:ea typeface="华文细黑"/>
                <a:cs typeface="Times New Roman"/>
              </a:rPr>
              <a:t>于巡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依：跟着、随着</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贼</a:t>
            </a:r>
            <a:r>
              <a:rPr lang="zh-CN" altLang="zh-CN" sz="2900" kern="100" dirty="0">
                <a:solidFill>
                  <a:srgbClr val="0000FF"/>
                </a:solidFill>
                <a:latin typeface="Times New Roman"/>
                <a:ea typeface="华文细黑"/>
                <a:cs typeface="Times New Roman"/>
              </a:rPr>
              <a:t>缚</a:t>
            </a:r>
            <a:r>
              <a:rPr lang="zh-CN" altLang="zh-CN" sz="2900" kern="100" dirty="0">
                <a:latin typeface="Times New Roman"/>
                <a:ea typeface="华文细黑"/>
                <a:cs typeface="Times New Roman"/>
              </a:rPr>
              <a:t>巡等数十人坐</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缚：捆绑</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巡怒，须髯</a:t>
            </a:r>
            <a:r>
              <a:rPr lang="zh-CN" altLang="zh-CN" sz="2900" kern="100" dirty="0">
                <a:solidFill>
                  <a:srgbClr val="0000FF"/>
                </a:solidFill>
                <a:latin typeface="Times New Roman"/>
                <a:ea typeface="华文细黑"/>
                <a:cs typeface="Times New Roman"/>
              </a:rPr>
              <a:t>辄</a:t>
            </a:r>
            <a:r>
              <a:rPr lang="zh-CN" altLang="zh-CN" sz="2900" kern="100" dirty="0">
                <a:latin typeface="Times New Roman"/>
                <a:ea typeface="华文细黑"/>
                <a:cs typeface="Times New Roman"/>
              </a:rPr>
              <a:t>张</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辄：就</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吾于书读不过</a:t>
            </a:r>
            <a:r>
              <a:rPr lang="zh-CN" altLang="zh-CN" sz="2900" kern="100" dirty="0">
                <a:solidFill>
                  <a:srgbClr val="0000FF"/>
                </a:solidFill>
                <a:latin typeface="Times New Roman"/>
                <a:ea typeface="华文细黑"/>
                <a:cs typeface="Times New Roman"/>
              </a:rPr>
              <a:t>三</a:t>
            </a:r>
            <a:r>
              <a:rPr lang="zh-CN" altLang="zh-CN" sz="2900" kern="100" dirty="0">
                <a:latin typeface="Times New Roman"/>
                <a:ea typeface="华文细黑"/>
                <a:cs typeface="Times New Roman"/>
              </a:rPr>
              <a:t>遍</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三：约数，多</a:t>
            </a:r>
            <a:endParaRPr lang="zh-CN" altLang="zh-CN" sz="1100" kern="100" dirty="0">
              <a:latin typeface="宋体"/>
              <a:cs typeface="Courier New"/>
            </a:endParaRPr>
          </a:p>
        </p:txBody>
      </p:sp>
      <p:sp>
        <p:nvSpPr>
          <p:cNvPr id="19" name="TextBox 18"/>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TextBox 19"/>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p:cNvSpPr txBox="1"/>
          <p:nvPr/>
        </p:nvSpPr>
        <p:spPr>
          <a:xfrm>
            <a:off x="338758" y="2977556"/>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矩形 21"/>
          <p:cNvSpPr/>
          <p:nvPr/>
        </p:nvSpPr>
        <p:spPr>
          <a:xfrm>
            <a:off x="461668" y="3679068"/>
            <a:ext cx="11003428"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三：确数，三。</a:t>
            </a:r>
            <a:endParaRPr lang="zh-CN" altLang="zh-CN" sz="1100" kern="100" dirty="0">
              <a:solidFill>
                <a:srgbClr val="002060"/>
              </a:solidFill>
              <a:latin typeface="宋体"/>
              <a:cs typeface="Courier New"/>
            </a:endParaRPr>
          </a:p>
        </p:txBody>
      </p:sp>
    </p:spTree>
    <p:extLst>
      <p:ext uri="{BB962C8B-B14F-4D97-AF65-F5344CB8AC3E}">
        <p14:creationId xmlns:p14="http://schemas.microsoft.com/office/powerpoint/2010/main" xmlns="" val="20078819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2"/>
                                        </p:tgtEl>
                                      </p:cBhvr>
                                    </p:animEffect>
                                    <p:set>
                                      <p:cBhvr>
                                        <p:cTn id="23"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P spid="22" grpId="0"/>
      <p:bldP spid="22"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3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矩形 53"/>
          <p:cNvSpPr/>
          <p:nvPr/>
        </p:nvSpPr>
        <p:spPr>
          <a:xfrm>
            <a:off x="461668" y="370438"/>
            <a:ext cx="11003428"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下列加颜色的虚词的用法和意义相同的一项是</a:t>
            </a:r>
            <a:endParaRPr lang="zh-CN" altLang="zh-CN" sz="1100" kern="100" dirty="0">
              <a:latin typeface="宋体"/>
              <a:cs typeface="Courier New"/>
            </a:endParaRPr>
          </a:p>
          <a:p>
            <a:pPr algn="just">
              <a:lnSpc>
                <a:spcPct val="150000"/>
              </a:lnSpc>
              <a:tabLst>
                <a:tab pos="2095366"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月日后</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巡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嵩贞元初死</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亳、宋间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呼巡</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兄</a:t>
            </a:r>
            <a:r>
              <a:rPr lang="en-US" altLang="zh-CN" sz="2900" kern="100" dirty="0">
                <a:latin typeface="Times New Roman"/>
                <a:ea typeface="华文细黑"/>
                <a:cs typeface="Courier New"/>
              </a:rPr>
              <a:t>  </a:t>
            </a:r>
            <a:r>
              <a:rPr lang="en-US" altLang="zh-CN" sz="2900" kern="100" dirty="0">
                <a:solidFill>
                  <a:srgbClr val="0000FF"/>
                </a:solidFill>
                <a:latin typeface="Times New Roman"/>
                <a:ea typeface="华文细黑"/>
                <a:cs typeface="Courier New"/>
              </a:rPr>
              <a:t>			</a:t>
            </a:r>
            <a:r>
              <a:rPr lang="zh-CN" altLang="zh-CN" sz="2900" kern="100" dirty="0">
                <a:solidFill>
                  <a:srgbClr val="0000FF"/>
                </a:solidFill>
                <a:latin typeface="Times New Roman"/>
                <a:ea typeface="华文细黑"/>
                <a:cs typeface="Times New Roman"/>
              </a:rPr>
              <a:t>为</a:t>
            </a:r>
            <a:r>
              <a:rPr lang="zh-CN" altLang="zh-CN" sz="2900" kern="100" dirty="0">
                <a:latin typeface="Times New Roman"/>
                <a:ea typeface="华文细黑"/>
                <a:cs typeface="Times New Roman"/>
              </a:rPr>
              <a:t>文章，操纸笔立书</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好学无</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不读</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因诵嵩</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读书</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为巡偶熟此卷</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嵩又取架上诸书试</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问巡</a:t>
            </a:r>
            <a:endParaRPr lang="zh-CN" altLang="zh-CN" sz="1100" kern="100" dirty="0">
              <a:latin typeface="宋体"/>
              <a:cs typeface="Courier New"/>
            </a:endParaRPr>
          </a:p>
        </p:txBody>
      </p:sp>
      <p:sp>
        <p:nvSpPr>
          <p:cNvPr id="19" name="TextBox 18"/>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TextBox 19"/>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p:cNvSpPr txBox="1"/>
          <p:nvPr/>
        </p:nvSpPr>
        <p:spPr>
          <a:xfrm>
            <a:off x="334567" y="228492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矩形 21"/>
          <p:cNvSpPr/>
          <p:nvPr/>
        </p:nvSpPr>
        <p:spPr>
          <a:xfrm>
            <a:off x="461668" y="3601704"/>
            <a:ext cx="11003428"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项介词，比；介词，在。</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项动词，是；动词，写。</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字短语。</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项认为；同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，表修饰。</a:t>
            </a:r>
            <a:endParaRPr lang="zh-CN" altLang="zh-CN" sz="1100" kern="100" dirty="0">
              <a:latin typeface="宋体"/>
              <a:cs typeface="Courier New"/>
            </a:endParaRPr>
          </a:p>
        </p:txBody>
      </p:sp>
    </p:spTree>
    <p:extLst>
      <p:ext uri="{BB962C8B-B14F-4D97-AF65-F5344CB8AC3E}">
        <p14:creationId xmlns:p14="http://schemas.microsoft.com/office/powerpoint/2010/main" xmlns="" val="4243367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blinds(horizontal)">
                                      <p:cBhvr>
                                        <p:cTn id="18" dur="500"/>
                                        <p:tgtEl>
                                          <p:spTgt spid="2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blinds(horizontal)">
                                      <p:cBhvr>
                                        <p:cTn id="23" dur="500"/>
                                        <p:tgtEl>
                                          <p:spTgt spid="2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2">
                                            <p:txEl>
                                              <p:pRg st="2" end="2"/>
                                            </p:txEl>
                                          </p:spTgt>
                                        </p:tgtEl>
                                        <p:attrNameLst>
                                          <p:attrName>style.visibility</p:attrName>
                                        </p:attrNameLst>
                                      </p:cBhvr>
                                      <p:to>
                                        <p:strVal val="visible"/>
                                      </p:to>
                                    </p:set>
                                    <p:animEffect transition="in" filter="blinds(horizontal)">
                                      <p:cBhvr>
                                        <p:cTn id="28" dur="500"/>
                                        <p:tgtEl>
                                          <p:spTgt spid="2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2">
                                            <p:txEl>
                                              <p:pRg st="3" end="3"/>
                                            </p:txEl>
                                          </p:spTgt>
                                        </p:tgtEl>
                                        <p:attrNameLst>
                                          <p:attrName>style.visibility</p:attrName>
                                        </p:attrNameLst>
                                      </p:cBhvr>
                                      <p:to>
                                        <p:strVal val="visible"/>
                                      </p:to>
                                    </p:set>
                                    <p:animEffect transition="in" filter="blinds(horizontal)">
                                      <p:cBhvr>
                                        <p:cTn id="33" dur="500"/>
                                        <p:tgtEl>
                                          <p:spTgt spid="2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22">
                                            <p:txEl>
                                              <p:pRg st="0" end="0"/>
                                            </p:txEl>
                                          </p:spTgt>
                                        </p:tgtEl>
                                      </p:cBhvr>
                                    </p:animEffect>
                                    <p:set>
                                      <p:cBhvr>
                                        <p:cTn id="38" dur="1" fill="hold">
                                          <p:stCondLst>
                                            <p:cond delay="499"/>
                                          </p:stCondLst>
                                        </p:cTn>
                                        <p:tgtEl>
                                          <p:spTgt spid="22">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2">
                                            <p:txEl>
                                              <p:pRg st="1" end="1"/>
                                            </p:txEl>
                                          </p:spTgt>
                                        </p:tgtEl>
                                      </p:cBhvr>
                                    </p:animEffect>
                                    <p:set>
                                      <p:cBhvr>
                                        <p:cTn id="41" dur="1" fill="hold">
                                          <p:stCondLst>
                                            <p:cond delay="499"/>
                                          </p:stCondLst>
                                        </p:cTn>
                                        <p:tgtEl>
                                          <p:spTgt spid="22">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2">
                                            <p:txEl>
                                              <p:pRg st="2" end="2"/>
                                            </p:txEl>
                                          </p:spTgt>
                                        </p:tgtEl>
                                      </p:cBhvr>
                                    </p:animEffect>
                                    <p:set>
                                      <p:cBhvr>
                                        <p:cTn id="44" dur="1" fill="hold">
                                          <p:stCondLst>
                                            <p:cond delay="499"/>
                                          </p:stCondLst>
                                        </p:cTn>
                                        <p:tgtEl>
                                          <p:spTgt spid="22">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2">
                                            <p:txEl>
                                              <p:pRg st="3" end="3"/>
                                            </p:txEl>
                                          </p:spTgt>
                                        </p:tgtEl>
                                      </p:cBhvr>
                                    </p:animEffect>
                                    <p:set>
                                      <p:cBhvr>
                                        <p:cTn id="47" dur="1" fill="hold">
                                          <p:stCondLst>
                                            <p:cond delay="499"/>
                                          </p:stCondLst>
                                        </p:cTn>
                                        <p:tgtEl>
                                          <p:spTgt spid="22">
                                            <p:txEl>
                                              <p:pRg st="3" end="3"/>
                                            </p:txEl>
                                          </p:spTgt>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P spid="22"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8582" y="621483"/>
            <a:ext cx="11448612" cy="5478376"/>
          </a:xfrm>
          <a:prstGeom prst="rect">
            <a:avLst/>
          </a:prstGeom>
        </p:spPr>
        <p:txBody>
          <a:bodyPr wrap="square" lIns="121876" tIns="60937" rIns="121876" bIns="60937">
            <a:spAutoFit/>
          </a:bodyPr>
          <a:lstStyle/>
          <a:p>
            <a:pPr>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下列分析不正确的一项是</a:t>
            </a:r>
            <a:endParaRPr lang="zh-CN" altLang="zh-CN" sz="1100" kern="100" dirty="0">
              <a:latin typeface="宋体"/>
              <a:cs typeface="Courier New"/>
            </a:endParaRPr>
          </a:p>
          <a:p>
            <a:pPr>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于嵩从小就追随张巡，并曾和他一起处在叛军的包围中。</a:t>
            </a:r>
            <a:endParaRPr lang="zh-CN" altLang="zh-CN" sz="1100" kern="100" dirty="0">
              <a:latin typeface="宋体"/>
              <a:cs typeface="Courier New"/>
            </a:endParaRPr>
          </a:p>
          <a:p>
            <a:pPr>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张巡平时不常读书，但记忆力过人，过目不忘，令于嵩赞叹。</a:t>
            </a:r>
            <a:endParaRPr lang="zh-CN" altLang="zh-CN" sz="1100" kern="100" dirty="0">
              <a:latin typeface="宋体"/>
              <a:cs typeface="Courier New"/>
            </a:endParaRPr>
          </a:p>
          <a:p>
            <a:pPr>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许远相貌慈善，宽厚待人，与张巡同年生，死时视死如归，镇定自若。</a:t>
            </a:r>
            <a:endParaRPr lang="zh-CN" altLang="zh-CN" sz="1100" kern="100" dirty="0">
              <a:latin typeface="宋体"/>
              <a:cs typeface="Courier New"/>
            </a:endParaRPr>
          </a:p>
          <a:p>
            <a:pPr>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于嵩在亳、宋的</a:t>
            </a:r>
            <a:r>
              <a:rPr lang="zh-CN" altLang="en-US" sz="2900" kern="100" dirty="0">
                <a:latin typeface="Times New Roman"/>
                <a:ea typeface="华文细黑"/>
                <a:cs typeface="Times New Roman"/>
              </a:rPr>
              <a:t>田</a:t>
            </a:r>
            <a:r>
              <a:rPr lang="zh-CN" altLang="zh-CN" sz="2900" kern="100" dirty="0">
                <a:latin typeface="Times New Roman"/>
                <a:ea typeface="华文细黑"/>
                <a:cs typeface="Times New Roman"/>
              </a:rPr>
              <a:t>产被人抢夺占有，他将到州里诉讼，被人杀害在亳、</a:t>
            </a:r>
            <a:endParaRPr lang="en-US" altLang="zh-CN" sz="2900" kern="100" dirty="0">
              <a:latin typeface="Times New Roman"/>
              <a:ea typeface="华文细黑"/>
              <a:cs typeface="Times New Roman"/>
            </a:endParaRPr>
          </a:p>
          <a:p>
            <a:pPr>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宋间。</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341996" y="260379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0" name="矩形 19"/>
          <p:cNvSpPr/>
          <p:nvPr/>
        </p:nvSpPr>
        <p:spPr>
          <a:xfrm>
            <a:off x="478582" y="4471156"/>
            <a:ext cx="11448612"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死时视死如归，镇定自若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是写张巡的。</a:t>
            </a:r>
            <a:endParaRPr lang="zh-CN" altLang="zh-CN" sz="1100" kern="100" dirty="0">
              <a:latin typeface="宋体"/>
              <a:cs typeface="Courier New"/>
            </a:endParaRP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P spid="20" grpId="0"/>
      <p:bldP spid="20"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6494" y="-26589"/>
            <a:ext cx="11336843" cy="6750263"/>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文外阅读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7</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10</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algn="ctr">
              <a:lnSpc>
                <a:spcPct val="150000"/>
              </a:lnSpc>
            </a:pPr>
            <a:r>
              <a:rPr lang="zh-CN" altLang="zh-CN" sz="2900" b="1" kern="100" dirty="0">
                <a:solidFill>
                  <a:srgbClr val="C00000"/>
                </a:solidFill>
                <a:latin typeface="Times New Roman"/>
                <a:ea typeface="华文细黑"/>
                <a:cs typeface="Times New Roman"/>
              </a:rPr>
              <a:t>梓人传</a:t>
            </a: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节选</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algn="ctr">
              <a:lnSpc>
                <a:spcPct val="150000"/>
              </a:lnSpc>
            </a:pPr>
            <a:r>
              <a:rPr lang="zh-CN" altLang="zh-CN" sz="2900" kern="100" dirty="0">
                <a:latin typeface="Times New Roman"/>
                <a:ea typeface="华文细黑"/>
                <a:cs typeface="Times New Roman"/>
              </a:rPr>
              <a:t>柳宗元</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裴封叔之</a:t>
            </a:r>
            <a:r>
              <a:rPr lang="zh-CN" altLang="zh-CN" sz="2900" kern="100" dirty="0">
                <a:solidFill>
                  <a:srgbClr val="0000FF"/>
                </a:solidFill>
                <a:latin typeface="Times New Roman"/>
                <a:ea typeface="华文细黑"/>
                <a:cs typeface="Times New Roman"/>
              </a:rPr>
              <a:t>第</a:t>
            </a:r>
            <a:r>
              <a:rPr lang="zh-CN" altLang="zh-CN" sz="2900" kern="100" dirty="0">
                <a:latin typeface="Times New Roman"/>
                <a:ea typeface="华文细黑"/>
                <a:cs typeface="Times New Roman"/>
              </a:rPr>
              <a:t>，在光德里。有梓人款其门，愿佣隙宇而处焉。所职寻引、规矩、绳墨，家不居砻斫之器。问其能，曰：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吾善度材，视</a:t>
            </a:r>
            <a:r>
              <a:rPr lang="zh-CN" altLang="zh-CN" sz="2900" kern="100" dirty="0">
                <a:solidFill>
                  <a:srgbClr val="0000FF"/>
                </a:solidFill>
                <a:latin typeface="Times New Roman"/>
                <a:ea typeface="华文细黑"/>
                <a:cs typeface="Times New Roman"/>
              </a:rPr>
              <a:t>栋宇</a:t>
            </a:r>
            <a:r>
              <a:rPr lang="zh-CN" altLang="zh-CN" sz="2900" kern="100" dirty="0">
                <a:latin typeface="Times New Roman"/>
                <a:ea typeface="华文细黑"/>
                <a:cs typeface="Times New Roman"/>
              </a:rPr>
              <a:t>之制、高深，圆方、短长之宜，吾指使而群工役焉。</a:t>
            </a:r>
            <a:r>
              <a:rPr lang="zh-CN" altLang="zh-CN" sz="2900" u="heavy" kern="100" dirty="0">
                <a:latin typeface="Times New Roman"/>
                <a:ea typeface="华文细黑"/>
                <a:cs typeface="Times New Roman"/>
              </a:rPr>
              <a:t>舍我，众莫能就一宇。</a:t>
            </a:r>
            <a:r>
              <a:rPr lang="zh-CN" altLang="zh-CN" sz="2900" kern="100" dirty="0">
                <a:latin typeface="Times New Roman"/>
                <a:ea typeface="华文细黑"/>
                <a:cs typeface="Times New Roman"/>
              </a:rPr>
              <a:t>故食于官府，吾受禄三倍；作于私家，吾收其直太半焉。</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他日，入其室，其床阙足而不能理，曰：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将求他工。</a:t>
            </a:r>
            <a:r>
              <a:rPr lang="en-US" altLang="zh-CN" sz="2900" kern="100" dirty="0">
                <a:latin typeface="宋体"/>
                <a:ea typeface="华文细黑"/>
                <a:cs typeface="Times New Roman"/>
              </a:rPr>
              <a:t>”</a:t>
            </a:r>
            <a:r>
              <a:rPr lang="zh-CN" altLang="zh-CN" sz="2900" u="heavy" kern="100" dirty="0">
                <a:latin typeface="Times New Roman"/>
                <a:ea typeface="华文细黑"/>
                <a:cs typeface="Times New Roman"/>
              </a:rPr>
              <a:t>余甚笑之，谓其无能而贪禄嗜货者。</a:t>
            </a:r>
            <a:endParaRPr lang="zh-CN" altLang="zh-CN" sz="1100" u="heavy" kern="100" dirty="0">
              <a:latin typeface="宋体"/>
              <a:cs typeface="Courier New"/>
            </a:endParaRPr>
          </a:p>
        </p:txBody>
      </p:sp>
      <p:sp>
        <p:nvSpPr>
          <p:cNvPr id="20"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1"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2"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3"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4"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5"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6"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27"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8"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9"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0"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1"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2"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3"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149553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6494" y="593171"/>
            <a:ext cx="11336843" cy="547837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其后，</a:t>
            </a:r>
            <a:r>
              <a:rPr lang="zh-CN" altLang="zh-CN" sz="2900" kern="100" dirty="0">
                <a:solidFill>
                  <a:srgbClr val="0000FF"/>
                </a:solidFill>
                <a:latin typeface="Times New Roman"/>
                <a:ea typeface="华文细黑"/>
                <a:cs typeface="Times New Roman"/>
              </a:rPr>
              <a:t>京兆尹</a:t>
            </a:r>
            <a:r>
              <a:rPr lang="zh-CN" altLang="zh-CN" sz="2900" kern="100" dirty="0">
                <a:latin typeface="Times New Roman"/>
                <a:ea typeface="华文细黑"/>
                <a:cs typeface="Times New Roman"/>
              </a:rPr>
              <a:t>将饰官署，余往过焉。委群材，会众工。或执斧斤，或执刀锯，皆环立向之。梓人左持引，右执杖，而中处焉。量栋宇之任，视木之能，举挥其杖曰：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斧！</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彼执斧者奔而右；顾而指曰：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彼执锯者趋而左。</a:t>
            </a:r>
            <a:r>
              <a:rPr lang="zh-CN" altLang="zh-CN" sz="2900" u="heavy" kern="100" dirty="0">
                <a:latin typeface="Times New Roman"/>
                <a:ea typeface="华文细黑"/>
                <a:cs typeface="Times New Roman"/>
              </a:rPr>
              <a:t>俄而斤者斫，刀者削，皆视其色</a:t>
            </a:r>
            <a:r>
              <a:rPr lang="zh-CN" altLang="zh-CN" sz="2900" kern="100" dirty="0">
                <a:latin typeface="Times New Roman"/>
                <a:ea typeface="华文细黑"/>
                <a:cs typeface="Times New Roman"/>
              </a:rPr>
              <a:t>，俟其言，莫敢自断者。</a:t>
            </a:r>
            <a:r>
              <a:rPr lang="zh-CN" altLang="zh-CN" sz="2900" u="wavyHeavy" kern="100" dirty="0">
                <a:uFill>
                  <a:solidFill>
                    <a:srgbClr val="C00000"/>
                  </a:solidFill>
                </a:uFill>
                <a:latin typeface="Times New Roman"/>
                <a:ea typeface="华文细黑"/>
                <a:cs typeface="Times New Roman"/>
              </a:rPr>
              <a:t>其不胜任者怒而退之亦莫敢愠焉画宫于堵盈尺而曲尽其制计其毫厘而构大厦无进退焉</a:t>
            </a:r>
            <a:r>
              <a:rPr lang="zh-CN" altLang="zh-CN" sz="2900" kern="100" dirty="0">
                <a:latin typeface="Times New Roman"/>
                <a:ea typeface="华文细黑"/>
                <a:cs typeface="Times New Roman"/>
              </a:rPr>
              <a:t>既成，书于</a:t>
            </a:r>
            <a:r>
              <a:rPr lang="zh-CN" altLang="zh-CN" sz="2900" kern="100" dirty="0">
                <a:solidFill>
                  <a:srgbClr val="0000FF"/>
                </a:solidFill>
                <a:latin typeface="Times New Roman"/>
                <a:ea typeface="华文细黑"/>
                <a:cs typeface="Times New Roman"/>
              </a:rPr>
              <a:t>上栋</a:t>
            </a:r>
            <a:r>
              <a:rPr lang="zh-CN" altLang="zh-CN" sz="2900" kern="100" dirty="0">
                <a:latin typeface="Times New Roman"/>
                <a:ea typeface="华文细黑"/>
                <a:cs typeface="Times New Roman"/>
              </a:rPr>
              <a:t>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某年某月某日某建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，则其姓字也，凡执用之工不在列。余圜视大骇，然后知其术之工大矣。</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402574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图片大集合\同步图2018\英语北师必修5\93167_00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6786" r="37724"/>
          <a:stretch/>
        </p:blipFill>
        <p:spPr bwMode="auto">
          <a:xfrm>
            <a:off x="8295213"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87234" y="333450"/>
            <a:ext cx="11224597"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下列对文中画波浪线部分的断句，正确的一项是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其不胜任者怒</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而退之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亦莫敢愠焉</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画宫于堵盈尺</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而曲尽其制</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计其毫</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厘而构大厦</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无进退焉</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其不胜任者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怒而退之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亦莫敢愠焉</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画宫于堵</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盈尺而曲尽其制</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计其毫</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厘而构大厦</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无进退焉</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其不胜任者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怒而退之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亦莫敢愠焉</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画宫于堵盈尺</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而曲尽其制</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计其毫</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厘而构大厦</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无进退焉</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其不胜任者怒</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而退之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亦莫敢愠焉</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画宫于堵</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盈尺而曲尽其制</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计其毫</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厘而构大厦</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无进退焉</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17"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370571" y="228492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535299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706224" y="1162271"/>
            <a:ext cx="10786617"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怒而退之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不胜任者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的谓语，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盈尺而曲尽其制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不能断开。原文标点为：其不胜任者，怒而退之，亦莫敢愠焉。画宫于堵，盈尺而曲尽其制，计其毫厘而构大厦，无进退焉。</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3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2881299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3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2" name="矩形 21"/>
          <p:cNvSpPr/>
          <p:nvPr/>
        </p:nvSpPr>
        <p:spPr>
          <a:xfrm>
            <a:off x="376494" y="117426"/>
            <a:ext cx="11336843" cy="815603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下列对文中加颜色词语的相关内容的解说，不正确的一项是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第</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，大官的住宅。指古代按一定品级为王侯功臣建造的大宅院。</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后也通称上等房屋为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第</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栋宇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，房屋的正中和四垂，泛指房屋。后来也比喻在组织或群体</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中起中坚作用的关键人物。</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京兆尹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，中国古代的官名。封建社会，官位官职等级分明，称谓</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京兆尹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泛指地方官吏。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上栋</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，即</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上梁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之意。古代盖完房屋后，在上梁要写上修建房</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屋的主要头领的姓名。</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17"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57226" y="337150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0" grpId="0"/>
      <p:bldP spid="20"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3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2" name="矩形 21"/>
          <p:cNvSpPr/>
          <p:nvPr/>
        </p:nvSpPr>
        <p:spPr>
          <a:xfrm>
            <a:off x="718824" y="1234279"/>
            <a:ext cx="10679819"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京兆尹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指京官三辅</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京畿地区的三位官员：京兆尹、左冯翊、右扶风</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之一。</a:t>
            </a:r>
            <a:endParaRPr lang="zh-CN" altLang="zh-CN" sz="1100" kern="100" dirty="0">
              <a:latin typeface="宋体"/>
              <a:cs typeface="Courier New"/>
            </a:endParaRPr>
          </a:p>
        </p:txBody>
      </p:sp>
    </p:spTree>
    <p:extLst>
      <p:ext uri="{BB962C8B-B14F-4D97-AF65-F5344CB8AC3E}">
        <p14:creationId xmlns:p14="http://schemas.microsoft.com/office/powerpoint/2010/main" xmlns="" val="10315432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8924" y="-170607"/>
            <a:ext cx="11564713" cy="6995715"/>
          </a:xfrm>
          <a:prstGeom prst="rect">
            <a:avLst/>
          </a:prstGeom>
        </p:spPr>
        <p:txBody>
          <a:bodyPr wrap="square" lIns="121876" tIns="60937" rIns="121876" bIns="60937">
            <a:spAutoFit/>
          </a:bodyPr>
          <a:lstStyle/>
          <a:p>
            <a:pPr algn="just">
              <a:lnSpc>
                <a:spcPct val="14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下列对原文有关内容的概括和分析，正确的一项是</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他日，入其室，其床阙足而不能理，曰：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将求他工</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此话说</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明梓人是一个没有本事的人。</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余甚笑之，谓其无能而贪禄嗜货者</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字，说明作者看不</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起梓人，有讥笑嘲讽之意。</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作者在叙写梓人的事迹时，先抑后扬，逐层展开，因而具有曲折深细</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的特点。</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余圜视大骇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，一个</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字写出了梓人的妄自尊大。</a:t>
            </a:r>
            <a:endParaRPr lang="zh-CN" altLang="zh-CN" sz="1100" kern="100" dirty="0">
              <a:latin typeface="宋体"/>
              <a:cs typeface="Courier New"/>
            </a:endParaRPr>
          </a:p>
        </p:txBody>
      </p:sp>
      <p:sp>
        <p:nvSpPr>
          <p:cNvPr id="5" name="TextBox 4"/>
          <p:cNvSpPr txBox="1"/>
          <p:nvPr/>
        </p:nvSpPr>
        <p:spPr>
          <a:xfrm>
            <a:off x="190551" y="281887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3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1" name="矩形 20"/>
          <p:cNvSpPr/>
          <p:nvPr/>
        </p:nvSpPr>
        <p:spPr>
          <a:xfrm>
            <a:off x="291134" y="4521318"/>
            <a:ext cx="11564713" cy="1997423"/>
          </a:xfrm>
          <a:prstGeom prst="rect">
            <a:avLst/>
          </a:prstGeom>
        </p:spPr>
        <p:txBody>
          <a:bodyPr wrap="square" lIns="121876" tIns="60937" rIns="121876" bIns="60937">
            <a:spAutoFit/>
          </a:bodyPr>
          <a:lstStyle/>
          <a:p>
            <a:pPr algn="just">
              <a:lnSpc>
                <a:spcPct val="14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项是作者在不了解梓人的情况下得出的结论。</a:t>
            </a:r>
            <a:endParaRPr lang="en-US" altLang="zh-CN" sz="2900" kern="100" dirty="0">
              <a:solidFill>
                <a:srgbClr val="002060"/>
              </a:solidFill>
              <a:latin typeface="Times New Roman"/>
              <a:ea typeface="华文细黑"/>
              <a:cs typeface="Times New Roman"/>
            </a:endParaRPr>
          </a:p>
          <a:p>
            <a:pPr algn="just">
              <a:lnSpc>
                <a:spcPct val="14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项在文中没有依据。</a:t>
            </a:r>
            <a:endParaRPr lang="en-US" altLang="zh-CN" sz="2900" kern="100" dirty="0">
              <a:solidFill>
                <a:srgbClr val="002060"/>
              </a:solidFill>
              <a:latin typeface="Times New Roman"/>
              <a:ea typeface="华文细黑"/>
              <a:cs typeface="Times New Roman"/>
            </a:endParaRPr>
          </a:p>
          <a:p>
            <a:pPr algn="just">
              <a:lnSpc>
                <a:spcPct val="14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字写出了梓人技艺的高明非凡。</a:t>
            </a:r>
            <a:endParaRPr lang="zh-CN" altLang="zh-CN" sz="1100" kern="100" dirty="0">
              <a:latin typeface="宋体"/>
              <a:cs typeface="Courier New"/>
            </a:endParaRP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blinds(horizontal)">
                                      <p:cBhvr>
                                        <p:cTn id="18" dur="500"/>
                                        <p:tgtEl>
                                          <p:spTgt spid="2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1">
                                            <p:txEl>
                                              <p:pRg st="1" end="1"/>
                                            </p:txEl>
                                          </p:spTgt>
                                        </p:tgtEl>
                                        <p:attrNameLst>
                                          <p:attrName>style.visibility</p:attrName>
                                        </p:attrNameLst>
                                      </p:cBhvr>
                                      <p:to>
                                        <p:strVal val="visible"/>
                                      </p:to>
                                    </p:set>
                                    <p:animEffect transition="in" filter="blinds(horizontal)">
                                      <p:cBhvr>
                                        <p:cTn id="23" dur="500"/>
                                        <p:tgtEl>
                                          <p:spTgt spid="2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1">
                                            <p:txEl>
                                              <p:pRg st="2" end="2"/>
                                            </p:txEl>
                                          </p:spTgt>
                                        </p:tgtEl>
                                        <p:attrNameLst>
                                          <p:attrName>style.visibility</p:attrName>
                                        </p:attrNameLst>
                                      </p:cBhvr>
                                      <p:to>
                                        <p:strVal val="visible"/>
                                      </p:to>
                                    </p:set>
                                    <p:animEffect transition="in" filter="blinds(horizontal)">
                                      <p:cBhvr>
                                        <p:cTn id="28" dur="500"/>
                                        <p:tgtEl>
                                          <p:spTgt spid="2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1">
                                            <p:txEl>
                                              <p:pRg st="0" end="0"/>
                                            </p:txEl>
                                          </p:spTgt>
                                        </p:tgtEl>
                                      </p:cBhvr>
                                    </p:animEffect>
                                    <p:set>
                                      <p:cBhvr>
                                        <p:cTn id="33" dur="1" fill="hold">
                                          <p:stCondLst>
                                            <p:cond delay="499"/>
                                          </p:stCondLst>
                                        </p:cTn>
                                        <p:tgtEl>
                                          <p:spTgt spid="21">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1">
                                            <p:txEl>
                                              <p:pRg st="1" end="1"/>
                                            </p:txEl>
                                          </p:spTgt>
                                        </p:tgtEl>
                                      </p:cBhvr>
                                    </p:animEffect>
                                    <p:set>
                                      <p:cBhvr>
                                        <p:cTn id="36" dur="1" fill="hold">
                                          <p:stCondLst>
                                            <p:cond delay="499"/>
                                          </p:stCondLst>
                                        </p:cTn>
                                        <p:tgtEl>
                                          <p:spTgt spid="21">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1">
                                            <p:txEl>
                                              <p:pRg st="2" end="2"/>
                                            </p:txEl>
                                          </p:spTgt>
                                        </p:tgtEl>
                                      </p:cBhvr>
                                    </p:animEffect>
                                    <p:set>
                                      <p:cBhvr>
                                        <p:cTn id="39" dur="1" fill="hold">
                                          <p:stCondLst>
                                            <p:cond delay="499"/>
                                          </p:stCondLst>
                                        </p:cTn>
                                        <p:tgtEl>
                                          <p:spTgt spid="21">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21" grpId="0" uiExpand="1" build="allAtOnce"/>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4988" y="234873"/>
            <a:ext cx="11336843" cy="547837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舍我，众莫能就一宇。</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余甚笑之，谓其无能而贪禄嗜货者。</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俄而斤者斫，刀者削，皆视其色。</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7"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3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6" name="TextBox 25">
            <a:hlinkClick r:id="rId17" action="ppaction://hlinksldjump"/>
          </p:cNvPr>
          <p:cNvSpPr txBox="1"/>
          <p:nvPr/>
        </p:nvSpPr>
        <p:spPr>
          <a:xfrm>
            <a:off x="9407751"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42" name="TextBox 4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1580514" y="1629594"/>
            <a:ext cx="687877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如果没有我，他们连一间房子也造不成。</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460320" y="2775458"/>
            <a:ext cx="11179503"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宋体"/>
                <a:ea typeface="华文细黑"/>
                <a:cs typeface="Times New Roman"/>
              </a:rPr>
              <a:t>	 </a:t>
            </a:r>
            <a:r>
              <a:rPr lang="zh-CN" altLang="zh-CN" sz="2900" kern="100" dirty="0">
                <a:solidFill>
                  <a:srgbClr val="C00000"/>
                </a:solidFill>
                <a:latin typeface="宋体"/>
                <a:ea typeface="华文细黑"/>
                <a:cs typeface="Times New Roman"/>
              </a:rPr>
              <a:t>我觉得非常好笑，认为他是一个没有什么本领而只知道贪钱爱财的人。</a:t>
            </a:r>
          </a:p>
        </p:txBody>
      </p:sp>
      <p:sp>
        <p:nvSpPr>
          <p:cNvPr id="5" name="矩形 4"/>
          <p:cNvSpPr/>
          <p:nvPr/>
        </p:nvSpPr>
        <p:spPr>
          <a:xfrm>
            <a:off x="1558702" y="4653931"/>
            <a:ext cx="12264230" cy="761729"/>
          </a:xfrm>
          <a:prstGeom prst="rect">
            <a:avLst/>
          </a:prstGeom>
        </p:spPr>
        <p:txBody>
          <a:bodyPr wrap="squar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一会儿众工匠拿斧子的砍，拿刀的削，全都看着他的眼色。</a:t>
            </a:r>
          </a:p>
        </p:txBody>
      </p:sp>
    </p:spTree>
    <p:extLst>
      <p:ext uri="{BB962C8B-B14F-4D97-AF65-F5344CB8AC3E}">
        <p14:creationId xmlns:p14="http://schemas.microsoft.com/office/powerpoint/2010/main" xmlns="" val="29122402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3" grpId="0"/>
      <p:bldP spid="3" grpId="1"/>
      <p:bldP spid="4" grpId="0"/>
      <p:bldP spid="4"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62559" y="67477"/>
            <a:ext cx="11450211" cy="6470956"/>
          </a:xfrm>
          <a:prstGeom prst="rect">
            <a:avLst/>
          </a:prstGeom>
        </p:spPr>
        <p:txBody>
          <a:bodyPr wrap="square" lIns="121876" tIns="60937" rIns="121876" bIns="60937">
            <a:spAutoFit/>
          </a:bodyPr>
          <a:lstStyle/>
          <a:p>
            <a:pPr algn="just">
              <a:lnSpc>
                <a:spcPts val="4500"/>
              </a:lnSpc>
            </a:pPr>
            <a:r>
              <a:rPr lang="en-US" altLang="zh-CN" sz="2700" b="1" kern="100" dirty="0">
                <a:solidFill>
                  <a:srgbClr val="C00000"/>
                </a:solidFill>
                <a:latin typeface="Times New Roman"/>
                <a:ea typeface="华文细黑"/>
                <a:cs typeface="Courier New"/>
              </a:rPr>
              <a:t>[</a:t>
            </a:r>
            <a:r>
              <a:rPr lang="zh-CN" altLang="zh-CN" sz="2700" b="1" kern="100" dirty="0">
                <a:solidFill>
                  <a:srgbClr val="C00000"/>
                </a:solidFill>
                <a:latin typeface="Times New Roman"/>
                <a:ea typeface="华文细黑"/>
                <a:cs typeface="Times New Roman"/>
              </a:rPr>
              <a:t>参考译文</a:t>
            </a:r>
            <a:r>
              <a:rPr lang="en-US" altLang="zh-CN" sz="2700" b="1" kern="100" dirty="0">
                <a:solidFill>
                  <a:srgbClr val="C00000"/>
                </a:solidFill>
                <a:latin typeface="Times New Roman"/>
                <a:ea typeface="华文细黑"/>
                <a:cs typeface="Courier New"/>
              </a:rPr>
              <a:t>]</a:t>
            </a:r>
            <a:endParaRPr lang="zh-CN" altLang="zh-CN" sz="2700" kern="100" dirty="0">
              <a:latin typeface="宋体"/>
              <a:cs typeface="Courier New"/>
            </a:endParaRPr>
          </a:p>
          <a:p>
            <a:pPr indent="711154" algn="just">
              <a:lnSpc>
                <a:spcPts val="4500"/>
              </a:lnSpc>
            </a:pPr>
            <a:r>
              <a:rPr lang="zh-CN" altLang="zh-CN" sz="2700" kern="100" dirty="0">
                <a:latin typeface="Times New Roman"/>
                <a:ea typeface="华文细黑" pitchFamily="2" charset="-122"/>
                <a:cs typeface="Times New Roman"/>
              </a:rPr>
              <a:t>裴封叔的住宅，在京城光德里。一天，有一个木匠敲门求见，希望裴家给他间空屋居住，他将以做工来报偿。他所从事职业的工具只有量尺寸的寻引、画方圆的规矩和弹墨线的墨斗等，家中不备磨刀石和刀斧之类的用具。问他会干什么活，他说：</a:t>
            </a:r>
            <a:r>
              <a:rPr lang="en-US" altLang="zh-CN" sz="2700" kern="100" dirty="0">
                <a:latin typeface="宋体"/>
                <a:ea typeface="华文细黑" pitchFamily="2" charset="-122"/>
                <a:cs typeface="Times New Roman"/>
              </a:rPr>
              <a:t>“</a:t>
            </a:r>
            <a:r>
              <a:rPr lang="zh-CN" altLang="zh-CN" sz="2700" kern="100" dirty="0">
                <a:latin typeface="Times New Roman"/>
                <a:ea typeface="华文细黑" pitchFamily="2" charset="-122"/>
                <a:cs typeface="Times New Roman"/>
              </a:rPr>
              <a:t>我擅长测算材料，根据房子的规模、高深，选用各类圆方得体、长短合适的木料，指挥工匠们干活。如果没有我，他们连一间房子也造不成。所以到官府里干活，我所得到的工资等于一般木匠的三倍；给私人干活，我拿的工价要占众人工资的一大半。</a:t>
            </a:r>
            <a:r>
              <a:rPr lang="en-US" altLang="zh-CN" sz="2700" kern="100" dirty="0">
                <a:latin typeface="宋体"/>
                <a:ea typeface="华文细黑" pitchFamily="2" charset="-122"/>
                <a:cs typeface="Times New Roman"/>
              </a:rPr>
              <a:t>”</a:t>
            </a:r>
            <a:r>
              <a:rPr lang="zh-CN" altLang="zh-CN" sz="2700" kern="100" dirty="0">
                <a:latin typeface="Times New Roman"/>
                <a:ea typeface="华文细黑" pitchFamily="2" charset="-122"/>
                <a:cs typeface="Times New Roman"/>
              </a:rPr>
              <a:t>有一天，我走进他的卧室，见他的床缺了一条腿，他却不会修理，他说：</a:t>
            </a:r>
            <a:r>
              <a:rPr lang="en-US" altLang="zh-CN" sz="2700" kern="100" dirty="0">
                <a:latin typeface="宋体"/>
                <a:ea typeface="华文细黑" pitchFamily="2" charset="-122"/>
                <a:cs typeface="Times New Roman"/>
              </a:rPr>
              <a:t>“</a:t>
            </a:r>
            <a:r>
              <a:rPr lang="zh-CN" altLang="zh-CN" sz="2700" kern="100" dirty="0">
                <a:latin typeface="Times New Roman"/>
                <a:ea typeface="华文细黑" pitchFamily="2" charset="-122"/>
                <a:cs typeface="Times New Roman"/>
              </a:rPr>
              <a:t>我打算请别的木匠来修。</a:t>
            </a:r>
            <a:r>
              <a:rPr lang="en-US" altLang="zh-CN" sz="2700" kern="100" dirty="0">
                <a:latin typeface="宋体"/>
                <a:ea typeface="华文细黑" pitchFamily="2" charset="-122"/>
                <a:cs typeface="Times New Roman"/>
              </a:rPr>
              <a:t>”</a:t>
            </a:r>
            <a:r>
              <a:rPr lang="zh-CN" altLang="zh-CN" sz="2700" kern="100" dirty="0">
                <a:latin typeface="Times New Roman"/>
                <a:ea typeface="华文细黑" pitchFamily="2" charset="-122"/>
                <a:cs typeface="Times New Roman"/>
              </a:rPr>
              <a:t>我觉得非常好笑，认为他是一个没有什么本领而只知道贪钱爱财的人。</a:t>
            </a:r>
            <a:endParaRPr lang="zh-CN" altLang="zh-CN" sz="2700" kern="100" dirty="0">
              <a:latin typeface="宋体"/>
              <a:ea typeface="华文细黑" pitchFamily="2" charset="-122"/>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6627547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87344" y="189434"/>
            <a:ext cx="11680359" cy="6364773"/>
          </a:xfrm>
          <a:prstGeom prst="rect">
            <a:avLst/>
          </a:prstGeom>
        </p:spPr>
        <p:txBody>
          <a:bodyPr wrap="square" lIns="121876" tIns="60937" rIns="121876" bIns="60937">
            <a:spAutoFit/>
          </a:bodyPr>
          <a:lstStyle/>
          <a:p>
            <a:pPr indent="711154" algn="just">
              <a:lnSpc>
                <a:spcPct val="130000"/>
              </a:lnSpc>
            </a:pPr>
            <a:r>
              <a:rPr lang="zh-CN" altLang="zh-CN" sz="2600" kern="100" dirty="0">
                <a:latin typeface="Times New Roman"/>
                <a:ea typeface="华文细黑"/>
                <a:cs typeface="Times New Roman"/>
              </a:rPr>
              <a:t>后来，京兆尹要修理官署，我到过那里。见那儿已堆放着许多建筑材料，聚集了许多工匠。他们有的手握斧子，有的拿刀操锯，都围成一圈站着，面朝着那位木匠。那木匠左手拿着引绳，右手拿着一根木杖，站在中间。他测量好栋梁的长短大小，又看准木料是否能用，然后挥起木杖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用斧子！</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那拿斧的工匠立刻奔向右边；他回过头指着另一段木料说：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用锯子！</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那拿锯的工匠立刻奔向左边。一会儿众工匠拿斧子的砍，拿刀的削，全都看着他的眼色，等他的号令行事，没有一个敢自作主张的。有些不能胜任的工匠，被他怒喝退在一旁，也不敢恼恨抱怨。他又在墙上画了房子的图样，虽然只有一尺见方却全面周详，根据图上缩小的尺寸比例而造出的高楼大厦，竟完全合乎设计而不增减分毫。房子造成后，他在大梁写上</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某年某月某日某某修建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，这某某就是他的姓名，而凡是执斧锯操作的众工匠的名字却一个也不写上。我在房子周围审视一番以后不禁大吃一惊，这才知道这木匠的技艺确实非常高明。</a:t>
            </a:r>
            <a:endParaRPr lang="zh-CN" altLang="zh-CN" sz="26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8925033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4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矩形 52"/>
          <p:cNvSpPr/>
          <p:nvPr/>
        </p:nvSpPr>
        <p:spPr>
          <a:xfrm>
            <a:off x="248953" y="504543"/>
            <a:ext cx="11680359" cy="6817204"/>
          </a:xfrm>
          <a:prstGeom prst="rect">
            <a:avLst/>
          </a:prstGeom>
        </p:spPr>
        <p:txBody>
          <a:bodyPr wrap="square" lIns="121876" tIns="60937" rIns="121876" bIns="60937">
            <a:spAutoFit/>
          </a:bodyPr>
          <a:lstStyle/>
          <a:p>
            <a:pPr algn="just">
              <a:lnSpc>
                <a:spcPct val="150000"/>
              </a:lnSpc>
              <a:tabLst>
                <a:tab pos="2430624" algn="l"/>
              </a:tabLst>
            </a:pPr>
            <a:r>
              <a:rPr lang="en-US" altLang="zh-CN" sz="2900" b="1" kern="100" dirty="0">
                <a:latin typeface="Times New Roman"/>
                <a:ea typeface="华文细黑"/>
                <a:cs typeface="Courier New"/>
              </a:rPr>
              <a:t>(2018·</a:t>
            </a:r>
            <a:r>
              <a:rPr lang="zh-CN" altLang="zh-CN" sz="2900" b="1" kern="100" dirty="0">
                <a:latin typeface="Times New Roman"/>
                <a:ea typeface="华文细黑"/>
                <a:cs typeface="Times New Roman"/>
              </a:rPr>
              <a:t>全国</a:t>
            </a:r>
            <a:r>
              <a:rPr lang="en-US" altLang="zh-CN" sz="2900" b="1" kern="100" dirty="0">
                <a:latin typeface="宋体"/>
                <a:ea typeface="华文细黑"/>
                <a:cs typeface="Times New Roman"/>
              </a:rPr>
              <a:t>Ⅰ</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11</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14</a:t>
            </a:r>
            <a:r>
              <a:rPr lang="zh-CN" altLang="zh-CN" sz="2900" b="1" kern="100" dirty="0">
                <a:latin typeface="Times New Roman"/>
                <a:ea typeface="华文细黑"/>
                <a:cs typeface="Times New Roman"/>
              </a:rPr>
              <a:t>题。</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鲁芝字世英，扶风</a:t>
            </a:r>
            <a:r>
              <a:rPr lang="zh-CN" altLang="zh-CN" sz="2900" kern="100" dirty="0">
                <a:latin typeface="宋体"/>
                <a:ea typeface="华文细黑"/>
                <a:cs typeface="宋体"/>
              </a:rPr>
              <a:t>郿</a:t>
            </a:r>
            <a:r>
              <a:rPr lang="zh-CN" altLang="zh-CN" sz="2900" kern="100" dirty="0">
                <a:latin typeface="楷体_GB2312"/>
                <a:ea typeface="华文细黑"/>
                <a:cs typeface="楷体_GB2312"/>
              </a:rPr>
              <a:t>人也。世有名德，为西州豪族。父为郭</a:t>
            </a:r>
            <a:r>
              <a:rPr lang="zh-CN" altLang="zh-CN" sz="2900" kern="100" dirty="0">
                <a:latin typeface="宋体"/>
                <a:ea typeface="华文细黑"/>
                <a:cs typeface="宋体"/>
              </a:rPr>
              <a:t>氾</a:t>
            </a:r>
            <a:r>
              <a:rPr lang="zh-CN" altLang="zh-CN" sz="2900" kern="100" dirty="0">
                <a:latin typeface="楷体_GB2312"/>
                <a:ea typeface="华文细黑"/>
                <a:cs typeface="楷体_GB2312"/>
              </a:rPr>
              <a:t>所害，芝襁褓流离，年十七，乃移居雍，耽思</a:t>
            </a:r>
            <a:r>
              <a:rPr lang="zh-CN" altLang="zh-CN" sz="2900" kern="100" dirty="0">
                <a:solidFill>
                  <a:srgbClr val="0000FF"/>
                </a:solidFill>
                <a:latin typeface="Times New Roman"/>
                <a:ea typeface="华文细黑"/>
                <a:cs typeface="Times New Roman"/>
              </a:rPr>
              <a:t>坟籍</a:t>
            </a:r>
            <a:r>
              <a:rPr lang="zh-CN" altLang="zh-CN" sz="2900" kern="100" dirty="0">
                <a:latin typeface="Times New Roman"/>
                <a:ea typeface="华文细黑"/>
                <a:cs typeface="Times New Roman"/>
              </a:rPr>
              <a:t>。郡举上计吏，州辟别驾。魏车骑将军郭淮为雍州刺史，深敬重之。举孝廉，除郎中。后拜骑都尉、参军事、行安南太守，迁尚书郎。曹真出督关右，又参大司马军事。真薨，宣帝代焉，乃引芝参骠骑军事，转天水太守。郡邻于蜀，数被侵掠，户口减削，寇盗充斥，芝倾心镇卫，更造城市，数年间旧境悉复。迁广平太守。天水夷夏慕德，老幼</a:t>
            </a:r>
            <a:r>
              <a:rPr lang="zh-CN" altLang="zh-CN" sz="2900" kern="100" dirty="0">
                <a:solidFill>
                  <a:srgbClr val="0000FF"/>
                </a:solidFill>
                <a:latin typeface="Times New Roman"/>
                <a:ea typeface="华文细黑"/>
                <a:cs typeface="Times New Roman"/>
              </a:rPr>
              <a:t>赴阙</a:t>
            </a:r>
            <a:r>
              <a:rPr lang="zh-CN" altLang="zh-CN" sz="2900" kern="100" dirty="0">
                <a:latin typeface="Times New Roman"/>
                <a:ea typeface="华文细黑"/>
                <a:cs typeface="Times New Roman"/>
              </a:rPr>
              <a:t>献书，乞留芝。魏明帝许焉。曹爽辅政，引为司马。芝屡有谠言嘉谋，爽弗能纳。及宣帝起兵诛爽，芝率余众犯门斩关，</a:t>
            </a:r>
            <a:endParaRPr lang="zh-CN" altLang="zh-CN" sz="2900" kern="100" dirty="0">
              <a:latin typeface="宋体"/>
              <a:cs typeface="Courier New"/>
            </a:endParaRPr>
          </a:p>
        </p:txBody>
      </p:sp>
      <p:sp>
        <p:nvSpPr>
          <p:cNvPr id="54" name="矩形 5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Tree>
    <p:extLst>
      <p:ext uri="{BB962C8B-B14F-4D97-AF65-F5344CB8AC3E}">
        <p14:creationId xmlns:p14="http://schemas.microsoft.com/office/powerpoint/2010/main" xmlns="" val="11632546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8176" y="95310"/>
            <a:ext cx="11564713" cy="6753084"/>
          </a:xfrm>
          <a:prstGeom prst="rect">
            <a:avLst/>
          </a:prstGeom>
        </p:spPr>
        <p:txBody>
          <a:bodyPr wrap="square" lIns="121876" tIns="60937" rIns="121876" bIns="60937">
            <a:spAutoFit/>
          </a:bodyPr>
          <a:lstStyle/>
          <a:p>
            <a:pPr algn="just">
              <a:lnSpc>
                <a:spcPts val="4700"/>
              </a:lnSpc>
              <a:tabLst>
                <a:tab pos="2430624" algn="l"/>
              </a:tabLst>
            </a:pPr>
            <a:r>
              <a:rPr lang="zh-CN" altLang="zh-CN" sz="2700" kern="100" dirty="0">
                <a:latin typeface="Times New Roman"/>
                <a:ea typeface="华文细黑"/>
                <a:cs typeface="Times New Roman"/>
              </a:rPr>
              <a:t>驰出赴爽，劝爽曰：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公居伊周之位，一旦以罪见黜，虽欲牵黄犬，复可得乎！若挟天子保许昌，杖大威以羽檄征四方兵，孰敢不从！舍此而去，欲就东市，岂不痛哉！</a:t>
            </a:r>
            <a:r>
              <a:rPr lang="en-US" altLang="zh-CN" sz="2700" kern="100" dirty="0">
                <a:latin typeface="宋体"/>
                <a:ea typeface="华文细黑"/>
                <a:cs typeface="Times New Roman"/>
              </a:rPr>
              <a:t>”</a:t>
            </a:r>
            <a:r>
              <a:rPr lang="zh-CN" altLang="zh-CN" sz="2700" u="wavyHeavy" kern="100" dirty="0">
                <a:uFill>
                  <a:solidFill>
                    <a:srgbClr val="FF0000"/>
                  </a:solidFill>
                </a:uFill>
                <a:latin typeface="Times New Roman"/>
                <a:ea typeface="华文细黑"/>
                <a:cs typeface="Times New Roman"/>
              </a:rPr>
              <a:t>爽懦惑不能用遂委身受戮芝坐爽下狱当死而口不讼直志不苟免宣帝嘉之赦而不诛俄而起为并州刺史</a:t>
            </a:r>
            <a:r>
              <a:rPr lang="zh-CN" altLang="zh-CN" sz="2700" kern="100" dirty="0">
                <a:latin typeface="宋体"/>
                <a:ea typeface="Times New Roman"/>
                <a:cs typeface="Courier New"/>
              </a:rPr>
              <a:t> </a:t>
            </a:r>
            <a:r>
              <a:rPr lang="zh-CN" altLang="zh-CN" sz="2700" u="heavy" kern="100" dirty="0">
                <a:latin typeface="Times New Roman"/>
                <a:ea typeface="华文细黑"/>
                <a:cs typeface="Times New Roman"/>
              </a:rPr>
              <a:t>诸葛诞以寿春叛，魏帝出征，芝率荆州文武以为先驱。</a:t>
            </a:r>
            <a:r>
              <a:rPr lang="zh-CN" altLang="zh-CN" sz="2700" kern="100" dirty="0">
                <a:latin typeface="Times New Roman"/>
                <a:ea typeface="华文细黑"/>
                <a:cs typeface="Times New Roman"/>
              </a:rPr>
              <a:t>诞平，迁大尚书，掌刑理。武帝</a:t>
            </a:r>
            <a:r>
              <a:rPr lang="zh-CN" altLang="zh-CN" sz="2700" kern="100" dirty="0">
                <a:solidFill>
                  <a:srgbClr val="0000FF"/>
                </a:solidFill>
                <a:latin typeface="Times New Roman"/>
                <a:ea typeface="华文细黑"/>
                <a:cs typeface="Times New Roman"/>
              </a:rPr>
              <a:t>践阼</a:t>
            </a:r>
            <a:r>
              <a:rPr lang="zh-CN" altLang="zh-CN" sz="2700" kern="100" dirty="0">
                <a:latin typeface="Times New Roman"/>
                <a:ea typeface="华文细黑"/>
                <a:cs typeface="Times New Roman"/>
              </a:rPr>
              <a:t>，转镇东将军，</a:t>
            </a:r>
            <a:r>
              <a:rPr lang="zh-CN" altLang="zh-CN" sz="2700" kern="100" spc="-100" dirty="0">
                <a:latin typeface="Times New Roman"/>
                <a:ea typeface="华文细黑"/>
                <a:cs typeface="Times New Roman"/>
              </a:rPr>
              <a:t>进爵为侯。</a:t>
            </a:r>
            <a:r>
              <a:rPr lang="zh-CN" altLang="zh-CN" sz="2700" u="heavy" kern="100" spc="-100" dirty="0">
                <a:latin typeface="Times New Roman"/>
                <a:ea typeface="华文细黑"/>
                <a:cs typeface="Times New Roman"/>
              </a:rPr>
              <a:t>帝以芝清忠履正，素无居宅，使军兵为作屋五十间。</a:t>
            </a:r>
            <a:r>
              <a:rPr lang="zh-CN" altLang="zh-CN" sz="2700" kern="100" spc="-100" dirty="0">
                <a:latin typeface="Times New Roman"/>
                <a:ea typeface="华文细黑"/>
                <a:cs typeface="Times New Roman"/>
              </a:rPr>
              <a:t>芝以年及悬车，</a:t>
            </a:r>
            <a:r>
              <a:rPr lang="zh-CN" altLang="zh-CN" sz="2700" kern="100" dirty="0">
                <a:latin typeface="Times New Roman"/>
                <a:ea typeface="华文细黑"/>
                <a:cs typeface="Times New Roman"/>
              </a:rPr>
              <a:t>告老</a:t>
            </a:r>
            <a:r>
              <a:rPr lang="zh-CN" altLang="zh-CN" sz="2700" kern="100" dirty="0">
                <a:solidFill>
                  <a:srgbClr val="0000FF"/>
                </a:solidFill>
                <a:latin typeface="Times New Roman"/>
                <a:ea typeface="华文细黑"/>
                <a:cs typeface="Times New Roman"/>
              </a:rPr>
              <a:t>逊位</a:t>
            </a:r>
            <a:r>
              <a:rPr lang="zh-CN" altLang="zh-CN" sz="2700" kern="100" dirty="0">
                <a:latin typeface="Times New Roman"/>
                <a:ea typeface="华文细黑"/>
                <a:cs typeface="Times New Roman"/>
              </a:rPr>
              <a:t>，章表十余上，于是征为光禄大夫，位特进，给吏卒，门施行马。羊祜为车骑将军，乃以位让芝，曰：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光禄大夫鲁芝洁身寡欲，和而不同，服事华发，以礼终始，未蒙此选，臣更越之，何以塞天下之望！</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上不从。其为人所重如是。泰始九年卒，年八十四。帝为举哀，谥曰贞，赐茔田百亩。</a:t>
            </a:r>
            <a:endParaRPr lang="en-US" altLang="zh-CN" sz="2700" kern="100" dirty="0">
              <a:latin typeface="Times New Roman"/>
              <a:ea typeface="华文细黑"/>
              <a:cs typeface="Times New Roman"/>
            </a:endParaRPr>
          </a:p>
          <a:p>
            <a:pPr algn="r">
              <a:lnSpc>
                <a:spcPts val="4700"/>
              </a:lnSpc>
              <a:tabLst>
                <a:tab pos="2430624" algn="l"/>
              </a:tabLst>
            </a:pP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节选自《晋书</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鲁芝传》</a:t>
            </a:r>
            <a:r>
              <a:rPr lang="en-US" altLang="zh-CN" sz="2700" kern="100" dirty="0">
                <a:latin typeface="Times New Roman"/>
                <a:ea typeface="华文细黑"/>
                <a:cs typeface="Courier New"/>
              </a:rPr>
              <a:t>)</a:t>
            </a:r>
            <a:endParaRPr lang="zh-CN" altLang="zh-CN" sz="2700" kern="100" dirty="0">
              <a:latin typeface="宋体"/>
              <a:cs typeface="Courier New"/>
            </a:endParaRPr>
          </a:p>
        </p:txBody>
      </p:sp>
      <p:sp>
        <p:nvSpPr>
          <p:cNvPr id="17"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2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374966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4" y="656473"/>
            <a:ext cx="10098699" cy="280072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然尚恨有</a:t>
            </a:r>
            <a:r>
              <a:rPr lang="zh-CN" altLang="zh-CN" sz="2900" kern="100" dirty="0">
                <a:solidFill>
                  <a:srgbClr val="0000FF"/>
                </a:solidFill>
                <a:latin typeface="Times New Roman"/>
                <a:ea typeface="华文细黑"/>
                <a:cs typeface="Times New Roman"/>
              </a:rPr>
              <a:t>阙</a:t>
            </a:r>
            <a:r>
              <a:rPr lang="zh-CN" altLang="zh-CN" sz="2900" kern="100" dirty="0">
                <a:latin typeface="Times New Roman"/>
                <a:ea typeface="华文细黑"/>
                <a:cs typeface="Times New Roman"/>
              </a:rPr>
              <a:t>者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此矢所以</a:t>
            </a:r>
            <a:r>
              <a:rPr lang="zh-CN" altLang="zh-CN" sz="2900" kern="100" dirty="0">
                <a:solidFill>
                  <a:srgbClr val="0000FF"/>
                </a:solidFill>
                <a:latin typeface="Times New Roman"/>
                <a:ea typeface="华文细黑"/>
                <a:cs typeface="Times New Roman"/>
              </a:rPr>
              <a:t>志</a:t>
            </a:r>
            <a:r>
              <a:rPr lang="zh-CN" altLang="zh-CN" sz="2900" kern="100" dirty="0">
                <a:latin typeface="Times New Roman"/>
                <a:ea typeface="华文细黑"/>
                <a:cs typeface="Times New Roman"/>
              </a:rPr>
              <a:t>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嵩</a:t>
            </a:r>
            <a:r>
              <a:rPr lang="zh-CN" altLang="zh-CN" sz="2900" kern="100" dirty="0">
                <a:solidFill>
                  <a:srgbClr val="0000FF"/>
                </a:solidFill>
                <a:latin typeface="Times New Roman"/>
                <a:ea typeface="华文细黑"/>
                <a:cs typeface="Times New Roman"/>
              </a:rPr>
              <a:t>常</a:t>
            </a:r>
            <a:r>
              <a:rPr lang="zh-CN" altLang="zh-CN" sz="2900" kern="100" dirty="0">
                <a:latin typeface="Times New Roman"/>
                <a:ea typeface="华文细黑"/>
                <a:cs typeface="Times New Roman"/>
              </a:rPr>
              <a:t>在围中</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3" name="矩形 2"/>
          <p:cNvSpPr/>
          <p:nvPr/>
        </p:nvSpPr>
        <p:spPr>
          <a:xfrm>
            <a:off x="5303118" y="134156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缺</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7" name="矩形 6"/>
          <p:cNvSpPr/>
          <p:nvPr/>
        </p:nvSpPr>
        <p:spPr>
          <a:xfrm>
            <a:off x="6707466" y="1341562"/>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缺陷，遗漏</a:t>
            </a:r>
            <a:endParaRPr lang="zh-CN" altLang="en-US" sz="2900" kern="100" dirty="0">
              <a:solidFill>
                <a:srgbClr val="C00000"/>
              </a:solidFill>
              <a:latin typeface="宋体"/>
              <a:ea typeface="华文细黑"/>
              <a:cs typeface="Times New Roman"/>
            </a:endParaRPr>
          </a:p>
        </p:txBody>
      </p:sp>
      <p:sp>
        <p:nvSpPr>
          <p:cNvPr id="27" name="矩形 26"/>
          <p:cNvSpPr/>
          <p:nvPr/>
        </p:nvSpPr>
        <p:spPr>
          <a:xfrm>
            <a:off x="5309542" y="2042478"/>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识</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8" name="矩形 7"/>
          <p:cNvSpPr/>
          <p:nvPr/>
        </p:nvSpPr>
        <p:spPr>
          <a:xfrm>
            <a:off x="6707466" y="1999159"/>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标志，标识</a:t>
            </a:r>
            <a:endParaRPr lang="zh-CN" altLang="en-US" sz="2900" kern="100" dirty="0">
              <a:solidFill>
                <a:srgbClr val="C00000"/>
              </a:solidFill>
              <a:latin typeface="宋体"/>
              <a:ea typeface="华文细黑"/>
              <a:cs typeface="Times New Roman"/>
            </a:endParaRPr>
          </a:p>
        </p:txBody>
      </p:sp>
      <p:sp>
        <p:nvSpPr>
          <p:cNvPr id="28" name="矩形 27"/>
          <p:cNvSpPr/>
          <p:nvPr/>
        </p:nvSpPr>
        <p:spPr>
          <a:xfrm>
            <a:off x="5375126" y="261854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尝</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10" name="矩形 9"/>
          <p:cNvSpPr/>
          <p:nvPr/>
        </p:nvSpPr>
        <p:spPr>
          <a:xfrm>
            <a:off x="6920589" y="263770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曾经</a:t>
            </a:r>
            <a:endParaRPr lang="zh-CN" altLang="en-US" sz="2900" kern="100" dirty="0">
              <a:solidFill>
                <a:srgbClr val="C00000"/>
              </a:solidFill>
              <a:latin typeface="宋体"/>
              <a:ea typeface="华文细黑"/>
              <a:cs typeface="Times New Roman"/>
            </a:endParaRPr>
          </a:p>
        </p:txBody>
      </p:sp>
      <p:sp>
        <p:nvSpPr>
          <p:cNvPr id="29" name="矩形 28"/>
          <p:cNvSpPr/>
          <p:nvPr/>
        </p:nvSpPr>
        <p:spPr>
          <a:xfrm>
            <a:off x="449926" y="3253985"/>
            <a:ext cx="11621944" cy="280072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竟与巡俱守死、</a:t>
            </a:r>
            <a:r>
              <a:rPr lang="zh-CN" altLang="zh-CN" sz="2900" kern="100" dirty="0">
                <a:solidFill>
                  <a:srgbClr val="0000FF"/>
                </a:solidFill>
                <a:latin typeface="Times New Roman"/>
                <a:ea typeface="华文细黑"/>
                <a:cs typeface="Times New Roman"/>
              </a:rPr>
              <a:t>成功</a:t>
            </a:r>
            <a:r>
              <a:rPr lang="zh-CN" altLang="zh-CN" sz="2900" kern="100" dirty="0">
                <a:latin typeface="Times New Roman"/>
                <a:ea typeface="华文细黑"/>
                <a:cs typeface="Times New Roman"/>
              </a:rPr>
              <a:t>名。</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en-US" altLang="zh-CN" sz="2900" u="sng" kern="100" dirty="0">
              <a:latin typeface="Times New Roman"/>
              <a:ea typeface="华文细黑"/>
              <a:cs typeface="Times New Roman"/>
            </a:endParaRPr>
          </a:p>
        </p:txBody>
      </p:sp>
      <p:sp>
        <p:nvSpPr>
          <p:cNvPr id="11" name="矩形 10"/>
          <p:cNvSpPr/>
          <p:nvPr/>
        </p:nvSpPr>
        <p:spPr>
          <a:xfrm>
            <a:off x="1678514" y="4581922"/>
            <a:ext cx="650687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两个词，成，成就、达成；功，功业。</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1679848" y="5282838"/>
            <a:ext cx="11688166" cy="538591"/>
          </a:xfrm>
          <a:prstGeom prst="rect">
            <a:avLst/>
          </a:prstGeom>
        </p:spPr>
        <p:txBody>
          <a:bodyPr wrap="square" lIns="91423" tIns="45711" rIns="91423" bIns="45711">
            <a:spAutoFit/>
          </a:bodyPr>
          <a:lstStyle/>
          <a:p>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获得预期的结果</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跟失败相对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宋体"/>
                <a:ea typeface="华文细黑"/>
                <a:cs typeface="Times New Roman"/>
              </a:rPr>
              <a:t>指事情的结果令人满意。</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linds(horizontal)">
                                      <p:cBhvr>
                                        <p:cTn id="15" dur="500"/>
                                        <p:tgtEl>
                                          <p:spTgt spid="2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7"/>
                                        </p:tgtEl>
                                      </p:cBhvr>
                                    </p:animEffect>
                                    <p:set>
                                      <p:cBhvr>
                                        <p:cTn id="45" dur="1" fill="hold">
                                          <p:stCondLst>
                                            <p:cond delay="499"/>
                                          </p:stCondLst>
                                        </p:cTn>
                                        <p:tgtEl>
                                          <p:spTgt spid="2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8"/>
                                        </p:tgtEl>
                                      </p:cBhvr>
                                    </p:animEffect>
                                    <p:set>
                                      <p:cBhvr>
                                        <p:cTn id="51" dur="1" fill="hold">
                                          <p:stCondLst>
                                            <p:cond delay="499"/>
                                          </p:stCondLst>
                                        </p:cTn>
                                        <p:tgtEl>
                                          <p:spTgt spid="28"/>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2"/>
                                        </p:tgtEl>
                                      </p:cBhvr>
                                    </p:animEffect>
                                    <p:set>
                                      <p:cBhvr>
                                        <p:cTn id="6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7" grpId="0"/>
      <p:bldP spid="7" grpId="1"/>
      <p:bldP spid="27" grpId="0"/>
      <p:bldP spid="27" grpId="1"/>
      <p:bldP spid="8" grpId="0"/>
      <p:bldP spid="8" grpId="1"/>
      <p:bldP spid="28" grpId="0"/>
      <p:bldP spid="28" grpId="1"/>
      <p:bldP spid="10" grpId="0"/>
      <p:bldP spid="10" grpId="1"/>
      <p:bldP spid="11" grpId="0"/>
      <p:bldP spid="11" grpId="1"/>
      <p:bldP spid="12" grpId="0"/>
      <p:bldP spid="12"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82343" y="280492"/>
            <a:ext cx="11113463" cy="8825446"/>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下列对文中画波浪线部分的断句，正确的一项是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爽懦惑不能用</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遂委身受戮</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芝坐爽</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下狱</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当死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而口不讼直</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志不苟免</a:t>
            </a:r>
            <a:r>
              <a:rPr lang="en-US" altLang="zh-CN" sz="2900" kern="100" dirty="0">
                <a:latin typeface="IPAPANNEW"/>
                <a:ea typeface="华文细黑"/>
                <a:cs typeface="Times New Roman"/>
              </a:rPr>
              <a:t>/</a:t>
            </a:r>
          </a:p>
          <a:p>
            <a:pPr algn="just">
              <a:lnSpc>
                <a:spcPct val="150000"/>
              </a:lnSpc>
              <a:tabLst>
                <a:tab pos="2430624" algn="l"/>
              </a:tabLst>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宣帝嘉之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赦而不诛</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俄而起为并州刺史</a:t>
            </a:r>
            <a:r>
              <a:rPr lang="en-US" altLang="zh-CN" sz="2900" kern="100" dirty="0">
                <a:latin typeface="IPAPANNEW"/>
                <a:ea typeface="华文细黑"/>
                <a:cs typeface="Times New Roman"/>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爽懦惑不能用</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遂委身受戮</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芝坐爽下狱</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当死</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而口不讼直志</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不苟免</a:t>
            </a:r>
            <a:r>
              <a:rPr lang="en-US" altLang="zh-CN" sz="2900" kern="100" dirty="0">
                <a:latin typeface="IPAPANNEW"/>
                <a:ea typeface="华文细黑"/>
                <a:cs typeface="Times New Roman"/>
              </a:rPr>
              <a:t>/</a:t>
            </a:r>
          </a:p>
          <a:p>
            <a:pPr>
              <a:lnSpc>
                <a:spcPct val="150000"/>
              </a:lnSpc>
              <a:tabLst>
                <a:tab pos="2430624" algn="l"/>
              </a:tabLst>
            </a:pPr>
            <a:r>
              <a:rPr lang="en-US" altLang="zh-CN" sz="2900" kern="100" dirty="0">
                <a:latin typeface="IPAPANNEW"/>
                <a:ea typeface="华文细黑"/>
                <a:cs typeface="Times New Roman"/>
              </a:rPr>
              <a:t>   </a:t>
            </a:r>
            <a:r>
              <a:rPr lang="zh-CN" altLang="zh-CN" sz="2900" kern="100" dirty="0">
                <a:latin typeface="Times New Roman"/>
                <a:ea typeface="华文细黑"/>
                <a:cs typeface="Times New Roman"/>
              </a:rPr>
              <a:t>宣帝嘉之</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赦而不诛</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俄而起为并州刺史</a:t>
            </a:r>
            <a:r>
              <a:rPr lang="en-US" altLang="zh-CN" sz="2900" kern="100" dirty="0">
                <a:latin typeface="Times New Roman"/>
                <a:ea typeface="华文细黑"/>
                <a:cs typeface="Courier New"/>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爽懦惑不能用</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遂委身受戮</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芝坐爽下狱</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当死</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而口不讼直</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志不苟免</a:t>
            </a:r>
            <a:r>
              <a:rPr lang="en-US" altLang="zh-CN" sz="2900" kern="100" dirty="0">
                <a:latin typeface="IPAPANNEW"/>
                <a:ea typeface="华文细黑"/>
                <a:cs typeface="Times New Roman"/>
              </a:rPr>
              <a:t>/</a:t>
            </a:r>
          </a:p>
          <a:p>
            <a:pPr algn="just">
              <a:lnSpc>
                <a:spcPct val="150000"/>
              </a:lnSpc>
              <a:tabLst>
                <a:tab pos="2430624" algn="l"/>
              </a:tabLst>
            </a:pPr>
            <a:r>
              <a:rPr lang="en-US" altLang="zh-CN" sz="2900" kern="100" dirty="0">
                <a:latin typeface="IPAPANNEW"/>
                <a:ea typeface="华文细黑"/>
                <a:cs typeface="Times New Roman"/>
              </a:rPr>
              <a:t>   </a:t>
            </a:r>
            <a:r>
              <a:rPr lang="zh-CN" altLang="zh-CN" sz="2900" kern="100" dirty="0">
                <a:latin typeface="Times New Roman"/>
                <a:ea typeface="华文细黑"/>
                <a:cs typeface="Times New Roman"/>
              </a:rPr>
              <a:t>宣帝嘉之</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赦而不诛</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俄而起为并州刺史</a:t>
            </a:r>
            <a:r>
              <a:rPr lang="en-US" altLang="zh-CN" sz="2900" kern="100" dirty="0">
                <a:latin typeface="Times New Roman"/>
                <a:ea typeface="华文细黑"/>
                <a:cs typeface="Courier New"/>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爽懦惑不能用</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遂委身受戮</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芝坐爽</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下狱</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当死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而口不讼直志</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不苟免</a:t>
            </a:r>
            <a:r>
              <a:rPr lang="en-US" altLang="zh-CN" sz="2900" kern="100" dirty="0">
                <a:latin typeface="IPAPANNEW"/>
                <a:ea typeface="华文细黑"/>
                <a:cs typeface="Times New Roman"/>
              </a:rPr>
              <a:t>/</a:t>
            </a:r>
          </a:p>
          <a:p>
            <a:pPr algn="just">
              <a:lnSpc>
                <a:spcPct val="150000"/>
              </a:lnSpc>
              <a:tabLst>
                <a:tab pos="2430624" algn="l"/>
              </a:tabLst>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宣帝嘉之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赦而不诛</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俄而起为并州刺史</a:t>
            </a:r>
            <a:r>
              <a:rPr lang="en-US" altLang="zh-CN" sz="2900" kern="100" dirty="0">
                <a:latin typeface="IPAPANNEW"/>
                <a:ea typeface="华文细黑"/>
                <a:cs typeface="Times New Roman"/>
              </a:rPr>
              <a:t>/</a:t>
            </a:r>
            <a:endParaRPr lang="zh-CN" altLang="zh-CN" sz="2900" kern="100" dirty="0">
              <a:latin typeface="宋体"/>
              <a:cs typeface="Courier New"/>
            </a:endParaRPr>
          </a:p>
        </p:txBody>
      </p:sp>
      <p:sp>
        <p:nvSpPr>
          <p:cNvPr id="3" name="TextBox 2"/>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4" name="TextBox 3">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 name="TextBox 4"/>
          <p:cNvSpPr txBox="1"/>
          <p:nvPr/>
        </p:nvSpPr>
        <p:spPr>
          <a:xfrm>
            <a:off x="272084" y="36119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7"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8"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9"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0"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1"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2"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3"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4"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5"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6"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17"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18"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9"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7071753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88769" y="1072264"/>
            <a:ext cx="11003428" cy="4124159"/>
          </a:xfrm>
          <a:prstGeom prst="rect">
            <a:avLst/>
          </a:prstGeom>
        </p:spPr>
        <p:txBody>
          <a:bodyPr wrap="square" lIns="121876" tIns="60937" rIns="121876" bIns="60937">
            <a:spAutoFit/>
          </a:bodyPr>
          <a:lstStyle/>
          <a:p>
            <a:pPr algn="just">
              <a:lnSpc>
                <a:spcPts val="52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首先，通读选文，了解大意。其次，根据语法特征断句。解答此类题，可对比各选项的不同之处，用排除法。</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芝坐爽下狱</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鲁芝也受到曹爽牵连而被关入监牢</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，中间不可断开，排除</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项和</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endParaRPr lang="en-US" altLang="zh-CN" sz="2900" kern="100" dirty="0">
              <a:solidFill>
                <a:srgbClr val="002060"/>
              </a:solidFill>
              <a:latin typeface="Times New Roman"/>
              <a:ea typeface="华文细黑"/>
              <a:cs typeface="Times New Roman"/>
            </a:endParaRPr>
          </a:p>
          <a:p>
            <a:pPr algn="just">
              <a:lnSpc>
                <a:spcPts val="5200"/>
              </a:lnSpc>
              <a:tabLst>
                <a:tab pos="2430624" algn="l"/>
              </a:tabLst>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口不讼直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志不苟免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是对称句式，中间要断开，排除</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项。故选</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endParaRPr lang="zh-CN" altLang="zh-CN" sz="2900" kern="100" dirty="0">
              <a:latin typeface="宋体"/>
              <a:cs typeface="Courier New"/>
            </a:endParaRPr>
          </a:p>
        </p:txBody>
      </p:sp>
      <p:sp>
        <p:nvSpPr>
          <p:cNvPr id="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1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1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22309392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9" name="矩形 18"/>
          <p:cNvSpPr/>
          <p:nvPr/>
        </p:nvSpPr>
        <p:spPr>
          <a:xfrm>
            <a:off x="363141" y="261443"/>
            <a:ext cx="11224597" cy="8156032"/>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下列对文中加颜色词语的相关内容的解说，不正确的一项是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《三坟》《五典》传为我国古代典籍，后又以</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坟籍</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坟典</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为</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古代典籍通称。</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原指皇宫前面两侧的楼台，又可用作朝廷的代称，赴阙也指</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入朝觐见皇帝。</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践阼</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原指踏上古代庙堂前台阶，又表示用武力打败敌对势力，</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登上国君宝座。</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逊位，也称为让位、退位，多指君王放弃职务和地位，这里指鲁芝</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的谦让行为。</a:t>
            </a:r>
            <a:endParaRPr lang="zh-CN" altLang="zh-CN" sz="29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17"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262559" y="358106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4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5"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8" name="矩形 17"/>
          <p:cNvSpPr/>
          <p:nvPr/>
        </p:nvSpPr>
        <p:spPr>
          <a:xfrm>
            <a:off x="525809" y="2061642"/>
            <a:ext cx="11003428" cy="1482411"/>
          </a:xfrm>
          <a:prstGeom prst="rect">
            <a:avLst/>
          </a:prstGeom>
        </p:spPr>
        <p:txBody>
          <a:bodyPr wrap="square" lIns="121876" tIns="60937" rIns="121876" bIns="60937">
            <a:spAutoFit/>
          </a:bodyPr>
          <a:lstStyle/>
          <a:p>
            <a:pPr>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项践：踩，践踏。阼：帝王登位或祭祀所登之阶，借指帝位。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践阼</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指古代帝王即位。</a:t>
            </a:r>
            <a:endParaRPr lang="zh-CN" altLang="zh-CN" sz="2900" kern="100" dirty="0">
              <a:latin typeface="宋体"/>
              <a:cs typeface="Courier New"/>
            </a:endParaRPr>
          </a:p>
        </p:txBody>
      </p:sp>
    </p:spTree>
    <p:extLst>
      <p:ext uri="{BB962C8B-B14F-4D97-AF65-F5344CB8AC3E}">
        <p14:creationId xmlns:p14="http://schemas.microsoft.com/office/powerpoint/2010/main" xmlns="" val="22337244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72083" y="151527"/>
            <a:ext cx="11564713" cy="6355540"/>
          </a:xfrm>
          <a:prstGeom prst="rect">
            <a:avLst/>
          </a:prstGeom>
        </p:spPr>
        <p:txBody>
          <a:bodyPr wrap="square" lIns="121876" tIns="60937" rIns="121876" bIns="60937">
            <a:spAutoFit/>
          </a:bodyPr>
          <a:lstStyle/>
          <a:p>
            <a:pPr algn="just">
              <a:lnSpc>
                <a:spcPct val="150000"/>
              </a:lnSpc>
              <a:tabLst>
                <a:tab pos="2430624" algn="l"/>
              </a:tabLst>
            </a:pPr>
            <a:r>
              <a:rPr lang="en-US" altLang="zh-CN" sz="2700" kern="100" dirty="0">
                <a:latin typeface="Times New Roman"/>
                <a:ea typeface="华文细黑"/>
                <a:cs typeface="Courier New"/>
              </a:rPr>
              <a:t>13.</a:t>
            </a:r>
            <a:r>
              <a:rPr lang="zh-CN" altLang="zh-CN" sz="2700" kern="100" dirty="0">
                <a:latin typeface="Times New Roman"/>
                <a:ea typeface="华文细黑"/>
                <a:cs typeface="Times New Roman"/>
              </a:rPr>
              <a:t>下列对原文有关内容的概括和分析，不正确的一项是</a:t>
            </a:r>
            <a:endParaRPr lang="zh-CN" altLang="zh-CN" sz="2700" kern="100" dirty="0">
              <a:latin typeface="宋体"/>
              <a:cs typeface="Courier New"/>
            </a:endParaRPr>
          </a:p>
          <a:p>
            <a:pPr algn="just">
              <a:lnSpc>
                <a:spcPct val="150000"/>
              </a:lnSpc>
              <a:tabLst>
                <a:tab pos="2430624" algn="l"/>
              </a:tabLst>
            </a:pPr>
            <a:r>
              <a:rPr lang="en-US" altLang="zh-CN" sz="2700" kern="100" dirty="0">
                <a:latin typeface="Times New Roman"/>
                <a:ea typeface="华文细黑"/>
                <a:cs typeface="Courier New"/>
              </a:rPr>
              <a:t>A.</a:t>
            </a:r>
            <a:r>
              <a:rPr lang="zh-CN" altLang="zh-CN" sz="2700" kern="100" spc="-100" dirty="0">
                <a:latin typeface="Times New Roman"/>
                <a:ea typeface="华文细黑"/>
                <a:cs typeface="Times New Roman"/>
              </a:rPr>
              <a:t>鲁芝自小受苦，仕途少有挫折。他家本为豪族，但幼年失去父亲后，即流离</a:t>
            </a:r>
            <a:endParaRPr lang="en-US" altLang="zh-CN" sz="2700" kern="100" spc="-100" dirty="0">
              <a:latin typeface="Times New Roman"/>
              <a:ea typeface="华文细黑"/>
              <a:cs typeface="Times New Roman"/>
            </a:endParaRPr>
          </a:p>
          <a:p>
            <a:pPr algn="just">
              <a:lnSpc>
                <a:spcPct val="150000"/>
              </a:lnSpc>
              <a:tabLst>
                <a:tab pos="2430624" algn="l"/>
              </a:tabLst>
            </a:pPr>
            <a:r>
              <a:rPr lang="en-US" altLang="zh-CN" sz="2700" kern="100" spc="-100" dirty="0">
                <a:latin typeface="Times New Roman"/>
                <a:ea typeface="华文细黑"/>
                <a:cs typeface="Times New Roman"/>
              </a:rPr>
              <a:t>    </a:t>
            </a:r>
            <a:r>
              <a:rPr lang="zh-CN" altLang="zh-CN" sz="2700" kern="100" spc="-100" dirty="0">
                <a:latin typeface="Times New Roman"/>
                <a:ea typeface="华文细黑"/>
                <a:cs typeface="Times New Roman"/>
              </a:rPr>
              <a:t>失所；入仕后受到郭淮器重，后又随从曹真出督关右，官职也不断得到升迁。</a:t>
            </a:r>
            <a:endParaRPr lang="zh-CN" altLang="zh-CN" sz="2700" kern="100" spc="-100" dirty="0">
              <a:latin typeface="宋体"/>
              <a:cs typeface="Courier New"/>
            </a:endParaRPr>
          </a:p>
          <a:p>
            <a:pPr algn="just">
              <a:lnSpc>
                <a:spcPct val="150000"/>
              </a:lnSpc>
              <a:tabLst>
                <a:tab pos="2430624" algn="l"/>
              </a:tabLst>
            </a:pPr>
            <a:r>
              <a:rPr lang="en-US" altLang="zh-CN" sz="2700" kern="100" dirty="0">
                <a:latin typeface="Times New Roman"/>
                <a:ea typeface="华文细黑"/>
                <a:cs typeface="Courier New"/>
              </a:rPr>
              <a:t>B.</a:t>
            </a:r>
            <a:r>
              <a:rPr lang="zh-CN" altLang="zh-CN" sz="2700" kern="100" spc="-100" dirty="0">
                <a:latin typeface="Times New Roman"/>
                <a:ea typeface="华文细黑"/>
                <a:cs typeface="Times New Roman"/>
              </a:rPr>
              <a:t>鲁芝倾心革新，治政卓有成效。任天水太守时，蜀地饱受侵扰，人口减少，</a:t>
            </a:r>
            <a:endParaRPr lang="en-US" altLang="zh-CN" sz="2700" kern="100" spc="-100" dirty="0">
              <a:latin typeface="Times New Roman"/>
              <a:ea typeface="华文细黑"/>
              <a:cs typeface="Times New Roman"/>
            </a:endParaRPr>
          </a:p>
          <a:p>
            <a:pPr algn="just">
              <a:lnSpc>
                <a:spcPct val="150000"/>
              </a:lnSpc>
              <a:tabLst>
                <a:tab pos="2430624" algn="l"/>
              </a:tabLst>
            </a:pPr>
            <a:r>
              <a:rPr lang="en-US" altLang="zh-CN" sz="2700" kern="100" spc="-100" dirty="0">
                <a:latin typeface="Times New Roman"/>
                <a:ea typeface="华文细黑"/>
                <a:cs typeface="Times New Roman"/>
              </a:rPr>
              <a:t>    </a:t>
            </a:r>
            <a:r>
              <a:rPr lang="zh-CN" altLang="zh-CN" sz="2700" kern="100" spc="-100" dirty="0">
                <a:latin typeface="Times New Roman"/>
                <a:ea typeface="华文细黑"/>
                <a:cs typeface="Times New Roman"/>
              </a:rPr>
              <a:t>他全力守卫，修建城市，恢复旧境；离任时，天水各族百姓均请求让他留任。</a:t>
            </a:r>
            <a:endParaRPr lang="zh-CN" altLang="zh-CN" sz="2700" kern="100" spc="-100" dirty="0">
              <a:latin typeface="宋体"/>
              <a:cs typeface="Courier New"/>
            </a:endParaRPr>
          </a:p>
          <a:p>
            <a:pPr algn="just">
              <a:lnSpc>
                <a:spcPct val="150000"/>
              </a:lnSpc>
              <a:tabLst>
                <a:tab pos="2430624" algn="l"/>
              </a:tabLst>
            </a:pPr>
            <a:r>
              <a:rPr lang="en-US" altLang="zh-CN" sz="2700" kern="100" dirty="0">
                <a:latin typeface="Times New Roman"/>
                <a:ea typeface="华文细黑"/>
                <a:cs typeface="Courier New"/>
              </a:rPr>
              <a:t>C.</a:t>
            </a:r>
            <a:r>
              <a:rPr lang="zh-CN" altLang="zh-CN" sz="2700" kern="100" spc="-100" dirty="0">
                <a:latin typeface="Times New Roman"/>
                <a:ea typeface="华文细黑"/>
                <a:cs typeface="Times New Roman"/>
              </a:rPr>
              <a:t>鲁芝审时度势</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进言劝谏曹爽。曹爽辅政时</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他在曹手下任司马</a:t>
            </a:r>
            <a:r>
              <a:rPr lang="zh-CN" altLang="zh-CN" sz="2700" kern="100" spc="-700" dirty="0">
                <a:latin typeface="Times New Roman"/>
                <a:ea typeface="华文细黑"/>
                <a:cs typeface="Times New Roman"/>
              </a:rPr>
              <a:t>，</a:t>
            </a:r>
            <a:r>
              <a:rPr lang="zh-CN" altLang="zh-CN" sz="2700" kern="100" spc="-100" dirty="0">
                <a:latin typeface="Times New Roman"/>
                <a:ea typeface="华文细黑"/>
                <a:cs typeface="Times New Roman"/>
              </a:rPr>
              <a:t>曹受到讨伐，</a:t>
            </a:r>
            <a:endParaRPr lang="en-US" altLang="zh-CN" sz="2700" kern="100" spc="-100" dirty="0">
              <a:latin typeface="Times New Roman"/>
              <a:ea typeface="华文细黑"/>
              <a:cs typeface="Times New Roman"/>
            </a:endParaRPr>
          </a:p>
          <a:p>
            <a:pPr algn="just">
              <a:lnSpc>
                <a:spcPct val="150000"/>
              </a:lnSpc>
              <a:tabLst>
                <a:tab pos="2430624" algn="l"/>
              </a:tabLst>
            </a:pPr>
            <a:r>
              <a:rPr lang="en-US" altLang="zh-CN" sz="2700" kern="100" spc="-100" dirty="0">
                <a:latin typeface="Times New Roman"/>
                <a:ea typeface="华文细黑"/>
                <a:cs typeface="Times New Roman"/>
              </a:rPr>
              <a:t>    </a:t>
            </a:r>
            <a:r>
              <a:rPr lang="zh-CN" altLang="zh-CN" sz="2700" kern="100" spc="-100" dirty="0">
                <a:latin typeface="Times New Roman"/>
                <a:ea typeface="华文细黑"/>
                <a:cs typeface="Times New Roman"/>
              </a:rPr>
              <a:t>他率部下驰援，并提出应对策略，劝曹挟天子以号令四方，然而未被采纳。</a:t>
            </a:r>
            <a:endParaRPr lang="zh-CN" altLang="zh-CN" sz="2700" kern="100" spc="-100" dirty="0">
              <a:latin typeface="宋体"/>
              <a:cs typeface="Courier New"/>
            </a:endParaRPr>
          </a:p>
          <a:p>
            <a:pPr algn="just">
              <a:lnSpc>
                <a:spcPct val="150000"/>
              </a:lnSpc>
              <a:tabLst>
                <a:tab pos="2430624" algn="l"/>
              </a:tabLs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鲁芝洁身自好，深受羊祜推重。羊祜任车骑将军时辞让说，鲁芝为人清心</a:t>
            </a:r>
            <a:endParaRPr lang="en-US" altLang="zh-CN" sz="2700" kern="100" dirty="0">
              <a:latin typeface="Times New Roman"/>
              <a:ea typeface="华文细黑"/>
              <a:cs typeface="Times New Roman"/>
            </a:endParaRPr>
          </a:p>
          <a:p>
            <a:pPr algn="just">
              <a:lnSpc>
                <a:spcPct val="150000"/>
              </a:lnSpc>
              <a:tabLst>
                <a:tab pos="2430624" algn="l"/>
              </a:tabLst>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寡欲，与人和睦又不苟同，任职到老，以礼始终，自己愿意将车骑将军礼</a:t>
            </a:r>
            <a:endParaRPr lang="en-US" altLang="zh-CN" sz="2700" kern="100" dirty="0">
              <a:latin typeface="Times New Roman"/>
              <a:ea typeface="华文细黑"/>
              <a:cs typeface="Times New Roman"/>
            </a:endParaRPr>
          </a:p>
          <a:p>
            <a:pPr algn="just">
              <a:lnSpc>
                <a:spcPct val="150000"/>
              </a:lnSpc>
              <a:tabLst>
                <a:tab pos="2430624" algn="l"/>
              </a:tabLst>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让鲁芝。</a:t>
            </a:r>
            <a:endParaRPr lang="zh-CN" altLang="zh-CN" sz="2700" kern="100" dirty="0">
              <a:latin typeface="宋体"/>
              <a:cs typeface="Courier New"/>
            </a:endParaRPr>
          </a:p>
        </p:txBody>
      </p:sp>
      <p:sp>
        <p:nvSpPr>
          <p:cNvPr id="5" name="TextBox 4"/>
          <p:cNvSpPr txBox="1"/>
          <p:nvPr/>
        </p:nvSpPr>
        <p:spPr>
          <a:xfrm>
            <a:off x="145022" y="213138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5"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6"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7"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8"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9"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48"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4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Rectangle 21">
            <a:hlinkClick r:id="rId2"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 name="Rectangle 21">
            <a:hlinkClick r:id="rId3"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 name="Rectangle 21">
            <a:hlinkClick r:id="rId4"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 name="Rectangle 21">
            <a:hlinkClick r:id="rId5"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6" name="Rectangle 21">
            <a:hlinkClick r:id="rId6"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7" name="Rectangle 21">
            <a:hlinkClick r:id="rId7"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8" name="Rectangle 21">
            <a:hlinkClick r:id="rId8"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9" name="Rectangle 21">
            <a:hlinkClick r:id="rId9"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0" name="Rectangle 21">
            <a:hlinkClick r:id="rId10"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1" name="Rectangle 21">
            <a:hlinkClick r:id="rId11"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2" name="Rectangle 21">
            <a:hlinkClick r:id="rId12"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3" name="Rectangle 21">
            <a:hlinkClick r:id="rId13"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14" name="Rectangle 21">
            <a:hlinkClick r:id="rId14"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15" name="Rectangle 21">
            <a:hlinkClick r:id="rId15"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7" name="矩形 16"/>
          <p:cNvSpPr/>
          <p:nvPr/>
        </p:nvSpPr>
        <p:spPr>
          <a:xfrm>
            <a:off x="622598" y="1853282"/>
            <a:ext cx="10793813" cy="2100557"/>
          </a:xfrm>
          <a:prstGeom prst="rect">
            <a:avLst/>
          </a:prstGeom>
        </p:spPr>
        <p:txBody>
          <a:bodyPr lIns="91423" tIns="45711" rIns="91423" bIns="45711">
            <a:spAutoFit/>
          </a:bodyPr>
          <a:lstStyle/>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蜀地饱受侵扰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错误，原文是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郡邻于蜀，数被侵掠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天水郡与蜀汉相邻，常被蜀军侵扰掠夺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，被侵扰的是天水郡，而不是蜀地。</a:t>
            </a:r>
            <a:endParaRPr lang="zh-CN" altLang="zh-CN" sz="2900" kern="100" dirty="0">
              <a:latin typeface="宋体"/>
              <a:cs typeface="Courier New"/>
            </a:endParaRPr>
          </a:p>
        </p:txBody>
      </p:sp>
    </p:spTree>
    <p:extLst>
      <p:ext uri="{BB962C8B-B14F-4D97-AF65-F5344CB8AC3E}">
        <p14:creationId xmlns:p14="http://schemas.microsoft.com/office/powerpoint/2010/main" xmlns="" val="38896143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2980" y="288519"/>
            <a:ext cx="11336843" cy="7486618"/>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把文中画横线的句子翻译成现代汉语。</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诸葛诞以寿春叛，魏帝出征，芝率荆州文武以为先驱。</a:t>
            </a:r>
            <a:endParaRPr lang="zh-CN" altLang="zh-CN" sz="2900" kern="100" dirty="0">
              <a:latin typeface="宋体"/>
              <a:cs typeface="Courier New"/>
            </a:endParaRPr>
          </a:p>
          <a:p>
            <a:pPr>
              <a:lnSpc>
                <a:spcPct val="1500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________________________________________________________</a:t>
            </a:r>
          </a:p>
          <a:p>
            <a:pPr>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以：凭借。率：率领。以为：作为。先驱：先锋。</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帝以芝清忠履正，素无居宅，使军兵为作屋五十间。</a:t>
            </a:r>
            <a:endParaRPr lang="zh-CN" altLang="zh-CN" sz="2900" kern="100" dirty="0">
              <a:latin typeface="宋体"/>
              <a:cs typeface="Courier New"/>
            </a:endParaRPr>
          </a:p>
          <a:p>
            <a:pPr algn="just">
              <a:lnSpc>
                <a:spcPct val="1500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________________________________________________________</a:t>
            </a:r>
          </a:p>
          <a:p>
            <a:pPr algn="just">
              <a:lnSpc>
                <a:spcPct val="150000"/>
              </a:lnSpc>
              <a:tabLst>
                <a:tab pos="2430624" algn="l"/>
              </a:tabLst>
            </a:pPr>
            <a:r>
              <a:rPr lang="en-US" altLang="zh-CN" sz="2900" kern="100" dirty="0">
                <a:latin typeface="Times New Roman"/>
                <a:ea typeface="华文细黑"/>
                <a:cs typeface="Times New Roman"/>
              </a:rPr>
              <a:t>________________</a:t>
            </a: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以：因为。履正：行为端正。素：一向，平素。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后省略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。作：建造。</a:t>
            </a:r>
            <a:endParaRPr lang="zh-CN" altLang="zh-CN" sz="29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a:hlinkClick r:id="rId17"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27" name="图片 26">
            <a:hlinkClick r:id="rId18" action="ppaction://hlinksldjump"/>
          </p:cNvPr>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4" name="矩形 3"/>
          <p:cNvSpPr/>
          <p:nvPr/>
        </p:nvSpPr>
        <p:spPr>
          <a:xfrm>
            <a:off x="1371254" y="1519487"/>
            <a:ext cx="10793813" cy="761729"/>
          </a:xfrm>
          <a:prstGeom prst="rect">
            <a:avLst/>
          </a:prstGeom>
        </p:spPr>
        <p:txBody>
          <a:bodyPr lIns="91423" tIns="45711" rIns="91423" bIns="45711">
            <a:spAutoFit/>
          </a:bodyPr>
          <a:lstStyle/>
          <a:p>
            <a:pPr>
              <a:lnSpc>
                <a:spcPct val="150000"/>
              </a:lnSpc>
              <a:tabLst>
                <a:tab pos="2430624" algn="l"/>
              </a:tabLst>
            </a:pPr>
            <a:r>
              <a:rPr lang="zh-CN" altLang="zh-CN" sz="2900" kern="100" spc="-100" dirty="0">
                <a:solidFill>
                  <a:srgbClr val="C00000"/>
                </a:solidFill>
                <a:latin typeface="Times New Roman"/>
                <a:ea typeface="华文细黑"/>
                <a:cs typeface="Times New Roman"/>
              </a:rPr>
              <a:t>诸葛诞凭借寿春反叛</a:t>
            </a:r>
            <a:r>
              <a:rPr lang="zh-CN" altLang="zh-CN" sz="2900" kern="100" spc="-700" dirty="0">
                <a:solidFill>
                  <a:srgbClr val="C00000"/>
                </a:solidFill>
                <a:latin typeface="Times New Roman"/>
                <a:ea typeface="华文细黑"/>
                <a:cs typeface="Times New Roman"/>
              </a:rPr>
              <a:t>，</a:t>
            </a:r>
            <a:r>
              <a:rPr lang="zh-CN" altLang="zh-CN" sz="2900" kern="100" spc="-100" dirty="0">
                <a:solidFill>
                  <a:srgbClr val="C00000"/>
                </a:solidFill>
                <a:latin typeface="Times New Roman"/>
                <a:ea typeface="华文细黑"/>
                <a:cs typeface="Times New Roman"/>
              </a:rPr>
              <a:t>魏帝出征</a:t>
            </a:r>
            <a:r>
              <a:rPr lang="zh-CN" altLang="zh-CN" sz="2900" kern="100" spc="-700" dirty="0">
                <a:solidFill>
                  <a:srgbClr val="C00000"/>
                </a:solidFill>
                <a:latin typeface="Times New Roman"/>
                <a:ea typeface="华文细黑"/>
                <a:cs typeface="Times New Roman"/>
              </a:rPr>
              <a:t>，</a:t>
            </a:r>
            <a:r>
              <a:rPr lang="zh-CN" altLang="zh-CN" sz="2900" kern="100" spc="-100" dirty="0">
                <a:solidFill>
                  <a:srgbClr val="C00000"/>
                </a:solidFill>
                <a:latin typeface="Times New Roman"/>
                <a:ea typeface="华文细黑"/>
                <a:cs typeface="Times New Roman"/>
              </a:rPr>
              <a:t>鲁芝率领荆州文武官兵作为先锋。</a:t>
            </a:r>
            <a:endParaRPr lang="en-US" altLang="zh-CN" sz="2900" kern="100" spc="-100" dirty="0">
              <a:solidFill>
                <a:srgbClr val="C00000"/>
              </a:solidFill>
              <a:latin typeface="Times New Roman"/>
              <a:ea typeface="华文细黑"/>
              <a:cs typeface="Times New Roman"/>
            </a:endParaRPr>
          </a:p>
        </p:txBody>
      </p:sp>
      <p:sp>
        <p:nvSpPr>
          <p:cNvPr id="6" name="矩形 5"/>
          <p:cNvSpPr/>
          <p:nvPr/>
        </p:nvSpPr>
        <p:spPr>
          <a:xfrm>
            <a:off x="406574" y="3439319"/>
            <a:ext cx="11010769" cy="1431143"/>
          </a:xfrm>
          <a:prstGeom prst="rect">
            <a:avLst/>
          </a:prstGeom>
        </p:spPr>
        <p:txBody>
          <a:bodyPr lIns="91423" tIns="45711" rIns="91423" bIns="45711">
            <a:spAutoFit/>
          </a:bodyPr>
          <a:lstStyle/>
          <a:p>
            <a:pPr algn="just">
              <a:lnSpc>
                <a:spcPct val="1500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皇上因为鲁芝清廉忠诚行为端正，一向没有私宅，让士兵为他建造五十间房屋。</a:t>
            </a: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1" restart="whenNotActive" fill="hold" evtFilter="cancelBubble" nodeType="interactiveSeq">
                <p:stCondLst>
                  <p:cond evt="onClick" delay="0">
                    <p:tgtEl>
                      <p:spTgt spid="23"/>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blinds(horizontal)">
                                      <p:cBhvr>
                                        <p:cTn id="26" dur="500"/>
                                        <p:tgtEl>
                                          <p:spTgt spid="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blinds(horizontal)">
                                      <p:cBhvr>
                                        <p:cTn id="31" dur="500"/>
                                        <p:tgtEl>
                                          <p:spTgt spid="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2">
                                            <p:txEl>
                                              <p:pRg st="3" end="3"/>
                                            </p:txEl>
                                          </p:spTgt>
                                        </p:tgtEl>
                                      </p:cBhvr>
                                    </p:animEffect>
                                    <p:set>
                                      <p:cBhvr>
                                        <p:cTn id="36" dur="1" fill="hold">
                                          <p:stCondLst>
                                            <p:cond delay="499"/>
                                          </p:stCondLst>
                                        </p:cTn>
                                        <p:tgtEl>
                                          <p:spTgt spid="2">
                                            <p:txEl>
                                              <p:pRg st="3" end="3"/>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
                                            <p:txEl>
                                              <p:pRg st="7" end="7"/>
                                            </p:txEl>
                                          </p:spTgt>
                                        </p:tgtEl>
                                      </p:cBhvr>
                                    </p:animEffect>
                                    <p:set>
                                      <p:cBhvr>
                                        <p:cTn id="39" dur="1" fill="hold">
                                          <p:stCondLst>
                                            <p:cond delay="499"/>
                                          </p:stCondLst>
                                        </p:cTn>
                                        <p:tgtEl>
                                          <p:spTgt spid="2">
                                            <p:txEl>
                                              <p:pRg st="7" end="7"/>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 grpId="0" uiExpand="1" build="allAtOnce"/>
      <p:bldP spid="4" grpId="0"/>
      <p:bldP spid="4" grpId="1"/>
      <p:bldP spid="6" grpId="0"/>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333627" y="333450"/>
            <a:ext cx="11450211" cy="6817204"/>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鲁芝，字世英，扶风郡</a:t>
            </a:r>
            <a:r>
              <a:rPr lang="zh-CN" altLang="zh-CN" sz="2900" kern="100" dirty="0">
                <a:latin typeface="宋体"/>
                <a:ea typeface="华文细黑"/>
                <a:cs typeface="宋体"/>
              </a:rPr>
              <a:t>郿</a:t>
            </a:r>
            <a:r>
              <a:rPr lang="zh-CN" altLang="zh-CN" sz="2900" kern="100" dirty="0">
                <a:latin typeface="楷体_GB2312"/>
                <a:ea typeface="华文细黑"/>
                <a:cs typeface="楷体_GB2312"/>
              </a:rPr>
              <a:t>县人。</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鲁芝家族</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世代有美名，是西州的大户人家。他的父亲被郭</a:t>
            </a:r>
            <a:r>
              <a:rPr lang="zh-CN" altLang="zh-CN" sz="2900" kern="100" dirty="0">
                <a:latin typeface="宋体"/>
                <a:ea typeface="华文细黑"/>
                <a:cs typeface="宋体"/>
              </a:rPr>
              <a:t>氾</a:t>
            </a:r>
            <a:r>
              <a:rPr lang="zh-CN" altLang="zh-CN" sz="2900" kern="100" dirty="0">
                <a:latin typeface="楷体_GB2312"/>
                <a:ea typeface="华文细黑"/>
                <a:cs typeface="楷体_GB2312"/>
              </a:rPr>
              <a:t>谋害，鲁芝从小流离失所，十七岁时迁居雍州，专心研究经史典籍。被郡守举荐为上计吏，后被州</a:t>
            </a:r>
            <a:r>
              <a:rPr lang="zh-CN" altLang="zh-CN" sz="2900" kern="100" dirty="0">
                <a:latin typeface="Times New Roman"/>
                <a:ea typeface="华文细黑"/>
                <a:cs typeface="Times New Roman"/>
              </a:rPr>
              <a:t>郡征召为别驾。魏车骑将军郭淮担任雍州刺史，非常敬重鲁芝。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郭淮</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将他举荐为孝廉，并提升为郎中。其后，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担任骑都尉、参军事、兼任安南太守，再后来又升任尚书郎。曹真亲自督促关右军务时，</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又参与大司马府</a:t>
            </a:r>
            <a:r>
              <a:rPr lang="zh-CN" altLang="zh-CN" sz="2900" kern="100" spc="-100" dirty="0">
                <a:latin typeface="Times New Roman"/>
                <a:ea typeface="华文细黑"/>
                <a:cs typeface="Times New Roman"/>
              </a:rPr>
              <a:t>的军机大事。曹真去世后，宣帝</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司马懿</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接替曹真任职，就推举鲁芝参与骠骑军事，后</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鲁芝</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调任天水太守。天水郡与蜀汉相邻，常被蜀军侵扰掠夺，</a:t>
            </a:r>
            <a:endParaRPr lang="zh-CN" altLang="zh-CN" sz="2900" kern="100" spc="-100" dirty="0">
              <a:latin typeface="宋体"/>
              <a:cs typeface="Courier New"/>
            </a:endParaRP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18553" y="146002"/>
            <a:ext cx="11680359" cy="6894149"/>
          </a:xfrm>
          <a:prstGeom prst="rect">
            <a:avLst/>
          </a:prstGeom>
        </p:spPr>
        <p:txBody>
          <a:bodyPr wrap="square" lIns="121876" tIns="60937" rIns="121876" bIns="60937">
            <a:spAutoFit/>
          </a:bodyPr>
          <a:lstStyle/>
          <a:p>
            <a:pPr algn="just">
              <a:lnSpc>
                <a:spcPts val="4800"/>
              </a:lnSpc>
              <a:tabLst>
                <a:tab pos="2430624" algn="l"/>
              </a:tabLst>
            </a:pPr>
            <a:r>
              <a:rPr lang="zh-CN" altLang="zh-CN" sz="2900" kern="100" dirty="0">
                <a:latin typeface="Times New Roman"/>
                <a:ea typeface="华文细黑"/>
                <a:cs typeface="Times New Roman"/>
              </a:rPr>
              <a:t>人口不断减少，盗贼到处都是，鲁芝竭力镇守防卫，重新创建城邑和街市，几年时间，以前的景象全都恢复了。后又调任他为广平太守。天水百姓包括少数民族都非常仰慕他的德行，大家亲自到京城上书，请求留下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继续任天水太守</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。魏明帝答应了这一请求。大将军曹爽辅政后，任用</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为司马。鲁芝多有正直的言论和高明的谋略，然而曹爽却不采纳。等到宣帝起兵要杀曹爽的时候，鲁芝又率领手下强行打开城门，斩杀守关的将领，奔驰而出去找曹爽，并劝曹爽说：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将军您处在执掌朝政</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伊周：指商朝的伊尹和西周的周公旦，两人都曾摄政，后常并称</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的高位，一旦获罪被罢免，即使想牵黄犬</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指过悠闲自得的日子</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，又怎么可能呢！如果挟制天子保住许昌，倚仗帝王的威仪征召天下的军队，谁敢不听从您呢！</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498704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76376" y="261443"/>
            <a:ext cx="11564713" cy="6817204"/>
          </a:xfrm>
          <a:prstGeom prst="rect">
            <a:avLst/>
          </a:prstGeom>
        </p:spPr>
        <p:txBody>
          <a:bodyPr wrap="square" lIns="121876" tIns="60937" rIns="121876" bIns="60937">
            <a:spAutoFit/>
          </a:bodyPr>
          <a:lstStyle/>
          <a:p>
            <a:pPr algn="just">
              <a:lnSpc>
                <a:spcPct val="150000"/>
              </a:lnSpc>
              <a:tabLst>
                <a:tab pos="2430624" algn="l"/>
              </a:tabLst>
            </a:pPr>
            <a:r>
              <a:rPr lang="zh-CN" altLang="zh-CN" sz="2900" kern="100" dirty="0">
                <a:latin typeface="Times New Roman"/>
                <a:ea typeface="华文细黑"/>
                <a:cs typeface="Times New Roman"/>
              </a:rPr>
              <a:t>如果放弃这个决策而束手待毙，那就是想去东市被杀头，难道不令人痛心吗！</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曹爽懦弱又被人迷惑，没有听取鲁芝的意见，于是束手就擒。鲁芝也受到曹爽牵连而被关入监牢，论罪当死，但他始终不申辩是非曲直，始终不改坚贞的气节。宣帝很欣赏他，赦免没有杀他。不久，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又被起用为并州刺史。诸葛诞凭借寿春反叛，魏帝出征，鲁芝率领荆州文武官兵作为先锋。诸葛诞叛乱被平定以后，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调任大尚书，掌管刑法。晋武帝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司马炎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即位后，调</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为镇东将军，晋升爵位为侯。皇上因为鲁芝清廉忠诚行为端正，一向没有私宅，让士兵为他建造五十间房屋。鲁芝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知道后，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借口年迈辞官，请求告老让位，十多次向朝廷上奏章，</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14782312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6575" y="405459"/>
            <a:ext cx="11450211"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两家子弟材智下，不能</a:t>
            </a:r>
            <a:r>
              <a:rPr lang="zh-CN" altLang="zh-CN" sz="2900" kern="100" dirty="0">
                <a:solidFill>
                  <a:srgbClr val="0000FF"/>
                </a:solidFill>
                <a:latin typeface="Times New Roman"/>
                <a:ea typeface="华文细黑"/>
                <a:cs typeface="Times New Roman"/>
              </a:rPr>
              <a:t>通知</a:t>
            </a:r>
            <a:r>
              <a:rPr lang="zh-CN" altLang="zh-CN" sz="2900" kern="100" dirty="0">
                <a:latin typeface="Times New Roman"/>
                <a:ea typeface="华文细黑"/>
                <a:cs typeface="Times New Roman"/>
              </a:rPr>
              <a:t>二父志。</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虽愚人亦能</a:t>
            </a:r>
            <a:r>
              <a:rPr lang="zh-CN" altLang="zh-CN" sz="2900" kern="100" dirty="0">
                <a:solidFill>
                  <a:srgbClr val="0000FF"/>
                </a:solidFill>
                <a:latin typeface="Times New Roman"/>
                <a:ea typeface="华文细黑"/>
                <a:cs typeface="Times New Roman"/>
              </a:rPr>
              <a:t>数日</a:t>
            </a:r>
            <a:r>
              <a:rPr lang="zh-CN" altLang="zh-CN" sz="2900" kern="100" dirty="0">
                <a:latin typeface="Times New Roman"/>
                <a:ea typeface="华文细黑"/>
                <a:cs typeface="Times New Roman"/>
              </a:rPr>
              <a:t>而知死处矣。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观者见其然，</a:t>
            </a:r>
            <a:r>
              <a:rPr lang="zh-CN" altLang="zh-CN" sz="2900" kern="100" dirty="0">
                <a:solidFill>
                  <a:srgbClr val="0000FF"/>
                </a:solidFill>
                <a:latin typeface="Times New Roman"/>
                <a:ea typeface="华文细黑"/>
                <a:cs typeface="Times New Roman"/>
              </a:rPr>
              <a:t>从而</a:t>
            </a:r>
            <a:r>
              <a:rPr lang="zh-CN" altLang="zh-CN" sz="2900" kern="100" dirty="0">
                <a:latin typeface="Times New Roman"/>
                <a:ea typeface="华文细黑"/>
                <a:cs typeface="Times New Roman"/>
              </a:rPr>
              <a:t>尤之。</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1486695" y="1125538"/>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深知，深入了解。</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1611342" y="1754446"/>
            <a:ext cx="8366359"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把事项告诉人知道。</a:t>
            </a: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宋体"/>
                <a:ea typeface="华文细黑"/>
                <a:cs typeface="Times New Roman"/>
              </a:rPr>
              <a:t>通知事项的文书或口信。</a:t>
            </a:r>
            <a:endParaRPr lang="zh-CN" altLang="en-US" sz="2900" kern="100" dirty="0">
              <a:solidFill>
                <a:srgbClr val="C00000"/>
              </a:solidFill>
              <a:latin typeface="宋体"/>
              <a:ea typeface="华文细黑"/>
              <a:cs typeface="Times New Roman"/>
            </a:endParaRPr>
          </a:p>
        </p:txBody>
      </p:sp>
      <p:sp>
        <p:nvSpPr>
          <p:cNvPr id="9" name="矩形 8"/>
          <p:cNvSpPr/>
          <p:nvPr/>
        </p:nvSpPr>
        <p:spPr>
          <a:xfrm>
            <a:off x="1558703" y="3069754"/>
            <a:ext cx="501928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计算着日子，知道死期已近。</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1448946" y="371782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几天。</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1531595" y="4941962"/>
            <a:ext cx="539118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从，跟从；而，表顺承的连词。</a:t>
            </a:r>
            <a:endParaRPr lang="zh-CN" altLang="en-US" sz="2900" kern="100" dirty="0">
              <a:solidFill>
                <a:srgbClr val="C00000"/>
              </a:solidFill>
              <a:latin typeface="宋体"/>
              <a:ea typeface="华文细黑"/>
              <a:cs typeface="Times New Roman"/>
            </a:endParaRPr>
          </a:p>
        </p:txBody>
      </p:sp>
      <p:sp>
        <p:nvSpPr>
          <p:cNvPr id="13" name="矩形 12"/>
          <p:cNvSpPr/>
          <p:nvPr/>
        </p:nvSpPr>
        <p:spPr>
          <a:xfrm>
            <a:off x="1558702" y="5570870"/>
            <a:ext cx="10175998" cy="538591"/>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连词。上文是原因、方法等，下文是结果、目的等；因此就。</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9" grpId="0"/>
      <p:bldP spid="9" grpId="1"/>
      <p:bldP spid="11" grpId="0"/>
      <p:bldP spid="11" grpId="1"/>
      <p:bldP spid="12" grpId="0"/>
      <p:bldP spid="12" grpId="1"/>
      <p:bldP spid="13" grpId="0"/>
      <p:bldP spid="13"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16835" y="902353"/>
            <a:ext cx="11113463" cy="5478376"/>
          </a:xfrm>
          <a:prstGeom prst="rect">
            <a:avLst/>
          </a:prstGeom>
        </p:spPr>
        <p:txBody>
          <a:bodyPr wrap="square" lIns="121876" tIns="60937" rIns="121876" bIns="60937">
            <a:spAutoFit/>
          </a:bodyPr>
          <a:lstStyle/>
          <a:p>
            <a:pPr algn="just">
              <a:lnSpc>
                <a:spcPct val="150000"/>
              </a:lnSpc>
              <a:tabLst>
                <a:tab pos="2430624" algn="l"/>
              </a:tabLst>
            </a:pPr>
            <a:r>
              <a:rPr lang="zh-CN" altLang="zh-CN" sz="2900" kern="100" dirty="0">
                <a:latin typeface="Times New Roman"/>
                <a:ea typeface="华文细黑"/>
                <a:cs typeface="Times New Roman"/>
              </a:rPr>
              <a:t>最后被征召为光禄大夫，位列特进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官职名，地位同三公</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，赐给随行吏卒，允许在家门前放上行马</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拦阻人马通行的木架</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。羊祜升任车骑将军时，曾请求让职于鲁芝，他说：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光禄大夫鲁芝洁身寡欲，为人谦和而不苟同，年迈听命，却始终在尽为臣之礼，尚且没有受到这样的待遇，我却超越了他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坐这么高的位子</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，怎么满足天下人的期望呢！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武帝没有听从。鲁芝便是如此受人敬重。泰始九年，鲁芝去世，时年八十四岁。武帝为他恸哭，赐谥号</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贞</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，赐坟地百亩。</a:t>
            </a:r>
            <a:endParaRPr lang="zh-CN" altLang="zh-CN" sz="2900" kern="100" dirty="0">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
        <p:nvSpPr>
          <p:cNvPr id="19" name="Rectangle 21">
            <a:hlinkClick r:id="rId5"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6"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7"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8"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9"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10"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11"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2"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3"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4"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5"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6"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7"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8"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7747194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3726" y="96080"/>
            <a:ext cx="12276177" cy="681720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及其无救</a:t>
            </a:r>
            <a:r>
              <a:rPr lang="zh-CN" altLang="zh-CN" sz="2900" kern="100" dirty="0">
                <a:solidFill>
                  <a:srgbClr val="0000FF"/>
                </a:solidFill>
                <a:latin typeface="Times New Roman"/>
                <a:ea typeface="华文细黑"/>
                <a:cs typeface="Times New Roman"/>
              </a:rPr>
              <a:t>而且</a:t>
            </a:r>
            <a:r>
              <a:rPr lang="zh-CN" altLang="zh-CN" sz="2900" kern="100" dirty="0">
                <a:latin typeface="Times New Roman"/>
                <a:ea typeface="华文细黑"/>
                <a:cs typeface="Times New Roman"/>
              </a:rPr>
              <a:t>穷也，将其创残饿羸之余。</a:t>
            </a:r>
            <a:endParaRPr lang="zh-CN" altLang="zh-CN" sz="29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29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愈尝</a:t>
            </a:r>
            <a:r>
              <a:rPr lang="zh-CN" altLang="zh-CN" sz="2900" kern="100" dirty="0">
                <a:solidFill>
                  <a:srgbClr val="0000FF"/>
                </a:solidFill>
                <a:latin typeface="Times New Roman"/>
                <a:ea typeface="华文细黑"/>
                <a:cs typeface="Times New Roman"/>
              </a:rPr>
              <a:t>从事</a:t>
            </a:r>
            <a:r>
              <a:rPr lang="zh-CN" altLang="zh-CN" sz="2900" kern="100" dirty="0">
                <a:latin typeface="Times New Roman"/>
                <a:ea typeface="华文细黑"/>
                <a:cs typeface="Times New Roman"/>
              </a:rPr>
              <a:t>于汴、徐二府。</a:t>
            </a:r>
            <a:r>
              <a:rPr lang="en-US" altLang="zh-CN" sz="2900" kern="100" dirty="0">
                <a:latin typeface="Times New Roman"/>
                <a:ea typeface="华文细黑"/>
                <a:cs typeface="Times New Roman"/>
              </a:rPr>
              <a:t>	</a:t>
            </a:r>
            <a:endParaRPr lang="zh-CN" altLang="zh-CN" sz="29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29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2900" u="sng" kern="100" dirty="0">
              <a:latin typeface="宋体"/>
              <a:cs typeface="Courier New"/>
            </a:endParaRPr>
          </a:p>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其老人</a:t>
            </a:r>
            <a:r>
              <a:rPr lang="zh-CN" altLang="zh-CN" sz="2900" kern="100" dirty="0">
                <a:solidFill>
                  <a:srgbClr val="0000FF"/>
                </a:solidFill>
                <a:latin typeface="Times New Roman"/>
                <a:ea typeface="华文细黑"/>
                <a:cs typeface="Times New Roman"/>
              </a:rPr>
              <a:t>往往</a:t>
            </a:r>
            <a:r>
              <a:rPr lang="zh-CN" altLang="zh-CN" sz="2900" kern="100" dirty="0">
                <a:latin typeface="Times New Roman"/>
                <a:ea typeface="华文细黑"/>
                <a:cs typeface="Times New Roman"/>
              </a:rPr>
              <a:t>说巡、远时事。</a:t>
            </a:r>
            <a:endParaRPr lang="zh-CN" altLang="zh-CN" sz="29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29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198663" y="818342"/>
            <a:ext cx="650687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而，而且、并且，表递进；且，将要。</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1198662" y="1413570"/>
            <a:ext cx="10945216" cy="984867"/>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递进关系连词。表示进一步，前面往往有</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不但、不仅</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等跟它呼应。</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239693" y="2705726"/>
            <a:ext cx="390359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从，跟从；事，做事。</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1252270" y="3357787"/>
            <a:ext cx="8488187"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动词，投身到</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宋体"/>
                <a:ea typeface="华文细黑"/>
                <a:cs typeface="Times New Roman"/>
              </a:rPr>
              <a:t>事业中去</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宋体"/>
                <a:ea typeface="华文细黑"/>
                <a:cs typeface="Times New Roman"/>
              </a:rPr>
              <a:t>。</a:t>
            </a:r>
            <a:r>
              <a:rPr lang="en-US" altLang="zh-CN" sz="2900" kern="100" dirty="0">
                <a:solidFill>
                  <a:srgbClr val="C00000"/>
                </a:solidFill>
                <a:latin typeface="宋体"/>
                <a:ea typeface="华文细黑"/>
                <a:cs typeface="Times New Roman"/>
              </a:rPr>
              <a:t>②</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宋体"/>
                <a:ea typeface="华文细黑"/>
                <a:cs typeface="Times New Roman"/>
              </a:rPr>
              <a:t>按某种办法</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宋体"/>
                <a:ea typeface="华文细黑"/>
                <a:cs typeface="Times New Roman"/>
              </a:rPr>
              <a:t>处理。</a:t>
            </a:r>
            <a:endParaRPr lang="zh-CN" altLang="en-US" sz="2900" kern="100" dirty="0">
              <a:solidFill>
                <a:srgbClr val="C00000"/>
              </a:solidFill>
              <a:latin typeface="宋体"/>
              <a:ea typeface="华文细黑"/>
              <a:cs typeface="Times New Roman"/>
            </a:endParaRPr>
          </a:p>
        </p:txBody>
      </p:sp>
      <p:sp>
        <p:nvSpPr>
          <p:cNvPr id="9" name="矩形 8"/>
          <p:cNvSpPr/>
          <p:nvPr/>
        </p:nvSpPr>
        <p:spPr>
          <a:xfrm>
            <a:off x="1160914" y="4653931"/>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到处。</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229946" y="5141143"/>
            <a:ext cx="11985941"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宋体"/>
                <a:ea typeface="华文细黑"/>
                <a:cs typeface="Times New Roman"/>
              </a:rPr>
              <a:t>      </a:t>
            </a:r>
            <a:r>
              <a:rPr lang="zh-CN" altLang="zh-CN" sz="2900" kern="100" dirty="0">
                <a:solidFill>
                  <a:srgbClr val="C00000"/>
                </a:solidFill>
                <a:latin typeface="宋体"/>
                <a:ea typeface="华文细黑"/>
                <a:cs typeface="Times New Roman"/>
              </a:rPr>
              <a:t>表推测，副词。表示根据以往的经验，某种情况在一定条件下时常存在或经常发生。</a:t>
            </a:r>
            <a:endParaRPr lang="en-US" altLang="zh-CN"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9545921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P spid="6" grpId="0"/>
      <p:bldP spid="6" grpId="1"/>
      <p:bldP spid="7" grpId="0"/>
      <p:bldP spid="7" grpId="1"/>
      <p:bldP spid="9" grpId="0"/>
      <p:bldP spid="9"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95506" y="189435"/>
            <a:ext cx="11680359"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一座大惊，皆</a:t>
            </a:r>
            <a:r>
              <a:rPr lang="zh-CN" altLang="zh-CN" sz="2900" kern="100" dirty="0">
                <a:solidFill>
                  <a:srgbClr val="0000FF"/>
                </a:solidFill>
                <a:latin typeface="Times New Roman"/>
                <a:ea typeface="华文细黑"/>
                <a:cs typeface="Times New Roman"/>
              </a:rPr>
              <a:t>感激</a:t>
            </a:r>
            <a:r>
              <a:rPr lang="zh-CN" altLang="zh-CN" sz="2900" kern="100" dirty="0">
                <a:latin typeface="Times New Roman"/>
                <a:ea typeface="华文细黑"/>
                <a:cs typeface="Times New Roman"/>
              </a:rPr>
              <a:t>为云泣下。</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籍</a:t>
            </a:r>
            <a:r>
              <a:rPr lang="zh-CN" altLang="zh-CN" sz="2900" kern="100" dirty="0">
                <a:solidFill>
                  <a:srgbClr val="0000FF"/>
                </a:solidFill>
                <a:latin typeface="Times New Roman"/>
                <a:ea typeface="华文细黑"/>
                <a:cs typeface="Times New Roman"/>
              </a:rPr>
              <a:t>时尚</a:t>
            </a:r>
            <a:r>
              <a:rPr lang="zh-CN" altLang="zh-CN" sz="2900" kern="100" dirty="0">
                <a:latin typeface="Times New Roman"/>
                <a:ea typeface="华文细黑"/>
                <a:cs typeface="Times New Roman"/>
              </a:rPr>
              <a:t>小，粗问巡、远事。</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因诵嵩所</a:t>
            </a:r>
            <a:r>
              <a:rPr lang="zh-CN" altLang="zh-CN" sz="2900" kern="100" dirty="0">
                <a:solidFill>
                  <a:srgbClr val="0000FF"/>
                </a:solidFill>
                <a:latin typeface="Times New Roman"/>
                <a:ea typeface="华文细黑"/>
                <a:cs typeface="Times New Roman"/>
              </a:rPr>
              <a:t>读书</a:t>
            </a:r>
            <a:r>
              <a:rPr lang="zh-CN" altLang="zh-CN" sz="2900" kern="100" dirty="0">
                <a:latin typeface="Times New Roman"/>
                <a:ea typeface="华文细黑"/>
                <a:cs typeface="Times New Roman"/>
              </a:rPr>
              <a:t>，尽卷不错一字。</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486695" y="765498"/>
            <a:ext cx="2416012"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感动，激动。</a:t>
            </a:r>
          </a:p>
        </p:txBody>
      </p:sp>
      <p:sp>
        <p:nvSpPr>
          <p:cNvPr id="5" name="矩形 4"/>
          <p:cNvSpPr/>
          <p:nvPr/>
        </p:nvSpPr>
        <p:spPr>
          <a:xfrm>
            <a:off x="1414685" y="1514123"/>
            <a:ext cx="687877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因对方的好意或帮助而感动并产生谢意。</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499220" y="2834566"/>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时，当时；尚，还。</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1536433" y="3410630"/>
            <a:ext cx="7250669"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当时的风尚；时兴的风尚。</a:t>
            </a: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宋体"/>
                <a:ea typeface="华文细黑"/>
                <a:cs typeface="Times New Roman"/>
              </a:rPr>
              <a:t>合于时尚。</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1307833" y="4725938"/>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读过的书籍。</a:t>
            </a:r>
            <a:endParaRPr lang="zh-CN" altLang="en-US" sz="2900" kern="100" dirty="0">
              <a:solidFill>
                <a:srgbClr val="C00000"/>
              </a:solidFill>
              <a:latin typeface="宋体"/>
              <a:ea typeface="华文细黑"/>
              <a:cs typeface="Times New Roman"/>
            </a:endParaRPr>
          </a:p>
        </p:txBody>
      </p:sp>
      <p:sp>
        <p:nvSpPr>
          <p:cNvPr id="9" name="矩形 8"/>
          <p:cNvSpPr/>
          <p:nvPr/>
        </p:nvSpPr>
        <p:spPr>
          <a:xfrm>
            <a:off x="1342678" y="5249158"/>
            <a:ext cx="12169352" cy="761729"/>
          </a:xfrm>
          <a:prstGeom prst="rect">
            <a:avLst/>
          </a:prstGeom>
        </p:spPr>
        <p:txBody>
          <a:bodyPr wrap="square" lIns="91423" tIns="45711" rIns="91423" bIns="45711">
            <a:spAutoFit/>
          </a:bodyPr>
          <a:lstStyle/>
          <a:p>
            <a:pPr>
              <a:lnSpc>
                <a:spcPct val="150000"/>
              </a:lnSpc>
            </a:pPr>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看着书本，出声地或不出声地读。</a:t>
            </a: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宋体"/>
                <a:ea typeface="华文细黑"/>
                <a:cs typeface="Times New Roman"/>
              </a:rPr>
              <a:t>指学习功课。</a:t>
            </a:r>
            <a:r>
              <a:rPr lang="en-US" altLang="zh-CN" sz="2900" kern="100" dirty="0">
                <a:solidFill>
                  <a:srgbClr val="C00000"/>
                </a:solidFill>
                <a:latin typeface="宋体"/>
                <a:ea typeface="华文细黑"/>
                <a:cs typeface="Times New Roman"/>
              </a:rPr>
              <a:t>③</a:t>
            </a:r>
            <a:r>
              <a:rPr lang="zh-CN" altLang="zh-CN" sz="2900" kern="100" dirty="0">
                <a:solidFill>
                  <a:srgbClr val="C00000"/>
                </a:solidFill>
                <a:latin typeface="宋体"/>
                <a:ea typeface="华文细黑"/>
                <a:cs typeface="Times New Roman"/>
              </a:rPr>
              <a:t>指上学。</a:t>
            </a:r>
          </a:p>
        </p:txBody>
      </p:sp>
    </p:spTree>
    <p:extLst>
      <p:ext uri="{BB962C8B-B14F-4D97-AF65-F5344CB8AC3E}">
        <p14:creationId xmlns:p14="http://schemas.microsoft.com/office/powerpoint/2010/main" xmlns="" val="2362581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P spid="6" grpId="0"/>
      <p:bldP spid="6" grpId="1"/>
      <p:bldP spid="7" grpId="0"/>
      <p:bldP spid="7" grpId="1"/>
      <p:bldP spid="8" grpId="0"/>
      <p:bldP spid="8"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67265" y="1234279"/>
            <a:ext cx="1133684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巡就戮时，</a:t>
            </a:r>
            <a:r>
              <a:rPr lang="zh-CN" altLang="zh-CN" sz="2900" kern="100" dirty="0">
                <a:solidFill>
                  <a:srgbClr val="0000FF"/>
                </a:solidFill>
                <a:latin typeface="Times New Roman"/>
                <a:ea typeface="华文细黑"/>
                <a:cs typeface="Times New Roman"/>
              </a:rPr>
              <a:t>颜色</a:t>
            </a:r>
            <a:r>
              <a:rPr lang="zh-CN" altLang="zh-CN" sz="2900" kern="100" dirty="0">
                <a:latin typeface="Times New Roman"/>
                <a:ea typeface="华文细黑"/>
                <a:cs typeface="Times New Roman"/>
              </a:rPr>
              <a:t>不乱。</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mj-ea"/>
                <a:ea typeface="+mj-ea"/>
                <a:cs typeface="Times New Roman"/>
              </a:rPr>
              <a:t>____________</a:t>
            </a:r>
            <a:endParaRPr lang="zh-CN" altLang="zh-CN" sz="1100" kern="100" dirty="0">
              <a:latin typeface="+mj-ea"/>
              <a:ea typeface="+mj-ea"/>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558703" y="1932371"/>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脸色，面色。</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1617366" y="2584749"/>
            <a:ext cx="9959974" cy="538591"/>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由物体发射、反射或透过的光波通过视觉所产生的印象。</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1403106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9651" y="-98598"/>
            <a:ext cx="11450211"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594978" y="1197546"/>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穷</a:t>
            </a:r>
            <a:endParaRPr lang="zh-CN" altLang="en-US" sz="2900" dirty="0"/>
          </a:p>
        </p:txBody>
      </p:sp>
      <p:sp>
        <p:nvSpPr>
          <p:cNvPr id="11" name="左大括号 10"/>
          <p:cNvSpPr/>
          <p:nvPr/>
        </p:nvSpPr>
        <p:spPr>
          <a:xfrm>
            <a:off x="1514316" y="922388"/>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2" name="矩形 11"/>
          <p:cNvSpPr/>
          <p:nvPr/>
        </p:nvSpPr>
        <p:spPr>
          <a:xfrm>
            <a:off x="1630710" y="693490"/>
            <a:ext cx="5724610"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及其无救而且</a:t>
            </a:r>
            <a:r>
              <a:rPr lang="zh-CN" altLang="zh-CN" sz="2900" kern="100" dirty="0">
                <a:solidFill>
                  <a:srgbClr val="0000FF"/>
                </a:solidFill>
                <a:latin typeface="Times New Roman"/>
                <a:ea typeface="华文细黑"/>
                <a:cs typeface="Times New Roman"/>
              </a:rPr>
              <a:t>穷</a:t>
            </a:r>
            <a:r>
              <a:rPr lang="zh-CN" altLang="zh-CN" sz="2900" kern="100" dirty="0">
                <a:latin typeface="Times New Roman"/>
                <a:ea typeface="华文细黑"/>
                <a:cs typeface="Times New Roman"/>
              </a:rPr>
              <a:t>也：</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欲</a:t>
            </a:r>
            <a:r>
              <a:rPr lang="zh-CN" altLang="zh-CN" sz="2900" kern="100" dirty="0">
                <a:solidFill>
                  <a:srgbClr val="0000FF"/>
                </a:solidFill>
                <a:latin typeface="Times New Roman"/>
                <a:ea typeface="华文细黑"/>
                <a:cs typeface="Times New Roman"/>
              </a:rPr>
              <a:t>穷</a:t>
            </a:r>
            <a:r>
              <a:rPr lang="zh-CN" altLang="zh-CN" sz="2900" kern="100" dirty="0">
                <a:latin typeface="Times New Roman"/>
                <a:ea typeface="华文细黑"/>
                <a:cs typeface="Times New Roman"/>
              </a:rPr>
              <a:t>其林：</a:t>
            </a:r>
            <a:r>
              <a:rPr lang="en-US" altLang="zh-CN" sz="2900" u="sng" kern="100" dirty="0">
                <a:latin typeface="Times New Roman"/>
                <a:ea typeface="华文细黑"/>
                <a:cs typeface="Times New Roman"/>
              </a:rPr>
              <a:t>				</a:t>
            </a:r>
            <a:endParaRPr lang="zh-CN" altLang="en-US" sz="2900" u="sng" dirty="0"/>
          </a:p>
        </p:txBody>
      </p:sp>
      <p:sp>
        <p:nvSpPr>
          <p:cNvPr id="13" name="矩形 12"/>
          <p:cNvSpPr/>
          <p:nvPr/>
        </p:nvSpPr>
        <p:spPr>
          <a:xfrm>
            <a:off x="550592" y="2668767"/>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虽</a:t>
            </a:r>
            <a:endParaRPr lang="zh-CN" altLang="en-US" sz="2900" dirty="0"/>
          </a:p>
        </p:txBody>
      </p:sp>
      <p:sp>
        <p:nvSpPr>
          <p:cNvPr id="15" name="左大括号 14"/>
          <p:cNvSpPr/>
          <p:nvPr/>
        </p:nvSpPr>
        <p:spPr>
          <a:xfrm>
            <a:off x="1469929" y="2393608"/>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6" name="矩形 15"/>
          <p:cNvSpPr/>
          <p:nvPr/>
        </p:nvSpPr>
        <p:spPr>
          <a:xfrm>
            <a:off x="1586324" y="2258130"/>
            <a:ext cx="3877950"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云</a:t>
            </a:r>
            <a:r>
              <a:rPr lang="zh-CN" altLang="zh-CN" sz="2900" kern="100" dirty="0">
                <a:solidFill>
                  <a:srgbClr val="0000FF"/>
                </a:solidFill>
                <a:latin typeface="Times New Roman"/>
                <a:ea typeface="华文细黑"/>
                <a:cs typeface="Times New Roman"/>
              </a:rPr>
              <a:t>虽</a:t>
            </a:r>
            <a:r>
              <a:rPr lang="zh-CN" altLang="zh-CN" sz="2900" kern="100" dirty="0">
                <a:latin typeface="Times New Roman"/>
                <a:ea typeface="华文细黑"/>
                <a:cs typeface="Times New Roman"/>
              </a:rPr>
              <a:t>欲独食：</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则</a:t>
            </a:r>
            <a:r>
              <a:rPr lang="zh-CN" altLang="zh-CN" sz="2900" kern="100" dirty="0">
                <a:solidFill>
                  <a:srgbClr val="0000FF"/>
                </a:solidFill>
                <a:latin typeface="Times New Roman"/>
                <a:ea typeface="华文细黑"/>
                <a:cs typeface="Times New Roman"/>
              </a:rPr>
              <a:t>虽</a:t>
            </a:r>
            <a:r>
              <a:rPr lang="zh-CN" altLang="zh-CN" sz="2900" kern="100" dirty="0">
                <a:latin typeface="Times New Roman"/>
                <a:ea typeface="华文细黑"/>
                <a:cs typeface="Times New Roman"/>
              </a:rPr>
              <a:t>欲长侍足下：</a:t>
            </a:r>
            <a:r>
              <a:rPr lang="en-US" altLang="zh-CN" sz="2900" u="sng" kern="100" dirty="0">
                <a:latin typeface="Times New Roman"/>
                <a:ea typeface="华文细黑"/>
                <a:cs typeface="Times New Roman"/>
              </a:rPr>
              <a:t>	</a:t>
            </a:r>
            <a:endParaRPr lang="zh-CN" altLang="en-US" sz="2900" u="sng" dirty="0"/>
          </a:p>
        </p:txBody>
      </p:sp>
      <p:sp>
        <p:nvSpPr>
          <p:cNvPr id="17" name="矩形 16"/>
          <p:cNvSpPr/>
          <p:nvPr/>
        </p:nvSpPr>
        <p:spPr>
          <a:xfrm>
            <a:off x="522970" y="4149874"/>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卒</a:t>
            </a:r>
            <a:endParaRPr lang="zh-CN" altLang="en-US" sz="2900" dirty="0"/>
          </a:p>
        </p:txBody>
      </p:sp>
      <p:sp>
        <p:nvSpPr>
          <p:cNvPr id="18" name="左大括号 17"/>
          <p:cNvSpPr/>
          <p:nvPr/>
        </p:nvSpPr>
        <p:spPr>
          <a:xfrm>
            <a:off x="1442308" y="3874715"/>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9" name="矩形 18"/>
          <p:cNvSpPr/>
          <p:nvPr/>
        </p:nvSpPr>
        <p:spPr>
          <a:xfrm>
            <a:off x="1558703" y="3645819"/>
            <a:ext cx="5266151"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宁能知人之</a:t>
            </a:r>
            <a:r>
              <a:rPr lang="zh-CN" altLang="zh-CN" sz="2900" kern="100" dirty="0">
                <a:solidFill>
                  <a:srgbClr val="0000FF"/>
                </a:solidFill>
                <a:latin typeface="Times New Roman"/>
                <a:ea typeface="华文细黑"/>
                <a:cs typeface="Times New Roman"/>
              </a:rPr>
              <a:t>卒</a:t>
            </a:r>
            <a:r>
              <a:rPr lang="zh-CN" altLang="zh-CN" sz="2900" kern="100" dirty="0">
                <a:latin typeface="Times New Roman"/>
                <a:ea typeface="华文细黑"/>
                <a:cs typeface="Times New Roman"/>
              </a:rPr>
              <a:t>不救：</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以千百就尽之</a:t>
            </a:r>
            <a:r>
              <a:rPr lang="zh-CN" altLang="zh-CN" sz="2900" kern="100" dirty="0">
                <a:solidFill>
                  <a:srgbClr val="0000FF"/>
                </a:solidFill>
                <a:latin typeface="Times New Roman"/>
                <a:ea typeface="华文细黑"/>
                <a:cs typeface="Times New Roman"/>
              </a:rPr>
              <a:t>卒</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sp>
        <p:nvSpPr>
          <p:cNvPr id="20" name="矩形 19"/>
          <p:cNvSpPr/>
          <p:nvPr/>
        </p:nvSpPr>
        <p:spPr>
          <a:xfrm>
            <a:off x="478584" y="5734051"/>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少</a:t>
            </a:r>
            <a:endParaRPr lang="zh-CN" altLang="en-US" sz="2900" dirty="0"/>
          </a:p>
        </p:txBody>
      </p:sp>
      <p:sp>
        <p:nvSpPr>
          <p:cNvPr id="21" name="矩形 20"/>
          <p:cNvSpPr/>
          <p:nvPr/>
        </p:nvSpPr>
        <p:spPr>
          <a:xfrm>
            <a:off x="1514316" y="5214945"/>
            <a:ext cx="5955442" cy="1431143"/>
          </a:xfrm>
          <a:prstGeom prst="rect">
            <a:avLst/>
          </a:prstGeom>
        </p:spPr>
        <p:txBody>
          <a:bodyPr wrap="none" lIns="91423" tIns="45711" rIns="91423" bIns="45711">
            <a:spAutoFit/>
          </a:bodyPr>
          <a:lstStyle/>
          <a:p>
            <a:pPr>
              <a:lnSpc>
                <a:spcPct val="150000"/>
              </a:lnSpc>
            </a:pPr>
            <a:r>
              <a:rPr lang="zh-CN" altLang="zh-CN" sz="2900" kern="100" dirty="0">
                <a:solidFill>
                  <a:srgbClr val="0000FF"/>
                </a:solidFill>
                <a:latin typeface="Times New Roman"/>
                <a:ea typeface="华文细黑"/>
                <a:cs typeface="Times New Roman"/>
              </a:rPr>
              <a:t>少</a:t>
            </a:r>
            <a:r>
              <a:rPr lang="zh-CN" altLang="zh-CN" sz="2900" kern="100" dirty="0">
                <a:latin typeface="Times New Roman"/>
                <a:ea typeface="华文细黑"/>
                <a:cs typeface="Times New Roman"/>
              </a:rPr>
              <a:t>依于巡：</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则其至又加</a:t>
            </a:r>
            <a:r>
              <a:rPr lang="zh-CN" altLang="zh-CN" sz="2900" kern="100" dirty="0">
                <a:solidFill>
                  <a:srgbClr val="0000FF"/>
                </a:solidFill>
                <a:latin typeface="Times New Roman"/>
                <a:ea typeface="华文细黑"/>
                <a:cs typeface="Times New Roman"/>
              </a:rPr>
              <a:t>少</a:t>
            </a:r>
            <a:r>
              <a:rPr lang="zh-CN" altLang="zh-CN" sz="2900" kern="100" dirty="0">
                <a:latin typeface="Times New Roman"/>
                <a:ea typeface="华文细黑"/>
                <a:cs typeface="Times New Roman"/>
              </a:rPr>
              <a:t>矣：</a:t>
            </a:r>
            <a:r>
              <a:rPr lang="en-US" altLang="zh-CN" sz="2900" u="sng" kern="100" dirty="0">
                <a:latin typeface="Times New Roman"/>
                <a:ea typeface="华文细黑"/>
                <a:cs typeface="Times New Roman"/>
              </a:rPr>
              <a:t>			   </a:t>
            </a:r>
            <a:endParaRPr lang="zh-CN" altLang="en-US" sz="2900" u="sng" dirty="0"/>
          </a:p>
        </p:txBody>
      </p:sp>
      <p:sp>
        <p:nvSpPr>
          <p:cNvPr id="22" name="左大括号 21"/>
          <p:cNvSpPr/>
          <p:nvPr/>
        </p:nvSpPr>
        <p:spPr>
          <a:xfrm>
            <a:off x="1444752" y="5374010"/>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 name="矩形 3"/>
          <p:cNvSpPr/>
          <p:nvPr/>
        </p:nvSpPr>
        <p:spPr>
          <a:xfrm>
            <a:off x="4835258" y="765498"/>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困顿，绝望</a:t>
            </a:r>
            <a:endParaRPr lang="zh-CN" altLang="en-US" sz="2900" kern="100" dirty="0">
              <a:solidFill>
                <a:srgbClr val="C00000"/>
              </a:solidFill>
              <a:latin typeface="宋体"/>
              <a:ea typeface="华文细黑"/>
              <a:cs typeface="Times New Roman"/>
            </a:endParaRPr>
          </a:p>
        </p:txBody>
      </p:sp>
      <p:sp>
        <p:nvSpPr>
          <p:cNvPr id="23" name="矩形 22"/>
          <p:cNvSpPr/>
          <p:nvPr/>
        </p:nvSpPr>
        <p:spPr>
          <a:xfrm>
            <a:off x="3574926" y="139440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走到</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尽头</a:t>
            </a:r>
            <a:endParaRPr lang="zh-CN" altLang="en-US" dirty="0">
              <a:solidFill>
                <a:srgbClr val="C00000"/>
              </a:solidFill>
            </a:endParaRPr>
          </a:p>
        </p:txBody>
      </p:sp>
      <p:sp>
        <p:nvSpPr>
          <p:cNvPr id="24" name="矩形 23"/>
          <p:cNvSpPr/>
          <p:nvPr/>
        </p:nvSpPr>
        <p:spPr>
          <a:xfrm>
            <a:off x="3680228" y="234967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纵然</a:t>
            </a:r>
            <a:endParaRPr lang="zh-CN" altLang="en-US" sz="2900" kern="100" dirty="0">
              <a:solidFill>
                <a:srgbClr val="C00000"/>
              </a:solidFill>
              <a:latin typeface="宋体"/>
              <a:ea typeface="华文细黑"/>
              <a:cs typeface="Times New Roman"/>
            </a:endParaRPr>
          </a:p>
        </p:txBody>
      </p:sp>
      <p:sp>
        <p:nvSpPr>
          <p:cNvPr id="25" name="矩形 24"/>
          <p:cNvSpPr/>
          <p:nvPr/>
        </p:nvSpPr>
        <p:spPr>
          <a:xfrm>
            <a:off x="4439023" y="2960645"/>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虽然</a:t>
            </a:r>
            <a:endParaRPr lang="zh-CN" altLang="en-US" sz="2900" kern="100" dirty="0">
              <a:solidFill>
                <a:srgbClr val="C00000"/>
              </a:solidFill>
              <a:latin typeface="宋体"/>
              <a:ea typeface="华文细黑"/>
              <a:cs typeface="Times New Roman"/>
            </a:endParaRPr>
          </a:p>
        </p:txBody>
      </p:sp>
      <p:sp>
        <p:nvSpPr>
          <p:cNvPr id="26" name="矩形 25"/>
          <p:cNvSpPr/>
          <p:nvPr/>
        </p:nvSpPr>
        <p:spPr>
          <a:xfrm>
            <a:off x="4763250" y="3717826"/>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副词，最终</a:t>
            </a:r>
            <a:endParaRPr lang="zh-CN" altLang="en-US" sz="2900" kern="100" dirty="0">
              <a:solidFill>
                <a:srgbClr val="C00000"/>
              </a:solidFill>
              <a:latin typeface="宋体"/>
              <a:ea typeface="华文细黑"/>
              <a:cs typeface="Times New Roman"/>
            </a:endParaRPr>
          </a:p>
        </p:txBody>
      </p:sp>
      <p:sp>
        <p:nvSpPr>
          <p:cNvPr id="27" name="矩形 26"/>
          <p:cNvSpPr/>
          <p:nvPr/>
        </p:nvSpPr>
        <p:spPr>
          <a:xfrm>
            <a:off x="4403210" y="4365898"/>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名词，士兵</a:t>
            </a:r>
            <a:endParaRPr lang="zh-CN" altLang="en-US" sz="2900" kern="100" dirty="0">
              <a:solidFill>
                <a:srgbClr val="C00000"/>
              </a:solidFill>
              <a:latin typeface="宋体"/>
              <a:ea typeface="华文细黑"/>
              <a:cs typeface="Times New Roman"/>
            </a:endParaRPr>
          </a:p>
        </p:txBody>
      </p:sp>
      <p:sp>
        <p:nvSpPr>
          <p:cNvPr id="28" name="矩形 27"/>
          <p:cNvSpPr/>
          <p:nvPr/>
        </p:nvSpPr>
        <p:spPr>
          <a:xfrm>
            <a:off x="3358903" y="5282838"/>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小时候</a:t>
            </a:r>
            <a:endParaRPr lang="zh-CN" altLang="en-US" sz="2900" kern="100" dirty="0">
              <a:solidFill>
                <a:srgbClr val="C00000"/>
              </a:solidFill>
              <a:latin typeface="宋体"/>
              <a:ea typeface="华文细黑"/>
              <a:cs typeface="Times New Roman"/>
            </a:endParaRPr>
          </a:p>
        </p:txBody>
      </p:sp>
      <p:sp>
        <p:nvSpPr>
          <p:cNvPr id="30" name="矩形 29"/>
          <p:cNvSpPr/>
          <p:nvPr/>
        </p:nvSpPr>
        <p:spPr>
          <a:xfrm>
            <a:off x="4439023" y="5878066"/>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少，跟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多</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相对</a:t>
            </a:r>
            <a:endParaRPr lang="zh-CN" altLang="en-US" dirty="0">
              <a:solidFill>
                <a:srgbClr val="C00000"/>
              </a:solidFill>
            </a:endParaRPr>
          </a:p>
        </p:txBody>
      </p:sp>
    </p:spTree>
    <p:extLst>
      <p:ext uri="{BB962C8B-B14F-4D97-AF65-F5344CB8AC3E}">
        <p14:creationId xmlns:p14="http://schemas.microsoft.com/office/powerpoint/2010/main" xmlns="" val="3337499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linds(horizontal)">
                                      <p:cBhvr>
                                        <p:cTn id="23" dur="500"/>
                                        <p:tgtEl>
                                          <p:spTgt spid="2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linds(horizontal)">
                                      <p:cBhvr>
                                        <p:cTn id="31" dur="500"/>
                                        <p:tgtEl>
                                          <p:spTgt spid="2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linds(horizontal)">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23"/>
                                        </p:tgtEl>
                                      </p:cBhvr>
                                    </p:animEffect>
                                    <p:set>
                                      <p:cBhvr>
                                        <p:cTn id="39" dur="1" fill="hold">
                                          <p:stCondLst>
                                            <p:cond delay="499"/>
                                          </p:stCondLst>
                                        </p:cTn>
                                        <p:tgtEl>
                                          <p:spTgt spid="2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6"/>
                                        </p:tgtEl>
                                      </p:cBhvr>
                                    </p:animEffect>
                                    <p:set>
                                      <p:cBhvr>
                                        <p:cTn id="51" dur="1" fill="hold">
                                          <p:stCondLst>
                                            <p:cond delay="499"/>
                                          </p:stCondLst>
                                        </p:cTn>
                                        <p:tgtEl>
                                          <p:spTgt spid="2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30"/>
                                        </p:tgtEl>
                                      </p:cBhvr>
                                    </p:animEffect>
                                    <p:set>
                                      <p:cBhvr>
                                        <p:cTn id="60"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23" grpId="0"/>
      <p:bldP spid="23" grpId="1"/>
      <p:bldP spid="24" grpId="0"/>
      <p:bldP spid="24" grpId="1"/>
      <p:bldP spid="25" grpId="0"/>
      <p:bldP spid="25" grpId="1"/>
      <p:bldP spid="26" grpId="0"/>
      <p:bldP spid="26" grpId="1"/>
      <p:bldP spid="27" grpId="0"/>
      <p:bldP spid="27" grpId="1"/>
      <p:bldP spid="28" grpId="0"/>
      <p:bldP spid="28" grpId="1"/>
      <p:bldP spid="30" grpId="0"/>
      <p:bldP spid="30"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8116</TotalTime>
  <Words>6917</Words>
  <Application>Microsoft Office PowerPoint</Application>
  <PresentationFormat>Custom</PresentationFormat>
  <Paragraphs>831</Paragraphs>
  <Slides>50</Slides>
  <Notes>45</Notes>
  <HiddenSlides>11</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2019-07-12T05:16:18Z</dcterms:modified>
  <cp:category> </cp:category>
</cp:coreProperties>
</file>