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26" r:id="rId3"/>
    <p:sldId id="320" r:id="rId4"/>
    <p:sldId id="321" r:id="rId5"/>
    <p:sldId id="324" r:id="rId6"/>
    <p:sldId id="323" r:id="rId7"/>
    <p:sldId id="313" r:id="rId8"/>
    <p:sldId id="312" r:id="rId9"/>
    <p:sldId id="325" r:id="rId10"/>
    <p:sldId id="319" r:id="rId11"/>
    <p:sldId id="306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GIF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2305" descr="图片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2492896"/>
            <a:ext cx="7740352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br>
              <a:rPr lang="zh-CN" altLang="en-US" sz="3300" dirty="0" smtClean="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endParaRPr lang="zh-CN" altLang="en-US" sz="33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6084" name="矩形 12290"/>
          <p:cNvSpPr>
            <a:spLocks noChangeArrowheads="1" noChangeShapeType="1" noTextEdit="1"/>
          </p:cNvSpPr>
          <p:nvPr/>
        </p:nvSpPr>
        <p:spPr bwMode="auto">
          <a:xfrm>
            <a:off x="1835696" y="836712"/>
            <a:ext cx="4897438" cy="887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80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微软雅黑"/>
                <a:ea typeface="微软雅黑"/>
              </a:rPr>
              <a:t>最苦与最乐</a:t>
            </a:r>
          </a:p>
        </p:txBody>
      </p:sp>
      <p:sp>
        <p:nvSpPr>
          <p:cNvPr id="46085" name="文本框 12291"/>
          <p:cNvSpPr txBox="1">
            <a:spLocks noChangeArrowheads="1"/>
          </p:cNvSpPr>
          <p:nvPr/>
        </p:nvSpPr>
        <p:spPr bwMode="auto">
          <a:xfrm>
            <a:off x="5220072" y="1700808"/>
            <a:ext cx="3311525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dirty="0" smtClean="0">
                <a:solidFill>
                  <a:srgbClr val="001B68"/>
                </a:solidFill>
                <a:latin typeface="Tahoma" pitchFamily="34" charset="0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梁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启超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91880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259632" y="1340768"/>
            <a:ext cx="7056784" cy="295232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Users\Administrator\课件图12\书包与办公用品\QQ截图2016101709512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20272" y="3429000"/>
            <a:ext cx="1638300" cy="1790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483768" y="1772816"/>
            <a:ext cx="3775393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最苦←责任→最乐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↓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勇于负责不能逃避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51520" y="1484783"/>
            <a:ext cx="8640960" cy="3672409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3240360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9592" y="1628800"/>
            <a:ext cx="568863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世界上什么最苦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什么最乐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这个问题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一千个人就会有一千种答案。宋代的文学家、政治家范仲淹说过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“先天下之忧而忧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后天下之乐而乐。”因为他是一个有责任感的人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他以天下苍生的忧乐为己任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当天下苍生俱欢颜时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他就会快乐。因此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有人认为人生苦乐在于责任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这也是梁启超的苦乐观。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57" name="Picture 1" descr="C:\Users\Administrator\课件图12\人物肖像\9f0e6f599ba7c8d7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2132856"/>
            <a:ext cx="1634758" cy="3115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8676456" cy="33775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椭圆 9"/>
          <p:cNvSpPr/>
          <p:nvPr/>
        </p:nvSpPr>
        <p:spPr>
          <a:xfrm>
            <a:off x="2483768" y="285293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55976" y="285293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195736" y="342900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16216" y="285293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788024" y="342900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15" name="Picture 3" descr="C:\Users\Administrator\课件图12\花边21\图片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7816" y="3861048"/>
            <a:ext cx="1656184" cy="1512168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691680" y="1772816"/>
            <a:ext cx="655272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积累字词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恩惠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如释重负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契约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　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悲天悯人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卸却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监督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凡属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纵然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1800" y="2276872"/>
            <a:ext cx="53285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huì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shì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qì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dirty="0" err="1" smtClean="0">
                <a:solidFill>
                  <a:srgbClr val="FF0000"/>
                </a:solidFill>
                <a:latin typeface="+mn-ea"/>
                <a:ea typeface="+mn-ea"/>
              </a:rPr>
              <a:t>ǎ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mǐn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xiè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dū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400" dirty="0" err="1" smtClean="0">
                <a:solidFill>
                  <a:srgbClr val="FF0000"/>
                </a:solidFill>
                <a:latin typeface="+mn-ea"/>
                <a:ea typeface="+mn-ea"/>
              </a:rPr>
              <a:t>á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zòng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588224" y="335699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483768" y="400506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067944" y="400506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516216" y="400506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755576" y="908720"/>
            <a:ext cx="7632848" cy="5112568"/>
            <a:chOff x="971600" y="2348880"/>
            <a:chExt cx="6408712" cy="3402378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3402378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899592" y="764704"/>
            <a:ext cx="2520280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掌握词语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达观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契约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死而后已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心安理得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失意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悲天悯人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任重而道远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仁人志士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如释重负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835696" y="1196752"/>
            <a:ext cx="914400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对不如意的事情看得开。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买卖房地产等的文书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也是所有权的凭证。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死了以后才停止。指奋斗到死为止。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自信事情做得合理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心里很坦然。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不得志。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哀叹时世的艰危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同情人民的困苦。多用来表示对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社会的混乱腐败和人民的疾苦感到悲愤和不平。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负担沉重而且路途遥远。比喻责任重大。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仁爱而有节操的人。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好像放下了沉重的负担。形容心情紧张后的轻松愉快。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635896" y="692696"/>
            <a:ext cx="183896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走近作者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5536" y="1340768"/>
            <a:ext cx="8136904" cy="403244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55576" y="1340768"/>
            <a:ext cx="504056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梁启超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字卓如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号任公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又号饮冰室主人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近代资产阶级改良主义者、学者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广东新会人。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1895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年随康有为发起“公车上书”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,1898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年参与戊戌变法。著有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饮冰室全集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代表作有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李鸿章传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中国近三百年学术史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中国历史研究法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" name="图片 13313" descr="梁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8144" y="1700808"/>
            <a:ext cx="2229925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感知课文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36712"/>
            <a:ext cx="8964488" cy="5256584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899592" y="1268760"/>
            <a:ext cx="7344816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作者是如何提出人生最苦的事是责任未了的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作者通过与贫穷、失意、死亡进行对比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说明这些痛苦都有办法排除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而独有责任未了的苦像是几千斤重担子压在肩头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无处可逃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从而说明了人生最大的痛苦是责任未了。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到底什么叫责任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它的范围有多大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作者是怎样层层深入阐述的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显而易见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欠钱没还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受恩没报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得罪人没赔礼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这都是没责任的表现。由此推之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对家庭、对社会、对国家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乃至于对自己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都是有责任的。接下去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作者用了三个“凡属”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概括了所有的责任。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感知课文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43608" y="1052736"/>
            <a:ext cx="7416824" cy="4457650"/>
            <a:chOff x="683568" y="1196752"/>
            <a:chExt cx="2880320" cy="3024335"/>
          </a:xfrm>
        </p:grpSpPr>
        <p:sp>
          <p:nvSpPr>
            <p:cNvPr id="10" name="圆角矩形 9"/>
            <p:cNvSpPr/>
            <p:nvPr/>
          </p:nvSpPr>
          <p:spPr>
            <a:xfrm>
              <a:off x="683568" y="1196752"/>
              <a:ext cx="2880320" cy="3024335"/>
            </a:xfrm>
            <a:prstGeom prst="roundRect">
              <a:avLst>
                <a:gd name="adj" fmla="val 8986"/>
              </a:avLst>
            </a:prstGeom>
            <a:gradFill flip="none" rotWithShape="1">
              <a:gsLst>
                <a:gs pos="31000">
                  <a:srgbClr val="8B8B8B"/>
                </a:gs>
                <a:gs pos="57000">
                  <a:sysClr val="window" lastClr="FFFFFF">
                    <a:lumMod val="85000"/>
                    <a:shade val="30000"/>
                    <a:satMod val="115000"/>
                  </a:sysClr>
                </a:gs>
                <a:gs pos="10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30200" dist="279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713064" y="1246617"/>
              <a:ext cx="2793564" cy="2934000"/>
            </a:xfrm>
            <a:prstGeom prst="roundRect">
              <a:avLst>
                <a:gd name="adj" fmla="val 8986"/>
              </a:avLst>
            </a:prstGeom>
            <a:gradFill flip="none" rotWithShape="1">
              <a:gsLst>
                <a:gs pos="0">
                  <a:srgbClr val="7D7D7D"/>
                </a:gs>
                <a:gs pos="1000">
                  <a:srgbClr val="B2B2B2"/>
                </a:gs>
                <a:gs pos="100000">
                  <a:sysClr val="window" lastClr="FFFFFF"/>
                </a:gs>
                <a:gs pos="90000">
                  <a:sysClr val="window" lastClr="FFFFFF">
                    <a:lumMod val="95000"/>
                  </a:sysClr>
                </a:gs>
                <a:gs pos="81000">
                  <a:srgbClr val="C9C9C9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" name="圆角矩形 5"/>
            <p:cNvSpPr/>
            <p:nvPr/>
          </p:nvSpPr>
          <p:spPr>
            <a:xfrm>
              <a:off x="713064" y="1196752"/>
              <a:ext cx="2658803" cy="3024335"/>
            </a:xfrm>
            <a:custGeom>
              <a:avLst/>
              <a:gdLst/>
              <a:ahLst/>
              <a:cxnLst/>
              <a:rect l="l" t="t" r="r" b="b"/>
              <a:pathLst>
                <a:path w="2202752" h="3024335">
                  <a:moveTo>
                    <a:pt x="239621" y="0"/>
                  </a:moveTo>
                  <a:lnTo>
                    <a:pt x="2202752" y="0"/>
                  </a:lnTo>
                  <a:lnTo>
                    <a:pt x="2202752" y="3024335"/>
                  </a:lnTo>
                  <a:lnTo>
                    <a:pt x="239621" y="3024335"/>
                  </a:lnTo>
                  <a:cubicBezTo>
                    <a:pt x="107282" y="3024335"/>
                    <a:pt x="0" y="2917053"/>
                    <a:pt x="0" y="2784714"/>
                  </a:cubicBezTo>
                  <a:lnTo>
                    <a:pt x="0" y="239621"/>
                  </a:lnTo>
                  <a:cubicBezTo>
                    <a:pt x="0" y="107282"/>
                    <a:pt x="107282" y="0"/>
                    <a:pt x="239621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371867" y="1196752"/>
              <a:ext cx="100800" cy="298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>
              <a:glow rad="139700">
                <a:srgbClr val="9BBB59">
                  <a:satMod val="175000"/>
                  <a:alpha val="40000"/>
                </a:srgb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" name="圆角矩形 2"/>
            <p:cNvSpPr/>
            <p:nvPr/>
          </p:nvSpPr>
          <p:spPr>
            <a:xfrm>
              <a:off x="713064" y="1196752"/>
              <a:ext cx="2850824" cy="1684804"/>
            </a:xfrm>
            <a:custGeom>
              <a:avLst/>
              <a:gdLst>
                <a:gd name="connsiteX0" fmla="*/ 252033 w 2850824"/>
                <a:gd name="connsiteY0" fmla="*/ 0 h 1684804"/>
                <a:gd name="connsiteX1" fmla="*/ 2598791 w 2850824"/>
                <a:gd name="connsiteY1" fmla="*/ 0 h 1684804"/>
                <a:gd name="connsiteX2" fmla="*/ 2850824 w 2850824"/>
                <a:gd name="connsiteY2" fmla="*/ 252033 h 1684804"/>
                <a:gd name="connsiteX3" fmla="*/ 2850824 w 2850824"/>
                <a:gd name="connsiteY3" fmla="*/ 1080120 h 1684804"/>
                <a:gd name="connsiteX4" fmla="*/ 14749 w 2850824"/>
                <a:gd name="connsiteY4" fmla="*/ 1684804 h 1684804"/>
                <a:gd name="connsiteX5" fmla="*/ 0 w 2850824"/>
                <a:gd name="connsiteY5" fmla="*/ 252033 h 1684804"/>
                <a:gd name="connsiteX6" fmla="*/ 252033 w 2850824"/>
                <a:gd name="connsiteY6" fmla="*/ 0 h 168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0824" h="1684804">
                  <a:moveTo>
                    <a:pt x="252033" y="0"/>
                  </a:moveTo>
                  <a:lnTo>
                    <a:pt x="2598791" y="0"/>
                  </a:lnTo>
                  <a:cubicBezTo>
                    <a:pt x="2737985" y="0"/>
                    <a:pt x="2850824" y="112839"/>
                    <a:pt x="2850824" y="252033"/>
                  </a:cubicBezTo>
                  <a:lnTo>
                    <a:pt x="2850824" y="1080120"/>
                  </a:lnTo>
                  <a:lnTo>
                    <a:pt x="14749" y="1684804"/>
                  </a:lnTo>
                  <a:cubicBezTo>
                    <a:pt x="14749" y="1408775"/>
                    <a:pt x="0" y="528062"/>
                    <a:pt x="0" y="252033"/>
                  </a:cubicBezTo>
                  <a:cubicBezTo>
                    <a:pt x="0" y="112839"/>
                    <a:pt x="112839" y="0"/>
                    <a:pt x="252033" y="0"/>
                  </a:cubicBezTo>
                  <a:close/>
                </a:path>
              </a:pathLst>
            </a:custGeom>
            <a:solidFill>
              <a:srgbClr val="FFFFFF">
                <a:alpha val="1098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331640" y="1002795"/>
            <a:ext cx="669674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作者把苦乐与责任联系起来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提出了自己的苦乐观。他是怎样论述苦乐与责任之间的关系的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他的观点是什么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作者认为人生最大的痛苦是责任未尽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因为未尽责任会受到良心的谴责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并且无法逃避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人生最大的快乐是尽责任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因为只有从痛苦中得来的快乐才是真正的快乐。结论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未尽责任是人生最大的痛苦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尽责任是人生最大的快乐。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感知课文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187624" y="908720"/>
            <a:ext cx="7128792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结合上述问题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划分本文的结构层次。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根据“提出问题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分析问题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解决问题”的思路把全文分为三部分。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第一部分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论述“未尽责任是人生最大的痛苦”。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第二部分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论述“尽责任是人生最大的快乐”。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第三部分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论述“人生当勇于负责任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而不能逃避责任”。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55576" y="980728"/>
            <a:ext cx="7776864" cy="496855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 descr="C:\Users\Administrator\课件图12\思考人物\untitled_副本.bmp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884368" y="4149080"/>
            <a:ext cx="1152128" cy="3132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43013" y="1052513"/>
            <a:ext cx="6657975" cy="4752975"/>
          </a:xfrm>
          <a:prstGeom prst="rect">
            <a:avLst/>
          </a:prstGeom>
          <a:noFill/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339752" y="1916832"/>
            <a:ext cx="4536504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积累重点词语和充满哲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理的优美警句。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摘抄本文中你喜欢的文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段并背诵。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1433</Words>
  <Application>Kingsoft Office WPP</Application>
  <PresentationFormat>全屏显示(4:3)</PresentationFormat>
  <Paragraphs>88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92</cp:revision>
  <dcterms:created xsi:type="dcterms:W3CDTF">2015-11-21T07:20:00Z</dcterms:created>
  <dcterms:modified xsi:type="dcterms:W3CDTF">2017-02-07T02:44:07Z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