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523" r:id="rId3"/>
    <p:sldId id="634" r:id="rId5"/>
    <p:sldId id="635" r:id="rId6"/>
    <p:sldId id="639" r:id="rId7"/>
    <p:sldId id="638" r:id="rId8"/>
    <p:sldId id="668" r:id="rId9"/>
    <p:sldId id="609" r:id="rId10"/>
    <p:sldId id="640" r:id="rId11"/>
    <p:sldId id="642" r:id="rId12"/>
    <p:sldId id="665" r:id="rId13"/>
    <p:sldId id="604" r:id="rId14"/>
    <p:sldId id="669" r:id="rId15"/>
    <p:sldId id="670" r:id="rId16"/>
    <p:sldId id="671" r:id="rId17"/>
    <p:sldId id="672" r:id="rId18"/>
  </p:sldIdLst>
  <p:sldSz cx="9144000" cy="6858000" type="screen4x3"/>
  <p:notesSz cx="6858000" cy="9144000"/>
  <p:embeddedFontLst>
    <p:embeddedFont>
      <p:font typeface="楷体" panose="02010609060101010101" pitchFamily="49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</p:embeddedFont>
    <p:embeddedFont>
      <p:font typeface="楷体_GB2312" panose="02010609030101010101" pitchFamily="49" charset="-122"/>
      <p:regular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00FF"/>
    <a:srgbClr val="FF7C80"/>
    <a:srgbClr val="FF660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270" y="-264"/>
      </p:cViewPr>
      <p:guideLst>
        <p:guide orient="horz" pos="3295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7524328" y="587727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" y="123971"/>
            <a:ext cx="2771800" cy="328667"/>
            <a:chOff x="1" y="92978"/>
            <a:chExt cx="2771800" cy="24650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261884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口语交际：安慰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" y="5219699"/>
            <a:ext cx="9143999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3506512" y="1628800"/>
            <a:ext cx="2260875" cy="11772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ea"/>
              </a:rPr>
              <a:t>安 慰</a:t>
            </a:r>
            <a:endParaRPr lang="zh-CN" altLang="en-US" sz="7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3831" y="645161"/>
            <a:ext cx="1467485" cy="732367"/>
            <a:chOff x="597" y="762"/>
            <a:chExt cx="2311" cy="8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圆角矩形 3"/>
            <p:cNvSpPr/>
            <p:nvPr/>
          </p:nvSpPr>
          <p:spPr>
            <a:xfrm>
              <a:off x="597" y="762"/>
              <a:ext cx="2311" cy="86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9" y="855"/>
              <a:ext cx="2167" cy="51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口语交际</a:t>
              </a:r>
              <a:endParaRPr lang="zh-CN" altLang="en-US" sz="2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flipH="1">
            <a:off x="4128" y="83498"/>
            <a:ext cx="4170045" cy="42476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3830" y="83496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部编版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 descr="https://i04picsos.sogoucdn.com/3e6f062eb90e72d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83324" y="2996952"/>
            <a:ext cx="4505715" cy="214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43448" y="1507051"/>
            <a:ext cx="6657805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组内推选一名代表，汇报前，由组员阐述推荐理由，然后进行全班汇报。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31641" y="3328971"/>
            <a:ext cx="6657805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给汇报的同学提出建议，汇报者把语言讲得体一些。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520" y="2276873"/>
            <a:ext cx="1234130" cy="2362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99592" y="601672"/>
            <a:ext cx="182041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+mj-ea"/>
                <a:ea typeface="+mj-ea"/>
              </a:rPr>
              <a:t>交际范例</a:t>
            </a:r>
            <a:endParaRPr lang="zh-CN" altLang="en-US" sz="3200" b="1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31" y="75191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22523" y="2369643"/>
            <a:ext cx="2114392" cy="3916448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2602008" y="1796819"/>
            <a:ext cx="6048925" cy="2919413"/>
          </a:xfrm>
          <a:prstGeom prst="cloudCallout">
            <a:avLst>
              <a:gd name="adj1" fmla="val -51853"/>
              <a:gd name="adj2" fmla="val 3900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小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峰，没关系。你尽力了，大家都看在眼里，同学们也都理解你。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7904" y="1100859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范例一</a:t>
            </a:r>
            <a:endParaRPr lang="zh-CN" altLang="en-US" sz="28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3275856" y="2564904"/>
            <a:ext cx="4320480" cy="2112235"/>
          </a:xfrm>
          <a:prstGeom prst="wedgeRoundRectCallout">
            <a:avLst>
              <a:gd name="adj1" fmla="val -64705"/>
              <a:gd name="adj2" fmla="val 3364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小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峰，你为班级吃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了苦头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，同学们感激你！</a:t>
            </a:r>
            <a:endParaRPr lang="zh-CN" altLang="en-US" sz="28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95536" y="2372884"/>
            <a:ext cx="1988086" cy="371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563888" y="1124781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范例二</a:t>
            </a:r>
            <a:endParaRPr lang="zh-CN" altLang="en-US" sz="28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63927" y="2084851"/>
            <a:ext cx="2016224" cy="374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935596" y="2249422"/>
            <a:ext cx="5400600" cy="2784309"/>
          </a:xfrm>
          <a:prstGeom prst="cloudCallout">
            <a:avLst>
              <a:gd name="adj1" fmla="val 54477"/>
              <a:gd name="adj2" fmla="val 1369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晓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峰，你虽然摔跤了，但不要怪自己。因为你尽力了！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1124781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范例三</a:t>
            </a:r>
            <a:endParaRPr lang="zh-CN" altLang="en-US" sz="28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7704" y="1796819"/>
            <a:ext cx="5616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安慰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，那是夏季的阵阵凉风，能拂去人们心头的炎热；安慰，那是冬日的红红炉火，能温暖人们冰冷的心窝；安慰，那是黑夜的甜美歌谣，能排解人们胸中的孤寂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7930" y="548680"/>
            <a:ext cx="2664296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梳理与积累</a:t>
            </a:r>
            <a:endParaRPr lang="zh-CN" altLang="en-US" sz="3200" b="1" dirty="0" smtClean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4643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0904" y="2246661"/>
            <a:ext cx="1395317" cy="2670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1270318"/>
            <a:ext cx="667265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中，当我们看到他人难过、焦虑、忧郁、恐慌时，让我们送去一个微笑，一次拥抱，一声理解，一句鼓励，一封简洁的邮件，一块小小的纸巾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只要是真诚的，就一定会把快乐带给他们。与此同时，我们自己也会收获一份浓浓的快乐</a:t>
            </a: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6414" y="2048820"/>
            <a:ext cx="1467325" cy="28083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17" y="703877"/>
            <a:ext cx="182041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+mj-ea"/>
                <a:ea typeface="+mj-ea"/>
              </a:rPr>
              <a:t>交际内容</a:t>
            </a:r>
            <a:endParaRPr lang="zh-CN" altLang="en-US" sz="3200" b="1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3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187625" y="2422963"/>
            <a:ext cx="6712013" cy="2137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一个人遇到不顺心的事，心里会很难过。此时，如果有人安慰一下，心情会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好些。今天，我们就一起来学习如何安慰他人，使他们的心情舒畅起来。</a:t>
            </a:r>
            <a:endParaRPr lang="zh-CN" altLang="en-US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17" y="703877"/>
            <a:ext cx="182041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+mj-ea"/>
                <a:ea typeface="+mj-ea"/>
              </a:rPr>
              <a:t>小贴士</a:t>
            </a:r>
            <a:endParaRPr lang="zh-CN" altLang="en-US" sz="3200" b="1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3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31640" y="2419558"/>
            <a:ext cx="6373078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选择合适的方式进行安慰。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可以借助语调手势等恰当地表达自己的情感。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236979"/>
            <a:ext cx="2298278" cy="3314871"/>
          </a:xfrm>
          <a:prstGeom prst="rect">
            <a:avLst/>
          </a:prstGeom>
          <a:noFill/>
        </p:spPr>
      </p:pic>
      <p:grpSp>
        <p:nvGrpSpPr>
          <p:cNvPr id="6" name="组合 5"/>
          <p:cNvGrpSpPr/>
          <p:nvPr/>
        </p:nvGrpSpPr>
        <p:grpSpPr>
          <a:xfrm>
            <a:off x="1077566" y="740702"/>
            <a:ext cx="5544616" cy="2267712"/>
            <a:chOff x="1077566" y="555526"/>
            <a:chExt cx="5544616" cy="1700784"/>
          </a:xfrm>
        </p:grpSpPr>
        <p:sp>
          <p:nvSpPr>
            <p:cNvPr id="5" name="圆角矩形 4"/>
            <p:cNvSpPr/>
            <p:nvPr/>
          </p:nvSpPr>
          <p:spPr>
            <a:xfrm>
              <a:off x="1077566" y="627533"/>
              <a:ext cx="5544616" cy="162877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29989" y="555526"/>
              <a:ext cx="5311379" cy="1329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在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运动会</a:t>
              </a:r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4x100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接力赛中，晓峰摔倒了，他的班级在这个项目上没有取得名次。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圆角矩形标注 2"/>
          <p:cNvSpPr/>
          <p:nvPr/>
        </p:nvSpPr>
        <p:spPr>
          <a:xfrm>
            <a:off x="2267744" y="3550264"/>
            <a:ext cx="3456384" cy="1920213"/>
          </a:xfrm>
          <a:prstGeom prst="wedgeRoundRectCallout">
            <a:avLst>
              <a:gd name="adj1" fmla="val 69556"/>
              <a:gd name="adj2" fmla="val -446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怪我，我要是没有摔倒就好了。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9744" y="2716137"/>
            <a:ext cx="2304256" cy="3844609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1259632" y="1173574"/>
            <a:ext cx="5880558" cy="1554413"/>
            <a:chOff x="1259632" y="880180"/>
            <a:chExt cx="5880558" cy="1165810"/>
          </a:xfrm>
        </p:grpSpPr>
        <p:sp>
          <p:nvSpPr>
            <p:cNvPr id="2" name="圆角矩形 1"/>
            <p:cNvSpPr/>
            <p:nvPr/>
          </p:nvSpPr>
          <p:spPr>
            <a:xfrm>
              <a:off x="1331640" y="880180"/>
              <a:ext cx="5508104" cy="116581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259632" y="880180"/>
              <a:ext cx="5880558" cy="84484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小丽的家要搬到另外一个城市，她马上就要离开自己的好朋友。</a:t>
              </a:r>
              <a:endPara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圆角矩形标注 5"/>
          <p:cNvSpPr/>
          <p:nvPr/>
        </p:nvSpPr>
        <p:spPr>
          <a:xfrm>
            <a:off x="2471719" y="3236979"/>
            <a:ext cx="3456384" cy="1920213"/>
          </a:xfrm>
          <a:prstGeom prst="wedgeRoundRectCallout">
            <a:avLst>
              <a:gd name="adj1" fmla="val 69556"/>
              <a:gd name="adj2" fmla="val -446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不想搬走，不想离开好朋友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00" y="2468894"/>
            <a:ext cx="2500330" cy="4051239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1763688" y="740702"/>
            <a:ext cx="5976664" cy="2257799"/>
            <a:chOff x="1763688" y="555526"/>
            <a:chExt cx="5976664" cy="1693349"/>
          </a:xfrm>
        </p:grpSpPr>
        <p:sp>
          <p:nvSpPr>
            <p:cNvPr id="4" name="圆角矩形 3"/>
            <p:cNvSpPr/>
            <p:nvPr/>
          </p:nvSpPr>
          <p:spPr>
            <a:xfrm>
              <a:off x="1763688" y="555527"/>
              <a:ext cx="5976664" cy="169334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835696" y="555526"/>
              <a:ext cx="5688632" cy="13295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出去玩儿的时候，小冰把手表丢了。这个手表是妈妈送个他的生日礼物。</a:t>
              </a:r>
              <a:endPara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圆角矩形标注 5"/>
          <p:cNvSpPr/>
          <p:nvPr/>
        </p:nvSpPr>
        <p:spPr>
          <a:xfrm>
            <a:off x="3275856" y="3140968"/>
            <a:ext cx="3816424" cy="1920213"/>
          </a:xfrm>
          <a:prstGeom prst="wedgeRoundRectCallout">
            <a:avLst>
              <a:gd name="adj1" fmla="val -65716"/>
              <a:gd name="adj2" fmla="val -3142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特别喜欢这块表，丢了好心疼啊！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094137" y="703877"/>
            <a:ext cx="182041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+mn-ea"/>
              </a:rPr>
              <a:t>交际指导</a:t>
            </a:r>
            <a:endParaRPr lang="zh-CN" altLang="en-US" sz="3200" b="1" dirty="0">
              <a:solidFill>
                <a:srgbClr val="7030A0"/>
              </a:solidFill>
              <a:latin typeface="+mn-ea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73345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04004" y="2256222"/>
            <a:ext cx="6831041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如果你的朋友遇到了以上情况，要设身处地地想一想他的心情，然后再考虑怎样安慰他。选一种情况，和同学模拟。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608545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创设情境 学会安慰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7510" y="1892830"/>
            <a:ext cx="662473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运动会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4x100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接力赛中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，小峰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摔倒了，他的班级在这个项目上没有取得名次。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4643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0379" y="2180862"/>
            <a:ext cx="1234130" cy="2362025"/>
          </a:xfrm>
          <a:prstGeom prst="rect">
            <a:avLst/>
          </a:prstGeom>
        </p:spPr>
      </p:pic>
      <p:pic>
        <p:nvPicPr>
          <p:cNvPr id="5122" name="Picture 2" descr="https://i04picsos.sogoucdn.com/55e2ce9c1088a5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825" y="3621021"/>
            <a:ext cx="3227809" cy="24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835697" y="1217530"/>
            <a:ext cx="554911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先在组内互相说一说，再评一评。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752" y="2372883"/>
            <a:ext cx="4608512" cy="3744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第一PPT模板网-WWW.1PPT.COM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Mod val="40000"/>
            <a:lumOff val="60000"/>
          </a:schemeClr>
        </a:solidFill>
        <a:ln>
          <a:noFill/>
        </a:ln>
      </a:spPr>
      <a:bodyPr rtlCol="0" anchor="ctr"/>
      <a:lstStyle>
        <a:defPPr>
          <a:lnSpc>
            <a:spcPct val="150000"/>
          </a:lnSpc>
          <a:defRPr sz="1200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788</Words>
  <Application>WPS 演示</Application>
  <PresentationFormat>全屏显示(4:3)</PresentationFormat>
  <Paragraphs>61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楷体_GB2312</vt:lpstr>
      <vt:lpstr>Times New Roman</vt:lpstr>
      <vt:lpstr>Arial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Administrator</cp:lastModifiedBy>
  <cp:revision>31</cp:revision>
  <dcterms:created xsi:type="dcterms:W3CDTF">2017-03-17T02:28:00Z</dcterms:created>
  <dcterms:modified xsi:type="dcterms:W3CDTF">2020-10-17T04:52:22Z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