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3"/>
    <p:sldMasterId id="2147483680" r:id="rId4"/>
    <p:sldMasterId id="2147483695" r:id="rId5"/>
    <p:sldMasterId id="2147483711" r:id="rId6"/>
    <p:sldMasterId id="2147483726" r:id="rId7"/>
    <p:sldMasterId id="2147483741" r:id="rId8"/>
    <p:sldMasterId id="2147483756" r:id="rId9"/>
    <p:sldMasterId id="2147483771" r:id="rId10"/>
  </p:sldMasterIdLst>
  <p:notesMasterIdLst>
    <p:notesMasterId r:id="rId12"/>
  </p:notesMasterIdLst>
  <p:sldIdLst>
    <p:sldId id="363" r:id="rId11"/>
    <p:sldId id="413" r:id="rId13"/>
    <p:sldId id="508" r:id="rId14"/>
    <p:sldId id="510" r:id="rId15"/>
    <p:sldId id="509" r:id="rId16"/>
    <p:sldId id="514" r:id="rId17"/>
    <p:sldId id="511" r:id="rId18"/>
    <p:sldId id="519" r:id="rId19"/>
    <p:sldId id="502" r:id="rId20"/>
    <p:sldId id="503" r:id="rId21"/>
    <p:sldId id="461" r:id="rId22"/>
    <p:sldId id="425" r:id="rId23"/>
    <p:sldId id="588" r:id="rId24"/>
    <p:sldId id="426" r:id="rId25"/>
    <p:sldId id="504" r:id="rId26"/>
    <p:sldId id="303" r:id="rId27"/>
    <p:sldId id="515" r:id="rId28"/>
    <p:sldId id="516" r:id="rId29"/>
    <p:sldId id="517" r:id="rId30"/>
    <p:sldId id="518" r:id="rId31"/>
    <p:sldId id="520" r:id="rId32"/>
    <p:sldId id="521" r:id="rId33"/>
    <p:sldId id="522" r:id="rId34"/>
    <p:sldId id="523" r:id="rId35"/>
    <p:sldId id="524" r:id="rId36"/>
    <p:sldId id="562" r:id="rId37"/>
    <p:sldId id="525" r:id="rId38"/>
    <p:sldId id="526" r:id="rId39"/>
    <p:sldId id="527" r:id="rId40"/>
    <p:sldId id="529" r:id="rId41"/>
    <p:sldId id="528" r:id="rId42"/>
    <p:sldId id="530" r:id="rId43"/>
    <p:sldId id="561" r:id="rId44"/>
    <p:sldId id="531" r:id="rId45"/>
    <p:sldId id="532" r:id="rId46"/>
    <p:sldId id="534" r:id="rId47"/>
    <p:sldId id="557" r:id="rId48"/>
    <p:sldId id="535" r:id="rId49"/>
    <p:sldId id="558" r:id="rId50"/>
    <p:sldId id="563" r:id="rId51"/>
    <p:sldId id="560" r:id="rId52"/>
    <p:sldId id="313" r:id="rId53"/>
    <p:sldId id="564" r:id="rId54"/>
    <p:sldId id="319" r:id="rId55"/>
    <p:sldId id="419" r:id="rId56"/>
    <p:sldId id="416" r:id="rId57"/>
    <p:sldId id="377" r:id="rId5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0033CC"/>
    <a:srgbClr val="0066CC"/>
    <a:srgbClr val="3333FF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96"/>
        <p:guide pos="4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Master" Target="slideMasters/slideMaster5.xml"/><Relationship Id="rId59" Type="http://schemas.openxmlformats.org/officeDocument/2006/relationships/presProps" Target="presProps.xml"/><Relationship Id="rId58" Type="http://schemas.openxmlformats.org/officeDocument/2006/relationships/slide" Target="slides/slide47.xml"/><Relationship Id="rId57" Type="http://schemas.openxmlformats.org/officeDocument/2006/relationships/slide" Target="slides/slide46.xml"/><Relationship Id="rId56" Type="http://schemas.openxmlformats.org/officeDocument/2006/relationships/slide" Target="slides/slide45.xml"/><Relationship Id="rId55" Type="http://schemas.openxmlformats.org/officeDocument/2006/relationships/slide" Target="slides/slide44.xml"/><Relationship Id="rId54" Type="http://schemas.openxmlformats.org/officeDocument/2006/relationships/slide" Target="slides/slide43.xml"/><Relationship Id="rId53" Type="http://schemas.openxmlformats.org/officeDocument/2006/relationships/slide" Target="slides/slide42.xml"/><Relationship Id="rId52" Type="http://schemas.openxmlformats.org/officeDocument/2006/relationships/slide" Target="slides/slide41.xml"/><Relationship Id="rId51" Type="http://schemas.openxmlformats.org/officeDocument/2006/relationships/slide" Target="slides/slide40.xml"/><Relationship Id="rId50" Type="http://schemas.openxmlformats.org/officeDocument/2006/relationships/slide" Target="slides/slide39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8.xml"/><Relationship Id="rId48" Type="http://schemas.openxmlformats.org/officeDocument/2006/relationships/slide" Target="slides/slide37.xml"/><Relationship Id="rId47" Type="http://schemas.openxmlformats.org/officeDocument/2006/relationships/slide" Target="slides/slide36.xml"/><Relationship Id="rId46" Type="http://schemas.openxmlformats.org/officeDocument/2006/relationships/slide" Target="slides/slide35.xml"/><Relationship Id="rId45" Type="http://schemas.openxmlformats.org/officeDocument/2006/relationships/slide" Target="slides/slide34.xml"/><Relationship Id="rId44" Type="http://schemas.openxmlformats.org/officeDocument/2006/relationships/slide" Target="slides/slide33.xml"/><Relationship Id="rId43" Type="http://schemas.openxmlformats.org/officeDocument/2006/relationships/slide" Target="slides/slide32.xml"/><Relationship Id="rId42" Type="http://schemas.openxmlformats.org/officeDocument/2006/relationships/slide" Target="slides/slide31.xml"/><Relationship Id="rId41" Type="http://schemas.openxmlformats.org/officeDocument/2006/relationships/slide" Target="slides/slide30.xml"/><Relationship Id="rId40" Type="http://schemas.openxmlformats.org/officeDocument/2006/relationships/slide" Target="slides/slide29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8.xml"/><Relationship Id="rId38" Type="http://schemas.openxmlformats.org/officeDocument/2006/relationships/slide" Target="slides/slide27.xml"/><Relationship Id="rId37" Type="http://schemas.openxmlformats.org/officeDocument/2006/relationships/slide" Target="slides/slide26.xml"/><Relationship Id="rId36" Type="http://schemas.openxmlformats.org/officeDocument/2006/relationships/slide" Target="slides/slide25.xml"/><Relationship Id="rId35" Type="http://schemas.openxmlformats.org/officeDocument/2006/relationships/slide" Target="slides/slide24.xml"/><Relationship Id="rId34" Type="http://schemas.openxmlformats.org/officeDocument/2006/relationships/slide" Target="slides/slide23.xml"/><Relationship Id="rId33" Type="http://schemas.openxmlformats.org/officeDocument/2006/relationships/slide" Target="slides/slide22.xml"/><Relationship Id="rId32" Type="http://schemas.openxmlformats.org/officeDocument/2006/relationships/slide" Target="slides/slide21.xml"/><Relationship Id="rId31" Type="http://schemas.openxmlformats.org/officeDocument/2006/relationships/slide" Target="slides/slide20.xml"/><Relationship Id="rId30" Type="http://schemas.openxmlformats.org/officeDocument/2006/relationships/slide" Target="slides/slide19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8.xml"/><Relationship Id="rId28" Type="http://schemas.openxmlformats.org/officeDocument/2006/relationships/slide" Target="slides/slide17.xml"/><Relationship Id="rId27" Type="http://schemas.openxmlformats.org/officeDocument/2006/relationships/slide" Target="slides/slide16.xml"/><Relationship Id="rId26" Type="http://schemas.openxmlformats.org/officeDocument/2006/relationships/slide" Target="slides/slide15.xml"/><Relationship Id="rId25" Type="http://schemas.openxmlformats.org/officeDocument/2006/relationships/slide" Target="slides/slide14.xml"/><Relationship Id="rId24" Type="http://schemas.openxmlformats.org/officeDocument/2006/relationships/slide" Target="slides/slide13.xml"/><Relationship Id="rId23" Type="http://schemas.openxmlformats.org/officeDocument/2006/relationships/slide" Target="slides/slide12.xml"/><Relationship Id="rId22" Type="http://schemas.openxmlformats.org/officeDocument/2006/relationships/slide" Target="slides/slide11.xml"/><Relationship Id="rId21" Type="http://schemas.openxmlformats.org/officeDocument/2006/relationships/slide" Target="slides/slide10.xml"/><Relationship Id="rId20" Type="http://schemas.openxmlformats.org/officeDocument/2006/relationships/slide" Target="slides/slide9.xml"/><Relationship Id="rId2" Type="http://schemas.openxmlformats.org/officeDocument/2006/relationships/theme" Target="theme/theme1.xml"/><Relationship Id="rId19" Type="http://schemas.openxmlformats.org/officeDocument/2006/relationships/slide" Target="slides/slide8.xml"/><Relationship Id="rId18" Type="http://schemas.openxmlformats.org/officeDocument/2006/relationships/slide" Target="slides/slide7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5" Type="http://schemas.openxmlformats.org/officeDocument/2006/relationships/theme" Target="../theme/theme3.xml"/><Relationship Id="rId14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6" Type="http://schemas.openxmlformats.org/officeDocument/2006/relationships/theme" Target="../theme/theme4.xml"/><Relationship Id="rId15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8.xml"/><Relationship Id="rId8" Type="http://schemas.openxmlformats.org/officeDocument/2006/relationships/slideLayout" Target="../slideLayouts/slideLayout67.xml"/><Relationship Id="rId7" Type="http://schemas.openxmlformats.org/officeDocument/2006/relationships/slideLayout" Target="../slideLayouts/slideLayout66.xml"/><Relationship Id="rId6" Type="http://schemas.openxmlformats.org/officeDocument/2006/relationships/slideLayout" Target="../slideLayouts/slideLayout65.xml"/><Relationship Id="rId5" Type="http://schemas.openxmlformats.org/officeDocument/2006/relationships/slideLayout" Target="../slideLayouts/slideLayout64.xml"/><Relationship Id="rId4" Type="http://schemas.openxmlformats.org/officeDocument/2006/relationships/slideLayout" Target="../slideLayouts/slideLayout63.xml"/><Relationship Id="rId3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1.xml"/><Relationship Id="rId15" Type="http://schemas.openxmlformats.org/officeDocument/2006/relationships/theme" Target="../theme/theme5.xml"/><Relationship Id="rId14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0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2.xml"/><Relationship Id="rId8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0.xml"/><Relationship Id="rId6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6.xml"/><Relationship Id="rId2" Type="http://schemas.openxmlformats.org/officeDocument/2006/relationships/slideLayout" Target="../slideLayouts/slideLayout75.xml"/><Relationship Id="rId15" Type="http://schemas.openxmlformats.org/officeDocument/2006/relationships/theme" Target="../theme/theme6.xml"/><Relationship Id="rId14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3.xml"/><Relationship Id="rId1" Type="http://schemas.openxmlformats.org/officeDocument/2006/relationships/slideLayout" Target="../slideLayouts/slideLayout74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6.xml"/><Relationship Id="rId8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3.xml"/><Relationship Id="rId5" Type="http://schemas.openxmlformats.org/officeDocument/2006/relationships/slideLayout" Target="../slideLayouts/slideLayout92.xml"/><Relationship Id="rId4" Type="http://schemas.openxmlformats.org/officeDocument/2006/relationships/slideLayout" Target="../slideLayouts/slideLayout91.xml"/><Relationship Id="rId3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9.xml"/><Relationship Id="rId15" Type="http://schemas.openxmlformats.org/officeDocument/2006/relationships/theme" Target="../theme/theme7.xml"/><Relationship Id="rId14" Type="http://schemas.openxmlformats.org/officeDocument/2006/relationships/slideLayout" Target="../slideLayouts/slideLayout101.xml"/><Relationship Id="rId13" Type="http://schemas.openxmlformats.org/officeDocument/2006/relationships/slideLayout" Target="../slideLayouts/slideLayout100.xml"/><Relationship Id="rId12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97.xml"/><Relationship Id="rId1" Type="http://schemas.openxmlformats.org/officeDocument/2006/relationships/slideLayout" Target="../slideLayouts/slideLayout88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0.xml"/><Relationship Id="rId8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3.xml"/><Relationship Id="rId15" Type="http://schemas.openxmlformats.org/officeDocument/2006/relationships/theme" Target="../theme/theme8.xml"/><Relationship Id="rId14" Type="http://schemas.openxmlformats.org/officeDocument/2006/relationships/slideLayout" Target="../slideLayouts/slideLayout115.xml"/><Relationship Id="rId13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02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4.xml"/><Relationship Id="rId8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118.xml"/><Relationship Id="rId2" Type="http://schemas.openxmlformats.org/officeDocument/2006/relationships/slideLayout" Target="../slideLayouts/slideLayout117.xml"/><Relationship Id="rId15" Type="http://schemas.openxmlformats.org/officeDocument/2006/relationships/theme" Target="../theme/theme9.xml"/><Relationship Id="rId14" Type="http://schemas.openxmlformats.org/officeDocument/2006/relationships/slideLayout" Target="../slideLayouts/slideLayout129.xml"/><Relationship Id="rId13" Type="http://schemas.openxmlformats.org/officeDocument/2006/relationships/slideLayout" Target="../slideLayouts/slideLayout128.xml"/><Relationship Id="rId12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sz="1100" dirty="0">
              <a:solidFill>
                <a:srgbClr val="1F497D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endParaRPr lang="zh-CN" altLang="en-US" sz="1100" dirty="0">
              <a:solidFill>
                <a:srgbClr val="1F497D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sz="1100" dirty="0">
              <a:solidFill>
                <a:srgbClr val="1F497D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endParaRPr lang="zh-CN" altLang="en-US" sz="1100" dirty="0">
              <a:solidFill>
                <a:srgbClr val="1F497D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sz="1100" dirty="0">
              <a:solidFill>
                <a:srgbClr val="1F497D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endParaRPr lang="zh-CN" altLang="en-US" sz="1100" dirty="0">
              <a:solidFill>
                <a:srgbClr val="1F497D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sz="1100" dirty="0">
              <a:solidFill>
                <a:srgbClr val="1F497D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endParaRPr lang="zh-CN" altLang="en-US" sz="1100" dirty="0">
              <a:solidFill>
                <a:srgbClr val="1F497D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sz="1100" dirty="0">
              <a:solidFill>
                <a:srgbClr val="1F497D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endParaRPr lang="zh-CN" altLang="en-US" sz="1100" dirty="0">
              <a:solidFill>
                <a:srgbClr val="1F497D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sz="1100" dirty="0">
              <a:solidFill>
                <a:srgbClr val="1F497D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endParaRPr lang="zh-CN" altLang="en-US" sz="1100" dirty="0">
              <a:solidFill>
                <a:srgbClr val="1F497D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  <p:sldLayoutId id="2147483755" r:id="rId14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sz="1100" dirty="0">
              <a:solidFill>
                <a:srgbClr val="1F497D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endParaRPr lang="zh-CN" altLang="en-US" sz="1100" dirty="0">
              <a:solidFill>
                <a:srgbClr val="1F497D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sz="1100" dirty="0">
              <a:solidFill>
                <a:srgbClr val="1F497D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endParaRPr lang="zh-CN" altLang="en-US" sz="1100" dirty="0">
              <a:solidFill>
                <a:srgbClr val="1F497D">
                  <a:lumMod val="75000"/>
                  <a:lumOff val="25000"/>
                </a:srgb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  <p:sldLayoutId id="2147483785" r:id="rId14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9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12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7.jpeg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6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1.xml"/><Relationship Id="rId6" Type="http://schemas.openxmlformats.org/officeDocument/2006/relationships/image" Target="../media/image30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5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31.jpe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9.xml"/><Relationship Id="rId5" Type="http://schemas.openxmlformats.org/officeDocument/2006/relationships/image" Target="../media/image12.png"/><Relationship Id="rId4" Type="http://schemas.openxmlformats.org/officeDocument/2006/relationships/image" Target="../media/image10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9.xml"/><Relationship Id="rId5" Type="http://schemas.openxmlformats.org/officeDocument/2006/relationships/image" Target="../media/image12.png"/><Relationship Id="rId4" Type="http://schemas.openxmlformats.org/officeDocument/2006/relationships/image" Target="../media/image10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1.xml"/><Relationship Id="rId8" Type="http://schemas.openxmlformats.org/officeDocument/2006/relationships/image" Target="../media/image33.png"/><Relationship Id="rId7" Type="http://schemas.openxmlformats.org/officeDocument/2006/relationships/image" Target="../media/image10.emf"/><Relationship Id="rId6" Type="http://schemas.openxmlformats.org/officeDocument/2006/relationships/image" Target="../media/image32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13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7.xml"/><Relationship Id="rId6" Type="http://schemas.openxmlformats.org/officeDocument/2006/relationships/image" Target="../media/image34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7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35.pn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7.xml"/><Relationship Id="rId4" Type="http://schemas.openxmlformats.org/officeDocument/2006/relationships/image" Target="../media/image12.png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7.xml"/><Relationship Id="rId5" Type="http://schemas.openxmlformats.org/officeDocument/2006/relationships/image" Target="../media/image12.png"/><Relationship Id="rId4" Type="http://schemas.openxmlformats.org/officeDocument/2006/relationships/image" Target="../media/image10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7.xml"/><Relationship Id="rId5" Type="http://schemas.openxmlformats.org/officeDocument/2006/relationships/image" Target="../media/image10.emf"/><Relationship Id="rId4" Type="http://schemas.openxmlformats.org/officeDocument/2006/relationships/image" Target="../media/image12.png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2.xml"/><Relationship Id="rId8" Type="http://schemas.openxmlformats.org/officeDocument/2006/relationships/image" Target="../media/image32.png"/><Relationship Id="rId7" Type="http://schemas.openxmlformats.org/officeDocument/2006/relationships/image" Target="../media/image33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28.xml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image" Target="../media/image36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37.jpeg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8.xml"/><Relationship Id="rId5" Type="http://schemas.openxmlformats.org/officeDocument/2006/relationships/image" Target="../media/image12.png"/><Relationship Id="rId4" Type="http://schemas.openxmlformats.org/officeDocument/2006/relationships/image" Target="../media/image10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8.xml"/><Relationship Id="rId5" Type="http://schemas.openxmlformats.org/officeDocument/2006/relationships/image" Target="../media/image12.png"/><Relationship Id="rId4" Type="http://schemas.openxmlformats.org/officeDocument/2006/relationships/image" Target="../media/image38.jpeg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8.xml"/><Relationship Id="rId5" Type="http://schemas.openxmlformats.org/officeDocument/2006/relationships/image" Target="../media/image11.png"/><Relationship Id="rId4" Type="http://schemas.openxmlformats.org/officeDocument/2006/relationships/image" Target="../media/image10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image" Target="../media/image39.jpeg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0.emf"/><Relationship Id="rId6" Type="http://schemas.openxmlformats.org/officeDocument/2006/relationships/image" Target="../media/image14.emf"/><Relationship Id="rId5" Type="http://schemas.openxmlformats.org/officeDocument/2006/relationships/image" Target="../media/image19.jpeg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3.xml"/><Relationship Id="rId8" Type="http://schemas.openxmlformats.org/officeDocument/2006/relationships/image" Target="../media/image32.png"/><Relationship Id="rId7" Type="http://schemas.openxmlformats.org/officeDocument/2006/relationships/image" Target="../media/image33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28.xml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5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0.emf"/><Relationship Id="rId6" Type="http://schemas.openxmlformats.org/officeDocument/2006/relationships/image" Target="../media/image14.emf"/><Relationship Id="rId5" Type="http://schemas.openxmlformats.org/officeDocument/2006/relationships/image" Target="../media/image21.jpeg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2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jpeg"/><Relationship Id="rId8" Type="http://schemas.openxmlformats.org/officeDocument/2006/relationships/image" Target="../media/image23.jpeg"/><Relationship Id="rId7" Type="http://schemas.openxmlformats.org/officeDocument/2006/relationships/image" Target="../media/image20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26.jpeg"/><Relationship Id="rId10" Type="http://schemas.openxmlformats.org/officeDocument/2006/relationships/image" Target="../media/image25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8.png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7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17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古诗三首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2332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510396" y="3356992"/>
            <a:ext cx="38796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077072"/>
            <a:ext cx="2780928" cy="2780928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357290" y="386104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pán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盘</a:t>
            </a:r>
            <a:endParaRPr lang="zh-CN" altLang="en-US" sz="9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</a:t>
            </a:r>
            <a:endParaRPr lang="zh-CN" altLang="en-US" sz="9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42325" y="165382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mó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磨</a:t>
            </a:r>
            <a:endParaRPr lang="zh-CN" altLang="en-US" sz="9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220490" y="1691912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yáo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遥</a:t>
            </a:r>
            <a:endParaRPr lang="zh-CN" altLang="en-US" sz="9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948264" y="170080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yín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银</a:t>
            </a:r>
            <a:endParaRPr lang="zh-CN" altLang="en-US" sz="9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1628800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wèi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14908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844094" y="2568357"/>
            <a:ext cx="7920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：下面部分是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“疋”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：左半部分是“子”，不要写成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“犭”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亦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47525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组词：人云亦云  亦步亦趋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yì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宜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组词：相宜  便宜  事不宜迟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31640" y="450912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yí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3913311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抹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3964414"/>
            <a:ext cx="511256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涂抹  抹黑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门庭若市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3356992"/>
            <a:ext cx="7537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ea typeface="黑体" panose="02010609060101010101" pitchFamily="49" charset="-122"/>
              </a:rPr>
              <a:t>mǒ</a:t>
            </a:r>
            <a:endParaRPr lang="en-US" altLang="zh-CN" sz="32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3024336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未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组词：未来  未必  前所未有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31640" y="3284984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wèi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2617167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庭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2668270"/>
            <a:ext cx="511256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组词：洞庭  庭院  门庭若市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2060848"/>
            <a:ext cx="10185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tín</a:t>
            </a:r>
            <a:r>
              <a:rPr lang="en-US" altLang="zh-CN" sz="3200" dirty="0" err="1">
                <a:ea typeface="黑体" panose="02010609060101010101" pitchFamily="49" charset="-122"/>
              </a:rPr>
              <a:t>ɡ</a:t>
            </a:r>
            <a:endParaRPr lang="en-US" altLang="zh-CN" sz="3200" dirty="0" err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711832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磨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761764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组词：磨面   磨练   磨合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219615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mó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2132856"/>
            <a:ext cx="7056784" cy="2808312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盘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组词：盘子   算盘   托盘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31640" y="3284984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pán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  <p:bldP spid="18" grpId="0"/>
      <p:bldP spid="19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740352" y="2348880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683568" y="2924944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中断：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江水从中间割断两山。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3568" y="4057908"/>
            <a:ext cx="7386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至此：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东流的江水在这转向北流。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3568" y="2025650"/>
            <a:ext cx="72840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楚江：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即长江。古代长江中游地带属楚国，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所以叫楚江。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3568" y="3501008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开：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劈开。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4725144"/>
            <a:ext cx="7386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出现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3568" y="5301208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日边：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天边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9" grpId="0"/>
      <p:bldP spid="20" grpId="0"/>
      <p:bldP spid="17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740352" y="2348880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899592" y="270892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正。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9592" y="4077072"/>
            <a:ext cx="7386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亦：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也。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48995" y="2025650"/>
            <a:ext cx="7284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潋滟：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水光波动的样子。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99592" y="3356992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空蒙：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云雾迷茫的样子。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71600" y="4797152"/>
            <a:ext cx="7386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西子：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西施，春秋时代越国的美女。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740352" y="2348880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899592" y="2708920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湖光：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湖面的波光。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9592" y="4077072"/>
            <a:ext cx="7386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和谐，优美。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48995" y="2025650"/>
            <a:ext cx="7284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洞庭：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湖名，在今湖南省北部。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99592" y="335699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指湖光和秋月。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27584" y="4869160"/>
            <a:ext cx="7386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潭面：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指湖面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1360805" y="2303145"/>
            <a:ext cx="7451090" cy="1313180"/>
            <a:chOff x="2143" y="3627"/>
            <a:chExt cx="11734" cy="2068"/>
          </a:xfrm>
        </p:grpSpPr>
        <p:grpSp>
          <p:nvGrpSpPr>
            <p:cNvPr id="54" name="组合 53"/>
            <p:cNvGrpSpPr/>
            <p:nvPr/>
          </p:nvGrpSpPr>
          <p:grpSpPr>
            <a:xfrm>
              <a:off x="2143" y="3627"/>
              <a:ext cx="11735" cy="2068"/>
              <a:chOff x="2946952" y="3573016"/>
              <a:chExt cx="5729696" cy="922215"/>
            </a:xfrm>
          </p:grpSpPr>
          <p:sp>
            <p:nvSpPr>
              <p:cNvPr id="55" name="文本框 63"/>
              <p:cNvSpPr txBox="1"/>
              <p:nvPr/>
            </p:nvSpPr>
            <p:spPr>
              <a:xfrm>
                <a:off x="2946952" y="3573016"/>
                <a:ext cx="5729696" cy="864096"/>
              </a:xfrm>
              <a:prstGeom prst="rect">
                <a:avLst/>
              </a:prstGeom>
              <a:noFill/>
              <a:ln w="22225">
                <a:solidFill>
                  <a:srgbClr val="FDCB53"/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6" name="文本框 64"/>
              <p:cNvSpPr txBox="1"/>
              <p:nvPr/>
            </p:nvSpPr>
            <p:spPr>
              <a:xfrm>
                <a:off x="3089635" y="3791877"/>
                <a:ext cx="520193" cy="280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EF3E2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磨</a:t>
                </a:r>
                <a:endParaRPr lang="zh-CN" altLang="en-US" sz="20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文本框 65"/>
              <p:cNvSpPr txBox="1"/>
              <p:nvPr/>
            </p:nvSpPr>
            <p:spPr>
              <a:xfrm>
                <a:off x="3563888" y="3631135"/>
                <a:ext cx="1489802" cy="280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err="1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mó</a:t>
                </a:r>
                <a:r>
                  <a:rPr lang="zh-CN" altLang="en-US" sz="20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（磨刀）</a:t>
                </a:r>
                <a:endPara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文本框 66"/>
              <p:cNvSpPr txBox="1"/>
              <p:nvPr/>
            </p:nvSpPr>
            <p:spPr>
              <a:xfrm>
                <a:off x="3565481" y="4000467"/>
                <a:ext cx="1585002" cy="280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err="1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mò</a:t>
                </a:r>
                <a:r>
                  <a:rPr lang="zh-CN" altLang="en-US" sz="20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（磨盘）</a:t>
                </a:r>
                <a:endPara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3563888" y="3573016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5057110" y="3631135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文本框 69"/>
            <p:cNvSpPr txBox="1"/>
            <p:nvPr/>
          </p:nvSpPr>
          <p:spPr>
            <a:xfrm>
              <a:off x="6655" y="3757"/>
              <a:ext cx="6427" cy="1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知道儿子今天回家，大爷早早就开始准备了，自己去院里捉鸡，让老伴去磨</a:t>
              </a:r>
              <a:r>
                <a:rPr lang="en-US" altLang="zh-CN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000" dirty="0" err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mò</a:t>
              </a:r>
              <a:r>
                <a:rPr lang="en-US" altLang="zh-CN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盘上磨</a:t>
              </a:r>
              <a:r>
                <a:rPr lang="en-US" altLang="zh-CN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000" dirty="0" err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mó</a:t>
              </a:r>
              <a:r>
                <a:rPr lang="en-US" altLang="zh-CN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刀</a:t>
              </a:r>
              <a:r>
                <a:rPr lang="en-US" altLang="zh-CN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。</a:t>
              </a:r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763156" y="1125443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52199" y="4533757"/>
            <a:ext cx="1302232" cy="1457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0" name="组合 49"/>
          <p:cNvGrpSpPr/>
          <p:nvPr/>
        </p:nvGrpSpPr>
        <p:grpSpPr>
          <a:xfrm>
            <a:off x="5917496" y="4239933"/>
            <a:ext cx="1327930" cy="2056092"/>
            <a:chOff x="5836357" y="4560894"/>
            <a:chExt cx="1327930" cy="2056092"/>
          </a:xfrm>
        </p:grpSpPr>
        <p:pic>
          <p:nvPicPr>
            <p:cNvPr id="61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67544" y="1988840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三首古诗主要写了什么？</a:t>
            </a:r>
            <a:endParaRPr lang="en-US" altLang="zh-CN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323528" y="2780928"/>
            <a:ext cx="86416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望天门山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描绘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长江流经天门山时的壮观景象及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作者的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内心体验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439" y="3789040"/>
            <a:ext cx="86416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饮湖上初晴后雨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作者以生动传神的笔墨描绘了西湖在不同气候下呈现的不同风姿。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2344" y="4941168"/>
            <a:ext cx="86416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望洞庭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作者从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月夜遥望的角度，通过丰富的想象和形象的比喻，将月夜的洞庭美景描绘得惟妙惟肖，跃然纸上。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7405" y="4652010"/>
            <a:ext cx="7863205" cy="1691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古诗是中华传统文化之林中的一朵奇葩。本课所选的三首古诗，描绘了长江波涛汹涌的壮观、西湖婀娜多姿的美妙、月光下洞庭山湖的空灵之美。让我们在品读古诗中领略祖国的大好河山吧！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13959155_101959962000_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0480" y="1601470"/>
            <a:ext cx="1969135" cy="2954020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5" name="图片 4" descr="u=2906816277,3813018625&amp;fm=27&amp;gp=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99180" y="1591945"/>
            <a:ext cx="1970405" cy="2963545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7" name="图片 6" descr="u=458411960,1164212330&amp;fm=27&amp;gp=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13120" y="1600200"/>
            <a:ext cx="1969135" cy="2955925"/>
          </a:xfrm>
          <a:prstGeom prst="rect">
            <a:avLst/>
          </a:prstGeom>
          <a:ln w="38100">
            <a:solidFill>
              <a:srgbClr val="009900"/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1482725" y="909320"/>
            <a:ext cx="1605280" cy="52197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softEdge rad="203200"/>
          </a:effectLst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80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望天门山</a:t>
            </a:r>
            <a:endParaRPr lang="zh-CN" altLang="en-US" sz="280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69615" y="909320"/>
            <a:ext cx="2672080" cy="52197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softEdge rad="203200"/>
          </a:effectLst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/>
            <a:r>
              <a:rPr lang="zh-CN" altLang="en-US" sz="2800">
                <a:solidFill>
                  <a:schemeClr val="accent4"/>
                </a:solidFill>
                <a:effectLst/>
                <a:sym typeface="+mn-ea"/>
              </a:rPr>
              <a:t>饮湖上初晴后雨</a:t>
            </a:r>
            <a:endParaRPr lang="zh-CN" altLang="en-US" sz="280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85535" y="909320"/>
            <a:ext cx="1249680" cy="52197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softEdge rad="203200"/>
          </a:effectLst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80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望洞庭</a:t>
            </a:r>
            <a:endParaRPr lang="zh-CN" altLang="en-US" sz="280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393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通过读这三首古诗，你发现这三首古诗有什么相同之处？</a:t>
            </a:r>
            <a:endParaRPr lang="en-US" altLang="zh-CN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9512" y="3356992"/>
            <a:ext cx="86416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这三首古诗描写的都是祖国的山水景色，都透露出了作者热爱大自然，热爱祖国山山水水的情感。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082925" y="1270000"/>
            <a:ext cx="20688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望天门山</a:t>
            </a:r>
            <a:endParaRPr 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AutoShape 2"/>
          <p:cNvSpPr>
            <a:spLocks noChangeArrowheads="1"/>
          </p:cNvSpPr>
          <p:nvPr/>
        </p:nvSpPr>
        <p:spPr bwMode="auto">
          <a:xfrm>
            <a:off x="710971" y="1124744"/>
            <a:ext cx="206082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解译诗题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2348880"/>
            <a:ext cx="3456384" cy="3634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这首诗是唐代诗人李白于开元十三年（</a:t>
            </a:r>
            <a:r>
              <a:rPr lang="en-US" altLang="zh-CN" sz="3200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725</a:t>
            </a:r>
            <a:r>
              <a:rPr lang="zh-CN" altLang="en-US" sz="3200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年）赴江东途中行至天门山时所创作的一首七绝。</a:t>
            </a:r>
            <a:endParaRPr lang="zh-CN" altLang="en-US" sz="3200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AutoShape 2" descr="http://img5.imgtn.bdimg.com/it/u=3954689744,3348125251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AutoShape 4" descr="http://img5.imgtn.bdimg.com/it/u=3954689744,3348125251&amp;fm=27&amp;gp=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4048" y="2348880"/>
            <a:ext cx="3168352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矩形 12"/>
          <p:cNvSpPr/>
          <p:nvPr/>
        </p:nvSpPr>
        <p:spPr>
          <a:xfrm>
            <a:off x="3141980" y="1340485"/>
            <a:ext cx="47942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580112" y="1340768"/>
            <a:ext cx="1620957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远远地看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  <p:bldP spid="13" grpId="0" bldLvl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4725144"/>
            <a:ext cx="7704856" cy="187965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77534" y="1634133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望天门山 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李白 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天门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中断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楚江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开，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碧水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东流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至此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回。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两岸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青山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相对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出，</a:t>
            </a:r>
            <a:b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孤帆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一片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日边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来。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698271" y="1116489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诵读指导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>
            <a:off x="710971" y="1124744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诗句赏析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79712" y="2680203"/>
            <a:ext cx="4572000" cy="604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pc="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天门中断楚江开，</a:t>
            </a:r>
            <a:endParaRPr lang="en-US" altLang="zh-CN" sz="3200" spc="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88024" y="2708920"/>
            <a:ext cx="516918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47170" y="4077072"/>
            <a:ext cx="516918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407010" y="2708920"/>
            <a:ext cx="516918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203848" y="2041684"/>
            <a:ext cx="906017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断开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115153" y="2113692"/>
            <a:ext cx="3057247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楚江将天门山分开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051720" y="4005064"/>
            <a:ext cx="381642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spc="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碧水东流至此回。</a:t>
            </a:r>
            <a:endParaRPr lang="zh-CN" altLang="en-US" sz="3200" spc="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4758015" y="3429000"/>
            <a:ext cx="4134465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江水因撞击到山而折回去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11730" y="3860165"/>
            <a:ext cx="6731635" cy="2999105"/>
            <a:chOff x="3798" y="6079"/>
            <a:chExt cx="10601" cy="4723"/>
          </a:xfrm>
        </p:grpSpPr>
        <p:grpSp>
          <p:nvGrpSpPr>
            <p:cNvPr id="38" name="组合 37"/>
            <p:cNvGrpSpPr/>
            <p:nvPr/>
          </p:nvGrpSpPr>
          <p:grpSpPr>
            <a:xfrm>
              <a:off x="3798" y="6079"/>
              <a:ext cx="6737" cy="4424"/>
              <a:chOff x="2923177" y="2660223"/>
              <a:chExt cx="7477896" cy="3704622"/>
            </a:xfrm>
          </p:grpSpPr>
          <p:pic>
            <p:nvPicPr>
              <p:cNvPr id="40" name="图片 5"/>
              <p:cNvPicPr>
                <a:picLocks noChangeAspect="1"/>
              </p:cNvPicPr>
              <p:nvPr/>
            </p:nvPicPr>
            <p:blipFill rotWithShape="1">
              <a:blip r:embed="rId4" cstate="print"/>
              <a:srcRect l="35500" r="32250" b="80044"/>
              <a:stretch>
                <a:fillRect/>
              </a:stretch>
            </p:blipFill>
            <p:spPr bwMode="auto">
              <a:xfrm rot="7329055">
                <a:off x="2953386" y="2630014"/>
                <a:ext cx="376614" cy="4370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41" name="组合 40"/>
              <p:cNvGrpSpPr/>
              <p:nvPr/>
            </p:nvGrpSpPr>
            <p:grpSpPr>
              <a:xfrm>
                <a:off x="4935454" y="3651152"/>
                <a:ext cx="5465619" cy="2713693"/>
                <a:chOff x="5079470" y="4155208"/>
                <a:chExt cx="5465619" cy="2713693"/>
              </a:xfrm>
            </p:grpSpPr>
            <p:sp>
              <p:nvSpPr>
                <p:cNvPr id="42" name="云形标注 41"/>
                <p:cNvSpPr/>
                <p:nvPr/>
              </p:nvSpPr>
              <p:spPr>
                <a:xfrm>
                  <a:off x="5079470" y="4155208"/>
                  <a:ext cx="5465619" cy="2713693"/>
                </a:xfrm>
                <a:prstGeom prst="cloudCallout">
                  <a:avLst>
                    <a:gd name="adj1" fmla="val 74914"/>
                    <a:gd name="adj2" fmla="val 18348"/>
                  </a:avLst>
                </a:prstGeom>
                <a:solidFill>
                  <a:srgbClr val="99CC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5626033" y="4629998"/>
                  <a:ext cx="4700433" cy="182640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写出了江水浩浩荡荡、来势汹涌的气势。</a:t>
                  </a:r>
                  <a:endPara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35" y="8234"/>
              <a:ext cx="2165" cy="25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4" name="矩形 43"/>
          <p:cNvSpPr/>
          <p:nvPr/>
        </p:nvSpPr>
        <p:spPr>
          <a:xfrm>
            <a:off x="2843808" y="1268760"/>
            <a:ext cx="2031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人山相望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 animBg="1"/>
      <p:bldP spid="24" grpId="0" animBg="1"/>
      <p:bldP spid="27" grpId="0" animBg="1"/>
      <p:bldP spid="33" grpId="0" animBg="1"/>
      <p:bldP spid="34" grpId="0" animBg="1"/>
      <p:bldP spid="35" grpId="0"/>
      <p:bldP spid="3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>
            <a:off x="467544" y="1124744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诗句赏析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23728" y="2204864"/>
            <a:ext cx="374441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pc="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两岸青山相对出，</a:t>
            </a:r>
            <a:endParaRPr lang="en-US" altLang="zh-CN" sz="3200" spc="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19178" y="2276872"/>
            <a:ext cx="444910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60032" y="3356992"/>
            <a:ext cx="516918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123728" y="3284984"/>
            <a:ext cx="381642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pc="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孤帆一片日边来</a:t>
            </a:r>
            <a:r>
              <a:rPr lang="zh-CN" altLang="zh-CN" sz="3200" spc="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spc="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5724128" y="2276872"/>
            <a:ext cx="1620957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迎接李白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11730" y="3860165"/>
            <a:ext cx="6731635" cy="2999105"/>
            <a:chOff x="3798" y="6079"/>
            <a:chExt cx="10601" cy="4723"/>
          </a:xfrm>
        </p:grpSpPr>
        <p:grpSp>
          <p:nvGrpSpPr>
            <p:cNvPr id="38" name="组合 37"/>
            <p:cNvGrpSpPr/>
            <p:nvPr/>
          </p:nvGrpSpPr>
          <p:grpSpPr>
            <a:xfrm>
              <a:off x="3798" y="6079"/>
              <a:ext cx="6737" cy="4424"/>
              <a:chOff x="2923177" y="2660223"/>
              <a:chExt cx="7477896" cy="3704622"/>
            </a:xfrm>
          </p:grpSpPr>
          <p:pic>
            <p:nvPicPr>
              <p:cNvPr id="40" name="图片 5"/>
              <p:cNvPicPr>
                <a:picLocks noChangeAspect="1"/>
              </p:cNvPicPr>
              <p:nvPr/>
            </p:nvPicPr>
            <p:blipFill rotWithShape="1">
              <a:blip r:embed="rId4" cstate="print"/>
              <a:srcRect l="35500" r="32250" b="80044"/>
              <a:stretch>
                <a:fillRect/>
              </a:stretch>
            </p:blipFill>
            <p:spPr bwMode="auto">
              <a:xfrm rot="7329055">
                <a:off x="2953386" y="2630014"/>
                <a:ext cx="376614" cy="4370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41" name="组合 40"/>
              <p:cNvGrpSpPr/>
              <p:nvPr/>
            </p:nvGrpSpPr>
            <p:grpSpPr>
              <a:xfrm>
                <a:off x="4935454" y="3651152"/>
                <a:ext cx="5465619" cy="2713693"/>
                <a:chOff x="5079470" y="4155208"/>
                <a:chExt cx="5465619" cy="2713693"/>
              </a:xfrm>
            </p:grpSpPr>
            <p:sp>
              <p:nvSpPr>
                <p:cNvPr id="42" name="云形标注 41"/>
                <p:cNvSpPr/>
                <p:nvPr/>
              </p:nvSpPr>
              <p:spPr>
                <a:xfrm>
                  <a:off x="5079470" y="4155208"/>
                  <a:ext cx="5465619" cy="2713693"/>
                </a:xfrm>
                <a:prstGeom prst="cloudCallout">
                  <a:avLst>
                    <a:gd name="adj1" fmla="val 74914"/>
                    <a:gd name="adj2" fmla="val 18348"/>
                  </a:avLst>
                </a:prstGeom>
                <a:solidFill>
                  <a:srgbClr val="99CC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5584641" y="4589915"/>
                  <a:ext cx="4700433" cy="182640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一“出”一“来”写出了李白内心的激动和惊喜。</a:t>
                  </a:r>
                  <a:endPara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35" y="8234"/>
              <a:ext cx="2165" cy="25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1125825" y="4319047"/>
            <a:ext cx="1836497" cy="965037"/>
            <a:chOff x="5455939" y="974072"/>
            <a:chExt cx="1836497" cy="965037"/>
          </a:xfrm>
        </p:grpSpPr>
        <p:sp>
          <p:nvSpPr>
            <p:cNvPr id="3" name="爆炸形 2 2"/>
            <p:cNvSpPr/>
            <p:nvPr/>
          </p:nvSpPr>
          <p:spPr>
            <a:xfrm rot="1182396">
              <a:off x="5455939" y="974072"/>
              <a:ext cx="1836497" cy="965037"/>
            </a:xfrm>
            <a:prstGeom prst="irregularSeal2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868144" y="1196752"/>
              <a:ext cx="10081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</a:rPr>
                <a:t>拟人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724128" y="3284984"/>
            <a:ext cx="1620957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奔向李白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43808" y="1268760"/>
            <a:ext cx="2031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人山相融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 animBg="1"/>
      <p:bldP spid="24" grpId="0" animBg="1"/>
      <p:bldP spid="35" grpId="0"/>
      <p:bldP spid="36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779912" y="594928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6362816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0383" y="1798693"/>
            <a:ext cx="69999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诵读全诗，说说哪些词语用得好。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2"/>
          <p:cNvSpPr>
            <a:spLocks noChangeArrowheads="1"/>
          </p:cNvSpPr>
          <p:nvPr/>
        </p:nvSpPr>
        <p:spPr bwMode="auto">
          <a:xfrm>
            <a:off x="710972" y="980728"/>
            <a:ext cx="1858484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小讨论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9050" y="3068955"/>
            <a:ext cx="4120515" cy="3665220"/>
            <a:chOff x="30" y="4833"/>
            <a:chExt cx="6489" cy="5772"/>
          </a:xfrm>
        </p:grpSpPr>
        <p:sp>
          <p:nvSpPr>
            <p:cNvPr id="18" name="矩形 17"/>
            <p:cNvSpPr/>
            <p:nvPr/>
          </p:nvSpPr>
          <p:spPr>
            <a:xfrm>
              <a:off x="1100" y="4833"/>
              <a:ext cx="5103" cy="3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六个动词“断、开、流、回、出、来”使得山水景物呈现出跃跃欲出的动态，描绘出了天门山一带的雄奇阔远。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0" y="8575"/>
              <a:ext cx="1814" cy="20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矩形标注 5"/>
            <p:cNvSpPr/>
            <p:nvPr/>
          </p:nvSpPr>
          <p:spPr>
            <a:xfrm>
              <a:off x="963" y="4833"/>
              <a:ext cx="5557" cy="3175"/>
            </a:xfrm>
            <a:prstGeom prst="wedgeRectCallout">
              <a:avLst>
                <a:gd name="adj1" fmla="val -35064"/>
                <a:gd name="adj2" fmla="val 80891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427855" y="3068955"/>
            <a:ext cx="4540885" cy="3780790"/>
            <a:chOff x="6973" y="4833"/>
            <a:chExt cx="7151" cy="5954"/>
          </a:xfrm>
        </p:grpSpPr>
        <p:grpSp>
          <p:nvGrpSpPr>
            <p:cNvPr id="14" name="组合 13"/>
            <p:cNvGrpSpPr/>
            <p:nvPr/>
          </p:nvGrpSpPr>
          <p:grpSpPr>
            <a:xfrm>
              <a:off x="12076" y="6307"/>
              <a:ext cx="2049" cy="4480"/>
              <a:chOff x="5629139" y="3682337"/>
              <a:chExt cx="1247809" cy="3155552"/>
            </a:xfrm>
          </p:grpSpPr>
          <p:pic>
            <p:nvPicPr>
              <p:cNvPr id="15" name="图片 5"/>
              <p:cNvPicPr>
                <a:picLocks noChangeAspect="1"/>
              </p:cNvPicPr>
              <p:nvPr/>
            </p:nvPicPr>
            <p:blipFill rotWithShape="1">
              <a:blip r:embed="rId7" cstate="print"/>
              <a:srcRect l="35500" r="32250" b="80044"/>
              <a:stretch>
                <a:fillRect/>
              </a:stretch>
            </p:blipFill>
            <p:spPr bwMode="auto">
              <a:xfrm>
                <a:off x="6181719" y="3682337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" name="Picture 2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29139" y="5068843"/>
                <a:ext cx="1247809" cy="17690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" name="矩形 2"/>
            <p:cNvSpPr/>
            <p:nvPr/>
          </p:nvSpPr>
          <p:spPr>
            <a:xfrm>
              <a:off x="6973" y="4833"/>
              <a:ext cx="5557" cy="3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两对色彩鲜明的景物“青山”和“碧水”，“白帆”和“红日”勾勒出了一幅精美的图画，诗中有画，画中有诗。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矩形标注 19"/>
            <p:cNvSpPr/>
            <p:nvPr/>
          </p:nvSpPr>
          <p:spPr>
            <a:xfrm>
              <a:off x="6973" y="4833"/>
              <a:ext cx="5670" cy="3629"/>
            </a:xfrm>
            <a:prstGeom prst="wedgeRectCallout">
              <a:avLst>
                <a:gd name="adj1" fmla="val 31932"/>
                <a:gd name="adj2" fmla="val 63102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左大括号 42"/>
          <p:cNvSpPr/>
          <p:nvPr/>
        </p:nvSpPr>
        <p:spPr>
          <a:xfrm>
            <a:off x="1628775" y="2479040"/>
            <a:ext cx="128270" cy="143129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272415" y="2872105"/>
            <a:ext cx="148463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望天门山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7506335" y="2456180"/>
            <a:ext cx="131445" cy="1461135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757045" y="1916430"/>
            <a:ext cx="5955665" cy="1132205"/>
            <a:chOff x="3671" y="3035"/>
            <a:chExt cx="9379" cy="1783"/>
          </a:xfrm>
        </p:grpSpPr>
        <p:sp>
          <p:nvSpPr>
            <p:cNvPr id="42" name="Rectangle 5"/>
            <p:cNvSpPr>
              <a:spLocks noChangeArrowheads="1"/>
            </p:cNvSpPr>
            <p:nvPr/>
          </p:nvSpPr>
          <p:spPr bwMode="auto">
            <a:xfrm>
              <a:off x="3671" y="3376"/>
              <a:ext cx="2458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山险水急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877" y="3035"/>
              <a:ext cx="4714" cy="1783"/>
              <a:chOff x="6103" y="2357"/>
              <a:chExt cx="4714" cy="1783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6129" y="2357"/>
                <a:ext cx="4688" cy="1019"/>
                <a:chOff x="6129" y="2357"/>
                <a:chExt cx="4688" cy="1019"/>
              </a:xfrm>
            </p:grpSpPr>
            <p:sp>
              <p:nvSpPr>
                <p:cNvPr id="2" name="Rectangle 5"/>
                <p:cNvSpPr>
                  <a:spLocks noChangeArrowheads="1"/>
                </p:cNvSpPr>
                <p:nvPr/>
              </p:nvSpPr>
              <p:spPr bwMode="auto">
                <a:xfrm>
                  <a:off x="6129" y="2360"/>
                  <a:ext cx="2458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400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天门中断</a:t>
                  </a:r>
                  <a:endPara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" name="Rectangle 5"/>
                <p:cNvSpPr>
                  <a:spLocks noChangeArrowheads="1"/>
                </p:cNvSpPr>
                <p:nvPr/>
              </p:nvSpPr>
              <p:spPr bwMode="auto">
                <a:xfrm>
                  <a:off x="9045" y="2357"/>
                  <a:ext cx="1773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400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楚江开</a:t>
                  </a:r>
                  <a:endPara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4" name="直接箭头连接符 3"/>
                <p:cNvCxnSpPr/>
                <p:nvPr/>
              </p:nvCxnSpPr>
              <p:spPr>
                <a:xfrm>
                  <a:off x="8299" y="2968"/>
                  <a:ext cx="746" cy="21"/>
                </a:xfrm>
                <a:prstGeom prst="straightConnector1">
                  <a:avLst/>
                </a:prstGeom>
                <a:ln w="38100" cap="rnd" cmpd="sng">
                  <a:gradFill flip="none" rotWithShape="1">
                    <a:gsLst>
                      <a:gs pos="0">
                        <a:srgbClr val="A603AB"/>
                      </a:gs>
                      <a:gs pos="0">
                        <a:srgbClr val="0819FB"/>
                      </a:gs>
                      <a:gs pos="0">
                        <a:srgbClr val="1A8D48"/>
                      </a:gs>
                      <a:gs pos="100000">
                        <a:srgbClr val="FFFF00"/>
                      </a:gs>
                      <a:gs pos="100000">
                        <a:srgbClr val="EE3F17"/>
                      </a:gs>
                      <a:gs pos="100000">
                        <a:srgbClr val="E81766"/>
                      </a:gs>
                      <a:gs pos="100000">
                        <a:srgbClr val="A603AB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prstDash val="solid"/>
                  <a:round/>
                  <a:headEnd type="none" w="sm" len="sm"/>
                  <a:tailEnd type="arrow"/>
                </a:ln>
              </p:spPr>
              <p:style>
                <a:lnRef idx="1">
                  <a:schemeClr val="accent3"/>
                </a:lnRef>
                <a:fillRef idx="0">
                  <a:schemeClr val="accent3"/>
                </a:fillRef>
                <a:effectRef idx="0">
                  <a:schemeClr val="accent3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" name="组合 7"/>
              <p:cNvGrpSpPr/>
              <p:nvPr/>
            </p:nvGrpSpPr>
            <p:grpSpPr>
              <a:xfrm>
                <a:off x="6103" y="3122"/>
                <a:ext cx="4689" cy="1019"/>
                <a:chOff x="6103" y="3122"/>
                <a:chExt cx="4689" cy="1019"/>
              </a:xfrm>
            </p:grpSpPr>
            <p:sp>
              <p:nvSpPr>
                <p:cNvPr id="5" name="Rectangle 5"/>
                <p:cNvSpPr>
                  <a:spLocks noChangeArrowheads="1"/>
                </p:cNvSpPr>
                <p:nvPr/>
              </p:nvSpPr>
              <p:spPr bwMode="auto">
                <a:xfrm>
                  <a:off x="6103" y="3125"/>
                  <a:ext cx="2458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400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碧水东流</a:t>
                  </a:r>
                  <a:endPara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" name="Rectangle 5"/>
                <p:cNvSpPr>
                  <a:spLocks noChangeArrowheads="1"/>
                </p:cNvSpPr>
                <p:nvPr/>
              </p:nvSpPr>
              <p:spPr bwMode="auto">
                <a:xfrm>
                  <a:off x="9019" y="3122"/>
                  <a:ext cx="1773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400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至此回</a:t>
                  </a:r>
                  <a:endPara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7" name="直接箭头连接符 6"/>
                <p:cNvCxnSpPr/>
                <p:nvPr/>
              </p:nvCxnSpPr>
              <p:spPr>
                <a:xfrm>
                  <a:off x="8273" y="3733"/>
                  <a:ext cx="746" cy="21"/>
                </a:xfrm>
                <a:prstGeom prst="straightConnector1">
                  <a:avLst/>
                </a:prstGeom>
                <a:ln w="38100" cap="rnd" cmpd="sng">
                  <a:gradFill flip="none" rotWithShape="1">
                    <a:gsLst>
                      <a:gs pos="0">
                        <a:srgbClr val="A603AB"/>
                      </a:gs>
                      <a:gs pos="0">
                        <a:srgbClr val="0819FB"/>
                      </a:gs>
                      <a:gs pos="0">
                        <a:srgbClr val="1A8D48"/>
                      </a:gs>
                      <a:gs pos="100000">
                        <a:srgbClr val="FFFF00"/>
                      </a:gs>
                      <a:gs pos="100000">
                        <a:srgbClr val="EE3F17"/>
                      </a:gs>
                      <a:gs pos="100000">
                        <a:srgbClr val="E81766"/>
                      </a:gs>
                      <a:gs pos="100000">
                        <a:srgbClr val="A603AB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prstDash val="solid"/>
                  <a:round/>
                  <a:headEnd type="none" w="sm" len="sm"/>
                  <a:tailEnd type="arrow"/>
                </a:ln>
              </p:spPr>
              <p:style>
                <a:lnRef idx="1">
                  <a:schemeClr val="accent3"/>
                </a:lnRef>
                <a:fillRef idx="0">
                  <a:schemeClr val="accent3"/>
                </a:fillRef>
                <a:effectRef idx="0">
                  <a:schemeClr val="accent3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1" name="左大括号 10"/>
            <p:cNvSpPr/>
            <p:nvPr/>
          </p:nvSpPr>
          <p:spPr>
            <a:xfrm>
              <a:off x="5814" y="3646"/>
              <a:ext cx="138" cy="786"/>
            </a:xfrm>
            <a:prstGeom prst="leftBrac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2" name="左大括号 11"/>
            <p:cNvSpPr/>
            <p:nvPr/>
          </p:nvSpPr>
          <p:spPr>
            <a:xfrm flipH="1">
              <a:off x="10480" y="3606"/>
              <a:ext cx="224" cy="786"/>
            </a:xfrm>
            <a:prstGeom prst="leftBrac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3" name="Rectangle 5"/>
            <p:cNvSpPr>
              <a:spLocks noChangeArrowheads="1"/>
            </p:cNvSpPr>
            <p:nvPr/>
          </p:nvSpPr>
          <p:spPr bwMode="auto">
            <a:xfrm>
              <a:off x="10592" y="3376"/>
              <a:ext cx="2458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山水相映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57045" y="3265170"/>
            <a:ext cx="5409565" cy="1137920"/>
            <a:chOff x="3671" y="3027"/>
            <a:chExt cx="8519" cy="1792"/>
          </a:xfrm>
        </p:grpSpPr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3671" y="3376"/>
              <a:ext cx="2458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日出帆来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877" y="3027"/>
              <a:ext cx="3742" cy="1792"/>
              <a:chOff x="6103" y="2349"/>
              <a:chExt cx="3742" cy="1792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6129" y="2349"/>
                <a:ext cx="3716" cy="1027"/>
                <a:chOff x="6129" y="2349"/>
                <a:chExt cx="3716" cy="1027"/>
              </a:xfrm>
            </p:grpSpPr>
            <p:sp>
              <p:nvSpPr>
                <p:cNvPr id="24" name="Rectangle 5"/>
                <p:cNvSpPr>
                  <a:spLocks noChangeArrowheads="1"/>
                </p:cNvSpPr>
                <p:nvPr/>
              </p:nvSpPr>
              <p:spPr bwMode="auto">
                <a:xfrm>
                  <a:off x="6129" y="2360"/>
                  <a:ext cx="2458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400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青山</a:t>
                  </a:r>
                  <a:endPara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5" name="Rectangle 5"/>
                <p:cNvSpPr>
                  <a:spLocks noChangeArrowheads="1"/>
                </p:cNvSpPr>
                <p:nvPr/>
              </p:nvSpPr>
              <p:spPr bwMode="auto">
                <a:xfrm>
                  <a:off x="8072" y="2349"/>
                  <a:ext cx="1773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400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相对出</a:t>
                  </a:r>
                  <a:endPara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6" name="直接箭头连接符 25"/>
                <p:cNvCxnSpPr/>
                <p:nvPr/>
              </p:nvCxnSpPr>
              <p:spPr>
                <a:xfrm>
                  <a:off x="7326" y="2928"/>
                  <a:ext cx="746" cy="21"/>
                </a:xfrm>
                <a:prstGeom prst="straightConnector1">
                  <a:avLst/>
                </a:prstGeom>
                <a:ln w="38100" cap="rnd" cmpd="sng">
                  <a:gradFill flip="none" rotWithShape="1">
                    <a:gsLst>
                      <a:gs pos="0">
                        <a:srgbClr val="A603AB"/>
                      </a:gs>
                      <a:gs pos="0">
                        <a:srgbClr val="0819FB"/>
                      </a:gs>
                      <a:gs pos="0">
                        <a:srgbClr val="1A8D48"/>
                      </a:gs>
                      <a:gs pos="100000">
                        <a:srgbClr val="FFFF00"/>
                      </a:gs>
                      <a:gs pos="100000">
                        <a:srgbClr val="EE3F17"/>
                      </a:gs>
                      <a:gs pos="100000">
                        <a:srgbClr val="E81766"/>
                      </a:gs>
                      <a:gs pos="100000">
                        <a:srgbClr val="A603AB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prstDash val="solid"/>
                  <a:round/>
                  <a:headEnd type="none" w="sm" len="sm"/>
                  <a:tailEnd type="arrow"/>
                </a:ln>
              </p:spPr>
              <p:style>
                <a:lnRef idx="1">
                  <a:schemeClr val="accent3"/>
                </a:lnRef>
                <a:fillRef idx="0">
                  <a:schemeClr val="accent3"/>
                </a:fillRef>
                <a:effectRef idx="0">
                  <a:schemeClr val="accent3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" name="组合 26"/>
              <p:cNvGrpSpPr/>
              <p:nvPr/>
            </p:nvGrpSpPr>
            <p:grpSpPr>
              <a:xfrm>
                <a:off x="6103" y="3125"/>
                <a:ext cx="3742" cy="1016"/>
                <a:chOff x="6103" y="3125"/>
                <a:chExt cx="3742" cy="1016"/>
              </a:xfrm>
            </p:grpSpPr>
            <p:sp>
              <p:nvSpPr>
                <p:cNvPr id="28" name="Rectangle 5"/>
                <p:cNvSpPr>
                  <a:spLocks noChangeArrowheads="1"/>
                </p:cNvSpPr>
                <p:nvPr/>
              </p:nvSpPr>
              <p:spPr bwMode="auto">
                <a:xfrm>
                  <a:off x="6103" y="3125"/>
                  <a:ext cx="2458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400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孤帆</a:t>
                  </a:r>
                  <a:endPara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9" name="Rectangle 5"/>
                <p:cNvSpPr>
                  <a:spLocks noChangeArrowheads="1"/>
                </p:cNvSpPr>
                <p:nvPr/>
              </p:nvSpPr>
              <p:spPr bwMode="auto">
                <a:xfrm>
                  <a:off x="8072" y="3125"/>
                  <a:ext cx="1773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400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日边来</a:t>
                  </a:r>
                  <a:endPara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30" name="直接箭头连接符 29"/>
                <p:cNvCxnSpPr/>
                <p:nvPr/>
              </p:nvCxnSpPr>
              <p:spPr>
                <a:xfrm>
                  <a:off x="7326" y="3693"/>
                  <a:ext cx="746" cy="21"/>
                </a:xfrm>
                <a:prstGeom prst="straightConnector1">
                  <a:avLst/>
                </a:prstGeom>
                <a:ln w="38100" cap="rnd" cmpd="sng">
                  <a:gradFill flip="none" rotWithShape="1">
                    <a:gsLst>
                      <a:gs pos="0">
                        <a:srgbClr val="A603AB"/>
                      </a:gs>
                      <a:gs pos="0">
                        <a:srgbClr val="0819FB"/>
                      </a:gs>
                      <a:gs pos="0">
                        <a:srgbClr val="1A8D48"/>
                      </a:gs>
                      <a:gs pos="100000">
                        <a:srgbClr val="FFFF00"/>
                      </a:gs>
                      <a:gs pos="100000">
                        <a:srgbClr val="EE3F17"/>
                      </a:gs>
                      <a:gs pos="100000">
                        <a:srgbClr val="E81766"/>
                      </a:gs>
                      <a:gs pos="100000">
                        <a:srgbClr val="A603AB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prstDash val="solid"/>
                  <a:round/>
                  <a:headEnd type="none" w="sm" len="sm"/>
                  <a:tailEnd type="arrow"/>
                </a:ln>
              </p:spPr>
              <p:style>
                <a:lnRef idx="1">
                  <a:schemeClr val="accent3"/>
                </a:lnRef>
                <a:fillRef idx="0">
                  <a:schemeClr val="accent3"/>
                </a:fillRef>
                <a:effectRef idx="0">
                  <a:schemeClr val="accent3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1" name="左大括号 30"/>
            <p:cNvSpPr/>
            <p:nvPr/>
          </p:nvSpPr>
          <p:spPr>
            <a:xfrm>
              <a:off x="5814" y="3646"/>
              <a:ext cx="138" cy="786"/>
            </a:xfrm>
            <a:prstGeom prst="leftBrac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2" name="左大括号 31"/>
            <p:cNvSpPr/>
            <p:nvPr/>
          </p:nvSpPr>
          <p:spPr>
            <a:xfrm flipH="1">
              <a:off x="9508" y="3606"/>
              <a:ext cx="224" cy="786"/>
            </a:xfrm>
            <a:prstGeom prst="leftBrac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3" name="Rectangle 5"/>
            <p:cNvSpPr>
              <a:spLocks noChangeArrowheads="1"/>
            </p:cNvSpPr>
            <p:nvPr/>
          </p:nvSpPr>
          <p:spPr bwMode="auto">
            <a:xfrm>
              <a:off x="9732" y="3355"/>
              <a:ext cx="2458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以动写静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7844155" y="2410460"/>
            <a:ext cx="60134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山河壮美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6" grpId="0"/>
      <p:bldP spid="47" grpId="0" bldLvl="0" animBg="1"/>
      <p:bldP spid="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>
            <a:off x="710971" y="1124744"/>
            <a:ext cx="2018812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解译诗题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9476" y="1270501"/>
            <a:ext cx="3560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饮湖上初晴后雨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76056" y="2204864"/>
            <a:ext cx="3407301" cy="2749550"/>
          </a:xfrm>
          <a:prstGeom prst="rect">
            <a:avLst/>
          </a:prstGeom>
          <a:ln>
            <a:solidFill>
              <a:srgbClr val="99CC00"/>
            </a:solidFill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2400" dirty="0">
                <a:solidFill>
                  <a:srgbClr val="0000FF"/>
                </a:solidFill>
              </a:rPr>
              <a:t>    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1703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年，苏轼任杭州通判期间曾在西湖饮酒游赏，开始时阳光明丽，后来下起了大雨，两种不同的景致，他都很欣赏，于是写下了这首诗。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AutoShape 2" descr="http://img0.imgtn.bdimg.com/it/u=3717486905,3434418606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AutoShape 4" descr="http://img0.imgtn.bdimg.com/it/u=3717486905,3434418606&amp;fm=214&amp;gp=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AutoShape 6" descr="http://img1.imgtn.bdimg.com/it/u=3717486905,3434418606&amp;fm=27&amp;gp=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AutoShape 10" descr="http://img3.imgtn.bdimg.com/it/u=2984429848,3546078484&amp;fm=214&amp;gp=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AutoShape 12" descr="http://img3.imgtn.bdimg.com/it/u=2984429848,3546078484&amp;fm=214&amp;gp=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AutoShape 14" descr="http://img2.imgtn.bdimg.com/it/u=2875247902,2643396450&amp;fm=214&amp;gp=0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AutoShape 16" descr="http://img0.imgtn.bdimg.com/it/u=3717486905,3434418606&amp;fm=214&amp;gp=0.jpg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8089" y="2276872"/>
            <a:ext cx="3483387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矩形 17"/>
          <p:cNvSpPr/>
          <p:nvPr/>
        </p:nvSpPr>
        <p:spPr>
          <a:xfrm>
            <a:off x="3779912" y="1340768"/>
            <a:ext cx="60652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499992" y="620688"/>
            <a:ext cx="902811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饮酒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 bldLvl="0" animBg="1"/>
      <p:bldP spid="18" grpId="0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4725144"/>
            <a:ext cx="8352928" cy="187965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1600" y="1988840"/>
            <a:ext cx="7704856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/>
              <a:t>               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饮湖上初晴后雨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　北宋（苏轼）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水光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潋滟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晴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方好，山色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空蒙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亦奇。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欲把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西湖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西子，淡妆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浓抹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相宜。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710971" y="1124744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诵读指导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>
            <a:off x="710971" y="1124744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诗句赏析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23728" y="2636912"/>
            <a:ext cx="45720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pc="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水光潋滟晴方好</a:t>
            </a:r>
            <a:endParaRPr lang="en-US" altLang="zh-CN" sz="3200" spc="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31840" y="2708920"/>
            <a:ext cx="936104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139952" y="1988840"/>
            <a:ext cx="3416321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你想到了哪些词语？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187624" y="3717032"/>
            <a:ext cx="1620957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波光粼粼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62985" y="4611370"/>
            <a:ext cx="5580380" cy="2247900"/>
            <a:chOff x="5611" y="7262"/>
            <a:chExt cx="8788" cy="3540"/>
          </a:xfrm>
        </p:grpSpPr>
        <p:grpSp>
          <p:nvGrpSpPr>
            <p:cNvPr id="41" name="组合 40"/>
            <p:cNvGrpSpPr/>
            <p:nvPr/>
          </p:nvGrpSpPr>
          <p:grpSpPr>
            <a:xfrm>
              <a:off x="5611" y="7262"/>
              <a:ext cx="4924" cy="3241"/>
              <a:chOff x="5079470" y="4155208"/>
              <a:chExt cx="5465619" cy="2713693"/>
            </a:xfrm>
          </p:grpSpPr>
          <p:sp>
            <p:nvSpPr>
              <p:cNvPr id="42" name="云形标注 41"/>
              <p:cNvSpPr/>
              <p:nvPr/>
            </p:nvSpPr>
            <p:spPr>
              <a:xfrm>
                <a:off x="5079470" y="4155208"/>
                <a:ext cx="5465619" cy="2713693"/>
              </a:xfrm>
              <a:prstGeom prst="cloudCallout">
                <a:avLst>
                  <a:gd name="adj1" fmla="val 74914"/>
                  <a:gd name="adj2" fmla="val 18348"/>
                </a:avLst>
              </a:prstGeom>
              <a:solidFill>
                <a:srgbClr val="99CC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5710515" y="4399998"/>
                <a:ext cx="4700433" cy="23946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诗人用了一个什么字来抒发对晴天西湖美景的赞美？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35" y="8234"/>
              <a:ext cx="2165" cy="25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4" name="矩形 43"/>
          <p:cNvSpPr/>
          <p:nvPr/>
        </p:nvSpPr>
        <p:spPr>
          <a:xfrm>
            <a:off x="3305472" y="1268760"/>
            <a:ext cx="11079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600" cap="all" dirty="0">
                <a:solidFill>
                  <a:prstClr val="black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晴天</a:t>
            </a:r>
            <a:endParaRPr lang="zh-CN" altLang="en-US" sz="3600" cap="all" dirty="0">
              <a:solidFill>
                <a:prstClr val="black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275856" y="3717032"/>
            <a:ext cx="1620957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波光闪闪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7668344" y="3697868"/>
            <a:ext cx="902811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364088" y="3717032"/>
            <a:ext cx="1620957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浮光跃金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32040" y="2708920"/>
            <a:ext cx="516918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 animBg="1"/>
      <p:bldP spid="33" grpId="0" animBg="1"/>
      <p:bldP spid="34" grpId="0" animBg="1"/>
      <p:bldP spid="21" grpId="0" animBg="1"/>
      <p:bldP spid="22" grpId="0" animBg="1"/>
      <p:bldP spid="23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W020150923561600152792.jpgW02015092356160015279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96886" y="1688619"/>
            <a:ext cx="2409190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713105" y="1741170"/>
            <a:ext cx="4290695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李白：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701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762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年），字太白，号青莲居士。是唐代伟大的浪漫主义诗人，被后人誉为“诗仙”。其人爽朗大方，爱饮酒作诗，喜欢交朋友。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主要作品：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《蜀道难》《将进酒》《梦游天姥吟留别》等。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后人评价：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笔落惊风雨，诗成泣鬼神。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>
            <a:off x="710971" y="1124744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诗句赏析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23728" y="2636912"/>
            <a:ext cx="45720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pc="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山色空蒙雨亦奇</a:t>
            </a:r>
            <a:endParaRPr lang="zh-CN" altLang="en-US" sz="3200" spc="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3200" spc="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31840" y="2708920"/>
            <a:ext cx="936104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716016" y="1916832"/>
            <a:ext cx="4134465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雾气迷蒙，景物若隐若现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187624" y="4129916"/>
            <a:ext cx="1620957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朦朦胧胧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2120" y="4797425"/>
            <a:ext cx="8691245" cy="2061845"/>
            <a:chOff x="712" y="7555"/>
            <a:chExt cx="13687" cy="3247"/>
          </a:xfrm>
        </p:grpSpPr>
        <p:grpSp>
          <p:nvGrpSpPr>
            <p:cNvPr id="38" name="组合 37"/>
            <p:cNvGrpSpPr/>
            <p:nvPr/>
          </p:nvGrpSpPr>
          <p:grpSpPr>
            <a:xfrm>
              <a:off x="712" y="7555"/>
              <a:ext cx="9823" cy="2948"/>
              <a:chOff x="-501929" y="3895942"/>
              <a:chExt cx="10903002" cy="2468903"/>
            </a:xfrm>
          </p:grpSpPr>
          <p:pic>
            <p:nvPicPr>
              <p:cNvPr id="40" name="图片 5"/>
              <p:cNvPicPr>
                <a:picLocks noChangeAspect="1"/>
              </p:cNvPicPr>
              <p:nvPr/>
            </p:nvPicPr>
            <p:blipFill rotWithShape="1">
              <a:blip r:embed="rId4" cstate="print"/>
              <a:srcRect l="35500" r="32250" b="80044"/>
              <a:stretch>
                <a:fillRect/>
              </a:stretch>
            </p:blipFill>
            <p:spPr bwMode="auto">
              <a:xfrm rot="7329055">
                <a:off x="-471720" y="5443904"/>
                <a:ext cx="376613" cy="4370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41" name="组合 40"/>
              <p:cNvGrpSpPr/>
              <p:nvPr/>
            </p:nvGrpSpPr>
            <p:grpSpPr>
              <a:xfrm>
                <a:off x="4559520" y="3895942"/>
                <a:ext cx="5841553" cy="2468903"/>
                <a:chOff x="4703536" y="4399998"/>
                <a:chExt cx="5841553" cy="2468903"/>
              </a:xfrm>
            </p:grpSpPr>
            <p:sp>
              <p:nvSpPr>
                <p:cNvPr id="42" name="云形标注 41"/>
                <p:cNvSpPr/>
                <p:nvPr/>
              </p:nvSpPr>
              <p:spPr>
                <a:xfrm>
                  <a:off x="4703536" y="4399998"/>
                  <a:ext cx="5841553" cy="2468903"/>
                </a:xfrm>
                <a:prstGeom prst="cloudCallout">
                  <a:avLst>
                    <a:gd name="adj1" fmla="val 74914"/>
                    <a:gd name="adj2" fmla="val 18348"/>
                  </a:avLst>
                </a:prstGeom>
                <a:solidFill>
                  <a:srgbClr val="99CC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5207026" y="4629998"/>
                  <a:ext cx="5160769" cy="182640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面对雨景，诗人用了一个什么字来抒发心中赞叹？</a:t>
                  </a:r>
                  <a:endPara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35" y="8234"/>
              <a:ext cx="2165" cy="25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4" name="矩形 43"/>
          <p:cNvSpPr/>
          <p:nvPr/>
        </p:nvSpPr>
        <p:spPr>
          <a:xfrm>
            <a:off x="3305473" y="1268760"/>
            <a:ext cx="11079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600" cap="all" dirty="0">
                <a:solidFill>
                  <a:prstClr val="black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雨天</a:t>
            </a:r>
            <a:endParaRPr lang="zh-CN" altLang="en-US" sz="3600" cap="all" dirty="0">
              <a:solidFill>
                <a:prstClr val="black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275856" y="4129916"/>
            <a:ext cx="1620957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隐隐约约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7668344" y="4110752"/>
            <a:ext cx="902811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364088" y="4129916"/>
            <a:ext cx="1620957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若隐若现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436096" y="3212976"/>
            <a:ext cx="3416321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你想到了哪些词语？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32040" y="2708920"/>
            <a:ext cx="516918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 animBg="1"/>
      <p:bldP spid="33" grpId="0" animBg="1"/>
      <p:bldP spid="34" grpId="0" animBg="1"/>
      <p:bldP spid="21" grpId="0" animBg="1"/>
      <p:bldP spid="22" grpId="0" animBg="1"/>
      <p:bldP spid="23" grpId="0" animBg="1"/>
      <p:bldP spid="20" grpId="0" animBg="1"/>
      <p:bldP spid="2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2051720" y="4005064"/>
            <a:ext cx="381642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pc="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淡妆浓抹总相宜</a:t>
            </a:r>
            <a:r>
              <a:rPr lang="zh-CN" altLang="zh-CN" sz="3200" spc="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spc="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>
            <a:off x="710971" y="1124744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诗句赏析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79712" y="2680203"/>
            <a:ext cx="4572000" cy="604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pc="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欲把西湖比西子，</a:t>
            </a:r>
            <a:endParaRPr lang="en-US" altLang="zh-CN" sz="3200" spc="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55976" y="2708920"/>
            <a:ext cx="94896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95936" y="4077072"/>
            <a:ext cx="1368152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115153" y="2113692"/>
            <a:ext cx="3057247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美的化身和代名词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5835234" y="3429000"/>
            <a:ext cx="1980029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都非常合适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562985" y="4611370"/>
            <a:ext cx="3126740" cy="2058035"/>
            <a:chOff x="5079470" y="4155208"/>
            <a:chExt cx="5465619" cy="2713693"/>
          </a:xfrm>
        </p:grpSpPr>
        <p:sp>
          <p:nvSpPr>
            <p:cNvPr id="42" name="云形标注 41"/>
            <p:cNvSpPr/>
            <p:nvPr/>
          </p:nvSpPr>
          <p:spPr>
            <a:xfrm>
              <a:off x="5079470" y="4155208"/>
              <a:ext cx="5465619" cy="2713693"/>
            </a:xfrm>
            <a:prstGeom prst="cloudCallout">
              <a:avLst>
                <a:gd name="adj1" fmla="val 74914"/>
                <a:gd name="adj2" fmla="val 18348"/>
              </a:avLst>
            </a:prstGeom>
            <a:solidFill>
              <a:srgbClr val="99CC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5626033" y="4629998"/>
              <a:ext cx="4700433" cy="18264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写出了作者对西湖晴雨美景的赞叹之情。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2843807" y="1268760"/>
            <a:ext cx="2031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600" cap="all" dirty="0">
                <a:solidFill>
                  <a:prstClr val="black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晴雨西湖</a:t>
            </a:r>
            <a:endParaRPr lang="zh-CN" altLang="en-US" sz="3600" cap="all" dirty="0">
              <a:solidFill>
                <a:prstClr val="black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2844" y="605031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组合 8"/>
          <p:cNvGrpSpPr/>
          <p:nvPr/>
        </p:nvGrpSpPr>
        <p:grpSpPr>
          <a:xfrm>
            <a:off x="2783871" y="4620413"/>
            <a:ext cx="6360129" cy="2239097"/>
            <a:chOff x="4384" y="7276"/>
            <a:chExt cx="10016" cy="3526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35" y="8234"/>
              <a:ext cx="2165" cy="25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" name="组合 2"/>
            <p:cNvGrpSpPr/>
            <p:nvPr/>
          </p:nvGrpSpPr>
          <p:grpSpPr>
            <a:xfrm>
              <a:off x="4384" y="7276"/>
              <a:ext cx="6103" cy="3241"/>
              <a:chOff x="3626919" y="3651152"/>
              <a:chExt cx="6774154" cy="2713693"/>
            </a:xfrm>
          </p:grpSpPr>
          <p:pic>
            <p:nvPicPr>
              <p:cNvPr id="4" name="图片 5"/>
              <p:cNvPicPr>
                <a:picLocks noChangeAspect="1"/>
              </p:cNvPicPr>
              <p:nvPr/>
            </p:nvPicPr>
            <p:blipFill rotWithShape="1">
              <a:blip r:embed="rId5" cstate="print"/>
              <a:srcRect l="35500" r="32250" b="80044"/>
              <a:stretch>
                <a:fillRect/>
              </a:stretch>
            </p:blipFill>
            <p:spPr bwMode="auto">
              <a:xfrm rot="7329055">
                <a:off x="3657127" y="3628173"/>
                <a:ext cx="376614" cy="4370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6" name="组合 5"/>
              <p:cNvGrpSpPr/>
              <p:nvPr/>
            </p:nvGrpSpPr>
            <p:grpSpPr>
              <a:xfrm>
                <a:off x="4935454" y="3651152"/>
                <a:ext cx="5465619" cy="2713693"/>
                <a:chOff x="5079470" y="4155208"/>
                <a:chExt cx="5465619" cy="2713693"/>
              </a:xfrm>
            </p:grpSpPr>
            <p:sp>
              <p:nvSpPr>
                <p:cNvPr id="7" name="云形标注 6"/>
                <p:cNvSpPr/>
                <p:nvPr/>
              </p:nvSpPr>
              <p:spPr>
                <a:xfrm>
                  <a:off x="5079470" y="4155208"/>
                  <a:ext cx="5465619" cy="2713693"/>
                </a:xfrm>
                <a:prstGeom prst="cloudCallout">
                  <a:avLst>
                    <a:gd name="adj1" fmla="val 74914"/>
                    <a:gd name="adj2" fmla="val 18348"/>
                  </a:avLst>
                </a:prstGeom>
                <a:solidFill>
                  <a:srgbClr val="99CC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5626033" y="4629998"/>
                  <a:ext cx="4700433" cy="182640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写出了作者对西湖晴雨美景的赞叹之情。</a:t>
                  </a:r>
                  <a:endPara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5" grpId="0"/>
      <p:bldP spid="17" grpId="0" animBg="1"/>
      <p:bldP spid="24" grpId="0" animBg="1"/>
      <p:bldP spid="34" grpId="0" animBg="1"/>
      <p:bldP spid="3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779912" y="594928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6362816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0383" y="1798693"/>
            <a:ext cx="6999969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       </a:t>
            </a:r>
            <a:r>
              <a:rPr lang="zh-CN" altLang="zh-CN" sz="2800" dirty="0"/>
              <a:t>诗人为什么把西湖比作西子？二者之间有什么相似之处？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2"/>
          <p:cNvSpPr>
            <a:spLocks noChangeArrowheads="1"/>
          </p:cNvSpPr>
          <p:nvPr/>
        </p:nvSpPr>
        <p:spPr bwMode="auto">
          <a:xfrm>
            <a:off x="710972" y="980728"/>
            <a:ext cx="1858484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小讨论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68750" y="3023235"/>
            <a:ext cx="4999990" cy="3826510"/>
            <a:chOff x="6250" y="4761"/>
            <a:chExt cx="7874" cy="6026"/>
          </a:xfrm>
        </p:grpSpPr>
        <p:grpSp>
          <p:nvGrpSpPr>
            <p:cNvPr id="14" name="组合 13"/>
            <p:cNvGrpSpPr/>
            <p:nvPr/>
          </p:nvGrpSpPr>
          <p:grpSpPr>
            <a:xfrm>
              <a:off x="12076" y="6307"/>
              <a:ext cx="2049" cy="4480"/>
              <a:chOff x="5629139" y="3682337"/>
              <a:chExt cx="1247809" cy="3155552"/>
            </a:xfrm>
          </p:grpSpPr>
          <p:pic>
            <p:nvPicPr>
              <p:cNvPr id="15" name="图片 5"/>
              <p:cNvPicPr>
                <a:picLocks noChangeAspect="1"/>
              </p:cNvPicPr>
              <p:nvPr/>
            </p:nvPicPr>
            <p:blipFill rotWithShape="1">
              <a:blip r:embed="rId6" cstate="print"/>
              <a:srcRect l="35500" r="32250" b="80044"/>
              <a:stretch>
                <a:fillRect/>
              </a:stretch>
            </p:blipFill>
            <p:spPr bwMode="auto">
              <a:xfrm>
                <a:off x="6181719" y="3682337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" name="Picture 2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29139" y="5068843"/>
                <a:ext cx="1247809" cy="17690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" name="矩形 2"/>
            <p:cNvSpPr/>
            <p:nvPr/>
          </p:nvSpPr>
          <p:spPr>
            <a:xfrm>
              <a:off x="6250" y="4761"/>
              <a:ext cx="6913" cy="36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西湖和西施都具有天然美的资质，西施无论浓妆艳抹还是淡扫娥眉，总是风姿卓越，西湖不管雨天还是晴天，都美妙无比，这一比喻，写出了西湖的神韵。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矩形标注 19"/>
            <p:cNvSpPr/>
            <p:nvPr/>
          </p:nvSpPr>
          <p:spPr>
            <a:xfrm>
              <a:off x="6250" y="4765"/>
              <a:ext cx="7000" cy="3629"/>
            </a:xfrm>
            <a:prstGeom prst="wedgeRectCallout">
              <a:avLst>
                <a:gd name="adj1" fmla="val 36585"/>
                <a:gd name="adj2" fmla="val 70666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050" y="4437380"/>
            <a:ext cx="3833495" cy="2296795"/>
            <a:chOff x="30" y="6988"/>
            <a:chExt cx="6037" cy="3617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0" y="8575"/>
              <a:ext cx="1814" cy="20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3" name="组合 22"/>
            <p:cNvGrpSpPr/>
            <p:nvPr/>
          </p:nvGrpSpPr>
          <p:grpSpPr>
            <a:xfrm>
              <a:off x="1757" y="6988"/>
              <a:ext cx="4311" cy="1702"/>
              <a:chOff x="2815449" y="5823097"/>
              <a:chExt cx="4784835" cy="1425636"/>
            </a:xfrm>
          </p:grpSpPr>
          <p:sp>
            <p:nvSpPr>
              <p:cNvPr id="24" name="云形标注 23"/>
              <p:cNvSpPr/>
              <p:nvPr/>
            </p:nvSpPr>
            <p:spPr>
              <a:xfrm>
                <a:off x="2815449" y="5823097"/>
                <a:ext cx="4784835" cy="1425636"/>
              </a:xfrm>
              <a:prstGeom prst="cloudCallout">
                <a:avLst>
                  <a:gd name="adj1" fmla="val -41306"/>
                  <a:gd name="adj2" fmla="val 97844"/>
                </a:avLst>
              </a:prstGeom>
              <a:solidFill>
                <a:srgbClr val="99CC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318939" y="6107970"/>
                <a:ext cx="4027919" cy="6899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两者都很美。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左大括号 42"/>
          <p:cNvSpPr/>
          <p:nvPr/>
        </p:nvSpPr>
        <p:spPr>
          <a:xfrm>
            <a:off x="2556510" y="2529840"/>
            <a:ext cx="201930" cy="1941195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267970" y="3105785"/>
            <a:ext cx="248793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饮湖上初晴后雨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6921500" y="2494280"/>
            <a:ext cx="229235" cy="186817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02585" y="1808480"/>
            <a:ext cx="4199255" cy="1366520"/>
            <a:chOff x="5136" y="2848"/>
            <a:chExt cx="6613" cy="2152"/>
          </a:xfrm>
        </p:grpSpPr>
        <p:sp>
          <p:nvSpPr>
            <p:cNvPr id="44" name="Rectangle 5"/>
            <p:cNvSpPr>
              <a:spLocks noChangeArrowheads="1"/>
            </p:cNvSpPr>
            <p:nvPr/>
          </p:nvSpPr>
          <p:spPr bwMode="auto">
            <a:xfrm>
              <a:off x="5136" y="3444"/>
              <a:ext cx="2406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水光山色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左大括号 3"/>
            <p:cNvSpPr/>
            <p:nvPr/>
          </p:nvSpPr>
          <p:spPr>
            <a:xfrm>
              <a:off x="7177" y="3444"/>
              <a:ext cx="250" cy="1201"/>
            </a:xfrm>
            <a:prstGeom prst="leftBrac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7428" y="2848"/>
              <a:ext cx="1823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晴方好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7427" y="3984"/>
              <a:ext cx="1823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雨亦奇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左大括号 6"/>
            <p:cNvSpPr/>
            <p:nvPr/>
          </p:nvSpPr>
          <p:spPr>
            <a:xfrm flipH="1">
              <a:off x="9089" y="3444"/>
              <a:ext cx="162" cy="1201"/>
            </a:xfrm>
            <a:prstGeom prst="leftBrac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9343" y="3444"/>
              <a:ext cx="2406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即景抒情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02585" y="3601720"/>
            <a:ext cx="4199255" cy="1366520"/>
            <a:chOff x="5136" y="2848"/>
            <a:chExt cx="6613" cy="2152"/>
          </a:xfrm>
        </p:grpSpPr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5136" y="3444"/>
              <a:ext cx="2406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浓妆谈抹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左大括号 11"/>
            <p:cNvSpPr/>
            <p:nvPr/>
          </p:nvSpPr>
          <p:spPr>
            <a:xfrm>
              <a:off x="7177" y="3444"/>
              <a:ext cx="250" cy="1201"/>
            </a:xfrm>
            <a:prstGeom prst="leftBrac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3" name="Rectangle 5"/>
            <p:cNvSpPr>
              <a:spLocks noChangeArrowheads="1"/>
            </p:cNvSpPr>
            <p:nvPr/>
          </p:nvSpPr>
          <p:spPr bwMode="auto">
            <a:xfrm>
              <a:off x="7428" y="2848"/>
              <a:ext cx="1823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比西子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7427" y="3984"/>
              <a:ext cx="1823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总相宜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左大括号 14"/>
            <p:cNvSpPr/>
            <p:nvPr/>
          </p:nvSpPr>
          <p:spPr>
            <a:xfrm flipH="1">
              <a:off x="9089" y="3444"/>
              <a:ext cx="162" cy="1201"/>
            </a:xfrm>
            <a:prstGeom prst="leftBrac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9343" y="3444"/>
              <a:ext cx="2406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比喻贴切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150735" y="3105785"/>
            <a:ext cx="152781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西湖美景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5" grpId="0"/>
      <p:bldP spid="47" grpId="0" bldLvl="0" animBg="1"/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AutoShape 2"/>
          <p:cNvSpPr>
            <a:spLocks noChangeArrowheads="1"/>
          </p:cNvSpPr>
          <p:nvPr/>
        </p:nvSpPr>
        <p:spPr bwMode="auto">
          <a:xfrm>
            <a:off x="710971" y="1124744"/>
            <a:ext cx="206082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解译诗题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19872" y="1239669"/>
            <a:ext cx="2323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望洞庭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2492896"/>
            <a:ext cx="3456384" cy="3044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这首诗是刘禹锡唐穆宗长庆四年（</a:t>
            </a:r>
            <a:r>
              <a:rPr lang="en-US" altLang="zh-CN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824</a:t>
            </a: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年）秋赴和州任职刺史经洞庭湖时所作。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AutoShape 2" descr="http://img5.imgtn.bdimg.com/it/u=3954689744,3348125251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AutoShape 4" descr="http://img5.imgtn.bdimg.com/it/u=3954689744,3348125251&amp;fm=27&amp;gp=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4048" y="2763826"/>
            <a:ext cx="3168352" cy="25544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矩形 12"/>
          <p:cNvSpPr/>
          <p:nvPr/>
        </p:nvSpPr>
        <p:spPr>
          <a:xfrm>
            <a:off x="3995936" y="1340768"/>
            <a:ext cx="1008112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651154" y="1340768"/>
            <a:ext cx="1261884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洞庭湖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 bldLvl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4581128"/>
            <a:ext cx="7848872" cy="227687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1600" y="1772816"/>
            <a:ext cx="77048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望洞庭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唐  刘禹锡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湖光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秋月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两相和，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潭面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无风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镜未磨。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遥望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洞庭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山水色，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白银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盘里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一青螺。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710971" y="1124744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诗文诵读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2051720" y="4005064"/>
            <a:ext cx="381642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pc="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潭面无风镜未磨</a:t>
            </a:r>
            <a:r>
              <a:rPr lang="zh-CN" altLang="zh-CN" sz="3200" spc="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spc="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>
            <a:off x="710971" y="1124744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诗句赏析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79712" y="2680203"/>
            <a:ext cx="4572000" cy="604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pc="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湖光秋月两相和，</a:t>
            </a:r>
            <a:endParaRPr lang="en-US" altLang="zh-CN" sz="3200" spc="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5889744" y="2330604"/>
            <a:ext cx="2698175" cy="95410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月光和湖水交融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在一起非常和谐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734886" y="1197640"/>
            <a:ext cx="3154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3600" cap="all" dirty="0">
                <a:solidFill>
                  <a:prstClr val="black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cap="all" dirty="0">
                <a:solidFill>
                  <a:prstClr val="black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近景</a:t>
            </a:r>
            <a:r>
              <a:rPr lang="en-US" altLang="zh-CN" sz="3600" cap="all" dirty="0">
                <a:solidFill>
                  <a:prstClr val="black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cap="all" dirty="0">
                <a:solidFill>
                  <a:prstClr val="black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柔美</a:t>
            </a:r>
            <a:endParaRPr lang="zh-CN" altLang="en-US" sz="3600" cap="all" dirty="0">
              <a:solidFill>
                <a:prstClr val="black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889412" y="4087495"/>
            <a:ext cx="1605280" cy="52197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水平如镜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图片 5"/>
          <p:cNvPicPr>
            <a:picLocks noChangeAspect="1"/>
          </p:cNvPicPr>
          <p:nvPr/>
        </p:nvPicPr>
        <p:blipFill rotWithShape="1">
          <a:blip r:embed="rId4" cstate="print"/>
          <a:srcRect l="35500" r="32250" b="80044"/>
          <a:stretch>
            <a:fillRect/>
          </a:stretch>
        </p:blipFill>
        <p:spPr bwMode="auto">
          <a:xfrm rot="7329055">
            <a:off x="2393950" y="3877945"/>
            <a:ext cx="285750" cy="250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3429000" y="5088255"/>
            <a:ext cx="5714365" cy="1771015"/>
            <a:chOff x="5400" y="8013"/>
            <a:chExt cx="8999" cy="2789"/>
          </a:xfrm>
        </p:grpSpPr>
        <p:sp>
          <p:nvSpPr>
            <p:cNvPr id="43" name="矩形 42"/>
            <p:cNvSpPr/>
            <p:nvPr/>
          </p:nvSpPr>
          <p:spPr>
            <a:xfrm>
              <a:off x="5400" y="8013"/>
              <a:ext cx="6835" cy="1501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FFC000"/>
              </a:solidFill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湖面无风，迷迷蒙蒙的湖面宛如未经打磨的铜镜。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>
                    <a:alpha val="100000"/>
                  </a:srgbClr>
                </a:clrFrom>
                <a:clrTo>
                  <a:srgbClr val="FDFDFD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15" y="8234"/>
              <a:ext cx="2285" cy="25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5" grpId="0"/>
      <p:bldP spid="36" grpId="0" bldLvl="0" animBg="1"/>
      <p:bldP spid="21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>
            <a:off x="710971" y="1124744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诗句赏析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734886" y="1197640"/>
            <a:ext cx="3154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3600" cap="all" dirty="0">
                <a:solidFill>
                  <a:prstClr val="black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cap="all" dirty="0">
                <a:solidFill>
                  <a:prstClr val="black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近景</a:t>
            </a:r>
            <a:r>
              <a:rPr lang="en-US" altLang="zh-CN" sz="3600" cap="all" dirty="0">
                <a:solidFill>
                  <a:prstClr val="black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cap="all" dirty="0">
                <a:solidFill>
                  <a:prstClr val="black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柔美</a:t>
            </a:r>
            <a:endParaRPr lang="zh-CN" altLang="en-US" sz="3600" cap="all" dirty="0">
              <a:solidFill>
                <a:prstClr val="black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11200" y="1994535"/>
            <a:ext cx="8419465" cy="4850765"/>
            <a:chOff x="1120" y="3141"/>
            <a:chExt cx="13259" cy="7639"/>
          </a:xfrm>
        </p:grpSpPr>
        <p:pic>
          <p:nvPicPr>
            <p:cNvPr id="2" name="图片 1" descr="564807688267724094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0" y="3141"/>
              <a:ext cx="11832" cy="665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>
                    <a:alpha val="100000"/>
                  </a:srgbClr>
                </a:clrFrom>
                <a:clrTo>
                  <a:srgbClr val="FDFDFD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73" y="8638"/>
              <a:ext cx="1806" cy="21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2051720" y="4005064"/>
            <a:ext cx="381642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pc="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白银盘里一青螺</a:t>
            </a:r>
            <a:r>
              <a:rPr lang="zh-CN" altLang="zh-CN" sz="3200" spc="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spc="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>
            <a:off x="710971" y="1124744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诗句赏析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79712" y="2680203"/>
            <a:ext cx="45720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pc="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遥望洞庭山水翠，</a:t>
            </a:r>
            <a:endParaRPr lang="en-US" altLang="zh-CN" sz="3200" spc="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89120" y="4077335"/>
            <a:ext cx="97472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51720" y="2780928"/>
            <a:ext cx="86409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1979822" y="2037239"/>
            <a:ext cx="894080" cy="52197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远看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5788903" y="4005198"/>
            <a:ext cx="902811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君山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941896" y="1198275"/>
            <a:ext cx="29260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600" cap="all" dirty="0">
                <a:solidFill>
                  <a:prstClr val="black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远景</a:t>
            </a:r>
            <a:r>
              <a:rPr lang="en-US" altLang="zh-CN" sz="3600" cap="all" dirty="0">
                <a:solidFill>
                  <a:prstClr val="black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cap="all" dirty="0">
                <a:solidFill>
                  <a:prstClr val="black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壮美</a:t>
            </a:r>
            <a:endParaRPr lang="zh-CN" altLang="en-US" sz="3600" cap="all" dirty="0">
              <a:solidFill>
                <a:prstClr val="black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23728" y="4077072"/>
            <a:ext cx="1296144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938362" y="3383255"/>
            <a:ext cx="1261885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洞庭湖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993255" y="2369820"/>
            <a:ext cx="1329690" cy="1239520"/>
            <a:chOff x="11013" y="3732"/>
            <a:chExt cx="2094" cy="1952"/>
          </a:xfrm>
        </p:grpSpPr>
        <p:sp>
          <p:nvSpPr>
            <p:cNvPr id="7" name="爆炸形 2 6"/>
            <p:cNvSpPr/>
            <p:nvPr/>
          </p:nvSpPr>
          <p:spPr>
            <a:xfrm rot="3000000">
              <a:off x="11084" y="3661"/>
              <a:ext cx="1952" cy="2094"/>
            </a:xfrm>
            <a:prstGeom prst="irregularSeal2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>
              <a:spLocks noChangeArrowheads="1"/>
            </p:cNvSpPr>
            <p:nvPr/>
          </p:nvSpPr>
          <p:spPr bwMode="auto">
            <a:xfrm>
              <a:off x="11271" y="4349"/>
              <a:ext cx="1422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比喻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-11430" y="4801870"/>
            <a:ext cx="7061835" cy="2056130"/>
            <a:chOff x="-17" y="7561"/>
            <a:chExt cx="11121" cy="3238"/>
          </a:xfrm>
        </p:grpSpPr>
        <p:sp>
          <p:nvSpPr>
            <p:cNvPr id="9" name="矩形 8"/>
            <p:cNvSpPr/>
            <p:nvPr/>
          </p:nvSpPr>
          <p:spPr>
            <a:xfrm>
              <a:off x="2629" y="8013"/>
              <a:ext cx="8475" cy="1501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FFC000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月光下，君山更加更加青翠，洞庭水更加清澈，山水浑然一体。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 flipH="1">
              <a:off x="-17" y="7561"/>
              <a:ext cx="2440" cy="3238"/>
              <a:chOff x="5836357" y="4560894"/>
              <a:chExt cx="1327930" cy="2056092"/>
            </a:xfrm>
          </p:grpSpPr>
          <p:pic>
            <p:nvPicPr>
              <p:cNvPr id="11" name="图片 5"/>
              <p:cNvPicPr>
                <a:picLocks noChangeAspect="1"/>
              </p:cNvPicPr>
              <p:nvPr/>
            </p:nvPicPr>
            <p:blipFill rotWithShape="1">
              <a:blip r:embed="rId4" cstate="print"/>
              <a:srcRect l="35500" r="32250" b="80044"/>
              <a:stretch>
                <a:fillRect/>
              </a:stretch>
            </p:blipFill>
            <p:spPr bwMode="auto">
              <a:xfrm>
                <a:off x="5836357" y="4560894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16478" y="4847939"/>
                <a:ext cx="1247809" cy="17690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5" grpId="0"/>
      <p:bldP spid="24" grpId="0" bldLvl="0" animBg="1"/>
      <p:bldP spid="27" grpId="0" animBg="1"/>
      <p:bldP spid="33" grpId="0" bldLvl="0" animBg="1"/>
      <p:bldP spid="36" grpId="0" bldLvl="0" animBg="1"/>
      <p:bldP spid="21" grpId="0" animBg="1"/>
      <p:bldP spid="2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>
            <a:off x="710971" y="1124744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诗句赏析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941896" y="1198275"/>
            <a:ext cx="29260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600" cap="all" dirty="0">
                <a:solidFill>
                  <a:prstClr val="black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远景</a:t>
            </a:r>
            <a:r>
              <a:rPr lang="en-US" altLang="zh-CN" sz="3600" cap="all" dirty="0">
                <a:solidFill>
                  <a:prstClr val="black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cap="all" dirty="0">
                <a:solidFill>
                  <a:prstClr val="black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壮美</a:t>
            </a:r>
            <a:endParaRPr lang="zh-CN" altLang="en-US" sz="3600" cap="all" dirty="0">
              <a:solidFill>
                <a:prstClr val="black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19050" y="2028825"/>
            <a:ext cx="8553450" cy="4828540"/>
            <a:chOff x="-30" y="3195"/>
            <a:chExt cx="13470" cy="7604"/>
          </a:xfrm>
        </p:grpSpPr>
        <p:pic>
          <p:nvPicPr>
            <p:cNvPr id="2" name="图片 1" descr="timg (1)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8" y="3195"/>
              <a:ext cx="12243" cy="6603"/>
            </a:xfrm>
            <a:prstGeom prst="rect">
              <a:avLst/>
            </a:prstGeom>
          </p:spPr>
        </p:pic>
        <p:grpSp>
          <p:nvGrpSpPr>
            <p:cNvPr id="32" name="组合 31"/>
            <p:cNvGrpSpPr/>
            <p:nvPr/>
          </p:nvGrpSpPr>
          <p:grpSpPr>
            <a:xfrm flipH="1">
              <a:off x="-30" y="8323"/>
              <a:ext cx="1829" cy="2477"/>
              <a:chOff x="5836357" y="4560894"/>
              <a:chExt cx="1327930" cy="2056092"/>
            </a:xfrm>
          </p:grpSpPr>
          <p:pic>
            <p:nvPicPr>
              <p:cNvPr id="3" name="图片 5"/>
              <p:cNvPicPr>
                <a:picLocks noChangeAspect="1"/>
              </p:cNvPicPr>
              <p:nvPr/>
            </p:nvPicPr>
            <p:blipFill rotWithShape="1">
              <a:blip r:embed="rId5" cstate="print"/>
              <a:srcRect l="35500" r="32250" b="80044"/>
              <a:stretch>
                <a:fillRect/>
              </a:stretch>
            </p:blipFill>
            <p:spPr bwMode="auto">
              <a:xfrm>
                <a:off x="5836357" y="4560894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" name="Picture 2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16478" y="4847939"/>
                <a:ext cx="1247809" cy="17690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798195" y="1330960"/>
            <a:ext cx="3868420" cy="4215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苏轼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1037-1101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），字子瞻，号东坡居士。其诗、词、赋、散文，成就极高，善书法和绘画，是中国文学史上罕见的全才。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主要作品：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《念奴娇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赤壁怀古》《水调歌头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丙辰中秋》《前赤壁赋》等。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自勉对联：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总是万般寻路无，不堕野地随人居。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istrator\Desktop\93735bd7-1b88-4522-b542-f76396b6c3eb.jpg93735bd7-1b88-4522-b542-f76396b6c3e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51425" y="1340485"/>
            <a:ext cx="3155950" cy="3406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组合 15"/>
          <p:cNvGrpSpPr/>
          <p:nvPr/>
        </p:nvGrpSpPr>
        <p:grpSpPr>
          <a:xfrm>
            <a:off x="7524328" y="5013176"/>
            <a:ext cx="811573" cy="1256594"/>
            <a:chOff x="5836357" y="4560894"/>
            <a:chExt cx="1327930" cy="2056092"/>
          </a:xfrm>
        </p:grpSpPr>
        <p:pic>
          <p:nvPicPr>
            <p:cNvPr id="17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779912" y="594928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6362816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13483" y="1886323"/>
            <a:ext cx="699996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/>
              <a:t>诗人为什么把潭面比喻成未打磨的铜镜？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2"/>
          <p:cNvSpPr>
            <a:spLocks noChangeArrowheads="1"/>
          </p:cNvSpPr>
          <p:nvPr/>
        </p:nvSpPr>
        <p:spPr bwMode="auto">
          <a:xfrm>
            <a:off x="710972" y="980728"/>
            <a:ext cx="1858484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小讨论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58410" y="3761740"/>
            <a:ext cx="3910330" cy="3087370"/>
            <a:chOff x="7966" y="5924"/>
            <a:chExt cx="6158" cy="4862"/>
          </a:xfrm>
        </p:grpSpPr>
        <p:sp>
          <p:nvSpPr>
            <p:cNvPr id="3" name="矩形 2"/>
            <p:cNvSpPr/>
            <p:nvPr/>
          </p:nvSpPr>
          <p:spPr>
            <a:xfrm>
              <a:off x="8121" y="5924"/>
              <a:ext cx="5129" cy="24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只有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镜未磨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才能形象贴切地表现千里洞庭风平浪静、安宁温柔的景象。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7966" y="5924"/>
              <a:ext cx="6158" cy="4863"/>
              <a:chOff x="7966" y="5924"/>
              <a:chExt cx="6158" cy="4863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12076" y="6307"/>
                <a:ext cx="2049" cy="4480"/>
                <a:chOff x="5629139" y="3682337"/>
                <a:chExt cx="1247809" cy="3155552"/>
              </a:xfrm>
            </p:grpSpPr>
            <p:pic>
              <p:nvPicPr>
                <p:cNvPr id="15" name="图片 5"/>
                <p:cNvPicPr>
                  <a:picLocks noChangeAspect="1"/>
                </p:cNvPicPr>
                <p:nvPr/>
              </p:nvPicPr>
              <p:blipFill rotWithShape="1">
                <a:blip r:embed="rId6" cstate="print"/>
                <a:srcRect l="35500" r="32250" b="80044"/>
                <a:stretch>
                  <a:fillRect/>
                </a:stretch>
              </p:blipFill>
              <p:spPr bwMode="auto">
                <a:xfrm>
                  <a:off x="6181719" y="3682337"/>
                  <a:ext cx="429028" cy="3836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" name="Picture 2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clrChange>
                    <a:clrFrom>
                      <a:srgbClr val="FDFDFD"/>
                    </a:clrFrom>
                    <a:clrTo>
                      <a:srgbClr val="FDFDFD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29139" y="5068843"/>
                  <a:ext cx="1247809" cy="17690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20" name="矩形标注 19"/>
              <p:cNvSpPr/>
              <p:nvPr/>
            </p:nvSpPr>
            <p:spPr>
              <a:xfrm>
                <a:off x="7966" y="5924"/>
                <a:ext cx="5284" cy="2470"/>
              </a:xfrm>
              <a:prstGeom prst="wedgeRectCallout">
                <a:avLst>
                  <a:gd name="adj1" fmla="val 36585"/>
                  <a:gd name="adj2" fmla="val 70666"/>
                </a:avLst>
              </a:prstGeom>
              <a:noFill/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9050" y="3925570"/>
            <a:ext cx="4258945" cy="2808605"/>
            <a:chOff x="30" y="6182"/>
            <a:chExt cx="6707" cy="4423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0" y="8575"/>
              <a:ext cx="1814" cy="20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3" name="组合 22"/>
            <p:cNvGrpSpPr/>
            <p:nvPr/>
          </p:nvGrpSpPr>
          <p:grpSpPr>
            <a:xfrm>
              <a:off x="1757" y="6182"/>
              <a:ext cx="4981" cy="2793"/>
              <a:chOff x="2815449" y="5823097"/>
              <a:chExt cx="4784835" cy="1425636"/>
            </a:xfrm>
          </p:grpSpPr>
          <p:sp>
            <p:nvSpPr>
              <p:cNvPr id="24" name="云形标注 23"/>
              <p:cNvSpPr/>
              <p:nvPr/>
            </p:nvSpPr>
            <p:spPr>
              <a:xfrm>
                <a:off x="2815449" y="5823097"/>
                <a:ext cx="4784835" cy="1425636"/>
              </a:xfrm>
              <a:prstGeom prst="cloudCallout">
                <a:avLst>
                  <a:gd name="adj1" fmla="val -49919"/>
                  <a:gd name="adj2" fmla="val 74489"/>
                </a:avLst>
              </a:prstGeom>
              <a:solidFill>
                <a:srgbClr val="99CC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324576" y="5905787"/>
                <a:ext cx="4275704" cy="12607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一是因为月光下看不真切；二是湖面宽阔，波光粼粼，迷迷蒙蒙。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左大括号 42"/>
          <p:cNvSpPr/>
          <p:nvPr/>
        </p:nvSpPr>
        <p:spPr>
          <a:xfrm>
            <a:off x="2252980" y="2564765"/>
            <a:ext cx="128270" cy="143129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866140" y="2833370"/>
            <a:ext cx="12750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望洞庭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381250" y="1854200"/>
            <a:ext cx="5007610" cy="1449070"/>
            <a:chOff x="3750" y="2920"/>
            <a:chExt cx="7886" cy="2282"/>
          </a:xfrm>
        </p:grpSpPr>
        <p:sp>
          <p:nvSpPr>
            <p:cNvPr id="42" name="Rectangle 5"/>
            <p:cNvSpPr>
              <a:spLocks noChangeArrowheads="1"/>
            </p:cNvSpPr>
            <p:nvPr/>
          </p:nvSpPr>
          <p:spPr bwMode="auto">
            <a:xfrm>
              <a:off x="3750" y="3446"/>
              <a:ext cx="2356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洞庭秋色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Rectangle 5"/>
            <p:cNvSpPr>
              <a:spLocks noChangeArrowheads="1"/>
            </p:cNvSpPr>
            <p:nvPr/>
          </p:nvSpPr>
          <p:spPr bwMode="auto">
            <a:xfrm>
              <a:off x="6025" y="2920"/>
              <a:ext cx="3347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湖、月两相和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6068" y="4186"/>
              <a:ext cx="2265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潭面如镜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左大括号 4"/>
            <p:cNvSpPr/>
            <p:nvPr/>
          </p:nvSpPr>
          <p:spPr>
            <a:xfrm>
              <a:off x="5802" y="3446"/>
              <a:ext cx="265" cy="1300"/>
            </a:xfrm>
            <a:prstGeom prst="leftBrac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6" name="左大括号 5"/>
            <p:cNvSpPr/>
            <p:nvPr/>
          </p:nvSpPr>
          <p:spPr>
            <a:xfrm flipH="1">
              <a:off x="9252" y="3446"/>
              <a:ext cx="120" cy="1300"/>
            </a:xfrm>
            <a:prstGeom prst="leftBrac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9372" y="3588"/>
              <a:ext cx="2265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宁静柔和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385060" y="3303270"/>
            <a:ext cx="5008245" cy="1449070"/>
            <a:chOff x="3750" y="2920"/>
            <a:chExt cx="7887" cy="2282"/>
          </a:xfrm>
        </p:grpSpPr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3750" y="3446"/>
              <a:ext cx="2356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洞庭山水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6025" y="2920"/>
              <a:ext cx="3347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水面如白银盘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6068" y="4186"/>
              <a:ext cx="2883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君山如青螺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左大括号 12"/>
            <p:cNvSpPr/>
            <p:nvPr/>
          </p:nvSpPr>
          <p:spPr>
            <a:xfrm>
              <a:off x="5802" y="3446"/>
              <a:ext cx="265" cy="1300"/>
            </a:xfrm>
            <a:prstGeom prst="leftBrac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4" name="左大括号 13"/>
            <p:cNvSpPr/>
            <p:nvPr/>
          </p:nvSpPr>
          <p:spPr>
            <a:xfrm flipH="1">
              <a:off x="9252" y="3446"/>
              <a:ext cx="120" cy="1300"/>
            </a:xfrm>
            <a:prstGeom prst="leftBrac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5" name="Rectangle 5"/>
            <p:cNvSpPr>
              <a:spLocks noChangeArrowheads="1"/>
            </p:cNvSpPr>
            <p:nvPr/>
          </p:nvSpPr>
          <p:spPr bwMode="auto">
            <a:xfrm>
              <a:off x="9372" y="3588"/>
              <a:ext cx="2265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宽广壮美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5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27584" y="2062482"/>
            <a:ext cx="7056784" cy="16535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孤帆远影碧空尽,惟见长江天际流。 </a:t>
            </a:r>
            <a:endParaRPr kumimoji="0" 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——</a:t>
            </a:r>
            <a:r>
              <a:rPr kumimoji="0" 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李白《送孟浩然至广陵》</a:t>
            </a:r>
            <a:b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097414" y="836712"/>
            <a:ext cx="4949172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古诗中的大好河山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043608" y="3892720"/>
            <a:ext cx="7056784" cy="11614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黄河远上白云间,一片孤城万仞山。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algn="ctr"/>
            <a:r>
              <a:rPr lang="en-US" altLang="zh-CN" sz="320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            ——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王之涣《凉州词》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  <p:bldP spid="12" grpId="0"/>
      <p:bldP spid="1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8"/>
          <p:cNvSpPr txBox="1"/>
          <p:nvPr/>
        </p:nvSpPr>
        <p:spPr>
          <a:xfrm>
            <a:off x="793115" y="3082290"/>
            <a:ext cx="7230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和：和谐。  镜未磨：没有打磨的镜子。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Box 38"/>
          <p:cNvSpPr txBox="1"/>
          <p:nvPr/>
        </p:nvSpPr>
        <p:spPr>
          <a:xfrm>
            <a:off x="942340" y="4732020"/>
            <a:ext cx="7230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潋滟：波光闪动的样子。  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431165" y="1092835"/>
            <a:ext cx="8281035" cy="67754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写出蓝色词语的意思。</a:t>
            </a:r>
            <a:endParaRPr kumimoji="0" lang="zh-CN" altLang="en-US" sz="3200" b="1" i="0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6405" y="1618615"/>
            <a:ext cx="7992110" cy="3709670"/>
            <a:chOff x="703" y="2549"/>
            <a:chExt cx="12586" cy="5842"/>
          </a:xfrm>
        </p:grpSpPr>
        <p:sp>
          <p:nvSpPr>
            <p:cNvPr id="38" name="矩形 37"/>
            <p:cNvSpPr/>
            <p:nvPr/>
          </p:nvSpPr>
          <p:spPr>
            <a:xfrm>
              <a:off x="703" y="2549"/>
              <a:ext cx="12587" cy="55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0" hangingPunct="1">
                <a:lnSpc>
                  <a:spcPct val="200000"/>
                </a:lnSpc>
              </a:pP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zh-CN" altLang="en-US" sz="32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湖光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秋月两相</a:t>
              </a:r>
              <a:r>
                <a:rPr lang="zh-CN" altLang="en-US" sz="32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，潭面无风</a:t>
              </a:r>
              <a:r>
                <a:rPr lang="zh-CN" altLang="en-US" sz="32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镜未磨。</a:t>
              </a:r>
              <a:endPara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latinLnBrk="0" hangingPunct="1">
                <a:lnSpc>
                  <a:spcPct val="200000"/>
                </a:lnSpc>
              </a:pP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latinLnBrk="0" hangingPunct="1">
                <a:lnSpc>
                  <a:spcPct val="200000"/>
                </a:lnSpc>
              </a:pP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）水光</a:t>
              </a:r>
              <a:r>
                <a:rPr lang="zh-CN" altLang="en-US" sz="32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潋滟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晴方好，山色</a:t>
              </a:r>
              <a:r>
                <a:rPr lang="zh-CN" altLang="en-US" sz="32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空蒙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雨亦奇。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73742869" name="直接连接符 1073742868"/>
            <p:cNvSpPr/>
            <p:nvPr/>
          </p:nvSpPr>
          <p:spPr>
            <a:xfrm flipV="1">
              <a:off x="1193" y="5773"/>
              <a:ext cx="11497" cy="2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" name="直接连接符 1"/>
            <p:cNvSpPr/>
            <p:nvPr/>
          </p:nvSpPr>
          <p:spPr>
            <a:xfrm flipV="1">
              <a:off x="1451" y="8371"/>
              <a:ext cx="11497" cy="2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9" grpId="0"/>
      <p:bldP spid="2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700971" y="1048236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按提示从这三首诗中找出相应的句子。</a:t>
            </a:r>
            <a:endParaRPr kumimoji="0" lang="zh-CN" altLang="en-US" sz="3200" b="1" i="0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8679" y="1687036"/>
            <a:ext cx="7992888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）使人联想到山势奇险的句子。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                               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）把山比喻成人的句子。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                               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1143000" y="2602230"/>
            <a:ext cx="65582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天门中断楚江开，碧水东流至此回。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224280" y="4561840"/>
            <a:ext cx="63957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两岸青山相对出，一片孤帆日边来。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7" grpId="0"/>
      <p:bldP spid="27" grpId="0"/>
      <p:bldP spid="4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1189355" y="1113790"/>
            <a:ext cx="6839585" cy="210629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苏轼在《饮湖上初晴后雨》写了西湖怎样的景象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87930" y="2636520"/>
            <a:ext cx="506539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晴天、雨天各自不同的美景。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6503043" y="4165289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25224" y="335217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8" grpId="1" bldLvl="0" build="allAtOnce"/>
      <p:bldP spid="19" grpId="0"/>
      <p:bldP spid="19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59826" y="2773948"/>
            <a:ext cx="8374311" cy="1584176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古往今来，人们用美好的语言赞美歌颂祖国的大好河山，你积累了多少，写几句。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7736" y="1268760"/>
            <a:ext cx="84587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用自己的话写出这三首诗的意思。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971600" y="1340485"/>
            <a:ext cx="39604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刘禹锡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（772-842）</a:t>
            </a:r>
            <a:r>
              <a:rPr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唐代文学家、哲学家，字梦得，洛阳人，有“诗豪”之称。</a:t>
            </a:r>
            <a:endParaRPr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主要作品：</a:t>
            </a:r>
            <a:r>
              <a:rPr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《陋室铭》《</a:t>
            </a:r>
            <a:r>
              <a:rPr sz="3200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竹枝词</a:t>
            </a:r>
            <a:r>
              <a:rPr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sz="3200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杨柳枝词</a:t>
            </a:r>
            <a:r>
              <a:rPr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《乌衣巷》等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istrator\Desktop\944.jpg94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43195" y="1340485"/>
            <a:ext cx="2558415" cy="3406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组合 15"/>
          <p:cNvGrpSpPr/>
          <p:nvPr/>
        </p:nvGrpSpPr>
        <p:grpSpPr>
          <a:xfrm>
            <a:off x="7524328" y="5013176"/>
            <a:ext cx="811573" cy="1256594"/>
            <a:chOff x="5836357" y="4560894"/>
            <a:chExt cx="1327930" cy="2056092"/>
          </a:xfrm>
        </p:grpSpPr>
        <p:pic>
          <p:nvPicPr>
            <p:cNvPr id="17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0112" y="1628801"/>
            <a:ext cx="3168352" cy="33716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713105" y="1741170"/>
            <a:ext cx="429069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天门山：</a:t>
            </a:r>
            <a:r>
              <a:rPr lang="zh-CN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位于安徽省和县与芜湖市长江两岸，在江北的叫西梁山，在江南的叫东梁山（古代又称博望山）。两山隔江对峙，形同天设的门户，天门由此得名。</a:t>
            </a:r>
            <a:endParaRPr lang="zh-CN" alt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组合 15"/>
          <p:cNvGrpSpPr/>
          <p:nvPr/>
        </p:nvGrpSpPr>
        <p:grpSpPr>
          <a:xfrm>
            <a:off x="8244408" y="5085184"/>
            <a:ext cx="811573" cy="1256594"/>
            <a:chOff x="5836357" y="4560894"/>
            <a:chExt cx="1327930" cy="2056092"/>
          </a:xfrm>
        </p:grpSpPr>
        <p:pic>
          <p:nvPicPr>
            <p:cNvPr id="17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27584" y="1944216"/>
            <a:ext cx="3484260" cy="2021980"/>
            <a:chOff x="827584" y="1772816"/>
            <a:chExt cx="3484260" cy="20219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584" y="1772816"/>
              <a:ext cx="3455984" cy="202198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0" name="矩形 19"/>
            <p:cNvSpPr/>
            <p:nvPr/>
          </p:nvSpPr>
          <p:spPr>
            <a:xfrm>
              <a:off x="3203848" y="1772816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0000FF"/>
                  </a:solidFill>
                </a:rPr>
                <a:t>春晓苏堤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55576" y="4176464"/>
            <a:ext cx="3456384" cy="2060848"/>
            <a:chOff x="755576" y="4005064"/>
            <a:chExt cx="3456384" cy="206084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005064"/>
              <a:ext cx="3456384" cy="2060848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2" name="矩形 21"/>
            <p:cNvSpPr/>
            <p:nvPr/>
          </p:nvSpPr>
          <p:spPr>
            <a:xfrm>
              <a:off x="971600" y="4005064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0000FF"/>
                  </a:solidFill>
                </a:rPr>
                <a:t>断桥残雪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99992" y="1944216"/>
            <a:ext cx="3456384" cy="2016224"/>
            <a:chOff x="4499992" y="1772816"/>
            <a:chExt cx="3456384" cy="201622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9992" y="1772816"/>
              <a:ext cx="3456384" cy="201622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3" name="矩形 22"/>
            <p:cNvSpPr/>
            <p:nvPr/>
          </p:nvSpPr>
          <p:spPr>
            <a:xfrm>
              <a:off x="6804248" y="1772816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0000FF"/>
                  </a:solidFill>
                </a:rPr>
                <a:t>雷峰夕照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27985" y="4176464"/>
            <a:ext cx="3456384" cy="2016224"/>
            <a:chOff x="4427985" y="4005064"/>
            <a:chExt cx="3456384" cy="201622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7985" y="4005064"/>
              <a:ext cx="3456384" cy="201622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4" name="矩形 23"/>
            <p:cNvSpPr/>
            <p:nvPr/>
          </p:nvSpPr>
          <p:spPr>
            <a:xfrm>
              <a:off x="6732240" y="4005064"/>
              <a:ext cx="1114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0000FF"/>
                  </a:solidFill>
                </a:rPr>
                <a:t>曲院风荷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995936" y="98072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西湖美景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8064" y="1916832"/>
            <a:ext cx="3600400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713105" y="1741170"/>
            <a:ext cx="4290695" cy="3883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洞庭湖：</a:t>
            </a:r>
            <a:r>
              <a:rPr lang="zh-CN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湖外有湖，湖中有山，风景迤逦，景色优美。</a:t>
            </a:r>
            <a:endParaRPr lang="zh-CN" alt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在古代曾被称为云梦、九江和重湖，位于中国湖南省北部，长江荆江河段以南，是中国第三大湖，仅次于青海湖、鄱阳湖，也是中国第二大淡水湖。</a:t>
            </a:r>
            <a:endParaRPr lang="zh-CN" alt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8626" y="188640"/>
            <a:ext cx="1901925" cy="864096"/>
          </a:xfrm>
          <a:prstGeom prst="rect">
            <a:avLst/>
          </a:prstGeom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357290" y="3861048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 err="1"/>
              <a:t>dú</a:t>
            </a:r>
            <a:endParaRPr lang="zh-CN" altLang="en-US" dirty="0"/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帆</a:t>
            </a:r>
            <a:endParaRPr lang="zh-CN" altLang="en-US" sz="9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断</a:t>
            </a:r>
            <a:endParaRPr lang="zh-CN" altLang="en-US" sz="9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75856" y="1628800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chǔ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</a:t>
            </a:r>
            <a:endParaRPr lang="zh-CN" altLang="en-US" sz="9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220490" y="1691912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zhì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</a:t>
            </a:r>
            <a:endParaRPr lang="zh-CN" altLang="en-US" sz="9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948264" y="162880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ɡū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</a:t>
            </a:r>
            <a:endParaRPr lang="zh-CN" altLang="en-US" sz="9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145388" y="3904474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yǐn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4863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3000364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饮</a:t>
            </a:r>
            <a:endParaRPr lang="zh-CN" altLang="en-US" sz="9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076056" y="386104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chū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890266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</a:t>
            </a:r>
            <a:endParaRPr lang="zh-CN" altLang="en-US" sz="9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002269" y="386104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jìnɡ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69057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6786578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镜</a:t>
            </a:r>
            <a:endParaRPr lang="zh-CN" altLang="en-US" sz="9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1628800"/>
            <a:ext cx="1631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duàn</a:t>
            </a:r>
            <a:endParaRPr lang="zh-CN" altLang="en-US" sz="4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3329</Words>
  <Application>WPS 演示</Application>
  <PresentationFormat>全屏显示(4:3)</PresentationFormat>
  <Paragraphs>617</Paragraphs>
  <Slides>47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47</vt:i4>
      </vt:variant>
    </vt:vector>
  </HeadingPairs>
  <TitlesOfParts>
    <vt:vector size="65" baseType="lpstr">
      <vt:lpstr>Arial</vt:lpstr>
      <vt:lpstr>宋体</vt:lpstr>
      <vt:lpstr>Wingdings</vt:lpstr>
      <vt:lpstr>楷体</vt:lpstr>
      <vt:lpstr>方正卡通简体</vt:lpstr>
      <vt:lpstr>微软雅黑</vt:lpstr>
      <vt:lpstr>黑体</vt:lpstr>
      <vt:lpstr>Calibri</vt:lpstr>
      <vt:lpstr>Arial Unicode MS</vt:lpstr>
      <vt:lpstr>Office 主题​​</vt:lpstr>
      <vt:lpstr>1_Office 主题​​</vt:lpstr>
      <vt:lpstr>2_Office 主题​​</vt:lpstr>
      <vt:lpstr>3_Office 主题​​</vt:lpstr>
      <vt:lpstr>4_Office 主题​​</vt:lpstr>
      <vt:lpstr>5_Office 主题​​</vt:lpstr>
      <vt:lpstr>6_Office 主题​​</vt:lpstr>
      <vt:lpstr>7_Office 主题​​</vt:lpstr>
      <vt:lpstr>8_Office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1133</cp:revision>
  <dcterms:created xsi:type="dcterms:W3CDTF">2017-05-17T10:13:00Z</dcterms:created>
  <dcterms:modified xsi:type="dcterms:W3CDTF">2018-06-28T04:40:02Z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