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3"/>
    <p:sldId id="257" r:id="rId4"/>
    <p:sldId id="258" r:id="rId5"/>
    <p:sldId id="263" r:id="rId6"/>
    <p:sldId id="259" r:id="rId8"/>
    <p:sldId id="269" r:id="rId9"/>
    <p:sldId id="262" r:id="rId1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4CC0"/>
    <a:srgbClr val="3A3A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 varScale="1">
        <p:scale>
          <a:sx n="107" d="100"/>
          <a:sy n="107" d="100"/>
        </p:scale>
        <p:origin x="-84" y="-108"/>
      </p:cViewPr>
      <p:guideLst>
        <p:guide orient="horz" pos="215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18F85A-BE9B-47F3-B1A8-93F396F51B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C9F659-5EDA-4108-A65D-F53F83FCCD4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C9F659-5EDA-4108-A65D-F53F83FCCD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0E6B7D-8A3F-4D02-93AB-2ABF7103A60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D535B-7688-40CD-9D96-6F03D604E5C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FDBF02-C28F-4A85-9075-6CBEC525456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BC68B6-FBAB-4121-87E2-E946D99D66E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775756-A677-42DB-8479-DC22362D06F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3FFF21-0ADC-4DAC-832C-DC7B84F0FB7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F212D8-71D3-415B-A785-F4C76FBDEE6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004F8-232D-48E0-A17E-24F110C66D2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08565A-5A6E-4A89-8309-18BDEEF527E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66BE68-9F44-420B-BCB2-EDB5C597BBF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F7A893-81B7-45E0-90E7-78C239ED71D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>
              <a:defRPr/>
            </a:pPr>
            <a:fld id="{8480E181-F0FE-41CD-A859-2E956B6C6DB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2" descr="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2065879"/>
            <a:ext cx="9144000" cy="4792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文本框 1"/>
          <p:cNvSpPr txBox="1">
            <a:spLocks noChangeArrowheads="1"/>
          </p:cNvSpPr>
          <p:nvPr/>
        </p:nvSpPr>
        <p:spPr bwMode="auto">
          <a:xfrm>
            <a:off x="1339056" y="1461963"/>
            <a:ext cx="6465887" cy="1207831"/>
          </a:xfrm>
          <a:prstGeom prst="rect">
            <a:avLst/>
          </a:prstGeom>
          <a:solidFill>
            <a:schemeClr val="bg1">
              <a:alpha val="7686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66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我的暑假生活</a:t>
            </a:r>
            <a:endParaRPr lang="zh-CN" altLang="en-US" sz="66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2" descr="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6525" y="2057400"/>
            <a:ext cx="8902700" cy="466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内容占位符 2"/>
          <p:cNvSpPr>
            <a:spLocks noGrp="1" noChangeArrowheads="1"/>
          </p:cNvSpPr>
          <p:nvPr>
            <p:ph idx="1"/>
          </p:nvPr>
        </p:nvSpPr>
        <p:spPr>
          <a:xfrm>
            <a:off x="457200" y="2032000"/>
            <a:ext cx="8229600" cy="3240088"/>
          </a:xfrm>
          <a:solidFill>
            <a:schemeClr val="bg1">
              <a:alpha val="76862"/>
            </a:schemeClr>
          </a:solidFill>
        </p:spPr>
        <p:txBody>
          <a:bodyPr/>
          <a:lstStyle/>
          <a:p>
            <a:pPr marL="0" indent="0" eaLnBrk="1" hangingPunct="1">
              <a:lnSpc>
                <a:spcPts val="4000"/>
              </a:lnSpc>
              <a:spcBef>
                <a:spcPct val="0"/>
              </a:spcBef>
              <a:buFontTx/>
              <a:buNone/>
            </a:pPr>
            <a:r>
              <a:rPr lang="en-US" altLang="zh-CN" sz="2800" dirty="0" smtClean="0">
                <a:latin typeface="宋体" panose="02010600030101010101" pitchFamily="2" charset="-122"/>
              </a:rPr>
              <a:t>   </a:t>
            </a:r>
            <a:r>
              <a:rPr lang="zh-CN" altLang="zh-CN" sz="2800" dirty="0" smtClean="0">
                <a:latin typeface="宋体" panose="02010600030101010101" pitchFamily="2" charset="-122"/>
              </a:rPr>
              <a:t>1.有表达的兴趣和自信，愿意把自己的感受与同学交流。 </a:t>
            </a:r>
            <a:endParaRPr lang="zh-CN" altLang="zh-CN" sz="2800" dirty="0" smtClean="0">
              <a:latin typeface="宋体" panose="02010600030101010101" pitchFamily="2" charset="-122"/>
            </a:endParaRPr>
          </a:p>
          <a:p>
            <a:pPr marL="0" indent="0" eaLnBrk="1" hangingPunct="1">
              <a:lnSpc>
                <a:spcPts val="4000"/>
              </a:lnSpc>
              <a:spcBef>
                <a:spcPct val="0"/>
              </a:spcBef>
              <a:buFontTx/>
              <a:buNone/>
            </a:pPr>
            <a:r>
              <a:rPr lang="zh-CN" altLang="zh-CN" sz="2800" dirty="0" smtClean="0">
                <a:latin typeface="宋体" panose="02010600030101010101" pitchFamily="2" charset="-122"/>
              </a:rPr>
              <a:t>   2.用普通话简要讲述自己感兴趣的见闻，态度自然大方。 </a:t>
            </a:r>
            <a:endParaRPr lang="zh-CN" altLang="zh-CN" sz="2800" dirty="0" smtClean="0">
              <a:latin typeface="宋体" panose="02010600030101010101" pitchFamily="2" charset="-122"/>
            </a:endParaRPr>
          </a:p>
          <a:p>
            <a:pPr marL="0" indent="0" eaLnBrk="1" hangingPunct="1">
              <a:lnSpc>
                <a:spcPts val="4000"/>
              </a:lnSpc>
              <a:spcBef>
                <a:spcPct val="0"/>
              </a:spcBef>
              <a:buFontTx/>
              <a:buNone/>
            </a:pPr>
            <a:r>
              <a:rPr lang="zh-CN" altLang="zh-CN" sz="2800" dirty="0" smtClean="0">
                <a:latin typeface="宋体" panose="02010600030101010101" pitchFamily="2" charset="-122"/>
              </a:rPr>
              <a:t>   3.认真听别人讲话，了解讲话的主要内容。</a:t>
            </a:r>
            <a:endParaRPr lang="zh-CN" altLang="zh-CN" sz="2800" dirty="0" smtClean="0">
              <a:latin typeface="宋体" panose="02010600030101010101" pitchFamily="2" charset="-122"/>
            </a:endParaRPr>
          </a:p>
          <a:p>
            <a:pPr marL="0" indent="0" eaLnBrk="1" hangingPunct="1">
              <a:lnSpc>
                <a:spcPts val="4000"/>
              </a:lnSpc>
              <a:spcBef>
                <a:spcPct val="0"/>
              </a:spcBef>
              <a:buFontTx/>
              <a:buNone/>
            </a:pPr>
            <a:r>
              <a:rPr lang="zh-CN" altLang="zh-CN" sz="2800" dirty="0" smtClean="0">
                <a:latin typeface="宋体" panose="02010600030101010101" pitchFamily="2" charset="-122"/>
              </a:rPr>
              <a:t>   4.明白怎样的暑假生活才是有意义的。</a:t>
            </a:r>
            <a:endParaRPr lang="zh-CN" altLang="zh-CN" sz="2800" dirty="0" smtClean="0">
              <a:latin typeface="宋体" panose="02010600030101010101" pitchFamily="2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46088" y="1006475"/>
            <a:ext cx="2679700" cy="655638"/>
          </a:xfrm>
          <a:prstGeom prst="roundRect">
            <a:avLst/>
          </a:prstGeom>
          <a:solidFill>
            <a:srgbClr val="92D050"/>
          </a:solidFill>
          <a:ln w="3175">
            <a:solidFill>
              <a:srgbClr val="92D050"/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3077" name="文本框 9"/>
          <p:cNvSpPr txBox="1">
            <a:spLocks noChangeArrowheads="1"/>
          </p:cNvSpPr>
          <p:nvPr/>
        </p:nvSpPr>
        <p:spPr bwMode="auto">
          <a:xfrm>
            <a:off x="1174750" y="1050925"/>
            <a:ext cx="19208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zh-CN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078" name="图片 10" descr="目标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6088" y="1006475"/>
            <a:ext cx="655637" cy="65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" descr="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6525" y="2057400"/>
            <a:ext cx="8902700" cy="466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内容占位符 2"/>
          <p:cNvSpPr>
            <a:spLocks noGrp="1" noChangeArrowheads="1"/>
          </p:cNvSpPr>
          <p:nvPr>
            <p:ph idx="1"/>
          </p:nvPr>
        </p:nvSpPr>
        <p:spPr>
          <a:xfrm>
            <a:off x="392113" y="1781175"/>
            <a:ext cx="8453437" cy="3664049"/>
          </a:xfrm>
          <a:solidFill>
            <a:schemeClr val="bg1">
              <a:alpha val="76862"/>
            </a:schemeClr>
          </a:solidFill>
        </p:spPr>
        <p:txBody>
          <a:bodyPr/>
          <a:lstStyle/>
          <a:p>
            <a:pPr marL="0" indent="0" eaLnBrk="1" hangingPunct="1">
              <a:lnSpc>
                <a:spcPts val="4000"/>
              </a:lnSpc>
              <a:spcBef>
                <a:spcPct val="0"/>
              </a:spcBef>
              <a:buFontTx/>
              <a:buNone/>
            </a:pPr>
            <a:r>
              <a:rPr lang="en-US" altLang="zh-CN" sz="2800" dirty="0" smtClean="0">
                <a:latin typeface="宋体" panose="02010600030101010101" pitchFamily="2" charset="-122"/>
              </a:rPr>
              <a:t>    </a:t>
            </a:r>
            <a:r>
              <a:rPr lang="zh-CN" altLang="zh-CN" sz="2800" dirty="0" smtClean="0">
                <a:latin typeface="宋体" panose="02010600030101010101" pitchFamily="2" charset="-122"/>
              </a:rPr>
              <a:t>1．分小组进行交流。让小组的每个人轮流叙说，讲自己的暑假生活。选择别人可能感兴趣的内容重点讲述，也可以恰当使用图片或实物。注意交流的时候，要把自己的经历讲清楚。</a:t>
            </a:r>
            <a:endParaRPr lang="zh-CN" altLang="zh-CN" sz="2800" dirty="0" smtClean="0">
              <a:latin typeface="宋体" panose="02010600030101010101" pitchFamily="2" charset="-122"/>
            </a:endParaRPr>
          </a:p>
          <a:p>
            <a:pPr marL="0" indent="0" eaLnBrk="1" hangingPunct="1">
              <a:lnSpc>
                <a:spcPts val="4000"/>
              </a:lnSpc>
              <a:spcBef>
                <a:spcPct val="0"/>
              </a:spcBef>
              <a:buFontTx/>
              <a:buNone/>
            </a:pPr>
            <a:r>
              <a:rPr lang="zh-CN" altLang="zh-CN" sz="2800" dirty="0" smtClean="0">
                <a:latin typeface="宋体" panose="02010600030101010101" pitchFamily="2" charset="-122"/>
              </a:rPr>
              <a:t>    2．小组评议，互相评价。评价要点有三：反映真实生活；能按一定的顺序，说得很清楚；表达真实感受。评出大家认为讲得最好的推荐到全班发言。</a:t>
            </a:r>
            <a:endParaRPr lang="zh-CN" altLang="zh-CN" sz="2800" dirty="0" smtClean="0">
              <a:latin typeface="宋体" panose="02010600030101010101" pitchFamily="2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46088" y="1004888"/>
            <a:ext cx="2679700" cy="655637"/>
          </a:xfrm>
          <a:prstGeom prst="roundRect">
            <a:avLst/>
          </a:prstGeom>
          <a:solidFill>
            <a:srgbClr val="92D050"/>
          </a:solidFill>
          <a:ln w="3175">
            <a:solidFill>
              <a:srgbClr val="92D050"/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4101" name="文本框 9"/>
          <p:cNvSpPr txBox="1">
            <a:spLocks noChangeArrowheads="1"/>
          </p:cNvSpPr>
          <p:nvPr/>
        </p:nvSpPr>
        <p:spPr bwMode="auto">
          <a:xfrm>
            <a:off x="1174750" y="1049338"/>
            <a:ext cx="19208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交际指导</a:t>
            </a:r>
            <a:endParaRPr lang="zh-CN" altLang="zh-CN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102" name="内容占位符 1" descr="名师辅导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6088" y="925513"/>
            <a:ext cx="728662" cy="80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2" descr="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6525" y="2057400"/>
            <a:ext cx="8902700" cy="466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内容占位符 2"/>
          <p:cNvSpPr>
            <a:spLocks noGrp="1" noChangeArrowheads="1"/>
          </p:cNvSpPr>
          <p:nvPr>
            <p:ph idx="1"/>
          </p:nvPr>
        </p:nvSpPr>
        <p:spPr>
          <a:xfrm>
            <a:off x="361950" y="2177256"/>
            <a:ext cx="8451850" cy="2212975"/>
          </a:xfrm>
        </p:spPr>
        <p:txBody>
          <a:bodyPr/>
          <a:lstStyle/>
          <a:p>
            <a:pPr marL="0" indent="0" eaLnBrk="1" hangingPunct="1">
              <a:lnSpc>
                <a:spcPts val="4000"/>
              </a:lnSpc>
              <a:spcBef>
                <a:spcPct val="0"/>
              </a:spcBef>
              <a:buFontTx/>
              <a:buNone/>
            </a:pPr>
            <a:r>
              <a:rPr lang="en-US" altLang="zh-CN" sz="2800" dirty="0" smtClean="0">
                <a:latin typeface="宋体" panose="02010600030101010101" pitchFamily="2" charset="-122"/>
              </a:rPr>
              <a:t>  </a:t>
            </a:r>
            <a:r>
              <a:rPr lang="zh-CN" altLang="zh-CN" sz="2800" dirty="0" smtClean="0">
                <a:latin typeface="宋体" panose="02010600030101010101" pitchFamily="2" charset="-122"/>
              </a:rPr>
              <a:t>  </a:t>
            </a:r>
            <a:r>
              <a:rPr lang="en-US" altLang="zh-CN" sz="2800" dirty="0" smtClean="0">
                <a:latin typeface="宋体" panose="02010600030101010101" pitchFamily="2" charset="-122"/>
              </a:rPr>
              <a:t>3</a:t>
            </a:r>
            <a:r>
              <a:rPr lang="zh-CN" altLang="zh-CN" sz="2800" dirty="0" smtClean="0">
                <a:latin typeface="宋体" panose="02010600030101010101" pitchFamily="2" charset="-122"/>
              </a:rPr>
              <a:t>.全班交流。同学们轮流发言。其他同学在听的时候，想一想这位同学哪里讲得好，哪里讲得不好，评出讲得最好的和进步最大的。</a:t>
            </a:r>
            <a:endParaRPr lang="zh-CN" altLang="zh-CN" sz="2800" dirty="0" smtClean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205291" y="5301208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46" name="图片 2" descr="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6525" y="2057400"/>
            <a:ext cx="8902700" cy="466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圆角矩形 7"/>
          <p:cNvSpPr/>
          <p:nvPr/>
        </p:nvSpPr>
        <p:spPr>
          <a:xfrm>
            <a:off x="446088" y="933450"/>
            <a:ext cx="2679700" cy="655638"/>
          </a:xfrm>
          <a:prstGeom prst="roundRect">
            <a:avLst/>
          </a:prstGeom>
          <a:solidFill>
            <a:srgbClr val="92D050"/>
          </a:solidFill>
          <a:ln w="3175">
            <a:solidFill>
              <a:srgbClr val="92D050"/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6148" name="文本框 9"/>
          <p:cNvSpPr txBox="1">
            <a:spLocks noChangeArrowheads="1"/>
          </p:cNvSpPr>
          <p:nvPr/>
        </p:nvSpPr>
        <p:spPr bwMode="auto">
          <a:xfrm>
            <a:off x="1174750" y="977900"/>
            <a:ext cx="19208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交际示例</a:t>
            </a:r>
            <a:endParaRPr lang="zh-CN" altLang="zh-CN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149" name="内容占位符 1" descr="交流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03213" y="763588"/>
            <a:ext cx="969962" cy="969962"/>
          </a:xfrm>
        </p:spPr>
      </p:pic>
      <p:sp>
        <p:nvSpPr>
          <p:cNvPr id="6150" name="文本框 1"/>
          <p:cNvSpPr txBox="1">
            <a:spLocks noChangeArrowheads="1"/>
          </p:cNvSpPr>
          <p:nvPr/>
        </p:nvSpPr>
        <p:spPr bwMode="auto">
          <a:xfrm>
            <a:off x="598488" y="1920875"/>
            <a:ext cx="7948612" cy="301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暑假里最让我记忆犹新的是一家人去横店影视城玩，我们去了华夏文化园、梦幻谷、秦王宫和清明上河图，最好玩的要数梦幻谷了，那里有水世界乐园。我换上游泳衣像小鱼一样快活地游在水里，小朋友蜂拥而上玩水上滑滑梯，我也不例外，一骨碌滑了下来，滑梯上的水全都扑在我的脸上，害我呛了一口水。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2" descr="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6525" y="2057400"/>
            <a:ext cx="8902700" cy="466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内容占位符 2"/>
          <p:cNvSpPr>
            <a:spLocks noGrp="1" noChangeArrowheads="1"/>
          </p:cNvSpPr>
          <p:nvPr>
            <p:ph idx="1"/>
          </p:nvPr>
        </p:nvSpPr>
        <p:spPr>
          <a:xfrm>
            <a:off x="457200" y="1257300"/>
            <a:ext cx="8229600" cy="3065463"/>
          </a:xfrm>
        </p:spPr>
        <p:txBody>
          <a:bodyPr/>
          <a:lstStyle/>
          <a:p>
            <a:pPr marL="0" indent="0" eaLnBrk="1" hangingPunct="1">
              <a:lnSpc>
                <a:spcPts val="3800"/>
              </a:lnSpc>
              <a:spcBef>
                <a:spcPct val="0"/>
              </a:spcBef>
              <a:buFontTx/>
              <a:buNone/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最刺激的是滑梯架顶上方吊有一个彩色大水桶，等大水桶积满水后，来了个突然袭击把水倒了下来，让我们防不胜防，一个个哇哇大叫变成了落汤鸡，幸好我屏住气，好像冲了个凉水澡。玩了水世界乐园，我又去看模拟火山爆发和暴雨山洪，演员们表现得非常逼真、动人。让我了解了大自然的神奇变化</a:t>
            </a:r>
            <a:r>
              <a:rPr lang="zh-CN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rot="16200000">
            <a:off x="1577975" y="-708025"/>
            <a:ext cx="6210300" cy="8648700"/>
          </a:xfrm>
          <a:prstGeom prst="rtTriangle">
            <a:avLst/>
          </a:prstGeom>
          <a:solidFill>
            <a:srgbClr val="1E4C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4337" name="标题 1"/>
          <p:cNvSpPr>
            <a:spLocks noGrp="1"/>
          </p:cNvSpPr>
          <p:nvPr>
            <p:ph type="title"/>
          </p:nvPr>
        </p:nvSpPr>
        <p:spPr>
          <a:xfrm>
            <a:off x="215900" y="1625600"/>
            <a:ext cx="5886450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zh-CN" sz="6600" b="1" noProof="1">
                <a:solidFill>
                  <a:srgbClr val="1624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</a:t>
            </a:r>
            <a:r>
              <a:rPr lang="zh-CN" altLang="zh-CN" sz="6600" b="1" noProof="1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观看</a:t>
            </a:r>
            <a:endParaRPr lang="zh-CN" altLang="zh-CN" sz="6600" b="1" noProof="1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6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1763" y="3924300"/>
            <a:ext cx="8875712" cy="279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/>
    </p:bldLst>
  </p:timing>
</p:sld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1451</Words>
  <Application>WPS 演示</Application>
  <PresentationFormat>全屏显示(4:3)</PresentationFormat>
  <Paragraphs>36</Paragraphs>
  <Slides>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Calibri</vt:lpstr>
      <vt:lpstr>微软雅黑</vt:lpstr>
      <vt:lpstr>黑体</vt:lpstr>
      <vt:lpstr>楷体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谢谢观看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Administrator</cp:lastModifiedBy>
  <cp:revision>1</cp:revision>
  <dcterms:created xsi:type="dcterms:W3CDTF">2021-09-15T02:17:41Z</dcterms:created>
  <dcterms:modified xsi:type="dcterms:W3CDTF">2021-09-15T02:17:41Z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