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 bookmarkIdSeed="2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523" r:id="rId2"/>
    <p:sldId id="323" r:id="rId3"/>
    <p:sldId id="662" r:id="rId4"/>
    <p:sldId id="640" r:id="rId5"/>
    <p:sldId id="641" r:id="rId6"/>
    <p:sldId id="642" r:id="rId7"/>
    <p:sldId id="650" r:id="rId8"/>
    <p:sldId id="619" r:id="rId9"/>
    <p:sldId id="651" r:id="rId10"/>
    <p:sldId id="648" r:id="rId11"/>
    <p:sldId id="649" r:id="rId12"/>
    <p:sldId id="663" r:id="rId13"/>
    <p:sldId id="647" r:id="rId14"/>
    <p:sldId id="620" r:id="rId15"/>
    <p:sldId id="601" r:id="rId16"/>
    <p:sldId id="621" r:id="rId17"/>
    <p:sldId id="580" r:id="rId18"/>
    <p:sldId id="652" r:id="rId19"/>
  </p:sldIdLst>
  <p:sldSz cx="9144000" cy="5143500" type="screen16x9"/>
  <p:notesSz cx="6858000" cy="9144000"/>
  <p:embeddedFontLst>
    <p:embeddedFont>
      <p:font typeface="黑体" pitchFamily="49" charset="-122"/>
      <p:regular r:id="rId22"/>
    </p:embeddedFont>
    <p:embeddedFont>
      <p:font typeface="楷体" pitchFamily="49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Calibri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00"/>
    <a:srgbClr val="339933"/>
    <a:srgbClr val="D60093"/>
    <a:srgbClr val="CC0066"/>
    <a:srgbClr val="FFFF66"/>
    <a:srgbClr val="CC00FF"/>
    <a:srgbClr val="FF6600"/>
    <a:srgbClr val="09CBE5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 varScale="1">
        <p:scale>
          <a:sx n="91" d="100"/>
          <a:sy n="91" d="100"/>
        </p:scale>
        <p:origin x="-906" y="-102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32"/>
        <p:guide pos="215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age.cn.made-in-china.com/prod/000-CEJtuPObJgrz.jpg"/>
          <p:cNvPicPr>
            <a:picLocks noChangeAspect="1" noChangeArrowheads="1"/>
          </p:cNvPicPr>
          <p:nvPr userDrawn="1"/>
        </p:nvPicPr>
        <p:blipFill>
          <a:blip r:embed="rId10" cstate="print">
            <a:lum contrast="40000"/>
          </a:blip>
          <a:srcRect t="56149" r="918"/>
          <a:stretch>
            <a:fillRect/>
          </a:stretch>
        </p:blipFill>
        <p:spPr bwMode="auto">
          <a:xfrm>
            <a:off x="0" y="3750477"/>
            <a:ext cx="4304072" cy="1393023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Picture 1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64829" y="3525441"/>
            <a:ext cx="4353492" cy="161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microsoft.com/office/2007/relationships/hdphoto" Target="../media/image6.wdp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image6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image6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964436" y="2786065"/>
            <a:ext cx="385105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苏教版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小学</a:t>
            </a:r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374995" y="1178710"/>
            <a:ext cx="5197791" cy="991869"/>
          </a:xfrm>
          <a:prstGeom prst="flowChartMagneticDrum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en-US" alt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en-US" altLang="zh-CN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497575">
            <a:off x="206682" y="551415"/>
            <a:ext cx="1932669" cy="2265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06425" y="1232535"/>
            <a:ext cx="7568565" cy="2561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7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为人子  方少时  亲师友  习礼仪</a:t>
            </a:r>
            <a:endParaRPr lang="zh-CN" altLang="en-US" sz="27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意思是：做儿女的，从小时候就要亲近老师和朋友，以便从他们那里学习到许多为人处事的礼节和知识。</a:t>
            </a:r>
          </a:p>
        </p:txBody>
      </p:sp>
      <p:sp>
        <p:nvSpPr>
          <p:cNvPr id="6" name="矩形: 圆角 28"/>
          <p:cNvSpPr/>
          <p:nvPr/>
        </p:nvSpPr>
        <p:spPr bwMode="auto">
          <a:xfrm>
            <a:off x="304970" y="555020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</a:t>
            </a:r>
          </a:p>
        </p:txBody>
      </p:sp>
      <p:sp>
        <p:nvSpPr>
          <p:cNvPr id="8" name="矩形: 圆角 29"/>
          <p:cNvSpPr/>
          <p:nvPr/>
        </p:nvSpPr>
        <p:spPr bwMode="auto">
          <a:xfrm>
            <a:off x="791088" y="55502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</a:p>
        </p:txBody>
      </p:sp>
      <p:sp>
        <p:nvSpPr>
          <p:cNvPr id="28" name="矩形: 圆角 30"/>
          <p:cNvSpPr/>
          <p:nvPr/>
        </p:nvSpPr>
        <p:spPr bwMode="auto">
          <a:xfrm>
            <a:off x="1277205" y="55502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</a:t>
            </a:r>
          </a:p>
        </p:txBody>
      </p:sp>
      <p:sp>
        <p:nvSpPr>
          <p:cNvPr id="29" name="矩形: 圆角 30"/>
          <p:cNvSpPr/>
          <p:nvPr/>
        </p:nvSpPr>
        <p:spPr bwMode="auto">
          <a:xfrm>
            <a:off x="1763322" y="557685"/>
            <a:ext cx="444161" cy="401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 bldLvl="0" animBg="1"/>
      <p:bldP spid="8" grpId="0" bldLvl="0" animBg="1"/>
      <p:bldP spid="28" grpId="0" bldLvl="0" animBg="1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60400" y="696595"/>
            <a:ext cx="7625080" cy="2561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香九龄  能温席  孝于亲  所当执</a:t>
            </a:r>
            <a:endParaRPr lang="zh-CN" altLang="en-US" sz="27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意思是：东汉人黄香，九岁时就知道孝敬父亲，替父亲暖被窝。这是每个孝顺父母的人都应该实行和效仿的。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0080" y="836295"/>
            <a:ext cx="7690485" cy="2561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融四岁  能让梨  悌于长  宜先知</a:t>
            </a:r>
            <a:endParaRPr lang="zh-CN" altLang="en-US" sz="27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意思是：汉代人孔融四岁时，就知道把大的梨让给哥哥吃，这种尊敬和友爱兄长的道理，是每个人从小就应该知道的。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1493257" y="1221601"/>
            <a:ext cx="6591013" cy="23775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在动笔之前，首先观察这些字的结构特点和田字格中的占格位置，然后再动手来写字。“末、予、尔、士”这几个字笔画稀少，我们要写好主笔，挺拔有力。</a:t>
            </a:r>
          </a:p>
        </p:txBody>
      </p:sp>
      <p:sp>
        <p:nvSpPr>
          <p:cNvPr id="11" name="矩形: 圆角 28"/>
          <p:cNvSpPr/>
          <p:nvPr/>
        </p:nvSpPr>
        <p:spPr bwMode="auto">
          <a:xfrm>
            <a:off x="767431" y="129648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: 圆角 29"/>
          <p:cNvSpPr/>
          <p:nvPr/>
        </p:nvSpPr>
        <p:spPr bwMode="auto">
          <a:xfrm>
            <a:off x="767431" y="189321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: 圆角 30"/>
          <p:cNvSpPr/>
          <p:nvPr/>
        </p:nvSpPr>
        <p:spPr bwMode="auto">
          <a:xfrm>
            <a:off x="767431" y="248727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767431" y="308134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953127" y="303499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写字有方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4602" y="1178709"/>
            <a:ext cx="2766959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5389" y="1178709"/>
            <a:ext cx="2897776" cy="80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017" y="2196701"/>
            <a:ext cx="2760339" cy="75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8974" y="2196700"/>
            <a:ext cx="2840030" cy="76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矩形: 圆角 28"/>
          <p:cNvSpPr/>
          <p:nvPr/>
        </p:nvSpPr>
        <p:spPr bwMode="auto">
          <a:xfrm>
            <a:off x="304970" y="483265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</a:p>
        </p:txBody>
      </p:sp>
      <p:sp>
        <p:nvSpPr>
          <p:cNvPr id="20" name="矩形: 圆角 29"/>
          <p:cNvSpPr/>
          <p:nvPr/>
        </p:nvSpPr>
        <p:spPr bwMode="auto">
          <a:xfrm>
            <a:off x="791088" y="483265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</a:p>
        </p:txBody>
      </p:sp>
      <p:sp>
        <p:nvSpPr>
          <p:cNvPr id="28" name="矩形: 圆角 30"/>
          <p:cNvSpPr/>
          <p:nvPr/>
        </p:nvSpPr>
        <p:spPr bwMode="auto">
          <a:xfrm>
            <a:off x="1277205" y="483266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展</a:t>
            </a:r>
          </a:p>
        </p:txBody>
      </p:sp>
      <p:sp>
        <p:nvSpPr>
          <p:cNvPr id="29" name="矩形: 圆角 30"/>
          <p:cNvSpPr/>
          <p:nvPr/>
        </p:nvSpPr>
        <p:spPr bwMode="auto">
          <a:xfrm>
            <a:off x="1763322" y="485930"/>
            <a:ext cx="444161" cy="401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8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183504" y="1134497"/>
            <a:ext cx="3215129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我家的一张照片</a:t>
            </a:r>
          </a:p>
        </p:txBody>
      </p:sp>
      <p:sp>
        <p:nvSpPr>
          <p:cNvPr id="29698" name="AutoShape 2" descr="http://img2.imgtn.bdimg.com/it/u=1296786971,2636069031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953127" y="520069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997" y="379636"/>
            <a:ext cx="648154" cy="625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899113" y="1004817"/>
            <a:ext cx="1512365" cy="0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070610" y="1914525"/>
            <a:ext cx="7002780" cy="1915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把家中的数码照片、电子相册或影集带到班上，与大家交流分享。再选出你最喜欢的一张照片，给大家介绍一下，并回答大家感兴趣的问题。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28"/>
          <p:cNvSpPr/>
          <p:nvPr/>
        </p:nvSpPr>
        <p:spPr bwMode="auto">
          <a:xfrm>
            <a:off x="445918" y="58934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矩形: 圆角 29"/>
          <p:cNvSpPr/>
          <p:nvPr/>
        </p:nvSpPr>
        <p:spPr bwMode="auto">
          <a:xfrm>
            <a:off x="1088944" y="589346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矩形: 圆角 30"/>
          <p:cNvSpPr/>
          <p:nvPr/>
        </p:nvSpPr>
        <p:spPr bwMode="auto">
          <a:xfrm>
            <a:off x="1731970" y="589346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矩形: 圆角 30"/>
          <p:cNvSpPr/>
          <p:nvPr/>
        </p:nvSpPr>
        <p:spPr bwMode="auto">
          <a:xfrm>
            <a:off x="2267824" y="589346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3085" y="1393190"/>
            <a:ext cx="6163945" cy="1545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说出拍照的时间、地点。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讲清自己喜欢的原因。</a:t>
            </a:r>
          </a:p>
        </p:txBody>
      </p:sp>
      <p:sp>
        <p:nvSpPr>
          <p:cNvPr id="29698" name="AutoShape 2" descr="http://img2.imgtn.bdimg.com/it/u=1296786971,2636069031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8" grpId="0" animBg="1"/>
      <p:bldP spid="59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5918" y="1017974"/>
            <a:ext cx="7984236" cy="30232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当我翻开家里的多本影集时，一幕幕令人难以忘怀的往事便呈现在我的眼前。忽然眼前一亮，一张老照片将我的思绪引向那个快乐的时段。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照片上的我那时大概三岁，胖嘟嘟的，身上穿着一个红肚兜，小手和脸上满是香喷喷、白花花的奶油，一对牛角辫俏皮地扎在头上，双眼散发着欢快的光芒。身前的桌子上摆着一个大蛋糕，上面赫然写着“甜甜生日快乐”六个大字。哈，我在过生日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: 圆角 28"/>
          <p:cNvSpPr/>
          <p:nvPr/>
        </p:nvSpPr>
        <p:spPr bwMode="auto">
          <a:xfrm>
            <a:off x="304970" y="411510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</a:t>
            </a:r>
          </a:p>
        </p:txBody>
      </p:sp>
      <p:sp>
        <p:nvSpPr>
          <p:cNvPr id="57" name="矩形: 圆角 29"/>
          <p:cNvSpPr/>
          <p:nvPr/>
        </p:nvSpPr>
        <p:spPr bwMode="auto">
          <a:xfrm>
            <a:off x="791088" y="41151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</a:p>
        </p:txBody>
      </p:sp>
      <p:sp>
        <p:nvSpPr>
          <p:cNvPr id="58" name="矩形: 圆角 30"/>
          <p:cNvSpPr/>
          <p:nvPr/>
        </p:nvSpPr>
        <p:spPr bwMode="auto">
          <a:xfrm>
            <a:off x="1277205" y="41151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</a:t>
            </a:r>
          </a:p>
        </p:txBody>
      </p:sp>
      <p:sp>
        <p:nvSpPr>
          <p:cNvPr id="59" name="矩形: 圆角 30"/>
          <p:cNvSpPr/>
          <p:nvPr/>
        </p:nvSpPr>
        <p:spPr bwMode="auto">
          <a:xfrm>
            <a:off x="1763322" y="4141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5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2430" y="642620"/>
            <a:ext cx="8147050" cy="33921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至于为什么满脸奶油，就听我细细道来：那天，妈妈本来要给我买一个小的蛋糕，可我不干，正在闹别扭的时候，舅舅送来了我喜欢的大蛋糕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我兴奋地围着它左看看，右瞧瞧，并竭力想把它抱起来，正当我想亲它一口的时候，爸爸趁我不备，一下子把我的头摁进了大蛋糕的奶油里，妈妈马上给我拍下了这个特写镜头。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一张老照片虽然不值钱，但它却保留下了你人生中难忘的一幕。当你若干年后，再看到这张照片，说不定会惊讶地说：“咦，这就是我吗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学和用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14"/>
          <p:cNvSpPr txBox="1"/>
          <p:nvPr/>
        </p:nvSpPr>
        <p:spPr>
          <a:xfrm>
            <a:off x="1731969" y="1500180"/>
            <a:ext cx="350614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（一）看图讲故事。</a:t>
            </a:r>
          </a:p>
        </p:txBody>
      </p:sp>
      <p:sp>
        <p:nvSpPr>
          <p:cNvPr id="20" name="矩形: 圆角 28"/>
          <p:cNvSpPr/>
          <p:nvPr/>
        </p:nvSpPr>
        <p:spPr bwMode="auto">
          <a:xfrm>
            <a:off x="1137826" y="1554186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53135" y="2150745"/>
            <a:ext cx="7305040" cy="2609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" y="544195"/>
            <a:ext cx="7247890" cy="4295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1731969" y="1089729"/>
            <a:ext cx="6055159" cy="2376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仔细看图，想想事情的来龙去脉，然后同桌互相交流。 </a:t>
            </a:r>
          </a:p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讲“三个小和尚”的故事。 </a:t>
            </a:r>
          </a:p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按同样方法学习第一组连环画：说说图中内容，注意把故事说清楚。 </a:t>
            </a:r>
          </a:p>
        </p:txBody>
      </p:sp>
      <p:sp>
        <p:nvSpPr>
          <p:cNvPr id="24" name="矩形: 圆角 28"/>
          <p:cNvSpPr/>
          <p:nvPr/>
        </p:nvSpPr>
        <p:spPr bwMode="auto">
          <a:xfrm>
            <a:off x="1035358" y="128586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: 圆角 29"/>
          <p:cNvSpPr/>
          <p:nvPr/>
        </p:nvSpPr>
        <p:spPr bwMode="auto">
          <a:xfrm>
            <a:off x="1035358" y="1882596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: 圆角 30"/>
          <p:cNvSpPr/>
          <p:nvPr/>
        </p:nvSpPr>
        <p:spPr bwMode="auto">
          <a:xfrm>
            <a:off x="1035358" y="2476663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: 圆角 30"/>
          <p:cNvSpPr/>
          <p:nvPr/>
        </p:nvSpPr>
        <p:spPr bwMode="auto">
          <a:xfrm>
            <a:off x="1035358" y="307072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713845" y="642924"/>
            <a:ext cx="594798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（二）思辨写想法。 </a:t>
            </a:r>
          </a:p>
        </p:txBody>
      </p:sp>
      <p:sp>
        <p:nvSpPr>
          <p:cNvPr id="20" name="矩形: 圆角 28"/>
          <p:cNvSpPr/>
          <p:nvPr/>
        </p:nvSpPr>
        <p:spPr bwMode="auto">
          <a:xfrm>
            <a:off x="1142529" y="696503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425" y="1393190"/>
            <a:ext cx="7402195" cy="899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思考：你是喜欢“三个小伙伴”呢，还是喜欢“三个小和尚”？为什么？ 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3740" y="2518410"/>
            <a:ext cx="750887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喜欢三个小伙伴。因为他们做事互帮互助，团结协作。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animBg="1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4"/>
          <p:cNvSpPr txBox="1"/>
          <p:nvPr/>
        </p:nvSpPr>
        <p:spPr>
          <a:xfrm>
            <a:off x="821017" y="642925"/>
            <a:ext cx="6591013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指名交流，让学生认识到团队合作的重要意义。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9504" y="1821651"/>
            <a:ext cx="7341210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团队合作是指团队里面通过共同的合作完成某项事情。团队精神实际上就是合作精神。从某种程度上说，合作关系到每个人的生存之道，对整个团队的建设起着至关重要的作用。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1196115" y="642924"/>
            <a:ext cx="3750983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（三）讨论出主意。</a:t>
            </a:r>
          </a:p>
        </p:txBody>
      </p:sp>
      <p:sp>
        <p:nvSpPr>
          <p:cNvPr id="20" name="矩形: 圆角 28"/>
          <p:cNvSpPr/>
          <p:nvPr/>
        </p:nvSpPr>
        <p:spPr bwMode="auto">
          <a:xfrm>
            <a:off x="1142529" y="696503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425" y="1393190"/>
            <a:ext cx="7706995" cy="21456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开动脑筋，展开丰富的想象，说说“三个小和尚”该怎么做才能让庙里的水缸总是满满的。 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合作伙伴间先交流。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组织全班交流。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4.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大家评议一下哪种方法更好一些。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3285490" y="787400"/>
            <a:ext cx="5494655" cy="26073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为人子  方少时  亲师友  习礼仪</a:t>
            </a:r>
          </a:p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香九龄  能温席  孝于亲  所当执</a:t>
            </a:r>
          </a:p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融四岁  能让梨  悌于长  宜先知</a:t>
            </a:r>
          </a:p>
          <a:p>
            <a:pPr algn="r"/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摘自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三字经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endParaRPr lang="zh-CN" altLang="en-US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737862" y="303499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读读背背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197731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70" y="1685925"/>
            <a:ext cx="4349750" cy="3446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28"/>
          <p:cNvSpPr/>
          <p:nvPr/>
        </p:nvSpPr>
        <p:spPr bwMode="auto">
          <a:xfrm>
            <a:off x="767431" y="129648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: 圆角 29"/>
          <p:cNvSpPr/>
          <p:nvPr/>
        </p:nvSpPr>
        <p:spPr bwMode="auto">
          <a:xfrm>
            <a:off x="767431" y="189321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: 圆角 30"/>
          <p:cNvSpPr/>
          <p:nvPr/>
        </p:nvSpPr>
        <p:spPr bwMode="auto">
          <a:xfrm>
            <a:off x="767431" y="248727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767431" y="308134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10457" y="1339445"/>
            <a:ext cx="6591013" cy="1938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首先把这几个词语读正确。然后多读几遍把他们读流利，再边读边尝试着理解每句话的意思。最后在理解的基础上背诵。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1077</Words>
  <Application>Microsoft Office PowerPoint</Application>
  <PresentationFormat>全屏显示(16:9)</PresentationFormat>
  <Paragraphs>86</Paragraphs>
  <Slides>18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黑体</vt:lpstr>
      <vt:lpstr>楷体</vt:lpstr>
      <vt:lpstr>Times New Roman</vt:lpstr>
      <vt:lpstr>微软雅黑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2019-01-21T06:59:42Z</dcterms:modified>
  <cp:category>语文备课大师【全免费】</cp:category>
</cp:coreProperties>
</file>