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  <p:sldMasterId id="2147483683" r:id="rId2"/>
  </p:sldMasterIdLst>
  <p:notesMasterIdLst>
    <p:notesMasterId r:id="rId44"/>
  </p:notesMasterIdLst>
  <p:handoutMasterIdLst>
    <p:handoutMasterId r:id="rId45"/>
  </p:handoutMasterIdLst>
  <p:sldIdLst>
    <p:sldId id="359" r:id="rId3"/>
    <p:sldId id="329" r:id="rId4"/>
    <p:sldId id="361" r:id="rId5"/>
    <p:sldId id="362" r:id="rId6"/>
    <p:sldId id="363" r:id="rId7"/>
    <p:sldId id="417" r:id="rId8"/>
    <p:sldId id="341" r:id="rId9"/>
    <p:sldId id="378" r:id="rId10"/>
    <p:sldId id="379" r:id="rId11"/>
    <p:sldId id="380" r:id="rId12"/>
    <p:sldId id="381" r:id="rId13"/>
    <p:sldId id="470" r:id="rId14"/>
    <p:sldId id="471" r:id="rId15"/>
    <p:sldId id="472" r:id="rId16"/>
    <p:sldId id="344" r:id="rId17"/>
    <p:sldId id="345" r:id="rId18"/>
    <p:sldId id="386" r:id="rId19"/>
    <p:sldId id="387" r:id="rId20"/>
    <p:sldId id="473" r:id="rId21"/>
    <p:sldId id="474" r:id="rId22"/>
    <p:sldId id="475" r:id="rId23"/>
    <p:sldId id="476" r:id="rId24"/>
    <p:sldId id="331" r:id="rId25"/>
    <p:sldId id="364" r:id="rId26"/>
    <p:sldId id="393" r:id="rId27"/>
    <p:sldId id="455" r:id="rId28"/>
    <p:sldId id="477" r:id="rId29"/>
    <p:sldId id="478" r:id="rId30"/>
    <p:sldId id="366" r:id="rId31"/>
    <p:sldId id="403" r:id="rId32"/>
    <p:sldId id="404" r:id="rId33"/>
    <p:sldId id="405" r:id="rId34"/>
    <p:sldId id="406" r:id="rId35"/>
    <p:sldId id="479" r:id="rId36"/>
    <p:sldId id="480" r:id="rId37"/>
    <p:sldId id="481" r:id="rId38"/>
    <p:sldId id="482" r:id="rId39"/>
    <p:sldId id="483" r:id="rId40"/>
    <p:sldId id="484" r:id="rId41"/>
    <p:sldId id="485" r:id="rId42"/>
    <p:sldId id="367" r:id="rId43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6736" autoAdjust="0"/>
  </p:normalViewPr>
  <p:slideViewPr>
    <p:cSldViewPr snapToGrid="0">
      <p:cViewPr>
        <p:scale>
          <a:sx n="66" d="100"/>
          <a:sy n="66" d="100"/>
        </p:scale>
        <p:origin x="-207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2948305"/>
            <a:ext cx="7107555" cy="768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41F8C-CB90-4831-A859-5BB641E709A2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7C869-3B64-4A82-92C5-D5DCEF28AA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59000" y="2550160"/>
            <a:ext cx="5589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latin typeface="方正大标宋简体" panose="03000509000000000000" charset="-122"/>
                <a:ea typeface="方正大标宋简体" panose="03000509000000000000" charset="-122"/>
              </a:rPr>
              <a:t>20 </a:t>
            </a:r>
            <a:r>
              <a:rPr lang="zh-CN" altLang="en-US" sz="3600">
                <a:latin typeface="方正大标宋简体" panose="03000509000000000000" charset="-122"/>
                <a:ea typeface="方正大标宋简体" panose="03000509000000000000" charset="-122"/>
              </a:rPr>
              <a:t>曹刿论战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5410" y="1120775"/>
            <a:ext cx="721677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800"/>
              <a:t>5.填空。</a:t>
            </a:r>
          </a:p>
          <a:p>
            <a:pPr algn="l" fontAlgn="auto">
              <a:lnSpc>
                <a:spcPct val="120000"/>
              </a:lnSpc>
            </a:pPr>
            <a:r>
              <a:rPr sz="2800"/>
              <a:t>  《曹刿论战》中曹刿认为可以一战的条件是：</a:t>
            </a:r>
            <a:r>
              <a:rPr sz="2800" u="sng">
                <a:sym typeface="+mn-ea"/>
              </a:rPr>
              <a:t>                              </a:t>
            </a:r>
            <a:r>
              <a:rPr sz="2800"/>
              <a:t>，具体来说指的是</a:t>
            </a:r>
          </a:p>
          <a:p>
            <a:pPr algn="l" fontAlgn="auto">
              <a:lnSpc>
                <a:spcPct val="120000"/>
              </a:lnSpc>
            </a:pPr>
            <a:r>
              <a:rPr sz="2800" u="sng">
                <a:sym typeface="+mn-ea"/>
              </a:rPr>
              <a:t>                                                   </a:t>
            </a:r>
            <a:r>
              <a:rPr sz="2800"/>
              <a:t>。文中叙述了开始反攻的时机是</a:t>
            </a:r>
            <a:r>
              <a:rPr sz="2800" u="sng"/>
              <a:t>                              </a:t>
            </a:r>
            <a:r>
              <a:rPr sz="2800"/>
              <a:t>，开始追击的时机是</a:t>
            </a:r>
            <a:r>
              <a:rPr sz="2800" u="sng">
                <a:sym typeface="+mn-ea"/>
              </a:rPr>
              <a:t>                                </a:t>
            </a:r>
            <a:r>
              <a:rPr sz="2800"/>
              <a:t>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0310" y="2186305"/>
            <a:ext cx="16154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取信于民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75410" y="2691765"/>
            <a:ext cx="444500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小大之狱，虽不能察，必以情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62095" y="3171190"/>
            <a:ext cx="18434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齐人三鼓后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23820" y="3742055"/>
            <a:ext cx="25165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齐人辙乱旗靡时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0215" y="1492250"/>
            <a:ext cx="618299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800"/>
              <a:t>6.翻译下列文言句子。</a:t>
            </a:r>
          </a:p>
          <a:p>
            <a:pPr algn="l" fontAlgn="auto">
              <a:lnSpc>
                <a:spcPct val="130000"/>
              </a:lnSpc>
            </a:pPr>
            <a:r>
              <a:rPr sz="2800"/>
              <a:t>（1）肉食者鄙，未能远谋。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09140" y="2986405"/>
            <a:ext cx="589407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有权势的人目光短浅，缺少见识，不能深谋远虑。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80185" y="1362075"/>
            <a:ext cx="618299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800"/>
              <a:t>（2）忠之属也。可以一战。战则请从。</a:t>
            </a:r>
          </a:p>
          <a:p>
            <a:pPr algn="l" fontAlgn="auto">
              <a:lnSpc>
                <a:spcPct val="130000"/>
              </a:lnSpc>
            </a:pPr>
            <a:endParaRPr sz="2800"/>
          </a:p>
          <a:p>
            <a:pPr algn="l" fontAlgn="auto">
              <a:lnSpc>
                <a:spcPct val="130000"/>
              </a:lnSpc>
            </a:pPr>
            <a:endParaRPr sz="2800"/>
          </a:p>
          <a:p>
            <a:pPr algn="l" fontAlgn="auto">
              <a:lnSpc>
                <a:spcPct val="130000"/>
              </a:lnSpc>
            </a:pPr>
            <a:r>
              <a:rPr sz="2800"/>
              <a:t>（3）一鼓作气，再而衰，三而竭。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63115" y="2002155"/>
            <a:ext cx="589407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这是忠心尽力为人民办事。可以凭借这点一战。作战时请让我跟您同往。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9290" y="3816350"/>
            <a:ext cx="611187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第一次击鼓可以振奋士气，第二次击鼓士气有所衰减了，第三次击鼓时士气全耗尽了。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04620" y="360045"/>
            <a:ext cx="682498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sz="2800"/>
              <a:t>7.结合下面一段材料，写一段话，谈谈你对这几个时机的理解。</a:t>
            </a:r>
          </a:p>
          <a:p>
            <a:pPr algn="l"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的情况是弱国抵抗强国。文中指出了战前的政治准备——取信于民，叙述了利于转入反攻的阵地——长勺，叙述了利于开始反攻的时机——彼竭我盈之时，叙述了追击开始的时机——辙乱旗靡之时。虽然是一个不大的战役，却同时是说的战略防御的原则。</a:t>
            </a:r>
          </a:p>
          <a:p>
            <a:pPr algn="r" fontAlgn="auto">
              <a:lnSpc>
                <a:spcPct val="13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（毛泽东《中国革命战争的战略问题》）</a:t>
            </a:r>
            <a:r>
              <a:rPr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954530" y="1549400"/>
            <a:ext cx="589407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“取信于民”指庄公说的“小大之狱，虽不能察，必以情”这件事，也就是竭尽心力为老百姓办实事；“彼竭我盈”指齐人第三次击鼓进军后鲁人才第一次击鼓之时；“辙乱旗靡”指的是曹刿“视其辙乱，望其旗靡”后确定没有埋伏才下令追击的时机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5510" y="4191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课内精读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38555" y="1056640"/>
            <a:ext cx="7317105" cy="5297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年春，齐师伐我。公将战，曹刿请见。其乡人曰：“肉食者谋之，又何间焉？”刿曰：“肉食者鄙，未能远谋。”乃入见。问：“何以战？”公曰：“衣食所安，弗敢专也，必以分人。”对曰：“小惠未遍，民弗从也。”公曰：“牺牲玉帛，弗敢加也，必以信。”对曰：“小信未孚，神弗福也。”公曰：“小大之狱，虽不能察，必以情。”对曰：“忠之属也。可以一战。战则请从。”</a:t>
            </a:r>
          </a:p>
          <a:p>
            <a:pPr fontAlgn="auto">
              <a:lnSpc>
                <a:spcPct val="11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公与之乘，战于长勺。公将鼓之。刿曰：“未可。”齐人三鼓。刿曰：“可矣。”齐师败绩。公将驰之。刿曰：“未可。”下视其辙，登轼而望之，曰：“可矣。”遂逐齐师。</a:t>
            </a:r>
          </a:p>
          <a:p>
            <a:pPr fontAlgn="auto">
              <a:lnSpc>
                <a:spcPct val="110000"/>
              </a:lnSpc>
            </a:pPr>
            <a:r>
              <a:rPr 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既克，公问其故。对曰：“夫战，勇气也。一鼓作气，再而衰，三而竭。彼竭我盈，故克之。夫大国，难测也，惧有伏焉。吾视其辙乱，望其旗靡，故逐之。”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670" y="914400"/>
            <a:ext cx="6214745" cy="3993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7810" y="1402080"/>
            <a:ext cx="358140" cy="282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7810" y="2280285"/>
            <a:ext cx="358140" cy="282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810" y="3140075"/>
            <a:ext cx="358140" cy="282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7810" y="4054475"/>
            <a:ext cx="358140" cy="2825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69720" y="1293495"/>
            <a:ext cx="662305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2.下列句子中“之”的含义与其他三句不同的一项是（           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A.彼竭我盈，故克之。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B.小大之狱，虽不能察，必以情。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C.吾视其辙乱，望其旗靡，故逐之。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D.下视其辙，登轼而望之。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31945" y="1891030"/>
            <a:ext cx="512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98010" y="2834005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52395" y="336423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60820" y="389763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89220" y="447421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240790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3.根据要求默写课文。</a:t>
            </a:r>
          </a:p>
          <a:p>
            <a:pPr fontAlgn="auto">
              <a:lnSpc>
                <a:spcPct val="130000"/>
              </a:lnSpc>
            </a:pPr>
            <a:r>
              <a:rPr lang="zh-CN" altLang="en-US" sz="2800"/>
              <a:t>（1）鲁庄公迎战强大的齐军的条件是：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31315" y="2691130"/>
            <a:ext cx="633603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衣食所安，弗敢专也，必以分人。牺牲玉帛，弗敢加也，必以信。小大之狱，虽不能察，必以情。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57797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（2）曹刿在齐军三鼓之后才下令鲁军发动进攻的原因是：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37690" y="2929890"/>
            <a:ext cx="63360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一鼓作气，再而衰，三而竭。彼竭我盈。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7302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课文助读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8255" y="1979295"/>
            <a:ext cx="6741160" cy="387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700"/>
              <a:t>	</a:t>
            </a:r>
            <a:r>
              <a:rPr sz="2700"/>
              <a:t>左丘明，中国春秋时期史学家。鲁国人，双目失明，春秋时有称为瞽的盲史官，记诵、讲述有关古代历史和传说，口耳相传，以补充和丰富文字的记载，左丘明即为瞽之一。相传曾著《左氏春秋》（又称《左传》）和《国语》。两书记录了不少西周、春秋的重要史事，保存了具有很高价值的原始资料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2995" y="118554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走近作者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577975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（3）曹刿在齐军败退后不立即下令追击的原因是：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03095" y="2929890"/>
            <a:ext cx="63360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夫大国，难测也，惧有伏焉。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63065" y="1534160"/>
            <a:ext cx="61442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4.将“小大之狱，虽不能察，必以情。”翻译成现代汉语。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66290" y="2886075"/>
            <a:ext cx="5900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大大小小的案件，即使不能一一明察，也一定要依据实情处理。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22450" y="804545"/>
            <a:ext cx="614426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800"/>
              <a:t>5.曹刿在这次战争中起了什么作用？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44370" y="1797685"/>
            <a:ext cx="59004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曹刿在这次战役中起了决定成败的关键性作用。他以“夫战，勇气也”为根据，提出要选择“彼竭我盈”的时机发动反攻，所以必待齐师“三鼓”而后鼓，抓住有利战机。他以大国难测也，“惧有伏焉”为根据，提出作战中必须时刻注意判断敌方意图的观点，所以他“下视其辙，登轼而望之”之后才认为可以追击。以上两次关键的战术决定了鲁国的胜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0120" y="12890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课外导航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62050" y="1436370"/>
            <a:ext cx="7486015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推荐阅读：《国语》——左丘明</a:t>
            </a:r>
          </a:p>
          <a:p>
            <a:pPr algn="l" fontAlgn="auto">
              <a:lnSpc>
                <a:spcPct val="130000"/>
              </a:lnSpc>
            </a:pPr>
            <a:r>
              <a:rPr lang="en-US" sz="2600">
                <a:sym typeface="+mn-ea"/>
              </a:rPr>
              <a:t>	</a:t>
            </a:r>
            <a:r>
              <a:rPr sz="2600">
                <a:sym typeface="+mn-ea"/>
              </a:rPr>
              <a:t>作品介绍：《国语》是中国最早的一部国别体著作。记录范围为上起周穆王十二年（前990）西征犬戎（约前947年），下至智伯被灭（前453年）。包括各国贵族间朝聘、宴飨、讽谏、辩说、应对之辞以及部分历史事件与传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5520" y="6223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中考链接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9195" y="924560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积累与运用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9815" y="1569720"/>
            <a:ext cx="7887970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200">
                <a:sym typeface="+mn-ea"/>
              </a:rPr>
              <a:t>1.(2018云南) 给下列句子排序，最恰当的一项是（        ）</a:t>
            </a:r>
          </a:p>
          <a:p>
            <a:pPr algn="l" fontAlgn="auto">
              <a:lnSpc>
                <a:spcPct val="120000"/>
              </a:lnSpc>
            </a:pPr>
            <a:endParaRPr sz="2200"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①雪峰的红光映射到这辽阔的牧场，形成一个金碧辉煌的世界</a:t>
            </a:r>
          </a:p>
          <a:p>
            <a:pPr algn="l" fontAlgn="auto">
              <a:lnSpc>
                <a:spcPct val="120000"/>
              </a:lnSpc>
            </a:pP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②你就可以看见无数点点的红火光，那是牧民们在烧起铜壶准备晚餐</a:t>
            </a:r>
          </a:p>
          <a:p>
            <a:pPr algn="l" fontAlgn="auto">
              <a:lnSpc>
                <a:spcPct val="120000"/>
              </a:lnSpc>
            </a:pP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③蒙古包、牧群和牧女们，都镀上了一色的玫瑰红</a:t>
            </a:r>
          </a:p>
          <a:p>
            <a:pPr algn="l" fontAlgn="auto">
              <a:lnSpc>
                <a:spcPct val="120000"/>
              </a:lnSpc>
            </a:pP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④特别诱人的是牧场的黄昏，周围的雪峰被落日映红，像云霞那么灿烂</a:t>
            </a:r>
          </a:p>
          <a:p>
            <a:pPr algn="l" fontAlgn="auto">
              <a:lnSpc>
                <a:spcPct val="120000"/>
              </a:lnSpc>
            </a:pPr>
            <a:r>
              <a:rPr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⑤当落日沉没，周围雪峰的红光逐渐消退，银灰色的暮霭笼罩草原的时候 </a:t>
            </a:r>
            <a:endParaRPr sz="2200"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sz="2200">
                <a:sym typeface="+mn-ea"/>
              </a:rPr>
              <a:t>A.①④②⑤③       B.④③①⑤② </a:t>
            </a:r>
          </a:p>
          <a:p>
            <a:pPr algn="l" fontAlgn="auto">
              <a:lnSpc>
                <a:spcPct val="120000"/>
              </a:lnSpc>
            </a:pPr>
            <a:r>
              <a:rPr sz="2200">
                <a:sym typeface="+mn-ea"/>
              </a:rPr>
              <a:t>C.④①③⑤②       D.①③②④⑤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02500" y="1569720"/>
            <a:ext cx="5556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3820" y="132715"/>
            <a:ext cx="7057390" cy="659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500"/>
              <a:t>2.(南开中学中考模拟) 下列句子，陈述有误的一项是（          ）</a:t>
            </a:r>
          </a:p>
          <a:p>
            <a:pPr fontAlgn="auto">
              <a:lnSpc>
                <a:spcPct val="130000"/>
              </a:lnSpc>
            </a:pPr>
            <a:r>
              <a:rPr sz="2500"/>
              <a:t>A．《孟子》是记载孟子及其学生言行的一部书，是“四书五经”之一。</a:t>
            </a:r>
          </a:p>
          <a:p>
            <a:pPr fontAlgn="auto">
              <a:lnSpc>
                <a:spcPct val="130000"/>
              </a:lnSpc>
            </a:pPr>
            <a:r>
              <a:rPr sz="2500"/>
              <a:t>B．《诗经》是中国第一部诗歌总集。它收录了秦、汉时期的诗305篇。这305篇诗歌分成风、雅、颂三部分。“风”又叫“国风”，是各地的歌谣。</a:t>
            </a:r>
          </a:p>
          <a:p>
            <a:pPr fontAlgn="auto">
              <a:lnSpc>
                <a:spcPct val="130000"/>
              </a:lnSpc>
            </a:pPr>
            <a:r>
              <a:rPr sz="2500"/>
              <a:t>C．墨子，名翟(dí)，我国战国时期著名的思想家、教育家，墨家学派的创始人。《墨子》一书是墨子弟子及其再传弟子对墨子言行的辑录。</a:t>
            </a:r>
          </a:p>
          <a:p>
            <a:pPr fontAlgn="auto">
              <a:lnSpc>
                <a:spcPct val="130000"/>
              </a:lnSpc>
            </a:pPr>
            <a:r>
              <a:rPr sz="2500"/>
              <a:t>D．《左传》原名《左氏春秋传》，是一部史学名著和文学名著，是我国现存第一部叙事详细的纪传体史书，是儒家重要经典之一。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47900" y="633095"/>
            <a:ext cx="6756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1755" y="304800"/>
            <a:ext cx="705739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3.(2018吉林) 名著阅读。</a:t>
            </a:r>
          </a:p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阅读下面语段，回答问题。</a:t>
            </a:r>
          </a:p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戒在旁边又笑道：“好行者！风发了！只行了半日路，倒打死三个人！”唐僧正要念咒，行者急到马前，叫道：“师父，莫念！莫念！你且来看看他的模样。”却是一堆粉骷髅在那里。唐僧大惊道：“悟空，这个人才死了，怎么就化作一堆骷髅？”行者道：“他是个潜灵作怪的僵尸，在此迷人败本；被我打杀，他就现了本相。他那脊梁上有一行字，叫做‘白骨夫人’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53820" y="1177925"/>
            <a:ext cx="7470775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1</a:t>
            </a:r>
            <a:r>
              <a:rPr lang="zh-CN" altLang="en-US" sz="2500"/>
              <a:t>）</a:t>
            </a:r>
            <a:r>
              <a:rPr sz="2500"/>
              <a:t>选段出自《西游记》，作者是</a:t>
            </a:r>
            <a:r>
              <a:rPr sz="2500" u="sng"/>
              <a:t>                  </a:t>
            </a:r>
            <a:r>
              <a:rPr sz="2500"/>
              <a:t>。</a:t>
            </a:r>
          </a:p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2</a:t>
            </a:r>
            <a:r>
              <a:rPr lang="zh-CN" altLang="en-US" sz="2500"/>
              <a:t>）</a:t>
            </a:r>
            <a:r>
              <a:rPr sz="2500"/>
              <a:t>以上选段内容出自（        ）</a:t>
            </a:r>
          </a:p>
          <a:p>
            <a:pPr fontAlgn="auto">
              <a:lnSpc>
                <a:spcPct val="130000"/>
              </a:lnSpc>
            </a:pPr>
            <a:r>
              <a:rPr sz="2500"/>
              <a:t>A．第五回《乱蟠桃大圣偷丹 反天宫诸神捉怪》</a:t>
            </a:r>
          </a:p>
          <a:p>
            <a:pPr fontAlgn="auto">
              <a:lnSpc>
                <a:spcPct val="130000"/>
              </a:lnSpc>
            </a:pPr>
            <a:r>
              <a:rPr sz="2500"/>
              <a:t>B．第二十七回《尸魔三戏唐三藏 圣僧恨逐美猴王》</a:t>
            </a:r>
          </a:p>
          <a:p>
            <a:pPr fontAlgn="auto">
              <a:lnSpc>
                <a:spcPct val="130000"/>
              </a:lnSpc>
            </a:pPr>
            <a:r>
              <a:rPr sz="2500"/>
              <a:t>C．第四十七回《圣僧夜阻通天水 金木垂慈救小童》</a:t>
            </a:r>
          </a:p>
          <a:p>
            <a:pPr fontAlgn="auto">
              <a:lnSpc>
                <a:spcPct val="130000"/>
              </a:lnSpc>
            </a:pPr>
            <a:r>
              <a:rPr sz="2500"/>
              <a:t>D．第九十九回《九九数完魔划尽 三三行满道归根》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82080" y="1177925"/>
            <a:ext cx="12852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吴承恩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19700" y="1665605"/>
            <a:ext cx="6432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05840" y="1483360"/>
            <a:ext cx="7470775" cy="59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sz="2500"/>
              <a:t>（</a:t>
            </a:r>
            <a:r>
              <a:rPr lang="en-US" altLang="zh-CN" sz="2500"/>
              <a:t>3</a:t>
            </a:r>
            <a:r>
              <a:rPr lang="zh-CN" altLang="en-US" sz="2500"/>
              <a:t>）</a:t>
            </a:r>
            <a:r>
              <a:rPr sz="2500"/>
              <a:t>你是否喜欢猪八戒这个人物形象？请说明理由。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03400" y="2245360"/>
            <a:ext cx="66732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示例一：喜欢，猪八戒憨厚、质朴、善良、可爱。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示例二：不喜欢，猪八戒贪吃、好色、懒惰、爱挑拨离间，取经意志不坚定。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81430" y="799465"/>
            <a:ext cx="706691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(2018绥化)</a:t>
            </a: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年春，齐师伐我。公将战，曹刿请见。其乡人曰：“肉食者谋之，又何间焉？”刿曰；“肉食者鄙，未能远谋。”乃入见。问：“何以战？”公曰：“衣食所安，弗敢专也，必以分人。”对曰：“小惠未遍，民弗从也。”公曰：“牺牲玉帛，弗敢加也，必以信。”对曰：“小信未孚，神弗福也。”公曰：“小大之狱，虽不能察，必以情。”对曰：“忠之属也。可以一战。战则请从。”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6470" y="50165"/>
            <a:ext cx="4236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文言文阅读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9855" y="1184910"/>
            <a:ext cx="692721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《左传》是先秦时代内容最丰富、规模最宏大的历史著作。所记载历史年代大致与《春秋》相当，同起于鲁隐公元年（前722年），终年比《春秋》晚28年，即鲁哀公二十七年（前468年），全书共18万字。《左传》是我国古代第一部</a:t>
            </a:r>
            <a:r>
              <a:rPr sz="2800" u="sng"/>
              <a:t>                 </a:t>
            </a:r>
            <a:r>
              <a:rPr sz="2800"/>
              <a:t>史书。原书名为《</a:t>
            </a:r>
            <a:r>
              <a:rPr sz="2800" u="sng">
                <a:sym typeface="+mn-ea"/>
              </a:rPr>
              <a:t>                        </a:t>
            </a:r>
            <a:r>
              <a:rPr sz="2800"/>
              <a:t>》，这部书既是一部比较完整的历史著作，也是一部相当精彩的散文著作。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3625" y="41973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写作背景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71945" y="4090035"/>
            <a:ext cx="1115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编年体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89730" y="4619625"/>
            <a:ext cx="1561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左氏春秋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65" y="1473835"/>
            <a:ext cx="7018020" cy="1590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4560" y="2033270"/>
            <a:ext cx="304800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0" y="2545080"/>
            <a:ext cx="196024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17980" y="1338580"/>
            <a:ext cx="700341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5.翻译下面的句子。</a:t>
            </a:r>
          </a:p>
          <a:p>
            <a:pPr fontAlgn="auto">
              <a:lnSpc>
                <a:spcPct val="130000"/>
              </a:lnSpc>
            </a:pPr>
            <a:r>
              <a:rPr sz="2800"/>
              <a:t>  </a:t>
            </a:r>
            <a:r>
              <a:rPr lang="en-US" sz="2800"/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</a:rPr>
              <a:t>忠之属也。可以一战。</a:t>
            </a:r>
            <a:r>
              <a:rPr sz="2800"/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13255" y="2766060"/>
            <a:ext cx="5741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(这是)尽了职分的事情。可凭借这个条件打仗。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1467485"/>
            <a:ext cx="6517640" cy="2355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6775" y="1466850"/>
            <a:ext cx="326390" cy="392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1270" y="1008380"/>
            <a:ext cx="7513955" cy="117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7.俗话说“不在其位，不谋其政”，而曹刿并非“肉食者”，却要参与。对此，你有何评价？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58265" y="2436495"/>
            <a:ext cx="716661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我赞赏曹刿的做法。“天下兴亡，匹夫有责”虽然他为一介布衣非“肉食者”，但他高度的爱国精神和主人翁的责任感，促使他积极参政参战，最后协助庄公战胜强敌。这种以天下为己任，参政议政的精神值得我们学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5405" y="353060"/>
            <a:ext cx="706691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(2017重庆A) </a:t>
            </a:r>
          </a:p>
          <a:p>
            <a:pPr algn="ctr" fontAlgn="auto">
              <a:lnSpc>
                <a:spcPct val="120000"/>
              </a:lnSpc>
            </a:pPr>
            <a:r>
              <a:rPr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曹刿论战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年春，齐师伐我。公将战，曹刿请见。其乡人曰：“肉食者谋之，又何间焉？”刿曰：“肉食者鄙，未能远谋。”乃入见。问：“何以战？”公曰：“衣食所安，弗敢专也，必以分人。”对曰：“小惠未遍，民弗从也。”公曰：“牺牲玉帛，弗敢加也，必以信。”对曰：“小信未孚，神弗福也。”公曰：“小大之狱，虽不能察，必以情。”对曰：“忠之属也。可以一战。战则请从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68425" y="581660"/>
            <a:ext cx="706691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公与之乘，战于长勺。公将鼓之。刿曰：“未可。”齐人三鼓。刿曰：“可矣。”齐师败绩。公将驰之。刿曰：“未可。”下视其辙，登轼而望之，曰：“可矣。”遂逐齐师。</a:t>
            </a:r>
          </a:p>
          <a:p>
            <a:pPr algn="l" fontAlgn="auto">
              <a:lnSpc>
                <a:spcPct val="120000"/>
              </a:lnSpc>
            </a:pP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既克，公问其故。对曰：“夫战，勇气也。一鼓作气，再而衰，三而竭。彼竭我盈，故克之。夫大国，难测也，惧有伏焉。吾视其辙乱，望其旗靡，故逐之。”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905" y="1820545"/>
            <a:ext cx="5976620" cy="181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565" y="2272665"/>
            <a:ext cx="859790" cy="4133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565" y="2762250"/>
            <a:ext cx="859790" cy="4133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0565" y="3222625"/>
            <a:ext cx="859790" cy="4133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905" y="1823085"/>
            <a:ext cx="5976620" cy="181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0565" y="2261870"/>
            <a:ext cx="859790" cy="41338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0565" y="2751455"/>
            <a:ext cx="859790" cy="41338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32805" y="3056255"/>
            <a:ext cx="859790" cy="41338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90650" y="889000"/>
            <a:ext cx="7513955" cy="279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9.用现代汉语翻译下面的句子。</a:t>
            </a:r>
          </a:p>
          <a:p>
            <a:pPr fontAlgn="auto">
              <a:lnSpc>
                <a:spcPct val="130000"/>
              </a:lnSpc>
            </a:pPr>
            <a:r>
              <a:rPr lang="zh-CN" sz="2700"/>
              <a:t>（</a:t>
            </a:r>
            <a:r>
              <a:rPr lang="en-US" altLang="zh-CN" sz="2700"/>
              <a:t>1</a:t>
            </a:r>
            <a:r>
              <a:rPr lang="zh-CN" altLang="en-US" sz="2700"/>
              <a:t>）</a:t>
            </a:r>
            <a:r>
              <a:rPr sz="2700"/>
              <a:t>肉食者鄙，未能远谋。</a:t>
            </a:r>
          </a:p>
          <a:p>
            <a:pPr fontAlgn="auto">
              <a:lnSpc>
                <a:spcPct val="130000"/>
              </a:lnSpc>
            </a:pPr>
            <a:endParaRPr sz="2700"/>
          </a:p>
          <a:p>
            <a:pPr fontAlgn="auto">
              <a:lnSpc>
                <a:spcPct val="130000"/>
              </a:lnSpc>
            </a:pPr>
            <a:endParaRPr sz="2700"/>
          </a:p>
          <a:p>
            <a:pPr fontAlgn="auto">
              <a:lnSpc>
                <a:spcPct val="130000"/>
              </a:lnSpc>
            </a:pPr>
            <a:r>
              <a:rPr lang="zh-CN" sz="2700"/>
              <a:t>（</a:t>
            </a:r>
            <a:r>
              <a:rPr lang="en-US" altLang="zh-CN" sz="2700"/>
              <a:t>2</a:t>
            </a:r>
            <a:r>
              <a:rPr lang="zh-CN" altLang="en-US" sz="2700"/>
              <a:t>）</a:t>
            </a:r>
            <a:r>
              <a:rPr sz="2700"/>
              <a:t>一鼓作气，再而衰，三而竭。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37995" y="2219325"/>
            <a:ext cx="71666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居高位、享厚禄的人目光短浅，不能深谋远虑。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37995" y="3679825"/>
            <a:ext cx="71666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第一次击鼓能够振作士气，第二次击鼓时士气就减弱了，到第三次击鼓时士气已经枯竭了。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90650" y="889000"/>
            <a:ext cx="7513955" cy="495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10.下列对文章内容分析不当的一项是（       ）</a:t>
            </a:r>
          </a:p>
          <a:p>
            <a:pPr fontAlgn="auto">
              <a:lnSpc>
                <a:spcPct val="130000"/>
              </a:lnSpc>
            </a:pPr>
            <a:r>
              <a:rPr sz="2700"/>
              <a:t>A.曹刿与乡人的对话，表现了曹刿作为一介平民对国家高度的责任感。</a:t>
            </a:r>
          </a:p>
          <a:p>
            <a:pPr fontAlgn="auto">
              <a:lnSpc>
                <a:spcPct val="130000"/>
              </a:lnSpc>
            </a:pPr>
            <a:r>
              <a:rPr sz="2700"/>
              <a:t>B.本文第二段运用对比表现了曹刿和庄公指挥才能的高下之别。</a:t>
            </a:r>
          </a:p>
          <a:p>
            <a:pPr fontAlgn="auto">
              <a:lnSpc>
                <a:spcPct val="130000"/>
              </a:lnSpc>
            </a:pPr>
            <a:r>
              <a:rPr sz="2700"/>
              <a:t>C.本文在剪裁上别具匠心，详写论战，略写作战，意在表现曹刿的“远谋”。</a:t>
            </a:r>
          </a:p>
          <a:p>
            <a:pPr fontAlgn="auto">
              <a:lnSpc>
                <a:spcPct val="130000"/>
              </a:lnSpc>
            </a:pPr>
            <a:r>
              <a:rPr sz="2700"/>
              <a:t>D.在曹刿心目中，士兵的勇猛无畏是取得战争胜利的先决条件。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29195" y="889000"/>
            <a:ext cx="6248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27455" y="986790"/>
            <a:ext cx="7513955" cy="441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700"/>
              <a:t>11.阅读以下链接材料，并结合选文内容，说出你探究的结论及理由。</a:t>
            </a:r>
          </a:p>
          <a:p>
            <a:pPr fontAlgn="auto">
              <a:lnSpc>
                <a:spcPct val="130000"/>
              </a:lnSpc>
            </a:pPr>
            <a:r>
              <a:rPr lang="en-US" sz="2700"/>
              <a:t>	</a:t>
            </a:r>
            <a:r>
              <a:rPr sz="2700"/>
              <a:t>【链接】</a:t>
            </a:r>
            <a:r>
              <a:rPr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公元前260年，长平之战中，赵军与秦军对峙。赵王急于求胜，不听蔺相如和赵括母亲的劝告，执意用纸上谈兵的赵括代替老将廉颇指挥作战。赵括一到长平，立即改守为攻，主动全线出击，结果中了秦军佯败之计，导致四十余万赵兵被坑杀。</a:t>
            </a:r>
            <a:r>
              <a:rPr sz="27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31290" y="1282700"/>
            <a:ext cx="689229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课文通过曹刿与鲁庄公有关</a:t>
            </a:r>
          </a:p>
          <a:p>
            <a:pPr fontAlgn="auto">
              <a:lnSpc>
                <a:spcPct val="130000"/>
              </a:lnSpc>
            </a:pPr>
            <a:r>
              <a:rPr sz="2800" u="sng"/>
              <a:t>                                                               </a:t>
            </a:r>
            <a:r>
              <a:rPr sz="2800"/>
              <a:t>的史实，阐明了作战必须</a:t>
            </a:r>
            <a:r>
              <a:rPr sz="2800" u="sng"/>
              <a:t>                      </a:t>
            </a:r>
            <a:r>
              <a:rPr sz="2800"/>
              <a:t>，并运用正确的战略战术，掌握战机才能取胜的道理，表现了曹刿的</a:t>
            </a:r>
            <a:r>
              <a:rPr sz="2800" u="sng">
                <a:sym typeface="+mn-ea"/>
              </a:rPr>
              <a:t>                                              </a:t>
            </a:r>
            <a:r>
              <a:rPr sz="2800"/>
              <a:t>，赞美了曹刿的爱国之情。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6805" y="421005"/>
            <a:ext cx="3126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主要内容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1290" y="1995805"/>
            <a:ext cx="556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齐鲁战争问题的对话和指挥长勺之战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32910" y="2569210"/>
            <a:ext cx="1485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取信于民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41090" y="3665220"/>
            <a:ext cx="410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政治远见和卓越的军事才能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705610" y="2097405"/>
            <a:ext cx="56534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示例：赵王不听劝告导致作战失败。因此，我们要善于听取他人的意见。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0130" y="61722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片段练习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93850" y="2023745"/>
            <a:ext cx="615251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/>
              <a:t>	</a:t>
            </a:r>
            <a:r>
              <a:rPr sz="2800"/>
              <a:t>本文利用对比的手法成功地塑造了曹刿这个人物，请你也用对比手法塑造一位人物形象。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43180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基础过关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8770" y="1446530"/>
            <a:ext cx="596646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/>
              <a:t>1.写一写，背一背。</a:t>
            </a:r>
          </a:p>
          <a:p>
            <a:pPr fontAlgn="auto">
              <a:lnSpc>
                <a:spcPct val="130000"/>
              </a:lnSpc>
            </a:pPr>
            <a:r>
              <a:rPr sz="2800"/>
              <a:t>折戟沉沙铁未销，自将磨洗认前朝。</a:t>
            </a:r>
          </a:p>
          <a:p>
            <a:pPr algn="r" fontAlgn="auto">
              <a:lnSpc>
                <a:spcPct val="130000"/>
              </a:lnSpc>
            </a:pPr>
            <a:r>
              <a:rPr sz="2800"/>
              <a:t>（杜牧《赤壁》）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775" y="3375660"/>
            <a:ext cx="4751070" cy="14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395" y="1416685"/>
            <a:ext cx="7134225" cy="22593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60750" y="1957705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2140" y="1957705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0750" y="2541905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4540" y="2541905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60750" y="3086100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9770" y="3086100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495" y="970280"/>
            <a:ext cx="5899785" cy="37306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39740" y="1348105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39740" y="1816100"/>
            <a:ext cx="76200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5530" y="2218055"/>
            <a:ext cx="241681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1700" y="2667635"/>
            <a:ext cx="2580640" cy="3359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69510" y="3089910"/>
            <a:ext cx="2416810" cy="315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69510" y="3481705"/>
            <a:ext cx="2416810" cy="3257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43500" y="3894455"/>
            <a:ext cx="2068830" cy="3149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75530" y="4298950"/>
            <a:ext cx="2416810" cy="4019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74470" y="1046480"/>
            <a:ext cx="681418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4.给下面各题选择最佳答案。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（1）下列解释有误的一项是（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A.“小惠未遍”的“遍”的意思是“遍及，普遍”。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B.“神弗福也”的“福”是动词。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C.“公与之乘”的“之”指代曹刿。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D.“齐人三鼓”的“三鼓”指击鼓进军。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51295" y="172466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61465" y="805815"/>
            <a:ext cx="6630035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800"/>
              <a:t>（2）下列解说正确的一项是（         ）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A.肉食者谋之，又何间焉——此句应读出“反对”的语气。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B.小惠未遍，民弗从也——此句应读出“肯定”的语气。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C.忠之属也，可以一战——此句应读出“抒情”的语气。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2800"/>
              <a:t>D.夫大国，难测也，惧有伏焉——此句应读出“感叹”的语气。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42735" y="805815"/>
            <a:ext cx="68961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1319</Words>
  <Application>WPS 演示</Application>
  <PresentationFormat>全屏显示(4:3)</PresentationFormat>
  <Paragraphs>151</Paragraphs>
  <Slides>41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自定义设计方案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2019-01-17T11:57:27Z</dcterms:created>
  <dcterms:modified xsi:type="dcterms:W3CDTF">2019-01-23T06:30:40Z</dcterms:modified>
</cp:coreProperties>
</file>