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71" r:id="rId3"/>
    <p:sldId id="269" r:id="rId4"/>
    <p:sldId id="272" r:id="rId5"/>
    <p:sldId id="274" r:id="rId6"/>
    <p:sldId id="275" r:id="rId7"/>
    <p:sldId id="273" r:id="rId8"/>
    <p:sldId id="266" r:id="rId9"/>
    <p:sldId id="257" r:id="rId10"/>
    <p:sldId id="268" r:id="rId11"/>
    <p:sldId id="270" r:id="rId12"/>
    <p:sldId id="259" r:id="rId13"/>
    <p:sldId id="258" r:id="rId14"/>
    <p:sldId id="260" r:id="rId15"/>
    <p:sldId id="261" r:id="rId16"/>
    <p:sldId id="262" r:id="rId17"/>
    <p:sldId id="277" r:id="rId18"/>
    <p:sldId id="263" r:id="rId19"/>
    <p:sldId id="276" r:id="rId20"/>
    <p:sldId id="278" r:id="rId21"/>
    <p:sldId id="279" r:id="rId22"/>
    <p:sldId id="264" r:id="rId2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800000"/>
    <a:srgbClr val="66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636"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0DC6469-D83C-4A9D-B776-600415EFD11A}" type="datetimeFigureOut">
              <a:rPr lang="zh-CN" altLang="en-US" smtClean="0"/>
              <a:t>2016/3/3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0628313-4E6B-4E89-8F2E-5FE91D52C99D}" type="slidenum">
              <a:rPr lang="zh-CN" altLang="en-US" smtClean="0"/>
              <a:t>‹#›</a:t>
            </a:fld>
            <a:endParaRPr lang="zh-CN" altLang="en-US"/>
          </a:p>
        </p:txBody>
      </p:sp>
    </p:spTree>
    <p:extLst>
      <p:ext uri="{BB962C8B-B14F-4D97-AF65-F5344CB8AC3E}">
        <p14:creationId xmlns:p14="http://schemas.microsoft.com/office/powerpoint/2010/main" val="36226973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0628313-4E6B-4E89-8F2E-5FE91D52C99D}" type="slidenum">
              <a:rPr lang="zh-CN" altLang="en-US" smtClean="0"/>
              <a:t>2</a:t>
            </a:fld>
            <a:endParaRPr lang="zh-CN" altLang="en-US"/>
          </a:p>
        </p:txBody>
      </p:sp>
    </p:spTree>
    <p:extLst>
      <p:ext uri="{BB962C8B-B14F-4D97-AF65-F5344CB8AC3E}">
        <p14:creationId xmlns:p14="http://schemas.microsoft.com/office/powerpoint/2010/main" val="21449726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FEAFB1E-200A-4019-8948-7429A166427A}" type="datetimeFigureOut">
              <a:rPr lang="zh-CN" altLang="en-US" smtClean="0"/>
              <a:t>2016/3/3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BB4E75E-0A94-4537-AC47-802E803D3E24}" type="slidenum">
              <a:rPr lang="zh-CN" altLang="en-US" smtClean="0"/>
              <a:t>‹#›</a:t>
            </a:fld>
            <a:endParaRPr lang="zh-CN" altLang="en-US"/>
          </a:p>
        </p:txBody>
      </p:sp>
    </p:spTree>
    <p:extLst>
      <p:ext uri="{BB962C8B-B14F-4D97-AF65-F5344CB8AC3E}">
        <p14:creationId xmlns:p14="http://schemas.microsoft.com/office/powerpoint/2010/main" val="155097617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FEAFB1E-200A-4019-8948-7429A166427A}" type="datetimeFigureOut">
              <a:rPr lang="zh-CN" altLang="en-US" smtClean="0"/>
              <a:t>2016/3/3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BB4E75E-0A94-4537-AC47-802E803D3E24}" type="slidenum">
              <a:rPr lang="zh-CN" altLang="en-US" smtClean="0"/>
              <a:t>‹#›</a:t>
            </a:fld>
            <a:endParaRPr lang="zh-CN" altLang="en-US"/>
          </a:p>
        </p:txBody>
      </p:sp>
    </p:spTree>
    <p:extLst>
      <p:ext uri="{BB962C8B-B14F-4D97-AF65-F5344CB8AC3E}">
        <p14:creationId xmlns:p14="http://schemas.microsoft.com/office/powerpoint/2010/main" val="263873250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FEAFB1E-200A-4019-8948-7429A166427A}" type="datetimeFigureOut">
              <a:rPr lang="zh-CN" altLang="en-US" smtClean="0"/>
              <a:t>2016/3/3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BB4E75E-0A94-4537-AC47-802E803D3E24}" type="slidenum">
              <a:rPr lang="zh-CN" altLang="en-US" smtClean="0"/>
              <a:t>‹#›</a:t>
            </a:fld>
            <a:endParaRPr lang="zh-CN" altLang="en-US"/>
          </a:p>
        </p:txBody>
      </p:sp>
    </p:spTree>
    <p:extLst>
      <p:ext uri="{BB962C8B-B14F-4D97-AF65-F5344CB8AC3E}">
        <p14:creationId xmlns:p14="http://schemas.microsoft.com/office/powerpoint/2010/main" val="256493406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FEAFB1E-200A-4019-8948-7429A166427A}" type="datetimeFigureOut">
              <a:rPr lang="zh-CN" altLang="en-US" smtClean="0"/>
              <a:t>2016/3/3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BB4E75E-0A94-4537-AC47-802E803D3E24}" type="slidenum">
              <a:rPr lang="zh-CN" altLang="en-US" smtClean="0"/>
              <a:t>‹#›</a:t>
            </a:fld>
            <a:endParaRPr lang="zh-CN" altLang="en-US"/>
          </a:p>
        </p:txBody>
      </p:sp>
    </p:spTree>
    <p:extLst>
      <p:ext uri="{BB962C8B-B14F-4D97-AF65-F5344CB8AC3E}">
        <p14:creationId xmlns:p14="http://schemas.microsoft.com/office/powerpoint/2010/main" val="337122815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FEAFB1E-200A-4019-8948-7429A166427A}" type="datetimeFigureOut">
              <a:rPr lang="zh-CN" altLang="en-US" smtClean="0"/>
              <a:t>2016/3/3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BB4E75E-0A94-4537-AC47-802E803D3E24}" type="slidenum">
              <a:rPr lang="zh-CN" altLang="en-US" smtClean="0"/>
              <a:t>‹#›</a:t>
            </a:fld>
            <a:endParaRPr lang="zh-CN" altLang="en-US"/>
          </a:p>
        </p:txBody>
      </p:sp>
    </p:spTree>
    <p:extLst>
      <p:ext uri="{BB962C8B-B14F-4D97-AF65-F5344CB8AC3E}">
        <p14:creationId xmlns:p14="http://schemas.microsoft.com/office/powerpoint/2010/main" val="116202571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FEAFB1E-200A-4019-8948-7429A166427A}" type="datetimeFigureOut">
              <a:rPr lang="zh-CN" altLang="en-US" smtClean="0"/>
              <a:t>2016/3/3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BB4E75E-0A94-4537-AC47-802E803D3E24}" type="slidenum">
              <a:rPr lang="zh-CN" altLang="en-US" smtClean="0"/>
              <a:t>‹#›</a:t>
            </a:fld>
            <a:endParaRPr lang="zh-CN" altLang="en-US"/>
          </a:p>
        </p:txBody>
      </p:sp>
    </p:spTree>
    <p:extLst>
      <p:ext uri="{BB962C8B-B14F-4D97-AF65-F5344CB8AC3E}">
        <p14:creationId xmlns:p14="http://schemas.microsoft.com/office/powerpoint/2010/main" val="30394172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FEAFB1E-200A-4019-8948-7429A166427A}" type="datetimeFigureOut">
              <a:rPr lang="zh-CN" altLang="en-US" smtClean="0"/>
              <a:t>2016/3/3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BB4E75E-0A94-4537-AC47-802E803D3E24}" type="slidenum">
              <a:rPr lang="zh-CN" altLang="en-US" smtClean="0"/>
              <a:t>‹#›</a:t>
            </a:fld>
            <a:endParaRPr lang="zh-CN" altLang="en-US"/>
          </a:p>
        </p:txBody>
      </p:sp>
    </p:spTree>
    <p:extLst>
      <p:ext uri="{BB962C8B-B14F-4D97-AF65-F5344CB8AC3E}">
        <p14:creationId xmlns:p14="http://schemas.microsoft.com/office/powerpoint/2010/main" val="91788133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FEAFB1E-200A-4019-8948-7429A166427A}" type="datetimeFigureOut">
              <a:rPr lang="zh-CN" altLang="en-US" smtClean="0"/>
              <a:t>2016/3/3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BB4E75E-0A94-4537-AC47-802E803D3E24}" type="slidenum">
              <a:rPr lang="zh-CN" altLang="en-US" smtClean="0"/>
              <a:t>‹#›</a:t>
            </a:fld>
            <a:endParaRPr lang="zh-CN" altLang="en-US"/>
          </a:p>
        </p:txBody>
      </p:sp>
    </p:spTree>
    <p:extLst>
      <p:ext uri="{BB962C8B-B14F-4D97-AF65-F5344CB8AC3E}">
        <p14:creationId xmlns:p14="http://schemas.microsoft.com/office/powerpoint/2010/main" val="389849295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FEAFB1E-200A-4019-8948-7429A166427A}" type="datetimeFigureOut">
              <a:rPr lang="zh-CN" altLang="en-US" smtClean="0"/>
              <a:t>2016/3/3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BB4E75E-0A94-4537-AC47-802E803D3E24}" type="slidenum">
              <a:rPr lang="zh-CN" altLang="en-US" smtClean="0"/>
              <a:t>‹#›</a:t>
            </a:fld>
            <a:endParaRPr lang="zh-CN" altLang="en-US"/>
          </a:p>
        </p:txBody>
      </p:sp>
    </p:spTree>
    <p:extLst>
      <p:ext uri="{BB962C8B-B14F-4D97-AF65-F5344CB8AC3E}">
        <p14:creationId xmlns:p14="http://schemas.microsoft.com/office/powerpoint/2010/main" val="354353546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FEAFB1E-200A-4019-8948-7429A166427A}" type="datetimeFigureOut">
              <a:rPr lang="zh-CN" altLang="en-US" smtClean="0"/>
              <a:t>2016/3/3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BB4E75E-0A94-4537-AC47-802E803D3E24}" type="slidenum">
              <a:rPr lang="zh-CN" altLang="en-US" smtClean="0"/>
              <a:t>‹#›</a:t>
            </a:fld>
            <a:endParaRPr lang="zh-CN" altLang="en-US"/>
          </a:p>
        </p:txBody>
      </p:sp>
    </p:spTree>
    <p:extLst>
      <p:ext uri="{BB962C8B-B14F-4D97-AF65-F5344CB8AC3E}">
        <p14:creationId xmlns:p14="http://schemas.microsoft.com/office/powerpoint/2010/main" val="191435940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FEAFB1E-200A-4019-8948-7429A166427A}" type="datetimeFigureOut">
              <a:rPr lang="zh-CN" altLang="en-US" smtClean="0"/>
              <a:t>2016/3/3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BB4E75E-0A94-4537-AC47-802E803D3E24}" type="slidenum">
              <a:rPr lang="zh-CN" altLang="en-US" smtClean="0"/>
              <a:t>‹#›</a:t>
            </a:fld>
            <a:endParaRPr lang="zh-CN" altLang="en-US"/>
          </a:p>
        </p:txBody>
      </p:sp>
    </p:spTree>
    <p:extLst>
      <p:ext uri="{BB962C8B-B14F-4D97-AF65-F5344CB8AC3E}">
        <p14:creationId xmlns:p14="http://schemas.microsoft.com/office/powerpoint/2010/main" val="285230007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EAFB1E-200A-4019-8948-7429A166427A}" type="datetimeFigureOut">
              <a:rPr lang="zh-CN" altLang="en-US" smtClean="0"/>
              <a:t>2016/3/3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B4E75E-0A94-4537-AC47-802E803D3E24}" type="slidenum">
              <a:rPr lang="zh-CN" altLang="en-US" smtClean="0"/>
              <a:t>‹#›</a:t>
            </a:fld>
            <a:endParaRPr lang="zh-CN" altLang="en-US"/>
          </a:p>
        </p:txBody>
      </p:sp>
    </p:spTree>
    <p:extLst>
      <p:ext uri="{BB962C8B-B14F-4D97-AF65-F5344CB8AC3E}">
        <p14:creationId xmlns:p14="http://schemas.microsoft.com/office/powerpoint/2010/main" val="10518362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38039;&#22836;&#20964;--&#28654;&#23384;&#26512;%20&#32918;&#38596;&#26391;&#35829;.mp3"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p1.so.qhimg.com/bdr/_240_/t010372acce3cf4405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201146"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539552" y="4221088"/>
            <a:ext cx="681058" cy="1754326"/>
          </a:xfrm>
          <a:prstGeom prst="rect">
            <a:avLst/>
          </a:prstGeom>
          <a:solidFill>
            <a:schemeClr val="accent4">
              <a:lumMod val="20000"/>
              <a:lumOff val="80000"/>
            </a:schemeClr>
          </a:solidFill>
        </p:spPr>
        <p:txBody>
          <a:bodyPr wrap="square" lIns="91440" tIns="45720" rIns="91440" bIns="45720">
            <a:spAutoFit/>
          </a:bodyPr>
          <a:lstStyle/>
          <a:p>
            <a:pPr algn="ctr"/>
            <a:r>
              <a:rPr lang="zh-CN" altLang="en-US"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陆游</a:t>
            </a:r>
            <a:endParaRPr lang="zh-CN" altLang="en-U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extLst>
      <p:ext uri="{BB962C8B-B14F-4D97-AF65-F5344CB8AC3E}">
        <p14:creationId xmlns:p14="http://schemas.microsoft.com/office/powerpoint/2010/main" val="126970330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24475"/>
            <a:ext cx="8588537" cy="4154984"/>
          </a:xfrm>
          <a:prstGeom prst="rect">
            <a:avLst/>
          </a:prstGeom>
          <a:noFill/>
        </p:spPr>
        <p:txBody>
          <a:bodyPr wrap="square" rtlCol="0">
            <a:spAutoFit/>
          </a:bodyPr>
          <a:lstStyle/>
          <a:p>
            <a:pPr algn="ctr"/>
            <a:r>
              <a:rPr lang="zh-CN" altLang="en-US" sz="3200" b="1" dirty="0" smtClean="0">
                <a:solidFill>
                  <a:srgbClr val="800000"/>
                </a:solidFill>
                <a:latin typeface="华文中宋" pitchFamily="2" charset="-122"/>
                <a:ea typeface="华文中宋" pitchFamily="2" charset="-122"/>
                <a:hlinkClick r:id="rId2" action="ppaction://hlinkfile"/>
              </a:rPr>
              <a:t>钗头凤</a:t>
            </a:r>
            <a:endParaRPr lang="en-US" altLang="zh-CN" sz="3200" b="1" dirty="0" smtClean="0">
              <a:solidFill>
                <a:srgbClr val="800000"/>
              </a:solidFill>
              <a:latin typeface="华文中宋" pitchFamily="2" charset="-122"/>
              <a:ea typeface="华文中宋" pitchFamily="2" charset="-122"/>
            </a:endParaRPr>
          </a:p>
          <a:p>
            <a:pPr algn="ctr"/>
            <a:endParaRPr lang="en-US" altLang="zh-CN" sz="1200" b="1" dirty="0" smtClean="0">
              <a:solidFill>
                <a:srgbClr val="800000"/>
              </a:solidFill>
              <a:latin typeface="华文中宋" pitchFamily="2" charset="-122"/>
              <a:ea typeface="华文中宋" pitchFamily="2" charset="-122"/>
            </a:endParaRPr>
          </a:p>
          <a:p>
            <a:pPr algn="ctr"/>
            <a:r>
              <a:rPr lang="zh-CN" altLang="en-US" sz="3200" b="1" dirty="0" smtClean="0">
                <a:solidFill>
                  <a:srgbClr val="800000"/>
                </a:solidFill>
                <a:latin typeface="华文中宋" pitchFamily="2" charset="-122"/>
                <a:ea typeface="华文中宋" pitchFamily="2" charset="-122"/>
              </a:rPr>
              <a:t>宋  陆游</a:t>
            </a:r>
          </a:p>
          <a:p>
            <a:pPr algn="ctr"/>
            <a:endParaRPr lang="zh-CN" altLang="en-US" sz="2000" b="1" dirty="0">
              <a:solidFill>
                <a:srgbClr val="FF0000"/>
              </a:solidFill>
              <a:latin typeface="黑体" pitchFamily="49" charset="-122"/>
              <a:ea typeface="黑体" pitchFamily="49" charset="-122"/>
            </a:endParaRPr>
          </a:p>
          <a:p>
            <a:r>
              <a:rPr lang="zh-CN" altLang="en-US" sz="3200" b="1" dirty="0" smtClean="0">
                <a:solidFill>
                  <a:srgbClr val="800000"/>
                </a:solidFill>
                <a:latin typeface="华文中宋" pitchFamily="2" charset="-122"/>
                <a:ea typeface="华文中宋" pitchFamily="2" charset="-122"/>
              </a:rPr>
              <a:t>   红酥手，黄縢酒，满城春色宫墙柳。东风恶，欢情薄。一怀愁绪，几年离索。错、错、错。</a:t>
            </a:r>
            <a:endParaRPr lang="en-US" altLang="zh-CN" sz="3200" b="1" dirty="0" smtClean="0">
              <a:solidFill>
                <a:srgbClr val="800000"/>
              </a:solidFill>
              <a:latin typeface="华文中宋" pitchFamily="2" charset="-122"/>
              <a:ea typeface="华文中宋" pitchFamily="2" charset="-122"/>
            </a:endParaRPr>
          </a:p>
          <a:p>
            <a:r>
              <a:rPr lang="zh-CN" altLang="en-US" sz="3200" b="1" dirty="0" smtClean="0">
                <a:solidFill>
                  <a:srgbClr val="800000"/>
                </a:solidFill>
                <a:latin typeface="华文中宋" pitchFamily="2" charset="-122"/>
                <a:ea typeface="华文中宋" pitchFamily="2" charset="-122"/>
              </a:rPr>
              <a:t/>
            </a:r>
            <a:br>
              <a:rPr lang="zh-CN" altLang="en-US" sz="3200" b="1" dirty="0" smtClean="0">
                <a:solidFill>
                  <a:srgbClr val="800000"/>
                </a:solidFill>
                <a:latin typeface="华文中宋" pitchFamily="2" charset="-122"/>
                <a:ea typeface="华文中宋" pitchFamily="2" charset="-122"/>
              </a:rPr>
            </a:br>
            <a:r>
              <a:rPr lang="zh-CN" altLang="en-US" sz="3200" b="1" dirty="0" smtClean="0">
                <a:solidFill>
                  <a:srgbClr val="800000"/>
                </a:solidFill>
                <a:latin typeface="华文中宋" pitchFamily="2" charset="-122"/>
                <a:ea typeface="华文中宋" pitchFamily="2" charset="-122"/>
              </a:rPr>
              <a:t>   春如旧，人空瘦，泪痕红浥鲛绡透。桃花落，闲池阁。山盟虽在，锦书难托。莫、莫、莫！</a:t>
            </a:r>
            <a:endParaRPr lang="zh-CN" altLang="en-US" sz="3200" b="1" dirty="0">
              <a:solidFill>
                <a:srgbClr val="800000"/>
              </a:solidFill>
              <a:latin typeface="华文中宋" pitchFamily="2" charset="-122"/>
              <a:ea typeface="华文中宋" pitchFamily="2" charset="-122"/>
            </a:endParaRPr>
          </a:p>
        </p:txBody>
      </p:sp>
      <p:sp>
        <p:nvSpPr>
          <p:cNvPr id="3" name="矩形 2"/>
          <p:cNvSpPr/>
          <p:nvPr/>
        </p:nvSpPr>
        <p:spPr>
          <a:xfrm>
            <a:off x="29322" y="0"/>
            <a:ext cx="2037737" cy="646331"/>
          </a:xfrm>
          <a:prstGeom prst="rect">
            <a:avLst/>
          </a:prstGeom>
          <a:solidFill>
            <a:schemeClr val="accent4">
              <a:lumMod val="20000"/>
              <a:lumOff val="80000"/>
            </a:schemeClr>
          </a:solidFill>
          <a:ln>
            <a:solidFill>
              <a:schemeClr val="accent1">
                <a:lumMod val="60000"/>
                <a:lumOff val="40000"/>
              </a:schemeClr>
            </a:solidFill>
          </a:ln>
        </p:spPr>
        <p:txBody>
          <a:bodyPr wrap="none">
            <a:spAutoFit/>
          </a:bodyPr>
          <a:lstStyle/>
          <a:p>
            <a:r>
              <a:rPr lang="zh-CN" altLang="en-US" sz="3600" b="1" dirty="0" smtClean="0">
                <a:solidFill>
                  <a:srgbClr val="FF0000"/>
                </a:solidFill>
                <a:latin typeface="隶书" pitchFamily="49" charset="-122"/>
                <a:ea typeface="隶书" pitchFamily="49" charset="-122"/>
              </a:rPr>
              <a:t>课文朗诵</a:t>
            </a:r>
            <a:endParaRPr lang="zh-CN" altLang="en-US" sz="3600" b="1" dirty="0">
              <a:solidFill>
                <a:srgbClr val="FF0000"/>
              </a:solidFill>
              <a:latin typeface="隶书" pitchFamily="49" charset="-122"/>
              <a:ea typeface="隶书" pitchFamily="49" charset="-122"/>
            </a:endParaRPr>
          </a:p>
        </p:txBody>
      </p:sp>
      <p:pic>
        <p:nvPicPr>
          <p:cNvPr id="1026" name="Picture 2" descr="http://p2.so.qhimg.com/bdr/_240_/t01d5774699d0f30de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0296" y="4568732"/>
            <a:ext cx="5715000" cy="2286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93032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188640"/>
            <a:ext cx="8424936" cy="707886"/>
          </a:xfrm>
          <a:prstGeom prst="rect">
            <a:avLst/>
          </a:prstGeom>
          <a:noFill/>
        </p:spPr>
        <p:txBody>
          <a:bodyPr wrap="square" rtlCol="0">
            <a:spAutoFit/>
          </a:bodyPr>
          <a:lstStyle/>
          <a:p>
            <a:pPr algn="ctr"/>
            <a:r>
              <a:rPr lang="zh-CN" altLang="en-US" sz="2000" b="1" dirty="0">
                <a:solidFill>
                  <a:srgbClr val="800000"/>
                </a:solidFill>
                <a:latin typeface="华文中宋" pitchFamily="2" charset="-122"/>
                <a:ea typeface="华文中宋" pitchFamily="2" charset="-122"/>
              </a:rPr>
              <a:t/>
            </a:r>
            <a:br>
              <a:rPr lang="zh-CN" altLang="en-US" sz="2000" b="1" dirty="0">
                <a:solidFill>
                  <a:srgbClr val="800000"/>
                </a:solidFill>
                <a:latin typeface="华文中宋" pitchFamily="2" charset="-122"/>
                <a:ea typeface="华文中宋" pitchFamily="2" charset="-122"/>
              </a:rPr>
            </a:br>
            <a:endParaRPr lang="zh-CN" altLang="en-US" sz="2000" b="1" dirty="0">
              <a:solidFill>
                <a:srgbClr val="800000"/>
              </a:solidFill>
              <a:latin typeface="华文中宋" pitchFamily="2" charset="-122"/>
              <a:ea typeface="华文中宋" pitchFamily="2" charset="-122"/>
            </a:endParaRPr>
          </a:p>
        </p:txBody>
      </p:sp>
      <p:pic>
        <p:nvPicPr>
          <p:cNvPr id="3" name="Picture 2" descr="http://p2.so.qhimg.com/bdr/_240_/t01d5774699d0f30de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0296" y="4568732"/>
            <a:ext cx="5715000" cy="2286001"/>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323528" y="332656"/>
            <a:ext cx="8568951" cy="4031873"/>
          </a:xfrm>
          <a:prstGeom prst="rect">
            <a:avLst/>
          </a:prstGeom>
        </p:spPr>
        <p:txBody>
          <a:bodyPr wrap="square">
            <a:spAutoFit/>
          </a:bodyPr>
          <a:lstStyle/>
          <a:p>
            <a:pPr lvl="0" algn="ctr"/>
            <a:r>
              <a:rPr lang="zh-CN" altLang="en-US" sz="3200" b="1" dirty="0">
                <a:solidFill>
                  <a:srgbClr val="800000"/>
                </a:solidFill>
                <a:latin typeface="华文中宋" pitchFamily="2" charset="-122"/>
                <a:ea typeface="华文中宋" pitchFamily="2" charset="-122"/>
              </a:rPr>
              <a:t>钗头</a:t>
            </a:r>
            <a:r>
              <a:rPr lang="zh-CN" altLang="en-US" sz="3200" b="1" dirty="0" smtClean="0">
                <a:solidFill>
                  <a:srgbClr val="800000"/>
                </a:solidFill>
                <a:latin typeface="华文中宋" pitchFamily="2" charset="-122"/>
                <a:ea typeface="华文中宋" pitchFamily="2" charset="-122"/>
              </a:rPr>
              <a:t>凤</a:t>
            </a:r>
            <a:endParaRPr lang="en-US" altLang="zh-CN" sz="3200" b="1" dirty="0" smtClean="0">
              <a:solidFill>
                <a:srgbClr val="800000"/>
              </a:solidFill>
              <a:latin typeface="华文中宋" pitchFamily="2" charset="-122"/>
              <a:ea typeface="华文中宋" pitchFamily="2" charset="-122"/>
            </a:endParaRPr>
          </a:p>
          <a:p>
            <a:pPr lvl="0" algn="ctr"/>
            <a:endParaRPr lang="en-US" altLang="zh-CN" sz="1200" b="1" dirty="0">
              <a:solidFill>
                <a:srgbClr val="800000"/>
              </a:solidFill>
              <a:latin typeface="华文中宋" pitchFamily="2" charset="-122"/>
              <a:ea typeface="华文中宋" pitchFamily="2" charset="-122"/>
            </a:endParaRPr>
          </a:p>
          <a:p>
            <a:pPr lvl="0" algn="ctr"/>
            <a:r>
              <a:rPr lang="zh-CN" altLang="en-US" sz="3200" b="1" dirty="0" smtClean="0">
                <a:solidFill>
                  <a:srgbClr val="800000"/>
                </a:solidFill>
                <a:latin typeface="华文中宋" pitchFamily="2" charset="-122"/>
                <a:ea typeface="华文中宋" pitchFamily="2" charset="-122"/>
              </a:rPr>
              <a:t>唐琬</a:t>
            </a:r>
            <a:endParaRPr lang="en-US" altLang="zh-CN" sz="3200" b="1" dirty="0" smtClean="0">
              <a:solidFill>
                <a:srgbClr val="800000"/>
              </a:solidFill>
              <a:latin typeface="华文中宋" pitchFamily="2" charset="-122"/>
              <a:ea typeface="华文中宋" pitchFamily="2" charset="-122"/>
            </a:endParaRPr>
          </a:p>
          <a:p>
            <a:pPr lvl="0" algn="ctr"/>
            <a:endParaRPr lang="en-US" altLang="zh-CN" b="1" dirty="0" smtClean="0">
              <a:solidFill>
                <a:srgbClr val="800000"/>
              </a:solidFill>
              <a:latin typeface="华文中宋" pitchFamily="2" charset="-122"/>
              <a:ea typeface="华文中宋" pitchFamily="2" charset="-122"/>
            </a:endParaRPr>
          </a:p>
          <a:p>
            <a:pPr lvl="0"/>
            <a:r>
              <a:rPr lang="zh-CN" altLang="en-US" sz="3200" b="1" dirty="0" smtClean="0">
                <a:solidFill>
                  <a:srgbClr val="800000"/>
                </a:solidFill>
                <a:latin typeface="华文中宋" pitchFamily="2" charset="-122"/>
                <a:ea typeface="华文中宋" pitchFamily="2" charset="-122"/>
              </a:rPr>
              <a:t>    世情</a:t>
            </a:r>
            <a:r>
              <a:rPr lang="zh-CN" altLang="en-US" sz="3200" b="1" dirty="0">
                <a:solidFill>
                  <a:srgbClr val="800000"/>
                </a:solidFill>
                <a:latin typeface="华文中宋" pitchFamily="2" charset="-122"/>
                <a:ea typeface="华文中宋" pitchFamily="2" charset="-122"/>
              </a:rPr>
              <a:t>薄，人情恶，雨送黄昏花易落；晓风干，泪痕残，欲笺心事，独语斜栏，难！难！难！</a:t>
            </a:r>
            <a:endParaRPr lang="en-US" altLang="zh-CN" sz="3200" b="1" dirty="0">
              <a:solidFill>
                <a:srgbClr val="800000"/>
              </a:solidFill>
              <a:latin typeface="华文中宋" pitchFamily="2" charset="-122"/>
              <a:ea typeface="华文中宋" pitchFamily="2" charset="-122"/>
            </a:endParaRPr>
          </a:p>
          <a:p>
            <a:pPr lvl="0"/>
            <a:r>
              <a:rPr lang="zh-CN" altLang="en-US" sz="3200" b="1" dirty="0">
                <a:solidFill>
                  <a:srgbClr val="800000"/>
                </a:solidFill>
                <a:latin typeface="华文中宋" pitchFamily="2" charset="-122"/>
                <a:ea typeface="华文中宋" pitchFamily="2" charset="-122"/>
              </a:rPr>
              <a:t/>
            </a:r>
            <a:br>
              <a:rPr lang="zh-CN" altLang="en-US" sz="3200" b="1" dirty="0">
                <a:solidFill>
                  <a:srgbClr val="800000"/>
                </a:solidFill>
                <a:latin typeface="华文中宋" pitchFamily="2" charset="-122"/>
                <a:ea typeface="华文中宋" pitchFamily="2" charset="-122"/>
              </a:rPr>
            </a:br>
            <a:r>
              <a:rPr lang="zh-CN" altLang="en-US" sz="3200" b="1" dirty="0">
                <a:solidFill>
                  <a:srgbClr val="800000"/>
                </a:solidFill>
                <a:latin typeface="华文中宋" pitchFamily="2" charset="-122"/>
                <a:ea typeface="华文中宋" pitchFamily="2" charset="-122"/>
              </a:rPr>
              <a:t>　</a:t>
            </a:r>
            <a:r>
              <a:rPr lang="zh-CN" altLang="en-US" sz="3200" b="1" dirty="0" smtClean="0">
                <a:solidFill>
                  <a:srgbClr val="800000"/>
                </a:solidFill>
                <a:latin typeface="华文中宋" pitchFamily="2" charset="-122"/>
                <a:ea typeface="华文中宋" pitchFamily="2" charset="-122"/>
              </a:rPr>
              <a:t> 人</a:t>
            </a:r>
            <a:r>
              <a:rPr lang="zh-CN" altLang="en-US" sz="3200" b="1" dirty="0">
                <a:solidFill>
                  <a:srgbClr val="800000"/>
                </a:solidFill>
                <a:latin typeface="华文中宋" pitchFamily="2" charset="-122"/>
                <a:ea typeface="华文中宋" pitchFamily="2" charset="-122"/>
              </a:rPr>
              <a:t>成各，今非昨，病魂常似秋千索；角声寒，夜阑珊，怕人询问，咽泪装欢，瞒！瞒！瞒！</a:t>
            </a:r>
            <a:endParaRPr lang="zh-CN" altLang="en-US" sz="2800" dirty="0"/>
          </a:p>
        </p:txBody>
      </p:sp>
    </p:spTree>
    <p:extLst>
      <p:ext uri="{BB962C8B-B14F-4D97-AF65-F5344CB8AC3E}">
        <p14:creationId xmlns:p14="http://schemas.microsoft.com/office/powerpoint/2010/main" val="192722800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p0.so.qhimg.com/bdr/_240_/t01b911ed6cd03721e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37003" y="3717032"/>
            <a:ext cx="4906997" cy="3140968"/>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3"/>
          <p:cNvSpPr txBox="1">
            <a:spLocks noChangeArrowheads="1"/>
          </p:cNvSpPr>
          <p:nvPr/>
        </p:nvSpPr>
        <p:spPr bwMode="auto">
          <a:xfrm>
            <a:off x="827584" y="1124744"/>
            <a:ext cx="4752528" cy="26407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nSpc>
                <a:spcPct val="120000"/>
              </a:lnSpc>
              <a:spcBef>
                <a:spcPct val="50000"/>
              </a:spcBef>
            </a:pPr>
            <a:r>
              <a:rPr lang="zh-CN" altLang="en-US" sz="3600" b="1" dirty="0">
                <a:latin typeface="黑体" pitchFamily="49" charset="-122"/>
                <a:ea typeface="黑体" pitchFamily="49" charset="-122"/>
              </a:rPr>
              <a:t>酥</a:t>
            </a:r>
            <a:r>
              <a:rPr lang="en-US" sz="3600" b="1" dirty="0" err="1" smtClean="0">
                <a:latin typeface="黑体" pitchFamily="49" charset="-122"/>
                <a:ea typeface="黑体" pitchFamily="49" charset="-122"/>
              </a:rPr>
              <a:t>sū</a:t>
            </a:r>
            <a:r>
              <a:rPr lang="en-US" sz="3600" b="1" dirty="0" smtClean="0">
                <a:latin typeface="黑体" pitchFamily="49" charset="-122"/>
                <a:ea typeface="黑体" pitchFamily="49" charset="-122"/>
              </a:rPr>
              <a:t>      </a:t>
            </a:r>
            <a:r>
              <a:rPr lang="zh-CN" altLang="en-US" sz="3600" b="1" dirty="0" smtClean="0">
                <a:latin typeface="黑体" pitchFamily="49" charset="-122"/>
                <a:ea typeface="黑体" pitchFamily="49" charset="-122"/>
              </a:rPr>
              <a:t>縢</a:t>
            </a:r>
            <a:r>
              <a:rPr lang="zh-CN" altLang="en-US" sz="3200" b="1" dirty="0" smtClean="0">
                <a:latin typeface="黑体" pitchFamily="49" charset="-122"/>
                <a:ea typeface="黑体" pitchFamily="49" charset="-122"/>
              </a:rPr>
              <a:t>t</a:t>
            </a:r>
            <a:r>
              <a:rPr lang="zh-CN" altLang="en-US" sz="2800" b="1" dirty="0">
                <a:latin typeface="黑体" pitchFamily="49" charset="-122"/>
                <a:ea typeface="黑体" pitchFamily="49" charset="-122"/>
              </a:rPr>
              <a:t>é</a:t>
            </a:r>
            <a:r>
              <a:rPr lang="zh-CN" altLang="en-US" sz="3200" b="1" dirty="0" smtClean="0">
                <a:latin typeface="黑体" pitchFamily="49" charset="-122"/>
                <a:ea typeface="黑体" pitchFamily="49" charset="-122"/>
              </a:rPr>
              <a:t>ng</a:t>
            </a:r>
            <a:endParaRPr lang="zh-CN" altLang="en-US" sz="3600" b="1" dirty="0">
              <a:latin typeface="黑体" pitchFamily="49" charset="-122"/>
              <a:ea typeface="黑体" pitchFamily="49" charset="-122"/>
            </a:endParaRPr>
          </a:p>
          <a:p>
            <a:pPr>
              <a:lnSpc>
                <a:spcPct val="120000"/>
              </a:lnSpc>
              <a:spcBef>
                <a:spcPct val="50000"/>
              </a:spcBef>
            </a:pPr>
            <a:r>
              <a:rPr lang="zh-CN" altLang="en-US" sz="3600" b="1" dirty="0">
                <a:latin typeface="黑体" pitchFamily="49" charset="-122"/>
                <a:ea typeface="黑体" pitchFamily="49" charset="-122"/>
              </a:rPr>
              <a:t>浥y</a:t>
            </a:r>
            <a:r>
              <a:rPr lang="zh-CN" altLang="en-US" sz="2800" b="1" dirty="0" smtClean="0">
                <a:latin typeface="黑体" pitchFamily="49" charset="-122"/>
                <a:ea typeface="黑体" pitchFamily="49" charset="-122"/>
              </a:rPr>
              <a:t>ì        </a:t>
            </a:r>
            <a:r>
              <a:rPr lang="zh-CN" altLang="en-US" sz="3600" b="1" dirty="0" smtClean="0">
                <a:latin typeface="黑体" pitchFamily="49" charset="-122"/>
                <a:ea typeface="黑体" pitchFamily="49" charset="-122"/>
              </a:rPr>
              <a:t>鲛</a:t>
            </a:r>
            <a:r>
              <a:rPr lang="zh-CN" altLang="en-US" sz="3600" b="1" dirty="0">
                <a:latin typeface="黑体" pitchFamily="49" charset="-122"/>
                <a:ea typeface="黑体" pitchFamily="49" charset="-122"/>
              </a:rPr>
              <a:t>jiā</a:t>
            </a:r>
            <a:r>
              <a:rPr lang="zh-CN" altLang="en-US" sz="3600" b="1" dirty="0" smtClean="0">
                <a:latin typeface="黑体" pitchFamily="49" charset="-122"/>
                <a:ea typeface="黑体" pitchFamily="49" charset="-122"/>
              </a:rPr>
              <a:t>o </a:t>
            </a:r>
            <a:endParaRPr lang="en-US" altLang="zh-CN" sz="3600" b="1" dirty="0" smtClean="0">
              <a:latin typeface="黑体" pitchFamily="49" charset="-122"/>
              <a:ea typeface="黑体" pitchFamily="49" charset="-122"/>
            </a:endParaRPr>
          </a:p>
          <a:p>
            <a:pPr>
              <a:lnSpc>
                <a:spcPct val="120000"/>
              </a:lnSpc>
              <a:spcBef>
                <a:spcPct val="50000"/>
              </a:spcBef>
            </a:pPr>
            <a:r>
              <a:rPr lang="zh-CN" altLang="en-US" sz="3600" b="1" dirty="0" smtClean="0">
                <a:latin typeface="黑体" pitchFamily="49" charset="-122"/>
                <a:ea typeface="黑体" pitchFamily="49" charset="-122"/>
              </a:rPr>
              <a:t>绡xi</a:t>
            </a:r>
            <a:r>
              <a:rPr lang="zh-CN" altLang="en-US" sz="3600" b="1" dirty="0">
                <a:latin typeface="黑体" pitchFamily="49" charset="-122"/>
                <a:ea typeface="黑体" pitchFamily="49" charset="-122"/>
              </a:rPr>
              <a:t>ā</a:t>
            </a:r>
            <a:r>
              <a:rPr lang="zh-CN" altLang="en-US" sz="3600" b="1" dirty="0" smtClean="0">
                <a:latin typeface="黑体" pitchFamily="49" charset="-122"/>
                <a:ea typeface="黑体" pitchFamily="49" charset="-122"/>
              </a:rPr>
              <a:t>o</a:t>
            </a:r>
            <a:endParaRPr lang="zh-CN" altLang="en-US" sz="3600" b="1" dirty="0">
              <a:latin typeface="黑体" pitchFamily="49" charset="-122"/>
              <a:ea typeface="黑体" pitchFamily="49" charset="-122"/>
            </a:endParaRPr>
          </a:p>
        </p:txBody>
      </p:sp>
      <p:sp>
        <p:nvSpPr>
          <p:cNvPr id="5" name="矩形 4"/>
          <p:cNvSpPr/>
          <p:nvPr/>
        </p:nvSpPr>
        <p:spPr>
          <a:xfrm>
            <a:off x="7106263" y="-1"/>
            <a:ext cx="2037737" cy="646331"/>
          </a:xfrm>
          <a:prstGeom prst="rect">
            <a:avLst/>
          </a:prstGeom>
          <a:solidFill>
            <a:schemeClr val="accent4">
              <a:lumMod val="20000"/>
              <a:lumOff val="80000"/>
            </a:schemeClr>
          </a:solidFill>
          <a:ln>
            <a:solidFill>
              <a:schemeClr val="accent1">
                <a:lumMod val="60000"/>
                <a:lumOff val="40000"/>
              </a:schemeClr>
            </a:solidFill>
          </a:ln>
        </p:spPr>
        <p:txBody>
          <a:bodyPr wrap="none">
            <a:spAutoFit/>
          </a:bodyPr>
          <a:lstStyle/>
          <a:p>
            <a:r>
              <a:rPr lang="zh-CN" altLang="en-US" sz="3600" b="1" dirty="0" smtClean="0">
                <a:solidFill>
                  <a:srgbClr val="FF0000"/>
                </a:solidFill>
                <a:latin typeface="隶书" pitchFamily="49" charset="-122"/>
                <a:ea typeface="隶书" pitchFamily="49" charset="-122"/>
              </a:rPr>
              <a:t>读准字音</a:t>
            </a:r>
            <a:endParaRPr lang="zh-CN" altLang="en-US" sz="3600" b="1"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237650563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p0.so.qhimg.com/bdr/_240_/t01b911ed6cd03721e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1953" y="4437112"/>
            <a:ext cx="3782047" cy="242088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95536" y="4149080"/>
            <a:ext cx="5040560" cy="2308324"/>
          </a:xfrm>
          <a:prstGeom prst="rect">
            <a:avLst/>
          </a:prstGeom>
          <a:noFill/>
        </p:spPr>
        <p:txBody>
          <a:bodyPr wrap="square" rtlCol="0">
            <a:spAutoFit/>
          </a:bodyPr>
          <a:lstStyle/>
          <a:p>
            <a:r>
              <a:rPr lang="zh-CN" altLang="en-US" sz="2400" b="1" dirty="0">
                <a:solidFill>
                  <a:srgbClr val="002060"/>
                </a:solidFill>
                <a:latin typeface="华文中宋" pitchFamily="2" charset="-122"/>
                <a:ea typeface="华文中宋" pitchFamily="2" charset="-122"/>
              </a:rPr>
              <a:t>红酥手：</a:t>
            </a:r>
            <a:r>
              <a:rPr lang="zh-CN" altLang="en-US" sz="2400" b="1" dirty="0" smtClean="0">
                <a:solidFill>
                  <a:srgbClr val="002060"/>
                </a:solidFill>
                <a:latin typeface="华文中宋" pitchFamily="2" charset="-122"/>
                <a:ea typeface="华文中宋" pitchFamily="2" charset="-122"/>
              </a:rPr>
              <a:t>红润细腻的</a:t>
            </a:r>
            <a:r>
              <a:rPr lang="zh-CN" altLang="en-US" sz="2400" b="1" dirty="0">
                <a:solidFill>
                  <a:srgbClr val="002060"/>
                </a:solidFill>
                <a:latin typeface="华文中宋" pitchFamily="2" charset="-122"/>
                <a:ea typeface="华文中宋" pitchFamily="2" charset="-122"/>
              </a:rPr>
              <a:t>手</a:t>
            </a:r>
          </a:p>
          <a:p>
            <a:r>
              <a:rPr lang="zh-CN" altLang="en-US" sz="2400" b="1" dirty="0">
                <a:solidFill>
                  <a:srgbClr val="002060"/>
                </a:solidFill>
                <a:latin typeface="华文中宋" pitchFamily="2" charset="-122"/>
                <a:ea typeface="华文中宋" pitchFamily="2" charset="-122"/>
              </a:rPr>
              <a:t>縢：</a:t>
            </a:r>
            <a:r>
              <a:rPr lang="zh-CN" altLang="en-US" sz="2400" b="1" dirty="0" smtClean="0">
                <a:solidFill>
                  <a:srgbClr val="002060"/>
                </a:solidFill>
                <a:latin typeface="华文中宋" pitchFamily="2" charset="-122"/>
                <a:ea typeface="华文中宋" pitchFamily="2" charset="-122"/>
              </a:rPr>
              <a:t>封闭。</a:t>
            </a:r>
            <a:endParaRPr lang="en-US" altLang="zh-CN" sz="2400" b="1" dirty="0" smtClean="0">
              <a:solidFill>
                <a:srgbClr val="002060"/>
              </a:solidFill>
              <a:latin typeface="华文中宋" pitchFamily="2" charset="-122"/>
              <a:ea typeface="华文中宋" pitchFamily="2" charset="-122"/>
            </a:endParaRPr>
          </a:p>
          <a:p>
            <a:r>
              <a:rPr lang="zh-CN" altLang="en-US" sz="2400" b="1" dirty="0" smtClean="0">
                <a:solidFill>
                  <a:srgbClr val="002060"/>
                </a:solidFill>
                <a:latin typeface="华文中宋" pitchFamily="2" charset="-122"/>
                <a:ea typeface="华文中宋" pitchFamily="2" charset="-122"/>
              </a:rPr>
              <a:t>宫墙</a:t>
            </a:r>
            <a:r>
              <a:rPr lang="zh-CN" altLang="en-US" sz="2400" b="1" dirty="0">
                <a:solidFill>
                  <a:srgbClr val="002060"/>
                </a:solidFill>
                <a:latin typeface="华文中宋" pitchFamily="2" charset="-122"/>
                <a:ea typeface="华文中宋" pitchFamily="2" charset="-122"/>
              </a:rPr>
              <a:t>柳：以柳喻唐婉，她这时已嫁人，有如禁宫的杨柳</a:t>
            </a:r>
            <a:r>
              <a:rPr lang="zh-CN" altLang="en-US" sz="2400" b="1" dirty="0" smtClean="0">
                <a:solidFill>
                  <a:srgbClr val="002060"/>
                </a:solidFill>
                <a:latin typeface="华文中宋" pitchFamily="2" charset="-122"/>
                <a:ea typeface="华文中宋" pitchFamily="2" charset="-122"/>
              </a:rPr>
              <a:t>可望不可即。</a:t>
            </a:r>
            <a:endParaRPr lang="en-US" altLang="zh-CN" sz="2400" b="1" dirty="0" smtClean="0">
              <a:solidFill>
                <a:srgbClr val="002060"/>
              </a:solidFill>
              <a:latin typeface="华文中宋" pitchFamily="2" charset="-122"/>
              <a:ea typeface="华文中宋" pitchFamily="2" charset="-122"/>
            </a:endParaRPr>
          </a:p>
          <a:p>
            <a:r>
              <a:rPr lang="zh-CN" altLang="en-US" sz="2400" b="1" dirty="0" smtClean="0">
                <a:solidFill>
                  <a:srgbClr val="002060"/>
                </a:solidFill>
                <a:latin typeface="华文中宋" pitchFamily="2" charset="-122"/>
                <a:ea typeface="华文中宋" pitchFamily="2" charset="-122"/>
              </a:rPr>
              <a:t>东风：隐喻母亲。</a:t>
            </a:r>
            <a:endParaRPr lang="en-US" altLang="zh-CN" sz="2400" b="1" dirty="0">
              <a:solidFill>
                <a:srgbClr val="002060"/>
              </a:solidFill>
              <a:latin typeface="华文中宋" pitchFamily="2" charset="-122"/>
              <a:ea typeface="华文中宋" pitchFamily="2" charset="-122"/>
            </a:endParaRPr>
          </a:p>
          <a:p>
            <a:r>
              <a:rPr lang="zh-CN" altLang="en-US" sz="2400" b="1" dirty="0" smtClean="0">
                <a:solidFill>
                  <a:srgbClr val="002060"/>
                </a:solidFill>
                <a:latin typeface="华文中宋" pitchFamily="2" charset="-122"/>
                <a:ea typeface="华文中宋" pitchFamily="2" charset="-122"/>
              </a:rPr>
              <a:t>离索</a:t>
            </a:r>
            <a:r>
              <a:rPr lang="zh-CN" altLang="en-US" sz="2400" b="1" dirty="0">
                <a:solidFill>
                  <a:srgbClr val="002060"/>
                </a:solidFill>
                <a:latin typeface="华文中宋" pitchFamily="2" charset="-122"/>
                <a:ea typeface="华文中宋" pitchFamily="2" charset="-122"/>
              </a:rPr>
              <a:t>：</a:t>
            </a:r>
            <a:r>
              <a:rPr lang="zh-CN" altLang="en-US" sz="2400" b="1" dirty="0" smtClean="0">
                <a:solidFill>
                  <a:srgbClr val="002060"/>
                </a:solidFill>
                <a:latin typeface="华文中宋" pitchFamily="2" charset="-122"/>
                <a:ea typeface="华文中宋" pitchFamily="2" charset="-122"/>
              </a:rPr>
              <a:t>离群索居，分开</a:t>
            </a:r>
            <a:endParaRPr lang="zh-CN" altLang="en-US" sz="2400" b="1" dirty="0">
              <a:solidFill>
                <a:srgbClr val="002060"/>
              </a:solidFill>
              <a:latin typeface="华文中宋" pitchFamily="2" charset="-122"/>
              <a:ea typeface="华文中宋" pitchFamily="2" charset="-122"/>
            </a:endParaRPr>
          </a:p>
        </p:txBody>
      </p:sp>
      <p:sp>
        <p:nvSpPr>
          <p:cNvPr id="4" name="矩形 3"/>
          <p:cNvSpPr/>
          <p:nvPr/>
        </p:nvSpPr>
        <p:spPr>
          <a:xfrm>
            <a:off x="0" y="0"/>
            <a:ext cx="2037737" cy="646331"/>
          </a:xfrm>
          <a:prstGeom prst="rect">
            <a:avLst/>
          </a:prstGeom>
          <a:solidFill>
            <a:schemeClr val="accent4">
              <a:lumMod val="20000"/>
              <a:lumOff val="80000"/>
            </a:schemeClr>
          </a:solidFill>
          <a:ln>
            <a:solidFill>
              <a:schemeClr val="accent1">
                <a:lumMod val="60000"/>
                <a:lumOff val="40000"/>
              </a:schemeClr>
            </a:solidFill>
          </a:ln>
        </p:spPr>
        <p:txBody>
          <a:bodyPr wrap="none">
            <a:spAutoFit/>
          </a:bodyPr>
          <a:lstStyle/>
          <a:p>
            <a:r>
              <a:rPr lang="zh-CN" altLang="en-US" sz="3600" b="1" dirty="0" smtClean="0">
                <a:solidFill>
                  <a:srgbClr val="FF0000"/>
                </a:solidFill>
                <a:latin typeface="隶书" pitchFamily="49" charset="-122"/>
                <a:ea typeface="隶书" pitchFamily="49" charset="-122"/>
              </a:rPr>
              <a:t>理解句意</a:t>
            </a:r>
            <a:endParaRPr lang="zh-CN" altLang="en-US" sz="3600" b="1" dirty="0">
              <a:solidFill>
                <a:srgbClr val="FF0000"/>
              </a:solidFill>
              <a:latin typeface="隶书" pitchFamily="49" charset="-122"/>
              <a:ea typeface="隶书" pitchFamily="49" charset="-122"/>
            </a:endParaRPr>
          </a:p>
        </p:txBody>
      </p:sp>
      <p:sp>
        <p:nvSpPr>
          <p:cNvPr id="5" name="矩形 4"/>
          <p:cNvSpPr/>
          <p:nvPr/>
        </p:nvSpPr>
        <p:spPr>
          <a:xfrm>
            <a:off x="395536" y="938672"/>
            <a:ext cx="4032448" cy="2962349"/>
          </a:xfrm>
          <a:prstGeom prst="rect">
            <a:avLst/>
          </a:prstGeom>
        </p:spPr>
        <p:txBody>
          <a:bodyPr wrap="square">
            <a:spAutoFit/>
          </a:bodyPr>
          <a:lstStyle/>
          <a:p>
            <a:r>
              <a:rPr lang="zh-CN" altLang="en-US" sz="2800" b="1" dirty="0">
                <a:solidFill>
                  <a:srgbClr val="800000"/>
                </a:solidFill>
                <a:latin typeface="华文中宋" pitchFamily="2" charset="-122"/>
                <a:ea typeface="华文中宋" pitchFamily="2" charset="-122"/>
              </a:rPr>
              <a:t>红酥手，黄縢酒</a:t>
            </a:r>
            <a:r>
              <a:rPr lang="zh-CN" altLang="en-US" sz="2800" b="1" dirty="0" smtClean="0">
                <a:solidFill>
                  <a:srgbClr val="800000"/>
                </a:solidFill>
                <a:latin typeface="华文中宋" pitchFamily="2" charset="-122"/>
                <a:ea typeface="华文中宋" pitchFamily="2" charset="-122"/>
              </a:rPr>
              <a:t>，</a:t>
            </a:r>
            <a:endParaRPr lang="en-US" altLang="zh-CN" sz="2800" b="1" dirty="0" smtClean="0">
              <a:solidFill>
                <a:srgbClr val="800000"/>
              </a:solidFill>
              <a:latin typeface="华文中宋" pitchFamily="2" charset="-122"/>
              <a:ea typeface="华文中宋" pitchFamily="2" charset="-122"/>
            </a:endParaRPr>
          </a:p>
          <a:p>
            <a:endParaRPr lang="en-US" altLang="zh-CN" sz="1050" b="1" dirty="0" smtClean="0">
              <a:solidFill>
                <a:srgbClr val="800000"/>
              </a:solidFill>
              <a:latin typeface="华文中宋" pitchFamily="2" charset="-122"/>
              <a:ea typeface="华文中宋" pitchFamily="2" charset="-122"/>
            </a:endParaRPr>
          </a:p>
          <a:p>
            <a:r>
              <a:rPr lang="zh-CN" altLang="en-US" sz="2800" b="1" dirty="0" smtClean="0">
                <a:solidFill>
                  <a:srgbClr val="800000"/>
                </a:solidFill>
                <a:latin typeface="华文中宋" pitchFamily="2" charset="-122"/>
                <a:ea typeface="华文中宋" pitchFamily="2" charset="-122"/>
              </a:rPr>
              <a:t>满</a:t>
            </a:r>
            <a:r>
              <a:rPr lang="zh-CN" altLang="en-US" sz="2800" b="1" dirty="0">
                <a:solidFill>
                  <a:srgbClr val="800000"/>
                </a:solidFill>
                <a:latin typeface="华文中宋" pitchFamily="2" charset="-122"/>
                <a:ea typeface="华文中宋" pitchFamily="2" charset="-122"/>
              </a:rPr>
              <a:t>城春色宫墙柳</a:t>
            </a:r>
            <a:r>
              <a:rPr lang="zh-CN" altLang="en-US" sz="2800" b="1" dirty="0" smtClean="0">
                <a:solidFill>
                  <a:srgbClr val="800000"/>
                </a:solidFill>
                <a:latin typeface="华文中宋" pitchFamily="2" charset="-122"/>
                <a:ea typeface="华文中宋" pitchFamily="2" charset="-122"/>
              </a:rPr>
              <a:t>。</a:t>
            </a:r>
            <a:endParaRPr lang="en-US" altLang="zh-CN" sz="2800" b="1" dirty="0" smtClean="0">
              <a:solidFill>
                <a:srgbClr val="800000"/>
              </a:solidFill>
              <a:latin typeface="华文中宋" pitchFamily="2" charset="-122"/>
              <a:ea typeface="华文中宋" pitchFamily="2" charset="-122"/>
            </a:endParaRPr>
          </a:p>
          <a:p>
            <a:endParaRPr lang="en-US" altLang="zh-CN" sz="1200" b="1" dirty="0" smtClean="0">
              <a:solidFill>
                <a:srgbClr val="800000"/>
              </a:solidFill>
              <a:latin typeface="华文中宋" pitchFamily="2" charset="-122"/>
              <a:ea typeface="华文中宋" pitchFamily="2" charset="-122"/>
            </a:endParaRPr>
          </a:p>
          <a:p>
            <a:r>
              <a:rPr lang="zh-CN" altLang="en-US" sz="2800" b="1" dirty="0" smtClean="0">
                <a:solidFill>
                  <a:srgbClr val="800000"/>
                </a:solidFill>
                <a:latin typeface="华文中宋" pitchFamily="2" charset="-122"/>
                <a:ea typeface="华文中宋" pitchFamily="2" charset="-122"/>
              </a:rPr>
              <a:t>东风</a:t>
            </a:r>
            <a:r>
              <a:rPr lang="zh-CN" altLang="en-US" sz="2800" b="1" dirty="0">
                <a:solidFill>
                  <a:srgbClr val="800000"/>
                </a:solidFill>
                <a:latin typeface="华文中宋" pitchFamily="2" charset="-122"/>
                <a:ea typeface="华文中宋" pitchFamily="2" charset="-122"/>
              </a:rPr>
              <a:t>恶，欢情薄</a:t>
            </a:r>
            <a:r>
              <a:rPr lang="zh-CN" altLang="en-US" sz="2800" b="1" dirty="0" smtClean="0">
                <a:solidFill>
                  <a:srgbClr val="800000"/>
                </a:solidFill>
                <a:latin typeface="华文中宋" pitchFamily="2" charset="-122"/>
                <a:ea typeface="华文中宋" pitchFamily="2" charset="-122"/>
              </a:rPr>
              <a:t>。</a:t>
            </a:r>
            <a:endParaRPr lang="en-US" altLang="zh-CN" sz="2800" b="1" dirty="0" smtClean="0">
              <a:solidFill>
                <a:srgbClr val="800000"/>
              </a:solidFill>
              <a:latin typeface="华文中宋" pitchFamily="2" charset="-122"/>
              <a:ea typeface="华文中宋" pitchFamily="2" charset="-122"/>
            </a:endParaRPr>
          </a:p>
          <a:p>
            <a:endParaRPr lang="en-US" altLang="zh-CN" sz="1200" b="1" dirty="0" smtClean="0">
              <a:solidFill>
                <a:srgbClr val="800000"/>
              </a:solidFill>
              <a:latin typeface="华文中宋" pitchFamily="2" charset="-122"/>
              <a:ea typeface="华文中宋" pitchFamily="2" charset="-122"/>
            </a:endParaRPr>
          </a:p>
          <a:p>
            <a:r>
              <a:rPr lang="zh-CN" altLang="en-US" sz="2800" b="1" dirty="0" smtClean="0">
                <a:solidFill>
                  <a:srgbClr val="800000"/>
                </a:solidFill>
                <a:latin typeface="华文中宋" pitchFamily="2" charset="-122"/>
                <a:ea typeface="华文中宋" pitchFamily="2" charset="-122"/>
              </a:rPr>
              <a:t>一</a:t>
            </a:r>
            <a:r>
              <a:rPr lang="zh-CN" altLang="en-US" sz="2800" b="1" dirty="0">
                <a:solidFill>
                  <a:srgbClr val="800000"/>
                </a:solidFill>
                <a:latin typeface="华文中宋" pitchFamily="2" charset="-122"/>
                <a:ea typeface="华文中宋" pitchFamily="2" charset="-122"/>
              </a:rPr>
              <a:t>怀愁绪，几年离索</a:t>
            </a:r>
            <a:r>
              <a:rPr lang="zh-CN" altLang="en-US" sz="2800" b="1" dirty="0" smtClean="0">
                <a:solidFill>
                  <a:srgbClr val="800000"/>
                </a:solidFill>
                <a:latin typeface="华文中宋" pitchFamily="2" charset="-122"/>
                <a:ea typeface="华文中宋" pitchFamily="2" charset="-122"/>
              </a:rPr>
              <a:t>。</a:t>
            </a:r>
            <a:endParaRPr lang="en-US" altLang="zh-CN" sz="2800" b="1" dirty="0" smtClean="0">
              <a:solidFill>
                <a:srgbClr val="800000"/>
              </a:solidFill>
              <a:latin typeface="华文中宋" pitchFamily="2" charset="-122"/>
              <a:ea typeface="华文中宋" pitchFamily="2" charset="-122"/>
            </a:endParaRPr>
          </a:p>
          <a:p>
            <a:endParaRPr lang="en-US" altLang="zh-CN" sz="1200" b="1" dirty="0" smtClean="0">
              <a:solidFill>
                <a:srgbClr val="800000"/>
              </a:solidFill>
              <a:latin typeface="华文中宋" pitchFamily="2" charset="-122"/>
              <a:ea typeface="华文中宋" pitchFamily="2" charset="-122"/>
            </a:endParaRPr>
          </a:p>
          <a:p>
            <a:r>
              <a:rPr lang="zh-CN" altLang="en-US" sz="2800" b="1" dirty="0" smtClean="0">
                <a:solidFill>
                  <a:srgbClr val="800000"/>
                </a:solidFill>
                <a:latin typeface="华文中宋" pitchFamily="2" charset="-122"/>
                <a:ea typeface="华文中宋" pitchFamily="2" charset="-122"/>
              </a:rPr>
              <a:t>错</a:t>
            </a:r>
            <a:r>
              <a:rPr lang="zh-CN" altLang="en-US" sz="2800" b="1" dirty="0">
                <a:solidFill>
                  <a:srgbClr val="800000"/>
                </a:solidFill>
                <a:latin typeface="华文中宋" pitchFamily="2" charset="-122"/>
                <a:ea typeface="华文中宋" pitchFamily="2" charset="-122"/>
              </a:rPr>
              <a:t>、错、错。</a:t>
            </a:r>
            <a:endParaRPr lang="en-US" altLang="zh-CN" sz="2800" b="1" dirty="0">
              <a:solidFill>
                <a:srgbClr val="800000"/>
              </a:solidFill>
              <a:latin typeface="华文中宋" pitchFamily="2" charset="-122"/>
              <a:ea typeface="华文中宋" pitchFamily="2" charset="-122"/>
            </a:endParaRPr>
          </a:p>
        </p:txBody>
      </p:sp>
      <p:sp>
        <p:nvSpPr>
          <p:cNvPr id="6" name="TextBox 5"/>
          <p:cNvSpPr txBox="1"/>
          <p:nvPr/>
        </p:nvSpPr>
        <p:spPr>
          <a:xfrm>
            <a:off x="4283968" y="361591"/>
            <a:ext cx="4608512" cy="3539430"/>
          </a:xfrm>
          <a:prstGeom prst="rect">
            <a:avLst/>
          </a:prstGeom>
          <a:noFill/>
        </p:spPr>
        <p:txBody>
          <a:bodyPr wrap="square" rtlCol="0">
            <a:spAutoFit/>
          </a:bodyPr>
          <a:lstStyle/>
          <a:p>
            <a:r>
              <a:rPr lang="zh-CN" altLang="en-US" sz="2800" b="1" dirty="0">
                <a:solidFill>
                  <a:srgbClr val="0000CC"/>
                </a:solidFill>
                <a:effectLst>
                  <a:outerShdw blurRad="38100" dist="38100" dir="2700000" algn="tl">
                    <a:srgbClr val="000000">
                      <a:alpha val="43137"/>
                    </a:srgbClr>
                  </a:outerShdw>
                </a:effectLst>
                <a:latin typeface="华文仿宋" pitchFamily="2" charset="-122"/>
                <a:ea typeface="华文仿宋" pitchFamily="2" charset="-122"/>
              </a:rPr>
              <a:t>红润柔软的手，捧出黄封的酒，满城荡漾着春天的景色，宫墙里摇曳着绿柳。东风多么可恶，把浓郁的欢情吹得那样稀薄，满怀抑塞着忧愁的情绪，离别几年来的生活十分萧索。回顾起来都是错，错，错！ </a:t>
            </a:r>
          </a:p>
        </p:txBody>
      </p:sp>
    </p:spTree>
    <p:extLst>
      <p:ext uri="{BB962C8B-B14F-4D97-AF65-F5344CB8AC3E}">
        <p14:creationId xmlns:p14="http://schemas.microsoft.com/office/powerpoint/2010/main" val="131072594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p0.so.qhimg.com/bdr/_240_/t01b911ed6cd03721e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4168" y="4899402"/>
            <a:ext cx="3059832" cy="195859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51520" y="4246292"/>
            <a:ext cx="5400600" cy="1938992"/>
          </a:xfrm>
          <a:prstGeom prst="rect">
            <a:avLst/>
          </a:prstGeom>
          <a:noFill/>
        </p:spPr>
        <p:txBody>
          <a:bodyPr wrap="square" rtlCol="0">
            <a:spAutoFit/>
          </a:bodyPr>
          <a:lstStyle>
            <a:defPPr>
              <a:defRPr lang="zh-CN"/>
            </a:defPPr>
            <a:lvl1pPr>
              <a:defRPr sz="2400" b="1">
                <a:solidFill>
                  <a:srgbClr val="002060"/>
                </a:solidFill>
                <a:latin typeface="华文中宋" pitchFamily="2" charset="-122"/>
                <a:ea typeface="华文中宋" pitchFamily="2" charset="-122"/>
              </a:defRPr>
            </a:lvl1pPr>
          </a:lstStyle>
          <a:p>
            <a:r>
              <a:rPr lang="zh-CN" altLang="en-US" dirty="0" smtClean="0"/>
              <a:t>泪痕</a:t>
            </a:r>
            <a:r>
              <a:rPr lang="zh-CN" altLang="en-US" dirty="0"/>
              <a:t>红浥鲛绡透：沾染着脸上胭脂的红泪把手帕都浸湿了。鲛绡，丝绸制的</a:t>
            </a:r>
            <a:r>
              <a:rPr lang="zh-CN" altLang="en-US" dirty="0" smtClean="0"/>
              <a:t>手帕。</a:t>
            </a:r>
            <a:endParaRPr lang="en-US" altLang="zh-CN" dirty="0" smtClean="0"/>
          </a:p>
          <a:p>
            <a:r>
              <a:rPr lang="zh-CN" altLang="en-US" dirty="0" smtClean="0"/>
              <a:t>锦</a:t>
            </a:r>
            <a:r>
              <a:rPr lang="zh-CN" altLang="en-US" dirty="0"/>
              <a:t>书难托：书信难</a:t>
            </a:r>
            <a:r>
              <a:rPr lang="zh-CN" altLang="en-US" dirty="0" smtClean="0"/>
              <a:t>寄。</a:t>
            </a:r>
            <a:endParaRPr lang="en-US" altLang="zh-CN" dirty="0" smtClean="0"/>
          </a:p>
          <a:p>
            <a:r>
              <a:rPr lang="zh-CN" altLang="en-US" dirty="0" smtClean="0"/>
              <a:t>莫</a:t>
            </a:r>
            <a:r>
              <a:rPr lang="zh-CN" altLang="en-US" dirty="0"/>
              <a:t>、</a:t>
            </a:r>
            <a:r>
              <a:rPr lang="zh-CN" altLang="en-US" dirty="0" smtClean="0"/>
              <a:t>莫、莫</a:t>
            </a:r>
            <a:r>
              <a:rPr lang="en-US" altLang="zh-CN" dirty="0"/>
              <a:t>:</a:t>
            </a:r>
            <a:r>
              <a:rPr lang="zh-CN" altLang="en-US" dirty="0"/>
              <a:t>表示绝望，只好</a:t>
            </a:r>
            <a:r>
              <a:rPr lang="zh-CN" altLang="en-US" dirty="0" smtClean="0"/>
              <a:t>作罢。</a:t>
            </a:r>
            <a:endParaRPr lang="zh-CN" altLang="en-US" dirty="0"/>
          </a:p>
        </p:txBody>
      </p:sp>
      <p:sp>
        <p:nvSpPr>
          <p:cNvPr id="2" name="TextBox 1"/>
          <p:cNvSpPr txBox="1"/>
          <p:nvPr/>
        </p:nvSpPr>
        <p:spPr>
          <a:xfrm>
            <a:off x="4380926" y="260648"/>
            <a:ext cx="4655570" cy="3539430"/>
          </a:xfrm>
          <a:prstGeom prst="rect">
            <a:avLst/>
          </a:prstGeom>
          <a:noFill/>
        </p:spPr>
        <p:txBody>
          <a:bodyPr wrap="square" rtlCol="0">
            <a:spAutoFit/>
          </a:bodyPr>
          <a:lstStyle/>
          <a:p>
            <a:r>
              <a:rPr lang="zh-CN" altLang="en-US" sz="2800" b="1" dirty="0" smtClean="0">
                <a:solidFill>
                  <a:srgbClr val="0000CC"/>
                </a:solidFill>
                <a:effectLst>
                  <a:outerShdw blurRad="38100" dist="38100" dir="2700000" algn="tl">
                    <a:srgbClr val="000000">
                      <a:alpha val="43137"/>
                    </a:srgbClr>
                  </a:outerShdw>
                </a:effectLst>
                <a:latin typeface="华文仿宋" pitchFamily="2" charset="-122"/>
                <a:ea typeface="华文仿宋" pitchFamily="2" charset="-122"/>
              </a:rPr>
              <a:t>美丽春景</a:t>
            </a:r>
            <a:r>
              <a:rPr lang="zh-CN" altLang="en-US" sz="2800" b="1" dirty="0">
                <a:solidFill>
                  <a:srgbClr val="0000CC"/>
                </a:solidFill>
                <a:effectLst>
                  <a:outerShdw blurRad="38100" dist="38100" dir="2700000" algn="tl">
                    <a:srgbClr val="000000">
                      <a:alpha val="43137"/>
                    </a:srgbClr>
                  </a:outerShdw>
                </a:effectLst>
                <a:latin typeface="华文仿宋" pitchFamily="2" charset="-122"/>
                <a:ea typeface="华文仿宋" pitchFamily="2" charset="-122"/>
              </a:rPr>
              <a:t>依然如旧，只是人却白白相思得消瘦，泪水洗尽脸上的胭红，把薄绸的手帕全都湿透。满</a:t>
            </a:r>
            <a:r>
              <a:rPr lang="zh-CN" altLang="en-US" sz="2800" b="1" dirty="0" smtClean="0">
                <a:solidFill>
                  <a:srgbClr val="0000CC"/>
                </a:solidFill>
                <a:effectLst>
                  <a:outerShdw blurRad="38100" dist="38100" dir="2700000" algn="tl">
                    <a:srgbClr val="000000">
                      <a:alpha val="43137"/>
                    </a:srgbClr>
                  </a:outerShdw>
                </a:effectLst>
                <a:latin typeface="华文仿宋" pitchFamily="2" charset="-122"/>
                <a:ea typeface="华文仿宋" pitchFamily="2" charset="-122"/>
              </a:rPr>
              <a:t>园桃花</a:t>
            </a:r>
            <a:r>
              <a:rPr lang="zh-CN" altLang="en-US" sz="2800" b="1" dirty="0">
                <a:solidFill>
                  <a:srgbClr val="0000CC"/>
                </a:solidFill>
                <a:effectLst>
                  <a:outerShdw blurRad="38100" dist="38100" dir="2700000" algn="tl">
                    <a:srgbClr val="000000">
                      <a:alpha val="43137"/>
                    </a:srgbClr>
                  </a:outerShdw>
                </a:effectLst>
                <a:latin typeface="华文仿宋" pitchFamily="2" charset="-122"/>
                <a:ea typeface="华文仿宋" pitchFamily="2" charset="-122"/>
              </a:rPr>
              <a:t>已经凋落，幽雅的池塘也已干阁，永远相爱的誓言虽在，可是锦文书信靠谁投托。深思熟虑一下，只有莫，莫，莫！</a:t>
            </a:r>
          </a:p>
        </p:txBody>
      </p:sp>
      <p:sp>
        <p:nvSpPr>
          <p:cNvPr id="5" name="TextBox 4"/>
          <p:cNvSpPr txBox="1"/>
          <p:nvPr/>
        </p:nvSpPr>
        <p:spPr>
          <a:xfrm>
            <a:off x="539552" y="620688"/>
            <a:ext cx="3816424" cy="3077766"/>
          </a:xfrm>
          <a:prstGeom prst="rect">
            <a:avLst/>
          </a:prstGeom>
          <a:noFill/>
        </p:spPr>
        <p:txBody>
          <a:bodyPr wrap="square" rtlCol="0">
            <a:spAutoFit/>
          </a:bodyPr>
          <a:lstStyle/>
          <a:p>
            <a:r>
              <a:rPr lang="zh-CN" altLang="en-US" sz="2800" b="1" dirty="0">
                <a:solidFill>
                  <a:srgbClr val="800000"/>
                </a:solidFill>
                <a:latin typeface="华文中宋" pitchFamily="2" charset="-122"/>
                <a:ea typeface="华文中宋" pitchFamily="2" charset="-122"/>
              </a:rPr>
              <a:t>春如旧，人空瘦</a:t>
            </a:r>
            <a:r>
              <a:rPr lang="zh-CN" altLang="en-US" sz="2800" b="1" dirty="0" smtClean="0">
                <a:solidFill>
                  <a:srgbClr val="800000"/>
                </a:solidFill>
                <a:latin typeface="华文中宋" pitchFamily="2" charset="-122"/>
                <a:ea typeface="华文中宋" pitchFamily="2" charset="-122"/>
              </a:rPr>
              <a:t>，</a:t>
            </a:r>
            <a:endParaRPr lang="en-US" altLang="zh-CN" sz="2800" b="1" dirty="0" smtClean="0">
              <a:solidFill>
                <a:srgbClr val="800000"/>
              </a:solidFill>
              <a:latin typeface="华文中宋" pitchFamily="2" charset="-122"/>
              <a:ea typeface="华文中宋" pitchFamily="2" charset="-122"/>
            </a:endParaRPr>
          </a:p>
          <a:p>
            <a:endParaRPr lang="en-US" altLang="zh-CN" sz="1200" b="1" dirty="0" smtClean="0">
              <a:solidFill>
                <a:srgbClr val="800000"/>
              </a:solidFill>
              <a:latin typeface="华文中宋" pitchFamily="2" charset="-122"/>
              <a:ea typeface="华文中宋" pitchFamily="2" charset="-122"/>
            </a:endParaRPr>
          </a:p>
          <a:p>
            <a:r>
              <a:rPr lang="zh-CN" altLang="en-US" sz="2800" b="1" dirty="0" smtClean="0">
                <a:solidFill>
                  <a:srgbClr val="800000"/>
                </a:solidFill>
                <a:latin typeface="华文中宋" pitchFamily="2" charset="-122"/>
                <a:ea typeface="华文中宋" pitchFamily="2" charset="-122"/>
              </a:rPr>
              <a:t>泪痕</a:t>
            </a:r>
            <a:r>
              <a:rPr lang="zh-CN" altLang="en-US" sz="2800" b="1" dirty="0">
                <a:solidFill>
                  <a:srgbClr val="800000"/>
                </a:solidFill>
                <a:latin typeface="华文中宋" pitchFamily="2" charset="-122"/>
                <a:ea typeface="华文中宋" pitchFamily="2" charset="-122"/>
              </a:rPr>
              <a:t>红浥鲛绡透</a:t>
            </a:r>
            <a:r>
              <a:rPr lang="zh-CN" altLang="en-US" sz="2800" b="1" dirty="0" smtClean="0">
                <a:solidFill>
                  <a:srgbClr val="800000"/>
                </a:solidFill>
                <a:latin typeface="华文中宋" pitchFamily="2" charset="-122"/>
                <a:ea typeface="华文中宋" pitchFamily="2" charset="-122"/>
              </a:rPr>
              <a:t>。</a:t>
            </a:r>
            <a:endParaRPr lang="en-US" altLang="zh-CN" sz="2800" b="1" dirty="0" smtClean="0">
              <a:solidFill>
                <a:srgbClr val="800000"/>
              </a:solidFill>
              <a:latin typeface="华文中宋" pitchFamily="2" charset="-122"/>
              <a:ea typeface="华文中宋" pitchFamily="2" charset="-122"/>
            </a:endParaRPr>
          </a:p>
          <a:p>
            <a:endParaRPr lang="en-US" altLang="zh-CN" sz="1200" b="1" dirty="0" smtClean="0">
              <a:solidFill>
                <a:srgbClr val="800000"/>
              </a:solidFill>
              <a:latin typeface="华文中宋" pitchFamily="2" charset="-122"/>
              <a:ea typeface="华文中宋" pitchFamily="2" charset="-122"/>
            </a:endParaRPr>
          </a:p>
          <a:p>
            <a:r>
              <a:rPr lang="zh-CN" altLang="en-US" sz="2800" b="1" dirty="0" smtClean="0">
                <a:solidFill>
                  <a:srgbClr val="800000"/>
                </a:solidFill>
                <a:latin typeface="华文中宋" pitchFamily="2" charset="-122"/>
                <a:ea typeface="华文中宋" pitchFamily="2" charset="-122"/>
              </a:rPr>
              <a:t>桃花</a:t>
            </a:r>
            <a:r>
              <a:rPr lang="zh-CN" altLang="en-US" sz="2800" b="1" dirty="0">
                <a:solidFill>
                  <a:srgbClr val="800000"/>
                </a:solidFill>
                <a:latin typeface="华文中宋" pitchFamily="2" charset="-122"/>
                <a:ea typeface="华文中宋" pitchFamily="2" charset="-122"/>
              </a:rPr>
              <a:t>落，闲池阁</a:t>
            </a:r>
            <a:r>
              <a:rPr lang="zh-CN" altLang="en-US" sz="2800" b="1" dirty="0" smtClean="0">
                <a:solidFill>
                  <a:srgbClr val="800000"/>
                </a:solidFill>
                <a:latin typeface="华文中宋" pitchFamily="2" charset="-122"/>
                <a:ea typeface="华文中宋" pitchFamily="2" charset="-122"/>
              </a:rPr>
              <a:t>。</a:t>
            </a:r>
            <a:endParaRPr lang="en-US" altLang="zh-CN" sz="2800" b="1" dirty="0" smtClean="0">
              <a:solidFill>
                <a:srgbClr val="800000"/>
              </a:solidFill>
              <a:latin typeface="华文中宋" pitchFamily="2" charset="-122"/>
              <a:ea typeface="华文中宋" pitchFamily="2" charset="-122"/>
            </a:endParaRPr>
          </a:p>
          <a:p>
            <a:endParaRPr lang="en-US" altLang="zh-CN" sz="1200" b="1" dirty="0" smtClean="0">
              <a:solidFill>
                <a:srgbClr val="800000"/>
              </a:solidFill>
              <a:latin typeface="华文中宋" pitchFamily="2" charset="-122"/>
              <a:ea typeface="华文中宋" pitchFamily="2" charset="-122"/>
            </a:endParaRPr>
          </a:p>
          <a:p>
            <a:r>
              <a:rPr lang="zh-CN" altLang="en-US" sz="2800" b="1" dirty="0" smtClean="0">
                <a:solidFill>
                  <a:srgbClr val="800000"/>
                </a:solidFill>
                <a:latin typeface="华文中宋" pitchFamily="2" charset="-122"/>
                <a:ea typeface="华文中宋" pitchFamily="2" charset="-122"/>
              </a:rPr>
              <a:t>山</a:t>
            </a:r>
            <a:r>
              <a:rPr lang="zh-CN" altLang="en-US" sz="2800" b="1" dirty="0">
                <a:solidFill>
                  <a:srgbClr val="800000"/>
                </a:solidFill>
                <a:latin typeface="华文中宋" pitchFamily="2" charset="-122"/>
                <a:ea typeface="华文中宋" pitchFamily="2" charset="-122"/>
              </a:rPr>
              <a:t>盟虽在，锦书难托</a:t>
            </a:r>
            <a:r>
              <a:rPr lang="zh-CN" altLang="en-US" sz="2800" b="1" dirty="0" smtClean="0">
                <a:solidFill>
                  <a:srgbClr val="800000"/>
                </a:solidFill>
                <a:latin typeface="华文中宋" pitchFamily="2" charset="-122"/>
                <a:ea typeface="华文中宋" pitchFamily="2" charset="-122"/>
              </a:rPr>
              <a:t>。</a:t>
            </a:r>
            <a:endParaRPr lang="en-US" altLang="zh-CN" sz="2800" b="1" dirty="0" smtClean="0">
              <a:solidFill>
                <a:srgbClr val="800000"/>
              </a:solidFill>
              <a:latin typeface="华文中宋" pitchFamily="2" charset="-122"/>
              <a:ea typeface="华文中宋" pitchFamily="2" charset="-122"/>
            </a:endParaRPr>
          </a:p>
          <a:p>
            <a:endParaRPr lang="en-US" altLang="zh-CN" sz="1200" b="1" dirty="0">
              <a:solidFill>
                <a:srgbClr val="800000"/>
              </a:solidFill>
              <a:latin typeface="华文中宋" pitchFamily="2" charset="-122"/>
              <a:ea typeface="华文中宋" pitchFamily="2" charset="-122"/>
            </a:endParaRPr>
          </a:p>
          <a:p>
            <a:r>
              <a:rPr lang="zh-CN" altLang="en-US" sz="2800" b="1" dirty="0" smtClean="0">
                <a:solidFill>
                  <a:srgbClr val="800000"/>
                </a:solidFill>
                <a:latin typeface="华文中宋" pitchFamily="2" charset="-122"/>
                <a:ea typeface="华文中宋" pitchFamily="2" charset="-122"/>
              </a:rPr>
              <a:t>莫</a:t>
            </a:r>
            <a:r>
              <a:rPr lang="zh-CN" altLang="en-US" sz="2800" b="1" dirty="0">
                <a:solidFill>
                  <a:srgbClr val="800000"/>
                </a:solidFill>
                <a:latin typeface="华文中宋" pitchFamily="2" charset="-122"/>
                <a:ea typeface="华文中宋" pitchFamily="2" charset="-122"/>
              </a:rPr>
              <a:t>、莫、莫！</a:t>
            </a:r>
          </a:p>
        </p:txBody>
      </p:sp>
    </p:spTree>
    <p:extLst>
      <p:ext uri="{BB962C8B-B14F-4D97-AF65-F5344CB8AC3E}">
        <p14:creationId xmlns:p14="http://schemas.microsoft.com/office/powerpoint/2010/main" val="92869311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p0.so.qhimg.com/bdr/_240_/t01b911ed6cd03721e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52" y="4899402"/>
            <a:ext cx="3059832" cy="1958598"/>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2"/>
          <p:cNvSpPr txBox="1">
            <a:spLocks noChangeArrowheads="1"/>
          </p:cNvSpPr>
          <p:nvPr/>
        </p:nvSpPr>
        <p:spPr bwMode="auto">
          <a:xfrm>
            <a:off x="705323" y="1474597"/>
            <a:ext cx="1107996" cy="28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lgn="ctr">
              <a:spcBef>
                <a:spcPct val="50000"/>
              </a:spcBef>
            </a:pPr>
            <a:r>
              <a:rPr lang="zh-CN" altLang="en-US" sz="6000" b="1" dirty="0">
                <a:solidFill>
                  <a:srgbClr val="FF0000"/>
                </a:solidFill>
                <a:latin typeface="隶书" pitchFamily="49" charset="-122"/>
                <a:ea typeface="隶书" pitchFamily="49" charset="-122"/>
              </a:rPr>
              <a:t>钗头凤</a:t>
            </a:r>
          </a:p>
        </p:txBody>
      </p:sp>
      <p:sp>
        <p:nvSpPr>
          <p:cNvPr id="5" name="AutoShape 3"/>
          <p:cNvSpPr>
            <a:spLocks/>
          </p:cNvSpPr>
          <p:nvPr/>
        </p:nvSpPr>
        <p:spPr bwMode="auto">
          <a:xfrm>
            <a:off x="1766994" y="1665097"/>
            <a:ext cx="328505" cy="2895600"/>
          </a:xfrm>
          <a:prstGeom prst="leftBrace">
            <a:avLst>
              <a:gd name="adj1" fmla="val 91667"/>
              <a:gd name="adj2" fmla="val 50000"/>
            </a:avLst>
          </a:prstGeom>
          <a:ln>
            <a:headEnd/>
            <a:tailEnd/>
          </a:ln>
          <a:extLst/>
        </p:spPr>
        <p:style>
          <a:lnRef idx="3">
            <a:schemeClr val="dk1"/>
          </a:lnRef>
          <a:fillRef idx="0">
            <a:schemeClr val="dk1"/>
          </a:fillRef>
          <a:effectRef idx="2">
            <a:schemeClr val="dk1"/>
          </a:effectRef>
          <a:fontRef idx="minor">
            <a:schemeClr val="tx1"/>
          </a:fontRef>
        </p:style>
        <p:txBody>
          <a:bodyPr wrap="none" anchor="ctr"/>
          <a:lstStyle/>
          <a:p>
            <a:endParaRPr lang="zh-CN" altLang="en-US"/>
          </a:p>
        </p:txBody>
      </p:sp>
      <p:sp>
        <p:nvSpPr>
          <p:cNvPr id="6" name="Text Box 4"/>
          <p:cNvSpPr txBox="1">
            <a:spLocks noChangeArrowheads="1"/>
          </p:cNvSpPr>
          <p:nvPr/>
        </p:nvSpPr>
        <p:spPr bwMode="auto">
          <a:xfrm>
            <a:off x="2095500" y="1573894"/>
            <a:ext cx="20574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dirty="0">
                <a:latin typeface="黑体" pitchFamily="49" charset="-122"/>
                <a:ea typeface="黑体" pitchFamily="49" charset="-122"/>
              </a:rPr>
              <a:t>上片：追昔</a:t>
            </a:r>
          </a:p>
        </p:txBody>
      </p:sp>
      <p:sp>
        <p:nvSpPr>
          <p:cNvPr id="7" name="Text Box 22"/>
          <p:cNvSpPr txBox="1">
            <a:spLocks noChangeArrowheads="1"/>
          </p:cNvSpPr>
          <p:nvPr/>
        </p:nvSpPr>
        <p:spPr bwMode="auto">
          <a:xfrm>
            <a:off x="2095500" y="3951097"/>
            <a:ext cx="233248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spcBef>
                <a:spcPct val="50000"/>
              </a:spcBef>
              <a:defRPr sz="2800" b="1">
                <a:latin typeface="黑体" pitchFamily="49" charset="-122"/>
                <a:ea typeface="黑体" pitchFamily="49" charset="-122"/>
              </a:defRPr>
            </a:lvl1pPr>
          </a:lstStyle>
          <a:p>
            <a:r>
              <a:rPr lang="zh-CN" altLang="en-US" dirty="0"/>
              <a:t>下片：抚今</a:t>
            </a:r>
          </a:p>
        </p:txBody>
      </p:sp>
      <p:sp>
        <p:nvSpPr>
          <p:cNvPr id="8" name="Text Box 6"/>
          <p:cNvSpPr txBox="1">
            <a:spLocks noChangeArrowheads="1"/>
          </p:cNvSpPr>
          <p:nvPr/>
        </p:nvSpPr>
        <p:spPr bwMode="auto">
          <a:xfrm>
            <a:off x="4399364" y="1137938"/>
            <a:ext cx="381814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800" b="1" dirty="0">
                <a:ea typeface="楷体_GB2312" pitchFamily="1" charset="-122"/>
              </a:rPr>
              <a:t>往昔</a:t>
            </a:r>
            <a:r>
              <a:rPr lang="zh-CN" altLang="en-US" sz="2800" b="1" u="sng" dirty="0">
                <a:solidFill>
                  <a:schemeClr val="hlink"/>
                </a:solidFill>
                <a:ea typeface="楷体_GB2312" pitchFamily="1" charset="-122"/>
              </a:rPr>
              <a:t>美满</a:t>
            </a:r>
            <a:r>
              <a:rPr lang="zh-CN" altLang="en-US" sz="2800" b="1" dirty="0">
                <a:ea typeface="楷体_GB2312" pitchFamily="1" charset="-122"/>
              </a:rPr>
              <a:t>爱情生活</a:t>
            </a:r>
          </a:p>
        </p:txBody>
      </p:sp>
      <p:sp>
        <p:nvSpPr>
          <p:cNvPr id="9" name="Text Box 8"/>
          <p:cNvSpPr txBox="1">
            <a:spLocks noChangeArrowheads="1"/>
          </p:cNvSpPr>
          <p:nvPr/>
        </p:nvSpPr>
        <p:spPr bwMode="auto">
          <a:xfrm>
            <a:off x="5220072" y="1641037"/>
            <a:ext cx="271726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spcBef>
                <a:spcPct val="50000"/>
              </a:spcBef>
            </a:pPr>
            <a:r>
              <a:rPr lang="zh-CN" altLang="en-US" sz="2400" b="1" dirty="0" smtClean="0">
                <a:solidFill>
                  <a:srgbClr val="0000CC"/>
                </a:solidFill>
                <a:ea typeface="楷体_GB2312" pitchFamily="1" charset="-122"/>
              </a:rPr>
              <a:t>美人  美酒  美景</a:t>
            </a:r>
            <a:endParaRPr lang="zh-CN" altLang="en-US" sz="2400" b="1" dirty="0">
              <a:solidFill>
                <a:srgbClr val="0000CC"/>
              </a:solidFill>
              <a:ea typeface="楷体_GB2312" pitchFamily="1" charset="-122"/>
            </a:endParaRPr>
          </a:p>
        </p:txBody>
      </p:sp>
      <p:sp>
        <p:nvSpPr>
          <p:cNvPr id="11" name="AutoShape 5"/>
          <p:cNvSpPr>
            <a:spLocks/>
          </p:cNvSpPr>
          <p:nvPr/>
        </p:nvSpPr>
        <p:spPr bwMode="auto">
          <a:xfrm>
            <a:off x="4102510" y="1317190"/>
            <a:ext cx="228600" cy="1219034"/>
          </a:xfrm>
          <a:prstGeom prst="leftBrace">
            <a:avLst>
              <a:gd name="adj1" fmla="val 61111"/>
              <a:gd name="adj2" fmla="val 50000"/>
            </a:avLst>
          </a:prstGeom>
          <a:ln>
            <a:headEnd/>
            <a:tailEnd/>
          </a:ln>
          <a:extLst/>
        </p:spPr>
        <p:style>
          <a:lnRef idx="2">
            <a:schemeClr val="dk1"/>
          </a:lnRef>
          <a:fillRef idx="0">
            <a:schemeClr val="dk1"/>
          </a:fillRef>
          <a:effectRef idx="1">
            <a:schemeClr val="dk1"/>
          </a:effectRef>
          <a:fontRef idx="minor">
            <a:schemeClr val="tx1"/>
          </a:fontRef>
        </p:style>
        <p:txBody>
          <a:bodyPr wrap="none" anchor="ctr"/>
          <a:lstStyle/>
          <a:p>
            <a:endParaRPr lang="zh-CN" altLang="en-US"/>
          </a:p>
        </p:txBody>
      </p:sp>
      <p:sp>
        <p:nvSpPr>
          <p:cNvPr id="12" name="Text Box 10"/>
          <p:cNvSpPr txBox="1">
            <a:spLocks noChangeArrowheads="1"/>
          </p:cNvSpPr>
          <p:nvPr/>
        </p:nvSpPr>
        <p:spPr bwMode="auto">
          <a:xfrm>
            <a:off x="4427984" y="2274614"/>
            <a:ext cx="35052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dirty="0">
                <a:ea typeface="楷体_GB2312" pitchFamily="1" charset="-122"/>
              </a:rPr>
              <a:t>离异后</a:t>
            </a:r>
            <a:r>
              <a:rPr lang="zh-CN" altLang="en-US" sz="2800" b="1" u="sng" dirty="0">
                <a:solidFill>
                  <a:schemeClr val="hlink"/>
                </a:solidFill>
                <a:ea typeface="楷体_GB2312" pitchFamily="1" charset="-122"/>
              </a:rPr>
              <a:t>痛苦</a:t>
            </a:r>
            <a:r>
              <a:rPr lang="zh-CN" altLang="en-US" sz="2800" b="1" dirty="0">
                <a:ea typeface="楷体_GB2312" pitchFamily="1" charset="-122"/>
              </a:rPr>
              <a:t>心情：愁</a:t>
            </a:r>
          </a:p>
        </p:txBody>
      </p:sp>
      <p:sp>
        <p:nvSpPr>
          <p:cNvPr id="13" name="Text Box 12"/>
          <p:cNvSpPr txBox="1">
            <a:spLocks noChangeArrowheads="1"/>
          </p:cNvSpPr>
          <p:nvPr/>
        </p:nvSpPr>
        <p:spPr bwMode="auto">
          <a:xfrm>
            <a:off x="5344909" y="2797834"/>
            <a:ext cx="173732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fontAlgn="base">
              <a:spcBef>
                <a:spcPct val="50000"/>
              </a:spcBef>
              <a:spcAft>
                <a:spcPct val="0"/>
              </a:spcAft>
              <a:buFont typeface="Arial" pitchFamily="34" charset="0"/>
              <a:defRPr sz="2400" b="1">
                <a:solidFill>
                  <a:srgbClr val="0000CC"/>
                </a:solidFill>
                <a:latin typeface="Arial" pitchFamily="34" charset="0"/>
                <a:ea typeface="楷体_GB2312" pitchFamily="1" charset="-122"/>
              </a:defRPr>
            </a:lvl1pPr>
            <a:lvl2pPr fontAlgn="base">
              <a:spcBef>
                <a:spcPct val="0"/>
              </a:spcBef>
              <a:spcAft>
                <a:spcPct val="0"/>
              </a:spcAft>
              <a:buFont typeface="Arial" pitchFamily="34" charset="0"/>
              <a:defRPr>
                <a:latin typeface="Arial" pitchFamily="34" charset="0"/>
                <a:ea typeface="宋体" pitchFamily="2" charset="-122"/>
              </a:defRPr>
            </a:lvl2pPr>
            <a:lvl3pPr fontAlgn="base">
              <a:spcBef>
                <a:spcPct val="0"/>
              </a:spcBef>
              <a:spcAft>
                <a:spcPct val="0"/>
              </a:spcAft>
              <a:buFont typeface="Arial" pitchFamily="34" charset="0"/>
              <a:defRPr>
                <a:latin typeface="Arial" pitchFamily="34" charset="0"/>
                <a:ea typeface="宋体" pitchFamily="2" charset="-122"/>
              </a:defRPr>
            </a:lvl3pPr>
            <a:lvl4pPr fontAlgn="base">
              <a:spcBef>
                <a:spcPct val="0"/>
              </a:spcBef>
              <a:spcAft>
                <a:spcPct val="0"/>
              </a:spcAft>
              <a:buFont typeface="Arial" pitchFamily="34" charset="0"/>
              <a:defRPr>
                <a:latin typeface="Arial" pitchFamily="34" charset="0"/>
                <a:ea typeface="宋体" pitchFamily="2" charset="-122"/>
              </a:defRPr>
            </a:lvl4pPr>
            <a:lvl5pPr fontAlgn="base">
              <a:spcBef>
                <a:spcPct val="0"/>
              </a:spcBef>
              <a:spcAft>
                <a:spcPct val="0"/>
              </a:spcAft>
              <a:buFont typeface="Arial" pitchFamily="34" charset="0"/>
              <a:defRPr>
                <a:latin typeface="Arial" pitchFamily="34" charset="0"/>
                <a:ea typeface="宋体" pitchFamily="2" charset="-122"/>
              </a:defRPr>
            </a:lvl5pPr>
            <a:lvl6pPr>
              <a:defRPr>
                <a:latin typeface="Arial" pitchFamily="34" charset="0"/>
                <a:ea typeface="宋体" pitchFamily="2" charset="-122"/>
              </a:defRPr>
            </a:lvl6pPr>
            <a:lvl7pPr>
              <a:defRPr>
                <a:latin typeface="Arial" pitchFamily="34" charset="0"/>
                <a:ea typeface="宋体" pitchFamily="2" charset="-122"/>
              </a:defRPr>
            </a:lvl7pPr>
            <a:lvl8pPr>
              <a:defRPr>
                <a:latin typeface="Arial" pitchFamily="34" charset="0"/>
                <a:ea typeface="宋体" pitchFamily="2" charset="-122"/>
              </a:defRPr>
            </a:lvl8pPr>
            <a:lvl9pPr>
              <a:defRPr>
                <a:latin typeface="Arial" pitchFamily="34" charset="0"/>
                <a:ea typeface="宋体" pitchFamily="2" charset="-122"/>
              </a:defRPr>
            </a:lvl9pPr>
          </a:lstStyle>
          <a:p>
            <a:r>
              <a:rPr lang="zh-CN" altLang="en-US" dirty="0"/>
              <a:t>恶   索</a:t>
            </a:r>
          </a:p>
        </p:txBody>
      </p:sp>
      <p:sp>
        <p:nvSpPr>
          <p:cNvPr id="14" name="AutoShape 13"/>
          <p:cNvSpPr>
            <a:spLocks/>
          </p:cNvSpPr>
          <p:nvPr/>
        </p:nvSpPr>
        <p:spPr bwMode="auto">
          <a:xfrm>
            <a:off x="7784933" y="1311858"/>
            <a:ext cx="304800" cy="1905083"/>
          </a:xfrm>
          <a:prstGeom prst="rightBrace">
            <a:avLst>
              <a:gd name="adj1" fmla="val 68750"/>
              <a:gd name="adj2" fmla="val 50000"/>
            </a:avLst>
          </a:prstGeom>
          <a:ln>
            <a:headEnd/>
            <a:tailEnd/>
          </a:ln>
          <a:extLst/>
        </p:spPr>
        <p:style>
          <a:lnRef idx="3">
            <a:schemeClr val="dk1"/>
          </a:lnRef>
          <a:fillRef idx="0">
            <a:schemeClr val="dk1"/>
          </a:fillRef>
          <a:effectRef idx="2">
            <a:schemeClr val="dk1"/>
          </a:effectRef>
          <a:fontRef idx="minor">
            <a:schemeClr val="tx1"/>
          </a:fontRef>
        </p:style>
        <p:txBody>
          <a:bodyPr wrap="none" anchor="ctr"/>
          <a:lstStyle/>
          <a:p>
            <a:endParaRPr lang="zh-CN" altLang="en-US"/>
          </a:p>
        </p:txBody>
      </p:sp>
      <p:sp>
        <p:nvSpPr>
          <p:cNvPr id="15" name="Text Box 14"/>
          <p:cNvSpPr txBox="1">
            <a:spLocks noChangeArrowheads="1"/>
          </p:cNvSpPr>
          <p:nvPr/>
        </p:nvSpPr>
        <p:spPr bwMode="auto">
          <a:xfrm>
            <a:off x="8184587" y="1489784"/>
            <a:ext cx="74672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3200" b="1" dirty="0">
                <a:solidFill>
                  <a:srgbClr val="800000"/>
                </a:solidFill>
                <a:ea typeface="楷体_GB2312" pitchFamily="1" charset="-122"/>
              </a:rPr>
              <a:t>错！错！错！</a:t>
            </a:r>
          </a:p>
        </p:txBody>
      </p:sp>
      <p:sp>
        <p:nvSpPr>
          <p:cNvPr id="16" name="Text Box 16"/>
          <p:cNvSpPr txBox="1">
            <a:spLocks noChangeArrowheads="1"/>
          </p:cNvSpPr>
          <p:nvPr/>
        </p:nvSpPr>
        <p:spPr bwMode="auto">
          <a:xfrm>
            <a:off x="4279733" y="3687520"/>
            <a:ext cx="381000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dirty="0">
                <a:ea typeface="楷体_GB2312" pitchFamily="1" charset="-122"/>
              </a:rPr>
              <a:t>重逢时唐琬</a:t>
            </a:r>
            <a:r>
              <a:rPr lang="zh-CN" altLang="en-US" sz="2800" b="1" dirty="0" smtClean="0">
                <a:ea typeface="楷体_GB2312" pitchFamily="1" charset="-122"/>
              </a:rPr>
              <a:t>：</a:t>
            </a:r>
            <a:endParaRPr lang="en-US" altLang="zh-CN" sz="2800" b="1" dirty="0" smtClean="0">
              <a:ea typeface="楷体_GB2312" pitchFamily="1" charset="-122"/>
            </a:endParaRPr>
          </a:p>
          <a:p>
            <a:r>
              <a:rPr lang="en-US" altLang="zh-CN" sz="2800" b="1" dirty="0">
                <a:solidFill>
                  <a:srgbClr val="0000CC"/>
                </a:solidFill>
                <a:latin typeface="Arial" pitchFamily="34" charset="0"/>
                <a:ea typeface="楷体_GB2312" pitchFamily="1" charset="-122"/>
              </a:rPr>
              <a:t> </a:t>
            </a:r>
            <a:r>
              <a:rPr lang="en-US" altLang="zh-CN" sz="2800" b="1" dirty="0" smtClean="0">
                <a:solidFill>
                  <a:srgbClr val="0000CC"/>
                </a:solidFill>
                <a:latin typeface="Arial" pitchFamily="34" charset="0"/>
                <a:ea typeface="楷体_GB2312" pitchFamily="1" charset="-122"/>
              </a:rPr>
              <a:t>               </a:t>
            </a:r>
            <a:r>
              <a:rPr lang="zh-CN" altLang="en-US" sz="2400" b="1" dirty="0" smtClean="0">
                <a:solidFill>
                  <a:srgbClr val="0000CC"/>
                </a:solidFill>
                <a:latin typeface="Arial" pitchFamily="34" charset="0"/>
                <a:ea typeface="楷体_GB2312" pitchFamily="1" charset="-122"/>
              </a:rPr>
              <a:t>人 </a:t>
            </a:r>
            <a:r>
              <a:rPr lang="zh-CN" altLang="en-US" sz="2400" b="1" dirty="0">
                <a:solidFill>
                  <a:srgbClr val="0000CC"/>
                </a:solidFill>
                <a:latin typeface="Arial" pitchFamily="34" charset="0"/>
                <a:ea typeface="楷体_GB2312" pitchFamily="1" charset="-122"/>
              </a:rPr>
              <a:t>空 瘦</a:t>
            </a:r>
          </a:p>
        </p:txBody>
      </p:sp>
      <p:sp>
        <p:nvSpPr>
          <p:cNvPr id="17" name="Text Box 18"/>
          <p:cNvSpPr txBox="1">
            <a:spLocks noChangeArrowheads="1"/>
          </p:cNvSpPr>
          <p:nvPr/>
        </p:nvSpPr>
        <p:spPr bwMode="auto">
          <a:xfrm>
            <a:off x="4399363" y="4842339"/>
            <a:ext cx="3385569"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800" b="1" dirty="0">
                <a:ea typeface="楷体_GB2312" pitchFamily="1" charset="-122"/>
              </a:rPr>
              <a:t>词人自己：</a:t>
            </a:r>
            <a:endParaRPr lang="en-US" altLang="zh-CN" sz="2800" b="1" dirty="0">
              <a:ea typeface="楷体_GB2312" pitchFamily="1" charset="-122"/>
            </a:endParaRPr>
          </a:p>
          <a:p>
            <a:pPr>
              <a:spcBef>
                <a:spcPct val="50000"/>
              </a:spcBef>
            </a:pPr>
            <a:r>
              <a:rPr lang="zh-CN" altLang="en-US" sz="2400" b="1" dirty="0">
                <a:solidFill>
                  <a:srgbClr val="0000CC"/>
                </a:solidFill>
                <a:latin typeface="Arial" pitchFamily="34" charset="0"/>
                <a:ea typeface="楷体_GB2312" pitchFamily="1" charset="-122"/>
              </a:rPr>
              <a:t>山盟虽在，锦书难托</a:t>
            </a:r>
          </a:p>
        </p:txBody>
      </p:sp>
      <p:sp>
        <p:nvSpPr>
          <p:cNvPr id="18" name="AutoShape 15"/>
          <p:cNvSpPr>
            <a:spLocks/>
          </p:cNvSpPr>
          <p:nvPr/>
        </p:nvSpPr>
        <p:spPr bwMode="auto">
          <a:xfrm>
            <a:off x="4102510" y="3951097"/>
            <a:ext cx="152400" cy="1219200"/>
          </a:xfrm>
          <a:prstGeom prst="leftBrace">
            <a:avLst>
              <a:gd name="adj1" fmla="val 66667"/>
              <a:gd name="adj2" fmla="val 50000"/>
            </a:avLst>
          </a:prstGeom>
          <a:ln>
            <a:headEnd/>
            <a:tailEnd/>
          </a:ln>
          <a:extLst/>
        </p:spPr>
        <p:style>
          <a:lnRef idx="2">
            <a:schemeClr val="dk1"/>
          </a:lnRef>
          <a:fillRef idx="0">
            <a:schemeClr val="dk1"/>
          </a:fillRef>
          <a:effectRef idx="1">
            <a:schemeClr val="dk1"/>
          </a:effectRef>
          <a:fontRef idx="minor">
            <a:schemeClr val="tx1"/>
          </a:fontRef>
        </p:style>
        <p:txBody>
          <a:bodyPr wrap="none" anchor="ctr"/>
          <a:lstStyle/>
          <a:p>
            <a:endParaRPr lang="zh-CN" altLang="en-US"/>
          </a:p>
        </p:txBody>
      </p:sp>
      <p:sp>
        <p:nvSpPr>
          <p:cNvPr id="19" name="Text Box 20"/>
          <p:cNvSpPr txBox="1">
            <a:spLocks noChangeArrowheads="1"/>
          </p:cNvSpPr>
          <p:nvPr/>
        </p:nvSpPr>
        <p:spPr bwMode="auto">
          <a:xfrm>
            <a:off x="8217511" y="4114572"/>
            <a:ext cx="774533"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spcBef>
                <a:spcPct val="50000"/>
              </a:spcBef>
              <a:defRPr sz="3200" b="1">
                <a:solidFill>
                  <a:srgbClr val="800000"/>
                </a:solidFill>
                <a:ea typeface="楷体_GB2312" pitchFamily="1" charset="-122"/>
              </a:defRPr>
            </a:lvl1pPr>
          </a:lstStyle>
          <a:p>
            <a:r>
              <a:rPr lang="zh-CN" altLang="en-US" dirty="0"/>
              <a:t>莫！莫！莫！</a:t>
            </a:r>
          </a:p>
        </p:txBody>
      </p:sp>
      <p:sp>
        <p:nvSpPr>
          <p:cNvPr id="20" name="AutoShape 19"/>
          <p:cNvSpPr>
            <a:spLocks/>
          </p:cNvSpPr>
          <p:nvPr/>
        </p:nvSpPr>
        <p:spPr bwMode="auto">
          <a:xfrm>
            <a:off x="7818884" y="3912371"/>
            <a:ext cx="228600" cy="1966329"/>
          </a:xfrm>
          <a:prstGeom prst="rightBrace">
            <a:avLst>
              <a:gd name="adj1" fmla="val 38889"/>
              <a:gd name="adj2" fmla="val 50000"/>
            </a:avLst>
          </a:prstGeom>
          <a:ln>
            <a:headEnd/>
            <a:tailEnd/>
          </a:ln>
          <a:extLst/>
        </p:spPr>
        <p:style>
          <a:lnRef idx="3">
            <a:schemeClr val="dk1"/>
          </a:lnRef>
          <a:fillRef idx="0">
            <a:schemeClr val="dk1"/>
          </a:fillRef>
          <a:effectRef idx="2">
            <a:schemeClr val="dk1"/>
          </a:effectRef>
          <a:fontRef idx="minor">
            <a:schemeClr val="tx1"/>
          </a:fontRef>
        </p:style>
        <p:txBody>
          <a:bodyPr wrap="none" anchor="ctr"/>
          <a:lstStyle/>
          <a:p>
            <a:endParaRPr lang="zh-CN" altLang="en-US"/>
          </a:p>
        </p:txBody>
      </p:sp>
      <p:sp>
        <p:nvSpPr>
          <p:cNvPr id="21" name="矩形 20"/>
          <p:cNvSpPr/>
          <p:nvPr/>
        </p:nvSpPr>
        <p:spPr>
          <a:xfrm>
            <a:off x="0" y="0"/>
            <a:ext cx="2037737" cy="646331"/>
          </a:xfrm>
          <a:prstGeom prst="rect">
            <a:avLst/>
          </a:prstGeom>
          <a:solidFill>
            <a:schemeClr val="accent4">
              <a:lumMod val="20000"/>
              <a:lumOff val="80000"/>
            </a:schemeClr>
          </a:solidFill>
          <a:ln>
            <a:solidFill>
              <a:schemeClr val="accent1">
                <a:lumMod val="60000"/>
                <a:lumOff val="40000"/>
              </a:schemeClr>
            </a:solidFill>
          </a:ln>
        </p:spPr>
        <p:txBody>
          <a:bodyPr wrap="none">
            <a:spAutoFit/>
          </a:bodyPr>
          <a:lstStyle/>
          <a:p>
            <a:r>
              <a:rPr lang="zh-CN" altLang="en-US" sz="3600" b="1" dirty="0" smtClean="0">
                <a:solidFill>
                  <a:srgbClr val="FF0000"/>
                </a:solidFill>
                <a:latin typeface="隶书" pitchFamily="49" charset="-122"/>
                <a:ea typeface="隶书" pitchFamily="49" charset="-122"/>
              </a:rPr>
              <a:t>结构内容</a:t>
            </a:r>
            <a:endParaRPr lang="zh-CN" altLang="en-US" sz="3600" b="1"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397822014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5"/>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8"/>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17">
                                            <p:txEl>
                                              <p:pRg st="1" end="1"/>
                                            </p:txEl>
                                          </p:spTgt>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20"/>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5" grpId="0" animBg="1"/>
      <p:bldP spid="6" grpId="0" autoUpdateAnimBg="0"/>
      <p:bldP spid="7" grpId="0" autoUpdateAnimBg="0"/>
      <p:bldP spid="8" grpId="0" autoUpdateAnimBg="0"/>
      <p:bldP spid="9" grpId="0"/>
      <p:bldP spid="11" grpId="0" animBg="1"/>
      <p:bldP spid="12" grpId="0" autoUpdateAnimBg="0"/>
      <p:bldP spid="13" grpId="0" autoUpdateAnimBg="0"/>
      <p:bldP spid="14" grpId="0" animBg="1"/>
      <p:bldP spid="15" grpId="0" autoUpdateAnimBg="0"/>
      <p:bldP spid="16" grpId="0" autoUpdateAnimBg="0"/>
      <p:bldP spid="18" grpId="0" animBg="1"/>
      <p:bldP spid="19" grpId="0" autoUpdateAnimBg="0"/>
      <p:bldP spid="2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p0.so.qhimg.com/bdr/_240_/t01b911ed6cd03721e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899402"/>
            <a:ext cx="3059832" cy="1958598"/>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421765" y="764704"/>
            <a:ext cx="6624736" cy="584775"/>
          </a:xfrm>
          <a:prstGeom prst="rect">
            <a:avLst/>
          </a:prstGeom>
          <a:noFill/>
        </p:spPr>
        <p:txBody>
          <a:bodyPr wrap="square" rtlCol="0">
            <a:spAutoFit/>
          </a:bodyPr>
          <a:lstStyle/>
          <a:p>
            <a:r>
              <a:rPr lang="zh-CN" altLang="zh-CN" sz="3200" b="1" dirty="0">
                <a:ea typeface="楷体_GB2312" pitchFamily="1" charset="-122"/>
              </a:rPr>
              <a:t>找出本词最富有代表性的细节</a:t>
            </a:r>
            <a:r>
              <a:rPr lang="zh-CN" altLang="zh-CN" sz="3200" b="1" dirty="0" smtClean="0">
                <a:ea typeface="楷体_GB2312" pitchFamily="1" charset="-122"/>
              </a:rPr>
              <a:t>。</a:t>
            </a:r>
            <a:endParaRPr lang="zh-CN" altLang="zh-CN" sz="3200" b="1" dirty="0">
              <a:ea typeface="楷体_GB2312" pitchFamily="1" charset="-122"/>
            </a:endParaRPr>
          </a:p>
        </p:txBody>
      </p:sp>
      <p:sp>
        <p:nvSpPr>
          <p:cNvPr id="5" name="矩形 4"/>
          <p:cNvSpPr/>
          <p:nvPr/>
        </p:nvSpPr>
        <p:spPr>
          <a:xfrm>
            <a:off x="99833" y="14990"/>
            <a:ext cx="2751646" cy="646331"/>
          </a:xfrm>
          <a:prstGeom prst="rect">
            <a:avLst/>
          </a:prstGeom>
          <a:solidFill>
            <a:schemeClr val="accent4">
              <a:lumMod val="20000"/>
              <a:lumOff val="80000"/>
            </a:schemeClr>
          </a:solidFill>
          <a:ln>
            <a:solidFill>
              <a:schemeClr val="accent1">
                <a:lumMod val="60000"/>
                <a:lumOff val="40000"/>
              </a:schemeClr>
            </a:solidFill>
          </a:ln>
        </p:spPr>
        <p:txBody>
          <a:bodyPr wrap="square">
            <a:spAutoFit/>
          </a:bodyPr>
          <a:lstStyle/>
          <a:p>
            <a:r>
              <a:rPr lang="zh-CN" altLang="en-US" sz="3600" b="1" dirty="0" smtClean="0">
                <a:solidFill>
                  <a:srgbClr val="FF0000"/>
                </a:solidFill>
                <a:latin typeface="隶书" pitchFamily="49" charset="-122"/>
                <a:ea typeface="隶书" pitchFamily="49" charset="-122"/>
              </a:rPr>
              <a:t>思考与练习</a:t>
            </a:r>
            <a:endParaRPr lang="zh-CN" altLang="en-US" sz="3600" b="1" dirty="0">
              <a:solidFill>
                <a:srgbClr val="FF0000"/>
              </a:solidFill>
              <a:latin typeface="隶书" pitchFamily="49" charset="-122"/>
              <a:ea typeface="隶书" pitchFamily="49" charset="-122"/>
            </a:endParaRPr>
          </a:p>
        </p:txBody>
      </p:sp>
      <p:sp>
        <p:nvSpPr>
          <p:cNvPr id="8" name="Text Box 2"/>
          <p:cNvSpPr txBox="1">
            <a:spLocks noChangeArrowheads="1"/>
          </p:cNvSpPr>
          <p:nvPr/>
        </p:nvSpPr>
        <p:spPr bwMode="auto">
          <a:xfrm>
            <a:off x="1236762" y="1799238"/>
            <a:ext cx="7655718"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spcBef>
                <a:spcPct val="50000"/>
              </a:spcBef>
            </a:pPr>
            <a:r>
              <a:rPr lang="zh-CN" altLang="en-US" sz="3200" b="1" dirty="0">
                <a:solidFill>
                  <a:srgbClr val="0000CC"/>
                </a:solidFill>
                <a:latin typeface="华文中宋" pitchFamily="2" charset="-122"/>
                <a:ea typeface="华文中宋" pitchFamily="2" charset="-122"/>
              </a:rPr>
              <a:t>“红酥</a:t>
            </a:r>
            <a:r>
              <a:rPr lang="zh-CN" altLang="en-US" sz="3200" b="1" u="sng" dirty="0">
                <a:solidFill>
                  <a:srgbClr val="FF0000"/>
                </a:solidFill>
                <a:latin typeface="华文中宋" pitchFamily="2" charset="-122"/>
                <a:ea typeface="华文中宋" pitchFamily="2" charset="-122"/>
              </a:rPr>
              <a:t>手</a:t>
            </a:r>
            <a:r>
              <a:rPr lang="zh-CN" altLang="en-US" sz="3200" b="1" dirty="0">
                <a:solidFill>
                  <a:srgbClr val="0000CC"/>
                </a:solidFill>
                <a:latin typeface="华文中宋" pitchFamily="2" charset="-122"/>
                <a:ea typeface="华文中宋" pitchFamily="2" charset="-122"/>
              </a:rPr>
              <a:t>，黄縢</a:t>
            </a:r>
            <a:r>
              <a:rPr lang="zh-CN" altLang="en-US" sz="3200" b="1" u="sng" dirty="0">
                <a:solidFill>
                  <a:srgbClr val="FF0000"/>
                </a:solidFill>
                <a:latin typeface="华文中宋" pitchFamily="2" charset="-122"/>
                <a:ea typeface="华文中宋" pitchFamily="2" charset="-122"/>
              </a:rPr>
              <a:t>酒</a:t>
            </a:r>
            <a:r>
              <a:rPr lang="zh-CN" altLang="en-US" sz="3200" b="1" dirty="0">
                <a:solidFill>
                  <a:srgbClr val="0000CC"/>
                </a:solidFill>
                <a:latin typeface="华文中宋" pitchFamily="2" charset="-122"/>
                <a:ea typeface="华文中宋" pitchFamily="2" charset="-122"/>
              </a:rPr>
              <a:t>，满城春色宫墙</a:t>
            </a:r>
            <a:r>
              <a:rPr lang="zh-CN" altLang="en-US" sz="3200" b="1" u="sng" dirty="0">
                <a:solidFill>
                  <a:srgbClr val="FF0000"/>
                </a:solidFill>
                <a:latin typeface="华文中宋" pitchFamily="2" charset="-122"/>
                <a:ea typeface="华文中宋" pitchFamily="2" charset="-122"/>
              </a:rPr>
              <a:t>柳</a:t>
            </a:r>
            <a:r>
              <a:rPr lang="zh-CN" altLang="en-US" sz="3200" b="1" dirty="0">
                <a:solidFill>
                  <a:srgbClr val="0000CC"/>
                </a:solidFill>
                <a:latin typeface="华文中宋" pitchFamily="2" charset="-122"/>
                <a:ea typeface="华文中宋" pitchFamily="2" charset="-122"/>
              </a:rPr>
              <a:t>。”</a:t>
            </a:r>
          </a:p>
        </p:txBody>
      </p:sp>
      <p:sp>
        <p:nvSpPr>
          <p:cNvPr id="9" name="Text Box 3"/>
          <p:cNvSpPr txBox="1">
            <a:spLocks noChangeArrowheads="1"/>
          </p:cNvSpPr>
          <p:nvPr/>
        </p:nvSpPr>
        <p:spPr bwMode="auto">
          <a:xfrm>
            <a:off x="1619672" y="2492896"/>
            <a:ext cx="599441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en-US" sz="2000" b="1" dirty="0" smtClean="0">
                <a:latin typeface="华文中宋" pitchFamily="2" charset="-122"/>
                <a:ea typeface="华文中宋" pitchFamily="2" charset="-122"/>
              </a:rPr>
              <a:t>       </a:t>
            </a:r>
            <a:r>
              <a:rPr lang="zh-CN" altLang="en-US" sz="3200" b="1" u="sng" dirty="0" smtClean="0">
                <a:solidFill>
                  <a:srgbClr val="FF0000"/>
                </a:solidFill>
                <a:latin typeface="华文中宋" pitchFamily="2" charset="-122"/>
                <a:ea typeface="华文中宋" pitchFamily="2" charset="-122"/>
              </a:rPr>
              <a:t>美</a:t>
            </a:r>
            <a:r>
              <a:rPr lang="zh-CN" altLang="en-US" sz="3200" b="1" dirty="0" smtClean="0">
                <a:latin typeface="华文中宋" pitchFamily="2" charset="-122"/>
                <a:ea typeface="华文中宋" pitchFamily="2" charset="-122"/>
              </a:rPr>
              <a:t>人     </a:t>
            </a:r>
            <a:r>
              <a:rPr lang="zh-CN" altLang="en-US" sz="3200" b="1" u="sng" dirty="0" smtClean="0">
                <a:solidFill>
                  <a:srgbClr val="FF0000"/>
                </a:solidFill>
                <a:latin typeface="华文中宋" pitchFamily="2" charset="-122"/>
                <a:ea typeface="华文中宋" pitchFamily="2" charset="-122"/>
              </a:rPr>
              <a:t>美</a:t>
            </a:r>
            <a:r>
              <a:rPr lang="zh-CN" altLang="en-US" sz="3200" b="1" dirty="0" smtClean="0">
                <a:latin typeface="华文中宋" pitchFamily="2" charset="-122"/>
                <a:ea typeface="华文中宋" pitchFamily="2" charset="-122"/>
              </a:rPr>
              <a:t>酒            </a:t>
            </a:r>
            <a:r>
              <a:rPr lang="zh-CN" altLang="en-US" sz="3200" b="1" u="sng" dirty="0">
                <a:solidFill>
                  <a:srgbClr val="FF0000"/>
                </a:solidFill>
                <a:latin typeface="华文中宋" pitchFamily="2" charset="-122"/>
                <a:ea typeface="华文中宋" pitchFamily="2" charset="-122"/>
              </a:rPr>
              <a:t>美</a:t>
            </a:r>
            <a:r>
              <a:rPr lang="zh-CN" altLang="en-US" sz="3200" b="1" dirty="0">
                <a:latin typeface="华文中宋" pitchFamily="2" charset="-122"/>
                <a:ea typeface="华文中宋" pitchFamily="2" charset="-122"/>
              </a:rPr>
              <a:t>景</a:t>
            </a:r>
          </a:p>
        </p:txBody>
      </p:sp>
      <p:sp>
        <p:nvSpPr>
          <p:cNvPr id="10" name="Text Box 4"/>
          <p:cNvSpPr txBox="1">
            <a:spLocks noChangeArrowheads="1"/>
          </p:cNvSpPr>
          <p:nvPr/>
        </p:nvSpPr>
        <p:spPr bwMode="auto">
          <a:xfrm>
            <a:off x="1259915" y="3429000"/>
            <a:ext cx="4758079"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3200" b="1" dirty="0">
                <a:solidFill>
                  <a:srgbClr val="0000CC"/>
                </a:solidFill>
                <a:latin typeface="华文中宋" pitchFamily="2" charset="-122"/>
                <a:ea typeface="华文中宋" pitchFamily="2" charset="-122"/>
              </a:rPr>
              <a:t>“满城</a:t>
            </a:r>
            <a:r>
              <a:rPr lang="zh-CN" altLang="en-US" sz="3200" b="1" u="sng" dirty="0">
                <a:solidFill>
                  <a:srgbClr val="FF0000"/>
                </a:solidFill>
                <a:latin typeface="华文中宋" pitchFamily="2" charset="-122"/>
                <a:ea typeface="华文中宋" pitchFamily="2" charset="-122"/>
              </a:rPr>
              <a:t>春色</a:t>
            </a:r>
            <a:r>
              <a:rPr lang="zh-CN" altLang="en-US" sz="3200" b="1" dirty="0">
                <a:solidFill>
                  <a:srgbClr val="0000CC"/>
                </a:solidFill>
                <a:latin typeface="华文中宋" pitchFamily="2" charset="-122"/>
                <a:ea typeface="华文中宋" pitchFamily="2" charset="-122"/>
              </a:rPr>
              <a:t>宫墙柳。”</a:t>
            </a:r>
          </a:p>
        </p:txBody>
      </p:sp>
      <p:sp>
        <p:nvSpPr>
          <p:cNvPr id="11" name="Text Box 5"/>
          <p:cNvSpPr txBox="1">
            <a:spLocks noChangeArrowheads="1"/>
          </p:cNvSpPr>
          <p:nvPr/>
        </p:nvSpPr>
        <p:spPr bwMode="auto">
          <a:xfrm>
            <a:off x="3638955" y="4151704"/>
            <a:ext cx="5478159" cy="1274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nSpc>
                <a:spcPct val="120000"/>
              </a:lnSpc>
            </a:pPr>
            <a:r>
              <a:rPr lang="zh-CN" altLang="en-US" sz="3200" b="1" dirty="0">
                <a:latin typeface="华文中宋" pitchFamily="2" charset="-122"/>
                <a:ea typeface="华文中宋" pitchFamily="2" charset="-122"/>
              </a:rPr>
              <a:t>既是自然界的</a:t>
            </a:r>
            <a:r>
              <a:rPr lang="zh-CN" altLang="en-US" sz="3200" b="1" u="sng" dirty="0">
                <a:solidFill>
                  <a:srgbClr val="FF0000"/>
                </a:solidFill>
                <a:latin typeface="华文中宋" pitchFamily="2" charset="-122"/>
                <a:ea typeface="华文中宋" pitchFamily="2" charset="-122"/>
              </a:rPr>
              <a:t>春意</a:t>
            </a:r>
          </a:p>
          <a:p>
            <a:pPr>
              <a:lnSpc>
                <a:spcPct val="120000"/>
              </a:lnSpc>
            </a:pPr>
            <a:r>
              <a:rPr lang="zh-CN" altLang="en-US" sz="3200" b="1" dirty="0">
                <a:latin typeface="华文中宋" pitchFamily="2" charset="-122"/>
                <a:ea typeface="华文中宋" pitchFamily="2" charset="-122"/>
              </a:rPr>
              <a:t>又是荡漾在词人心中的</a:t>
            </a:r>
            <a:r>
              <a:rPr lang="zh-CN" altLang="en-US" sz="3200" b="1" u="sng" dirty="0">
                <a:solidFill>
                  <a:srgbClr val="FF0000"/>
                </a:solidFill>
                <a:latin typeface="华文中宋" pitchFamily="2" charset="-122"/>
                <a:ea typeface="华文中宋" pitchFamily="2" charset="-122"/>
              </a:rPr>
              <a:t>春意</a:t>
            </a:r>
          </a:p>
        </p:txBody>
      </p:sp>
    </p:spTree>
    <p:extLst>
      <p:ext uri="{BB962C8B-B14F-4D97-AF65-F5344CB8AC3E}">
        <p14:creationId xmlns:p14="http://schemas.microsoft.com/office/powerpoint/2010/main" val="78137639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p0.so.qhimg.com/bdr/_240_/t01b911ed6cd03721e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899402"/>
            <a:ext cx="3059832" cy="1958598"/>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421765" y="764704"/>
            <a:ext cx="6624736" cy="584775"/>
          </a:xfrm>
          <a:prstGeom prst="rect">
            <a:avLst/>
          </a:prstGeom>
          <a:noFill/>
        </p:spPr>
        <p:txBody>
          <a:bodyPr wrap="square" rtlCol="0">
            <a:spAutoFit/>
          </a:bodyPr>
          <a:lstStyle/>
          <a:p>
            <a:r>
              <a:rPr lang="zh-CN" altLang="zh-CN" sz="3200" b="1" dirty="0">
                <a:ea typeface="楷体_GB2312" pitchFamily="1" charset="-122"/>
              </a:rPr>
              <a:t>找出本词最富有代表性的细节</a:t>
            </a:r>
            <a:r>
              <a:rPr lang="zh-CN" altLang="zh-CN" sz="3200" b="1" dirty="0" smtClean="0">
                <a:ea typeface="楷体_GB2312" pitchFamily="1" charset="-122"/>
              </a:rPr>
              <a:t>。</a:t>
            </a:r>
            <a:endParaRPr lang="zh-CN" altLang="zh-CN" sz="3200" b="1" dirty="0">
              <a:ea typeface="楷体_GB2312" pitchFamily="1" charset="-122"/>
            </a:endParaRPr>
          </a:p>
        </p:txBody>
      </p:sp>
      <p:sp>
        <p:nvSpPr>
          <p:cNvPr id="5" name="矩形 4"/>
          <p:cNvSpPr/>
          <p:nvPr/>
        </p:nvSpPr>
        <p:spPr>
          <a:xfrm>
            <a:off x="99833" y="14990"/>
            <a:ext cx="2751646" cy="646331"/>
          </a:xfrm>
          <a:prstGeom prst="rect">
            <a:avLst/>
          </a:prstGeom>
          <a:solidFill>
            <a:schemeClr val="accent4">
              <a:lumMod val="20000"/>
              <a:lumOff val="80000"/>
            </a:schemeClr>
          </a:solidFill>
          <a:ln>
            <a:solidFill>
              <a:schemeClr val="accent1">
                <a:lumMod val="60000"/>
                <a:lumOff val="40000"/>
              </a:schemeClr>
            </a:solidFill>
          </a:ln>
        </p:spPr>
        <p:txBody>
          <a:bodyPr wrap="square">
            <a:spAutoFit/>
          </a:bodyPr>
          <a:lstStyle/>
          <a:p>
            <a:r>
              <a:rPr lang="zh-CN" altLang="en-US" sz="3600" b="1" dirty="0" smtClean="0">
                <a:solidFill>
                  <a:srgbClr val="FF0000"/>
                </a:solidFill>
                <a:latin typeface="隶书" pitchFamily="49" charset="-122"/>
                <a:ea typeface="隶书" pitchFamily="49" charset="-122"/>
              </a:rPr>
              <a:t>思考与练习</a:t>
            </a:r>
            <a:endParaRPr lang="zh-CN" altLang="en-US" sz="3600" b="1" dirty="0">
              <a:solidFill>
                <a:srgbClr val="FF0000"/>
              </a:solidFill>
              <a:latin typeface="隶书" pitchFamily="49" charset="-122"/>
              <a:ea typeface="隶书" pitchFamily="49" charset="-122"/>
            </a:endParaRPr>
          </a:p>
        </p:txBody>
      </p:sp>
      <p:sp>
        <p:nvSpPr>
          <p:cNvPr id="8" name="Text Box 2"/>
          <p:cNvSpPr txBox="1">
            <a:spLocks noChangeArrowheads="1"/>
          </p:cNvSpPr>
          <p:nvPr/>
        </p:nvSpPr>
        <p:spPr bwMode="auto">
          <a:xfrm>
            <a:off x="1236762" y="1799238"/>
            <a:ext cx="499142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spcBef>
                <a:spcPct val="50000"/>
              </a:spcBef>
            </a:pPr>
            <a:r>
              <a:rPr lang="zh-CN" altLang="en-US" sz="3200" b="1" dirty="0">
                <a:solidFill>
                  <a:srgbClr val="0000CC"/>
                </a:solidFill>
                <a:latin typeface="华文中宋" pitchFamily="2" charset="-122"/>
                <a:ea typeface="华文中宋" pitchFamily="2" charset="-122"/>
              </a:rPr>
              <a:t>“春如旧，人</a:t>
            </a:r>
            <a:r>
              <a:rPr lang="zh-CN" altLang="en-US" sz="3200" b="1" dirty="0" smtClean="0">
                <a:solidFill>
                  <a:srgbClr val="0000CC"/>
                </a:solidFill>
                <a:latin typeface="华文中宋" pitchFamily="2" charset="-122"/>
                <a:ea typeface="华文中宋" pitchFamily="2" charset="-122"/>
              </a:rPr>
              <a:t>空</a:t>
            </a:r>
            <a:r>
              <a:rPr lang="zh-CN" altLang="en-US" sz="3200" b="1" u="sng" dirty="0" smtClean="0">
                <a:solidFill>
                  <a:srgbClr val="FF0000"/>
                </a:solidFill>
                <a:latin typeface="华文中宋" pitchFamily="2" charset="-122"/>
                <a:ea typeface="华文中宋" pitchFamily="2" charset="-122"/>
              </a:rPr>
              <a:t>瘦 </a:t>
            </a:r>
            <a:r>
              <a:rPr lang="zh-CN" altLang="en-US" sz="3200" b="1" dirty="0" smtClean="0">
                <a:solidFill>
                  <a:srgbClr val="0000CC"/>
                </a:solidFill>
                <a:latin typeface="华文中宋" pitchFamily="2" charset="-122"/>
                <a:ea typeface="华文中宋" pitchFamily="2" charset="-122"/>
              </a:rPr>
              <a:t>。”</a:t>
            </a:r>
            <a:endParaRPr lang="zh-CN" altLang="en-US" sz="3200" b="1" dirty="0">
              <a:solidFill>
                <a:srgbClr val="0000CC"/>
              </a:solidFill>
              <a:latin typeface="华文中宋" pitchFamily="2" charset="-122"/>
              <a:ea typeface="华文中宋" pitchFamily="2" charset="-122"/>
            </a:endParaRPr>
          </a:p>
        </p:txBody>
      </p:sp>
      <p:sp>
        <p:nvSpPr>
          <p:cNvPr id="9" name="Text Box 3"/>
          <p:cNvSpPr txBox="1">
            <a:spLocks noChangeArrowheads="1"/>
          </p:cNvSpPr>
          <p:nvPr/>
        </p:nvSpPr>
        <p:spPr bwMode="auto">
          <a:xfrm>
            <a:off x="1899060" y="2564904"/>
            <a:ext cx="2835073" cy="6329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nSpc>
                <a:spcPct val="120000"/>
              </a:lnSpc>
            </a:pPr>
            <a:r>
              <a:rPr lang="zh-CN" altLang="en-US" sz="3200" b="1" dirty="0">
                <a:latin typeface="华文中宋" pitchFamily="2" charset="-122"/>
                <a:ea typeface="华文中宋" pitchFamily="2" charset="-122"/>
              </a:rPr>
              <a:t>相思之</a:t>
            </a:r>
            <a:r>
              <a:rPr lang="zh-CN" altLang="en-US" sz="3200" b="1" u="sng" dirty="0">
                <a:solidFill>
                  <a:srgbClr val="FF0000"/>
                </a:solidFill>
                <a:latin typeface="华文中宋" pitchFamily="2" charset="-122"/>
                <a:ea typeface="华文中宋" pitchFamily="2" charset="-122"/>
              </a:rPr>
              <a:t>苦痛</a:t>
            </a:r>
          </a:p>
        </p:txBody>
      </p:sp>
      <p:sp>
        <p:nvSpPr>
          <p:cNvPr id="10" name="Text Box 4"/>
          <p:cNvSpPr txBox="1">
            <a:spLocks noChangeArrowheads="1"/>
          </p:cNvSpPr>
          <p:nvPr/>
        </p:nvSpPr>
        <p:spPr bwMode="auto">
          <a:xfrm>
            <a:off x="1328989" y="3442453"/>
            <a:ext cx="4758079"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3200" b="1" dirty="0" smtClean="0">
                <a:solidFill>
                  <a:srgbClr val="0000CC"/>
                </a:solidFill>
                <a:latin typeface="华文中宋" pitchFamily="2" charset="-122"/>
                <a:ea typeface="华文中宋" pitchFamily="2" charset="-122"/>
              </a:rPr>
              <a:t>“</a:t>
            </a:r>
            <a:r>
              <a:rPr lang="zh-CN" altLang="en-US" sz="3200" b="1" u="sng" dirty="0">
                <a:solidFill>
                  <a:srgbClr val="FF0000"/>
                </a:solidFill>
                <a:latin typeface="华文中宋" pitchFamily="2" charset="-122"/>
                <a:ea typeface="华文中宋" pitchFamily="2" charset="-122"/>
              </a:rPr>
              <a:t>泪</a:t>
            </a:r>
            <a:r>
              <a:rPr lang="zh-CN" altLang="en-US" sz="3200" b="1" dirty="0">
                <a:solidFill>
                  <a:srgbClr val="0000CC"/>
                </a:solidFill>
                <a:latin typeface="华文中宋" pitchFamily="2" charset="-122"/>
                <a:ea typeface="华文中宋" pitchFamily="2" charset="-122"/>
              </a:rPr>
              <a:t>痕红浥鲛绡</a:t>
            </a:r>
            <a:r>
              <a:rPr lang="zh-CN" altLang="en-US" sz="3200" b="1" u="sng" dirty="0" smtClean="0">
                <a:solidFill>
                  <a:srgbClr val="FF0000"/>
                </a:solidFill>
                <a:latin typeface="华文中宋" pitchFamily="2" charset="-122"/>
                <a:ea typeface="华文中宋" pitchFamily="2" charset="-122"/>
              </a:rPr>
              <a:t>透</a:t>
            </a:r>
            <a:r>
              <a:rPr lang="zh-CN" altLang="en-US" sz="3200" b="1" dirty="0" smtClean="0">
                <a:solidFill>
                  <a:srgbClr val="0000CC"/>
                </a:solidFill>
                <a:latin typeface="华文中宋" pitchFamily="2" charset="-122"/>
                <a:ea typeface="华文中宋" pitchFamily="2" charset="-122"/>
              </a:rPr>
              <a:t>。</a:t>
            </a:r>
            <a:r>
              <a:rPr lang="zh-CN" altLang="en-US" sz="3200" b="1" dirty="0">
                <a:solidFill>
                  <a:srgbClr val="0000CC"/>
                </a:solidFill>
                <a:latin typeface="华文中宋" pitchFamily="2" charset="-122"/>
                <a:ea typeface="华文中宋" pitchFamily="2" charset="-122"/>
              </a:rPr>
              <a:t>”</a:t>
            </a:r>
          </a:p>
        </p:txBody>
      </p:sp>
      <p:sp>
        <p:nvSpPr>
          <p:cNvPr id="11" name="Text Box 5"/>
          <p:cNvSpPr txBox="1">
            <a:spLocks noChangeArrowheads="1"/>
          </p:cNvSpPr>
          <p:nvPr/>
        </p:nvSpPr>
        <p:spPr bwMode="auto">
          <a:xfrm>
            <a:off x="3630389" y="4151704"/>
            <a:ext cx="4253979" cy="68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nSpc>
                <a:spcPct val="120000"/>
              </a:lnSpc>
            </a:pPr>
            <a:r>
              <a:rPr lang="zh-CN" altLang="en-US" sz="3200" b="1" dirty="0" smtClean="0">
                <a:latin typeface="华文中宋" pitchFamily="2" charset="-122"/>
                <a:ea typeface="华文中宋" pitchFamily="2" charset="-122"/>
              </a:rPr>
              <a:t>以泪洗面，</a:t>
            </a:r>
            <a:r>
              <a:rPr lang="zh-CN" altLang="en-US" sz="3200" b="1" u="sng" dirty="0" smtClean="0">
                <a:solidFill>
                  <a:srgbClr val="FF0000"/>
                </a:solidFill>
                <a:latin typeface="华文中宋" pitchFamily="2" charset="-122"/>
                <a:ea typeface="华文中宋" pitchFamily="2" charset="-122"/>
              </a:rPr>
              <a:t>悲伤</a:t>
            </a:r>
            <a:r>
              <a:rPr lang="zh-CN" altLang="en-US" sz="3200" b="1" dirty="0" smtClean="0">
                <a:latin typeface="华文中宋" pitchFamily="2" charset="-122"/>
                <a:ea typeface="华文中宋" pitchFamily="2" charset="-122"/>
              </a:rPr>
              <a:t>更甚</a:t>
            </a:r>
            <a:endParaRPr lang="zh-CN" altLang="en-US" sz="3200" b="1" dirty="0">
              <a:latin typeface="华文中宋" pitchFamily="2" charset="-122"/>
              <a:ea typeface="华文中宋" pitchFamily="2" charset="-122"/>
            </a:endParaRPr>
          </a:p>
        </p:txBody>
      </p:sp>
    </p:spTree>
    <p:extLst>
      <p:ext uri="{BB962C8B-B14F-4D97-AF65-F5344CB8AC3E}">
        <p14:creationId xmlns:p14="http://schemas.microsoft.com/office/powerpoint/2010/main" val="120340126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p0.so.qhimg.com/bdr/_240_/t01b911ed6cd03721e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4168" y="4899402"/>
            <a:ext cx="3059832" cy="1958598"/>
          </a:xfrm>
          <a:prstGeom prst="rect">
            <a:avLst/>
          </a:prstGeom>
          <a:noFill/>
          <a:extLst>
            <a:ext uri="{909E8E84-426E-40DD-AFC4-6F175D3DCCD1}">
              <a14:hiddenFill xmlns:a14="http://schemas.microsoft.com/office/drawing/2010/main">
                <a:solidFill>
                  <a:srgbClr val="FFFFFF"/>
                </a:solidFill>
              </a14:hiddenFill>
            </a:ext>
          </a:extLst>
        </p:spPr>
      </p:pic>
      <p:sp>
        <p:nvSpPr>
          <p:cNvPr id="3" name="Text Box 4"/>
          <p:cNvSpPr txBox="1">
            <a:spLocks noChangeArrowheads="1"/>
          </p:cNvSpPr>
          <p:nvPr/>
        </p:nvSpPr>
        <p:spPr bwMode="auto">
          <a:xfrm>
            <a:off x="1077650" y="3429000"/>
            <a:ext cx="1809081" cy="634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nSpc>
                <a:spcPct val="110000"/>
              </a:lnSpc>
              <a:spcBef>
                <a:spcPct val="50000"/>
              </a:spcBef>
            </a:pPr>
            <a:r>
              <a:rPr lang="zh-CN" altLang="en-US" sz="3200" b="1" dirty="0" smtClean="0">
                <a:solidFill>
                  <a:srgbClr val="FF3300"/>
                </a:solidFill>
                <a:latin typeface="华文中宋" pitchFamily="2" charset="-122"/>
                <a:ea typeface="华文中宋" pitchFamily="2" charset="-122"/>
              </a:rPr>
              <a:t>人</a:t>
            </a:r>
            <a:r>
              <a:rPr lang="zh-CN" altLang="en-US" sz="3200" b="1" dirty="0">
                <a:solidFill>
                  <a:srgbClr val="FF3300"/>
                </a:solidFill>
                <a:latin typeface="华文中宋" pitchFamily="2" charset="-122"/>
                <a:ea typeface="华文中宋" pitchFamily="2" charset="-122"/>
              </a:rPr>
              <a:t>空瘦</a:t>
            </a:r>
            <a:r>
              <a:rPr lang="zh-CN" altLang="en-US" sz="3200" b="1" dirty="0">
                <a:latin typeface="华文中宋" pitchFamily="2" charset="-122"/>
                <a:ea typeface="华文中宋" pitchFamily="2" charset="-122"/>
              </a:rPr>
              <a:t>    </a:t>
            </a:r>
          </a:p>
        </p:txBody>
      </p:sp>
      <p:sp>
        <p:nvSpPr>
          <p:cNvPr id="4" name="TextBox 3"/>
          <p:cNvSpPr txBox="1"/>
          <p:nvPr/>
        </p:nvSpPr>
        <p:spPr>
          <a:xfrm>
            <a:off x="1421765" y="764704"/>
            <a:ext cx="6624736" cy="584775"/>
          </a:xfrm>
          <a:prstGeom prst="rect">
            <a:avLst/>
          </a:prstGeom>
          <a:noFill/>
        </p:spPr>
        <p:txBody>
          <a:bodyPr wrap="square" rtlCol="0">
            <a:spAutoFit/>
          </a:bodyPr>
          <a:lstStyle/>
          <a:p>
            <a:r>
              <a:rPr lang="zh-CN" altLang="en-US" sz="3200" b="1" dirty="0" smtClean="0">
                <a:ea typeface="楷体_GB2312" pitchFamily="1" charset="-122"/>
              </a:rPr>
              <a:t>对比手法的运用：</a:t>
            </a:r>
            <a:endParaRPr lang="zh-CN" altLang="zh-CN" sz="3200" b="1" dirty="0">
              <a:ea typeface="楷体_GB2312" pitchFamily="1" charset="-122"/>
            </a:endParaRPr>
          </a:p>
        </p:txBody>
      </p:sp>
      <p:sp>
        <p:nvSpPr>
          <p:cNvPr id="5" name="矩形 4"/>
          <p:cNvSpPr/>
          <p:nvPr/>
        </p:nvSpPr>
        <p:spPr>
          <a:xfrm>
            <a:off x="1077651" y="1831351"/>
            <a:ext cx="1415772" cy="584775"/>
          </a:xfrm>
          <a:prstGeom prst="rect">
            <a:avLst/>
          </a:prstGeom>
        </p:spPr>
        <p:txBody>
          <a:bodyPr wrap="none">
            <a:spAutoFit/>
          </a:bodyPr>
          <a:lstStyle/>
          <a:p>
            <a:r>
              <a:rPr lang="zh-CN" altLang="en-US" sz="3200" b="1" dirty="0">
                <a:solidFill>
                  <a:srgbClr val="FF3300"/>
                </a:solidFill>
                <a:latin typeface="华文中宋" pitchFamily="2" charset="-122"/>
                <a:ea typeface="华文中宋" pitchFamily="2" charset="-122"/>
              </a:rPr>
              <a:t>红酥手</a:t>
            </a:r>
          </a:p>
        </p:txBody>
      </p:sp>
      <p:sp>
        <p:nvSpPr>
          <p:cNvPr id="6" name="矩形 5"/>
          <p:cNvSpPr/>
          <p:nvPr/>
        </p:nvSpPr>
        <p:spPr>
          <a:xfrm>
            <a:off x="3672328" y="1841307"/>
            <a:ext cx="1957587" cy="584775"/>
          </a:xfrm>
          <a:prstGeom prst="rect">
            <a:avLst/>
          </a:prstGeom>
        </p:spPr>
        <p:txBody>
          <a:bodyPr wrap="none">
            <a:spAutoFit/>
          </a:bodyPr>
          <a:lstStyle/>
          <a:p>
            <a:r>
              <a:rPr lang="zh-CN" altLang="en-US" sz="3200" b="1" dirty="0">
                <a:solidFill>
                  <a:srgbClr val="FF0000"/>
                </a:solidFill>
                <a:latin typeface="华文中宋" pitchFamily="2" charset="-122"/>
                <a:ea typeface="华文中宋" pitchFamily="2" charset="-122"/>
              </a:rPr>
              <a:t> </a:t>
            </a:r>
            <a:r>
              <a:rPr lang="zh-CN" altLang="en-US" sz="3200" b="1" dirty="0" smtClean="0">
                <a:solidFill>
                  <a:srgbClr val="FF0000"/>
                </a:solidFill>
                <a:latin typeface="华文中宋" pitchFamily="2" charset="-122"/>
                <a:ea typeface="华文中宋" pitchFamily="2" charset="-122"/>
              </a:rPr>
              <a:t>满城春色</a:t>
            </a:r>
            <a:endParaRPr lang="zh-CN" altLang="en-US" dirty="0">
              <a:solidFill>
                <a:srgbClr val="FF0000"/>
              </a:solidFill>
            </a:endParaRPr>
          </a:p>
        </p:txBody>
      </p:sp>
      <p:sp>
        <p:nvSpPr>
          <p:cNvPr id="7" name="矩形 6"/>
          <p:cNvSpPr/>
          <p:nvPr/>
        </p:nvSpPr>
        <p:spPr>
          <a:xfrm>
            <a:off x="3779186" y="3458933"/>
            <a:ext cx="1547218" cy="584775"/>
          </a:xfrm>
          <a:prstGeom prst="rect">
            <a:avLst/>
          </a:prstGeom>
        </p:spPr>
        <p:txBody>
          <a:bodyPr wrap="none">
            <a:spAutoFit/>
          </a:bodyPr>
          <a:lstStyle/>
          <a:p>
            <a:r>
              <a:rPr lang="zh-CN" altLang="en-US" sz="3200" b="1" dirty="0">
                <a:solidFill>
                  <a:prstClr val="black"/>
                </a:solidFill>
                <a:latin typeface="华文中宋" pitchFamily="2" charset="-122"/>
                <a:ea typeface="华文中宋" pitchFamily="2" charset="-122"/>
              </a:rPr>
              <a:t> </a:t>
            </a:r>
            <a:r>
              <a:rPr lang="zh-CN" altLang="en-US" sz="3200" b="1" dirty="0">
                <a:solidFill>
                  <a:srgbClr val="FF3300"/>
                </a:solidFill>
                <a:latin typeface="华文中宋" pitchFamily="2" charset="-122"/>
                <a:ea typeface="华文中宋" pitchFamily="2" charset="-122"/>
              </a:rPr>
              <a:t>春</a:t>
            </a:r>
            <a:r>
              <a:rPr lang="zh-CN" altLang="en-US" sz="3200" b="1" dirty="0" smtClean="0">
                <a:solidFill>
                  <a:srgbClr val="FF3300"/>
                </a:solidFill>
                <a:latin typeface="华文中宋" pitchFamily="2" charset="-122"/>
                <a:ea typeface="华文中宋" pitchFamily="2" charset="-122"/>
              </a:rPr>
              <a:t>如旧</a:t>
            </a:r>
            <a:endParaRPr lang="zh-CN" altLang="en-US" dirty="0"/>
          </a:p>
        </p:txBody>
      </p:sp>
      <p:sp>
        <p:nvSpPr>
          <p:cNvPr id="8" name="矩形 7"/>
          <p:cNvSpPr/>
          <p:nvPr/>
        </p:nvSpPr>
        <p:spPr>
          <a:xfrm>
            <a:off x="6372200" y="1830893"/>
            <a:ext cx="1547218" cy="584775"/>
          </a:xfrm>
          <a:prstGeom prst="rect">
            <a:avLst/>
          </a:prstGeom>
        </p:spPr>
        <p:txBody>
          <a:bodyPr wrap="none">
            <a:spAutoFit/>
          </a:bodyPr>
          <a:lstStyle/>
          <a:p>
            <a:r>
              <a:rPr lang="zh-CN" altLang="en-US" sz="3200" b="1" dirty="0">
                <a:solidFill>
                  <a:srgbClr val="FF0000"/>
                </a:solidFill>
                <a:latin typeface="华文中宋" pitchFamily="2" charset="-122"/>
                <a:ea typeface="华文中宋" pitchFamily="2" charset="-122"/>
              </a:rPr>
              <a:t> </a:t>
            </a:r>
            <a:r>
              <a:rPr lang="zh-CN" altLang="en-US" sz="3200" b="1" dirty="0" smtClean="0">
                <a:solidFill>
                  <a:srgbClr val="FF0000"/>
                </a:solidFill>
                <a:latin typeface="华文中宋" pitchFamily="2" charset="-122"/>
                <a:ea typeface="华文中宋" pitchFamily="2" charset="-122"/>
              </a:rPr>
              <a:t>东风恶</a:t>
            </a:r>
            <a:endParaRPr lang="zh-CN" altLang="en-US" dirty="0">
              <a:solidFill>
                <a:srgbClr val="FF0000"/>
              </a:solidFill>
            </a:endParaRPr>
          </a:p>
        </p:txBody>
      </p:sp>
      <p:sp>
        <p:nvSpPr>
          <p:cNvPr id="9" name="矩形 8"/>
          <p:cNvSpPr/>
          <p:nvPr/>
        </p:nvSpPr>
        <p:spPr>
          <a:xfrm>
            <a:off x="6499283" y="3540049"/>
            <a:ext cx="1547218" cy="584775"/>
          </a:xfrm>
          <a:prstGeom prst="rect">
            <a:avLst/>
          </a:prstGeom>
        </p:spPr>
        <p:txBody>
          <a:bodyPr wrap="none">
            <a:spAutoFit/>
          </a:bodyPr>
          <a:lstStyle/>
          <a:p>
            <a:r>
              <a:rPr lang="zh-CN" altLang="en-US" sz="3200" b="1" dirty="0">
                <a:solidFill>
                  <a:srgbClr val="FF0000"/>
                </a:solidFill>
                <a:latin typeface="华文中宋" pitchFamily="2" charset="-122"/>
                <a:ea typeface="华文中宋" pitchFamily="2" charset="-122"/>
              </a:rPr>
              <a:t> </a:t>
            </a:r>
            <a:r>
              <a:rPr lang="zh-CN" altLang="en-US" sz="3200" b="1" dirty="0" smtClean="0">
                <a:solidFill>
                  <a:srgbClr val="FF0000"/>
                </a:solidFill>
                <a:latin typeface="华文中宋" pitchFamily="2" charset="-122"/>
                <a:ea typeface="华文中宋" pitchFamily="2" charset="-122"/>
              </a:rPr>
              <a:t>桃花落</a:t>
            </a:r>
            <a:endParaRPr lang="zh-CN" altLang="en-US" dirty="0">
              <a:solidFill>
                <a:srgbClr val="FF0000"/>
              </a:solidFill>
            </a:endParaRPr>
          </a:p>
        </p:txBody>
      </p:sp>
      <p:sp>
        <p:nvSpPr>
          <p:cNvPr id="10" name="下箭头 9"/>
          <p:cNvSpPr/>
          <p:nvPr/>
        </p:nvSpPr>
        <p:spPr>
          <a:xfrm>
            <a:off x="1785537" y="2501605"/>
            <a:ext cx="196654" cy="80249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下箭头 10"/>
          <p:cNvSpPr/>
          <p:nvPr/>
        </p:nvSpPr>
        <p:spPr>
          <a:xfrm>
            <a:off x="4454468" y="2501607"/>
            <a:ext cx="196654" cy="80249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下箭头 11"/>
          <p:cNvSpPr/>
          <p:nvPr/>
        </p:nvSpPr>
        <p:spPr>
          <a:xfrm>
            <a:off x="7191498" y="2501606"/>
            <a:ext cx="196654" cy="80249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 Box 5"/>
          <p:cNvSpPr txBox="1">
            <a:spLocks noChangeArrowheads="1"/>
          </p:cNvSpPr>
          <p:nvPr/>
        </p:nvSpPr>
        <p:spPr bwMode="auto">
          <a:xfrm>
            <a:off x="572167" y="4877312"/>
            <a:ext cx="5478159" cy="1274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nSpc>
                <a:spcPct val="120000"/>
              </a:lnSpc>
            </a:pPr>
            <a:r>
              <a:rPr lang="zh-CN" altLang="en-US" sz="3200" b="1" dirty="0" smtClean="0">
                <a:solidFill>
                  <a:schemeClr val="tx1">
                    <a:lumMod val="95000"/>
                    <a:lumOff val="5000"/>
                  </a:schemeClr>
                </a:solidFill>
                <a:latin typeface="华文中宋" pitchFamily="2" charset="-122"/>
                <a:ea typeface="华文中宋" pitchFamily="2" charset="-122"/>
              </a:rPr>
              <a:t>作用：</a:t>
            </a:r>
            <a:r>
              <a:rPr lang="zh-CN" altLang="en-US" sz="3200" b="1" dirty="0" smtClean="0">
                <a:solidFill>
                  <a:srgbClr val="0000CC"/>
                </a:solidFill>
                <a:latin typeface="华文中宋" pitchFamily="2" charset="-122"/>
                <a:ea typeface="华文中宋" pitchFamily="2" charset="-122"/>
              </a:rPr>
              <a:t>形成强烈的感情对照，</a:t>
            </a:r>
            <a:endParaRPr lang="en-US" altLang="zh-CN" sz="3200" b="1" dirty="0" smtClean="0">
              <a:solidFill>
                <a:srgbClr val="0000CC"/>
              </a:solidFill>
              <a:latin typeface="华文中宋" pitchFamily="2" charset="-122"/>
              <a:ea typeface="华文中宋" pitchFamily="2" charset="-122"/>
            </a:endParaRPr>
          </a:p>
          <a:p>
            <a:pPr>
              <a:lnSpc>
                <a:spcPct val="120000"/>
              </a:lnSpc>
            </a:pPr>
            <a:r>
              <a:rPr lang="zh-CN" altLang="en-US" sz="3200" b="1" dirty="0" smtClean="0">
                <a:solidFill>
                  <a:srgbClr val="0000CC"/>
                </a:solidFill>
                <a:latin typeface="华文中宋" pitchFamily="2" charset="-122"/>
                <a:ea typeface="华文中宋" pitchFamily="2" charset="-122"/>
              </a:rPr>
              <a:t>突出词人的痛苦和无奈。</a:t>
            </a:r>
            <a:endParaRPr lang="zh-CN" altLang="en-US" sz="3200" b="1" dirty="0">
              <a:solidFill>
                <a:srgbClr val="0000CC"/>
              </a:solidFill>
              <a:latin typeface="华文中宋" pitchFamily="2" charset="-122"/>
              <a:ea typeface="华文中宋" pitchFamily="2" charset="-122"/>
            </a:endParaRPr>
          </a:p>
        </p:txBody>
      </p:sp>
    </p:spTree>
    <p:extLst>
      <p:ext uri="{BB962C8B-B14F-4D97-AF65-F5344CB8AC3E}">
        <p14:creationId xmlns:p14="http://schemas.microsoft.com/office/powerpoint/2010/main" val="96442410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up)">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up)">
                                      <p:cBhvr>
                                        <p:cTn id="29" dur="5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ppt_x"/>
                                          </p:val>
                                        </p:tav>
                                        <p:tav tm="100000">
                                          <p:val>
                                            <p:strVal val="#ppt_x"/>
                                          </p:val>
                                        </p:tav>
                                      </p:tavLst>
                                    </p:anim>
                                    <p:anim calcmode="lin" valueType="num">
                                      <p:cBhvr additive="base">
                                        <p:cTn id="3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9" grpId="0"/>
      <p:bldP spid="10" grpId="0" animBg="1"/>
      <p:bldP spid="11" grpId="0" animBg="1"/>
      <p:bldP spid="12" grpId="0" animBg="1"/>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20535" y="589998"/>
            <a:ext cx="2271776" cy="923330"/>
          </a:xfrm>
          <a:prstGeom prst="rect">
            <a:avLst/>
          </a:prstGeom>
          <a:noFill/>
        </p:spPr>
        <p:txBody>
          <a:bodyPr wrap="none" lIns="91440" tIns="45720" rIns="91440" bIns="45720">
            <a:spAutoFit/>
          </a:bodyPr>
          <a:lstStyle/>
          <a:p>
            <a:pPr algn="ctr"/>
            <a:r>
              <a:rPr lang="zh-CN" altLang="en-US" sz="54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作业：</a:t>
            </a:r>
            <a:endParaRPr lang="zh-CN" altLang="en-US" sz="5400" b="1" dirty="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endParaRPr>
          </a:p>
        </p:txBody>
      </p:sp>
      <p:sp>
        <p:nvSpPr>
          <p:cNvPr id="3" name="矩形 2"/>
          <p:cNvSpPr/>
          <p:nvPr/>
        </p:nvSpPr>
        <p:spPr>
          <a:xfrm>
            <a:off x="2188780" y="2348880"/>
            <a:ext cx="4419267" cy="1631216"/>
          </a:xfrm>
          <a:prstGeom prst="rect">
            <a:avLst/>
          </a:prstGeom>
        </p:spPr>
        <p:txBody>
          <a:bodyPr wrap="square">
            <a:spAutoFit/>
          </a:bodyPr>
          <a:lstStyle/>
          <a:p>
            <a:pPr>
              <a:spcBef>
                <a:spcPct val="50000"/>
              </a:spcBef>
            </a:pPr>
            <a:r>
              <a:rPr lang="zh-CN" altLang="en-US" sz="4000" b="1" dirty="0" smtClean="0">
                <a:solidFill>
                  <a:srgbClr val="003366"/>
                </a:solidFill>
                <a:latin typeface="黑体" pitchFamily="49" charset="-122"/>
                <a:ea typeface="黑体" pitchFamily="49" charset="-122"/>
              </a:rPr>
              <a:t>背诵本词</a:t>
            </a:r>
            <a:endParaRPr lang="en-US" altLang="zh-CN" sz="4000" b="1" dirty="0" smtClean="0">
              <a:solidFill>
                <a:srgbClr val="003366"/>
              </a:solidFill>
              <a:latin typeface="黑体" pitchFamily="49" charset="-122"/>
              <a:ea typeface="黑体" pitchFamily="49" charset="-122"/>
            </a:endParaRPr>
          </a:p>
          <a:p>
            <a:pPr>
              <a:spcBef>
                <a:spcPct val="50000"/>
              </a:spcBef>
            </a:pPr>
            <a:r>
              <a:rPr lang="zh-CN" altLang="en-US" sz="4000" b="1" dirty="0" smtClean="0">
                <a:solidFill>
                  <a:srgbClr val="003366"/>
                </a:solidFill>
                <a:latin typeface="黑体" pitchFamily="49" charset="-122"/>
                <a:ea typeface="黑体" pitchFamily="49" charset="-122"/>
              </a:rPr>
              <a:t>完成同步练习</a:t>
            </a:r>
            <a:endParaRPr lang="zh-CN" altLang="en-US" sz="4000" b="1" dirty="0">
              <a:solidFill>
                <a:srgbClr val="003366"/>
              </a:solidFill>
              <a:latin typeface="黑体" pitchFamily="49" charset="-122"/>
              <a:ea typeface="黑体" pitchFamily="49" charset="-122"/>
            </a:endParaRPr>
          </a:p>
        </p:txBody>
      </p:sp>
    </p:spTree>
    <p:extLst>
      <p:ext uri="{BB962C8B-B14F-4D97-AF65-F5344CB8AC3E}">
        <p14:creationId xmlns:p14="http://schemas.microsoft.com/office/powerpoint/2010/main" val="296296488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2375" y="70043"/>
            <a:ext cx="5256584" cy="6801862"/>
          </a:xfrm>
          <a:prstGeom prst="rect">
            <a:avLst/>
          </a:prstGeom>
          <a:noFill/>
        </p:spPr>
        <p:txBody>
          <a:bodyPr wrap="square" rtlCol="0">
            <a:spAutoFit/>
          </a:bodyPr>
          <a:lstStyle/>
          <a:p>
            <a:r>
              <a:rPr lang="zh-CN" altLang="en-US" sz="4000" b="1" dirty="0" smtClean="0">
                <a:solidFill>
                  <a:srgbClr val="FF0000"/>
                </a:solidFill>
                <a:effectLst/>
                <a:latin typeface="华文中宋" pitchFamily="2" charset="-122"/>
                <a:ea typeface="华文中宋" pitchFamily="2" charset="-122"/>
              </a:rPr>
              <a:t>陆游</a:t>
            </a:r>
            <a:r>
              <a:rPr lang="zh-CN" altLang="en-US" sz="2800" b="1" dirty="0" smtClean="0">
                <a:effectLst/>
                <a:latin typeface="华文中宋" pitchFamily="2" charset="-122"/>
                <a:ea typeface="华文中宋" pitchFamily="2" charset="-122"/>
              </a:rPr>
              <a:t>，字务观，号</a:t>
            </a:r>
            <a:r>
              <a:rPr lang="zh-CN" altLang="en-US" sz="2800" b="1" dirty="0" smtClean="0">
                <a:solidFill>
                  <a:srgbClr val="FF0000"/>
                </a:solidFill>
                <a:effectLst/>
                <a:latin typeface="华文中宋" pitchFamily="2" charset="-122"/>
                <a:ea typeface="华文中宋" pitchFamily="2" charset="-122"/>
              </a:rPr>
              <a:t>放翁</a:t>
            </a:r>
            <a:r>
              <a:rPr lang="zh-CN" altLang="en-US" sz="2800" b="1" dirty="0" smtClean="0">
                <a:effectLst/>
                <a:latin typeface="华文中宋" pitchFamily="2" charset="-122"/>
                <a:ea typeface="华文中宋" pitchFamily="2" charset="-122"/>
              </a:rPr>
              <a:t>，越州山阴（今浙江绍兴）人。南宋著名诗人。陆游出身于一个由“贫居苦学”而仕进的官宦家庭他诞生于宋金战争的烽火之中，从小饱尝了颠沛流离的痛苦，同时也受到了父亲陆宰等士大夫爱国思想的熏陶，形成了忧国忧民的思想。他十余岁就熟读了陶潜、王维、岑参和李白的诗篇，</a:t>
            </a:r>
            <a:r>
              <a:rPr lang="en-US" altLang="zh-CN" sz="2800" b="1" dirty="0" smtClean="0">
                <a:effectLst/>
                <a:latin typeface="华文中宋" pitchFamily="2" charset="-122"/>
                <a:ea typeface="华文中宋" pitchFamily="2" charset="-122"/>
              </a:rPr>
              <a:t>12</a:t>
            </a:r>
            <a:r>
              <a:rPr lang="zh-CN" altLang="en-US" sz="2800" b="1" dirty="0" smtClean="0">
                <a:effectLst/>
                <a:latin typeface="华文中宋" pitchFamily="2" charset="-122"/>
                <a:ea typeface="华文中宋" pitchFamily="2" charset="-122"/>
              </a:rPr>
              <a:t>岁便能诗文，有“小李白”之称。二十九岁那年，赶赴临安应试，因名居秦桧孙子秦埙之前，触怒秦桧，遭到黜落，秦桧死后三年才被启用。</a:t>
            </a:r>
            <a:endParaRPr lang="zh-CN" altLang="en-US" sz="2800" b="1" dirty="0">
              <a:latin typeface="华文中宋" pitchFamily="2" charset="-122"/>
              <a:ea typeface="华文中宋" pitchFamily="2" charset="-122"/>
            </a:endParaRPr>
          </a:p>
        </p:txBody>
      </p:sp>
      <p:pic>
        <p:nvPicPr>
          <p:cNvPr id="14340" name="Picture 4" descr="http://p1.so.qhimg.com/bdr/_240_/t012acc5283998aaa3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34879" y="1484784"/>
            <a:ext cx="3605042" cy="5184576"/>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6300074" y="476672"/>
            <a:ext cx="2037737" cy="646331"/>
          </a:xfrm>
          <a:prstGeom prst="rect">
            <a:avLst/>
          </a:prstGeom>
          <a:solidFill>
            <a:schemeClr val="accent4">
              <a:lumMod val="20000"/>
              <a:lumOff val="80000"/>
            </a:schemeClr>
          </a:solidFill>
          <a:ln>
            <a:solidFill>
              <a:schemeClr val="accent1">
                <a:lumMod val="60000"/>
                <a:lumOff val="40000"/>
              </a:schemeClr>
            </a:solidFill>
          </a:ln>
        </p:spPr>
        <p:txBody>
          <a:bodyPr wrap="none">
            <a:spAutoFit/>
          </a:bodyPr>
          <a:lstStyle/>
          <a:p>
            <a:r>
              <a:rPr lang="zh-CN" altLang="en-US" sz="3600" b="1" dirty="0" smtClean="0">
                <a:solidFill>
                  <a:srgbClr val="FF0000"/>
                </a:solidFill>
                <a:latin typeface="隶书" pitchFamily="49" charset="-122"/>
                <a:ea typeface="隶书" pitchFamily="49" charset="-122"/>
              </a:rPr>
              <a:t>作者简介</a:t>
            </a:r>
            <a:endParaRPr lang="zh-CN" altLang="en-US" sz="3600" b="1"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264994566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188640"/>
            <a:ext cx="8424936" cy="707886"/>
          </a:xfrm>
          <a:prstGeom prst="rect">
            <a:avLst/>
          </a:prstGeom>
          <a:noFill/>
        </p:spPr>
        <p:txBody>
          <a:bodyPr wrap="square" rtlCol="0">
            <a:spAutoFit/>
          </a:bodyPr>
          <a:lstStyle/>
          <a:p>
            <a:pPr algn="ctr"/>
            <a:r>
              <a:rPr lang="zh-CN" altLang="en-US" sz="2000" b="1" dirty="0">
                <a:solidFill>
                  <a:srgbClr val="800000"/>
                </a:solidFill>
                <a:latin typeface="华文中宋" pitchFamily="2" charset="-122"/>
                <a:ea typeface="华文中宋" pitchFamily="2" charset="-122"/>
              </a:rPr>
              <a:t/>
            </a:r>
            <a:br>
              <a:rPr lang="zh-CN" altLang="en-US" sz="2000" b="1" dirty="0">
                <a:solidFill>
                  <a:srgbClr val="800000"/>
                </a:solidFill>
                <a:latin typeface="华文中宋" pitchFamily="2" charset="-122"/>
                <a:ea typeface="华文中宋" pitchFamily="2" charset="-122"/>
              </a:rPr>
            </a:br>
            <a:endParaRPr lang="zh-CN" altLang="en-US" sz="2000" b="1" dirty="0">
              <a:solidFill>
                <a:srgbClr val="800000"/>
              </a:solidFill>
              <a:latin typeface="华文中宋" pitchFamily="2" charset="-122"/>
              <a:ea typeface="华文中宋" pitchFamily="2" charset="-122"/>
            </a:endParaRPr>
          </a:p>
        </p:txBody>
      </p:sp>
      <p:pic>
        <p:nvPicPr>
          <p:cNvPr id="3" name="Picture 2" descr="http://p2.so.qhimg.com/bdr/_240_/t01d5774699d0f30de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4437112"/>
            <a:ext cx="5715000" cy="2286001"/>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323529" y="332656"/>
            <a:ext cx="4212468" cy="3426579"/>
          </a:xfrm>
          <a:prstGeom prst="rect">
            <a:avLst/>
          </a:prstGeom>
        </p:spPr>
        <p:txBody>
          <a:bodyPr wrap="square">
            <a:spAutoFit/>
          </a:bodyPr>
          <a:lstStyle/>
          <a:p>
            <a:pPr lvl="0">
              <a:lnSpc>
                <a:spcPts val="3840"/>
              </a:lnSpc>
            </a:pPr>
            <a:r>
              <a:rPr lang="zh-CN" altLang="en-US" sz="3200" b="1" dirty="0" smtClean="0">
                <a:solidFill>
                  <a:srgbClr val="0000CC"/>
                </a:solidFill>
                <a:latin typeface="华文中宋" pitchFamily="2" charset="-122"/>
                <a:ea typeface="华文中宋" pitchFamily="2" charset="-122"/>
              </a:rPr>
              <a:t>上阕：</a:t>
            </a:r>
            <a:endParaRPr lang="en-US" altLang="zh-CN" sz="1600" b="1" dirty="0" smtClean="0">
              <a:solidFill>
                <a:srgbClr val="0000CC"/>
              </a:solidFill>
              <a:latin typeface="华文中宋" pitchFamily="2" charset="-122"/>
              <a:ea typeface="华文中宋" pitchFamily="2" charset="-122"/>
            </a:endParaRPr>
          </a:p>
          <a:p>
            <a:pPr lvl="0">
              <a:spcBef>
                <a:spcPts val="600"/>
              </a:spcBef>
            </a:pPr>
            <a:r>
              <a:rPr lang="zh-CN" altLang="en-US" sz="3200" b="1" dirty="0" smtClean="0">
                <a:solidFill>
                  <a:srgbClr val="800000"/>
                </a:solidFill>
                <a:latin typeface="华文中宋" pitchFamily="2" charset="-122"/>
                <a:ea typeface="华文中宋" pitchFamily="2" charset="-122"/>
              </a:rPr>
              <a:t>世情</a:t>
            </a:r>
            <a:r>
              <a:rPr lang="zh-CN" altLang="en-US" sz="3200" b="1" dirty="0">
                <a:solidFill>
                  <a:srgbClr val="800000"/>
                </a:solidFill>
                <a:latin typeface="华文中宋" pitchFamily="2" charset="-122"/>
                <a:ea typeface="华文中宋" pitchFamily="2" charset="-122"/>
              </a:rPr>
              <a:t>薄，人情恶</a:t>
            </a:r>
            <a:r>
              <a:rPr lang="zh-CN" altLang="en-US" sz="3200" b="1" dirty="0" smtClean="0">
                <a:solidFill>
                  <a:srgbClr val="800000"/>
                </a:solidFill>
                <a:latin typeface="华文中宋" pitchFamily="2" charset="-122"/>
                <a:ea typeface="华文中宋" pitchFamily="2" charset="-122"/>
              </a:rPr>
              <a:t>，</a:t>
            </a:r>
            <a:endParaRPr lang="en-US" altLang="zh-CN" sz="3200" b="1" dirty="0" smtClean="0">
              <a:solidFill>
                <a:srgbClr val="800000"/>
              </a:solidFill>
              <a:latin typeface="华文中宋" pitchFamily="2" charset="-122"/>
              <a:ea typeface="华文中宋" pitchFamily="2" charset="-122"/>
            </a:endParaRPr>
          </a:p>
          <a:p>
            <a:pPr lvl="0">
              <a:spcBef>
                <a:spcPts val="600"/>
              </a:spcBef>
            </a:pPr>
            <a:r>
              <a:rPr lang="zh-CN" altLang="en-US" sz="3200" b="1" dirty="0" smtClean="0">
                <a:solidFill>
                  <a:srgbClr val="800000"/>
                </a:solidFill>
                <a:latin typeface="华文中宋" pitchFamily="2" charset="-122"/>
                <a:ea typeface="华文中宋" pitchFamily="2" charset="-122"/>
              </a:rPr>
              <a:t>雨</a:t>
            </a:r>
            <a:r>
              <a:rPr lang="zh-CN" altLang="en-US" sz="3200" b="1" dirty="0">
                <a:solidFill>
                  <a:srgbClr val="800000"/>
                </a:solidFill>
                <a:latin typeface="华文中宋" pitchFamily="2" charset="-122"/>
                <a:ea typeface="华文中宋" pitchFamily="2" charset="-122"/>
              </a:rPr>
              <a:t>送黄昏花易落</a:t>
            </a:r>
            <a:r>
              <a:rPr lang="zh-CN" altLang="en-US" sz="3200" b="1" dirty="0" smtClean="0">
                <a:solidFill>
                  <a:srgbClr val="800000"/>
                </a:solidFill>
                <a:latin typeface="华文中宋" pitchFamily="2" charset="-122"/>
                <a:ea typeface="华文中宋" pitchFamily="2" charset="-122"/>
              </a:rPr>
              <a:t>；</a:t>
            </a:r>
            <a:endParaRPr lang="en-US" altLang="zh-CN" sz="3200" b="1" dirty="0" smtClean="0">
              <a:solidFill>
                <a:srgbClr val="800000"/>
              </a:solidFill>
              <a:latin typeface="华文中宋" pitchFamily="2" charset="-122"/>
              <a:ea typeface="华文中宋" pitchFamily="2" charset="-122"/>
            </a:endParaRPr>
          </a:p>
          <a:p>
            <a:pPr lvl="0">
              <a:spcBef>
                <a:spcPts val="600"/>
              </a:spcBef>
            </a:pPr>
            <a:r>
              <a:rPr lang="zh-CN" altLang="en-US" sz="3200" b="1" dirty="0" smtClean="0">
                <a:solidFill>
                  <a:srgbClr val="800000"/>
                </a:solidFill>
                <a:latin typeface="华文中宋" pitchFamily="2" charset="-122"/>
                <a:ea typeface="华文中宋" pitchFamily="2" charset="-122"/>
              </a:rPr>
              <a:t>晓风</a:t>
            </a:r>
            <a:r>
              <a:rPr lang="zh-CN" altLang="en-US" sz="3200" b="1" dirty="0">
                <a:solidFill>
                  <a:srgbClr val="800000"/>
                </a:solidFill>
                <a:latin typeface="华文中宋" pitchFamily="2" charset="-122"/>
                <a:ea typeface="华文中宋" pitchFamily="2" charset="-122"/>
              </a:rPr>
              <a:t>干，泪痕残</a:t>
            </a:r>
            <a:r>
              <a:rPr lang="zh-CN" altLang="en-US" sz="3200" b="1" dirty="0" smtClean="0">
                <a:solidFill>
                  <a:srgbClr val="800000"/>
                </a:solidFill>
                <a:latin typeface="华文中宋" pitchFamily="2" charset="-122"/>
                <a:ea typeface="华文中宋" pitchFamily="2" charset="-122"/>
              </a:rPr>
              <a:t>，</a:t>
            </a:r>
            <a:endParaRPr lang="en-US" altLang="zh-CN" sz="3200" b="1" dirty="0" smtClean="0">
              <a:solidFill>
                <a:srgbClr val="800000"/>
              </a:solidFill>
              <a:latin typeface="华文中宋" pitchFamily="2" charset="-122"/>
              <a:ea typeface="华文中宋" pitchFamily="2" charset="-122"/>
            </a:endParaRPr>
          </a:p>
          <a:p>
            <a:pPr lvl="0">
              <a:spcBef>
                <a:spcPts val="600"/>
              </a:spcBef>
            </a:pPr>
            <a:r>
              <a:rPr lang="zh-CN" altLang="en-US" sz="3200" b="1" dirty="0" smtClean="0">
                <a:solidFill>
                  <a:srgbClr val="800000"/>
                </a:solidFill>
                <a:latin typeface="华文中宋" pitchFamily="2" charset="-122"/>
                <a:ea typeface="华文中宋" pitchFamily="2" charset="-122"/>
              </a:rPr>
              <a:t>欲</a:t>
            </a:r>
            <a:r>
              <a:rPr lang="zh-CN" altLang="en-US" sz="3200" b="1" dirty="0">
                <a:solidFill>
                  <a:srgbClr val="800000"/>
                </a:solidFill>
                <a:latin typeface="华文中宋" pitchFamily="2" charset="-122"/>
                <a:ea typeface="华文中宋" pitchFamily="2" charset="-122"/>
              </a:rPr>
              <a:t>笺心事，独语斜栏</a:t>
            </a:r>
            <a:r>
              <a:rPr lang="zh-CN" altLang="en-US" sz="3200" b="1" dirty="0" smtClean="0">
                <a:solidFill>
                  <a:srgbClr val="800000"/>
                </a:solidFill>
                <a:latin typeface="华文中宋" pitchFamily="2" charset="-122"/>
                <a:ea typeface="华文中宋" pitchFamily="2" charset="-122"/>
              </a:rPr>
              <a:t>，</a:t>
            </a:r>
            <a:endParaRPr lang="en-US" altLang="zh-CN" sz="3200" b="1" dirty="0" smtClean="0">
              <a:solidFill>
                <a:srgbClr val="800000"/>
              </a:solidFill>
              <a:latin typeface="华文中宋" pitchFamily="2" charset="-122"/>
              <a:ea typeface="华文中宋" pitchFamily="2" charset="-122"/>
            </a:endParaRPr>
          </a:p>
          <a:p>
            <a:pPr lvl="0">
              <a:spcBef>
                <a:spcPts val="600"/>
              </a:spcBef>
            </a:pPr>
            <a:r>
              <a:rPr lang="zh-CN" altLang="en-US" sz="3200" b="1" dirty="0" smtClean="0">
                <a:solidFill>
                  <a:srgbClr val="800000"/>
                </a:solidFill>
                <a:latin typeface="华文中宋" pitchFamily="2" charset="-122"/>
                <a:ea typeface="华文中宋" pitchFamily="2" charset="-122"/>
              </a:rPr>
              <a:t>难</a:t>
            </a:r>
            <a:r>
              <a:rPr lang="zh-CN" altLang="en-US" sz="3200" b="1" dirty="0">
                <a:solidFill>
                  <a:srgbClr val="800000"/>
                </a:solidFill>
                <a:latin typeface="华文中宋" pitchFamily="2" charset="-122"/>
                <a:ea typeface="华文中宋" pitchFamily="2" charset="-122"/>
              </a:rPr>
              <a:t>！难！难</a:t>
            </a:r>
            <a:r>
              <a:rPr lang="zh-CN" altLang="en-US" sz="3200" b="1" dirty="0" smtClean="0">
                <a:solidFill>
                  <a:srgbClr val="800000"/>
                </a:solidFill>
                <a:latin typeface="华文中宋" pitchFamily="2" charset="-122"/>
                <a:ea typeface="华文中宋" pitchFamily="2" charset="-122"/>
              </a:rPr>
              <a:t>！</a:t>
            </a:r>
            <a:endParaRPr lang="zh-CN" altLang="en-US" sz="2800" dirty="0"/>
          </a:p>
        </p:txBody>
      </p:sp>
      <p:sp>
        <p:nvSpPr>
          <p:cNvPr id="5" name="TextBox 4"/>
          <p:cNvSpPr txBox="1"/>
          <p:nvPr/>
        </p:nvSpPr>
        <p:spPr>
          <a:xfrm>
            <a:off x="4589196" y="152586"/>
            <a:ext cx="4346692" cy="4401205"/>
          </a:xfrm>
          <a:prstGeom prst="rect">
            <a:avLst/>
          </a:prstGeom>
          <a:noFill/>
        </p:spPr>
        <p:txBody>
          <a:bodyPr wrap="square" rtlCol="0">
            <a:spAutoFit/>
          </a:bodyPr>
          <a:lstStyle/>
          <a:p>
            <a:r>
              <a:rPr lang="zh-CN" altLang="en-US" sz="2800" b="1" dirty="0">
                <a:solidFill>
                  <a:srgbClr val="0000CC"/>
                </a:solidFill>
              </a:rPr>
              <a:t>世事炎凉，黄昏中下着雨，打落片片桃花，这凄凉的情景中人的心也不禁忧伤。晨风吹干了昨晚的泪痕，当我想把心事写下来的时候，却不能够办到，只能倚着斜栏，心底里向着远方的你呼唤；和自己低声轻轻的说话，希望你也能够听到。难、难、难</a:t>
            </a:r>
            <a:r>
              <a:rPr lang="zh-CN" altLang="en-US" sz="2800" b="1" dirty="0" smtClean="0">
                <a:solidFill>
                  <a:srgbClr val="0000CC"/>
                </a:solidFill>
              </a:rPr>
              <a:t>。</a:t>
            </a:r>
            <a:endParaRPr lang="zh-CN" altLang="en-US" sz="2800" b="1" dirty="0">
              <a:solidFill>
                <a:srgbClr val="0000CC"/>
              </a:solidFill>
            </a:endParaRPr>
          </a:p>
        </p:txBody>
      </p:sp>
    </p:spTree>
    <p:extLst>
      <p:ext uri="{BB962C8B-B14F-4D97-AF65-F5344CB8AC3E}">
        <p14:creationId xmlns:p14="http://schemas.microsoft.com/office/powerpoint/2010/main" val="49849937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188640"/>
            <a:ext cx="8424936" cy="707886"/>
          </a:xfrm>
          <a:prstGeom prst="rect">
            <a:avLst/>
          </a:prstGeom>
          <a:noFill/>
        </p:spPr>
        <p:txBody>
          <a:bodyPr wrap="square" rtlCol="0">
            <a:spAutoFit/>
          </a:bodyPr>
          <a:lstStyle/>
          <a:p>
            <a:pPr algn="ctr"/>
            <a:r>
              <a:rPr lang="zh-CN" altLang="en-US" sz="2000" b="1" dirty="0">
                <a:solidFill>
                  <a:srgbClr val="800000"/>
                </a:solidFill>
                <a:latin typeface="华文中宋" pitchFamily="2" charset="-122"/>
                <a:ea typeface="华文中宋" pitchFamily="2" charset="-122"/>
              </a:rPr>
              <a:t/>
            </a:r>
            <a:br>
              <a:rPr lang="zh-CN" altLang="en-US" sz="2000" b="1" dirty="0">
                <a:solidFill>
                  <a:srgbClr val="800000"/>
                </a:solidFill>
                <a:latin typeface="华文中宋" pitchFamily="2" charset="-122"/>
                <a:ea typeface="华文中宋" pitchFamily="2" charset="-122"/>
              </a:rPr>
            </a:br>
            <a:endParaRPr lang="zh-CN" altLang="en-US" sz="2000" b="1" dirty="0">
              <a:solidFill>
                <a:srgbClr val="800000"/>
              </a:solidFill>
              <a:latin typeface="华文中宋" pitchFamily="2" charset="-122"/>
              <a:ea typeface="华文中宋" pitchFamily="2" charset="-122"/>
            </a:endParaRPr>
          </a:p>
        </p:txBody>
      </p:sp>
      <p:pic>
        <p:nvPicPr>
          <p:cNvPr id="3" name="Picture 2" descr="http://p2.so.qhimg.com/bdr/_240_/t01d5774699d0f30de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0296" y="4568732"/>
            <a:ext cx="5715000" cy="2286001"/>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323529" y="332656"/>
            <a:ext cx="4464496" cy="3431709"/>
          </a:xfrm>
          <a:prstGeom prst="rect">
            <a:avLst/>
          </a:prstGeom>
        </p:spPr>
        <p:txBody>
          <a:bodyPr wrap="square">
            <a:spAutoFit/>
          </a:bodyPr>
          <a:lstStyle/>
          <a:p>
            <a:r>
              <a:rPr lang="zh-CN" altLang="en-US" sz="3200" b="1" dirty="0" smtClean="0">
                <a:solidFill>
                  <a:srgbClr val="0000CC"/>
                </a:solidFill>
                <a:latin typeface="华文中宋" pitchFamily="2" charset="-122"/>
                <a:ea typeface="华文中宋" pitchFamily="2" charset="-122"/>
              </a:rPr>
              <a:t>下阕</a:t>
            </a:r>
            <a:r>
              <a:rPr lang="zh-CN" altLang="en-US" sz="3200" b="1" dirty="0">
                <a:solidFill>
                  <a:srgbClr val="0000CC"/>
                </a:solidFill>
                <a:latin typeface="华文中宋" pitchFamily="2" charset="-122"/>
                <a:ea typeface="华文中宋" pitchFamily="2" charset="-122"/>
              </a:rPr>
              <a:t>：</a:t>
            </a:r>
            <a:endParaRPr lang="en-US" altLang="zh-CN" sz="1600" b="1" dirty="0">
              <a:solidFill>
                <a:srgbClr val="0000CC"/>
              </a:solidFill>
              <a:latin typeface="华文中宋" pitchFamily="2" charset="-122"/>
              <a:ea typeface="华文中宋" pitchFamily="2" charset="-122"/>
            </a:endParaRPr>
          </a:p>
          <a:p>
            <a:pPr lvl="0">
              <a:spcBef>
                <a:spcPts val="600"/>
              </a:spcBef>
            </a:pPr>
            <a:r>
              <a:rPr lang="zh-CN" altLang="en-US" sz="3200" b="1" dirty="0" smtClean="0">
                <a:solidFill>
                  <a:srgbClr val="800000"/>
                </a:solidFill>
                <a:latin typeface="华文中宋" pitchFamily="2" charset="-122"/>
                <a:ea typeface="华文中宋" pitchFamily="2" charset="-122"/>
              </a:rPr>
              <a:t>人</a:t>
            </a:r>
            <a:r>
              <a:rPr lang="zh-CN" altLang="en-US" sz="3200" b="1" dirty="0">
                <a:solidFill>
                  <a:srgbClr val="800000"/>
                </a:solidFill>
                <a:latin typeface="华文中宋" pitchFamily="2" charset="-122"/>
                <a:ea typeface="华文中宋" pitchFamily="2" charset="-122"/>
              </a:rPr>
              <a:t>成各，今非昨</a:t>
            </a:r>
            <a:r>
              <a:rPr lang="zh-CN" altLang="en-US" sz="3200" b="1" dirty="0" smtClean="0">
                <a:solidFill>
                  <a:srgbClr val="800000"/>
                </a:solidFill>
                <a:latin typeface="华文中宋" pitchFamily="2" charset="-122"/>
                <a:ea typeface="华文中宋" pitchFamily="2" charset="-122"/>
              </a:rPr>
              <a:t>，</a:t>
            </a:r>
            <a:endParaRPr lang="en-US" altLang="zh-CN" sz="3200" b="1" dirty="0" smtClean="0">
              <a:solidFill>
                <a:srgbClr val="800000"/>
              </a:solidFill>
              <a:latin typeface="华文中宋" pitchFamily="2" charset="-122"/>
              <a:ea typeface="华文中宋" pitchFamily="2" charset="-122"/>
            </a:endParaRPr>
          </a:p>
          <a:p>
            <a:pPr lvl="0">
              <a:spcBef>
                <a:spcPts val="600"/>
              </a:spcBef>
            </a:pPr>
            <a:r>
              <a:rPr lang="zh-CN" altLang="en-US" sz="3200" b="1" dirty="0" smtClean="0">
                <a:solidFill>
                  <a:srgbClr val="800000"/>
                </a:solidFill>
                <a:latin typeface="华文中宋" pitchFamily="2" charset="-122"/>
                <a:ea typeface="华文中宋" pitchFamily="2" charset="-122"/>
              </a:rPr>
              <a:t>病</a:t>
            </a:r>
            <a:r>
              <a:rPr lang="zh-CN" altLang="en-US" sz="3200" b="1" dirty="0">
                <a:solidFill>
                  <a:srgbClr val="800000"/>
                </a:solidFill>
                <a:latin typeface="华文中宋" pitchFamily="2" charset="-122"/>
                <a:ea typeface="华文中宋" pitchFamily="2" charset="-122"/>
              </a:rPr>
              <a:t>魂常似秋千索</a:t>
            </a:r>
            <a:r>
              <a:rPr lang="zh-CN" altLang="en-US" sz="3200" b="1" dirty="0" smtClean="0">
                <a:solidFill>
                  <a:srgbClr val="800000"/>
                </a:solidFill>
                <a:latin typeface="华文中宋" pitchFamily="2" charset="-122"/>
                <a:ea typeface="华文中宋" pitchFamily="2" charset="-122"/>
              </a:rPr>
              <a:t>；</a:t>
            </a:r>
            <a:endParaRPr lang="en-US" altLang="zh-CN" sz="3200" b="1" dirty="0" smtClean="0">
              <a:solidFill>
                <a:srgbClr val="800000"/>
              </a:solidFill>
              <a:latin typeface="华文中宋" pitchFamily="2" charset="-122"/>
              <a:ea typeface="华文中宋" pitchFamily="2" charset="-122"/>
            </a:endParaRPr>
          </a:p>
          <a:p>
            <a:pPr lvl="0">
              <a:spcBef>
                <a:spcPts val="600"/>
              </a:spcBef>
            </a:pPr>
            <a:r>
              <a:rPr lang="zh-CN" altLang="en-US" sz="3200" b="1" dirty="0" smtClean="0">
                <a:solidFill>
                  <a:srgbClr val="800000"/>
                </a:solidFill>
                <a:latin typeface="华文中宋" pitchFamily="2" charset="-122"/>
                <a:ea typeface="华文中宋" pitchFamily="2" charset="-122"/>
              </a:rPr>
              <a:t>角</a:t>
            </a:r>
            <a:r>
              <a:rPr lang="zh-CN" altLang="en-US" sz="3200" b="1" dirty="0">
                <a:solidFill>
                  <a:srgbClr val="800000"/>
                </a:solidFill>
                <a:latin typeface="华文中宋" pitchFamily="2" charset="-122"/>
                <a:ea typeface="华文中宋" pitchFamily="2" charset="-122"/>
              </a:rPr>
              <a:t>声寒，夜阑珊</a:t>
            </a:r>
            <a:r>
              <a:rPr lang="zh-CN" altLang="en-US" sz="3200" b="1" dirty="0" smtClean="0">
                <a:solidFill>
                  <a:srgbClr val="800000"/>
                </a:solidFill>
                <a:latin typeface="华文中宋" pitchFamily="2" charset="-122"/>
                <a:ea typeface="华文中宋" pitchFamily="2" charset="-122"/>
              </a:rPr>
              <a:t>，</a:t>
            </a:r>
            <a:endParaRPr lang="en-US" altLang="zh-CN" sz="3200" b="1" dirty="0" smtClean="0">
              <a:solidFill>
                <a:srgbClr val="800000"/>
              </a:solidFill>
              <a:latin typeface="华文中宋" pitchFamily="2" charset="-122"/>
              <a:ea typeface="华文中宋" pitchFamily="2" charset="-122"/>
            </a:endParaRPr>
          </a:p>
          <a:p>
            <a:pPr lvl="0">
              <a:spcBef>
                <a:spcPts val="600"/>
              </a:spcBef>
            </a:pPr>
            <a:r>
              <a:rPr lang="zh-CN" altLang="en-US" sz="3200" b="1" dirty="0" smtClean="0">
                <a:solidFill>
                  <a:srgbClr val="800000"/>
                </a:solidFill>
                <a:latin typeface="华文中宋" pitchFamily="2" charset="-122"/>
                <a:ea typeface="华文中宋" pitchFamily="2" charset="-122"/>
              </a:rPr>
              <a:t>怕人</a:t>
            </a:r>
            <a:r>
              <a:rPr lang="zh-CN" altLang="en-US" sz="3200" b="1" dirty="0">
                <a:solidFill>
                  <a:srgbClr val="800000"/>
                </a:solidFill>
                <a:latin typeface="华文中宋" pitchFamily="2" charset="-122"/>
                <a:ea typeface="华文中宋" pitchFamily="2" charset="-122"/>
              </a:rPr>
              <a:t>询问，咽泪装欢</a:t>
            </a:r>
            <a:r>
              <a:rPr lang="zh-CN" altLang="en-US" sz="3200" b="1" dirty="0" smtClean="0">
                <a:solidFill>
                  <a:srgbClr val="800000"/>
                </a:solidFill>
                <a:latin typeface="华文中宋" pitchFamily="2" charset="-122"/>
                <a:ea typeface="华文中宋" pitchFamily="2" charset="-122"/>
              </a:rPr>
              <a:t>，</a:t>
            </a:r>
            <a:endParaRPr lang="en-US" altLang="zh-CN" sz="3200" b="1" dirty="0" smtClean="0">
              <a:solidFill>
                <a:srgbClr val="800000"/>
              </a:solidFill>
              <a:latin typeface="华文中宋" pitchFamily="2" charset="-122"/>
              <a:ea typeface="华文中宋" pitchFamily="2" charset="-122"/>
            </a:endParaRPr>
          </a:p>
          <a:p>
            <a:pPr lvl="0">
              <a:spcBef>
                <a:spcPts val="600"/>
              </a:spcBef>
            </a:pPr>
            <a:r>
              <a:rPr lang="zh-CN" altLang="en-US" sz="3200" b="1" dirty="0" smtClean="0">
                <a:solidFill>
                  <a:srgbClr val="800000"/>
                </a:solidFill>
                <a:latin typeface="华文中宋" pitchFamily="2" charset="-122"/>
                <a:ea typeface="华文中宋" pitchFamily="2" charset="-122"/>
              </a:rPr>
              <a:t>瞒</a:t>
            </a:r>
            <a:r>
              <a:rPr lang="zh-CN" altLang="en-US" sz="3200" b="1" dirty="0">
                <a:solidFill>
                  <a:srgbClr val="800000"/>
                </a:solidFill>
                <a:latin typeface="华文中宋" pitchFamily="2" charset="-122"/>
                <a:ea typeface="华文中宋" pitchFamily="2" charset="-122"/>
              </a:rPr>
              <a:t>！瞒！瞒！</a:t>
            </a:r>
            <a:endParaRPr lang="zh-CN" altLang="en-US" sz="2800" dirty="0"/>
          </a:p>
        </p:txBody>
      </p:sp>
      <p:sp>
        <p:nvSpPr>
          <p:cNvPr id="5" name="TextBox 4"/>
          <p:cNvSpPr txBox="1"/>
          <p:nvPr/>
        </p:nvSpPr>
        <p:spPr>
          <a:xfrm>
            <a:off x="4535996" y="332656"/>
            <a:ext cx="4212468" cy="3970318"/>
          </a:xfrm>
          <a:prstGeom prst="rect">
            <a:avLst/>
          </a:prstGeom>
          <a:noFill/>
        </p:spPr>
        <p:txBody>
          <a:bodyPr wrap="square" rtlCol="0">
            <a:spAutoFit/>
          </a:bodyPr>
          <a:lstStyle/>
          <a:p>
            <a:r>
              <a:rPr lang="zh-CN" altLang="en-US" sz="2800" b="1" dirty="0">
                <a:solidFill>
                  <a:srgbClr val="0000CC"/>
                </a:solidFill>
              </a:rPr>
              <a:t>今时不同往日，咫尺天涯，我身染重病，就像秋千索。夜风刺骨，彻体生寒，听着远方的角声，心中再生一层寒意，夜尽了，我也很快就像这夜一样了吧</a:t>
            </a:r>
            <a:r>
              <a:rPr lang="en-US" altLang="zh-CN" sz="2800" b="1" dirty="0">
                <a:solidFill>
                  <a:srgbClr val="0000CC"/>
                </a:solidFill>
              </a:rPr>
              <a:t>? </a:t>
            </a:r>
            <a:r>
              <a:rPr lang="zh-CN" altLang="en-US" sz="2800" b="1" dirty="0">
                <a:solidFill>
                  <a:srgbClr val="0000CC"/>
                </a:solidFill>
              </a:rPr>
              <a:t>怕人询问，我忍住泪水，在别人面前强颜欢笑。瞒、瞒、瞒</a:t>
            </a:r>
            <a:r>
              <a:rPr lang="zh-CN" altLang="en-US" sz="2800" b="1" dirty="0" smtClean="0">
                <a:solidFill>
                  <a:srgbClr val="0000CC"/>
                </a:solidFill>
              </a:rPr>
              <a:t>。</a:t>
            </a:r>
            <a:endParaRPr lang="zh-CN" altLang="en-US" sz="2800" b="1" dirty="0">
              <a:solidFill>
                <a:srgbClr val="0000CC"/>
              </a:solidFill>
            </a:endParaRPr>
          </a:p>
        </p:txBody>
      </p:sp>
    </p:spTree>
    <p:extLst>
      <p:ext uri="{BB962C8B-B14F-4D97-AF65-F5344CB8AC3E}">
        <p14:creationId xmlns:p14="http://schemas.microsoft.com/office/powerpoint/2010/main" val="194825281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p0.so.qhimg.com/bdr/_240_/t01b911ed6cd03721e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4168" y="4899402"/>
            <a:ext cx="3059832" cy="1958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878623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appdata\roaming\360se6\User Data\temp\tr2009110410081067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3212976"/>
            <a:ext cx="6080787" cy="362681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23528" y="260648"/>
            <a:ext cx="8424936" cy="2677656"/>
          </a:xfrm>
          <a:prstGeom prst="rect">
            <a:avLst/>
          </a:prstGeom>
          <a:noFill/>
        </p:spPr>
        <p:txBody>
          <a:bodyPr wrap="square" rtlCol="0">
            <a:spAutoFit/>
          </a:bodyPr>
          <a:lstStyle/>
          <a:p>
            <a:r>
              <a:rPr lang="zh-CN" altLang="en-US" sz="2800" b="1" dirty="0" smtClean="0">
                <a:latin typeface="华文中宋" pitchFamily="2" charset="-122"/>
                <a:ea typeface="华文中宋" pitchFamily="2" charset="-122"/>
              </a:rPr>
              <a:t>陆游一生创作诗歌很多，今存九千多首，内容极为丰富。抒发政治抱负，反映人民疾苦，批判当时统治集团的屈辱投降，风格雄浑豪放，表现出 渴望恢复国家统一的强烈爱国热情。</a:t>
            </a:r>
            <a:r>
              <a:rPr lang="en-US" altLang="zh-CN" sz="2800" b="1" dirty="0" smtClean="0">
                <a:latin typeface="华文中宋" pitchFamily="2" charset="-122"/>
                <a:ea typeface="华文中宋" pitchFamily="2" charset="-122"/>
              </a:rPr>
              <a:t>《</a:t>
            </a:r>
            <a:r>
              <a:rPr lang="zh-CN" altLang="en-US" sz="2800" b="1" dirty="0" smtClean="0">
                <a:latin typeface="华文中宋" pitchFamily="2" charset="-122"/>
                <a:ea typeface="华文中宋" pitchFamily="2" charset="-122"/>
              </a:rPr>
              <a:t>关山月</a:t>
            </a:r>
            <a:r>
              <a:rPr lang="en-US" altLang="zh-CN" sz="2800" b="1" dirty="0" smtClean="0">
                <a:latin typeface="华文中宋" pitchFamily="2" charset="-122"/>
                <a:ea typeface="华文中宋" pitchFamily="2" charset="-122"/>
              </a:rPr>
              <a:t>》</a:t>
            </a:r>
            <a:r>
              <a:rPr lang="zh-CN" altLang="en-US" sz="2800" b="1" dirty="0" smtClean="0">
                <a:latin typeface="华文中宋" pitchFamily="2" charset="-122"/>
                <a:ea typeface="华文中宋" pitchFamily="2" charset="-122"/>
              </a:rPr>
              <a:t>、</a:t>
            </a:r>
            <a:r>
              <a:rPr lang="en-US" altLang="zh-CN" sz="2800" b="1" dirty="0" smtClean="0">
                <a:latin typeface="华文中宋" pitchFamily="2" charset="-122"/>
                <a:ea typeface="华文中宋" pitchFamily="2" charset="-122"/>
              </a:rPr>
              <a:t>《</a:t>
            </a:r>
            <a:r>
              <a:rPr lang="zh-CN" altLang="en-US" sz="2800" b="1" dirty="0" smtClean="0">
                <a:latin typeface="华文中宋" pitchFamily="2" charset="-122"/>
                <a:ea typeface="华文中宋" pitchFamily="2" charset="-122"/>
              </a:rPr>
              <a:t>十一月四日风雨大作</a:t>
            </a:r>
            <a:r>
              <a:rPr lang="en-US" altLang="zh-CN" sz="2800" b="1" dirty="0" smtClean="0">
                <a:latin typeface="华文中宋" pitchFamily="2" charset="-122"/>
                <a:ea typeface="华文中宋" pitchFamily="2" charset="-122"/>
              </a:rPr>
              <a:t>》</a:t>
            </a:r>
            <a:r>
              <a:rPr lang="zh-CN" altLang="en-US" sz="2800" b="1" dirty="0" smtClean="0">
                <a:latin typeface="华文中宋" pitchFamily="2" charset="-122"/>
                <a:ea typeface="华文中宋" pitchFamily="2" charset="-122"/>
              </a:rPr>
              <a:t>、</a:t>
            </a:r>
            <a:r>
              <a:rPr lang="en-US" altLang="zh-CN" sz="2800" b="1" dirty="0" smtClean="0">
                <a:latin typeface="华文中宋" pitchFamily="2" charset="-122"/>
                <a:ea typeface="华文中宋" pitchFamily="2" charset="-122"/>
              </a:rPr>
              <a:t>《</a:t>
            </a:r>
            <a:r>
              <a:rPr lang="zh-CN" altLang="en-US" sz="2800" b="1" dirty="0" smtClean="0">
                <a:latin typeface="华文中宋" pitchFamily="2" charset="-122"/>
                <a:ea typeface="华文中宋" pitchFamily="2" charset="-122"/>
              </a:rPr>
              <a:t>书愤</a:t>
            </a:r>
            <a:r>
              <a:rPr lang="en-US" altLang="zh-CN" sz="2800" b="1" dirty="0" smtClean="0">
                <a:latin typeface="华文中宋" pitchFamily="2" charset="-122"/>
                <a:ea typeface="华文中宋" pitchFamily="2" charset="-122"/>
              </a:rPr>
              <a:t>》</a:t>
            </a:r>
            <a:r>
              <a:rPr lang="zh-CN" altLang="en-US" sz="2800" b="1" dirty="0" smtClean="0">
                <a:latin typeface="华文中宋" pitchFamily="2" charset="-122"/>
                <a:ea typeface="华文中宋" pitchFamily="2" charset="-122"/>
              </a:rPr>
              <a:t>、</a:t>
            </a:r>
            <a:r>
              <a:rPr lang="en-US" altLang="zh-CN" sz="2800" b="1" dirty="0" smtClean="0">
                <a:latin typeface="华文中宋" pitchFamily="2" charset="-122"/>
                <a:ea typeface="华文中宋" pitchFamily="2" charset="-122"/>
              </a:rPr>
              <a:t>《</a:t>
            </a:r>
            <a:r>
              <a:rPr lang="zh-CN" altLang="en-US" sz="2800" b="1" dirty="0" smtClean="0">
                <a:latin typeface="华文中宋" pitchFamily="2" charset="-122"/>
                <a:ea typeface="华文中宋" pitchFamily="2" charset="-122"/>
              </a:rPr>
              <a:t>示儿</a:t>
            </a:r>
            <a:r>
              <a:rPr lang="en-US" altLang="zh-CN" sz="2800" b="1" dirty="0" smtClean="0">
                <a:latin typeface="华文中宋" pitchFamily="2" charset="-122"/>
                <a:ea typeface="华文中宋" pitchFamily="2" charset="-122"/>
              </a:rPr>
              <a:t>》</a:t>
            </a:r>
            <a:r>
              <a:rPr lang="zh-CN" altLang="en-US" sz="2800" b="1" dirty="0" smtClean="0">
                <a:latin typeface="华文中宋" pitchFamily="2" charset="-122"/>
                <a:ea typeface="华文中宋" pitchFamily="2" charset="-122"/>
              </a:rPr>
              <a:t>、</a:t>
            </a:r>
            <a:r>
              <a:rPr lang="en-US" altLang="zh-CN" sz="2800" b="1" dirty="0" smtClean="0">
                <a:latin typeface="华文中宋" pitchFamily="2" charset="-122"/>
                <a:ea typeface="华文中宋" pitchFamily="2" charset="-122"/>
              </a:rPr>
              <a:t>《</a:t>
            </a:r>
            <a:r>
              <a:rPr lang="zh-CN" altLang="en-US" sz="2800" b="1" dirty="0" smtClean="0">
                <a:latin typeface="华文中宋" pitchFamily="2" charset="-122"/>
                <a:ea typeface="华文中宋" pitchFamily="2" charset="-122"/>
              </a:rPr>
              <a:t>游山西村</a:t>
            </a:r>
            <a:r>
              <a:rPr lang="en-US" altLang="zh-CN" sz="2800" b="1" dirty="0" smtClean="0">
                <a:latin typeface="华文中宋" pitchFamily="2" charset="-122"/>
                <a:ea typeface="华文中宋" pitchFamily="2" charset="-122"/>
              </a:rPr>
              <a:t>》</a:t>
            </a:r>
            <a:r>
              <a:rPr lang="zh-CN" altLang="en-US" sz="2800" b="1" dirty="0" smtClean="0">
                <a:latin typeface="华文中宋" pitchFamily="2" charset="-122"/>
                <a:ea typeface="华文中宋" pitchFamily="2" charset="-122"/>
              </a:rPr>
              <a:t>、</a:t>
            </a:r>
            <a:r>
              <a:rPr lang="en-US" altLang="zh-CN" sz="2800" b="1" dirty="0" smtClean="0">
                <a:latin typeface="华文中宋" pitchFamily="2" charset="-122"/>
                <a:ea typeface="华文中宋" pitchFamily="2" charset="-122"/>
              </a:rPr>
              <a:t>《</a:t>
            </a:r>
            <a:r>
              <a:rPr lang="zh-CN" altLang="en-US" sz="2800" b="1" dirty="0" smtClean="0">
                <a:latin typeface="华文中宋" pitchFamily="2" charset="-122"/>
                <a:ea typeface="华文中宋" pitchFamily="2" charset="-122"/>
              </a:rPr>
              <a:t>临安春雨初霁</a:t>
            </a:r>
            <a:r>
              <a:rPr lang="en-US" altLang="zh-CN" sz="2800" b="1" dirty="0" smtClean="0">
                <a:latin typeface="华文中宋" pitchFamily="2" charset="-122"/>
                <a:ea typeface="华文中宋" pitchFamily="2" charset="-122"/>
              </a:rPr>
              <a:t>》</a:t>
            </a:r>
            <a:r>
              <a:rPr lang="zh-CN" altLang="en-US" sz="2800" b="1" dirty="0" smtClean="0">
                <a:latin typeface="华文中宋" pitchFamily="2" charset="-122"/>
                <a:ea typeface="华文中宋" pitchFamily="2" charset="-122"/>
              </a:rPr>
              <a:t>、</a:t>
            </a:r>
            <a:r>
              <a:rPr lang="en-US" altLang="zh-CN" sz="2800" b="1" dirty="0">
                <a:latin typeface="华文中宋" pitchFamily="2" charset="-122"/>
                <a:ea typeface="华文中宋" pitchFamily="2" charset="-122"/>
              </a:rPr>
              <a:t>《</a:t>
            </a:r>
            <a:r>
              <a:rPr lang="zh-CN" altLang="en-US" sz="2800" b="1" dirty="0">
                <a:latin typeface="华文中宋" pitchFamily="2" charset="-122"/>
                <a:ea typeface="华文中宋" pitchFamily="2" charset="-122"/>
              </a:rPr>
              <a:t>冬夜读书示子聿</a:t>
            </a:r>
            <a:r>
              <a:rPr lang="en-US" altLang="zh-CN" sz="2800" b="1" dirty="0" smtClean="0">
                <a:latin typeface="华文中宋" pitchFamily="2" charset="-122"/>
                <a:ea typeface="华文中宋" pitchFamily="2" charset="-122"/>
              </a:rPr>
              <a:t>》</a:t>
            </a:r>
            <a:r>
              <a:rPr lang="zh-CN" altLang="en-US" sz="2800" b="1" dirty="0" smtClean="0">
                <a:latin typeface="华文中宋" pitchFamily="2" charset="-122"/>
                <a:ea typeface="华文中宋" pitchFamily="2" charset="-122"/>
              </a:rPr>
              <a:t>。</a:t>
            </a:r>
            <a:endParaRPr lang="zh-CN" altLang="en-US" sz="2800" b="1" dirty="0">
              <a:latin typeface="华文中宋" pitchFamily="2" charset="-122"/>
              <a:ea typeface="华文中宋" pitchFamily="2" charset="-122"/>
            </a:endParaRPr>
          </a:p>
        </p:txBody>
      </p:sp>
    </p:spTree>
    <p:extLst>
      <p:ext uri="{BB962C8B-B14F-4D97-AF65-F5344CB8AC3E}">
        <p14:creationId xmlns:p14="http://schemas.microsoft.com/office/powerpoint/2010/main" val="411515738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42830" y="3573016"/>
            <a:ext cx="7272808" cy="1754326"/>
          </a:xfrm>
          <a:prstGeom prst="rect">
            <a:avLst/>
          </a:prstGeom>
          <a:noFill/>
        </p:spPr>
        <p:txBody>
          <a:bodyPr wrap="square" rtlCol="0">
            <a:spAutoFit/>
          </a:bodyPr>
          <a:lstStyle/>
          <a:p>
            <a:r>
              <a:rPr lang="zh-CN" altLang="en-US" sz="4400" b="1" dirty="0" smtClean="0">
                <a:solidFill>
                  <a:schemeClr val="accent2">
                    <a:lumMod val="75000"/>
                  </a:schemeClr>
                </a:solidFill>
                <a:latin typeface="黑体" pitchFamily="49" charset="-122"/>
                <a:ea typeface="黑体" pitchFamily="49" charset="-122"/>
              </a:rPr>
              <a:t>    </a:t>
            </a:r>
            <a:r>
              <a:rPr lang="zh-CN" altLang="en-US" sz="4000" b="1" dirty="0" smtClean="0">
                <a:solidFill>
                  <a:schemeClr val="accent2">
                    <a:lumMod val="75000"/>
                  </a:schemeClr>
                </a:solidFill>
                <a:latin typeface="黑体" pitchFamily="49" charset="-122"/>
                <a:ea typeface="黑体" pitchFamily="49" charset="-122"/>
              </a:rPr>
              <a:t>冬</a:t>
            </a:r>
            <a:r>
              <a:rPr lang="zh-CN" altLang="en-US" sz="4000" b="1" dirty="0">
                <a:solidFill>
                  <a:schemeClr val="accent2">
                    <a:lumMod val="75000"/>
                  </a:schemeClr>
                </a:solidFill>
                <a:latin typeface="黑体" pitchFamily="49" charset="-122"/>
                <a:ea typeface="黑体" pitchFamily="49" charset="-122"/>
              </a:rPr>
              <a:t>夜读书示子聿</a:t>
            </a:r>
            <a:r>
              <a:rPr lang="zh-CN" altLang="en-US" sz="1600" dirty="0"/>
              <a:t/>
            </a:r>
            <a:br>
              <a:rPr lang="zh-CN" altLang="en-US" sz="1600" dirty="0"/>
            </a:br>
            <a:r>
              <a:rPr lang="zh-CN" altLang="en-US" sz="3200" dirty="0">
                <a:latin typeface="华文中宋" pitchFamily="2" charset="-122"/>
                <a:ea typeface="华文中宋" pitchFamily="2" charset="-122"/>
              </a:rPr>
              <a:t>古人学问无遗力，少壮工夫老始成。</a:t>
            </a:r>
            <a:endParaRPr lang="en-US" altLang="zh-CN" sz="3200" dirty="0">
              <a:latin typeface="华文中宋" pitchFamily="2" charset="-122"/>
              <a:ea typeface="华文中宋" pitchFamily="2" charset="-122"/>
            </a:endParaRPr>
          </a:p>
          <a:p>
            <a:r>
              <a:rPr lang="zh-CN" altLang="en-US" sz="3200" dirty="0">
                <a:latin typeface="华文中宋" pitchFamily="2" charset="-122"/>
                <a:ea typeface="华文中宋" pitchFamily="2" charset="-122"/>
              </a:rPr>
              <a:t>纸上得来终觉浅，绝知此事要躬行。</a:t>
            </a:r>
          </a:p>
        </p:txBody>
      </p:sp>
      <p:sp>
        <p:nvSpPr>
          <p:cNvPr id="5" name="TextBox 4"/>
          <p:cNvSpPr txBox="1"/>
          <p:nvPr/>
        </p:nvSpPr>
        <p:spPr>
          <a:xfrm>
            <a:off x="899592" y="620688"/>
            <a:ext cx="6697522" cy="1754326"/>
          </a:xfrm>
          <a:prstGeom prst="rect">
            <a:avLst/>
          </a:prstGeom>
          <a:noFill/>
        </p:spPr>
        <p:txBody>
          <a:bodyPr wrap="square" rtlCol="0">
            <a:spAutoFit/>
          </a:bodyPr>
          <a:lstStyle/>
          <a:p>
            <a:r>
              <a:rPr lang="zh-CN" altLang="en-US" sz="4400" b="1" dirty="0" smtClean="0">
                <a:solidFill>
                  <a:schemeClr val="accent2">
                    <a:lumMod val="75000"/>
                  </a:schemeClr>
                </a:solidFill>
                <a:latin typeface="黑体" pitchFamily="49" charset="-122"/>
                <a:ea typeface="黑体" pitchFamily="49" charset="-122"/>
              </a:rPr>
              <a:t>         </a:t>
            </a:r>
            <a:r>
              <a:rPr lang="zh-CN" altLang="en-US" sz="4000" b="1" dirty="0" smtClean="0">
                <a:solidFill>
                  <a:schemeClr val="accent2">
                    <a:lumMod val="75000"/>
                  </a:schemeClr>
                </a:solidFill>
                <a:latin typeface="黑体" pitchFamily="49" charset="-122"/>
                <a:ea typeface="黑体" pitchFamily="49" charset="-122"/>
              </a:rPr>
              <a:t>示</a:t>
            </a:r>
            <a:r>
              <a:rPr lang="zh-CN" altLang="en-US" sz="4000" b="1" dirty="0">
                <a:solidFill>
                  <a:schemeClr val="accent2">
                    <a:lumMod val="75000"/>
                  </a:schemeClr>
                </a:solidFill>
                <a:latin typeface="黑体" pitchFamily="49" charset="-122"/>
                <a:ea typeface="黑体" pitchFamily="49" charset="-122"/>
              </a:rPr>
              <a:t>儿 </a:t>
            </a:r>
            <a:endParaRPr lang="en-US" altLang="zh-CN" sz="4400" b="1" dirty="0">
              <a:solidFill>
                <a:schemeClr val="accent2">
                  <a:lumMod val="75000"/>
                </a:schemeClr>
              </a:solidFill>
              <a:latin typeface="黑体" pitchFamily="49" charset="-122"/>
              <a:ea typeface="黑体" pitchFamily="49" charset="-122"/>
            </a:endParaRPr>
          </a:p>
          <a:p>
            <a:r>
              <a:rPr lang="zh-CN" altLang="en-US" sz="3200" dirty="0">
                <a:latin typeface="华文中宋" pitchFamily="2" charset="-122"/>
                <a:ea typeface="华文中宋" pitchFamily="2" charset="-122"/>
              </a:rPr>
              <a:t>死去元知万事空，但悲不见九州同。 </a:t>
            </a:r>
            <a:endParaRPr lang="en-US" altLang="zh-CN" sz="3200" dirty="0">
              <a:latin typeface="华文中宋" pitchFamily="2" charset="-122"/>
              <a:ea typeface="华文中宋" pitchFamily="2" charset="-122"/>
            </a:endParaRPr>
          </a:p>
          <a:p>
            <a:r>
              <a:rPr lang="zh-CN" altLang="en-US" sz="3200" dirty="0">
                <a:latin typeface="华文中宋" pitchFamily="2" charset="-122"/>
                <a:ea typeface="华文中宋" pitchFamily="2" charset="-122"/>
              </a:rPr>
              <a:t>王师北定中原日，家祭无忘告乃翁。</a:t>
            </a:r>
          </a:p>
        </p:txBody>
      </p:sp>
    </p:spTree>
    <p:extLst>
      <p:ext uri="{BB962C8B-B14F-4D97-AF65-F5344CB8AC3E}">
        <p14:creationId xmlns:p14="http://schemas.microsoft.com/office/powerpoint/2010/main" val="71011047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03648" y="764704"/>
            <a:ext cx="7056784" cy="2739211"/>
          </a:xfrm>
          <a:prstGeom prst="rect">
            <a:avLst/>
          </a:prstGeom>
          <a:noFill/>
        </p:spPr>
        <p:txBody>
          <a:bodyPr wrap="square" rtlCol="0">
            <a:spAutoFit/>
          </a:bodyPr>
          <a:lstStyle/>
          <a:p>
            <a:r>
              <a:rPr lang="zh-CN" altLang="en-US" dirty="0"/>
              <a:t>　</a:t>
            </a:r>
            <a:r>
              <a:rPr lang="zh-CN" altLang="en-US" dirty="0" smtClean="0"/>
              <a:t>                    </a:t>
            </a:r>
            <a:r>
              <a:rPr lang="zh-CN" altLang="en-US" sz="4400" b="1" dirty="0" smtClean="0">
                <a:solidFill>
                  <a:schemeClr val="accent2">
                    <a:lumMod val="75000"/>
                  </a:schemeClr>
                </a:solidFill>
                <a:latin typeface="黑体" pitchFamily="49" charset="-122"/>
                <a:ea typeface="黑体" pitchFamily="49" charset="-122"/>
              </a:rPr>
              <a:t>临</a:t>
            </a:r>
            <a:r>
              <a:rPr lang="zh-CN" altLang="en-US" sz="4400" b="1" dirty="0">
                <a:solidFill>
                  <a:schemeClr val="accent2">
                    <a:lumMod val="75000"/>
                  </a:schemeClr>
                </a:solidFill>
                <a:latin typeface="黑体" pitchFamily="49" charset="-122"/>
                <a:ea typeface="黑体" pitchFamily="49" charset="-122"/>
              </a:rPr>
              <a:t>安春雨初</a:t>
            </a:r>
            <a:r>
              <a:rPr lang="zh-CN" altLang="en-US" sz="4400" b="1" dirty="0" smtClean="0">
                <a:solidFill>
                  <a:schemeClr val="accent2">
                    <a:lumMod val="75000"/>
                  </a:schemeClr>
                </a:solidFill>
                <a:latin typeface="黑体" pitchFamily="49" charset="-122"/>
                <a:ea typeface="黑体" pitchFamily="49" charset="-122"/>
              </a:rPr>
              <a:t>霁</a:t>
            </a:r>
            <a:r>
              <a:rPr lang="en-US" altLang="zh-CN" sz="4400" b="1" dirty="0" smtClean="0">
                <a:solidFill>
                  <a:schemeClr val="accent2">
                    <a:lumMod val="75000"/>
                  </a:schemeClr>
                </a:solidFill>
                <a:latin typeface="黑体" pitchFamily="49" charset="-122"/>
                <a:ea typeface="黑体" pitchFamily="49" charset="-122"/>
              </a:rPr>
              <a:t> </a:t>
            </a:r>
            <a:endParaRPr lang="en-US" altLang="zh-CN" sz="4400" b="1" dirty="0">
              <a:solidFill>
                <a:schemeClr val="accent2">
                  <a:lumMod val="75000"/>
                </a:schemeClr>
              </a:solidFill>
              <a:latin typeface="黑体" pitchFamily="49" charset="-122"/>
              <a:ea typeface="黑体" pitchFamily="49" charset="-122"/>
            </a:endParaRPr>
          </a:p>
          <a:p>
            <a:r>
              <a:rPr lang="zh-CN" altLang="en-US" sz="3200" dirty="0">
                <a:latin typeface="华文中宋" pitchFamily="2" charset="-122"/>
                <a:ea typeface="华文中宋" pitchFamily="2" charset="-122"/>
              </a:rPr>
              <a:t>世味年来薄似纱，谁令骑马客京华？</a:t>
            </a:r>
            <a:endParaRPr lang="en-US" altLang="zh-CN" sz="3200" dirty="0">
              <a:latin typeface="华文中宋" pitchFamily="2" charset="-122"/>
              <a:ea typeface="华文中宋" pitchFamily="2" charset="-122"/>
            </a:endParaRPr>
          </a:p>
          <a:p>
            <a:r>
              <a:rPr lang="zh-CN" altLang="en-US" sz="3200" dirty="0">
                <a:solidFill>
                  <a:schemeClr val="tx2">
                    <a:lumMod val="75000"/>
                  </a:schemeClr>
                </a:solidFill>
                <a:latin typeface="华文中宋" pitchFamily="2" charset="-122"/>
                <a:ea typeface="华文中宋" pitchFamily="2" charset="-122"/>
              </a:rPr>
              <a:t>小楼一夜听春雨，深巷明朝卖杏花。</a:t>
            </a:r>
            <a:endParaRPr lang="en-US" altLang="zh-CN" sz="3200" dirty="0">
              <a:solidFill>
                <a:schemeClr val="tx2">
                  <a:lumMod val="75000"/>
                </a:schemeClr>
              </a:solidFill>
              <a:latin typeface="华文中宋" pitchFamily="2" charset="-122"/>
              <a:ea typeface="华文中宋" pitchFamily="2" charset="-122"/>
            </a:endParaRPr>
          </a:p>
          <a:p>
            <a:r>
              <a:rPr lang="zh-CN" altLang="en-US" sz="3200" dirty="0">
                <a:latin typeface="华文中宋" pitchFamily="2" charset="-122"/>
                <a:ea typeface="华文中宋" pitchFamily="2" charset="-122"/>
              </a:rPr>
              <a:t>矮纸斜行闲作草，晴窗细乳戏分茶。</a:t>
            </a:r>
            <a:endParaRPr lang="en-US" altLang="zh-CN" sz="3200" dirty="0">
              <a:latin typeface="华文中宋" pitchFamily="2" charset="-122"/>
              <a:ea typeface="华文中宋" pitchFamily="2" charset="-122"/>
            </a:endParaRPr>
          </a:p>
          <a:p>
            <a:r>
              <a:rPr lang="zh-CN" altLang="en-US" sz="3200" dirty="0">
                <a:latin typeface="华文中宋" pitchFamily="2" charset="-122"/>
                <a:ea typeface="华文中宋" pitchFamily="2" charset="-122"/>
              </a:rPr>
              <a:t>素衣莫起风尘叹，犹及清明可到家。</a:t>
            </a:r>
          </a:p>
        </p:txBody>
      </p:sp>
      <p:sp>
        <p:nvSpPr>
          <p:cNvPr id="3" name="TextBox 2"/>
          <p:cNvSpPr txBox="1"/>
          <p:nvPr/>
        </p:nvSpPr>
        <p:spPr>
          <a:xfrm>
            <a:off x="1403648" y="4221088"/>
            <a:ext cx="6696744" cy="1754326"/>
          </a:xfrm>
          <a:prstGeom prst="rect">
            <a:avLst/>
          </a:prstGeom>
          <a:noFill/>
        </p:spPr>
        <p:txBody>
          <a:bodyPr wrap="square" rtlCol="0">
            <a:spAutoFit/>
          </a:bodyPr>
          <a:lstStyle/>
          <a:p>
            <a:r>
              <a:rPr lang="zh-CN" altLang="en-US" sz="4400" b="1" dirty="0" smtClean="0">
                <a:solidFill>
                  <a:schemeClr val="accent2">
                    <a:lumMod val="75000"/>
                  </a:schemeClr>
                </a:solidFill>
                <a:latin typeface="黑体" pitchFamily="49" charset="-122"/>
                <a:ea typeface="黑体" pitchFamily="49" charset="-122"/>
              </a:rPr>
              <a:t>  十一月四日</a:t>
            </a:r>
            <a:r>
              <a:rPr lang="zh-CN" altLang="en-US" sz="4400" b="1" dirty="0">
                <a:solidFill>
                  <a:schemeClr val="accent2">
                    <a:lumMod val="75000"/>
                  </a:schemeClr>
                </a:solidFill>
                <a:latin typeface="黑体" pitchFamily="49" charset="-122"/>
                <a:ea typeface="黑体" pitchFamily="49" charset="-122"/>
              </a:rPr>
              <a:t>风雨大作 </a:t>
            </a:r>
            <a:endParaRPr lang="en-US" altLang="zh-CN" sz="4400" b="1" dirty="0">
              <a:solidFill>
                <a:schemeClr val="accent2">
                  <a:lumMod val="75000"/>
                </a:schemeClr>
              </a:solidFill>
              <a:latin typeface="黑体" pitchFamily="49" charset="-122"/>
              <a:ea typeface="黑体" pitchFamily="49" charset="-122"/>
            </a:endParaRPr>
          </a:p>
          <a:p>
            <a:r>
              <a:rPr lang="zh-CN" altLang="en-US" sz="3200" dirty="0">
                <a:latin typeface="华文中宋" pitchFamily="2" charset="-122"/>
                <a:ea typeface="华文中宋" pitchFamily="2" charset="-122"/>
              </a:rPr>
              <a:t>僵卧孤村不自哀，尚思为国戍轮台</a:t>
            </a:r>
            <a:r>
              <a:rPr lang="zh-CN" altLang="en-US" sz="3200" dirty="0" smtClean="0">
                <a:latin typeface="华文中宋" pitchFamily="2" charset="-122"/>
                <a:ea typeface="华文中宋" pitchFamily="2" charset="-122"/>
              </a:rPr>
              <a:t>。</a:t>
            </a:r>
            <a:endParaRPr lang="en-US" altLang="zh-CN" sz="3200" dirty="0" smtClean="0">
              <a:latin typeface="华文中宋" pitchFamily="2" charset="-122"/>
              <a:ea typeface="华文中宋" pitchFamily="2" charset="-122"/>
            </a:endParaRPr>
          </a:p>
          <a:p>
            <a:r>
              <a:rPr lang="zh-CN" altLang="en-US" sz="3200" dirty="0" smtClean="0">
                <a:latin typeface="华文中宋" pitchFamily="2" charset="-122"/>
                <a:ea typeface="华文中宋" pitchFamily="2" charset="-122"/>
              </a:rPr>
              <a:t>夜阑</a:t>
            </a:r>
            <a:r>
              <a:rPr lang="zh-CN" altLang="en-US" sz="3200" dirty="0">
                <a:latin typeface="华文中宋" pitchFamily="2" charset="-122"/>
                <a:ea typeface="华文中宋" pitchFamily="2" charset="-122"/>
              </a:rPr>
              <a:t>卧听风吹雨，铁马冰河入梦来。</a:t>
            </a:r>
          </a:p>
        </p:txBody>
      </p:sp>
    </p:spTree>
    <p:extLst>
      <p:ext uri="{BB962C8B-B14F-4D97-AF65-F5344CB8AC3E}">
        <p14:creationId xmlns:p14="http://schemas.microsoft.com/office/powerpoint/2010/main" val="4334520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1600" y="476672"/>
            <a:ext cx="6768752" cy="2677656"/>
          </a:xfrm>
          <a:prstGeom prst="rect">
            <a:avLst/>
          </a:prstGeom>
          <a:noFill/>
        </p:spPr>
        <p:txBody>
          <a:bodyPr wrap="square" rtlCol="0">
            <a:spAutoFit/>
          </a:bodyPr>
          <a:lstStyle/>
          <a:p>
            <a:r>
              <a:rPr lang="zh-CN" altLang="en-US" sz="4000" b="1" dirty="0" smtClean="0">
                <a:solidFill>
                  <a:schemeClr val="accent2">
                    <a:lumMod val="75000"/>
                  </a:schemeClr>
                </a:solidFill>
                <a:latin typeface="黑体" pitchFamily="49" charset="-122"/>
                <a:ea typeface="黑体" pitchFamily="49" charset="-122"/>
              </a:rPr>
              <a:t>        游山西村</a:t>
            </a:r>
            <a:endParaRPr lang="en-US" altLang="zh-CN" sz="4000" b="1" dirty="0">
              <a:solidFill>
                <a:schemeClr val="accent2">
                  <a:lumMod val="75000"/>
                </a:schemeClr>
              </a:solidFill>
              <a:latin typeface="黑体" pitchFamily="49" charset="-122"/>
              <a:ea typeface="黑体" pitchFamily="49" charset="-122"/>
            </a:endParaRPr>
          </a:p>
          <a:p>
            <a:r>
              <a:rPr lang="zh-CN" altLang="en-US" sz="3200" dirty="0">
                <a:latin typeface="华文中宋" pitchFamily="2" charset="-122"/>
                <a:ea typeface="华文中宋" pitchFamily="2" charset="-122"/>
              </a:rPr>
              <a:t>莫笑农家腊酒浑，丰年留客足鸡豚。</a:t>
            </a:r>
          </a:p>
          <a:p>
            <a:r>
              <a:rPr lang="zh-CN" altLang="en-US" sz="3200" dirty="0">
                <a:solidFill>
                  <a:schemeClr val="tx2">
                    <a:lumMod val="75000"/>
                  </a:schemeClr>
                </a:solidFill>
                <a:latin typeface="华文中宋" pitchFamily="2" charset="-122"/>
                <a:ea typeface="华文中宋" pitchFamily="2" charset="-122"/>
              </a:rPr>
              <a:t>山重水复疑无路，柳暗花明又一村。</a:t>
            </a:r>
          </a:p>
          <a:p>
            <a:r>
              <a:rPr lang="zh-CN" altLang="en-US" sz="3200" dirty="0">
                <a:latin typeface="华文中宋" pitchFamily="2" charset="-122"/>
                <a:ea typeface="华文中宋" pitchFamily="2" charset="-122"/>
              </a:rPr>
              <a:t>箫鼓追随春社近，衣冠简朴古风存。</a:t>
            </a:r>
          </a:p>
          <a:p>
            <a:r>
              <a:rPr lang="zh-CN" altLang="en-US" sz="3200" dirty="0">
                <a:latin typeface="华文中宋" pitchFamily="2" charset="-122"/>
                <a:ea typeface="华文中宋" pitchFamily="2" charset="-122"/>
              </a:rPr>
              <a:t>从今若许闲乘月，柱杖无时夜叩门。</a:t>
            </a:r>
          </a:p>
        </p:txBody>
      </p:sp>
      <p:sp>
        <p:nvSpPr>
          <p:cNvPr id="3" name="TextBox 2"/>
          <p:cNvSpPr txBox="1"/>
          <p:nvPr/>
        </p:nvSpPr>
        <p:spPr>
          <a:xfrm>
            <a:off x="971600" y="3573015"/>
            <a:ext cx="7200800" cy="2739211"/>
          </a:xfrm>
          <a:prstGeom prst="rect">
            <a:avLst/>
          </a:prstGeom>
          <a:noFill/>
        </p:spPr>
        <p:txBody>
          <a:bodyPr wrap="square" rtlCol="0">
            <a:spAutoFit/>
          </a:bodyPr>
          <a:lstStyle/>
          <a:p>
            <a:r>
              <a:rPr lang="zh-CN" altLang="en-US" sz="4400" b="1" dirty="0" smtClean="0">
                <a:solidFill>
                  <a:schemeClr val="accent2">
                    <a:lumMod val="75000"/>
                  </a:schemeClr>
                </a:solidFill>
                <a:latin typeface="黑体" pitchFamily="49" charset="-122"/>
                <a:ea typeface="黑体" pitchFamily="49" charset="-122"/>
              </a:rPr>
              <a:t>       </a:t>
            </a:r>
            <a:r>
              <a:rPr lang="zh-CN" altLang="en-US" sz="4000" b="1" dirty="0" smtClean="0">
                <a:solidFill>
                  <a:schemeClr val="accent2">
                    <a:lumMod val="75000"/>
                  </a:schemeClr>
                </a:solidFill>
                <a:latin typeface="黑体" pitchFamily="49" charset="-122"/>
                <a:ea typeface="黑体" pitchFamily="49" charset="-122"/>
              </a:rPr>
              <a:t>书   愤</a:t>
            </a:r>
            <a:endParaRPr lang="en-US" altLang="zh-CN" sz="4400" b="1" dirty="0" smtClean="0">
              <a:solidFill>
                <a:schemeClr val="accent2">
                  <a:lumMod val="75000"/>
                </a:schemeClr>
              </a:solidFill>
              <a:latin typeface="黑体" pitchFamily="49" charset="-122"/>
              <a:ea typeface="黑体" pitchFamily="49" charset="-122"/>
            </a:endParaRPr>
          </a:p>
          <a:p>
            <a:r>
              <a:rPr lang="zh-CN" altLang="en-US" sz="3200" dirty="0" smtClean="0">
                <a:latin typeface="华文中宋" pitchFamily="2" charset="-122"/>
                <a:ea typeface="华文中宋" pitchFamily="2" charset="-122"/>
              </a:rPr>
              <a:t>早</a:t>
            </a:r>
            <a:r>
              <a:rPr lang="zh-CN" altLang="en-US" sz="3200" dirty="0">
                <a:latin typeface="华文中宋" pitchFamily="2" charset="-122"/>
                <a:ea typeface="华文中宋" pitchFamily="2" charset="-122"/>
              </a:rPr>
              <a:t>岁那知世事艰，中原北望气如山。 </a:t>
            </a:r>
            <a:endParaRPr lang="en-US" altLang="zh-CN" sz="3200" dirty="0" smtClean="0">
              <a:latin typeface="华文中宋" pitchFamily="2" charset="-122"/>
              <a:ea typeface="华文中宋" pitchFamily="2" charset="-122"/>
            </a:endParaRPr>
          </a:p>
          <a:p>
            <a:r>
              <a:rPr lang="zh-CN" altLang="en-US" sz="3200" dirty="0" smtClean="0">
                <a:latin typeface="华文中宋" pitchFamily="2" charset="-122"/>
                <a:ea typeface="华文中宋" pitchFamily="2" charset="-122"/>
              </a:rPr>
              <a:t>楼船</a:t>
            </a:r>
            <a:r>
              <a:rPr lang="zh-CN" altLang="en-US" sz="3200" dirty="0">
                <a:latin typeface="华文中宋" pitchFamily="2" charset="-122"/>
                <a:ea typeface="华文中宋" pitchFamily="2" charset="-122"/>
              </a:rPr>
              <a:t>夜雪瓜洲渡，铁马秋风大散关。 </a:t>
            </a:r>
            <a:endParaRPr lang="en-US" altLang="zh-CN" sz="3200" dirty="0" smtClean="0">
              <a:latin typeface="华文中宋" pitchFamily="2" charset="-122"/>
              <a:ea typeface="华文中宋" pitchFamily="2" charset="-122"/>
            </a:endParaRPr>
          </a:p>
          <a:p>
            <a:r>
              <a:rPr lang="zh-CN" altLang="en-US" sz="3200" dirty="0" smtClean="0">
                <a:latin typeface="华文中宋" pitchFamily="2" charset="-122"/>
                <a:ea typeface="华文中宋" pitchFamily="2" charset="-122"/>
              </a:rPr>
              <a:t>塞上</a:t>
            </a:r>
            <a:r>
              <a:rPr lang="zh-CN" altLang="en-US" sz="3200" dirty="0">
                <a:latin typeface="华文中宋" pitchFamily="2" charset="-122"/>
                <a:ea typeface="华文中宋" pitchFamily="2" charset="-122"/>
              </a:rPr>
              <a:t>长城空自许，镜中衰鬓已先斑。 </a:t>
            </a:r>
            <a:endParaRPr lang="en-US" altLang="zh-CN" sz="3200" dirty="0" smtClean="0">
              <a:latin typeface="华文中宋" pitchFamily="2" charset="-122"/>
              <a:ea typeface="华文中宋" pitchFamily="2" charset="-122"/>
            </a:endParaRPr>
          </a:p>
          <a:p>
            <a:r>
              <a:rPr lang="en-US" altLang="zh-CN" sz="3200" dirty="0" smtClean="0">
                <a:latin typeface="华文中宋" pitchFamily="2" charset="-122"/>
                <a:ea typeface="华文中宋" pitchFamily="2" charset="-122"/>
              </a:rPr>
              <a:t>《</a:t>
            </a:r>
            <a:r>
              <a:rPr lang="zh-CN" altLang="en-US" sz="3200" dirty="0">
                <a:latin typeface="华文中宋" pitchFamily="2" charset="-122"/>
                <a:ea typeface="华文中宋" pitchFamily="2" charset="-122"/>
              </a:rPr>
              <a:t>出师</a:t>
            </a:r>
            <a:r>
              <a:rPr lang="en-US" altLang="zh-CN" sz="3200" dirty="0">
                <a:latin typeface="华文中宋" pitchFamily="2" charset="-122"/>
                <a:ea typeface="华文中宋" pitchFamily="2" charset="-122"/>
              </a:rPr>
              <a:t>》</a:t>
            </a:r>
            <a:r>
              <a:rPr lang="zh-CN" altLang="en-US" sz="3200" dirty="0">
                <a:latin typeface="华文中宋" pitchFamily="2" charset="-122"/>
                <a:ea typeface="华文中宋" pitchFamily="2" charset="-122"/>
              </a:rPr>
              <a:t>一表真名世，千载谁堪伯仲间</a:t>
            </a:r>
            <a:r>
              <a:rPr lang="en-US" altLang="zh-CN" sz="3200" dirty="0">
                <a:latin typeface="华文中宋" pitchFamily="2" charset="-122"/>
                <a:ea typeface="华文中宋" pitchFamily="2" charset="-122"/>
              </a:rPr>
              <a:t>!</a:t>
            </a:r>
            <a:endParaRPr lang="zh-CN" altLang="en-US" sz="3200" dirty="0">
              <a:latin typeface="华文中宋" pitchFamily="2" charset="-122"/>
              <a:ea typeface="华文中宋" pitchFamily="2" charset="-122"/>
            </a:endParaRPr>
          </a:p>
        </p:txBody>
      </p:sp>
    </p:spTree>
    <p:extLst>
      <p:ext uri="{BB962C8B-B14F-4D97-AF65-F5344CB8AC3E}">
        <p14:creationId xmlns:p14="http://schemas.microsoft.com/office/powerpoint/2010/main" val="58185712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7504" y="211569"/>
            <a:ext cx="8964488" cy="6601807"/>
          </a:xfrm>
          <a:prstGeom prst="rect">
            <a:avLst/>
          </a:prstGeom>
          <a:noFill/>
        </p:spPr>
        <p:txBody>
          <a:bodyPr wrap="square" rtlCol="0">
            <a:spAutoFit/>
          </a:bodyPr>
          <a:lstStyle/>
          <a:p>
            <a:r>
              <a:rPr lang="en-US" altLang="zh-CN" sz="2000" b="1" dirty="0" smtClean="0">
                <a:solidFill>
                  <a:srgbClr val="FF0000"/>
                </a:solidFill>
                <a:latin typeface="黑体" pitchFamily="49" charset="-122"/>
                <a:ea typeface="黑体" pitchFamily="49" charset="-122"/>
              </a:rPr>
              <a:t>21</a:t>
            </a:r>
            <a:r>
              <a:rPr lang="zh-CN" altLang="en-US" sz="2000" b="1" dirty="0" smtClean="0">
                <a:solidFill>
                  <a:srgbClr val="FF0000"/>
                </a:solidFill>
                <a:latin typeface="黑体" pitchFamily="49" charset="-122"/>
                <a:ea typeface="黑体" pitchFamily="49" charset="-122"/>
              </a:rPr>
              <a:t>岁， </a:t>
            </a:r>
            <a:r>
              <a:rPr lang="zh-CN" altLang="en-US" sz="2000" b="1" dirty="0"/>
              <a:t>唐琬被逐出家门，原因依古人的说法是“不当母夫人意”“二亲恐其惰於学，数谴妇，放翁不敢逆尊者意，与妇诀”。意思是说，唐琬在夫家，与婆婆不合；或说因为夫妻两人太恩爱，公婆认为会妨碍陆游的上进之心，所以常常责骂唐琬，而造成二人的分手．根据陆游自己在晚年的</a:t>
            </a:r>
            <a:r>
              <a:rPr lang="zh-CN" altLang="en-US" sz="2000" b="1" dirty="0" smtClean="0"/>
              <a:t>诗作则</a:t>
            </a:r>
            <a:r>
              <a:rPr lang="zh-CN" altLang="en-US" sz="2000" b="1" dirty="0"/>
              <a:t>是因为唐琬不孕，而遭公婆逐出</a:t>
            </a:r>
            <a:r>
              <a:rPr lang="zh-CN" altLang="en-US" sz="2000" b="1" dirty="0" smtClean="0"/>
              <a:t>。</a:t>
            </a:r>
            <a:endParaRPr lang="en-US" altLang="zh-CN" sz="2000" b="1" dirty="0" smtClean="0"/>
          </a:p>
          <a:p>
            <a:endParaRPr lang="zh-CN" altLang="en-US" sz="900" b="1" dirty="0"/>
          </a:p>
          <a:p>
            <a:r>
              <a:rPr lang="en-US" altLang="zh-CN" sz="2000" b="1" dirty="0">
                <a:solidFill>
                  <a:srgbClr val="FF0000"/>
                </a:solidFill>
                <a:latin typeface="黑体" pitchFamily="49" charset="-122"/>
                <a:ea typeface="黑体" pitchFamily="49" charset="-122"/>
              </a:rPr>
              <a:t>22</a:t>
            </a:r>
            <a:r>
              <a:rPr lang="zh-CN" altLang="en-US" sz="2000" b="1" dirty="0">
                <a:solidFill>
                  <a:srgbClr val="FF0000"/>
                </a:solidFill>
                <a:latin typeface="黑体" pitchFamily="49" charset="-122"/>
                <a:ea typeface="黑体" pitchFamily="49" charset="-122"/>
              </a:rPr>
              <a:t>岁，</a:t>
            </a:r>
            <a:r>
              <a:rPr lang="zh-CN" altLang="en-US" sz="2000" b="1" dirty="0" smtClean="0"/>
              <a:t>陆游</a:t>
            </a:r>
            <a:r>
              <a:rPr lang="zh-CN" altLang="en-US" sz="2000" b="1" dirty="0"/>
              <a:t>与唐婉难舍难分，不忍就此一去，相聚无缘，于是悄悄另筑别院安置</a:t>
            </a:r>
            <a:r>
              <a:rPr lang="zh-CN" altLang="en-US" sz="2000" b="1" dirty="0" smtClean="0"/>
              <a:t>唐婉。</a:t>
            </a:r>
            <a:endParaRPr lang="en-US" altLang="zh-CN" sz="2000" b="1" dirty="0" smtClean="0"/>
          </a:p>
          <a:p>
            <a:endParaRPr lang="zh-CN" altLang="en-US" sz="500" b="1" dirty="0"/>
          </a:p>
          <a:p>
            <a:r>
              <a:rPr lang="en-US" altLang="zh-CN" sz="2000" b="1" dirty="0">
                <a:solidFill>
                  <a:srgbClr val="FF0000"/>
                </a:solidFill>
                <a:latin typeface="黑体" pitchFamily="49" charset="-122"/>
                <a:ea typeface="黑体" pitchFamily="49" charset="-122"/>
              </a:rPr>
              <a:t>23</a:t>
            </a:r>
            <a:r>
              <a:rPr lang="zh-CN" altLang="en-US" sz="2000" b="1" dirty="0">
                <a:solidFill>
                  <a:srgbClr val="FF0000"/>
                </a:solidFill>
                <a:latin typeface="黑体" pitchFamily="49" charset="-122"/>
                <a:ea typeface="黑体" pitchFamily="49" charset="-122"/>
              </a:rPr>
              <a:t>岁，</a:t>
            </a:r>
            <a:r>
              <a:rPr lang="zh-CN" altLang="en-US" sz="2000" b="1" dirty="0" smtClean="0"/>
              <a:t>陆母</a:t>
            </a:r>
            <a:r>
              <a:rPr lang="zh-CN" altLang="en-US" sz="2000" b="1" dirty="0"/>
              <a:t>察觉两人私会之事。严令二人断绝来往，并为陆游另娶一位温顺本分的王氏女为妻，彻底切断了陆、唐之间的悠悠情丝</a:t>
            </a:r>
            <a:r>
              <a:rPr lang="zh-CN" altLang="en-US" sz="2000" b="1" dirty="0" smtClean="0"/>
              <a:t>。</a:t>
            </a:r>
            <a:endParaRPr lang="en-US" altLang="zh-CN" sz="2000" b="1" dirty="0" smtClean="0"/>
          </a:p>
          <a:p>
            <a:endParaRPr lang="zh-CN" altLang="en-US" sz="600" b="1" dirty="0"/>
          </a:p>
          <a:p>
            <a:r>
              <a:rPr lang="en-US" altLang="zh-CN" sz="2000" b="1" dirty="0">
                <a:solidFill>
                  <a:srgbClr val="FF0000"/>
                </a:solidFill>
                <a:latin typeface="黑体" pitchFamily="49" charset="-122"/>
                <a:ea typeface="黑体" pitchFamily="49" charset="-122"/>
              </a:rPr>
              <a:t>27</a:t>
            </a:r>
            <a:r>
              <a:rPr lang="zh-CN" altLang="en-US" sz="2000" b="1" dirty="0">
                <a:solidFill>
                  <a:srgbClr val="FF0000"/>
                </a:solidFill>
                <a:latin typeface="黑体" pitchFamily="49" charset="-122"/>
                <a:ea typeface="黑体" pitchFamily="49" charset="-122"/>
              </a:rPr>
              <a:t>岁，</a:t>
            </a:r>
            <a:r>
              <a:rPr lang="zh-CN" altLang="en-US" sz="2000" b="1" dirty="0" smtClean="0"/>
              <a:t>陆游</a:t>
            </a:r>
            <a:r>
              <a:rPr lang="zh-CN" altLang="en-US" sz="2000" b="1" dirty="0"/>
              <a:t>只身离开了故乡山阴以他扎实的学识功底和才气横溢的文思博得了考官陆阜的赏识，被荐为魁首。春季游春时在绍兴城外的沈氏园中，唐琬和丈夫赵士程也来此游春．两人重逢，又无法当面相诉离情，随后，唐琬派人送来一些酒菜，默默以示关怀，而就与丈夫离去，陆游在伤心之余，就是园子的壁上题下了一首哀怨的</a:t>
            </a:r>
            <a:r>
              <a:rPr lang="en-US" altLang="zh-CN" sz="2000" b="1" dirty="0"/>
              <a:t>《</a:t>
            </a:r>
            <a:r>
              <a:rPr lang="zh-CN" altLang="en-US" sz="2000" b="1" dirty="0"/>
              <a:t>钗头</a:t>
            </a:r>
            <a:r>
              <a:rPr lang="zh-CN" altLang="en-US" sz="2000" b="1" dirty="0" smtClean="0"/>
              <a:t>凤</a:t>
            </a:r>
            <a:r>
              <a:rPr lang="en-US" altLang="zh-CN" sz="2000" b="1" dirty="0" smtClean="0"/>
              <a:t>》</a:t>
            </a:r>
            <a:r>
              <a:rPr lang="zh-CN" altLang="en-US" sz="2000" b="1" dirty="0" smtClean="0"/>
              <a:t>。</a:t>
            </a:r>
            <a:endParaRPr lang="en-US" altLang="zh-CN" sz="2000" b="1" dirty="0" smtClean="0"/>
          </a:p>
          <a:p>
            <a:endParaRPr lang="zh-CN" altLang="en-US" sz="600" b="1" dirty="0"/>
          </a:p>
          <a:p>
            <a:r>
              <a:rPr lang="en-US" altLang="zh-CN" sz="2000" b="1" dirty="0">
                <a:solidFill>
                  <a:srgbClr val="FF0000"/>
                </a:solidFill>
                <a:latin typeface="黑体" pitchFamily="49" charset="-122"/>
                <a:ea typeface="黑体" pitchFamily="49" charset="-122"/>
              </a:rPr>
              <a:t>28</a:t>
            </a:r>
            <a:r>
              <a:rPr lang="zh-CN" altLang="en-US" sz="2000" b="1" dirty="0">
                <a:solidFill>
                  <a:srgbClr val="FF0000"/>
                </a:solidFill>
                <a:latin typeface="黑体" pitchFamily="49" charset="-122"/>
                <a:ea typeface="黑体" pitchFamily="49" charset="-122"/>
              </a:rPr>
              <a:t>岁，</a:t>
            </a:r>
            <a:r>
              <a:rPr lang="zh-CN" altLang="en-US" sz="2000" b="1" dirty="0" smtClean="0"/>
              <a:t>唐婉</a:t>
            </a:r>
            <a:r>
              <a:rPr lang="zh-CN" altLang="en-US" sz="2000" b="1" dirty="0"/>
              <a:t>再次来到沈园瞥见陆游的题词，不由感慨万千，于是和了一阙</a:t>
            </a:r>
            <a:r>
              <a:rPr lang="en-US" altLang="zh-CN" sz="2000" b="1" dirty="0"/>
              <a:t>《</a:t>
            </a:r>
            <a:r>
              <a:rPr lang="zh-CN" altLang="en-US" sz="2000" b="1" dirty="0"/>
              <a:t>钗头凤</a:t>
            </a:r>
            <a:r>
              <a:rPr lang="en-US" altLang="zh-CN" sz="2000" b="1" dirty="0" smtClean="0"/>
              <a:t>》</a:t>
            </a:r>
            <a:r>
              <a:rPr lang="zh-CN" altLang="en-US" sz="2000" b="1" dirty="0" smtClean="0"/>
              <a:t>。同年</a:t>
            </a:r>
            <a:r>
              <a:rPr lang="zh-CN" altLang="en-US" sz="2000" b="1" dirty="0"/>
              <a:t>秋，唐婉病故</a:t>
            </a:r>
            <a:r>
              <a:rPr lang="zh-CN" altLang="en-US" sz="2000" b="1" dirty="0" smtClean="0"/>
              <a:t>。</a:t>
            </a:r>
            <a:endParaRPr lang="en-US" altLang="zh-CN" sz="2000" b="1" dirty="0" smtClean="0"/>
          </a:p>
          <a:p>
            <a:endParaRPr lang="zh-CN" altLang="en-US" sz="500" b="1" dirty="0"/>
          </a:p>
          <a:p>
            <a:r>
              <a:rPr lang="en-US" altLang="zh-CN" sz="2000" b="1" dirty="0">
                <a:solidFill>
                  <a:srgbClr val="FF0000"/>
                </a:solidFill>
                <a:latin typeface="黑体" pitchFamily="49" charset="-122"/>
                <a:ea typeface="黑体" pitchFamily="49" charset="-122"/>
              </a:rPr>
              <a:t>29</a:t>
            </a:r>
            <a:r>
              <a:rPr lang="zh-CN" altLang="en-US" sz="2000" b="1" dirty="0">
                <a:solidFill>
                  <a:srgbClr val="FF0000"/>
                </a:solidFill>
                <a:latin typeface="黑体" pitchFamily="49" charset="-122"/>
                <a:ea typeface="黑体" pitchFamily="49" charset="-122"/>
              </a:rPr>
              <a:t>岁， </a:t>
            </a:r>
            <a:r>
              <a:rPr lang="zh-CN" altLang="en-US" sz="2000" b="1" dirty="0"/>
              <a:t>参加进士考试，名列第一。因为他平常“喜论恢复”，又名在奸臣秦桧之孙秦埙的前头，所以在复试的时候，被秦桧除名</a:t>
            </a:r>
            <a:r>
              <a:rPr lang="zh-CN" altLang="en-US" sz="2000" b="1" dirty="0" smtClean="0"/>
              <a:t>。</a:t>
            </a:r>
            <a:endParaRPr lang="en-US" altLang="zh-CN" sz="2000" b="1" dirty="0" smtClean="0"/>
          </a:p>
          <a:p>
            <a:endParaRPr lang="zh-CN" altLang="en-US" sz="900" b="1" dirty="0"/>
          </a:p>
          <a:p>
            <a:r>
              <a:rPr lang="en-US" altLang="zh-CN" sz="2000" b="1" dirty="0">
                <a:solidFill>
                  <a:srgbClr val="FF0000"/>
                </a:solidFill>
                <a:latin typeface="黑体" pitchFamily="49" charset="-122"/>
                <a:ea typeface="黑体" pitchFamily="49" charset="-122"/>
              </a:rPr>
              <a:t>31</a:t>
            </a:r>
            <a:r>
              <a:rPr lang="zh-CN" altLang="en-US" sz="2000" b="1" dirty="0">
                <a:solidFill>
                  <a:srgbClr val="FF0000"/>
                </a:solidFill>
                <a:latin typeface="黑体" pitchFamily="49" charset="-122"/>
                <a:ea typeface="黑体" pitchFamily="49" charset="-122"/>
              </a:rPr>
              <a:t>岁，</a:t>
            </a:r>
            <a:r>
              <a:rPr lang="zh-CN" altLang="en-US" sz="2000" b="1" dirty="0"/>
              <a:t> 秦桧病死，陆游的仕途开始明朗</a:t>
            </a:r>
            <a:r>
              <a:rPr lang="zh-CN" altLang="en-US" sz="2000" b="1" dirty="0" smtClean="0"/>
              <a:t>。</a:t>
            </a:r>
            <a:endParaRPr lang="zh-CN" altLang="en-US" sz="2000" b="1" dirty="0"/>
          </a:p>
        </p:txBody>
      </p:sp>
      <p:sp>
        <p:nvSpPr>
          <p:cNvPr id="3" name="矩形 2"/>
          <p:cNvSpPr/>
          <p:nvPr/>
        </p:nvSpPr>
        <p:spPr>
          <a:xfrm>
            <a:off x="7034255" y="6160238"/>
            <a:ext cx="2037737" cy="646331"/>
          </a:xfrm>
          <a:prstGeom prst="rect">
            <a:avLst/>
          </a:prstGeom>
          <a:solidFill>
            <a:schemeClr val="accent4">
              <a:lumMod val="20000"/>
              <a:lumOff val="80000"/>
            </a:schemeClr>
          </a:solidFill>
          <a:ln>
            <a:solidFill>
              <a:schemeClr val="accent1">
                <a:lumMod val="60000"/>
                <a:lumOff val="40000"/>
              </a:schemeClr>
            </a:solidFill>
          </a:ln>
        </p:spPr>
        <p:txBody>
          <a:bodyPr wrap="none">
            <a:spAutoFit/>
          </a:bodyPr>
          <a:lstStyle/>
          <a:p>
            <a:r>
              <a:rPr lang="zh-CN" altLang="en-US" sz="3600" b="1" dirty="0">
                <a:solidFill>
                  <a:srgbClr val="FF0000"/>
                </a:solidFill>
                <a:latin typeface="隶书" pitchFamily="49" charset="-122"/>
                <a:ea typeface="隶书" pitchFamily="49" charset="-122"/>
              </a:rPr>
              <a:t>创作背景</a:t>
            </a:r>
          </a:p>
        </p:txBody>
      </p:sp>
    </p:spTree>
    <p:extLst>
      <p:ext uri="{BB962C8B-B14F-4D97-AF65-F5344CB8AC3E}">
        <p14:creationId xmlns:p14="http://schemas.microsoft.com/office/powerpoint/2010/main" val="211528378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blinds(vertical)">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blinds(vertical)">
                                      <p:cBhvr>
                                        <p:cTn id="17" dur="5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5" fill="hold" grpId="0" nodeType="click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blinds(vertical)">
                                      <p:cBhvr>
                                        <p:cTn id="22" dur="500"/>
                                        <p:tgtEl>
                                          <p:spTgt spid="2">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5" fill="hold" grpId="0" nodeType="click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animEffect transition="in" filter="blinds(vertical)">
                                      <p:cBhvr>
                                        <p:cTn id="27" dur="500"/>
                                        <p:tgtEl>
                                          <p:spTgt spid="2">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5" fill="hold" grpId="0" nodeType="clickEffect">
                                  <p:stCondLst>
                                    <p:cond delay="0"/>
                                  </p:stCondLst>
                                  <p:childTnLst>
                                    <p:set>
                                      <p:cBhvr>
                                        <p:cTn id="31" dur="1" fill="hold">
                                          <p:stCondLst>
                                            <p:cond delay="0"/>
                                          </p:stCondLst>
                                        </p:cTn>
                                        <p:tgtEl>
                                          <p:spTgt spid="2">
                                            <p:txEl>
                                              <p:pRg st="10" end="10"/>
                                            </p:txEl>
                                          </p:spTgt>
                                        </p:tgtEl>
                                        <p:attrNameLst>
                                          <p:attrName>style.visibility</p:attrName>
                                        </p:attrNameLst>
                                      </p:cBhvr>
                                      <p:to>
                                        <p:strVal val="visible"/>
                                      </p:to>
                                    </p:set>
                                    <p:animEffect transition="in" filter="blinds(vertical)">
                                      <p:cBhvr>
                                        <p:cTn id="32" dur="500"/>
                                        <p:tgtEl>
                                          <p:spTgt spid="2">
                                            <p:txEl>
                                              <p:pRg st="10" end="1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5" fill="hold" grpId="0" nodeType="clickEffect">
                                  <p:stCondLst>
                                    <p:cond delay="0"/>
                                  </p:stCondLst>
                                  <p:childTnLst>
                                    <p:set>
                                      <p:cBhvr>
                                        <p:cTn id="36" dur="1" fill="hold">
                                          <p:stCondLst>
                                            <p:cond delay="0"/>
                                          </p:stCondLst>
                                        </p:cTn>
                                        <p:tgtEl>
                                          <p:spTgt spid="2">
                                            <p:txEl>
                                              <p:pRg st="12" end="12"/>
                                            </p:txEl>
                                          </p:spTgt>
                                        </p:tgtEl>
                                        <p:attrNameLst>
                                          <p:attrName>style.visibility</p:attrName>
                                        </p:attrNameLst>
                                      </p:cBhvr>
                                      <p:to>
                                        <p:strVal val="visible"/>
                                      </p:to>
                                    </p:set>
                                    <p:animEffect transition="in" filter="blinds(vertical)">
                                      <p:cBhvr>
                                        <p:cTn id="37" dur="500"/>
                                        <p:tgtEl>
                                          <p:spTgt spid="2">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bldLvl="2" advAuto="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img617.ph.126.net/iTPva2JNjCML9U6fBypGyw==/166210973747842761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005"/>
            <a:ext cx="9178822" cy="68710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119733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circle(in)">
                                      <p:cBhvr>
                                        <p:cTn id="7" dur="20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i1.dpfile.com/groups/grouppic/2009-11-06/zhoubianyou_253446_2452955_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073"/>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346673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circle(in)">
                                      <p:cBhvr>
                                        <p:cTn id="7"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629</TotalTime>
  <Words>1578</Words>
  <Application/>
  <PresentationFormat/>
  <Paragraphs>144</Paragraphs>
  <Slides>22</Slides>
  <Notes>1</Notes>
  <HiddenSlides>0</HiddenSlides>
  <MMClips>0</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cp:lastModifiedBy>
  <cp:revision/>
  <dcterms:created xsi:type="dcterms:W3CDTF">2016-03-02T01:42:45Z</dcterms:created>
  <dcterms:modified xsi:type="dcterms:W3CDTF">2018-08-19T20:48:07Z</dcterms:modified>
  <cp:category/>
</cp:coreProperties>
</file>