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4" r:id="rId3"/>
    <p:sldId id="297" r:id="rId4"/>
    <p:sldId id="261" r:id="rId5"/>
    <p:sldId id="262" r:id="rId6"/>
    <p:sldId id="308" r:id="rId7"/>
    <p:sldId id="309" r:id="rId8"/>
    <p:sldId id="298" r:id="rId9"/>
    <p:sldId id="264" r:id="rId10"/>
    <p:sldId id="277" r:id="rId11"/>
    <p:sldId id="303" r:id="rId12"/>
    <p:sldId id="311" r:id="rId13"/>
    <p:sldId id="310" r:id="rId14"/>
    <p:sldId id="312" r:id="rId15"/>
    <p:sldId id="323" r:id="rId16"/>
    <p:sldId id="319" r:id="rId17"/>
    <p:sldId id="320" r:id="rId18"/>
    <p:sldId id="330" r:id="rId19"/>
    <p:sldId id="321" r:id="rId20"/>
    <p:sldId id="322" r:id="rId21"/>
    <p:sldId id="271" r:id="rId22"/>
    <p:sldId id="313" r:id="rId23"/>
    <p:sldId id="328" r:id="rId24"/>
    <p:sldId id="324" r:id="rId25"/>
    <p:sldId id="325" r:id="rId26"/>
    <p:sldId id="331" r:id="rId27"/>
    <p:sldId id="326" r:id="rId28"/>
    <p:sldId id="327" r:id="rId29"/>
    <p:sldId id="305" r:id="rId30"/>
    <p:sldId id="332" r:id="rId31"/>
    <p:sldId id="333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2E23F-F6D4-4C1F-929B-8884D0F62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82BA-E20D-4FC8-A107-85249EA9F1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2E23F-F6D4-4C1F-929B-8884D0F62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82BA-E20D-4FC8-A107-85249EA9F1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2E23F-F6D4-4C1F-929B-8884D0F62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82BA-E20D-4FC8-A107-85249EA9F1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2E23F-F6D4-4C1F-929B-8884D0F62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82BA-E20D-4FC8-A107-85249EA9F1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2E23F-F6D4-4C1F-929B-8884D0F62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82BA-E20D-4FC8-A107-85249EA9F1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2E23F-F6D4-4C1F-929B-8884D0F62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82BA-E20D-4FC8-A107-85249EA9F1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2E23F-F6D4-4C1F-929B-8884D0F62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82BA-E20D-4FC8-A107-85249EA9F1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2E23F-F6D4-4C1F-929B-8884D0F62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82BA-E20D-4FC8-A107-85249EA9F1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2E23F-F6D4-4C1F-929B-8884D0F62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82BA-E20D-4FC8-A107-85249EA9F1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2E23F-F6D4-4C1F-929B-8884D0F62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82BA-E20D-4FC8-A107-85249EA9F1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2E23F-F6D4-4C1F-929B-8884D0F62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82BA-E20D-4FC8-A107-85249EA9F1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2E23F-F6D4-4C1F-929B-8884D0F624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B82BA-E20D-4FC8-A107-85249EA9F1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E:\叶子\假期作业\叶子作业\素材\t01cbc55355df2c97b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187624" y="1340768"/>
            <a:ext cx="6090129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15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新魏" pitchFamily="2" charset="-122"/>
                <a:ea typeface="华文新魏" pitchFamily="2" charset="-122"/>
              </a:rPr>
              <a:t>准备上课</a:t>
            </a:r>
            <a:endParaRPr lang="zh-CN" altLang="en-US" sz="115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5b0988e595225.cdn.sohucs.com/images/20190929/c0bf762920bc4baf8174c8f160396422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600" y="188640"/>
            <a:ext cx="6984776" cy="4706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67544" y="5229200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世界是平的，世界是通的</a:t>
            </a:r>
            <a:endParaRPr lang="zh-CN" alt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32040" y="428178"/>
            <a:ext cx="403244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        </a:t>
            </a:r>
            <a:r>
              <a:rPr lang="zh-CN" altLang="zh-CN" sz="2400" dirty="0" smtClean="0">
                <a:latin typeface="华文楷体" pitchFamily="2" charset="-122"/>
                <a:ea typeface="华文楷体" pitchFamily="2" charset="-122"/>
              </a:rPr>
              <a:t>中国散文源远流长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，浩浩汤汤，在殷商时代已初具特质，这是从正值盛年的土壤里生长出来的文化情怀和文化自信，元气蓬勃，淋漓酣畅。</a:t>
            </a:r>
            <a:br>
              <a:rPr lang="en-US" altLang="zh-CN" sz="2400" dirty="0">
                <a:latin typeface="华文楷体" pitchFamily="2" charset="-122"/>
                <a:ea typeface="华文楷体" pitchFamily="2" charset="-122"/>
              </a:rPr>
            </a:b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zh-CN" sz="2400" dirty="0" smtClean="0">
                <a:latin typeface="华文楷体" pitchFamily="2" charset="-122"/>
                <a:ea typeface="华文楷体" pitchFamily="2" charset="-122"/>
              </a:rPr>
              <a:t>中国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出版集团华文出版社出版发行的“丝绸之路名家精选文库”，承续着这股源源不竭的潮流。第一辑包括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位名家的散文佳作。这些作家，有耄耋长者，有青年才俊，他们风格迥异，各有妙趣，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部书稿，清典可味，雅有新声，纵横浩荡地连接起丝绸之路的文明长廊。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http://img.mp.itc.cn/upload/20170412/7ba62de32663497aa4cb70edcc567d78_th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56025" y="0"/>
            <a:ext cx="4849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122115" y="1227823"/>
            <a:ext cx="396043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/>
              <a:t>《人民日报》</a:t>
            </a:r>
            <a:r>
              <a:rPr lang="zh-CN" altLang="zh-CN" sz="2800" dirty="0"/>
              <a:t>文艺部主任记者、人民网文化记者。吉林长春人，中国人民大学文艺学</a:t>
            </a:r>
            <a:r>
              <a:rPr lang="zh-CN" altLang="zh-CN" sz="2800" dirty="0" smtClean="0"/>
              <a:t>博士</a:t>
            </a:r>
            <a:r>
              <a:rPr lang="zh-CN" altLang="en-US" sz="2800" dirty="0" smtClean="0"/>
              <a:t>，当代作家</a:t>
            </a:r>
            <a:r>
              <a:rPr lang="zh-CN" altLang="zh-CN" sz="2800" dirty="0" smtClean="0"/>
              <a:t>。</a:t>
            </a:r>
            <a:r>
              <a:rPr lang="zh-CN" altLang="zh-CN" sz="2800" dirty="0"/>
              <a:t>作品有《不安的缪斯》、《重返普罗旺斯》、《沉沦的圣殿》等。</a:t>
            </a:r>
            <a:r>
              <a:rPr lang="en-US" altLang="zh-CN" sz="2800" dirty="0"/>
              <a:t> </a:t>
            </a:r>
            <a:r>
              <a:rPr lang="zh-CN" altLang="zh-CN" sz="2800" dirty="0"/>
              <a:t>她酷爱文学、电影、戏剧，在《国家人文历史》杂志常年开设专栏“一个人的电影史”。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430268" y="40466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</a:rPr>
              <a:t>李</a:t>
            </a:r>
            <a:r>
              <a:rPr lang="zh-CN" altLang="zh-CN" sz="3600" dirty="0" smtClean="0">
                <a:solidFill>
                  <a:srgbClr val="FF0000"/>
                </a:solidFill>
              </a:rPr>
              <a:t>舫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-26815" y="3767311"/>
            <a:ext cx="1967162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s://inews.gtimg.com/newsapp_bt/0/2932548998/641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 bwMode="auto">
          <a:xfrm>
            <a:off x="107504" y="76532"/>
            <a:ext cx="4079291" cy="342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7" descr="https://k.sinaimg.cn/n/translate/366/w700h466/20181030/4XtU-hmivixn2724429.jpg/w700h350z1l10t1086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9" descr="https://k.sinaimg.cn/n/translate/366/w700h466/20181030/4XtU-hmivixn2724429.jpg/w700h350z1l10t1086d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35" name="Picture 11" descr="http://5b0988e595225.cdn.sohucs.com/images/20190726/fcac111f740b445bacca9967aa2ee363.jpeg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 bwMode="auto">
          <a:xfrm>
            <a:off x="1940347" y="3802190"/>
            <a:ext cx="3181768" cy="284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234" y="188640"/>
            <a:ext cx="7099548" cy="3549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51520" y="4005064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        2019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10</a:t>
            </a:r>
            <a:r>
              <a:rPr lang="zh-CN" altLang="en-US" sz="2400" dirty="0"/>
              <a:t>月</a:t>
            </a:r>
            <a:r>
              <a:rPr lang="en-US" altLang="zh-CN" sz="2400" dirty="0"/>
              <a:t>30</a:t>
            </a:r>
            <a:r>
              <a:rPr lang="zh-CN" altLang="en-US" sz="2400" dirty="0" smtClean="0"/>
              <a:t>日，由</a:t>
            </a:r>
            <a:r>
              <a:rPr lang="zh-CN" altLang="en-US" sz="2400" dirty="0"/>
              <a:t>人民日报海外版主办的</a:t>
            </a:r>
            <a:r>
              <a:rPr lang="en-US" altLang="zh-CN" sz="2400" dirty="0"/>
              <a:t>2018</a:t>
            </a:r>
            <a:r>
              <a:rPr lang="zh-CN" altLang="en-US" sz="2400" dirty="0"/>
              <a:t>丝路文化发展论坛在博鳌举行。人民日报社海外版副总编辑李舫主持</a:t>
            </a:r>
            <a:r>
              <a:rPr lang="zh-CN" altLang="en-US" sz="2400" dirty="0" smtClean="0"/>
              <a:t>论坛。</a:t>
            </a:r>
            <a:endParaRPr lang="en-US" altLang="zh-CN" sz="2400" dirty="0" smtClean="0"/>
          </a:p>
          <a:p>
            <a:r>
              <a:rPr lang="zh-CN" altLang="en-US" sz="2400" dirty="0" smtClean="0"/>
              <a:t>“</a:t>
            </a:r>
            <a:r>
              <a:rPr lang="zh-CN" altLang="en-US" sz="2400" dirty="0"/>
              <a:t>国之交在于民相亲，民相亲在于心相通。”李舫在最后提到，“一带一路”要行稳致远，离不开“民心相通”的支撑和保障，而在实现“民心相通”上，文化的交流又有着无与伦比的优势</a:t>
            </a:r>
            <a:r>
              <a:rPr lang="zh-CN" altLang="en-US" sz="2400" dirty="0" smtClean="0"/>
              <a:t>。</a:t>
            </a:r>
            <a:r>
              <a:rPr lang="zh-CN" altLang="en-US" sz="2400" dirty="0"/>
              <a:t>她表示，希望通过我们的努力，能让更多的人参与到“一带一路”建设中来，让更多国家民众的心被“一带一路”连接起来。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572527_155138450203_2"/>
          <p:cNvPicPr>
            <a:picLocks noGrp="1" noChangeAspect="1"/>
          </p:cNvPicPr>
          <p:nvPr isPhoto="1"/>
        </p:nvPicPr>
        <p:blipFill rotWithShape="1">
          <a:blip r:embed="rId1">
            <a:lum/>
          </a:blip>
          <a:srcRect/>
          <a:stretch>
            <a:fillRect/>
          </a:stretch>
        </p:blipFill>
        <p:spPr>
          <a:xfrm>
            <a:off x="-503031" y="7938"/>
            <a:ext cx="9647031" cy="685006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11560" y="910461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感知课文，夯实基础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E:\叶子\假期作业\叶子作业\素材\t0174edeb6ff45c553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23528" y="476672"/>
            <a:ext cx="83529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+mn-ea"/>
              </a:rPr>
              <a:t>无垠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 smtClean="0"/>
              <a:t>y</a:t>
            </a:r>
            <a:r>
              <a:rPr lang="zh-CN" altLang="zh-CN" sz="2800" dirty="0" smtClean="0"/>
              <a:t>í</a:t>
            </a:r>
            <a:r>
              <a:rPr lang="en-US" altLang="zh-CN" sz="2800" dirty="0" smtClean="0"/>
              <a:t>n 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en-US" altLang="zh-CN" sz="2800" dirty="0">
                <a:latin typeface="+mn-ea"/>
              </a:rPr>
              <a:t> </a:t>
            </a:r>
            <a:r>
              <a:rPr lang="zh-CN" altLang="zh-CN" sz="2800" dirty="0" smtClean="0">
                <a:latin typeface="+mn-ea"/>
              </a:rPr>
              <a:t>张骞（</a:t>
            </a:r>
            <a:r>
              <a:rPr lang="en-US" altLang="zh-CN" sz="2800" dirty="0" smtClean="0"/>
              <a:t> qi</a:t>
            </a:r>
            <a:r>
              <a:rPr lang="zh-CN" altLang="zh-CN" sz="2800" dirty="0" smtClean="0"/>
              <a:t>ā</a:t>
            </a:r>
            <a:r>
              <a:rPr lang="en-US" altLang="zh-CN" sz="2800" dirty="0" smtClean="0"/>
              <a:t>n 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en-US" altLang="zh-CN" sz="2800" dirty="0">
                <a:latin typeface="+mn-ea"/>
              </a:rPr>
              <a:t> </a:t>
            </a:r>
            <a:r>
              <a:rPr lang="zh-CN" altLang="zh-CN" sz="2800" dirty="0" smtClean="0">
                <a:latin typeface="+mn-ea"/>
              </a:rPr>
              <a:t>深邃（</a:t>
            </a:r>
            <a:r>
              <a:rPr lang="en-US" altLang="zh-CN" sz="2800" dirty="0" err="1" smtClean="0"/>
              <a:t>su</a:t>
            </a:r>
            <a:r>
              <a:rPr lang="zh-CN" altLang="zh-CN" sz="2800" dirty="0" smtClean="0"/>
              <a:t>ì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en-US" altLang="zh-CN" sz="2800" dirty="0" smtClean="0">
                <a:latin typeface="+mn-ea"/>
              </a:rPr>
              <a:t> </a:t>
            </a:r>
            <a:r>
              <a:rPr lang="zh-CN" altLang="zh-CN" sz="2800" dirty="0" smtClean="0">
                <a:latin typeface="+mn-ea"/>
              </a:rPr>
              <a:t>须臾（</a:t>
            </a:r>
            <a:r>
              <a:rPr lang="en-US" altLang="zh-CN" sz="2800" dirty="0" smtClean="0"/>
              <a:t> y</a:t>
            </a:r>
            <a:r>
              <a:rPr lang="zh-CN" altLang="zh-CN" sz="2800" dirty="0" smtClean="0"/>
              <a:t>ú</a:t>
            </a:r>
            <a:r>
              <a:rPr lang="en-US" altLang="zh-CN" sz="2800" dirty="0" smtClean="0"/>
              <a:t> </a:t>
            </a:r>
            <a:r>
              <a:rPr lang="zh-CN" altLang="zh-CN" sz="2800" dirty="0" smtClean="0">
                <a:latin typeface="+mn-ea"/>
              </a:rPr>
              <a:t>）</a:t>
            </a:r>
            <a:br>
              <a:rPr lang="en-US" altLang="zh-CN" sz="2800" dirty="0" smtClean="0">
                <a:latin typeface="+mn-ea"/>
              </a:rPr>
            </a:br>
            <a:endParaRPr lang="en-US" altLang="zh-CN" sz="2800" dirty="0" smtClean="0">
              <a:latin typeface="+mn-ea"/>
            </a:endParaRPr>
          </a:p>
          <a:p>
            <a:r>
              <a:rPr lang="zh-CN" altLang="zh-CN" sz="2800" dirty="0" smtClean="0">
                <a:latin typeface="+mn-ea"/>
              </a:rPr>
              <a:t>不啻（</a:t>
            </a:r>
            <a:r>
              <a:rPr lang="en-US" altLang="zh-CN" sz="2800" dirty="0" smtClean="0">
                <a:latin typeface="+mn-ea"/>
              </a:rPr>
              <a:t> </a:t>
            </a:r>
            <a:r>
              <a:rPr lang="en-US" altLang="zh-CN" sz="2800" dirty="0" smtClean="0"/>
              <a:t> </a:t>
            </a:r>
            <a:r>
              <a:rPr lang="en-US" altLang="zh-CN" sz="2800" dirty="0" err="1" smtClean="0"/>
              <a:t>ch</a:t>
            </a:r>
            <a:r>
              <a:rPr lang="zh-CN" altLang="zh-CN" sz="2800" dirty="0" smtClean="0"/>
              <a:t>ì</a:t>
            </a:r>
            <a:r>
              <a:rPr lang="en-US" altLang="zh-CN" sz="2800" dirty="0" smtClean="0"/>
              <a:t>  </a:t>
            </a:r>
            <a:r>
              <a:rPr lang="en-US" altLang="zh-CN" sz="2800" dirty="0" smtClean="0">
                <a:latin typeface="+mn-ea"/>
              </a:rPr>
              <a:t>  </a:t>
            </a:r>
            <a:r>
              <a:rPr lang="zh-CN" altLang="zh-CN" sz="2800" dirty="0" smtClean="0">
                <a:latin typeface="+mn-ea"/>
              </a:rPr>
              <a:t>）浸润（</a:t>
            </a:r>
            <a:r>
              <a:rPr lang="en-US" altLang="zh-CN" sz="2800" dirty="0" smtClean="0">
                <a:latin typeface="+mn-ea"/>
              </a:rPr>
              <a:t> </a:t>
            </a:r>
            <a:r>
              <a:rPr lang="en-US" altLang="zh-CN" sz="2800" dirty="0" smtClean="0"/>
              <a:t> j</a:t>
            </a:r>
            <a:r>
              <a:rPr lang="zh-CN" altLang="zh-CN" sz="2800" dirty="0" smtClean="0"/>
              <a:t>ì</a:t>
            </a:r>
            <a:r>
              <a:rPr lang="en-US" altLang="zh-CN" sz="2800" dirty="0" smtClean="0"/>
              <a:t>n</a:t>
            </a:r>
            <a:r>
              <a:rPr lang="en-US" altLang="zh-CN" sz="2800" dirty="0" smtClean="0">
                <a:latin typeface="+mn-ea"/>
              </a:rPr>
              <a:t>  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en-US" altLang="zh-CN" sz="2800" dirty="0" smtClean="0">
                <a:latin typeface="+mn-ea"/>
              </a:rPr>
              <a:t> </a:t>
            </a:r>
            <a:r>
              <a:rPr lang="zh-CN" altLang="zh-CN" sz="2800" dirty="0" smtClean="0">
                <a:latin typeface="+mn-ea"/>
              </a:rPr>
              <a:t>徽号（</a:t>
            </a:r>
            <a:r>
              <a:rPr lang="en-US" altLang="zh-CN" sz="2800" dirty="0" smtClean="0">
                <a:latin typeface="+mn-ea"/>
              </a:rPr>
              <a:t> </a:t>
            </a:r>
            <a:r>
              <a:rPr lang="en-US" altLang="zh-CN" sz="2800" dirty="0" smtClean="0"/>
              <a:t> </a:t>
            </a:r>
            <a:r>
              <a:rPr lang="en-US" altLang="zh-CN" sz="2800" dirty="0" err="1" smtClean="0"/>
              <a:t>hu</a:t>
            </a:r>
            <a:r>
              <a:rPr lang="zh-CN" altLang="zh-CN" sz="2800" dirty="0" smtClean="0"/>
              <a:t>ī</a:t>
            </a:r>
            <a:r>
              <a:rPr lang="en-US" altLang="zh-CN" sz="2800" dirty="0" smtClean="0"/>
              <a:t> </a:t>
            </a:r>
            <a:r>
              <a:rPr lang="en-US" altLang="zh-CN" sz="2800" dirty="0" smtClean="0">
                <a:latin typeface="+mn-ea"/>
              </a:rPr>
              <a:t>  </a:t>
            </a:r>
            <a:r>
              <a:rPr lang="zh-CN" altLang="zh-CN" sz="2800" dirty="0" smtClean="0">
                <a:latin typeface="+mn-ea"/>
              </a:rPr>
              <a:t>）</a:t>
            </a:r>
            <a:endParaRPr lang="en-US" altLang="zh-CN" sz="2800" dirty="0" smtClean="0">
              <a:latin typeface="+mn-ea"/>
            </a:endParaRPr>
          </a:p>
          <a:p>
            <a:br>
              <a:rPr lang="en-US" altLang="zh-CN" sz="2800" dirty="0">
                <a:latin typeface="+mn-ea"/>
              </a:rPr>
            </a:br>
            <a:r>
              <a:rPr lang="zh-CN" altLang="zh-CN" sz="2800" dirty="0">
                <a:latin typeface="+mn-ea"/>
              </a:rPr>
              <a:t>毋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 smtClean="0"/>
              <a:t> w</a:t>
            </a:r>
            <a:r>
              <a:rPr lang="zh-CN" altLang="zh-CN" sz="2800" dirty="0" smtClean="0"/>
              <a:t>ú</a:t>
            </a:r>
            <a:r>
              <a:rPr lang="en-US" altLang="zh-CN" sz="2800" dirty="0" smtClean="0"/>
              <a:t> 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zh-CN" altLang="zh-CN" sz="2800" dirty="0">
                <a:latin typeface="+mn-ea"/>
              </a:rPr>
              <a:t>庸讳（</a:t>
            </a:r>
            <a:r>
              <a:rPr lang="en-US" altLang="zh-CN" sz="2800" dirty="0">
                <a:latin typeface="+mn-ea"/>
              </a:rPr>
              <a:t> </a:t>
            </a:r>
            <a:r>
              <a:rPr lang="en-US" altLang="zh-CN" sz="2800" dirty="0" err="1" smtClean="0"/>
              <a:t>hu</a:t>
            </a:r>
            <a:r>
              <a:rPr lang="zh-CN" altLang="zh-CN" sz="2800" dirty="0" smtClean="0"/>
              <a:t>ì</a:t>
            </a:r>
            <a:r>
              <a:rPr lang="en-US" altLang="zh-CN" sz="2800" dirty="0" smtClean="0"/>
              <a:t> 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zh-CN" altLang="zh-CN" sz="2800" dirty="0">
                <a:latin typeface="+mn-ea"/>
              </a:rPr>
              <a:t>言</a:t>
            </a:r>
            <a:r>
              <a:rPr lang="en-US" altLang="zh-CN" sz="2800" dirty="0">
                <a:latin typeface="+mn-ea"/>
              </a:rPr>
              <a:t>     </a:t>
            </a:r>
            <a:r>
              <a:rPr lang="zh-CN" altLang="zh-CN" sz="2800" dirty="0">
                <a:latin typeface="+mn-ea"/>
              </a:rPr>
              <a:t>并行不悖</a:t>
            </a:r>
            <a:r>
              <a:rPr lang="zh-CN" altLang="zh-CN" sz="2800" dirty="0" smtClean="0">
                <a:latin typeface="+mn-ea"/>
              </a:rPr>
              <a:t>（</a:t>
            </a:r>
            <a:r>
              <a:rPr lang="en-US" altLang="zh-CN" sz="2800" dirty="0" smtClean="0"/>
              <a:t> b</a:t>
            </a:r>
            <a:r>
              <a:rPr lang="zh-CN" altLang="zh-CN" sz="2800" dirty="0" smtClean="0"/>
              <a:t>è</a:t>
            </a:r>
            <a:r>
              <a:rPr lang="en-US" altLang="zh-CN" sz="2800" dirty="0" err="1" smtClean="0"/>
              <a:t>i</a:t>
            </a:r>
            <a:r>
              <a:rPr lang="en-US" altLang="zh-CN" sz="2800" dirty="0" smtClean="0"/>
              <a:t> 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en-US" altLang="zh-CN" sz="2800" dirty="0">
                <a:latin typeface="+mn-ea"/>
              </a:rPr>
              <a:t> 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zh-CN" altLang="zh-CN" sz="2800" dirty="0" smtClean="0">
                <a:latin typeface="+mn-ea"/>
              </a:rPr>
              <a:t>钟鼎</a:t>
            </a:r>
            <a:r>
              <a:rPr lang="zh-CN" altLang="zh-CN" sz="2800" dirty="0">
                <a:latin typeface="+mn-ea"/>
              </a:rPr>
              <a:t>彝器（</a:t>
            </a:r>
            <a:r>
              <a:rPr lang="en-US" altLang="zh-CN" sz="2800" dirty="0">
                <a:latin typeface="+mn-ea"/>
              </a:rPr>
              <a:t>  </a:t>
            </a:r>
            <a:r>
              <a:rPr lang="en-US" altLang="zh-CN" sz="2800" dirty="0" smtClean="0"/>
              <a:t>y</a:t>
            </a:r>
            <a:r>
              <a:rPr lang="zh-CN" altLang="zh-CN" sz="2800" dirty="0" smtClean="0"/>
              <a:t>í</a:t>
            </a:r>
            <a:r>
              <a:rPr lang="en-US" altLang="zh-CN" sz="2800" dirty="0" smtClean="0"/>
              <a:t>  </a:t>
            </a:r>
            <a:r>
              <a:rPr lang="en-US" altLang="zh-CN" sz="2800" dirty="0">
                <a:latin typeface="+mn-ea"/>
              </a:rPr>
              <a:t> </a:t>
            </a:r>
            <a:r>
              <a:rPr lang="zh-CN" altLang="zh-CN" sz="2800" dirty="0">
                <a:latin typeface="+mn-ea"/>
              </a:rPr>
              <a:t>）</a:t>
            </a:r>
            <a:r>
              <a:rPr lang="en-US" altLang="zh-CN" sz="2800" dirty="0">
                <a:latin typeface="+mn-ea"/>
              </a:rPr>
              <a:t>  </a:t>
            </a:r>
            <a:r>
              <a:rPr lang="zh-CN" altLang="zh-CN" sz="2800" dirty="0" smtClean="0">
                <a:latin typeface="+mn-ea"/>
              </a:rPr>
              <a:t>革故鼎新（</a:t>
            </a:r>
            <a:r>
              <a:rPr lang="en-US" altLang="zh-CN" sz="2800" dirty="0" smtClean="0">
                <a:latin typeface="+mn-ea"/>
              </a:rPr>
              <a:t> </a:t>
            </a:r>
            <a:r>
              <a:rPr lang="en-US" altLang="zh-CN" sz="2800" dirty="0" smtClean="0"/>
              <a:t> d</a:t>
            </a:r>
            <a:r>
              <a:rPr lang="zh-CN" altLang="zh-CN" sz="2800" dirty="0" smtClean="0"/>
              <a:t>ǐ</a:t>
            </a:r>
            <a:r>
              <a:rPr lang="en-US" altLang="zh-CN" sz="2800" dirty="0" err="1" smtClean="0"/>
              <a:t>ng</a:t>
            </a:r>
            <a:r>
              <a:rPr lang="en-US" altLang="zh-CN" sz="2800" dirty="0" smtClean="0"/>
              <a:t>  </a:t>
            </a:r>
            <a:r>
              <a:rPr lang="en-US" altLang="zh-CN" sz="2800" dirty="0" smtClean="0">
                <a:latin typeface="+mn-ea"/>
              </a:rPr>
              <a:t>  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en-US" altLang="zh-CN" sz="2800" dirty="0" smtClean="0">
                <a:latin typeface="+mn-ea"/>
              </a:rPr>
              <a:t> </a:t>
            </a:r>
            <a:br>
              <a:rPr lang="en-US" altLang="zh-CN" sz="2800" dirty="0">
                <a:latin typeface="+mn-ea"/>
              </a:rPr>
            </a:br>
            <a:endParaRPr lang="zh-CN" altLang="en-US" sz="2800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07162" y="5408123"/>
            <a:ext cx="14952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C00000"/>
                </a:solidFill>
              </a:rPr>
              <a:t>不止。</a:t>
            </a:r>
            <a:r>
              <a:rPr lang="en-US" altLang="zh-CN" sz="2400" dirty="0" smtClean="0"/>
              <a:t> 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467544" y="4057327"/>
            <a:ext cx="72728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/>
              <a:t>革故鼎新</a:t>
            </a:r>
            <a:r>
              <a:rPr lang="zh-CN" altLang="zh-CN" sz="2800" dirty="0" smtClean="0"/>
              <a:t>：</a:t>
            </a:r>
            <a:br>
              <a:rPr lang="en-US" altLang="zh-CN" sz="2800" dirty="0"/>
            </a:br>
            <a:r>
              <a:rPr lang="zh-CN" altLang="zh-CN" sz="2800" dirty="0" smtClean="0"/>
              <a:t>毋庸讳言：</a:t>
            </a:r>
            <a:br>
              <a:rPr lang="en-US" altLang="zh-CN" sz="2800" dirty="0"/>
            </a:br>
            <a:endParaRPr lang="en-US" altLang="zh-CN" sz="2800" dirty="0" smtClean="0"/>
          </a:p>
          <a:p>
            <a:r>
              <a:rPr lang="zh-CN" altLang="zh-CN" sz="2800" dirty="0" smtClean="0"/>
              <a:t>深邃：</a:t>
            </a:r>
            <a:r>
              <a:rPr lang="en-US" altLang="zh-CN" sz="2800" dirty="0" smtClean="0"/>
              <a:t>                                       </a:t>
            </a:r>
            <a:r>
              <a:rPr lang="zh-CN" altLang="zh-CN" sz="2800" dirty="0" smtClean="0"/>
              <a:t>不啻：</a:t>
            </a:r>
            <a:endParaRPr lang="en-US" altLang="zh-CN" sz="2800" dirty="0" smtClean="0"/>
          </a:p>
        </p:txBody>
      </p:sp>
      <p:sp>
        <p:nvSpPr>
          <p:cNvPr id="5" name="矩形 4"/>
          <p:cNvSpPr/>
          <p:nvPr/>
        </p:nvSpPr>
        <p:spPr>
          <a:xfrm>
            <a:off x="323528" y="476672"/>
            <a:ext cx="84969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+mn-ea"/>
              </a:rPr>
              <a:t>无垠（</a:t>
            </a:r>
            <a:r>
              <a:rPr lang="en-US" altLang="zh-CN" sz="2800" dirty="0" smtClean="0">
                <a:solidFill>
                  <a:srgbClr val="FF0000"/>
                </a:solidFill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en-US" altLang="zh-CN" sz="2800" dirty="0" smtClean="0">
                <a:latin typeface="+mn-ea"/>
              </a:rPr>
              <a:t> </a:t>
            </a:r>
            <a:r>
              <a:rPr lang="zh-CN" altLang="zh-CN" sz="2800" dirty="0" smtClean="0">
                <a:latin typeface="+mn-ea"/>
              </a:rPr>
              <a:t>张骞（</a:t>
            </a:r>
            <a:r>
              <a:rPr lang="en-US" altLang="zh-CN" sz="2800" dirty="0" smtClean="0"/>
              <a:t>         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en-US" altLang="zh-CN" sz="2800" dirty="0" smtClean="0">
                <a:latin typeface="+mn-ea"/>
              </a:rPr>
              <a:t> </a:t>
            </a:r>
            <a:r>
              <a:rPr lang="zh-CN" altLang="zh-CN" sz="2800" dirty="0" smtClean="0">
                <a:latin typeface="+mn-ea"/>
              </a:rPr>
              <a:t>深邃（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en-US" altLang="zh-CN" sz="2800" dirty="0" smtClean="0">
                <a:latin typeface="+mn-ea"/>
              </a:rPr>
              <a:t> </a:t>
            </a:r>
            <a:r>
              <a:rPr lang="zh-CN" altLang="zh-CN" sz="2800" dirty="0" smtClean="0">
                <a:latin typeface="+mn-ea"/>
              </a:rPr>
              <a:t>须臾（</a:t>
            </a:r>
            <a:r>
              <a:rPr lang="en-US" altLang="zh-CN" sz="2800" dirty="0" smtClean="0">
                <a:latin typeface="+mn-ea"/>
              </a:rPr>
              <a:t>  </a:t>
            </a:r>
            <a:r>
              <a:rPr lang="en-US" altLang="zh-CN" sz="2800" dirty="0" smtClean="0"/>
              <a:t> </a:t>
            </a:r>
            <a:r>
              <a:rPr lang="zh-CN" altLang="zh-CN" sz="2800" dirty="0" smtClean="0">
                <a:latin typeface="+mn-ea"/>
              </a:rPr>
              <a:t>）</a:t>
            </a:r>
            <a:br>
              <a:rPr lang="en-US" altLang="zh-CN" sz="2800" dirty="0" smtClean="0">
                <a:latin typeface="+mn-ea"/>
              </a:rPr>
            </a:br>
            <a:endParaRPr lang="en-US" altLang="zh-CN" sz="2800" dirty="0" smtClean="0">
              <a:latin typeface="+mn-ea"/>
            </a:endParaRPr>
          </a:p>
          <a:p>
            <a:r>
              <a:rPr lang="zh-CN" altLang="zh-CN" sz="2800" dirty="0" smtClean="0">
                <a:latin typeface="+mn-ea"/>
              </a:rPr>
              <a:t>不啻（</a:t>
            </a:r>
            <a:r>
              <a:rPr lang="en-US" altLang="zh-CN" sz="2800" dirty="0" smtClean="0">
                <a:latin typeface="+mn-ea"/>
              </a:rPr>
              <a:t>       </a:t>
            </a:r>
            <a:r>
              <a:rPr lang="zh-CN" altLang="zh-CN" sz="2800" dirty="0" smtClean="0">
                <a:latin typeface="+mn-ea"/>
              </a:rPr>
              <a:t>）浸润（</a:t>
            </a:r>
            <a:r>
              <a:rPr lang="en-US" altLang="zh-CN" sz="2800" dirty="0" smtClean="0">
                <a:latin typeface="+mn-ea"/>
              </a:rPr>
              <a:t>     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en-US" altLang="zh-CN" sz="2800" dirty="0" smtClean="0">
                <a:latin typeface="+mn-ea"/>
              </a:rPr>
              <a:t> </a:t>
            </a:r>
            <a:r>
              <a:rPr lang="zh-CN" altLang="zh-CN" sz="2800" dirty="0" smtClean="0">
                <a:latin typeface="+mn-ea"/>
              </a:rPr>
              <a:t>徽号（</a:t>
            </a:r>
            <a:r>
              <a:rPr lang="en-US" altLang="zh-CN" sz="2800" dirty="0" smtClean="0">
                <a:latin typeface="+mn-ea"/>
              </a:rPr>
              <a:t>       </a:t>
            </a:r>
            <a:r>
              <a:rPr lang="zh-CN" altLang="zh-CN" sz="2800" dirty="0" smtClean="0">
                <a:latin typeface="+mn-ea"/>
              </a:rPr>
              <a:t>）</a:t>
            </a:r>
            <a:endParaRPr lang="en-US" altLang="zh-CN" sz="2800" dirty="0" smtClean="0">
              <a:latin typeface="+mn-ea"/>
            </a:endParaRPr>
          </a:p>
          <a:p>
            <a:br>
              <a:rPr lang="en-US" altLang="zh-CN" sz="2800" dirty="0" smtClean="0">
                <a:latin typeface="+mn-ea"/>
              </a:rPr>
            </a:br>
            <a:r>
              <a:rPr lang="zh-CN" altLang="zh-CN" sz="2800" dirty="0" smtClean="0">
                <a:latin typeface="+mn-ea"/>
              </a:rPr>
              <a:t>毋（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）庸讳（</a:t>
            </a:r>
            <a:r>
              <a:rPr lang="en-US" altLang="zh-CN" sz="2800" dirty="0" smtClean="0">
                <a:latin typeface="+mn-ea"/>
              </a:rPr>
              <a:t>      </a:t>
            </a:r>
            <a:r>
              <a:rPr lang="en-US" altLang="zh-CN" sz="2800" dirty="0" smtClean="0"/>
              <a:t> </a:t>
            </a:r>
            <a:r>
              <a:rPr lang="zh-CN" altLang="zh-CN" sz="2800" dirty="0" smtClean="0">
                <a:latin typeface="+mn-ea"/>
              </a:rPr>
              <a:t>言</a:t>
            </a:r>
            <a:r>
              <a:rPr lang="en-US" altLang="zh-CN" sz="2800" dirty="0" smtClean="0">
                <a:latin typeface="+mn-ea"/>
              </a:rPr>
              <a:t>     </a:t>
            </a:r>
            <a:r>
              <a:rPr lang="zh-CN" altLang="zh-CN" sz="2800" dirty="0" smtClean="0">
                <a:latin typeface="+mn-ea"/>
              </a:rPr>
              <a:t>并行不悖（</a:t>
            </a: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en-US" altLang="zh-CN" sz="2800" dirty="0" smtClean="0">
                <a:latin typeface="+mn-ea"/>
              </a:rPr>
              <a:t> </a:t>
            </a:r>
            <a:endParaRPr lang="en-US" altLang="zh-CN" sz="2800" dirty="0" smtClean="0">
              <a:latin typeface="+mn-ea"/>
            </a:endParaRPr>
          </a:p>
          <a:p>
            <a:endParaRPr lang="en-US" altLang="zh-CN" sz="2800" dirty="0" smtClean="0">
              <a:latin typeface="+mn-ea"/>
            </a:endParaRPr>
          </a:p>
          <a:p>
            <a:r>
              <a:rPr lang="zh-CN" altLang="zh-CN" sz="2800" dirty="0" smtClean="0">
                <a:latin typeface="+mn-ea"/>
              </a:rPr>
              <a:t>钟鼎彝器（</a:t>
            </a:r>
            <a:r>
              <a:rPr lang="en-US" altLang="zh-CN" sz="2800" dirty="0" smtClean="0">
                <a:latin typeface="+mn-ea"/>
              </a:rPr>
              <a:t>     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en-US" altLang="zh-CN" sz="2800" dirty="0" smtClean="0">
                <a:latin typeface="+mn-ea"/>
              </a:rPr>
              <a:t>  </a:t>
            </a:r>
            <a:r>
              <a:rPr lang="zh-CN" altLang="zh-CN" sz="2800" dirty="0" smtClean="0">
                <a:latin typeface="+mn-ea"/>
              </a:rPr>
              <a:t>革故鼎新（</a:t>
            </a:r>
            <a:r>
              <a:rPr lang="en-US" altLang="zh-CN" sz="2800" dirty="0" smtClean="0">
                <a:latin typeface="+mn-ea"/>
              </a:rPr>
              <a:t>        </a:t>
            </a:r>
            <a:r>
              <a:rPr lang="zh-CN" altLang="zh-CN" sz="2800" dirty="0" smtClean="0">
                <a:latin typeface="+mn-ea"/>
              </a:rPr>
              <a:t>）</a:t>
            </a:r>
            <a:r>
              <a:rPr lang="en-US" altLang="zh-CN" sz="2800" dirty="0" smtClean="0">
                <a:latin typeface="+mn-ea"/>
              </a:rPr>
              <a:t> </a:t>
            </a:r>
            <a:br>
              <a:rPr lang="en-US" altLang="zh-CN" sz="2800" dirty="0" smtClean="0">
                <a:latin typeface="+mn-ea"/>
              </a:rPr>
            </a:br>
            <a:endParaRPr lang="zh-CN" altLang="en-US" sz="2800" dirty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0302" y="4057327"/>
            <a:ext cx="6804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C00000"/>
                </a:solidFill>
              </a:rPr>
              <a:t>去掉旧的，建立新的。多指改朝换代或重大变革。</a:t>
            </a:r>
            <a:r>
              <a:rPr lang="en-US" altLang="zh-CN" sz="2400" dirty="0" smtClean="0">
                <a:solidFill>
                  <a:srgbClr val="C00000"/>
                </a:solidFill>
              </a:rPr>
              <a:t> 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50033" y="4595936"/>
            <a:ext cx="5724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C00000"/>
                </a:solidFill>
              </a:rPr>
              <a:t>指用不着隐讳，可以直说。毋庸，无须。</a:t>
            </a:r>
            <a:endParaRPr lang="en-US" altLang="zh-CN" sz="2400" dirty="0" smtClean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7664" y="5408123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C00000"/>
                </a:solidFill>
              </a:rPr>
              <a:t>深奥。邃，精深。</a:t>
            </a:r>
            <a:endParaRPr lang="zh-CN" altLang="en-US" sz="2400" dirty="0" smtClean="0">
              <a:solidFill>
                <a:srgbClr val="C00000"/>
              </a:solidFill>
            </a:endParaRPr>
          </a:p>
          <a:p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叶子\假期作业\叶子作业\素材\t0174edeb6ff45c553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723226" y="1046385"/>
            <a:ext cx="74800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1.   </a:t>
            </a:r>
            <a:r>
              <a:rPr lang="zh-CN" altLang="zh-CN" sz="2400" dirty="0" smtClean="0"/>
              <a:t>商路</a:t>
            </a:r>
            <a:r>
              <a:rPr lang="en-US" altLang="zh-CN" sz="2400" u="sng" dirty="0" smtClean="0"/>
              <a:t>        </a:t>
            </a:r>
            <a:r>
              <a:rPr lang="en-US" altLang="zh-CN" sz="2400" u="sng" dirty="0" smtClean="0"/>
              <a:t>    </a:t>
            </a:r>
            <a:r>
              <a:rPr lang="zh-CN" altLang="en-US" sz="2400" dirty="0"/>
              <a:t>了</a:t>
            </a:r>
            <a:r>
              <a:rPr lang="zh-CN" altLang="zh-CN" sz="2400" dirty="0" smtClean="0"/>
              <a:t>市场</a:t>
            </a:r>
            <a:r>
              <a:rPr lang="zh-CN" altLang="zh-CN" sz="2400" dirty="0" smtClean="0"/>
              <a:t>，</a:t>
            </a:r>
            <a:r>
              <a:rPr lang="en-US" altLang="zh-CN" sz="2400" u="sng" dirty="0" smtClean="0"/>
              <a:t>     </a:t>
            </a:r>
            <a:r>
              <a:rPr lang="en-US" altLang="zh-CN" sz="2400" u="sng" dirty="0" smtClean="0"/>
              <a:t>       </a:t>
            </a:r>
            <a:r>
              <a:rPr lang="en-US" altLang="zh-CN" sz="2400" dirty="0" smtClean="0"/>
              <a:t> </a:t>
            </a:r>
            <a:r>
              <a:rPr lang="zh-CN" altLang="en-US" sz="2400" dirty="0" smtClean="0"/>
              <a:t>了</a:t>
            </a:r>
            <a:r>
              <a:rPr lang="zh-CN" altLang="zh-CN" sz="2400" dirty="0" smtClean="0"/>
              <a:t>心灵</a:t>
            </a:r>
            <a:r>
              <a:rPr lang="zh-CN" altLang="zh-CN" sz="2400" dirty="0" smtClean="0"/>
              <a:t>，</a:t>
            </a:r>
            <a:r>
              <a:rPr lang="en-US" altLang="zh-CN" sz="2400" u="sng" dirty="0" smtClean="0"/>
              <a:t>     </a:t>
            </a:r>
            <a:r>
              <a:rPr lang="en-US" altLang="zh-CN" sz="2400" u="sng" dirty="0" smtClean="0"/>
              <a:t>       </a:t>
            </a:r>
            <a:r>
              <a:rPr lang="zh-CN" altLang="en-US" sz="2400" dirty="0" smtClean="0"/>
              <a:t>了</a:t>
            </a:r>
            <a:r>
              <a:rPr lang="zh-CN" altLang="zh-CN" sz="2400" dirty="0" smtClean="0"/>
              <a:t>文明</a:t>
            </a:r>
            <a:r>
              <a:rPr lang="zh-CN" altLang="zh-CN" sz="2400" dirty="0"/>
              <a:t>。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1036296" y="2708920"/>
            <a:ext cx="31678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C. </a:t>
            </a:r>
            <a:r>
              <a:rPr lang="zh-CN" altLang="zh-CN" sz="2400" dirty="0" smtClean="0"/>
              <a:t>连接</a:t>
            </a:r>
            <a:r>
              <a:rPr lang="en-US" altLang="zh-CN" sz="2400" dirty="0" smtClean="0"/>
              <a:t>     </a:t>
            </a:r>
            <a:r>
              <a:rPr lang="zh-CN" altLang="zh-CN" sz="2400" dirty="0" smtClean="0"/>
              <a:t>连起</a:t>
            </a:r>
            <a:r>
              <a:rPr lang="en-US" altLang="zh-CN" sz="2400" dirty="0" smtClean="0"/>
              <a:t>      </a:t>
            </a:r>
            <a:r>
              <a:rPr lang="zh-CN" altLang="zh-CN" sz="2400" dirty="0" smtClean="0"/>
              <a:t>联结</a:t>
            </a:r>
            <a:r>
              <a:rPr lang="en-US" altLang="zh-CN" sz="2400" dirty="0" smtClean="0"/>
              <a:t> 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4498643" y="1988840"/>
            <a:ext cx="31710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B. </a:t>
            </a:r>
            <a:r>
              <a:rPr lang="zh-CN" altLang="zh-CN" sz="2400" dirty="0" smtClean="0"/>
              <a:t>连起</a:t>
            </a:r>
            <a:r>
              <a:rPr lang="en-US" altLang="zh-CN" sz="2400" dirty="0" smtClean="0"/>
              <a:t>      </a:t>
            </a:r>
            <a:r>
              <a:rPr lang="zh-CN" altLang="zh-CN" sz="2400" dirty="0" smtClean="0"/>
              <a:t>连接</a:t>
            </a:r>
            <a:r>
              <a:rPr lang="en-US" altLang="zh-CN" sz="2400" dirty="0" smtClean="0"/>
              <a:t>     </a:t>
            </a:r>
            <a:r>
              <a:rPr lang="zh-CN" altLang="zh-CN" sz="2400" dirty="0" smtClean="0"/>
              <a:t>联结</a:t>
            </a:r>
            <a:r>
              <a:rPr lang="en-US" altLang="zh-CN" sz="2400" dirty="0" smtClean="0"/>
              <a:t> 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1053640" y="1988840"/>
            <a:ext cx="31151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A. </a:t>
            </a:r>
            <a:r>
              <a:rPr lang="zh-CN" altLang="zh-CN" sz="2400" dirty="0" smtClean="0"/>
              <a:t>联结</a:t>
            </a:r>
            <a:r>
              <a:rPr lang="en-US" altLang="zh-CN" sz="2400" dirty="0" smtClean="0"/>
              <a:t>     </a:t>
            </a:r>
            <a:r>
              <a:rPr lang="zh-CN" altLang="zh-CN" sz="2400" dirty="0" smtClean="0"/>
              <a:t>连起</a:t>
            </a:r>
            <a:r>
              <a:rPr lang="en-US" altLang="zh-CN" sz="2400" dirty="0" smtClean="0"/>
              <a:t>      </a:t>
            </a:r>
            <a:r>
              <a:rPr lang="zh-CN" altLang="zh-CN" sz="2400" dirty="0" smtClean="0"/>
              <a:t>连接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4540522" y="2727771"/>
            <a:ext cx="30483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D. </a:t>
            </a:r>
            <a:r>
              <a:rPr lang="zh-CN" altLang="zh-CN" sz="2400" dirty="0" smtClean="0"/>
              <a:t>联结</a:t>
            </a:r>
            <a:r>
              <a:rPr lang="en-US" altLang="zh-CN" sz="2400" dirty="0" smtClean="0"/>
              <a:t>     </a:t>
            </a:r>
            <a:r>
              <a:rPr lang="zh-CN" altLang="zh-CN" sz="2400" dirty="0" smtClean="0"/>
              <a:t>连接</a:t>
            </a:r>
            <a:r>
              <a:rPr lang="en-US" altLang="zh-CN" sz="2400" dirty="0" smtClean="0"/>
              <a:t>     </a:t>
            </a:r>
            <a:r>
              <a:rPr lang="zh-CN" altLang="zh-CN" sz="2400" dirty="0" smtClean="0"/>
              <a:t>连起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585292" y="3415853"/>
            <a:ext cx="7973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2.  </a:t>
            </a:r>
            <a:r>
              <a:rPr lang="zh-CN" altLang="en-US" sz="2400" dirty="0" smtClean="0"/>
              <a:t>由</a:t>
            </a:r>
            <a:r>
              <a:rPr lang="zh-CN" altLang="en-US" sz="2400" dirty="0"/>
              <a:t>是，经济</a:t>
            </a:r>
            <a:r>
              <a:rPr lang="zh-CN" altLang="en-US" sz="2400" dirty="0" smtClean="0"/>
              <a:t>得以</a:t>
            </a:r>
            <a:r>
              <a:rPr lang="zh-CN" altLang="en-US" sz="2400" u="sng" dirty="0" smtClean="0"/>
              <a:t>        </a:t>
            </a:r>
            <a:r>
              <a:rPr lang="zh-CN" altLang="en-US" sz="2400" dirty="0" smtClean="0"/>
              <a:t> ，</a:t>
            </a:r>
            <a:r>
              <a:rPr lang="zh-CN" altLang="en-US" sz="2400" dirty="0"/>
              <a:t>文化</a:t>
            </a:r>
            <a:r>
              <a:rPr lang="zh-CN" altLang="en-US" sz="2400" dirty="0" smtClean="0"/>
              <a:t>得以</a:t>
            </a:r>
            <a:r>
              <a:rPr lang="zh-CN" altLang="en-US" sz="2400" u="sng" dirty="0" smtClean="0"/>
              <a:t>          </a:t>
            </a:r>
            <a:r>
              <a:rPr lang="zh-CN" altLang="en-US" sz="2400" dirty="0" smtClean="0"/>
              <a:t>，</a:t>
            </a:r>
            <a:r>
              <a:rPr lang="zh-CN" altLang="en-US" sz="2400" dirty="0"/>
              <a:t>文明</a:t>
            </a:r>
            <a:r>
              <a:rPr lang="zh-CN" altLang="en-US" sz="2400" dirty="0" smtClean="0"/>
              <a:t>得以 </a:t>
            </a:r>
            <a:r>
              <a:rPr lang="zh-CN" altLang="en-US" sz="2400" u="sng" dirty="0" smtClean="0"/>
              <a:t>         </a:t>
            </a:r>
            <a:r>
              <a:rPr lang="zh-CN" altLang="en-US" sz="2400" dirty="0" smtClean="0"/>
              <a:t> 。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4513657" y="4221088"/>
            <a:ext cx="31021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B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. </a:t>
            </a:r>
            <a:r>
              <a:rPr lang="zh-CN" altLang="en-US" sz="2400" dirty="0" smtClean="0"/>
              <a:t>繁荣    传播      融合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1089003" y="4221087"/>
            <a:ext cx="3044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A . </a:t>
            </a:r>
            <a:r>
              <a:rPr lang="zh-CN" altLang="en-US" sz="2400" dirty="0" smtClean="0"/>
              <a:t>传播    繁荣     融合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1124365" y="4941168"/>
            <a:ext cx="28921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C .</a:t>
            </a:r>
            <a:r>
              <a:rPr lang="zh-CN" altLang="en-US" sz="2400" dirty="0" smtClean="0"/>
              <a:t>融合    传播    繁荣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4414869" y="4948941"/>
            <a:ext cx="31935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 D . </a:t>
            </a:r>
            <a:r>
              <a:rPr lang="zh-CN" altLang="en-US" sz="2400" dirty="0" smtClean="0"/>
              <a:t>繁荣     融合     传播</a:t>
            </a:r>
            <a:endParaRPr lang="zh-CN" alt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7885885" y="1460148"/>
            <a:ext cx="634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87076" y="4400146"/>
            <a:ext cx="634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叶子\假期作业\叶子作业\素材\t0174edeb6ff45c553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611560" y="836712"/>
            <a:ext cx="81204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 3. </a:t>
            </a:r>
            <a:r>
              <a:rPr lang="zh-CN" altLang="en-US" sz="2400" dirty="0" smtClean="0"/>
              <a:t>那些</a:t>
            </a:r>
            <a:r>
              <a:rPr lang="zh-CN" altLang="en-US" sz="2400" dirty="0"/>
              <a:t>似曾相识</a:t>
            </a:r>
            <a:r>
              <a:rPr lang="zh-CN" altLang="en-US" sz="2400" dirty="0" smtClean="0"/>
              <a:t>的</a:t>
            </a:r>
            <a:r>
              <a:rPr lang="zh-CN" altLang="en-US" sz="2400" u="sng" dirty="0" smtClean="0"/>
              <a:t>                </a:t>
            </a:r>
            <a:r>
              <a:rPr lang="zh-CN" altLang="en-US" sz="2400" dirty="0" smtClean="0"/>
              <a:t>，</a:t>
            </a:r>
            <a:r>
              <a:rPr lang="zh-CN" altLang="en-US" sz="2400" dirty="0"/>
              <a:t>那些久远熟悉</a:t>
            </a:r>
            <a:r>
              <a:rPr lang="zh-CN" altLang="en-US" sz="2400" dirty="0" smtClean="0"/>
              <a:t>的</a:t>
            </a:r>
            <a:r>
              <a:rPr lang="zh-CN" altLang="en-US" sz="2400" u="sng" dirty="0" smtClean="0"/>
              <a:t>               </a:t>
            </a:r>
            <a:r>
              <a:rPr lang="zh-CN" altLang="en-US" sz="2400" dirty="0" smtClean="0"/>
              <a:t>，那些</a:t>
            </a:r>
            <a:r>
              <a:rPr lang="zh-CN" altLang="en-US" sz="2400" u="sng" dirty="0" smtClean="0"/>
              <a:t>                 </a:t>
            </a:r>
            <a:r>
              <a:rPr lang="zh-CN" altLang="en-US" sz="2400" dirty="0" smtClean="0"/>
              <a:t>相近</a:t>
            </a:r>
            <a:r>
              <a:rPr lang="zh-CN" altLang="en-US" sz="2400" dirty="0"/>
              <a:t>的心跳，</a:t>
            </a:r>
            <a:r>
              <a:rPr lang="zh-CN" altLang="en-US" sz="2400" dirty="0" smtClean="0"/>
              <a:t>那些</a:t>
            </a:r>
            <a:r>
              <a:rPr lang="zh-CN" altLang="en-US" sz="2400" u="sng" dirty="0" smtClean="0"/>
              <a:t>               </a:t>
            </a:r>
            <a:r>
              <a:rPr lang="zh-CN" altLang="en-US" sz="2400" dirty="0" smtClean="0"/>
              <a:t>至今</a:t>
            </a:r>
            <a:r>
              <a:rPr lang="zh-CN" altLang="en-US" sz="2400" dirty="0"/>
              <a:t>的仪俗，那些茂密茁壮</a:t>
            </a:r>
            <a:r>
              <a:rPr lang="zh-CN" altLang="en-US" sz="2400" dirty="0" smtClean="0"/>
              <a:t>的</a:t>
            </a:r>
            <a:r>
              <a:rPr lang="zh-CN" altLang="en-US" sz="2400" u="sng" dirty="0" smtClean="0"/>
              <a:t>                </a:t>
            </a:r>
            <a:r>
              <a:rPr lang="zh-CN" altLang="en-US" sz="2400" dirty="0" smtClean="0"/>
              <a:t>，</a:t>
            </a:r>
            <a:r>
              <a:rPr lang="zh-CN" altLang="en-US" sz="2400" dirty="0"/>
              <a:t>那些心心相印</a:t>
            </a:r>
            <a:r>
              <a:rPr lang="zh-CN" altLang="en-US" sz="2400" dirty="0" smtClean="0"/>
              <a:t>的</a:t>
            </a:r>
            <a:r>
              <a:rPr lang="zh-CN" altLang="en-US" sz="2400" u="sng" dirty="0" smtClean="0"/>
              <a:t>                     </a:t>
            </a:r>
            <a:r>
              <a:rPr lang="zh-CN" altLang="en-US" sz="2400" dirty="0" smtClean="0"/>
              <a:t>，这是我们中华民族识路地图上的</a:t>
            </a:r>
            <a:r>
              <a:rPr lang="zh-CN" altLang="en-US" sz="2400" u="sng" dirty="0" smtClean="0"/>
              <a:t>             </a:t>
            </a:r>
            <a:r>
              <a:rPr lang="zh-CN" altLang="en-US" sz="2400" dirty="0" smtClean="0"/>
              <a:t>和 </a:t>
            </a:r>
            <a:r>
              <a:rPr lang="zh-CN" altLang="en-US" sz="2400" u="sng" dirty="0" smtClean="0"/>
              <a:t>              </a:t>
            </a:r>
            <a:r>
              <a:rPr lang="zh-CN" altLang="en-US" sz="2400" dirty="0" smtClean="0"/>
              <a:t>。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36096" y="346565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面容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2585257" y="430238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语言</a:t>
            </a:r>
            <a:endParaRPr lang="zh-CN" altLang="en-US" sz="2400" dirty="0"/>
          </a:p>
        </p:txBody>
      </p:sp>
      <p:sp>
        <p:nvSpPr>
          <p:cNvPr id="18" name="矩形 17"/>
          <p:cNvSpPr/>
          <p:nvPr/>
        </p:nvSpPr>
        <p:spPr>
          <a:xfrm>
            <a:off x="1220134" y="346565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频率</a:t>
            </a:r>
            <a:endParaRPr lang="zh-CN" altLang="en-US" sz="2400" dirty="0"/>
          </a:p>
        </p:txBody>
      </p:sp>
      <p:sp>
        <p:nvSpPr>
          <p:cNvPr id="22" name="矩形 21"/>
          <p:cNvSpPr/>
          <p:nvPr/>
        </p:nvSpPr>
        <p:spPr>
          <a:xfrm>
            <a:off x="5436095" y="430238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浸润</a:t>
            </a:r>
            <a:endParaRPr lang="zh-CN" altLang="en-US" sz="2400" dirty="0"/>
          </a:p>
        </p:txBody>
      </p:sp>
      <p:sp>
        <p:nvSpPr>
          <p:cNvPr id="24" name="矩形 23"/>
          <p:cNvSpPr/>
          <p:nvPr/>
        </p:nvSpPr>
        <p:spPr>
          <a:xfrm>
            <a:off x="1201308" y="430238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传奇</a:t>
            </a:r>
            <a:endParaRPr lang="zh-CN" altLang="en-US" sz="2400" dirty="0"/>
          </a:p>
        </p:txBody>
      </p:sp>
      <p:sp>
        <p:nvSpPr>
          <p:cNvPr id="25" name="矩形 24"/>
          <p:cNvSpPr/>
          <p:nvPr/>
        </p:nvSpPr>
        <p:spPr>
          <a:xfrm>
            <a:off x="2476720" y="346049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瞩望</a:t>
            </a:r>
            <a:endParaRPr lang="zh-CN" altLang="en-US" sz="2400" dirty="0"/>
          </a:p>
        </p:txBody>
      </p:sp>
      <p:sp>
        <p:nvSpPr>
          <p:cNvPr id="28" name="矩形 27"/>
          <p:cNvSpPr/>
          <p:nvPr/>
        </p:nvSpPr>
        <p:spPr>
          <a:xfrm>
            <a:off x="4025452" y="346020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印记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4148483" y="434855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徽号</a:t>
            </a:r>
            <a:endParaRPr lang="zh-CN" altLang="en-US" sz="2400" dirty="0"/>
          </a:p>
        </p:txBody>
      </p:sp>
      <p:sp>
        <p:nvSpPr>
          <p:cNvPr id="32" name="矩形 31"/>
          <p:cNvSpPr/>
          <p:nvPr/>
        </p:nvSpPr>
        <p:spPr>
          <a:xfrm>
            <a:off x="3317922" y="84002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面容</a:t>
            </a:r>
            <a:endParaRPr lang="zh-CN" altLang="en-US" sz="2400" dirty="0"/>
          </a:p>
        </p:txBody>
      </p:sp>
      <p:sp>
        <p:nvSpPr>
          <p:cNvPr id="33" name="矩形 32"/>
          <p:cNvSpPr/>
          <p:nvPr/>
        </p:nvSpPr>
        <p:spPr>
          <a:xfrm>
            <a:off x="6780782" y="84514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语言</a:t>
            </a:r>
            <a:endParaRPr lang="zh-CN" altLang="en-US" sz="2400" dirty="0"/>
          </a:p>
        </p:txBody>
      </p:sp>
      <p:sp>
        <p:nvSpPr>
          <p:cNvPr id="34" name="矩形 33"/>
          <p:cNvSpPr/>
          <p:nvPr/>
        </p:nvSpPr>
        <p:spPr>
          <a:xfrm>
            <a:off x="1179057" y="148483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频率</a:t>
            </a:r>
            <a:endParaRPr lang="zh-CN" altLang="en-US" sz="2400" dirty="0"/>
          </a:p>
        </p:txBody>
      </p:sp>
      <p:sp>
        <p:nvSpPr>
          <p:cNvPr id="35" name="矩形 34"/>
          <p:cNvSpPr/>
          <p:nvPr/>
        </p:nvSpPr>
        <p:spPr>
          <a:xfrm>
            <a:off x="4671783" y="148483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浸润</a:t>
            </a:r>
            <a:endParaRPr lang="zh-CN" altLang="en-US" sz="2400" dirty="0"/>
          </a:p>
        </p:txBody>
      </p:sp>
      <p:sp>
        <p:nvSpPr>
          <p:cNvPr id="36" name="矩形 35"/>
          <p:cNvSpPr/>
          <p:nvPr/>
        </p:nvSpPr>
        <p:spPr>
          <a:xfrm>
            <a:off x="2019572" y="197174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传奇</a:t>
            </a:r>
            <a:endParaRPr lang="zh-CN" altLang="en-US" sz="2400" dirty="0"/>
          </a:p>
        </p:txBody>
      </p:sp>
      <p:sp>
        <p:nvSpPr>
          <p:cNvPr id="37" name="矩形 36"/>
          <p:cNvSpPr/>
          <p:nvPr/>
        </p:nvSpPr>
        <p:spPr>
          <a:xfrm>
            <a:off x="5724128" y="197171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瞩望</a:t>
            </a:r>
            <a:endParaRPr lang="zh-CN" altLang="en-US" sz="2400" dirty="0"/>
          </a:p>
        </p:txBody>
      </p:sp>
      <p:sp>
        <p:nvSpPr>
          <p:cNvPr id="38" name="矩形 37"/>
          <p:cNvSpPr/>
          <p:nvPr/>
        </p:nvSpPr>
        <p:spPr>
          <a:xfrm>
            <a:off x="3748373" y="248734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印记</a:t>
            </a:r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4991394" y="248180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徽号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叶子\假期作业\叶子作业\素材\t0174edeb6ff45c553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95536" y="548680"/>
            <a:ext cx="8424936" cy="2245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        如果</a:t>
            </a:r>
            <a:r>
              <a:rPr lang="zh-CN" altLang="en-US" sz="2400" dirty="0"/>
              <a:t>将丝绸之路比喻为中国腾飞的两只翅膀，那么互联、互通就是两只翅膀的血脉经络，随着丝绸之路的复兴，不仅是对中华优秀传统文化的重新梳理</a:t>
            </a:r>
            <a:r>
              <a:rPr lang="zh-CN" altLang="en-US" sz="2400" dirty="0" smtClean="0"/>
              <a:t>，</a:t>
            </a:r>
            <a:r>
              <a:rPr lang="zh-CN" altLang="en-US" sz="2400" u="sng" dirty="0" smtClean="0"/>
              <a:t>                                            </a:t>
            </a:r>
            <a:r>
              <a:rPr lang="zh-CN" altLang="en-US" sz="2400" dirty="0" smtClean="0"/>
              <a:t> ，</a:t>
            </a:r>
            <a:r>
              <a:rPr lang="zh-CN" altLang="en-US" sz="2400" dirty="0"/>
              <a:t>更是东西方文明又一次大规模</a:t>
            </a:r>
            <a:r>
              <a:rPr lang="zh-CN" altLang="en-US" sz="2400" dirty="0" smtClean="0"/>
              <a:t>的 </a:t>
            </a:r>
            <a:r>
              <a:rPr lang="zh-CN" altLang="en-US" sz="2400" u="sng" dirty="0" smtClean="0"/>
              <a:t>                                          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971600" y="3028860"/>
            <a:ext cx="39629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/>
              <a:t>A </a:t>
            </a:r>
            <a:r>
              <a:rPr lang="en-US" altLang="zh-CN" sz="2400" dirty="0" smtClean="0"/>
              <a:t>. </a:t>
            </a:r>
            <a:r>
              <a:rPr lang="zh-CN" altLang="en-US" sz="2400" dirty="0" smtClean="0"/>
              <a:t>创造性</a:t>
            </a:r>
            <a:r>
              <a:rPr lang="zh-CN" altLang="en-US" sz="2400" dirty="0"/>
              <a:t>转化、创新性发展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1007071" y="5067166"/>
            <a:ext cx="30251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E . </a:t>
            </a:r>
            <a:r>
              <a:rPr lang="zh-CN" altLang="en-US" sz="2400" dirty="0" smtClean="0"/>
              <a:t>交流</a:t>
            </a:r>
            <a:r>
              <a:rPr lang="zh-CN" altLang="en-US" sz="2400" dirty="0"/>
              <a:t>、交融、交锋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971600" y="3645024"/>
            <a:ext cx="38827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B. </a:t>
            </a:r>
            <a:r>
              <a:rPr lang="zh-CN" altLang="en-US" sz="2400" dirty="0" smtClean="0"/>
              <a:t>创新性</a:t>
            </a:r>
            <a:r>
              <a:rPr lang="zh-CN" altLang="en-US" sz="2400" dirty="0" smtClean="0"/>
              <a:t>发展</a:t>
            </a:r>
            <a:r>
              <a:rPr lang="zh-CN" altLang="en-US" sz="2400" dirty="0"/>
              <a:t>、</a:t>
            </a:r>
            <a:r>
              <a:rPr lang="zh-CN" altLang="en-US" sz="2400" dirty="0" smtClean="0"/>
              <a:t>创造性转化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1007071" y="4141373"/>
            <a:ext cx="30251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C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. </a:t>
            </a:r>
            <a:r>
              <a:rPr lang="zh-CN" altLang="en-US" sz="2400" dirty="0" smtClean="0"/>
              <a:t>交融、交流</a:t>
            </a:r>
            <a:r>
              <a:rPr lang="zh-CN" altLang="en-US" sz="2400" dirty="0"/>
              <a:t>、</a:t>
            </a:r>
            <a:r>
              <a:rPr lang="zh-CN" altLang="en-US" sz="2400" dirty="0" smtClean="0"/>
              <a:t>交锋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1041971" y="4605501"/>
            <a:ext cx="29819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D .</a:t>
            </a:r>
            <a:r>
              <a:rPr lang="zh-CN" altLang="en-US" sz="2400" dirty="0" smtClean="0"/>
              <a:t>交锋</a:t>
            </a:r>
            <a:r>
              <a:rPr lang="zh-CN" altLang="en-US" sz="2400" dirty="0"/>
              <a:t>、</a:t>
            </a:r>
            <a:r>
              <a:rPr lang="zh-CN" altLang="en-US" sz="2400" dirty="0" smtClean="0"/>
              <a:t>交流</a:t>
            </a:r>
            <a:r>
              <a:rPr lang="zh-CN" altLang="en-US" sz="2400" dirty="0"/>
              <a:t>、</a:t>
            </a:r>
            <a:r>
              <a:rPr lang="zh-CN" altLang="en-US" sz="2400" dirty="0" smtClean="0"/>
              <a:t>交融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1041971" y="5528831"/>
            <a:ext cx="30123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E . </a:t>
            </a:r>
            <a:r>
              <a:rPr lang="zh-CN" altLang="en-US" sz="2400" dirty="0" smtClean="0"/>
              <a:t>交融、交锋</a:t>
            </a:r>
            <a:r>
              <a:rPr lang="zh-CN" altLang="en-US" sz="2400" dirty="0"/>
              <a:t>、</a:t>
            </a:r>
            <a:r>
              <a:rPr lang="zh-CN" altLang="en-US" sz="2400" dirty="0" smtClean="0"/>
              <a:t>交流</a:t>
            </a:r>
            <a:endParaRPr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300192" y="3787430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A        E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叶子\假期作业\叶子作业\素材\t0174edeb6ff45c553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67544" y="260649"/>
            <a:ext cx="82809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/>
              <a:t>指出</a:t>
            </a:r>
            <a:r>
              <a:rPr lang="zh-CN" altLang="zh-CN" sz="2400" dirty="0"/>
              <a:t>下列句子使用的修辞手法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br>
              <a:rPr lang="en-US" altLang="zh-CN" sz="2400" dirty="0"/>
            </a:b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）一条在陆路，商队翻过崇山峻岭，穿越于戈壁沙漠，声声驼铃回荡遥无涯际的漫长旅程；一条在海洋，商船出征碧海蓝天，颠簸于惊涛骇浪，点点白帆点缀波涛汹涌的无垠海面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br>
              <a:rPr lang="en-US" altLang="zh-CN" sz="2400" dirty="0"/>
            </a:b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）商路连接了市场，连起了心灵，联结了文明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br>
              <a:rPr lang="en-US" altLang="zh-CN" sz="2400" dirty="0"/>
            </a:b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）如果将丝绸之路比喻为中国腾飞的两只翅膀</a:t>
            </a:r>
            <a:r>
              <a:rPr lang="zh-CN" altLang="zh-CN" sz="2400" dirty="0" smtClean="0"/>
              <a:t>……</a:t>
            </a:r>
            <a:endParaRPr lang="en-US" altLang="zh-CN" sz="2400" dirty="0" smtClean="0"/>
          </a:p>
          <a:p>
            <a:br>
              <a:rPr lang="en-US" altLang="zh-CN" sz="2400" dirty="0"/>
            </a:b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）一个又一个宗教诞生了，一种又一种语言得以升华，一个又一个雄伟的国家兴衰荣败，一种又一种文化样式不断丰富</a:t>
            </a:r>
            <a:r>
              <a:rPr lang="zh-CN" altLang="zh-CN" sz="2400" dirty="0" smtClean="0"/>
              <a:t>。</a:t>
            </a:r>
            <a:br>
              <a:rPr lang="en-US" altLang="zh-CN" sz="2400" dirty="0"/>
            </a:b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971600" y="5708294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</a:rPr>
              <a:t>1</a:t>
            </a:r>
            <a:r>
              <a:rPr lang="zh-CN" altLang="zh-CN" sz="2400" dirty="0">
                <a:solidFill>
                  <a:srgbClr val="FF0000"/>
                </a:solidFill>
              </a:rPr>
              <a:t>）对偶；（</a:t>
            </a:r>
            <a:r>
              <a:rPr lang="en-US" altLang="zh-CN" sz="2400" dirty="0">
                <a:solidFill>
                  <a:srgbClr val="FF0000"/>
                </a:solidFill>
              </a:rPr>
              <a:t>2</a:t>
            </a:r>
            <a:r>
              <a:rPr lang="zh-CN" altLang="zh-CN" sz="2400" dirty="0">
                <a:solidFill>
                  <a:srgbClr val="FF0000"/>
                </a:solidFill>
              </a:rPr>
              <a:t>）排比；（</a:t>
            </a:r>
            <a:r>
              <a:rPr lang="en-US" altLang="zh-CN" sz="2400" dirty="0">
                <a:solidFill>
                  <a:srgbClr val="FF0000"/>
                </a:solidFill>
              </a:rPr>
              <a:t>3</a:t>
            </a:r>
            <a:r>
              <a:rPr lang="zh-CN" altLang="zh-CN" sz="2400" dirty="0">
                <a:solidFill>
                  <a:srgbClr val="FF0000"/>
                </a:solidFill>
              </a:rPr>
              <a:t>）比喻；（</a:t>
            </a:r>
            <a:r>
              <a:rPr lang="en-US" altLang="zh-CN" sz="2400" dirty="0">
                <a:solidFill>
                  <a:srgbClr val="FF0000"/>
                </a:solidFill>
              </a:rPr>
              <a:t>4</a:t>
            </a:r>
            <a:r>
              <a:rPr lang="zh-CN" altLang="zh-CN" sz="2400" dirty="0">
                <a:solidFill>
                  <a:srgbClr val="FF0000"/>
                </a:solidFill>
              </a:rPr>
              <a:t>）</a:t>
            </a:r>
            <a:r>
              <a:rPr lang="zh-CN" altLang="zh-CN" sz="2400" dirty="0" smtClean="0">
                <a:solidFill>
                  <a:srgbClr val="FF0000"/>
                </a:solidFill>
              </a:rPr>
              <a:t>排比</a:t>
            </a:r>
            <a:r>
              <a:rPr lang="en-US" altLang="zh-CN" sz="2400" dirty="0">
                <a:solidFill>
                  <a:srgbClr val="FF0000"/>
                </a:solidFill>
              </a:rPr>
              <a:t> 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76b3c770841f67fe"/>
          <p:cNvPicPr>
            <a:picLocks noGrp="1" noChangeAspect="1"/>
          </p:cNvPicPr>
          <p:nvPr isPhoto="1"/>
        </p:nvPicPr>
        <p:blipFill>
          <a:blip r:embed="rId1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572527_155138450203_2"/>
          <p:cNvPicPr>
            <a:picLocks noGrp="1" noChangeAspect="1"/>
          </p:cNvPicPr>
          <p:nvPr isPhoto="1"/>
        </p:nvPicPr>
        <p:blipFill rotWithShape="1">
          <a:blip r:embed="rId1">
            <a:lum/>
          </a:blip>
          <a:srcRect/>
          <a:stretch>
            <a:fillRect/>
          </a:stretch>
        </p:blipFill>
        <p:spPr>
          <a:xfrm>
            <a:off x="-503031" y="7938"/>
            <a:ext cx="9647031" cy="685006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11560" y="910461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阅读课文，梳理结构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b3a8d326b3e4af89ef582c9a4285fe3_th"/>
          <p:cNvPicPr>
            <a:picLocks noGrp="1" noChangeAspect="1"/>
          </p:cNvPicPr>
          <p:nvPr isPhoto="1"/>
        </p:nvPicPr>
        <p:blipFill>
          <a:blip r:embed="rId1">
            <a:lum/>
          </a:blip>
          <a:stretch>
            <a:fillRect/>
          </a:stretch>
        </p:blipFill>
        <p:spPr>
          <a:xfrm rot="16200000">
            <a:off x="2857500" y="562917"/>
            <a:ext cx="34290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395536" y="548680"/>
            <a:ext cx="84249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</a:rPr>
              <a:t>第一部分：古代“丝绸之路”在促进中外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文化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                                                        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交流</a:t>
            </a:r>
            <a:r>
              <a:rPr lang="zh-CN" altLang="zh-CN" sz="3200" b="1" dirty="0">
                <a:solidFill>
                  <a:srgbClr val="FF0000"/>
                </a:solidFill>
              </a:rPr>
              <a:t>所起的作用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。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br>
              <a:rPr lang="en-US" altLang="zh-CN" sz="3200" b="1" dirty="0">
                <a:solidFill>
                  <a:srgbClr val="FF0000"/>
                </a:solidFill>
              </a:rPr>
            </a:br>
            <a:r>
              <a:rPr lang="zh-CN" altLang="zh-CN" sz="3200" b="1" dirty="0">
                <a:solidFill>
                  <a:srgbClr val="FF0000"/>
                </a:solidFill>
              </a:rPr>
              <a:t>第二部分：在全球化的今天，中国提出“一带一路”的倡议。</a:t>
            </a:r>
            <a:br>
              <a:rPr lang="en-US" altLang="zh-CN" sz="3200" b="1" dirty="0">
                <a:solidFill>
                  <a:srgbClr val="FF0000"/>
                </a:solidFill>
              </a:rPr>
            </a:b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叶子\假期作业\叶子作业\素材\2012030708140508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03548" y="309503"/>
            <a:ext cx="83169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习</a:t>
            </a:r>
            <a:r>
              <a:rPr lang="zh-CN" altLang="en-US" sz="2400" b="1" dirty="0"/>
              <a:t>近平总书记在中国文联十大、中国作协九大开幕式上发表重要讲话指出：“只有扎根脚下这块生于斯、长于斯的土地，文艺才能接住地气、增加底气、灌注生气，在世界文化激荡中站稳脚跟。正所谓‘落其实者思其树，饮其流者怀其源’。</a:t>
            </a:r>
            <a:r>
              <a:rPr lang="zh-CN" altLang="en-US" sz="2400" b="1" dirty="0" smtClean="0"/>
              <a:t>”</a:t>
            </a:r>
            <a:endParaRPr lang="en-US" altLang="zh-CN" sz="2400" b="1" dirty="0" smtClean="0"/>
          </a:p>
          <a:p>
            <a:endParaRPr lang="zh-CN" altLang="en-US" sz="2400" dirty="0"/>
          </a:p>
          <a:p>
            <a:r>
              <a:rPr lang="zh-CN" altLang="en-US" sz="2400" dirty="0"/>
              <a:t>　</a:t>
            </a:r>
            <a:r>
              <a:rPr lang="zh-CN" altLang="en-US" sz="2400" dirty="0" smtClean="0"/>
              <a:t>　“</a:t>
            </a:r>
            <a:r>
              <a:rPr lang="zh-CN" altLang="en-US" sz="2400" dirty="0">
                <a:solidFill>
                  <a:srgbClr val="FF0000"/>
                </a:solidFill>
              </a:rPr>
              <a:t>落其实者思其树，饮其流者怀其源</a:t>
            </a:r>
            <a:r>
              <a:rPr lang="zh-CN" altLang="en-US" sz="2400" dirty="0"/>
              <a:t>”是南北朝时期著名文学家庾信</a:t>
            </a:r>
            <a:r>
              <a:rPr lang="en-US" altLang="zh-CN" sz="2400" dirty="0"/>
              <a:t>《</a:t>
            </a:r>
            <a:r>
              <a:rPr lang="zh-CN" altLang="en-US" sz="2400" dirty="0"/>
              <a:t>徵调曲</a:t>
            </a:r>
            <a:r>
              <a:rPr lang="en-US" altLang="zh-CN" sz="2400" dirty="0"/>
              <a:t>》</a:t>
            </a:r>
            <a:r>
              <a:rPr lang="zh-CN" altLang="en-US" sz="2400" dirty="0"/>
              <a:t>中的名句，意指吃到树上的果实就想到了结果实的树，喝到河中的水就想到了河水的来源，成语</a:t>
            </a:r>
            <a:r>
              <a:rPr lang="zh-CN" altLang="en-US" sz="2400" dirty="0" smtClean="0"/>
              <a:t>“                      ”</a:t>
            </a:r>
            <a:r>
              <a:rPr lang="zh-CN" altLang="en-US" sz="2400" dirty="0"/>
              <a:t>就来源于此。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503548" y="4438759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庾信的“落其实者思其树，饮其流者怀其源”，以生动贴切的文学语言表达了至为深刻的思想文化内涵，又以审美的方式将这些思想文化积淀入人们的心灵，塑造着人们的人格境界，让我们在吸收外来、面向未来的时候，时刻不忘本来、感恩本来。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1259632" y="363349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饮水思源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叶子\假期作业\叶子作业\素材\t01c3840c4f8f1072a3.g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23528" y="260648"/>
            <a:ext cx="849694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/>
              <a:t>（一）</a:t>
            </a:r>
            <a:r>
              <a:rPr lang="en-US" altLang="zh-CN" sz="2800" dirty="0"/>
              <a:t>  </a:t>
            </a:r>
            <a:r>
              <a:rPr lang="zh-CN" altLang="zh-CN" sz="2800" dirty="0"/>
              <a:t>“丝绸之路”对世界文明的丰富与繁荣有何贡献</a:t>
            </a:r>
            <a:r>
              <a:rPr lang="zh-CN" altLang="zh-CN" sz="2800" dirty="0" smtClean="0"/>
              <a:t>？</a:t>
            </a:r>
            <a:endParaRPr lang="en-US" altLang="zh-CN" sz="2800" dirty="0" smtClean="0"/>
          </a:p>
          <a:p>
            <a:pPr indent="457200"/>
            <a:br>
              <a:rPr lang="en-US" altLang="zh-CN" sz="2800" dirty="0"/>
            </a:br>
            <a:r>
              <a:rPr lang="en-US" altLang="zh-CN" sz="2800" dirty="0" smtClean="0"/>
              <a:t>        </a:t>
            </a:r>
            <a:r>
              <a:rPr lang="zh-CN" altLang="zh-CN" sz="2400" dirty="0" smtClean="0"/>
              <a:t>丝绸之路</a:t>
            </a:r>
            <a:r>
              <a:rPr lang="zh-CN" altLang="zh-CN" sz="2400" dirty="0"/>
              <a:t>的开辟是人类文明史上的一个伟大创举，也是古代东西方最长的国际交通路线</a:t>
            </a:r>
            <a:r>
              <a:rPr lang="en-US" altLang="zh-CN" sz="2400" dirty="0"/>
              <a:t>,</a:t>
            </a:r>
            <a:r>
              <a:rPr lang="zh-CN" altLang="zh-CN" sz="2400" dirty="0"/>
              <a:t>它是丝路沿线多民族的共同创造，所以又称之为友谊之路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indent="457200"/>
            <a:br>
              <a:rPr lang="en-US" altLang="zh-CN" sz="2400" dirty="0"/>
            </a:br>
            <a:r>
              <a:rPr lang="en-US" altLang="zh-CN" sz="2400" dirty="0" smtClean="0"/>
              <a:t>          </a:t>
            </a:r>
            <a:r>
              <a:rPr lang="zh-CN" altLang="zh-CN" sz="2400" dirty="0" smtClean="0"/>
              <a:t>给</a:t>
            </a:r>
            <a:r>
              <a:rPr lang="zh-CN" altLang="zh-CN" sz="2400" dirty="0"/>
              <a:t>中国带来了阿拉伯的天文学和医学知识，以及伊斯兰文化。丝绸之路在不同的文明之间搭起了文明交流的桥梁，促进了这些地方的文化和经济的发展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indent="457200"/>
            <a:br>
              <a:rPr lang="en-US" altLang="zh-CN" sz="2400" dirty="0"/>
            </a:br>
            <a:r>
              <a:rPr lang="en-US" altLang="zh-CN" sz="2400" dirty="0" smtClean="0"/>
              <a:t>          </a:t>
            </a:r>
            <a:r>
              <a:rPr lang="zh-CN" altLang="zh-CN" sz="2400" dirty="0" smtClean="0"/>
              <a:t>丝</a:t>
            </a:r>
            <a:r>
              <a:rPr lang="zh-CN" altLang="zh-CN" sz="2400" dirty="0"/>
              <a:t>路的开辟大大促进了东西方经济、文化、宗教、语言的交流和融汇，对推动科学技术进步、文化传播、物种引进，各民族的思想、感情和政治交流以及创造人类新文明，均作出了重大</a:t>
            </a:r>
            <a:r>
              <a:rPr lang="zh-CN" altLang="zh-CN" sz="2400" dirty="0" smtClean="0"/>
              <a:t>贡献</a:t>
            </a:r>
            <a:r>
              <a:rPr lang="zh-CN" altLang="en-US" sz="2400" dirty="0" smtClean="0"/>
              <a:t>。</a:t>
            </a:r>
            <a:br>
              <a:rPr lang="en-US" altLang="zh-CN" sz="2400" dirty="0"/>
            </a:b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叶子\假期作业\叶子作业\素材\t01c3840c4f8f1072a3.g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95536" y="260649"/>
            <a:ext cx="8496944" cy="588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/>
              <a:t>（二）“一带一路”倡议的实质内涵是什么？</a:t>
            </a:r>
            <a:br>
              <a:rPr lang="en-US" altLang="zh-CN" sz="2800" dirty="0"/>
            </a:br>
            <a:endParaRPr lang="en-US" altLang="zh-CN" sz="2800" dirty="0" smtClean="0"/>
          </a:p>
          <a:p>
            <a:pPr indent="457200">
              <a:lnSpc>
                <a:spcPct val="150000"/>
              </a:lnSpc>
            </a:pPr>
            <a:r>
              <a:rPr lang="zh-CN" altLang="zh-CN" sz="2400" dirty="0" smtClean="0"/>
              <a:t>明确</a:t>
            </a:r>
            <a:r>
              <a:rPr lang="zh-CN" altLang="zh-CN" sz="2400" dirty="0"/>
              <a:t>：紧密结合经济全球化和区域经济一体化深入发展的新形势，更好统筹国内国际两个大局，更好统筹国内发展和对外开放，充分利用国际国内两个市场两种资源，扩大同沿线各国的战略契合点和利益汇合点，有序推进陆海统筹、东西互济的商品资源物流大通道建设，加快同周边国家和地区基础设施互联互通，积极推动与沿线国家和地区开展投资协定和自由贸易协定谈判，促进区域贸易自由化和投资便利化，为实现区域经济一体化和亚太自贸区（</a:t>
            </a:r>
            <a:r>
              <a:rPr lang="en-US" altLang="zh-CN" sz="2400" dirty="0"/>
              <a:t>FTAAP</a:t>
            </a:r>
            <a:r>
              <a:rPr lang="zh-CN" altLang="zh-CN" sz="2400" dirty="0"/>
              <a:t>）奠定坚实基础。</a:t>
            </a:r>
            <a:br>
              <a:rPr lang="en-US" altLang="zh-CN" sz="2400" dirty="0"/>
            </a:b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E:\叶子\假期作业\叶子作业\素材\t01c3840c4f8f1072a3.g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9303" y="411470"/>
            <a:ext cx="7347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（二）中国推进“一带一路”战略的重大意义。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609303" y="1124744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正是在与世界其他文明持续的交流互鉴中，中华文明不断发展</a:t>
            </a:r>
            <a:r>
              <a:rPr lang="zh-CN" altLang="en-US" sz="2400" dirty="0"/>
              <a:t>壮大；</a:t>
            </a:r>
            <a:r>
              <a:rPr lang="zh-CN" altLang="zh-CN" sz="2400" dirty="0"/>
              <a:t>也正是在中华文明不断走出去的过程中，世界文明得以丰富和繁荣。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609303" y="2492896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中国提出的“一带一路”倡议，不仅意味着复兴古代丝绸之路的辉煌，更崛起的中国以天下为己任的胸怀与担当。在这个意义上，“一带一路”倡议不啻第二次地理大发现。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609303" y="5085184"/>
            <a:ext cx="8035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+mn-ea"/>
              </a:rPr>
              <a:t>中华文化不仅是个人的智慧和记忆，而且是整个中华民族的集体智慧和集体记忆，是我们在未来道路上寻找家园的识路地图。</a:t>
            </a:r>
            <a:endParaRPr lang="zh-CN" altLang="en-US" sz="2400" dirty="0"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303" y="4183360"/>
            <a:ext cx="78894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在中国走向世界的进程中，中华文化的巨大作用。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叶子\假期作业\叶子作业\素材\t01c3840c4f8f1072a3.g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95536" y="332656"/>
            <a:ext cx="8352928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/>
              <a:t>（三）作为新时代的青年，我们应该怎样担当起传承丝绸之路精神薪火，发展中华优秀传统文化的使命？</a:t>
            </a:r>
            <a:br>
              <a:rPr lang="en-US" altLang="zh-CN" sz="2800" dirty="0"/>
            </a:br>
            <a:r>
              <a:rPr lang="en-US" altLang="zh-CN" sz="2800" dirty="0" smtClean="0"/>
              <a:t>       </a:t>
            </a:r>
            <a:r>
              <a:rPr lang="zh-CN" altLang="zh-CN" sz="2400" dirty="0" smtClean="0"/>
              <a:t>丝绸之路</a:t>
            </a:r>
            <a:r>
              <a:rPr lang="zh-CN" altLang="zh-CN" sz="2400" dirty="0"/>
              <a:t>繁荣的历史启示我们，只有秉持互通有无、互利互惠，平等相待、相互尊重，文明交流、彼此认同精神，各个国家和民族才能互利共赢、和谐相处，才能真正构建人类命运共同体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   </a:t>
            </a:r>
            <a:r>
              <a:rPr lang="zh-CN" altLang="zh-CN" sz="2400" dirty="0" smtClean="0"/>
              <a:t>要</a:t>
            </a:r>
            <a:r>
              <a:rPr lang="zh-CN" altLang="zh-CN" sz="2400" dirty="0"/>
              <a:t>想传承我国传统的文化，首先要</a:t>
            </a:r>
            <a:r>
              <a:rPr lang="zh-CN" altLang="zh-CN" sz="2400" dirty="0" smtClean="0"/>
              <a:t>有执着</a:t>
            </a:r>
            <a:r>
              <a:rPr lang="zh-CN" altLang="zh-CN" sz="2400" dirty="0"/>
              <a:t>的追求，用较大的精力投入去研究、开发、拓展，去发展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   </a:t>
            </a:r>
            <a:r>
              <a:rPr lang="zh-CN" altLang="zh-CN" sz="2400" dirty="0" smtClean="0"/>
              <a:t>其次</a:t>
            </a:r>
            <a:r>
              <a:rPr lang="zh-CN" altLang="zh-CN" sz="2400" dirty="0"/>
              <a:t>要有恒心去从事这方面的工作，在实践中强化记忆，创新发展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   </a:t>
            </a:r>
            <a:r>
              <a:rPr lang="zh-CN" altLang="zh-CN" sz="2400" dirty="0" smtClean="0"/>
              <a:t>最后</a:t>
            </a:r>
            <a:r>
              <a:rPr lang="zh-CN" altLang="zh-CN" sz="2400" dirty="0"/>
              <a:t>还要落实到有传承和发展的实际行动，动员社会力量从事这方面的投入，在国家的引导下、社会各界的助力下同创新的辉煌。</a:t>
            </a:r>
            <a:br>
              <a:rPr lang="en-US" altLang="zh-CN" sz="2400" dirty="0"/>
            </a:br>
            <a:endParaRPr lang="zh-CN" alt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051720" y="3265399"/>
            <a:ext cx="4315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认识</a:t>
            </a:r>
            <a:r>
              <a:rPr lang="en-US" altLang="zh-CN" sz="2800" dirty="0" smtClean="0">
                <a:solidFill>
                  <a:srgbClr val="FF0000"/>
                </a:solidFill>
              </a:rPr>
              <a:t>——</a:t>
            </a:r>
            <a:r>
              <a:rPr lang="zh-CN" altLang="en-US" sz="2800" dirty="0" smtClean="0">
                <a:solidFill>
                  <a:srgbClr val="FF0000"/>
                </a:solidFill>
              </a:rPr>
              <a:t>传承</a:t>
            </a:r>
            <a:r>
              <a:rPr lang="en-US" altLang="zh-CN" sz="2800" dirty="0" smtClean="0">
                <a:solidFill>
                  <a:srgbClr val="FF0000"/>
                </a:solidFill>
              </a:rPr>
              <a:t>——</a:t>
            </a:r>
            <a:r>
              <a:rPr lang="zh-CN" altLang="en-US" sz="2800" dirty="0" smtClean="0">
                <a:solidFill>
                  <a:srgbClr val="FF0000"/>
                </a:solidFill>
              </a:rPr>
              <a:t>行动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叶子\假期作业\叶子作业\素材\t01c3840c4f8f1072a3.g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39552" y="476672"/>
            <a:ext cx="8280920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/>
              <a:t>（四）文章</a:t>
            </a:r>
            <a:r>
              <a:rPr lang="zh-CN" altLang="zh-CN" sz="2800" dirty="0" smtClean="0"/>
              <a:t>主旨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br>
              <a:rPr lang="en-US" altLang="zh-CN" sz="2800" dirty="0"/>
            </a:br>
            <a:r>
              <a:rPr lang="en-US" altLang="zh-CN" sz="2800" dirty="0" smtClean="0"/>
              <a:t>      </a:t>
            </a:r>
            <a:r>
              <a:rPr lang="zh-CN" altLang="zh-CN" sz="2400" dirty="0" smtClean="0"/>
              <a:t>本文</a:t>
            </a:r>
            <a:r>
              <a:rPr lang="zh-CN" altLang="zh-CN" sz="2400" dirty="0"/>
              <a:t>从古代“丝绸之路”在促进中外文化交流中的作用和当今“一带一路”倡议起笔，赞颂了中华文化对丰富与繁荣世界文明做出的贡献，展现了新时代崛起的中国以天下为己任的胸怀与担当，体现了人类命运共同体的意识与理念。</a:t>
            </a:r>
            <a:br>
              <a:rPr lang="en-US" altLang="zh-CN" sz="2400" dirty="0"/>
            </a:b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19672" y="4362008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隶书" pitchFamily="2" charset="-122"/>
                <a:ea typeface="华文隶书" pitchFamily="2" charset="-122"/>
              </a:rPr>
              <a:t>增强文化自信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0032" y="4370046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隶书" pitchFamily="2" charset="-122"/>
                <a:ea typeface="华文隶书" pitchFamily="2" charset="-122"/>
              </a:rPr>
              <a:t>强化责任担当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orld.people.com.cn/NMediaFile/2018/0705/MAIN201807050959000426378359023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6" y="545"/>
            <a:ext cx="9108604" cy="5905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叶子\假期作业\叶子作业\素材\t019b54f3b6c116649c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24247" y="-171400"/>
            <a:ext cx="11324095" cy="7077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叶子\假期作业\叶子作业\素材\12746010_205115256366_2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 bwMode="auto">
          <a:xfrm>
            <a:off x="0" y="-52334"/>
            <a:ext cx="5004048" cy="693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c1f21a57543d76fa33ffef31227b33f_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5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叶子\假期作业\叶子作业\素材\t013945f22e09d98550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70607" cy="6847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549096" y="1418366"/>
            <a:ext cx="3570208" cy="39857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8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隶书" pitchFamily="49" charset="-122"/>
                <a:ea typeface="隶书" pitchFamily="49" charset="-122"/>
              </a:rPr>
              <a:t>谢谢，</a:t>
            </a:r>
            <a:endParaRPr lang="en-US" altLang="zh-CN" sz="88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  <a:latin typeface="隶书" pitchFamily="49" charset="-122"/>
              <a:ea typeface="隶书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8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  <a:latin typeface="隶书" pitchFamily="49" charset="-122"/>
                <a:ea typeface="隶书" pitchFamily="49" charset="-122"/>
              </a:rPr>
              <a:t>再见！</a:t>
            </a:r>
            <a:endParaRPr lang="zh-CN" altLang="en-US" sz="88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-13092G0492T11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9689"/>
            <a:ext cx="4716015" cy="3496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19300001219201130898020880965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377330"/>
            <a:ext cx="4427984" cy="55057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6669654_202452846000_2"/>
          <p:cNvPicPr>
            <a:picLocks noGrp="1" noChangeAspect="1"/>
          </p:cNvPicPr>
          <p:nvPr isPhoto="1"/>
        </p:nvPicPr>
        <p:blipFill rotWithShape="1">
          <a:blip r:embed="rId3">
            <a:lum/>
          </a:blip>
          <a:srcRect/>
          <a:stretch>
            <a:fillRect/>
          </a:stretch>
        </p:blipFill>
        <p:spPr>
          <a:xfrm>
            <a:off x="4427985" y="3477492"/>
            <a:ext cx="4727996" cy="34056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21804" y="292696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丝绸之路</a:t>
            </a:r>
            <a:endParaRPr lang="zh-CN" altLang="en-US" sz="36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5b0988e595225.cdn.sohucs.com/images/20180825/96c10a91f77a44a798a76c983b3cb9cd.jpeg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0" y="620688"/>
            <a:ext cx="9144000" cy="542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1.gtimg.com/cul/pics/hv1/27/12/1978/128622537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6021" y="21729"/>
            <a:ext cx="4355977" cy="3256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pic.baike.soso.com/p/20140314/20140314154245-18457611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8484" y="212220"/>
            <a:ext cx="4235826" cy="283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1.gtimg.com/news/pics/hv1/239/33/1944/1264172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5856" y="3349522"/>
            <a:ext cx="5864746" cy="347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 descr="120886863"/>
          <p:cNvPicPr>
            <a:picLocks noGrp="1" noChangeAspect="1"/>
          </p:cNvPicPr>
          <p:nvPr isPhoto="1"/>
        </p:nvPicPr>
        <p:blipFill rotWithShape="1">
          <a:blip r:embed="rId4">
            <a:lum/>
          </a:blip>
          <a:srcRect/>
          <a:stretch>
            <a:fillRect/>
          </a:stretch>
        </p:blipFill>
        <p:spPr>
          <a:xfrm>
            <a:off x="216022" y="3569667"/>
            <a:ext cx="2964978" cy="29104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0824085550498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63"/>
            <a:ext cx="9144000" cy="6821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26158551_192810839088_2"/>
          <p:cNvPicPr>
            <a:picLocks noGrp="1" noChangeAspect="1"/>
          </p:cNvPicPr>
          <p:nvPr isPhoto="1"/>
        </p:nvPicPr>
        <p:blipFill rotWithShape="1">
          <a:blip r:embed="rId2">
            <a:lum/>
          </a:blip>
          <a:srcRect/>
          <a:stretch>
            <a:fillRect/>
          </a:stretch>
        </p:blipFill>
        <p:spPr>
          <a:xfrm>
            <a:off x="-28055" y="0"/>
            <a:ext cx="4276527" cy="2208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bcf8ca7e60444f88cc4ebe9f4f2cb7"/>
          <p:cNvPicPr>
            <a:picLocks noGrp="1" noChangeAspect="1"/>
          </p:cNvPicPr>
          <p:nvPr isPhoto="1"/>
        </p:nvPicPr>
        <p:blipFill>
          <a:blip r:embed="rId1">
            <a:lum/>
          </a:blip>
          <a:stretch>
            <a:fillRect/>
          </a:stretch>
        </p:blipFill>
        <p:spPr>
          <a:xfrm>
            <a:off x="0" y="993775"/>
            <a:ext cx="9144000" cy="48688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816304_151444379000_2"/>
          <p:cNvPicPr>
            <a:picLocks noGrp="1" noChangeAspect="1"/>
          </p:cNvPicPr>
          <p:nvPr isPhoto="1"/>
        </p:nvPicPr>
        <p:blipFill rotWithShape="1">
          <a:blip r:embed="rId1">
            <a:lum/>
          </a:blip>
          <a:srcRect/>
          <a:stretch>
            <a:fillRect/>
          </a:stretch>
        </p:blipFill>
        <p:spPr>
          <a:xfrm>
            <a:off x="-14288" y="2260577"/>
            <a:ext cx="9155385" cy="4597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15096912_144201557675_2"/>
          <p:cNvPicPr>
            <a:picLocks noGrp="1" noChangeAspect="1"/>
          </p:cNvPicPr>
          <p:nvPr isPhoto="1"/>
        </p:nvPicPr>
        <p:blipFill rotWithShape="1">
          <a:blip r:embed="rId2">
            <a:lum/>
          </a:blip>
          <a:srcRect/>
          <a:stretch>
            <a:fillRect/>
          </a:stretch>
        </p:blipFill>
        <p:spPr>
          <a:xfrm>
            <a:off x="827584" y="11722"/>
            <a:ext cx="2829206" cy="2291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 bwMode="auto">
          <a:xfrm>
            <a:off x="4355976" y="11722"/>
            <a:ext cx="4217653" cy="2236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3561</Words>
  <Application>WPS 演示</Application>
  <PresentationFormat>全屏显示(4:3)</PresentationFormat>
  <Paragraphs>173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Arial</vt:lpstr>
      <vt:lpstr>宋体</vt:lpstr>
      <vt:lpstr>Wingdings</vt:lpstr>
      <vt:lpstr>华文新魏</vt:lpstr>
      <vt:lpstr>方正粗黑宋简体</vt:lpstr>
      <vt:lpstr>微软雅黑</vt:lpstr>
      <vt:lpstr>Arial Unicode MS</vt:lpstr>
      <vt:lpstr>Calibri</vt:lpstr>
      <vt:lpstr>华文楷体</vt:lpstr>
      <vt:lpstr>华文隶书</vt:lpstr>
      <vt:lpstr>隶书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相册</dc:title>
  <dc:creator>User</dc:creator>
  <cp:lastModifiedBy>Administrator</cp:lastModifiedBy>
  <cp:revision>29</cp:revision>
  <dcterms:created xsi:type="dcterms:W3CDTF">2020-04-21T03:10:00Z</dcterms:created>
  <dcterms:modified xsi:type="dcterms:W3CDTF">2020-04-23T13:09:18Z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