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9" r:id="rId1"/>
    <p:sldMasterId id="2147483687" r:id="rId2"/>
  </p:sldMasterIdLst>
  <p:notesMasterIdLst>
    <p:notesMasterId r:id="rId22"/>
  </p:notesMasterIdLst>
  <p:handoutMasterIdLst>
    <p:handoutMasterId r:id="rId23"/>
  </p:handoutMasterIdLst>
  <p:sldIdLst>
    <p:sldId id="319" r:id="rId3"/>
    <p:sldId id="338" r:id="rId4"/>
    <p:sldId id="416" r:id="rId5"/>
    <p:sldId id="417" r:id="rId6"/>
    <p:sldId id="329" r:id="rId7"/>
    <p:sldId id="407" r:id="rId8"/>
    <p:sldId id="408" r:id="rId9"/>
    <p:sldId id="409" r:id="rId10"/>
    <p:sldId id="432" r:id="rId11"/>
    <p:sldId id="411" r:id="rId12"/>
    <p:sldId id="412" r:id="rId13"/>
    <p:sldId id="413" r:id="rId14"/>
    <p:sldId id="421" r:id="rId15"/>
    <p:sldId id="414" r:id="rId16"/>
    <p:sldId id="433" r:id="rId17"/>
    <p:sldId id="434" r:id="rId18"/>
    <p:sldId id="435" r:id="rId19"/>
    <p:sldId id="436" r:id="rId20"/>
    <p:sldId id="437" r:id="rId21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6289" autoAdjust="0"/>
  </p:normalViewPr>
  <p:slideViewPr>
    <p:cSldViewPr snapToGrid="0">
      <p:cViewPr varScale="1">
        <p:scale>
          <a:sx n="76" d="100"/>
          <a:sy n="76" d="100"/>
        </p:scale>
        <p:origin x="-17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0ED8-5258-4305-87D1-AF084F622693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2312B-D230-400B-AC22-A00887E7F8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88820" y="2569210"/>
            <a:ext cx="5363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3600">
                <a:latin typeface="方正大标宋简体" panose="03000509000000000000" charset="-122"/>
                <a:ea typeface="方正大标宋简体" panose="03000509000000000000" charset="-122"/>
              </a:rPr>
              <a:t>单元写作  </a:t>
            </a:r>
            <a:r>
              <a:rPr lang="zh-CN" sz="3600">
                <a:latin typeface="方正大标宋简体" panose="03000509000000000000" charset="-122"/>
                <a:ea typeface="方正大标宋简体" panose="03000509000000000000" charset="-122"/>
              </a:rPr>
              <a:t>审题立意</a:t>
            </a:r>
          </a:p>
        </p:txBody>
      </p:sp>
      <p:sp>
        <p:nvSpPr>
          <p:cNvPr id="7" name="矩形 6"/>
          <p:cNvSpPr/>
          <p:nvPr/>
        </p:nvSpPr>
        <p:spPr>
          <a:xfrm>
            <a:off x="1186180" y="664210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第二单元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27505" y="1189990"/>
            <a:ext cx="6183630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  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【</a:t>
            </a:r>
            <a:r>
              <a:rPr lang="zh-CN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名师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点评】这是一篇记叙和议论相结合的作文，记叙文字为主体，议论文字很好的升华主题和主旨，相得益彰。本习作紧扣题目“改变”这一主题来写，用生动和充满正能量的文字写出改变，与材料中的寓意相同，十分符合写作要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41425" y="-75565"/>
            <a:ext cx="7249160" cy="700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3000" b="1">
                <a:latin typeface="黑体" panose="02010609060101010101" charset="-122"/>
                <a:ea typeface="黑体" panose="02010609060101010101" charset="-122"/>
                <a:cs typeface="楷体_GB2312" panose="02010609030101010101" charset="-122"/>
              </a:rPr>
              <a:t>范文二</a:t>
            </a:r>
          </a:p>
          <a:p>
            <a:pPr algn="ctr" fontAlgn="auto">
              <a:lnSpc>
                <a:spcPct val="130000"/>
              </a:lnSpc>
            </a:pPr>
            <a:r>
              <a:rPr sz="2600">
                <a:latin typeface="黑体" panose="02010609060101010101" charset="-122"/>
                <a:ea typeface="黑体" panose="02010609060101010101" charset="-122"/>
                <a:cs typeface="楷体_GB2312" panose="02010609030101010101" charset="-122"/>
              </a:rPr>
              <a:t>翻过那座山</a:t>
            </a:r>
            <a:endParaRPr sz="2600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	</a:t>
            </a:r>
            <a:r>
              <a:rPr sz="22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在我们的人生旅途中，常常会遇到阻挡我们前进的山峦，它们会不断地遮去我们前进的道路，使我们迷失方向，这时我们就要学会翻越，学会攀登，做生活中的强者。</a:t>
            </a:r>
          </a:p>
          <a:p>
            <a:pPr algn="l" fontAlgn="auto">
              <a:lnSpc>
                <a:spcPct val="130000"/>
              </a:lnSpc>
            </a:pPr>
            <a:r>
              <a:rPr lang="en-US" sz="22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	</a:t>
            </a:r>
            <a:r>
              <a:rPr sz="22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小学的时候，我就被诊断出体内生出一个肿瘤。我躺在病床上，偷偷地哭泣着，我已经没有勇气再支持下去了，这时病友小A推着自己坐的轮椅来到床边，默默地坐着，我折过身子，把挂满泪水的脸对着她，她为我轻轻地擦去泪水，轻轻地安慰我：“爬过那座山，你就是生活的强者，千万不要向病魔妥协，让它带走你年轻的生命。”我点了点头，她又握紧了拳头，说了一句：“加油!”眼中闪烁着希望的火光。我也振作了一下精神，握紧拳头，说：“加油!”我们俩人依偎在一起，互相鼓劲儿，向顶峰冲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3025" y="645795"/>
            <a:ext cx="713613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5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她的病越来越重了，在翻越山峰的时候，她常常倒地不起，脸色惨白，可她从来不哼一声，也从来不埋怨命运的不公，只是咬咬牙，坚持下去。我在她的身上看见了攀登者的勇气与执着。</a:t>
            </a:r>
          </a:p>
          <a:p>
            <a:pPr fontAlgn="auto">
              <a:lnSpc>
                <a:spcPct val="12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那天，我哭了，我永远忘不了那雪白的床单像白雪一样将她覆盖，为什么她不能与我一同到达顶峰，看见那美丽的落日，而却被迫长眠于皑皑的白雪中呢？我的泪水在眼中打转，她离开我们的时候，眼睛睁得很大，可能是因为未能达成夙愿，也或许是希望我继续奋进吧!我默默无语，她的勇气与执着催我前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45870" y="1157605"/>
            <a:ext cx="6950710" cy="344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我带着她的祝福登上了山顶，原本狰狞且巨大的病魔之山被我翻越。我骄傲地欢呼着，美丽的落日与晚霞染红了整个山谷，这是小A那颗执着而勇敢的心燃起的熊熊烈火。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我会带着小A教给我的执着与勇敢爬过人生中的一座座山，一道道坎，直到生命的终点……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20190" y="1424305"/>
            <a:ext cx="7010400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  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【</a:t>
            </a:r>
            <a:r>
              <a:rPr lang="zh-CN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名师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点评】文章突出的优点是写法独特，感情真切。作者把战胜病魔——肿瘤的过程，比作翻山越岭的过程，文章结构完整，富有层次感。文章主题鲜明，思想内容健康，表现了青年人对人生中的种种磨难，学会了用用乐观、勇敢、执著的心态去超越自己，去翻越一座座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17625" y="337185"/>
            <a:ext cx="7249160" cy="573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3000" b="1">
                <a:latin typeface="黑体" panose="02010609060101010101" charset="-122"/>
                <a:ea typeface="黑体" panose="02010609060101010101" charset="-122"/>
                <a:cs typeface="楷体_GB2312" panose="02010609030101010101" charset="-122"/>
              </a:rPr>
              <a:t>范文</a:t>
            </a:r>
            <a:r>
              <a:rPr lang="zh-CN" sz="3000" b="1">
                <a:latin typeface="黑体" panose="02010609060101010101" charset="-122"/>
                <a:ea typeface="黑体" panose="02010609060101010101" charset="-122"/>
                <a:cs typeface="楷体_GB2312" panose="02010609030101010101" charset="-122"/>
              </a:rPr>
              <a:t>三</a:t>
            </a:r>
            <a:endParaRPr sz="3000" b="1">
              <a:latin typeface="黑体" panose="02010609060101010101" charset="-122"/>
              <a:ea typeface="黑体" panose="02010609060101010101" charset="-122"/>
              <a:cs typeface="楷体_GB2312" panose="02010609030101010101" charset="-122"/>
            </a:endParaRPr>
          </a:p>
          <a:p>
            <a:pPr algn="ctr" fontAlgn="auto">
              <a:lnSpc>
                <a:spcPct val="130000"/>
              </a:lnSpc>
            </a:pPr>
            <a:r>
              <a:rPr sz="2600">
                <a:latin typeface="黑体" panose="02010609060101010101" charset="-122"/>
                <a:ea typeface="黑体" panose="02010609060101010101" charset="-122"/>
                <a:cs typeface="楷体_GB2312" panose="02010609030101010101" charset="-122"/>
              </a:rPr>
              <a:t>翻过那座山</a:t>
            </a:r>
            <a:endParaRPr sz="2600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寒冬来临，北风肆虐。青春期的叛逆适时地降临在我的身上，不偏不倚地横亘在你我之间，隔成一道深深的坎。</a:t>
            </a:r>
          </a:p>
          <a:p>
            <a:pPr algn="l" fontAlgn="auto">
              <a:lnSpc>
                <a:spcPct val="13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“快来吃饭”“不吃！”</a:t>
            </a:r>
          </a:p>
          <a:p>
            <a:pPr algn="l" fontAlgn="auto">
              <a:lnSpc>
                <a:spcPct val="13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“把伞带上”“不带！”</a:t>
            </a:r>
          </a:p>
          <a:p>
            <a:pPr algn="l" fontAlgn="auto">
              <a:lnSpc>
                <a:spcPct val="13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“别看电视了，快去做作业！”</a:t>
            </a:r>
          </a:p>
          <a:p>
            <a:pPr algn="l" fontAlgn="auto">
              <a:lnSpc>
                <a:spcPct val="13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“烦不烦！”</a:t>
            </a:r>
          </a:p>
          <a:p>
            <a:pPr algn="l" fontAlgn="auto">
              <a:lnSpc>
                <a:spcPct val="13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类似的话语在我的生活中密密交织，面对我的叛逆，你开始沉默不语。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4295" y="266065"/>
            <a:ext cx="6950710" cy="6326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双手还拿着我的试卷，鲜红的数字却刺痛了你的眼。你意味深长地看着我，我却故意转移视线。为了我的学习，你一次一次地找我谈心，但每次都是不欢而散。这次你却只是叹息一声，用笔将名字深深地印在试卷上，也镌刻在我的心里……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浓雾弥漫，微风淡淡。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走在回家路上，一阵一阵的疼痛从脚上传来，刺痛着我的神经。回到家中，我卷起裤脚，懊恼地寻找着该死的病源。你关切地问我：“怎么啦？”“没什么，扭伤而已。”我强忍着痛回答。你却还是走到我的身边，蹲下身子：“让我看看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4295" y="157480"/>
            <a:ext cx="6950710" cy="6805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你轻按着脚踝的每一寸皮肤问我：“是不是这里？痛吗？”“痛，你轻点！”我突然缩回了脚。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你取来药酒，轻倒一点到掌心，慢慢覆盖上痛处，用手心在脚踝处来回移动，小心翼翼。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“痛了就说，一会儿就好了。”你认真地为我揉着，温度不断从掌心渗入皮肤，流经四肢，淌进心田……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心中即使是有一块坚冰，也会被这股暖流缓缓得从上面流过，消融，消融……</a:t>
            </a:r>
          </a:p>
          <a:p>
            <a:pPr fontAlgn="auto">
              <a:lnSpc>
                <a:spcPct val="120000"/>
              </a:lnSpc>
            </a:pP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终于，我忍不住开口：“妈……”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“怎么了，这里很痛？要不要躺床上休息一下？”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11910" y="1169670"/>
            <a:ext cx="6950710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忽然间，那块坚冰轰然崩塌，是你用爱的温度将它融化！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雪后的冬天，万物尽显出它们的凉意。只有太阳，仍无私地将万丈光芒撒向人间。太阳之下，白雪之中，我用指尖触摸阳光，静静地想：因为这温暖的阳光，人们得以度过寒冬。而你的爱，何尝不是这样，引领着我，轻轻地翻过了叛逆的那座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00810" y="1337310"/>
            <a:ext cx="7010400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  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【</a:t>
            </a:r>
            <a:r>
              <a:rPr lang="zh-CN"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名师</a:t>
            </a:r>
            <a:r>
              <a:rPr sz="2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点评】片言只语、举手投足之间蕴含着朴素深沉的爱，爱，终于“引领着我，轻轻地翻过了叛逆的那座山。”文章语言文字精美，人物对话质朴凝练，深入地挖掘人物的内心世界；看似不经意的景物描写，也极其巧妙地烘托了人物心情，很好地营造了一种抒情的氛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9140" y="377190"/>
            <a:ext cx="47739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【写作导航】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8255" y="1772285"/>
            <a:ext cx="6424295" cy="2767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33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我们拿到一个作文题目，首先要做的便是审题，即了解题目要求，领会题意。在此基础上，经过反复思考、选材，最终确定作文的主题，这便是立意。</a:t>
            </a:r>
          </a:p>
          <a:p>
            <a:pPr fontAlgn="auto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一、审题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2850" y="335280"/>
            <a:ext cx="7185660" cy="6326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谓“审题”就是能对作文题目所展示的各个组成部分做准确、全面的审读和理解，从而按照要求去不折不扣地写作。在审题时，主要有两审：一是审题目和材料，二是审要求和注意事项。在写作前，应先把两者的文字材料全部读完、读通、读懂之后，对作文题目和材料作细致周密的审查、分析，感知作文题目和材料表达了哪些主题思想，再从中提炼或抓取有用的信息，界定写作范围，从而正确地判断出文题所要求的体裁、选材范围、中心思想、表现手法及文章格调等，拓展自己的写作思路。在审题上要下一点功夫，切不可为了省时间而草草浏览、不求甚解就动笔，这样会出现不应有的失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8080" y="15240"/>
            <a:ext cx="7512050" cy="6991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二、立意</a:t>
            </a:r>
          </a:p>
          <a:p>
            <a:pPr fontAlgn="auto">
              <a:lnSpc>
                <a:spcPct val="120000"/>
              </a:lnSpc>
            </a:pPr>
            <a:r>
              <a:rPr 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立意”就是确立文章的主题，即文章所要表达的基本思想。“意”就是旨意，它指的是文章的主旨。《后汉书》的作者范晔曾说过：“以意为主，以文传意。”唐代诗人杜牧在《答庄充书》中有“凡为文以意为主，以气为辅，以辞采章句为之兵卫。”又有“意不先立，止以文采辞句绕前捧后，是言愈多而理愈乱。”清代的学者王夫之的论述则更为精辟，他说：“意犹帅也，无帅之兵，谓之乌合。”吴乔“意喻之米，文喻之炊而为饭”的比喻更为新鲜。由此，我们也就不难理解古人所说的“自古文章意为本”这句话的含义了。不论是谁，在动笔写作之前，首先要解决立意的问题。在写作的过程中，立意是文章的核心，是表现主题、确立观点、选取材料的“指挥部”。同时，立意也是处理写作中各个环节的标准和依据，无论是材料的取舍、布局的安排，还是表达方式的确立以及语言艺术的风格等，无不是由立意所决定的。一篇优秀的文章，它的立意应该做到“健康、明确、集中、深刻、新颖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5950" y="36830"/>
            <a:ext cx="47739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【写作实践】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41400" y="964565"/>
            <a:ext cx="7061200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600"/>
              <a:t>1.阅读下面的材料，在认真审题的基础上，列出两三个写作的主题。从列出的主题中选择一个，自拟题目，写一篇作文。不少于600字。</a:t>
            </a:r>
          </a:p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匆匆赶路的猫头鹰遇到斑鸠。斑鸠问它：“你要到哪儿去？”猫头鹰回答：“我打算搬到东方去。”斑鸠不解地问：“为什么呢？”猫头鹰说：“这里的人都讨厌我的叫声。”斑鸠说：“你只要改变自己的叫声就可以了。如果不改变你的叫声，即使到了东方，还是会惹人讨厌的。”</a:t>
            </a:r>
          </a:p>
          <a:p>
            <a:pPr fontAlgn="auto">
              <a:lnSpc>
                <a:spcPct val="120000"/>
              </a:lnSpc>
            </a:pPr>
            <a:r>
              <a:rPr sz="2600"/>
              <a:t>2.以《翻过那座山》为题，写一篇记叙性文章。不少于600字。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83335" y="1167130"/>
            <a:ext cx="7068820" cy="4371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30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范文一</a:t>
            </a:r>
            <a:endParaRPr sz="220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ctr" fontAlgn="auto">
              <a:lnSpc>
                <a:spcPct val="130000"/>
              </a:lnSpc>
            </a:pPr>
            <a:r>
              <a:rPr lang="en-US" sz="22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	</a:t>
            </a:r>
            <a:r>
              <a:rPr sz="28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改变</a:t>
            </a:r>
            <a:endParaRPr sz="2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总是那么自然，她那含情凝视的双眸总是那么有神。面对着大家也是那种模仿不到的微笑。我是一个害羞的女孩，好事坏事与我沾不到边。在大家面前我总是默默无闻，总是把事藏在心底。其实我总是羡慕她那种由内而外的自然。</a:t>
            </a:r>
          </a:p>
        </p:txBody>
      </p:sp>
      <p:sp>
        <p:nvSpPr>
          <p:cNvPr id="3" name="矩形 2"/>
          <p:cNvSpPr/>
          <p:nvPr/>
        </p:nvSpPr>
        <p:spPr>
          <a:xfrm>
            <a:off x="880110" y="7620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佳作赏析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18260" y="1294130"/>
            <a:ext cx="6765290" cy="373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得那次，是一个无比晴朗的天，我与以往一样独自在那个熟悉的角落。是她的课，我的心偷偷地暗自高兴。太好了！我喜欢那个老师，她的自然让我羡慕，她的美丽让我欣赏，她的不偏爱更加让我对她无比的尊敬。叮叮……上课了。她大步走进来又很自然地向我们打招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70965" y="623570"/>
            <a:ext cx="6961505" cy="529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今天，我们来上节有趣的自我介绍课。”老师温和地说。我是第一号，所以从我开始。我慌张地站起来，低着头沉默着。老师对我说：“自然点同学，这是你的舞台，想说什么就说出来，老师鼓励你。”“我……我……我是一个内向的人，请，请同学们，多多包容我，希望你们与我成为好朋友。”我喜欢的这位老师，在以后的下课十分钟，总与我闲聊，是她告诉了我要蜕变，是她让我与同学的关系变得自然。我更加的敬佩她，喜爱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34160" y="1091565"/>
            <a:ext cx="6635750" cy="373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我真的变了，变得外向，在课堂上我的思维活跃，老师同学们都喜欢我，喜欢与我交谈。我敢在讲台上大声说话，连主持节目时也总是推荐我。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我从内而外的改变。我永不忘记她的鼓励，她的微笑，她的精神永远在我心中，在我心中生根发芽。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</Words>
  <Application>WPS 演示</Application>
  <PresentationFormat>全屏显示(4:3)</PresentationFormat>
  <Paragraphs>53</Paragraphs>
  <Slides>19</Slides>
  <Notes>19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自定义设计方案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2019-01-17T11:48:07Z</dcterms:created>
  <dcterms:modified xsi:type="dcterms:W3CDTF">2019-01-23T06:30:50Z</dcterms:modified>
</cp:coreProperties>
</file>