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notesSlides/notesSlide15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notesSlides/notesSlide130.xml" ContentType="application/vnd.openxmlformats-officedocument.presentationml.notesSlide+xml"/>
  <Override PartName="/ppt/notesSlides/notesSlide141.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slides/slide169.xml" ContentType="application/vnd.openxmlformats-officedocument.presentationml.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slides/slide147.xml" ContentType="application/vnd.openxmlformats-officedocument.presentationml.slide+xml"/>
  <Override PartName="/ppt/slides/slide158.xml" ContentType="application/vnd.openxmlformats-officedocument.presentationml.slide+xml"/>
  <Override PartName="/ppt/notesSlides/notesSlide30.xml" ContentType="application/vnd.openxmlformats-officedocument.presentationml.notesSlide+xml"/>
  <Override PartName="/ppt/notesSlides/notesSlide168.xml" ContentType="application/vnd.openxmlformats-officedocument.presentationml.notesSlide+xml"/>
  <Override PartName="/ppt/slides/slide99.xml" ContentType="application/vnd.openxmlformats-officedocument.presentationml.slide+xml"/>
  <Override PartName="/ppt/slides/slide136.xml" ContentType="application/vnd.openxmlformats-officedocument.presentationml.slide+xml"/>
  <Override PartName="/ppt/notesSlides/notesSlide7.xml" ContentType="application/vnd.openxmlformats-officedocument.presentationml.notesSlide+xml"/>
  <Override PartName="/ppt/notesSlides/notesSlide146.xml" ContentType="application/vnd.openxmlformats-officedocument.presentationml.notesSlide+xml"/>
  <Override PartName="/ppt/notesSlides/notesSlide15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notesSlides/notesSlide13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notesSlides/notesSlide124.xml" ContentType="application/vnd.openxmlformats-officedocument.presentationml.notesSlide+xml"/>
  <Override PartName="/ppt/notesSlides/notesSlide171.xml" ContentType="application/vnd.openxmlformats-officedocument.presentationml.notesSlide+xml"/>
  <Override PartName="/ppt/slides/slide55.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ppt/notesSlides/notesSlide102.xml" ContentType="application/vnd.openxmlformats-officedocument.presentationml.notesSlide+xml"/>
  <Override PartName="/ppt/notesSlides/notesSlide113.xml" ContentType="application/vnd.openxmlformats-officedocument.presentationml.notesSlide+xml"/>
  <Override PartName="/ppt/notesSlides/notesSlide160.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slides/slide119.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notesSlides/notesSlide129.xml" ContentType="application/vnd.openxmlformats-officedocument.presentationml.notesSlide+xml"/>
  <Override PartName="/ppt/notesSlides/notesSlide176.xml" ContentType="application/vnd.openxmlformats-officedocument.presentationml.notesSlide+xml"/>
  <Override PartName="/ppt/slides/slide108.xml" ContentType="application/vnd.openxmlformats-officedocument.presentationml.slide+xml"/>
  <Override PartName="/ppt/slides/slide155.xml" ContentType="application/vnd.openxmlformats-officedocument.presentationml.slide+xml"/>
  <Override PartName="/ppt/notesSlides/notesSlide118.xml" ContentType="application/vnd.openxmlformats-officedocument.presentationml.notesSlide+xml"/>
  <Override PartName="/ppt/notesSlides/notesSlide165.xml" ContentType="application/vnd.openxmlformats-officedocument.presentationml.notes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notesSlides/notesSlide4.xml" ContentType="application/vnd.openxmlformats-officedocument.presentationml.notesSlide+xml"/>
  <Override PartName="/ppt/notesSlides/notesSlide107.xml" ContentType="application/vnd.openxmlformats-officedocument.presentationml.notesSlide+xml"/>
  <Override PartName="/ppt/notesSlides/notesSlide154.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notesSlides/notesSlide132.xml" ContentType="application/vnd.openxmlformats-officedocument.presentationml.notesSlide+xml"/>
  <Override PartName="/ppt/notesSlides/notesSlide143.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76.xml" ContentType="application/vnd.openxmlformats-officedocument.presentationml.notesSlide+xml"/>
  <Override PartName="/ppt/notesSlides/notesSlide121.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Default Extension="wmf" ContentType="image/x-wmf"/>
  <Override PartName="/ppt/notesSlides/notesSlide18.xml" ContentType="application/vnd.openxmlformats-officedocument.presentationml.notesSlide+xml"/>
  <Override PartName="/ppt/notesSlides/notesSlide65.xml" ContentType="application/vnd.openxmlformats-officedocument.presentationml.notesSlide+xml"/>
  <Override PartName="/ppt/notesSlides/notesSlide110.xml" ContentType="application/vnd.openxmlformats-officedocument.presentationml.notesSlide+xml"/>
  <Override PartName="/ppt/slides/slide41.xml" ContentType="application/vnd.openxmlformats-officedocument.presentationml.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ppt/slides/slide149.xml" ContentType="application/vnd.openxmlformats-officedocument.presentationml.slide+xml"/>
  <Override PartName="/ppt/notesSlides/notesSlide32.xml" ContentType="application/vnd.openxmlformats-officedocument.presentationml.notesSlide+xml"/>
  <Override PartName="/ppt/slides/slide138.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48.xml" ContentType="application/vnd.openxmlformats-officedocument.presentationml.notesSlide+xml"/>
  <Override PartName="/ppt/notesSlides/notesSlide159.xml" ContentType="application/vnd.openxmlformats-officedocument.presentationml.notesSlide+xml"/>
  <Override PartName="/ppt/slides/slide79.xml" ContentType="application/vnd.openxmlformats-officedocument.presentationml.slide+xml"/>
  <Override PartName="/ppt/slides/slide127.xml" ContentType="application/vnd.openxmlformats-officedocument.presentationml.slide+xml"/>
  <Override PartName="/ppt/slides/slide174.xml" ContentType="application/vnd.openxmlformats-officedocument.presentationml.slide+xml"/>
  <Override PartName="/ppt/notesSlides/notesSlide10.xml" ContentType="application/vnd.openxmlformats-officedocument.presentationml.notesSlide+xml"/>
  <Override PartName="/ppt/notesSlides/notesSlide137.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ppt/notesSlides/notesSlide126.xml" ContentType="application/vnd.openxmlformats-officedocument.presentationml.notesSlide+xml"/>
  <Override PartName="/ppt/notesSlides/notesSlide173.xml" ContentType="application/vnd.openxmlformats-officedocument.presentationml.notesSlide+xml"/>
  <Override PartName="/ppt/slides/slide57.xml" ContentType="application/vnd.openxmlformats-officedocument.presentationml.slide+xml"/>
  <Override PartName="/ppt/slides/slide105.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104.xml" ContentType="application/vnd.openxmlformats-officedocument.presentationml.notesSlide+xml"/>
  <Override PartName="/ppt/notesSlides/notesSlide115.xml" ContentType="application/vnd.openxmlformats-officedocument.presentationml.notesSlide+xml"/>
  <Override PartName="/ppt/notesSlides/notesSlide151.xml" ContentType="application/vnd.openxmlformats-officedocument.presentationml.notesSlide+xml"/>
  <Override PartName="/ppt/notesSlides/notesSlide162.xml" ContentType="application/vnd.openxmlformats-officedocument.presentationml.notesSlide+xml"/>
  <Override PartName="/ppt/slides/slide46.xml" ContentType="application/vnd.openxmlformats-officedocument.presentationml.slide+xml"/>
  <Override PartName="/ppt/slides/slide93.xml" ContentType="application/vnd.openxmlformats-officedocument.presentationml.slide+xml"/>
  <Override PartName="/ppt/slides/slide130.xml" ContentType="application/vnd.openxmlformats-officedocument.presentationml.slide+xml"/>
  <Override PartName="/ppt/notesSlides/notesSlide48.xml" ContentType="application/vnd.openxmlformats-officedocument.presentationml.notesSlide+xml"/>
  <Override PartName="/ppt/notesSlides/notesSlide95.xml" ContentType="application/vnd.openxmlformats-officedocument.presentationml.notesSlide+xml"/>
  <Override PartName="/ppt/notesSlides/notesSlide140.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notesSlides/notesSlide37.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168.xml" ContentType="application/vnd.openxmlformats-officedocument.presentationml.slide+xml"/>
  <Override PartName="/ppt/notesSlides/notesSlide51.xml" ContentType="application/vnd.openxmlformats-officedocument.presentationml.notesSlide+xml"/>
  <Override PartName="/ppt/slides/slide157.xml" ContentType="application/vnd.openxmlformats-officedocument.presentationml.slide+xml"/>
  <Override PartName="/ppt/notesSlides/notesSlide40.xml" ContentType="application/vnd.openxmlformats-officedocument.presentationml.notesSlide+xml"/>
  <Override PartName="/ppt/notesSlides/notesSlide167.xml" ContentType="application/vnd.openxmlformats-officedocument.presentationml.notesSlide+xml"/>
  <Override PartName="/ppt/slides/slide98.xml" ContentType="application/vnd.openxmlformats-officedocument.presentationml.slide+xml"/>
  <Override PartName="/ppt/slides/slide146.xml" ContentType="application/vnd.openxmlformats-officedocument.presentationml.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notesSlides/notesSlide15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slides/slide171.xml" ContentType="application/vnd.openxmlformats-officedocument.presentationml.slide+xml"/>
  <Override PartName="/ppt/notesSlides/notesSlide89.xml" ContentType="application/vnd.openxmlformats-officedocument.presentationml.notesSlide+xml"/>
  <Override PartName="/ppt/notesSlides/notesSlide116.xml" ContentType="application/vnd.openxmlformats-officedocument.presentationml.notesSlide+xml"/>
  <Override PartName="/ppt/notesSlides/notesSlide145.xml" ContentType="application/vnd.openxmlformats-officedocument.presentationml.notesSlide+xml"/>
  <Override PartName="/ppt/notesSlides/notesSlide163.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notesSlides/notesSlide78.xml" ContentType="application/vnd.openxmlformats-officedocument.presentationml.notesSlide+xml"/>
  <Override PartName="/ppt/notesSlides/notesSlide123.xml" ContentType="application/vnd.openxmlformats-officedocument.presentationml.notesSlide+xml"/>
  <Override PartName="/ppt/notesSlides/notesSlide134.xml" ContentType="application/vnd.openxmlformats-officedocument.presentationml.notesSlide+xml"/>
  <Override PartName="/ppt/notesSlides/notesSlide170.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notesSlides/notesSlide67.xml" ContentType="application/vnd.openxmlformats-officedocument.presentationml.notesSlide+xml"/>
  <Override PartName="/ppt/notesSlides/notesSlide112.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docProps/custom.xml" ContentType="application/vnd.openxmlformats-officedocument.custom-properties+xml"/>
  <Override PartName="/ppt/slides/slide129.xml" ContentType="application/vnd.openxmlformats-officedocument.presentationml.slide+xml"/>
  <Override PartName="/ppt/slides/slide176.xml" ContentType="application/vnd.openxmlformats-officedocument.presentationml.slide+xml"/>
  <Override PartName="/ppt/notesSlides/notesSlide12.xml" ContentType="application/vnd.openxmlformats-officedocument.presentationml.notesSlide+xml"/>
  <Override PartName="/ppt/notesSlides/notesSlide139.xml" ContentType="application/vnd.openxmlformats-officedocument.presentationml.notesSlide+xml"/>
  <Override PartName="/ppt/slides/slide118.xml" ContentType="application/vnd.openxmlformats-officedocument.presentationml.slide+xml"/>
  <Override PartName="/ppt/slides/slide165.xml" ContentType="application/vnd.openxmlformats-officedocument.presentationml.slide+xml"/>
  <Override PartName="/ppt/notesSlides/notesSlide128.xml" ContentType="application/vnd.openxmlformats-officedocument.presentationml.notesSlide+xml"/>
  <Override PartName="/ppt/notesSlides/notesSlide175.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17.xml" ContentType="application/vnd.openxmlformats-officedocument.presentationml.notesSlide+xml"/>
  <Override PartName="/ppt/notesSlides/notesSlide153.xml" ContentType="application/vnd.openxmlformats-officedocument.presentationml.notesSlide+xml"/>
  <Override PartName="/ppt/notesSlides/notesSlide164.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Default Extension="bin" ContentType="application/vnd.openxmlformats-officedocument.oleObject"/>
  <Override PartName="/ppt/notesSlides/notesSlide97.xml" ContentType="application/vnd.openxmlformats-officedocument.presentationml.notesSlide+xml"/>
  <Override PartName="/ppt/notesSlides/notesSlide142.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notesSlides/notesSlide131.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120.xml" ContentType="application/vnd.openxmlformats-officedocument.presentationml.notesSlide+xml"/>
  <Override PartName="/ppt/slides/slide51.xml" ContentType="application/vnd.openxmlformats-officedocument.presentationml.slide+xml"/>
  <Override PartName="/ppt/notesSlides/notesSlide53.xml" ContentType="application/vnd.openxmlformats-officedocument.presentationml.notesSlide+xml"/>
  <Override PartName="/ppt/slides/slide40.xml" ContentType="application/vnd.openxmlformats-officedocument.presentationml.slide+xml"/>
  <Override PartName="/ppt/slides/slide159.xml" ContentType="application/vnd.openxmlformats-officedocument.presentationml.slide+xml"/>
  <Override PartName="/ppt/notesSlides/notesSlide42.xml" ContentType="application/vnd.openxmlformats-officedocument.presentationml.notesSlide+xml"/>
  <Override PartName="/ppt/notesSlides/notesSlide169.xml" ContentType="application/vnd.openxmlformats-officedocument.presentationml.notesSlide+xml"/>
  <Override PartName="/ppt/slides/slide148.xml" ContentType="application/vnd.openxmlformats-officedocument.presentationml.slide+xml"/>
  <Override PartName="/ppt/notesSlides/notesSlide8.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158.xml" ContentType="application/vnd.openxmlformats-officedocument.presentationml.notesSlide+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notesSlides/notesSlide147.xml" ContentType="application/vnd.openxmlformats-officedocument.presentationml.notesSlide+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ppt/notesSlides/notesSlide125.xml" ContentType="application/vnd.openxmlformats-officedocument.presentationml.notesSlide+xml"/>
  <Override PartName="/ppt/notesSlides/notesSlide136.xml" ContentType="application/vnd.openxmlformats-officedocument.presentationml.notesSlide+xml"/>
  <Override PartName="/ppt/notesSlides/notesSlide172.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notesSlides/notesSlide69.xml" ContentType="application/vnd.openxmlformats-officedocument.presentationml.notesSlide+xml"/>
  <Override PartName="/ppt/notesSlides/notesSlide114.xml" ContentType="application/vnd.openxmlformats-officedocument.presentationml.notesSlide+xml"/>
  <Override PartName="/ppt/notesSlides/notesSlide161.xml" ContentType="application/vnd.openxmlformats-officedocument.presentationml.notesSlid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notesSlides/notesSlide150.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notesSlides/notesSlide36.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178.xml" ContentType="application/vnd.openxmlformats-officedocument.presentationml.slide+xml"/>
  <Override PartName="/ppt/notesSlides/notesSlide14.xml" ContentType="application/vnd.openxmlformats-officedocument.presentationml.notesSlide+xml"/>
  <Override PartName="/ppt/notesSlides/notesSlide61.xml" ContentType="application/vnd.openxmlformats-officedocument.presentationml.notesSlide+xml"/>
  <Override PartName="/ppt/slides/slide167.xml" ContentType="application/vnd.openxmlformats-officedocument.presentationml.slide+xml"/>
  <Override PartName="/ppt/notesSlides/notesSlide50.xml" ContentType="application/vnd.openxmlformats-officedocument.presentationml.notesSlide+xml"/>
  <Override PartName="/ppt/notesSlides/notesSlide177.xml" ContentType="application/vnd.openxmlformats-officedocument.presentationml.notesSlide+xml"/>
  <Override PartName="/ppt/slides/slide109.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notesSlides/notesSlide108.xml" ContentType="application/vnd.openxmlformats-officedocument.presentationml.notesSlide+xml"/>
  <Override PartName="/ppt/notesSlides/notesSlide119.xml" ContentType="application/vnd.openxmlformats-officedocument.presentationml.notesSlide+xml"/>
  <Override PartName="/ppt/notesSlides/notesSlide155.xml" ContentType="application/vnd.openxmlformats-officedocument.presentationml.notesSlide+xml"/>
  <Override PartName="/ppt/notesSlides/notesSlide166.xml" ContentType="application/vnd.openxmlformats-officedocument.presentationml.notesSlide+xml"/>
  <Override PartName="/ppt/slides/slide97.xml" ContentType="application/vnd.openxmlformats-officedocument.presentationml.slide+xml"/>
  <Override PartName="/ppt/slides/slide134.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Override PartName="/ppt/notesSlides/notesSlide144.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notesSlides/notesSlide88.xml" ContentType="application/vnd.openxmlformats-officedocument.presentationml.notesSlide+xml"/>
  <Override PartName="/ppt/notesSlides/notesSlide13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notesSlides/notesSlide19.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122.xml" ContentType="application/vnd.openxmlformats-officedocument.presentationml.notesSlide+xml"/>
  <Override PartName="/ppt/slides/slide53.xml" ContentType="application/vnd.openxmlformats-officedocument.presentationml.slide+xml"/>
  <Default Extension="jpeg" ContentType="image/jpeg"/>
  <Override PartName="/ppt/notesSlides/notesSlide55.xml" ContentType="application/vnd.openxmlformats-officedocument.presentationml.notesSlide+xml"/>
  <Override PartName="/ppt/notesSlides/notesSlide100.xml" ContentType="application/vnd.openxmlformats-officedocument.presentationml.notesSlide+xml"/>
  <Override PartName="/ppt/notesSlides/notesSlide111.xml" ContentType="application/vnd.openxmlformats-officedocument.presentationml.notesSlide+xml"/>
  <Override PartName="/ppt/slides/slide31.xml" ContentType="application/vnd.openxmlformats-officedocument.presentationml.slide+xml"/>
  <Override PartName="/ppt/slides/slide42.xml" ContentType="application/vnd.openxmlformats-officedocument.presentationml.slide+xml"/>
  <Override PartName="/ppt/notesSlides/notesSlide44.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0.xml" ContentType="application/vnd.openxmlformats-officedocument.presentationml.notesSlide+xml"/>
  <Override PartName="/ppt/slides/slide139.xml" ContentType="application/vnd.openxmlformats-officedocument.presentationml.slide+xml"/>
  <Override PartName="/ppt/notesSlides/notesSlide11.xml" ContentType="application/vnd.openxmlformats-officedocument.presentationml.notesSlide+xml"/>
  <Override PartName="/ppt/notesSlides/notesSlide149.xml" ContentType="application/vnd.openxmlformats-officedocument.presentationml.notesSlide+xml"/>
  <Override PartName="/ppt/slides/slide117.xml" ContentType="application/vnd.openxmlformats-officedocument.presentationml.slide+xml"/>
  <Override PartName="/ppt/slides/slide128.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notesSlides/notesSlide127.xml" ContentType="application/vnd.openxmlformats-officedocument.presentationml.notesSlide+xml"/>
  <Override PartName="/ppt/notesSlides/notesSlide138.xml" ContentType="application/vnd.openxmlformats-officedocument.presentationml.notesSlide+xml"/>
  <Override PartName="/ppt/notesSlides/notesSlide174.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80"/>
  </p:notesMasterIdLst>
  <p:sldIdLst>
    <p:sldId id="522" r:id="rId2"/>
    <p:sldId id="258" r:id="rId3"/>
    <p:sldId id="260" r:id="rId4"/>
    <p:sldId id="262" r:id="rId5"/>
    <p:sldId id="263" r:id="rId6"/>
    <p:sldId id="264" r:id="rId7"/>
    <p:sldId id="265" r:id="rId8"/>
    <p:sldId id="266" r:id="rId9"/>
    <p:sldId id="267" r:id="rId10"/>
    <p:sldId id="269" r:id="rId11"/>
    <p:sldId id="270" r:id="rId12"/>
    <p:sldId id="271" r:id="rId13"/>
    <p:sldId id="272" r:id="rId14"/>
    <p:sldId id="274" r:id="rId15"/>
    <p:sldId id="275" r:id="rId16"/>
    <p:sldId id="277" r:id="rId17"/>
    <p:sldId id="278" r:id="rId18"/>
    <p:sldId id="280" r:id="rId19"/>
    <p:sldId id="281" r:id="rId20"/>
    <p:sldId id="285" r:id="rId21"/>
    <p:sldId id="286" r:id="rId22"/>
    <p:sldId id="287" r:id="rId23"/>
    <p:sldId id="289" r:id="rId24"/>
    <p:sldId id="291" r:id="rId25"/>
    <p:sldId id="292" r:id="rId26"/>
    <p:sldId id="294" r:id="rId27"/>
    <p:sldId id="296" r:id="rId28"/>
    <p:sldId id="297" r:id="rId29"/>
    <p:sldId id="298" r:id="rId30"/>
    <p:sldId id="299" r:id="rId31"/>
    <p:sldId id="300" r:id="rId32"/>
    <p:sldId id="302" r:id="rId33"/>
    <p:sldId id="304" r:id="rId34"/>
    <p:sldId id="306" r:id="rId35"/>
    <p:sldId id="308" r:id="rId36"/>
    <p:sldId id="310" r:id="rId37"/>
    <p:sldId id="311" r:id="rId38"/>
    <p:sldId id="314" r:id="rId39"/>
    <p:sldId id="315" r:id="rId40"/>
    <p:sldId id="319" r:id="rId41"/>
    <p:sldId id="320" r:id="rId42"/>
    <p:sldId id="322" r:id="rId43"/>
    <p:sldId id="325" r:id="rId44"/>
    <p:sldId id="326" r:id="rId45"/>
    <p:sldId id="327" r:id="rId46"/>
    <p:sldId id="329" r:id="rId47"/>
    <p:sldId id="331" r:id="rId48"/>
    <p:sldId id="333" r:id="rId49"/>
    <p:sldId id="334" r:id="rId50"/>
    <p:sldId id="335" r:id="rId51"/>
    <p:sldId id="337" r:id="rId52"/>
    <p:sldId id="339" r:id="rId53"/>
    <p:sldId id="340" r:id="rId54"/>
    <p:sldId id="342" r:id="rId55"/>
    <p:sldId id="343" r:id="rId56"/>
    <p:sldId id="344" r:id="rId57"/>
    <p:sldId id="345" r:id="rId58"/>
    <p:sldId id="348" r:id="rId59"/>
    <p:sldId id="349" r:id="rId60"/>
    <p:sldId id="351" r:id="rId61"/>
    <p:sldId id="353" r:id="rId62"/>
    <p:sldId id="354" r:id="rId63"/>
    <p:sldId id="356" r:id="rId64"/>
    <p:sldId id="357" r:id="rId65"/>
    <p:sldId id="359" r:id="rId66"/>
    <p:sldId id="360" r:id="rId67"/>
    <p:sldId id="362" r:id="rId68"/>
    <p:sldId id="363" r:id="rId69"/>
    <p:sldId id="364" r:id="rId70"/>
    <p:sldId id="366" r:id="rId71"/>
    <p:sldId id="367" r:id="rId72"/>
    <p:sldId id="369" r:id="rId73"/>
    <p:sldId id="370" r:id="rId74"/>
    <p:sldId id="372" r:id="rId75"/>
    <p:sldId id="375" r:id="rId76"/>
    <p:sldId id="377" r:id="rId77"/>
    <p:sldId id="378" r:id="rId78"/>
    <p:sldId id="379" r:id="rId79"/>
    <p:sldId id="381" r:id="rId80"/>
    <p:sldId id="382" r:id="rId81"/>
    <p:sldId id="383" r:id="rId82"/>
    <p:sldId id="385" r:id="rId83"/>
    <p:sldId id="386" r:id="rId84"/>
    <p:sldId id="388" r:id="rId85"/>
    <p:sldId id="389" r:id="rId86"/>
    <p:sldId id="391" r:id="rId87"/>
    <p:sldId id="392" r:id="rId88"/>
    <p:sldId id="394" r:id="rId89"/>
    <p:sldId id="395" r:id="rId90"/>
    <p:sldId id="397" r:id="rId91"/>
    <p:sldId id="398" r:id="rId92"/>
    <p:sldId id="400" r:id="rId93"/>
    <p:sldId id="403" r:id="rId94"/>
    <p:sldId id="404" r:id="rId95"/>
    <p:sldId id="406" r:id="rId96"/>
    <p:sldId id="407" r:id="rId97"/>
    <p:sldId id="409" r:id="rId98"/>
    <p:sldId id="410" r:id="rId99"/>
    <p:sldId id="412" r:id="rId100"/>
    <p:sldId id="413" r:id="rId101"/>
    <p:sldId id="415" r:id="rId102"/>
    <p:sldId id="416" r:id="rId103"/>
    <p:sldId id="418" r:id="rId104"/>
    <p:sldId id="419" r:id="rId105"/>
    <p:sldId id="421" r:id="rId106"/>
    <p:sldId id="422" r:id="rId107"/>
    <p:sldId id="424" r:id="rId108"/>
    <p:sldId id="425" r:id="rId109"/>
    <p:sldId id="427" r:id="rId110"/>
    <p:sldId id="428" r:id="rId111"/>
    <p:sldId id="430" r:id="rId112"/>
    <p:sldId id="431" r:id="rId113"/>
    <p:sldId id="433" r:id="rId114"/>
    <p:sldId id="435" r:id="rId115"/>
    <p:sldId id="436" r:id="rId116"/>
    <p:sldId id="437" r:id="rId117"/>
    <p:sldId id="439" r:id="rId118"/>
    <p:sldId id="440" r:id="rId119"/>
    <p:sldId id="442" r:id="rId120"/>
    <p:sldId id="443" r:id="rId121"/>
    <p:sldId id="445" r:id="rId122"/>
    <p:sldId id="446" r:id="rId123"/>
    <p:sldId id="448" r:id="rId124"/>
    <p:sldId id="449" r:id="rId125"/>
    <p:sldId id="450" r:id="rId126"/>
    <p:sldId id="451" r:id="rId127"/>
    <p:sldId id="453" r:id="rId128"/>
    <p:sldId id="454" r:id="rId129"/>
    <p:sldId id="456" r:id="rId130"/>
    <p:sldId id="457" r:id="rId131"/>
    <p:sldId id="458" r:id="rId132"/>
    <p:sldId id="459" r:id="rId133"/>
    <p:sldId id="460" r:id="rId134"/>
    <p:sldId id="462" r:id="rId135"/>
    <p:sldId id="463" r:id="rId136"/>
    <p:sldId id="465" r:id="rId137"/>
    <p:sldId id="466" r:id="rId138"/>
    <p:sldId id="468" r:id="rId139"/>
    <p:sldId id="469" r:id="rId140"/>
    <p:sldId id="470" r:id="rId141"/>
    <p:sldId id="471" r:id="rId142"/>
    <p:sldId id="472" r:id="rId143"/>
    <p:sldId id="474" r:id="rId144"/>
    <p:sldId id="475" r:id="rId145"/>
    <p:sldId id="477" r:id="rId146"/>
    <p:sldId id="478" r:id="rId147"/>
    <p:sldId id="480" r:id="rId148"/>
    <p:sldId id="481" r:id="rId149"/>
    <p:sldId id="483" r:id="rId150"/>
    <p:sldId id="484" r:id="rId151"/>
    <p:sldId id="485" r:id="rId152"/>
    <p:sldId id="486" r:id="rId153"/>
    <p:sldId id="487" r:id="rId154"/>
    <p:sldId id="488" r:id="rId155"/>
    <p:sldId id="490" r:id="rId156"/>
    <p:sldId id="491" r:id="rId157"/>
    <p:sldId id="492" r:id="rId158"/>
    <p:sldId id="493" r:id="rId159"/>
    <p:sldId id="494" r:id="rId160"/>
    <p:sldId id="495" r:id="rId161"/>
    <p:sldId id="496" r:id="rId162"/>
    <p:sldId id="497" r:id="rId163"/>
    <p:sldId id="499" r:id="rId164"/>
    <p:sldId id="500" r:id="rId165"/>
    <p:sldId id="501" r:id="rId166"/>
    <p:sldId id="502" r:id="rId167"/>
    <p:sldId id="503" r:id="rId168"/>
    <p:sldId id="505" r:id="rId169"/>
    <p:sldId id="506" r:id="rId170"/>
    <p:sldId id="508" r:id="rId171"/>
    <p:sldId id="509" r:id="rId172"/>
    <p:sldId id="510" r:id="rId173"/>
    <p:sldId id="512" r:id="rId174"/>
    <p:sldId id="514" r:id="rId175"/>
    <p:sldId id="516" r:id="rId176"/>
    <p:sldId id="517" r:id="rId177"/>
    <p:sldId id="519" r:id="rId178"/>
    <p:sldId id="520" r:id="rId179"/>
  </p:sldIdLst>
  <p:sldSz cx="9144000"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78142" autoAdjust="0"/>
  </p:normalViewPr>
  <p:slideViewPr>
    <p:cSldViewPr>
      <p:cViewPr>
        <p:scale>
          <a:sx n="50" d="100"/>
          <a:sy n="50" d="100"/>
        </p:scale>
        <p:origin x="-2142" y="-1284"/>
      </p:cViewPr>
      <p:guideLst>
        <p:guide orient="horz" pos="2160"/>
        <p:guide pos="34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5" Type="http://schemas.openxmlformats.org/officeDocument/2006/relationships/slide" Target="slides/slide174.xml"/><Relationship Id="rId170" Type="http://schemas.openxmlformats.org/officeDocument/2006/relationships/slide" Target="slides/slide169.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presProps" Target="pres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4" Type="http://schemas.openxmlformats.org/officeDocument/2006/relationships/slide" Target="slides/slide3.xml"/><Relationship Id="rId9" Type="http://schemas.openxmlformats.org/officeDocument/2006/relationships/slide" Target="slides/slide8.xml"/><Relationship Id="rId172" Type="http://schemas.openxmlformats.org/officeDocument/2006/relationships/slide" Target="slides/slide171.xml"/><Relationship Id="rId180" Type="http://schemas.openxmlformats.org/officeDocument/2006/relationships/notesMaster" Target="notesMasters/notesMaster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theme" Target="theme/theme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tableStyles" Target="tableStyle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s>
</file>

<file path=ppt/drawings/_rels/vmlDrawing1.vml.rels><?xml version="1.0" encoding="UTF-8" standalone="yes"?>
<Relationships xmlns="http://schemas.openxmlformats.org/package/2006/relationships"><Relationship Id="rId8" Type="http://schemas.openxmlformats.org/officeDocument/2006/relationships/image" Target="../media/image11.wmf"/><Relationship Id="rId13" Type="http://schemas.openxmlformats.org/officeDocument/2006/relationships/image" Target="../media/image16.wmf"/><Relationship Id="rId3" Type="http://schemas.openxmlformats.org/officeDocument/2006/relationships/image" Target="../media/image6.wmf"/><Relationship Id="rId7" Type="http://schemas.openxmlformats.org/officeDocument/2006/relationships/image" Target="../media/image10.wmf"/><Relationship Id="rId12" Type="http://schemas.openxmlformats.org/officeDocument/2006/relationships/image" Target="../media/image15.wmf"/><Relationship Id="rId2" Type="http://schemas.openxmlformats.org/officeDocument/2006/relationships/image" Target="../media/image5.wmf"/><Relationship Id="rId1" Type="http://schemas.openxmlformats.org/officeDocument/2006/relationships/image" Target="../media/image4.wmf"/><Relationship Id="rId6" Type="http://schemas.openxmlformats.org/officeDocument/2006/relationships/image" Target="../media/image9.wmf"/><Relationship Id="rId11" Type="http://schemas.openxmlformats.org/officeDocument/2006/relationships/image" Target="../media/image14.wmf"/><Relationship Id="rId5" Type="http://schemas.openxmlformats.org/officeDocument/2006/relationships/image" Target="../media/image8.wmf"/><Relationship Id="rId10" Type="http://schemas.openxmlformats.org/officeDocument/2006/relationships/image" Target="../media/image13.wmf"/><Relationship Id="rId4" Type="http://schemas.openxmlformats.org/officeDocument/2006/relationships/image" Target="../media/image7.wmf"/><Relationship Id="rId9" Type="http://schemas.openxmlformats.org/officeDocument/2006/relationships/image" Target="../media/image12.wmf"/><Relationship Id="rId14" Type="http://schemas.openxmlformats.org/officeDocument/2006/relationships/image" Target="../media/image1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2019-3-6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pic>
        <p:nvPicPr>
          <p:cNvPr id="1026" name="Picture 2" descr="C:\Users\Administrator\Desktop\2019版53Bppt模板\2019版53Bppt模板-03.jpg"/>
          <p:cNvPicPr>
            <a:picLocks noChangeAspect="1" noChangeArrowheads="1"/>
          </p:cNvPicPr>
          <p:nvPr/>
        </p:nvPicPr>
        <p:blipFill>
          <a:blip r:embed="rId2" cstate="print"/>
          <a:srcRect/>
          <a:stretch>
            <a:fillRect/>
          </a:stretch>
        </p:blipFill>
        <p:spPr bwMode="auto">
          <a:xfrm>
            <a:off x="0" y="0"/>
            <a:ext cx="9448800" cy="6840538"/>
          </a:xfrm>
          <a:prstGeom prst="rect">
            <a:avLst/>
          </a:prstGeom>
          <a:noFill/>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D819A9AE-DFF2-479B-AF37-FAA367F55B3D}" type="datetimeFigureOut">
              <a:rPr lang="zh-CN" altLang="en-US" smtClean="0"/>
              <a:pPr/>
              <a:t>2019-3-6</a:t>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3F8935AA-09F9-4C1A-89F2-CB34E0111C49}"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121.xml"/><Relationship Id="rId3" Type="http://schemas.openxmlformats.org/officeDocument/2006/relationships/slideLayout" Target="../slideLayouts/slideLayout3.xml"/><Relationship Id="rId7" Type="http://schemas.openxmlformats.org/officeDocument/2006/relationships/slide" Target="../slides/slide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 Target="../slides/slid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grpSp>
        <p:nvGrpSpPr>
          <p:cNvPr id="2" name="组合 38"/>
          <p:cNvGrpSpPr/>
          <p:nvPr/>
        </p:nvGrpSpPr>
        <p:grpSpPr>
          <a:xfrm>
            <a:off x="7508240" y="-771460"/>
            <a:ext cx="1477010" cy="687221"/>
            <a:chOff x="7877866" y="892779"/>
            <a:chExt cx="928694" cy="761923"/>
          </a:xfrm>
        </p:grpSpPr>
        <p:sp>
          <p:nvSpPr>
            <p:cNvPr id="15" name="圆角矩形 14"/>
            <p:cNvSpPr/>
            <p:nvPr/>
          </p:nvSpPr>
          <p:spPr>
            <a:xfrm>
              <a:off x="7898656" y="892779"/>
              <a:ext cx="888995" cy="761923"/>
            </a:xfrm>
            <a:prstGeom prst="roundRect">
              <a:avLst/>
            </a:prstGeom>
            <a:solidFill>
              <a:srgbClr val="FFFFCC"/>
            </a:solidFill>
            <a:ln w="9525">
              <a:solidFill>
                <a:srgbClr val="CC99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solidFill>
                    <a:srgbClr val="00B0F0"/>
                  </a:solidFill>
                </a:ln>
                <a:solidFill>
                  <a:schemeClr val="lt1"/>
                </a:solidFill>
                <a:effectLst/>
                <a:uLnTx/>
                <a:uFillTx/>
                <a:latin typeface="+mn-lt"/>
                <a:ea typeface="+mn-ea"/>
                <a:cs typeface="+mn-cs"/>
              </a:endParaRPr>
            </a:p>
          </p:txBody>
        </p:sp>
        <p:sp>
          <p:nvSpPr>
            <p:cNvPr id="16" name="TextBox 15"/>
            <p:cNvSpPr txBox="1"/>
            <p:nvPr/>
          </p:nvSpPr>
          <p:spPr>
            <a:xfrm>
              <a:off x="7877866" y="1017955"/>
              <a:ext cx="928694" cy="510546"/>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solidFill>
                    <a:schemeClr val="tx1"/>
                  </a:solidFill>
                  <a:effectLst/>
                  <a:uLnTx/>
                  <a:uFillTx/>
                  <a:latin typeface="黑体" panose="02010600030101010101" pitchFamily="49" charset="-122"/>
                  <a:ea typeface="黑体" panose="02010600030101010101" pitchFamily="49" charset="-122"/>
                  <a:cs typeface="+mn-cs"/>
                  <a:hlinkClick r:id="rId7" action="ppaction://hlinksldjump"/>
                </a:rPr>
                <a:t>五年高考</a:t>
              </a:r>
              <a:endParaRPr kumimoji="0" lang="zh-CN" altLang="en-US" sz="1200" b="1" i="0" u="sng" strike="noStrike" kern="1200" cap="none" spc="0" normalizeH="0" baseline="0" noProof="0" dirty="0">
                <a:ln>
                  <a:noFill/>
                </a:ln>
                <a:solidFill>
                  <a:schemeClr val="tx1"/>
                </a:solidFill>
                <a:effectLst/>
                <a:uLnTx/>
                <a:uFillTx/>
                <a:latin typeface="黑体" panose="02010600030101010101" pitchFamily="49" charset="-122"/>
                <a:ea typeface="黑体" panose="02010600030101010101" pitchFamily="49"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effectLst/>
                  <a:uLnTx/>
                  <a:uFillTx/>
                  <a:latin typeface="黑体" panose="02010600030101010101" pitchFamily="49" charset="-122"/>
                  <a:ea typeface="黑体" panose="02010600030101010101" pitchFamily="49" charset="-122"/>
                  <a:cs typeface="+mn-cs"/>
                  <a:hlinkClick r:id="rId8" action="ppaction://hlinksldjump"/>
                </a:rPr>
                <a:t>三年</a:t>
              </a:r>
              <a:r>
                <a:rPr kumimoji="0" lang="zh-CN" altLang="en-US" sz="1200" b="1" i="0" u="sng" strike="noStrike" kern="1200" cap="none" spc="0" normalizeH="0" baseline="0" noProof="0" dirty="0" smtClean="0">
                  <a:ln>
                    <a:noFill/>
                  </a:ln>
                  <a:effectLst/>
                  <a:uLnTx/>
                  <a:uFillTx/>
                  <a:latin typeface="黑体" panose="02010600030101010101" pitchFamily="49" charset="-122"/>
                  <a:ea typeface="黑体" panose="02010600030101010101" pitchFamily="49" charset="-122"/>
                  <a:cs typeface="+mn-cs"/>
                  <a:hlinkClick r:id="rId8" action="ppaction://hlinksldjump"/>
                </a:rPr>
                <a:t>模拟</a:t>
              </a:r>
              <a:endParaRPr kumimoji="0" lang="zh-CN" altLang="en-US" sz="1200" b="1" i="0" u="sng" strike="noStrike" kern="1200" cap="none" spc="0" normalizeH="0" baseline="0" noProof="0" dirty="0">
                <a:ln>
                  <a:noFill/>
                </a:ln>
                <a:effectLst/>
                <a:uLnTx/>
                <a:uFillTx/>
                <a:latin typeface="黑体" panose="02010600030101010101" pitchFamily="49" charset="-122"/>
                <a:ea typeface="黑体" panose="02010600030101010101" pitchFamily="49" charset="-122"/>
                <a:cs typeface="+mn-cs"/>
                <a:hlinkClick r:id="rId9" action="ppaction://hlinksldjump"/>
              </a:endParaRPr>
            </a:p>
          </p:txBody>
        </p:sp>
      </p:grpSp>
      <p:sp>
        <p:nvSpPr>
          <p:cNvPr id="4" name="矩形 3"/>
          <p:cNvSpPr/>
          <p:nvPr/>
        </p:nvSpPr>
        <p:spPr>
          <a:xfrm>
            <a:off x="7454901" y="-633"/>
            <a:ext cx="1740535" cy="787295"/>
          </a:xfrm>
          <a:prstGeom prst="rect">
            <a:avLst/>
          </a:prstGeom>
          <a:solidFill>
            <a:srgbClr val="A022B2"/>
          </a:solid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3" name="组合 32"/>
          <p:cNvGrpSpPr/>
          <p:nvPr/>
        </p:nvGrpSpPr>
        <p:grpSpPr>
          <a:xfrm>
            <a:off x="7788275" y="253354"/>
            <a:ext cx="928688" cy="307191"/>
            <a:chOff x="6500826" y="236061"/>
            <a:chExt cx="1085882" cy="345632"/>
          </a:xfrm>
        </p:grpSpPr>
        <p:sp>
          <p:nvSpPr>
            <p:cNvPr id="12" name="流程图: 终止 11"/>
            <p:cNvSpPr/>
            <p:nvPr/>
          </p:nvSpPr>
          <p:spPr>
            <a:xfrm>
              <a:off x="6500826" y="282383"/>
              <a:ext cx="1071032" cy="285057"/>
            </a:xfrm>
            <a:prstGeom prst="flowChartTerminator">
              <a:avLst/>
            </a:prstGeom>
            <a:gradFill flip="none" rotWithShape="1">
              <a:gsLst>
                <a:gs pos="0">
                  <a:srgbClr val="7030A0"/>
                </a:gs>
                <a:gs pos="25000">
                  <a:srgbClr val="FF99FF"/>
                </a:gs>
                <a:gs pos="75000">
                  <a:srgbClr val="9900FF"/>
                </a:gs>
                <a:gs pos="100000">
                  <a:srgbClr val="7030A0"/>
                </a:gs>
              </a:gsLst>
              <a:lin ang="5400000" scaled="0"/>
              <a:tileRect/>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sp>
          <p:nvSpPr>
            <p:cNvPr id="13" name="TextBox 12"/>
            <p:cNvSpPr txBox="1"/>
            <p:nvPr/>
          </p:nvSpPr>
          <p:spPr>
            <a:xfrm>
              <a:off x="6530525" y="236061"/>
              <a:ext cx="1056183" cy="3456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黑体" panose="02010600030101010101" pitchFamily="49" charset="-122"/>
                  <a:ea typeface="黑体" panose="02010600030101010101" pitchFamily="49" charset="-122"/>
                  <a:cs typeface="+mn-cs"/>
                </a:rPr>
                <a:t>栏目索引</a:t>
              </a: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9" presetClass="emph" presetSubtype="0" nodeType="clickEffect">
                                  <p:stCondLst>
                                    <p:cond delay="0"/>
                                  </p:stCondLst>
                                  <p:childTnLst>
                                    <p:set>
                                      <p:cBhvr rctx="PPT">
                                        <p:cTn id="6" dur="500"/>
                                        <p:tgtEl>
                                          <p:spTgt spid="3"/>
                                        </p:tgtEl>
                                        <p:attrNameLst>
                                          <p:attrName>style.opacity</p:attrName>
                                        </p:attrNameLst>
                                      </p:cBhvr>
                                      <p:to>
                                        <p:strVal val="0.25"/>
                                      </p:to>
                                    </p:set>
                                    <p:animEffect filter="image" prLst="opacity: 0.25">
                                      <p:cBhvr rctx="IE">
                                        <p:cTn id="7" dur="500"/>
                                        <p:tgtEl>
                                          <p:spTgt spid="3"/>
                                        </p:tgtEl>
                                      </p:cBhvr>
                                    </p:animEffect>
                                  </p:childTnLst>
                                </p:cTn>
                              </p:par>
                              <p:par>
                                <p:cTn id="8" presetID="42" presetClass="path" presetSubtype="0" accel="50000" decel="50000" fill="hold" nodeType="withEffect">
                                  <p:stCondLst>
                                    <p:cond delay="0"/>
                                  </p:stCondLst>
                                  <p:childTnLst>
                                    <p:animMotion origin="layout" path="M -1.94444E-6 9.74478E-7 L -0.00052 0.21485 " pathEditMode="relative" rAng="0" ptsTypes="AA">
                                      <p:cBhvr>
                                        <p:cTn id="9" dur="500" fill="hold"/>
                                        <p:tgtEl>
                                          <p:spTgt spid="2"/>
                                        </p:tgtEl>
                                        <p:attrNameLst>
                                          <p:attrName>ppt_x</p:attrName>
                                          <p:attrName>ppt_y</p:attrName>
                                        </p:attrNameLst>
                                      </p:cBhvr>
                                      <p:rCtr x="0" y="10700"/>
                                    </p:animMotion>
                                  </p:childTnLst>
                                </p:cTn>
                              </p:par>
                            </p:childTnLst>
                          </p:cTn>
                        </p:par>
                      </p:childTnLst>
                    </p:cTn>
                  </p:par>
                  <p:par>
                    <p:cTn id="10" fill="hold">
                      <p:stCondLst>
                        <p:cond delay="indefinite"/>
                      </p:stCondLst>
                      <p:childTnLst>
                        <p:par>
                          <p:cTn id="11" fill="hold">
                            <p:stCondLst>
                              <p:cond delay="0"/>
                            </p:stCondLst>
                            <p:childTnLst>
                              <p:par>
                                <p:cTn id="12" presetID="64" presetClass="path" presetSubtype="0" accel="50000" decel="50000" fill="hold" nodeType="clickEffect">
                                  <p:stCondLst>
                                    <p:cond delay="0"/>
                                  </p:stCondLst>
                                  <p:childTnLst>
                                    <p:animMotion origin="layout" path="M 0 0  L 0 -0.33426  E" pathEditMode="relative" ptsTypes="">
                                      <p:cBhvr>
                                        <p:cTn id="13" dur="500" fill="hold"/>
                                        <p:tgtEl>
                                          <p:spTgt spid="2"/>
                                        </p:tgtEl>
                                        <p:attrNameLst>
                                          <p:attrName>ppt_x</p:attrName>
                                          <p:attrName>ppt_y</p:attrName>
                                        </p:attrNameLst>
                                      </p:cBhvr>
                                    </p:animMotion>
                                  </p:childTnLst>
                                </p:cTn>
                              </p:par>
                            </p:childTnLst>
                          </p:cTn>
                        </p:par>
                      </p:childTnLst>
                    </p:cTn>
                  </p:par>
                </p:childTnLst>
              </p:cTn>
              <p:nextCondLst>
                <p:cond evt="onClick" delay="0">
                  <p:tgtEl>
                    <p:spTgt spid="3"/>
                  </p:tgtEl>
                </p:cond>
              </p:nextCondLst>
            </p:seq>
          </p:childTnLst>
        </p:cTn>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4.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4.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4.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4.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4.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4.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4.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4.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4.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4.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4.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4.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4.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4.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4.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4.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4.xml"/></Relationships>
</file>

<file path=ppt/slides/_rels/slide1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0.xml"/><Relationship Id="rId1" Type="http://schemas.openxmlformats.org/officeDocument/2006/relationships/slideLayout" Target="../slideLayouts/slideLayout4.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4.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4.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4.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4.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4.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4.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4.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4.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4.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4.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4.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4.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4.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4.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4.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4.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8" Type="http://schemas.openxmlformats.org/officeDocument/2006/relationships/oleObject" Target="../embeddings/oleObject4.bin"/><Relationship Id="rId13" Type="http://schemas.openxmlformats.org/officeDocument/2006/relationships/oleObject" Target="../embeddings/oleObject9.bin"/><Relationship Id="rId18" Type="http://schemas.openxmlformats.org/officeDocument/2006/relationships/oleObject" Target="../embeddings/oleObject14.bin"/><Relationship Id="rId3" Type="http://schemas.openxmlformats.org/officeDocument/2006/relationships/notesSlide" Target="../notesSlides/notesSlide13.xml"/><Relationship Id="rId7" Type="http://schemas.openxmlformats.org/officeDocument/2006/relationships/oleObject" Target="../embeddings/oleObject3.bin"/><Relationship Id="rId12" Type="http://schemas.openxmlformats.org/officeDocument/2006/relationships/oleObject" Target="../embeddings/oleObject8.bin"/><Relationship Id="rId17" Type="http://schemas.openxmlformats.org/officeDocument/2006/relationships/oleObject" Target="../embeddings/oleObject13.bin"/><Relationship Id="rId2" Type="http://schemas.openxmlformats.org/officeDocument/2006/relationships/slideLayout" Target="../slideLayouts/slideLayout4.xml"/><Relationship Id="rId16" Type="http://schemas.openxmlformats.org/officeDocument/2006/relationships/oleObject" Target="../embeddings/oleObject12.bin"/><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oleObject" Target="../embeddings/oleObject7.bin"/><Relationship Id="rId5" Type="http://schemas.openxmlformats.org/officeDocument/2006/relationships/oleObject" Target="../embeddings/oleObject1.bin"/><Relationship Id="rId15" Type="http://schemas.openxmlformats.org/officeDocument/2006/relationships/oleObject" Target="../embeddings/oleObject11.bin"/><Relationship Id="rId10" Type="http://schemas.openxmlformats.org/officeDocument/2006/relationships/oleObject" Target="../embeddings/oleObject6.bin"/><Relationship Id="rId4" Type="http://schemas.openxmlformats.org/officeDocument/2006/relationships/image" Target="../media/image18.jpeg"/><Relationship Id="rId9" Type="http://schemas.openxmlformats.org/officeDocument/2006/relationships/oleObject" Target="../embeddings/oleObject5.bin"/><Relationship Id="rId14" Type="http://schemas.openxmlformats.org/officeDocument/2006/relationships/oleObject" Target="../embeddings/oleObject10.bin"/></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4.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4.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4.xml"/></Relationships>
</file>

<file path=ppt/slides/_rels/slide14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42.xml"/><Relationship Id="rId1" Type="http://schemas.openxmlformats.org/officeDocument/2006/relationships/slideLayout" Target="../slideLayouts/slideLayout4.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4.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4.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4.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4.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4.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4.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4.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4.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4.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4.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54.xml"/><Relationship Id="rId1" Type="http://schemas.openxmlformats.org/officeDocument/2006/relationships/slideLayout" Target="../slideLayouts/slideLayout4.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4.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156.xml"/><Relationship Id="rId1" Type="http://schemas.openxmlformats.org/officeDocument/2006/relationships/slideLayout" Target="../slideLayouts/slideLayout4.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4.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4.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4.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161.xml"/><Relationship Id="rId1" Type="http://schemas.openxmlformats.org/officeDocument/2006/relationships/slideLayout" Target="../slideLayouts/slideLayout4.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162.xml"/><Relationship Id="rId1" Type="http://schemas.openxmlformats.org/officeDocument/2006/relationships/slideLayout" Target="../slideLayouts/slideLayout4.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63.xml"/><Relationship Id="rId1" Type="http://schemas.openxmlformats.org/officeDocument/2006/relationships/slideLayout" Target="../slideLayouts/slideLayout4.xml"/></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164.xml"/><Relationship Id="rId1" Type="http://schemas.openxmlformats.org/officeDocument/2006/relationships/slideLayout" Target="../slideLayouts/slideLayout4.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65.xml"/><Relationship Id="rId1" Type="http://schemas.openxmlformats.org/officeDocument/2006/relationships/slideLayout" Target="../slideLayouts/slideLayout4.xml"/></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166.xml"/><Relationship Id="rId1" Type="http://schemas.openxmlformats.org/officeDocument/2006/relationships/slideLayout" Target="../slideLayouts/slideLayout4.xml"/></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167.xml"/><Relationship Id="rId1" Type="http://schemas.openxmlformats.org/officeDocument/2006/relationships/slideLayout" Target="../slideLayouts/slideLayout4.xml"/></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168.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169.xml"/><Relationship Id="rId1" Type="http://schemas.openxmlformats.org/officeDocument/2006/relationships/slideLayout" Target="../slideLayouts/slideLayout4.xml"/></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170.xml"/><Relationship Id="rId1" Type="http://schemas.openxmlformats.org/officeDocument/2006/relationships/slideLayout" Target="../slideLayouts/slideLayout4.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171.xml"/><Relationship Id="rId1" Type="http://schemas.openxmlformats.org/officeDocument/2006/relationships/slideLayout" Target="../slideLayouts/slideLayout4.xml"/></Relationships>
</file>

<file path=ppt/slides/_rels/slide173.xml.rels><?xml version="1.0" encoding="UTF-8" standalone="yes"?>
<Relationships xmlns="http://schemas.openxmlformats.org/package/2006/relationships"><Relationship Id="rId2" Type="http://schemas.openxmlformats.org/officeDocument/2006/relationships/notesSlide" Target="../notesSlides/notesSlide172.xml"/><Relationship Id="rId1" Type="http://schemas.openxmlformats.org/officeDocument/2006/relationships/slideLayout" Target="../slideLayouts/slideLayout4.xml"/></Relationships>
</file>

<file path=ppt/slides/_rels/slide174.xml.rels><?xml version="1.0" encoding="UTF-8" standalone="yes"?>
<Relationships xmlns="http://schemas.openxmlformats.org/package/2006/relationships"><Relationship Id="rId2" Type="http://schemas.openxmlformats.org/officeDocument/2006/relationships/notesSlide" Target="../notesSlides/notesSlide173.xml"/><Relationship Id="rId1" Type="http://schemas.openxmlformats.org/officeDocument/2006/relationships/slideLayout" Target="../slideLayouts/slideLayout4.xml"/></Relationships>
</file>

<file path=ppt/slides/_rels/slide175.xml.rels><?xml version="1.0" encoding="UTF-8" standalone="yes"?>
<Relationships xmlns="http://schemas.openxmlformats.org/package/2006/relationships"><Relationship Id="rId2" Type="http://schemas.openxmlformats.org/officeDocument/2006/relationships/notesSlide" Target="../notesSlides/notesSlide174.xml"/><Relationship Id="rId1" Type="http://schemas.openxmlformats.org/officeDocument/2006/relationships/slideLayout" Target="../slideLayouts/slideLayout4.xml"/></Relationships>
</file>

<file path=ppt/slides/_rels/slide176.xml.rels><?xml version="1.0" encoding="UTF-8" standalone="yes"?>
<Relationships xmlns="http://schemas.openxmlformats.org/package/2006/relationships"><Relationship Id="rId2" Type="http://schemas.openxmlformats.org/officeDocument/2006/relationships/notesSlide" Target="../notesSlides/notesSlide175.xml"/><Relationship Id="rId1" Type="http://schemas.openxmlformats.org/officeDocument/2006/relationships/slideLayout" Target="../slideLayouts/slideLayout4.xml"/></Relationships>
</file>

<file path=ppt/slides/_rels/slide177.xml.rels><?xml version="1.0" encoding="UTF-8" standalone="yes"?>
<Relationships xmlns="http://schemas.openxmlformats.org/package/2006/relationships"><Relationship Id="rId2" Type="http://schemas.openxmlformats.org/officeDocument/2006/relationships/notesSlide" Target="../notesSlides/notesSlide176.xml"/><Relationship Id="rId1" Type="http://schemas.openxmlformats.org/officeDocument/2006/relationships/slideLayout" Target="../slideLayouts/slideLayout4.xml"/></Relationships>
</file>

<file path=ppt/slides/_rels/slide178.xml.rels><?xml version="1.0" encoding="UTF-8" standalone="yes"?>
<Relationships xmlns="http://schemas.openxmlformats.org/package/2006/relationships"><Relationship Id="rId2" Type="http://schemas.openxmlformats.org/officeDocument/2006/relationships/notesSlide" Target="../notesSlides/notesSlide17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2"/>
          <p:cNvSpPr txBox="1">
            <a:spLocks noChangeArrowheads="1"/>
          </p:cNvSpPr>
          <p:nvPr/>
        </p:nvSpPr>
        <p:spPr>
          <a:xfrm>
            <a:off x="-6985" y="4717438"/>
            <a:ext cx="9144000" cy="1114754"/>
          </a:xfrm>
          <a:prstGeom prst="rect">
            <a:avLst/>
          </a:prstGeom>
        </p:spPr>
        <p:txBody>
          <a:bodyPr/>
          <a:lstStyle/>
          <a:p>
            <a:pPr marR="0" algn="ctr" defTabSz="914400">
              <a:lnSpc>
                <a:spcPts val="4000"/>
              </a:lnSpc>
              <a:buClrTx/>
              <a:buSzTx/>
              <a:buFontTx/>
              <a:buNone/>
              <a:defRPr/>
            </a:pPr>
            <a:r>
              <a:rPr kumimoji="0" lang="zh-CN" altLang="en-US" sz="3600" b="0" kern="0" cap="none" spc="0" normalizeH="0" baseline="0" noProof="0" dirty="0" smtClean="0">
                <a:latin typeface="黑体" panose="02010600030101010101" pitchFamily="49" charset="-122"/>
                <a:ea typeface="黑体" panose="02010600030101010101" pitchFamily="49" charset="-122"/>
                <a:cs typeface="+mj-cs"/>
              </a:rPr>
              <a:t>专题</a:t>
            </a:r>
            <a:r>
              <a:rPr lang="zh-CN" altLang="en-US" sz="3600" kern="0" dirty="0" smtClean="0">
                <a:latin typeface="黑体" panose="02010600030101010101" pitchFamily="49" charset="-122"/>
                <a:ea typeface="黑体" panose="02010600030101010101" pitchFamily="49" charset="-122"/>
                <a:cs typeface="+mj-cs"/>
              </a:rPr>
              <a:t>十三 </a:t>
            </a:r>
            <a:r>
              <a:rPr kumimoji="0" lang="zh-CN" altLang="en-US" sz="3600" b="0" kern="0" cap="none" spc="0" normalizeH="0" baseline="0" noProof="0" dirty="0" smtClean="0">
                <a:latin typeface="黑体" panose="02010600030101010101" pitchFamily="49" charset="-122"/>
                <a:ea typeface="黑体" panose="02010600030101010101" pitchFamily="49" charset="-122"/>
                <a:cs typeface="+mj-cs"/>
              </a:rPr>
              <a:t> 古代诗歌鉴赏</a:t>
            </a:r>
            <a:r>
              <a:rPr kumimoji="0" lang="en-US" altLang="zh-CN" sz="2800" b="0" kern="0" cap="none" spc="0" normalizeH="0" baseline="0" noProof="0" dirty="0">
                <a:latin typeface="黑体" panose="02010600030101010101" pitchFamily="49" charset="-122"/>
                <a:ea typeface="黑体" panose="02010600030101010101" pitchFamily="49" charset="-122"/>
                <a:cs typeface="+mj-cs"/>
              </a:rPr>
              <a:t/>
            </a:r>
            <a:br>
              <a:rPr kumimoji="0" lang="en-US" altLang="zh-CN" sz="2800" b="0" kern="0" cap="none" spc="0" normalizeH="0" baseline="0" noProof="0" dirty="0">
                <a:latin typeface="黑体" panose="02010600030101010101" pitchFamily="49" charset="-122"/>
                <a:ea typeface="黑体" panose="02010600030101010101" pitchFamily="49" charset="-122"/>
                <a:cs typeface="+mj-cs"/>
              </a:rPr>
            </a:br>
            <a:endParaRPr kumimoji="0" lang="zh-CN" altLang="en-US" sz="2800" b="0" kern="0" cap="none" spc="0" normalizeH="0" baseline="0" noProof="0" dirty="0">
              <a:latin typeface="黑体" panose="02010600030101010101" pitchFamily="49" charset="-122"/>
              <a:ea typeface="黑体" panose="02010600030101010101" pitchFamily="49" charset="-122"/>
              <a:cs typeface="+mj-cs"/>
            </a:endParaRPr>
          </a:p>
        </p:txBody>
      </p:sp>
      <p:sp>
        <p:nvSpPr>
          <p:cNvPr id="3075" name="Rectangle 2"/>
          <p:cNvSpPr>
            <a:spLocks noGrp="1"/>
          </p:cNvSpPr>
          <p:nvPr>
            <p:ph type="ctrTitle" idx="4294967295"/>
          </p:nvPr>
        </p:nvSpPr>
        <p:spPr>
          <a:xfrm>
            <a:off x="0" y="3926975"/>
            <a:ext cx="9144000" cy="684054"/>
          </a:xfrm>
          <a:prstGeom prst="rect">
            <a:avLst/>
          </a:prstGeom>
          <a:noFill/>
          <a:ln w="9525">
            <a:noFill/>
          </a:ln>
        </p:spPr>
        <p:txBody>
          <a:bodyPr/>
          <a:lstStyle>
            <a:lvl1pPr lvl="0">
              <a:defRPr/>
            </a:lvl1pPr>
          </a:lstStyle>
          <a:p>
            <a:pPr lvl="0" eaLnBrk="1" hangingPunct="1"/>
            <a:r>
              <a:rPr lang="zh-CN" altLang="en-US" sz="2400" b="1" dirty="0" smtClean="0">
                <a:solidFill>
                  <a:schemeClr val="tx1"/>
                </a:solidFill>
                <a:ea typeface="黑体" panose="02010600030101010101" pitchFamily="49" charset="-122"/>
              </a:rPr>
              <a:t>高考语文</a:t>
            </a:r>
            <a:r>
              <a:rPr lang="zh-CN" altLang="en-US" sz="4000" dirty="0" smtClean="0">
                <a:solidFill>
                  <a:schemeClr val="tx1"/>
                </a:solidFill>
                <a:ea typeface="黑体" panose="02010600030101010101" pitchFamily="49" charset="-122"/>
              </a:rPr>
              <a:t> </a:t>
            </a:r>
            <a:r>
              <a:rPr lang="zh-CN" altLang="en-US" sz="1800" dirty="0" smtClean="0">
                <a:solidFill>
                  <a:schemeClr val="tx1"/>
                </a:solidFill>
                <a:ea typeface="黑体" panose="02010600030101010101" pitchFamily="49" charset="-122"/>
              </a:rPr>
              <a:t>(浙江专用</a:t>
            </a:r>
            <a:r>
              <a:rPr lang="zh-CN" altLang="en-US" sz="1800" dirty="0">
                <a:solidFill>
                  <a:schemeClr val="tx1"/>
                </a:solidFill>
                <a:ea typeface="黑体" panose="02010600030101010101" pitchFamily="49" charset="-122"/>
              </a:rPr>
              <a: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3.(2016浙江,21—22)阅读下面两首诗,完成(1)—(2)题。(7分)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北来人二首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[宋]刘克庄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试说东都</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事,添人白发多。</a:t>
            </a:r>
            <a:r>
              <a:rPr lang="zh-CN" altLang="en-US" sz="1530" u="sng" kern="0" dirty="0" smtClean="0">
                <a:solidFill>
                  <a:srgbClr val="000000"/>
                </a:solidFill>
                <a:latin typeface="Times New Roman" panose="02020603050405020304" pitchFamily="65" charset="-122"/>
                <a:ea typeface="宋体" panose="02010600030101010101" pitchFamily="2" charset="-122"/>
              </a:rPr>
              <a:t>寝园残石马,废殿泣铜驼。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胡运占难久,边情听易讹。凄凉旧京女,妆髻尚宣和</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十口同离仳,今成独雁飞!饥锄荒寺菜,贫著陷蕃衣。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甲第歌钟沸,沙场探骑稀。老身闽地死,不见翠銮归!</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①东都:指北宋都城汴梁。②宣和:宋徽宗年号。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(1)赏析第一首中的画线句。(3分)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(2)这两首诗在叙事上有何特色?试作简要分析。(4分)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(1)本诗描写的边塞风光并非作者亲眼所见,而是出于想象。从标题可以看出,作者此时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尚处于前往边塞的途中;开头“闻说”二字也表明后面的描写是凭听闻所得。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答出描写出于想象的,给3分;进行简要分析的,给2分。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(2)第一问:表现了诗人虽有羁旅思乡之愁,却能以国事为重的爱国热忱。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第二问:使得诗中的思乡之情不至流于感伤,也提升了全诗的格调。</a:t>
            </a:r>
            <a:endParaRPr lang="zh-CN" altLang="en-US" dirty="0"/>
          </a:p>
        </p:txBody>
      </p:sp>
      <p:sp>
        <p:nvSpPr>
          <p:cNvPr id="3" name="TextBox 2"/>
          <p:cNvSpPr txBox="1"/>
          <p:nvPr/>
        </p:nvSpPr>
        <p:spPr>
          <a:xfrm>
            <a:off x="539750" y="2920203"/>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(1)本题考查诗歌的比较鉴赏。两首诗描写塞外景物的角度明显的不同在于:《白雪歌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送武判官归京》是实写,写的就是诗人眼前所见之景;《发临洮将赴北庭留别》是虚写,写的是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诗人出发之前的想象之景。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(2)鉴赏思想感情,首先要明确诗句大意,诗歌尾联的大意是:勤于王事不敢嫌道路遥远,只有在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梦中才能偷偷回到家乡。然后通观全诗,把握感情。前六句极言北庭环境的艰苦,最后两句笔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锋一转,表达了诗人虽有勤于王事和思念家乡的矛盾心理,但思想上还是爱国情感占上风。</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10.(2015江苏,10)阅读下面这首唐诗,回答问题。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秋日题窦员外崇德里新居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刘禹锡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长爱街西风景闲,到君居处暂开颜。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清光门外一渠水,秋色墙头数点山。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疏种碧松通月朗,多栽红药待春还。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莫言堆案</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[注]</a:t>
            </a:r>
            <a:r>
              <a:rPr lang="zh-CN" altLang="en-US" sz="1530" kern="0" dirty="0" smtClean="0">
                <a:solidFill>
                  <a:srgbClr val="000000"/>
                </a:solidFill>
                <a:latin typeface="Times New Roman" panose="02020603050405020304" pitchFamily="65" charset="-122"/>
                <a:ea typeface="宋体" panose="02010600030101010101" pitchFamily="2" charset="-122"/>
              </a:rPr>
              <a:t>无余地,认得诗人在此间。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堆案,堆积案头,谓文书甚多。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(1)联系全诗,概括作者“开颜”的原因。(4分)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(2)简要赏析颔联、颈联的写景艺术。(4分)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(3)尾联表达了作者什么样的情感?(3分)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(1)朋友新居落成;周围景色优美;自己心情闲适;主人品味高雅;宾主志同道合。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(2)选取景物,铺陈描摹(一渠水、数点山、碧松、红药);移步换景,富有层次(由远及近、由外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而内);虚实结合,寓情于景(通月朗、待春还)。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(3)赞美恭维之意;羡慕向往之情;志趣相同之感。</a:t>
            </a:r>
            <a:endParaRPr lang="zh-CN" altLang="en-US" dirty="0"/>
          </a:p>
        </p:txBody>
      </p:sp>
      <p:sp>
        <p:nvSpPr>
          <p:cNvPr id="3" name="TextBox 2"/>
          <p:cNvSpPr txBox="1"/>
          <p:nvPr/>
        </p:nvSpPr>
        <p:spPr>
          <a:xfrm>
            <a:off x="539750" y="2634451"/>
            <a:ext cx="8127000" cy="27806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(1)这是一首题咏诗,作者来到窦员外在崇德里的新居,感到欣喜异常,遂写此诗。概括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作者“开颜”的原因,主要从颔联、颈联和尾联中寻找答案。写作的顺序是前写新居外景,后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写新居内室。关键信息点有:“秋色墙头数点山”“碧松”“红药”指外景的优美,“认得诗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人”指志同道合。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(2)颔联写近水远山,颈联写碧松红药,均选取“新居”周围之美景,空间层次分明,色调和谐。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松间明月朗照,春来红药盛开,均是想象之景,与实景相配,引人遐思。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(3)本题考查鉴赏诗歌思想感情的能力。尾联赞美主人新居中书籍堆案,主人以诗书自娱,作者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亦是同好之人,羡慕之情溢于言表。</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11.(2015重庆,11)阅读下面这首词,然后回答问题。(8分)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好事近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[清]黄之隽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高卧小船梢,仰看插江峰色。都被绿痕皴断,是丛篁幽石。　　天开十折画屏风,遮住半江黑。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仔细乱篙撑处,怕悬崖崩坼。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(1)开头两句表现了作者怎样的心情?“插”字有何表达效果?(4分)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(2)末尾两句中的“悬崖”“崩坼”分别指什么?作者为何说“乱篙撑处”“怕悬崖崩坼”?</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(4分)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(1)表现了作者乘船观看山水时悠闲自得的心情。用一“插”字,把江边山峰的尖峭、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挺拔形象地表现出来。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(2)“悬崖”指倒映江中的陡峭山崖。“崩坼”本指倒塌断裂,此指江中的山影破碎散乱。作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者担心竹篙一撑,江面激起水波,把江中的山影漾乱,美景被破坏。</a:t>
            </a:r>
            <a:endParaRPr lang="zh-CN" altLang="en-US" dirty="0"/>
          </a:p>
        </p:txBody>
      </p:sp>
      <p:sp>
        <p:nvSpPr>
          <p:cNvPr id="3" name="TextBox 2"/>
          <p:cNvSpPr txBox="1"/>
          <p:nvPr/>
        </p:nvSpPr>
        <p:spPr>
          <a:xfrm>
            <a:off x="539750" y="2563013"/>
            <a:ext cx="8127000" cy="207326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(1)这是一道炼字炼句题。“高卧”二字是解题的关键,从此二字可见作者的心情是悠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闲自在和放松的;对“插”字分析时要注意对意境画面进行描述,并将山峰陡峭挺拔的特点概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括出来。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(2)联系前句“乱篙撑处”可知,这里是指水中景象,而非山间景象;再联系下阕的第一句“天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开”“画屏”,可见江景之美,所以着一“怕”字,来表现自己的担心,从而衬托出江景之美,写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出了对江景之喜爱。分析时要联系具体诗句。</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12.(2015福建,6)阅读下面的诗歌,完成后面的题目。(6分)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秋夜纪怀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[宋]陆 游</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北斗垂莽苍,明河</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浮太清</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风林一叶下,露草百虫鸣。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病入新凉减,诗从半睡成。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还思散关</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kern="0" dirty="0" smtClean="0">
                <a:solidFill>
                  <a:srgbClr val="000000"/>
                </a:solidFill>
                <a:latin typeface="Times New Roman" panose="02020603050405020304" pitchFamily="65" charset="-122"/>
                <a:ea typeface="宋体" panose="02010600030101010101" pitchFamily="2" charset="-122"/>
              </a:rPr>
              <a:t>路,炬火驿前迎</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④</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(选自《四库全书》本《放翁诗选》)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①明河:银河。②太清:指天空。③散关:大散关。④炬火驿前迎:举着火把到驿馆前迎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(1)第二联写景精细,请简要分析。(3分)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(2)三、四两联抒发了诗人怎样的情怀?请简要分析。(3分)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(1)[要点]①上句写微风穿过树林,叶子悄然落下;②下句写露水沾湿秋草,百虫鸣叫;③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全联细致地写出了秋夜的寂静,营造出一种凄清的氛围。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(其他看法,言之成理亦可)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(2)抒发了诗人的爱国情怀:诗人虽秋夜病卧,仍壮心不已,念念不忘昔年在大散关的战斗生活,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还想重返战场,报效国家。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(意思对即可)</a:t>
            </a:r>
            <a:endParaRPr lang="zh-CN" altLang="en-US" dirty="0"/>
          </a:p>
        </p:txBody>
      </p:sp>
      <p:sp>
        <p:nvSpPr>
          <p:cNvPr id="3" name="TextBox 2"/>
          <p:cNvSpPr txBox="1"/>
          <p:nvPr/>
        </p:nvSpPr>
        <p:spPr>
          <a:xfrm>
            <a:off x="539750" y="3277393"/>
            <a:ext cx="8127000" cy="24264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(1)答题时注意题干中的信息“第二联”“写景精细”,组织答案时应重点分析怎样写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景。此诗首联状夜,写北斗垂宇,银汉浮天,写得苍茫空廓。颔联状秋,写风过树林,一叶飘零,露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浸衰草,百虫嘶鸣,写得深沉落寞。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(2)本题考查鉴赏诗歌思想感情的能力。前四句写景,后四句走笔抒怀,写卧病,写吟诗;然病中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所思,诗中所吟,仍是难以忘怀的大散关,那铁马冰河的边防,那驿炬来迎的抗金前沿。全诗从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状景始,以纪怀收,而纪怀藉状景为铺垫,状景因纪怀见精神。诗的题目、小注也是组织答案的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重要信息。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13.(2015四川,13)阅读下面这首唐诗,然后回答问题。(8分)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夏日游山家同夏少府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骆宾王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返照下层岑,物外狎招寻。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兰径薰幽珮,槐庭落暗金。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谷静风声彻,山空月色深。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一遣樊笼累,唯馀松桂心。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(1)请简要赏析“谷静风声彻,山空月色深”。(3分)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(2)本诗表达了作者怎样的情感和志向?结合全诗简要分析。(5分)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19939"/>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(1)“谷静风声彻,山空月色深”这两句用山谷的幽静、空旷衬托风声格外之响与月色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分外之浓,视听兼具,动静结合,突出表现了山间空旷、静寂的美好景致。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(2)本诗表达了作者热爱自然之情,追求高洁坚贞、自由闲适之志。首联从夕照美景吸引作者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游兴写起,点明访问山家之由;颔联写兰径和山家槐庭美景:幽兰散发阵阵香味,落日透过庭槐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洒下斑驳光影,暗示山家主人为高洁隐士;颈联写山谷幽静空旷、风声之响、月色之浓,呈现出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山间特有景致;尾联直接表达了诗人对自由闲适生活、坚贞高洁品格的追求。</a:t>
            </a:r>
            <a:endParaRPr lang="zh-CN" altLang="en-US" dirty="0"/>
          </a:p>
        </p:txBody>
      </p:sp>
      <p:sp>
        <p:nvSpPr>
          <p:cNvPr id="3" name="TextBox 2"/>
          <p:cNvSpPr txBox="1"/>
          <p:nvPr/>
        </p:nvSpPr>
        <p:spPr>
          <a:xfrm>
            <a:off x="539750" y="3060182"/>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(1)这是一道语言赏析题,分析时主要从内容、形式和思想情感上入手。内容和思想情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感可以合二为一;形式上主要针对表现手法来谈。这是一个写景的句子,从听觉、视觉等感觉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的角度来描写,突出幽静之意境。唐人写静,常以动相制,譬如贾岛的“鸟宿池边树,僧敲月下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门”,便是这方面的经典名句。骆宾王的“谷静风声彻”亦是以动制静。而后半句“山空月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色深”体现的则是视觉感受,其中“深”字用得尤其高妙,反复吟咏,便有身临其境、恍若隔世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之感了。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解答此题有三把钥匙:其一,诗歌中写景的句子,一切景语皆情语;其二,“樊笼”的典故,联系陶渊明“久在樊笼里,复得返自然”中“樊笼”一词,可以助读;其三,知人论世,结合对作者的了解来理解诗歌的情感。骆宾王一生坎坷,才高而位卑,不仅建功立业的政治抱负无法实现,还屡遭不幸,故生出去尘隐世之心,其热爱自然之情也就不难理解了。注意题中“结合全诗”的要求。</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14.(2015山东,14)阅读下面的宋词,回答问题。(8分)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卜算子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张元幹</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风露湿行云,沙水迷归艇。卧看明河月满空,斗挂苍山顶。　　万古只青天,多事悲人境。起舞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闻鸡酒未醒,潮落秋江冷。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张元幹,宋代爱国词人。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(1)请对上片前两句中的“湿”“迷”二字分别作简要赏析。(4分)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(2)“起舞闻鸡酒未醒,潮落秋江冷”表达了作者怎样的思想感情?请作简要分析。(4分)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07326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(1)运用对仗(对偶)、拟人的手法,借陵园、宫殿的荒凉残破之景,抒亡国之痛,情景交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(2)①以对比加强叙事的抒情效果。用权贵歌舞宴饮,不问军情与百姓心系故国作对比,表达忧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国忧民之情;以主人公一家亡国前后境况的对比,表现百姓流离之苦。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②以“北来人”的口吻叙事,表达情感显得更真实、自然。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③叙事中流露出个人的情感。如“今成独雁飞”流露了主人公家破人散的凄凉与孤独。</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(1)①“湿”字,描写地面浓重的风露水汽使行云也充满湿气而显得厚重凝滞,突出了外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在环境的潮湿、阴冷,表现了作者凄凉和沉重的心情。②“迷”字,描写水面迷蒙的雾气使归</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舟迷失了航向,烘托出朦胧、迷茫的氛围,表现了作者内心的迷惘。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(2)①化用祖逖的典故,表现作者胸怀大志,而报国之志难以实现,内心悲愤无奈;②寓情于景,描写江潮的退落和秋江的冷寂,委婉地表达了作者面对国势衰退内心的悲凉,寄寓了浓郁的爱国情感。</a:t>
            </a:r>
            <a:endParaRPr lang="zh-CN" altLang="en-US" dirty="0"/>
          </a:p>
        </p:txBody>
      </p:sp>
      <p:sp>
        <p:nvSpPr>
          <p:cNvPr id="3" name="TextBox 2"/>
          <p:cNvSpPr txBox="1"/>
          <p:nvPr/>
        </p:nvSpPr>
        <p:spPr>
          <a:xfrm>
            <a:off x="539750" y="2991641"/>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(1)鉴赏词句中的关键词,首先要弄懂词义。本题中,“湿”用作动词,沾湿;“迷”,使动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用法,使</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迷路。然后结合词句内容理解关键词的表达效果。风清露冷,弄湿了行云;沙水一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色,使归艇迷失了方向,描绘出一片苍茫浩渺之景。最后指出由关键词所表现出来的情感态度。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(2)鉴赏诗歌表达的思想感情,首先要知人论世,这首词的作者张元幹是宋代爱国词人。其次要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结合语境,分析词句内容。“起舞闻鸡酒未醒,潮落秋江冷”两句的大意:心中沉闷极了,只想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一醉方休,不料醉中也挥舞起宝剑来;沙溪的潮水退下去了,深夜的秋江变得更加凄清寒冷。</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“起舞闻鸡酒未醒”一句运用了“闻鸡起舞”的典故,闻鸡起舞是为了报效国家,却是在“酒未醒”之时;“潮落秋江冷”一句写眼前之景,让人倍感凄凉。最后总结出词句所表达的思想情感。</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15.(2014重庆,12)阅读下面这首散曲,然后回答问题。(7分)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商调·黄莺儿　赠 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[清]张 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花落意难堪,向泥中,着意衔,携归画栋修花口</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[注]</a:t>
            </a:r>
            <a:r>
              <a:rPr lang="zh-CN" altLang="en-US" sz="1530" kern="0" dirty="0" smtClean="0">
                <a:solidFill>
                  <a:srgbClr val="000000"/>
                </a:solidFill>
                <a:latin typeface="Times New Roman" panose="02020603050405020304" pitchFamily="65" charset="-122"/>
                <a:ea typeface="宋体" panose="02010600030101010101" pitchFamily="2" charset="-122"/>
              </a:rPr>
              <a:t>。珠帘半缄,乌衣半掺,最难消王谢堂前憾。语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呢喃,千般诉说,只有老僧谙。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花口:指初开的花。因花开时如口张状,故称。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(1)作者描写燕子,运用了哪些表现手法?(3分)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(2)散曲中的燕子为何不衔泥而衔花?作者这样写抒发了怎样的感情?(4分)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(1)拟人,用典,虚实结合。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(2)怜惜花朵零落,衔花去修补彩绘的房梁上斑驳的花朵。抒发了惜花伤春、痛惜衰败的感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情。</a:t>
            </a:r>
            <a:endParaRPr lang="zh-CN" altLang="en-US" dirty="0"/>
          </a:p>
        </p:txBody>
      </p:sp>
      <p:sp>
        <p:nvSpPr>
          <p:cNvPr id="3" name="TextBox 2"/>
          <p:cNvSpPr txBox="1"/>
          <p:nvPr/>
        </p:nvSpPr>
        <p:spPr>
          <a:xfrm>
            <a:off x="539750" y="2205823"/>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(1)“意难堪”“着意衔”“修花口”“呢喃”“诉说”都运用了拟人的修辞。“珠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帘半缄”三句,化用了刘禹锡的《乌衣巷》中“旧时王谢堂前燕,飞入寻常百姓家”的诗句,感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慨物是人非,昔盛今衰。全曲采用虚实结合的手法,虚写王谢堂前的繁华,实写眼前的衰败,抒</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发了感伤、哀怨之情。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(2)抓住“花落”“画栋修花口”的特点,结合全曲表达的情感作答即可。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16.(2014湖北,14)阅读下面这首唐诗,然后回答问题。(8分)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早　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罗 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一点灯残鲁酒醒,已携孤剑事离程。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愁看飞雪闻鸡唱,独向长空背雁行。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白草近关微有路,浊河连底冻无声。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此中来往本迢递,况是驱羸客塞城。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(1)这首诗是如何表现“早发”之“早”的?请作简要分析。(5分)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(2)请赏析“独向长空背雁行”中“背”字的表达效果。(3分)</a:t>
            </a:r>
            <a:endParaRPr lang="zh-CN" altLang="en-US" dirty="0"/>
          </a:p>
        </p:txBody>
      </p:sp>
      <p:sp>
        <p:nvSpPr>
          <p:cNvPr id="3" name="TextBox 2"/>
          <p:cNvSpPr txBox="1"/>
          <p:nvPr/>
        </p:nvSpPr>
        <p:spPr>
          <a:xfrm>
            <a:off x="539750" y="4348963"/>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(1)①第一、二句紧扣诗题,凸显“早发”:宿酒初醒,残灯未灭,长夜未尽,诗人已携孤剑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登程。第三句写诗人在路上听到雄鸡唱晓,也可见出行之早。②塞外风雪路,本来行人稀少,而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“早发”就更无路人,只有诗人独行,故“独”与“早发”之“早”有关。③飞雪白草,道路本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已难辨,早行时就更加微茫,故“微”字也在表现“早发”之“早”。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(2)一个“背”字,描写了诗人与大雁相背而行的情境,使诗人向北向寒与大雁向南向暖形成强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烈对比,表现了诗人旅程的艰辛和心情的愁苦。</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(1)只要结合诗歌内容作答即可。 首联第一句就说“一点灯残”“酒醒”,第二句说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“已携”,“已”紧扣题目中的“早”,说明很早就出发了。诗人在如豆的一点残灯里醒来,说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明昨夜喝酒太晚,也忘记吹灯,就睡着了。昨夜的残酒气息还在,残灯未灭,就携带一把剑孤独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上路(首联画面呈现)。可见时间之“早”。颔联第一句“闻鸡唱”,说明此刻大地一片寂静,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一两声的鸡叫声呼唤人们该起床了;第二句“独向长空背雁行”中的“独”字,说明路上只有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诗人孤身前行,可见时间之“早”。颈联第一句“白草近关微有路”中的“微”字,写出了靠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近边关的地方,草上覆盖着大雪,因为天暗,也看不清前方的路在哪里。 可见时间之“早”。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(2)可以依“三步走”的方法进行解答:一是答其在诗句中的意思或呈现的场景;二是答该字所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使用的手法;三是答诗人表达的感情。诗人在如豆的一点残灯里醒来,昨夜的残酒气息还在,携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带一把剑孤独上路。此刻,只听到一声声的鸡叫,飞雪飘飘,诗人愁苦地望着飞雪,独自背对着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南行的大雁向北前行。大雁们尚有伴儿一起飞,而诗人只有一人一剑,孤身行走在去往边塞之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地的路上。这一“背”字,把诗人的孤独和悲苦描写得淋漓尽致。</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17.(2014天津,14)阅读下面两首诗,按要求作答。(8分)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暮　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[宋]黄 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芳事阑珊三月时,春愁惟有落花知。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柳绵飘白东风老,一树斜阳叫子规。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暮春山间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[宋]黄公度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缓步春山春日长,流莺不语燕飞忙。</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桃花落处无人见,濯手惟闻涧水香。</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(1)《暮春》一诗,春之“暮”体现在何处?(2分)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(2)《暮春山间》这首诗是怎样描写桃花的?(2分)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(3)两首诗都写了暮春之景,表达的情感有何不同?(4分)</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(1)花瓣飘落　柳絮飘飞　春风将尽　子规啼叫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(2)没有直接描写桃花形态,而是借涧水暗写桃花之香。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(3)《暮春》一诗主要抒发了诗人惜春伤感之情;《暮春山间》一诗主要表现了诗人欣赏山中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暮春之景的愉悦闲适之感。</a:t>
            </a:r>
            <a:endParaRPr lang="zh-CN" altLang="en-US" dirty="0"/>
          </a:p>
        </p:txBody>
      </p:sp>
      <p:sp>
        <p:nvSpPr>
          <p:cNvPr id="3" name="TextBox 2"/>
          <p:cNvSpPr txBox="1"/>
          <p:nvPr/>
        </p:nvSpPr>
        <p:spPr>
          <a:xfrm>
            <a:off x="539750" y="2563013"/>
            <a:ext cx="8127000" cy="31338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(1)抓住关键词“暮”的含义,在文中找到与“暮”相关的具有暮春特征的具体意象作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答即可。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(2)作答时要找出描写桃花的诗句,“无人见”表明无法通过视觉直接描写桃花的形态,但后文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又写到“涧水香”,涧水是不应该有香味的,那么它的香味从何而来?只能是来自飘落的桃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花。本诗虽未直接写桃花,却通过涧水之香暗写了桃花之香。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(3)《暮春》中作者通过落花、柳绵、东风、斜阳、子规等带有明显感伤、哀愁特点的意象,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为我们营造出一种伤感的意境,表达了作者的惜春伤感之情。《暮春山间》中作者用清新明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丽的语言写出漫步春山的所见所感,通过流莺、飞燕、落花和涧水等意象,描绘出一幅优美恬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静的暮春山景图,表达了作者的愉悦闲适之情。</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18.(2014安徽,8—9)阅读下面这首词,完成下题。(8分)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阮郎归　西湖春暮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[南宋]马子严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清明寒食不多时,香红渐渐稀。番腾</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妆束闹苏堤,留春春怎知?　　花褪雨,絮沾泥。凌波</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寸</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不移。三三两两叫船儿,人归春也归。</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①番腾:同“翻腾”。②凌波:这里指女子步履。曹植《洛神赋》:“凌波微步,罗袜生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(1)这首词通过人物动作神态表现了西湖游人的不同情感,请结合作品简要分析。(4分)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(2)这首词描写了暮春之景,请从点面结合的角度作简要赏析。(4分)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(1)翻腾妆束,闹春苏堤,爱春之心;步履迟迟,驻足流连,惜春之情;三三两两,唤船离去,叹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春之意。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(2)香红渐稀,是面的描写;花褪雨,絮沾泥,则是点的刻画。勾勒写意,细节传神,点面结合,相互</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映衬;以景起情,丰富了词作情感内涵。</a:t>
            </a:r>
            <a:endParaRPr lang="zh-CN" altLang="en-US" dirty="0"/>
          </a:p>
        </p:txBody>
      </p:sp>
      <p:sp>
        <p:nvSpPr>
          <p:cNvPr id="3" name="TextBox 2"/>
          <p:cNvSpPr txBox="1"/>
          <p:nvPr/>
        </p:nvSpPr>
        <p:spPr>
          <a:xfrm>
            <a:off x="539750" y="2563013"/>
            <a:ext cx="8127000" cy="355738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(1)“番腾妆束闹苏堤”,写西湖苏堤上游人如织,妆束漂亮,争相赏春;“凌波寸不移”,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写游湖的女子定步不移,驻足凝神极尽其惜春之情;末两句写游人直至暮色渐起,才三三两两结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伴叫船,带着无尽的留恋之情和伤春之感回程。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(2)以“香红渐渐稀”从整体上写暮春时节百花逐日凋零、芳春即将逝去的情景;以花落如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雨、柳絮沾泥的具体场景,写尽了暮春时节触目皆是的凋残之景。点面结合,暮春之景跃然纸</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上,伤春之情充溢字间。答题时,一要回答点与面的具体内容及两者相结合的表达效果;二要回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答出点面结合之景在传情达意方面的作用。</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评析</a:t>
            </a:r>
            <a:r>
              <a:rPr lang="zh-CN" altLang="en-US" sz="1530" kern="0" dirty="0" smtClean="0">
                <a:solidFill>
                  <a:srgbClr val="000000"/>
                </a:solidFill>
                <a:latin typeface="Times New Roman" panose="02020603050405020304" pitchFamily="65" charset="-122"/>
                <a:ea typeface="宋体" panose="02010600030101010101" pitchFamily="2" charset="-122"/>
              </a:rPr>
              <a:t>    面对西湖暮春之景,不同游人的情感体验是不同的,词作通过人物的动作神</a:t>
            </a:r>
            <a:endParaRPr lang="zh-CN" altLang="en-US" dirty="0"/>
          </a:p>
          <a:p>
            <a:pPr marL="0" indent="0" eaLnBrk="0" latinLnBrk="1" hangingPunct="0">
              <a:lnSpc>
                <a:spcPct val="150000"/>
              </a:lnSpc>
              <a:spcBef>
                <a:spcPts val="215"/>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态将其不同情感表现了出来,注意抓住关键词句理解文意。第(1)题侧重考查人物形象及其情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感,第(2)题侧重考查景物形象及其手法,两题分工明确,命题规范。</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19.(2014山东,14)阅读下面两首宋诗,回答问题。(8分)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寻诗两绝句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陈与义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楚酒困人三日醉,园花经雨百般红。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无人画出陈居士</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,亭角寻诗满袖风。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爱把山瓢</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莫笑侬,愁时引睡有奇功。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醒来推户寻诗去,乔木峥嵘明月中。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①居士:指文人雅士。②山瓢:天然粗陋的酒器。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(1)“园花经雨百般红”与“乔木峥嵘明月中”两句所描写的景色特点有何不同?请作简要分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析。(4分)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(2)诗中“陈居士”的形象特点是什么?请结合两首诗加以分析。(4分)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17558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(1)赏析诗句,首先要找到突破口,可以从形式入手赏析其形式美,本题的突破口是对仗</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与拟人的手法。可以从内容入手赏析其情感美、画面美等,本题的突破口是诗歌所抒发的家</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毁国亡之痛。还可以把内容与形式结合起来,赏析其艺术魅力。这两句诗,在形式上,用“寝</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园”和“废殿”的意象,“泣铜驼”的拟人来抒情。在内容上,可以根据两句诗所写意象,据象</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索意,可以发现,写“寝园”“废殿”这些破败之景,实为抒发亡国之痛。在艺术手法上,这叫</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作情景交融。</a:t>
            </a:r>
            <a:endParaRPr lang="zh-CN" altLang="en-US" sz="1500"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评析</a:t>
            </a:r>
            <a:r>
              <a:rPr lang="zh-CN" altLang="en-US" sz="1500" kern="0" dirty="0" smtClean="0">
                <a:solidFill>
                  <a:srgbClr val="000000"/>
                </a:solidFill>
                <a:latin typeface="Times New Roman" panose="02020603050405020304" pitchFamily="65" charset="-122"/>
                <a:ea typeface="宋体" panose="02010600030101010101" pitchFamily="2" charset="-122"/>
              </a:rPr>
              <a:t>   本题考查古诗歌鉴赏能力,包含艺术手法与思想情感把握两方面的内容。</a:t>
            </a:r>
            <a:endParaRPr lang="zh-CN" altLang="en-US" sz="1500" dirty="0"/>
          </a:p>
          <a:p>
            <a:pPr marL="0" indent="0" eaLnBrk="0" latinLnBrk="1" hangingPunct="0">
              <a:lnSpc>
                <a:spcPct val="150000"/>
              </a:lnSpc>
              <a:spcBef>
                <a:spcPts val="215"/>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题目虽小,包容面广,对考生的要求较高。易错分析:回答本题,难在找不到角度,很容易答不完</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整,尤其是对思想情感的理解容易漏掉。</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(2)题目要求从叙事这一角度切入,欣赏这两首诗歌。欣赏叙事特色,要以平时所积累的知识为</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基础,从叙事中的语言特色、修辞特色、抒情特色、叙事人称特色等角度入手进行赏析。这</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两首诗的叙事、描写都很朴实,近似白描,如“甲第歌钟沸,沙场探骑稀”,以平实的对比,写出</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官宦人家依然歌舞不休,而战场上已经人烟稀少,与国破家亡的内容相吻合;在叙事中饱含情感</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因素,如“十口同离仳,今成独雁飞”“老身闽地死,不见翠銮归”,叙事中写出无限悲伤之</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情。抓住这些,即可作答。</a:t>
            </a:r>
            <a:endParaRPr lang="zh-CN" altLang="en-US" sz="15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264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(1)①艳丽　②清幽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①“园花经雨百般红”描写的是雨后园林的美景,一场雨后,园中姹紫嫣红,色彩艳丽。②“乔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木峥嵘明月中”描写的是月夜下的美景,明月高照,树木高耸峭拔,意境清幽。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(2)①行为洒脱　②情趣高雅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①“楚酒困人三日醉”“爱把山瓢莫笑侬”,从陈居士喜欢喝酒可以看出他洒脱的性格特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点。②“亭角寻诗满袖风”“醒来推户寻诗去”,白天寻诗,夜晚寻诗,表现了陈居士沉迷于诗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歌创作的高雅情趣。</a:t>
            </a:r>
            <a:endParaRPr lang="zh-CN" altLang="en-US" dirty="0"/>
          </a:p>
        </p:txBody>
      </p:sp>
      <p:sp>
        <p:nvSpPr>
          <p:cNvPr id="3" name="TextBox 2"/>
          <p:cNvSpPr txBox="1"/>
          <p:nvPr/>
        </p:nvSpPr>
        <p:spPr>
          <a:xfrm>
            <a:off x="539750" y="3563145"/>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(1)两诗中所描写景物的特点,一是雨后园花的姹紫嫣红,一是月夜中树木高耸峥嵘,都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具体地表达出诗人感受到的情味。答题的格式是“意境+句意+归纳”。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(2)答题时,要读懂诗歌内容,从一些关键词语入手,见微知著,注意准确理解题干要求,结合诗句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分析人物形象。</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2146434"/>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1.(2018温州普通高中高考适应性测试,19—20)阅读下面两首诗歌,完成下面小题。(8分)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题米元晖</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潇湘图(其二)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[宋]尤袤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淡淡晓山横雾,茫茫远水平沙。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安得绿蓑青笠,往来泛宅浮家。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题米元晖山水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[明]张以宁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高堂晓起山水入,古色惨淡</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神灵集</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望中冥冥云气深,只恐春衣坐来湿。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江风吹雨百花飞,早晚持竿吾得归。</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身在江南图画里,令人却忆米元晖。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①米元晖,名友仁,宋代书画家米芾之子,擅长山水画。②惨淡:指画面色彩浅淡。③神灵</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集:指画面传神,韵味深沉。</a:t>
            </a:r>
            <a:endParaRPr lang="zh-CN" altLang="en-US" dirty="0"/>
          </a:p>
        </p:txBody>
      </p:sp>
      <p:grpSp>
        <p:nvGrpSpPr>
          <p:cNvPr id="3" name="组合 7"/>
          <p:cNvGrpSpPr/>
          <p:nvPr/>
        </p:nvGrpSpPr>
        <p:grpSpPr>
          <a:xfrm>
            <a:off x="3295650" y="1003426"/>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3"/>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三年模拟</a:t>
              </a:r>
            </a:p>
          </p:txBody>
        </p:sp>
      </p:grpSp>
      <p:sp>
        <p:nvSpPr>
          <p:cNvPr id="6" name="TextBox 11"/>
          <p:cNvSpPr txBox="1"/>
          <p:nvPr/>
        </p:nvSpPr>
        <p:spPr>
          <a:xfrm>
            <a:off x="2257639" y="1567941"/>
            <a:ext cx="4627880" cy="553085"/>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zh-CN" altLang="en-US" sz="2000" dirty="0">
                <a:latin typeface="黑体" panose="02010600030101010101" pitchFamily="49" charset="-122"/>
                <a:ea typeface="黑体" panose="02010600030101010101" pitchFamily="49" charset="-122"/>
                <a:sym typeface="+mn-ea"/>
              </a:rPr>
              <a:t>A组  201</a:t>
            </a:r>
            <a:r>
              <a:rPr lang="en-US" altLang="zh-CN" sz="2000" dirty="0">
                <a:latin typeface="黑体" panose="02010600030101010101" pitchFamily="49" charset="-122"/>
                <a:ea typeface="黑体" panose="02010600030101010101" pitchFamily="49" charset="-122"/>
                <a:sym typeface="+mn-ea"/>
              </a:rPr>
              <a:t>6</a:t>
            </a:r>
            <a:r>
              <a:rPr lang="zh-CN" altLang="en-US" sz="2000" dirty="0">
                <a:latin typeface="黑体" panose="02010600030101010101" pitchFamily="49" charset="-122"/>
                <a:ea typeface="黑体" panose="02010600030101010101" pitchFamily="49" charset="-122"/>
                <a:sym typeface="+mn-ea"/>
              </a:rPr>
              <a:t>—201</a:t>
            </a:r>
            <a:r>
              <a:rPr lang="en-US" altLang="zh-CN" sz="2000" dirty="0">
                <a:latin typeface="黑体" panose="02010600030101010101" pitchFamily="49" charset="-122"/>
                <a:ea typeface="黑体" panose="02010600030101010101" pitchFamily="49" charset="-122"/>
                <a:sym typeface="+mn-ea"/>
              </a:rPr>
              <a:t>8</a:t>
            </a:r>
            <a:r>
              <a:rPr lang="zh-CN" altLang="en-US" sz="2000" dirty="0">
                <a:latin typeface="黑体" panose="02010600030101010101" pitchFamily="49" charset="-122"/>
                <a:ea typeface="黑体" panose="02010600030101010101" pitchFamily="49" charset="-122"/>
                <a:sym typeface="+mn-ea"/>
              </a:rPr>
              <a:t>年高考模拟·基础题</a:t>
            </a:r>
            <a:r>
              <a:rPr lang="zh-CN" altLang="en-US" sz="2000" dirty="0" smtClean="0">
                <a:latin typeface="黑体" panose="02010600030101010101" pitchFamily="49" charset="-122"/>
                <a:ea typeface="黑体" panose="02010600030101010101" pitchFamily="49" charset="-122"/>
                <a:sym typeface="+mn-ea"/>
              </a:rPr>
              <a:t>组</a:t>
            </a:r>
            <a:endParaRPr lang="zh-CN" altLang="en-US" sz="2000" dirty="0">
              <a:solidFill>
                <a:schemeClr val="tx1"/>
              </a:solidFill>
              <a:latin typeface="黑体" panose="02010600030101010101" pitchFamily="49" charset="-122"/>
              <a:ea typeface="黑体" panose="02010600030101010101" pitchFamily="49"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539750" y="1277129"/>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(1)两首题画诗蕴含共同的情感:既表达了诗人对米元晖画作的赞叹和对大自然的喜爱,也表达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了诗人</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(2)两首诗描写景物的方法有什么不同?请简要分析。(6分)</a:t>
            </a:r>
            <a:endParaRPr lang="zh-CN" altLang="en-US" dirty="0"/>
          </a:p>
        </p:txBody>
      </p:sp>
      <p:sp>
        <p:nvSpPr>
          <p:cNvPr id="4" name="TextBox 2"/>
          <p:cNvSpPr txBox="1"/>
          <p:nvPr/>
        </p:nvSpPr>
        <p:spPr>
          <a:xfrm>
            <a:off x="539750" y="2420137"/>
            <a:ext cx="8127000" cy="24264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(1)对隐居山林(江湖)生活的向往(渴望)。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(2)①尤诗侧重视觉,选取晓山、远水、雾气、平沙等意象,渲染素淡苍茫(迷蒙悠远)的氛围;张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诗则视觉和触觉相结合,触觉“春衣湿”,衬托了视觉“云气深”。②尤诗侧重静态;张诗则动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静结合,以动衬静,通过“江风吹雨”“百花飞”,勾勒出一幅宁静灵动秀丽幽雅的画面。③尤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诗侧重远景、大景(广镜头);张诗则先写远景、大景,再写近景、小景(特写镜头),如“百花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飞”,细腻生动。④尤诗实写眼前所见;张诗则虚实相生,“只恐春衣湿”是想象之语,表现了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云气的缥缈朦胧。</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(1)解答本题,首先要读懂诗句,再分析诗人的思想感情。尤诗描绘了画面上晓山、横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雾、远水、平沙等景物,营造了一种山水相接淡远、迷蒙的优美境界。要披戴绿蓑青笠,就得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抛弃纱帽官服;长在江湖上泛宅浮家,也就免除了尘俗的纷繁和仕途的荣辱。“安得”二字,便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是发自内心的感慨。如此作结,可谓一箭双雕,既抒发了自己内心的感慨,又表现了对米元晖更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高的评价:能绘出如此境界的画家,其人之清高绝俗不言可知。张诗是赞美米元晖画作的一首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诗,诗就题在米元晖的画作旁边,是题画诗。这首诗上半部分是描写米元晖的山水画形象生动,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栩栩如生;下半部分是作者看画的体悟,看到江南风景如画,恨不得做一名钓叟。一切描述最终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由“早晚持竿吾得归”点出主旨:面对如此无限无碍、生机勃勃的自然世界,现实生活中所有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的羁绊、牵挂还有什么不可以释怀呢?所以,这两首题画诗蕴含着共同的情感:既表达了诗人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对米元晖画作的赞叹和对大自然的喜爱,也表达了作者对隐居山林的向往。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(2)解答本题,首先要明确景物描写的各种方法。诗歌的写景方式要注意从顺序、着眼点和艺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术手法的角度进行分析。顺序注意高低、俯仰、远近等,着眼点注意视觉、听觉、嗅觉、触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觉等多角度写景;艺术手法注意对比、衬托等表现手法和比喻、拟人、夸张等修辞方法。答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题时要结合诗句进行具体的分析。尤诗前两句对画中景物作客观描写,远处是万里江天,近处</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是一村烟树,杳霭微茫。画中的境界令人神往。选取晓山、远水、雾气、平沙等意象,侧重静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态,重远景、大景,实写眼前所见,营造、素淡、苍茫、迷蒙、悠远的视觉感受。张诗上半部分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是描绘米元晖的山水画,形象生动,无论是山间云气还是整体着色以及山山水水都栩栩如生。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诗中“云气深”“春衣湿”视觉和触觉相结合。采用动静结合,以动衬静的手法,通过“江风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吹雨”“百花飞”,勾勒出一幅宁静灵动、秀丽清雅的画面。先写远景、大景,再写近景、小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景,细腻生动。“只恐春衣湿”是想象之语,表现了云气的缥缈朦胧。写景时虚实相生。回答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该题时,应从写景的层次、具体的手法等角度对比回答,对比的角度要多样。</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2.(2018绍兴适应性考试,19—20)阅读下面的诗歌,完成小题。(8分)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春日访山人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[唐]戴叔伦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远访山中客,分泉谩煮茶。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相携林下坐,共惜鬓边华。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归路逢残雨,沿溪见落花。</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候门童子问,游乐到谁家。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(1)诗中能反映作者和山人深厚情谊的两个词语是</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和</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。(2分)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(2)赏析后两联的表现手法。(6分)</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(1)相携　共惜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(2)用了借景抒情和虚实结合的手法来抒情;用“残雨”“落花”来写暮春之景和快乐之情;用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“候门童子问”到谁家游乐这个实境,虚写出返家后作者内心的轻快;炼字,“逢”与“见”二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字突出心理细节,表现作者的随性和闲适。</a:t>
            </a:r>
            <a:endParaRPr lang="zh-CN" altLang="en-US" dirty="0"/>
          </a:p>
        </p:txBody>
      </p:sp>
      <p:sp>
        <p:nvSpPr>
          <p:cNvPr id="3" name="TextBox 2"/>
          <p:cNvSpPr txBox="1"/>
          <p:nvPr/>
        </p:nvSpPr>
        <p:spPr>
          <a:xfrm>
            <a:off x="539750" y="2563013"/>
            <a:ext cx="8127000" cy="31338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(1)诗中描写两人深厚情谊的两句诗是“相携林下坐,共惜鬓边华。”这两句诗写了两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人见面后携手漫步林中,共同感叹时光不再,早生华发的情景,所以能反映作者和山人深厚情谊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的两个词语是“相携”“共惜”。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(2)读懂诗句是解题的关键,熟悉各种艺术手法是解题的必备能力。后两联中“归路逢残雨,沿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溪见落花”是写景的精彩句子,描绘了从山中返回路上遇雨,诗人没有因此而沮丧,而是欣赏起</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雨后落花随溪水飘去的晚春美景,反映了诗人内心的喜悦欢快,从表现手法上来说是借景抒情;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“逢”是恰逢的意思,“见”表现了作者的不经意的闲适之情;尾联借“候门童子问,游乐到谁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家”来反映作者内心的高兴喜悦,“候门童子问”到谁家游乐这是个实境,内心的高兴喜悦是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虚,用了虚实结合的手法。</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3.(2018衢州二中高三一模,19—20)阅读下面两首唐诗,完成下面小题。(8分)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 采玉行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韦应物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官府征白丁,言采蓝溪玉。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绝岭夜无家,深榛雨中宿。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独妇饷粮还,哀哀舍南哭。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采桑女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唐彦谦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春风吹蚕细如蚁,桑芽才努青鸦嘴。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侵晨采桑谁家女,手挽长条泪如雨。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去岁初眠当此时,今岁春寒叶放迟。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愁听门外催里胥,官家二月收新丝。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(1)韦诗中以</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,唐诗以</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,分别揭示了人物“哭”“泪”的根源。(2分)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(2)《采桑女》这首诗中,在塑造采桑女的形象上有何艺术特色?试结合全诗分析。(6分)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(1)征白丁　收新丝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(2)①通过动作描写、神态描写,以侵晨采桑,手挽桑条泪如雨下表现了采桑女的辛劳愁苦。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②通过心理描写,采桑女想到去年此时蚕儿已初眠,而今年因春寒桑叶放迟,再加上愁听门外里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胥催逼之声,表现了采桑女的无奈焦灼。</a:t>
            </a:r>
            <a:endParaRPr lang="zh-CN" altLang="en-US" dirty="0"/>
          </a:p>
        </p:txBody>
      </p:sp>
      <p:sp>
        <p:nvSpPr>
          <p:cNvPr id="3" name="TextBox 2"/>
          <p:cNvSpPr txBox="1"/>
          <p:nvPr/>
        </p:nvSpPr>
        <p:spPr>
          <a:xfrm>
            <a:off x="539750" y="2634451"/>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(1)作答这个小题,正确审题很关键。要求回答的是诗作中以</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揭示根源,采桑难、交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不出丝、丈夫生活艰辛、独妇饷粮等都不甚准确。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(2)题目要回答的是在塑造人物形象上的艺术特色。指向性非常明确,塑造人物形象可从叙述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角度、语言风格等角度展开分析。</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4.(2018浙江十二校联盟高三联考,19—20)阅读下面的唐诗,回答问题。(8分)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盆　池</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杜 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凿破苍苔地,偷他一片天。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白云生镜里,明月落阶前。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“盆池”,即挖地成盆或埋盆于地,引水灌注,种养鱼类与水生花草以供观赏。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(1)这首诗表现了诗人怎样的情感或思想?(4分)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(2)任选两个角度(如构思、写法、语言等),对该诗进行赏析。(4分)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4383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评析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本题考查对诗歌表现手法的理解能力。题目要求非常明确,答题思路的选</a:t>
            </a:r>
            <a:endParaRPr lang="zh-CN" altLang="en-US" dirty="0"/>
          </a:p>
          <a:p>
            <a:pPr marL="0" indent="0" eaLnBrk="0" latinLnBrk="1" hangingPunct="0">
              <a:lnSpc>
                <a:spcPct val="150000"/>
              </a:lnSpc>
              <a:spcBef>
                <a:spcPts val="215"/>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择能体现考生的古诗词艺术修养。所以,能不能找到合适的角度,是解答本题的关键。一旦发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现了本诗叙事中的对比因素、叙事口吻的特别之处和叙事与情感的关系,也就等于找到了答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题思路。</a:t>
            </a:r>
            <a:endParaRPr lang="zh-CN" altLang="en-US" dirty="0"/>
          </a:p>
        </p:txBody>
      </p:sp>
      <p:sp>
        <p:nvSpPr>
          <p:cNvPr id="4" name="TextBox 2"/>
          <p:cNvSpPr txBox="1"/>
          <p:nvPr/>
        </p:nvSpPr>
        <p:spPr>
          <a:xfrm>
            <a:off x="539750" y="2563013"/>
            <a:ext cx="8127000" cy="313278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诗歌欣赏　</a:t>
            </a:r>
            <a:r>
              <a:rPr lang="zh-CN" altLang="en-US" sz="1530" kern="0" dirty="0" smtClean="0">
                <a:solidFill>
                  <a:srgbClr val="000000"/>
                </a:solidFill>
                <a:latin typeface="Times New Roman" panose="02020603050405020304" pitchFamily="65" charset="-122"/>
                <a:ea typeface="宋体" panose="02010600030101010101" pitchFamily="2" charset="-122"/>
              </a:rPr>
              <a:t>《北来人二首》是刘克庄在北宋灭亡后的感怀之作,诗中流露出亡国之恨与遗民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之悲,将当时诗人的心迹刻画得十分到位。题目平中显奇,朴朴实实的字眼,看似毫无新奇之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处,却饱含着亡国之臣、离家之人的悲切之感。“北来人”就点明其是背井离乡之人。这两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首诗所选物象皆饱含悲情。“寝园残石马,废殿泣铜驼”是以物感人,触景生情;“胡运占难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久”是一种美好的期望。“妆髺尚宣和”,作者通过写旧京女的妆髻还保留着宣和的样式,表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达人民对于故国的怀念。“十口同离仳,今成独雁飞”,对比叙事,表现孤独凄凉的处境。“老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身闽地死,不见翠銮归”,叙事抒情,叙写背井离乡之苦,表达希望光复河山而不得的悲苦之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情。这两首诗,以叙事诗的笔调写就,叙事所选细节、情景多显残败之象,多用对比手法,对比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中表现流离之苦、亡国之悲。</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(1)情感:酷爱自然(或热爱生活,或乐享人生)。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思想:超尘脱俗(或淡泊宁静,或天人合一)。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(2)构思:总分相承,层次井然。先写凿池,灌水,映天,然后再写天空中的白云,明月,依序而进。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第二句是总写,三、四句是第二句的分写,条理清晰,颇具章法。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(写法1)借助鲜明意象,创造幽淡境界。以碧绿之“苔”、蔚蓝之“天”、雪白之“云”、清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澈之“月”这些淡雅纯净的意象,营造出淡泊雅静之境,体现出诗人超然脱俗、心契自然的思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想情怀。(写法2)融情于景。诗人将酷爱自然(或热爱生活,或乐享人生)之情,融于对盆池景物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描写之中。(写法3)借景寄志。诗人将超尘脱俗的襟怀(或淡泊宁静的精神追求,或天人合一的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思想观念)寄寓在对盆池的描写之中。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(语言1)平中见奇,凝练传神。“偷”字,将池水映现天空想象成盆池把一片天空偷纳自己怀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中,可谓奇思妙想,自出机杼。(或“生”“落”两字,化静为动,平中见奇,情趣盎然,将盆池景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色写得栩栩如生,表现诗人对盆池景色的喜爱之情)(语言2)巧用修辞。“白云生镜里”,把盆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池比喻成明镜,生动形象地写出了白云倒映入池如同从镜中浮出的景象。</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264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(1)盆池的构设本身就是一种生活中追求情趣的体现,进一步说,盆池倒影中的蓝天、白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云、明月等,都一一为生活增添了乐趣、诗兴。可就诗歌所择取的意象看出,倒影为什么不是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乌云等其他呢?这本来就是一种乐享生活的反映。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(2)从构思、写法、语言中任何两个方面答题均可;其中写法、语言略微好答些,因为学生在复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习中对相关知识比较了解,能够多点作答。而构思方面比较困难。从浙江卷这几年的考查情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况看,无论问到“如何使用对比”还是诗歌“叙事”方面的特点是什么,其实都比较注重学生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能力的考查。</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5.(2017浙江名校新高考研究联盟联考,19—20)阅读下面的诗歌,完成下列小题。(8分)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题禅院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[唐]杜牧</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觥船</a:t>
            </a:r>
            <a:r>
              <a:rPr lang="zh-CN" altLang="en-US" sz="1150" u="sng" kern="0" baseline="59000" dirty="0" smtClean="0">
                <a:solidFill>
                  <a:srgbClr val="000000"/>
                </a:solidFill>
                <a:latin typeface="Times New Roman" panose="02020603050405020304" pitchFamily="65" charset="-122"/>
                <a:ea typeface="宋体" panose="02010600030101010101" pitchFamily="2" charset="-122"/>
              </a:rPr>
              <a:t>[注]</a:t>
            </a:r>
            <a:r>
              <a:rPr lang="zh-CN" altLang="en-US" sz="1530" u="sng" kern="0" dirty="0" smtClean="0">
                <a:solidFill>
                  <a:srgbClr val="000000"/>
                </a:solidFill>
                <a:latin typeface="Times New Roman" panose="02020603050405020304" pitchFamily="65" charset="-122"/>
                <a:ea typeface="宋体" panose="02010600030101010101" pitchFamily="2" charset="-122"/>
              </a:rPr>
              <a:t>一棹百分空,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十岁青春不负公。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今日鬓丝禅榻畔,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茶烟轻飏落花风。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喜迁莺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[宋]晏殊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花不尽,柳无穷,应与我情同。</a:t>
            </a:r>
            <a:r>
              <a:rPr lang="zh-CN" altLang="en-US" sz="1530" u="sng" kern="0" dirty="0" smtClean="0">
                <a:solidFill>
                  <a:srgbClr val="000000"/>
                </a:solidFill>
                <a:latin typeface="Times New Roman" panose="02020603050405020304" pitchFamily="65" charset="-122"/>
                <a:ea typeface="宋体" panose="02010600030101010101" pitchFamily="2" charset="-122"/>
              </a:rPr>
              <a:t>觥船一棹百分空,</a:t>
            </a:r>
            <a:r>
              <a:rPr lang="zh-CN" altLang="en-US" sz="1530" kern="0" dirty="0" smtClean="0">
                <a:solidFill>
                  <a:srgbClr val="000000"/>
                </a:solidFill>
                <a:latin typeface="Times New Roman" panose="02020603050405020304" pitchFamily="65" charset="-122"/>
                <a:ea typeface="宋体" panose="02010600030101010101" pitchFamily="2" charset="-122"/>
              </a:rPr>
              <a:t>何处不相逢。　　朱弦悄,知音少,天若有情应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老。劝君看取利名场,今古梦茫茫。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觥船:载满酒的船。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(1)简析两首诗(词)中“觥船一棹百分空”句的情感意蕴的差异。(4分)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(2)晏词上下阕中的劝慰方式有什么不同?请简要分析。(4分)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(1)①杜句写出了诗人与酒为伴、漫游酣饮的洒脱不羁,也暗含了诗人因怀才不遇而在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酒乡里虚掷年华的无奈与悲悔。②晏句写出了词人在送别友人时既无限悲伤,又以一醉可以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消百愁来劝解友人和自己,属强作旷达,故示洒脱。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(2)上阕劝慰之语只就当前离别情景着眼,以醉饮消愁、今后可能重逢为解,是以情相劝;下阕</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劝慰之语透过一层,以利名如梦为解,属以理相劝,劝解之中包含着作者自身的感受和体验。</a:t>
            </a:r>
            <a:endParaRPr lang="zh-CN" altLang="en-US" dirty="0"/>
          </a:p>
        </p:txBody>
      </p:sp>
      <p:sp>
        <p:nvSpPr>
          <p:cNvPr id="3" name="TextBox 2"/>
          <p:cNvSpPr txBox="1"/>
          <p:nvPr/>
        </p:nvSpPr>
        <p:spPr>
          <a:xfrm>
            <a:off x="539750" y="2920203"/>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(1)注意结合诗词中的重点词语“十岁青春”和“何处不相逢”,应该是前者涉及“功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名”,后者是“分别的情感”,由此概括。(2)注意宋代文学的说理的成分,由此分析上阕“以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情相劝”,下阕“以理相劝”。</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6.(2017浙江名校协作体考试,19—20)阅读下面两首唐诗,完成下面小题。(8分)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旅次</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寄湖南张郎中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戎 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寒江近户漫</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流声,竹影临窗乱月明。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归梦不知湖水阔,夜来还到洛阳城。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春　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岑 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洞房昨夜春风起,遥忆美人</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kern="0" dirty="0" smtClean="0">
                <a:solidFill>
                  <a:srgbClr val="000000"/>
                </a:solidFill>
                <a:latin typeface="Times New Roman" panose="02020603050405020304" pitchFamily="65" charset="-122"/>
                <a:ea typeface="宋体" panose="02010600030101010101" pitchFamily="2" charset="-122"/>
              </a:rPr>
              <a:t>湘江水。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枕上片时春梦中,行尽江南数千里。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①次:途中止宿的处所。②漫:放纵。③美人:古诗文中多指自己所怀念向往的人。既可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指男人也可指女人,既可指容色美丽的人也可指品德美好的人。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(1)这两首诗都选择了</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这一核心意象营造诗境。(2分)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(2)分析这两首诗前两句抒情方式的差异。(6分)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(2)戎诗以景烘托怀人之情(或“借景抒情”),极写江畔寒气逼人,江水恣意流淌,声声入耳,竹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影临窗、乱月穿户,以环境的寒冷、纷乱烘托羁旅之人心境的纷乱,自然引出羁旅之人梦中怀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人的诗行。岑诗侧重即事抒情,写季节的更换引起感情的波动。“美人”“湘江”,用典抒情,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不点明所思之人为何人,所处之地为何地,使诗歌意境朦胧,情感含蓄蕴藉。</a:t>
            </a:r>
            <a:endParaRPr lang="zh-CN" altLang="en-US" dirty="0"/>
          </a:p>
        </p:txBody>
      </p:sp>
      <p:sp>
        <p:nvSpPr>
          <p:cNvPr id="3" name="TextBox 2"/>
          <p:cNvSpPr txBox="1"/>
          <p:nvPr/>
        </p:nvSpPr>
        <p:spPr>
          <a:xfrm>
            <a:off x="539750" y="2848765"/>
            <a:ext cx="8127000" cy="31338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(1)戎诗中“归梦不知湖水阔,夜来还到洛阳城”直接写“梦”;而岑诗题目就叫“春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梦”,诗中有“枕上片时春梦中,行尽江南数千里”。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(2)首先要读懂这两首诗。前人评说,戎诗借景抒情。“归梦”是本诗的诗眼。诗中的“归</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梦”写梦中返乡容易,突出乡思之深切。“归梦”因旅次见闻引发,前两句中江水漫流之声、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月下竹影之形,是“归梦”之因;而“归梦”则是思乡之情的集中表现。第一句里的寒江点出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天气的特征和江水的冰冷。这江水触动诗人的思乡情。第二句中一个“乱”字激起诗人情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感的波澜。岑诗侧重即事抒情,前两句写梦前之思。在深邃的洞房中,昨夜吹进了春风,风入洞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房,春色人间,引起感情的波动。在这美好的季节,怎能不怀念远方的美人?本题应从表现手法</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的使用、意境的营造、情感的表达等角度进行比较分析,再分点作答。</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7.(2017温州中学高三高考科目模拟,19—20)阅读下面这首诗,完成下列小题。(8分)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绵谷</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回寄蔡氏昆仲</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[唐]罗 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一年两度锦江游,前值东风后值秋。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芳草有情皆碍马,好云无处不遮楼。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山牵别恨和肠断,水带离声入梦流。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今日因君试回首,淡烟乔木隔绵州。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①锦江在成都南,绵州在成都东北,绵谷在绵州东北。②蔡氏昆仲,是罗隐游锦江时认识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的两兄弟。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(1)颔联写景历来为人所称道,《唐宋诗举要》云:“三四写景极佳,而意极沉郁。是谓神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行。”请作简要分析。(4分)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(2)赏析尾联在全诗中的作用。(4分)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(1)运用拟人,将人之情感赋予碧草白云。春游锦城时,连绵不尽的芳草,对自己依依不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舍,似乎有意绊着马蹄,不让离去;秋游锦城时,美丽的云彩为了挽留自己,有意把楼台层层遮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掩。连自然之景都尚且有不舍之情,更何况是人呢?诗人借此强调告别锦江山水的离愁别恨,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表达了对锦江景物的赞美和留恋之情,寄托了对友人的怀念。(借景抒情、寓情于景、正话反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说亦可)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(2)点明思念友人的题旨;以景作结,回头远望锦城,只见远树朦胧,云遮雾绕,用乔木高耸、淡烟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迷茫的画面寄写情思,情韵悠长,余味无穷。</a:t>
            </a:r>
            <a:endParaRPr lang="zh-CN" altLang="en-US" dirty="0"/>
          </a:p>
        </p:txBody>
      </p:sp>
      <p:sp>
        <p:nvSpPr>
          <p:cNvPr id="3" name="TextBox 2"/>
          <p:cNvSpPr txBox="1"/>
          <p:nvPr/>
        </p:nvSpPr>
        <p:spPr>
          <a:xfrm>
            <a:off x="539750" y="3563145"/>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(1)答题时应立足颔联景物描写所运用的表现手法和抒发的思想感情。“芳草”“白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云”写风景之美,表达了对锦城景色的赞美;“碍马”“遮楼”暗写离别,运用了拟人手法,移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情入景,表达了对锦城的留恋和友人的怀念。据此并结合颔联具体内容分析即可。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(2)“因君回首”表达对友人的怀念,点明了主旨;“淡烟乔木隔绵州”写景,“隔”字表达离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恨,“淡烟乔木”以景结情,起到了情意绵远、余味无穷的表达效果。</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8.(2017浙江“超级全能生”联考,19—20)阅读下面两首宋诗,回答问题。(8分)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春　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苏 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春宵一刻值千金,花有清香月有阴。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歌管</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楼台声细细,秋千院落夜沉沉。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春　夜</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王安石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金炉香尽漏</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kern="0" dirty="0" smtClean="0">
                <a:solidFill>
                  <a:srgbClr val="000000"/>
                </a:solidFill>
                <a:latin typeface="Times New Roman" panose="02020603050405020304" pitchFamily="65" charset="-122"/>
                <a:ea typeface="宋体" panose="02010600030101010101" pitchFamily="2" charset="-122"/>
              </a:rPr>
              <a:t>声残,剪剪轻风阵阵寒。</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春色恼人眠不得,月移花影上栏干。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①歌管:唱歌奏乐。②此诗作于公元1068年(宋神宗熙宁元年),神宗准备实行新法,四月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召王安石进京。③漏:古代计时用的漏壶。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(1)同为描写春夜,两诗的具体时间却不相同:苏诗描写的是</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时分之景,王诗描写的是</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时分之景。(2分)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(2)两首诗分别表达了诗人怎样的情感?试作简要分析。(6分)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(1)深夜　拂晓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(2)苏诗,“春宵一刻值千金”写出了光阴的宝贵,接下来的　“花有清香月有阴”描绘了夜景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的清幽和夜色的宜人。后两句转而描写官宦贵族阶层纵情享乐的情景,委婉含蓠地表达了诗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人对这种醉生梦死、贪图享乐、不惜光阴的人的谴责。王诗,是春夜怀人之作。诗人没有正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面写对人的怀念,而是通过香尽漏残、月移风寒,写出时光的推移,从而表明诗人徘徊之久和怀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想之深。表面上是这庭院夜色搅了诗人的清梦,实际上是由于对远方的人强烈的思念,使诗人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感到眼前景色倍加恼人,感情表达得含蓄、曲折而深沉。</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4.(2015浙江,21—22)阅读下面这首词,完成下题。(7分)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木兰花慢　赠弹琵琶者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(元)张伯淳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爱当垆年少,将雅调,寄幽情。尽百喙春和,群喧夜寂,老凤孤鸣。都来四条弦里,有无穷、旧谱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与新声。写出天然律吕</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,扫空眼底</a:t>
            </a:r>
            <a:r>
              <a:rPr lang="zh-CN" altLang="en-US" sz="1215" kern="0" spc="358" dirty="0" smtClean="0">
                <a:solidFill>
                  <a:srgbClr val="000000"/>
                </a:solidFill>
                <a:latin typeface="Times New Roman" panose="02020603050405020304" pitchFamily="65" charset="-122"/>
                <a:ea typeface="宋体" panose="02010600030101010101" pitchFamily="2" charset="-122"/>
              </a:rPr>
              <a:t> </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筝。　　落红,天气暖犹轻。洗耳为渠听。想关塞风寒,</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浔阳月色,似醉还醒。轩窗静来偏好,到曲终、怀抱转分明。相见今朝何处?语溪</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kern="0" dirty="0" smtClean="0">
                <a:solidFill>
                  <a:srgbClr val="000000"/>
                </a:solidFill>
                <a:latin typeface="Times New Roman" panose="02020603050405020304" pitchFamily="65" charset="-122"/>
                <a:ea typeface="宋体" panose="02010600030101010101" pitchFamily="2" charset="-122"/>
              </a:rPr>
              <a:t>乍雨初晴。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①律吕,此指乐律或音律。②</a:t>
            </a:r>
            <a:r>
              <a:rPr lang="zh-CN" altLang="en-US" sz="1215" kern="0" spc="358"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,一种弦乐器,如筝。③语溪,溪水名,在今浙江桐乡。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(1)下片“浔阳月色”语出白居易《琵琶行》,写出白诗中与此句匹配的相关诗句。(2分)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a:t>
            </a:r>
            <a:r>
              <a:rPr lang="zh-CN" altLang="en-US" sz="1445" kern="0" spc="-47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zh-CN" altLang="en-US" sz="1445" kern="0" spc="-47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zh-CN" altLang="en-US" sz="1445" kern="0" spc="-47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zh-CN" altLang="en-US" sz="1445" kern="0" spc="-47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zh-CN" altLang="en-US" sz="1445" kern="0" spc="-47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zh-CN" altLang="en-US" sz="1445" kern="0" spc="-47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zh-CN" altLang="en-US" sz="1445" kern="0" spc="-47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a:t>
            </a:r>
            <a:r>
              <a:rPr lang="zh-CN" altLang="en-US" sz="1445" kern="0" spc="-47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zh-CN" altLang="en-US" sz="1445" kern="0" spc="-47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zh-CN" altLang="en-US" sz="1445" kern="0" spc="-47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zh-CN" altLang="en-US" sz="1445" kern="0" spc="-47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zh-CN" altLang="en-US" sz="1445" kern="0" spc="-47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zh-CN" altLang="en-US" sz="1445" kern="0" spc="-47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r>
              <a:rPr lang="zh-CN" altLang="en-US" sz="1445" kern="0" spc="-47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(2)分析上片与下片对琵琶演奏描写角度的差异。(5分)</a:t>
            </a:r>
            <a:endParaRPr lang="zh-CN" altLang="en-US" dirty="0"/>
          </a:p>
        </p:txBody>
      </p:sp>
      <p:pic>
        <p:nvPicPr>
          <p:cNvPr id="3" name="图片 3" descr="textimage2.jpeg"/>
          <p:cNvPicPr>
            <a:picLocks noChangeAspect="1"/>
          </p:cNvPicPr>
          <p:nvPr/>
        </p:nvPicPr>
        <p:blipFill>
          <a:blip r:embed="rId4"/>
          <a:stretch>
            <a:fillRect/>
          </a:stretch>
        </p:blipFill>
        <p:spPr>
          <a:xfrm>
            <a:off x="3407400" y="2572123"/>
            <a:ext cx="200025" cy="200025"/>
          </a:xfrm>
          <a:prstGeom prst="rect">
            <a:avLst/>
          </a:prstGeom>
        </p:spPr>
      </p:pic>
      <p:pic>
        <p:nvPicPr>
          <p:cNvPr id="4" name="图片 4" descr="textimage3.jpeg"/>
          <p:cNvPicPr>
            <a:picLocks noChangeAspect="1"/>
          </p:cNvPicPr>
          <p:nvPr/>
        </p:nvPicPr>
        <p:blipFill>
          <a:blip r:embed="rId4"/>
          <a:stretch>
            <a:fillRect/>
          </a:stretch>
        </p:blipFill>
        <p:spPr>
          <a:xfrm>
            <a:off x="3439673" y="3279739"/>
            <a:ext cx="200025" cy="200025"/>
          </a:xfrm>
          <a:prstGeom prst="rect">
            <a:avLst/>
          </a:prstGeom>
        </p:spPr>
      </p:pic>
      <p:graphicFrame>
        <p:nvGraphicFramePr>
          <p:cNvPr id="6" name="对象 5"/>
          <p:cNvGraphicFramePr>
            <a:graphicFrameLocks noChangeAspect="1"/>
          </p:cNvGraphicFramePr>
          <p:nvPr/>
        </p:nvGraphicFramePr>
        <p:xfrm>
          <a:off x="734400" y="3960242"/>
          <a:ext cx="123824" cy="266699"/>
        </p:xfrm>
        <a:graphic>
          <a:graphicData uri="http://schemas.openxmlformats.org/presentationml/2006/ole">
            <p:oleObj spid="_x0000_s1025" name="Equation" r:id="rId5" imgW="3352800" imgH="7010400" progId="">
              <p:embed/>
            </p:oleObj>
          </a:graphicData>
        </a:graphic>
      </p:graphicFrame>
      <p:graphicFrame>
        <p:nvGraphicFramePr>
          <p:cNvPr id="7" name="对象 6"/>
          <p:cNvGraphicFramePr>
            <a:graphicFrameLocks noChangeAspect="1"/>
          </p:cNvGraphicFramePr>
          <p:nvPr/>
        </p:nvGraphicFramePr>
        <p:xfrm>
          <a:off x="906824" y="3960242"/>
          <a:ext cx="123824" cy="266699"/>
        </p:xfrm>
        <a:graphic>
          <a:graphicData uri="http://schemas.openxmlformats.org/presentationml/2006/ole">
            <p:oleObj spid="_x0000_s1027" name="Equation" r:id="rId6" imgW="3352800" imgH="7010400" progId="">
              <p:embed/>
            </p:oleObj>
          </a:graphicData>
        </a:graphic>
      </p:graphicFrame>
      <p:graphicFrame>
        <p:nvGraphicFramePr>
          <p:cNvPr id="8" name="对象 7"/>
          <p:cNvGraphicFramePr>
            <a:graphicFrameLocks noChangeAspect="1"/>
          </p:cNvGraphicFramePr>
          <p:nvPr/>
        </p:nvGraphicFramePr>
        <p:xfrm>
          <a:off x="1079250" y="3960242"/>
          <a:ext cx="123824" cy="266699"/>
        </p:xfrm>
        <a:graphic>
          <a:graphicData uri="http://schemas.openxmlformats.org/presentationml/2006/ole">
            <p:oleObj spid="_x0000_s1028" name="Equation" r:id="rId7" imgW="3352800" imgH="7010400" progId="">
              <p:embed/>
            </p:oleObj>
          </a:graphicData>
        </a:graphic>
      </p:graphicFrame>
      <p:graphicFrame>
        <p:nvGraphicFramePr>
          <p:cNvPr id="9" name="对象 8"/>
          <p:cNvGraphicFramePr>
            <a:graphicFrameLocks noChangeAspect="1"/>
          </p:cNvGraphicFramePr>
          <p:nvPr/>
        </p:nvGraphicFramePr>
        <p:xfrm>
          <a:off x="1251675" y="3960242"/>
          <a:ext cx="123824" cy="266699"/>
        </p:xfrm>
        <a:graphic>
          <a:graphicData uri="http://schemas.openxmlformats.org/presentationml/2006/ole">
            <p:oleObj spid="_x0000_s1029" name="Equation" r:id="rId8" imgW="3352800" imgH="7010400" progId="">
              <p:embed/>
            </p:oleObj>
          </a:graphicData>
        </a:graphic>
      </p:graphicFrame>
      <p:graphicFrame>
        <p:nvGraphicFramePr>
          <p:cNvPr id="10" name="对象 9"/>
          <p:cNvGraphicFramePr>
            <a:graphicFrameLocks noChangeAspect="1"/>
          </p:cNvGraphicFramePr>
          <p:nvPr/>
        </p:nvGraphicFramePr>
        <p:xfrm>
          <a:off x="1424100" y="3960242"/>
          <a:ext cx="123824" cy="266699"/>
        </p:xfrm>
        <a:graphic>
          <a:graphicData uri="http://schemas.openxmlformats.org/presentationml/2006/ole">
            <p:oleObj spid="_x0000_s1030" name="Equation" r:id="rId9" imgW="3352800" imgH="7010400" progId="">
              <p:embed/>
            </p:oleObj>
          </a:graphicData>
        </a:graphic>
      </p:graphicFrame>
      <p:graphicFrame>
        <p:nvGraphicFramePr>
          <p:cNvPr id="11" name="对象 10"/>
          <p:cNvGraphicFramePr>
            <a:graphicFrameLocks noChangeAspect="1"/>
          </p:cNvGraphicFramePr>
          <p:nvPr/>
        </p:nvGraphicFramePr>
        <p:xfrm>
          <a:off x="1596525" y="3960242"/>
          <a:ext cx="123824" cy="266699"/>
        </p:xfrm>
        <a:graphic>
          <a:graphicData uri="http://schemas.openxmlformats.org/presentationml/2006/ole">
            <p:oleObj spid="_x0000_s1031" name="Equation" r:id="rId10" imgW="3352800" imgH="7010400" progId="">
              <p:embed/>
            </p:oleObj>
          </a:graphicData>
        </a:graphic>
      </p:graphicFrame>
      <p:graphicFrame>
        <p:nvGraphicFramePr>
          <p:cNvPr id="12" name="对象 11"/>
          <p:cNvGraphicFramePr>
            <a:graphicFrameLocks noChangeAspect="1"/>
          </p:cNvGraphicFramePr>
          <p:nvPr/>
        </p:nvGraphicFramePr>
        <p:xfrm>
          <a:off x="1768950" y="3960242"/>
          <a:ext cx="123824" cy="266699"/>
        </p:xfrm>
        <a:graphic>
          <a:graphicData uri="http://schemas.openxmlformats.org/presentationml/2006/ole">
            <p:oleObj spid="_x0000_s1032" name="Equation" r:id="rId11" imgW="3352800" imgH="7010400" progId="">
              <p:embed/>
            </p:oleObj>
          </a:graphicData>
        </a:graphic>
      </p:graphicFrame>
      <p:graphicFrame>
        <p:nvGraphicFramePr>
          <p:cNvPr id="13" name="对象 12"/>
          <p:cNvGraphicFramePr>
            <a:graphicFrameLocks noChangeAspect="1"/>
          </p:cNvGraphicFramePr>
          <p:nvPr/>
        </p:nvGraphicFramePr>
        <p:xfrm>
          <a:off x="734400" y="4312594"/>
          <a:ext cx="123824" cy="266699"/>
        </p:xfrm>
        <a:graphic>
          <a:graphicData uri="http://schemas.openxmlformats.org/presentationml/2006/ole">
            <p:oleObj spid="_x0000_s1033" name="Equation" r:id="rId12" imgW="3352800" imgH="7010400" progId="">
              <p:embed/>
            </p:oleObj>
          </a:graphicData>
        </a:graphic>
      </p:graphicFrame>
      <p:graphicFrame>
        <p:nvGraphicFramePr>
          <p:cNvPr id="14" name="对象 13"/>
          <p:cNvGraphicFramePr>
            <a:graphicFrameLocks noChangeAspect="1"/>
          </p:cNvGraphicFramePr>
          <p:nvPr/>
        </p:nvGraphicFramePr>
        <p:xfrm>
          <a:off x="906824" y="4312594"/>
          <a:ext cx="123824" cy="266699"/>
        </p:xfrm>
        <a:graphic>
          <a:graphicData uri="http://schemas.openxmlformats.org/presentationml/2006/ole">
            <p:oleObj spid="_x0000_s1034" name="Equation" r:id="rId13" imgW="3352800" imgH="7010400" progId="">
              <p:embed/>
            </p:oleObj>
          </a:graphicData>
        </a:graphic>
      </p:graphicFrame>
      <p:graphicFrame>
        <p:nvGraphicFramePr>
          <p:cNvPr id="15" name="对象 14"/>
          <p:cNvGraphicFramePr>
            <a:graphicFrameLocks noChangeAspect="1"/>
          </p:cNvGraphicFramePr>
          <p:nvPr/>
        </p:nvGraphicFramePr>
        <p:xfrm>
          <a:off x="1079250" y="4312594"/>
          <a:ext cx="123824" cy="266699"/>
        </p:xfrm>
        <a:graphic>
          <a:graphicData uri="http://schemas.openxmlformats.org/presentationml/2006/ole">
            <p:oleObj spid="_x0000_s1035" name="Equation" r:id="rId14" imgW="3352800" imgH="7010400" progId="">
              <p:embed/>
            </p:oleObj>
          </a:graphicData>
        </a:graphic>
      </p:graphicFrame>
      <p:graphicFrame>
        <p:nvGraphicFramePr>
          <p:cNvPr id="16" name="对象 15"/>
          <p:cNvGraphicFramePr>
            <a:graphicFrameLocks noChangeAspect="1"/>
          </p:cNvGraphicFramePr>
          <p:nvPr/>
        </p:nvGraphicFramePr>
        <p:xfrm>
          <a:off x="1251675" y="4312594"/>
          <a:ext cx="123824" cy="266699"/>
        </p:xfrm>
        <a:graphic>
          <a:graphicData uri="http://schemas.openxmlformats.org/presentationml/2006/ole">
            <p:oleObj spid="_x0000_s1036" name="Equation" r:id="rId15" imgW="3352800" imgH="7010400" progId="">
              <p:embed/>
            </p:oleObj>
          </a:graphicData>
        </a:graphic>
      </p:graphicFrame>
      <p:graphicFrame>
        <p:nvGraphicFramePr>
          <p:cNvPr id="17" name="对象 16"/>
          <p:cNvGraphicFramePr>
            <a:graphicFrameLocks noChangeAspect="1"/>
          </p:cNvGraphicFramePr>
          <p:nvPr/>
        </p:nvGraphicFramePr>
        <p:xfrm>
          <a:off x="1424100" y="4312594"/>
          <a:ext cx="123824" cy="266699"/>
        </p:xfrm>
        <a:graphic>
          <a:graphicData uri="http://schemas.openxmlformats.org/presentationml/2006/ole">
            <p:oleObj spid="_x0000_s1037" name="Equation" r:id="rId16" imgW="3352800" imgH="7010400" progId="">
              <p:embed/>
            </p:oleObj>
          </a:graphicData>
        </a:graphic>
      </p:graphicFrame>
      <p:graphicFrame>
        <p:nvGraphicFramePr>
          <p:cNvPr id="18" name="对象 17"/>
          <p:cNvGraphicFramePr>
            <a:graphicFrameLocks noChangeAspect="1"/>
          </p:cNvGraphicFramePr>
          <p:nvPr/>
        </p:nvGraphicFramePr>
        <p:xfrm>
          <a:off x="1596525" y="4312594"/>
          <a:ext cx="123824" cy="266699"/>
        </p:xfrm>
        <a:graphic>
          <a:graphicData uri="http://schemas.openxmlformats.org/presentationml/2006/ole">
            <p:oleObj spid="_x0000_s1038" name="Equation" r:id="rId17" imgW="3352800" imgH="7010400" progId="">
              <p:embed/>
            </p:oleObj>
          </a:graphicData>
        </a:graphic>
      </p:graphicFrame>
      <p:graphicFrame>
        <p:nvGraphicFramePr>
          <p:cNvPr id="19" name="对象 18"/>
          <p:cNvGraphicFramePr>
            <a:graphicFrameLocks noChangeAspect="1"/>
          </p:cNvGraphicFramePr>
          <p:nvPr/>
        </p:nvGraphicFramePr>
        <p:xfrm>
          <a:off x="1768950" y="4312594"/>
          <a:ext cx="123824" cy="266699"/>
        </p:xfrm>
        <a:graphic>
          <a:graphicData uri="http://schemas.openxmlformats.org/presentationml/2006/ole">
            <p:oleObj spid="_x0000_s1039" name="Equation" r:id="rId18" imgW="3352800" imgH="7010400"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(1)题干问的是“苏诗描写的是”什么时分之景,“王诗描写的是”什么时分之景,从题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干来看,考生需要到诗歌中找出直接点明时间和借助物来点明时间的词。苏诗中,“春宵”,</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“宵”点明是夜晚,“秋千院落夜沉沉”点明是深夜。王诗中,“金炉香尽”“漏声残”,香炉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里的香早已燃尽,漏壶里的水也快漏完了;“月移花影上栏干”,月亮的移动,花木的影子悄悄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地爬上了栏杆,这些内容点明应是晨晓。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(2)苏诗开篇两句写春夜美景。春天的夜晚十分宝贵,花朵盛开,月色醉人。这两句不仅写出了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夜景的清幽宜人,更是在告诉人们时光的宝贵。后两句写的是官宦贵族阶层尽情享乐的场景,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对于他们来说,这样的良辰美景更是显得珍贵。应该说作者的描写不无讽刺,含蓄委婉地透露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出作者对醉生梦死、贪图享乐、不珍惜光阴的贵族们的深深谴责。王诗中,第一句形容夜已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深,作者还未睡下,显然是思念至深。第二句中“剪”原来是指整齐的羽毛,这里形容寒风料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峭。这句描写“轻”“寒”。第三句,“春色恼人”为什么恼人呢,背后定有玄机,作者没点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明,但肯定有更值得牵挂的东西胜过这大好春色。第四句“月移花影上栏干”,间接表明,作者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是一直没睡,看着花影移动,人却难以成眠,究其原因,是思念太深。</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9.(2017浙江名校协作体测试,19—20)阅读下面这首宋词,完成小题。(8分)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卜算子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刘克庄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片片蝶衣轻,点点猩红小。道是天公不惜花,百种千般巧。　　朝见树头繁,暮见枝头少。道是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天公果惜花,雨洗风吹了。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刘克庄:南宋著名词人,一生致力于抗金复国大业,却屡遭当国者的排挤、压制和迫害。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(1)词的前两句分别从哪两个角度来写海棠花之美?(2分)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(2)词的上阕说“道是天公不惜花”,下阕又说“道是天公果惜花”,请分析这首词中所包含的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复杂情感。(6分)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(1)花之态、花之色。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(2)上阕“道是”是扬,下阕“道是”是抑,欲抑先扬,词中明写惜花,实际是用比喻手法,委婉含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蓄地表达了自己才不见用、遭受压抑的凄楚情怀,流露出对当权者压制、迫害和摧残人才的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不满。</a:t>
            </a:r>
            <a:endParaRPr lang="zh-CN" altLang="en-US" dirty="0"/>
          </a:p>
        </p:txBody>
      </p:sp>
      <p:sp>
        <p:nvSpPr>
          <p:cNvPr id="3" name="TextBox 2"/>
          <p:cNvSpPr txBox="1"/>
          <p:nvPr/>
        </p:nvSpPr>
        <p:spPr>
          <a:xfrm>
            <a:off x="539750" y="2548315"/>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(1)答题时结合诗句具体的分析,此题主要从形态和颜色的角度描写。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(2)注意“欲抑先扬”和“比喻”的手法,然后解释,再分析情感“自己才不见用、遭受压抑的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凄楚情怀,流露出对当权者压制、迫害和摧残人才的不满”。</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10.(2017稽阳联谊学校联考,19—20)阅读下面的词,回答问题。(8分)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贺新郎·秋晓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[宋]蒋 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渺渺啼鸦了。</a:t>
            </a:r>
            <a:r>
              <a:rPr lang="zh-CN" altLang="en-US" sz="1085" kern="0" spc="41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鱼天,寒生峭屿,五湖秋晓。竹几一灯人做梦,嘶马谁行古道。起搔首、窥星多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少。月有微黄篱无影,挂牵牛数朵青花小。秋太淡,添红枣。　　愁痕倚赖西风扫。被西风、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翻催鬓鬒,与秋俱老。旧院隔霜帘不卷,金粉屏边醉倒。计无此、中年怀抱。万里江南吹箫恨,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恨参差白雁横天杪。烟未敛,楚山杳。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蒋捷为逃避战乱,坐舟从家乡出发至吴江。逃难寓居时,梦中惊醒的他,写作此词。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(1)上阕描绘了一幅怎样的画面?请简析。(4分)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(2)简析下阕中词人的复杂感情。(4分) </a:t>
            </a:r>
            <a:endParaRPr lang="zh-CN" altLang="en-US" dirty="0"/>
          </a:p>
        </p:txBody>
      </p:sp>
      <p:pic>
        <p:nvPicPr>
          <p:cNvPr id="3" name="图片 3" descr="textimage9.jpeg"/>
          <p:cNvPicPr>
            <a:picLocks noChangeAspect="1"/>
          </p:cNvPicPr>
          <p:nvPr/>
        </p:nvPicPr>
        <p:blipFill>
          <a:blip r:embed="rId3"/>
          <a:stretch>
            <a:fillRect/>
          </a:stretch>
        </p:blipFill>
        <p:spPr>
          <a:xfrm>
            <a:off x="1706400" y="2237365"/>
            <a:ext cx="190499" cy="1619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(1)描绘出一幅萧瑟凄凉的清晓秋景图。鸦啼凄,鱼肚白的天色;屋外点点残星,淡淡月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光;篱笆上绽开着牵牛花,枣树上挂着些红色的枣儿。渲染出一种深浓的秋意。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(2)词中借秋晓所见抒发了“愁”“恨”:①悲秋之情,写出时光流逝,岁月易老的“中年怀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抱”;②沦落天涯,故里难归之愁;③亡国之痛。</a:t>
            </a:r>
            <a:endParaRPr lang="zh-CN" altLang="en-US" dirty="0"/>
          </a:p>
        </p:txBody>
      </p:sp>
      <p:sp>
        <p:nvSpPr>
          <p:cNvPr id="3" name="TextBox 2"/>
          <p:cNvSpPr txBox="1"/>
          <p:nvPr/>
        </p:nvSpPr>
        <p:spPr>
          <a:xfrm>
            <a:off x="539750" y="2563013"/>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(1)描述画面,要抓词句中的具体词语,加以联想扩展,再进行概括提炼,用一两个词为这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幅画面定性。从上阕的词句看,啼鸦、秋晓、灯梦、嘶马、搔首、窥星、微黄、数朵等,一起</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营造的是一种萧瑟凄凉的秋晓图景。(2)从下阕看作者的感情,注意题目已经明确其感情“复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杂”,答题时需要从多个方面思考。</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11.(2017温州中学模拟,21—22)阅读下面这首宋词,回答问题。(7分)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踏莎行·山居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张 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秋入云山,物情潇洒。百般景物堪图画。丹枫万叶碧云边,黄花千点幽岩下。　　已喜佳辰,更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怜清夜。一轮明月林梢挂。松醪</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常与野人期,忘形</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共说清闲话。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①松醪:用松膏酿制的酒。②忘形:指朋友相交,不拘形迹。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(1)本词开篇两句有什么作用?(3分)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(2)分析上片与下片对山居生活描写角度的差异。(4分)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(1)开篇明志,总领上片,极其概括地写出了秋意浸染天地的景象,为全词奠定了基调。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(2)上片从白日斑斓如画的秋景来写(秋意遍浸山中风物,枫叶与黄花各有风韵),侧重侧面烘托;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下片从清夜舒朗闲雅的山居秋景及与山民饮酒闲话来写山居生活的闲适与惬意,侧面烘托和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正面描写相结合。</a:t>
            </a:r>
            <a:endParaRPr lang="zh-CN" altLang="en-US" dirty="0"/>
          </a:p>
        </p:txBody>
      </p:sp>
      <p:sp>
        <p:nvSpPr>
          <p:cNvPr id="3" name="TextBox 2"/>
          <p:cNvSpPr txBox="1"/>
          <p:nvPr/>
        </p:nvSpPr>
        <p:spPr>
          <a:xfrm>
            <a:off x="539750" y="2563013"/>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   (1)在欣赏古典诗词的时候,习惯上以断句处为单位,凡有断句处(除顿号外)即被认为是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一句,与日常读现代文时所说的一句是标有句号、叹号、问号的不一样。这里的开篇两句即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指“秋入云山,物情潇洒”。开篇的作用,常从三个方面考虑:结构上、内容上、情感基调上。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(2)做题时,抓住描写的词语,从景与情以及表现手法的角度加以分析即可。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12.(2017浙江吴越联盟高三二联,19—20)阅读下面的宋诗,回答问题。(8分)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客中初夏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司马光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四月清和雨乍晴,南山当户转分明。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更无柳絮因风起,惟有葵花向日倾。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宋神宗熙宁三年,司马光因为反对王安石变法被迫离开汴京,不久退居洛阳,这首诗即作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于此时。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(1)这首诗表现了诗人怎样的心境?请简要概括。(3分)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(2)这首诗运用了多种表达技巧,请任选两种简要赏析。(5分)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(1)虽然政治上不得志,却宁静恬淡,坚守节操,对朝廷忠贞不贰。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(2)借景抒情(寓情于景),以雨后初晴,天清气和,正对着门的南山由模糊渐渐清晰的四月景致,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抒发宁静恬淡的坦然心情;象征(托物言志,借物喻人),以“柳絮”象征轻浮之人,以“葵花”象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征有节操之人;反衬(对比),以“柳絮”反衬“葵花”的忠贞不贰。</a:t>
            </a:r>
            <a:endParaRPr lang="zh-CN" altLang="en-US" dirty="0"/>
          </a:p>
        </p:txBody>
      </p:sp>
      <p:sp>
        <p:nvSpPr>
          <p:cNvPr id="3" name="TextBox 2"/>
          <p:cNvSpPr txBox="1"/>
          <p:nvPr/>
        </p:nvSpPr>
        <p:spPr>
          <a:xfrm>
            <a:off x="539750" y="2560365"/>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(1)通过分析可知,诗人通过对初夏时节的景色描绘,尤其是将柳絮和葵花对比,暗含了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对诗人政治抱负的描写,即不在政治上投机取巧,随便附和,而要像葵花一样对皇帝忠贞不贰。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诗人把王安石等人比作“柳絮”,用“葵花”自比,表达诗人对君王的一片忠心。(2)表达技巧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是一个很笼统的概念,主要有表达方式、表现手法、修辞方法。答题时首先答出手法,然后结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合诗歌内容分析为什么是这种手法,再分析艺术效果。如此题运用了对比和反衬,答出对比和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反衬的手法,然后解释什么和什么对比,什么反衬什么,最后分析艺术效果。</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659785"/>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1.(2018宁波重点中学期末联考,19—20)阅读下面的宋词,完成下列小题。(8分)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念奴娇·瓢泉酒酣,和东坡韵</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辛弃疾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倘来轩冕</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,问还是、今古人间何物?旧日重城愁万里,风月而今坚壁。药笼功名,酒垆身世,可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惜蒙头雪。浩歌一曲,坐中人物之杰。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休叹黄菊凋零,孤标应也有,梅花争发。醉里重揩西望眼,惟有孤鸿明灭。世事从教,浮云来去,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枉了冲冠发。故人何在?长庚应伴残月。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①作于绍照元年(1190年),时辛弃疾闲居于带湖,用苏轼《念奴娇·赤壁怀古》的韵而自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抒怀抱。②轩冕,出自《庄子·缮性篇》:“轩冕在身,非性命也,物之倘来,寄者也。”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(1)辛弃疾这首词以健笔写豪情,风格上极力追步苏东坡。但是比较之下不难发现两者之间有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一些区别。同是抒发</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的情怀,同为豪放的风格,苏词表现为超逸放旷,辛词则表现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(2)整首词中作者的情感是复杂的,请结合艺术手法作简要分析。(6分)</a:t>
            </a:r>
            <a:endParaRPr lang="zh-CN" altLang="en-US" dirty="0"/>
          </a:p>
        </p:txBody>
      </p:sp>
      <p:sp>
        <p:nvSpPr>
          <p:cNvPr id="3" name="TextBox 11"/>
          <p:cNvSpPr txBox="1"/>
          <p:nvPr/>
        </p:nvSpPr>
        <p:spPr>
          <a:xfrm>
            <a:off x="2165705" y="991377"/>
            <a:ext cx="4627880" cy="553085"/>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en-US" altLang="zh-CN" sz="2000" dirty="0">
                <a:latin typeface="黑体" panose="02010600030101010101" pitchFamily="49" charset="-122"/>
                <a:ea typeface="黑体" panose="02010600030101010101" pitchFamily="49" charset="-122"/>
                <a:sym typeface="+mn-ea"/>
              </a:rPr>
              <a:t>B</a:t>
            </a:r>
            <a:r>
              <a:rPr lang="zh-CN" altLang="en-US" sz="2000" dirty="0">
                <a:latin typeface="黑体" panose="02010600030101010101" pitchFamily="49" charset="-122"/>
                <a:ea typeface="黑体" panose="02010600030101010101" pitchFamily="49" charset="-122"/>
                <a:sym typeface="+mn-ea"/>
              </a:rPr>
              <a:t>组  201</a:t>
            </a:r>
            <a:r>
              <a:rPr lang="en-US" altLang="zh-CN" sz="2000" dirty="0">
                <a:latin typeface="黑体" panose="02010600030101010101" pitchFamily="49" charset="-122"/>
                <a:ea typeface="黑体" panose="02010600030101010101" pitchFamily="49" charset="-122"/>
                <a:sym typeface="+mn-ea"/>
              </a:rPr>
              <a:t>6</a:t>
            </a:r>
            <a:r>
              <a:rPr lang="zh-CN" altLang="en-US" sz="2000" dirty="0">
                <a:latin typeface="黑体" panose="02010600030101010101" pitchFamily="49" charset="-122"/>
                <a:ea typeface="黑体" panose="02010600030101010101" pitchFamily="49" charset="-122"/>
                <a:sym typeface="+mn-ea"/>
              </a:rPr>
              <a:t>—201</a:t>
            </a:r>
            <a:r>
              <a:rPr lang="en-US" altLang="zh-CN" sz="2000" dirty="0">
                <a:latin typeface="黑体" panose="02010600030101010101" pitchFamily="49" charset="-122"/>
                <a:ea typeface="黑体" panose="02010600030101010101" pitchFamily="49" charset="-122"/>
                <a:sym typeface="+mn-ea"/>
              </a:rPr>
              <a:t>8</a:t>
            </a:r>
            <a:r>
              <a:rPr lang="zh-CN" altLang="en-US" sz="2000" dirty="0">
                <a:latin typeface="黑体" panose="02010600030101010101" pitchFamily="49" charset="-122"/>
                <a:ea typeface="黑体" panose="02010600030101010101" pitchFamily="49" charset="-122"/>
                <a:sym typeface="+mn-ea"/>
              </a:rPr>
              <a:t>年高考模拟·综合题</a:t>
            </a:r>
            <a:r>
              <a:rPr lang="zh-CN" altLang="en-US" sz="2000" dirty="0" smtClean="0">
                <a:latin typeface="黑体" panose="02010600030101010101" pitchFamily="49" charset="-122"/>
                <a:ea typeface="黑体" panose="02010600030101010101" pitchFamily="49" charset="-122"/>
                <a:sym typeface="+mn-ea"/>
              </a:rPr>
              <a:t>组</a:t>
            </a:r>
            <a:endParaRPr lang="zh-CN" altLang="en-US" sz="2000" dirty="0">
              <a:solidFill>
                <a:schemeClr val="tx1"/>
              </a:solidFill>
              <a:latin typeface="黑体" panose="02010600030101010101" pitchFamily="49" charset="-122"/>
              <a:ea typeface="黑体" panose="02010600030101010101" pitchFamily="49"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(1)①浔阳江头夜送客(谪居卧病浔阳城/浔阳地僻无音乐)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②别时茫茫江浸月(唯见江心秋月白/绕船月明江水寒/春江花朝秋月夜)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(2)①上片从乐曲方面来描写(乐曲的演奏者、乐曲旋律的复杂变化、乐曲声律的高雅等),侧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重正面描写、直接描写。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②下片从听者方面来描写(气氛感受、典故联想、景色渲染等),侧重侧面描写、间接描写。</a:t>
            </a:r>
            <a:endParaRPr lang="zh-CN" altLang="en-US" dirty="0"/>
          </a:p>
        </p:txBody>
      </p:sp>
      <p:sp>
        <p:nvSpPr>
          <p:cNvPr id="3" name="TextBox 2"/>
          <p:cNvSpPr txBox="1"/>
          <p:nvPr/>
        </p:nvSpPr>
        <p:spPr>
          <a:xfrm>
            <a:off x="539750" y="2920203"/>
            <a:ext cx="8127000" cy="24264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(1)分别从“浔阳”“月色”两个方面思考,写出与之匹配的相关诗句即可。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(2)①从“雅调”“旧谱与新声”可知是从乐曲方面来描写琵琶演奏,是正面描写。第一句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“爱当垆年少,将雅调,寄幽情”是写乐曲的演奏者,第二句“尽百喙春和,群喧夜寂,老凤孤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鸣”是写乐曲旋律的复杂变化,末句“天然律吕”是写乐曲声律的高雅。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②从“洗耳为渠听”可知是从听者方面来描写琵琶演奏,是侧面描写。“天气暖犹轻”“轩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窗静来偏好”是通过气氛感受,“想关塞风寒,浔阳月色,似醉还醒”是通过典故联想,“语溪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乍雨初晴”是通过景色渲染来描写。</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(1)政治失意(“壮志难酬”“怀才不遇”“报国无门”也可)　深沉悲凉(“悲壮激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昂”“悲壮激越”也可)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(2)用典:借用《庄子》“轩冕在身,非性命也,物之倘来,寄者也”的典故,表明自己在政治失意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之后对功名事业感到难以捉摸。借用司马相如当垆卖酒的典故,意在说明自己是像司马相如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一样的人才,求取功名是分内之事,不料遭遇坎坷埋没民间。借用岳飞《满江红》“怒发冲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冠”的典故,表现了壮志难酬的愤慨。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比喻:“休叹黄菊凋零,孤标应也有,梅花争发”以自然气候喻社会环境,以花喻人,表现爱国志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士前赴后继之意。特别是以梅花自喻,表明自己壮志不衰,自我磨砺,不忘北伐。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以景结情:“长庚应伴残月”以残月孤星的夜色映衬自己和友人们凄凉悲怆的心境,给读者留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下回味和思考的余地。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直抒胸臆:“愁万里”“蒙头雪”“冲冠发”“醉里重揩西望眼”等直接表现了作者内心的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痛苦,展现了一个失意英雄的尴尬处境和悲愤心情。</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(1)作者的词,历来与苏轼的词并称,不少词论家将苏、辛看作一派。辛词的确有得之于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东坡者,这首《念奴娇》即其中一例。此词是作者闲居时的感兴之作。“和东坡韵”,指用苏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东坡的《念奴娇·赤壁怀古》之韵。东坡的原词,是贬官闲居黄州时所作,在抒发政治上失意的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感慨这一点上,与辛词有相似之处。辛词也以健笔抒豪情,风格上极力追步东坡。但两词相比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较,不难发现他们心貌各别。同为“豪放”的风格,苏词之放,表现为超逸放旷;辛词之放,则表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现为悲壮激昂。同样是抒发政治失意的情怀,苏词的结尾,以“人间如梦,一尊还酹江月”的老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庄消极思想自解,显出颓废自适的倾向;辛词则金刚怒目,感愤终篇,仍大呼“枉了冲冠发”,毫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无出世之意。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(2)上阕首句典出《庄子·缮性篇》“轩冕在身,非性命也,物之倘来,寄者也”,意思是官职不是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一个人自身的根本之物,只是一种偶然而来寄附于人的外物。这里借用庄子的话,表明作者在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政治失意之后对功名事业感到难以捉摸。“旧日重城”二句承上说自己丢官之后,重重愁恨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无计消除。百无聊赖之际,连美好的风光也不让人欣赏解闷。接下来连用两个典故,自述身世,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感叹事业无成,人空老大,怨恨之情溢于言表。“药笼功名”用的是元行冲的典故,“酒垆身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世”用的是司马相如的典故。这几句连起来的意思是:我本来当之无愧地是国家急需的人才,</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求取功名应是分内之事;不料遭遇坎坷,如今竟埋没于民间;最可惜的是,白发满头,来日不多,今</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生要实现理想大概不可能了!表现了诗人壮志难酬的愤慨。“浩歌”二句写歌曲抒发愁怀,并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以张良、韩信、萧何“三杰”(《史记·高祖纪》)比自己与座中的友人,词情于是振起。下阕</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开头的“休叹黄菊凋零”三句紧承“坐中三杰”,尤觉振奋。以自然气候喻社会环境,以花喻</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人,通过黄菊凋零与红梅争发,表明爱国志士前赴后继。这是与友人共勉。这就表明自比寒梅</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的作者壮志不衰。“醉里重揩西望眼”两句以空间的意象正面表达了自己不忘中原的思</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想。“西望”即遥望中原地区。诗人时时提醒自己,不能忘记北伐,但作者深知国势衰微,而志</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士因备受压抑打击,力量比较孤单,一时难以振兴。正因此清醒的认识,才发出下面的悲愤叹</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息:“世事从教,浮云来去,枉了冲冠发”。作者直抒胸臆,叹息万事如浮云,痛苦空自发冲冠。</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该词以景结情,以残月孤星的夜色来映衬自己和友人们凄凉悲怆的心境。结尾与前面的孤标</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红梅、怒发冲冠的形象结合在一起,能够看到作者对政治抱负与人生理想的执着追求,具有感</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人的力量。</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2.(2018慈溪中学第一次月考,19—20)阅读下面两首诗歌,完成(1)—(2)题。(8分)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塞下曲</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[唐]李益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蕃州部落能结束</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,朝暮驰猎黄河曲。</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燕歌</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未断塞鸿飞,牧马群嘶边草绿。</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塞下曲</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[唐]许浑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夜战桑乾北,秦兵半不归。</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朝来有乡信,犹自寄寒衣。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①蕃州部落:指驻守在黄河河套(“黄河曲”)一带的边防部队。结束:戎装打扮。②燕</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歌:戍边将士所唱的《燕歌行》。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(1)这两首《塞下曲》同属盛唐诗歌中的</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诗派,这一诗派的代表性诗人王翰有两句著</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名的诗句:“</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,古来征战几人回?”(2分)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(2)请结合诗句,简要赏析这两首诗的抒情手法和思想感情。(6分)</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(1)边塞　醉卧沙场君莫笑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(2)李诗前两句叙事抒情,后两句借景抒情,借边塞苍凉雄壮的景色——军歌嘹亮,大雁南飞,马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群奔驰草原,抒发了戍边将士戍守边关,保家卫国的豪迈情怀。许诗通篇通过叙事抒情,将桑乾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北一场夜战,半数将士丧生未归,而次日清晨,亲人犹寄家信,告知御寒衣物已经寄出这两件事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加以对比,抒发了诗人对戍边将士及其亲人的深切同情,含蓄地表达了反对战争的主题。</a:t>
            </a:r>
            <a:endParaRPr lang="zh-CN" altLang="en-US" dirty="0"/>
          </a:p>
        </p:txBody>
      </p:sp>
      <p:sp>
        <p:nvSpPr>
          <p:cNvPr id="3" name="TextBox 2"/>
          <p:cNvSpPr txBox="1"/>
          <p:nvPr/>
        </p:nvSpPr>
        <p:spPr>
          <a:xfrm>
            <a:off x="539750" y="2920203"/>
            <a:ext cx="8127000" cy="31338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(1)本题考查文学常识。这种考题涉及面较广,对学生平时的文学积累要求高。这种题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目对部分同学来说较为简单,但对于疏于积累的同学难度甚大。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(2)抒情方式上,李诗明显是借景抒情,全诗都是展现狩猎的场景,来表现其边塞军人的凌云豪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情。而许诗抒情上,叙事中抒情,侧面呈现得意味更浓。思想感情上,李诗写的兵士不是在守边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疆,而是狩猎,不是一般的狩猎,而是“驰猎黄河曲”,并且一切都在”边草绿“的背景下。应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该说,这是边境安宁的背景下的场景,而为什么会边境安宁呢?跟狩猎有什么关系呢?联系起来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不难发现,一切都是为了展现保家卫国的豪迈情怀。而许诗不一样,开头就交代在一次战役中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死伤大半,接着又言说家里人尚且不知,竟然又邮寄来书信。前后的对比,一切的感伤全在这一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封家信中了,写得很成功。</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3.(2017绍兴高三期末,19—20)阅读下面这首诗歌,完成下列小题。(8分)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落　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[元]郝经</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彩云红雨暗长门,翡翠枝余萼绿痕。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桃李东风蝴蝶梦,关山明月杜鹃魂。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玉阑烟冷空千树,金谷</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香销谩一尊。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狼藉满庭君莫扫,且留春色到黄昏。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①郝经:奉命入宋,在真州被扣押16年不得回,本诗写于被扣押期间。②金谷:指西晋石崇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所建的金谷园,据说十分华丽。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(1)赏析颈联所用手法。(3分)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(2)简析这首诗所抒发的思想情感。(5分)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264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(1)运用联想、虚实结合、用典等手法,写出了曾经繁华的楼台栏杆、曾经人声鼎沸的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洛阳“金谷园”都已经成为过去,在极为广阔的空间转换中,展出了一个花歇春去的寥落世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(2)繁花落尽,只剩空萼的惋惜与不舍之情;“蝴蝶梦”“杜鹃魂”写出诗人对故国的依恋和思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归之情;“玉阑烟冷”“金谷香销”写出了郝经出使南宋被扣后度过漫长岁月之时内心黯淡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的寂寞之情;“且留春色到黄昏”写出了诗人并没有过分失落,努力留住仅有的温暖,从而抒发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自己乐观的内心世界。</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4870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(1)本诗的颈联呼应首联描写落花之景。上句写的是实景:那曾经为千里莺啼、繁花照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眼的春色所辉映的楼台玉栏,现在该已花空千树,只留下冷烟般凝止的孤清一碧;下句写的是虚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境:即使曾令西晋石崇自豪的洛阳“金谷园”,现在大概也客散人去,唯有虚席空樽,陪伴着消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殒的群芳了罢?可见主要手法有运用联想、虚实结合、用典等。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(2)首联诗人描绘了春天落花图。天上彩云飘飘,一阵雨来,天地昏暗,长门淹没在昏色中。那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绿如“翡翠”的花树枝头而今只剩下一片空萼的情景,这景象中再也找不到如火、似锦的繁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花了。颔联中“杜鹃”是思乡、思归的典型意象,对应的是作者对故国的眷恋和思归之情,所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以颔联两句表达了诗人对故国的眷恋和思归之情。颈联呼应首联描写落花之景。上句写的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是实景。尾联中“且留春色”体现的是作者的伤春、惜春之情,作者在惜花、留春之际,涌出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了浓浓的思念故乡的情感,呼出了缤纷的落花不要消逝,给诗人那落寞的心以慰藉的心声。</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4.(2017浙江“七彩阳光”联盟期中联考,19—20)阅读下面的诗歌,完成下面的小题。(8分)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早寒有怀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[唐]孟浩然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木落雁南度,北风江上寒。</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我家襄水曲,遥隔楚云端。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乡泪客中尽,孤帆天际看。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迷津欲有问,平海夕漫漫。</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“迷津欲有问”,是用《论语·微子》孔子使子路问津的典故。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(1)诗的题目为“早寒有怀”,“早寒”既有季节特点,又有天气的特征。诗人是如何写出“早</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寒”的这些特点的?(4分)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(2)该诗尾联历来为人称道,请赏析。(4分)</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264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(1)诗人通过首联写早寒。木叶渐脱,北雁南飞,这是最具代表性的秋季景象;但是单说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秋,还不能表现出“寒”,作者又以“北风”呼啸来渲染,自然使人觉得寒冷,这就点出了题目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中的“早寒”特点。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(2)尾联通过化用典故和借景抒情巧妙写出了诗人内心的迷茫(矛盾)与愁苦之情。“迷津欲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有问”,用孔子使子路问路的典故,生动点出内心的迷茫,即从政与归隐的心理矛盾。“平海夕</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漫漫”写景,江水与海相平,漫漫无边,加以天色阴暗,已至黄昏,诗人以这样的景色恰到好处地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烘托出自己的愁苦心情。</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5.(2014浙江,21—22)阅读下面两首诗,完成下题。(7分)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溪行逢雨与柳中庸</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[唐]李 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日落众山昏,萧萧暮雨繁。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那堪两处宿,共听一声猿!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三峡吟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[南宋]徐 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山水七百里,上有青枫林</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啼猿不自愁,愁落行人心。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①上有青枫林:《楚辞·招魂》中有“湛湛江水兮上有枫,目极千里兮伤春心”句。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(1)这两首诗都以</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来写愁。(2分)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(2)简要分析这两首诗抒情手法的差异。(5分)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86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(1)审题干信息:“早寒”既有季节特点,又有天气的特征。然后到诗中找“早寒”季节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特点、天气特征。首先“木落雁南度,北风江上寒”,这两句是写景。作者捕捉了当时带有典</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型性的事物,点明季节。抓住意象的特征分析:木叶“渐脱”,北雁“南飞”,这是最具代表性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的秋季景象。“寒”是天气特征,给人触觉感受,以“北风”呼啸来渲染,使人觉得寒冷,紧扣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“寒”。落木萧萧,鸿雁南翔,北风呼啸,天气寒冷,作者活画出一幅深秋景象图。两句有特点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的景物配合使用,点出了题目中的“早寒”。</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(2)解答此题,应在读懂诗句意思的基础上进行。此诗尾联“迷津欲有问,平海夕漫漫”的意思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是:在迷失方向、找不到渡口时想问路,可只能看见滔滔的江水,与海相平,漫漫无边。意思是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连找个问路的人都找不到。根据注释知道,“迷津欲有问”,是用《论语·微子》孔子使子路问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津的典故。这里可以得出第一个手法是用典,分析第二句“平海夕漫漫”,明确是写景,这就是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“借景抒情、以景结情”的表现手法。接着分析作者的感情,联系典故内容和写景特点分析: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“迷津欲有问”,用孔子使子路问路的典故,生动点出内心的迷茫,即从政与归隐的心理矛盾,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这样写,反映出他迷茫的心理。而漫漫无边的海,既是迷茫心态的写照,也烘托出了自己的愁苦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心情。</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5.(2017余姚中学高三期中,19—20)阅读下面的词,回答问题。(8分)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临江仙　送钱穆父</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[宋]苏 轼</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一别都门三改火</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,天涯踏尽红尘。依然一笑作春温。无波真古井,有节是秋筠</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kern="0" dirty="0" smtClean="0">
                <a:solidFill>
                  <a:srgbClr val="000000"/>
                </a:solidFill>
                <a:latin typeface="Times New Roman" panose="02020603050405020304" pitchFamily="65" charset="-122"/>
                <a:ea typeface="宋体" panose="02010600030101010101" pitchFamily="2" charset="-122"/>
              </a:rPr>
              <a:t>。　　惆怅孤</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帆连夜发,送行淡月微云。尊前不用翠眉颦。人生如逆旅,我亦是行人。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①钱穆父:苏轼的友人,时被谪出知瀛州。②改火:指年度的更替。③筠:竹。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(1)“无波真古井,有节是秋筠”运用了</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手法(包括修辞方法),赞扬了友人</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的品格。(4分)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(2)“人生如逆旅,我亦是行人”传达了诗人怎样的思想感情?请结合诗句简要分析。(4分)</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(1)比喻　对偶(化用诗句)　淡泊　坚贞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(2)(示例1)是豪放达观,意在劝慰他人。诗人认为人生如行旅,人人都是漂泊的旅人,自当随遇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而安。表现了诗人超然物外、恬淡自安的洒脱情怀。(示例2)是失意惆怅,意在感伤自身。诗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人认为自己和友人一样不幸。表达了诗人对仕宦浮沉的惆怅,对身世飘零的慨叹。(如说既有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豪放达观,又有失意惆怅,心境复杂,言之成理亦可)</a:t>
            </a:r>
            <a:endParaRPr lang="zh-CN" altLang="en-US" dirty="0"/>
          </a:p>
        </p:txBody>
      </p:sp>
      <p:sp>
        <p:nvSpPr>
          <p:cNvPr id="3" name="TextBox 2"/>
          <p:cNvSpPr txBox="1"/>
          <p:nvPr/>
        </p:nvSpPr>
        <p:spPr>
          <a:xfrm>
            <a:off x="539750" y="2848765"/>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(1)首先要读懂诗句,再判定修辞方法以及作者对友人的态度。“无波真古井,有节是秋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筠”表面上是说,只有古井才能够真正无波,也只有秋天才是最有气节的。这里苏轼借“古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井”枯竭,不起波澜,比喻人心寂然不动。用“竹节”比喻人的坚贞节操。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(2)首先要读懂诗句,再体会其间的思想情感。“人生如逆旅,我亦是行人”的大意是说人生就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是一趟艰难的旅程,你我都是那匆匆过客,就如在不同的客栈停了又走,走了又停。所以人不应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为过往伤怀,而应豁达处世,不要徒增自己的烦恼,表现了诗人超然物外、恬淡自安的洒脱情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怀。结合“惆怅孤帆连夜发,送行淡月微云”也可理解诗人也有一种失意惆怅的情怀,心境复杂。</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6.(2017台州中学第三次统练,19—20)阅读下面这首唐诗,完成下面小题。(8分)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南陵别儿童入京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李 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白酒新熟山中归,黄鸡啄黍秋正肥。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呼童烹鸡酌白酒,儿女嬉笑牵人衣。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高歌取醉欲自慰,起舞落日争光辉。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游说万乘苦不早,著鞭跨马涉远道。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会稽愚妇轻买臣,余亦辞家西入秦。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仰天大笑出门去,我辈岂是蓬蒿人!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买臣:朱买臣,西汉会稽人,早年家贫,以卖柴为生,常常担柴走路时还念书,他的妻子嫌他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贫贱,离开了他。后来朱买臣后受汉武帝赏识,任会稽太守。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(1)本诗前六句叙写</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,后六句叙写</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,这对于后人了解李白生平与思想具有重要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的意义。(2分)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(2)这首诗在抒情手法上有什么特色?请结合诗句,试作赏析。(6分)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(1)归家欢聚　离家入京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(2)①借事抒情。开头描绘丰收景象,衬托出归家时兴高采烈的情绪。中间摄取了呼童、痛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饮、高歌、起舞等几个特写镜头,渲染兴奋、欢快、愉悦之情;并通过儿女嬉笑牵衣,侧面烘托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诗人快乐喜悦的心情。②用典抒情。诗人以朱买臣自比自许,此次西去长安可以像朱买臣一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样风云际会、青云直上,实现远大抱负。其自慰自信、满怀希望之情溢于言表。③直抒胸</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臆。末两句激情洋溢,抒发了诗人急切求用、渴望功业的心情。</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(1)从“叙写”这一暗示来看,这十二句应是以写事为主,故可以从事件概括的角度作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答,明确诗句所写的人物,找出人物的活动、时间、地点。前六句写“我”归家后的情景,儿女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嬉笑,开怀痛饮,高歌起舞;六句写“我”离家入京,自傲自负。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(2)首先应回忆抒情手法的种类,判断的方法,然后结合具体的诗句分析。“白酒新熟山中归,</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黄鸡啄黍秋正肥。呼童烹鸡酌白酒,儿女嬉笑牵人衣。高歌取醉欲自慰,起舞落日争光辉”,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“山中归”“呼童”“酌白酒”“儿女牵人衣”“起舞”等叙写事件,把诗人喜悦的心情表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现得活灵活现,这是借事抒情。“游说万乘苦不早,著鞭跨马涉远道。会稽愚妇轻买臣,余亦辞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家两入秦”,诗中的“会稽愚妇”,指朱买臣的妻子。李白把那些目光短浅,轻视自己的世俗小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人比作“会稽愚妇”,而自比朱买臣,以为像朱买臣一样,西去长安就可青云直上了。其得意之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态溢于言表,这是借助典故抒情。“仰天大笑出门去,我辈岂是蓬蒿人”,“仰天大笑”可以想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见其得意的神态;“岂是蓬蒿人”显示了无比自负的心理。这两句把诗人踌躇满志的形象表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现得淋漓尽致,这是直抒胸臆。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7.(2017台州中学第一次统练,19—20)阅读下面这首元曲,完成19—20题。(8分)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[中吕]满庭芳·武林感旧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[元]汤式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钱唐故址,东吴霸业,南渡京师。其间四百八十寺,不似当时。山空蒙湖潋滟随处写坡仙旧诗?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水清浅月黄昏何人吊逋老荒祠?伤情思,西湖若此,何似比西施?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(1)这首元曲描写屡遭兵难创伤的杭州</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的景象,抒发了诗人</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的感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慨。(2分)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(2)请赏析这首元曲的表现手法。(6分)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264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(1)萧条冷落　昔盛今衰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(2)①对比:“钱唐”三句起笔就进行了昔盛今衰的对比;接着“其间</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荒祠”数句,运用了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三个具体的对比,波澜迭出,有力地突出了昔盛今衰之叹。②化用前人诗句(或“用典”):前三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句暗用柳永《望海潮》“东南形胜,三吴都会,钱塘自古繁华”,突出今日之衰。接着依次化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用,用杜牧“南朝四百八十寺”句,表达而今江山残破之意;用苏轼“水光潋滟晴方好,山色空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蒙雨亦奇”句,叹如今到处皆无美景可写;用林逋“疏影横斜水清浅,暗香浮动月黄昏”句,表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达而今游人稀少、祠堂荒烟衰草无人凭吊的荒凉。</a:t>
            </a:r>
            <a:endParaRPr lang="zh-CN" altLang="en-US" dirty="0"/>
          </a:p>
        </p:txBody>
      </p:sp>
      <p:sp>
        <p:nvSpPr>
          <p:cNvPr id="3" name="TextBox 2"/>
          <p:cNvSpPr txBox="1"/>
          <p:nvPr/>
        </p:nvSpPr>
        <p:spPr>
          <a:xfrm>
            <a:off x="539750" y="3635951"/>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(1)描述时一要忠实于原作,体味曲中所描绘的景象,体会作者所抒发的情感。抓住曲中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的“不似当时”“吊逋老荒祠”进行理解,表达而今游人稀少、祠堂荒烟衰草无人凭吊的荒</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凉,概括为“萧条冷落”。此曲的前三句就进行了昔盛今衰的对比,“其间</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荒祠”数句,运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用了三个具体的对比,波澜迭出,有力地突出了昔盛今衰之叹。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(2)通读全文,不难发现,这首元曲多处使用了对比的手法,“钱唐”三句起笔就进行了昔盛今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衰的对比;接着“其间</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荒祠”数句,运用了三个具体的对比。“四百八十寺”“山空蒙湖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潋滟”“水清浅月黄昏”分别化用了杜牧、苏轼和林逋的诗句,抒发的是昔盛今衰之感。</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8.(2017温州中学高三模拟,21—22)阅读下面这首词,回答问题。(7分)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鹊桥仙·夜闻杜鹃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陆 游</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茅檐人静,蓬窗灯暗,春晚连江风雨。林莺巢燕总无声,但月夜、常啼杜宇。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催成清泪,惊残</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孤梦,又拣深枝飞去。故山</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犹自不堪听,况半世、飘然羁旅!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①惊残:惊醒。②故山:家乡。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(1)这首词的开头三句有什么作用?(4分)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(2)词中“林莺巢燕总无声,但月夜、常啼杜宇”运用了什么艺术手法?这样写在表达上有什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么好处?(3分)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(1)开头三句描写了春晚寂静、风雨凄迷的景象,渲染了凄清冷寂的氛围。为杜鹃的出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场做铺垫,也为后文表达词人身世飘零和凄凉的心境做铺垫。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(2)运用反衬手法,好处是以莺燕的无声反衬出杜鹃啼声的悲切。</a:t>
            </a:r>
            <a:endParaRPr lang="zh-CN" altLang="en-US" dirty="0"/>
          </a:p>
        </p:txBody>
      </p:sp>
      <p:sp>
        <p:nvSpPr>
          <p:cNvPr id="3" name="TextBox 2"/>
          <p:cNvSpPr txBox="1"/>
          <p:nvPr/>
        </p:nvSpPr>
        <p:spPr>
          <a:xfrm>
            <a:off x="539750" y="2134385"/>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(1)分析诗(词)句的作用,首先要明确其内容,然后从结构和内容上分析作用,分析时要注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意所处的位置。本题首先要答出景物的特征,然后明确作用(铺垫、衬托)。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(2)答题时首先答出手法,然后结合具体内容分析为什么是这种手法,分析艺术效果。如此题主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要运用了反衬的手法。要先答出反衬的手法,再解释用什么反衬什么,最后明确艺术效果。</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(1)猿声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(2)①第一首寓情于景,“昏”“繁”二字点明了愁;第二首景不显愁,借典故写愁。②第一首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以“那堪”唱叹抒情;第二首以理写愁,辨析猿声“不自愁”,愁在人心。</a:t>
            </a:r>
            <a:endParaRPr lang="zh-CN" altLang="en-US" dirty="0"/>
          </a:p>
        </p:txBody>
      </p:sp>
      <p:sp>
        <p:nvSpPr>
          <p:cNvPr id="3" name="TextBox 2"/>
          <p:cNvSpPr txBox="1"/>
          <p:nvPr/>
        </p:nvSpPr>
        <p:spPr>
          <a:xfrm>
            <a:off x="539750" y="2205823"/>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(1)李诗“共听一声猿”借猿声表达与朋友的分离之愁;徐诗“啼猿不自愁,愁落行人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心”借猿声抒写游子思乡之愁。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(2)李诗前两句描写了山色昏暗、暮雨繁密,寄寓愁情,寓情于景,并用“那堪”一词着意渲染;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徐诗前两句描写清丽之境,后两句用典故写愁,从理性的角度点明:猿鸣声哀,自己不愁,却引人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愁肠百结。</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9.(2017慈溪高三联考,21—22)阅读下面两首诗,回答问题。(7分)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昭君出塞图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王思廉</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黄沙堆雪暗龙庭,马上琵琶掩泪听。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汉室御戎无上策,错教红粉怨丹青</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①王思廉:元初诗人,历经宋、金灭亡等历史事件。②《西京杂记》记载:“元帝后宫既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多,不得常见,乃使画工图形,按图召幸之。诸宫人皆赂画工,多者十万,少者亦不减五万。昭君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自恃容貌,独不肯与。工人乃丑图之,遂不得见。”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咏怀古迹(其三)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杜 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群山万壑赴荆门,生长明妃尚有村。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一去紫台连朔漠,独留青冢向黄昏。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画图省识春风面,环珮空归月夜魂。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千载琵琶作胡语,分明怨恨曲中论。</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(1)在描写人物上,王诗主要运用</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手法,突出王昭君出塞时内心的悲苦。杜诗主要运用</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手法,突出王昭君出塞后命运的悲惨。(2分)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(2)清人吴乔在《围炉诗话》中说:“古人咏史,但叙事而不出己意,则史也,非诗也。”主张好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的诗歌要在叙事之外能表达出自己的情感和思考。请结合两首诗中的“怨”,分析作者是如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何借昭君之怨来“出己意”的。(5分)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(1)衬托　对比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(2)王诗,表面上写昭君“怨”画工的险诈,实际上作者将矛头指向统治者,正因为御敌无策,才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导致了个人悲剧的发生,对统治者的无能进行强烈的批判。杜诗,表面上写王昭君怀念故土不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得归的怨恨忧思,实际上作者借此表达了自己思念故乡之情,以及不被君王赏识、怀才不遇的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遗恨,寄托了自己的身世家国之情。</a:t>
            </a:r>
            <a:endParaRPr lang="zh-CN" altLang="en-US" dirty="0"/>
          </a:p>
        </p:txBody>
      </p:sp>
      <p:sp>
        <p:nvSpPr>
          <p:cNvPr id="3" name="TextBox 2"/>
          <p:cNvSpPr txBox="1"/>
          <p:nvPr/>
        </p:nvSpPr>
        <p:spPr>
          <a:xfrm>
            <a:off x="539750" y="2920203"/>
            <a:ext cx="8127000" cy="31338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(1)王诗,用“黄沙”“堆雪”营造气氛,衬托昭君愁苦的心境;用旁人“掩泪听”琵琶,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衬托弹琵琶的昭君内心的悲苦、愁怨。杜诗,将昭君早年故乡的雄奇壮丽与和亲塞外的凄凉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结局对比,突出昭君命运的悲惨。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(2)分析诗句所表达的思想感情时要注意,一是要与整首诗的思想感情联系在一起思考,一般来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说,具体某一两句诗句所表达的思想感情与全诗的感情基调是一致的;二是抓住关键词句进行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分析。分析情感,结合艺术手法、意象和注释,两诗都是借昭君之怨来“出己意”的,但具体情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感不同。王诗,“汉室御戎无上策,错教红粉怨丹青”表面上写昭君“怨”画工的险诈,实际上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作者将矛头指向统治者。杜诗,表面上写王昭君怀念故土不得归的怨恨忧思,实际上作者借此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表达了自己对故乡的思念之情以及满腹遗恨,寄托了自己的身世家国之情。</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5265211"/>
            <a:chOff x="539750" y="1080000"/>
            <a:chExt cx="8127250" cy="5265211"/>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10.(2017宁波高三期末统考,19—20)阅读下面这首诗,回答问题。(8分)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寻西山隐者不遇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丘 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绝顶一茅茨</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,直上三十里。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扣关无僮仆,窥室唯案几。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若非巾柴车,应是钓秋水。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差池不相见,黾勉</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空仰止。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草色新雨中,松声晚窗里。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及兹契幽绝,自足荡心耳。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虽无宾主意,颇得清净理。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兴尽方下山,何必待之子。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①茅茨:茅屋。②黾勉:勉力,尽力。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(1)简析本诗中“兴尽方下山,何必待之子”的艺术手法及作用。(4分)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(2)主人公到山中专程去寻访隐者,结果虽然“不遇”,隐者的生活和性格却逐渐清晰明朗。在</a:t>
              </a:r>
              <a:endParaRPr lang="zh-CN" altLang="en-US" dirty="0"/>
            </a:p>
          </p:txBody>
        </p:sp>
        <p:sp>
          <p:nvSpPr>
            <p:cNvPr id="3" name="TextBox 2"/>
            <p:cNvSpPr txBox="1"/>
            <p:nvPr/>
          </p:nvSpPr>
          <p:spPr>
            <a:xfrm>
              <a:off x="539750" y="5992037"/>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寻访过程中我们可以从多处窥见隐者的形象和志趣,请结合本诗内容简要分析。(4分)</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858276"/>
            <a:ext cx="8127000" cy="38402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(1)用典,运用了著名的晋王子猷雪夜访戴的故事,访友而意不在友,在于满足自己的佳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趣雅兴,抒发了自己的幽情雅趣和旷达的胸怀,使读者感受到了一位不亚于隐者的高士情趣。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(2)①“绝顶一茅茨,直上三十里”:隐者独居于深山绝顶之上,离山下有“三十里”之遥,写隐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者居所的高、远、简,表现了隐者简朴的生活和远离尘嚣之心。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②“草色新雨中,松声晚窗里”:描绘了空气清新、草色青翠、青松掩映的幽美环境,可以领略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到隐者的情趣和生活。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③“扣关无僮仆,窥室唯案几”:无人应答,门上无锁;直观其室,只有案几,无任何奢华之物,可见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隐者是清除物欲、独处自修的高人雅士。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④“若非巾柴车,应是钓秋水”:借助寻访者的想象,推断隐者的去向,乘柴车出游,到水边垂钓,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正是一般隐逸之士闲适雅趣的生活,突出了隐者的超然。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(答出两点即可)</a:t>
            </a:r>
            <a:endParaRPr lang="zh-CN" altLang="en-US" dirty="0"/>
          </a:p>
        </p:txBody>
      </p:sp>
      <p:sp>
        <p:nvSpPr>
          <p:cNvPr id="3" name="TextBox 2"/>
          <p:cNvSpPr txBox="1"/>
          <p:nvPr/>
        </p:nvSpPr>
        <p:spPr>
          <a:xfrm>
            <a:off x="539750" y="4693981"/>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(1)此题有一定的难度,典出《世说新语·任诞》中的“吾本乘兴而来,兴尽而返,何必见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戴”,需要学生有一定的文学积累才能答出来。(2)诗的前八句,写隐者独居高处,远离尘嚣,寻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访者不辞山高,等到叩关无人,才略生怅惘。于是猜想隐者乘车出游,临水垂钓,表现出隐者的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恬适雅趣。后八句宕开一层,写周围的草色松声使寻访者陶醉,因而寻访不遇亦无所谓,使其悟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出隐者生活的情趣。因此,乘兴而来,尽兴而返,自得其乐,大有君子风度。答题时要从隐者的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角度入手,分析时要注意层次。</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11.(2017金华十校高三期末,19—20)阅读下面这首词,回答问题。(8分)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满江红·钱塘观潮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曹 溶</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浪涌蓬莱,高飞撼、宋家宫阙。谁荡激、灵胥</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一怒,惹冠冲发?点点征帆都卸了,海门急鼓声初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发。似万群、风马骤银鞍,争超越。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江妃</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kern="0" dirty="0" smtClean="0">
                <a:solidFill>
                  <a:srgbClr val="000000"/>
                </a:solidFill>
                <a:latin typeface="Times New Roman" panose="02020603050405020304" pitchFamily="65" charset="-122"/>
                <a:ea typeface="宋体" panose="02010600030101010101" pitchFamily="2" charset="-122"/>
              </a:rPr>
              <a:t>笑,堆成雪。鲛人舞,圆如月。正危楼湍转,晚来愁绝。城上吴山遮不住,乱涛穿到严滩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歇。是英雄、未死报仇心,秋时节。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①曹溶:明崇祯十年进士,明亡后被迫出仕清廷,后辞官不就。此词作于清军入关之后。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②灵胥:指伍子胥。越王勾践请和,子胥极力劝谏,触怒夫差,被迫自杀,其尸投入钱塘江,怒气化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而为潮,日夜奔腾咆哮不已。③江妃:江上女神。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(1)结合句子,分析此词的思想感情。(3分)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(2)全词是如何描绘钱塘潮的宏伟气势的?简析其运用的表达技巧。(5分)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338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(1)这首词表面上写钱塘潮的壮观雄伟,其实别有寄托。上阕说浪潮高飞撼宋家宫阙,激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起伍子胥的神灵之怒;下阕直抒胸臆,写英雄报仇心未死。在这首词中,作者笔下的钱塘潮是人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格化的。作者用“怒”写起潮,以“笑”状涨潮,用“愁”绘退潮,更赋予潮水以人的性格。表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达了作者对自然景观的惊叹,以及对古人坚强不屈精神的赞颂。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(2)①绘声绘色的描写。写涛声如“海门急鼓”,前追后赶,声势浩大;写颜色如“似万群、风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马骤银鞍”,壮观瑰丽。②比拟。借“灵胥一怒”,赋予潮水不屈的英雄性格,写出了潮水汹涌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之势。③用典。“江妃笑,堆成雪。鲛人舞,圆如月”,运用江妃、鲛人两个典故,仙女欢笑,鲛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人起舞,仿佛在举行水上庆典,为潮神喝彩助威,想象奇特。(写出三点即可,其他如回答比喻、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想象联想、夸张也可)</a:t>
            </a:r>
            <a:endParaRPr lang="zh-CN" altLang="en-US" dirty="0"/>
          </a:p>
        </p:txBody>
      </p:sp>
      <p:sp>
        <p:nvSpPr>
          <p:cNvPr id="3" name="TextBox 2"/>
          <p:cNvSpPr txBox="1"/>
          <p:nvPr/>
        </p:nvSpPr>
        <p:spPr>
          <a:xfrm>
            <a:off x="539750" y="4277525"/>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(1)此词形象地描绘出了钱塘潮的宏伟气势。全词不是为写景而写景,作者所陶醉的是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令人在感觉上非常具体,在心理上又模糊抽象的钱塘潮,透示了作者难以言说的意趣,抒发了激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荡壮烈的情怀。(2)表达技巧的范围较广,找到切入点是前提。首先要读懂词意,然后找到描写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钱塘潮的具体语句,如“浪涌蓬莱”“海门急鼓声初发”“江妃笑,堆成雪。鲛人舞,圆如月”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等,对其进行具体分析即可。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12.(2017浙江调研三,19—20)阅读下面这首词,回答问题。(8分)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水调歌头·春日赋示杨生子掞(其一)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张惠言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东风无一事,妆出万重花。闲来阅遍花影,惟有月钩斜。</a:t>
            </a:r>
            <a:r>
              <a:rPr lang="zh-CN" altLang="en-US" sz="1530" u="sng" kern="0" dirty="0" smtClean="0">
                <a:solidFill>
                  <a:srgbClr val="000000"/>
                </a:solidFill>
                <a:latin typeface="Times New Roman" panose="02020603050405020304" pitchFamily="65" charset="-122"/>
                <a:ea typeface="宋体" panose="02010600030101010101" pitchFamily="2" charset="-122"/>
              </a:rPr>
              <a:t>我有江南铁笛,要倚一枝香雪,吹彻玉</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城</a:t>
            </a:r>
            <a:r>
              <a:rPr lang="zh-CN" altLang="en-US" sz="1150" u="sng"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u="sng" kern="0" dirty="0" smtClean="0">
                <a:solidFill>
                  <a:srgbClr val="000000"/>
                </a:solidFill>
                <a:latin typeface="Times New Roman" panose="02020603050405020304" pitchFamily="65" charset="-122"/>
                <a:ea typeface="宋体" panose="02010600030101010101" pitchFamily="2" charset="-122"/>
              </a:rPr>
              <a:t>霞</a:t>
            </a:r>
            <a:r>
              <a:rPr lang="zh-CN" altLang="en-US" sz="1530" kern="0" dirty="0" smtClean="0">
                <a:solidFill>
                  <a:srgbClr val="000000"/>
                </a:solidFill>
                <a:latin typeface="Times New Roman" panose="02020603050405020304" pitchFamily="65" charset="-122"/>
                <a:ea typeface="宋体" panose="02010600030101010101" pitchFamily="2" charset="-122"/>
              </a:rPr>
              <a:t>。清影渺难即,飞絮满天涯。　　飘然去,吾与汝,泛云槎</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。东皇一笑相语,芳意在谁家?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难道春花开落,更是春风来去,便了却韶华。花外春来路,芳草不曾遮。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①玉城:又称玉京,指天上神仙居住的地方。②槎:木筏。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(1)请简要概括上片中画线的句子所体现的词人形象。(4分)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(2)请指出该词所用的表达技巧,并简要分析。(4分)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(1)刚强而又多情,有高远的志向。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(2)①拟人。“东风无一事,妆出万重花。闲来阅遍花影,惟有月钩斜”,赋予东风、斜月人的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情态、动作,生动形象地写出了东风为人间“妆”点繁花的景象。②想象。“飘然去,吾与汝,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泛云槎。东皇一笑相语,芳意在谁家”,词人想象自己和友人坐着木筏遇到了掌管春天的神,笑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着问他春天留在谁家里。(如有其他答案,言之成理也可)</a:t>
            </a:r>
            <a:endParaRPr lang="zh-CN" altLang="en-US" dirty="0"/>
          </a:p>
        </p:txBody>
      </p:sp>
      <p:sp>
        <p:nvSpPr>
          <p:cNvPr id="3" name="TextBox 2"/>
          <p:cNvSpPr txBox="1"/>
          <p:nvPr/>
        </p:nvSpPr>
        <p:spPr>
          <a:xfrm>
            <a:off x="539750" y="2848765"/>
            <a:ext cx="8127000" cy="34870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(1)“江南”给人温柔多情的联想,而“铁”字则让人联想到刚强,此处表现了词人对刚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强而又多情的自我品质的认定。“玉城”指天上神仙居住的地方,也叫玉京,“吹彻玉城霞”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表现出了词人的品格和志向。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(2)词的前四句运用了拟人的修辞方法,赋予东风人的情念、动作,生动形象地写出了东风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“妆”点“万重花”的景象。“清影”二句使前面的“我有”、我“要”的品质和追求,骤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然变得空落无成。下片前三句将上片结尾处所写的落空失望之感转化为飘然的洒脱飞扬之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情,“我”的理想如果不能够实现,“我”就乘木筏远游,颇有超然出世之意。“东皇”是主管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春天的神,通过丰富的想象,引出后面所要阐发的哲理:你如果愿意把芳意留在你的家里、心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中,就没有任何事物能将它遮掩。它所警示的不仅仅是杨子掞,更是所有的读书人,读书要有所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得,就该有这样的境界。</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659785"/>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1.(2018课标全国Ⅰ,14—15)阅读下面这首唐诗,回答问题。(9分)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野　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李 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鸦翎羽箭山桑弓,仰天射落衔芦鸿。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麻衣黑肥冲北风,带酒日晚歌田中。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男儿屈穷心不穷,枯荣不等嗔天公。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寒风又变为春柳,条条看即烟濛濛。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(1)下列对这首诗的赏析,不正确的一项是(3分)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A.弯弓射鸿、麻衣冲风、饮酒高歌都是诗人排解心头苦闷与抑郁的方式。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B.诗人虽不得不接受生活贫穷的命运,但意志并未消沉,气概仍然豪迈。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C.诗中形容春柳的方式与韩愈《早春呈水部张十八员外》相同,较为常见。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D.本诗前半描写场景,后半感事抒怀,描写与抒情紧密关联,脉络清晰。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(2)诗的最后两句有何含意?请简要分析。(6分)</a:t>
            </a:r>
            <a:endParaRPr lang="zh-CN" altLang="en-US" dirty="0"/>
          </a:p>
        </p:txBody>
      </p:sp>
      <p:sp>
        <p:nvSpPr>
          <p:cNvPr id="3" name="TextBox 11"/>
          <p:cNvSpPr txBox="1"/>
          <p:nvPr/>
        </p:nvSpPr>
        <p:spPr>
          <a:xfrm>
            <a:off x="2430994" y="1008883"/>
            <a:ext cx="4188967" cy="553998"/>
          </a:xfrm>
          <a:prstGeom prst="rect">
            <a:avLst/>
          </a:prstGeom>
          <a:noFill/>
          <a:ln w="9525">
            <a:noFill/>
          </a:ln>
        </p:spPr>
        <p:txBody>
          <a:bodyPr wrap="none">
            <a:spAutoFit/>
          </a:bodyPr>
          <a:lstStyle/>
          <a:p>
            <a:pPr eaLnBrk="0" latinLnBrk="1" hangingPunct="0">
              <a:lnSpc>
                <a:spcPct val="150000"/>
              </a:lnSpc>
              <a:spcBef>
                <a:spcPts val="0"/>
              </a:spcBef>
            </a:pPr>
            <a:r>
              <a:rPr lang="zh-CN" altLang="en-US" sz="2000" dirty="0" smtClean="0">
                <a:latin typeface="黑体" panose="02010600030101010101" pitchFamily="49" charset="-122"/>
                <a:ea typeface="黑体" panose="02010600030101010101" pitchFamily="49" charset="-122"/>
                <a:sym typeface="+mn-ea"/>
              </a:rPr>
              <a:t>B组  统一命题、省(区、市)卷题组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49173"/>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(1)B</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(2)①意为凛冽的寒风终将过去,和煦的春风拂绿枯柳,缀满嫩绿的柳条好像轻烟笼罩一般摇曳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多姿;②表达了诗人虽感叹不遇于时,但不甘沉沦的乐观、自勉之情。</a:t>
            </a:r>
            <a:endParaRPr lang="zh-CN" altLang="en-US" dirty="0"/>
          </a:p>
        </p:txBody>
      </p:sp>
      <p:sp>
        <p:nvSpPr>
          <p:cNvPr id="3" name="TextBox 2"/>
          <p:cNvSpPr txBox="1"/>
          <p:nvPr/>
        </p:nvSpPr>
        <p:spPr>
          <a:xfrm>
            <a:off x="539750" y="2074996"/>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(1)本题综合考查对诗句内容、表达技巧以及情感的把握能力。“诗人虽不得不接受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生活贫穷的命运”错,“男儿屈穷”中的“穷”并非指“贫穷”,而是指遭遇困难和坎坷。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(2)首先,理解诗句的字面意思,“寒风又变为春柳”意为寒风已去,东风徐来,枯柳变绿。其次,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根据诗句意思描绘画面。再次,联系诗中的“男儿屈穷心不穷”“枯荣不等嗔天公”所体现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的作者情感分析所蕴含的深层意义。</a:t>
            </a:r>
            <a:endParaRPr lang="zh-CN" altLang="en-US" dirty="0"/>
          </a:p>
        </p:txBody>
      </p:sp>
      <p:grpSp>
        <p:nvGrpSpPr>
          <p:cNvPr id="6" name="组合 5"/>
          <p:cNvGrpSpPr/>
          <p:nvPr/>
        </p:nvGrpSpPr>
        <p:grpSpPr>
          <a:xfrm>
            <a:off x="539750" y="3860946"/>
            <a:ext cx="8127000" cy="2774033"/>
            <a:chOff x="539750" y="3860946"/>
            <a:chExt cx="8127000" cy="2774033"/>
          </a:xfrm>
        </p:grpSpPr>
        <p:sp>
          <p:nvSpPr>
            <p:cNvPr id="4" name="TextBox 2"/>
            <p:cNvSpPr txBox="1"/>
            <p:nvPr/>
          </p:nvSpPr>
          <p:spPr>
            <a:xfrm>
              <a:off x="539750" y="3860946"/>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易错警示　</a:t>
              </a:r>
              <a:r>
                <a:rPr lang="zh-CN" altLang="en-US" sz="1530" kern="0" dirty="0" smtClean="0">
                  <a:solidFill>
                    <a:srgbClr val="000000"/>
                  </a:solidFill>
                  <a:latin typeface="Times New Roman" panose="02020603050405020304" pitchFamily="65" charset="-122"/>
                  <a:ea typeface="宋体" panose="02010600030101010101" pitchFamily="2" charset="-122"/>
                </a:rPr>
                <a:t>诗歌鉴赏选择题常见四大设错类型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①主题情感分析不当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②词句解说曲解原意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③表达技巧张冠李戴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④意象意境概括不当</a:t>
              </a:r>
              <a:endParaRPr lang="zh-CN" altLang="en-US" dirty="0"/>
            </a:p>
          </p:txBody>
        </p:sp>
        <p:sp>
          <p:nvSpPr>
            <p:cNvPr id="5" name="TextBox 2"/>
            <p:cNvSpPr txBox="1"/>
            <p:nvPr/>
          </p:nvSpPr>
          <p:spPr>
            <a:xfrm>
              <a:off x="539750" y="5575458"/>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赏析诗句的角度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赏析诗句可以从内容、表达技巧、表达效果及情感等角度入手。答题前先通读全诗,整体理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解、把握诗歌的内容,然后结合具体诗句进行分析。</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7"/>
          <p:cNvGrpSpPr/>
          <p:nvPr/>
        </p:nvGrpSpPr>
        <p:grpSpPr>
          <a:xfrm>
            <a:off x="3298985" y="957916"/>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3"/>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五年高考</a:t>
              </a:r>
            </a:p>
          </p:txBody>
        </p:sp>
      </p:grpSp>
      <p:sp>
        <p:nvSpPr>
          <p:cNvPr id="6" name="TextBox 11"/>
          <p:cNvSpPr txBox="1"/>
          <p:nvPr/>
        </p:nvSpPr>
        <p:spPr>
          <a:xfrm>
            <a:off x="2829753" y="1580387"/>
            <a:ext cx="3413114" cy="553998"/>
          </a:xfrm>
          <a:prstGeom prst="rect">
            <a:avLst/>
          </a:prstGeom>
          <a:noFill/>
          <a:ln w="9525">
            <a:noFill/>
          </a:ln>
        </p:spPr>
        <p:txBody>
          <a:bodyPr wrap="none">
            <a:spAutoFit/>
          </a:bodyPr>
          <a:lstStyle/>
          <a:p>
            <a:pPr eaLnBrk="0" latinLnBrk="1" hangingPunct="0">
              <a:lnSpc>
                <a:spcPct val="150000"/>
              </a:lnSpc>
              <a:spcBef>
                <a:spcPts val="0"/>
              </a:spcBef>
            </a:pPr>
            <a:r>
              <a:rPr lang="zh-CN" altLang="en-US" sz="2000" dirty="0" smtClean="0">
                <a:latin typeface="黑体" panose="02010600030101010101" pitchFamily="49" charset="-122"/>
                <a:ea typeface="黑体" panose="02010600030101010101" pitchFamily="49" charset="-122"/>
              </a:rPr>
              <a:t>A组  自主命题·浙江卷题组</a:t>
            </a:r>
          </a:p>
        </p:txBody>
      </p:sp>
      <p:grpSp>
        <p:nvGrpSpPr>
          <p:cNvPr id="8" name="组合 7"/>
          <p:cNvGrpSpPr/>
          <p:nvPr/>
        </p:nvGrpSpPr>
        <p:grpSpPr>
          <a:xfrm>
            <a:off x="539750" y="2107127"/>
            <a:ext cx="8127250" cy="4580240"/>
            <a:chOff x="539750" y="2107127"/>
            <a:chExt cx="8127250" cy="4580240"/>
          </a:xfrm>
        </p:grpSpPr>
        <p:sp>
          <p:nvSpPr>
            <p:cNvPr id="2" name="TextBox 2"/>
            <p:cNvSpPr txBox="1"/>
            <p:nvPr/>
          </p:nvSpPr>
          <p:spPr>
            <a:xfrm>
              <a:off x="540000" y="2107127"/>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1.(2018浙江,19—20)阅读下面这首诗,回答问题。(8分)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送王昌龄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李 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漕水东去远,送君多暮情。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淹留野寺出,向背孤山明。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前望数千里,中无蒲稗生。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夕阳满舟楫,但爱微波清。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举酒林月上,解衣沙鸟鸣。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夜来莲花界</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,梦里金陵城。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叹息此离别,悠悠江海行。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①莲花界:佛寺,诗中指洛阳白马寺。</a:t>
              </a:r>
              <a:endParaRPr lang="zh-CN" altLang="en-US" dirty="0"/>
            </a:p>
          </p:txBody>
        </p:sp>
        <p:sp>
          <p:nvSpPr>
            <p:cNvPr id="7" name="TextBox 2"/>
            <p:cNvSpPr txBox="1"/>
            <p:nvPr/>
          </p:nvSpPr>
          <p:spPr>
            <a:xfrm>
              <a:off x="539750" y="5981020"/>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(1)“淹留野寺出”一句中“淹留”的意思是</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,体现出诗人</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的心情。(2分)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(2)这首诗与柳永《雨霖铃》词都运用了点染手法,试赏析本诗的点染手法。(6分)</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77960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诗歌鉴赏</a:t>
            </a:r>
            <a:r>
              <a:rPr lang="zh-CN" altLang="en-US" sz="1530" kern="0" dirty="0" smtClean="0">
                <a:solidFill>
                  <a:srgbClr val="000000"/>
                </a:solidFill>
                <a:latin typeface="Times New Roman" panose="02020603050405020304" pitchFamily="65" charset="-122"/>
                <a:ea typeface="宋体" panose="02010600030101010101" pitchFamily="2" charset="-122"/>
              </a:rPr>
              <a:t>　《野歌》在李贺的诗作中别具一格。整首诗扣题叙事抒怀,前四句叙事,后四句抒</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怀。因事抒怀,叙事和抒怀紧密关联。叙事之中有援箭引弓、仰天射鸿、麻衣冲风的形象描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写,有箭飞弦响、大雁哀鸣、北风呼啸、诗人高歌等声响的渲染。抒怀之时有感叹不遇、不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甘沉沦的内心表白,有寒风变春柳、细柳笼轻烟的艺术遐思。叙事之中以形象的描写、声响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的渲染发泄身受压抑、才志不得伸展的强烈愤激,抒怀之时以内心的独白、艺术的遐思表达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出乐观、自勉之情。愤激之中呈现出狂放、豪迈、洒脱的形象,自勉之时犹见积极用世、奋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发有为之志。这样,诗人受压抑但并不沉沦,虽愤激犹能自勉的情怀充溢在诗的字里行间,让人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读来为之欣慰和感动。</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2.(2018课标全国Ⅱ,14—15)阅读下面这首宋诗,回答问题。(9分)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题醉中所作草书卷后(节选)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陆 游</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胸中磊落藏五兵,欲试无路空峥嵘。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酒为旗鼓笔刀槊,势从天落银河倾。</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端溪石池浓作墨,烛光相射飞纵横。</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须臾收卷复把酒,如见万里烟尘清。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(1)下列对这首诗的赏析,不正确的一项是(3分)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A.这首诗写诗人观看自己已完成的一幅草书作品,并回顾它的创作过程。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B.诗人驰骋疆场杀敌报国的志向无法实现,借书法创作来抒发心中郁闷。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C.诗人把书法创作中的自己想象成战场上的战士,气吞山河,势不可挡。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D.诗人豪情勃发,他在砚台中磨出的浓黑墨汁,也映射着烛光纵横飞溅。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(2)诗中前后两次出现“酒”,各有什么作用?请结合诗句简要分析。(6分)</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(1)D</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(2)①第一个“酒”出现在作书之前,诗人把它比喻成战场上的旗鼓,起到酝酿情绪、积蓄气势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的作用;②第二个“酒”则用来表现创作完成之后诗人的心理状态,他“如见万里烟尘清”,似</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乎赢得了一场战役的胜利,心满意足、踌躇满志。</a:t>
            </a:r>
            <a:endParaRPr lang="zh-CN" altLang="en-US" dirty="0"/>
          </a:p>
        </p:txBody>
      </p:sp>
      <p:sp>
        <p:nvSpPr>
          <p:cNvPr id="3" name="TextBox 2"/>
          <p:cNvSpPr txBox="1"/>
          <p:nvPr/>
        </p:nvSpPr>
        <p:spPr>
          <a:xfrm>
            <a:off x="539750" y="2563013"/>
            <a:ext cx="8127000" cy="383912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(1)本题考查对诗歌的赏析能力。该项对“端溪石池浓作墨,烛光相射飞纵横”两句的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理解错误,这两句的意思是:在端砚中研好了浓浓的墨,在烛光映射下我纵情挥笔泼墨。这是以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奋笔疾书来比喻战场拼杀,描绘出了勇士挥刀杀敌、纵横驰骋、所向披靡的情景。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(2)本题考查鉴赏诗歌的意象的能力。回答本题,首先要了解陆游的相关情况:陆游是南宋的爱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国诗人,同时也是有名的书法家,由于胸藏五兵,欲试无路,才会有借酒消愁、作书泄愤的举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动。他诗中的酒,往往无关消遣、无关风雅,而是关联国家之命运。再结合诗歌意境去具体分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析“酒”的作用。第一次出现“酒”的诗句是“酒为旗鼓笔刀槊,势从天落银河倾”,是说写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草书如同行军打仗,书写前喝酒,好似在战场上挥旗打鼓以壮声威;手中的笔好似战士手中的刀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枪,其气势如同银河从天上倾泻而下。第二次出现“酒”的诗句是“须臾收卷复把酒,如见万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里烟尘清”,瞬间就完成草书作品,又端杯饮酒,就像打了一场胜仗,消除了国难,恢复了太平,感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觉酣畅淋漓。</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539750" y="1080000"/>
            <a:ext cx="8127250" cy="3132752"/>
            <a:chOff x="539750" y="1080000"/>
            <a:chExt cx="8127250" cy="3132752"/>
          </a:xfrm>
        </p:grpSpPr>
        <p:sp>
          <p:nvSpPr>
            <p:cNvPr id="4"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理解诗句含意的方法技巧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(1)鉴赏诗句离不开对重点字词的分析,要注意古今词义的区别。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(2)了解诗句的双关性,诗句常常具有除了表面意思之外的深层含意或象征意义。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(3)要结合时代背景、诗歌整体风格等因素来理解诗句。</a:t>
              </a:r>
              <a:endParaRPr lang="zh-CN" altLang="en-US" dirty="0"/>
            </a:p>
          </p:txBody>
        </p:sp>
        <p:sp>
          <p:nvSpPr>
            <p:cNvPr id="5" name="TextBox 4"/>
            <p:cNvSpPr txBox="1"/>
            <p:nvPr/>
          </p:nvSpPr>
          <p:spPr>
            <a:xfrm>
              <a:off x="539750" y="2491575"/>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鉴赏意象的方法技巧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(1)找到相关诗句,识别诗歌意象,并根据诗中体现景物特点的关键词语、句子来概括意象的特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(2)结合诗歌主旨来分析诗人为什么要写这一意象。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(3)指出所描绘意象的作用。</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230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诗歌鉴赏</a:t>
            </a:r>
            <a:r>
              <a:rPr lang="zh-CN" altLang="en-US" sz="1530" kern="0" dirty="0" smtClean="0">
                <a:solidFill>
                  <a:srgbClr val="000000"/>
                </a:solidFill>
                <a:latin typeface="Times New Roman" panose="02020603050405020304" pitchFamily="65" charset="-122"/>
                <a:ea typeface="宋体" panose="02010600030101010101" pitchFamily="2" charset="-122"/>
              </a:rPr>
              <a:t>　《题醉中所作草书卷后》是南宋诗人陆游创作的一首七言古诗。此诗写于淳熙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三年(1176)春天,这时诗人正在成都任四川安抚制置使范成大幕府的参议官。头年十月来到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成都,满以为可以通过朋友范成大大展宏图,实现复兴祖国的理想,谁知范成大安于仕宦生活,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无意复兴祖国,这使诗人非常失望。在这种情况下,诗人只好在登高临水、饮酒赋诗、赏花游</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宴之中消磨时光;但美酒香花只能让他更加惆怅,只能激起他对祖国更加执着的热爱,从而更为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急切地愿为消灭敌人而施展才华,于是在以作战喻作书的艺术构思中,写下了这首诗。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在这首诗中,诗人以贴切生动的比喻、奇特丰富的想象、新颖别致的构思把扫清万里胡尘的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战斗场面与纯熟精湛的草书艺术高度完美地结合起来。吟咏之间,我们仿佛置身于战场,始而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紧张,继而痛快,最后沉浸在“玉宇澄清万里埃”的狂欢之中。诗人之所以能寄意草书,写得那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样豪迈动人,是因为他有出奇制胜的满腹韬略,有为国建功立业的壮志,有恢复中原的坚定信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念,有北伐金人的迫切要求,一句话,是因为他有满腔的爱国热情。因此,欣赏这首诗时,要紧紧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把握其爱国的主旋律。</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5265211"/>
            <a:chOff x="539750" y="1080000"/>
            <a:chExt cx="8127250" cy="5265211"/>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3.(2018课标全国Ⅲ,14—15)阅读下面这首唐诗,回答问题。(9分)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精卫词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王 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精卫谁教尔填海,海边石子青磊磊。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但得海水作枯池,海中鱼龙何所为。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口穿岂为空衔石,山中草木无全枝。</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朝在树头暮海里,飞多羽折时堕水。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高山未尽海未平,愿我身死子还生。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(1)下列对这首诗的赏析,不正确的一项是(3分)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A.作者对精卫辛劳填海的动机感到困惑,因此用提问的方式来开启全篇。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B.诗的第三、四句设想,若有一天海水枯干,海中的鱼龙也会陷入困境。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C.第五至第八句着力描写精卫填海的艰辛,不仅奔波劳碌而且遍体鳞伤。</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D.这首诗的语言质朴无华,平白如话,与白居易的《观刈麦》一诗相近。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(2)一般认为,诗最后两句的内容是以精卫的口吻表达的,你是否同意这种解读?请结合诗句说</a:t>
              </a:r>
              <a:endParaRPr lang="zh-CN" altLang="en-US"/>
            </a:p>
          </p:txBody>
        </p:sp>
        <p:sp>
          <p:nvSpPr>
            <p:cNvPr id="3" name="TextBox 2"/>
            <p:cNvSpPr txBox="1"/>
            <p:nvPr/>
          </p:nvSpPr>
          <p:spPr>
            <a:xfrm>
              <a:off x="539750" y="5992037"/>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明你的理由。(6分)</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(1)A</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(2)观点一:同意。①这两句诗是精卫坚韧不拔、前赴后继奋斗精神的自我抒发;②意为即使自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己在有生之年不能完成移山填海的事业,也希望子孙后代能够继承遗志,填海不止。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观点二:不同意。①这两句诗是作者对精卫的同情与崇敬之情的表达;②意为移山填海的事业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尚未完成,我愿牺牲生命来帮助精卫,以自己的生命来换精卫的生命。</a:t>
            </a:r>
            <a:endParaRPr lang="zh-CN" altLang="en-US" dirty="0"/>
          </a:p>
        </p:txBody>
      </p:sp>
      <p:sp>
        <p:nvSpPr>
          <p:cNvPr id="3" name="TextBox 2"/>
          <p:cNvSpPr txBox="1"/>
          <p:nvPr/>
        </p:nvSpPr>
        <p:spPr>
          <a:xfrm>
            <a:off x="539750" y="2848765"/>
            <a:ext cx="8127000" cy="24264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(1)本题考查赏析诗歌的能力。“对精卫辛劳填海的动机感到困惑”错,开篇的发问流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露出作者对辛劳填海的精卫的同情。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(2)本题考查评价诗歌的思想内容和作者的观点态度的能力。答“同意”或“不同意”均可,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关键是对“愿我身死子还生”中“子”的理解。一是将其理解为精卫,呼应前面的“飞多羽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折时堕水”,是以作者的口吻表达甘愿牺牲自己以拯救精卫的精神,侧面表达对精卫的同情和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崇敬之情;一是将其理解为精卫的子孙,是以精卫的口吻表达世世代代奋斗不息的坚韧不拔、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前赴后继的精神。</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3566651"/>
            <a:chOff x="539750" y="1080000"/>
            <a:chExt cx="8127250" cy="3566651"/>
          </a:xfrm>
        </p:grpSpPr>
        <p:sp>
          <p:nvSpPr>
            <p:cNvPr id="2" name="TextBox 2"/>
            <p:cNvSpPr txBox="1"/>
            <p:nvPr/>
          </p:nvSpPr>
          <p:spPr>
            <a:xfrm>
              <a:off x="540000" y="1080000"/>
              <a:ext cx="8127000" cy="20865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易错警示</a:t>
              </a:r>
              <a:r>
                <a:rPr lang="zh-CN" altLang="en-US" sz="1530" kern="0" dirty="0" smtClean="0">
                  <a:solidFill>
                    <a:srgbClr val="000000"/>
                  </a:solidFill>
                  <a:latin typeface="Times New Roman" panose="02020603050405020304" pitchFamily="65" charset="-122"/>
                  <a:ea typeface="宋体" panose="02010600030101010101" pitchFamily="2" charset="-122"/>
                </a:rPr>
                <a:t>　古代诗歌设误角度与陷阱</a:t>
              </a:r>
              <a:endParaRPr lang="zh-CN" altLang="en-US" dirty="0"/>
            </a:p>
            <a:p>
              <a:pPr marL="0" indent="0" eaLnBrk="0" latinLnBrk="1" hangingPunct="0">
                <a:lnSpc>
                  <a:spcPct val="150000"/>
                </a:lnSpc>
                <a:spcBef>
                  <a:spcPts val="0"/>
                </a:spcBef>
                <a:buNone/>
              </a:pPr>
              <a:r>
                <a:rPr lang="zh-CN" altLang="en-US" sz="8530" kern="0" spc="459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4.jpeg"/>
            <p:cNvPicPr>
              <a:picLocks noChangeAspect="1"/>
            </p:cNvPicPr>
            <p:nvPr/>
          </p:nvPicPr>
          <p:blipFill>
            <a:blip r:embed="rId3"/>
            <a:stretch>
              <a:fillRect/>
            </a:stretch>
          </p:blipFill>
          <p:spPr>
            <a:xfrm>
              <a:off x="539750" y="1491443"/>
              <a:ext cx="2253722" cy="3155208"/>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3465361"/>
            <a:chOff x="539750" y="1080000"/>
            <a:chExt cx="8127250" cy="3465361"/>
          </a:xfrm>
        </p:grpSpPr>
        <p:sp>
          <p:nvSpPr>
            <p:cNvPr id="2" name="TextBox 2"/>
            <p:cNvSpPr txBox="1"/>
            <p:nvPr/>
          </p:nvSpPr>
          <p:spPr>
            <a:xfrm>
              <a:off x="540000" y="1080000"/>
              <a:ext cx="8127000" cy="293567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解题步骤</a:t>
              </a:r>
              <a:r>
                <a:rPr lang="zh-CN" altLang="en-US" sz="1530" kern="0" dirty="0" smtClean="0">
                  <a:solidFill>
                    <a:srgbClr val="000000"/>
                  </a:solidFill>
                  <a:latin typeface="Times New Roman" panose="02020603050405020304" pitchFamily="65" charset="-122"/>
                  <a:ea typeface="宋体" panose="02010600030101010101" pitchFamily="2" charset="-122"/>
                </a:rPr>
                <a:t>　评价思想观点“三步骤”</a:t>
              </a:r>
              <a:endParaRPr lang="zh-CN" altLang="en-US" dirty="0"/>
            </a:p>
            <a:p>
              <a:pPr marL="0" indent="0" eaLnBrk="0" latinLnBrk="1" hangingPunct="0">
                <a:lnSpc>
                  <a:spcPct val="150000"/>
                </a:lnSpc>
                <a:spcBef>
                  <a:spcPts val="0"/>
                </a:spcBef>
                <a:buNone/>
              </a:pPr>
              <a:r>
                <a:rPr lang="zh-CN" altLang="en-US" sz="12710" kern="0" spc="37164"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5.jpeg"/>
            <p:cNvPicPr>
              <a:picLocks noChangeAspect="1"/>
            </p:cNvPicPr>
            <p:nvPr/>
          </p:nvPicPr>
          <p:blipFill>
            <a:blip r:embed="rId3"/>
            <a:stretch>
              <a:fillRect/>
            </a:stretch>
          </p:blipFill>
          <p:spPr>
            <a:xfrm>
              <a:off x="539750" y="1491443"/>
              <a:ext cx="5444652" cy="3053918"/>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371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4.(2018北京,14—16)阅读下面这首词,回答问题。(12分)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满江红·送李正之提刑入蜀</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辛弃疾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蜀道登天,一杯送绣衣</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行客。还自叹中年多病,不堪离别。东北看惊诸葛表,西南更草相如檄</a:t>
            </a:r>
            <a:r>
              <a:rPr dirty="0"/>
              <a:t/>
            </a:r>
            <a:br>
              <a:rPr dirty="0"/>
            </a:br>
            <a:r>
              <a:rPr lang="zh-CN" altLang="en-US" sz="115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kern="0" dirty="0" smtClean="0">
                <a:solidFill>
                  <a:srgbClr val="000000"/>
                </a:solidFill>
                <a:latin typeface="Times New Roman" panose="02020603050405020304" pitchFamily="65" charset="-122"/>
                <a:ea typeface="宋体" panose="02010600030101010101" pitchFamily="2" charset="-122"/>
              </a:rPr>
              <a:t>。把功名收拾付君侯,如椽笔。　　儿女泪,君休滴。荆楚路,吾能说。要新诗准备,庐山山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色。赤壁矶头千古浪,铜鞮陌</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④</a:t>
            </a:r>
            <a:r>
              <a:rPr lang="zh-CN" altLang="en-US" sz="1530" kern="0" dirty="0" smtClean="0">
                <a:solidFill>
                  <a:srgbClr val="000000"/>
                </a:solidFill>
                <a:latin typeface="Times New Roman" panose="02020603050405020304" pitchFamily="65" charset="-122"/>
                <a:ea typeface="宋体" panose="02010600030101010101" pitchFamily="2" charset="-122"/>
              </a:rPr>
              <a:t>上三更月。正梅花万里雪深时,须相忆。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①这首词作于宋孝宗淳熙十一年(1184),当时辛弃疾闲居江西上饶。提刑,官名,主管地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方司法、监察等事务。②绣衣:官服。③相如檄:指司马相如所作《喻巴蜀檄》,主旨是安抚巴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蜀百姓。④铜鞮陌:代指襄阳。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(1)下列对本词的理解,</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A.词的开头四句,先写对方行程,再写自己的多病与离愁,暗含蹉跎失志的惆怅。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B.李正之即将远赴蜀地担任要职,作者满含深情地称许友人才华出众,巨笔如椽。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C.作者认为荆楚路上的江山美景都是作诗的好素材,如庐山景、赤壁浪、襄阳月。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D.词的结尾两句,怀念过去与李正之雪中赏梅的情景,表达对友谊的珍惜与赞美。</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791351"/>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(1)久留(逗留)　依依不舍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(2)(6分)①“送君多暮情”句点出了伤别之情。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②“淹留野寺出”至“梦里金陵城”十句,层层铺写暮景,满篇幽淡惆怅,字字都是“暮情”,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有力渲染烘托了离情。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③结尾“叹息此离别”再次点明别离之情,“悠悠江海行”表达对朋友孤身远去的不舍。</a:t>
            </a:r>
            <a:endParaRPr lang="zh-CN" altLang="en-US" dirty="0"/>
          </a:p>
        </p:txBody>
      </p:sp>
      <p:sp>
        <p:nvSpPr>
          <p:cNvPr id="3" name="TextBox 2"/>
          <p:cNvSpPr txBox="1"/>
          <p:nvPr/>
        </p:nvSpPr>
        <p:spPr>
          <a:xfrm>
            <a:off x="539750" y="2582656"/>
            <a:ext cx="8127000" cy="419230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(1)本题考查评价诗歌思想情感的能力。“淹留”一词在柳永的《八声甘州(对潇潇、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暮雨洒江天)》中出现过,“叹年来踪迹,何事苦淹留”。这两句是向自己发问,叹息这些年来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的行踪,为什么苦苦地长期停留在异乡,流露出不得已而淹留他乡的凄苦之情。本诗中的“淹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留”也是“长期停留”的意思,结合诗歌主题可知,表达了诗人的惜别之情。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(2)本题考查鉴赏诗歌表达技巧的能力。首先要了解点染这一表现手法,所谓“点”,就是点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明,将所要抒写的情感、道理,一语点明,使读者了然于胸;所谓“染”,就是渲染、烘托,即以具</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体的事物、景物将所点明的情感、道理烘托出来,以便读者对其能更具体、更生动地把握。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然后了解柳永《雨霖铃》中点染手法的使用。柳永《雨霖铃》下阕,举笔便点明离别的冷</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落、凄清,接着便以“清秋”作第一重渲染,再用“杨柳岸、晓风残月”作第二重渲染,其冷</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落、凄清的气氛便具体可感了。李颀《送王昌龄》一诗中,第二句就点明了“暮情”,接着从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第三句至第十二句运用景物描写,着力渲染了这种“暮情”,结尾“叹息此离别”再次点明离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别之情。点染手法鲜明。</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682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(2)辛弃疾词善于借用典故和化用前人佳句来抒情达意。下列分析,正确的一项是(3分)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A.“东北看惊诸葛表”,借用诸葛亮上表出师的典故,勉励友人报国立功。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B.“赤壁矶头千古浪”,借用苏轼游览赤壁的典故,抒发人生短暂的感慨。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C.“蜀道登天”,化用李白“蜀道之难,难于上青天”,表达对友人的担忧,望其早归。</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D.“儿女泪,君休滴”,化用王勃“无为在歧路,儿女共沾巾”,表现宦游漂泊的凄苦。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(3)清人陈廷焯《白雨斋词话》评论本词的艺术特色说:“龙吟虎啸之中,却有多少和缓。”请</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谈谈你对上述评论的理解,结合具体词句作简要阐释。(6分)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(1)D　(2)A</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(3)①本词整体风格豪放,但又收放自如,时有柔和(平和,缓和,细腻)之笔。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②比如上阕“东北看惊诸葛表,西南更草相如檄”气势雄奇,下阕“要新诗准备,庐山山色”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“赤壁矶头千古浪,铜鞮陌上三更月”意境宏阔,皆是典型的豪放之笔,堪称“龙吟虎啸”。</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③比如上阕“还自叹中年多病,不堪离别”低回宛转,下阕“正梅花万里雪深时,须相忆”清丽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隽永,皆堪称“和缓”。</a:t>
            </a:r>
            <a:endParaRPr lang="zh-CN" altLang="en-US" dirty="0"/>
          </a:p>
        </p:txBody>
      </p:sp>
      <p:sp>
        <p:nvSpPr>
          <p:cNvPr id="3" name="TextBox 2"/>
          <p:cNvSpPr txBox="1"/>
          <p:nvPr/>
        </p:nvSpPr>
        <p:spPr>
          <a:xfrm>
            <a:off x="539750" y="3286794"/>
            <a:ext cx="8127000" cy="31338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(1)本题考查对诗歌内容的理解能力。结尾两句的意思是:正是梅花开放、大雪纷飞的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季节,务必相互勉励,莫相忘,还要不断传递消息。这是对未来的抒写。选项中“怀念过去”理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解错误。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(2)本题考查对诗歌内容和艺术手法的赏析能力。B.写入蜀路上会遇到赤壁美景,不是用典。</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C.写蜀道难行,表达对友人的担忧;作者勉励友人报国立功,无望其早归之意。D.劝说李正之不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要儿女情长,而非“表现宦游漂泊的凄苦”。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(3)本题考查对诗歌艺术特色的鉴赏能力。“龙吟虎啸”和“和缓”相对,分别指稼轩词的豪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放和细腻。如上阕的气势、下阕的意境,都给人以“龙吟虎啸”的豪迈之感;又通过“须相</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忆”等,抒发对友人远行的不舍之情,有“和缓”之感。</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1782372"/>
            <a:chOff x="539750" y="1080000"/>
            <a:chExt cx="8127250" cy="1782372"/>
          </a:xfrm>
        </p:grpSpPr>
        <p:sp>
          <p:nvSpPr>
            <p:cNvPr id="2" name="TextBox 2"/>
            <p:cNvSpPr txBox="1"/>
            <p:nvPr/>
          </p:nvSpPr>
          <p:spPr>
            <a:xfrm>
              <a:off x="540000" y="1080000"/>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疑难突破</a:t>
              </a:r>
              <a:r>
                <a:rPr lang="zh-CN" altLang="en-US" sz="1530" kern="0" dirty="0" smtClean="0">
                  <a:solidFill>
                    <a:srgbClr val="000000"/>
                  </a:solidFill>
                  <a:latin typeface="Times New Roman" panose="02020603050405020304" pitchFamily="65" charset="-122"/>
                  <a:ea typeface="宋体" panose="02010600030101010101" pitchFamily="2" charset="-122"/>
                </a:rPr>
                <a:t>　“要新诗准备”是说“请用诗写下一路上的美好景色”,后面即路上看到的景色,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有“庐山的丰姿,赤壁的激浪,襄阳的明月”。</a:t>
              </a:r>
              <a:endParaRPr lang="zh-CN" altLang="en-US" dirty="0"/>
            </a:p>
          </p:txBody>
        </p:sp>
        <p:sp>
          <p:nvSpPr>
            <p:cNvPr id="3" name="TextBox 2"/>
            <p:cNvSpPr txBox="1"/>
            <p:nvPr/>
          </p:nvSpPr>
          <p:spPr>
            <a:xfrm>
              <a:off x="539750" y="1848633"/>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鉴赏艺术特色“三角度”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①分析诗歌语言特点及深层含意。②分析运用了何种表达技巧及其效果。③分析表达了作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者何种感情。</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5336649"/>
            <a:chOff x="539750" y="1080000"/>
            <a:chExt cx="8127250" cy="5336649"/>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5.(2018天津,14)阅读下面这首诗,按要求作答。(9分)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癸卯岁始春怀古田舍二首(其二)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[东晋]陶渊明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先师有遗训,忧道不忧贫。瞻望邈难逮,转欲志长勤。秉耒欢时务,解颜劝农人。平畴交远风,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良苗亦怀新。虽未量岁功,即事多所欣。耕种有时息,行者无问津</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[注]</a:t>
              </a:r>
              <a:r>
                <a:rPr lang="zh-CN" altLang="en-US" sz="1530" kern="0" dirty="0" smtClean="0">
                  <a:solidFill>
                    <a:srgbClr val="000000"/>
                  </a:solidFill>
                  <a:latin typeface="Times New Roman" panose="02020603050405020304" pitchFamily="65" charset="-122"/>
                  <a:ea typeface="宋体" panose="02010600030101010101" pitchFamily="2" charset="-122"/>
                </a:rPr>
                <a:t>。日入相与归,壶浆劳近</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邻。长吟掩柴门,聊为陇亩民。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问津:指孔子让子路向两位隐士长沮、桀溺问路的典故。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(1)下列对这首诗的理解和赏析,</a:t>
              </a:r>
              <a:r>
                <a:rPr lang="zh-CN" altLang="en-US" sz="1530" u="sng" kern="0" dirty="0" smtClean="0">
                  <a:solidFill>
                    <a:srgbClr val="000000"/>
                  </a:solidFill>
                  <a:latin typeface="Times New Roman" panose="02020603050405020304" pitchFamily="65" charset="-122"/>
                  <a:ea typeface="宋体" panose="02010600030101010101" pitchFamily="2" charset="-122"/>
                </a:rPr>
                <a:t>不恰当</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A.诗人尽管尊崇孔子,但他意识到“忧道不忧贫”难以践行,因此立志躬耕,这体现了他对孔子</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人生选择的否定。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B.诗人亲自参与田间劳作,不仅快乐地拿起农具耕种,还面带笑容鼓励农人们积极从事劳动。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C.“虽未量岁功,即事多所欣”,意思是说不必斤斤计较收成如何,愉悦就在耕耘的过程中。</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D.这首诗融说理、叙事、写景、抒情于一体,意境清淡悠远,语言平白如话,富有表现力。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(2)“平畴交远风,良苗亦怀新”描绘了一幅怎样的画面?(2分)</a:t>
              </a:r>
              <a:endParaRPr lang="zh-CN" altLang="en-US"/>
            </a:p>
          </p:txBody>
        </p:sp>
        <p:sp>
          <p:nvSpPr>
            <p:cNvPr id="3" name="TextBox 2"/>
            <p:cNvSpPr txBox="1"/>
            <p:nvPr/>
          </p:nvSpPr>
          <p:spPr>
            <a:xfrm>
              <a:off x="539750" y="6063475"/>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(3)“长吟掩柴门,聊为陇亩民”表达了哪些情感?(4分)</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791351"/>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(1)A</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(2)平旷的田野上,从远处吹来的微风,轻轻拂过禾苗。长势良好的禾苗,焕发出勃勃生机。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(3)诗人躬耕田园、避世隐逸的宁静淡泊之情。济世与归隐相矛盾的复杂情感。</a:t>
            </a:r>
            <a:endParaRPr lang="zh-CN" altLang="en-US" dirty="0"/>
          </a:p>
        </p:txBody>
      </p:sp>
      <p:sp>
        <p:nvSpPr>
          <p:cNvPr id="3" name="TextBox 2"/>
          <p:cNvSpPr txBox="1"/>
          <p:nvPr/>
        </p:nvSpPr>
        <p:spPr>
          <a:xfrm>
            <a:off x="539750" y="1860024"/>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(1)本题综合考查对诗句内容、技巧以及情感的把握能力。“这体现了他对孔子人生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选择的否定”理解错误,陶渊明并没有否定孔子的人生选择,但先师遗训“忧道不忧贫”不易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实践,他更喜欢这种“耕种有时息,行者无问津”的农耕生活。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(2)本题考查分析诗歌形象的能力。结合诗句描绘画面,这两句着力描写田野的美景。答题时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语言要流畅、优美。平畴:平旷的田野。远风:远处吹来的微风。此处指禾苗被微风吹拂。良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苗:长势良好的禾苗。怀新:焕发生机。两句的大意是:微风习习来平野,秀苗茁壮日日新。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(3)本题考查评价诗歌思想情感的能力。题干虽然只要求分析最后两句诗包含的思想情感,实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际上要通观全诗,从全诗的角度来分析。这首诗中,陶渊明有感于先师遗训“忧道不忧贫”之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不易实践,夹叙了田间劳动的欢愉,联想到古代隐士长沮、桀溺的操行,而深感忧道之人的难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得,最后以掩门长吟“聊为陇亩民”作结。陶渊明一向把孔子视为先师,孔子说过的“忧道不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忧贫”,他记在心里,但他更喜欢这种“耕种有时息,行者无问津”的农耕生活。陶渊明想成为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长沮、桀溺那样的隐士。他的内心有挣扎,有焦虑,本想有所作为,世道却使他望而却步。他很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失望,渐渐改变了想法,甘愿“长吟掩柴门,聊为陇亩民”。这将是他生命的归宿。所以陶渊明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的思想情感比较复杂,归隐之情与济世之心矛盾交织。</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3185476"/>
            <a:chOff x="539750" y="1080000"/>
            <a:chExt cx="8127250" cy="3185476"/>
          </a:xfrm>
        </p:grpSpPr>
        <p:sp>
          <p:nvSpPr>
            <p:cNvPr id="2" name="TextBox 2"/>
            <p:cNvSpPr txBox="1"/>
            <p:nvPr/>
          </p:nvSpPr>
          <p:spPr>
            <a:xfrm>
              <a:off x="540000" y="1080000"/>
              <a:ext cx="8127000" cy="207326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易错警示</a:t>
              </a:r>
              <a:r>
                <a:rPr lang="zh-CN" altLang="en-US" sz="1530" kern="0" dirty="0" smtClean="0">
                  <a:solidFill>
                    <a:srgbClr val="000000"/>
                  </a:solidFill>
                  <a:latin typeface="Times New Roman" panose="02020603050405020304" pitchFamily="65" charset="-122"/>
                  <a:ea typeface="宋体" panose="02010600030101010101" pitchFamily="2" charset="-122"/>
                </a:rPr>
                <a:t>　诗歌选择题常见设误类型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①意象的含义不对。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②手法不准确。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③对手法的解说和艺术效果的分析不对。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④语言风格表述不正确。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⑤曲解诗意。</a:t>
              </a:r>
              <a:endParaRPr lang="zh-CN" altLang="en-US" dirty="0"/>
            </a:p>
          </p:txBody>
        </p:sp>
        <p:sp>
          <p:nvSpPr>
            <p:cNvPr id="3" name="TextBox 2"/>
            <p:cNvSpPr txBox="1"/>
            <p:nvPr/>
          </p:nvSpPr>
          <p:spPr>
            <a:xfrm>
              <a:off x="539750" y="3205955"/>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描绘诗句画面的方法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诗中有画是古典诗歌的一大特色。描绘诗句画面,首先要理解诗句大意,然后把握诗歌的情感,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最后结合诗歌意象意境,用优美的语言进行描绘。</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6.(2018江苏,10—11)阅读下面这首唐诗,回答问题。(11分)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寄和州刘使君</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张 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别离已久犹为郡,闲向春风倒酒瓶。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送客特过沙口堰,看花多上水心亭。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晓来江气连城白,雨后山光满郭青。</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到此诗情应更远,醉中高咏有谁听?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①刘使君,指唐代诗人刘禹锡,时任和州刺史。诗中沙口堰、水心亭,均在和州。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(1)根据前两联,概括刘禹锡“闲”的表现,并分析他如此表现的原因。(5分)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(2)尾联表达了作者什么样的情感?(6分)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(1)表现:把酒当春,绕道送客,常去赏花。原因:长期得不到升迁,怀才不遇;喜欢自然山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(2)对刘禹锡诗歌艺术的钦佩之情;对刘禹锡目前境况的同情之感;对自己能感知对方心意的知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音之许。</a:t>
            </a:r>
            <a:endParaRPr lang="zh-CN" altLang="en-US" dirty="0"/>
          </a:p>
        </p:txBody>
      </p:sp>
      <p:sp>
        <p:nvSpPr>
          <p:cNvPr id="3" name="TextBox 2"/>
          <p:cNvSpPr txBox="1"/>
          <p:nvPr/>
        </p:nvSpPr>
        <p:spPr>
          <a:xfrm>
            <a:off x="539750" y="2563013"/>
            <a:ext cx="8127000" cy="207326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(1)本题考查概括分析诗歌相关内容的能力。由“闲向春风倒酒瓶”“送客特过沙口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堰”“看花多上水心亭”三句可概括出刘禹锡“闲”的表现。由首句“别离已久犹为郡”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可推知他如此之“闲”的原因除了热爱自然山水,还有长期得不到升迁。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(2)本题考查赏析诗歌思想情感的能力。从“诗情应更远”可看出刘禹锡诗歌水平更高,表达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诗人由衷的钦佩之情;从“醉中高咏”可看出刘禹锡境况悲凉,诗人对此深表同情;从“有谁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听”可看出诗人认为自己能成为刘禹锡的知音。</a:t>
            </a:r>
            <a:endParaRPr lang="zh-CN" altLang="en-US" dirty="0"/>
          </a:p>
        </p:txBody>
      </p:sp>
      <p:sp>
        <p:nvSpPr>
          <p:cNvPr id="4" name="TextBox 2"/>
          <p:cNvSpPr txBox="1"/>
          <p:nvPr/>
        </p:nvSpPr>
        <p:spPr>
          <a:xfrm>
            <a:off x="539750" y="4706153"/>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概括分析诗歌内容四步骤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第一步,通读全诗,把握情感;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第二步,对应诗句,了解句意;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第三步,筛关键词,概括内容;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第四步,根据句意,简要分析。</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7.(2017江苏,10—11)阅读下面这首宋诗,完成(1)—(2)题。(11分)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秋　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陆 游</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白发萧萧欲满头,归来三见故山秋。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醉凭高阁乾坤迮</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[注]</a:t>
            </a:r>
            <a:r>
              <a:rPr lang="zh-CN" altLang="en-US" sz="1530" kern="0" dirty="0" smtClean="0">
                <a:solidFill>
                  <a:srgbClr val="000000"/>
                </a:solidFill>
                <a:latin typeface="Times New Roman" panose="02020603050405020304" pitchFamily="65" charset="-122"/>
                <a:ea typeface="宋体" panose="02010600030101010101" pitchFamily="2" charset="-122"/>
              </a:rPr>
              <a:t>,病入中年日月遒。</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百战铁衣空许国,五更画角只生愁。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明朝烟雨桐江岸,且占丹枫系钓舟。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迮:狭窄。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(1)根据中间两联,概括作者“愁”的原因。(6分)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(2)简要赏析尾联的表达效果。(5分)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(1)壮志难酬,怀抱未展;中年多病,时光日迫;国土沦丧,战事未宁。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(2)以“丹枫”照应“秋”;寓情于景,想象自己将来烟雨垂钓的画面,表达了自己隐逸的愿望,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也暗含无奈和苦闷之情。</a:t>
            </a:r>
            <a:endParaRPr lang="zh-CN" altLang="en-US" dirty="0"/>
          </a:p>
        </p:txBody>
      </p:sp>
      <p:sp>
        <p:nvSpPr>
          <p:cNvPr id="3" name="TextBox 2"/>
          <p:cNvSpPr txBox="1"/>
          <p:nvPr/>
        </p:nvSpPr>
        <p:spPr>
          <a:xfrm>
            <a:off x="539750" y="2262563"/>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(1)解答此题,关键是读懂中间两联的意思。颔联第一句,“乾坤迮”可联系诗人所处的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时代来理解;颔联第二句,“病”“中年”已言明诗人境况;颈联,抓住“百战”“铁衣”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“空”“五更”“画角”来理解。如此,信息点就不会有遗漏。</a:t>
            </a:r>
            <a:endParaRPr lang="zh-CN" altLang="en-US" dirty="0"/>
          </a:p>
        </p:txBody>
      </p:sp>
      <p:grpSp>
        <p:nvGrpSpPr>
          <p:cNvPr id="6" name="组合 5"/>
          <p:cNvGrpSpPr/>
          <p:nvPr/>
        </p:nvGrpSpPr>
        <p:grpSpPr>
          <a:xfrm>
            <a:off x="539750" y="3429000"/>
            <a:ext cx="8127000" cy="2792049"/>
            <a:chOff x="539750" y="3429000"/>
            <a:chExt cx="8127000" cy="2792049"/>
          </a:xfrm>
        </p:grpSpPr>
        <p:sp>
          <p:nvSpPr>
            <p:cNvPr id="4" name="TextBox 2"/>
            <p:cNvSpPr txBox="1"/>
            <p:nvPr/>
          </p:nvSpPr>
          <p:spPr>
            <a:xfrm>
              <a:off x="539750" y="3429000"/>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解答此类题,一是读懂诗句,正确理解诗句意义;二是抓住关键词语提炼概括;三是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依据题干分点作答。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(2)本题考查考生的艺术鉴赏能力。“赏析”题,必然涉及“手法”“内容”“情感”三个方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面。“明朝”意味着是设想,属于虚写;因为是尾联,且是写景内容,可以说“以景结情”“寓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情于景”等;“烟雨”“钓舟”,暗指归隐,对爱国诗人而言,实属无奈之举。</a:t>
              </a:r>
              <a:endParaRPr lang="zh-CN" altLang="en-US" dirty="0"/>
            </a:p>
          </p:txBody>
        </p:sp>
        <p:sp>
          <p:nvSpPr>
            <p:cNvPr id="5" name="TextBox 2"/>
            <p:cNvSpPr txBox="1"/>
            <p:nvPr/>
          </p:nvSpPr>
          <p:spPr>
            <a:xfrm>
              <a:off x="539750" y="5206219"/>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疑难突破</a:t>
              </a:r>
              <a:r>
                <a:rPr lang="zh-CN" altLang="en-US" sz="1530" kern="0" dirty="0" smtClean="0">
                  <a:solidFill>
                    <a:srgbClr val="000000"/>
                  </a:solidFill>
                  <a:latin typeface="Times New Roman" panose="02020603050405020304" pitchFamily="65" charset="-122"/>
                  <a:ea typeface="宋体" panose="02010600030101010101" pitchFamily="2" charset="-122"/>
                </a:rPr>
                <a:t>　认为此题难答,多为不能理解诗人“系钓舟”是为何。因此,答题不能只关注尾联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本身,还要联系前面相关诗句,如结合颈联的“空”“只”来理解。要能明白相关意象的含义,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如“钓舟”多跟归隐有关。另外,要扎实掌握相关手法,准确说清其表达效果。</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方法点拨</a:t>
            </a:r>
            <a:r>
              <a:rPr lang="zh-CN" altLang="en-US" sz="1530" kern="0" dirty="0" smtClean="0">
                <a:solidFill>
                  <a:srgbClr val="000000"/>
                </a:solidFill>
                <a:latin typeface="Times New Roman" panose="02020603050405020304" pitchFamily="65" charset="-122"/>
                <a:ea typeface="宋体" panose="02010600030101010101" pitchFamily="2" charset="-122"/>
              </a:rPr>
              <a:t>　诗歌中常见的5种情感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(1)忧国伤时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①揭露统治者的昏庸;②反映离乱的痛苦;③同情人民的疾苦;④对国家前途命运的担忧。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(2)建功报国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①建功立业的渴望;②保家卫国的决心;③报国无门的悲伤;④山河沦丧的痛苦;⑤年华消逝、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壮志难酬的悲叹;⑥揭露统治者的穷兵黩武;⑦抒发理想不为人知的愁苦。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(3)思乡怀人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①羁旅愁思;②思乡念亲;③边关思乡;④闺中怀人。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(4)生活杂感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①寄情山水、田园的悠闲;②昔盛今衰的感慨;③借古讽今的情怀;④青春易逝的伤感;⑤仕途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失意的苦闷;⑥告慰平生的喜悦。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(5)长亭送别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①依依不舍的留恋;②情深意长的勉励;③坦诚心志的告白。知识拓展　何为“点染”?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(1)点染,本来是指书画家挥笔作书作画,后文艺理论家引以概括词的此种表现手法,并将“点</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8.(2017北京,15—18)阅读下面的诗歌,回答问题。(18分)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晓行巴峡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王 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际晓投巴峡,馀春忆帝京。晴江一女浣,朝日众鸡鸣。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水国舟中市,山桥树杪</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[注]</a:t>
            </a:r>
            <a:r>
              <a:rPr lang="zh-CN" altLang="en-US" sz="1530" kern="0" dirty="0" smtClean="0">
                <a:solidFill>
                  <a:srgbClr val="000000"/>
                </a:solidFill>
                <a:latin typeface="Times New Roman" panose="02020603050405020304" pitchFamily="65" charset="-122"/>
                <a:ea typeface="宋体" panose="02010600030101010101" pitchFamily="2" charset="-122"/>
              </a:rPr>
              <a:t>行。登高万井出,眺迥二流明。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人作殊方语,莺为故国声。赖多山水趣,稍解别离情。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树杪:树梢。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(1)下列对本诗的理解,</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A.巴峡乡邑旭日东升,众鸡鸣唱,晴朗的江边一个女子在浣洗。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B.水国乡民在舟中行商,山上有桥,行人走在桥上,如在树颠。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C.诗人登高远眺,万亩良田,井然有序,二水流过,分外澄明。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D.诗人在暮春之际来到巴峡,山水之趣宽解着诗人的离愁别绪。</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(2)“人作殊方语,莺为故国声”一联中,鸟雀之声传递了作者的思乡之情。下列诗句采用这一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写作手法的一项是(3分)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5265211"/>
            <a:chOff x="539750" y="1080000"/>
            <a:chExt cx="8127250" cy="5265211"/>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A.欲暮黄鹂啭,伤心玉镜台。(王昌龄《古意》)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B.天寒雁声急,岁晚客程遥。(晁补之《吴松道中》)</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C.苍鸠鸣竹间,两两自相语。(张耒《感春》)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D.殷勤报春去,恰恰一莺啼。(杨万里《和仲良春晚即事》)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(3)同样是描绘山峡,《晓行巴峡》与下列诗句相比,在运用意象、抒发情感方面有何不同?请</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结合诗句,具体分析。(6分)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巴东三峡巫峡长,猿鸣三声泪沾裳。(郦道元《水经注》)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玉露凋伤枫树林,巫山巫峡气萧森。(杜甫《秋兴八首》)</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(4)在横线上填写作品原句。(6分)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①本诗描绘的是巴峡风俗,而陶渊明《归园田居》描绘的则是田园风光,其诗云:“</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。狗吠深巷中,鸡鸣桑树颠。”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②本诗写到了登高望远,王勃《滕王阁序》中也有登高望远的语句:“披绣闼,俯雕甍,</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③本诗与辛弃疾《菩萨蛮》同为记游之作,辛词云:“青山遮不住,毕竟东流去。</a:t>
              </a: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a:p>
          </p:txBody>
        </p:sp>
        <p:sp>
          <p:nvSpPr>
            <p:cNvPr id="3" name="TextBox 2"/>
            <p:cNvSpPr txBox="1"/>
            <p:nvPr/>
          </p:nvSpPr>
          <p:spPr>
            <a:xfrm>
              <a:off x="539750" y="5992037"/>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77960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(1)C　(2)B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(3)《晓行巴峡》:所用的“晴江”“浣女”“朝日”“鸡鸣”“水国”“万井”等意象,显示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了巴峡水乡的祥和,色调明丽,诗人置身其中,虽有淡淡的思乡之情,情感却并不悲苦。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对比诗句:所用的“猿鸣”“玉露”“枫树”等意象,显示了巫峡的萧瑟阴森,色调凄冷,情感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悲苦。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(4)①暧暧远人村　依依墟里烟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②山原旷其盈视　川泽纡其骇瞩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③江晚正愁予　山深闻鹧鸪</a:t>
            </a:r>
            <a:endParaRPr lang="zh-CN" altLang="en-US" dirty="0"/>
          </a:p>
        </p:txBody>
      </p:sp>
      <p:sp>
        <p:nvSpPr>
          <p:cNvPr id="3" name="TextBox 2"/>
          <p:cNvSpPr txBox="1"/>
          <p:nvPr/>
        </p:nvSpPr>
        <p:spPr>
          <a:xfrm>
            <a:off x="539750" y="3901621"/>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(1)本题主要考查对诗句内容的理解能力。选项中“万亩良田,井然有序”错误,应该是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“万家井邑出现”,巴峡以丘陵、山地居多,很难有万亩良田出现。</a:t>
            </a:r>
            <a:endParaRPr lang="zh-CN" altLang="en-US" dirty="0"/>
          </a:p>
        </p:txBody>
      </p:sp>
      <p:sp>
        <p:nvSpPr>
          <p:cNvPr id="4" name="TextBox 2"/>
          <p:cNvSpPr txBox="1"/>
          <p:nvPr/>
        </p:nvSpPr>
        <p:spPr>
          <a:xfrm>
            <a:off x="539750" y="4634715"/>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疑难突破</a:t>
            </a:r>
            <a:r>
              <a:rPr lang="zh-CN" altLang="en-US" sz="1530" kern="0" dirty="0" smtClean="0">
                <a:solidFill>
                  <a:srgbClr val="000000"/>
                </a:solidFill>
                <a:latin typeface="Times New Roman" panose="02020603050405020304" pitchFamily="65" charset="-122"/>
                <a:ea typeface="宋体" panose="02010600030101010101" pitchFamily="2" charset="-122"/>
              </a:rPr>
              <a:t>　井:市井,村落,指山城住户。万井:千家万户。唐陈子昂《谢赐冬衣表》:“三军叶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庆,万井相欢。”“万井出”的意思是“万家井邑出现”。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(2)本题考查对诗歌情感的体察和对表达技巧的赏析能力。“人作殊方语,莺为故国声”一联,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通过鸟雀声渲染凄凉氛围,采用了借景抒情的写作手法,传递出思乡之情。B项中,“雁声急”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和“客程遥”写雁声的急切凄惨,归程遥远,表达了作者的思乡之情。</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777063"/>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知识拓展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sp>
        <p:nvSpPr>
          <p:cNvPr id="3" name="TextBox 3"/>
          <p:cNvSpPr txBox="1"/>
          <p:nvPr/>
        </p:nvSpPr>
        <p:spPr>
          <a:xfrm>
            <a:off x="539750" y="4688968"/>
            <a:ext cx="8127000" cy="222631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(3)解答此题,可以从意象的感情色彩入手。“巴东三峡巫峡长,猿鸣三声泪沾裳”和“玉露凋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伤枫树林,巫山巫峡气萧森”中运用的意象,如“猿鸣”“玉露”“枫树”等,都是表示凄冷、</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悲苦的,可以分析出《水经注》和《秋兴八首》侧重于秋天的凄凉意象,情感更加悲伤;而王维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的《晓行巴峡》则更加侧重暮春时节的“浣女”“鸡鸣”“水国舟市”“山桥行人”等意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象,描写了巴峡的自然景物和风土人情,呈现出一派安宁祥和的山乡之景。诗人最后说,幸得山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水有许多的意趣,才能稍稍缓解他的离别之情、思乡之苦。</a:t>
            </a:r>
            <a:endParaRPr lang="zh-CN" altLang="en-US" dirty="0"/>
          </a:p>
        </p:txBody>
      </p:sp>
      <p:graphicFrame>
        <p:nvGraphicFramePr>
          <p:cNvPr id="4" name="表格 4"/>
          <p:cNvGraphicFramePr>
            <a:graphicFrameLocks noGrp="1"/>
          </p:cNvGraphicFramePr>
          <p:nvPr/>
        </p:nvGraphicFramePr>
        <p:xfrm>
          <a:off x="540000" y="1130871"/>
          <a:ext cx="7740000" cy="3451860"/>
        </p:xfrm>
        <a:graphic>
          <a:graphicData uri="http://schemas.openxmlformats.org/drawingml/2006/table">
            <a:tbl>
              <a:tblPr/>
              <a:tblGrid>
                <a:gridCol w="2746116"/>
                <a:gridCol w="4993884"/>
              </a:tblGrid>
              <a:tr h="602640">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王昌龄《古意》</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桃花四面发,桃叶一枝开。欲暮黄鹂啭,伤心玉镜台。清筝向明月,半夜春风来。</a:t>
                      </a:r>
                    </a:p>
                  </a:txBody>
                  <a:tcPr marL="45720" marR="45720"/>
                </a:tc>
              </a:tr>
              <a:tr h="602640">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晁补之《吴松道中二首(其二)》</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晓路雨萧萧,江乡叶正飘。天寒雁声急,岁晚客程遥。鸟避征帆却,鱼惊荡桨跳。孤舟宿何许?霜月系枫桥。</a:t>
                      </a:r>
                    </a:p>
                  </a:txBody>
                  <a:tcPr marL="45720" marR="45720"/>
                </a:tc>
              </a:tr>
              <a:tr h="831960">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张耒《感春十三首(其八)》</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浮云起南山,冉冉朝复雨。苍鸠鸣竹间,两两自相语。老农城中归,沽酒饮其妇。共言今年麦,新绿已映土;去年一尺雪,新泽至已屡;丰年坐可待,春服行欲补。</a:t>
                      </a:r>
                    </a:p>
                  </a:txBody>
                  <a:tcPr marL="45720" marR="45720"/>
                </a:tc>
              </a:tr>
              <a:tr h="602640">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杨万里《和仲良春晚即事五首(其五)》</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笋改斋前路,蔬眠雨后畦。晴江明处动,远树看来齐。我语真雕朽,君诗妙斫泥。殷勤报春去,恰恰一莺啼。</a:t>
                      </a:r>
                    </a:p>
                  </a:txBody>
                  <a:tcPr marL="45720" marR="45720"/>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诗歌的比较阅读,可以从意象的特征和感情色彩方面入手。例如:王维的诗整体选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取的意象都偏明亮向上,情感也并不消沉,哀而不伤;郦道元的诗和杜甫的诗选取的意象都偏消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极暗沉,情感比较悲苦哀伤。</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5265211"/>
            <a:chOff x="539750" y="1080000"/>
            <a:chExt cx="8127250" cy="5265211"/>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诗歌鉴赏</a:t>
              </a:r>
              <a:r>
                <a:rPr lang="zh-CN" altLang="en-US" sz="1530" kern="0" dirty="0" smtClean="0">
                  <a:solidFill>
                    <a:srgbClr val="000000"/>
                  </a:solidFill>
                  <a:latin typeface="Times New Roman" panose="02020603050405020304" pitchFamily="65" charset="-122"/>
                  <a:ea typeface="宋体" panose="02010600030101010101" pitchFamily="2" charset="-122"/>
                </a:rPr>
                <a:t>　拂晓时分直向巴峡而去,春日将尽使“我”思念京城。江色晴明有位女子在浣洗,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旭日初升群鸡竞相啼鸣。水边城市人在船上做生意,山间桥上人如在树梢上行走。登上高处,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万家井邑出现,极目远眺看得清两条支流。人们都说着异乡的方言,黄莺却用故里的声音啼叫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着。幸得山水有许多的意趣,才能稍稍排解“我”背井离乡的愁情。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此诗描写了巴峡周围的景色和风土人情。开头点明时间和地点,说在暮春的黎明,诗人行经巴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峡,心中却思念着遥远的京城。接着写诗人沿途所见所闻,清江边有浣衣的少女,朝阳里传来一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阵鸡鸣。水国乡民在舟中行商,山上有桥,行人走在桥上,如在树颠。遥望江岸远山,山桥竟横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跨在树梢之上。有人认为“万井”是指千泉万涓,而不是指千家万户,因为以巴峡的地势,不可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能像平原一样聚居很多人家,此可为一种说法。然而这些美丽的景象并不能让诗人欢快起来,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因为身在异乡,难免有思乡之愁。尤其是听到人们说着异乡方言,莺啼还是故乡声音的时候。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诗人最后说,幸得山水有许多的意趣,才能稍稍缓解自己的离别之情。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本诗写尽在外流浪漂泊异乡人的思乡之情,虽然有淡淡的离乡之愁,但总的来说,全诗所表现出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来的情绪并不消沉。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(4)本题考查对名篇名句的识记、理解和默写能力。要特别关注“暧、墟、盈、纡、骇、</a:t>
              </a:r>
              <a:endParaRPr lang="zh-CN" altLang="en-US" dirty="0"/>
            </a:p>
          </p:txBody>
        </p:sp>
        <p:sp>
          <p:nvSpPr>
            <p:cNvPr id="3" name="TextBox 2"/>
            <p:cNvSpPr txBox="1"/>
            <p:nvPr/>
          </p:nvSpPr>
          <p:spPr>
            <a:xfrm>
              <a:off x="539750" y="5992037"/>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予、鹧鸪”的写法。</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848501"/>
            <a:ext cx="8127250" cy="5912169"/>
            <a:chOff x="539750" y="848501"/>
            <a:chExt cx="8127250" cy="5912169"/>
          </a:xfrm>
        </p:grpSpPr>
        <p:sp>
          <p:nvSpPr>
            <p:cNvPr id="2" name="TextBox 2"/>
            <p:cNvSpPr txBox="1"/>
            <p:nvPr/>
          </p:nvSpPr>
          <p:spPr>
            <a:xfrm>
              <a:off x="540000" y="848501"/>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9.(2017课标全国Ⅱ,14—15)阅读下面这首宋诗,完成(1)—(2)题。(11分)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送子由使契丹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苏 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云海相望寄此身,那因远适更沾巾。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不辞驿骑凌风雪,要使天骄识凤麟。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沙漠回看清禁月</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,湖山应梦武林春</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单于若问君家世,莫道中朝第一人</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①清禁:皇宫。苏辙时任翰林学士,常出入宫禁。②武林:杭州的别称。苏轼时知杭州。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③唐代李揆被皇帝誉为“门地、人物、文学皆当世第一”。后来入吐蕃会盟,酋长问他:“闻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唐有第一人李揆,公是否?”李揆怕被扣留,骗他说:“彼李揆,安肯来邪?”</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(1)本诗尾联用了唐代李揆的典故,以下对此进行的赏析不正确的两项是(5分)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A.本联用李揆的典故准确贴切,因为苏轼兄弟在当时声名卓著,与李揆非常相似。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B.中原地域辽阔,人才济济,豪杰辈出,即使卓越如苏氏兄弟,也不敢自居第一。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C.从李揆的故事推断,如果苏辙承认自己的家世第一,很有可能被契丹君主扣留。</a:t>
              </a:r>
              <a:endParaRPr lang="zh-CN" altLang="en-US" dirty="0"/>
            </a:p>
          </p:txBody>
        </p:sp>
        <p:sp>
          <p:nvSpPr>
            <p:cNvPr id="3" name="TextBox 2"/>
            <p:cNvSpPr txBox="1"/>
            <p:nvPr/>
          </p:nvSpPr>
          <p:spPr>
            <a:xfrm>
              <a:off x="539750" y="5701149"/>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D.苏轼告诫苏辙,作为大国使臣,切莫以家世傲人,而要展示出谦恭的君子风度。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E.苏轼与苏辙兄弟情深,此时更为远行的弟弟担心,希望他小心谨慎,平安归来。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(2)本诗首联表现了诗人什么样的性格?请加以分析。(6分)</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(1)BD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(2)表现了诗人旷达的性格。苏轼兄弟情谊深重,但诗人远在杭州,与在京城的苏辙已是天各一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方。这次虽是远别,诗人表示也不会作儿女之态,悲伤落泪。</a:t>
            </a:r>
            <a:endParaRPr lang="zh-CN" altLang="en-US" dirty="0"/>
          </a:p>
        </p:txBody>
      </p:sp>
      <p:sp>
        <p:nvSpPr>
          <p:cNvPr id="3" name="TextBox 2"/>
          <p:cNvSpPr txBox="1"/>
          <p:nvPr/>
        </p:nvSpPr>
        <p:spPr>
          <a:xfrm>
            <a:off x="539750" y="2205823"/>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(1)B.无中生有,“中原地域辽阔,人才济济,豪杰辈出”,在诗中找不到依据;对“不敢自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居第一”的理由理解错误,由注释③可知,为避免被扣留,不敢自居第一。D.苏轼告诫苏辙“切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莫以家世傲人”,是担心弟弟的安危,并没有让他展示“谦恭的君子风度”。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(2)首联巧妙化用王勃的名句“无为在歧路,儿女共沾巾”,写兄弟二人虽相隔千里,但“我”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不会因兄弟出使远方而落泪,体现了其豁达的一面。</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39750" y="1348567"/>
            <a:ext cx="8127000" cy="48986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易错警示</a:t>
            </a:r>
            <a:r>
              <a:rPr lang="zh-CN" altLang="en-US" sz="1530" kern="0" dirty="0" smtClean="0">
                <a:solidFill>
                  <a:srgbClr val="000000"/>
                </a:solidFill>
                <a:latin typeface="Times New Roman" panose="02020603050405020304" pitchFamily="65" charset="-122"/>
                <a:ea typeface="宋体" panose="02010600030101010101" pitchFamily="2" charset="-122"/>
              </a:rPr>
              <a:t>　鉴赏人物形象四角度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(1)看标题、注释,初步揣摩形象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有的诗歌标题有极强的暗示性,对于形象、情感都有提示。例如,《最爱东山晴后雪》,通过标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题就可以大体揣测出本诗塑造了一个热爱自然美景的诗人形象。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有的诗歌注释也有暗示性。例如,《劳停驿》是欧阳修被贬峡州夷陵时所作。劳停驿,驿站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名。据此可以揣摩出诗中所塑造的大体是“被贬蛮荒、漂泊在外”的人物形象。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(2)赏景物(意象),分析形象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要抓住诗中所描写的景物,通过分析意象来分析形象。景物描写能够对人物的心理起烘托作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用,是人物心境的直接流露。比如诗中若出现“菊”“狭径”“柴门”等意象,则极可能塑造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的是“远离官场、热爱自然”的隐者形象。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(3)抓描写,分析形象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要抓住诗歌中描写人物“肖像”“动作”“语言”“神情”“心理”的词句,仔细分析,探寻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人物的形象特点。“醉眼千峰顶上,世间多少秋毫”一句中“醉眼”就是神态描写,很明显这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处神态描写体现了人物旷达洒脱的性格。</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539750" y="1420005"/>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(4)析典故,分析形象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引用古籍中的故事或词句,借他人(事)来比况自己,为用典。比如辛弃疾《永遇乐·京口北固亭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怀古》中“凭谁问:廉颇老矣,尚能饭否?”一句用典,作者以廉颇自比,雄心不减当年,期望为国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效力,叹无人前来问讯,徒有英雄豪情。</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与染分开说,而引词以证之”(《词学集成》引江顺诒语)。如清代刘熙载在《艺概》中就谈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道:“词有点有染,柳耆卿《雨霖铃》云:‘多情自古伤离别,更那堪、冷落清秋节!今宵酒醒何</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处?杨柳岸、晓风残月。’上二句点出离别冷落,‘今宵’二句,乃就上二句意染之。点染之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间不得有他语相隔,隔则警句亦成死灰矣。”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(2)《现代汉语词典》解释为:“绘画时点缀景物和着色,也比喻修饰文字。”可见,“点染”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也是修饰文字的一种方法,通过它,可使文章“更上一层楼”。</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5265211"/>
            <a:chOff x="539750" y="1080000"/>
            <a:chExt cx="8127250" cy="5265211"/>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10.(2017山东,14)阅读下面的唐诗,回答问题。(8分)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早上五盘岭</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岑 参</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平旦驱驷马,旷然出五盘</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江回两崖斗,日隐群峰攒。</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苍翠烟景曙,森沉云树寒。</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松疏露孤驿,花密藏回滩。</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栈道溪雨滑,畬田原草干。</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此行为知己,不觉蜀道难。</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①唐代宗大历元年(766)春,岑参作为僚属随剑南西川节度使杜鸿渐入蜀平乱,途径五盘</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岭时作。五盘岭:秦、蜀交界处峻岭,其山道曲折盘旋,故名。②出五盘:攀越五盘山道登上山</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(1)“江回两崖斗,日隐群峰攒”中的“斗”“攒”两字,生动传神,所写景物特征鲜明,请作简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要分析。(4分)</a:t>
              </a:r>
              <a:endParaRPr lang="zh-CN" altLang="en-US"/>
            </a:p>
          </p:txBody>
        </p:sp>
        <p:sp>
          <p:nvSpPr>
            <p:cNvPr id="3" name="TextBox 2"/>
            <p:cNvSpPr txBox="1"/>
            <p:nvPr/>
          </p:nvSpPr>
          <p:spPr>
            <a:xfrm>
              <a:off x="539750" y="5992037"/>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(2)蜀道历来以艰险著称,为什么诗人却说“不觉蜀道难”?请结合全诗,谈谈你的理解。(4分)</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(1)①“斗”字,描写两岸崖石耸峙欲错,犹如两兽相斗,凸显了江崖陡峭、峥嵘之势。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②“攒”字,描写群峰相连,层次莫辨,仿佛聚在一起,刻画了峰峦密集、重叠之态。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(2)①诗人入蜀是为报知己,为平蜀乱,虽然途中山峦重叠、险滩暗藏,但不觉艰险。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②诗人登上山顶后,心旷神怡,因此所观之景虽奇险但他感觉富有情趣。</a:t>
            </a:r>
            <a:endParaRPr lang="zh-CN" altLang="en-US" dirty="0"/>
          </a:p>
        </p:txBody>
      </p:sp>
      <p:sp>
        <p:nvSpPr>
          <p:cNvPr id="3" name="TextBox 2"/>
          <p:cNvSpPr txBox="1"/>
          <p:nvPr/>
        </p:nvSpPr>
        <p:spPr>
          <a:xfrm>
            <a:off x="539750" y="2560365"/>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(1)可按照阐释词义、明确表现手法、描绘“斗”“攒”所展现的图景、概括景物特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征四个步骤进行。“斗”“攒”两字都用了拟人的修辞手法,“斗”字将高耸的山崖人格化,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江流回转曲折,两岸山崖遥望对峙,如同相互争斗一样;而“攒”字将群峰人格化,描绘了太阳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被遮挡时群峰聚集的画面。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(2)通读全诗,可知主要有两方面的内容:一是蜀道沿途景色优美,二是诗人报友急切。回答此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题时,从以上两个方面入手,结合诗句简要分析即可。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11.(2017课标全国Ⅰ,14—15)阅读下面这首宋诗,回答问题。(11分)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礼部贡院阅进士就试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欧阳修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紫案焚香暖吹轻,广庭清晓席群英。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无哗战士衔枚勇,下笔春蚕食叶声。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乡里献贤先德行,朝廷列爵待公卿。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自惭衰病心神耗,赖有群公鉴裁精。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(1)下列对这首诗的赏析,不恰当的两项是(5分)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A.诗的第一句写出了考场肃穆而又怡人的环境,衬托出作者的喜悦心情。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B.第三句重点在表现考生们奋勇争先、一往无前,所以把他们比作战士。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C.参加礼部考试的考生都由各地选送而来,道德品行是选送的首要依据。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D.朝廷对考生寄予了殷切的期望,希望他们能够成长为国家的栋梁之材。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E.作者承认自己体弱多病的事实,表示选材工作要依靠其他考官来完成。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(2)本诗的第四句“下笔春蚕食叶声”广受后世称道,请赏析这一句的精妙之处。(6分)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(1)BE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(2)①用春蚕食叶描摹考场内考生落笔纸上的声响,生动贴切;②动中见静,越发见出考场的庄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严寂静;③强化作者充满希望的喜悦之情。</a:t>
            </a:r>
            <a:endParaRPr lang="zh-CN" altLang="en-US" dirty="0"/>
          </a:p>
        </p:txBody>
      </p:sp>
      <p:sp>
        <p:nvSpPr>
          <p:cNvPr id="3" name="TextBox 2"/>
          <p:cNvSpPr txBox="1"/>
          <p:nvPr/>
        </p:nvSpPr>
        <p:spPr>
          <a:xfrm>
            <a:off x="539750" y="2134385"/>
            <a:ext cx="8127000" cy="31338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(1)本题考查鉴赏诗歌的形象、表达技巧、思想内容的能力。B项,“重点在表现考生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们奋勇争先、一往无前”说法错误。古代行军时士卒口中衔枚,以防喧哗。诗歌的第三句用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“衔枚”来形容考生安静的状态,不是写考生的奋勇争先。E项,诗歌的尾联是作者自谦的话,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表现了他对同僚的谆谆嘱托,透露出一种惜才爱才的真挚感情,也表达了为国选才的责任感和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使命感,不是说作者自己真的体弱多病。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(2)本题考查鉴赏诗歌的语言、表达技巧、思想内容的能力。可以从诗歌描写的内容和使用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的手法入手分析。这句诗可以拆分为“下笔”“春蚕食叶声”两部分,思考两者的联系,可知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诗句使用了比喻的修辞手法,用“春蚕食叶声”来比喻考生下笔写字的声音,以此表现作者的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喜悦之情;作者用“春蚕食叶声”来反衬考场的安静,是动中见静的表现手法。</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4859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诗歌赏析</a:t>
            </a:r>
            <a:r>
              <a:rPr lang="zh-CN" altLang="en-US" sz="1530" kern="0" dirty="0" smtClean="0">
                <a:solidFill>
                  <a:srgbClr val="000000"/>
                </a:solidFill>
                <a:latin typeface="Times New Roman" panose="02020603050405020304" pitchFamily="65" charset="-122"/>
                <a:ea typeface="宋体" panose="02010600030101010101" pitchFamily="2" charset="-122"/>
              </a:rPr>
              <a:t>　《礼部贡院阅进士就试》是北宋文学家欧阳修创作的一首七言律诗。这首诗写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出他主持礼部考试时,见到考场中英才济济,考试场面寂静、肃穆而充满生气,为朝廷得添新人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而由衷地感到喜悦。从诗中可知,考试时间是在初春时节。首联着力渲染了礼部试院的考场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环境——群英毕至,贡院里肃穆幽雅,试院中焚起了香,以消除人多的异味,且能渲染祥瑞肃穆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的气氛。颔联重点描绘考生们答题的情况,考生们大清早就入场了,没有一点喧闹嘈杂之声。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试题发下后,考生们奋笔疾书,一片沙沙沙的声音,好似春蚕在吃桑叶。颈联表明考试意义,诗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人对此景象不禁发出感慨,济济多士,尽是天下英才、国家栋梁。尾联自谦衰病,谆谆嘱托同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僚,作为选拔人才的考官,应当具有慧眼,认真鉴别。诗中说自己老病,精神不济,阅卷、挑选人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才之事要拜托同仁,其实是谦逊之辞。全诗透露出一种惜才、爱才的真挚感情,也表达了要为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国选出良才的责任感和使命感。</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12.(2017课标全国Ⅲ,14—15)阅读下面这首唐诗,回答问题。(11分)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编集拙诗,成一十五卷,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因题卷末,戏赠元九、李二十</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白居易</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一篇长恨有风情</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,十首秦吟近正声</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每被老元偷格律,苦教短李伏歌行</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④</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世间富贵应无分,身后文章合有名。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莫怪气粗言语大,新排十五卷诗成。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①元九、李二十:分指作者的朋友元稹、李绅,即诗中的“老元”“短李”。李绅身材</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矮小,时称“短李”。②长恨:指作者的长诗《长恨歌》。③秦吟:指作者的讽喻组诗《秦中</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吟》。正声:雅正的诗篇。④伏:服气。</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(1)以下对本诗的理解和分析,不正确的两项是(5分)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A.《长恨歌》和《秦中吟》都是白居易的得意之作,能够作为其诗歌创作的代表。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B.元稹常常私下对白居易的诗歌进行模仿,这从侧面说明了白诗较高的创作水准。</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C.白居易在诗中称呼李绅为“短李”,也隐含着不太认可李绅诗歌创作的意思。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D.作者坚信自己必将因文学成就而名扬后世,因此并不介意在当时是否得到认可。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E.在诗的最后两句中,白居易称,自己新编出的诗集可以成为自我炫耀的资本。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(2)请从“戏赠”入手,结合全诗,分析作者表达的情感态度。(6分)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(1)CD</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(2)①诗人戏谑友人,夸耀自己,通过诙谐的态度表现出对文学成就的自得;②诗歌并不全是戏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言,也透露出一丝对自己现实境况的无奈与自嘲。</a:t>
            </a:r>
            <a:endParaRPr lang="zh-CN" altLang="en-US" dirty="0"/>
          </a:p>
        </p:txBody>
      </p:sp>
      <p:sp>
        <p:nvSpPr>
          <p:cNvPr id="3" name="TextBox 2"/>
          <p:cNvSpPr txBox="1"/>
          <p:nvPr/>
        </p:nvSpPr>
        <p:spPr>
          <a:xfrm>
            <a:off x="539750" y="2205823"/>
            <a:ext cx="8127000" cy="277960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(1)C.说“短李”是戏称,以示二人关系亲密,诗中虽有让李绅服气自己的创作不容易的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意思,但并没有“不太认可李绅诗歌创作”的意思。D.颈联前句说此时富贵与“我”无缘,颈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联后句说以后会诗名远扬。前后不构成因果关系。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(2)友人之间相戏,无须客气,无须谦虚,围绕这一点,再结合诗句逐一分析作者的情感态度。首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联,大言不惭,“有风情”“近正声”,自评极高,颇为自负。颔联,“偷”“伏”,戏谑、调侃友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人,一则表现友情之深,二则自夸才高。颈联,说自己与富贵无缘,自是不被当权者认可,有隐隐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的失落;说文章应扬名,又洋溢着昂扬的自信。尾联,“莫怪”说破戏谑之意,“诗成”又洋溢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着喜悦之情。</a:t>
            </a:r>
            <a:endParaRPr lang="zh-CN" altLang="en-US" dirty="0"/>
          </a:p>
        </p:txBody>
      </p:sp>
      <p:sp>
        <p:nvSpPr>
          <p:cNvPr id="4" name="TextBox 2"/>
          <p:cNvSpPr txBox="1"/>
          <p:nvPr/>
        </p:nvSpPr>
        <p:spPr>
          <a:xfrm>
            <a:off x="539750" y="5063343"/>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知识归纳</a:t>
            </a:r>
            <a:r>
              <a:rPr lang="zh-CN" altLang="en-US" sz="1530" kern="0" dirty="0" smtClean="0">
                <a:solidFill>
                  <a:srgbClr val="000000"/>
                </a:solidFill>
                <a:latin typeface="Times New Roman" panose="02020603050405020304" pitchFamily="65" charset="-122"/>
                <a:ea typeface="宋体" panose="02010600030101010101" pitchFamily="2" charset="-122"/>
              </a:rPr>
              <a:t>　准确分析诗歌情感态度的技巧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①小序与注释,认真来研读。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②置身于情境,自然能体会。将自己置身于诗中所描绘的情境中,模拟声情,化身为诗人,自然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体会作者的感情。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③逐句去分析,品准关键词。不要随意引申,不可无中生有,即“品准”。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13.(2017天津,14)阅读下面的宋诗,按要求作答。(8分)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太湖恬亭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[宋]王安石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槛临溪上绿阴围,溪岸高低入翠微。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日落断桥人独立,水涵幽树鸟相依。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清游始觉心无累,静处谁知世有机。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更待夜深同徙倚</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[注]</a:t>
            </a:r>
            <a:r>
              <a:rPr lang="zh-CN" altLang="en-US" sz="1530" kern="0" dirty="0" smtClean="0">
                <a:solidFill>
                  <a:srgbClr val="000000"/>
                </a:solidFill>
                <a:latin typeface="Times New Roman" panose="02020603050405020304" pitchFamily="65" charset="-122"/>
                <a:ea typeface="宋体" panose="02010600030101010101" pitchFamily="2" charset="-122"/>
              </a:rPr>
              <a:t>,秋风斜月钓舟归。</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徙倚:徘徊,流连不去。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(1)第二联描绘了怎样的画面?(2分)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(2)简析第三联所表现的诗人心境。(3分)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(3)尾联运用了多种艺术手法,任选一种加以简析。(3分)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402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(1)人景相融的宁静画面:断桥边夕阳西下,树影倒映水中,鸟雀在枝头相互依偎,诗人独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自欣赏美景。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(2)正因为能“清游”“静处”,享受清幽美景,诗人才能放下身边的俗事,觉得心无挂碍。表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现了诗人宅心事外,与世相忘的闲适之心。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(3)①虚写。“夜深同徙倚,秋风斜月钓舟归”是诗人想象的情景,这样写呈现了清幽闲逸的意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②以景结情。描绘“夜深同徙倚,秋风斜月钓舟归”的画面,寄托了诗人的闲适之情,使全诗韵</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味悠长。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③情景交融(借景抒情)。闲适之情与“夜深同徙倚,秋风斜月钓舟归”之景交融,使情感表达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含蓄深长。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(任选一种)</a:t>
            </a:r>
            <a:endParaRPr lang="zh-CN" altLang="en-US" dirty="0"/>
          </a:p>
        </p:txBody>
      </p:sp>
      <p:sp>
        <p:nvSpPr>
          <p:cNvPr id="3" name="TextBox 2"/>
          <p:cNvSpPr txBox="1"/>
          <p:nvPr/>
        </p:nvSpPr>
        <p:spPr>
          <a:xfrm>
            <a:off x="539750" y="4991905"/>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(1)本题考查分析诗歌形象的能力。结合第二联的日、桥、水、树、鸟等意象,描述画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面内容,人景合一,画面宁静、和谐。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(2)本题考查赏析诗歌思想情感的能力。诗人陶醉于清幽的美景之中,心中没有了世俗事务的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困扰,更放下了争名夺利的机巧之心,与世无争,物我两忘。</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2.(2017浙江,19—20)阅读下面这首诗,完成(1)—(2)题。(8分)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采地黄者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白居易</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麦死春不雨,禾损秋早霜。岁晏无口食,田中采地黄</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。采之将何用?持以易糇粮。凌晨荷插</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去,薄暮不盈筐。携来朱门家,卖与白面郎。与君啖肥马,可使照地光。愿易马残粟,救此苦饥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①地黄:玄参科植物名,其根可入药。②插:通“锸”。铁锹。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(1)本诗前八句叙写</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,后六句叙写</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,反映了中唐时期悲惨的社会现实。(2分)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(2)这首诗的叙述与对比手法特色鲜明,试作赏析。(6分)</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4197657"/>
            <a:chOff x="539750" y="1080000"/>
            <a:chExt cx="8127250" cy="4197657"/>
          </a:xfrm>
        </p:grpSpPr>
        <p:sp>
          <p:nvSpPr>
            <p:cNvPr id="2" name="TextBox 2"/>
            <p:cNvSpPr txBox="1"/>
            <p:nvPr/>
          </p:nvSpPr>
          <p:spPr>
            <a:xfrm>
              <a:off x="540000" y="1080000"/>
              <a:ext cx="8127000" cy="24264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审题方法</a:t>
              </a:r>
              <a:r>
                <a:rPr lang="zh-CN" altLang="en-US" sz="1530" kern="0" dirty="0" smtClean="0">
                  <a:solidFill>
                    <a:srgbClr val="000000"/>
                  </a:solidFill>
                  <a:latin typeface="Times New Roman" panose="02020603050405020304" pitchFamily="65" charset="-122"/>
                  <a:ea typeface="宋体" panose="02010600030101010101" pitchFamily="2" charset="-122"/>
                </a:rPr>
                <a:t>　对诗歌情感的分析注意从诗歌的抒情方式和诗歌中的重点词语入手。此诗是王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安石的诗歌,表明情感的词语是“无累”“有机”,所以从词语的角度找到突破口。有时可借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助抒情方式进行分析,若是借景抒情,必须理解体会画面的特点,进而概括情感。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(3)本题考查赏析诗歌艺术手法的能力。“更待”一词为“再等到”,由此可知,此句为想象之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景,想象了一派清幽闲逸的景色。“秋风斜月钓舟归”是以景结情,区别于其他诗词的直抒胸</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臆式作结,言有尽而意无穷。同时情景交融,“闲适”之情与“清幽”之景相融合,使情感表达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含蓄深长。</a:t>
              </a:r>
              <a:endParaRPr lang="zh-CN" altLang="en-US" dirty="0"/>
            </a:p>
          </p:txBody>
        </p:sp>
        <p:sp>
          <p:nvSpPr>
            <p:cNvPr id="3" name="TextBox 2"/>
            <p:cNvSpPr txBox="1"/>
            <p:nvPr/>
          </p:nvSpPr>
          <p:spPr>
            <a:xfrm>
              <a:off x="539750" y="3557571"/>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疑难突破</a:t>
              </a:r>
              <a:r>
                <a:rPr lang="zh-CN" altLang="en-US" sz="1530" kern="0" dirty="0" smtClean="0">
                  <a:solidFill>
                    <a:srgbClr val="000000"/>
                  </a:solidFill>
                  <a:latin typeface="Times New Roman" panose="02020603050405020304" pitchFamily="65" charset="-122"/>
                  <a:ea typeface="宋体" panose="02010600030101010101" pitchFamily="2" charset="-122"/>
                </a:rPr>
                <a:t>　诗歌的艺术手法主要有表现手法和修辞手法。表现手法主要有烘托、以动写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静、虚实结合、先抑后扬、直抒胸臆、借景抒情、即事感怀、托物言志、怀古伤今等。修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辞手法主要有比喻、拟人、对偶、借代、设问、反问等。一般而言,表现手法和修辞手法集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中在某一联诗句中,答题时要先答出手法,再结合诗歌内容分析为什么是这种手法,最后分析艺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术效果。</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14.(2016江苏,10—11)阅读下面这首宋词,完成(1)—(2)题。(11分)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八声甘州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辛弃疾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夜读《李广传》,不能寐。因念晁楚老、杨民瞻</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约同居山间,戏用李广事,赋以寄之。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故将军饮罢夜归来,长亭解雕鞍。恨灞陵醉尉,匆匆未识,桃李无言。射虎山横一骑,裂石响惊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弦。落魄封侯事,岁晚田园。　　谁向桑麻杜曲,要短衣匹马,移住南山。看风流慷慨,谈笑过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残年</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。汉开边、功名万里,甚当时、健者也曾闲。纱窗外、斜风细雨,一阵轻寒。</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①晁楚老、杨民瞻:辛弃疾的友人。②杜甫《曲江三章》其三:“自断此生休问天,杜曲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幸有桑麻田,故将移住南山边。短衣匹马随李广,看射猛虎终残年。”此处化用杜诗。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(1)本词上阕选取了李广的哪些事迹?这样选材有什么表达效果?(5分)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(2)下阕寄寓了作者什么样的思想情感?请简要分析。(6分)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(1)第一问:灞陵受辱亭尉,射虎中石,功高难封侯。第二问:通过对这些事迹的提炼铺陈,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营造了英雄晚景落魄的氛围,暗寓了作者有相似的境遇。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(2)化用杜诗,回应朋友邀约同居山间的盛情,赞赏朋友的高风;借李广自比,表达了对南宋当局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的不满;结句融情于景,抒写了壮志难酬的悲凉。</a:t>
            </a:r>
            <a:endParaRPr lang="zh-CN" altLang="en-US" dirty="0"/>
          </a:p>
        </p:txBody>
      </p:sp>
      <p:sp>
        <p:nvSpPr>
          <p:cNvPr id="3" name="TextBox 2"/>
          <p:cNvSpPr txBox="1"/>
          <p:nvPr/>
        </p:nvSpPr>
        <p:spPr>
          <a:xfrm>
            <a:off x="539750" y="2563013"/>
            <a:ext cx="8127000" cy="31338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(1)词的上阕共四句,后三句每句一事。从“恨灞陵醉尉,匆匆未识,桃李无言”里,可归</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纳出“受辱亭尉”;从“射虎山横一骑,裂石响惊弦”概括出“射虎中石”;从“落魄封侯事,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岁晚田园”概括出“功高难封侯”。这些事迹,表现了李广晚景凄凉的境况,这与作者人生经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历有关,有共鸣之意。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(2)“谁向桑麻杜曲,要短衣匹马,移住南山”,借杜甫之典,呼应词开篇处的序“因念晁楚老、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杨民瞻约同居山间”,表明朋友邀约同居山间的盛情,赞赏朋友的高风。“汉开边、功名万里,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甚当时、健者也曾闲”,再借汉言宋,表达对邪曲之害公、方正之不容的愤慨,讽刺宋朝求和讳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战、斥退一切抗战者的弊端,批判奸佞之人的阴险和卑劣。“纱窗外、斜风细雨,一阵轻寒”,</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隐喻奸邪之辈阴险卑劣,表达词人壮志难酬的悲凉。</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15.(2016课标全国Ⅰ,8—9)阅读下面这首唐诗,完成(1)—(2)题。(11分)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金陵望汉江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李 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汉江回万里,派作九龙盘</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横溃豁中国,崔嵬飞迅湍。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六帝沦亡后</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,三吴不足观</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我君混区宇,垂拱众流安。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今日任公子,沧浪罢钓竿</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④</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①派:河的支流。长江在湖北、江西一带,分为很多支流。②六帝:代指六朝。③三吴:古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吴地后分为三,即吴兴、吴郡、会稽。④这两句的意思是,当今任公子已无须垂钓了,因为江海</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中已无巨鱼,比喻已无危害国家的巨寇。任公子是《庄子》中的传说人物,他用很大的钓钩和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极多的食饵钓起一条巨大的鱼。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(1)诗的前四句描写了什么样的景象?这样写有什么用意?(6分)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(2)诗中运用任公子的典故,表达了什么样的思想感情?(5分)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(1)这四句描写了江水万流横溃、水势浩瀚、气势宏大的景象。作者以此为下文颂扬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盛唐天下一家、国运兴盛积蓄气势,有利于突出诗的主旨。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(2)①作者以水无巨鱼代指世无巨寇,表达了对大唐一统天下、开创盛世伟绩的歌颂;②作者自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比任公子,觉得在太平盛世没有机会施展才干,不免流露出一丝英雄无用武之地的失落。</a:t>
            </a:r>
            <a:endParaRPr lang="zh-CN" altLang="en-US" dirty="0"/>
          </a:p>
        </p:txBody>
      </p:sp>
      <p:sp>
        <p:nvSpPr>
          <p:cNvPr id="3" name="TextBox 2"/>
          <p:cNvSpPr txBox="1"/>
          <p:nvPr/>
        </p:nvSpPr>
        <p:spPr>
          <a:xfrm>
            <a:off x="539750" y="2563013"/>
            <a:ext cx="8127000" cy="38402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(1)诗的前四句寓情于景:汉江延绵曲折长达万里,分作九条支流就如同九条巨龙盘踞。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江水四溢,泛滥于广大中原地区,波涛汹涌,迅疾奔流。写出了远去的汉江气势浩大,特别是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三、四句用江水泛滥造成的巨大影响和损失来写前朝国运不兴,为歌颂当下盛世蓄势。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(2)题目不仅指出了用典的表达技巧,而且还指出具体典故。答题时只要指出用典在主题情感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上的表达作用即可。首先阅读注释,了解任公子的典故。典故中的人、事、物具有比喻意义: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“任公子”代表贤臣良将,“垂钓”指平定叛乱,“巨鱼”比喻危害国家的巨寇,“很大的钓钩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和极多的食饵”喻指费很大的力气。再联系诗歌语境,把握思想情感。六代的帝王沉寂沦亡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之后,三吴已没有了昔日之盛,无足称赏。本朝圣明之君统一天下,垂衣拱手,无为而治。今天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的任公子,已不需要沧海垂钓而罢竿了。然后结合背景,知人论世。当时的唐王朝正处在开元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盛世之时,天下一统,海天清晏。诗中反用“任公子东海钓巨鱼”的典故,来表达作者江汉宁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静、地无巨寇的社会理想。但盛世之下,诗人空有大才却无用武之地,不免徒增伤悲。</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16.(2016课标全国Ⅱ,8—9)阅读下面这首唐诗,完成(1)—(2)题。(11分)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丹青引赠曹将军霸</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(节选)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杜 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先帝天马玉花骢</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,画工如山貌不同。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是日牵来赤墀下</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kern="0" dirty="0" smtClean="0">
                <a:solidFill>
                  <a:srgbClr val="000000"/>
                </a:solidFill>
                <a:latin typeface="Times New Roman" panose="02020603050405020304" pitchFamily="65" charset="-122"/>
                <a:ea typeface="宋体" panose="02010600030101010101" pitchFamily="2" charset="-122"/>
              </a:rPr>
              <a:t>,迥立阊阖生长风</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④</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诏谓将军拂绢素,意匠惨淡经营中。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斯须九重真龙出</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⑤</a:t>
            </a:r>
            <a:r>
              <a:rPr lang="zh-CN" altLang="en-US" sz="1530" kern="0" dirty="0" smtClean="0">
                <a:solidFill>
                  <a:srgbClr val="000000"/>
                </a:solidFill>
                <a:latin typeface="Times New Roman" panose="02020603050405020304" pitchFamily="65" charset="-122"/>
                <a:ea typeface="宋体" panose="02010600030101010101" pitchFamily="2" charset="-122"/>
              </a:rPr>
              <a:t>,一洗万古凡马空。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①曹将军霸:曹霸,唐代著名画家,官至左武卫将军。②玉花骢:唐玄宗御马名。③赤墀: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宫殿前的红色台阶。④阊阖:传说中的天门,这里指宫门。⑤斯须:一会儿。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(1)如何理解曹霸画的马“一洗万古凡马空”?曹霸是怎样做到的?请简要分析。(5分)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(2)为了突出曹霸的高超画技,诗人作了哪些铺垫?请简要分析。(6分)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264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(1)第一问: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曹霸所画玉花骢神奇雄俊,如飞龙跃出,其他人画的“凡马”在此马面前都不免相形失色。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第二问: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曹霸先凝神构思,苦心布局,然后落笔挥洒,顷刻之间一气呵成。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(2)①画工如山貌不同:写曹霸要画的马已有众多画工画过,但画得都不成功。强调此马的雄俊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非凡手可得,造成此马难画的印象。②迥立阊阖生长风:写真马昂头站立,给人万里生风之感,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进一步点出画家要捕捉住此马飞动的神采尤其不易。</a:t>
            </a:r>
            <a:endParaRPr lang="zh-CN" altLang="en-US" dirty="0"/>
          </a:p>
        </p:txBody>
      </p:sp>
      <p:sp>
        <p:nvSpPr>
          <p:cNvPr id="3" name="TextBox 2"/>
          <p:cNvSpPr txBox="1"/>
          <p:nvPr/>
        </p:nvSpPr>
        <p:spPr>
          <a:xfrm>
            <a:off x="539750" y="3634583"/>
            <a:ext cx="8127000" cy="27806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(1)本题考查理解、鉴赏诗歌语言的能力。第一问,“一洗万古凡马空”可翻译为“一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下比得万代凡马皆成了平庸”。写出了曹霸所画玉花骢的神奇雄俊,与众不同。第二问,可结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合“意匠惨淡经营中”“斯须九重真龙出”两句理解,这两句可翻译为“你匠心独运惨淡经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营刻苦用功”“片刻间九天龙马就在绢上显现”,由此可见曹霸画马首先凝神构思,苦心布局,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然后落笔挥洒,一气呵成。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(2)本题考查鉴赏诗歌结构技巧的能力。首先,对全诗进行整体理解把握,准确翻译诗歌语言,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然后思考“作了哪些铺垫”。“画工如山貌不同”写多少画家画唐玄宗的御马玉花骢,都与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原貌不同,不能与其神似。用“生长风”形容玉花骢的神奇雄俊。</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17.(2016课标全国Ⅲ,8—9)阅读下面的宋诗,完成(1)—(2)题。(11分)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内宴奉诏作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曹 翰</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三十年前学六韬</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,英名尝得预时髦</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曾因国难披金甲,不为家贫卖宝刀。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臂健尚嫌弓力软,眼明犹识阵云高</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④</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庭前昨夜秋风起,羞见盘花旧战袍。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①曹翰(923—992),宋初名将。②六韬:古代兵书。③时髦:指当代俊杰。④阵云:战争中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的云气,这里有战阵之意。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(1)诗的颈联又作“臂弱尚嫌弓力软,眼昏犹识阵云高”,你认为哪一种比较好?为什么?请简要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分析。(5分)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(2)这首诗与辛弃疾的《破阵子(醉里挑灯看剑)》题材相似,但情感基调却有所不同,请指出二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者的不同之处。(6分)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4870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(1)观点一:作“弱”“昏”好。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①“臂弱”“眼昏”表明作者承认自己年老体衰的客观事实,但强调即便如此,也还是能够去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冲锋陷阵;②更强烈地表现出作者只要一息尚存,就不忘杀敌报国的刚毅精神。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观点二:作“健”“明”好。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①“臂健”“眼明”表明作者认为虽然岁月流逝,但身体依然强健,当然还可以冲锋陷阵,为国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驱驰;②表现出作者心存随时准备杀敌报国的坚定信念,而忘记自己老之将至。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答出①,给2分;答出②,给3分。意思答对即可。如有其他答案,只要言之成理,可酌情给分。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(2)①曹诗写自己虽已年老,但报国之心犹存,重在表达“老骥伏枥,志在千里”的豪情;②辛词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通过追怀金戈铁马的往事,表达英雄白首、功业未成的悲慨。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每答出一点给3分。意思答对即可。如有其他答案,只要言之成理,可酌情给分。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539750" y="965700"/>
            <a:ext cx="8127250" cy="5614368"/>
            <a:chOff x="539750" y="1080000"/>
            <a:chExt cx="8127250" cy="5614368"/>
          </a:xfrm>
        </p:grpSpPr>
        <p:sp>
          <p:nvSpPr>
            <p:cNvPr id="2" name="TextBox 2"/>
            <p:cNvSpPr txBox="1"/>
            <p:nvPr/>
          </p:nvSpPr>
          <p:spPr>
            <a:xfrm>
              <a:off x="540000" y="1080000"/>
              <a:ext cx="8127000" cy="461200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(1)此题为开放性试题。若认为作“健”“明”好,则联系诗句,分三步解答即可:第一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步,解释含义,“臂健”“眼明”指臂膀健硕、眼睛明亮;第二步,将其放在语境里理解,“尚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嫌”“犹识”强调尽管岁月流逝,但身体强健,仍识得战阵;第三步,体会感情,全诗表达了作者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随时准备杀敌报国的坚定信念。认为“弱”“昏”两字较好的作答也可分为以上三步: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“弱”“昏”指体弱眼花,表达作者虽承认自己年老体衰,但依旧不忘杀敌报国的刚毅精神。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(2)由“三十年前学六韬”可知作者此时年事已高;“不为家贫卖宝刀”表示作者一直把宝刀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藏在身边,时刻准备为国效力;“尚嫌弓力软”“犹识阵云高”表明作者认为自己还能上阵杀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敌。这首诗表达了作者虽然年事已高、但报国之心犹存的思想感情。辛弃疾《破阵子》的末句“可怜白发生”点出了全词 的情感基调,以沉痛的笔调,表达了英雄白首、功业未成的悲慨。</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评析</a:t>
              </a:r>
              <a:r>
                <a:rPr lang="zh-CN" altLang="en-US" sz="1530" kern="0" dirty="0" smtClean="0">
                  <a:solidFill>
                    <a:srgbClr val="000000"/>
                  </a:solidFill>
                  <a:latin typeface="Times New Roman" panose="02020603050405020304" pitchFamily="65" charset="-122"/>
                  <a:ea typeface="宋体" panose="02010600030101010101" pitchFamily="2" charset="-122"/>
                </a:rPr>
                <a:t>   （1)本题考查诗歌的炼字。作答炼字题一般分为三步:第一步,解释该字或词</a:t>
              </a:r>
              <a:endParaRPr lang="zh-CN" altLang="en-US" dirty="0"/>
            </a:p>
            <a:p>
              <a:pPr marL="0" indent="0" eaLnBrk="0" latinLnBrk="1" hangingPunct="0">
                <a:lnSpc>
                  <a:spcPct val="150000"/>
                </a:lnSpc>
                <a:spcBef>
                  <a:spcPts val="215"/>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在句中的含义。解释含义除了说明该字或词在句中的具体意思外,还应当考虑语法现象和表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现手法,如词类活用、比拟、化动为静等。第二步,把该字或词放入原句中描述景象,并用自己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的语言再现诗句表现的图景。第三步,点出该字烘托了怎样的意境,或表达了怎样的感情。(2)</a:t>
              </a:r>
              <a:endParaRPr lang="zh-CN" altLang="en-US" dirty="0"/>
            </a:p>
          </p:txBody>
        </p:sp>
        <p:sp>
          <p:nvSpPr>
            <p:cNvPr id="5" name="TextBox 2"/>
            <p:cNvSpPr txBox="1"/>
            <p:nvPr/>
          </p:nvSpPr>
          <p:spPr>
            <a:xfrm>
              <a:off x="539750" y="5634847"/>
              <a:ext cx="8127000" cy="1059521"/>
            </a:xfrm>
            <a:prstGeom prst="rect">
              <a:avLst/>
            </a:prstGeom>
            <a:noFill/>
          </p:spPr>
          <p:txBody>
            <a:bodyPr wrap="square" lIns="0" tIns="0" rIns="0" bIns="0" rtlCol="0">
              <a:spAutoFit/>
            </a:bodyPr>
            <a:lstStyle/>
            <a:p>
              <a:pPr marL="0" indent="0" eaLnBrk="0" latinLnBrk="1" hangingPunct="0">
                <a:lnSpc>
                  <a:spcPct val="150000"/>
                </a:lnSpc>
                <a:spcBef>
                  <a:spcPts val="215"/>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本题考查考生对古诗词情感主旨的理解能力。解答此题,要从诗歌的主题思想来把握。易错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分析:容易出错的是对两首诗词所表达的思想情感分辨不清,表述不到位;又因辛弃疾的《破阵</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子》是初中所学知识,不能准确回忆其内容,因而概括不出其情感。</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338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(1)采地黄　卖地黄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(2)叙述: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①以采地黄者的口吻叙述,虽无一字怨语,读来却愈觉辛酸。</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②以时间顺序来叙述事情发展过程,层层深入,脉络分明,给人以清晰而深刻的印象。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③从头到尾都是客观叙述。诗人寓情于事,貌似不动声色却渗透自己的爱憎之情。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对比: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①朱门与农家、白面郎与采地黄者、肥马食地黄与采地黄者饥肠无食等对比,揭露了贫富差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②着重突出“人不如马”,加强了对比效果,揭露深刻,批判的锋芒更加犀利。</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338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18.(2016天津,14)阅读下面的诗,按要求作答。(8分)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登裴秀才迪小台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[唐]王 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端居不出户,满目望云山。落日鸟边下,秋原人外闲。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遥知远林际,不见此檐间。好客多乘月,应门莫上关。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(选自《全唐诗》)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(1)“满目望云山”句中“望”字一作“空”,你认为这两个字用哪个更好?请说明理由。(2分)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(2)请结合诗句说明颔联采用了哪些表现手法。(3分)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(3)你如何理解诗中的“闲”字?(3分)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(1)“望”:照应题目中的“登台”,引出后面描写的景物。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或“空”:①营造空旷的意境;②流露出超然心态。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(2)①动静结合。落日与鸟,是动态描写;秋日原野,是静态描写。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②寓情于景。通过描写秋原的空阔,表现出诗人闲适的心境。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(3)一个“闲”字,点出闲景、闲人、闲心,写出了闲境之美、闲适之情。</a:t>
            </a:r>
            <a:endParaRPr lang="zh-CN" altLang="en-US" dirty="0"/>
          </a:p>
        </p:txBody>
      </p:sp>
      <p:sp>
        <p:nvSpPr>
          <p:cNvPr id="3" name="TextBox 2"/>
          <p:cNvSpPr txBox="1"/>
          <p:nvPr/>
        </p:nvSpPr>
        <p:spPr>
          <a:xfrm>
            <a:off x="539750" y="2925587"/>
            <a:ext cx="8127000" cy="27806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(1)这是一道炼字赏析题,首先确定用哪个字更好,然后可从结构、内容等方面来说明理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由。如认为“望”更好,可从与题目相照应、与后文的关系等方面说明理由;如认为“空”更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好,可考虑从其所传达的意思、所传递的情感、所营造的意境等方面说明理由。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(2)常见的表现手法有借景抒情、寓情于景、动静结合、虚实结合、渲染、联想等。本诗颔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联中,“落日”与“鸟”是动态描写,“秋日原野”是静态描写,由此可知采用了动静结合的手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法;“秋原人外闲”,用秋原的空阔来表现诗人的心境,可知还采用了寓情于景的手法。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(3)这道题问的是对一个字的理解,实际上是要求扣住“诗眼”进行分析。“你如何理解”,既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可以写出你对诗中所写“闲”字的内涵的理解,也可以写自己由此诗生发的联想。</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19.(2016山东,14)阅读下面的元曲,回答问题。(8分)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水仙子·舟中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孙周卿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孤舟夜泊洞庭边,灯火青荧对客船,朔风吹老梅花片。推开篷雪满天。诗豪与风雪争先,雪片与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风鏖战,诗和雪缴缠。一笑琅然。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(1)分析“诗豪与风雪争先,雪片与风鏖战,诗和雪缴缠”使用的两种修辞手法。(4分)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(2)结合作品,简要分析作者的情感变化。(4分)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791351"/>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(1)比拟、排比。“诗豪与风雪争先”“雪片与风鏖战”,用“争先”“鏖战”把“诗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豪”“风”和“雪”拟人化,“诗和雪缴缠”,用“缴缠”将“诗”拟物,把抽象的“诗”具象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化,生动形象地描写风雪交加的壮美,表现作者迸发的诗情。“诗豪与风雪争先,雪片与风鏖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战,诗和雪缴缠”构成排比句,描写了作者的诗情与风雪难分难解的关系,渲染了气氛。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(2)孤舟夜泊、青荧客船、朔风等,表现了作者的孤独之感、羁旅之思;漫天飞雪激发了作者的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创作豪情,风雪鏖战,“诗豪”与风雪争先,“诗”又与雪缴缠,表现了作者啸傲孤独与风雪的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豪迈气概;“一笑琅然”,抒发了作者战胜困境的快意和乐观旷达的情怀。</a:t>
            </a:r>
            <a:endParaRPr lang="zh-CN" altLang="en-US" dirty="0"/>
          </a:p>
        </p:txBody>
      </p:sp>
      <p:sp>
        <p:nvSpPr>
          <p:cNvPr id="3" name="TextBox 2"/>
          <p:cNvSpPr txBox="1"/>
          <p:nvPr/>
        </p:nvSpPr>
        <p:spPr>
          <a:xfrm>
            <a:off x="539750" y="3274496"/>
            <a:ext cx="8127000" cy="355738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(1)“诗豪与风雪争先,雪片与风鏖战,诗和雪缴缠”三句,着重写了“朔风”陡至之后,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作者看到的漫天风雪的情形,作者将风雪拟人化,用“豪”字表现风雪的猛烈,用“鏖战”表现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风雪的雄劲,用“缴缠”表现风雪的桀骜。这三句运用排比,增强气势,逐步加深对环境的烘托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作用。漫天风雪,难分难解,景象开阔,风格豪迈。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(2)前三句,孤舟无伴,船外白茫茫一片,朔风劲烈,写出了作者的孤寂悲冷。“推开篷”一句,因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为朔风骤起,却有了“雪满天”的全新发现,事出意外,惊喜顿生。最后“一笑琅然”,作者的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豪情快意顿时将先前的孤寂悲冷一扫而光。</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评析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本题考查诗歌的表现手法,着重考查对诗歌内容的理解和对修辞手法的</a:t>
            </a:r>
            <a:endParaRPr lang="zh-CN" altLang="en-US" dirty="0"/>
          </a:p>
          <a:p>
            <a:pPr marL="0" indent="0" eaLnBrk="0" latinLnBrk="1" hangingPunct="0">
              <a:lnSpc>
                <a:spcPct val="150000"/>
              </a:lnSpc>
              <a:spcBef>
                <a:spcPts val="215"/>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鉴赏。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(2)本题考查鉴赏诗歌的思想情感的能力,着重考查对古代诗歌内容的分析和对作者情感的体察。</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539750" y="1080000"/>
            <a:ext cx="8127250" cy="1760732"/>
            <a:chOff x="539750" y="1080000"/>
            <a:chExt cx="8127250" cy="1760732"/>
          </a:xfrm>
        </p:grpSpPr>
        <p:sp>
          <p:nvSpPr>
            <p:cNvPr id="2" name="TextBox 2"/>
            <p:cNvSpPr txBox="1"/>
            <p:nvPr/>
          </p:nvSpPr>
          <p:spPr>
            <a:xfrm>
              <a:off x="540000" y="1080000"/>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分析作者情感变化的一般方法:</a:t>
              </a:r>
              <a:endParaRPr lang="zh-CN" altLang="en-US" dirty="0"/>
            </a:p>
          </p:txBody>
        </p:sp>
        <p:sp>
          <p:nvSpPr>
            <p:cNvPr id="3" name="TextBox 2"/>
            <p:cNvSpPr txBox="1"/>
            <p:nvPr/>
          </p:nvSpPr>
          <p:spPr>
            <a:xfrm>
              <a:off x="539750" y="1420005"/>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1.结合题干,分析要求。“结合作品”说明考生要联系文本,不可文外延伸。“简要”则提示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没有必要大篇幅展开。“情感变化”则是作者前后人生态度的转换。</a:t>
              </a:r>
              <a:endParaRPr lang="zh-CN" altLang="en-US" dirty="0"/>
            </a:p>
          </p:txBody>
        </p:sp>
        <p:sp>
          <p:nvSpPr>
            <p:cNvPr id="4" name="TextBox 2"/>
            <p:cNvSpPr txBox="1"/>
            <p:nvPr/>
          </p:nvSpPr>
          <p:spPr>
            <a:xfrm>
              <a:off x="539750" y="2134385"/>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2.联系文本,分析情感。这是一首元曲,字里行间透露着作者的感情变化,不妨将这首元曲分成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三个层次,依次对每一个层次所表达的情感进行分析,最终总结出作者的情感变化。</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777063"/>
            <a:ext cx="8127250" cy="5946626"/>
            <a:chOff x="539750" y="777063"/>
            <a:chExt cx="8127250" cy="5946626"/>
          </a:xfrm>
        </p:grpSpPr>
        <p:sp>
          <p:nvSpPr>
            <p:cNvPr id="2" name="TextBox 2"/>
            <p:cNvSpPr txBox="1"/>
            <p:nvPr/>
          </p:nvSpPr>
          <p:spPr>
            <a:xfrm>
              <a:off x="540000" y="777063"/>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诗歌赏析</a:t>
              </a:r>
              <a:r>
                <a:rPr lang="zh-CN" altLang="en-US" sz="1530" kern="0" dirty="0" smtClean="0">
                  <a:solidFill>
                    <a:srgbClr val="000000"/>
                  </a:solidFill>
                  <a:latin typeface="Times New Roman" panose="02020603050405020304" pitchFamily="65" charset="-122"/>
                  <a:ea typeface="宋体" panose="02010600030101010101" pitchFamily="2" charset="-122"/>
                </a:rPr>
                <a:t>　小令前两句交代了孤舟夜泊的背景:时间是入夜后,地点是洞庭湖边,对岸青荧的灯火衬托出客船的冷寂。“孤舟夜泊”“灯火青荧”,形象、色彩有如一幅绘画佳作,足见作者驾驭语言及构筑意境之纯熟。孤舟无伴,船外又是白茫茫一片,可想而知,作者只能蜷缩在船舱中,从而自然地过渡到“舟中”的画面。“朔风吹老梅花片”是意味深长的一笔,它补出了严冬的时令,还以其若实若虚的意象启人寻绎。在“夜泊洞庭边”的迷茫夜色中,是不可能望见“梅花片”的,可见全句描写的是作者的一种想象。结合题目的“舟中”二字,则可发现,此处的“朔风”实是作者在封闭的船舱中所获得的听觉印象。由听觉印象而产生视觉效果,反映了朔风的劲烈。这种劲烈的风声使作者产生了“吹老梅花片”的联想,于是才有“推开篷”细看究竟的举动,这样看来,“朔风”在这里还有陡至的意味。作者因为朔风的骤起而推篷,却有了“雪满天”的全新发现,事出意外,惊喜顿生,难怪要“诗豪与风雪争先”了。这一句中的“豪”字,不仅属于“诗”,还是对“风雪”的形容。一来它表现了风雪的劲猛;二来也展现出湖上风雪翻飞之景象,别具一种雄豪的阳刚之美。这首小令往往于无字之处蕴藏隐微之意,再次证明了作者遣字构象的巧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之后写风、雪与诗情搅成一片,难分难辨。风雪催诗,“一笑琅然”,豪情快意顿时将先前的孤</a:t>
              </a:r>
              <a:endParaRPr lang="zh-CN" altLang="en-US" dirty="0"/>
            </a:p>
          </p:txBody>
        </p:sp>
        <p:sp>
          <p:nvSpPr>
            <p:cNvPr id="3" name="TextBox 2"/>
            <p:cNvSpPr txBox="1"/>
            <p:nvPr/>
          </p:nvSpPr>
          <p:spPr>
            <a:xfrm>
              <a:off x="539750" y="5310995"/>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寂悲冷一扫而光。全曲步步设景,层层推进,入情入理而又出新出变,是以羁旅为题材的元散曲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中的一个开阔雄壮、别开生面的佳作。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作者以拟人化手法,写风与雪斗争;而作者又与风雪斗争,颇具战斗气息,潇洒放达,无拘无束。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全曲风格豪迈,表现了作者抗风斗雪的啸傲气度。</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20.(2016北京,15—17)阅读下面的诗歌,完成(1)—(3)题。(12分)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西　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陆 游</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乱山深处小桃源,往岁求浆忆叩门。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高柳簇桥初转马,数家临水自成村。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茂林风送幽禽语,坏壁苔侵醉墨痕。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一首清诗记今夕,细云新月耿</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黄昏。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①耿:微明的样子。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(1)下列对本诗的理解,</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A.作者到西村“叩门求浆”,是在清风吹拂、新月初现的黄昏时分。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B.“初转马”与“小乔初嫁了”中的“初”都是“才”“刚刚”的意思。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C.“茂林风送幽禽语”意谓清风送来茂林深处的鸟鸣,衬出西村的幽静。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D.“坏壁苔侵醉墨痕”意谓残壁上青苔侵蚀了昔日醉后留下的字迹。</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(2)“茂林风送幽禽语,坏壁苔侵醉墨痕”两句,以“声”“色”调动人的听觉和视觉感受。下</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列诗句“声色兼备”的一项是(3分)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A.梁台歌管三更罢,犹自风摇九子铃。(李商隐《齐宫词》)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B.横笛闻声不见人,红旗直上天山雪。(陈羽《从军行》)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C.春来茗叶还争白,腊尽梅梢尽放红。(韩元吉《送陆务观福建提仓》)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D.梅子留酸软齿牙,芭蕉分绿与窗纱。(杨万里《闲居初夏午睡起二绝句》其一)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(3)“莫笑农家腊酒浑,丰年留客足鸡豚。山重水复疑无路,柳暗花明又一村。箫鼓追随春社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近,衣冠简朴古风存。从今若许闲乘月,拄杖无时夜叩门。”这是陆游的另一首纪游诗《游山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西村》。结合具体诗句,比较这首诗和《西村》在内容上的相同点与不同点。(6分)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(1)A　(2)B</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(3)相同点:都写乡村风光和对乡村的热爱之情。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不同点:①《西村》侧重写自然风光,《游山西村》侧重写乡村人情和古风民俗。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②《游山西村》还体现出深刻的哲理。</a:t>
            </a:r>
            <a:endParaRPr lang="zh-CN" altLang="en-US" dirty="0"/>
          </a:p>
        </p:txBody>
      </p:sp>
      <p:sp>
        <p:nvSpPr>
          <p:cNvPr id="3" name="TextBox 2"/>
          <p:cNvSpPr txBox="1"/>
          <p:nvPr/>
        </p:nvSpPr>
        <p:spPr>
          <a:xfrm>
            <a:off x="539750" y="2576430"/>
            <a:ext cx="8127000" cy="34870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(1)“往岁求浆忆叩门”中的“往岁”二字表明“叩门求浆”是作者回忆的往事,“清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风吹拂、新月初现的黄昏时分”是作者作此诗的时间,而非“叩门求浆”的时间。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(2)“声色兼备”即为视听结合的手法。A.“歌管”和“风摇九子铃”只是体现了听觉,没有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体现视觉。B.“笛声”体现了听觉,“红旗”“天山雪”一红一白体现了视觉。C.“争白”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和“放红”只是体现了视觉,没有体现听觉。D.“留酸”体现了味觉,“分绿”体现了视觉。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(3)本题可以通过对两首诗内容及作者情感的理解来分析其相同点和不同点。《西村》一诗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记叙了陆游在清风吹拂、新月初现的黄昏时分重游仿佛小桃源一般的西村,并回忆曾经到此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处“叩门求浆”的经历,表达了对西村“高柳簇桥”“数家临水”的幽静自然的乡村环境的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热爱和赞美。《游山西村》一诗记叙了陆游在山阴的一个村庄游玩的经历,描写了农家的热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情好客,道出了作者对淳朴民风的赞赏,同时此诗富含哲理。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21.(2016上海,13—15)阅读下面的诗歌,回答问题。(8分)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野　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[唐]杜甫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西山白雪三城戍</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,南浦清江万里桥</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　　海内风尘诸弟隔,天涯涕泪一身遥。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　　唯将迟暮供多病,未有涓埃</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kern="0" dirty="0" smtClean="0">
                <a:solidFill>
                  <a:srgbClr val="000000"/>
                </a:solidFill>
                <a:latin typeface="Times New Roman" panose="02020603050405020304" pitchFamily="65" charset="-122"/>
                <a:ea typeface="宋体" panose="02010600030101010101" pitchFamily="2" charset="-122"/>
              </a:rPr>
              <a:t>答圣朝。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　　跨马出郊时极目,不堪人事日萧条。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①三城戍:西山三城的堡垒,三城,与吐蕃临界,为蜀边要塞。②南浦句:南浦,泛指送别之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地。万里桥,在成都杜甫草堂的东边。③涓埃:细流与微尘,比喻微小。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(1)下列各组词语不符合对仗要求的一项是(1分)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A.第一、二句中的“白雪”与“清江”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B.第三、四句中的“诸弟”与“一身”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C.第五、六句中的“供多病”与“答圣朝”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D.第七、八句中的“时极目”与“日萧条”</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86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(1)本题考查对诗歌相关内容的理解概括能力。这首诗是叙事诗,可根据核心事件来概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括主要内容。前八句讲在春旱的背景下,百姓食不果腹,去田里采摘地黄,但地黄也不多,采摘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极其艰难。可概括为“采地黄”。后六句讲采来的地黄不是自家吃,而是带到“朱门家”(达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官贵人家),卖给那些吃得面白肥胖的人。卖给那些人的“地黄”被拿去干什么了呢?他们用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它去喂肥马了。百姓却希望能换点马吃剩下的残粮以度饥荒。可概括其核心为“卖地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(2)本题考查对古代诗歌表达技巧的理解与欣赏能力。白居易的叙事诗,语言通俗,通俗中往往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含有警世之意。对比也是其诗歌特色之一。这首诗中的对比,有贫民与朱门家的对比,有人饿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瘦与马肥壮的对比。要对诗句进行具体分析,分别解说叙述特点和对比特点,写出各自的内容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和作用。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这首诗通过叙述农民采地黄向富家换取马料以饱饥肠的情节,深刻地反映了农民在灾荒年头,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连马食都吃不上的悲惨遭遇,有力地抨击了豪门大户对农民的残酷剥削。本诗通过对采地黄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的饥民形象的设定,反映了荒年农民的生活境况,进而揭示了社会贫富差距及阶级矛盾的尖锐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对立。</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(2)从“切合题目”角度分析本诗,恰当的一项是(2分)(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A.第一、二句中的“西山”“南浦”切合“野”字。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B.第三、四句“海内”“天涯”切合“野望”二字。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C.第五、六句中的“迟暮”“涓埃”切合“望”字。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D.第七句中的“出郊”“极目”切合“野望”二字。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(3)全诗是怎样表现作者的情感的?请结合具体诗句加以赏析。(5分)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(1)D　(2)D</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(3)(示例)首联以景写情,三城边防堡垒白雪皑皑,传达忧国之情,看到送别之地,流露思家之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情。颔联接着第二句,通过写兄弟远隔,自己孤身飘零,表达对亲人的思念及自己的悲苦之情。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颈联暗接全诗第一句,写自己年老多病、无以报国,表达无奈和郁闷之情。尾联下句直接表达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对家国之事的忧虑。</a:t>
            </a:r>
            <a:endParaRPr lang="zh-CN" altLang="en-US" dirty="0"/>
          </a:p>
        </p:txBody>
      </p:sp>
      <p:sp>
        <p:nvSpPr>
          <p:cNvPr id="3" name="TextBox 2"/>
          <p:cNvSpPr txBox="1"/>
          <p:nvPr/>
        </p:nvSpPr>
        <p:spPr>
          <a:xfrm>
            <a:off x="539750" y="2848765"/>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(1)“极目”与“萧条”结构上不对应,“极目”为动宾结构,“萧条”为单纯词。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(2)A.“西山”“南浦”切合题目中的“望”而非“野”字。B.“海内”“天涯”是诗人远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望后的想象,不切合“野望”二字。C.“迟暮”“涓埃”是作者的感慨语,而非“野望”的内容。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(3)首先把握全诗的情感,然后结合诗句具体解答。情感上应从诗句中表现情感的词语或短语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中概括。从“诸弟隔”“涕泪”“供多病”“答圣朝”“不堪人事”等可以看出全诗表现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了作者感伤时局,怀念诸弟,孤独隐忧的思想情感。结合诗句就是要求结合全诗的每一联思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考。首联写作者野望所见的“西山”和“清江”的凄清景色,融情于景。中间两联写作者由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所望之景触发的有关国家和个人的感怀。由战乱推出怀念诸弟,自伤流落的情思。暮年“多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病”,“未有”丝毫贡献报答“圣朝”。尾联写出杜甫深感民不堪命而对世事产生“日”转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“萧条”的隐忧。</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22.(2015安徽,8—9)阅读下面这首诗,回答问题。(8分)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月　圆</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[唐]杜甫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孤月当楼满,寒江动夜扉。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委波金不定,照席绮逾依</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未缺</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③</a:t>
            </a:r>
            <a:r>
              <a:rPr lang="zh-CN" altLang="en-US" sz="1530" kern="0" dirty="0" smtClean="0">
                <a:solidFill>
                  <a:srgbClr val="000000"/>
                </a:solidFill>
                <a:latin typeface="Times New Roman" panose="02020603050405020304" pitchFamily="65" charset="-122"/>
                <a:ea typeface="宋体" panose="02010600030101010101" pitchFamily="2" charset="-122"/>
              </a:rPr>
              <a:t>空山静,高悬列宿</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④</a:t>
            </a:r>
            <a:r>
              <a:rPr lang="zh-CN" altLang="en-US" sz="1530" kern="0" dirty="0" smtClean="0">
                <a:solidFill>
                  <a:srgbClr val="000000"/>
                </a:solidFill>
                <a:latin typeface="Times New Roman" panose="02020603050405020304" pitchFamily="65" charset="-122"/>
                <a:ea typeface="宋体" panose="02010600030101010101" pitchFamily="2" charset="-122"/>
              </a:rPr>
              <a:t>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故园松桂发,万里共清辉。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①这首诗是唐代宗大历元年(766)秋天杜甫流寓夔州时所作。②绮逾依:这里指(席子上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的)光彩更加柔美。③未缺:指月圆。④列宿:众星。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(1)这首诗前六句描写了月圆之夜的哪几幅画面?请用简洁的语言进行概括。(4分)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(2)本诗最后两句情感真挚,请从虚实结合的角度作简要赏析。(4分)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(1)孤月当空,清辉满楼;月映寒江,影动柴扉;月洒江波,浮光跃金;月照绮席,光彩交融;月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挂空山,万籁俱静;月明中天,疏星寥落。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(2)遥想故园桂花开放,是虚写;眼前清辉,是实写。故园桂花正该开放,虚中有实;万里清辉,实中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有虚。虚实结合,表达了诗人对家乡的深切思念,寄托了诗人渴盼万家团圆的美好愿望。</a:t>
            </a:r>
            <a:endParaRPr lang="zh-CN" altLang="en-US" dirty="0"/>
          </a:p>
        </p:txBody>
      </p:sp>
      <p:sp>
        <p:nvSpPr>
          <p:cNvPr id="3" name="TextBox 2"/>
          <p:cNvSpPr txBox="1"/>
          <p:nvPr/>
        </p:nvSpPr>
        <p:spPr>
          <a:xfrm>
            <a:off x="539750" y="2565472"/>
            <a:ext cx="8127000" cy="24264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(1)鉴赏诗歌的意境美,首先要明确诗句大意,前六句写的是:满月当楼,寒江潮涌,月洒波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中,金光摇而不定;月临席上,光彩柔美;空山静寂,月明星稀。其次是要找准意象,前六句描绘的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意象有“月”“楼”“江”“扉”“席”“山”“列宿”等。最后用简明的语言归纳出画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面即可。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(2)虚,指回忆或想象;实,指眼前实景。回答本题只要弄明白虚指什么、实指什么即可,本诗最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后两句中,上句诗人遥想故园秋景,是虚写;下句回到现实,是实写。表达了诗人对故园的思念</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之情。</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727207"/>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1.(2013浙江,21—22)阅读下面这首诗,回答问题。(7分)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秦中吟·歌舞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[唐]白居易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秦中岁云暮,大雪满皇州。雪中退朝者,朱紫尽公侯。贵有风雪兴,富无饥寒忧。所营唯第宅,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所务在追游。朱轮车马客,红烛歌舞楼。欢酣促密坐,醉暖脱重裘。秋官为主人,廷尉居上头。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日中为一乐,夜半不能休。岂知阌乡</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r>
              <a:rPr lang="zh-CN" altLang="en-US" sz="1530" kern="0" dirty="0" smtClean="0">
                <a:solidFill>
                  <a:srgbClr val="000000"/>
                </a:solidFill>
                <a:latin typeface="Times New Roman" panose="02020603050405020304" pitchFamily="65" charset="-122"/>
                <a:ea typeface="宋体" panose="02010600030101010101" pitchFamily="2" charset="-122"/>
              </a:rPr>
              <a:t>狱,中有冻死囚。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①阌(wén)乡:旧县名。白居易有《奏阌乡县禁囚状》,详述了无辜妇孺被关进阌乡狱并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遭受迫害的惨状。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(1)这首诗揭露了中唐尖锐的社会矛盾,表现出强烈的忧国忧民之情,与杜甫诗名句“</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一脉相承。(2分)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(2)赏析这首诗对比艺术的特色。(5分)</a:t>
            </a:r>
            <a:endParaRPr lang="zh-CN" altLang="en-US" dirty="0"/>
          </a:p>
        </p:txBody>
      </p:sp>
      <p:sp>
        <p:nvSpPr>
          <p:cNvPr id="3" name="TextBox 2"/>
          <p:cNvSpPr txBox="1"/>
          <p:nvPr/>
        </p:nvSpPr>
        <p:spPr>
          <a:xfrm>
            <a:off x="401546" y="1173351"/>
            <a:ext cx="8127000" cy="389530"/>
          </a:xfrm>
          <a:prstGeom prst="rect">
            <a:avLst/>
          </a:prstGeom>
          <a:noFill/>
        </p:spPr>
        <p:txBody>
          <a:bodyPr wrap="square" lIns="0" tIns="0" rIns="0" bIns="0" rtlCol="0">
            <a:spAutoFit/>
          </a:bodyPr>
          <a:lstStyle/>
          <a:p>
            <a:pPr algn="ctr" eaLnBrk="0" latinLnBrk="1" hangingPunct="0">
              <a:lnSpc>
                <a:spcPct val="150000"/>
              </a:lnSpc>
              <a:spcBef>
                <a:spcPts val="0"/>
              </a:spcBef>
            </a:pPr>
            <a:r>
              <a:rPr lang="zh-CN" altLang="en-US" sz="2000" dirty="0" smtClean="0">
                <a:latin typeface="黑体" panose="02010600030101010101" pitchFamily="49" charset="-122"/>
                <a:ea typeface="黑体" panose="02010600030101010101" pitchFamily="49" charset="-122"/>
                <a:sym typeface="+mn-ea"/>
              </a:rPr>
              <a:t>C组  教师专用题组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39750" y="988646"/>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(1)朱门酒肉臭　路有冻死骨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(2)①从结构上看,开头两句兴起全篇,接下来十四句详写统治者骄奢侈靡的生活,而结尾仅用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两句描述“冻死囚”,文势陡急,有一落千丈之势。②从艺术效果上看,前面十四句通过层层铺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叙、渲染,为结尾一幕作艺术的铺垫,前后构成强烈、鲜明的对比,震撼人心。</a:t>
            </a:r>
            <a:endParaRPr lang="zh-CN" altLang="en-US" dirty="0"/>
          </a:p>
        </p:txBody>
      </p:sp>
      <p:sp>
        <p:nvSpPr>
          <p:cNvPr id="3" name="TextBox 2"/>
          <p:cNvSpPr txBox="1"/>
          <p:nvPr/>
        </p:nvSpPr>
        <p:spPr>
          <a:xfrm>
            <a:off x="540039" y="2459296"/>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(1)本题考查识记能力,此诗出自初中教材,难度较小。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(2)题目要求赏析诗歌对比艺术的特色,答题时应从以下方面入手:①内容的对比,可结合结构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层次条分缕析;②对比的艺术效果,关键点为前十四句,其层层铺叙、渲染都是为结尾两句作铺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垫,使前后对比强烈,震撼人心。</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2.(2012浙江,21—22)阅读下面两首诗,回答问题。(7分)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未展芭蕉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[唐]钱 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冷烛无烟绿蜡干,芳心犹卷怯春寒。</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一缄书札藏何事,会被东风暗拆看。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同儿辈赋未开海棠(其一)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[金]元好问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枝间新绿一重重,小蕾深藏数点红。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爱惜芳心莫轻吐,且教桃李闹春风。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(1)这两首诗描写的都是</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状态的植物,均以</a:t>
            </a: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一词表达诗人的爱怜之情。(2分)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(2)简要分析这两首诗的表现手法。(5分)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(1)还未展开　芳心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(2)第一首巧妙运用比喻,如将未展芭蕉比作未燃的蜡烛、未拆封的书札,又把它比拟成芳心未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展的少女,用“东风暗拆”想象芭蕉终于展开,不仅传神,而且传达出美好的情思。第二首运用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衬托、比拟、对比等手法,不仅表现了海棠的天然之美,更赋予海棠一种沉稳独立、自主自爱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的品格。</a:t>
            </a:r>
            <a:endParaRPr lang="zh-CN" altLang="en-US" dirty="0"/>
          </a:p>
        </p:txBody>
      </p:sp>
      <p:sp>
        <p:nvSpPr>
          <p:cNvPr id="3" name="TextBox 2"/>
          <p:cNvSpPr txBox="1"/>
          <p:nvPr/>
        </p:nvSpPr>
        <p:spPr>
          <a:xfrm>
            <a:off x="539750" y="2848765"/>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(1)诗题中有“未展”“未开”,第一空答案便是“还未展开”。对这种状态的植物,两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位作者都用了“芳心”一词。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(2)这两首诗都是咏物抒怀诗,这种诗常用的表现手法是比喻、联想、双关、拟人等。第一首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诗多处设喻,委婉寄情,首句从未展芭蕉的形状、色泽设喻,给人以美丽联想。第二句又以“芳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心”巧妙暗喻,并予芭蕉以人格化,达到人、物浑然一体的神似境界。三、四句紧承第二句的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意绪,以书札设喻,喻示遥想,展示了美好意境。第二首诗前两句写意,后两句用比拟、对比来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写海棠的志趣,赞扬其矜持、高洁的品格,不趋时,不与群芳争艳,暗示为人要稳重,要自爱。</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3.(2011浙江,21—22)阅读下面这首词,回答问题。(7分)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蝶恋花·出塞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[清]纳兰性德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今古河山无定据,画角声中,牧马频来去。满目荒凉谁可语?西风吹老丹枫树。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从前幽怨应无数。铁马金戈,青冢黄昏路。</a:t>
            </a:r>
            <a:r>
              <a:rPr lang="zh-CN" altLang="en-US" sz="1530" u="sng" kern="0" dirty="0" smtClean="0">
                <a:solidFill>
                  <a:srgbClr val="000000"/>
                </a:solidFill>
                <a:latin typeface="Times New Roman" panose="02020603050405020304" pitchFamily="65" charset="-122"/>
                <a:ea typeface="宋体" panose="02010600030101010101" pitchFamily="2" charset="-122"/>
              </a:rPr>
              <a:t>一往情深深几许?深山夕照深秋雨</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(1)这首词开篇有何特点?(3分)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(2)简析画线句的表现手法。(4分)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(1)总领全词,点明主旨;议论开篇;奠定感情基调。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(2)①以情相问,以景作答。②化抽象之情为形象之景,增强了全词的抒情效果。③“深山”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“夕照”“秋雨”三个意象连用,委婉地表达出词人心中的孤寂、惆怅之情。</a:t>
            </a:r>
            <a:endParaRPr lang="zh-CN" altLang="en-US" dirty="0"/>
          </a:p>
        </p:txBody>
      </p:sp>
      <p:sp>
        <p:nvSpPr>
          <p:cNvPr id="3" name="TextBox 2"/>
          <p:cNvSpPr txBox="1"/>
          <p:nvPr/>
        </p:nvSpPr>
        <p:spPr>
          <a:xfrm>
            <a:off x="539750" y="2205823"/>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(1)“今古河山无定据”是一句断语,也是词人的感叹。它横空出世,有上下千年,纵横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万里之概。情语之后,紧接以景语:“画角声中,牧马频来去。”词人挥舞画笔,为我们描绘出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一幅有声有色、充满动感的边塞景物图。这既是实景,也是历史画面的写照。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(2)“一往情深深几许</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”以情相问,以景作答,把自己抽象的孤寂、惆怅之情用形象的深秋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之景来表现。意象的选用十分恰当,借“深山”“夕照”“秋雨”写出自己心中的怅惘之情。</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919939"/>
            <a:ext cx="8127250" cy="5618384"/>
            <a:chOff x="539750" y="1080000"/>
            <a:chExt cx="8127250" cy="5618384"/>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诗的开头描述辛苦劳作的农民又遇到了他们最害怕的灾难:麦苗因春天久不下雨而枯死,禾苗</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因为秋季降霜而被冻坏。对于平民百姓来说,遇到春天干旱、麦苗枯死的灾难,已是损失惨重,</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而后又遭受了秋天下霜过早、禾苗受损的巨大不幸,真可谓雪上加霜,他们所赖以生存的口粮</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也没有了着落。因此诗人接着说:“岁晏无口食,田中采地黄。”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“凌晨荷插去,薄暮不盈筐。”早晨天还没全亮就扛着铁锹出门,黄昏回来还采不满一筐。采</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地黄者把地黄卖给豪门子弟,诗歌通过主人公的口说出了下面四句撼人心魄的话:“与君啖肥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马,可使照地光。愿易马残粟,救此苦饥肠!”原来这辛辛苦苦采来的地黄只是用来给马做饲</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料的。这几句话包含几层含意:第一,穷人的生活还不如富贵人家的马,穷人入冬即断了粮,马</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却有饲料吃,并且长得膘肥体壮;第二,主人公想用地黄换取一点马吃剩下的饲料,以此充塞那</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苦于饥饿的肠胃,更加说明了人不如马这一事实;第三,富人家的马尚且如此娇贵,那些主人的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生活也就可想而知了;第四,采地黄以养马,马愈肥而愈需要精粮,那么哪里还有什么“残粟”</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这首诗开始大半段只是平直叙述,毫无惊人之处;结尾却突起波澜,通过贫苦农民采地黄以换取</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马饲料这一细节描写,形成强烈的对比,突出了人不如马这一现象,使人在深深同情以采地黄谋</a:t>
              </a:r>
              <a:endParaRPr lang="zh-CN" altLang="en-US"/>
            </a:p>
          </p:txBody>
        </p:sp>
        <p:sp>
          <p:nvSpPr>
            <p:cNvPr id="3" name="TextBox 2"/>
            <p:cNvSpPr txBox="1"/>
            <p:nvPr/>
          </p:nvSpPr>
          <p:spPr>
            <a:xfrm>
              <a:off x="539750" y="5992037"/>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生的贫苦农民的同时,产生了对那些豪门贵族的切齿之恨,也表达了诗人对封建社会贫富悬殊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的不平等现象的不满。</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4.(2010浙江,22—23)阅读下面这首诗,回答问题。(6分)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定　林</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[宋]王安石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漱甘凉病齿,坐旷息烦襟。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因脱水边屦,就敷岩上衾。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但留云对宿,仍</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值月相寻。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真乐非无寄,悲虫亦好音。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①定林:寺院名,位于金陵(今南京)。作者罢官后常到此游憩。②仍:又。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(1)简析第三联中诗人表现情感的手法。(3分)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(2)诗人为什么认为“悲虫”也会有“好音”?结合全诗简要分析。(3分)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(1)运用拟人手法,诗人把“云”和“月”人格化。诗人欲和白云对宿,又逢明月相寻,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写出在定林流连忘返的愉悦心境。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(2)诗人罢官后,寄情自然,认为只要超越凡尘,便能随处寻到自己的快乐,即使悲鸣的虫声也是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美妙的音乐。</a:t>
            </a:r>
            <a:endParaRPr lang="zh-CN" altLang="en-US" dirty="0"/>
          </a:p>
        </p:txBody>
      </p:sp>
      <p:sp>
        <p:nvSpPr>
          <p:cNvPr id="4" name="TextBox 2"/>
          <p:cNvSpPr txBox="1"/>
          <p:nvPr/>
        </p:nvSpPr>
        <p:spPr>
          <a:xfrm>
            <a:off x="539750" y="2491575"/>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(1)诗中第三联“但留云对宿,仍值月相寻”一句明显运用拟人的手法。重点是赏析这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种拟人手法的妙用。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(2)“悲虫”也会有“好音”,虫是无所谓“悲”或“喜”的,那是诗人个人情感的原因,所以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结合原诗不难整合出答案。</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5.(2009浙江,22—23)阅读下面这首词,回答问题。(6分)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踏莎行·雪中看梅花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[元]王 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两种风流,一家制作。雪花全似梅花萼</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[注]</a:t>
            </a:r>
            <a:r>
              <a:rPr lang="zh-CN" altLang="en-US" sz="1530" kern="0" dirty="0" smtClean="0">
                <a:solidFill>
                  <a:srgbClr val="000000"/>
                </a:solidFill>
                <a:latin typeface="Times New Roman" panose="02020603050405020304" pitchFamily="65" charset="-122"/>
                <a:ea typeface="宋体" panose="02010600030101010101" pitchFamily="2" charset="-122"/>
              </a:rPr>
              <a:t>。细看不是雪无香,天风吹得香零落。　虽是一般,惟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高一着。雪花不似梅花薄。梅花散彩向空山,雪花随意穿帘幕。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萼:花萼。这里指花瓣。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(1)词中的“两种”指的是</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,“一家”指的是</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(2)指出这首词的写作手法并简析作者的情感。(4分)</a:t>
            </a:r>
            <a:endParaRPr lang="zh-CN" altLang="en-US" dirty="0"/>
          </a:p>
        </p:txBody>
      </p:sp>
      <p:sp>
        <p:nvSpPr>
          <p:cNvPr id="3" name="TextBox 2"/>
          <p:cNvSpPr txBox="1"/>
          <p:nvPr/>
        </p:nvSpPr>
        <p:spPr>
          <a:xfrm>
            <a:off x="540000" y="3991773"/>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(1)梅花与雪花　大自然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(2)手法:对比(反衬)。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情感:对梅与雪的品格有所褒贬,突出了对梅花的喜爱和赞赏之情。</a:t>
            </a:r>
            <a:endParaRPr lang="zh-CN" altLang="en-US" dirty="0"/>
          </a:p>
        </p:txBody>
      </p:sp>
      <p:sp>
        <p:nvSpPr>
          <p:cNvPr id="4" name="TextBox 3"/>
          <p:cNvSpPr txBox="1"/>
          <p:nvPr/>
        </p:nvSpPr>
        <p:spPr>
          <a:xfrm>
            <a:off x="539750" y="5117596"/>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(1)根据下片的内容,可以对“两种”进行正确解释。“一家”的含义可由“制作”来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考虑,即梅花和雪花都是“一家”制作出来的,由此可判断“一家”的指代内容。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(2)由词中的“不似”等词和最后两句可判断出手法。可根据所咏对象的特点分析作者的情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感。</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6.(2015湖北,14)阅读下面这首宋诗,然后回答问题。(8分)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劳停驿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欧阳修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孤舟转山曲,豁尔见平川。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树杪帆初落,峰头月正圆。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荒烟几家聚,瘦野一刀田。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行客愁明发,惊滩鸟道前。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此诗为欧阳修被贬峡州夷陵令时作。劳停驿,驿站名。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(1)简要说明此诗前两联景物描写的时空变化。(4分)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(2)简要分析第三联中“荒”“瘦”二字的妙处。(4分)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19939"/>
            <a:ext cx="8127000" cy="27806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(1)此诗前两联写景,时空变化丰富。从时间节点来看,可分为两个时段,第一联为舟行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之时(白昼),第二联为泊舟之后(暮夜)。从取景空间来看,一句一景,富于变化。孤舟山曲、豁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尔平川、树杪帆落、峰头月圆,远、近、高、低,布置巧妙。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(2)①从用字自然传神来看:数缕荒烟,几户人家,在暮色笼罩之下,尤显荒凉冷落;瘦野薄田,狭促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如刀,瘦瘠之至。“荒”“瘦”二字,乃寻常字眼,但在此运用十分贴切,显得自然而工稳,能传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达出诗人面对“荒村”“瘦田”的第一感觉,具有很强的感染力。②从情感寄寓来看:“荒”</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“瘦”二字,包含地僻、田瘦等多重意义,寄寓了诗人对山民的怜悯、关切,以及诗人被贬蛮荒</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的失意,极好地丰富了全诗的情感内涵。</a:t>
            </a:r>
            <a:endParaRPr lang="zh-CN" altLang="en-US" dirty="0"/>
          </a:p>
        </p:txBody>
      </p:sp>
      <p:sp>
        <p:nvSpPr>
          <p:cNvPr id="3" name="TextBox 2"/>
          <p:cNvSpPr txBox="1"/>
          <p:nvPr/>
        </p:nvSpPr>
        <p:spPr>
          <a:xfrm>
            <a:off x="539750" y="3831712"/>
            <a:ext cx="8127000" cy="277960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(1)解答本题,首先要认真审题,题干要求说明“此诗前两联景物描写的时空变化”,可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知应从时间和空间两个角度来进行说明。由“豁尔”可知是白天,由“月正圆”可知是夜晚;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“山曲”“平川”“树杪”“峰头”等表现地点转移的词语体现空间变化。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(2)本题是让考生体会诗人炼字的艺术奥妙和魅力。所谓词不离句,句不离篇,考生须整体把握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诗篇,才能领略到“荒”“瘦”二字的丰富意蕴。这首诗作于景祐四年(1037),全诗写得孤静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寂寥,忧然恻然,充满旅途的忧虑和烦闷。“荒烟几家聚,瘦野一刀田”则写出了山区农村苦瘠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贫寒的面貌,表达出欧阳修对民生凋敝、百姓困苦的忧虑。解答本题需要从用字特点、意蕴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等角度分析其妙处。</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7.(2015天津,14)阅读下面这首诗,按要求作答。(9分)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雨过至城西苏家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[宋]黄庭坚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飘然一雨洒青春,九陌净无车马尘。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渐散紫烟笼帝阙,稍回晴日丽天津。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花飞衣袖红香湿,柳拂鞍鞯绿色匀。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管领风光唯痛饮,都城谁是得闲人?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此诗作于宋哲宗元祐元年(1086),黄庭坚时任秘书省校书郎。是年,长期贬谪外放的苏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轼被授予翰林学士、知制诰等要职。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(1)诗中描写了春雨后的哪些景象?(2分)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(2)结合诗句说明颈联运用了哪些艺术手法。(4分)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(3)全诗表达了诗人怎样的情感?(3分)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(1)尘土涤净　紫烟渐散　雨过日丽　红花沾雨　柳色葱翠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(2)①对仗,如“花飞”对“柳拂”,“红香湿”对“绿色匀”。②比拟,如“柳拂”。③从视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觉、嗅觉、触觉等多角度(运用通感)进行描写,如“衣袖红香湿”。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(3)雨后天晴访友的喜悦之情;仕途上的踌躇满志或忙中偷闲的快乐。</a:t>
            </a:r>
            <a:endParaRPr lang="zh-CN" altLang="en-US" dirty="0"/>
          </a:p>
        </p:txBody>
      </p:sp>
      <p:sp>
        <p:nvSpPr>
          <p:cNvPr id="3" name="TextBox 2"/>
          <p:cNvSpPr txBox="1"/>
          <p:nvPr/>
        </p:nvSpPr>
        <p:spPr>
          <a:xfrm>
            <a:off x="539750" y="2563013"/>
            <a:ext cx="8127000" cy="34870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(1)首先找出诗中写景的句子,即前六句,并注意题干中的条件“雨后”,排除写雨中的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首句,即可从诗中第二至第六句概括出答案。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(2)只要考生熟悉“艺术手法”中的表达方式、表现手法、修辞手法,注意从多角度思考,就很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容易看出诗句所运用的手法,再按照要求“结合诗句说明”即可。从律诗的角度看,颔联、颈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联一定是对仗的;从“柳拂鞍鞯”中可以看出柳是动作的发出者,运用了比拟手法;根据颈联中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的“红”“绿”这些表颜色的词语、“香”这样表嗅觉的词语,以及“拂”这样表触觉的词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语,可以看出诗句运用了多角度及通感的描写手法。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(3)从诗歌标题“雨过至城西苏家”可知,诗人是雨后天晴时到城西苏家访友;由诗中写景字词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及“痛饮”一词可知诗人忙中偷闲的快乐、喜悦之情;联系注释内容,再联系苏、黄二人的师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生友情,不难得出诗人因苏轼贬后授职而对自己的仕途踌躇满志的感情。</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8.(2015广东,10)阅读下面这首诗,然后回答问题。(7分)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早过大通驿</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查慎行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夙雾才醒后,朝阳未吐间。翠烟遥辨市,红树忽移湾。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风软一江水,云轻九子山。画家浓淡意,斟酌在荆关</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①大通驿:在安徽铜陵,大通河由此入长江,作者乘船途经此地。②荆关:五代后梁画家荆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浩、关仝,二人擅长山水画。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(1)第三联的“软”字在艺术表现上很有特色,请作赏析。(3分)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(2)诗题的“过”字在诗中是如何体现的?请结合全诗简要分析。(4分)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(1)“软”可形容风,即微风吹拂,给人以软绵绵的感受;又可形容江水,即微风吹拂,江面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微波荡漾,江水像绸缎一样波动铺展开来。“软”既是一语双关,又运用了通感的修辞手法,化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视觉为触觉。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(2)“过”,路过,经过,首联介绍经过大通驿的时间,晨雾刚刚散去,朝阳尚未升起;颔联写过大通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驿时景物与地点的变化,远处市镇依稀可辨,转眼便过了河湾,红树已在身后;颈联写通过大通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驿的舒适心情;尾联则写通过大通驿的美景,由眼前美景联想到绘画美。</a:t>
            </a:r>
            <a:endParaRPr lang="zh-CN" altLang="en-US" dirty="0"/>
          </a:p>
        </p:txBody>
      </p:sp>
      <p:sp>
        <p:nvSpPr>
          <p:cNvPr id="3" name="TextBox 2"/>
          <p:cNvSpPr txBox="1"/>
          <p:nvPr/>
        </p:nvSpPr>
        <p:spPr>
          <a:xfrm>
            <a:off x="539750" y="3277393"/>
            <a:ext cx="8127000" cy="24264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(1)鉴赏诗歌中的关键词,首先要明确词义,然后结合诗句分析它的表达效果。本题中的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“软”既可以看作形容词,形容风很软,也可以看作动词,微风吹拂,使江水变得绵软,这是一语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双关的用法。答题时,理解“软”字的意思,并指出手法,再指出其表达效果,然后结合诗句简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要分析。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(2)回答本题首先明确“过”的词义,“过”有经过,路过的意思。诗题中的“过”字在文中主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要体现在时间、地点与景物的变化上。答题时抓住“遥辨市”“忽移湾”“一江水”“九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子山”等表示移步换景的词语来回答。</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9.(2015课标Ⅰ,8—9)阅读下面这首唐诗,完成(1)—(2)题。(11分)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发临洮将赴北庭留别</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岑 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闻说轮台路</a:t>
            </a:r>
            <a:r>
              <a:rPr lang="zh-CN" altLang="en-US" sz="1150" kern="0" baseline="59000" dirty="0" smtClean="0">
                <a:solidFill>
                  <a:srgbClr val="000000"/>
                </a:solidFill>
                <a:latin typeface="Times New Roman" panose="02020603050405020304" pitchFamily="65" charset="-122"/>
                <a:ea typeface="宋体" panose="02010600030101010101" pitchFamily="2" charset="-122"/>
              </a:rPr>
              <a:t>②</a:t>
            </a:r>
            <a:r>
              <a:rPr lang="zh-CN" altLang="en-US" sz="1530" kern="0" dirty="0" smtClean="0">
                <a:solidFill>
                  <a:srgbClr val="000000"/>
                </a:solidFill>
                <a:latin typeface="Times New Roman" panose="02020603050405020304" pitchFamily="65" charset="-122"/>
                <a:ea typeface="宋体" panose="02010600030101010101" pitchFamily="2" charset="-122"/>
              </a:rPr>
              <a:t>,连年见雪飞。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春风不曾到,汉使亦应稀。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白草通疏勒,青山过武威。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勤王敢道远,私向梦中归。</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[注]    ①临洮:在今甘肃临潭西。北庭:唐六都护府之一,治所为庭州(今新疆吉木萨尔北)。②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轮台:庭州属县,在今新疆乌鲁木齐。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(1)与《白雪歌送武判官归京》相比,本诗描写塞外景物的角度有何不同?请简要分析。(5分)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(2)诗的尾联表达了作者什么样的思想感情?对全诗的情感抒发有怎样的作用?(6分)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主题1">
  <a:themeElements>
    <a:clrScheme name="自定义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381750"/>
      </a:hlink>
      <a:folHlink>
        <a:srgbClr val="7030A0"/>
      </a:folHlink>
    </a:clrScheme>
    <a:fontScheme name="默认设计模板">
      <a:majorFont>
        <a:latin typeface="Arial"/>
        <a:ea typeface="宋体"/>
        <a:cs typeface=""/>
      </a:majorFont>
      <a:minorFont>
        <a:latin typeface="Arial"/>
        <a:ea typeface="宋体"/>
        <a:cs typeface=""/>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主题1</Template>
  <TotalTime>2</TotalTime>
  <Words>6714</Words>
  <Application>WPS 演示</Application>
  <PresentationFormat>自定义</PresentationFormat>
  <Paragraphs>1217</Paragraphs>
  <Slides>178</Slides>
  <Notes>177</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178</vt:i4>
      </vt:variant>
    </vt:vector>
  </HeadingPairs>
  <TitlesOfParts>
    <vt:vector size="180" baseType="lpstr">
      <vt:lpstr>主题1</vt:lpstr>
      <vt:lpstr>Equation</vt:lpstr>
      <vt:lpstr>高考语文 (浙江专用)</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lpstr>幻灯片 117</vt:lpstr>
      <vt:lpstr>幻灯片 118</vt:lpstr>
      <vt:lpstr>幻灯片 119</vt:lpstr>
      <vt:lpstr>幻灯片 120</vt:lpstr>
      <vt:lpstr>幻灯片 121</vt:lpstr>
      <vt:lpstr>幻灯片 122</vt:lpstr>
      <vt:lpstr>幻灯片 123</vt:lpstr>
      <vt:lpstr>幻灯片 124</vt:lpstr>
      <vt:lpstr>幻灯片 125</vt:lpstr>
      <vt:lpstr>幻灯片 126</vt:lpstr>
      <vt:lpstr>幻灯片 127</vt:lpstr>
      <vt:lpstr>幻灯片 128</vt:lpstr>
      <vt:lpstr>幻灯片 129</vt:lpstr>
      <vt:lpstr>幻灯片 130</vt:lpstr>
      <vt:lpstr>幻灯片 131</vt:lpstr>
      <vt:lpstr>幻灯片 132</vt:lpstr>
      <vt:lpstr>幻灯片 133</vt:lpstr>
      <vt:lpstr>幻灯片 134</vt:lpstr>
      <vt:lpstr>幻灯片 135</vt:lpstr>
      <vt:lpstr>幻灯片 136</vt:lpstr>
      <vt:lpstr>幻灯片 137</vt:lpstr>
      <vt:lpstr>幻灯片 138</vt:lpstr>
      <vt:lpstr>幻灯片 139</vt:lpstr>
      <vt:lpstr>幻灯片 140</vt:lpstr>
      <vt:lpstr>幻灯片 141</vt:lpstr>
      <vt:lpstr>幻灯片 142</vt:lpstr>
      <vt:lpstr>幻灯片 143</vt:lpstr>
      <vt:lpstr>幻灯片 144</vt:lpstr>
      <vt:lpstr>幻灯片 145</vt:lpstr>
      <vt:lpstr>幻灯片 146</vt:lpstr>
      <vt:lpstr>幻灯片 147</vt:lpstr>
      <vt:lpstr>幻灯片 148</vt:lpstr>
      <vt:lpstr>幻灯片 149</vt:lpstr>
      <vt:lpstr>幻灯片 150</vt:lpstr>
      <vt:lpstr>幻灯片 151</vt:lpstr>
      <vt:lpstr>幻灯片 152</vt:lpstr>
      <vt:lpstr>幻灯片 153</vt:lpstr>
      <vt:lpstr>幻灯片 154</vt:lpstr>
      <vt:lpstr>幻灯片 155</vt:lpstr>
      <vt:lpstr>幻灯片 156</vt:lpstr>
      <vt:lpstr>幻灯片 157</vt:lpstr>
      <vt:lpstr>幻灯片 158</vt:lpstr>
      <vt:lpstr>幻灯片 159</vt:lpstr>
      <vt:lpstr>幻灯片 160</vt:lpstr>
      <vt:lpstr>幻灯片 161</vt:lpstr>
      <vt:lpstr>幻灯片 162</vt:lpstr>
      <vt:lpstr>幻灯片 163</vt:lpstr>
      <vt:lpstr>幻灯片 164</vt:lpstr>
      <vt:lpstr>幻灯片 165</vt:lpstr>
      <vt:lpstr>幻灯片 166</vt:lpstr>
      <vt:lpstr>幻灯片 167</vt:lpstr>
      <vt:lpstr>幻灯片 168</vt:lpstr>
      <vt:lpstr>幻灯片 169</vt:lpstr>
      <vt:lpstr>幻灯片 170</vt:lpstr>
      <vt:lpstr>幻灯片 171</vt:lpstr>
      <vt:lpstr>幻灯片 172</vt:lpstr>
      <vt:lpstr>幻灯片 173</vt:lpstr>
      <vt:lpstr>幻灯片 174</vt:lpstr>
      <vt:lpstr>幻灯片 175</vt:lpstr>
      <vt:lpstr>幻灯片 176</vt:lpstr>
      <vt:lpstr>幻灯片 177</vt:lpstr>
      <vt:lpstr>幻灯片 178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subject>  </dc:subject>
  <dc:creator> </dc:creator>
  <cp:keywords> </cp:keywords>
  <dc:description> </dc:description>
  <cp:lastModifiedBy>User</cp:lastModifiedBy>
  <cp:revision>279</cp:revision>
  <dcterms:created xsi:type="dcterms:W3CDTF">2018-07-24T06:45:40Z</dcterms:created>
  <dcterms:modified xsi:type="dcterms:W3CDTF">2019-03-06T08:18:17Z</dcterms:modified>
  <cp:category>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y fmtid="{64440492-4C8B-11D1-8B70-080036B11A03}" pid="4">
    <vt:lpwstr> </vt:lpwstr>
  </property>
</Properties>
</file>