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s/slide67.xml" ContentType="application/vnd.openxmlformats-officedocument.presentationml.slide+xml"/>
  <Override PartName="/ppt/slides/slide76.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74.xml" ContentType="application/vnd.openxmlformats-officedocument.presentationml.slide+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9"/>
  </p:notesMasterIdLst>
  <p:handoutMasterIdLst>
    <p:handoutMasterId r:id="rId80"/>
  </p:handoutMasterIdLst>
  <p:sldIdLst>
    <p:sldId id="262" r:id="rId2"/>
    <p:sldId id="260" r:id="rId3"/>
    <p:sldId id="265" r:id="rId4"/>
    <p:sldId id="267" r:id="rId5"/>
    <p:sldId id="268" r:id="rId6"/>
    <p:sldId id="808" r:id="rId7"/>
    <p:sldId id="738" r:id="rId8"/>
    <p:sldId id="810" r:id="rId9"/>
    <p:sldId id="813" r:id="rId10"/>
    <p:sldId id="811" r:id="rId11"/>
    <p:sldId id="809" r:id="rId12"/>
    <p:sldId id="815" r:id="rId13"/>
    <p:sldId id="816" r:id="rId14"/>
    <p:sldId id="814" r:id="rId15"/>
    <p:sldId id="817" r:id="rId16"/>
    <p:sldId id="734" r:id="rId17"/>
    <p:sldId id="818" r:id="rId18"/>
    <p:sldId id="507" r:id="rId19"/>
    <p:sldId id="739" r:id="rId20"/>
    <p:sldId id="278" r:id="rId21"/>
    <p:sldId id="819" r:id="rId22"/>
    <p:sldId id="820" r:id="rId23"/>
    <p:sldId id="740" r:id="rId24"/>
    <p:sldId id="280" r:id="rId25"/>
    <p:sldId id="822" r:id="rId26"/>
    <p:sldId id="823" r:id="rId27"/>
    <p:sldId id="821" r:id="rId28"/>
    <p:sldId id="824" r:id="rId29"/>
    <p:sldId id="281" r:id="rId30"/>
    <p:sldId id="768" r:id="rId31"/>
    <p:sldId id="826" r:id="rId32"/>
    <p:sldId id="827" r:id="rId33"/>
    <p:sldId id="741" r:id="rId34"/>
    <p:sldId id="825" r:id="rId35"/>
    <p:sldId id="829" r:id="rId36"/>
    <p:sldId id="830" r:id="rId37"/>
    <p:sldId id="831" r:id="rId38"/>
    <p:sldId id="828" r:id="rId39"/>
    <p:sldId id="832" r:id="rId40"/>
    <p:sldId id="833" r:id="rId41"/>
    <p:sldId id="643" r:id="rId42"/>
    <p:sldId id="835" r:id="rId43"/>
    <p:sldId id="836" r:id="rId44"/>
    <p:sldId id="837" r:id="rId45"/>
    <p:sldId id="838" r:id="rId46"/>
    <p:sldId id="834" r:id="rId47"/>
    <p:sldId id="639" r:id="rId48"/>
    <p:sldId id="839" r:id="rId49"/>
    <p:sldId id="843" r:id="rId50"/>
    <p:sldId id="844" r:id="rId51"/>
    <p:sldId id="845" r:id="rId52"/>
    <p:sldId id="840" r:id="rId53"/>
    <p:sldId id="846" r:id="rId54"/>
    <p:sldId id="842" r:id="rId55"/>
    <p:sldId id="841" r:id="rId56"/>
    <p:sldId id="847" r:id="rId57"/>
    <p:sldId id="850" r:id="rId58"/>
    <p:sldId id="848" r:id="rId59"/>
    <p:sldId id="857" r:id="rId60"/>
    <p:sldId id="858" r:id="rId61"/>
    <p:sldId id="859" r:id="rId62"/>
    <p:sldId id="854" r:id="rId63"/>
    <p:sldId id="855" r:id="rId64"/>
    <p:sldId id="856" r:id="rId65"/>
    <p:sldId id="851" r:id="rId66"/>
    <p:sldId id="852" r:id="rId67"/>
    <p:sldId id="853" r:id="rId68"/>
    <p:sldId id="761" r:id="rId69"/>
    <p:sldId id="861" r:id="rId70"/>
    <p:sldId id="862" r:id="rId71"/>
    <p:sldId id="860" r:id="rId72"/>
    <p:sldId id="864" r:id="rId73"/>
    <p:sldId id="865" r:id="rId74"/>
    <p:sldId id="633" r:id="rId75"/>
    <p:sldId id="863" r:id="rId76"/>
    <p:sldId id="631" r:id="rId77"/>
    <p:sldId id="866" r:id="rId78"/>
  </p:sldIdLst>
  <p:sldSz cx="23763288" cy="13322300"/>
  <p:notesSz cx="6858000" cy="9144000"/>
  <p:defaultTextStyle>
    <a:defPPr>
      <a:defRPr lang="zh-CN"/>
    </a:defPPr>
    <a:lvl1pPr algn="l" defTabSz="2117725" rtl="0" fontAlgn="base">
      <a:spcBef>
        <a:spcPct val="0"/>
      </a:spcBef>
      <a:spcAft>
        <a:spcPct val="0"/>
      </a:spcAft>
      <a:defRPr sz="4200" kern="1200">
        <a:solidFill>
          <a:schemeClr val="tx1"/>
        </a:solidFill>
        <a:latin typeface="Arial" pitchFamily="34" charset="0"/>
        <a:ea typeface="宋体" pitchFamily="2" charset="-122"/>
        <a:cs typeface="+mn-cs"/>
      </a:defRPr>
    </a:lvl1pPr>
    <a:lvl2pPr marL="1058863" indent="-601663" algn="l" defTabSz="2117725" rtl="0" fontAlgn="base">
      <a:spcBef>
        <a:spcPct val="0"/>
      </a:spcBef>
      <a:spcAft>
        <a:spcPct val="0"/>
      </a:spcAft>
      <a:defRPr sz="4200" kern="1200">
        <a:solidFill>
          <a:schemeClr val="tx1"/>
        </a:solidFill>
        <a:latin typeface="Arial" pitchFamily="34" charset="0"/>
        <a:ea typeface="宋体" pitchFamily="2" charset="-122"/>
        <a:cs typeface="+mn-cs"/>
      </a:defRPr>
    </a:lvl2pPr>
    <a:lvl3pPr marL="2117725" indent="-1203325" algn="l" defTabSz="2117725" rtl="0" fontAlgn="base">
      <a:spcBef>
        <a:spcPct val="0"/>
      </a:spcBef>
      <a:spcAft>
        <a:spcPct val="0"/>
      </a:spcAft>
      <a:defRPr sz="4200" kern="1200">
        <a:solidFill>
          <a:schemeClr val="tx1"/>
        </a:solidFill>
        <a:latin typeface="Arial" pitchFamily="34" charset="0"/>
        <a:ea typeface="宋体" pitchFamily="2" charset="-122"/>
        <a:cs typeface="+mn-cs"/>
      </a:defRPr>
    </a:lvl3pPr>
    <a:lvl4pPr marL="3178175" indent="-1806575" algn="l" defTabSz="2117725" rtl="0" fontAlgn="base">
      <a:spcBef>
        <a:spcPct val="0"/>
      </a:spcBef>
      <a:spcAft>
        <a:spcPct val="0"/>
      </a:spcAft>
      <a:defRPr sz="4200" kern="1200">
        <a:solidFill>
          <a:schemeClr val="tx1"/>
        </a:solidFill>
        <a:latin typeface="Arial" pitchFamily="34" charset="0"/>
        <a:ea typeface="宋体" pitchFamily="2" charset="-122"/>
        <a:cs typeface="+mn-cs"/>
      </a:defRPr>
    </a:lvl4pPr>
    <a:lvl5pPr marL="4237038" indent="-2408238" algn="l" defTabSz="2117725" rtl="0" fontAlgn="base">
      <a:spcBef>
        <a:spcPct val="0"/>
      </a:spcBef>
      <a:spcAft>
        <a:spcPct val="0"/>
      </a:spcAft>
      <a:defRPr sz="4200" kern="1200">
        <a:solidFill>
          <a:schemeClr val="tx1"/>
        </a:solidFill>
        <a:latin typeface="Arial" pitchFamily="34" charset="0"/>
        <a:ea typeface="宋体" pitchFamily="2" charset="-122"/>
        <a:cs typeface="+mn-cs"/>
      </a:defRPr>
    </a:lvl5pPr>
    <a:lvl6pPr marL="2286000" algn="l" defTabSz="914400" rtl="0" eaLnBrk="1" latinLnBrk="0" hangingPunct="1">
      <a:defRPr sz="4200" kern="1200">
        <a:solidFill>
          <a:schemeClr val="tx1"/>
        </a:solidFill>
        <a:latin typeface="Arial" pitchFamily="34" charset="0"/>
        <a:ea typeface="宋体" pitchFamily="2" charset="-122"/>
        <a:cs typeface="+mn-cs"/>
      </a:defRPr>
    </a:lvl6pPr>
    <a:lvl7pPr marL="2743200" algn="l" defTabSz="914400" rtl="0" eaLnBrk="1" latinLnBrk="0" hangingPunct="1">
      <a:defRPr sz="4200" kern="1200">
        <a:solidFill>
          <a:schemeClr val="tx1"/>
        </a:solidFill>
        <a:latin typeface="Arial" pitchFamily="34" charset="0"/>
        <a:ea typeface="宋体" pitchFamily="2" charset="-122"/>
        <a:cs typeface="+mn-cs"/>
      </a:defRPr>
    </a:lvl7pPr>
    <a:lvl8pPr marL="3200400" algn="l" defTabSz="914400" rtl="0" eaLnBrk="1" latinLnBrk="0" hangingPunct="1">
      <a:defRPr sz="4200" kern="1200">
        <a:solidFill>
          <a:schemeClr val="tx1"/>
        </a:solidFill>
        <a:latin typeface="Arial" pitchFamily="34" charset="0"/>
        <a:ea typeface="宋体" pitchFamily="2" charset="-122"/>
        <a:cs typeface="+mn-cs"/>
      </a:defRPr>
    </a:lvl8pPr>
    <a:lvl9pPr marL="3657600" algn="l" defTabSz="914400" rtl="0" eaLnBrk="1" latinLnBrk="0" hangingPunct="1">
      <a:defRPr sz="4200"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xmlns="">
        <p15:guide id="1" orient="horz" pos="4196">
          <p15:clr>
            <a:srgbClr val="A4A3A4"/>
          </p15:clr>
        </p15:guide>
        <p15:guide id="2" pos="7485">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F8340"/>
    <a:srgbClr val="329B61"/>
    <a:srgbClr val="339B61"/>
    <a:srgbClr val="404040"/>
    <a:srgbClr val="002E8A"/>
    <a:srgbClr val="004A60"/>
    <a:srgbClr val="006600"/>
    <a:srgbClr val="FF6600"/>
    <a:srgbClr val="7F2F2D"/>
    <a:srgbClr val="E5F4D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6D9F66E-5EB9-4882-86FB-DCBF35E3C3E4}" styleName="中度样式 4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6081" autoAdjust="0"/>
    <p:restoredTop sz="94660" autoAdjust="0"/>
  </p:normalViewPr>
  <p:slideViewPr>
    <p:cSldViewPr>
      <p:cViewPr varScale="1">
        <p:scale>
          <a:sx n="40" d="100"/>
          <a:sy n="40" d="100"/>
        </p:scale>
        <p:origin x="-168" y="-258"/>
      </p:cViewPr>
      <p:guideLst>
        <p:guide orient="horz" pos="4196"/>
        <p:guide pos="7485"/>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3624"/>
    </p:cViewPr>
  </p:sorterViewPr>
  <p:notesViewPr>
    <p:cSldViewPr>
      <p:cViewPr varScale="1">
        <p:scale>
          <a:sx n="64" d="100"/>
          <a:sy n="64" d="100"/>
        </p:scale>
        <p:origin x="2676" y="66"/>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handoutMaster" Target="handoutMasters/handout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F3931F0-0F06-4D43-84F3-9562F0EEE9E7}" type="datetimeFigureOut">
              <a:rPr lang="zh-CN" altLang="en-US" smtClean="0"/>
              <a:pPr/>
              <a:t>2017-3-17</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3C85A7E-BC9E-4B02-A88E-93F2C7987CD2}" type="slidenum">
              <a:rPr lang="zh-CN" altLang="en-US" smtClean="0"/>
              <a:pPr/>
              <a:t>‹#›</a:t>
            </a:fld>
            <a:endParaRPr lang="zh-CN" altLang="en-US"/>
          </a:p>
        </p:txBody>
      </p:sp>
    </p:spTree>
    <p:extLst>
      <p:ext uri="{BB962C8B-B14F-4D97-AF65-F5344CB8AC3E}">
        <p14:creationId xmlns:p14="http://schemas.microsoft.com/office/powerpoint/2010/main" xmlns="" val="130741045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charset="0"/>
              </a:defRPr>
            </a:lvl1pPr>
          </a:lstStyle>
          <a:p>
            <a:pPr>
              <a:defRPr/>
            </a:pPr>
            <a:fld id="{7255D1F0-0559-45E3-AA3F-653AFB4BCBF4}" type="datetimeFigureOut">
              <a:rPr lang="zh-CN" altLang="en-US"/>
              <a:pPr>
                <a:defRPr/>
              </a:pPr>
              <a:t>2017-3-17</a:t>
            </a:fld>
            <a:endParaRPr lang="zh-CN" altLang="en-US"/>
          </a:p>
        </p:txBody>
      </p:sp>
      <p:sp>
        <p:nvSpPr>
          <p:cNvPr id="4" name="幻灯片图像占位符 3"/>
          <p:cNvSpPr>
            <a:spLocks noGrp="1" noRot="1" noChangeAspect="1"/>
          </p:cNvSpPr>
          <p:nvPr>
            <p:ph type="sldImg" idx="2"/>
          </p:nvPr>
        </p:nvSpPr>
        <p:spPr>
          <a:xfrm>
            <a:off x="371475" y="685800"/>
            <a:ext cx="611505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charset="0"/>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charset="0"/>
              </a:defRPr>
            </a:lvl1pPr>
          </a:lstStyle>
          <a:p>
            <a:pPr>
              <a:defRPr/>
            </a:pPr>
            <a:fld id="{09E6B5E2-414F-4B9B-AAB9-9B87664B65D6}" type="slidenum">
              <a:rPr lang="zh-CN" altLang="en-US"/>
              <a:pPr>
                <a:defRPr/>
              </a:pPr>
              <a:t>‹#›</a:t>
            </a:fld>
            <a:endParaRPr lang="zh-CN" altLang="en-US"/>
          </a:p>
        </p:txBody>
      </p:sp>
    </p:spTree>
    <p:extLst>
      <p:ext uri="{BB962C8B-B14F-4D97-AF65-F5344CB8AC3E}">
        <p14:creationId xmlns:p14="http://schemas.microsoft.com/office/powerpoint/2010/main" xmlns="" val="82332297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5</a:t>
            </a:fld>
            <a:endParaRPr lang="zh-CN" altLang="en-US"/>
          </a:p>
        </p:txBody>
      </p:sp>
    </p:spTree>
    <p:extLst>
      <p:ext uri="{BB962C8B-B14F-4D97-AF65-F5344CB8AC3E}">
        <p14:creationId xmlns:p14="http://schemas.microsoft.com/office/powerpoint/2010/main" xmlns="" val="38759139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itchFamily="34" charset="-122"/>
              <a:ea typeface="微软雅黑"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a:solidFill>
                <a:srgbClr val="404040"/>
              </a:solidFill>
              <a:latin typeface="微软雅黑" pitchFamily="34" charset="-122"/>
              <a:ea typeface="微软雅黑"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itchFamily="34" charset="-122"/>
              <a:ea typeface="微软雅黑" pitchFamily="34"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itchFamily="34" charset="-122"/>
              <a:ea typeface="微软雅黑"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a:solidFill>
                <a:srgbClr val="404040"/>
              </a:solidFill>
              <a:latin typeface="微软雅黑" pitchFamily="34" charset="-122"/>
              <a:ea typeface="微软雅黑"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itchFamily="34" charset="-122"/>
              <a:ea typeface="微软雅黑" pitchFamily="34" charset="-122"/>
            </a:endParaRPr>
          </a:p>
        </p:txBody>
      </p:sp>
    </p:spTree>
  </p:cSld>
  <p:clrMap bg1="lt1" tx1="dk1" bg2="lt2" tx2="dk2" accent1="accent1" accent2="accent2" accent3="accent3" accent4="accent4" accent5="accent5" accent6="accent6" hlink="hlink" folHlink="folHlink"/>
  <p:sldLayoutIdLst>
    <p:sldLayoutId id="2147483759" r:id="rId1"/>
  </p:sldLayoutIdLst>
  <p:txStyles>
    <p:titleStyle>
      <a:lvl1pPr algn="ctr" defTabSz="2117725" rtl="0" eaLnBrk="0" fontAlgn="base" hangingPunct="0">
        <a:spcBef>
          <a:spcPct val="0"/>
        </a:spcBef>
        <a:spcAft>
          <a:spcPct val="0"/>
        </a:spcAft>
        <a:defRPr sz="10200" kern="1200">
          <a:solidFill>
            <a:schemeClr val="tx1"/>
          </a:solidFill>
          <a:latin typeface="+mj-lt"/>
          <a:ea typeface="+mj-ea"/>
          <a:cs typeface="+mj-cs"/>
        </a:defRPr>
      </a:lvl1pPr>
      <a:lvl2pPr algn="ctr" defTabSz="2117725" rtl="0" eaLnBrk="0" fontAlgn="base" hangingPunct="0">
        <a:spcBef>
          <a:spcPct val="0"/>
        </a:spcBef>
        <a:spcAft>
          <a:spcPct val="0"/>
        </a:spcAft>
        <a:defRPr sz="10200">
          <a:solidFill>
            <a:schemeClr val="tx1"/>
          </a:solidFill>
          <a:latin typeface="Calibri" pitchFamily="34" charset="0"/>
          <a:ea typeface="宋体" charset="-122"/>
        </a:defRPr>
      </a:lvl2pPr>
      <a:lvl3pPr algn="ctr" defTabSz="2117725" rtl="0" eaLnBrk="0" fontAlgn="base" hangingPunct="0">
        <a:spcBef>
          <a:spcPct val="0"/>
        </a:spcBef>
        <a:spcAft>
          <a:spcPct val="0"/>
        </a:spcAft>
        <a:defRPr sz="10200">
          <a:solidFill>
            <a:schemeClr val="tx1"/>
          </a:solidFill>
          <a:latin typeface="Calibri" pitchFamily="34" charset="0"/>
          <a:ea typeface="宋体" charset="-122"/>
        </a:defRPr>
      </a:lvl3pPr>
      <a:lvl4pPr algn="ctr" defTabSz="2117725" rtl="0" eaLnBrk="0" fontAlgn="base" hangingPunct="0">
        <a:spcBef>
          <a:spcPct val="0"/>
        </a:spcBef>
        <a:spcAft>
          <a:spcPct val="0"/>
        </a:spcAft>
        <a:defRPr sz="10200">
          <a:solidFill>
            <a:schemeClr val="tx1"/>
          </a:solidFill>
          <a:latin typeface="Calibri" pitchFamily="34" charset="0"/>
          <a:ea typeface="宋体" charset="-122"/>
        </a:defRPr>
      </a:lvl4pPr>
      <a:lvl5pPr algn="ctr" defTabSz="2117725" rtl="0" eaLnBrk="0" fontAlgn="base" hangingPunct="0">
        <a:spcBef>
          <a:spcPct val="0"/>
        </a:spcBef>
        <a:spcAft>
          <a:spcPct val="0"/>
        </a:spcAft>
        <a:defRPr sz="10200">
          <a:solidFill>
            <a:schemeClr val="tx1"/>
          </a:solidFill>
          <a:latin typeface="Calibri" pitchFamily="34" charset="0"/>
          <a:ea typeface="宋体" charset="-122"/>
        </a:defRPr>
      </a:lvl5pPr>
      <a:lvl6pPr marL="457200" algn="ctr" defTabSz="2117725" rtl="0" fontAlgn="base">
        <a:spcBef>
          <a:spcPct val="0"/>
        </a:spcBef>
        <a:spcAft>
          <a:spcPct val="0"/>
        </a:spcAft>
        <a:defRPr sz="10200">
          <a:solidFill>
            <a:schemeClr val="tx1"/>
          </a:solidFill>
          <a:latin typeface="Calibri" pitchFamily="34" charset="0"/>
          <a:ea typeface="宋体" charset="-122"/>
        </a:defRPr>
      </a:lvl6pPr>
      <a:lvl7pPr marL="914400" algn="ctr" defTabSz="2117725" rtl="0" fontAlgn="base">
        <a:spcBef>
          <a:spcPct val="0"/>
        </a:spcBef>
        <a:spcAft>
          <a:spcPct val="0"/>
        </a:spcAft>
        <a:defRPr sz="10200">
          <a:solidFill>
            <a:schemeClr val="tx1"/>
          </a:solidFill>
          <a:latin typeface="Calibri" pitchFamily="34" charset="0"/>
          <a:ea typeface="宋体" charset="-122"/>
        </a:defRPr>
      </a:lvl7pPr>
      <a:lvl8pPr marL="1371600" algn="ctr" defTabSz="2117725" rtl="0" fontAlgn="base">
        <a:spcBef>
          <a:spcPct val="0"/>
        </a:spcBef>
        <a:spcAft>
          <a:spcPct val="0"/>
        </a:spcAft>
        <a:defRPr sz="10200">
          <a:solidFill>
            <a:schemeClr val="tx1"/>
          </a:solidFill>
          <a:latin typeface="Calibri" pitchFamily="34" charset="0"/>
          <a:ea typeface="宋体" charset="-122"/>
        </a:defRPr>
      </a:lvl8pPr>
      <a:lvl9pPr marL="1828800" algn="ctr" defTabSz="2117725" rtl="0" fontAlgn="base">
        <a:spcBef>
          <a:spcPct val="0"/>
        </a:spcBef>
        <a:spcAft>
          <a:spcPct val="0"/>
        </a:spcAft>
        <a:defRPr sz="10200">
          <a:solidFill>
            <a:schemeClr val="tx1"/>
          </a:solidFill>
          <a:latin typeface="Calibri" pitchFamily="34" charset="0"/>
          <a:ea typeface="宋体" charset="-122"/>
        </a:defRPr>
      </a:lvl9pPr>
    </p:titleStyle>
    <p:bodyStyle>
      <a:lvl1pPr marL="793750" indent="-793750" algn="l" defTabSz="2117725" rtl="0" eaLnBrk="0" fontAlgn="base" hangingPunct="0">
        <a:spcBef>
          <a:spcPct val="20000"/>
        </a:spcBef>
        <a:spcAft>
          <a:spcPct val="0"/>
        </a:spcAft>
        <a:buFont typeface="Arial" pitchFamily="34" charset="0"/>
        <a:buChar char="•"/>
        <a:defRPr sz="7400" kern="1200">
          <a:solidFill>
            <a:schemeClr val="tx1"/>
          </a:solidFill>
          <a:latin typeface="+mn-lt"/>
          <a:ea typeface="+mn-ea"/>
          <a:cs typeface="+mn-cs"/>
        </a:defRPr>
      </a:lvl1pPr>
      <a:lvl2pPr marL="1720850" indent="-661988" algn="l" defTabSz="2117725" rtl="0" eaLnBrk="0" fontAlgn="base" hangingPunct="0">
        <a:spcBef>
          <a:spcPct val="20000"/>
        </a:spcBef>
        <a:spcAft>
          <a:spcPct val="0"/>
        </a:spcAft>
        <a:buFont typeface="Arial" pitchFamily="34" charset="0"/>
        <a:buChar char="–"/>
        <a:defRPr sz="6500" kern="1200">
          <a:solidFill>
            <a:schemeClr val="tx1"/>
          </a:solidFill>
          <a:latin typeface="+mn-lt"/>
          <a:ea typeface="+mn-ea"/>
          <a:cs typeface="+mn-cs"/>
        </a:defRPr>
      </a:lvl2pPr>
      <a:lvl3pPr marL="2647950" indent="-528638" algn="l" defTabSz="2117725" rtl="0" eaLnBrk="0" fontAlgn="base" hangingPunct="0">
        <a:spcBef>
          <a:spcPct val="20000"/>
        </a:spcBef>
        <a:spcAft>
          <a:spcPct val="0"/>
        </a:spcAft>
        <a:buFont typeface="Arial" pitchFamily="34" charset="0"/>
        <a:buChar char="•"/>
        <a:defRPr sz="5600" kern="1200">
          <a:solidFill>
            <a:schemeClr val="tx1"/>
          </a:solidFill>
          <a:latin typeface="+mn-lt"/>
          <a:ea typeface="+mn-ea"/>
          <a:cs typeface="+mn-cs"/>
        </a:defRPr>
      </a:lvl3pPr>
      <a:lvl4pPr marL="3708400" indent="-528638" algn="l" defTabSz="2117725" rtl="0" eaLnBrk="0" fontAlgn="base" hangingPunct="0">
        <a:spcBef>
          <a:spcPct val="20000"/>
        </a:spcBef>
        <a:spcAft>
          <a:spcPct val="0"/>
        </a:spcAft>
        <a:buFont typeface="Arial" pitchFamily="34" charset="0"/>
        <a:buChar char="–"/>
        <a:defRPr sz="4600" kern="1200">
          <a:solidFill>
            <a:schemeClr val="tx1"/>
          </a:solidFill>
          <a:latin typeface="+mn-lt"/>
          <a:ea typeface="+mn-ea"/>
          <a:cs typeface="+mn-cs"/>
        </a:defRPr>
      </a:lvl4pPr>
      <a:lvl5pPr marL="4767263" indent="-528638" algn="l" defTabSz="2117725" rtl="0" eaLnBrk="0" fontAlgn="base" hangingPunct="0">
        <a:spcBef>
          <a:spcPct val="20000"/>
        </a:spcBef>
        <a:spcAft>
          <a:spcPct val="0"/>
        </a:spcAft>
        <a:buFont typeface="Arial" pitchFamily="34" charset="0"/>
        <a:buChar char="»"/>
        <a:defRPr sz="4600" kern="1200">
          <a:solidFill>
            <a:schemeClr val="tx1"/>
          </a:solidFill>
          <a:latin typeface="+mn-lt"/>
          <a:ea typeface="+mn-ea"/>
          <a:cs typeface="+mn-cs"/>
        </a:defRPr>
      </a:lvl5pPr>
      <a:lvl6pPr marL="5827586" indent="-529781" algn="l" defTabSz="2119122" rtl="0" eaLnBrk="1" latinLnBrk="0" hangingPunct="1">
        <a:spcBef>
          <a:spcPct val="20000"/>
        </a:spcBef>
        <a:buFont typeface="Arial" pitchFamily="34" charset="0"/>
        <a:buChar char="•"/>
        <a:defRPr sz="4600" kern="1200">
          <a:solidFill>
            <a:schemeClr val="tx1"/>
          </a:solidFill>
          <a:latin typeface="+mn-lt"/>
          <a:ea typeface="+mn-ea"/>
          <a:cs typeface="+mn-cs"/>
        </a:defRPr>
      </a:lvl6pPr>
      <a:lvl7pPr marL="6887147" indent="-529781" algn="l" defTabSz="2119122" rtl="0" eaLnBrk="1" latinLnBrk="0" hangingPunct="1">
        <a:spcBef>
          <a:spcPct val="20000"/>
        </a:spcBef>
        <a:buFont typeface="Arial" pitchFamily="34" charset="0"/>
        <a:buChar char="•"/>
        <a:defRPr sz="4600" kern="1200">
          <a:solidFill>
            <a:schemeClr val="tx1"/>
          </a:solidFill>
          <a:latin typeface="+mn-lt"/>
          <a:ea typeface="+mn-ea"/>
          <a:cs typeface="+mn-cs"/>
        </a:defRPr>
      </a:lvl7pPr>
      <a:lvl8pPr marL="7946708" indent="-529781" algn="l" defTabSz="2119122" rtl="0" eaLnBrk="1" latinLnBrk="0" hangingPunct="1">
        <a:spcBef>
          <a:spcPct val="20000"/>
        </a:spcBef>
        <a:buFont typeface="Arial" pitchFamily="34" charset="0"/>
        <a:buChar char="•"/>
        <a:defRPr sz="4600" kern="1200">
          <a:solidFill>
            <a:schemeClr val="tx1"/>
          </a:solidFill>
          <a:latin typeface="+mn-lt"/>
          <a:ea typeface="+mn-ea"/>
          <a:cs typeface="+mn-cs"/>
        </a:defRPr>
      </a:lvl8pPr>
      <a:lvl9pPr marL="9006269" indent="-529781" algn="l" defTabSz="2119122" rtl="0" eaLnBrk="1" latinLnBrk="0" hangingPunct="1">
        <a:spcBef>
          <a:spcPct val="20000"/>
        </a:spcBef>
        <a:buFont typeface="Arial" pitchFamily="34" charset="0"/>
        <a:buChar char="•"/>
        <a:defRPr sz="4600" kern="1200">
          <a:solidFill>
            <a:schemeClr val="tx1"/>
          </a:solidFill>
          <a:latin typeface="+mn-lt"/>
          <a:ea typeface="+mn-ea"/>
          <a:cs typeface="+mn-cs"/>
        </a:defRPr>
      </a:lvl9pPr>
    </p:bodyStyle>
    <p:otherStyle>
      <a:defPPr>
        <a:defRPr lang="zh-CN"/>
      </a:defPPr>
      <a:lvl1pPr marL="0" algn="l" defTabSz="2119122" rtl="0" eaLnBrk="1" latinLnBrk="0" hangingPunct="1">
        <a:defRPr sz="4200" kern="1200">
          <a:solidFill>
            <a:schemeClr val="tx1"/>
          </a:solidFill>
          <a:latin typeface="+mn-lt"/>
          <a:ea typeface="+mn-ea"/>
          <a:cs typeface="+mn-cs"/>
        </a:defRPr>
      </a:lvl1pPr>
      <a:lvl2pPr marL="1059561" algn="l" defTabSz="2119122" rtl="0" eaLnBrk="1" latinLnBrk="0" hangingPunct="1">
        <a:defRPr sz="4200" kern="1200">
          <a:solidFill>
            <a:schemeClr val="tx1"/>
          </a:solidFill>
          <a:latin typeface="+mn-lt"/>
          <a:ea typeface="+mn-ea"/>
          <a:cs typeface="+mn-cs"/>
        </a:defRPr>
      </a:lvl2pPr>
      <a:lvl3pPr marL="2119122" algn="l" defTabSz="2119122" rtl="0" eaLnBrk="1" latinLnBrk="0" hangingPunct="1">
        <a:defRPr sz="4200" kern="1200">
          <a:solidFill>
            <a:schemeClr val="tx1"/>
          </a:solidFill>
          <a:latin typeface="+mn-lt"/>
          <a:ea typeface="+mn-ea"/>
          <a:cs typeface="+mn-cs"/>
        </a:defRPr>
      </a:lvl3pPr>
      <a:lvl4pPr marL="3178683" algn="l" defTabSz="2119122" rtl="0" eaLnBrk="1" latinLnBrk="0" hangingPunct="1">
        <a:defRPr sz="4200" kern="1200">
          <a:solidFill>
            <a:schemeClr val="tx1"/>
          </a:solidFill>
          <a:latin typeface="+mn-lt"/>
          <a:ea typeface="+mn-ea"/>
          <a:cs typeface="+mn-cs"/>
        </a:defRPr>
      </a:lvl4pPr>
      <a:lvl5pPr marL="4238244" algn="l" defTabSz="2119122" rtl="0" eaLnBrk="1" latinLnBrk="0" hangingPunct="1">
        <a:defRPr sz="4200" kern="1200">
          <a:solidFill>
            <a:schemeClr val="tx1"/>
          </a:solidFill>
          <a:latin typeface="+mn-lt"/>
          <a:ea typeface="+mn-ea"/>
          <a:cs typeface="+mn-cs"/>
        </a:defRPr>
      </a:lvl5pPr>
      <a:lvl6pPr marL="5297805" algn="l" defTabSz="2119122" rtl="0" eaLnBrk="1" latinLnBrk="0" hangingPunct="1">
        <a:defRPr sz="4200" kern="1200">
          <a:solidFill>
            <a:schemeClr val="tx1"/>
          </a:solidFill>
          <a:latin typeface="+mn-lt"/>
          <a:ea typeface="+mn-ea"/>
          <a:cs typeface="+mn-cs"/>
        </a:defRPr>
      </a:lvl6pPr>
      <a:lvl7pPr marL="6357366" algn="l" defTabSz="2119122" rtl="0" eaLnBrk="1" latinLnBrk="0" hangingPunct="1">
        <a:defRPr sz="4200" kern="1200">
          <a:solidFill>
            <a:schemeClr val="tx1"/>
          </a:solidFill>
          <a:latin typeface="+mn-lt"/>
          <a:ea typeface="+mn-ea"/>
          <a:cs typeface="+mn-cs"/>
        </a:defRPr>
      </a:lvl7pPr>
      <a:lvl8pPr marL="7416927" algn="l" defTabSz="2119122" rtl="0" eaLnBrk="1" latinLnBrk="0" hangingPunct="1">
        <a:defRPr sz="4200" kern="1200">
          <a:solidFill>
            <a:schemeClr val="tx1"/>
          </a:solidFill>
          <a:latin typeface="+mn-lt"/>
          <a:ea typeface="+mn-ea"/>
          <a:cs typeface="+mn-cs"/>
        </a:defRPr>
      </a:lvl8pPr>
      <a:lvl9pPr marL="8476488" algn="l" defTabSz="2119122" rtl="0" eaLnBrk="1" latinLnBrk="0" hangingPunct="1">
        <a:defRPr sz="4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4.jpeg"/><Relationship Id="rId1" Type="http://schemas.openxmlformats.org/officeDocument/2006/relationships/slideLayout" Target="../slideLayouts/slideLayout1.xml"/><Relationship Id="rId5" Type="http://schemas.openxmlformats.org/officeDocument/2006/relationships/slide" Target="slide68.xml"/><Relationship Id="rId4" Type="http://schemas.openxmlformats.org/officeDocument/2006/relationships/slide" Target="slide2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circl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23200" y="3132758"/>
            <a:ext cx="19800000" cy="81264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94638" y="3348782"/>
            <a:ext cx="19424404" cy="2182713"/>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旧史学的研究缺少实事求是的科学态度”错，从原文可以得知旧史学的有些观点“经不住史证”，受到古史辨派的“无情批判”，这并不能推出“旧史学的研究缺少实事求是的科学态度”。</a:t>
            </a:r>
          </a:p>
        </p:txBody>
      </p:sp>
    </p:spTree>
    <p:extLst>
      <p:ext uri="{BB962C8B-B14F-4D97-AF65-F5344CB8AC3E}">
        <p14:creationId xmlns:p14="http://schemas.microsoft.com/office/powerpoint/2010/main" xmlns="" val="378979426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988742"/>
            <a:ext cx="19871438" cy="7216334"/>
          </a:xfrm>
          <a:prstGeom prst="rect">
            <a:avLst/>
          </a:prstGeom>
          <a:noFill/>
        </p:spPr>
        <p:txBody>
          <a:bodyPr wrap="square" rtlCol="0">
            <a:spAutoFit/>
          </a:bodyPr>
          <a:lstStyle/>
          <a:p>
            <a:pPr>
              <a:lnSpc>
                <a:spcPct val="130000"/>
              </a:lnSpc>
            </a:pPr>
            <a:r>
              <a:rPr lang="en-US" altLang="zh-CN" sz="4000" b="1" dirty="0" smtClean="0">
                <a:solidFill>
                  <a:srgbClr val="EF8340"/>
                </a:solidFill>
                <a:latin typeface="微软雅黑" pitchFamily="34" charset="-122"/>
                <a:ea typeface="微软雅黑" pitchFamily="34" charset="-122"/>
              </a:rPr>
              <a:t>3. </a:t>
            </a:r>
            <a:r>
              <a:rPr lang="zh-CN" altLang="en-US" sz="4000" dirty="0" smtClean="0">
                <a:solidFill>
                  <a:schemeClr val="tx1">
                    <a:lumMod val="50000"/>
                    <a:lumOff val="50000"/>
                  </a:schemeClr>
                </a:solidFill>
                <a:latin typeface="微软雅黑" pitchFamily="34" charset="-122"/>
                <a:ea typeface="微软雅黑" pitchFamily="34" charset="-122"/>
              </a:rPr>
              <a:t>根据</a:t>
            </a:r>
            <a:r>
              <a:rPr lang="zh-CN" altLang="en-US" sz="4000" dirty="0">
                <a:solidFill>
                  <a:schemeClr val="tx1">
                    <a:lumMod val="50000"/>
                    <a:lumOff val="50000"/>
                  </a:schemeClr>
                </a:solidFill>
                <a:latin typeface="微软雅黑" pitchFamily="34" charset="-122"/>
                <a:ea typeface="微软雅黑" pitchFamily="34" charset="-122"/>
              </a:rPr>
              <a:t>原文内容，下列说法不正确的一项是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尚书</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盘庚</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明显是后人改造过的文章，由此看来，尽管其中保留了许多商人语言，但是仅凭此篇仍不足以证实商王朝的存在。</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a:t>
            </a:r>
            <a:r>
              <a:rPr lang="zh-CN" altLang="en-US" sz="4000" dirty="0">
                <a:solidFill>
                  <a:schemeClr val="tx1">
                    <a:lumMod val="50000"/>
                    <a:lumOff val="50000"/>
                  </a:schemeClr>
                </a:solidFill>
                <a:latin typeface="微软雅黑" pitchFamily="34" charset="-122"/>
                <a:ea typeface="微软雅黑" pitchFamily="34" charset="-122"/>
              </a:rPr>
              <a:t>．若想证实司马迁在</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史记</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夏本纪</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中记录的夏王朝与夏王世系的客观存在，还要依靠地下出土的新材料。</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a:t>
            </a:r>
            <a:r>
              <a:rPr lang="zh-CN" altLang="en-US" sz="4000" dirty="0">
                <a:solidFill>
                  <a:schemeClr val="tx1">
                    <a:lumMod val="50000"/>
                    <a:lumOff val="50000"/>
                  </a:schemeClr>
                </a:solidFill>
                <a:latin typeface="微软雅黑" pitchFamily="34" charset="-122"/>
                <a:ea typeface="微软雅黑" pitchFamily="34" charset="-122"/>
              </a:rPr>
              <a:t>．第二次殷墟发掘的目的发生了改变，是因为历史语言研究所认识到，除了甲骨之外，遗址的其他遗存也可以作为研究中国历史的材料。</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a:t>
            </a:r>
            <a:r>
              <a:rPr lang="zh-CN" altLang="en-US" sz="4000" dirty="0">
                <a:solidFill>
                  <a:schemeClr val="tx1">
                    <a:lumMod val="50000"/>
                    <a:lumOff val="50000"/>
                  </a:schemeClr>
                </a:solidFill>
                <a:latin typeface="微软雅黑" pitchFamily="34" charset="-122"/>
                <a:ea typeface="微软雅黑" pitchFamily="34" charset="-122"/>
              </a:rPr>
              <a:t>．直至殷墟甲骨文被发现，学者们探究先民的造字之法才有所凭依，从此中国的文字学就进入了一个新的时期。</a:t>
            </a:r>
          </a:p>
        </p:txBody>
      </p:sp>
      <p:sp>
        <p:nvSpPr>
          <p:cNvPr id="11" name="矩形 10"/>
          <p:cNvSpPr/>
          <p:nvPr/>
        </p:nvSpPr>
        <p:spPr>
          <a:xfrm>
            <a:off x="2094638" y="10205076"/>
            <a:ext cx="19645450" cy="145673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049254" y="10234326"/>
            <a:ext cx="19424404" cy="74231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学者们探究先民的造字之法才有所凭依”，文中无此信息。</a:t>
            </a:r>
          </a:p>
        </p:txBody>
      </p:sp>
    </p:spTree>
    <p:extLst>
      <p:ext uri="{BB962C8B-B14F-4D97-AF65-F5344CB8AC3E}">
        <p14:creationId xmlns:p14="http://schemas.microsoft.com/office/powerpoint/2010/main" xmlns="" val="184058859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19871438" cy="9694962"/>
          </a:xfrm>
          <a:prstGeom prst="rect">
            <a:avLst/>
          </a:prstGeom>
          <a:noFill/>
        </p:spPr>
        <p:txBody>
          <a:bodyPr wrap="square" rtlCol="0">
            <a:spAutoFit/>
          </a:bodyPr>
          <a:lstStyle/>
          <a:p>
            <a:pPr>
              <a:lnSpc>
                <a:spcPct val="130000"/>
              </a:lnSpc>
            </a:pPr>
            <a:r>
              <a:rPr lang="zh-CN" altLang="en-US" sz="4000" b="1" dirty="0" smtClean="0">
                <a:solidFill>
                  <a:srgbClr val="EF8340"/>
                </a:solidFill>
                <a:latin typeface="微软雅黑" pitchFamily="34" charset="-122"/>
                <a:ea typeface="微软雅黑" pitchFamily="34" charset="-122"/>
              </a:rPr>
              <a:t>二</a:t>
            </a:r>
            <a:r>
              <a:rPr lang="zh-CN" altLang="en-US" sz="4000" b="1" dirty="0">
                <a:solidFill>
                  <a:srgbClr val="EF8340"/>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[2016·</a:t>
            </a:r>
            <a:r>
              <a:rPr lang="zh-CN" altLang="en-US" sz="4000" dirty="0">
                <a:solidFill>
                  <a:schemeClr val="tx1">
                    <a:lumMod val="50000"/>
                    <a:lumOff val="50000"/>
                  </a:schemeClr>
                </a:solidFill>
                <a:latin typeface="微软雅黑" pitchFamily="34" charset="-122"/>
                <a:ea typeface="微软雅黑" pitchFamily="34" charset="-122"/>
              </a:rPr>
              <a:t>全国卷</a:t>
            </a:r>
            <a:r>
              <a:rPr lang="en-US" altLang="zh-CN" sz="4000" dirty="0">
                <a:solidFill>
                  <a:schemeClr val="tx1">
                    <a:lumMod val="50000"/>
                    <a:lumOff val="50000"/>
                  </a:schemeClr>
                </a:solidFill>
                <a:latin typeface="微软雅黑" pitchFamily="34" charset="-122"/>
                <a:ea typeface="微软雅黑" pitchFamily="34" charset="-122"/>
              </a:rPr>
              <a:t>Ⅱ] </a:t>
            </a:r>
            <a:r>
              <a:rPr lang="zh-CN" altLang="en-US" sz="4000" dirty="0">
                <a:solidFill>
                  <a:schemeClr val="tx1">
                    <a:lumMod val="50000"/>
                    <a:lumOff val="50000"/>
                  </a:schemeClr>
                </a:solidFill>
                <a:latin typeface="微软雅黑" pitchFamily="34" charset="-122"/>
                <a:ea typeface="微软雅黑" pitchFamily="34" charset="-122"/>
              </a:rPr>
              <a:t>阅读下面的文字，完成题目。</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人们常说“小说是讲故事的艺术”，但故事不等于小说，故事讲述人与小说家也不能混为一谈。就传统而言，讲故事的人讲述亲身经历或道听途说的故事，口耳相传，把它们转化为听众的经验；小说家则通常记录见闻传说，虚构故事，经过艺术处理，把它们变成小说交给读者。</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除流传形式上的简单差异外，早期小说和故事的本质区别并不明显，经历和见闻是它们的共同要素。在传媒较为落后的过去，作为远行者的商人和水手最适合充当故事讲述人的角色，故事的丰富程度与远行者的游历成正比。受此影响，国外古典小说也常以人物的经历为主线组织故事。</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荷马史诗</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一千零一夜</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都是描述某种特殊的经历和遭遇，</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堂吉诃德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中的故事是堂吉诃德的行侠奇遇和所见所闻，</a:t>
            </a:r>
            <a:r>
              <a:rPr lang="en-US" altLang="zh-CN" sz="4000" dirty="0">
                <a:solidFill>
                  <a:schemeClr val="tx1">
                    <a:lumMod val="50000"/>
                    <a:lumOff val="50000"/>
                  </a:schemeClr>
                </a:solidFill>
                <a:latin typeface="微软雅黑" pitchFamily="34" charset="-122"/>
                <a:ea typeface="微软雅黑" pitchFamily="34" charset="-122"/>
              </a:rPr>
              <a:t>17</a:t>
            </a:r>
            <a:r>
              <a:rPr lang="zh-CN" altLang="en-US" sz="4000" dirty="0">
                <a:solidFill>
                  <a:schemeClr val="tx1">
                    <a:lumMod val="50000"/>
                    <a:lumOff val="50000"/>
                  </a:schemeClr>
                </a:solidFill>
                <a:latin typeface="微软雅黑" pitchFamily="34" charset="-122"/>
                <a:ea typeface="微软雅黑" pitchFamily="34" charset="-122"/>
              </a:rPr>
              <a:t>世纪欧洲的流浪汉小说也体现为游历见闻的连缀。在中国，民间传说和历史故事为志怪类和史传类的小说提供了用之不竭的素材，话本等古典小说形式也显示出小说和传统故事的亲密关系</a:t>
            </a:r>
            <a:r>
              <a:rPr lang="zh-CN" altLang="en-US" sz="4000" dirty="0" smtClean="0">
                <a:solidFill>
                  <a:schemeClr val="tx1">
                    <a:lumMod val="50000"/>
                    <a:lumOff val="50000"/>
                  </a:schemeClr>
                </a:solidFill>
                <a:latin typeface="微软雅黑" pitchFamily="34" charset="-122"/>
                <a:ea typeface="微软雅黑" pitchFamily="34" charset="-122"/>
              </a:rPr>
              <a:t>。</a:t>
            </a: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96799548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19871438" cy="6416115"/>
          </a:xfrm>
          <a:prstGeom prst="rect">
            <a:avLst/>
          </a:prstGeom>
          <a:noFill/>
        </p:spPr>
        <p:txBody>
          <a:bodyPr wrap="square" rtlCol="0">
            <a:spAutoFit/>
          </a:bodyPr>
          <a:lstStyle/>
          <a:p>
            <a:pPr>
              <a:lnSpc>
                <a:spcPct val="130000"/>
              </a:lnSpc>
            </a:pPr>
            <a:r>
              <a:rPr lang="zh-CN" altLang="en-US" sz="4000" dirty="0" smtClean="0">
                <a:solidFill>
                  <a:schemeClr val="tx1">
                    <a:lumMod val="50000"/>
                    <a:lumOff val="50000"/>
                  </a:schemeClr>
                </a:solidFill>
                <a:latin typeface="微软雅黑" pitchFamily="34" charset="-122"/>
                <a:ea typeface="微软雅黑" pitchFamily="34" charset="-122"/>
              </a:rPr>
              <a:t>虚构</a:t>
            </a:r>
            <a:r>
              <a:rPr lang="zh-CN" altLang="en-US" sz="4000" dirty="0">
                <a:solidFill>
                  <a:schemeClr val="tx1">
                    <a:lumMod val="50000"/>
                    <a:lumOff val="50000"/>
                  </a:schemeClr>
                </a:solidFill>
                <a:latin typeface="微软雅黑" pitchFamily="34" charset="-122"/>
                <a:ea typeface="微软雅黑" pitchFamily="34" charset="-122"/>
              </a:rPr>
              <a:t>的加强使小说和传统故事之间的区别清晰起来。小说中的故事可以来自想象，不一定是作者亲历亲闻。小说家常闭门构思，作品大多诞生于他们离群索居的时候。小说家可以闲坐在布宜诺斯艾利斯的图书馆中，或者在巴黎一间终年不见阳光的阁楼里，杜撰他们想象中的历险故事。但是，一名水手也许要历尽千辛万苦才能把在东印度群岛听到的事带回伦敦；一个匠人漂泊一生，积攒下无数的见闻、掌故和趣事，当他晚年坐在火炉边给孩子们讲述这一切的时候，他本人就是故事的一部分。传统故事是否值得转述，往往只取决于故事本身的趣味性和可流传性。与传统讲故事的方式不同，小说家一般并不单纯转述故事，他是在从事故事的制作和生产，有深思熟虑的讲述目的</a:t>
            </a:r>
            <a:r>
              <a:rPr lang="zh-CN" altLang="en-US" sz="4000" dirty="0" smtClean="0">
                <a:solidFill>
                  <a:schemeClr val="tx1">
                    <a:lumMod val="50000"/>
                    <a:lumOff val="50000"/>
                  </a:schemeClr>
                </a:solidFill>
                <a:latin typeface="微软雅黑" pitchFamily="34" charset="-122"/>
                <a:ea typeface="微软雅黑" pitchFamily="34" charset="-122"/>
              </a:rPr>
              <a:t>。</a:t>
            </a: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82279596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19871438" cy="8816773"/>
          </a:xfrm>
          <a:prstGeom prst="rect">
            <a:avLst/>
          </a:prstGeom>
          <a:noFill/>
        </p:spPr>
        <p:txBody>
          <a:bodyPr wrap="square" rtlCol="0">
            <a:spAutoFit/>
          </a:bodyPr>
          <a:lstStyle/>
          <a:p>
            <a:pPr>
              <a:lnSpc>
                <a:spcPct val="130000"/>
              </a:lnSpc>
            </a:pPr>
            <a:r>
              <a:rPr lang="zh-CN" altLang="en-US" sz="4000" dirty="0" smtClean="0">
                <a:solidFill>
                  <a:schemeClr val="tx1">
                    <a:lumMod val="50000"/>
                    <a:lumOff val="50000"/>
                  </a:schemeClr>
                </a:solidFill>
                <a:latin typeface="微软雅黑" pitchFamily="34" charset="-122"/>
                <a:ea typeface="微软雅黑" pitchFamily="34" charset="-122"/>
              </a:rPr>
              <a:t>就</a:t>
            </a:r>
            <a:r>
              <a:rPr lang="zh-CN" altLang="en-US" sz="4000" dirty="0">
                <a:solidFill>
                  <a:schemeClr val="tx1">
                    <a:lumMod val="50000"/>
                    <a:lumOff val="50000"/>
                  </a:schemeClr>
                </a:solidFill>
                <a:latin typeface="微软雅黑" pitchFamily="34" charset="-122"/>
                <a:ea typeface="微软雅黑" pitchFamily="34" charset="-122"/>
              </a:rPr>
              <a:t>现代小说而言，虚构一个故事并非其首要功能，现代小说的繁荣对应的是故事不同程度的减损或逐渐消失。现代小说家对待故事的方式复杂多变，以实现他们特殊的叙事目的。小说家呈现人生，有时会写到难以言喻的个人经验，他们会调整讲故事的方式，甚至将虚构和表述的重心挪到故事之外。在这些小说家笔下，故事成了幌子，故事之外的附加信息显得更有意味。</a:t>
            </a:r>
            <a:r>
              <a:rPr lang="en-US" altLang="zh-CN" sz="4000" dirty="0">
                <a:solidFill>
                  <a:schemeClr val="tx1">
                    <a:lumMod val="50000"/>
                    <a:lumOff val="50000"/>
                  </a:schemeClr>
                </a:solidFill>
                <a:latin typeface="微软雅黑" pitchFamily="34" charset="-122"/>
                <a:ea typeface="微软雅黑" pitchFamily="34" charset="-122"/>
              </a:rPr>
              <a:t>19</a:t>
            </a:r>
            <a:r>
              <a:rPr lang="zh-CN" altLang="en-US" sz="4000" dirty="0">
                <a:solidFill>
                  <a:schemeClr val="tx1">
                    <a:lumMod val="50000"/>
                    <a:lumOff val="50000"/>
                  </a:schemeClr>
                </a:solidFill>
                <a:latin typeface="微软雅黑" pitchFamily="34" charset="-122"/>
                <a:ea typeface="微软雅黑" pitchFamily="34" charset="-122"/>
              </a:rPr>
              <a:t>世纪末期以来，小说家对小说故事性的破坏日趋强烈。这时，一个故事的好坏并不看它的“成色”如何，而是取决于讲故事的方式。契诃夫曾经把那些不好好讲故事的小说家称为“耍弄蹩脚花招的人”，但这种花招的大量出现也有其内在的合理性</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他们要摆脱陈旧的故事模式，摆脱虚假的因果关系和矫揉造作的戏剧冲突，甚至摆脱故事本身。现代小说家认为，传统的故事模式早已失去了弹性和内在活力，也失去了起初的存在价值，那些千百年来一直在给小说提供养料的故事模式已经成为制约想象力的障碍之一</a:t>
            </a:r>
            <a:r>
              <a:rPr lang="zh-CN" altLang="en-US" sz="4000" dirty="0" smtClean="0">
                <a:solidFill>
                  <a:schemeClr val="tx1">
                    <a:lumMod val="50000"/>
                    <a:lumOff val="50000"/>
                  </a:schemeClr>
                </a:solidFill>
                <a:latin typeface="微软雅黑" pitchFamily="34" charset="-122"/>
                <a:ea typeface="微软雅黑" pitchFamily="34" charset="-122"/>
              </a:rPr>
              <a:t>。                                                      </a:t>
            </a:r>
            <a:r>
              <a:rPr lang="en-US" altLang="zh-CN" sz="4000" dirty="0" smtClean="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摘编自格非</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塞壬的歌声</a:t>
            </a:r>
            <a:r>
              <a:rPr lang="en-US" altLang="zh-CN" sz="4000" dirty="0">
                <a:solidFill>
                  <a:schemeClr val="tx1">
                    <a:lumMod val="50000"/>
                    <a:lumOff val="50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xmlns="" val="117260404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19871438" cy="7294305"/>
          </a:xfrm>
          <a:prstGeom prst="rect">
            <a:avLst/>
          </a:prstGeom>
          <a:noFill/>
        </p:spPr>
        <p:txBody>
          <a:bodyPr wrap="square" rtlCol="0">
            <a:spAutoFit/>
          </a:bodyPr>
          <a:lstStyle/>
          <a:p>
            <a:pPr>
              <a:lnSpc>
                <a:spcPct val="130000"/>
              </a:lnSpc>
            </a:pPr>
            <a:r>
              <a:rPr lang="en-US" altLang="zh-CN" sz="4000" b="1" dirty="0" smtClean="0">
                <a:solidFill>
                  <a:srgbClr val="EF8340"/>
                </a:solidFill>
                <a:latin typeface="微软雅黑" pitchFamily="34" charset="-122"/>
                <a:ea typeface="微软雅黑" pitchFamily="34" charset="-122"/>
              </a:rPr>
              <a:t>4. </a:t>
            </a:r>
            <a:r>
              <a:rPr lang="zh-CN" altLang="en-US" sz="4000" dirty="0" smtClean="0">
                <a:solidFill>
                  <a:schemeClr val="tx1">
                    <a:lumMod val="50000"/>
                    <a:lumOff val="50000"/>
                  </a:schemeClr>
                </a:solidFill>
                <a:latin typeface="微软雅黑" pitchFamily="34" charset="-122"/>
                <a:ea typeface="微软雅黑" pitchFamily="34" charset="-122"/>
              </a:rPr>
              <a:t>下列</a:t>
            </a:r>
            <a:r>
              <a:rPr lang="zh-CN" altLang="en-US" sz="4000" dirty="0">
                <a:solidFill>
                  <a:schemeClr val="tx1">
                    <a:lumMod val="50000"/>
                    <a:lumOff val="50000"/>
                  </a:schemeClr>
                </a:solidFill>
                <a:latin typeface="微软雅黑" pitchFamily="34" charset="-122"/>
                <a:ea typeface="微软雅黑" pitchFamily="34" charset="-122"/>
              </a:rPr>
              <a:t>关于原文内容的表述，不正确的一项是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a:t>
            </a:r>
            <a:r>
              <a:rPr lang="zh-CN" altLang="en-US" sz="4000" dirty="0">
                <a:solidFill>
                  <a:schemeClr val="tx1">
                    <a:lumMod val="50000"/>
                    <a:lumOff val="50000"/>
                  </a:schemeClr>
                </a:solidFill>
                <a:latin typeface="微软雅黑" pitchFamily="34" charset="-122"/>
                <a:ea typeface="微软雅黑" pitchFamily="34" charset="-122"/>
              </a:rPr>
              <a:t>．讲故事的人不一定是小说家，小说家在讲故事的时候，不像传统的故事讲述者那么依赖亲身经历和耳闻目睹的事。</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a:t>
            </a:r>
            <a:r>
              <a:rPr lang="zh-CN" altLang="en-US" sz="4000" dirty="0">
                <a:solidFill>
                  <a:schemeClr val="tx1">
                    <a:lumMod val="50000"/>
                    <a:lumOff val="50000"/>
                  </a:schemeClr>
                </a:solidFill>
                <a:latin typeface="微软雅黑" pitchFamily="34" charset="-122"/>
                <a:ea typeface="微软雅黑" pitchFamily="34" charset="-122"/>
              </a:rPr>
              <a:t>．传统故事和早期小说的本质差异在于，前者是故事的口耳相传，后者则是由作家创作加工后的游历见闻。</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17</a:t>
            </a:r>
            <a:r>
              <a:rPr lang="zh-CN" altLang="en-US" sz="4000" dirty="0">
                <a:solidFill>
                  <a:schemeClr val="tx1">
                    <a:lumMod val="50000"/>
                    <a:lumOff val="50000"/>
                  </a:schemeClr>
                </a:solidFill>
                <a:latin typeface="微软雅黑" pitchFamily="34" charset="-122"/>
                <a:ea typeface="微软雅黑" pitchFamily="34" charset="-122"/>
              </a:rPr>
              <a:t>世纪的欧洲流浪汉小说和部分中国古典小说，或在叙述形式方面，或在素材来源方面，都受到了传统故事的影响。</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a:t>
            </a:r>
            <a:r>
              <a:rPr lang="zh-CN" altLang="en-US" sz="4000" dirty="0">
                <a:solidFill>
                  <a:schemeClr val="tx1">
                    <a:lumMod val="50000"/>
                    <a:lumOff val="50000"/>
                  </a:schemeClr>
                </a:solidFill>
                <a:latin typeface="微软雅黑" pitchFamily="34" charset="-122"/>
                <a:ea typeface="微软雅黑" pitchFamily="34" charset="-122"/>
              </a:rPr>
              <a:t>．当小说家越来越依靠想象力虚构故事的时候，小说和传统故事在内容来源方面的差异使它们之间的关联不再像过去那么紧密</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92176463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94638" y="2916734"/>
            <a:ext cx="19645450" cy="874507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70586" y="2916734"/>
            <a:ext cx="19693554" cy="2902911"/>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本题考查的是筛选并整合文中信息的能力。</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曲解原文，选项认为传统故事和早期小说的本质差异是“前者是故事的口耳相传，后者则是由作家创作加工后的游历见闻”，而原文第二段是说“除流传形式上的简单差异外，早期小说和故事的本质区别并不明显，经历和见闻是它们的共同要素”， 所以传统故事和早期小说的差异是流传形式上的差异，本质差异并不明显</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422800496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7294305"/>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5. </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smtClean="0">
                <a:solidFill>
                  <a:schemeClr val="tx1">
                    <a:lumMod val="50000"/>
                    <a:lumOff val="50000"/>
                  </a:schemeClr>
                </a:solidFill>
                <a:latin typeface="微软雅黑" pitchFamily="34" charset="-122"/>
                <a:ea typeface="微软雅黑" pitchFamily="34" charset="-122"/>
              </a:rPr>
              <a:t>下列</a:t>
            </a:r>
            <a:r>
              <a:rPr lang="zh-CN" altLang="en-US" sz="4000" dirty="0">
                <a:solidFill>
                  <a:schemeClr val="tx1">
                    <a:lumMod val="50000"/>
                    <a:lumOff val="50000"/>
                  </a:schemeClr>
                </a:solidFill>
                <a:latin typeface="微软雅黑" pitchFamily="34" charset="-122"/>
                <a:ea typeface="微软雅黑" pitchFamily="34" charset="-122"/>
              </a:rPr>
              <a:t>理解和分析，不符合原文意思的一项是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a:t>
            </a:r>
            <a:r>
              <a:rPr lang="zh-CN" altLang="en-US" sz="4000" dirty="0">
                <a:solidFill>
                  <a:schemeClr val="tx1">
                    <a:lumMod val="50000"/>
                    <a:lumOff val="50000"/>
                  </a:schemeClr>
                </a:solidFill>
                <a:latin typeface="微软雅黑" pitchFamily="34" charset="-122"/>
                <a:ea typeface="微软雅黑" pitchFamily="34" charset="-122"/>
              </a:rPr>
              <a:t>．水手在伦敦讲东印度群岛的所见所闻，匠人在火炉边讲自己的人生经历，他们讲的故事各有特点，但同属于传统故事模式。</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a:t>
            </a:r>
            <a:r>
              <a:rPr lang="zh-CN" altLang="en-US" sz="4000" dirty="0">
                <a:solidFill>
                  <a:schemeClr val="tx1">
                    <a:lumMod val="50000"/>
                    <a:lumOff val="50000"/>
                  </a:schemeClr>
                </a:solidFill>
                <a:latin typeface="微软雅黑" pitchFamily="34" charset="-122"/>
                <a:ea typeface="微软雅黑" pitchFamily="34" charset="-122"/>
              </a:rPr>
              <a:t>．传统的故事讲述者大多会讲述那些为听众喜闻乐见的事，小说家则会根据自己的写作意图审慎构思，创作新的故事。</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a:t>
            </a:r>
            <a:r>
              <a:rPr lang="zh-CN" altLang="en-US" sz="4000" dirty="0">
                <a:solidFill>
                  <a:schemeClr val="tx1">
                    <a:lumMod val="50000"/>
                    <a:lumOff val="50000"/>
                  </a:schemeClr>
                </a:solidFill>
                <a:latin typeface="微软雅黑" pitchFamily="34" charset="-122"/>
                <a:ea typeface="微软雅黑" pitchFamily="34" charset="-122"/>
              </a:rPr>
              <a:t>．现代小说不太注重一个故事如何来讲，因为故事情节已不再是现代小说最重要的因素，人们更注意故事之外的附加意味。</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a:t>
            </a:r>
            <a:r>
              <a:rPr lang="zh-CN" altLang="en-US" sz="4000" dirty="0">
                <a:solidFill>
                  <a:schemeClr val="tx1">
                    <a:lumMod val="50000"/>
                    <a:lumOff val="50000"/>
                  </a:schemeClr>
                </a:solidFill>
                <a:latin typeface="微软雅黑" pitchFamily="34" charset="-122"/>
                <a:ea typeface="微软雅黑" pitchFamily="34" charset="-122"/>
              </a:rPr>
              <a:t>．现代小说家不喜欢传统故事模式，视它为绊脚石，是因为他们觉得这种故事模式显得僵化古板，已经不能促进小说艺术的发展</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9" name="矩形 8"/>
          <p:cNvSpPr/>
          <p:nvPr/>
        </p:nvSpPr>
        <p:spPr>
          <a:xfrm>
            <a:off x="2094638" y="10148666"/>
            <a:ext cx="19645450" cy="151314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262895" y="10148666"/>
            <a:ext cx="19624040" cy="1462516"/>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本题考查的是筛选并整合文中信息的能力。</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项，强加因果，“现代小说不太注重一个故事如何来讲”的原因是现代小说家注重讲故事的方式，对小说故事性的破坏日趋强烈</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68424751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19871438" cy="7216334"/>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6. </a:t>
            </a:r>
            <a:r>
              <a:rPr lang="zh-CN" altLang="en-US" sz="4000" dirty="0" smtClean="0">
                <a:solidFill>
                  <a:schemeClr val="tx1">
                    <a:lumMod val="50000"/>
                    <a:lumOff val="50000"/>
                  </a:schemeClr>
                </a:solidFill>
                <a:latin typeface="微软雅黑" pitchFamily="34" charset="-122"/>
                <a:ea typeface="微软雅黑" pitchFamily="34" charset="-122"/>
              </a:rPr>
              <a:t>根据</a:t>
            </a:r>
            <a:r>
              <a:rPr lang="zh-CN" altLang="en-US" sz="4000" dirty="0">
                <a:solidFill>
                  <a:schemeClr val="tx1">
                    <a:lumMod val="50000"/>
                    <a:lumOff val="50000"/>
                  </a:schemeClr>
                </a:solidFill>
                <a:latin typeface="微软雅黑" pitchFamily="34" charset="-122"/>
                <a:ea typeface="微软雅黑" pitchFamily="34" charset="-122"/>
              </a:rPr>
              <a:t>原文内容，下列说法不正确的一项是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a:t>
            </a:r>
            <a:r>
              <a:rPr lang="zh-CN" altLang="en-US" sz="4000" dirty="0">
                <a:solidFill>
                  <a:schemeClr val="tx1">
                    <a:lumMod val="50000"/>
                    <a:lumOff val="50000"/>
                  </a:schemeClr>
                </a:solidFill>
                <a:latin typeface="微软雅黑" pitchFamily="34" charset="-122"/>
                <a:ea typeface="微软雅黑" pitchFamily="34" charset="-122"/>
              </a:rPr>
              <a:t>．传统的故事讲述人如果把自己的故事记录下来，进行加工整理，就能形成一种和早期小说接近的文字，有些讲述人也会成为小说家。</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a:t>
            </a:r>
            <a:r>
              <a:rPr lang="zh-CN" altLang="en-US" sz="4000" dirty="0">
                <a:solidFill>
                  <a:schemeClr val="tx1">
                    <a:lumMod val="50000"/>
                    <a:lumOff val="50000"/>
                  </a:schemeClr>
                </a:solidFill>
                <a:latin typeface="微软雅黑" pitchFamily="34" charset="-122"/>
                <a:ea typeface="微软雅黑" pitchFamily="34" charset="-122"/>
              </a:rPr>
              <a:t>．现代小说家尝试用新的方式讲故事，会削弱小说的故事性，这将降低小说对虚构的依赖，小说的个人表达功能却会因此得到强化。</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a:t>
            </a:r>
            <a:r>
              <a:rPr lang="zh-CN" altLang="en-US" sz="4000" dirty="0">
                <a:solidFill>
                  <a:schemeClr val="tx1">
                    <a:lumMod val="50000"/>
                    <a:lumOff val="50000"/>
                  </a:schemeClr>
                </a:solidFill>
                <a:latin typeface="微软雅黑" pitchFamily="34" charset="-122"/>
                <a:ea typeface="微软雅黑" pitchFamily="34" charset="-122"/>
              </a:rPr>
              <a:t>．契诃夫不大认可“不好好讲故事的小说家”，对他们的做法评价不高，由此可知当时这股写作潮流与他的创作理念相悖。</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a:t>
            </a:r>
            <a:r>
              <a:rPr lang="zh-CN" altLang="en-US" sz="4000" dirty="0">
                <a:solidFill>
                  <a:schemeClr val="tx1">
                    <a:lumMod val="50000"/>
                    <a:lumOff val="50000"/>
                  </a:schemeClr>
                </a:solidFill>
                <a:latin typeface="微软雅黑" pitchFamily="34" charset="-122"/>
                <a:ea typeface="微软雅黑" pitchFamily="34" charset="-122"/>
              </a:rPr>
              <a:t>．现代小说的发展加剧了故事在小说中的衰变，与此同时，随着现代传媒的不断发展，传统的故事讲述方式也可能消亡。</a:t>
            </a:r>
          </a:p>
        </p:txBody>
      </p:sp>
    </p:spTree>
    <p:extLst>
      <p:ext uri="{BB962C8B-B14F-4D97-AF65-F5344CB8AC3E}">
        <p14:creationId xmlns:p14="http://schemas.microsoft.com/office/powerpoint/2010/main" xmlns="" val="269127239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2094638" y="2916734"/>
            <a:ext cx="19645450" cy="874507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046534" y="2916734"/>
            <a:ext cx="19693554" cy="2902911"/>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本题考查筛选并整合文中信息的能力。</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这将降低小说对虚构的依赖”说法无中生有，原文说的是“就现代小说而言，虚构一个故事并非其首要功能”“他们会调整讲故事的方式，甚至将虚构和表述的重心挪到故事之外。在这些小说家笔下，故事成了幌子，故事之外的附加信息显得更有意味”，并没有说“降低小说对虚构的依赖”。</a:t>
            </a:r>
          </a:p>
        </p:txBody>
      </p:sp>
    </p:spTree>
    <p:extLst>
      <p:ext uri="{BB962C8B-B14F-4D97-AF65-F5344CB8AC3E}">
        <p14:creationId xmlns:p14="http://schemas.microsoft.com/office/powerpoint/2010/main" xmlns="" val="126174970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2059953" y="2952868"/>
            <a:ext cx="2677891" cy="707886"/>
            <a:chOff x="2074961" y="4276948"/>
            <a:chExt cx="2677891" cy="707886"/>
          </a:xfrm>
        </p:grpSpPr>
        <p:pic>
          <p:nvPicPr>
            <p:cNvPr id="14" name="Picture 2"/>
            <p:cNvPicPr>
              <a:picLocks noChangeAspect="1" noChangeArrowheads="1"/>
            </p:cNvPicPr>
            <p:nvPr/>
          </p:nvPicPr>
          <p:blipFill>
            <a:blip r:embed="rId2"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5" name="矩形 14"/>
            <p:cNvSpPr/>
            <p:nvPr/>
          </p:nvSpPr>
          <p:spPr>
            <a:xfrm>
              <a:off x="2264972" y="427694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现场指导</a:t>
              </a:r>
            </a:p>
          </p:txBody>
        </p:sp>
      </p:grpSp>
      <p:sp>
        <p:nvSpPr>
          <p:cNvPr id="16" name="TextBox 15"/>
          <p:cNvSpPr txBox="1"/>
          <p:nvPr/>
        </p:nvSpPr>
        <p:spPr>
          <a:xfrm>
            <a:off x="1951761" y="3796944"/>
            <a:ext cx="20002640" cy="1614801"/>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[2016·</a:t>
            </a:r>
            <a:r>
              <a:rPr lang="zh-CN" altLang="en-US" sz="4000" dirty="0">
                <a:solidFill>
                  <a:schemeClr val="tx1">
                    <a:lumMod val="50000"/>
                    <a:lumOff val="50000"/>
                  </a:schemeClr>
                </a:solidFill>
                <a:latin typeface="微软雅黑" pitchFamily="34" charset="-122"/>
                <a:ea typeface="微软雅黑" pitchFamily="34" charset="-122"/>
              </a:rPr>
              <a:t>全国卷</a:t>
            </a:r>
            <a:r>
              <a:rPr lang="en-US" altLang="zh-CN" sz="4000" dirty="0">
                <a:solidFill>
                  <a:schemeClr val="tx1">
                    <a:lumMod val="50000"/>
                    <a:lumOff val="50000"/>
                  </a:schemeClr>
                </a:solidFill>
                <a:latin typeface="微软雅黑" pitchFamily="34" charset="-122"/>
                <a:ea typeface="微软雅黑" pitchFamily="34" charset="-122"/>
              </a:rPr>
              <a:t>Ⅰ]</a:t>
            </a:r>
            <a:r>
              <a:rPr lang="zh-CN" altLang="en-US" sz="4000" dirty="0">
                <a:solidFill>
                  <a:schemeClr val="tx1">
                    <a:lumMod val="50000"/>
                    <a:lumOff val="50000"/>
                  </a:schemeClr>
                </a:solidFill>
                <a:latin typeface="微软雅黑" pitchFamily="34" charset="-122"/>
                <a:ea typeface="微软雅黑" pitchFamily="34" charset="-122"/>
              </a:rPr>
              <a:t>下列关于原文内容的表述，不正确的一项是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原题见本专题“真题体验”第</a:t>
            </a: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题</a:t>
            </a:r>
            <a:r>
              <a:rPr lang="en-US" altLang="zh-CN" sz="4000" dirty="0">
                <a:solidFill>
                  <a:schemeClr val="tx1">
                    <a:lumMod val="50000"/>
                    <a:lumOff val="50000"/>
                  </a:schemeClr>
                </a:solidFill>
                <a:latin typeface="微软雅黑" pitchFamily="34" charset="-122"/>
                <a:ea typeface="微软雅黑" pitchFamily="34" charset="-122"/>
              </a:rPr>
              <a:t>)</a:t>
            </a:r>
          </a:p>
        </p:txBody>
      </p:sp>
      <p:graphicFrame>
        <p:nvGraphicFramePr>
          <p:cNvPr id="5" name="表格 4"/>
          <p:cNvGraphicFramePr>
            <a:graphicFrameLocks noGrp="1"/>
          </p:cNvGraphicFramePr>
          <p:nvPr>
            <p:extLst>
              <p:ext uri="{D42A27DB-BD31-4B8C-83A1-F6EECF244321}">
                <p14:modId xmlns:p14="http://schemas.microsoft.com/office/powerpoint/2010/main" xmlns="" val="3689294134"/>
              </p:ext>
            </p:extLst>
          </p:nvPr>
        </p:nvGraphicFramePr>
        <p:xfrm>
          <a:off x="2020654" y="5641340"/>
          <a:ext cx="19802547" cy="5484306"/>
        </p:xfrm>
        <a:graphic>
          <a:graphicData uri="http://schemas.openxmlformats.org/drawingml/2006/table">
            <a:tbl>
              <a:tblPr>
                <a:tableStyleId>{5C22544A-7EE6-4342-B048-85BDC9FD1C3A}</a:tableStyleId>
              </a:tblPr>
              <a:tblGrid>
                <a:gridCol w="1364046"/>
                <a:gridCol w="1152128"/>
                <a:gridCol w="17286373"/>
              </a:tblGrid>
              <a:tr h="1566945">
                <a:tc rowSpan="2">
                  <a:txBody>
                    <a:bodyPr/>
                    <a:lstStyle/>
                    <a:p>
                      <a:pPr algn="l" defTabSz="2117725" rtl="0" fontAlgn="base">
                        <a:lnSpc>
                          <a:spcPct val="130000"/>
                        </a:lnSpc>
                        <a:spcBef>
                          <a:spcPct val="0"/>
                        </a:spcBef>
                        <a:spcAft>
                          <a:spcPct val="0"/>
                        </a:spcAft>
                      </a:pPr>
                      <a:endParaRPr lang="en-US" altLang="zh-CN" sz="3600" kern="1200" dirty="0" smtClean="0">
                        <a:solidFill>
                          <a:schemeClr val="tx1">
                            <a:lumMod val="50000"/>
                            <a:lumOff val="50000"/>
                          </a:schemeClr>
                        </a:solidFill>
                        <a:latin typeface="微软雅黑" pitchFamily="34" charset="-122"/>
                        <a:ea typeface="微软雅黑" pitchFamily="34" charset="-122"/>
                        <a:cs typeface="+mn-cs"/>
                      </a:endParaRPr>
                    </a:p>
                    <a:p>
                      <a:pPr algn="l" defTabSz="2117725" rtl="0" fontAlgn="base">
                        <a:lnSpc>
                          <a:spcPct val="130000"/>
                        </a:lnSpc>
                        <a:spcBef>
                          <a:spcPct val="0"/>
                        </a:spcBef>
                        <a:spcAft>
                          <a:spcPct val="0"/>
                        </a:spcAft>
                      </a:pPr>
                      <a:endParaRPr lang="en-US" altLang="zh-CN" sz="3600" kern="1200" dirty="0" smtClean="0">
                        <a:solidFill>
                          <a:schemeClr val="tx1">
                            <a:lumMod val="50000"/>
                            <a:lumOff val="50000"/>
                          </a:schemeClr>
                        </a:solidFill>
                        <a:latin typeface="微软雅黑" pitchFamily="34" charset="-122"/>
                        <a:ea typeface="微软雅黑" pitchFamily="34" charset="-122"/>
                        <a:cs typeface="+mn-cs"/>
                      </a:endParaRPr>
                    </a:p>
                    <a:p>
                      <a:pPr algn="l" defTabSz="2117725" rtl="0" fontAlgn="base">
                        <a:lnSpc>
                          <a:spcPct val="130000"/>
                        </a:lnSpc>
                        <a:spcBef>
                          <a:spcPct val="0"/>
                        </a:spcBef>
                        <a:spcAft>
                          <a:spcPct val="0"/>
                        </a:spcAft>
                      </a:pPr>
                      <a:r>
                        <a:rPr lang="zh-CN" sz="3600" kern="1200" dirty="0" smtClean="0">
                          <a:solidFill>
                            <a:schemeClr val="tx1">
                              <a:lumMod val="50000"/>
                              <a:lumOff val="50000"/>
                            </a:schemeClr>
                          </a:solidFill>
                          <a:latin typeface="微软雅黑" pitchFamily="34" charset="-122"/>
                          <a:ea typeface="微软雅黑" pitchFamily="34" charset="-122"/>
                          <a:cs typeface="+mn-cs"/>
                        </a:rPr>
                        <a:t>教</a:t>
                      </a:r>
                      <a:r>
                        <a:rPr lang="zh-CN" sz="3600" kern="1200" dirty="0">
                          <a:solidFill>
                            <a:schemeClr val="tx1">
                              <a:lumMod val="50000"/>
                              <a:lumOff val="50000"/>
                            </a:schemeClr>
                          </a:solidFill>
                          <a:latin typeface="微软雅黑" pitchFamily="34" charset="-122"/>
                          <a:ea typeface="微软雅黑" pitchFamily="34" charset="-122"/>
                          <a:cs typeface="+mn-cs"/>
                        </a:rPr>
                        <a:t>你</a:t>
                      </a:r>
                    </a:p>
                    <a:p>
                      <a:pPr algn="l" defTabSz="2117725" rtl="0" fontAlgn="base">
                        <a:lnSpc>
                          <a:spcPct val="130000"/>
                        </a:lnSpc>
                        <a:spcBef>
                          <a:spcPct val="0"/>
                        </a:spcBef>
                        <a:spcAft>
                          <a:spcPct val="0"/>
                        </a:spcAft>
                      </a:pPr>
                      <a:r>
                        <a:rPr lang="zh-CN" sz="3600" kern="1200" dirty="0">
                          <a:solidFill>
                            <a:schemeClr val="tx1">
                              <a:lumMod val="50000"/>
                              <a:lumOff val="50000"/>
                            </a:schemeClr>
                          </a:solidFill>
                          <a:latin typeface="微软雅黑" pitchFamily="34" charset="-122"/>
                          <a:ea typeface="微软雅黑" pitchFamily="34" charset="-122"/>
                          <a:cs typeface="+mn-cs"/>
                        </a:rPr>
                        <a:t>审题</a:t>
                      </a:r>
                    </a:p>
                    <a:p>
                      <a:pPr algn="l" defTabSz="2117725" rtl="0" fontAlgn="base">
                        <a:lnSpc>
                          <a:spcPct val="130000"/>
                        </a:lnSpc>
                        <a:spcBef>
                          <a:spcPct val="0"/>
                        </a:spcBef>
                        <a:spcAft>
                          <a:spcPct val="0"/>
                        </a:spcAft>
                      </a:pPr>
                      <a:r>
                        <a:rPr lang="en-US" sz="3600" kern="1200" dirty="0">
                          <a:solidFill>
                            <a:schemeClr val="tx1">
                              <a:lumMod val="50000"/>
                              <a:lumOff val="50000"/>
                            </a:schemeClr>
                          </a:solidFill>
                          <a:latin typeface="微软雅黑" pitchFamily="34" charset="-122"/>
                          <a:ea typeface="微软雅黑" pitchFamily="34" charset="-122"/>
                          <a:cs typeface="+mn-cs"/>
                        </a:rPr>
                        <a:t> </a:t>
                      </a:r>
                      <a:endParaRPr lang="zh-CN" sz="3600" kern="1200" dirty="0">
                        <a:solidFill>
                          <a:schemeClr val="tx1">
                            <a:lumMod val="50000"/>
                            <a:lumOff val="50000"/>
                          </a:schemeClr>
                        </a:solidFill>
                        <a:latin typeface="微软雅黑" pitchFamily="34" charset="-122"/>
                        <a:ea typeface="微软雅黑" pitchFamily="34" charset="-122"/>
                        <a:cs typeface="+mn-cs"/>
                      </a:endParaRPr>
                    </a:p>
                  </a:txBody>
                  <a:tcPr marL="68580" marR="68580" marT="0" marB="0"/>
                </a:tc>
                <a:tc>
                  <a:txBody>
                    <a:bodyPr/>
                    <a:lstStyle/>
                    <a:p>
                      <a:pPr algn="l" defTabSz="2117725" rtl="0" fontAlgn="base">
                        <a:lnSpc>
                          <a:spcPct val="130000"/>
                        </a:lnSpc>
                        <a:spcBef>
                          <a:spcPct val="0"/>
                        </a:spcBef>
                        <a:spcAft>
                          <a:spcPct val="0"/>
                        </a:spcAft>
                      </a:pPr>
                      <a:r>
                        <a:rPr lang="zh-CN" sz="3600" kern="1200" dirty="0">
                          <a:solidFill>
                            <a:schemeClr val="tx1">
                              <a:lumMod val="50000"/>
                              <a:lumOff val="50000"/>
                            </a:schemeClr>
                          </a:solidFill>
                          <a:latin typeface="微软雅黑" pitchFamily="34" charset="-122"/>
                          <a:ea typeface="微软雅黑" pitchFamily="34" charset="-122"/>
                          <a:cs typeface="+mn-cs"/>
                        </a:rPr>
                        <a:t>审题要点</a:t>
                      </a:r>
                    </a:p>
                  </a:txBody>
                  <a:tcPr marL="68580" marR="68580" marT="0" marB="0" anchor="ctr"/>
                </a:tc>
                <a:tc>
                  <a:txBody>
                    <a:bodyPr/>
                    <a:lstStyle/>
                    <a:p>
                      <a:pPr algn="l" defTabSz="2117725" rtl="0" fontAlgn="base">
                        <a:lnSpc>
                          <a:spcPct val="130000"/>
                        </a:lnSpc>
                        <a:spcBef>
                          <a:spcPct val="0"/>
                        </a:spcBef>
                        <a:spcAft>
                          <a:spcPct val="0"/>
                        </a:spcAft>
                      </a:pPr>
                      <a:r>
                        <a:rPr lang="zh-CN" sz="3600" kern="1200" dirty="0">
                          <a:solidFill>
                            <a:schemeClr val="tx1">
                              <a:lumMod val="50000"/>
                              <a:lumOff val="50000"/>
                            </a:schemeClr>
                          </a:solidFill>
                          <a:latin typeface="微软雅黑" pitchFamily="34" charset="-122"/>
                          <a:ea typeface="微软雅黑" pitchFamily="34" charset="-122"/>
                          <a:cs typeface="+mn-cs"/>
                        </a:rPr>
                        <a:t>　题干的要求是</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不正确的一项是</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，审题上没有难度，也不存在答非所问的问题</a:t>
                      </a:r>
                    </a:p>
                  </a:txBody>
                  <a:tcPr marL="68580" marR="68580" marT="0" marB="0" anchor="ctr"/>
                </a:tc>
              </a:tr>
              <a:tr h="3917361">
                <a:tc vMerge="1">
                  <a:txBody>
                    <a:bodyPr/>
                    <a:lstStyle/>
                    <a:p>
                      <a:pPr algn="l" defTabSz="2117725" rtl="0" fontAlgn="base">
                        <a:lnSpc>
                          <a:spcPct val="130000"/>
                        </a:lnSpc>
                        <a:spcBef>
                          <a:spcPct val="0"/>
                        </a:spcBef>
                        <a:spcAft>
                          <a:spcPct val="0"/>
                        </a:spcAft>
                      </a:pPr>
                      <a:endParaRPr lang="zh-CN" sz="3600" kern="1200" dirty="0">
                        <a:solidFill>
                          <a:schemeClr val="tx1">
                            <a:lumMod val="50000"/>
                            <a:lumOff val="50000"/>
                          </a:schemeClr>
                        </a:solidFill>
                        <a:latin typeface="微软雅黑" pitchFamily="34" charset="-122"/>
                        <a:ea typeface="微软雅黑" pitchFamily="34" charset="-122"/>
                        <a:cs typeface="+mn-cs"/>
                      </a:endParaRPr>
                    </a:p>
                  </a:txBody>
                  <a:tcPr marL="68580" marR="68580" marT="0" marB="0"/>
                </a:tc>
                <a:tc>
                  <a:txBody>
                    <a:bodyPr/>
                    <a:lstStyle/>
                    <a:p>
                      <a:pPr algn="l" defTabSz="2117725" rtl="0" fontAlgn="base">
                        <a:lnSpc>
                          <a:spcPct val="130000"/>
                        </a:lnSpc>
                        <a:spcBef>
                          <a:spcPct val="0"/>
                        </a:spcBef>
                        <a:spcAft>
                          <a:spcPct val="0"/>
                        </a:spcAft>
                      </a:pPr>
                      <a:r>
                        <a:rPr lang="zh-CN" sz="3600" kern="1200">
                          <a:solidFill>
                            <a:schemeClr val="tx1">
                              <a:lumMod val="50000"/>
                              <a:lumOff val="50000"/>
                            </a:schemeClr>
                          </a:solidFill>
                          <a:latin typeface="微软雅黑" pitchFamily="34" charset="-122"/>
                          <a:ea typeface="微软雅黑" pitchFamily="34" charset="-122"/>
                          <a:cs typeface="+mn-cs"/>
                        </a:rPr>
                        <a:t>思路分析</a:t>
                      </a:r>
                    </a:p>
                  </a:txBody>
                  <a:tcPr marL="68580" marR="68580" marT="0" marB="0" anchor="ctr"/>
                </a:tc>
                <a:tc>
                  <a:txBody>
                    <a:bodyPr/>
                    <a:lstStyle/>
                    <a:p>
                      <a:pPr algn="l" defTabSz="2117725" rtl="0" fontAlgn="base">
                        <a:lnSpc>
                          <a:spcPct val="130000"/>
                        </a:lnSpc>
                        <a:spcBef>
                          <a:spcPct val="0"/>
                        </a:spcBef>
                        <a:spcAft>
                          <a:spcPct val="0"/>
                        </a:spcAft>
                      </a:pPr>
                      <a:r>
                        <a:rPr lang="zh-CN" sz="3600" kern="1200" dirty="0">
                          <a:solidFill>
                            <a:schemeClr val="tx1">
                              <a:lumMod val="50000"/>
                              <a:lumOff val="50000"/>
                            </a:schemeClr>
                          </a:solidFill>
                          <a:latin typeface="微软雅黑" pitchFamily="34" charset="-122"/>
                          <a:ea typeface="微软雅黑" pitchFamily="34" charset="-122"/>
                          <a:cs typeface="+mn-cs"/>
                        </a:rPr>
                        <a:t>　本题考查筛选并整合文中信息的能力。此类题的答题步骤是：</a:t>
                      </a:r>
                      <a:r>
                        <a:rPr lang="en-US" sz="3600" kern="1200" dirty="0">
                          <a:solidFill>
                            <a:schemeClr val="tx1">
                              <a:lumMod val="50000"/>
                              <a:lumOff val="50000"/>
                            </a:schemeClr>
                          </a:solidFill>
                          <a:latin typeface="微软雅黑" pitchFamily="34" charset="-122"/>
                          <a:ea typeface="微软雅黑" pitchFamily="34" charset="-122"/>
                          <a:cs typeface="+mn-cs"/>
                        </a:rPr>
                        <a:t>①</a:t>
                      </a:r>
                      <a:r>
                        <a:rPr lang="zh-CN" sz="3600" kern="1200" dirty="0">
                          <a:solidFill>
                            <a:schemeClr val="tx1">
                              <a:lumMod val="50000"/>
                              <a:lumOff val="50000"/>
                            </a:schemeClr>
                          </a:solidFill>
                          <a:latin typeface="微软雅黑" pitchFamily="34" charset="-122"/>
                          <a:ea typeface="微软雅黑" pitchFamily="34" charset="-122"/>
                          <a:cs typeface="+mn-cs"/>
                        </a:rPr>
                        <a:t>定位</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在选项中确定好需要</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定位</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的关键词语，在文本中找出与之</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照应</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的词语，据此确定选项的照应句。</a:t>
                      </a:r>
                      <a:r>
                        <a:rPr lang="en-US" sz="3600" kern="1200" dirty="0">
                          <a:solidFill>
                            <a:schemeClr val="tx1">
                              <a:lumMod val="50000"/>
                              <a:lumOff val="50000"/>
                            </a:schemeClr>
                          </a:solidFill>
                          <a:latin typeface="微软雅黑" pitchFamily="34" charset="-122"/>
                          <a:ea typeface="微软雅黑" pitchFamily="34" charset="-122"/>
                          <a:cs typeface="+mn-cs"/>
                        </a:rPr>
                        <a:t>②</a:t>
                      </a:r>
                      <a:r>
                        <a:rPr lang="zh-CN" sz="3600" kern="1200" dirty="0">
                          <a:solidFill>
                            <a:schemeClr val="tx1">
                              <a:lumMod val="50000"/>
                              <a:lumOff val="50000"/>
                            </a:schemeClr>
                          </a:solidFill>
                          <a:latin typeface="微软雅黑" pitchFamily="34" charset="-122"/>
                          <a:ea typeface="微软雅黑" pitchFamily="34" charset="-122"/>
                          <a:cs typeface="+mn-cs"/>
                        </a:rPr>
                        <a:t>对照</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比较选项和照应句，找到二者有差异的表述并相互对照。</a:t>
                      </a:r>
                      <a:r>
                        <a:rPr lang="en-US" sz="3600" kern="1200" dirty="0">
                          <a:solidFill>
                            <a:schemeClr val="tx1">
                              <a:lumMod val="50000"/>
                              <a:lumOff val="50000"/>
                            </a:schemeClr>
                          </a:solidFill>
                          <a:latin typeface="微软雅黑" pitchFamily="34" charset="-122"/>
                          <a:ea typeface="微软雅黑" pitchFamily="34" charset="-122"/>
                          <a:cs typeface="+mn-cs"/>
                        </a:rPr>
                        <a:t>③</a:t>
                      </a:r>
                      <a:r>
                        <a:rPr lang="zh-CN" sz="3600" kern="1200" dirty="0">
                          <a:solidFill>
                            <a:schemeClr val="tx1">
                              <a:lumMod val="50000"/>
                              <a:lumOff val="50000"/>
                            </a:schemeClr>
                          </a:solidFill>
                          <a:latin typeface="微软雅黑" pitchFamily="34" charset="-122"/>
                          <a:ea typeface="微软雅黑" pitchFamily="34" charset="-122"/>
                          <a:cs typeface="+mn-cs"/>
                        </a:rPr>
                        <a:t>判定</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通过联想、推断，依照文意，确认表述有差异的选项的性质</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是只换了一种说法，还是发生了根本改变</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，从而判定选项的正误</a:t>
                      </a:r>
                    </a:p>
                  </a:txBody>
                  <a:tcPr marL="68580" marR="68580" marT="0" marB="0" anchor="ctr"/>
                </a:tc>
              </a:tr>
            </a:tbl>
          </a:graphicData>
        </a:graphic>
      </p:graphicFrame>
    </p:spTree>
    <p:extLst>
      <p:ext uri="{BB962C8B-B14F-4D97-AF65-F5344CB8AC3E}">
        <p14:creationId xmlns:p14="http://schemas.microsoft.com/office/powerpoint/2010/main" xmlns="" val="405787936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20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9" name="表格 8"/>
          <p:cNvGraphicFramePr>
            <a:graphicFrameLocks noGrp="1"/>
          </p:cNvGraphicFramePr>
          <p:nvPr>
            <p:extLst>
              <p:ext uri="{D42A27DB-BD31-4B8C-83A1-F6EECF244321}">
                <p14:modId xmlns:p14="http://schemas.microsoft.com/office/powerpoint/2010/main" xmlns="" val="603673995"/>
              </p:ext>
            </p:extLst>
          </p:nvPr>
        </p:nvGraphicFramePr>
        <p:xfrm>
          <a:off x="1996901" y="3276774"/>
          <a:ext cx="19802547" cy="4896544"/>
        </p:xfrm>
        <a:graphic>
          <a:graphicData uri="http://schemas.openxmlformats.org/drawingml/2006/table">
            <a:tbl>
              <a:tblPr>
                <a:tableStyleId>{5C22544A-7EE6-4342-B048-85BDC9FD1C3A}</a:tableStyleId>
              </a:tblPr>
              <a:tblGrid>
                <a:gridCol w="739727"/>
                <a:gridCol w="1440160"/>
                <a:gridCol w="17622660"/>
              </a:tblGrid>
              <a:tr h="3536393">
                <a:tc rowSpan="2">
                  <a:txBody>
                    <a:bodyPr/>
                    <a:lstStyle/>
                    <a:p>
                      <a:pPr algn="l" defTabSz="2117725" rtl="0" fontAlgn="base">
                        <a:lnSpc>
                          <a:spcPct val="130000"/>
                        </a:lnSpc>
                        <a:spcBef>
                          <a:spcPct val="0"/>
                        </a:spcBef>
                        <a:spcAft>
                          <a:spcPct val="0"/>
                        </a:spcAft>
                      </a:pPr>
                      <a:endParaRPr lang="en-US" altLang="zh-CN" sz="3600" kern="1200" dirty="0" smtClean="0">
                        <a:solidFill>
                          <a:schemeClr val="tx1">
                            <a:lumMod val="50000"/>
                            <a:lumOff val="50000"/>
                          </a:schemeClr>
                        </a:solidFill>
                        <a:latin typeface="微软雅黑" pitchFamily="34" charset="-122"/>
                        <a:ea typeface="微软雅黑" pitchFamily="34" charset="-122"/>
                        <a:cs typeface="+mn-cs"/>
                      </a:endParaRPr>
                    </a:p>
                    <a:p>
                      <a:pPr algn="l" defTabSz="2117725" rtl="0" fontAlgn="base">
                        <a:lnSpc>
                          <a:spcPct val="130000"/>
                        </a:lnSpc>
                        <a:spcBef>
                          <a:spcPct val="0"/>
                        </a:spcBef>
                        <a:spcAft>
                          <a:spcPct val="0"/>
                        </a:spcAft>
                      </a:pPr>
                      <a:r>
                        <a:rPr lang="zh-CN" sz="3600" kern="1200" dirty="0" smtClean="0">
                          <a:solidFill>
                            <a:schemeClr val="tx1">
                              <a:lumMod val="50000"/>
                              <a:lumOff val="50000"/>
                            </a:schemeClr>
                          </a:solidFill>
                          <a:latin typeface="微软雅黑" pitchFamily="34" charset="-122"/>
                          <a:ea typeface="微软雅黑" pitchFamily="34" charset="-122"/>
                          <a:cs typeface="+mn-cs"/>
                        </a:rPr>
                        <a:t>教</a:t>
                      </a:r>
                      <a:r>
                        <a:rPr lang="zh-CN" sz="3600" kern="1200" dirty="0">
                          <a:solidFill>
                            <a:schemeClr val="tx1">
                              <a:lumMod val="50000"/>
                              <a:lumOff val="50000"/>
                            </a:schemeClr>
                          </a:solidFill>
                          <a:latin typeface="微软雅黑" pitchFamily="34" charset="-122"/>
                          <a:ea typeface="微软雅黑" pitchFamily="34" charset="-122"/>
                          <a:cs typeface="+mn-cs"/>
                        </a:rPr>
                        <a:t>你</a:t>
                      </a:r>
                    </a:p>
                    <a:p>
                      <a:pPr algn="l" defTabSz="2117725" rtl="0" fontAlgn="base">
                        <a:lnSpc>
                          <a:spcPct val="130000"/>
                        </a:lnSpc>
                        <a:spcBef>
                          <a:spcPct val="0"/>
                        </a:spcBef>
                        <a:spcAft>
                          <a:spcPct val="0"/>
                        </a:spcAft>
                      </a:pPr>
                      <a:r>
                        <a:rPr lang="zh-CN" sz="3600" kern="1200" dirty="0">
                          <a:solidFill>
                            <a:schemeClr val="tx1">
                              <a:lumMod val="50000"/>
                              <a:lumOff val="50000"/>
                            </a:schemeClr>
                          </a:solidFill>
                          <a:latin typeface="微软雅黑" pitchFamily="34" charset="-122"/>
                          <a:ea typeface="微软雅黑" pitchFamily="34" charset="-122"/>
                          <a:cs typeface="+mn-cs"/>
                        </a:rPr>
                        <a:t>答题</a:t>
                      </a:r>
                    </a:p>
                  </a:txBody>
                  <a:tcPr marL="68580" marR="68580" marT="0" marB="0"/>
                </a:tc>
                <a:tc>
                  <a:txBody>
                    <a:bodyPr/>
                    <a:lstStyle/>
                    <a:p>
                      <a:pPr algn="l" defTabSz="2117725" rtl="0" fontAlgn="base">
                        <a:lnSpc>
                          <a:spcPct val="130000"/>
                        </a:lnSpc>
                        <a:spcBef>
                          <a:spcPct val="0"/>
                        </a:spcBef>
                        <a:spcAft>
                          <a:spcPct val="0"/>
                        </a:spcAft>
                      </a:pPr>
                      <a:r>
                        <a:rPr lang="zh-CN" sz="3600" kern="1200">
                          <a:solidFill>
                            <a:schemeClr val="tx1">
                              <a:lumMod val="50000"/>
                              <a:lumOff val="50000"/>
                            </a:schemeClr>
                          </a:solidFill>
                          <a:latin typeface="微软雅黑" pitchFamily="34" charset="-122"/>
                          <a:ea typeface="微软雅黑" pitchFamily="34" charset="-122"/>
                          <a:cs typeface="+mn-cs"/>
                        </a:rPr>
                        <a:t>答题有据，</a:t>
                      </a:r>
                    </a:p>
                    <a:p>
                      <a:pPr algn="l" defTabSz="2117725" rtl="0" fontAlgn="base">
                        <a:lnSpc>
                          <a:spcPct val="130000"/>
                        </a:lnSpc>
                        <a:spcBef>
                          <a:spcPct val="0"/>
                        </a:spcBef>
                        <a:spcAft>
                          <a:spcPct val="0"/>
                        </a:spcAft>
                      </a:pPr>
                      <a:r>
                        <a:rPr lang="zh-CN" sz="3600" kern="1200">
                          <a:solidFill>
                            <a:schemeClr val="tx1">
                              <a:lumMod val="50000"/>
                              <a:lumOff val="50000"/>
                            </a:schemeClr>
                          </a:solidFill>
                          <a:latin typeface="微软雅黑" pitchFamily="34" charset="-122"/>
                          <a:ea typeface="微软雅黑" pitchFamily="34" charset="-122"/>
                          <a:cs typeface="+mn-cs"/>
                        </a:rPr>
                        <a:t>我来比对</a:t>
                      </a:r>
                    </a:p>
                  </a:txBody>
                  <a:tcPr marL="68580" marR="68580" marT="0" marB="0" anchor="ctr"/>
                </a:tc>
                <a:tc>
                  <a:txBody>
                    <a:bodyPr/>
                    <a:lstStyle/>
                    <a:p>
                      <a:pPr algn="l" defTabSz="2117725" rtl="0" fontAlgn="base">
                        <a:lnSpc>
                          <a:spcPct val="130000"/>
                        </a:lnSpc>
                        <a:spcBef>
                          <a:spcPct val="0"/>
                        </a:spcBef>
                        <a:spcAft>
                          <a:spcPct val="0"/>
                        </a:spcAft>
                      </a:pPr>
                      <a:r>
                        <a:rPr lang="zh-CN" sz="3600" kern="1200" dirty="0">
                          <a:solidFill>
                            <a:schemeClr val="tx1">
                              <a:lumMod val="50000"/>
                              <a:lumOff val="50000"/>
                            </a:schemeClr>
                          </a:solidFill>
                          <a:latin typeface="微软雅黑" pitchFamily="34" charset="-122"/>
                          <a:ea typeface="微软雅黑" pitchFamily="34" charset="-122"/>
                          <a:cs typeface="+mn-cs"/>
                        </a:rPr>
                        <a:t>　</a:t>
                      </a:r>
                      <a:r>
                        <a:rPr lang="en-US" sz="3600" kern="1200" dirty="0">
                          <a:solidFill>
                            <a:schemeClr val="tx1">
                              <a:lumMod val="50000"/>
                              <a:lumOff val="50000"/>
                            </a:schemeClr>
                          </a:solidFill>
                          <a:latin typeface="微软雅黑" pitchFamily="34" charset="-122"/>
                          <a:ea typeface="微软雅黑" pitchFamily="34" charset="-122"/>
                          <a:cs typeface="+mn-cs"/>
                        </a:rPr>
                        <a:t>A</a:t>
                      </a:r>
                      <a:r>
                        <a:rPr lang="zh-CN" sz="3600" kern="1200" dirty="0">
                          <a:solidFill>
                            <a:schemeClr val="tx1">
                              <a:lumMod val="50000"/>
                              <a:lumOff val="50000"/>
                            </a:schemeClr>
                          </a:solidFill>
                          <a:latin typeface="微软雅黑" pitchFamily="34" charset="-122"/>
                          <a:ea typeface="微软雅黑" pitchFamily="34" charset="-122"/>
                          <a:cs typeface="+mn-cs"/>
                        </a:rPr>
                        <a:t>项对应句：</a:t>
                      </a:r>
                      <a:r>
                        <a:rPr lang="en-US" sz="3600" kern="1200" dirty="0" smtClean="0">
                          <a:solidFill>
                            <a:schemeClr val="tx1">
                              <a:lumMod val="50000"/>
                              <a:lumOff val="50000"/>
                            </a:schemeClr>
                          </a:solidFill>
                          <a:latin typeface="微软雅黑" pitchFamily="34" charset="-122"/>
                          <a:ea typeface="微软雅黑" pitchFamily="34" charset="-122"/>
                          <a:cs typeface="+mn-cs"/>
                        </a:rPr>
                        <a:t>______________________________________</a:t>
                      </a:r>
                      <a:r>
                        <a:rPr lang="zh-CN" sz="3600" kern="1200" dirty="0">
                          <a:solidFill>
                            <a:schemeClr val="tx1">
                              <a:lumMod val="50000"/>
                              <a:lumOff val="50000"/>
                            </a:schemeClr>
                          </a:solidFill>
                          <a:latin typeface="微软雅黑" pitchFamily="34" charset="-122"/>
                          <a:ea typeface="微软雅黑" pitchFamily="34" charset="-122"/>
                          <a:cs typeface="+mn-cs"/>
                        </a:rPr>
                        <a:t>与选项比对，判断正误：</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　　</a:t>
                      </a:r>
                      <a:r>
                        <a:rPr lang="en-US" sz="3600" kern="1200" dirty="0">
                          <a:solidFill>
                            <a:schemeClr val="tx1">
                              <a:lumMod val="50000"/>
                              <a:lumOff val="50000"/>
                            </a:schemeClr>
                          </a:solidFill>
                          <a:latin typeface="微软雅黑" pitchFamily="34" charset="-122"/>
                          <a:ea typeface="微软雅黑" pitchFamily="34" charset="-122"/>
                          <a:cs typeface="+mn-cs"/>
                        </a:rPr>
                        <a:t>)</a:t>
                      </a:r>
                      <a:endParaRPr lang="zh-CN" sz="3600" kern="1200" dirty="0">
                        <a:solidFill>
                          <a:schemeClr val="tx1">
                            <a:lumMod val="50000"/>
                            <a:lumOff val="50000"/>
                          </a:schemeClr>
                        </a:solidFill>
                        <a:latin typeface="微软雅黑" pitchFamily="34" charset="-122"/>
                        <a:ea typeface="微软雅黑" pitchFamily="34" charset="-122"/>
                        <a:cs typeface="+mn-cs"/>
                      </a:endParaRPr>
                    </a:p>
                    <a:p>
                      <a:pPr algn="l" defTabSz="2117725" rtl="0" fontAlgn="base">
                        <a:lnSpc>
                          <a:spcPct val="130000"/>
                        </a:lnSpc>
                        <a:spcBef>
                          <a:spcPct val="0"/>
                        </a:spcBef>
                        <a:spcAft>
                          <a:spcPct val="0"/>
                        </a:spcAft>
                      </a:pPr>
                      <a:r>
                        <a:rPr lang="zh-CN" sz="3600" kern="1200" dirty="0">
                          <a:solidFill>
                            <a:schemeClr val="tx1">
                              <a:lumMod val="50000"/>
                              <a:lumOff val="50000"/>
                            </a:schemeClr>
                          </a:solidFill>
                          <a:latin typeface="微软雅黑" pitchFamily="34" charset="-122"/>
                          <a:ea typeface="微软雅黑" pitchFamily="34" charset="-122"/>
                          <a:cs typeface="+mn-cs"/>
                        </a:rPr>
                        <a:t>　</a:t>
                      </a:r>
                      <a:r>
                        <a:rPr lang="en-US" sz="3600" kern="1200" dirty="0">
                          <a:solidFill>
                            <a:schemeClr val="tx1">
                              <a:lumMod val="50000"/>
                              <a:lumOff val="50000"/>
                            </a:schemeClr>
                          </a:solidFill>
                          <a:latin typeface="微软雅黑" pitchFamily="34" charset="-122"/>
                          <a:ea typeface="微软雅黑" pitchFamily="34" charset="-122"/>
                          <a:cs typeface="+mn-cs"/>
                        </a:rPr>
                        <a:t>B</a:t>
                      </a:r>
                      <a:r>
                        <a:rPr lang="zh-CN" sz="3600" kern="1200" dirty="0">
                          <a:solidFill>
                            <a:schemeClr val="tx1">
                              <a:lumMod val="50000"/>
                              <a:lumOff val="50000"/>
                            </a:schemeClr>
                          </a:solidFill>
                          <a:latin typeface="微软雅黑" pitchFamily="34" charset="-122"/>
                          <a:ea typeface="微软雅黑" pitchFamily="34" charset="-122"/>
                          <a:cs typeface="+mn-cs"/>
                        </a:rPr>
                        <a:t>项对应句：</a:t>
                      </a:r>
                      <a:r>
                        <a:rPr lang="en-US" sz="3600" kern="1200" dirty="0" smtClean="0">
                          <a:solidFill>
                            <a:schemeClr val="tx1">
                              <a:lumMod val="50000"/>
                              <a:lumOff val="50000"/>
                            </a:schemeClr>
                          </a:solidFill>
                          <a:latin typeface="微软雅黑" pitchFamily="34" charset="-122"/>
                          <a:ea typeface="微软雅黑" pitchFamily="34" charset="-122"/>
                          <a:cs typeface="+mn-cs"/>
                        </a:rPr>
                        <a:t>_____________</a:t>
                      </a:r>
                      <a:r>
                        <a:rPr lang="en-US" altLang="zh-CN" sz="3600" kern="1200" dirty="0" smtClean="0">
                          <a:solidFill>
                            <a:schemeClr val="tx1">
                              <a:lumMod val="50000"/>
                              <a:lumOff val="50000"/>
                            </a:schemeClr>
                          </a:solidFill>
                          <a:latin typeface="微软雅黑" pitchFamily="34" charset="-122"/>
                          <a:ea typeface="微软雅黑" pitchFamily="34" charset="-122"/>
                          <a:cs typeface="+mn-cs"/>
                        </a:rPr>
                        <a:t>____</a:t>
                      </a:r>
                      <a:r>
                        <a:rPr lang="en-US" sz="3600" kern="1200" dirty="0" smtClean="0">
                          <a:solidFill>
                            <a:schemeClr val="tx1">
                              <a:lumMod val="50000"/>
                              <a:lumOff val="50000"/>
                            </a:schemeClr>
                          </a:solidFill>
                          <a:latin typeface="微软雅黑" pitchFamily="34" charset="-122"/>
                          <a:ea typeface="微软雅黑" pitchFamily="34" charset="-122"/>
                          <a:cs typeface="+mn-cs"/>
                        </a:rPr>
                        <a:t>_____________________</a:t>
                      </a:r>
                      <a:r>
                        <a:rPr lang="zh-CN" sz="3600" kern="1200" dirty="0">
                          <a:solidFill>
                            <a:schemeClr val="tx1">
                              <a:lumMod val="50000"/>
                              <a:lumOff val="50000"/>
                            </a:schemeClr>
                          </a:solidFill>
                          <a:latin typeface="微软雅黑" pitchFamily="34" charset="-122"/>
                          <a:ea typeface="微软雅黑" pitchFamily="34" charset="-122"/>
                          <a:cs typeface="+mn-cs"/>
                        </a:rPr>
                        <a:t>与选项比对，判断正误：</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　　</a:t>
                      </a:r>
                      <a:r>
                        <a:rPr lang="en-US" sz="3600" kern="1200" dirty="0">
                          <a:solidFill>
                            <a:schemeClr val="tx1">
                              <a:lumMod val="50000"/>
                              <a:lumOff val="50000"/>
                            </a:schemeClr>
                          </a:solidFill>
                          <a:latin typeface="微软雅黑" pitchFamily="34" charset="-122"/>
                          <a:ea typeface="微软雅黑" pitchFamily="34" charset="-122"/>
                          <a:cs typeface="+mn-cs"/>
                        </a:rPr>
                        <a:t>)</a:t>
                      </a:r>
                      <a:endParaRPr lang="zh-CN" sz="3600" kern="1200" dirty="0">
                        <a:solidFill>
                          <a:schemeClr val="tx1">
                            <a:lumMod val="50000"/>
                            <a:lumOff val="50000"/>
                          </a:schemeClr>
                        </a:solidFill>
                        <a:latin typeface="微软雅黑" pitchFamily="34" charset="-122"/>
                        <a:ea typeface="微软雅黑" pitchFamily="34" charset="-122"/>
                        <a:cs typeface="+mn-cs"/>
                      </a:endParaRPr>
                    </a:p>
                    <a:p>
                      <a:pPr algn="l" defTabSz="2117725" rtl="0" fontAlgn="base">
                        <a:lnSpc>
                          <a:spcPct val="130000"/>
                        </a:lnSpc>
                        <a:spcBef>
                          <a:spcPct val="0"/>
                        </a:spcBef>
                        <a:spcAft>
                          <a:spcPct val="0"/>
                        </a:spcAft>
                      </a:pPr>
                      <a:r>
                        <a:rPr lang="zh-CN" sz="3600" kern="1200" dirty="0">
                          <a:solidFill>
                            <a:schemeClr val="tx1">
                              <a:lumMod val="50000"/>
                              <a:lumOff val="50000"/>
                            </a:schemeClr>
                          </a:solidFill>
                          <a:latin typeface="微软雅黑" pitchFamily="34" charset="-122"/>
                          <a:ea typeface="微软雅黑" pitchFamily="34" charset="-122"/>
                          <a:cs typeface="+mn-cs"/>
                        </a:rPr>
                        <a:t>　</a:t>
                      </a:r>
                      <a:r>
                        <a:rPr lang="en-US" sz="3600" kern="1200" dirty="0">
                          <a:solidFill>
                            <a:schemeClr val="tx1">
                              <a:lumMod val="50000"/>
                              <a:lumOff val="50000"/>
                            </a:schemeClr>
                          </a:solidFill>
                          <a:latin typeface="微软雅黑" pitchFamily="34" charset="-122"/>
                          <a:ea typeface="微软雅黑" pitchFamily="34" charset="-122"/>
                          <a:cs typeface="+mn-cs"/>
                        </a:rPr>
                        <a:t>C</a:t>
                      </a:r>
                      <a:r>
                        <a:rPr lang="zh-CN" sz="3600" kern="1200" dirty="0">
                          <a:solidFill>
                            <a:schemeClr val="tx1">
                              <a:lumMod val="50000"/>
                              <a:lumOff val="50000"/>
                            </a:schemeClr>
                          </a:solidFill>
                          <a:latin typeface="微软雅黑" pitchFamily="34" charset="-122"/>
                          <a:ea typeface="微软雅黑" pitchFamily="34" charset="-122"/>
                          <a:cs typeface="+mn-cs"/>
                        </a:rPr>
                        <a:t>项对应句：</a:t>
                      </a:r>
                      <a:r>
                        <a:rPr lang="en-US" sz="3600" kern="1200" dirty="0" smtClean="0">
                          <a:solidFill>
                            <a:schemeClr val="tx1">
                              <a:lumMod val="50000"/>
                              <a:lumOff val="50000"/>
                            </a:schemeClr>
                          </a:solidFill>
                          <a:latin typeface="微软雅黑" pitchFamily="34" charset="-122"/>
                          <a:ea typeface="微软雅黑" pitchFamily="34" charset="-122"/>
                          <a:cs typeface="+mn-cs"/>
                        </a:rPr>
                        <a:t>_______________</a:t>
                      </a:r>
                      <a:r>
                        <a:rPr lang="en-US" altLang="zh-CN" sz="3600" kern="1200" dirty="0" smtClean="0">
                          <a:solidFill>
                            <a:schemeClr val="tx1">
                              <a:lumMod val="50000"/>
                              <a:lumOff val="50000"/>
                            </a:schemeClr>
                          </a:solidFill>
                          <a:latin typeface="微软雅黑" pitchFamily="34" charset="-122"/>
                          <a:ea typeface="微软雅黑" pitchFamily="34" charset="-122"/>
                          <a:cs typeface="+mn-cs"/>
                        </a:rPr>
                        <a:t>__</a:t>
                      </a:r>
                      <a:r>
                        <a:rPr lang="en-US" sz="3600" kern="1200" dirty="0" smtClean="0">
                          <a:solidFill>
                            <a:schemeClr val="tx1">
                              <a:lumMod val="50000"/>
                              <a:lumOff val="50000"/>
                            </a:schemeClr>
                          </a:solidFill>
                          <a:latin typeface="微软雅黑" pitchFamily="34" charset="-122"/>
                          <a:ea typeface="微软雅黑" pitchFamily="34" charset="-122"/>
                          <a:cs typeface="+mn-cs"/>
                        </a:rPr>
                        <a:t>_____________________</a:t>
                      </a:r>
                      <a:r>
                        <a:rPr lang="zh-CN" sz="3600" kern="1200" dirty="0">
                          <a:solidFill>
                            <a:schemeClr val="tx1">
                              <a:lumMod val="50000"/>
                              <a:lumOff val="50000"/>
                            </a:schemeClr>
                          </a:solidFill>
                          <a:latin typeface="微软雅黑" pitchFamily="34" charset="-122"/>
                          <a:ea typeface="微软雅黑" pitchFamily="34" charset="-122"/>
                          <a:cs typeface="+mn-cs"/>
                        </a:rPr>
                        <a:t>与选项比对，判断正误：</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　　</a:t>
                      </a:r>
                      <a:r>
                        <a:rPr lang="en-US" sz="3600" kern="1200" dirty="0">
                          <a:solidFill>
                            <a:schemeClr val="tx1">
                              <a:lumMod val="50000"/>
                              <a:lumOff val="50000"/>
                            </a:schemeClr>
                          </a:solidFill>
                          <a:latin typeface="微软雅黑" pitchFamily="34" charset="-122"/>
                          <a:ea typeface="微软雅黑" pitchFamily="34" charset="-122"/>
                          <a:cs typeface="+mn-cs"/>
                        </a:rPr>
                        <a:t>)</a:t>
                      </a:r>
                      <a:endParaRPr lang="zh-CN" sz="3600" kern="1200" dirty="0">
                        <a:solidFill>
                          <a:schemeClr val="tx1">
                            <a:lumMod val="50000"/>
                            <a:lumOff val="50000"/>
                          </a:schemeClr>
                        </a:solidFill>
                        <a:latin typeface="微软雅黑" pitchFamily="34" charset="-122"/>
                        <a:ea typeface="微软雅黑" pitchFamily="34" charset="-122"/>
                        <a:cs typeface="+mn-cs"/>
                      </a:endParaRPr>
                    </a:p>
                    <a:p>
                      <a:pPr algn="l" defTabSz="2117725" rtl="0" fontAlgn="base">
                        <a:lnSpc>
                          <a:spcPct val="130000"/>
                        </a:lnSpc>
                        <a:spcBef>
                          <a:spcPct val="0"/>
                        </a:spcBef>
                        <a:spcAft>
                          <a:spcPct val="0"/>
                        </a:spcAft>
                      </a:pPr>
                      <a:r>
                        <a:rPr lang="zh-CN" sz="3600" kern="1200" dirty="0">
                          <a:solidFill>
                            <a:schemeClr val="tx1">
                              <a:lumMod val="50000"/>
                              <a:lumOff val="50000"/>
                            </a:schemeClr>
                          </a:solidFill>
                          <a:latin typeface="微软雅黑" pitchFamily="34" charset="-122"/>
                          <a:ea typeface="微软雅黑" pitchFamily="34" charset="-122"/>
                          <a:cs typeface="+mn-cs"/>
                        </a:rPr>
                        <a:t>　</a:t>
                      </a:r>
                      <a:r>
                        <a:rPr lang="en-US" sz="3600" kern="1200" dirty="0">
                          <a:solidFill>
                            <a:schemeClr val="tx1">
                              <a:lumMod val="50000"/>
                              <a:lumOff val="50000"/>
                            </a:schemeClr>
                          </a:solidFill>
                          <a:latin typeface="微软雅黑" pitchFamily="34" charset="-122"/>
                          <a:ea typeface="微软雅黑" pitchFamily="34" charset="-122"/>
                          <a:cs typeface="+mn-cs"/>
                        </a:rPr>
                        <a:t>D</a:t>
                      </a:r>
                      <a:r>
                        <a:rPr lang="zh-CN" sz="3600" kern="1200" dirty="0">
                          <a:solidFill>
                            <a:schemeClr val="tx1">
                              <a:lumMod val="50000"/>
                              <a:lumOff val="50000"/>
                            </a:schemeClr>
                          </a:solidFill>
                          <a:latin typeface="微软雅黑" pitchFamily="34" charset="-122"/>
                          <a:ea typeface="微软雅黑" pitchFamily="34" charset="-122"/>
                          <a:cs typeface="+mn-cs"/>
                        </a:rPr>
                        <a:t>项对应句：</a:t>
                      </a:r>
                      <a:r>
                        <a:rPr lang="en-US" sz="3600" kern="1200" dirty="0" smtClean="0">
                          <a:solidFill>
                            <a:schemeClr val="tx1">
                              <a:lumMod val="50000"/>
                              <a:lumOff val="50000"/>
                            </a:schemeClr>
                          </a:solidFill>
                          <a:latin typeface="微软雅黑" pitchFamily="34" charset="-122"/>
                          <a:ea typeface="微软雅黑" pitchFamily="34" charset="-122"/>
                          <a:cs typeface="+mn-cs"/>
                        </a:rPr>
                        <a:t>_____________</a:t>
                      </a:r>
                      <a:r>
                        <a:rPr lang="en-US" altLang="zh-CN" sz="3600" kern="1200" dirty="0" smtClean="0">
                          <a:solidFill>
                            <a:schemeClr val="tx1">
                              <a:lumMod val="50000"/>
                              <a:lumOff val="50000"/>
                            </a:schemeClr>
                          </a:solidFill>
                          <a:latin typeface="微软雅黑" pitchFamily="34" charset="-122"/>
                          <a:ea typeface="微软雅黑" pitchFamily="34" charset="-122"/>
                          <a:cs typeface="+mn-cs"/>
                        </a:rPr>
                        <a:t>__</a:t>
                      </a:r>
                      <a:r>
                        <a:rPr lang="en-US" sz="3600" kern="1200" dirty="0" smtClean="0">
                          <a:solidFill>
                            <a:schemeClr val="tx1">
                              <a:lumMod val="50000"/>
                              <a:lumOff val="50000"/>
                            </a:schemeClr>
                          </a:solidFill>
                          <a:latin typeface="微软雅黑" pitchFamily="34" charset="-122"/>
                          <a:ea typeface="微软雅黑" pitchFamily="34" charset="-122"/>
                          <a:cs typeface="+mn-cs"/>
                        </a:rPr>
                        <a:t>_______________________</a:t>
                      </a:r>
                      <a:r>
                        <a:rPr lang="zh-CN" sz="3600" kern="1200" dirty="0">
                          <a:solidFill>
                            <a:schemeClr val="tx1">
                              <a:lumMod val="50000"/>
                              <a:lumOff val="50000"/>
                            </a:schemeClr>
                          </a:solidFill>
                          <a:latin typeface="微软雅黑" pitchFamily="34" charset="-122"/>
                          <a:ea typeface="微软雅黑" pitchFamily="34" charset="-122"/>
                          <a:cs typeface="+mn-cs"/>
                        </a:rPr>
                        <a:t>与选项比对，判断正误：</a:t>
                      </a:r>
                      <a:r>
                        <a:rPr lang="en-US" sz="3600" kern="1200" dirty="0">
                          <a:solidFill>
                            <a:schemeClr val="tx1">
                              <a:lumMod val="50000"/>
                              <a:lumOff val="50000"/>
                            </a:schemeClr>
                          </a:solidFill>
                          <a:latin typeface="微软雅黑" pitchFamily="34" charset="-122"/>
                          <a:ea typeface="微软雅黑" pitchFamily="34" charset="-122"/>
                          <a:cs typeface="+mn-cs"/>
                        </a:rPr>
                        <a:t>(</a:t>
                      </a:r>
                      <a:r>
                        <a:rPr lang="zh-CN" sz="3600" kern="1200" dirty="0">
                          <a:solidFill>
                            <a:schemeClr val="tx1">
                              <a:lumMod val="50000"/>
                              <a:lumOff val="50000"/>
                            </a:schemeClr>
                          </a:solidFill>
                          <a:latin typeface="微软雅黑" pitchFamily="34" charset="-122"/>
                          <a:ea typeface="微软雅黑" pitchFamily="34" charset="-122"/>
                          <a:cs typeface="+mn-cs"/>
                        </a:rPr>
                        <a:t>　　</a:t>
                      </a:r>
                      <a:r>
                        <a:rPr lang="en-US" sz="3600" kern="1200" dirty="0">
                          <a:solidFill>
                            <a:schemeClr val="tx1">
                              <a:lumMod val="50000"/>
                              <a:lumOff val="50000"/>
                            </a:schemeClr>
                          </a:solidFill>
                          <a:latin typeface="微软雅黑" pitchFamily="34" charset="-122"/>
                          <a:ea typeface="微软雅黑" pitchFamily="34" charset="-122"/>
                          <a:cs typeface="+mn-cs"/>
                        </a:rPr>
                        <a:t>)</a:t>
                      </a:r>
                      <a:endParaRPr lang="zh-CN" sz="3600" kern="1200" dirty="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r>
              <a:tr h="1360151">
                <a:tc vMerge="1">
                  <a:txBody>
                    <a:bodyPr/>
                    <a:lstStyle/>
                    <a:p>
                      <a:endParaRPr lang="zh-CN" altLang="en-US"/>
                    </a:p>
                  </a:txBody>
                  <a:tcPr/>
                </a:tc>
                <a:tc>
                  <a:txBody>
                    <a:bodyPr/>
                    <a:lstStyle/>
                    <a:p>
                      <a:pPr algn="ctr">
                        <a:spcAft>
                          <a:spcPts val="0"/>
                        </a:spcAft>
                      </a:pPr>
                      <a:r>
                        <a:rPr lang="zh-CN" sz="3600" kern="1200">
                          <a:solidFill>
                            <a:schemeClr val="tx1">
                              <a:lumMod val="50000"/>
                              <a:lumOff val="50000"/>
                            </a:schemeClr>
                          </a:solidFill>
                          <a:latin typeface="微软雅黑" pitchFamily="34" charset="-122"/>
                          <a:ea typeface="微软雅黑" pitchFamily="34" charset="-122"/>
                          <a:cs typeface="+mn-cs"/>
                        </a:rPr>
                        <a:t>我来答题</a:t>
                      </a:r>
                    </a:p>
                  </a:txBody>
                  <a:tcPr marL="68580" marR="68580" marT="0" marB="0" anchor="ctr"/>
                </a:tc>
                <a:tc>
                  <a:txBody>
                    <a:bodyPr/>
                    <a:lstStyle/>
                    <a:p>
                      <a:pPr algn="ctr">
                        <a:spcAft>
                          <a:spcPts val="0"/>
                        </a:spcAft>
                      </a:pPr>
                      <a:r>
                        <a:rPr lang="en-US" sz="3600" kern="1200" dirty="0">
                          <a:solidFill>
                            <a:schemeClr val="tx1">
                              <a:lumMod val="50000"/>
                              <a:lumOff val="50000"/>
                            </a:schemeClr>
                          </a:solidFill>
                          <a:latin typeface="微软雅黑" pitchFamily="34" charset="-122"/>
                          <a:ea typeface="微软雅黑" pitchFamily="34" charset="-122"/>
                          <a:cs typeface="+mn-cs"/>
                        </a:rPr>
                        <a:t> </a:t>
                      </a:r>
                      <a:endParaRPr lang="zh-CN" sz="3600" kern="1200" dirty="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r>
            </a:tbl>
          </a:graphicData>
        </a:graphic>
      </p:graphicFrame>
    </p:spTree>
    <p:extLst>
      <p:ext uri="{BB962C8B-B14F-4D97-AF65-F5344CB8AC3E}">
        <p14:creationId xmlns:p14="http://schemas.microsoft.com/office/powerpoint/2010/main" xmlns="" val="127466188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2094638" y="2916734"/>
            <a:ext cx="19645450" cy="874507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094638" y="2916734"/>
            <a:ext cx="19645450" cy="7294305"/>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答题有据，我来比对：</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对应句：“殷墟甲骨文是商代晚期刻在龟甲兽骨上的文字，是商王室及其他贵族利用龟甲兽骨占卜吉凶时写刻的卜辞和与占卜有关的记事文字。殷墟甲骨文的发现对中国学术界产生了巨大而深远的影响。”判断正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项对应句：“系统讲述商史的是司马迁的</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史记</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殷本纪</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，但此书撰写的时代距商代较远；即使公认保留了较多商人语言的</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尚书</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盘庚</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篇，其中亦多杂有西周时的词语，显然是被改造过的文章。”判断正误：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项对应句：“胡适曾主张古史作为研究对象，可‘缩短二三千年，从诗三百篇做起’。”</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项将原文中的“诗三百篇”替换为“西周”，实际上</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诗经</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收录的最早的诗歌正是西周初年的。判断正误：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endParaRPr lang="en-US" altLang="zh-CN"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67667964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2094638" y="2916734"/>
            <a:ext cx="19645450" cy="874507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094638" y="2916734"/>
            <a:ext cx="19645450" cy="2973122"/>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项对应句：“</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1917</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年王国维写了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殷卜辞中所见先公先王考</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及</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续考</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，证明</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史记</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殷本纪</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与</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世本</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所载殷王世系几乎皆可由卜辞资料印证，是基本可靠的。”</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项缺少了“基本”，并不是所载的所有内容都是可靠的。判断正误：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我来答题：</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p>
        </p:txBody>
      </p:sp>
    </p:spTree>
    <p:extLst>
      <p:ext uri="{BB962C8B-B14F-4D97-AF65-F5344CB8AC3E}">
        <p14:creationId xmlns:p14="http://schemas.microsoft.com/office/powerpoint/2010/main" xmlns="" val="51140540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8"/>
          <p:cNvGrpSpPr/>
          <p:nvPr/>
        </p:nvGrpSpPr>
        <p:grpSpPr>
          <a:xfrm>
            <a:off x="2059953" y="2952868"/>
            <a:ext cx="2677891" cy="707886"/>
            <a:chOff x="2074961" y="4276948"/>
            <a:chExt cx="2677891" cy="707886"/>
          </a:xfrm>
        </p:grpSpPr>
        <p:pic>
          <p:nvPicPr>
            <p:cNvPr id="40" name="Picture 2"/>
            <p:cNvPicPr>
              <a:picLocks noChangeAspect="1" noChangeArrowheads="1"/>
            </p:cNvPicPr>
            <p:nvPr/>
          </p:nvPicPr>
          <p:blipFill>
            <a:blip r:embed="rId2"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64972" y="427694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考点精讲</a:t>
              </a:r>
            </a:p>
          </p:txBody>
        </p:sp>
      </p:grpSp>
      <p:sp>
        <p:nvSpPr>
          <p:cNvPr id="69" name="TextBox 68"/>
          <p:cNvSpPr txBox="1"/>
          <p:nvPr/>
        </p:nvSpPr>
        <p:spPr>
          <a:xfrm>
            <a:off x="1951762" y="3803630"/>
            <a:ext cx="20002640" cy="8094524"/>
          </a:xfrm>
          <a:prstGeom prst="rect">
            <a:avLst/>
          </a:prstGeom>
          <a:noFill/>
        </p:spPr>
        <p:txBody>
          <a:bodyPr wrap="square" rtlCol="0">
            <a:spAutoFit/>
          </a:bodyPr>
          <a:lstStyle/>
          <a:p>
            <a:pPr algn="just">
              <a:lnSpc>
                <a:spcPct val="130000"/>
              </a:lnSpc>
              <a:spcAft>
                <a:spcPts val="0"/>
              </a:spcAft>
            </a:pPr>
            <a:r>
              <a:rPr lang="zh-CN" altLang="en-US" sz="4000" b="1" kern="100" dirty="0">
                <a:solidFill>
                  <a:srgbClr val="EF8340"/>
                </a:solidFill>
                <a:latin typeface="微软雅黑" pitchFamily="34" charset="-122"/>
                <a:ea typeface="微软雅黑" pitchFamily="34" charset="-122"/>
                <a:cs typeface="Courier New" panose="02070309020205020404" pitchFamily="49" charset="0"/>
              </a:rPr>
              <a:t>突破点一　运用“一找三比”，成为解题高手一、一找</a:t>
            </a:r>
          </a:p>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“一找”</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就是找对应句。寻找的方法：在选项中选定需要“定位”的关键词语，依据选定的“关键词”寻找、确定选项在原文中的对应文句。</a:t>
            </a:r>
          </a:p>
          <a:p>
            <a:pPr algn="just">
              <a:lnSpc>
                <a:spcPct val="130000"/>
              </a:lnSpc>
              <a:spcAft>
                <a:spcPts val="0"/>
              </a:spcAft>
            </a:pP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二、三比</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“三比”就是三次比较。</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第一比：题干与选项进行比较。看题干问的是什么，选项回答的是什么，看看是不是考查答非所问类试题。如果题干中出现“不属于”“不能说明”这类词语，考查的就是这类题；如果题干中仅出现“不符合原文意思</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理解不正确</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的一项是”，则可以不考虑此步骤。</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第二比：选项与对应句进行比较。比较选项和对应句时，应找到二者表述存在差异的地方，符合原文意思的是正确选项，否则，是错误选项</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125608074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69"/>
                                        </p:tgtEl>
                                        <p:attrNameLst>
                                          <p:attrName>style.visibility</p:attrName>
                                        </p:attrNameLst>
                                      </p:cBhvr>
                                      <p:to>
                                        <p:strVal val="visible"/>
                                      </p:to>
                                    </p:set>
                                    <p:animEffect transition="in" filter="fade">
                                      <p:cBhvr>
                                        <p:cTn id="1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800000" cy="814582"/>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比对演示</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原题见本专题“真题体验”第一题的第</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题</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p:txBody>
      </p:sp>
      <p:graphicFrame>
        <p:nvGraphicFramePr>
          <p:cNvPr id="4" name="表格 3"/>
          <p:cNvGraphicFramePr>
            <a:graphicFrameLocks noGrp="1"/>
          </p:cNvGraphicFramePr>
          <p:nvPr>
            <p:extLst>
              <p:ext uri="{D42A27DB-BD31-4B8C-83A1-F6EECF244321}">
                <p14:modId xmlns:p14="http://schemas.microsoft.com/office/powerpoint/2010/main" xmlns="" val="1288190533"/>
              </p:ext>
            </p:extLst>
          </p:nvPr>
        </p:nvGraphicFramePr>
        <p:xfrm>
          <a:off x="2304579" y="4003494"/>
          <a:ext cx="19370153" cy="5105928"/>
        </p:xfrm>
        <a:graphic>
          <a:graphicData uri="http://schemas.openxmlformats.org/drawingml/2006/table">
            <a:tbl>
              <a:tblPr>
                <a:tableStyleId>{5C22544A-7EE6-4342-B048-85BDC9FD1C3A}</a:tableStyleId>
              </a:tblPr>
              <a:tblGrid>
                <a:gridCol w="1631894"/>
                <a:gridCol w="1424760"/>
                <a:gridCol w="14675025"/>
                <a:gridCol w="1638474"/>
              </a:tblGrid>
              <a:tr h="850988">
                <a:tc>
                  <a:txBody>
                    <a:bodyPr/>
                    <a:lstStyle/>
                    <a:p>
                      <a:pPr algn="ctr">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选　项</a:t>
                      </a:r>
                    </a:p>
                  </a:txBody>
                  <a:tcPr marL="68580" marR="68580" marT="0" marB="0" anchor="ctr"/>
                </a:tc>
                <a:tc gridSpan="2">
                  <a:txBody>
                    <a:bodyPr/>
                    <a:lstStyle/>
                    <a:p>
                      <a:pPr algn="ctr">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比　对</a:t>
                      </a:r>
                    </a:p>
                  </a:txBody>
                  <a:tcPr marL="68580" marR="68580" marT="0" marB="0"/>
                </a:tc>
                <a:tc hMerge="1">
                  <a:txBody>
                    <a:bodyPr/>
                    <a:lstStyle/>
                    <a:p>
                      <a:endParaRPr lang="zh-CN" altLang="en-US"/>
                    </a:p>
                  </a:txBody>
                  <a:tcPr/>
                </a:tc>
                <a:tc>
                  <a:txBody>
                    <a:bodyPr/>
                    <a:lstStyle/>
                    <a:p>
                      <a:pPr algn="ctr">
                        <a:lnSpc>
                          <a:spcPct val="130000"/>
                        </a:lnSpc>
                        <a:spcAft>
                          <a:spcPts val="0"/>
                        </a:spcAft>
                      </a:pP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判　定</a:t>
                      </a:r>
                    </a:p>
                  </a:txBody>
                  <a:tcPr marL="68580" marR="68580" marT="0" marB="0" anchor="ctr"/>
                </a:tc>
              </a:tr>
              <a:tr h="1701976">
                <a:tc rowSpan="2">
                  <a:txBody>
                    <a:bodyPr/>
                    <a:lstStyle/>
                    <a:p>
                      <a:pPr algn="ctr">
                        <a:lnSpc>
                          <a:spcPct val="130000"/>
                        </a:lnSpc>
                        <a:spcAft>
                          <a:spcPts val="0"/>
                        </a:spcAft>
                      </a:pPr>
                      <a:r>
                        <a:rPr 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A</a:t>
                      </a:r>
                      <a:endPar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txBody>
                  <a:tcPr marL="68580" marR="68580" marT="0" marB="0" anchor="ctr"/>
                </a:tc>
                <a:tc>
                  <a:txBody>
                    <a:bodyPr/>
                    <a:lstStyle/>
                    <a:p>
                      <a:pPr algn="ctr">
                        <a:lnSpc>
                          <a:spcPct val="130000"/>
                        </a:lnSpc>
                        <a:spcAft>
                          <a:spcPts val="0"/>
                        </a:spcAft>
                      </a:pP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选项句</a:t>
                      </a:r>
                    </a:p>
                  </a:txBody>
                  <a:tcPr marL="68580" marR="68580" marT="0" marB="0" anchor="ctr"/>
                </a:tc>
                <a:tc>
                  <a:txBody>
                    <a:bodyPr/>
                    <a:lstStyle/>
                    <a:p>
                      <a:pPr algn="l">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在</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世纪</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年代疑古思潮流行时期，一些历史学家对《世本》的可靠性将信将疑，认为其中记载的一些内容恐怕是虚构的</a:t>
                      </a:r>
                    </a:p>
                  </a:txBody>
                  <a:tcPr marL="68580" marR="68580" marT="0" marB="0" anchor="ctr"/>
                </a:tc>
                <a:tc rowSpan="2">
                  <a:txBody>
                    <a:bodyPr/>
                    <a:lstStyle/>
                    <a:p>
                      <a:pPr algn="ctr">
                        <a:lnSpc>
                          <a:spcPct val="130000"/>
                        </a:lnSpc>
                        <a:spcAft>
                          <a:spcPts val="0"/>
                        </a:spcAft>
                      </a:pP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符合</a:t>
                      </a:r>
                    </a:p>
                    <a:p>
                      <a:pPr algn="ctr">
                        <a:lnSpc>
                          <a:spcPct val="130000"/>
                        </a:lnSpc>
                        <a:spcAft>
                          <a:spcPts val="0"/>
                        </a:spcAft>
                      </a:pP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原文</a:t>
                      </a:r>
                    </a:p>
                  </a:txBody>
                  <a:tcPr marL="68580" marR="68580" marT="0" marB="0" anchor="ctr"/>
                </a:tc>
              </a:tr>
              <a:tr h="2552964">
                <a:tc vMerge="1">
                  <a:txBody>
                    <a:bodyPr/>
                    <a:lstStyle/>
                    <a:p>
                      <a:endParaRPr lang="zh-CN" altLang="en-US"/>
                    </a:p>
                  </a:txBody>
                  <a:tcPr/>
                </a:tc>
                <a:tc>
                  <a:txBody>
                    <a:bodyPr/>
                    <a:lstStyle/>
                    <a:p>
                      <a:pPr algn="ctr">
                        <a:lnSpc>
                          <a:spcPct val="130000"/>
                        </a:lnSpc>
                        <a:spcAft>
                          <a:spcPts val="0"/>
                        </a:spcAft>
                      </a:pP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对应句</a:t>
                      </a:r>
                    </a:p>
                  </a:txBody>
                  <a:tcPr marL="68580" marR="68580" marT="0" marB="0" anchor="ctr"/>
                </a:tc>
                <a:tc>
                  <a:txBody>
                    <a:bodyPr/>
                    <a:lstStyle/>
                    <a:p>
                      <a:pPr algn="l">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特别是在</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世纪</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年代疑古思潮流行时期，甲骨文资料证实了《殷本纪》与《世本》的可靠程度，也使历史学家开始摆脱困惑，对古典文献的可靠性恢复了信心</a:t>
                      </a:r>
                    </a:p>
                  </a:txBody>
                  <a:tcPr marL="68580" marR="68580" marT="0" marB="0" anchor="ctr"/>
                </a:tc>
                <a:tc vMerge="1">
                  <a:txBody>
                    <a:bodyPr/>
                    <a:lstStyle/>
                    <a:p>
                      <a:endParaRPr lang="zh-CN" altLang="en-US"/>
                    </a:p>
                  </a:txBody>
                  <a:tcPr/>
                </a:tc>
              </a:tr>
            </a:tbl>
          </a:graphicData>
        </a:graphic>
      </p:graphicFrame>
    </p:spTree>
    <p:extLst>
      <p:ext uri="{BB962C8B-B14F-4D97-AF65-F5344CB8AC3E}">
        <p14:creationId xmlns:p14="http://schemas.microsoft.com/office/powerpoint/2010/main" xmlns="" val="334045682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extLst>
              <p:ext uri="{D42A27DB-BD31-4B8C-83A1-F6EECF244321}">
                <p14:modId xmlns:p14="http://schemas.microsoft.com/office/powerpoint/2010/main" xmlns="" val="1337505057"/>
              </p:ext>
            </p:extLst>
          </p:nvPr>
        </p:nvGraphicFramePr>
        <p:xfrm>
          <a:off x="2095207" y="3105158"/>
          <a:ext cx="19579525" cy="7845552"/>
        </p:xfrm>
        <a:graphic>
          <a:graphicData uri="http://schemas.openxmlformats.org/drawingml/2006/table">
            <a:tbl>
              <a:tblPr>
                <a:tableStyleId>{5C22544A-7EE6-4342-B048-85BDC9FD1C3A}</a:tableStyleId>
              </a:tblPr>
              <a:tblGrid>
                <a:gridCol w="1649533"/>
                <a:gridCol w="1440160"/>
                <a:gridCol w="14833648"/>
                <a:gridCol w="1656184"/>
              </a:tblGrid>
              <a:tr h="0">
                <a:tc>
                  <a:txBody>
                    <a:bodyPr/>
                    <a:lstStyle/>
                    <a:p>
                      <a:pPr algn="ctr">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选　项</a:t>
                      </a:r>
                    </a:p>
                  </a:txBody>
                  <a:tcPr marL="68580" marR="68580" marT="0" marB="0" anchor="ctr"/>
                </a:tc>
                <a:tc gridSpan="2">
                  <a:txBody>
                    <a:bodyPr/>
                    <a:lstStyle/>
                    <a:p>
                      <a:pPr algn="ctr">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比　对</a:t>
                      </a:r>
                    </a:p>
                  </a:txBody>
                  <a:tcPr marL="68580" marR="68580" marT="0" marB="0"/>
                </a:tc>
                <a:tc hMerge="1">
                  <a:txBody>
                    <a:bodyPr/>
                    <a:lstStyle/>
                    <a:p>
                      <a:endParaRPr lang="zh-CN" altLang="en-US"/>
                    </a:p>
                  </a:txBody>
                  <a:tcPr/>
                </a:tc>
                <a:tc>
                  <a:txBody>
                    <a:bodyPr/>
                    <a:lstStyle/>
                    <a:p>
                      <a:pPr algn="ctr">
                        <a:lnSpc>
                          <a:spcPct val="130000"/>
                        </a:lnSpc>
                        <a:spcAft>
                          <a:spcPts val="0"/>
                        </a:spcAft>
                      </a:pP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判　定</a:t>
                      </a:r>
                    </a:p>
                  </a:txBody>
                  <a:tcPr marL="68580" marR="68580" marT="0" marB="0" anchor="ctr"/>
                </a:tc>
              </a:tr>
              <a:tr h="0">
                <a:tc rowSpan="2">
                  <a:txBody>
                    <a:bodyPr/>
                    <a:lstStyle/>
                    <a:p>
                      <a:pPr algn="ctr">
                        <a:lnSpc>
                          <a:spcPct val="130000"/>
                        </a:lnSpc>
                        <a:spcAft>
                          <a:spcPts val="0"/>
                        </a:spcAft>
                      </a:pP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B</a:t>
                      </a:r>
                      <a:endPar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txBody>
                  <a:tcPr marL="68580" marR="68580" marT="0" marB="0" anchor="ctr"/>
                </a:tc>
                <a:tc>
                  <a:txBody>
                    <a:bodyPr/>
                    <a:lstStyle/>
                    <a:p>
                      <a:pPr algn="ctr">
                        <a:lnSpc>
                          <a:spcPct val="130000"/>
                        </a:lnSpc>
                        <a:spcAft>
                          <a:spcPts val="0"/>
                        </a:spcAft>
                      </a:pP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选项句</a:t>
                      </a:r>
                    </a:p>
                  </a:txBody>
                  <a:tcPr marL="68580" marR="68580" marT="0" marB="0" anchor="ctr"/>
                </a:tc>
                <a:tc>
                  <a:txBody>
                    <a:bodyPr/>
                    <a:lstStyle/>
                    <a:p>
                      <a:pPr algn="l">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旧史学的研究既缺少实事求是的科学态度，又缺乏科学的考古资料，因而它受到古史辨派的无情批判</a:t>
                      </a:r>
                    </a:p>
                  </a:txBody>
                  <a:tcPr marL="68580" marR="68580" marT="0" marB="0" anchor="ctr"/>
                </a:tc>
                <a:tc rowSpan="2">
                  <a:txBody>
                    <a:bodyPr/>
                    <a:lstStyle/>
                    <a:p>
                      <a:pPr algn="ctr">
                        <a:lnSpc>
                          <a:spcPct val="130000"/>
                        </a:lnSpc>
                        <a:spcAft>
                          <a:spcPts val="0"/>
                        </a:spcAft>
                      </a:pP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不符合</a:t>
                      </a:r>
                    </a:p>
                    <a:p>
                      <a:pPr algn="ctr">
                        <a:lnSpc>
                          <a:spcPct val="130000"/>
                        </a:lnSpc>
                        <a:spcAft>
                          <a:spcPts val="0"/>
                        </a:spcAft>
                      </a:pP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原文</a:t>
                      </a:r>
                    </a:p>
                  </a:txBody>
                  <a:tcPr marL="68580" marR="68580" marT="0" marB="0" anchor="ctr"/>
                </a:tc>
              </a:tr>
              <a:tr h="0">
                <a:tc vMerge="1">
                  <a:txBody>
                    <a:bodyPr/>
                    <a:lstStyle/>
                    <a:p>
                      <a:endParaRPr lang="zh-CN" altLang="en-US"/>
                    </a:p>
                  </a:txBody>
                  <a:tcPr/>
                </a:tc>
                <a:tc>
                  <a:txBody>
                    <a:bodyPr/>
                    <a:lstStyle/>
                    <a:p>
                      <a:pPr algn="ctr">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对应句</a:t>
                      </a:r>
                    </a:p>
                  </a:txBody>
                  <a:tcPr marL="68580" marR="68580" marT="0" marB="0" anchor="ctr"/>
                </a:tc>
                <a:tc>
                  <a:txBody>
                    <a:bodyPr/>
                    <a:lstStyle/>
                    <a:p>
                      <a:pPr algn="l">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甲骨文的发现同时引发了震撼中外学术界的殷墟发掘。</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五四运动</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促使中国的历史学界发生两大变化：一是提倡实事求是的科学态度，古史辨派对一切经不住史证的旧史学的无情批判，使人痛感中国古史上科学的考古资料的极端贫乏；二是历史唯物主义在史学界产生了巨大影响</a:t>
                      </a:r>
                    </a:p>
                  </a:txBody>
                  <a:tcPr marL="68580" marR="68580" marT="0" marB="0" anchor="ctr"/>
                </a:tc>
                <a:tc vMerge="1">
                  <a:txBody>
                    <a:bodyPr/>
                    <a:lstStyle/>
                    <a:p>
                      <a:endParaRPr lang="zh-CN" altLang="en-US"/>
                    </a:p>
                  </a:txBody>
                  <a:tcPr/>
                </a:tc>
              </a:tr>
              <a:tr h="0">
                <a:tc rowSpan="2">
                  <a:txBody>
                    <a:bodyPr/>
                    <a:lstStyle/>
                    <a:p>
                      <a:pPr algn="ctr">
                        <a:lnSpc>
                          <a:spcPct val="130000"/>
                        </a:lnSpc>
                        <a:spcAft>
                          <a:spcPts val="0"/>
                        </a:spcAft>
                      </a:pPr>
                      <a:r>
                        <a:rPr 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C</a:t>
                      </a:r>
                      <a:endPar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txBody>
                  <a:tcPr marL="68580" marR="68580" marT="0" marB="0" anchor="ctr"/>
                </a:tc>
                <a:tc>
                  <a:txBody>
                    <a:bodyPr/>
                    <a:lstStyle/>
                    <a:p>
                      <a:pPr algn="ctr">
                        <a:lnSpc>
                          <a:spcPct val="130000"/>
                        </a:lnSpc>
                        <a:spcAft>
                          <a:spcPts val="0"/>
                        </a:spcAft>
                      </a:pP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选项句</a:t>
                      </a:r>
                    </a:p>
                  </a:txBody>
                  <a:tcPr marL="68580" marR="68580" marT="0" marB="0" anchor="ctr"/>
                </a:tc>
                <a:tc>
                  <a:txBody>
                    <a:bodyPr/>
                    <a:lstStyle/>
                    <a:p>
                      <a:pPr algn="l">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王国维的</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二重证据法</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让中国历史学研究者认识到，在考证古史时不仅要注重历史文献的记载，也要重视地下出土的新材料</a:t>
                      </a:r>
                    </a:p>
                  </a:txBody>
                  <a:tcPr marL="68580" marR="68580" marT="0" marB="0" anchor="ctr"/>
                </a:tc>
                <a:tc rowSpan="2">
                  <a:txBody>
                    <a:bodyPr/>
                    <a:lstStyle/>
                    <a:p>
                      <a:pPr algn="ctr">
                        <a:lnSpc>
                          <a:spcPct val="130000"/>
                        </a:lnSpc>
                        <a:spcAft>
                          <a:spcPts val="0"/>
                        </a:spcAft>
                      </a:pP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符合</a:t>
                      </a:r>
                    </a:p>
                    <a:p>
                      <a:pPr algn="ctr">
                        <a:lnSpc>
                          <a:spcPct val="130000"/>
                        </a:lnSpc>
                        <a:spcAft>
                          <a:spcPts val="0"/>
                        </a:spcAft>
                      </a:pP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原文</a:t>
                      </a:r>
                    </a:p>
                  </a:txBody>
                  <a:tcPr marL="68580" marR="68580" marT="0" marB="0" anchor="ctr"/>
                </a:tc>
              </a:tr>
              <a:tr h="0">
                <a:tc vMerge="1">
                  <a:txBody>
                    <a:bodyPr/>
                    <a:lstStyle/>
                    <a:p>
                      <a:endParaRPr lang="zh-CN" altLang="en-US"/>
                    </a:p>
                  </a:txBody>
                  <a:tcPr/>
                </a:tc>
                <a:tc>
                  <a:txBody>
                    <a:bodyPr/>
                    <a:lstStyle/>
                    <a:p>
                      <a:pPr algn="ctr">
                        <a:lnSpc>
                          <a:spcPct val="130000"/>
                        </a:lnSpc>
                        <a:spcAft>
                          <a:spcPts val="0"/>
                        </a:spcAft>
                      </a:pP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对应句</a:t>
                      </a:r>
                    </a:p>
                  </a:txBody>
                  <a:tcPr marL="68580" marR="68580" marT="0" marB="0" anchor="ctr"/>
                </a:tc>
                <a:tc>
                  <a:txBody>
                    <a:bodyPr/>
                    <a:lstStyle/>
                    <a:p>
                      <a:pPr algn="l">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1925</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年王国维在清华国学研究院讲授《古史新证》，力倡</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二重证据法</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，亦使中国历史学研究者开始注重地下出土的新材料</a:t>
                      </a:r>
                    </a:p>
                  </a:txBody>
                  <a:tcPr marL="68580" marR="68580" marT="0" marB="0" anchor="ctr"/>
                </a:tc>
                <a:tc vMerge="1">
                  <a:txBody>
                    <a:bodyPr/>
                    <a:lstStyle/>
                    <a:p>
                      <a:endParaRPr lang="zh-CN" altLang="en-US"/>
                    </a:p>
                  </a:txBody>
                  <a:tcPr/>
                </a:tc>
              </a:tr>
            </a:tbl>
          </a:graphicData>
        </a:graphic>
      </p:graphicFrame>
    </p:spTree>
    <p:extLst>
      <p:ext uri="{BB962C8B-B14F-4D97-AF65-F5344CB8AC3E}">
        <p14:creationId xmlns:p14="http://schemas.microsoft.com/office/powerpoint/2010/main" xmlns="" val="293337234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extLst>
              <p:ext uri="{D42A27DB-BD31-4B8C-83A1-F6EECF244321}">
                <p14:modId xmlns:p14="http://schemas.microsoft.com/office/powerpoint/2010/main" xmlns="" val="2588918531"/>
              </p:ext>
            </p:extLst>
          </p:nvPr>
        </p:nvGraphicFramePr>
        <p:xfrm>
          <a:off x="2095207" y="3105158"/>
          <a:ext cx="19579525" cy="4992624"/>
        </p:xfrm>
        <a:graphic>
          <a:graphicData uri="http://schemas.openxmlformats.org/drawingml/2006/table">
            <a:tbl>
              <a:tblPr>
                <a:tableStyleId>{5C22544A-7EE6-4342-B048-85BDC9FD1C3A}</a:tableStyleId>
              </a:tblPr>
              <a:tblGrid>
                <a:gridCol w="1649533"/>
                <a:gridCol w="1440160"/>
                <a:gridCol w="14833648"/>
                <a:gridCol w="1656184"/>
              </a:tblGrid>
              <a:tr h="0">
                <a:tc>
                  <a:txBody>
                    <a:bodyPr/>
                    <a:lstStyle/>
                    <a:p>
                      <a:pPr algn="ctr">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选　项</a:t>
                      </a:r>
                    </a:p>
                  </a:txBody>
                  <a:tcPr marL="68580" marR="68580" marT="0" marB="0" anchor="ctr"/>
                </a:tc>
                <a:tc gridSpan="2">
                  <a:txBody>
                    <a:bodyPr/>
                    <a:lstStyle/>
                    <a:p>
                      <a:pPr algn="ctr">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比　对</a:t>
                      </a:r>
                    </a:p>
                  </a:txBody>
                  <a:tcPr marL="68580" marR="68580" marT="0" marB="0"/>
                </a:tc>
                <a:tc hMerge="1">
                  <a:txBody>
                    <a:bodyPr/>
                    <a:lstStyle/>
                    <a:p>
                      <a:endParaRPr lang="zh-CN" altLang="en-US"/>
                    </a:p>
                  </a:txBody>
                  <a:tcPr/>
                </a:tc>
                <a:tc>
                  <a:txBody>
                    <a:bodyPr/>
                    <a:lstStyle/>
                    <a:p>
                      <a:pPr algn="ctr">
                        <a:lnSpc>
                          <a:spcPct val="130000"/>
                        </a:lnSpc>
                        <a:spcAft>
                          <a:spcPts val="0"/>
                        </a:spcAft>
                      </a:pP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判　定</a:t>
                      </a:r>
                    </a:p>
                  </a:txBody>
                  <a:tcPr marL="68580" marR="68580" marT="0" marB="0" anchor="ctr"/>
                </a:tc>
              </a:tr>
              <a:tr h="0">
                <a:tc rowSpan="2">
                  <a:txBody>
                    <a:bodyPr/>
                    <a:lstStyle/>
                    <a:p>
                      <a:pPr algn="ctr">
                        <a:lnSpc>
                          <a:spcPct val="130000"/>
                        </a:lnSpc>
                        <a:spcAft>
                          <a:spcPts val="0"/>
                        </a:spcAft>
                      </a:pP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D</a:t>
                      </a:r>
                      <a:endPar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txBody>
                  <a:tcPr marL="68580" marR="68580" marT="0" marB="0" anchor="ctr"/>
                </a:tc>
                <a:tc>
                  <a:txBody>
                    <a:bodyPr/>
                    <a:lstStyle/>
                    <a:p>
                      <a:pPr algn="ctr">
                        <a:lnSpc>
                          <a:spcPct val="130000"/>
                        </a:lnSpc>
                        <a:spcAft>
                          <a:spcPts val="0"/>
                        </a:spcAft>
                      </a:pP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选项句</a:t>
                      </a:r>
                    </a:p>
                  </a:txBody>
                  <a:tcPr marL="68580" marR="68580" marT="0" marB="0" anchor="ctr"/>
                </a:tc>
                <a:tc>
                  <a:txBody>
                    <a:bodyPr/>
                    <a:lstStyle/>
                    <a:p>
                      <a:pPr algn="l">
                        <a:lnSpc>
                          <a:spcPct val="130000"/>
                        </a:lnSpc>
                        <a:spcAft>
                          <a:spcPts val="0"/>
                        </a:spcAft>
                      </a:pP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　许慎的《说文解字》没有利用汉字的早期形式，而主要依据小篆来研究古文字，这使它在解释字源方面存在着一定的不足</a:t>
                      </a:r>
                    </a:p>
                  </a:txBody>
                  <a:tcPr marL="68580" marR="68580" marT="0" marB="0" anchor="ctr"/>
                </a:tc>
                <a:tc rowSpan="2">
                  <a:txBody>
                    <a:bodyPr/>
                    <a:lstStyle/>
                    <a:p>
                      <a:pPr algn="ctr">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符合</a:t>
                      </a:r>
                    </a:p>
                    <a:p>
                      <a:pPr algn="ctr">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原文</a:t>
                      </a:r>
                    </a:p>
                  </a:txBody>
                  <a:tcPr marL="68580" marR="68580" marT="0" marB="0" anchor="ctr"/>
                </a:tc>
              </a:tr>
              <a:tr h="0">
                <a:tc vMerge="1">
                  <a:txBody>
                    <a:bodyPr/>
                    <a:lstStyle/>
                    <a:p>
                      <a:endParaRPr lang="zh-CN" altLang="en-US"/>
                    </a:p>
                  </a:txBody>
                  <a:tcPr/>
                </a:tc>
                <a:tc>
                  <a:txBody>
                    <a:bodyPr/>
                    <a:lstStyle/>
                    <a:p>
                      <a:pPr algn="ctr">
                        <a:lnSpc>
                          <a:spcPct val="130000"/>
                        </a:lnSpc>
                        <a:spcAft>
                          <a:spcPts val="0"/>
                        </a:spcAft>
                      </a:pPr>
                      <a:r>
                        <a:rPr lang="zh-CN"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对应句</a:t>
                      </a:r>
                    </a:p>
                  </a:txBody>
                  <a:tcPr marL="68580" marR="68580" marT="0" marB="0" anchor="ctr"/>
                </a:tc>
                <a:tc>
                  <a:txBody>
                    <a:bodyPr/>
                    <a:lstStyle/>
                    <a:p>
                      <a:pPr algn="l">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汉代以后中国的文字学家崇尚许慎的《说文解字》，传统的文字学主要是《说文》学；</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甲骨文的发现提供了汉字的早期形式，其</a:t>
                      </a:r>
                    </a:p>
                    <a:p>
                      <a:pPr algn="l">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构成离小篆甚远，多有象形、会意文字，令当时学者眼界大开。《说文》以小篆为本解释字源的理论难以维持</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txBody>
                  <a:tcPr marL="68580" marR="68580" marT="0" marB="0" anchor="ctr"/>
                </a:tc>
                <a:tc vMerge="1">
                  <a:txBody>
                    <a:bodyPr/>
                    <a:lstStyle/>
                    <a:p>
                      <a:endParaRPr lang="zh-CN" altLang="en-US"/>
                    </a:p>
                  </a:txBody>
                  <a:tcPr/>
                </a:tc>
              </a:tr>
            </a:tbl>
          </a:graphicData>
        </a:graphic>
      </p:graphicFrame>
      <p:sp>
        <p:nvSpPr>
          <p:cNvPr id="9" name="TextBox 15"/>
          <p:cNvSpPr txBox="1"/>
          <p:nvPr/>
        </p:nvSpPr>
        <p:spPr>
          <a:xfrm>
            <a:off x="2103822" y="8587012"/>
            <a:ext cx="19800000" cy="814582"/>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第三比：选项与选项进行比较，选出错误或者最恰当的一项。</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7383728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53"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 calcmode="lin" valueType="num">
                                      <p:cBhvr>
                                        <p:cTn id="10" dur="500" fill="hold"/>
                                        <p:tgtEl>
                                          <p:spTgt spid="9"/>
                                        </p:tgtEl>
                                        <p:attrNameLst>
                                          <p:attrName>ppt_w</p:attrName>
                                        </p:attrNameLst>
                                      </p:cBhvr>
                                      <p:tavLst>
                                        <p:tav tm="0">
                                          <p:val>
                                            <p:fltVal val="0"/>
                                          </p:val>
                                        </p:tav>
                                        <p:tav tm="100000">
                                          <p:val>
                                            <p:strVal val="#ppt_w"/>
                                          </p:val>
                                        </p:tav>
                                      </p:tavLst>
                                    </p:anim>
                                    <p:anim calcmode="lin" valueType="num">
                                      <p:cBhvr>
                                        <p:cTn id="11" dur="500" fill="hold"/>
                                        <p:tgtEl>
                                          <p:spTgt spid="9"/>
                                        </p:tgtEl>
                                        <p:attrNameLst>
                                          <p:attrName>ppt_h</p:attrName>
                                        </p:attrNameLst>
                                      </p:cBhvr>
                                      <p:tavLst>
                                        <p:tav tm="0">
                                          <p:val>
                                            <p:fltVal val="0"/>
                                          </p:val>
                                        </p:tav>
                                        <p:tav tm="100000">
                                          <p:val>
                                            <p:strVal val="#ppt_h"/>
                                          </p:val>
                                        </p:tav>
                                      </p:tavLst>
                                    </p:anim>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800000" cy="9694962"/>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阅读</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下面的文字，完成题目。</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晒　客</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随处可见的</a:t>
            </a:r>
            <a:r>
              <a:rPr lang="en-US" altLang="zh-CN" sz="4000" kern="100" dirty="0" err="1">
                <a:solidFill>
                  <a:schemeClr val="tx1">
                    <a:lumMod val="50000"/>
                    <a:lumOff val="50000"/>
                  </a:schemeClr>
                </a:solidFill>
                <a:latin typeface="微软雅黑" pitchFamily="34" charset="-122"/>
                <a:ea typeface="微软雅黑" pitchFamily="34" charset="-122"/>
                <a:cs typeface="Courier New" panose="02070309020205020404" pitchFamily="49" charset="0"/>
              </a:rPr>
              <a:t>Wi­Fi</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无线网络、电脑和智能手机，使人们更方便地进入网络生活。继闪客、博客、播客、换客之后，如今网上流行“晒客”。“晒”来源于英文单词“</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share”</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即分享。所谓晒客，就是热衷于用文字和照片将私人物件以及隐私生活放在网上曝光的网友。他们通过晒心情、晒隐私来认识自己，与人交流，听取意见并获得认同。中国的“晒客”起初只是晒股票、晒基金、晒收藏、晒衣饰、晒孩子、晒厨艺，继而发展到晒经历、晒情感、晒心情、晒隐私等。借着网络的便捷，“晒客”们把自己心里郁闷困惑又不便让亲人朋友知道的话题放在“晒客”平台上，与网友相互交流、传递情感，这种做法不仅让自己压抑的情绪得到舒缓和宣泄，还能得到许多网友的帮助和鼓励，借以获得心理满足。</a:t>
            </a:r>
          </a:p>
        </p:txBody>
      </p:sp>
    </p:spTree>
    <p:extLst>
      <p:ext uri="{BB962C8B-B14F-4D97-AF65-F5344CB8AC3E}">
        <p14:creationId xmlns:p14="http://schemas.microsoft.com/office/powerpoint/2010/main" xmlns="" val="306183742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800000" cy="7294305"/>
          </a:xfrm>
          <a:prstGeom prst="rect">
            <a:avLst/>
          </a:prstGeom>
          <a:noFill/>
        </p:spPr>
        <p:txBody>
          <a:bodyPr wrap="square" rtlCol="0">
            <a:spAutoFit/>
          </a:bodyPr>
          <a:lstStyle/>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1.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下列</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不属于“晒客”流行的原因的一项是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 </a:t>
            </a:r>
            <a:r>
              <a:rPr lang="en-US" altLang="zh-CN" sz="4000" kern="100" dirty="0" err="1">
                <a:solidFill>
                  <a:schemeClr val="tx1">
                    <a:lumMod val="50000"/>
                    <a:lumOff val="50000"/>
                  </a:schemeClr>
                </a:solidFill>
                <a:latin typeface="微软雅黑" pitchFamily="34" charset="-122"/>
                <a:ea typeface="微软雅黑" pitchFamily="34" charset="-122"/>
                <a:cs typeface="Courier New" panose="02070309020205020404" pitchFamily="49" charset="0"/>
              </a:rPr>
              <a:t>Wi­Fi</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无线网络、电脑和智能手机随处可见，人们能更加方便快捷地进入网络生活，为乐意让他人分享自己生活和心情的网友提供了便利。</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B.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在网络上把自己的心情、隐私等晒出来，可以使人更加全面地认识自己，更加广泛地与人交流，从而听取他人的意见并获得一种认同感。</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C.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利用网络的便捷与网友相互交流、传递情感，可以使自己压抑的情绪得到舒缓和宣泄，还可以得到许多网友的帮助和鼓励，借以获得心理满足。</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D.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英文中的单词“</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share”</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是“分享”的意思，“晒客”就来源于此。现代人渴望交流和分享，在网上“晒”可以满足这种愿望。</a:t>
            </a:r>
          </a:p>
        </p:txBody>
      </p:sp>
    </p:spTree>
    <p:extLst>
      <p:ext uri="{BB962C8B-B14F-4D97-AF65-F5344CB8AC3E}">
        <p14:creationId xmlns:p14="http://schemas.microsoft.com/office/powerpoint/2010/main" xmlns="" val="129485209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12935580" y="6300254"/>
            <a:ext cx="10520578" cy="2237961"/>
            <a:chOff x="12815919" y="5875332"/>
            <a:chExt cx="10520578" cy="2237961"/>
          </a:xfrm>
        </p:grpSpPr>
        <p:sp>
          <p:nvSpPr>
            <p:cNvPr id="16" name="TextBox 15"/>
            <p:cNvSpPr txBox="1"/>
            <p:nvPr/>
          </p:nvSpPr>
          <p:spPr>
            <a:xfrm>
              <a:off x="12881776" y="5875332"/>
              <a:ext cx="9513036" cy="938719"/>
            </a:xfrm>
            <a:prstGeom prst="rect">
              <a:avLst/>
            </a:prstGeom>
            <a:noFill/>
          </p:spPr>
          <p:txBody>
            <a:bodyPr wrap="square" rtlCol="0">
              <a:spAutoFit/>
            </a:bodyPr>
            <a:lstStyle/>
            <a:p>
              <a:r>
                <a:rPr lang="zh-CN" altLang="en-US" sz="5500" b="1" dirty="0" smtClean="0">
                  <a:solidFill>
                    <a:srgbClr val="EF8340"/>
                  </a:solidFill>
                  <a:latin typeface="微软雅黑" pitchFamily="34" charset="-122"/>
                  <a:ea typeface="微软雅黑" pitchFamily="34" charset="-122"/>
                </a:rPr>
                <a:t>专题十    </a:t>
              </a:r>
              <a:r>
                <a:rPr lang="en-US" altLang="zh-CN" sz="5500" b="1" dirty="0">
                  <a:solidFill>
                    <a:srgbClr val="EF8340"/>
                  </a:solidFill>
                  <a:latin typeface="微软雅黑" pitchFamily="34" charset="-122"/>
                  <a:ea typeface="微软雅黑" pitchFamily="34" charset="-122"/>
                </a:rPr>
                <a:t>PART </a:t>
              </a:r>
              <a:r>
                <a:rPr lang="en-US" altLang="zh-CN" sz="5500" b="1" dirty="0" smtClean="0">
                  <a:solidFill>
                    <a:srgbClr val="EF8340"/>
                  </a:solidFill>
                  <a:latin typeface="微软雅黑" pitchFamily="34" charset="-122"/>
                  <a:ea typeface="微软雅黑" pitchFamily="34" charset="-122"/>
                </a:rPr>
                <a:t>10 </a:t>
              </a:r>
              <a:r>
                <a:rPr lang="zh-CN" altLang="en-US" sz="5500" b="1" dirty="0">
                  <a:solidFill>
                    <a:srgbClr val="EF8340"/>
                  </a:solidFill>
                  <a:latin typeface="微软雅黑" pitchFamily="34" charset="-122"/>
                  <a:ea typeface="微软雅黑" pitchFamily="34" charset="-122"/>
                </a:rPr>
                <a:t>　</a:t>
              </a:r>
            </a:p>
          </p:txBody>
        </p:sp>
        <p:sp>
          <p:nvSpPr>
            <p:cNvPr id="17" name="TextBox 16"/>
            <p:cNvSpPr txBox="1"/>
            <p:nvPr/>
          </p:nvSpPr>
          <p:spPr>
            <a:xfrm>
              <a:off x="12815919" y="6789854"/>
              <a:ext cx="10520578" cy="1323439"/>
            </a:xfrm>
            <a:prstGeom prst="rect">
              <a:avLst/>
            </a:prstGeom>
            <a:noFill/>
          </p:spPr>
          <p:txBody>
            <a:bodyPr wrap="square" rtlCol="0">
              <a:spAutoFit/>
            </a:bodyPr>
            <a:lstStyle/>
            <a:p>
              <a:r>
                <a:rPr lang="zh-CN" altLang="en-US" sz="8000" b="1" dirty="0" smtClean="0">
                  <a:solidFill>
                    <a:srgbClr val="404040"/>
                  </a:solidFill>
                  <a:latin typeface="微软雅黑" pitchFamily="34" charset="-122"/>
                  <a:ea typeface="微软雅黑" pitchFamily="34" charset="-122"/>
                </a:rPr>
                <a:t>论述</a:t>
              </a:r>
              <a:r>
                <a:rPr lang="zh-CN" altLang="en-US" sz="8000" b="1" dirty="0">
                  <a:solidFill>
                    <a:srgbClr val="404040"/>
                  </a:solidFill>
                  <a:latin typeface="微软雅黑" pitchFamily="34" charset="-122"/>
                  <a:ea typeface="微软雅黑" pitchFamily="34" charset="-122"/>
                </a:rPr>
                <a:t>类文本阅读</a:t>
              </a:r>
            </a:p>
          </p:txBody>
        </p:sp>
      </p:grpSp>
      <p:cxnSp>
        <p:nvCxnSpPr>
          <p:cNvPr id="19" name="直接连接符 18"/>
          <p:cNvCxnSpPr/>
          <p:nvPr/>
        </p:nvCxnSpPr>
        <p:spPr>
          <a:xfrm>
            <a:off x="12953214" y="8589976"/>
            <a:ext cx="10810074" cy="158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 name="TextBox 2"/>
          <p:cNvSpPr txBox="1"/>
          <p:nvPr/>
        </p:nvSpPr>
        <p:spPr>
          <a:xfrm>
            <a:off x="12935580" y="8742746"/>
            <a:ext cx="10144196" cy="692497"/>
          </a:xfrm>
          <a:prstGeom prst="rect">
            <a:avLst/>
          </a:prstGeom>
          <a:noFill/>
        </p:spPr>
        <p:txBody>
          <a:bodyPr wrap="square" rtlCol="0">
            <a:spAutoFit/>
          </a:bodyPr>
          <a:lstStyle/>
          <a:p>
            <a:r>
              <a:rPr lang="zh-CN" altLang="en-US" sz="3900" dirty="0">
                <a:latin typeface="微软雅黑" pitchFamily="34" charset="-122"/>
                <a:ea typeface="微软雅黑" pitchFamily="34" charset="-122"/>
                <a:hlinkClick r:id="rId3" action="ppaction://hlinksldjump"/>
              </a:rPr>
              <a:t>高考真题指导</a:t>
            </a:r>
            <a:r>
              <a:rPr lang="zh-CN" altLang="en-US" sz="3900" dirty="0">
                <a:latin typeface="微软雅黑" pitchFamily="34" charset="-122"/>
                <a:ea typeface="微软雅黑" pitchFamily="34" charset="-122"/>
              </a:rPr>
              <a:t>│</a:t>
            </a:r>
            <a:r>
              <a:rPr lang="zh-CN" altLang="en-US" sz="3900" dirty="0">
                <a:latin typeface="微软雅黑" pitchFamily="34" charset="-122"/>
                <a:ea typeface="微软雅黑" pitchFamily="34" charset="-122"/>
                <a:hlinkClick r:id="rId4" action="ppaction://hlinksldjump"/>
              </a:rPr>
              <a:t>考点技法精要</a:t>
            </a:r>
            <a:r>
              <a:rPr lang="zh-CN" altLang="en-US" sz="3900" dirty="0">
                <a:latin typeface="微软雅黑" pitchFamily="34" charset="-122"/>
                <a:ea typeface="微软雅黑" pitchFamily="34" charset="-122"/>
              </a:rPr>
              <a:t>│</a:t>
            </a:r>
            <a:r>
              <a:rPr lang="zh-CN" altLang="en-US" sz="3900" dirty="0">
                <a:latin typeface="微软雅黑" pitchFamily="34" charset="-122"/>
                <a:ea typeface="微软雅黑" pitchFamily="34" charset="-122"/>
                <a:hlinkClick r:id="rId5" action="ppaction://hlinksldjump"/>
              </a:rPr>
              <a:t>跟踪训练验收</a:t>
            </a:r>
            <a:endParaRPr lang="zh-CN" altLang="en-US" sz="3900" dirty="0">
              <a:latin typeface="微软雅黑" pitchFamily="34" charset="-122"/>
              <a:ea typeface="微软雅黑"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mph" presetSubtype="0" fill="hold" nodeType="withEffect">
                                  <p:stCondLst>
                                    <p:cond delay="0"/>
                                  </p:stCondLst>
                                  <p:iterate type="lt">
                                    <p:tmPct val="0"/>
                                  </p:iterate>
                                  <p:childTnLst>
                                    <p:anim calcmode="discrete" valueType="str">
                                      <p:cBhvr override="childStyle">
                                        <p:cTn id="6" dur="2000" fill="hold"/>
                                        <p:tgtEl>
                                          <p:spTgt spid="7">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7" fill="hold">
                            <p:stCondLst>
                              <p:cond delay="2000"/>
                            </p:stCondLst>
                            <p:childTnLst>
                              <p:par>
                                <p:cTn id="8" presetID="16" presetClass="emph" presetSubtype="0" fill="hold" grpId="0" nodeType="afterEffect">
                                  <p:stCondLst>
                                    <p:cond delay="0"/>
                                  </p:stCondLst>
                                  <p:iterate type="lt">
                                    <p:tmPct val="4000"/>
                                  </p:iterate>
                                  <p:childTnLst>
                                    <p:set>
                                      <p:cBhvr override="childStyle">
                                        <p:cTn id="9" dur="1000" fill="hold"/>
                                        <p:tgtEl>
                                          <p:spTgt spid="7">
                                            <p:txEl>
                                              <p:pRg st="0" end="0"/>
                                            </p:txEl>
                                          </p:spTgt>
                                        </p:tgtEl>
                                        <p:attrNameLst>
                                          <p:attrName>style.color</p:attrName>
                                        </p:attrNameLst>
                                      </p:cBhvr>
                                      <p:to>
                                        <p:clrVal>
                                          <a:schemeClr val="accent2"/>
                                        </p:clrVal>
                                      </p:to>
                                    </p:set>
                                    <p:set>
                                      <p:cBhvr>
                                        <p:cTn id="10" dur="1000" fill="hold"/>
                                        <p:tgtEl>
                                          <p:spTgt spid="7">
                                            <p:txEl>
                                              <p:pRg st="0" end="0"/>
                                            </p:txEl>
                                          </p:spTgt>
                                        </p:tgtEl>
                                        <p:attrNameLst>
                                          <p:attrName>fillcolor</p:attrName>
                                        </p:attrNameLst>
                                      </p:cBhvr>
                                      <p:to>
                                        <p:clrVal>
                                          <a:schemeClr val="accent2"/>
                                        </p:clrVal>
                                      </p:to>
                                    </p:set>
                                    <p:set>
                                      <p:cBhvr>
                                        <p:cTn id="11" dur="1000" fill="hold"/>
                                        <p:tgtEl>
                                          <p:spTgt spid="7">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094638" y="3060750"/>
            <a:ext cx="19645450" cy="86010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内容占位符 2"/>
          <p:cNvSpPr>
            <a:spLocks/>
          </p:cNvSpPr>
          <p:nvPr/>
        </p:nvSpPr>
        <p:spPr bwMode="auto">
          <a:xfrm>
            <a:off x="2094638" y="3060750"/>
            <a:ext cx="19645450" cy="44068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晒客”流行的原因，是本文段论述的主要内容。</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项前半部分的表述对应文段第三、四行，“‘晒’来源于</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即分享”是对“晒客”名称来源和含义的解释，而不是其流行的原因。后半部分的表述过于绝对，并不是所有的“现代人”都想当“晒客”，都“渴望交流和分享”，这种说法与文段第四、五行“热衷于</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在网上曝光的网友”不符。</a:t>
            </a:r>
          </a:p>
        </p:txBody>
      </p:sp>
    </p:spTree>
    <p:extLst>
      <p:ext uri="{BB962C8B-B14F-4D97-AF65-F5344CB8AC3E}">
        <p14:creationId xmlns:p14="http://schemas.microsoft.com/office/powerpoint/2010/main" xmlns="" val="285810094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9694962"/>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2013·</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新课标全国卷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Ⅱ]</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变式题阅读下面的文字，完成题目。</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世纪后期，陕西凤雏村出土了刻有“凤”字的甲骨四片，这些“凤”字的形体大致相同，均为头上带有象征神权或王权的抽象化了的毛角的短尾鸟。东汉许慎</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说文解字</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云：</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凤属，神鸟也</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江中</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有         似</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凫而大，赤目。”据此，古代传说中鸣于岐山、兆示周王朝兴起的神鸟凤凰，其原型应该是一种形象普通、类似水鸭的短尾水鸟。</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那么，普通的短尾鸟“凤”为何在周代变为华冠长尾、祥瑞美丽的神鸟了呢？我们看到，在商代早期和中期的青铜器纹饰中，只有鸟纹而没有凤纹，真正的凤形直到殷商晚期才出现，而且此时是华冠短尾鸟和华丽而饰有眼翎的长尾鸟同时出现，可见“凤”是由鸟演变而来的。综观甲骨文和商代青铜器，凤鸟的演变应该是鸟在先，凤在后，贯穿整个商代的不是凤而是鸟。“天命玄鸟，降而生商”，在商人的历史中鸟始终扮演着图腾始祖的重要角色</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pic>
        <p:nvPicPr>
          <p:cNvPr id="4" name="图片 3"/>
          <p:cNvPicPr>
            <a:picLocks noChangeAspect="1"/>
          </p:cNvPicPr>
          <p:nvPr/>
        </p:nvPicPr>
        <p:blipFill>
          <a:blip r:embed="rId2" cstate="print"/>
          <a:stretch>
            <a:fillRect/>
          </a:stretch>
        </p:blipFill>
        <p:spPr>
          <a:xfrm>
            <a:off x="3767299" y="5365006"/>
            <a:ext cx="966015" cy="576064"/>
          </a:xfrm>
          <a:prstGeom prst="rect">
            <a:avLst/>
          </a:prstGeom>
        </p:spPr>
      </p:pic>
      <p:pic>
        <p:nvPicPr>
          <p:cNvPr id="12" name="图片 11"/>
          <p:cNvPicPr>
            <a:picLocks noChangeAspect="1"/>
          </p:cNvPicPr>
          <p:nvPr/>
        </p:nvPicPr>
        <p:blipFill>
          <a:blip r:embed="rId2" cstate="print"/>
          <a:stretch>
            <a:fillRect/>
          </a:stretch>
        </p:blipFill>
        <p:spPr>
          <a:xfrm>
            <a:off x="11233572" y="5432790"/>
            <a:ext cx="966015" cy="576064"/>
          </a:xfrm>
          <a:prstGeom prst="rect">
            <a:avLst/>
          </a:prstGeom>
        </p:spPr>
      </p:pic>
    </p:spTree>
    <p:extLst>
      <p:ext uri="{BB962C8B-B14F-4D97-AF65-F5344CB8AC3E}">
        <p14:creationId xmlns:p14="http://schemas.microsoft.com/office/powerpoint/2010/main" xmlns="" val="203097120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9"/>
                                        </p:tgtEl>
                                        <p:attrNameLst>
                                          <p:attrName>style.visibility</p:attrName>
                                        </p:attrNameLst>
                                      </p:cBhvr>
                                      <p:to>
                                        <p:strVal val="visible"/>
                                      </p:to>
                                    </p:set>
                                    <p:animEffect transition="in" filter="fade">
                                      <p:cBhvr>
                                        <p:cTn id="13"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8094524"/>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左传</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记载郯子说：“我高祖少皞挚之立也，凤鸟适至，故纪于鸟，为鸟师而鸟名。凤鸟氏历正也，</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九扈为九农正。”凤鸟氏成为“历正”之官，是由于它知天时，九扈成为“九农正”，也是由于它们带来了耕种、耘田和收获的信息。殷人先祖之所以“鸟师而鸟名”，应该是由于这些随着信风迁徙的鸟，给以少皞为首的商人的农业生产带来了四季节令的消息。</a:t>
            </a:r>
          </a:p>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1.</a:t>
            </a:r>
            <a:r>
              <a:rPr lang="zh-CN" altLang="en-US" sz="4000" kern="100" dirty="0" smtClean="0">
                <a:solidFill>
                  <a:srgbClr val="EF8340"/>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下列关于凤的形象的表述，不正确的一项是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 20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世纪后期在陕西凤雏村出土的甲骨文中，凤都表现为短尾鸟的形象。</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B.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在东汉许慎的</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说文解字</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中，作为凤属</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的         是</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跟凫一般大的红眼睛水鸟。</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C.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综合甲骨文和上古文献记载看，凤的原型是一种类似水鸭的普通短尾水鸟。</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D.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在周代文化中，凤已经从短尾水鸟变成一种华冠长尾、祥瑞美丽的神鸟</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pic>
        <p:nvPicPr>
          <p:cNvPr id="12" name="图片 11"/>
          <p:cNvPicPr>
            <a:picLocks noChangeAspect="1"/>
          </p:cNvPicPr>
          <p:nvPr/>
        </p:nvPicPr>
        <p:blipFill>
          <a:blip r:embed="rId2" cstate="print"/>
          <a:stretch>
            <a:fillRect/>
          </a:stretch>
        </p:blipFill>
        <p:spPr>
          <a:xfrm>
            <a:off x="12673732" y="8667051"/>
            <a:ext cx="966015" cy="576064"/>
          </a:xfrm>
          <a:prstGeom prst="rect">
            <a:avLst/>
          </a:prstGeom>
        </p:spPr>
      </p:pic>
    </p:spTree>
    <p:extLst>
      <p:ext uri="{BB962C8B-B14F-4D97-AF65-F5344CB8AC3E}">
        <p14:creationId xmlns:p14="http://schemas.microsoft.com/office/powerpoint/2010/main" xmlns="" val="309113927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94638" y="3057570"/>
            <a:ext cx="19645450" cy="86042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内容占位符 2"/>
          <p:cNvSpPr>
            <a:spLocks/>
          </p:cNvSpPr>
          <p:nvPr/>
        </p:nvSpPr>
        <p:spPr bwMode="auto">
          <a:xfrm>
            <a:off x="2051007" y="3060751"/>
            <a:ext cx="19645450" cy="38884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本题考查筛选并整合文中信息的能力。原文第一段说</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凤属，神鸟也</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江中</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有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似凫而大，赤目”，本项中说“作为凤属</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的           是</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跟凫一般大的红眼睛水鸟”</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pic>
        <p:nvPicPr>
          <p:cNvPr id="11" name="图片 10"/>
          <p:cNvPicPr>
            <a:picLocks noChangeAspect="1"/>
          </p:cNvPicPr>
          <p:nvPr/>
        </p:nvPicPr>
        <p:blipFill>
          <a:blip r:embed="rId2" cstate="print"/>
          <a:stretch>
            <a:fillRect/>
          </a:stretch>
        </p:blipFill>
        <p:spPr>
          <a:xfrm>
            <a:off x="15626060" y="3276774"/>
            <a:ext cx="966015" cy="576064"/>
          </a:xfrm>
          <a:prstGeom prst="rect">
            <a:avLst/>
          </a:prstGeom>
        </p:spPr>
      </p:pic>
      <p:pic>
        <p:nvPicPr>
          <p:cNvPr id="12" name="图片 11"/>
          <p:cNvPicPr>
            <a:picLocks noChangeAspect="1"/>
          </p:cNvPicPr>
          <p:nvPr/>
        </p:nvPicPr>
        <p:blipFill>
          <a:blip r:embed="rId2" cstate="print"/>
          <a:stretch>
            <a:fillRect/>
          </a:stretch>
        </p:blipFill>
        <p:spPr>
          <a:xfrm>
            <a:off x="3168676" y="3883612"/>
            <a:ext cx="966015" cy="576064"/>
          </a:xfrm>
          <a:prstGeom prst="rect">
            <a:avLst/>
          </a:prstGeom>
        </p:spPr>
      </p:pic>
      <p:pic>
        <p:nvPicPr>
          <p:cNvPr id="13" name="图片 12"/>
          <p:cNvPicPr>
            <a:picLocks noChangeAspect="1"/>
          </p:cNvPicPr>
          <p:nvPr/>
        </p:nvPicPr>
        <p:blipFill>
          <a:blip r:embed="rId2" cstate="print"/>
          <a:stretch>
            <a:fillRect/>
          </a:stretch>
        </p:blipFill>
        <p:spPr>
          <a:xfrm>
            <a:off x="13393812" y="3889672"/>
            <a:ext cx="966015" cy="576064"/>
          </a:xfrm>
          <a:prstGeom prst="rect">
            <a:avLst/>
          </a:prstGeom>
        </p:spPr>
      </p:pic>
    </p:spTree>
    <p:extLst>
      <p:ext uri="{BB962C8B-B14F-4D97-AF65-F5344CB8AC3E}">
        <p14:creationId xmlns:p14="http://schemas.microsoft.com/office/powerpoint/2010/main" xmlns="" val="51554600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4893647"/>
          </a:xfrm>
          <a:prstGeom prst="rect">
            <a:avLst/>
          </a:prstGeom>
          <a:noFill/>
        </p:spPr>
        <p:txBody>
          <a:bodyPr wrap="square" rtlCol="0">
            <a:spAutoFit/>
          </a:bodyPr>
          <a:lstStyle/>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2. </a:t>
            </a:r>
            <a:r>
              <a:rPr lang="zh-CN" altLang="en-US" sz="4000" kern="100" dirty="0" smtClean="0">
                <a:solidFill>
                  <a:srgbClr val="EF8340"/>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下列表述，不符合原文意思的一项是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在商代晚期的青铜器纹饰中，华丽而饰有眼翎的长尾鸟形状的凤纹还没有出现。</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B.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从青铜器纹饰和“天命玄鸟，降而生商”这句话看，鸟是殷商人传说中的图腾始祖。</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C.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凤”是由鸟演变而来的，可见，凤鸟的演变应该是鸟在先，凤在后，贯穿整个商代的不是凤而是鸟。</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D.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凤鸟知天时，九扈带来耕种、耘田和收获的信息，所以殷人先祖“鸟师而鸟名”。</a:t>
            </a:r>
          </a:p>
        </p:txBody>
      </p:sp>
      <p:sp>
        <p:nvSpPr>
          <p:cNvPr id="14" name="矩形 13"/>
          <p:cNvSpPr/>
          <p:nvPr/>
        </p:nvSpPr>
        <p:spPr>
          <a:xfrm>
            <a:off x="2094638" y="8055188"/>
            <a:ext cx="19645450" cy="360662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内容占位符 2"/>
          <p:cNvSpPr>
            <a:spLocks/>
          </p:cNvSpPr>
          <p:nvPr/>
        </p:nvSpPr>
        <p:spPr bwMode="auto">
          <a:xfrm>
            <a:off x="2091713" y="8066150"/>
            <a:ext cx="19645450" cy="7521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筛选并整合文中信息的能力。从原文第二段中“我们看到，在商代早期和中期的青铜器纹饰中，只有鸟纹而没有凤纹，真正的凤形直到殷商晚期才出现，而且此时是华冠短尾鸟和华丽而饰有眼翎的长尾鸟同时出现”的叙述，可知</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项理解有误。</a:t>
            </a:r>
          </a:p>
        </p:txBody>
      </p:sp>
    </p:spTree>
    <p:extLst>
      <p:ext uri="{BB962C8B-B14F-4D97-AF65-F5344CB8AC3E}">
        <p14:creationId xmlns:p14="http://schemas.microsoft.com/office/powerpoint/2010/main" xmlns="" val="149940079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1880324" y="2952860"/>
            <a:ext cx="19781868" cy="5693866"/>
          </a:xfrm>
          <a:prstGeom prst="rect">
            <a:avLst/>
          </a:prstGeom>
          <a:noFill/>
        </p:spPr>
        <p:txBody>
          <a:bodyPr wrap="square" rtlCol="0">
            <a:spAutoFit/>
          </a:bodyPr>
          <a:lstStyle/>
          <a:p>
            <a:pPr algn="just">
              <a:lnSpc>
                <a:spcPct val="130000"/>
              </a:lnSpc>
              <a:spcAft>
                <a:spcPts val="0"/>
              </a:spcAft>
            </a:pPr>
            <a:r>
              <a:rPr lang="zh-CN" altLang="en-US" sz="4000" b="1" kern="100" dirty="0">
                <a:solidFill>
                  <a:srgbClr val="EF8340"/>
                </a:solidFill>
                <a:latin typeface="微软雅黑" pitchFamily="34" charset="-122"/>
                <a:ea typeface="微软雅黑" pitchFamily="34" charset="-122"/>
                <a:cs typeface="Courier New" panose="02070309020205020404" pitchFamily="49" charset="0"/>
              </a:rPr>
              <a:t>突破点二　明辨设题陷阱，提高答题精度</a:t>
            </a:r>
          </a:p>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在</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做一般论述类文章阅读题时，我们不仅要读懂所给的材料，而且要明白命题者的命题意图，辨清题目的</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陷阱类型，这样有助于我们识破陷阱，选出符合题目要求的答案。命题者设置陷阱的方法主要有以下十种类型：</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曲解文意。原文是这样说的，而选项却偏偏做出另一种理解，故意曲解作者的观点或所要表达的意思</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344471000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1880324" y="2952860"/>
            <a:ext cx="19781868" cy="7294305"/>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阅读下面的文字，完成题目。</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战国初期我国总人口只有</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1000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多万，到秦始皇统一六国时，全国人口翻了一番。这是因为当时各诸侯国实行鼓励多生的“计生”政策。这一政策代代相传，成了古代中国的生育常态。</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与今天一样，中国古代也有各种各样的宣传“计生”政策的“标语”和“口号”，但其主旋律是鼓励多生。有些口号很是深入人心，例如“多子多福，养儿防老”“不孝有三，无后为大”等。这些口号影响了封建时代人们的生育观念。</a:t>
            </a:r>
          </a:p>
          <a:p>
            <a:pPr algn="r">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摘编自张勇</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我国古代的生育政策</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，有删改</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101827984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7294305"/>
          </a:xfrm>
          <a:prstGeom prst="rect">
            <a:avLst/>
          </a:prstGeom>
          <a:noFill/>
        </p:spPr>
        <p:txBody>
          <a:bodyPr wrap="square" rtlCol="0">
            <a:spAutoFit/>
          </a:bodyPr>
          <a:lstStyle/>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4</a:t>
            </a:r>
            <a:r>
              <a:rPr lang="en-US" altLang="zh-CN" sz="4000" kern="100" dirty="0">
                <a:solidFill>
                  <a:srgbClr val="EF8340"/>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下面关于中国古代的“计生”政策的表述，不符合原文意思的一项是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中国古代实行的是鼓励多生的“计生”政策，即无须控制，生得越多越好。历朝历代沿袭这一政策，这是古代中国的生育常态。</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B.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鼓励多生的“计生”政策使人口迅速增长。例如，到秦始皇统一六国时，我国总人口从战国初期的</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1000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多万增长为</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2000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多万。</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C.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古代中国与现代中国一样，也要对鼓励多生的“计生”政策进行大张旗鼓的宣传。在这种情势下，各种“标语”“口号”应运而生。</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D.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多子多福，养儿防老”“不孝有三，无后为大”等宣传“计生”政策的口号很是深入人心，这些口号反映了封建时代的生育观。</a:t>
            </a:r>
          </a:p>
        </p:txBody>
      </p:sp>
    </p:spTree>
    <p:extLst>
      <p:ext uri="{BB962C8B-B14F-4D97-AF65-F5344CB8AC3E}">
        <p14:creationId xmlns:p14="http://schemas.microsoft.com/office/powerpoint/2010/main" xmlns="" val="361605246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94638" y="3276774"/>
            <a:ext cx="19645450" cy="838503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内容占位符 2"/>
          <p:cNvSpPr>
            <a:spLocks/>
          </p:cNvSpPr>
          <p:nvPr/>
        </p:nvSpPr>
        <p:spPr bwMode="auto">
          <a:xfrm>
            <a:off x="2153121" y="3276774"/>
            <a:ext cx="19645450" cy="7521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曲解文意。把古今的“计生”政策混为一谈。应将“鼓励多生的”这五个字删除，使其表述与第二段中的相关内容一致</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与今天一样，中国古代也有各种各样的宣传‘计生’政策的‘标语’和‘口号’”。</a:t>
            </a:r>
          </a:p>
        </p:txBody>
      </p:sp>
    </p:spTree>
    <p:extLst>
      <p:ext uri="{BB962C8B-B14F-4D97-AF65-F5344CB8AC3E}">
        <p14:creationId xmlns:p14="http://schemas.microsoft.com/office/powerpoint/2010/main" xmlns="" val="349625065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1880324" y="2952860"/>
            <a:ext cx="19781868" cy="9616992"/>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篡改原文。错项故意更换</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或减少、添加</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个别关键字词，导致因一字或一词之差，从而背离原文的意思。</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[2012</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课标全国</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卷</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阅读</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下面的文字，完成题目。</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黑箱”是控制论中的概念，意为在认识上主体对其内部情况全然不知的对象。“科技黑箱”的含义与此有所不同，它是一种特殊的存贮知识、运行知识的设施或过程，使用者如同面对黑箱，不必打开，也不必理解和掌握其中的知识，只需按规则操作即可得到预期的结果。例如电脑、手机、摄像机、芯片，以及药品等，可以说，几乎技术的全部中间和最终成果都是科技黑箱。在科技黑箱的生产过程中，科学知识是基础，价值观和伦理道德则对科学知识进行选择。除此以外，科技黑箱中还整合了大量人文的、社会的知识，并且或多或少渗透了企业文化和理念。这样，在电脑或手机中就集成了物理学、计算机科学、管理学、经济学、美学，以及对市场的调研和政府的相关政策等知识。</a:t>
            </a:r>
          </a:p>
        </p:txBody>
      </p:sp>
    </p:spTree>
    <p:extLst>
      <p:ext uri="{BB962C8B-B14F-4D97-AF65-F5344CB8AC3E}">
        <p14:creationId xmlns:p14="http://schemas.microsoft.com/office/powerpoint/2010/main" xmlns="" val="152694553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023200" y="2952868"/>
            <a:ext cx="19800000" cy="856606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1951762" y="2937518"/>
            <a:ext cx="19871438" cy="5133713"/>
          </a:xfrm>
          <a:prstGeom prst="rect">
            <a:avLst/>
          </a:prstGeom>
          <a:noFill/>
        </p:spPr>
        <p:txBody>
          <a:bodyPr wrap="square" rtlCol="0">
            <a:spAutoFit/>
          </a:bodyPr>
          <a:lstStyle/>
          <a:p>
            <a:pPr>
              <a:lnSpc>
                <a:spcPct val="130000"/>
              </a:lnSpc>
            </a:pPr>
            <a:r>
              <a:rPr lang="zh-CN" altLang="en-US" sz="3600" b="1" dirty="0">
                <a:solidFill>
                  <a:srgbClr val="EF8340"/>
                </a:solidFill>
                <a:latin typeface="微软雅黑" pitchFamily="34" charset="-122"/>
                <a:ea typeface="微软雅黑" pitchFamily="34" charset="-122"/>
              </a:rPr>
              <a:t>考纲</a:t>
            </a:r>
            <a:r>
              <a:rPr lang="zh-CN" altLang="en-US" sz="3600" b="1" dirty="0" smtClean="0">
                <a:solidFill>
                  <a:srgbClr val="EF8340"/>
                </a:solidFill>
                <a:latin typeface="微软雅黑" pitchFamily="34" charset="-122"/>
                <a:ea typeface="微软雅黑" pitchFamily="34" charset="-122"/>
              </a:rPr>
              <a:t>在线    </a:t>
            </a:r>
            <a:r>
              <a:rPr lang="zh-CN" altLang="en-US" sz="3600" dirty="0" smtClean="0">
                <a:solidFill>
                  <a:schemeClr val="tx1">
                    <a:lumMod val="50000"/>
                    <a:lumOff val="50000"/>
                  </a:schemeClr>
                </a:solidFill>
                <a:latin typeface="微软雅黑" pitchFamily="34" charset="-122"/>
                <a:ea typeface="微软雅黑" pitchFamily="34" charset="-122"/>
              </a:rPr>
              <a:t>考点</a:t>
            </a:r>
            <a:r>
              <a:rPr lang="zh-CN" altLang="en-US" sz="3600" dirty="0">
                <a:solidFill>
                  <a:schemeClr val="tx1">
                    <a:lumMod val="50000"/>
                    <a:lumOff val="50000"/>
                  </a:schemeClr>
                </a:solidFill>
                <a:latin typeface="微软雅黑" pitchFamily="34" charset="-122"/>
                <a:ea typeface="微软雅黑" pitchFamily="34" charset="-122"/>
              </a:rPr>
              <a:t>对应的</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考试说明</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中的要求是：</a:t>
            </a:r>
            <a:r>
              <a:rPr lang="en-US" altLang="zh-CN" sz="3600" dirty="0">
                <a:solidFill>
                  <a:schemeClr val="tx1">
                    <a:lumMod val="50000"/>
                    <a:lumOff val="50000"/>
                  </a:schemeClr>
                </a:solidFill>
                <a:latin typeface="微软雅黑" pitchFamily="34" charset="-122"/>
                <a:ea typeface="微软雅黑" pitchFamily="34" charset="-122"/>
              </a:rPr>
              <a:t>1. </a:t>
            </a:r>
            <a:r>
              <a:rPr lang="zh-CN" altLang="en-US" sz="3600" dirty="0">
                <a:solidFill>
                  <a:schemeClr val="tx1">
                    <a:lumMod val="50000"/>
                    <a:lumOff val="50000"/>
                  </a:schemeClr>
                </a:solidFill>
                <a:latin typeface="微软雅黑" pitchFamily="34" charset="-122"/>
                <a:ea typeface="微软雅黑" pitchFamily="34" charset="-122"/>
              </a:rPr>
              <a:t>理解。</a:t>
            </a:r>
            <a:r>
              <a:rPr lang="en-US" altLang="zh-CN" sz="3600" dirty="0">
                <a:solidFill>
                  <a:schemeClr val="tx1">
                    <a:lumMod val="50000"/>
                    <a:lumOff val="50000"/>
                  </a:schemeClr>
                </a:solidFill>
                <a:latin typeface="微软雅黑" pitchFamily="34" charset="-122"/>
                <a:ea typeface="微软雅黑" pitchFamily="34" charset="-122"/>
              </a:rPr>
              <a:t>(1)</a:t>
            </a:r>
            <a:r>
              <a:rPr lang="zh-CN" altLang="en-US" sz="3600" dirty="0">
                <a:solidFill>
                  <a:schemeClr val="tx1">
                    <a:lumMod val="50000"/>
                    <a:lumOff val="50000"/>
                  </a:schemeClr>
                </a:solidFill>
                <a:latin typeface="微软雅黑" pitchFamily="34" charset="-122"/>
                <a:ea typeface="微软雅黑" pitchFamily="34" charset="-122"/>
              </a:rPr>
              <a:t>理解文中重要概念的含义。</a:t>
            </a:r>
            <a:r>
              <a:rPr lang="en-US" altLang="zh-CN" sz="3600" dirty="0">
                <a:solidFill>
                  <a:schemeClr val="tx1">
                    <a:lumMod val="50000"/>
                    <a:lumOff val="50000"/>
                  </a:schemeClr>
                </a:solidFill>
                <a:latin typeface="微软雅黑" pitchFamily="34" charset="-122"/>
                <a:ea typeface="微软雅黑" pitchFamily="34" charset="-122"/>
              </a:rPr>
              <a:t>(2)</a:t>
            </a:r>
            <a:r>
              <a:rPr lang="zh-CN" altLang="en-US" sz="3600" dirty="0">
                <a:solidFill>
                  <a:schemeClr val="tx1">
                    <a:lumMod val="50000"/>
                    <a:lumOff val="50000"/>
                  </a:schemeClr>
                </a:solidFill>
                <a:latin typeface="微软雅黑" pitchFamily="34" charset="-122"/>
                <a:ea typeface="微软雅黑" pitchFamily="34" charset="-122"/>
              </a:rPr>
              <a:t>理解文中重要句子的含意。“重要概念”指对文章的思想、观点、情感等起重要作用的概念。能力层级为</a:t>
            </a:r>
            <a:r>
              <a:rPr lang="en-US" altLang="zh-CN" sz="3600" dirty="0">
                <a:solidFill>
                  <a:schemeClr val="tx1">
                    <a:lumMod val="50000"/>
                    <a:lumOff val="50000"/>
                  </a:schemeClr>
                </a:solidFill>
                <a:latin typeface="微软雅黑" pitchFamily="34" charset="-122"/>
                <a:ea typeface="微软雅黑" pitchFamily="34" charset="-122"/>
              </a:rPr>
              <a:t>B</a:t>
            </a:r>
            <a:r>
              <a:rPr lang="zh-CN" altLang="en-US" sz="3600" dirty="0">
                <a:solidFill>
                  <a:schemeClr val="tx1">
                    <a:lumMod val="50000"/>
                    <a:lumOff val="50000"/>
                  </a:schemeClr>
                </a:solidFill>
                <a:latin typeface="微软雅黑" pitchFamily="34" charset="-122"/>
                <a:ea typeface="微软雅黑" pitchFamily="34" charset="-122"/>
              </a:rPr>
              <a:t>级。</a:t>
            </a:r>
            <a:r>
              <a:rPr lang="en-US" altLang="zh-CN" sz="3600" dirty="0">
                <a:solidFill>
                  <a:schemeClr val="tx1">
                    <a:lumMod val="50000"/>
                    <a:lumOff val="50000"/>
                  </a:schemeClr>
                </a:solidFill>
                <a:latin typeface="微软雅黑" pitchFamily="34" charset="-122"/>
                <a:ea typeface="微软雅黑" pitchFamily="34" charset="-122"/>
              </a:rPr>
              <a:t>2. </a:t>
            </a:r>
            <a:r>
              <a:rPr lang="zh-CN" altLang="en-US" sz="3600" dirty="0">
                <a:solidFill>
                  <a:schemeClr val="tx1">
                    <a:lumMod val="50000"/>
                    <a:lumOff val="50000"/>
                  </a:schemeClr>
                </a:solidFill>
                <a:latin typeface="微软雅黑" pitchFamily="34" charset="-122"/>
                <a:ea typeface="微软雅黑" pitchFamily="34" charset="-122"/>
              </a:rPr>
              <a:t>分析综合。</a:t>
            </a:r>
            <a:r>
              <a:rPr lang="en-US" altLang="zh-CN" sz="3600" dirty="0">
                <a:solidFill>
                  <a:schemeClr val="tx1">
                    <a:lumMod val="50000"/>
                    <a:lumOff val="50000"/>
                  </a:schemeClr>
                </a:solidFill>
                <a:latin typeface="微软雅黑" pitchFamily="34" charset="-122"/>
                <a:ea typeface="微软雅黑" pitchFamily="34" charset="-122"/>
              </a:rPr>
              <a:t>(1)</a:t>
            </a:r>
            <a:r>
              <a:rPr lang="zh-CN" altLang="en-US" sz="3600" dirty="0">
                <a:solidFill>
                  <a:schemeClr val="tx1">
                    <a:lumMod val="50000"/>
                    <a:lumOff val="50000"/>
                  </a:schemeClr>
                </a:solidFill>
                <a:latin typeface="微软雅黑" pitchFamily="34" charset="-122"/>
                <a:ea typeface="微软雅黑" pitchFamily="34" charset="-122"/>
              </a:rPr>
              <a:t>筛选并整合文中的信息。</a:t>
            </a:r>
            <a:r>
              <a:rPr lang="en-US" altLang="zh-CN" sz="3600" dirty="0">
                <a:solidFill>
                  <a:schemeClr val="tx1">
                    <a:lumMod val="50000"/>
                    <a:lumOff val="50000"/>
                  </a:schemeClr>
                </a:solidFill>
                <a:latin typeface="微软雅黑" pitchFamily="34" charset="-122"/>
                <a:ea typeface="微软雅黑" pitchFamily="34" charset="-122"/>
              </a:rPr>
              <a:t>(2)</a:t>
            </a:r>
            <a:r>
              <a:rPr lang="zh-CN" altLang="en-US" sz="3600" dirty="0">
                <a:solidFill>
                  <a:schemeClr val="tx1">
                    <a:lumMod val="50000"/>
                    <a:lumOff val="50000"/>
                  </a:schemeClr>
                </a:solidFill>
                <a:latin typeface="微软雅黑" pitchFamily="34" charset="-122"/>
                <a:ea typeface="微软雅黑" pitchFamily="34" charset="-122"/>
              </a:rPr>
              <a:t>分析文章结构，归纳内容要点，概括中心意思。</a:t>
            </a:r>
            <a:r>
              <a:rPr lang="en-US" altLang="zh-CN" sz="3600" dirty="0">
                <a:solidFill>
                  <a:schemeClr val="tx1">
                    <a:lumMod val="50000"/>
                    <a:lumOff val="50000"/>
                  </a:schemeClr>
                </a:solidFill>
                <a:latin typeface="微软雅黑" pitchFamily="34" charset="-122"/>
                <a:ea typeface="微软雅黑" pitchFamily="34" charset="-122"/>
              </a:rPr>
              <a:t>(3)</a:t>
            </a:r>
            <a:r>
              <a:rPr lang="zh-CN" altLang="en-US" sz="3600" dirty="0">
                <a:solidFill>
                  <a:schemeClr val="tx1">
                    <a:lumMod val="50000"/>
                    <a:lumOff val="50000"/>
                  </a:schemeClr>
                </a:solidFill>
                <a:latin typeface="微软雅黑" pitchFamily="34" charset="-122"/>
                <a:ea typeface="微软雅黑" pitchFamily="34" charset="-122"/>
              </a:rPr>
              <a:t>分析论点、论据和论证方法。</a:t>
            </a:r>
            <a:r>
              <a:rPr lang="en-US" altLang="zh-CN" sz="3600" dirty="0">
                <a:solidFill>
                  <a:schemeClr val="tx1">
                    <a:lumMod val="50000"/>
                    <a:lumOff val="50000"/>
                  </a:schemeClr>
                </a:solidFill>
                <a:latin typeface="微软雅黑" pitchFamily="34" charset="-122"/>
                <a:ea typeface="微软雅黑" pitchFamily="34" charset="-122"/>
              </a:rPr>
              <a:t>(4)</a:t>
            </a:r>
            <a:r>
              <a:rPr lang="zh-CN" altLang="en-US" sz="3600" dirty="0">
                <a:solidFill>
                  <a:schemeClr val="tx1">
                    <a:lumMod val="50000"/>
                    <a:lumOff val="50000"/>
                  </a:schemeClr>
                </a:solidFill>
                <a:latin typeface="微软雅黑" pitchFamily="34" charset="-122"/>
                <a:ea typeface="微软雅黑" pitchFamily="34" charset="-122"/>
              </a:rPr>
              <a:t>分析概括作者在文中的观点态度。“分析综合”是对阅读材料的分解剖析和整理归纳，是在理解基础上的更高一级的阅读能力。能力层级为</a:t>
            </a:r>
            <a:r>
              <a:rPr lang="en-US" altLang="zh-CN" sz="3600" dirty="0">
                <a:solidFill>
                  <a:schemeClr val="tx1">
                    <a:lumMod val="50000"/>
                    <a:lumOff val="50000"/>
                  </a:schemeClr>
                </a:solidFill>
                <a:latin typeface="微软雅黑" pitchFamily="34" charset="-122"/>
                <a:ea typeface="微软雅黑" pitchFamily="34" charset="-122"/>
              </a:rPr>
              <a:t>C</a:t>
            </a:r>
            <a:r>
              <a:rPr lang="zh-CN" altLang="en-US" sz="3600" dirty="0">
                <a:solidFill>
                  <a:schemeClr val="tx1">
                    <a:lumMod val="50000"/>
                    <a:lumOff val="50000"/>
                  </a:schemeClr>
                </a:solidFill>
                <a:latin typeface="微软雅黑" pitchFamily="34" charset="-122"/>
                <a:ea typeface="微软雅黑" pitchFamily="34" charset="-122"/>
              </a:rPr>
              <a:t>级。 </a:t>
            </a:r>
            <a:endParaRPr lang="en-US" altLang="zh-CN" sz="3600" dirty="0" smtClean="0">
              <a:solidFill>
                <a:schemeClr val="tx1">
                  <a:lumMod val="50000"/>
                  <a:lumOff val="50000"/>
                </a:schemeClr>
              </a:solidFill>
              <a:latin typeface="微软雅黑" pitchFamily="34" charset="-122"/>
              <a:ea typeface="微软雅黑" pitchFamily="34" charset="-122"/>
            </a:endParaRPr>
          </a:p>
          <a:p>
            <a:pPr>
              <a:lnSpc>
                <a:spcPct val="130000"/>
              </a:lnSpc>
            </a:pPr>
            <a:r>
              <a:rPr lang="zh-CN" altLang="en-US" sz="3600" b="1" dirty="0" smtClean="0">
                <a:solidFill>
                  <a:srgbClr val="EF8340"/>
                </a:solidFill>
                <a:latin typeface="微软雅黑" pitchFamily="34" charset="-122"/>
                <a:ea typeface="微软雅黑" pitchFamily="34" charset="-122"/>
              </a:rPr>
              <a:t>考情透析   </a:t>
            </a:r>
            <a:r>
              <a:rPr lang="zh-CN" altLang="en-US" sz="3600" dirty="0" smtClean="0">
                <a:solidFill>
                  <a:schemeClr val="tx1">
                    <a:lumMod val="50000"/>
                    <a:lumOff val="50000"/>
                  </a:schemeClr>
                </a:solidFill>
                <a:latin typeface="微软雅黑" pitchFamily="34" charset="-122"/>
                <a:ea typeface="微软雅黑" pitchFamily="34" charset="-122"/>
              </a:rPr>
              <a:t>本</a:t>
            </a:r>
            <a:r>
              <a:rPr lang="zh-CN" altLang="en-US" sz="3600" dirty="0">
                <a:solidFill>
                  <a:schemeClr val="tx1">
                    <a:lumMod val="50000"/>
                    <a:lumOff val="50000"/>
                  </a:schemeClr>
                </a:solidFill>
                <a:latin typeface="微软雅黑" pitchFamily="34" charset="-122"/>
                <a:ea typeface="微软雅黑" pitchFamily="34" charset="-122"/>
              </a:rPr>
              <a:t>考点一般是以选择题的形式进行考查，以筛选整合信息、归纳内容要点为主要设题角度。如</a:t>
            </a:r>
            <a:r>
              <a:rPr lang="en-US" altLang="zh-CN" sz="3600" dirty="0">
                <a:solidFill>
                  <a:schemeClr val="tx1">
                    <a:lumMod val="50000"/>
                    <a:lumOff val="50000"/>
                  </a:schemeClr>
                </a:solidFill>
                <a:latin typeface="微软雅黑" pitchFamily="34" charset="-122"/>
                <a:ea typeface="微软雅黑" pitchFamily="34" charset="-122"/>
              </a:rPr>
              <a:t>2014</a:t>
            </a:r>
            <a:r>
              <a:rPr lang="zh-CN" altLang="en-US" sz="3600" dirty="0">
                <a:solidFill>
                  <a:schemeClr val="tx1">
                    <a:lumMod val="50000"/>
                    <a:lumOff val="50000"/>
                  </a:schemeClr>
                </a:solidFill>
                <a:latin typeface="微软雅黑" pitchFamily="34" charset="-122"/>
                <a:ea typeface="微软雅黑" pitchFamily="34" charset="-122"/>
              </a:rPr>
              <a:t>年到</a:t>
            </a:r>
            <a:r>
              <a:rPr lang="en-US" altLang="zh-CN" sz="3600" dirty="0">
                <a:solidFill>
                  <a:schemeClr val="tx1">
                    <a:lumMod val="50000"/>
                    <a:lumOff val="50000"/>
                  </a:schemeClr>
                </a:solidFill>
                <a:latin typeface="微软雅黑" pitchFamily="34" charset="-122"/>
                <a:ea typeface="微软雅黑" pitchFamily="34" charset="-122"/>
              </a:rPr>
              <a:t>2016</a:t>
            </a:r>
            <a:r>
              <a:rPr lang="zh-CN" altLang="en-US" sz="3600" dirty="0">
                <a:solidFill>
                  <a:schemeClr val="tx1">
                    <a:lumMod val="50000"/>
                    <a:lumOff val="50000"/>
                  </a:schemeClr>
                </a:solidFill>
                <a:latin typeface="微软雅黑" pitchFamily="34" charset="-122"/>
                <a:ea typeface="微软雅黑" pitchFamily="34" charset="-122"/>
              </a:rPr>
              <a:t>年的新课标全国卷，</a:t>
            </a:r>
            <a:r>
              <a:rPr lang="en-US" altLang="zh-CN" sz="3600" dirty="0">
                <a:solidFill>
                  <a:schemeClr val="tx1">
                    <a:lumMod val="50000"/>
                    <a:lumOff val="50000"/>
                  </a:schemeClr>
                </a:solidFill>
                <a:latin typeface="微软雅黑" pitchFamily="34" charset="-122"/>
                <a:ea typeface="微软雅黑" pitchFamily="34" charset="-122"/>
              </a:rPr>
              <a:t>2018</a:t>
            </a:r>
            <a:r>
              <a:rPr lang="zh-CN" altLang="en-US" sz="3600" dirty="0">
                <a:solidFill>
                  <a:schemeClr val="tx1">
                    <a:lumMod val="50000"/>
                    <a:lumOff val="50000"/>
                  </a:schemeClr>
                </a:solidFill>
                <a:latin typeface="微软雅黑" pitchFamily="34" charset="-122"/>
                <a:ea typeface="微软雅黑" pitchFamily="34" charset="-122"/>
              </a:rPr>
              <a:t>年高考应该会沿用往年题型。</a:t>
            </a:r>
          </a:p>
        </p:txBody>
      </p:sp>
    </p:spTree>
    <p:extLst>
      <p:ext uri="{BB962C8B-B14F-4D97-AF65-F5344CB8AC3E}">
        <p14:creationId xmlns:p14="http://schemas.microsoft.com/office/powerpoint/2010/main" xmlns="" val="101680046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7294305"/>
          </a:xfrm>
          <a:prstGeom prst="rect">
            <a:avLst/>
          </a:prstGeom>
          <a:noFill/>
        </p:spPr>
        <p:txBody>
          <a:bodyPr wrap="square" rtlCol="0">
            <a:spAutoFit/>
          </a:bodyPr>
          <a:lstStyle/>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5</a:t>
            </a:r>
            <a:r>
              <a:rPr lang="en-US" altLang="zh-CN" sz="4000" kern="100" dirty="0">
                <a:solidFill>
                  <a:srgbClr val="EF8340"/>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下列对于“科技黑箱”的理解，不正确的一项是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黑箱，在认识上主体对其内部情况全然不知；而科技黑箱，则至少它的设计者理解和掌握其中所含有的知识。</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B.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与黑箱不同，科技黑箱的操作是可控的，使用者不必透彻掌握其工作原理，只需按规则操作即可得到预期的结果。</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C.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科技黑箱是一种特殊的存贮知识、运行知识的设施或过程，在科技黑箱的生产过程中，价值观和伦理道德对科学知识进行了修正。</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D.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几乎技术的全部中间成果和最终成果，如电脑、手机，都集成了物理学、计算机科学等知识，可以说，是科技造就了科技黑箱。</a:t>
            </a:r>
          </a:p>
        </p:txBody>
      </p:sp>
    </p:spTree>
    <p:extLst>
      <p:ext uri="{BB962C8B-B14F-4D97-AF65-F5344CB8AC3E}">
        <p14:creationId xmlns:p14="http://schemas.microsoft.com/office/powerpoint/2010/main" xmlns="" val="369609902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94638" y="2988742"/>
            <a:ext cx="19645450" cy="867306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内容占位符 2"/>
          <p:cNvSpPr>
            <a:spLocks/>
          </p:cNvSpPr>
          <p:nvPr/>
        </p:nvSpPr>
        <p:spPr bwMode="auto">
          <a:xfrm>
            <a:off x="2094638" y="2961146"/>
            <a:ext cx="19645450" cy="7521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项中 “在科技黑箱的生产过程中，价值观和伦理道德对科学知识进行了修正”与原文第四句“在科技黑箱的生产过程中，科学知识是基础，价值观和伦理道德则对科学知识进行选择”表述不一致：原文是“选择”而选项为“修正”。选项篡改了原文，造成了意思不一致的情况。</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项前半句话对应原文的第一句话，后半句话是对原文第二句话的意思的引申。</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项是对原文第二句的理解性转述。</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项是对原文第三至六句的理解归纳，意思与原文相符。</a:t>
            </a:r>
          </a:p>
        </p:txBody>
      </p:sp>
    </p:spTree>
    <p:extLst>
      <p:ext uri="{BB962C8B-B14F-4D97-AF65-F5344CB8AC3E}">
        <p14:creationId xmlns:p14="http://schemas.microsoft.com/office/powerpoint/2010/main" xmlns="" val="334970931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6494085"/>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3</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张冠李戴。将原文中甲的观点说成是乙的观点，或者将甲的属性说成是乙的属性，偷梁换柱，混淆对象。</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阅读下面的文字，完成题目。</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土贡制度是我国古代重要的政治、经济制度。上古时期，贡赋一体。春秋时贡、赋开始出现分化。至秦汉时，土贡已独立于赋税之外。与藩属贡及土司贡不同，其形式主要是各地将地方特产以实物形式上交朝廷或直接交给皇室。明代，土贡制度已较为成熟，且贡物折银也随一条鞭法的施行而得以推广</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405736265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6416115"/>
          </a:xfrm>
          <a:prstGeom prst="rect">
            <a:avLst/>
          </a:prstGeom>
          <a:noFill/>
        </p:spPr>
        <p:txBody>
          <a:bodyPr wrap="square" rtlCol="0">
            <a:spAutoFit/>
          </a:bodyPr>
          <a:lstStyle/>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清代</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土贡制度在明代基础上不断改革，到乾隆年间大体趋于稳定。部分土贡物品由无偿交纳改为有偿采买。具体说来，可以确定有偿采买的部分主要是东北土产、织造贡物及密云等地“打捕户”猎得的鹞子和野鸡等活物。这部分土贡，性质已经发生了改变，为国家和皇室采购或生产所得。其余各直省土贡则无论是征实物还是折色，都与田赋类似，仍为对皇室或国家的义务与负担。此种变化，</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皇朝文献通考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有“旷荡之恩，洵千古所未有也已”的评价。虽然有偿征收的土贡只是一小部分，但是这种性质上的转变，在中国土贡史上仍具有重要意义。</a:t>
            </a:r>
          </a:p>
          <a:p>
            <a:pPr algn="just">
              <a:lnSpc>
                <a:spcPct val="130000"/>
              </a:lnSpc>
              <a:spcAft>
                <a:spcPts val="0"/>
              </a:spcAft>
            </a:pP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302338223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8094524"/>
          </a:xfrm>
          <a:prstGeom prst="rect">
            <a:avLst/>
          </a:prstGeom>
          <a:noFill/>
        </p:spPr>
        <p:txBody>
          <a:bodyPr wrap="square" rtlCol="0">
            <a:spAutoFit/>
          </a:bodyPr>
          <a:lstStyle/>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6. </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下列</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关于原文内容的表述，不正确的一项是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清代的部分土贡由无偿交纳变为有偿采买，此种变化在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皇朝文献通考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中得到了肯定的评价，在中国土贡史上也具有重要意义。</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B.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土贡到秦汉时已独立于赋税之外，其形式与藩属贡及土司贡不同，主要是各地将地方特产以实物形式上交朝廷或直接交给皇室。</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C.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清代有偿采买的土贡物品是对皇室或国家的义务与负担，可以确定的主要是东北土产、织造贡物及密云等地“打捕户”猎得的鹞子和野鸡等活物。</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D.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明代时，土贡制度已较为成熟，随着一条鞭法的施行，贡物折银的方法也得到推广；清代土贡制度又不断改革，乾隆年间方大体趋于稳定。</a:t>
            </a:r>
          </a:p>
          <a:p>
            <a:pPr algn="just">
              <a:lnSpc>
                <a:spcPct val="130000"/>
              </a:lnSpc>
              <a:spcAft>
                <a:spcPts val="0"/>
              </a:spcAft>
            </a:pP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8" name="矩形 7"/>
          <p:cNvSpPr/>
          <p:nvPr/>
        </p:nvSpPr>
        <p:spPr>
          <a:xfrm>
            <a:off x="2094638" y="10179434"/>
            <a:ext cx="19645450" cy="148237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内容占位符 2"/>
          <p:cNvSpPr>
            <a:spLocks/>
          </p:cNvSpPr>
          <p:nvPr/>
        </p:nvSpPr>
        <p:spPr bwMode="auto">
          <a:xfrm>
            <a:off x="2154875" y="10151838"/>
            <a:ext cx="19645450" cy="20661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张冠李戴。依据原文，可知清代有偿采买的土贡物品“为国家和皇室采购或生产所得”，“其余各直省土贡</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仍为对皇室或国家的义务与负担”。</a:t>
            </a:r>
          </a:p>
        </p:txBody>
      </p:sp>
    </p:spTree>
    <p:extLst>
      <p:ext uri="{BB962C8B-B14F-4D97-AF65-F5344CB8AC3E}">
        <p14:creationId xmlns:p14="http://schemas.microsoft.com/office/powerpoint/2010/main" xmlns="" val="134582732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9"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9616992"/>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无中生有。原文中并未说到某种观点或态度，而选项却脱离原文，无端地生出一种观点或态度。对选项进行判断时，在原文中完全找不到根据。</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阅读下面的文字，完成题目。</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交子在宋初的四川成都产生，有其必然原因。五代时期，中原兵火连烧，高山阻隔的蜀地却政治相对稳定，商品经济发达。到了北宋，商品经济发展迅速，成都更是成为西南和西北地区最大的商品集散地，但朝廷为维护统治区内的货币流通，定蜀之后，颁布禁令，禁止铜钱入川，虽然太祖定蜀后允许蜀地铸造铁钱，却又把这里当作平定诸国的财源基地，大肆收敛铜钱，致使蜀地几乎无铜钱流通，铁钱充斥市场。铁钱体重，大笔交易用钱量极大，使用极为不便。当时每十贯铁钱就重六十五斤。进行大宗交易的商人为了安全和解除腰缠万贯之苦，迫切需要有人代管现金，于是，成都民间富商开始成立交子铺户，“制楮为券”，主持发行“交子”</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272701334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4015458"/>
          </a:xfrm>
          <a:prstGeom prst="rect">
            <a:avLst/>
          </a:prstGeom>
          <a:noFill/>
        </p:spPr>
        <p:txBody>
          <a:bodyPr wrap="square" rtlCol="0">
            <a:spAutoFit/>
          </a:bodyPr>
          <a:lstStyle/>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随着</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贸易的发展，交子的使用也越来越广泛，许多商人联合成立专营发行和兑换交子的交子铺户。交子铺户恪守信用，随到随取，所印交子图案讲究，隐作记号，黑红间错，亲笔押字，他人难以伪造，赢得了很高的信誉。但此时的“交子”也只是现金支票，没有货币流通功能。商人之间的大额交易，直接使用“交子”来支付货款的事例也日渐增多，这才使交子具备了信用货币的特点。</a:t>
            </a:r>
          </a:p>
        </p:txBody>
      </p:sp>
    </p:spTree>
    <p:extLst>
      <p:ext uri="{BB962C8B-B14F-4D97-AF65-F5344CB8AC3E}">
        <p14:creationId xmlns:p14="http://schemas.microsoft.com/office/powerpoint/2010/main" xmlns="" val="41895291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7294305"/>
          </a:xfrm>
          <a:prstGeom prst="rect">
            <a:avLst/>
          </a:prstGeom>
          <a:noFill/>
        </p:spPr>
        <p:txBody>
          <a:bodyPr wrap="square" rtlCol="0">
            <a:spAutoFit/>
          </a:bodyPr>
          <a:lstStyle/>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7.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下列</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关于原文内容的表述，不正确的一项是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宋初的成都能够成为国内少有的重要贸易集散地，与蜀地高山环抱的地势阻隔了五代时期的战火和内部相对稳定有密切关系。</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B.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朝廷禁止其他地方的铜钱流入四川，又从四川毫无顾忌地收敛铜钱，导致蜀地市场几乎没有铜钱流通，商品经济陷于停滞。</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C.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蜀地市场上流通的合法货币铁钱值小体重，大规模交易使用数量极其庞大，收支都极其不便，携带大额铁钱更让人痛苦不堪。</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D.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贸易发展的需要，“交子铺户”的恪守信用和随到随取的便捷，是交子铺户赢得客商信任、交子渐渐被客商广泛使用的原因。</a:t>
            </a:r>
          </a:p>
        </p:txBody>
      </p:sp>
      <p:sp>
        <p:nvSpPr>
          <p:cNvPr id="8" name="矩形 7"/>
          <p:cNvSpPr/>
          <p:nvPr/>
        </p:nvSpPr>
        <p:spPr>
          <a:xfrm>
            <a:off x="2094638" y="10584097"/>
            <a:ext cx="19645450" cy="10777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内容占位符 2"/>
          <p:cNvSpPr>
            <a:spLocks/>
          </p:cNvSpPr>
          <p:nvPr/>
        </p:nvSpPr>
        <p:spPr bwMode="auto">
          <a:xfrm>
            <a:off x="2180346" y="10680417"/>
            <a:ext cx="19645450" cy="20661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商品经济陷于停滞”属无中生有。</a:t>
            </a:r>
          </a:p>
        </p:txBody>
      </p:sp>
    </p:spTree>
    <p:extLst>
      <p:ext uri="{BB962C8B-B14F-4D97-AF65-F5344CB8AC3E}">
        <p14:creationId xmlns:p14="http://schemas.microsoft.com/office/powerpoint/2010/main" xmlns="" val="209951827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9"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8816773"/>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5.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范围不清。有时命题者故意增删、改动文中表示范围限制或者程度轻重的词，来干扰考生。</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阅读下面的文字，完成题目。</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看远古如何造出神模样</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神是什么样子？人造出的神与鬼，不论多么狰狞，也不论多么恐怖，本质大都是人模人样。在史前艺术中，有一些半人半兽的艺术形象，不论是绘在彩陶上的还是刻画在器物上的，这样的形象都被我们认作是神面，是神灵人格化的偶像。这样的神面，表现出特别的恐怖感，你觉得它像人，但并非人。神面的狰狞模样，在史前艺术的表现上大约是一个通例。圆瞪的大眼，龇出的獠牙，恐怖之态令人惶惑。这样的神面，是史前人制作的神灵的简化图形，它并不只是表示一个头面，而是以头以面代表神灵的本体</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237518512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4815677"/>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头面是神灵完形的一个象征，是一个简约的造型。研究者比较关注的有像良渚文化玉器上雕刻的那些神面，神面装饰在一些玉牌、玉钺和玉琮等礼器上，神面刻有向上与向下龇出的獠牙，显出庄重与威严之感。从良渚人制作的神面看，有的神面是有体有面的完形，而大多都是简化的只有嘴与眼的脸面。大量的神面都是这样简化的结果，而最经典的简化，就是最后只留下了神的一双眼睛。玉琮上许多的神面，只有对眼或嘴的刻画，或者连嘴也不见了。这样看来，对于良渚人来说，神的眼睛应当是最受他们关注的。</a:t>
            </a:r>
          </a:p>
        </p:txBody>
      </p:sp>
    </p:spTree>
    <p:extLst>
      <p:ext uri="{BB962C8B-B14F-4D97-AF65-F5344CB8AC3E}">
        <p14:creationId xmlns:p14="http://schemas.microsoft.com/office/powerpoint/2010/main" xmlns="" val="276984578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9" name="组合 38"/>
          <p:cNvGrpSpPr/>
          <p:nvPr/>
        </p:nvGrpSpPr>
        <p:grpSpPr>
          <a:xfrm>
            <a:off x="2059953" y="2952868"/>
            <a:ext cx="2677891" cy="707886"/>
            <a:chOff x="2074961" y="4276948"/>
            <a:chExt cx="2677891" cy="707886"/>
          </a:xfrm>
        </p:grpSpPr>
        <p:pic>
          <p:nvPicPr>
            <p:cNvPr id="40" name="Picture 2"/>
            <p:cNvPicPr>
              <a:picLocks noChangeAspect="1" noChangeArrowheads="1"/>
            </p:cNvPicPr>
            <p:nvPr/>
          </p:nvPicPr>
          <p:blipFill>
            <a:blip r:embed="rId3"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64972" y="427694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真题体验</a:t>
              </a:r>
            </a:p>
          </p:txBody>
        </p:sp>
      </p:grpSp>
      <p:sp>
        <p:nvSpPr>
          <p:cNvPr id="69" name="TextBox 68"/>
          <p:cNvSpPr txBox="1"/>
          <p:nvPr/>
        </p:nvSpPr>
        <p:spPr>
          <a:xfrm>
            <a:off x="2023200" y="3803630"/>
            <a:ext cx="19716888" cy="8094524"/>
          </a:xfrm>
          <a:prstGeom prst="rect">
            <a:avLst/>
          </a:prstGeom>
          <a:noFill/>
        </p:spPr>
        <p:txBody>
          <a:bodyPr wrap="square" rtlCol="0">
            <a:spAutoFit/>
          </a:bodyPr>
          <a:lstStyle/>
          <a:p>
            <a:pPr>
              <a:lnSpc>
                <a:spcPct val="130000"/>
              </a:lnSpc>
            </a:pPr>
            <a:r>
              <a:rPr lang="zh-CN" altLang="en-US" sz="4000" b="1" dirty="0" smtClean="0">
                <a:solidFill>
                  <a:srgbClr val="EF8340"/>
                </a:solidFill>
                <a:latin typeface="微软雅黑" pitchFamily="34" charset="-122"/>
                <a:ea typeface="微软雅黑" pitchFamily="34" charset="-122"/>
              </a:rPr>
              <a:t>一、</a:t>
            </a:r>
            <a:r>
              <a:rPr lang="en-US" altLang="zh-CN" sz="4000" dirty="0" smtClean="0">
                <a:solidFill>
                  <a:schemeClr val="tx1">
                    <a:lumMod val="50000"/>
                    <a:lumOff val="50000"/>
                  </a:schemeClr>
                </a:solidFill>
                <a:latin typeface="微软雅黑" pitchFamily="34" charset="-122"/>
                <a:ea typeface="微软雅黑" pitchFamily="34" charset="-122"/>
              </a:rPr>
              <a:t>[2016·</a:t>
            </a:r>
            <a:r>
              <a:rPr lang="zh-CN" altLang="en-US" sz="4000" dirty="0" smtClean="0">
                <a:solidFill>
                  <a:schemeClr val="tx1">
                    <a:lumMod val="50000"/>
                    <a:lumOff val="50000"/>
                  </a:schemeClr>
                </a:solidFill>
                <a:latin typeface="微软雅黑" pitchFamily="34" charset="-122"/>
                <a:ea typeface="微软雅黑" pitchFamily="34" charset="-122"/>
              </a:rPr>
              <a:t>全国卷</a:t>
            </a:r>
            <a:r>
              <a:rPr lang="en-US" altLang="zh-CN" sz="4000" dirty="0" smtClean="0">
                <a:solidFill>
                  <a:schemeClr val="tx1">
                    <a:lumMod val="50000"/>
                    <a:lumOff val="50000"/>
                  </a:schemeClr>
                </a:solidFill>
                <a:latin typeface="微软雅黑" pitchFamily="34" charset="-122"/>
                <a:ea typeface="微软雅黑" pitchFamily="34" charset="-122"/>
              </a:rPr>
              <a:t>Ⅰ] </a:t>
            </a:r>
            <a:r>
              <a:rPr lang="zh-CN" altLang="en-US" sz="4000" dirty="0" smtClean="0">
                <a:solidFill>
                  <a:schemeClr val="tx1">
                    <a:lumMod val="50000"/>
                    <a:lumOff val="50000"/>
                  </a:schemeClr>
                </a:solidFill>
                <a:latin typeface="微软雅黑" pitchFamily="34" charset="-122"/>
                <a:ea typeface="微软雅黑" pitchFamily="34" charset="-122"/>
              </a:rPr>
              <a:t>阅读下面的文字，完成题目。</a:t>
            </a:r>
          </a:p>
          <a:p>
            <a:pPr>
              <a:lnSpc>
                <a:spcPct val="130000"/>
              </a:lnSpc>
            </a:pPr>
            <a:r>
              <a:rPr lang="zh-CN" altLang="en-US" sz="4000" dirty="0" smtClean="0">
                <a:solidFill>
                  <a:schemeClr val="tx1">
                    <a:lumMod val="50000"/>
                    <a:lumOff val="50000"/>
                  </a:schemeClr>
                </a:solidFill>
                <a:latin typeface="微软雅黑" pitchFamily="34" charset="-122"/>
                <a:ea typeface="微软雅黑" pitchFamily="34" charset="-122"/>
              </a:rPr>
              <a:t>殷墟</a:t>
            </a:r>
            <a:r>
              <a:rPr lang="zh-CN" altLang="en-US" sz="4000" dirty="0">
                <a:solidFill>
                  <a:schemeClr val="tx1">
                    <a:lumMod val="50000"/>
                    <a:lumOff val="50000"/>
                  </a:schemeClr>
                </a:solidFill>
                <a:latin typeface="微软雅黑" pitchFamily="34" charset="-122"/>
                <a:ea typeface="微软雅黑" pitchFamily="34" charset="-122"/>
              </a:rPr>
              <a:t>甲骨文是商代晚期刻在龟甲兽骨上的文字，是商王室及其他贵族利用龟甲兽骨占卜吉凶时写刻的卜辞和与占卜有关的记事文字。殷墟甲骨文的发现对中国学术界产生了巨大而深远的影响。</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甲骨文的发现证实了商王朝的存在。历史上，系统讲述商史的是司马迁的</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史记</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殷本纪</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，但此书撰写的时代距商代较远；即使公认保留了较多商人语言的</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尚书</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盘庚</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篇，其中亦多杂有西周时的词语，显然是被改造过的文章。因此，胡适曾主张古史作为研究对象，可“缩短二三千年，从诗三百篇做起”。甲骨文的发现，将商人亲手书写、契刻的文字展现在学者面前，使商史与传说时代分离而进入历史时代。特别是</a:t>
            </a:r>
            <a:r>
              <a:rPr lang="en-US" altLang="zh-CN" sz="4000" dirty="0">
                <a:solidFill>
                  <a:schemeClr val="tx1">
                    <a:lumMod val="50000"/>
                    <a:lumOff val="50000"/>
                  </a:schemeClr>
                </a:solidFill>
                <a:latin typeface="微软雅黑" pitchFamily="34" charset="-122"/>
                <a:ea typeface="微软雅黑" pitchFamily="34" charset="-122"/>
              </a:rPr>
              <a:t>1917</a:t>
            </a:r>
            <a:r>
              <a:rPr lang="zh-CN" altLang="en-US" sz="4000" dirty="0">
                <a:solidFill>
                  <a:schemeClr val="tx1">
                    <a:lumMod val="50000"/>
                    <a:lumOff val="50000"/>
                  </a:schemeClr>
                </a:solidFill>
                <a:latin typeface="微软雅黑" pitchFamily="34" charset="-122"/>
                <a:ea typeface="微软雅黑" pitchFamily="34" charset="-122"/>
              </a:rPr>
              <a:t>年王国维写了</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殷卜辞中所见先公先王考</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及</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续考</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，证明</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史记</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殷本纪</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与</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世本</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所载</a:t>
            </a:r>
            <a:r>
              <a:rPr lang="zh-CN" altLang="en-US" sz="4000" dirty="0" smtClean="0">
                <a:solidFill>
                  <a:schemeClr val="tx1">
                    <a:lumMod val="50000"/>
                    <a:lumOff val="50000"/>
                  </a:schemeClr>
                </a:solidFill>
                <a:latin typeface="微软雅黑" pitchFamily="34" charset="-122"/>
                <a:ea typeface="微软雅黑" pitchFamily="34" charset="-122"/>
              </a:rPr>
              <a:t>殷</a:t>
            </a: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35813545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right)">
                                      <p:cBhvr>
                                        <p:cTn id="7" dur="500"/>
                                        <p:tgtEl>
                                          <p:spTgt spid="5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p:cTn id="12" dur="500" fill="hold"/>
                                        <p:tgtEl>
                                          <p:spTgt spid="39"/>
                                        </p:tgtEl>
                                        <p:attrNameLst>
                                          <p:attrName>ppt_w</p:attrName>
                                        </p:attrNameLst>
                                      </p:cBhvr>
                                      <p:tavLst>
                                        <p:tav tm="0">
                                          <p:val>
                                            <p:fltVal val="0"/>
                                          </p:val>
                                        </p:tav>
                                        <p:tav tm="100000">
                                          <p:val>
                                            <p:strVal val="#ppt_w"/>
                                          </p:val>
                                        </p:tav>
                                      </p:tavLst>
                                    </p:anim>
                                    <p:anim calcmode="lin" valueType="num">
                                      <p:cBhvr>
                                        <p:cTn id="13" dur="500" fill="hold"/>
                                        <p:tgtEl>
                                          <p:spTgt spid="39"/>
                                        </p:tgtEl>
                                        <p:attrNameLst>
                                          <p:attrName>ppt_h</p:attrName>
                                        </p:attrNameLst>
                                      </p:cBhvr>
                                      <p:tavLst>
                                        <p:tav tm="0">
                                          <p:val>
                                            <p:fltVal val="0"/>
                                          </p:val>
                                        </p:tav>
                                        <p:tav tm="100000">
                                          <p:val>
                                            <p:strVal val="#ppt_h"/>
                                          </p:val>
                                        </p:tav>
                                      </p:tavLst>
                                    </p:anim>
                                    <p:animEffect transition="in" filter="fade">
                                      <p:cBhvr>
                                        <p:cTn id="14" dur="500"/>
                                        <p:tgtEl>
                                          <p:spTgt spid="39"/>
                                        </p:tgtEl>
                                      </p:cBhvr>
                                    </p:animEffect>
                                  </p:childTnLst>
                                </p:cTn>
                              </p:par>
                            </p:childTnLst>
                          </p:cTn>
                        </p:par>
                        <p:par>
                          <p:cTn id="15" fill="hold">
                            <p:stCondLst>
                              <p:cond delay="500"/>
                            </p:stCondLst>
                            <p:childTnLst>
                              <p:par>
                                <p:cTn id="16" presetID="2" presetClass="entr" presetSubtype="4" fill="hold" grpId="0" nodeType="afterEffect">
                                  <p:stCondLst>
                                    <p:cond delay="0"/>
                                  </p:stCondLst>
                                  <p:childTnLst>
                                    <p:set>
                                      <p:cBhvr>
                                        <p:cTn id="17" dur="1" fill="hold">
                                          <p:stCondLst>
                                            <p:cond delay="0"/>
                                          </p:stCondLst>
                                        </p:cTn>
                                        <p:tgtEl>
                                          <p:spTgt spid="69"/>
                                        </p:tgtEl>
                                        <p:attrNameLst>
                                          <p:attrName>style.visibility</p:attrName>
                                        </p:attrNameLst>
                                      </p:cBhvr>
                                      <p:to>
                                        <p:strVal val="visible"/>
                                      </p:to>
                                    </p:set>
                                    <p:anim calcmode="lin" valueType="num">
                                      <p:cBhvr additive="base">
                                        <p:cTn id="18" dur="500" fill="hold"/>
                                        <p:tgtEl>
                                          <p:spTgt spid="69"/>
                                        </p:tgtEl>
                                        <p:attrNameLst>
                                          <p:attrName>ppt_x</p:attrName>
                                        </p:attrNameLst>
                                      </p:cBhvr>
                                      <p:tavLst>
                                        <p:tav tm="0">
                                          <p:val>
                                            <p:strVal val="#ppt_x"/>
                                          </p:val>
                                        </p:tav>
                                        <p:tav tm="100000">
                                          <p:val>
                                            <p:strVal val="#ppt_x"/>
                                          </p:val>
                                        </p:tav>
                                      </p:tavLst>
                                    </p:anim>
                                    <p:anim calcmode="lin" valueType="num">
                                      <p:cBhvr additive="base">
                                        <p:cTn id="19"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7294305"/>
          </a:xfrm>
          <a:prstGeom prst="rect">
            <a:avLst/>
          </a:prstGeom>
          <a:noFill/>
        </p:spPr>
        <p:txBody>
          <a:bodyPr wrap="square" rtlCol="0">
            <a:spAutoFit/>
          </a:bodyPr>
          <a:lstStyle/>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8.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下列</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关于原文内容的表述，不正确的一项是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人类造出的神与鬼大抵都是人模人样的，不管它多么狰狞，也不管它多么恐怖，实质上大都脱不了人的某些特征。</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B.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半人半兽的史前艺术形象是神灵人格化的偶像，无论是绘在彩陶上的还是刻画在器物上的，都被我们认作是神面。</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C.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神面的狰狞模样，在史前艺术的表现上是一个通例，这样的神面大眼圆瞪，獠牙龇出，似人非人，令人惶惑。</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D.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史前艺术的神面往往是神灵的简化图形，以头面代表神灵的本体，甚至只留下眼睛或龇出獠牙的嘴来象征神灵的完形。</a:t>
            </a:r>
          </a:p>
        </p:txBody>
      </p:sp>
    </p:spTree>
    <p:extLst>
      <p:ext uri="{BB962C8B-B14F-4D97-AF65-F5344CB8AC3E}">
        <p14:creationId xmlns:p14="http://schemas.microsoft.com/office/powerpoint/2010/main" xmlns="" val="25109431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94638" y="2988742"/>
            <a:ext cx="19645450" cy="867306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内容占位符 2"/>
          <p:cNvSpPr>
            <a:spLocks/>
          </p:cNvSpPr>
          <p:nvPr/>
        </p:nvSpPr>
        <p:spPr bwMode="auto">
          <a:xfrm>
            <a:off x="2023200" y="2988742"/>
            <a:ext cx="19645450" cy="20661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项对应文中的“这样的神面，表现出特别的恐怖感，你觉得它像人，但并非人。神面的狰狞模样，在史前艺术的表现上大约是一个通例。圆瞪的大眼，龇出的獠牙，恐怖之态令人惶惑”。 题干中“神面的狰狞模样，在史前艺术的表现上是一个通例”，去掉了“大约”一词，犯了范围不清的错误。</a:t>
            </a:r>
          </a:p>
        </p:txBody>
      </p:sp>
    </p:spTree>
    <p:extLst>
      <p:ext uri="{BB962C8B-B14F-4D97-AF65-F5344CB8AC3E}">
        <p14:creationId xmlns:p14="http://schemas.microsoft.com/office/powerpoint/2010/main" xmlns="" val="134140055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2415020"/>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6.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因果混乱。故意将事物的因果关系颠倒，把因说成果，把果说成因；或者将毫无因果关系的两个事物拉到一起，强加因果关系。</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注意：选项中含有诸如“因此”“因为”“所以”之类表因果关系的词时，都要特别注意是否存在强加因果的问题。</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112184507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8016554"/>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阅读下面的文字，完成题目。</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正是在长期的观察和思考中，先民认识和掌握了指纹的结构与特性，并利用这些结构与特性的指代功能，逐渐开发出了指纹的使用价值。中国是世界上公认的最早使用指纹的国家。美国芝加哥菲尔德博物馆珍藏着一枚中国古代印泥，印的正面写着主人的名字，反面印有一只拇指的印痕。据考证，这枚罕见的泥印距今已有</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2000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多年，算是最古老的指印印泥了。很明显，指印在这里代表着“自己”。秦汉时代盛行封泥制。那时人们将竹简木牍作为书写的载体，发信使将竹简木牍用绳捆缚，然后在绳端结合处用泥封闭，泥上加盖官私印章，以防别人偷拆。据实物资料证实，从西周至秦汉时期，印章与指纹可交替使用，民间无印章者，“盖印时阑之以指耳”，或同时捺押印章和指印。</a:t>
            </a:r>
          </a:p>
        </p:txBody>
      </p:sp>
    </p:spTree>
    <p:extLst>
      <p:ext uri="{BB962C8B-B14F-4D97-AF65-F5344CB8AC3E}">
        <p14:creationId xmlns:p14="http://schemas.microsoft.com/office/powerpoint/2010/main" xmlns="" val="141357395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7294305"/>
          </a:xfrm>
          <a:prstGeom prst="rect">
            <a:avLst/>
          </a:prstGeom>
          <a:noFill/>
        </p:spPr>
        <p:txBody>
          <a:bodyPr wrap="square" rtlCol="0">
            <a:spAutoFit/>
          </a:bodyPr>
          <a:lstStyle/>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9. </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下列关于文章内容的表述，不正确的一项是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基于长期的观察与思考，先民在掌握了指纹的结构和特性之后，开发了指纹的使用价值</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以“指”为信。</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B.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中国最古老的指印印泥出现在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2000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多年前，中国也因此被世界上公认为最早应用指纹的国家。</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C.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美国芝加哥菲尔德博物馆珍藏的那枚中国古代印泥，正面刻着的名字与反面印有的拇指印痕属于同一人。</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D.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秦汉时代的发信使将竹简木牍用绳捆缚，在绳端结合处用泥封闭，泥上加盖官私印章，以防别人偷拆。</a:t>
            </a:r>
          </a:p>
        </p:txBody>
      </p:sp>
    </p:spTree>
    <p:extLst>
      <p:ext uri="{BB962C8B-B14F-4D97-AF65-F5344CB8AC3E}">
        <p14:creationId xmlns:p14="http://schemas.microsoft.com/office/powerpoint/2010/main" xmlns="" val="377968342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94638" y="2988742"/>
            <a:ext cx="19645450" cy="867306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内容占位符 2"/>
          <p:cNvSpPr>
            <a:spLocks/>
          </p:cNvSpPr>
          <p:nvPr/>
        </p:nvSpPr>
        <p:spPr bwMode="auto">
          <a:xfrm>
            <a:off x="2023200" y="2988742"/>
            <a:ext cx="19645450" cy="20661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B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中国最古老的指印印泥出现在</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2000</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多年前，中国也因此被世界上公认为最早应用指纹的国家”强加因果，原文的意思是中国是世界上公认的最早使用指纹的国家，然后举一枚中国古代泥印的例子证明这个观点，两者不存在因果关系，所以选项</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犯了强加因果的错误。另外“中国最古老的指印印泥出现在</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2000</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多年前”的说法也不准确。原文的意思是菲尔德博物馆的印泥距今已有</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2000</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多年，算是最古老的指印印泥了。</a:t>
            </a:r>
          </a:p>
        </p:txBody>
      </p:sp>
    </p:spTree>
    <p:extLst>
      <p:ext uri="{BB962C8B-B14F-4D97-AF65-F5344CB8AC3E}">
        <p14:creationId xmlns:p14="http://schemas.microsoft.com/office/powerpoint/2010/main" xmlns="" val="416672432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8894743"/>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7.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答非所问。题干问了一个问题，而选项回答的是另一个问题。这类试题的题干往往具有明确的指向，常表现为“下列不属于</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的一项是”。</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阅读下面的文字，完成题目。</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作为非物质文化遗产的传统技艺，是民众在长期的生产生活实践中发明、积累和传承下来的，具有丰富的历史、科技、人文内涵。它一般以天然原材料为主，采用传统的手工艺，有完整的工艺流程，有鲜明的地域特色和传统审美意趣。</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在农耕社会，手工艺始于对自然物质的利用和各种工具的制造和使用。农业耕作所需要的犁、耙、锄，饮食起居所需要的陶罐、簸箕、箩筐，交通运输所需要的担、船、轿，以及织锦、染布、造纸等日常生活所需的各种物品，都留下了手工艺的印记。而且，随着生产力水平的提高和社会的发展，手工艺门类越来越齐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作为人类的发明创造</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371738492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4815677"/>
          </a:xfrm>
          <a:prstGeom prst="rect">
            <a:avLst/>
          </a:prstGeom>
          <a:noFill/>
        </p:spPr>
        <p:txBody>
          <a:bodyPr wrap="square" rtlCol="0">
            <a:spAutoFit/>
          </a:bodyPr>
          <a:lstStyle/>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所有</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传统技艺不只是人们简单的生活所需，更蕴含了人类的聪明才智和情感追求。木雕、石雕、玉雕、泥塑、面塑给人以美的愉悦，剪纸、刻纸、皮影、年画有丰富的文化内涵和艺术价值，造纸术和印刷术对文明的传承和传播起了极大的作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手工艺和手工艺品能给人以美的享受，是人在与自然的互动中产生的，是人类情感的表达，与艺术、信仰紧密相连，具有民族和地域特色，是人类历史文化延续的见证。它所具有的民生价值、艺术价值、历史文化价值均是其传承价值所在</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1292299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4893647"/>
          </a:xfrm>
          <a:prstGeom prst="rect">
            <a:avLst/>
          </a:prstGeom>
          <a:noFill/>
        </p:spPr>
        <p:txBody>
          <a:bodyPr wrap="square" rtlCol="0">
            <a:spAutoFit/>
          </a:bodyPr>
          <a:lstStyle/>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10</a:t>
            </a:r>
            <a:r>
              <a:rPr lang="en-US" altLang="zh-CN" sz="4000" kern="100" dirty="0">
                <a:solidFill>
                  <a:srgbClr val="EF8340"/>
                </a:solidFill>
                <a:latin typeface="微软雅黑" pitchFamily="34" charset="-122"/>
                <a:ea typeface="微软雅黑" pitchFamily="34" charset="-122"/>
                <a:cs typeface="Courier New" panose="02070309020205020404" pitchFamily="49" charset="0"/>
              </a:rPr>
              <a:t>.</a:t>
            </a: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根据原文提供的信息，下列选项中，没有体现传统技艺蕴含人类的情感追求的一项是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农业生产中的犁、耙、锄等工具的利用</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B.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带有宗教色彩和审美情趣的雕塑制作</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C.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社会行业中的造纸、印刷、染织等手工艺</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D.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民俗文化中的剪纸、皮影、年画等艺术的创作</a:t>
            </a:r>
          </a:p>
        </p:txBody>
      </p:sp>
      <p:sp>
        <p:nvSpPr>
          <p:cNvPr id="8" name="矩形 7"/>
          <p:cNvSpPr/>
          <p:nvPr/>
        </p:nvSpPr>
        <p:spPr>
          <a:xfrm>
            <a:off x="2094638" y="8183439"/>
            <a:ext cx="19645450" cy="347837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内容占位符 2"/>
          <p:cNvSpPr>
            <a:spLocks/>
          </p:cNvSpPr>
          <p:nvPr/>
        </p:nvSpPr>
        <p:spPr bwMode="auto">
          <a:xfrm>
            <a:off x="2177750" y="8211035"/>
            <a:ext cx="19645450" cy="20661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犁、耙、锄等工具的利用”没有蕴含人类的情感追求，属于答非所问。</a:t>
            </a:r>
          </a:p>
        </p:txBody>
      </p:sp>
    </p:spTree>
    <p:extLst>
      <p:ext uri="{BB962C8B-B14F-4D97-AF65-F5344CB8AC3E}">
        <p14:creationId xmlns:p14="http://schemas.microsoft.com/office/powerpoint/2010/main" xmlns="" val="148148756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9"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9694962"/>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8.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断章取义。命题者故意把某些限制条件漏掉，孤立地截取某一个意思来表达，造成对某个意思的片面理解。</a:t>
            </a:r>
          </a:p>
          <a:p>
            <a:pPr algn="just">
              <a:lnSpc>
                <a:spcPct val="130000"/>
              </a:lnSpc>
              <a:spcAft>
                <a:spcPts val="0"/>
              </a:spcAft>
            </a:pP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针对</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训练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阅读下面的文字，完成题目。</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艺术批评与艺术市场</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几乎每一位谈论中国艺术市场的人士，都会把艺术批评作为市场经营中的一个重要环节，还会认为著名的、有话语权的艺术批评家的言论能够决定和左右一个艺术家在艺术界和艺术市场中的地位以及作品的销售价格。</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无论是传统中国画，还是现代绘画和当代艺术，当代的艺术批评给予了深刻细致的关注。各地艺术批评家们敏锐的艺术观察力和对艺术作品与思想的剖析已经涉及大大小小的艺术创作活动，那些真正表现优秀和思想内涵独特的艺术作品都必然会引起批评家们的关注</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368545011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19871438" cy="8894743"/>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王世系几乎皆可由卜辞资料印证，是基本可靠的。论文无可辩驳地证明</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殷本纪</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所载的商王朝是确实存在的。</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甲骨文的发现也使</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史记</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之类的历史文献中有关中国古史记载的可信性增强。因为这一发现促使史学家们想到，既然</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殷本纪</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中的商王世系基本可信，司马迁的</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史记</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也确如刘向、扬雄所言是一部“实录”，那么司马迁在</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史记</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夏本纪</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中所记录的夏王朝与夏王世系恐怕也不是向壁虚构。特别是在</a:t>
            </a:r>
            <a:r>
              <a:rPr lang="en-US" altLang="zh-CN" sz="4000" dirty="0">
                <a:solidFill>
                  <a:schemeClr val="tx1">
                    <a:lumMod val="50000"/>
                    <a:lumOff val="50000"/>
                  </a:schemeClr>
                </a:solidFill>
                <a:latin typeface="微软雅黑" pitchFamily="34" charset="-122"/>
                <a:ea typeface="微软雅黑" pitchFamily="34" charset="-122"/>
              </a:rPr>
              <a:t>20</a:t>
            </a:r>
            <a:r>
              <a:rPr lang="zh-CN" altLang="en-US" sz="4000" dirty="0">
                <a:solidFill>
                  <a:schemeClr val="tx1">
                    <a:lumMod val="50000"/>
                    <a:lumOff val="50000"/>
                  </a:schemeClr>
                </a:solidFill>
                <a:latin typeface="微软雅黑" pitchFamily="34" charset="-122"/>
                <a:ea typeface="微软雅黑" pitchFamily="34" charset="-122"/>
              </a:rPr>
              <a:t>世纪</a:t>
            </a:r>
            <a:r>
              <a:rPr lang="en-US" altLang="zh-CN" sz="4000" dirty="0">
                <a:solidFill>
                  <a:schemeClr val="tx1">
                    <a:lumMod val="50000"/>
                    <a:lumOff val="50000"/>
                  </a:schemeClr>
                </a:solidFill>
                <a:latin typeface="微软雅黑" pitchFamily="34" charset="-122"/>
                <a:ea typeface="微软雅黑" pitchFamily="34" charset="-122"/>
              </a:rPr>
              <a:t>20</a:t>
            </a:r>
            <a:r>
              <a:rPr lang="zh-CN" altLang="en-US" sz="4000" dirty="0">
                <a:solidFill>
                  <a:schemeClr val="tx1">
                    <a:lumMod val="50000"/>
                    <a:lumOff val="50000"/>
                  </a:schemeClr>
                </a:solidFill>
                <a:latin typeface="微软雅黑" pitchFamily="34" charset="-122"/>
                <a:ea typeface="微软雅黑" pitchFamily="34" charset="-122"/>
              </a:rPr>
              <a:t>年代疑古思潮流行时期，甲骨文资料证实了</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殷本纪</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与</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世本</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的可靠程度，也使历史学家开始摆脱困惑，对古典文献的可靠性恢复了信心。</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甲骨文的发现同时引发了震撼中外学术界的殷墟发掘。“五四运动”促使中国的历史学界发生两大变化：一是提倡实事求是的科学态度，古史辨派对一切经不住史证的旧史学的无情批判，使人痛感中国古史上科学的考古资料的极端贫乏；二是历史唯物主义</a:t>
            </a:r>
            <a:r>
              <a:rPr lang="zh-CN" altLang="en-US" sz="4000" dirty="0" smtClean="0">
                <a:solidFill>
                  <a:schemeClr val="tx1">
                    <a:lumMod val="50000"/>
                    <a:lumOff val="50000"/>
                  </a:schemeClr>
                </a:solidFill>
                <a:latin typeface="微软雅黑" pitchFamily="34" charset="-122"/>
                <a:ea typeface="微软雅黑" pitchFamily="34" charset="-122"/>
              </a:rPr>
              <a:t>在</a:t>
            </a: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23768010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7294305"/>
          </a:xfrm>
          <a:prstGeom prst="rect">
            <a:avLst/>
          </a:prstGeom>
          <a:noFill/>
        </p:spPr>
        <p:txBody>
          <a:bodyPr wrap="square" rtlCol="0">
            <a:spAutoFit/>
          </a:bodyPr>
          <a:lstStyle/>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真正</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艺术批评只会看重优秀的艺术创作，绝不会把平庸的作品推到大众之中去，更不能把庸俗的艺术作品介绍给艺术品收藏人士。批评家之间的观点差异会有助于人们从不同的角度多方面地了解一件艺术作品和艺术家的创作。</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随着国外艺术机构、买家和收藏家对于国内艺术批评家、策展人的依赖程度的不断提高，艺术家也倾向于相信艺术批评是艺术品走向市场交易的桥梁，批评家们也乐于在艺术品交易中担任这种交易顾问和艺术品估值的角色。</a:t>
            </a:r>
          </a:p>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目前</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越来越多的艺术批评家们倾向于把艺术批评作为艺术市场的一个环节，或是一个首要的先行步骤。批评家们更多地转向艺术策展，组织艺术展览活动或为艺术家展览撰写前言，这已经蔓延成为批评家的生存状态和获得收入的主要途径。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有删改</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414999830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4015458"/>
          </a:xfrm>
          <a:prstGeom prst="rect">
            <a:avLst/>
          </a:prstGeom>
          <a:noFill/>
        </p:spPr>
        <p:txBody>
          <a:bodyPr wrap="square" rtlCol="0">
            <a:spAutoFit/>
          </a:bodyPr>
          <a:lstStyle/>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11.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下列</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关于“艺术批评”的理解，不正确的一项是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艺术批评能够决定和左右艺术家在艺术界和艺术市场中的地位以及作品的销售价格。</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B.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艺术批评应该针对那些真正表现优秀和思想内涵独特的艺术作品。</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C.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艺术批评能够影响作品市场交易，因而也越来越有了功利色彩。</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D.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艺术批评的观点差异会有助于人们多角度多方面地了解艺术作品和艺术家的创作思想。</a:t>
            </a:r>
          </a:p>
        </p:txBody>
      </p:sp>
      <p:sp>
        <p:nvSpPr>
          <p:cNvPr id="8" name="矩形 7"/>
          <p:cNvSpPr/>
          <p:nvPr/>
        </p:nvSpPr>
        <p:spPr>
          <a:xfrm>
            <a:off x="2149733" y="7305250"/>
            <a:ext cx="19645450" cy="414228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内容占位符 2"/>
          <p:cNvSpPr>
            <a:spLocks/>
          </p:cNvSpPr>
          <p:nvPr/>
        </p:nvSpPr>
        <p:spPr bwMode="auto">
          <a:xfrm>
            <a:off x="2177750" y="7305250"/>
            <a:ext cx="19645450" cy="20661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原文首段有“著名的、有话语权的艺术批评家的言论能够决定和左右一个艺术家在艺术界和艺术市场中的地位以及作品的销售价格”，可见并不是所有的艺术批评都能如此。该项缺少具体的限制条件， 这就是对原文断章取义了。</a:t>
            </a:r>
          </a:p>
        </p:txBody>
      </p:sp>
    </p:spTree>
    <p:extLst>
      <p:ext uri="{BB962C8B-B14F-4D97-AF65-F5344CB8AC3E}">
        <p14:creationId xmlns:p14="http://schemas.microsoft.com/office/powerpoint/2010/main" xmlns="" val="178486552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9"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8094524"/>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9.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说法绝对。原文的说法在范围、程度上有所保留，而选项夸大其词，把相对的情况说成是绝对的情况。</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阅读下面的文字，完成题目。</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建筑成为一个重要的审美对象，首先是因为它凝聚着人类物质生产的巨大劳动，是人类自觉地改造客观世界的直接成果。其次，人类是“依照美的尺度来生产的”，从石器时代的穴居草棚到现代的高楼大厦，都显示了建筑形式美的尺度，如比例、和谐、对比、色调、质感、均衡、韵律、构图系列等；而在创造建筑美的进程中，人类又不断积淀着自身的审美心理结构。建筑虽然起源于防寒、祛暑、荫蔽、安全等实用的生活要求，但在建筑史上，人类对解决生活实用而付出的劳动却远远不如对非实用的方面付出的多</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388408448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3215239"/>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宫殿、庙宇</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各种宗教的</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祭坛、陵墓、纪念碑、园林等，这些全部或基本上服务于精神生活的建筑，其成就远远超过了住宅、作坊、堡寨等服务于物质生活的建筑。建筑形式、建筑风格的演变，大都是一个时代社会物质生活和精神生活最敏感最触目的见证。在西方，人们形象地称建筑是“石头写成的历史”</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53511149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7216334"/>
          </a:xfrm>
          <a:prstGeom prst="rect">
            <a:avLst/>
          </a:prstGeom>
          <a:noFill/>
        </p:spPr>
        <p:txBody>
          <a:bodyPr wrap="square" rtlCol="0">
            <a:spAutoFit/>
          </a:bodyPr>
          <a:lstStyle/>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12.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下列</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关于原文内容的表述，不正确的一项是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作为人类自觉改造客观世界的直接成果，建筑凝聚了人类物质生产的巨大劳动，自然也就成为人类的一个重要的审美对象。</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B.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人类是按照美的尺度来生产建筑的，从古至今的所有建筑都显示了建筑形式美的尺度，同时也积淀了人类自身的审美心理结构。</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C.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建筑起源于生活实用的要求，但人类在非实用类建筑上，无论是付出的创作劳动还是取得的成就，都远超在实用类建筑上的。</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D.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每个时代的物质生活和精神生活的变化，都会在建筑形式和风格上敏感而清晰地表现出来，所以西方人说建筑是“石头写成的历史”。</a:t>
            </a:r>
          </a:p>
        </p:txBody>
      </p:sp>
      <p:sp>
        <p:nvSpPr>
          <p:cNvPr id="8" name="矩形 7"/>
          <p:cNvSpPr/>
          <p:nvPr/>
        </p:nvSpPr>
        <p:spPr>
          <a:xfrm>
            <a:off x="2094638" y="10506126"/>
            <a:ext cx="19645450" cy="115568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内容占位符 2"/>
          <p:cNvSpPr>
            <a:spLocks/>
          </p:cNvSpPr>
          <p:nvPr/>
        </p:nvSpPr>
        <p:spPr bwMode="auto">
          <a:xfrm>
            <a:off x="2191008" y="10506126"/>
            <a:ext cx="19645450" cy="20661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每个时代</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都会</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说法过于绝对，原文是“大都</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p>
        </p:txBody>
      </p:sp>
    </p:spTree>
    <p:extLst>
      <p:ext uri="{BB962C8B-B14F-4D97-AF65-F5344CB8AC3E}">
        <p14:creationId xmlns:p14="http://schemas.microsoft.com/office/powerpoint/2010/main" xmlns="" val="182088804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9"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8094524"/>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10.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混淆时态。主要是把已然与未然、或然与必然混淆。“已然”是已经发生的情况，“未然”是即将出现的情况。命题者设计干扰项时，有时会故意将“即将出现的情况”表述为“已经发生的情况”，或相反。</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阅读下面的文字，完成题目。</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花黄”也称“花子”“额黄”，是古代妇女面部的一种额饰。它用彩色光纸、绸罗、云母片、蝉翼、蜻蜓翅乃至鱼骨等为原料，染成金黄、霁红或翠绿等色，剪作花、鸟、鱼等形，粘贴于额头、酒靥、嘴角、鬓边等处。</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木兰诗</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中描写木兰得胜归家，换回女儿装的场景中有“对镜帖花黄”，说明南北朝时期，在脸上贴装饰物，已然成为一种风尚。宋代上层妇女也继承前代遗风，在额上和两颊间贴用金箔或彩纸剪成的“花子”</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149513448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5615896"/>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这种“花子”背面涂有产于辽中的呵胶，用口呵嘘就能粘贴。晚唐词人温庭筠的</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菩萨蛮</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中描写道“小山重叠金明灭”，一说即指女子额前的装饰物有所脱落而造成的或明或暗的效果。这些装饰物，使得词人笔下的女子更添妩媚动人之态。 “梅妆”也是宋代较为流行的一种贴面妆容，“梅妆”即“梅花妆”。这种妆饰相传始自南朝，宋武帝的寿阳公主在正月初七醉卧于含章殿下，一朵梅花落在她的额上被粘住，三天后才落去，因而做“梅花妆”。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摘编自梁牧原</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妆容与服饰在宋词中的作用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，有删改</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248223607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7216334"/>
          </a:xfrm>
          <a:prstGeom prst="rect">
            <a:avLst/>
          </a:prstGeom>
          <a:noFill/>
        </p:spPr>
        <p:txBody>
          <a:bodyPr wrap="square" rtlCol="0">
            <a:spAutoFit/>
          </a:bodyPr>
          <a:lstStyle/>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13.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下列</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理解和分析，不符合原文意思的一项是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花黄”作为古代妇女面部的一种额饰，制作原料丰富、色彩鲜艳、形状多样。这些装饰物，使得词人笔下的女子更妩媚动人。 </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B.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早在南北朝时期，妇女在脸上粘贴装饰物，就已经成为一种风尚。</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木兰诗</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中描写木兰得胜归家，换回女儿装的场景中就有“对镜帖花黄”。</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C.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晚唐词人温庭筠的</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菩萨蛮</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中，一句“小山重叠金明灭”可以说全是在写女子的妆容。“小山”即“小山眉”，“金”指女子额前的装饰物。</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D.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梅花妆”是由南朝宋武帝的寿阳公主首创的一种贴面妆容，她因醉卧时一朵梅花偶然落在额上被粘住，从而受到启发而做“梅花妆”。</a:t>
            </a:r>
          </a:p>
        </p:txBody>
      </p:sp>
      <p:sp>
        <p:nvSpPr>
          <p:cNvPr id="8" name="矩形 7"/>
          <p:cNvSpPr/>
          <p:nvPr/>
        </p:nvSpPr>
        <p:spPr>
          <a:xfrm>
            <a:off x="2094638" y="10533721"/>
            <a:ext cx="19645450" cy="11280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内容占位符 2"/>
          <p:cNvSpPr>
            <a:spLocks/>
          </p:cNvSpPr>
          <p:nvPr/>
        </p:nvSpPr>
        <p:spPr bwMode="auto">
          <a:xfrm>
            <a:off x="2125834" y="10493352"/>
            <a:ext cx="19645450" cy="20661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或然与必然混淆。原文的意思是“这种妆饰相传始自南朝”。</a:t>
            </a:r>
          </a:p>
        </p:txBody>
      </p:sp>
    </p:spTree>
    <p:extLst>
      <p:ext uri="{BB962C8B-B14F-4D97-AF65-F5344CB8AC3E}">
        <p14:creationId xmlns:p14="http://schemas.microsoft.com/office/powerpoint/2010/main" xmlns="" val="213834551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9"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800000" cy="6494085"/>
          </a:xfrm>
          <a:prstGeom prst="rect">
            <a:avLst/>
          </a:prstGeom>
          <a:noFill/>
        </p:spPr>
        <p:txBody>
          <a:bodyPr wrap="square" rtlCol="0">
            <a:spAutoFit/>
          </a:bodyPr>
          <a:lstStyle/>
          <a:p>
            <a:pPr>
              <a:lnSpc>
                <a:spcPct val="130000"/>
              </a:lnSpc>
            </a:pPr>
            <a:r>
              <a:rPr lang="en-US" altLang="zh-CN" sz="4000" dirty="0" smtClean="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2016·</a:t>
            </a:r>
            <a:r>
              <a:rPr lang="zh-CN" altLang="en-US" sz="4000" dirty="0">
                <a:solidFill>
                  <a:schemeClr val="tx1">
                    <a:lumMod val="50000"/>
                    <a:lumOff val="50000"/>
                  </a:schemeClr>
                </a:solidFill>
                <a:latin typeface="微软雅黑" pitchFamily="34" charset="-122"/>
                <a:ea typeface="微软雅黑" pitchFamily="34" charset="-122"/>
              </a:rPr>
              <a:t>全国卷</a:t>
            </a:r>
            <a:r>
              <a:rPr lang="en-US" altLang="zh-CN" sz="4000" dirty="0">
                <a:solidFill>
                  <a:schemeClr val="tx1">
                    <a:lumMod val="50000"/>
                    <a:lumOff val="50000"/>
                  </a:schemeClr>
                </a:solidFill>
                <a:latin typeface="微软雅黑" pitchFamily="34" charset="-122"/>
                <a:ea typeface="微软雅黑" pitchFamily="34" charset="-122"/>
              </a:rPr>
              <a:t>Ⅲ]</a:t>
            </a:r>
            <a:r>
              <a:rPr lang="zh-CN" altLang="en-US" sz="4000" dirty="0">
                <a:solidFill>
                  <a:schemeClr val="tx1">
                    <a:lumMod val="50000"/>
                    <a:lumOff val="50000"/>
                  </a:schemeClr>
                </a:solidFill>
                <a:latin typeface="微软雅黑" pitchFamily="34" charset="-122"/>
                <a:ea typeface="微软雅黑" pitchFamily="34" charset="-122"/>
              </a:rPr>
              <a:t>阅读下面的文字，完成题目。</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文学中有历史。当今历史学家大都认为，没有什么文献资料不是史料，不但文学作品，即如佛经、道藏、信札、家谱、账本、碑铭等也无一不是，而且随着史学研究领域的拓展，史料范围还在不断扩大。从“三言二拍”里可以看到晚明市井生活的真实面貌，这对于研究社会史的人几乎是一个常识。陈寅恪以诗证史，也为大家所熟悉。但在“五四”以前，史料范围并非如此宽泛，文学作品在大多数史学家眼里也并非史料，有些文献到底属于文学还是史学，一两千年来都没有一致的看法。神话传说就是如此，其中相当突出的例子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山海经</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smtClean="0">
                <a:solidFill>
                  <a:schemeClr val="tx1">
                    <a:lumMod val="50000"/>
                    <a:lumOff val="50000"/>
                  </a:schemeClr>
                </a:solidFill>
                <a:latin typeface="微软雅黑" pitchFamily="34" charset="-122"/>
                <a:ea typeface="微软雅黑" pitchFamily="34" charset="-122"/>
              </a:rPr>
              <a:t>。</a:t>
            </a: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6366235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 calcmode="lin" valueType="num">
                                      <p:cBhvr additive="base">
                                        <p:cTn id="12" dur="500" fill="hold"/>
                                        <p:tgtEl>
                                          <p:spTgt spid="69"/>
                                        </p:tgtEl>
                                        <p:attrNameLst>
                                          <p:attrName>ppt_x</p:attrName>
                                        </p:attrNameLst>
                                      </p:cBhvr>
                                      <p:tavLst>
                                        <p:tav tm="0">
                                          <p:val>
                                            <p:strVal val="#ppt_x"/>
                                          </p:val>
                                        </p:tav>
                                        <p:tav tm="100000">
                                          <p:val>
                                            <p:strVal val="#ppt_x"/>
                                          </p:val>
                                        </p:tav>
                                      </p:tavLst>
                                    </p:anim>
                                    <p:anim calcmode="lin" valueType="num">
                                      <p:cBhvr additive="base">
                                        <p:cTn id="13"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6416115"/>
          </a:xfrm>
          <a:prstGeom prst="rect">
            <a:avLst/>
          </a:prstGeom>
          <a:noFill/>
        </p:spPr>
        <p:txBody>
          <a:bodyPr wrap="square" rtlCol="0">
            <a:spAutoFit/>
          </a:bodyPr>
          <a:lstStyle/>
          <a:p>
            <a:pPr>
              <a:lnSpc>
                <a:spcPct val="130000"/>
              </a:lnSpc>
            </a:pPr>
            <a:r>
              <a:rPr lang="zh-CN" altLang="en-US" sz="4000" dirty="0" smtClean="0">
                <a:solidFill>
                  <a:schemeClr val="tx1">
                    <a:lumMod val="50000"/>
                    <a:lumOff val="50000"/>
                  </a:schemeClr>
                </a:solidFill>
                <a:latin typeface="微软雅黑" pitchFamily="34" charset="-122"/>
                <a:ea typeface="微软雅黑" pitchFamily="34" charset="-122"/>
              </a:rPr>
              <a:t>神话</a:t>
            </a:r>
            <a:r>
              <a:rPr lang="zh-CN" altLang="en-US" sz="4000" dirty="0">
                <a:solidFill>
                  <a:schemeClr val="tx1">
                    <a:lumMod val="50000"/>
                    <a:lumOff val="50000"/>
                  </a:schemeClr>
                </a:solidFill>
                <a:latin typeface="微软雅黑" pitchFamily="34" charset="-122"/>
                <a:ea typeface="微软雅黑" pitchFamily="34" charset="-122"/>
              </a:rPr>
              <a:t>传说是文学，史前时代，无文字可征，只有传说，暂当历史。三皇五帝至今未曾坐实，但“炎黄子孙”已经成为口头语，甚至成为历史共识。新的传说还会不断产生，能否成史颇为可疑，但以神话传说研究历史，却是一种重要的方法。在历史上，</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山海经</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究竟应归于文学还是史学，曾是死结。王国维</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古史新证</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说：“而疑古之过，乃并尧、舜、禹之人物而亦疑之，其于怀疑之态度及批评之精神不无可取，然惜于古史材料未尝为充分之处理也。”这些古史材料就包括</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山海经</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穆天子传</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等文献。在</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汉书</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艺文志</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里，</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山海经</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列于数术类。此后该书在目录学里的角色转换过几次，</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隋书</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经籍志</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将</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山海经</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列于史部地理类，也就是将它看成史书了</a:t>
            </a:r>
            <a:r>
              <a:rPr lang="zh-CN" altLang="en-US" sz="4000" dirty="0" smtClean="0">
                <a:solidFill>
                  <a:schemeClr val="tx1">
                    <a:lumMod val="50000"/>
                    <a:lumOff val="50000"/>
                  </a:schemeClr>
                </a:solidFill>
                <a:latin typeface="微软雅黑" pitchFamily="34" charset="-122"/>
                <a:ea typeface="微软雅黑" pitchFamily="34" charset="-122"/>
              </a:rPr>
              <a:t>。</a:t>
            </a: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94519840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9616992"/>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史学界产生了巨大影响。</a:t>
            </a:r>
            <a:r>
              <a:rPr lang="en-US" altLang="zh-CN" sz="4000" dirty="0">
                <a:solidFill>
                  <a:schemeClr val="tx1">
                    <a:lumMod val="50000"/>
                    <a:lumOff val="50000"/>
                  </a:schemeClr>
                </a:solidFill>
                <a:latin typeface="微软雅黑" pitchFamily="34" charset="-122"/>
                <a:ea typeface="微软雅黑" pitchFamily="34" charset="-122"/>
              </a:rPr>
              <a:t>1925</a:t>
            </a:r>
            <a:r>
              <a:rPr lang="zh-CN" altLang="en-US" sz="4000" dirty="0">
                <a:solidFill>
                  <a:schemeClr val="tx1">
                    <a:lumMod val="50000"/>
                    <a:lumOff val="50000"/>
                  </a:schemeClr>
                </a:solidFill>
                <a:latin typeface="微软雅黑" pitchFamily="34" charset="-122"/>
                <a:ea typeface="微软雅黑" pitchFamily="34" charset="-122"/>
              </a:rPr>
              <a:t>年王国维在清华国学研究院讲授</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古史新证</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，力倡“二重证据法”，亦使中国历史学研究者开始注重地下出土的新材料。这些历史因素对近代考古学在中国的兴起具有催生作用。</a:t>
            </a:r>
            <a:r>
              <a:rPr lang="en-US" altLang="zh-CN" sz="4000" dirty="0">
                <a:solidFill>
                  <a:schemeClr val="tx1">
                    <a:lumMod val="50000"/>
                    <a:lumOff val="50000"/>
                  </a:schemeClr>
                </a:solidFill>
                <a:latin typeface="微软雅黑" pitchFamily="34" charset="-122"/>
                <a:ea typeface="微软雅黑" pitchFamily="34" charset="-122"/>
              </a:rPr>
              <a:t>1928</a:t>
            </a:r>
            <a:r>
              <a:rPr lang="zh-CN" altLang="en-US" sz="4000" dirty="0">
                <a:solidFill>
                  <a:schemeClr val="tx1">
                    <a:lumMod val="50000"/>
                    <a:lumOff val="50000"/>
                  </a:schemeClr>
                </a:solidFill>
                <a:latin typeface="微软雅黑" pitchFamily="34" charset="-122"/>
                <a:ea typeface="微软雅黑" pitchFamily="34" charset="-122"/>
              </a:rPr>
              <a:t>年秋，当时的中央研究院历史语言研究所开始发掘殷墟，其最初的目的乃是继续寻找甲骨。而第二次发掘时，已从主要寻找甲骨变成了对整个遗址所有遗存的科学发掘。</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甲骨文的发现还大大加速了对传统的中国文字学的改造。汉代以后中国的文字学家崇尚许慎的</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说文解字</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，传统的文字学主要是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说文</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学；但由于北宋以来金石学的发展，特别是对金文的研究，已不断地用商周古文字对</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说文</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的文字学进行补充。到了清代，对金石学的研究进一步深入，使</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说文</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的权威性受到了较大的冲击。甲骨文的发现提供了汉字的早期形式，其构成离小篆甚远，多有象形、会意文字，令当时学者眼界大开。</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说文</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以小篆为本解释字源的理论难以维持，从此中国文字学就进入了一个新的时期。</a:t>
            </a:r>
          </a:p>
          <a:p>
            <a:pPr algn="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摘编自朱凤瀚</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近百年来的殷墟甲骨文研究</a:t>
            </a:r>
            <a:r>
              <a:rPr lang="en-US" altLang="zh-CN" sz="4000" dirty="0">
                <a:solidFill>
                  <a:schemeClr val="tx1">
                    <a:lumMod val="50000"/>
                    <a:lumOff val="50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xmlns="" val="67666096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7216334"/>
          </a:xfrm>
          <a:prstGeom prst="rect">
            <a:avLst/>
          </a:prstGeom>
          <a:noFill/>
        </p:spPr>
        <p:txBody>
          <a:bodyPr wrap="square" rtlCol="0">
            <a:spAutoFit/>
          </a:bodyPr>
          <a:lstStyle/>
          <a:p>
            <a:pPr>
              <a:lnSpc>
                <a:spcPct val="130000"/>
              </a:lnSpc>
            </a:pPr>
            <a:r>
              <a:rPr lang="zh-CN" altLang="en-US" sz="4000" dirty="0" smtClean="0">
                <a:solidFill>
                  <a:schemeClr val="tx1">
                    <a:lumMod val="50000"/>
                    <a:lumOff val="50000"/>
                  </a:schemeClr>
                </a:solidFill>
                <a:latin typeface="微软雅黑" pitchFamily="34" charset="-122"/>
                <a:ea typeface="微软雅黑" pitchFamily="34" charset="-122"/>
              </a:rPr>
              <a:t>历史</a:t>
            </a:r>
            <a:r>
              <a:rPr lang="zh-CN" altLang="en-US" sz="4000" dirty="0">
                <a:solidFill>
                  <a:schemeClr val="tx1">
                    <a:lumMod val="50000"/>
                    <a:lumOff val="50000"/>
                  </a:schemeClr>
                </a:solidFill>
                <a:latin typeface="微软雅黑" pitchFamily="34" charset="-122"/>
                <a:ea typeface="微软雅黑" pitchFamily="34" charset="-122"/>
              </a:rPr>
              <a:t>是讲真实的，</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山海经</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一般被视为荒诞不经，连司马迁写</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史记</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都不敢采用。虽然</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山海经</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里平实的山川地理内容应归于史部，但其中大量的神话故事却显然有悖信史，所以清人编</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四库全书</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，言其“侈谈神怪，百无一真，是直小说之祖耳”，将其改列于子部小说家类。这个死结直到“五四”以后才大致解开。解开的途径有二：一是将</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山海经</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分而治之，不把它看作一部成于一人一时之书，神话归神话，历史归历史；二是神话中也有历史的成分在，仍可以之证史或补史。分而治之者，以为</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山海经</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中的</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五藏山经</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是比较雅正的部分，谭其骧就写了</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五藏山经的地域范围</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一文，分析</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山经</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写作时的地理知识水平。将历史成分发掘出来的，自然以王国维用</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山海经</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来印证甲骨文中殷商先王亥为最明显的例子</a:t>
            </a:r>
            <a:r>
              <a:rPr lang="zh-CN" altLang="en-US" sz="4000" dirty="0" smtClean="0">
                <a:solidFill>
                  <a:schemeClr val="tx1">
                    <a:lumMod val="50000"/>
                    <a:lumOff val="50000"/>
                  </a:schemeClr>
                </a:solidFill>
                <a:latin typeface="微软雅黑" pitchFamily="34" charset="-122"/>
                <a:ea typeface="微软雅黑" pitchFamily="34" charset="-122"/>
              </a:rPr>
              <a:t>。</a:t>
            </a: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03869366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5693866"/>
          </a:xfrm>
          <a:prstGeom prst="rect">
            <a:avLst/>
          </a:prstGeom>
          <a:noFill/>
        </p:spPr>
        <p:txBody>
          <a:bodyPr wrap="square" rtlCol="0">
            <a:spAutoFit/>
          </a:bodyPr>
          <a:lstStyle/>
          <a:p>
            <a:pPr>
              <a:lnSpc>
                <a:spcPct val="130000"/>
              </a:lnSpc>
            </a:pPr>
            <a:r>
              <a:rPr lang="zh-CN" altLang="en-US" sz="4000" dirty="0" smtClean="0">
                <a:solidFill>
                  <a:schemeClr val="tx1">
                    <a:lumMod val="50000"/>
                    <a:lumOff val="50000"/>
                  </a:schemeClr>
                </a:solidFill>
                <a:latin typeface="微软雅黑" pitchFamily="34" charset="-122"/>
                <a:ea typeface="微软雅黑" pitchFamily="34" charset="-122"/>
              </a:rPr>
              <a:t>上面</a:t>
            </a:r>
            <a:r>
              <a:rPr lang="zh-CN" altLang="en-US" sz="4000" dirty="0">
                <a:solidFill>
                  <a:schemeClr val="tx1">
                    <a:lumMod val="50000"/>
                    <a:lumOff val="50000"/>
                  </a:schemeClr>
                </a:solidFill>
                <a:latin typeface="微软雅黑" pitchFamily="34" charset="-122"/>
                <a:ea typeface="微软雅黑" pitchFamily="34" charset="-122"/>
              </a:rPr>
              <a:t>说的是介于文学与史学之间的文献，至于纯粹的文艺作品，当然也能从中发掘史料。但发掘史料是一回事，把整个作品当成真史就很可虑了。</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红楼梦</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反映了清代前期的历史现实没有错，可是如果过分坐实到具体历史人物身上，就未免失之穿凿了。戏说之类当然是文学，但读者观众往往误以为是历史。如中俄签订</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尼布楚条约</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，张诚、徐日昇当时担任与俄国谈判的翻译，工作是以拉丁语作为中介的，而电视剧</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康熙王朝</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中他们说的却是俄语，观众看到这个情节时被误导也就难以避免了。</a:t>
            </a:r>
          </a:p>
          <a:p>
            <a:pPr algn="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摘编自周振鹤</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历史中的文学与文学中的历史</a:t>
            </a:r>
            <a:r>
              <a:rPr lang="en-US" altLang="zh-CN" sz="4000" dirty="0">
                <a:solidFill>
                  <a:schemeClr val="tx1">
                    <a:lumMod val="50000"/>
                    <a:lumOff val="50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xmlns="" val="269419609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7294305"/>
          </a:xfrm>
          <a:prstGeom prst="rect">
            <a:avLst/>
          </a:prstGeom>
          <a:noFill/>
        </p:spPr>
        <p:txBody>
          <a:bodyPr wrap="square" rtlCol="0">
            <a:spAutoFit/>
          </a:bodyPr>
          <a:lstStyle/>
          <a:p>
            <a:pPr>
              <a:lnSpc>
                <a:spcPct val="130000"/>
              </a:lnSpc>
            </a:pPr>
            <a:r>
              <a:rPr lang="en-US" altLang="zh-CN" sz="4000" dirty="0" smtClean="0">
                <a:solidFill>
                  <a:srgbClr val="EF8340"/>
                </a:solidFill>
                <a:latin typeface="微软雅黑" pitchFamily="34" charset="-122"/>
                <a:ea typeface="微软雅黑" pitchFamily="34" charset="-122"/>
              </a:rPr>
              <a:t>1. </a:t>
            </a:r>
            <a:r>
              <a:rPr lang="zh-CN" altLang="en-US" sz="4000" dirty="0" smtClean="0">
                <a:solidFill>
                  <a:schemeClr val="tx1">
                    <a:lumMod val="50000"/>
                    <a:lumOff val="50000"/>
                  </a:schemeClr>
                </a:solidFill>
                <a:latin typeface="微软雅黑" pitchFamily="34" charset="-122"/>
                <a:ea typeface="微软雅黑" pitchFamily="34" charset="-122"/>
              </a:rPr>
              <a:t>下列</a:t>
            </a:r>
            <a:r>
              <a:rPr lang="zh-CN" altLang="en-US" sz="4000" dirty="0">
                <a:solidFill>
                  <a:schemeClr val="tx1">
                    <a:lumMod val="50000"/>
                    <a:lumOff val="50000"/>
                  </a:schemeClr>
                </a:solidFill>
                <a:latin typeface="微软雅黑" pitchFamily="34" charset="-122"/>
                <a:ea typeface="微软雅黑" pitchFamily="34" charset="-122"/>
              </a:rPr>
              <a:t>关于原文内容的表述，不正确的一项是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a:t>
            </a:r>
            <a:r>
              <a:rPr lang="zh-CN" altLang="en-US" sz="4000" dirty="0">
                <a:solidFill>
                  <a:schemeClr val="tx1">
                    <a:lumMod val="50000"/>
                    <a:lumOff val="50000"/>
                  </a:schemeClr>
                </a:solidFill>
                <a:latin typeface="微软雅黑" pitchFamily="34" charset="-122"/>
                <a:ea typeface="微软雅黑" pitchFamily="34" charset="-122"/>
              </a:rPr>
              <a:t>．在当今历史学界，历史学家的研究领域不断地扩展，各种体裁的文学作品都有可能成为他们研究历史的资料。</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a:t>
            </a:r>
            <a:r>
              <a:rPr lang="zh-CN" altLang="en-US" sz="4000" dirty="0">
                <a:solidFill>
                  <a:schemeClr val="tx1">
                    <a:lumMod val="50000"/>
                    <a:lumOff val="50000"/>
                  </a:schemeClr>
                </a:solidFill>
                <a:latin typeface="微软雅黑" pitchFamily="34" charset="-122"/>
                <a:ea typeface="微软雅黑" pitchFamily="34" charset="-122"/>
              </a:rPr>
              <a:t>．古代的史学家选取史料的范围比较狭窄，他们并未广泛采用“以诗证史”或将小说用于社会历史研究之类的方法。</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a:t>
            </a:r>
            <a:r>
              <a:rPr lang="zh-CN" altLang="en-US" sz="4000" dirty="0">
                <a:solidFill>
                  <a:schemeClr val="tx1">
                    <a:lumMod val="50000"/>
                    <a:lumOff val="50000"/>
                  </a:schemeClr>
                </a:solidFill>
                <a:latin typeface="微软雅黑" pitchFamily="34" charset="-122"/>
                <a:ea typeface="微软雅黑" pitchFamily="34" charset="-122"/>
              </a:rPr>
              <a:t>．王国维在</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古史新证</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中认为，有些历史学家如果能充分利用史料，就不会“疑古”，怀疑尧、舜、禹等人物的真实性。</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a:t>
            </a:r>
            <a:r>
              <a:rPr lang="zh-CN" altLang="en-US" sz="4000" dirty="0">
                <a:solidFill>
                  <a:schemeClr val="tx1">
                    <a:lumMod val="50000"/>
                    <a:lumOff val="50000"/>
                  </a:schemeClr>
                </a:solidFill>
                <a:latin typeface="微软雅黑" pitchFamily="34" charset="-122"/>
                <a:ea typeface="微软雅黑" pitchFamily="34" charset="-122"/>
              </a:rPr>
              <a:t>．历代学者对</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山海经</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有不同认知，</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隋书</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经籍志</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把它列入史部，视为史书，王国维则把它作为古史材料看待。</a:t>
            </a:r>
          </a:p>
        </p:txBody>
      </p:sp>
    </p:spTree>
    <p:extLst>
      <p:ext uri="{BB962C8B-B14F-4D97-AF65-F5344CB8AC3E}">
        <p14:creationId xmlns:p14="http://schemas.microsoft.com/office/powerpoint/2010/main" xmlns="" val="134786272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23200" y="2991924"/>
            <a:ext cx="19800000" cy="827773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951762" y="2988742"/>
            <a:ext cx="19942876" cy="2902911"/>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本题考查筛选并整合文中的信息，能力层级为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曲解文意，“有些历史学家如果能充分利用史料，就不会‘疑古’，怀疑尧、舜、禹等人物的真实性”表述与原文不符。原文为“而疑古之过，乃并尧、舜、禹之人物而亦疑之”，意思是有些历史学家怀疑古史材料的过错，于是也一并怀疑尧、舜、禹等人物，没有说“就不会‘疑古’”</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117174278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7294305"/>
          </a:xfrm>
          <a:prstGeom prst="rect">
            <a:avLst/>
          </a:prstGeom>
          <a:noFill/>
        </p:spPr>
        <p:txBody>
          <a:bodyPr wrap="square" rtlCol="0">
            <a:spAutoFit/>
          </a:bodyPr>
          <a:lstStyle/>
          <a:p>
            <a:pPr>
              <a:lnSpc>
                <a:spcPct val="130000"/>
              </a:lnSpc>
            </a:pPr>
            <a:r>
              <a:rPr lang="en-US" altLang="zh-CN" sz="4000" dirty="0" smtClean="0">
                <a:solidFill>
                  <a:srgbClr val="EF8340"/>
                </a:solidFill>
                <a:latin typeface="微软雅黑" pitchFamily="34" charset="-122"/>
                <a:ea typeface="微软雅黑" pitchFamily="34" charset="-122"/>
              </a:rPr>
              <a:t>2. </a:t>
            </a:r>
            <a:r>
              <a:rPr lang="zh-CN" altLang="en-US" sz="4000" dirty="0" smtClean="0">
                <a:solidFill>
                  <a:schemeClr val="tx1">
                    <a:lumMod val="50000"/>
                    <a:lumOff val="50000"/>
                  </a:schemeClr>
                </a:solidFill>
                <a:latin typeface="微软雅黑" pitchFamily="34" charset="-122"/>
                <a:ea typeface="微软雅黑" pitchFamily="34" charset="-122"/>
              </a:rPr>
              <a:t>下列</a:t>
            </a:r>
            <a:r>
              <a:rPr lang="zh-CN" altLang="en-US" sz="4000" dirty="0">
                <a:solidFill>
                  <a:schemeClr val="tx1">
                    <a:lumMod val="50000"/>
                    <a:lumOff val="50000"/>
                  </a:schemeClr>
                </a:solidFill>
                <a:latin typeface="微软雅黑" pitchFamily="34" charset="-122"/>
                <a:ea typeface="微软雅黑" pitchFamily="34" charset="-122"/>
              </a:rPr>
              <a:t>理解和分析，不符合原文意思的一项是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a:t>
            </a:r>
            <a:r>
              <a:rPr lang="zh-CN" altLang="en-US" sz="4000" dirty="0">
                <a:solidFill>
                  <a:schemeClr val="tx1">
                    <a:lumMod val="50000"/>
                    <a:lumOff val="50000"/>
                  </a:schemeClr>
                </a:solidFill>
                <a:latin typeface="微软雅黑" pitchFamily="34" charset="-122"/>
                <a:ea typeface="微软雅黑" pitchFamily="34" charset="-122"/>
              </a:rPr>
              <a:t>．很多人认为</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山海经</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的记载荒唐夸张，与真实的历史差别较大，司马迁也持这种观点，因此</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史记</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并不采用</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山海经</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四库全书</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的编者认为，</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山海经</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所记的神话传说并无真实可言，不宜归入史部，而应列入子部小说家类。</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a:t>
            </a:r>
            <a:r>
              <a:rPr lang="zh-CN" altLang="en-US" sz="4000" dirty="0">
                <a:solidFill>
                  <a:schemeClr val="tx1">
                    <a:lumMod val="50000"/>
                    <a:lumOff val="50000"/>
                  </a:schemeClr>
                </a:solidFill>
                <a:latin typeface="微软雅黑" pitchFamily="34" charset="-122"/>
                <a:ea typeface="微软雅黑" pitchFamily="34" charset="-122"/>
              </a:rPr>
              <a:t>．谭其骧和王国维利用</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山海经</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研究历史的方法不同，前者是将神话和历史分而治之，后者则从神话中发掘史料。</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a:t>
            </a:r>
            <a:r>
              <a:rPr lang="zh-CN" altLang="en-US" sz="4000" dirty="0">
                <a:solidFill>
                  <a:schemeClr val="tx1">
                    <a:lumMod val="50000"/>
                    <a:lumOff val="50000"/>
                  </a:schemeClr>
                </a:solidFill>
                <a:latin typeface="微软雅黑" pitchFamily="34" charset="-122"/>
                <a:ea typeface="微软雅黑" pitchFamily="34" charset="-122"/>
              </a:rPr>
              <a:t>．电视剧</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康熙王朝</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对历史事件和历史人物进行了虚构，其中部分情节与历史事实有出入，不能从这类作品中发掘史料。</a:t>
            </a:r>
          </a:p>
        </p:txBody>
      </p:sp>
    </p:spTree>
    <p:extLst>
      <p:ext uri="{BB962C8B-B14F-4D97-AF65-F5344CB8AC3E}">
        <p14:creationId xmlns:p14="http://schemas.microsoft.com/office/powerpoint/2010/main" xmlns="" val="336243568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23200" y="2991924"/>
            <a:ext cx="19800000" cy="827773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951762" y="2988742"/>
            <a:ext cx="19942876" cy="2182713"/>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本题考查筛选并整合文中的信息，能力层级为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。说法绝对，“不能从这类作品中发掘史料”错误，不符合原文的意思。原文为“至于纯粹的文艺作品，当然也能从中发掘史料。但发掘史料是一回事，把整个作品当成真史就很可虑了”</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287644414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7294305"/>
          </a:xfrm>
          <a:prstGeom prst="rect">
            <a:avLst/>
          </a:prstGeom>
          <a:noFill/>
        </p:spPr>
        <p:txBody>
          <a:bodyPr wrap="square" rtlCol="0">
            <a:spAutoFit/>
          </a:bodyPr>
          <a:lstStyle/>
          <a:p>
            <a:pPr>
              <a:lnSpc>
                <a:spcPct val="130000"/>
              </a:lnSpc>
            </a:pPr>
            <a:r>
              <a:rPr lang="en-US" altLang="zh-CN" sz="4000" dirty="0" smtClean="0">
                <a:solidFill>
                  <a:srgbClr val="EF8340"/>
                </a:solidFill>
                <a:latin typeface="微软雅黑" pitchFamily="34" charset="-122"/>
                <a:ea typeface="微软雅黑" pitchFamily="34" charset="-122"/>
              </a:rPr>
              <a:t>3.  </a:t>
            </a:r>
            <a:r>
              <a:rPr lang="zh-CN" altLang="en-US" sz="4000" dirty="0">
                <a:solidFill>
                  <a:schemeClr val="tx1">
                    <a:lumMod val="50000"/>
                    <a:lumOff val="50000"/>
                  </a:schemeClr>
                </a:solidFill>
                <a:latin typeface="微软雅黑" pitchFamily="34" charset="-122"/>
                <a:ea typeface="微软雅黑" pitchFamily="34" charset="-122"/>
              </a:rPr>
              <a:t>根据原文内容，下列说法不正确的一项是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a:t>
            </a:r>
            <a:r>
              <a:rPr lang="zh-CN" altLang="en-US" sz="4000" dirty="0">
                <a:solidFill>
                  <a:schemeClr val="tx1">
                    <a:lumMod val="50000"/>
                    <a:lumOff val="50000"/>
                  </a:schemeClr>
                </a:solidFill>
                <a:latin typeface="微软雅黑" pitchFamily="34" charset="-122"/>
                <a:ea typeface="微软雅黑" pitchFamily="34" charset="-122"/>
              </a:rPr>
              <a:t>．即使在科学技术如此发达的今天，也会产生新的传说，这些传说将来会不会成为研究这个时代的史料也未可知。</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a:t>
            </a:r>
            <a:r>
              <a:rPr lang="zh-CN" altLang="en-US" sz="4000" dirty="0">
                <a:solidFill>
                  <a:schemeClr val="tx1">
                    <a:lumMod val="50000"/>
                    <a:lumOff val="50000"/>
                  </a:schemeClr>
                </a:solidFill>
                <a:latin typeface="微软雅黑" pitchFamily="34" charset="-122"/>
                <a:ea typeface="微软雅黑" pitchFamily="34" charset="-122"/>
              </a:rPr>
              <a:t>．“五四”之前，很多涉及历史的神话传说之所以没有成为广泛使用的史料，是因为这些作品在史学和文学归类问题上存在争议。</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a:t>
            </a:r>
            <a:r>
              <a:rPr lang="zh-CN" altLang="en-US" sz="4000" dirty="0">
                <a:solidFill>
                  <a:schemeClr val="tx1">
                    <a:lumMod val="50000"/>
                    <a:lumOff val="50000"/>
                  </a:schemeClr>
                </a:solidFill>
                <a:latin typeface="微软雅黑" pitchFamily="34" charset="-122"/>
                <a:ea typeface="微软雅黑" pitchFamily="34" charset="-122"/>
              </a:rPr>
              <a:t>．在历史研究中，当代学者会把文学作品作为史料看待，在他们看来，</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三国演义</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和</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水浒传</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的艺术手法差异并不重要。</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a:t>
            </a:r>
            <a:r>
              <a:rPr lang="zh-CN" altLang="en-US" sz="4000" dirty="0">
                <a:solidFill>
                  <a:schemeClr val="tx1">
                    <a:lumMod val="50000"/>
                    <a:lumOff val="50000"/>
                  </a:schemeClr>
                </a:solidFill>
                <a:latin typeface="微软雅黑" pitchFamily="34" charset="-122"/>
                <a:ea typeface="微软雅黑" pitchFamily="34" charset="-122"/>
              </a:rPr>
              <a:t>．文学作品能否成为史料，取决于历史学家的眼光，而历史学家对文学与史学关系的认识在一定程度上受制于当时的学术背景。</a:t>
            </a:r>
          </a:p>
        </p:txBody>
      </p:sp>
    </p:spTree>
    <p:extLst>
      <p:ext uri="{BB962C8B-B14F-4D97-AF65-F5344CB8AC3E}">
        <p14:creationId xmlns:p14="http://schemas.microsoft.com/office/powerpoint/2010/main" xmlns="" val="228659504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23200" y="2991924"/>
            <a:ext cx="19800000" cy="827773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951762" y="2988742"/>
            <a:ext cx="19942876" cy="2973122"/>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本题考查筛选并整合文中的信息，能力层级为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强加因果，“这些作品在史学和文学归类问题上存在争议”不是“‘五四’之前，很多涉及历史的神话传说之所以没有成为广泛使用的史料”的原因。原文所述主要原因是：史料范围并非如此宽泛，文学作品在大多数史学家眼里也并非史料。</a:t>
            </a:r>
          </a:p>
        </p:txBody>
      </p:sp>
    </p:spTree>
    <p:extLst>
      <p:ext uri="{BB962C8B-B14F-4D97-AF65-F5344CB8AC3E}">
        <p14:creationId xmlns:p14="http://schemas.microsoft.com/office/powerpoint/2010/main" xmlns="" val="146378555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988742"/>
            <a:ext cx="19871438" cy="7294305"/>
          </a:xfrm>
          <a:prstGeom prst="rect">
            <a:avLst/>
          </a:prstGeom>
          <a:noFill/>
        </p:spPr>
        <p:txBody>
          <a:bodyPr wrap="square" rtlCol="0">
            <a:spAutoFit/>
          </a:bodyPr>
          <a:lstStyle/>
          <a:p>
            <a:pPr>
              <a:lnSpc>
                <a:spcPct val="130000"/>
              </a:lnSpc>
            </a:pPr>
            <a:r>
              <a:rPr lang="en-US" altLang="zh-CN" sz="4000" b="1" dirty="0" smtClean="0">
                <a:solidFill>
                  <a:srgbClr val="EF8340"/>
                </a:solidFill>
                <a:latin typeface="微软雅黑" pitchFamily="34" charset="-122"/>
                <a:ea typeface="微软雅黑" pitchFamily="34" charset="-122"/>
              </a:rPr>
              <a:t>1. </a:t>
            </a:r>
            <a:r>
              <a:rPr lang="zh-CN" altLang="en-US" sz="4000" dirty="0" smtClean="0">
                <a:solidFill>
                  <a:schemeClr val="tx1">
                    <a:lumMod val="50000"/>
                    <a:lumOff val="50000"/>
                  </a:schemeClr>
                </a:solidFill>
                <a:latin typeface="微软雅黑" pitchFamily="34" charset="-122"/>
                <a:ea typeface="微软雅黑" pitchFamily="34" charset="-122"/>
              </a:rPr>
              <a:t>下列</a:t>
            </a:r>
            <a:r>
              <a:rPr lang="zh-CN" altLang="en-US" sz="4000" dirty="0">
                <a:solidFill>
                  <a:schemeClr val="tx1">
                    <a:lumMod val="50000"/>
                    <a:lumOff val="50000"/>
                  </a:schemeClr>
                </a:solidFill>
                <a:latin typeface="微软雅黑" pitchFamily="34" charset="-122"/>
                <a:ea typeface="微软雅黑" pitchFamily="34" charset="-122"/>
              </a:rPr>
              <a:t>关于原文内容的表述，不正确的一项是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a:t>
            </a:r>
            <a:r>
              <a:rPr lang="zh-CN" altLang="en-US" sz="4000" dirty="0">
                <a:solidFill>
                  <a:schemeClr val="tx1">
                    <a:lumMod val="50000"/>
                    <a:lumOff val="50000"/>
                  </a:schemeClr>
                </a:solidFill>
                <a:latin typeface="微软雅黑" pitchFamily="34" charset="-122"/>
                <a:ea typeface="微软雅黑" pitchFamily="34" charset="-122"/>
              </a:rPr>
              <a:t>．殷墟甲骨文是商代后期王公贵族占卜吉凶时写刻在龟甲或兽骨上的文字，它的发现对中国学术界产生了深远的影响。</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a:t>
            </a:r>
            <a:r>
              <a:rPr lang="zh-CN" altLang="en-US" sz="4000" dirty="0">
                <a:solidFill>
                  <a:schemeClr val="tx1">
                    <a:lumMod val="50000"/>
                    <a:lumOff val="50000"/>
                  </a:schemeClr>
                </a:solidFill>
                <a:latin typeface="微软雅黑" pitchFamily="34" charset="-122"/>
                <a:ea typeface="微软雅黑" pitchFamily="34" charset="-122"/>
              </a:rPr>
              <a:t>．在殷墟甲骨文发现之前，人们只能从有限的文献记载中了解到中国历史上存在过一个商王朝，然而这些文献却并非成于商代。</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a:t>
            </a:r>
            <a:r>
              <a:rPr lang="zh-CN" altLang="en-US" sz="4000" dirty="0">
                <a:solidFill>
                  <a:schemeClr val="tx1">
                    <a:lumMod val="50000"/>
                    <a:lumOff val="50000"/>
                  </a:schemeClr>
                </a:solidFill>
                <a:latin typeface="微软雅黑" pitchFamily="34" charset="-122"/>
                <a:ea typeface="微软雅黑" pitchFamily="34" charset="-122"/>
              </a:rPr>
              <a:t>．由于缺少成于商代的文字史料，因此从稳妥的角度出发，胡适认为古史研究大致可从西周时代开始进行。</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1917</a:t>
            </a:r>
            <a:r>
              <a:rPr lang="zh-CN" altLang="en-US" sz="4000" dirty="0">
                <a:solidFill>
                  <a:schemeClr val="tx1">
                    <a:lumMod val="50000"/>
                    <a:lumOff val="50000"/>
                  </a:schemeClr>
                </a:solidFill>
                <a:latin typeface="微软雅黑" pitchFamily="34" charset="-122"/>
                <a:ea typeface="微软雅黑" pitchFamily="34" charset="-122"/>
              </a:rPr>
              <a:t>年王国维写的</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殷卜辞中所见先公先王考</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及</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续考</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，证明了</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史记</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殷本纪</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所载内容的真实性</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8" name="矩形 7"/>
          <p:cNvSpPr/>
          <p:nvPr/>
        </p:nvSpPr>
        <p:spPr>
          <a:xfrm>
            <a:off x="2094638" y="10283046"/>
            <a:ext cx="19645450" cy="13787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884674" y="10312297"/>
            <a:ext cx="19424404" cy="742319"/>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“答案”“解析”见本专题“现场指导”</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195555878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988742"/>
            <a:ext cx="19871438" cy="7216334"/>
          </a:xfrm>
          <a:prstGeom prst="rect">
            <a:avLst/>
          </a:prstGeom>
          <a:noFill/>
        </p:spPr>
        <p:txBody>
          <a:bodyPr wrap="square" rtlCol="0">
            <a:spAutoFit/>
          </a:bodyPr>
          <a:lstStyle/>
          <a:p>
            <a:pPr>
              <a:lnSpc>
                <a:spcPct val="130000"/>
              </a:lnSpc>
            </a:pPr>
            <a:r>
              <a:rPr lang="en-US" altLang="zh-CN" sz="4000" b="1" dirty="0" smtClean="0">
                <a:solidFill>
                  <a:srgbClr val="EF8340"/>
                </a:solidFill>
                <a:latin typeface="微软雅黑" pitchFamily="34" charset="-122"/>
                <a:ea typeface="微软雅黑" pitchFamily="34" charset="-122"/>
              </a:rPr>
              <a:t>2. </a:t>
            </a:r>
            <a:r>
              <a:rPr lang="zh-CN" altLang="en-US" sz="4000" dirty="0" smtClean="0">
                <a:solidFill>
                  <a:schemeClr val="tx1">
                    <a:lumMod val="50000"/>
                    <a:lumOff val="50000"/>
                  </a:schemeClr>
                </a:solidFill>
                <a:latin typeface="微软雅黑" pitchFamily="34" charset="-122"/>
                <a:ea typeface="微软雅黑" pitchFamily="34" charset="-122"/>
              </a:rPr>
              <a:t>下列</a:t>
            </a:r>
            <a:r>
              <a:rPr lang="zh-CN" altLang="en-US" sz="4000" dirty="0">
                <a:solidFill>
                  <a:schemeClr val="tx1">
                    <a:lumMod val="50000"/>
                    <a:lumOff val="50000"/>
                  </a:schemeClr>
                </a:solidFill>
                <a:latin typeface="微软雅黑" pitchFamily="34" charset="-122"/>
                <a:ea typeface="微软雅黑" pitchFamily="34" charset="-122"/>
              </a:rPr>
              <a:t>理解和分析，不符合原文意思的一项是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a:t>
            </a:r>
            <a:r>
              <a:rPr lang="zh-CN" altLang="en-US" sz="4000" dirty="0">
                <a:solidFill>
                  <a:schemeClr val="tx1">
                    <a:lumMod val="50000"/>
                    <a:lumOff val="50000"/>
                  </a:schemeClr>
                </a:solidFill>
                <a:latin typeface="微软雅黑" pitchFamily="34" charset="-122"/>
                <a:ea typeface="微软雅黑" pitchFamily="34" charset="-122"/>
              </a:rPr>
              <a:t>．在</a:t>
            </a:r>
            <a:r>
              <a:rPr lang="en-US" altLang="zh-CN" sz="4000" dirty="0">
                <a:solidFill>
                  <a:schemeClr val="tx1">
                    <a:lumMod val="50000"/>
                    <a:lumOff val="50000"/>
                  </a:schemeClr>
                </a:solidFill>
                <a:latin typeface="微软雅黑" pitchFamily="34" charset="-122"/>
                <a:ea typeface="微软雅黑" pitchFamily="34" charset="-122"/>
              </a:rPr>
              <a:t>20</a:t>
            </a:r>
            <a:r>
              <a:rPr lang="zh-CN" altLang="en-US" sz="4000" dirty="0">
                <a:solidFill>
                  <a:schemeClr val="tx1">
                    <a:lumMod val="50000"/>
                    <a:lumOff val="50000"/>
                  </a:schemeClr>
                </a:solidFill>
                <a:latin typeface="微软雅黑" pitchFamily="34" charset="-122"/>
                <a:ea typeface="微软雅黑" pitchFamily="34" charset="-122"/>
              </a:rPr>
              <a:t>世纪</a:t>
            </a:r>
            <a:r>
              <a:rPr lang="en-US" altLang="zh-CN" sz="4000" dirty="0">
                <a:solidFill>
                  <a:schemeClr val="tx1">
                    <a:lumMod val="50000"/>
                    <a:lumOff val="50000"/>
                  </a:schemeClr>
                </a:solidFill>
                <a:latin typeface="微软雅黑" pitchFamily="34" charset="-122"/>
                <a:ea typeface="微软雅黑" pitchFamily="34" charset="-122"/>
              </a:rPr>
              <a:t>20</a:t>
            </a:r>
            <a:r>
              <a:rPr lang="zh-CN" altLang="en-US" sz="4000" dirty="0">
                <a:solidFill>
                  <a:schemeClr val="tx1">
                    <a:lumMod val="50000"/>
                    <a:lumOff val="50000"/>
                  </a:schemeClr>
                </a:solidFill>
                <a:latin typeface="微软雅黑" pitchFamily="34" charset="-122"/>
                <a:ea typeface="微软雅黑" pitchFamily="34" charset="-122"/>
              </a:rPr>
              <a:t>年代疑古思潮流行时期，一些历史学家对</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世本</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的可靠性将信将疑，认为其中记载的一些内容恐怕是虚构的。</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a:t>
            </a:r>
            <a:r>
              <a:rPr lang="zh-CN" altLang="en-US" sz="4000" dirty="0">
                <a:solidFill>
                  <a:schemeClr val="tx1">
                    <a:lumMod val="50000"/>
                    <a:lumOff val="50000"/>
                  </a:schemeClr>
                </a:solidFill>
                <a:latin typeface="微软雅黑" pitchFamily="34" charset="-122"/>
                <a:ea typeface="微软雅黑" pitchFamily="34" charset="-122"/>
              </a:rPr>
              <a:t>．旧史学的研究既缺少实事求是的科学态度，又缺乏科学的考古资料，因而它受到古史辨派的无情批判。</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a:t>
            </a:r>
            <a:r>
              <a:rPr lang="zh-CN" altLang="en-US" sz="4000" dirty="0">
                <a:solidFill>
                  <a:schemeClr val="tx1">
                    <a:lumMod val="50000"/>
                    <a:lumOff val="50000"/>
                  </a:schemeClr>
                </a:solidFill>
                <a:latin typeface="微软雅黑" pitchFamily="34" charset="-122"/>
                <a:ea typeface="微软雅黑" pitchFamily="34" charset="-122"/>
              </a:rPr>
              <a:t>．王国维的“二重证据法”让中国历史学研究者认识到，在考证古史时不仅要注重历史文献的记载，也要重视地下出土的新材料。</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a:t>
            </a:r>
            <a:r>
              <a:rPr lang="zh-CN" altLang="en-US" sz="4000" dirty="0">
                <a:solidFill>
                  <a:schemeClr val="tx1">
                    <a:lumMod val="50000"/>
                    <a:lumOff val="50000"/>
                  </a:schemeClr>
                </a:solidFill>
                <a:latin typeface="微软雅黑" pitchFamily="34" charset="-122"/>
                <a:ea typeface="微软雅黑" pitchFamily="34" charset="-122"/>
              </a:rPr>
              <a:t>．许慎的</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说文解字</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没有利用汉字的早期形式，而主要依据小篆来研究古文字，这使它在解释字源方面存在着一定的不足</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3565503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theme/theme1.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3812</TotalTime>
  <Words>6898</Words>
  <Application>Microsoft Office PowerPoint</Application>
  <PresentationFormat>自定义</PresentationFormat>
  <Paragraphs>373</Paragraphs>
  <Slides>77</Slides>
  <Notes>1</Notes>
  <HiddenSlides>0</HiddenSlides>
  <MMClips>0</MMClips>
  <ScaleCrop>false</ScaleCrop>
  <HeadingPairs>
    <vt:vector size="4" baseType="variant">
      <vt:variant>
        <vt:lpstr>主题</vt:lpstr>
      </vt:variant>
      <vt:variant>
        <vt:i4>1</vt:i4>
      </vt:variant>
      <vt:variant>
        <vt:lpstr>幻灯片标题</vt:lpstr>
      </vt:variant>
      <vt:variant>
        <vt:i4>77</vt:i4>
      </vt:variant>
    </vt:vector>
  </HeadingPairs>
  <TitlesOfParts>
    <vt:vector size="78"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User</cp:lastModifiedBy>
  <cp:revision>590</cp:revision>
  <dcterms:created xsi:type="dcterms:W3CDTF">2016-01-31T01:38:40Z</dcterms:created>
  <dcterms:modified xsi:type="dcterms:W3CDTF">2017-03-17T07:24:26Z</dcterms:modified>
</cp:coreProperties>
</file>