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61" r:id="rId2"/>
    <p:sldId id="288" r:id="rId3"/>
    <p:sldId id="332" r:id="rId4"/>
    <p:sldId id="348" r:id="rId5"/>
    <p:sldId id="349" r:id="rId6"/>
    <p:sldId id="350" r:id="rId7"/>
    <p:sldId id="387" r:id="rId8"/>
    <p:sldId id="388" r:id="rId9"/>
    <p:sldId id="389" r:id="rId10"/>
    <p:sldId id="333" r:id="rId11"/>
    <p:sldId id="390" r:id="rId12"/>
    <p:sldId id="334" r:id="rId13"/>
    <p:sldId id="353" r:id="rId14"/>
    <p:sldId id="354" r:id="rId15"/>
    <p:sldId id="355" r:id="rId16"/>
    <p:sldId id="392" r:id="rId17"/>
    <p:sldId id="393" r:id="rId18"/>
    <p:sldId id="394" r:id="rId19"/>
    <p:sldId id="330" r:id="rId20"/>
    <p:sldId id="380" r:id="rId21"/>
    <p:sldId id="381" r:id="rId22"/>
    <p:sldId id="382" r:id="rId23"/>
    <p:sldId id="412" r:id="rId24"/>
    <p:sldId id="421" r:id="rId25"/>
    <p:sldId id="343" r:id="rId26"/>
    <p:sldId id="344" r:id="rId27"/>
    <p:sldId id="378" r:id="rId28"/>
    <p:sldId id="414" r:id="rId29"/>
    <p:sldId id="422" r:id="rId30"/>
    <p:sldId id="345" r:id="rId31"/>
    <p:sldId id="383" r:id="rId32"/>
    <p:sldId id="384" r:id="rId33"/>
    <p:sldId id="385" r:id="rId34"/>
    <p:sldId id="386" r:id="rId35"/>
    <p:sldId id="415" r:id="rId36"/>
    <p:sldId id="419" r:id="rId37"/>
    <p:sldId id="346" r:id="rId38"/>
    <p:sldId id="347" r:id="rId39"/>
    <p:sldId id="379" r:id="rId40"/>
    <p:sldId id="417"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492990" cy="369332"/>
          </a:xfrm>
          <a:prstGeom prst="rect">
            <a:avLst/>
          </a:prstGeom>
          <a:noFill/>
        </p:spPr>
        <p:txBody>
          <a:bodyPr wrap="none" rtlCol="0">
            <a:spAutoFit/>
          </a:bodyPr>
          <a:lstStyle/>
          <a:p>
            <a:r>
              <a:rPr lang="zh-CN" altLang="zh-CN" sz="1800" b="1" dirty="0" smtClean="0">
                <a:solidFill>
                  <a:srgbClr val="C00000"/>
                </a:solidFill>
              </a:rPr>
              <a:t>第三讲　赏析环境描写</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28.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0.xml"/></Relationships>
</file>

<file path=ppt/slides/_rels/slide20.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28.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28.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28.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28.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28.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28.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28.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28.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28.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28.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40.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40.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40.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40.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40.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35.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40.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36.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40.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40.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38.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40.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39.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40.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40.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40.xml"/><Relationship Id="rId2" Type="http://schemas.openxmlformats.org/officeDocument/2006/relationships/slide" Target="slide19.xml"/><Relationship Id="rId1" Type="http://schemas.openxmlformats.org/officeDocument/2006/relationships/slideLayout" Target="../slideLayouts/slideLayout10.xml"/><Relationship Id="rId6" Type="http://schemas.openxmlformats.org/officeDocument/2006/relationships/slide" Target="slide39.xml"/><Relationship Id="rId5" Type="http://schemas.openxmlformats.org/officeDocument/2006/relationships/slide" Target="slide38.xml"/><Relationship Id="rId4" Type="http://schemas.openxmlformats.org/officeDocument/2006/relationships/slide" Target="slide37.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5" Type="http://schemas.openxmlformats.org/officeDocument/2006/relationships/image" Target="../media/image10.jpeg"/><Relationship Id="rId4" Type="http://schemas.openxmlformats.org/officeDocument/2006/relationships/slide" Target="slide12.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3.jpeg"/><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23728" y="3068960"/>
            <a:ext cx="7128792" cy="608413"/>
          </a:xfrm>
        </p:spPr>
        <p:txBody>
          <a:bodyPr/>
          <a:lstStyle/>
          <a:p>
            <a:r>
              <a:rPr lang="zh-CN" altLang="zh-CN" sz="3200" dirty="0"/>
              <a:t>第三讲　赏析环境描写</a:t>
            </a:r>
          </a:p>
        </p:txBody>
      </p:sp>
    </p:spTree>
    <p:extLst>
      <p:ext uri="{BB962C8B-B14F-4D97-AF65-F5344CB8AC3E}">
        <p14:creationId xmlns:p14="http://schemas.microsoft.com/office/powerpoint/2010/main" xmlns="" val="1474908043"/>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91070"/>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根据环境特点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分析环境描写的作用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高考考点要求能分析小说的环境描写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自然环境描写、社会环境描写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的作用。环境描写常见的作用有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点明时令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暗示故事发生的结局。如鲁迅的《祝福》开篇的景物描写即交代了故事发生的时间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交代了背景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同时也暗示了祥林嫂悲惨的结局。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渲染某种气氛。如《林教头风雪山神庙》中对雪的多次描写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就为故事的发展渲染了不同的气氛。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推动情节的发展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为后文的情节发展做铺垫。如《林教头风雪山神庙》中对风雪的描写为情节发展做了铺垫。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揭示小说的主旨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深化作品的主题。如《祝福》结尾处对团团飞舞的雪花的描写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借助雪的猖狂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深化了对旧社会人吃人本质的主题的揭露。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581295"/>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暗示人物的命运。如《林黛玉进贾府》中对贾府的描写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表现了贾府的尊贵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也暗示了林黛玉的悲剧命运。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表现人物个性和生活情趣。如《装在套子里的人》中的环境描写表明了主人公的个性特点及其保守落后的思想。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此外小说的环境描写还有照应开头、前后呼应、烘托心情、暗示人物身份及内心世界等作用。答题时要结合人物、情节、主题等角度综合考虑。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答题模板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概括环境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对人物描写的作用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对情节的作用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推动、铺垫、暗示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对主题的作用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0294694"/>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8478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一盆兰花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老安是一个憨厚朴实的山民。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老安住在大山里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几间石墙、瓦顶的小屋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屋后是绿浪翻滚的千顷竹海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屋前是一池水波荡漾的山间湖泊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竹海的绿浪跌印在湖泊里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把清可见底的湖水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染成一池温润的碧玉。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老安非常爱这峰青水秀的大山。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老安也爱花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每当上山采药时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看见喜欢的花草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就挖回来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栽在自家那用竹篱笆圈成的小院里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有杜鹃、茶花、迎春、野玫瑰、山百合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最多的是兰花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老安栽了二十多盆的兰花。因此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老安院子里的花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就开得姹紫嫣红、芳香四溢。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93506"/>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这年春天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省城一位画家到山里写生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路过老安的家时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眼睛倏地被满院五彩缤纷的花点亮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背着画夹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推开篱笆门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走了进去。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画家陶醉在花香扑鼻的世界里。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你也喜欢花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正在侍弄花草的老安问。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是呵。尤其喜爱兰花呢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画家在那二十多盆兰花前蹲下来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很夸张地吸吸鼻子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仿佛要把花香全都吸进腹中。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兰花有的已经开了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有的长满嫩绿的花箭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正含苞待放。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画家忽然问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你这花卖不卖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老安憨憨地一笑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卖啥卖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这些花儿不金贵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都是俺在山里挖的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你要是喜欢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尽管拿去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画家掏出钱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一定得给你钱。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老安急忙用手挡住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啥钱不钱的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你也太小看俺山里人了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856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俩人拉扯了半天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画家被老安的朴实感动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从画夹里取出刚画好的画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我用这幅画换你一盆花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老安接过画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画的正是他们山乡的风景。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我是个画家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我叫李致宁。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画家选了一盆兰花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抱在怀里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欢喜地走了。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老安不知道这李致宁是何方神圣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把那幅画翻来覆去地看了半天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也看不懂它究竟好在哪里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便随手扔在桌上。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画家从老安那儿抱走一盆兰花的事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传遍了小山村。这天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几个外出打工刚回乡的年轻人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急匆匆地来找老安。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你被骗啦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那盆兰花肯定非常值钱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值啥钱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老安不解地问。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我打工的那个城市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一盆兰花最贵卖到五千多块钱呢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五千多块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老安的手开始抖动起来。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五千多块算啥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在花卉超市里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有一盆兰花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竟然卖了三万块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三万块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那是啥兰花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三万块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老安就是卖好些年的草药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也挣不到这么多钱呢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老安的手快速抖动起来。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那人来到院子里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仔细地看了看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指着其中的一盆说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好像就是这样的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画家抱走的正是这种兰花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老安的手剧烈地抖动起来。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几个年轻人说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一幅破画就骗了你三万块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打水漂啦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响都不响呢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老安的手飞快地抖啊抖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蹲在地上。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老安从牙缝里挤出一句话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这个狗日的画家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冲进屋里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找到那幅画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咬牙切齿地撕了个粉碎。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又是一年春天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一个来山里游玩的城里人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走进老安的院子。这个人也非常喜爱兰花。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城里人指着其中的一盆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这盆兰花卖不卖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老安斜着眼睛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你给啥价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老安重重地哼了声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你骗不了俺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这盆少了三万块钱不卖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那人惊叫一声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这不过是普普通通的一盆兰花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顶多值一百块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我不骗你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卖三万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你脑子有病啊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老安的眼里冒出火星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别以为俺啥都不懂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一个画家就用一幅画骗走了俺的一盆兰花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值三万块哩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叫啥名字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那人疑惑地问。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老安想了想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他叫李致宁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那人睁大了眼睛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李致宁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那幅画呢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老安愕然地看着他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那人急急地说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如果真是李致宁的画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我给你五万块钱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买下它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李致宁是位著名画家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市场上他的一幅画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最少也值十万块钱。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五万块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老安惊叫一声。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老安的手又剧烈地抖动起来。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老安的双手剧烈地抖啊抖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狠狠地抽了自己几个响亮的耳光。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小说中对老安生活环境和生活喜好的描写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47619"/>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2259860"/>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暗示了山民憨厚朴实性格形成的原因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为下文展开关于兰花的故事做了铺垫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推动了情节的发展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环境之静、喜好之雅与后文唯钱之俗对比强烈。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本题可结合描写的语句所在语段的位置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从内容、结构等角度思考。段首的一般作用主要有交代故事发生的背景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为下文埋伏笔、做铺垫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自然地引出下文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如果有环境描写还要考虑奠定全文的基调等。答题时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从以上角度组织答案即可。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9548863"/>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赢</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杨国峰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天空飘着雪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寒风霍霍地刮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天很冷。我专程爬上老鸹坡去做家访。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我要去的目的地是学生石头家。石头家住在老鸹坡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离学校</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华里远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平时寄宿在学校。每到双休日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不管是天晴还是落雨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石头都要回家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回家了却又不按时返校。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老鸹坡四壁苍翠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一涯竹林。经村民指点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我在村子的南端山坡脚找到了石头的家。一栋破烂不堪的木屋里有一位五十开外的妇人在喂鸡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妇人见我到来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先是傻傻地发呆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后来就有点激动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嘴里唔唔哇哇说着什么。折腾了半天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才知那妇人竟是个哑巴。我心一沉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这就是石头那位身体不健全的母亲吗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环境描写是小说艺术的一个重要内容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小说的环境包括自然环境和社会环境。自然环境对情节发展、气氛的渲染等起着重要作用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社会环境不仅包括故事发生的时间、地点、背景、人物的生活环境、场所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还包括人与人之间的关系。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妇人总算明白了我的来意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就用手指了指对面的竹林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示意石头进竹林去了。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我终于发现了石头正在撅着屁股挖冬笋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他怯怯地叫了一声老师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就停止了挖笋。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大声问他为什么不按时返校读书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却有闲心拱进竹林里挖冬笋。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一连串的诘问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把石头逼急了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他涨红着脸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嘴唇一阵痉挛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还是像往常一样哑着嘴不说话。我与石头僵持了一阵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石头一直回避我的诘问。末了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他终于说话了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说在这大雪天来老鸹坡走一趟不容易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还是到他家吃了饭再说。我生气地说你不说清楚我不吃饭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就陪着你挖笋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你挖多久我就陪多久。我索性蹲在地上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做出打持久战的姿态。我摸出一根烟点上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一摸兜却发现忘了带打火机。石头说他去家里给我找火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说着就想走。站住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你想借机开溜吗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你今天就是逃到天涯海角也要撵上你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我把香烟折断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捏在手心碾成一撮烟末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一甩手把烟末抛撒在雪地里。他急了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蹲在地上哭起来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他说他怎么不想好好读书呢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他甚至还想过读高中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母亲病。虽然现在免了学费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他作为特困生伙食费学校也给免了一部分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但他买学习用品、理发、乘船、坐车常常掏不出一分钱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让他难熬又难堪。母亲治病需要钱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他只好利用双休日上山采倒勾藤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挖野生姜、冬笋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但是商贩杀价杀得厉害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需要嘴巴和时间磨才能卖个好价钱。他慌着返校上课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没时间也没耐心同商贩讨价还价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自然难卖高价。他无奈地向我透露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他不想再读书了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这样三天打鱼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两天晒网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成绩老挣扎在及格线上很丢人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给老师添了麻烦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我怔住了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这是个苦命而倔强的孩子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老师一直在误解他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他需要有人帮他一把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可是谁来帮他呢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8478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我心中突然冒出一个离奇的念头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我和你定个君子协定好吗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冬笋你可以挖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但书也得读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只要你好好读书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你挖的冬笋我来收购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我开你最高价。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他陷入沉思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好久不说话</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以后石头挖到冬笋就送到我家里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我象征性地检查一下冬笋的质量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没有剔除个头小的挖烂了的冬笋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也没抖掉袋子里的泥沙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一股脑儿过秤。过秤后我立马把现金付给他。他每次从我手中接过钱时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眼里总是漾着感激和困惑。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此后他再没旷课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成绩也一天天进步了。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他成了一名大学生。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石头给我寄来了一包玉兰片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玉兰片里面藏着一封信。信中言辞恳切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浸漫着深情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让我感慨万千、唏嘘不已。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我是寒冬里的一个冬笋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冬笋是孱弱的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它需要呵护。您是一缕春风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一帘春雨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让我这个雪地里挣扎的笋芽长成一棵挺拔的修竹。我知道您收购我的冬笋赚不到一分钱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而且彻底赔本了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我心里一直不安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我迟早会报答您的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这是我和母亲亲手制作的一包玉兰片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这玉兰片寄托着我们母子的一片深情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您收下吧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原来这个秘密早就被石头识破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我哪有时间做冬笋生意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的冬笋一个也没有出售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除了自己吃了一部分其余的都烂掉了。但是我想大声地对石头说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如果说我收购冬笋赔了本的话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那么我赚取了一个濒临失学的孩子的心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我又是最大的赢家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选自《小小说大世界》</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4369075"/>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5" name="圆角矩形 14">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椭圆 16">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下列对小说有关内容的分析和概括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小说运用白描手法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在寒冷的雪天到石头家中家访的故事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故事虽然简单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但具有很强的感染力。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小说着力描写天寒雪飘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远离城区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道路难行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木屋破烂不堪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以暗示石头想退学的原因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有利于揭示小说的主题。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收购石头家的冬笋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一方面是自己吃着方便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一方面是帮助石头克服暂时的困难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使他努力读书学习改变命运。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石头经常不能按时返校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利用课余时间挖冬笋以补贴家用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的帮助下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学习成绩有了明显进步。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小说描写石头妈妈的神态、动作等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揭示她家经济困难、生活拮据使石头产生退学的念头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巧妙地过渡到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收购冬笋的情节上来。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8" name="五边形 4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50" name="组合 49"/>
          <p:cNvGrpSpPr/>
          <p:nvPr/>
        </p:nvGrpSpPr>
        <p:grpSpPr>
          <a:xfrm>
            <a:off x="251520" y="4087818"/>
            <a:ext cx="8640960" cy="2581542"/>
            <a:chOff x="251520" y="1884545"/>
            <a:chExt cx="8640960" cy="2581542"/>
          </a:xfrm>
        </p:grpSpPr>
        <p:grpSp>
          <p:nvGrpSpPr>
            <p:cNvPr id="51" name="组合 50"/>
            <p:cNvGrpSpPr/>
            <p:nvPr/>
          </p:nvGrpSpPr>
          <p:grpSpPr>
            <a:xfrm>
              <a:off x="251520" y="1884545"/>
              <a:ext cx="8640960" cy="2581542"/>
              <a:chOff x="251520" y="-160654"/>
              <a:chExt cx="8640960" cy="2581542"/>
            </a:xfrm>
          </p:grpSpPr>
          <p:sp>
            <p:nvSpPr>
              <p:cNvPr id="53" name="五边形 5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4" name="燕尾形 5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5" name="组合 54"/>
              <p:cNvGrpSpPr/>
              <p:nvPr/>
            </p:nvGrpSpPr>
            <p:grpSpPr>
              <a:xfrm>
                <a:off x="251520" y="-160654"/>
                <a:ext cx="8640960" cy="2264536"/>
                <a:chOff x="251520" y="-160654"/>
                <a:chExt cx="8640960" cy="2264536"/>
              </a:xfrm>
            </p:grpSpPr>
            <p:sp>
              <p:nvSpPr>
                <p:cNvPr id="56" name="矩形 55"/>
                <p:cNvSpPr/>
                <p:nvPr/>
              </p:nvSpPr>
              <p:spPr>
                <a:xfrm>
                  <a:off x="251520" y="-160654"/>
                  <a:ext cx="8640960" cy="226453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28"/>
                <p:cNvSpPr txBox="1"/>
                <p:nvPr/>
              </p:nvSpPr>
              <p:spPr>
                <a:xfrm>
                  <a:off x="8371094" y="-15061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2" name="矩形 51"/>
            <p:cNvSpPr>
              <a:spLocks noChangeAspect="1"/>
            </p:cNvSpPr>
            <p:nvPr/>
          </p:nvSpPr>
          <p:spPr>
            <a:xfrm>
              <a:off x="508000" y="2213057"/>
              <a:ext cx="8128000" cy="1938992"/>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石头想退学的原因不是</a:t>
              </a:r>
              <a:r>
                <a:rPr lang="en-US" altLang="zh-CN" sz="2000" dirty="0"/>
                <a:t>“</a:t>
              </a:r>
              <a:r>
                <a:rPr lang="zh-CN" altLang="zh-CN" sz="2000" dirty="0"/>
                <a:t>天寒雪飘</a:t>
              </a:r>
              <a:r>
                <a:rPr lang="en-US" altLang="zh-CN" sz="2000" dirty="0"/>
                <a:t>,</a:t>
              </a:r>
              <a:r>
                <a:rPr lang="zh-CN" altLang="zh-CN" sz="2000" dirty="0"/>
                <a:t>远离城区</a:t>
              </a:r>
              <a:r>
                <a:rPr lang="en-US" altLang="zh-CN" sz="2000" dirty="0"/>
                <a:t>”</a:t>
              </a:r>
              <a:r>
                <a:rPr lang="zh-CN" altLang="zh-CN" sz="2000" dirty="0"/>
                <a:t>等自然原因</a:t>
              </a:r>
              <a:r>
                <a:rPr lang="en-US" altLang="zh-CN" sz="2000" dirty="0"/>
                <a:t>,</a:t>
              </a:r>
              <a:r>
                <a:rPr lang="zh-CN" altLang="zh-CN" sz="2000" dirty="0"/>
                <a:t>主要是贫穷、妈妈残疾等原因。</a:t>
              </a:r>
              <a:r>
                <a:rPr lang="en-US" altLang="zh-CN" sz="2000" dirty="0"/>
                <a:t>C</a:t>
              </a:r>
              <a:r>
                <a:rPr lang="zh-CN" altLang="zh-CN" sz="2000" dirty="0"/>
                <a:t>项</a:t>
              </a:r>
              <a:r>
                <a:rPr lang="en-US" altLang="zh-CN" sz="2000" dirty="0"/>
                <a:t>,“</a:t>
              </a:r>
              <a:r>
                <a:rPr lang="zh-CN" altLang="zh-CN" sz="2000" dirty="0"/>
                <a:t>自己吃着方便</a:t>
              </a:r>
              <a:r>
                <a:rPr lang="en-US" altLang="zh-CN" sz="2000" dirty="0"/>
                <a:t>”</a:t>
              </a:r>
              <a:r>
                <a:rPr lang="zh-CN" altLang="zh-CN" sz="2000" dirty="0"/>
                <a:t>的说法不妥</a:t>
              </a:r>
              <a:r>
                <a:rPr lang="en-US" altLang="zh-CN" sz="2000" dirty="0"/>
                <a:t>,</a:t>
              </a:r>
              <a:r>
                <a:rPr lang="zh-CN" altLang="zh-CN" sz="2000" dirty="0"/>
                <a:t>主要是不让石头退学</a:t>
              </a:r>
              <a:r>
                <a:rPr lang="en-US" altLang="zh-CN" sz="2000" dirty="0"/>
                <a:t>,</a:t>
              </a:r>
              <a:r>
                <a:rPr lang="zh-CN" altLang="zh-CN" sz="2000" dirty="0"/>
                <a:t>能使他专心读书。</a:t>
              </a:r>
              <a:r>
                <a:rPr lang="en-US" altLang="zh-CN" sz="2000" dirty="0"/>
                <a:t>E</a:t>
              </a:r>
              <a:r>
                <a:rPr lang="zh-CN" altLang="zh-CN" sz="2000" dirty="0"/>
                <a:t>项</a:t>
              </a:r>
              <a:r>
                <a:rPr lang="en-US" altLang="zh-CN" sz="2000" dirty="0"/>
                <a:t>,“</a:t>
              </a:r>
              <a:r>
                <a:rPr lang="zh-CN" altLang="zh-CN" sz="2000" dirty="0"/>
                <a:t>巧妙地过渡到</a:t>
              </a:r>
              <a:r>
                <a:rPr lang="en-US" altLang="zh-CN" sz="2000" dirty="0"/>
                <a:t>‘</a:t>
              </a:r>
              <a:r>
                <a:rPr lang="zh-CN" altLang="zh-CN" sz="2000" dirty="0"/>
                <a:t>我</a:t>
              </a:r>
              <a:r>
                <a:rPr lang="en-US" altLang="zh-CN" sz="2000" dirty="0"/>
                <a:t>’</a:t>
              </a:r>
              <a:r>
                <a:rPr lang="zh-CN" altLang="zh-CN" sz="2000" dirty="0"/>
                <a:t>收购冬笋的情节上来</a:t>
              </a:r>
              <a:r>
                <a:rPr lang="en-US" altLang="zh-CN" sz="2000" dirty="0"/>
                <a:t>”</a:t>
              </a:r>
              <a:r>
                <a:rPr lang="zh-CN" altLang="zh-CN" sz="2000" dirty="0"/>
                <a:t>不全面</a:t>
              </a:r>
              <a:r>
                <a:rPr lang="en-US" altLang="zh-CN" sz="2000" dirty="0"/>
                <a:t>,</a:t>
              </a:r>
              <a:r>
                <a:rPr lang="zh-CN" altLang="zh-CN" sz="2000" dirty="0"/>
                <a:t>还包括</a:t>
              </a:r>
              <a:r>
                <a:rPr lang="en-US" altLang="zh-CN" sz="2000" dirty="0"/>
                <a:t>“</a:t>
              </a:r>
              <a:r>
                <a:rPr lang="zh-CN" altLang="zh-CN" sz="2000" dirty="0"/>
                <a:t>我</a:t>
              </a:r>
              <a:r>
                <a:rPr lang="en-US" altLang="zh-CN" sz="2000" dirty="0"/>
                <a:t>”</a:t>
              </a:r>
              <a:r>
                <a:rPr lang="zh-CN" altLang="zh-CN" sz="2000" dirty="0"/>
                <a:t>到竹林里去了解石头的思想行为。</a:t>
              </a:r>
            </a:p>
          </p:txBody>
        </p:sp>
      </p:grpSp>
      <p:grpSp>
        <p:nvGrpSpPr>
          <p:cNvPr id="58" name="组合 57"/>
          <p:cNvGrpSpPr/>
          <p:nvPr/>
        </p:nvGrpSpPr>
        <p:grpSpPr>
          <a:xfrm>
            <a:off x="251520" y="5633844"/>
            <a:ext cx="8640960" cy="1035516"/>
            <a:chOff x="251520" y="4869160"/>
            <a:chExt cx="8640960" cy="1035516"/>
          </a:xfrm>
        </p:grpSpPr>
        <p:grpSp>
          <p:nvGrpSpPr>
            <p:cNvPr id="59" name="组合 58"/>
            <p:cNvGrpSpPr/>
            <p:nvPr/>
          </p:nvGrpSpPr>
          <p:grpSpPr>
            <a:xfrm>
              <a:off x="251520" y="4869160"/>
              <a:ext cx="8640960" cy="1035516"/>
              <a:chOff x="251520" y="3872081"/>
              <a:chExt cx="8640960" cy="1035516"/>
            </a:xfrm>
          </p:grpSpPr>
          <p:sp>
            <p:nvSpPr>
              <p:cNvPr id="61" name="五边形 6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2" name="五边形 6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3" name="燕尾形 6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矩形 6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0" name="矩形 59"/>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A</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D</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B</a:t>
              </a:r>
              <a:r>
                <a:rPr lang="zh-CN" altLang="zh-CN" sz="2000" dirty="0"/>
                <a:t>、</a:t>
              </a:r>
              <a:r>
                <a:rPr lang="en-US" altLang="zh-CN" sz="2000" dirty="0"/>
                <a:t>C</a:t>
              </a:r>
              <a:r>
                <a:rPr lang="zh-CN" altLang="zh-CN" sz="2000" dirty="0"/>
                <a:t>不给分</a:t>
              </a:r>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childTnLst>
                          </p:cTn>
                        </p:par>
                      </p:childTnLst>
                    </p:cTn>
                  </p:par>
                </p:childTnLst>
              </p:cTn>
              <p:nextCondLst>
                <p:cond evt="onClick" delay="0">
                  <p:tgtEl>
                    <p:spTgt spid="49"/>
                  </p:tgtEl>
                </p:cond>
              </p:nextCondLst>
            </p:seq>
            <p:seq concurrent="1" nextAc="seek">
              <p:cTn id="8" restart="whenNotActive" fill="hold" evtFilter="cancelBubble" nodeType="interactiveSeq">
                <p:stCondLst>
                  <p:cond evt="onClick" delay="0">
                    <p:tgtEl>
                      <p:spTgt spid="5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0"/>
                                        </p:tgtEl>
                                      </p:cBhvr>
                                    </p:animEffect>
                                    <p:set>
                                      <p:cBhvr>
                                        <p:cTn id="13" dur="1" fill="hold">
                                          <p:stCondLst>
                                            <p:cond delay="499"/>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14" restart="whenNotActive" fill="hold" evtFilter="cancelBubble" nodeType="interactiveSeq">
                <p:stCondLst>
                  <p:cond evt="onClick" delay="0">
                    <p:tgtEl>
                      <p:spTgt spid="4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down)">
                                      <p:cBhvr>
                                        <p:cTn id="19" dur="500"/>
                                        <p:tgtEl>
                                          <p:spTgt spid="58"/>
                                        </p:tgtEl>
                                      </p:cBhvr>
                                    </p:animEffect>
                                  </p:childTnLst>
                                </p:cTn>
                              </p:par>
                            </p:childTnLst>
                          </p:cTn>
                        </p:par>
                      </p:childTnLst>
                    </p:cTn>
                  </p:par>
                </p:childTnLst>
              </p:cTn>
              <p:nextCondLst>
                <p:cond evt="onClick" delay="0">
                  <p:tgtEl>
                    <p:spTgt spid="48"/>
                  </p:tgtEl>
                </p:cond>
              </p:nextCondLst>
            </p:seq>
            <p:seq concurrent="1" nextAc="seek">
              <p:cTn id="20" restart="whenNotActive" fill="hold" evtFilter="cancelBubble" nodeType="interactiveSeq">
                <p:stCondLst>
                  <p:cond evt="onClick" delay="0">
                    <p:tgtEl>
                      <p:spTgt spid="5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8"/>
                                        </p:tgtEl>
                                      </p:cBhvr>
                                    </p:animEffect>
                                    <p:set>
                                      <p:cBhvr>
                                        <p:cTn id="25" dur="1" fill="hold">
                                          <p:stCondLst>
                                            <p:cond delay="4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0" name="圆角矩形 9">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060848"/>
            <a:ext cx="573426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简要分析第一段环境描写的作用</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22109"/>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天空飘着雪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寒风霍霍地刮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天很冷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交代故事发生的季节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渲染了一种特定的氛围。</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烘托人物的心境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暗示了人物可怜的命运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揭示人物性格。</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为下文写老师收购冬笋的情节做铺垫。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从内容的角度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寒风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等关键词交代了故事发生的时间。从人物塑造的角度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烘托了人物的心境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暗示了人物可怜的命运。从结构的角度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为下文故事情节的展开做了铺垫。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9" name="矩形 8"/>
          <p:cNvSpPr>
            <a:spLocks noChangeAspect="1"/>
          </p:cNvSpPr>
          <p:nvPr/>
        </p:nvSpPr>
        <p:spPr>
          <a:xfrm>
            <a:off x="508000" y="1556792"/>
            <a:ext cx="482375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石头有哪些性格特点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2018733"/>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善解人意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孝敬母亲。石头体谅老师大雪天来老鸹坡不容易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请老师到他家吃饭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还要回家给老师找火。</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坚强有韧性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勇于承担责任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积极改善生存条件。父亲死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为给母亲治病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他利用双休日上山采倒勾藤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挖野生姜、冬笋补贴家用。</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知恩图报。石头成为大学生后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给老师寄来了一包玉兰片和一封感谢信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表示要报答老师。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要抓住人物的主要活动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石头上学迟到、成绩下降的原因是挖冬笋以补贴家用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他又因为经济困难、生活拮据而萌生辍学的念头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表现出他的坚忍、勇于承担责任。石头请老师到家里吃饭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要给老师找火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又表现了他的善解人意。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down)">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8" name="矩形 7"/>
          <p:cNvSpPr>
            <a:spLocks noChangeAspect="1"/>
          </p:cNvSpPr>
          <p:nvPr/>
        </p:nvSpPr>
        <p:spPr>
          <a:xfrm>
            <a:off x="508000" y="139199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小说最后写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是最大的赢家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有人认为石头才是最大的赢家。你的看法呢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谈谈具体理由。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8000" y="2254097"/>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是最大的赢家。</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品性善良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为学生的前途和未来着想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牺牲自己的利益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但赚取了一个濒临失学的孩子的心。</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赢得了学生的尊重、感恩和回报。</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对石头教育的成功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教书育人的信念。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石头才是最大的赢家。</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石头在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的教育与帮助下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经济明显好转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有精力专心学习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成绩有了明显提高。</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石头如愿以偿地考上了大学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并认识到杨老师的一片至诚的苦心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性格走向成熟与独立。</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一个人孤立奋斗很难成功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石头因他人的帮助实现了腾飞的梦想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积累了丰富的人生阅历。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与石头都是最大的赢家。综合上面两种观点分析即可。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这是一道开放性试题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或石头为大赢家均可。答题时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首先要明确自己的观点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然后从情节、人物形象、主题等方面阐释。最后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结合全文内容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精心组织语言。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4191306"/>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5679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东坛井的陈皮匠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一个地方只要历史长了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就会产生些离奇的故事。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古城就是这样一个地方。当你花费了比去欧洲还要多的时间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从大城市曲里拐弯地来到这里时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疲惫的身心会猛然因眼前远离现代文明的古奥而震颤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唐宋格局、明清街院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这化石一样的小城里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似乎每一扇刻着秦琼尉迟恭的老木门后面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都有一个传承了五千年的大家族在繁衍生息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而每一个迎面过来的人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他穿得越是普通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你越是不敢小瞧他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因为他的身上自然地洋溢着只有在这样的古城里生长的人才有的恬静和自信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哪怕他只是一个绱鞋掌钉的小皮匠。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73453"/>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老人和马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月亮从东山后面升起来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就挂在山顶那棵树的梢上。院子里没点灯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只有院西墙马棚那儿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一星红红的火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在月光底下明明灭灭。何处的笛声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被山风一路送过来。声音时高时低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时强时弱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断断续续。听不出什么曲调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却跟山里的夜风一般寒凉。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老师知道你心里有委屈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但有什么办法呢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手里的一袋烟终于抽完了。老人将烟袋锅子在脚后跟上轻轻磕了磕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向笛声飘来的方向望一眼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转身走向西墙边上的马棚。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马棚底下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一匹浑身雪白的老马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正静静地站在那里。一动也不动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像入定的老僧。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42738"/>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那是一匹跟他一样老的老马了。跟着他在这一带的山山水水间来来回回已经走了近三十年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走了多少路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摔了多少跤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身上留了多少伤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他记不清了。今夜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他心里只有一种沉得让人透不过气来的悲伤。他是来跟老马告别的。明天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他就离开这里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到山下去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马还要留在这里。马还不能退休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因为还没有给它找到一个新的合适的接班人。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老伙计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腿上这伤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还疼吧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阴天下雨要犯病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你自己可要小心</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3908607235"/>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76517"/>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老人在老马的左前腿那儿站住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迟缓地弯下腰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去抚摸老马腿上那块伤。那是那个暴雨天留下的。那天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他和老马如往常一样到山上去接孩子。回学校的路上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风雨就来了。那天风刮得邪乎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要把整座山都拔起来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雨浇得人眼睛睁不开。三个孩子坐在马背上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他牵着马走在前面探路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马小心翼翼地跟在他后面顺着他找的路往前走。雨天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原本就陡的山路变得更加泥泞难行。在一处近六十度的陡坡前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马尝试了几次都没能上去。马背上的孩子们坐不住了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要下来自己走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被他制止了。他心疼马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更心疼那些山里的娃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为了学点文化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那些孩子每天要翻山越岭走几十里山路才到那所只有他一个老师的小学。他让孩子们坐稳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破天荒地冲老马发了脾气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不中用的东西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这点儿坡也上不去。老马似乎听懂了他的话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没有丝毫抱怨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它用力晃了晃双耳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再一次奋力往坡上冲去。接近坡顶时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老马像一堵墙重重地倒下去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前腿正跪在一块锋利的山石上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2887415"/>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老马的伤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后来用了孩子们从家里带来的草药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那条腿却是瘸了。他的心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也从此缺了一角。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还有马的那只右眼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是在那次送孩子回家的路上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被路边突然倒下来的一棵树给戳瞎的。那一次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真的把他的心都要给疼碎了。他眼睁睁看着一支尖尖的枯树枝直直插进了老马的右眼窝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咕嘟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一下冒出来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把它前胸处的那片雪白的毛都染红了。他以为那次老马死定了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就算不死也不能再继续和他一起去接送孩子们了。让他没想到的是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他刚走出屋门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老马就在马棚里急切地向他呼唤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该去接孩子们了。他这个再苦再累也不流泪的汉子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那天抱着马脖子呜呜地哭了。如果山外的那些人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能有老马的一半的心思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山里孩子们的境况可就不一样了。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4585393"/>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48478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他不比老马更好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他的右胳膊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也是在那次事故中永远残疾了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老伙计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你跟着我受苦了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你是咱山里人的大功臣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老人围着老马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恨不得把它身上的每一寸肌肤都抚摸遍。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那些山里的孩子们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一茬儿又一茬儿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被那匹马驮进学校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驮出大山。他们读了中学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走到山外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有了体面的生活。他和马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却是老了。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儿子带他去体检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诊断书上列了近十种大大小小的病。儿子惊晕了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便给他下了死命令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不下山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押也要把他押回去。他也确实老了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黑板上的字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原是黑白分明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现在在他眼里却是模糊一片</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7983162"/>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他不管儿子押不押。只说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没有找到合适的接班人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他死也要死在山上。孩子们不能一日无老师。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奔波了很多天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上上下下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远远近近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没人愿意来。深山旷野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谁愿意把青春埋在这里。最后他想到了自己的学生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那个坐在马背上走出大山的孩子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读了一所不错的师范学校</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他去找学生。拎了两斤老白干。他说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学生听。学生听完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面露难色。学生联系了一家市里的中学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已有眉目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他伤了心。和着眼泪一杯又一杯地喝着闷酒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心里却没埋怨。他把那些孩子们送出大山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就是希望他们从此能过上好生活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学生还是把他手上的酒杯夺去了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您给我点时间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学生跟着他一道来到这所阔别已久的小学。三十年过去了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屋还是那屋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人还是那人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只那些明朗朗的脸不一样了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3392649"/>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笛声继续随了风送过来。这一次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他听得真切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是他曾经教孩子们唱过多次的《在希望的田野上》。欢快的笛声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已不似先前那般寒凉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在夜风里有节奏地舞着。他轻声随着笛子的旋律哼唱起来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我们的家乡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在希望的田野上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老马似乎也受了感染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不再入定般安静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它用力摇晃着耳朵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四蹄有节奏地在地上轻轻踢踏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老人的大手轻轻抚遍老马的全身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嘴里的声音渐渐模糊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眼角有凉凉的泪缓慢滑下来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老伙计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小子是新手上路呵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你再辛苦带他一程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3165639"/>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2" name="圆角矩形 11">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椭圆 13">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5" name="椭圆 14">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下列关于原文内容的分析和概括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这篇小说是一篇感人至深的作品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文章没有扑面而来的震撼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却在华丽精巧的文字背后潜藏着动人的力量。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老人是大山里的小学唯一的老师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确实老了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他还会一直义无反顾地接学生上课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给学生上课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送学生回家。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老人和马有着相同的经历、性情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共同的品格、命运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作者将人和马两个形象叠合起来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赞美不计回报的无私奉献精神。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老人老了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不得不离开大山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他的学生最终成了他的接班人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也将是老人精神的继承者。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小说以第二人称为主要叙述视角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不受时空限制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灵活自由。中间穿插第三人称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使叙述的对象得以立体化展现。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4" name="五边形 3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5" name="五边形 34"/>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7" name="组合 36"/>
          <p:cNvGrpSpPr/>
          <p:nvPr/>
        </p:nvGrpSpPr>
        <p:grpSpPr>
          <a:xfrm>
            <a:off x="251520" y="4985572"/>
            <a:ext cx="8640960" cy="1683788"/>
            <a:chOff x="251520" y="2782299"/>
            <a:chExt cx="8640960" cy="1683788"/>
          </a:xfrm>
        </p:grpSpPr>
        <p:grpSp>
          <p:nvGrpSpPr>
            <p:cNvPr id="38" name="组合 37"/>
            <p:cNvGrpSpPr/>
            <p:nvPr/>
          </p:nvGrpSpPr>
          <p:grpSpPr>
            <a:xfrm>
              <a:off x="251520" y="2782299"/>
              <a:ext cx="8640960" cy="1683788"/>
              <a:chOff x="251520" y="737100"/>
              <a:chExt cx="8640960" cy="1683788"/>
            </a:xfrm>
          </p:grpSpPr>
          <p:sp>
            <p:nvSpPr>
              <p:cNvPr id="40" name="五边形 3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2" name="组合 41"/>
              <p:cNvGrpSpPr/>
              <p:nvPr/>
            </p:nvGrpSpPr>
            <p:grpSpPr>
              <a:xfrm>
                <a:off x="251520" y="737100"/>
                <a:ext cx="8640960" cy="1366782"/>
                <a:chOff x="251520" y="737100"/>
                <a:chExt cx="8640960" cy="1366782"/>
              </a:xfrm>
            </p:grpSpPr>
            <p:sp>
              <p:nvSpPr>
                <p:cNvPr id="43" name="矩形 42"/>
                <p:cNvSpPr/>
                <p:nvPr/>
              </p:nvSpPr>
              <p:spPr>
                <a:xfrm>
                  <a:off x="251520" y="737100"/>
                  <a:ext cx="8640960" cy="136678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28"/>
                <p:cNvSpPr txBox="1"/>
                <p:nvPr/>
              </p:nvSpPr>
              <p:spPr>
                <a:xfrm>
                  <a:off x="8371094" y="73710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9" name="矩形 38"/>
            <p:cNvSpPr>
              <a:spLocks noChangeAspect="1"/>
            </p:cNvSpPr>
            <p:nvPr/>
          </p:nvSpPr>
          <p:spPr>
            <a:xfrm>
              <a:off x="508000" y="3100775"/>
              <a:ext cx="8128000" cy="1015663"/>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华丽精巧的文字</a:t>
              </a:r>
              <a:r>
                <a:rPr lang="en-US" altLang="zh-CN" sz="2000" dirty="0"/>
                <a:t>”</a:t>
              </a:r>
              <a:r>
                <a:rPr lang="zh-CN" altLang="zh-CN" sz="2000" dirty="0"/>
                <a:t>错</a:t>
              </a:r>
              <a:r>
                <a:rPr lang="en-US" altLang="zh-CN" sz="2000" dirty="0"/>
                <a:t>,</a:t>
              </a:r>
              <a:r>
                <a:rPr lang="zh-CN" altLang="zh-CN" sz="2000" dirty="0"/>
                <a:t>应为</a:t>
              </a:r>
              <a:r>
                <a:rPr lang="en-US" altLang="zh-CN" sz="2000" dirty="0"/>
                <a:t>“</a:t>
              </a:r>
              <a:r>
                <a:rPr lang="zh-CN" altLang="zh-CN" sz="2000" dirty="0"/>
                <a:t>平淡的文字</a:t>
              </a:r>
              <a:r>
                <a:rPr lang="en-US" altLang="zh-CN" sz="2000" dirty="0"/>
                <a:t>”</a:t>
              </a:r>
              <a:r>
                <a:rPr lang="zh-CN" altLang="zh-CN" sz="2000" dirty="0"/>
                <a:t>。</a:t>
              </a:r>
              <a:r>
                <a:rPr lang="en-US" altLang="zh-CN" sz="2000" dirty="0"/>
                <a:t>E</a:t>
              </a:r>
              <a:r>
                <a:rPr lang="zh-CN" altLang="zh-CN" sz="2000" dirty="0"/>
                <a:t>项</a:t>
              </a:r>
              <a:r>
                <a:rPr lang="en-US" altLang="zh-CN" sz="2000" dirty="0"/>
                <a:t>,“</a:t>
              </a:r>
              <a:r>
                <a:rPr lang="zh-CN" altLang="zh-CN" sz="2000" dirty="0"/>
                <a:t>第二人称</a:t>
              </a:r>
              <a:r>
                <a:rPr lang="en-US" altLang="zh-CN" sz="2000" dirty="0"/>
                <a:t>”</a:t>
              </a:r>
              <a:r>
                <a:rPr lang="zh-CN" altLang="zh-CN" sz="2000" dirty="0"/>
                <a:t>和</a:t>
              </a:r>
              <a:r>
                <a:rPr lang="en-US" altLang="zh-CN" sz="2000" dirty="0"/>
                <a:t>“</a:t>
              </a:r>
              <a:r>
                <a:rPr lang="zh-CN" altLang="zh-CN" sz="2000" dirty="0"/>
                <a:t>第三人称</a:t>
              </a:r>
              <a:r>
                <a:rPr lang="en-US" altLang="zh-CN" sz="2000" dirty="0"/>
                <a:t>”</a:t>
              </a:r>
              <a:r>
                <a:rPr lang="zh-CN" altLang="zh-CN" sz="2000" dirty="0"/>
                <a:t>应互换位置。</a:t>
              </a:r>
            </a:p>
          </p:txBody>
        </p:sp>
      </p:grpSp>
      <p:grpSp>
        <p:nvGrpSpPr>
          <p:cNvPr id="45" name="组合 44"/>
          <p:cNvGrpSpPr/>
          <p:nvPr/>
        </p:nvGrpSpPr>
        <p:grpSpPr>
          <a:xfrm>
            <a:off x="251520" y="5633844"/>
            <a:ext cx="8640960" cy="1035516"/>
            <a:chOff x="251520" y="4869160"/>
            <a:chExt cx="8640960" cy="1035516"/>
          </a:xfrm>
        </p:grpSpPr>
        <p:grpSp>
          <p:nvGrpSpPr>
            <p:cNvPr id="46" name="组合 45"/>
            <p:cNvGrpSpPr/>
            <p:nvPr/>
          </p:nvGrpSpPr>
          <p:grpSpPr>
            <a:xfrm>
              <a:off x="251520" y="4869160"/>
              <a:ext cx="8640960" cy="1035516"/>
              <a:chOff x="251520" y="3872081"/>
              <a:chExt cx="8640960" cy="1035516"/>
            </a:xfrm>
          </p:grpSpPr>
          <p:sp>
            <p:nvSpPr>
              <p:cNvPr id="48" name="五边形 4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0" name="燕尾形 4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矩形 50"/>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7" name="矩形 46"/>
            <p:cNvSpPr>
              <a:spLocks noChangeAspect="1"/>
            </p:cNvSpPr>
            <p:nvPr/>
          </p:nvSpPr>
          <p:spPr>
            <a:xfrm>
              <a:off x="539552" y="5144526"/>
              <a:ext cx="8064896" cy="400110"/>
            </a:xfrm>
            <a:prstGeom prst="rect">
              <a:avLst/>
            </a:prstGeom>
          </p:spPr>
          <p:txBody>
            <a:bodyPr wrap="square">
              <a:spAutoFit/>
            </a:bodyPr>
            <a:lstStyle/>
            <a:p>
              <a:r>
                <a:rPr lang="en-US" altLang="zh-CN" sz="2000" dirty="0"/>
                <a:t>AE</a:t>
              </a:r>
              <a:endParaRPr lang="zh-CN" altLang="zh-CN" sz="2000" dirty="0"/>
            </a:p>
          </p:txBody>
        </p:sp>
      </p:grpSp>
    </p:spTree>
    <p:extLst>
      <p:ext uri="{BB962C8B-B14F-4D97-AF65-F5344CB8AC3E}">
        <p14:creationId xmlns:p14="http://schemas.microsoft.com/office/powerpoint/2010/main" xmlns="" val="1371308395"/>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childTnLst>
                    </p:cTn>
                  </p:par>
                </p:childTnLst>
              </p:cTn>
              <p:nextCondLst>
                <p:cond evt="onClick" delay="0">
                  <p:tgtEl>
                    <p:spTgt spid="35"/>
                  </p:tgtEl>
                </p:cond>
              </p:nextCondLst>
            </p:seq>
            <p:seq concurrent="1" nextAc="seek">
              <p:cTn id="8" restart="whenNotActive" fill="hold" evtFilter="cancelBubble" nodeType="interactiveSeq">
                <p:stCondLst>
                  <p:cond evt="onClick" delay="0">
                    <p:tgtEl>
                      <p:spTgt spid="3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7"/>
                                        </p:tgtEl>
                                      </p:cBhvr>
                                    </p:animEffect>
                                    <p:set>
                                      <p:cBhvr>
                                        <p:cTn id="13"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7"/>
                  </p:tgtEl>
                </p:cond>
              </p:nextCondLst>
            </p:seq>
            <p:seq concurrent="1" nextAc="seek">
              <p:cTn id="14" restart="whenNotActive" fill="hold" evtFilter="cancelBubble" nodeType="interactiveSeq">
                <p:stCondLst>
                  <p:cond evt="onClick" delay="0">
                    <p:tgtEl>
                      <p:spTgt spid="3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childTnLst>
                          </p:cTn>
                        </p:par>
                      </p:childTnLst>
                    </p:cTn>
                  </p:par>
                </p:childTnLst>
              </p:cTn>
              <p:nextCondLst>
                <p:cond evt="onClick" delay="0">
                  <p:tgtEl>
                    <p:spTgt spid="34"/>
                  </p:tgtEl>
                </p:cond>
              </p:nextCondLst>
            </p:seq>
            <p:seq concurrent="1" nextAc="seek">
              <p:cTn id="20" restart="whenNotActive" fill="hold" evtFilter="cancelBubble" nodeType="interactiveSeq">
                <p:stCondLst>
                  <p:cond evt="onClick" delay="0">
                    <p:tgtEl>
                      <p:spTgt spid="4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5"/>
                                        </p:tgtEl>
                                      </p:cBhvr>
                                    </p:animEffect>
                                    <p:set>
                                      <p:cBhvr>
                                        <p:cTn id="25"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3" name="椭圆 32">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98884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小说开头的景物描写有什么作用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请联系全文简要分析。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7588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交代故事发生的时间、地点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营造出寒凉的氛围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烘托出学生纠结的心情。</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与最后一段首尾呼应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通过笛声由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的转变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揭示人物的心理转变。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环境描写的作用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一般有交代时间、地点、营造气氛、烘托人物心情、促进情节发展、刻画人物性格等。小说开头交代了时间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没点灯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明明灭灭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笛声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等可以看出氛围的寒凉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最后一段也提到了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笛声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首尾呼应。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3039639"/>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77281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小说中老人这一形象有哪些特点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2234417"/>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任劳任怨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他在这一带的山山水水间来来回回已经走了近三十年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走了多少路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摔了多少跤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身上留了多少伤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他记不清了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但仍然毫无怨言担起重任。</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默默奉献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默默工作近三十年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不求回报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接送学生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给学生上课。</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担心忧虑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他确实老了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担心没有接班人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为乡村教育的困境而忧虑。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首先要认真阅读文本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抓住文中对人物的言行、心理活动的描写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由情节概括出人物特点。如老人近三十年来在条件艰苦的山村教学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体现了其任劳任怨、默默奉献的特点。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5273480"/>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down)">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沿袭着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食不过午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似乎只有传统小吃。但古城里曾经严格遵守另一种做生意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时不过午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老规矩的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却还有一个人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那就是东坛井的陈皮匠。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东坛井是一条老街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街头有一口叫东坛井的千年老井。老井现在是文物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周围砌了台子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被重点保护了。陈皮匠的家就是陈家大院子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在老井东边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大院有两套天井一个后花园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一栋小巧的绣楼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后面一套天井是皮匠的藏书室。陈家大院子的正门在与街面丁对着的巷子里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除了家人进出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平时总关着。隔了街道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皮匠的摊子在老井西面的醋吧街沿上。皮匠从十九岁开始就在那里摆摊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没人说他不能在那里摆摊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他是这条街上最正宗的土著。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8" name="矩形 7"/>
          <p:cNvSpPr>
            <a:spLocks noChangeAspect="1"/>
          </p:cNvSpPr>
          <p:nvPr/>
        </p:nvSpPr>
        <p:spPr>
          <a:xfrm>
            <a:off x="508000" y="141277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这篇小说反映的社会现实引发了你怎样的思考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请联系老人的精神、老人的忧虑和学生的纠结加以探究。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265201"/>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老人是大山里唯一的老师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任劳任怨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为乡村教育默默奉献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令人敬佩。</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老人确实老了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可是没有人愿意来接班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他四处奔波。如果山外的那些人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能有老马一半的心思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山里孩子们的境况可就不一样了。仍旧艰难的乡村教育现实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令人心酸和深思。</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老人想叫学生接班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学生面露难色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经过一段时间思考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最终答应。人都想过上好生活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可以理解。但在物质和精神有冲突的情况下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学生最终选择薪火相传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继承老人精神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更是难能可贵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令人欣喜。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题干对思考方向已经有了明确的提示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作答时就要对这三个方面表明自己的看法。对老人的行为应当赞赏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对老人的忧虑予以认同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对学生的纠结予以理解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对其态度转变表示赞赏。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6755774"/>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down)">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皮匠的手艺好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补的鞋既巴适又牢实。了解他的人都说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一个老高中生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灵巧得能绣花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随便做啥也能成气候嘛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去当皮匠。皮匠才不这样想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他悠闲自在地守在摊子上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不管生意好坏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中午十二点都要准时收摊。他上午挣了多少钱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下午就要买多少钱的书。古城收售旧书和收藏旧书的人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都认得他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晓得他在意哪一类书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只要看到他来了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立马抱一摞出来任他选。钱不够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第二天拿来就是了。古城的人都爱老书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或者自己读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或者倒来倒去当古董卖。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皮匠一般都待在他的藏书室里。至于他在里面干些啥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皮匠娘子从不过问。要休息的时候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只是在外面喊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等你哈。皮匠听了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先咳嗽一声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皮匠的生活一直都像这样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很平静。古城其他人的生活也很平静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直到上个月皮匠的女儿回来。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女儿是在上飞机的时候才打电话说要回来的。黄昏时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后面还跟了一个干巴老头。女儿一进屋就介绍说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这是我的导师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历史学家牟汉达教授。爸爸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老教授想看看我们的族谱。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皮匠一听来人是历史专家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心里就已经有数了。第二天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皮匠和女儿陪着教授在藏书室里整整待了六个小时。这六个小时里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从《续</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资治通鉴</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长编》《宋人逸事汇编》《宋史选举志》到《南充史志》《保宁府志》《将相堂记》《重修三陈书院记》《陈氏家谱》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教授一直在翻书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皮匠女儿一直在拍照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皮匠一直在回答教授的提问。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他们终于从藏书室里出来时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你已经有了我想有的一切。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我这一辈子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就等这一天哩。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7" name="Picture 205"/>
          <p:cNvPicPr/>
          <p:nvPr/>
        </p:nvPicPr>
        <p:blipFill>
          <a:blip r:embed="rId5" cstate="print"/>
          <a:stretch>
            <a:fillRect/>
          </a:stretch>
        </p:blipFill>
        <p:spPr>
          <a:xfrm>
            <a:off x="864738" y="5966381"/>
            <a:ext cx="309572" cy="309572"/>
          </a:xfrm>
          <a:prstGeom prst="rect">
            <a:avLst/>
          </a:prstGeom>
        </p:spPr>
      </p:pic>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pic>
        <p:nvPicPr>
          <p:cNvPr id="10" name="Picture 206"/>
          <p:cNvPicPr/>
          <p:nvPr/>
        </p:nvPicPr>
        <p:blipFill>
          <a:blip r:embed="rId5" cstate="print"/>
          <a:stretch>
            <a:fillRect/>
          </a:stretch>
        </p:blipFill>
        <p:spPr>
          <a:xfrm>
            <a:off x="776358" y="1443949"/>
            <a:ext cx="336669" cy="336669"/>
          </a:xfrm>
          <a:prstGeom prst="rect">
            <a:avLst/>
          </a:prstGeom>
        </p:spPr>
      </p:pic>
      <p:pic>
        <p:nvPicPr>
          <p:cNvPr id="17" name="Picture 207"/>
          <p:cNvPicPr/>
          <p:nvPr/>
        </p:nvPicPr>
        <p:blipFill>
          <a:blip r:embed="rId6" cstate="print"/>
          <a:stretch>
            <a:fillRect/>
          </a:stretch>
        </p:blipFill>
        <p:spPr>
          <a:xfrm>
            <a:off x="778947" y="4221088"/>
            <a:ext cx="336669" cy="336669"/>
          </a:xfrm>
          <a:prstGeom prst="rect">
            <a:avLst/>
          </a:prstGeom>
        </p:spPr>
      </p:pic>
      <p:pic>
        <p:nvPicPr>
          <p:cNvPr id="18" name="Picture 208"/>
          <p:cNvPicPr/>
          <p:nvPr/>
        </p:nvPicPr>
        <p:blipFill>
          <a:blip r:embed="rId7" cstate="print"/>
          <a:stretch>
            <a:fillRect/>
          </a:stretch>
        </p:blipFill>
        <p:spPr>
          <a:xfrm>
            <a:off x="776358" y="5815655"/>
            <a:ext cx="336669" cy="336669"/>
          </a:xfrm>
          <a:prstGeom prst="rect">
            <a:avLst/>
          </a:prstGeom>
        </p:spPr>
      </p:pic>
      <p:sp>
        <p:nvSpPr>
          <p:cNvPr id="5" name="矩形 4"/>
          <p:cNvSpPr>
            <a:spLocks noChangeAspect="1"/>
          </p:cNvSpPr>
          <p:nvPr/>
        </p:nvSpPr>
        <p:spPr>
          <a:xfrm>
            <a:off x="508000" y="136561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一篇学术论文震惊了整个历史学界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《南宋三陈故里之重考》。而同时被震惊的还有古城的官员、文人和实业家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那么著名的历史人物原来是古城人啊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古城迅速掀起了一股宣传、发现、挖掘的热浪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无限的商机突然摆在了眼前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安静的古城人一下子变得疯狂了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一批又一批的游客被导游带来参观陈家大院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一批又一批的说客拥来劝皮匠合伙开发陈家大院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这东坛井陈家大院的大门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怕是再也关不上了。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女儿寄回的报纸、杂志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皮匠认认真真地把老教授的论文和与论文相关的评论文章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读了一遍又一遍。然后他歇了十多天业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把家里的藏书整理出来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重新造册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一一核对之后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全部送给了牟汉达教授。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陈皮匠和古城的其他皮匠一样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下午也要补鞋了。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56490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段的环境描写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突出了古城怎样的特点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这对塑造陈皮匠的形象有何作用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42709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突出了古城鲜明的中国传统文化色彩和丰厚的历史底蕴。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为陈皮匠鲜明的性格特征的形成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提供了环境依据。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375788"/>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这篇小说塑造了一个传统文化的守护者陈皮匠的形象。陈皮匠上午摆摊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中午十二点准时收摊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下午买书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晚上待在藏书室里。平静而神秘的生活被女儿的一次回家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。女儿将导师历史学家牟汉达教授带回了家。教授在陈皮匠的藏书室里整整待了六个小时。数月后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教授的学术论文震惊了整个历史学界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古城也开始备受人们关注。陈皮匠为了能让他的藏书发挥它们的作用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将全部藏书送给了牟汉达教授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而自己继续做皮匠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继续做着古城传统文化的守护者。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本题考查考生欣赏小说环境描写的能力。这道题分两问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第一问的本质是问环境描写的特点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即古城的特点。古城属于社会环境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回答问题时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上下功夫。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对塑造陈皮匠的形象有何作用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考查环境描写对人物塑造的作用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古城是陈皮匠的生活环境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鲜明的中国传统文化色彩和丰厚的历史底蕴为陈皮匠恬静、淡泊的形象提供了依据。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180</TotalTime>
  <Words>8992</Words>
  <Application>Microsoft Office PowerPoint</Application>
  <PresentationFormat>On-screen Show (4:3)</PresentationFormat>
  <Paragraphs>404</Paragraphs>
  <Slides>40</Slides>
  <Notes>1</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高优14新制作模板</vt:lpstr>
      <vt:lpstr>第三讲　赏析环境描写</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2017-06-18T02:30:08Z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