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2" r:id="rId4"/>
    <p:sldId id="286" r:id="rId5"/>
    <p:sldId id="263" r:id="rId6"/>
    <p:sldId id="265" r:id="rId7"/>
    <p:sldId id="257" r:id="rId8"/>
    <p:sldId id="266" r:id="rId9"/>
    <p:sldId id="267" r:id="rId10"/>
    <p:sldId id="264" r:id="rId11"/>
    <p:sldId id="268" r:id="rId12"/>
    <p:sldId id="258" r:id="rId13"/>
    <p:sldId id="269" r:id="rId14"/>
    <p:sldId id="260" r:id="rId15"/>
    <p:sldId id="274" r:id="rId16"/>
    <p:sldId id="276" r:id="rId17"/>
    <p:sldId id="259" r:id="rId18"/>
    <p:sldId id="275" r:id="rId19"/>
    <p:sldId id="277" r:id="rId20"/>
    <p:sldId id="271" r:id="rId21"/>
    <p:sldId id="278" r:id="rId22"/>
    <p:sldId id="273" r:id="rId23"/>
    <p:sldId id="272" r:id="rId24"/>
    <p:sldId id="270" r:id="rId25"/>
    <p:sldId id="27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cmAuthor id="2"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41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commentAuthors" Target="commentAuthors.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19980000">
            <a:off x="1703070" y="2273935"/>
            <a:ext cx="8786495"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charset="-122"/>
                <a:ea typeface="华文行楷" panose="02010800040101010101" charset="-122"/>
              </a:rPr>
              <a:t>赵生勤老师课件</a:t>
            </a:r>
            <a:endParaRPr lang="zh-CN" altLang="en-US" sz="9600" b="1">
              <a:solidFill>
                <a:schemeClr val="accent5">
                  <a:lumMod val="20000"/>
                  <a:lumOff val="80000"/>
                </a:schemeClr>
              </a:solidFill>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2.jpeg"/><Relationship Id="rId6" Type="http://schemas.openxmlformats.org/officeDocument/2006/relationships/hyperlink" Target="https://baike.baidu.com/item/%E5%85%88%E8%B4%A4%E7%A5%A0" TargetMode="External"/><Relationship Id="rId5" Type="http://schemas.openxmlformats.org/officeDocument/2006/relationships/hyperlink" Target="https://baike.baidu.com/item/%E6%A4%8D%E7%89%A9%E5%AD%A6%E9%80%9A%E4%BF%A1" TargetMode="External"/><Relationship Id="rId4" Type="http://schemas.openxmlformats.org/officeDocument/2006/relationships/hyperlink" Target="https://baike.baidu.com/item/%E6%96%B0%E7%88%B1%E6%B4%9B%E4%BC%8A%E4%B8%9D" TargetMode="External"/><Relationship Id="rId3" Type="http://schemas.openxmlformats.org/officeDocument/2006/relationships/hyperlink" Target="https://baike.baidu.com/item/%E5%BF%8F%E6%82%94%E5%BD%95/70525" TargetMode="External"/><Relationship Id="rId2" Type="http://schemas.openxmlformats.org/officeDocument/2006/relationships/hyperlink" Target="https://baike.baidu.com/item/%E7%88%B1%E5%BC%A5%E5%84%BF/72845" TargetMode="External"/><Relationship Id="rId1" Type="http://schemas.openxmlformats.org/officeDocument/2006/relationships/hyperlink" Target="https://baike.baidu.com/item/%E7%A4%BE%E4%BC%9A%E5%A5%91%E7%BA%A6%E8%AE%BA"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s://baike.baidu.com/item/%E4%BA%94%E6%9F%B3%E5%85%88%E7%94%9F%E4%BC%A0/9503604"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卢梭《社会契约论》.jpg"/>
          <p:cNvPicPr>
            <a:picLocks noChangeAspect="1"/>
          </p:cNvPicPr>
          <p:nvPr/>
        </p:nvPicPr>
        <p:blipFill>
          <a:blip r:embed="rId1"/>
          <a:stretch>
            <a:fillRect/>
          </a:stretch>
        </p:blipFill>
        <p:spPr>
          <a:xfrm>
            <a:off x="4933950" y="98425"/>
            <a:ext cx="7115810" cy="6671310"/>
          </a:xfrm>
          <a:prstGeom prst="rect">
            <a:avLst/>
          </a:prstGeom>
        </p:spPr>
      </p:pic>
      <p:pic>
        <p:nvPicPr>
          <p:cNvPr id="4" name="图片 3" descr="卢梭.jpg"/>
          <p:cNvPicPr>
            <a:picLocks noChangeAspect="1"/>
          </p:cNvPicPr>
          <p:nvPr/>
        </p:nvPicPr>
        <p:blipFill>
          <a:blip r:embed="rId2"/>
          <a:stretch>
            <a:fillRect/>
          </a:stretch>
        </p:blipFill>
        <p:spPr>
          <a:xfrm>
            <a:off x="184150" y="99060"/>
            <a:ext cx="4655185" cy="6670675"/>
          </a:xfrm>
          <a:prstGeom prst="rect">
            <a:avLst/>
          </a:prstGeom>
        </p:spPr>
      </p:pic>
      <p:sp>
        <p:nvSpPr>
          <p:cNvPr id="5" name="文本框 4"/>
          <p:cNvSpPr txBox="1"/>
          <p:nvPr/>
        </p:nvSpPr>
        <p:spPr>
          <a:xfrm>
            <a:off x="371475" y="1410335"/>
            <a:ext cx="11449685" cy="1861185"/>
          </a:xfrm>
          <a:prstGeom prst="rect">
            <a:avLst/>
          </a:prstGeom>
          <a:noFill/>
        </p:spPr>
        <p:txBody>
          <a:bodyPr wrap="square" rtlCol="0" anchor="t">
            <a:spAutoFit/>
          </a:bodyPr>
          <a:p>
            <a:pPr algn="ctr"/>
            <a:r>
              <a:rPr lang="zh-CN" altLang="en-US" sz="11500" b="1" smtClean="0">
                <a:solidFill>
                  <a:srgbClr val="FF0000"/>
                </a:solidFill>
                <a:latin typeface="华文行楷" panose="02010800040101010101" charset="-122"/>
                <a:ea typeface="华文行楷" panose="02010800040101010101" charset="-122"/>
                <a:sym typeface="+mn-ea"/>
              </a:rPr>
              <a:t>怜悯是人的天性</a:t>
            </a:r>
            <a:endParaRPr lang="zh-CN" altLang="en-US" sz="11500" b="1" smtClean="0">
              <a:solidFill>
                <a:srgbClr val="FF0000"/>
              </a:solidFill>
              <a:latin typeface="华文行楷" panose="02010800040101010101" charset="-122"/>
              <a:ea typeface="华文行楷" panose="02010800040101010101" charset="-122"/>
              <a:sym typeface="+mn-ea"/>
            </a:endParaRPr>
          </a:p>
        </p:txBody>
      </p:sp>
      <p:sp>
        <p:nvSpPr>
          <p:cNvPr id="7" name="文本框 6"/>
          <p:cNvSpPr txBox="1"/>
          <p:nvPr/>
        </p:nvSpPr>
        <p:spPr>
          <a:xfrm>
            <a:off x="4377055" y="4361180"/>
            <a:ext cx="2217420" cy="1322070"/>
          </a:xfrm>
          <a:prstGeom prst="rect">
            <a:avLst/>
          </a:prstGeom>
          <a:noFill/>
        </p:spPr>
        <p:txBody>
          <a:bodyPr wrap="square" rtlCol="0">
            <a:spAutoFit/>
          </a:bodyPr>
          <a:p>
            <a:pPr algn="l"/>
            <a:r>
              <a:rPr lang="zh-CN" altLang="en-US" sz="8000" b="1" smtClean="0">
                <a:solidFill>
                  <a:srgbClr val="FFFF00"/>
                </a:solidFill>
                <a:latin typeface="华文行楷" panose="02010800040101010101" charset="-122"/>
                <a:ea typeface="华文行楷" panose="02010800040101010101" charset="-122"/>
                <a:sym typeface="+mn-ea"/>
              </a:rPr>
              <a:t>卢梭</a:t>
            </a:r>
            <a:endParaRPr lang="zh-CN" altLang="en-US" sz="8000" b="1" smtClean="0">
              <a:solidFill>
                <a:srgbClr val="FFFF00"/>
              </a:solidFill>
              <a:latin typeface="华文行楷" panose="02010800040101010101" charset="-122"/>
              <a:ea typeface="华文行楷" panose="020108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5"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000"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childTnLst>
                                </p:cTn>
                              </p:par>
                            </p:childTnLst>
                          </p:cTn>
                        </p:par>
                        <p:par>
                          <p:cTn id="20" fill="hold">
                            <p:stCondLst>
                              <p:cond delay="2000"/>
                            </p:stCondLst>
                            <p:childTnLst>
                              <p:par>
                                <p:cTn id="21" presetID="23" presetClass="entr" presetSubtype="16" fill="hold" grpId="0" nodeType="afterEffect">
                                  <p:stCondLst>
                                    <p:cond delay="0"/>
                                  </p:stCondLst>
                                  <p:childTnLst>
                                    <p:set>
                                      <p:cBhvr>
                                        <p:cTn id="22" dur="1000"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80560" y="150495"/>
            <a:ext cx="3230880" cy="706755"/>
          </a:xfrm>
          <a:prstGeom prst="rect">
            <a:avLst/>
          </a:prstGeom>
          <a:noFill/>
        </p:spPr>
        <p:txBody>
          <a:bodyPr wrap="none" rtlCol="0">
            <a:spAutoFit/>
          </a:bodyPr>
          <a:p>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归纳结构层次</a:t>
            </a:r>
            <a:endParaRPr lang="zh-CN" altLang="en-US" sz="40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
        <p:nvSpPr>
          <p:cNvPr id="3" name="文本框 2"/>
          <p:cNvSpPr txBox="1"/>
          <p:nvPr/>
        </p:nvSpPr>
        <p:spPr>
          <a:xfrm>
            <a:off x="370205" y="857250"/>
            <a:ext cx="11451590" cy="5569585"/>
          </a:xfrm>
          <a:prstGeom prst="rect">
            <a:avLst/>
          </a:prstGeom>
          <a:noFill/>
          <a:ln w="9525">
            <a:noFill/>
          </a:ln>
        </p:spPr>
        <p:txBody>
          <a:bodyPr wrap="square">
            <a:spAutoFit/>
          </a:bodyPr>
          <a:p>
            <a:pPr indent="0"/>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第一部分（第一段）：</a:t>
            </a:r>
            <a:r>
              <a:rPr lang="zh-CN" sz="2800" b="1">
                <a:latin typeface="华文中宋" panose="02010600040101010101" pitchFamily="2" charset="-122"/>
                <a:ea typeface="华文中宋" panose="02010600040101010101" pitchFamily="2" charset="-122"/>
                <a:cs typeface="华文中宋" panose="02010600040101010101" pitchFamily="2" charset="-122"/>
              </a:rPr>
              <a:t>引出接近中心论点的论题。</a:t>
            </a:r>
            <a:endParaRPr lang="zh-CN" sz="2800" b="1">
              <a:latin typeface="华文中宋" panose="02010600040101010101" pitchFamily="2" charset="-122"/>
              <a:ea typeface="华文中宋" panose="02010600040101010101" pitchFamily="2" charset="-122"/>
              <a:cs typeface="华文中宋" panose="02010600040101010101" pitchFamily="2" charset="-122"/>
            </a:endParaRPr>
          </a:p>
          <a:p>
            <a:pPr indent="0"/>
            <a:r>
              <a:rPr lang="zh-CN" sz="2800" b="1">
                <a:latin typeface="华文中宋" panose="02010600040101010101" pitchFamily="2" charset="-122"/>
                <a:ea typeface="华文中宋" panose="02010600040101010101" pitchFamily="2" charset="-122"/>
                <a:cs typeface="华文中宋" panose="02010600040101010101" pitchFamily="2" charset="-122"/>
              </a:rPr>
              <a:t> </a:t>
            </a:r>
            <a:r>
              <a:rPr lang="en-US" altLang="zh-CN" sz="2800" b="1">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 </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作者首先从在自然状态中的人谈起</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引出</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天性</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和</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美德</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的话题。话题的引出</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为下文展开论述做好了准备。</a:t>
            </a:r>
            <a:endPar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第二部分（第二、三、四段）</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本论，分析问题，</a:t>
            </a:r>
            <a:r>
              <a:rPr lang="zh-CN" sz="2800" b="1">
                <a:latin typeface="华文中宋" panose="02010600040101010101" pitchFamily="2" charset="-122"/>
                <a:ea typeface="华文中宋" panose="02010600040101010101" pitchFamily="2" charset="-122"/>
                <a:cs typeface="华文中宋" panose="02010600040101010101" pitchFamily="2" charset="-122"/>
              </a:rPr>
              <a:t>批驳</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人天生是恶人</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的观点</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梳理自己的观点。 </a:t>
            </a:r>
            <a:endParaRPr lang="zh-CN" sz="2800" b="1">
              <a:latin typeface="华文中宋" panose="02010600040101010101" pitchFamily="2" charset="-122"/>
              <a:ea typeface="华文中宋" panose="02010600040101010101" pitchFamily="2" charset="-122"/>
              <a:cs typeface="华文中宋" panose="02010600040101010101" pitchFamily="2" charset="-122"/>
            </a:endParaRPr>
          </a:p>
          <a:p>
            <a:pPr indent="0"/>
            <a:r>
              <a:rPr lang="zh-CN" sz="2800" b="1">
                <a:latin typeface="华文中宋" panose="02010600040101010101" pitchFamily="2" charset="-122"/>
                <a:ea typeface="华文中宋" panose="02010600040101010101" pitchFamily="2" charset="-122"/>
                <a:cs typeface="华文中宋" panose="02010600040101010101" pitchFamily="2" charset="-122"/>
              </a:rPr>
              <a:t> </a:t>
            </a:r>
            <a:r>
              <a:rPr lang="en-US" altLang="zh-CN" sz="2800" b="1">
                <a:latin typeface="华文中宋" panose="02010600040101010101" pitchFamily="2" charset="-122"/>
                <a:ea typeface="华文中宋" panose="02010600040101010101" pitchFamily="2" charset="-122"/>
                <a:cs typeface="华文中宋" panose="02010600040101010101" pitchFamily="2" charset="-122"/>
              </a:rPr>
              <a:t>    </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这一环节中</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作者的论证可分为两个层次</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endPar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       </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第一个层次</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以霍布斯</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人天生是恶人</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的观点作为自己批驳的靶标</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采用分析推演和归谬论证等方法</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彻底驳倒</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人天生是恶人</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这一与自己观点相左的观点</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endPar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       </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第二个层次</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主要采用举例论证的方法</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以动物、残暴者尚有怜悯之心的事实</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树立起自己的观点。</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怜悯心</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是一种</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善</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是一种</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美德</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因此</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对霍布斯的观点批驳越彻底</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作者自己的观点就越稳固。作者也正是这样做的。 </a:t>
            </a:r>
            <a:endPar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第三部分（第五段）</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结论，解决问题，总结怜悯心对人类社会的作用。</a:t>
            </a:r>
            <a:r>
              <a:rPr lang="zh-CN" sz="2800" b="1">
                <a:latin typeface="华文中宋" panose="02010600040101010101" pitchFamily="2" charset="-122"/>
                <a:ea typeface="华文中宋" panose="02010600040101010101" pitchFamily="2" charset="-122"/>
                <a:cs typeface="华文中宋" panose="02010600040101010101" pitchFamily="2" charset="-122"/>
              </a:rPr>
              <a:t> </a:t>
            </a:r>
            <a:endParaRPr lang="zh-CN" sz="2800" b="1">
              <a:latin typeface="华文中宋" panose="02010600040101010101" pitchFamily="2" charset="-122"/>
              <a:ea typeface="华文中宋" panose="02010600040101010101" pitchFamily="2" charset="-122"/>
              <a:cs typeface="华文中宋" panose="02010600040101010101" pitchFamily="2" charset="-122"/>
            </a:endParaRPr>
          </a:p>
          <a:p>
            <a:pPr indent="0"/>
            <a:r>
              <a:rPr lang="zh-CN" sz="2800" b="1">
                <a:latin typeface="华文中宋" panose="02010600040101010101" pitchFamily="2" charset="-122"/>
                <a:ea typeface="华文中宋" panose="02010600040101010101" pitchFamily="2" charset="-122"/>
                <a:cs typeface="华文中宋" panose="02010600040101010101" pitchFamily="2" charset="-122"/>
              </a:rPr>
              <a:t> </a:t>
            </a:r>
            <a:r>
              <a:rPr lang="en-US" altLang="zh-CN" sz="2800" b="1">
                <a:latin typeface="华文中宋" panose="02010600040101010101" pitchFamily="2" charset="-122"/>
                <a:ea typeface="华文中宋" panose="02010600040101010101" pitchFamily="2" charset="-122"/>
                <a:cs typeface="华文中宋" panose="02010600040101010101" pitchFamily="2" charset="-122"/>
              </a:rPr>
              <a:t>  </a:t>
            </a:r>
            <a:r>
              <a:rPr lang="en-US" altLang="zh-CN" sz="2000" b="1">
                <a:latin typeface="华文中宋" panose="02010600040101010101" pitchFamily="2" charset="-122"/>
                <a:ea typeface="华文中宋" panose="02010600040101010101" pitchFamily="2" charset="-122"/>
                <a:cs typeface="华文中宋" panose="02010600040101010101" pitchFamily="2" charset="-122"/>
              </a:rPr>
              <a:t>  </a:t>
            </a:r>
            <a:r>
              <a:rPr lang="en-US" alt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 </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作者指出</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怜悯心</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有助于整个人类的互相保存</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甚至在自然状态下可以</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代替法律、良风美俗和道德</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软化人的心灵</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 “</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让每一个人都不可能对它温柔的声音充耳不闻</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。最后</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作者甚至将怜悯心上升到人类存亡的高度</a:t>
            </a:r>
            <a:r>
              <a:rPr 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来评价它的巨大作用。 </a:t>
            </a:r>
            <a:endParaRPr lang="zh-CN" alt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3">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3">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3">
                                            <p:txEl>
                                              <p:pRg st="5" end="5"/>
                                            </p:txEl>
                                          </p:spTgt>
                                        </p:tgtEl>
                                      </p:cBhvr>
                                    </p:animEffect>
                                  </p:childTnLst>
                                </p:cTn>
                              </p:par>
                            </p:childTnLst>
                          </p:cTn>
                        </p:par>
                        <p:par>
                          <p:cTn id="45" fill="hold">
                            <p:stCondLst>
                              <p:cond delay="7000"/>
                            </p:stCondLst>
                            <p:childTnLst>
                              <p:par>
                                <p:cTn id="46" presetID="55" presetClass="entr" presetSubtype="0" fill="hold" nodeType="after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p:cTn id="48" dur="10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49"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50" dur="1000"/>
                                        <p:tgtEl>
                                          <p:spTgt spid="3">
                                            <p:txEl>
                                              <p:pRg st="6" end="6"/>
                                            </p:txEl>
                                          </p:spTgt>
                                        </p:tgtEl>
                                      </p:cBhvr>
                                    </p:animEffect>
                                  </p:childTnLst>
                                </p:cTn>
                              </p:par>
                            </p:childTnLst>
                          </p:cTn>
                        </p:par>
                        <p:par>
                          <p:cTn id="51" fill="hold">
                            <p:stCondLst>
                              <p:cond delay="8000"/>
                            </p:stCondLst>
                            <p:childTnLst>
                              <p:par>
                                <p:cTn id="52" presetID="55" presetClass="entr" presetSubtype="0" fill="hold" nodeType="after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p:cTn id="54" dur="1000" fill="hold"/>
                                        <p:tgtEl>
                                          <p:spTgt spid="3">
                                            <p:txEl>
                                              <p:pRg st="7" end="7"/>
                                            </p:txEl>
                                          </p:spTgt>
                                        </p:tgtEl>
                                        <p:attrNameLst>
                                          <p:attrName>ppt_w</p:attrName>
                                        </p:attrNameLst>
                                      </p:cBhvr>
                                      <p:tavLst>
                                        <p:tav tm="0">
                                          <p:val>
                                            <p:strVal val="#ppt_w*0.70"/>
                                          </p:val>
                                        </p:tav>
                                        <p:tav tm="100000">
                                          <p:val>
                                            <p:strVal val="#ppt_w"/>
                                          </p:val>
                                        </p:tav>
                                      </p:tavLst>
                                    </p:anim>
                                    <p:anim calcmode="lin" valueType="num">
                                      <p:cBhvr>
                                        <p:cTn id="55" dur="10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56"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54330" y="863600"/>
            <a:ext cx="11482070" cy="3107690"/>
          </a:xfrm>
          <a:prstGeom prst="rect">
            <a:avLst/>
          </a:prstGeom>
          <a:noFill/>
          <a:ln>
            <a:noFill/>
          </a:ln>
          <a:extLst>
            <a:ext uri="{909E8E84-426E-40DD-AFC4-6F175D3DCCD1}">
              <a14:hiddenFill xmlns:a14="http://schemas.microsoft.com/office/drawing/2010/main">
                <a:solidFill>
                  <a:srgbClr val="000000">
                    <a:alpha val="0"/>
                  </a:srgbClr>
                </a:solidFill>
              </a14:hiddenFill>
            </a:ext>
          </a:extLst>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28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28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28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b="1" smtClean="0">
                <a:solidFill>
                  <a:srgbClr val="0070C0"/>
                </a:solidFill>
                <a:latin typeface="华文中宋" panose="02010600040101010101" pitchFamily="2" charset="-122"/>
                <a:ea typeface="华文中宋" panose="02010600040101010101" pitchFamily="2" charset="-122"/>
                <a:cs typeface="华文中宋" panose="02010600040101010101" pitchFamily="2" charset="-122"/>
              </a:rPr>
              <a:t>当初，在自然状态中的人似乎彼此间没有任何道义上的联系，也没有什么大家公认的义务，因此，他们既不能被看作是好人，也不能被看作是恶人；他们既无邪恶之心，也无为善的美德，只有从生理意义上来理解这两个词，我们才可以把对保护自己的生存有害的品质称为邪恶，把对保护自己的生存有益的品质称为美德，而且，在后一种情况下，我们还应当把最不反抗天性的冲动的人称为最有美德的人。</a:t>
            </a:r>
            <a:r>
              <a:rPr lang="en-US" altLang="zh-CN" sz="28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sym typeface="+mn-ea"/>
              </a:rPr>
              <a:t>由这里的文字可以看出在卢梭的眼里，</a:t>
            </a:r>
            <a:r>
              <a:rPr lang="zh-CN" altLang="en-US" sz="28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sym typeface="+mn-ea"/>
              </a:rPr>
              <a:t>自然状态下的人有哪些</a:t>
            </a:r>
            <a:r>
              <a:rPr lang="zh-CN" altLang="en-US" sz="28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sym typeface="+mn-ea"/>
              </a:rPr>
              <a:t>特点？</a:t>
            </a:r>
            <a:endParaRPr lang="zh-CN" altLang="en-US" sz="28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8" name="TextBox 7"/>
          <p:cNvSpPr txBox="1"/>
          <p:nvPr/>
        </p:nvSpPr>
        <p:spPr>
          <a:xfrm>
            <a:off x="625475" y="4058920"/>
            <a:ext cx="11210925" cy="2676525"/>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smtClean="0">
                <a:latin typeface="华文中宋" panose="02010600040101010101" pitchFamily="2" charset="-122"/>
                <a:ea typeface="华文中宋" panose="02010600040101010101" pitchFamily="2" charset="-122"/>
                <a:cs typeface="华文中宋" panose="02010600040101010101" pitchFamily="2" charset="-122"/>
              </a:rPr>
              <a:t>①</a:t>
            </a:r>
            <a:r>
              <a:rPr lang="en-US" altLang="zh-CN" sz="28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b="1" smtClean="0">
                <a:latin typeface="华文中宋" panose="02010600040101010101" pitchFamily="2" charset="-122"/>
                <a:ea typeface="华文中宋" panose="02010600040101010101" pitchFamily="2" charset="-122"/>
                <a:cs typeface="华文中宋" panose="02010600040101010101" pitchFamily="2" charset="-122"/>
              </a:rPr>
              <a:t>他们彼此间似乎没有任何道义上的联系，也没有什么大家公认的义务。</a:t>
            </a:r>
            <a:endParaRPr lang="zh-CN" altLang="en-US" sz="2800" b="1" smtClean="0">
              <a:latin typeface="华文中宋" panose="02010600040101010101" pitchFamily="2" charset="-122"/>
              <a:ea typeface="华文中宋" panose="02010600040101010101" pitchFamily="2" charset="-122"/>
              <a:cs typeface="华文中宋" panose="02010600040101010101" pitchFamily="2" charset="-122"/>
            </a:endParaRPr>
          </a:p>
          <a:p>
            <a:r>
              <a:rPr lang="zh-CN" altLang="en-US" sz="2800" b="1" smtClean="0">
                <a:latin typeface="华文中宋" panose="02010600040101010101" pitchFamily="2" charset="-122"/>
                <a:ea typeface="华文中宋" panose="02010600040101010101" pitchFamily="2" charset="-122"/>
                <a:cs typeface="华文中宋" panose="02010600040101010101" pitchFamily="2" charset="-122"/>
              </a:rPr>
              <a:t>②</a:t>
            </a:r>
            <a:r>
              <a:rPr lang="en-US" altLang="zh-CN" sz="28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b="1" smtClean="0">
                <a:latin typeface="华文中宋" panose="02010600040101010101" pitchFamily="2" charset="-122"/>
                <a:ea typeface="华文中宋" panose="02010600040101010101" pitchFamily="2" charset="-122"/>
                <a:cs typeface="华文中宋" panose="02010600040101010101" pitchFamily="2" charset="-122"/>
              </a:rPr>
              <a:t>不能以好坏来评判他们。</a:t>
            </a:r>
            <a:endParaRPr lang="zh-CN" altLang="en-US" sz="2800" b="1" smtClean="0">
              <a:latin typeface="华文中宋" panose="02010600040101010101" pitchFamily="2" charset="-122"/>
              <a:ea typeface="华文中宋" panose="02010600040101010101" pitchFamily="2" charset="-122"/>
              <a:cs typeface="华文中宋" panose="02010600040101010101" pitchFamily="2" charset="-122"/>
            </a:endParaRPr>
          </a:p>
          <a:p>
            <a:r>
              <a:rPr lang="zh-CN" altLang="en-US" sz="2800" b="1" smtClean="0">
                <a:latin typeface="华文中宋" panose="02010600040101010101" pitchFamily="2" charset="-122"/>
                <a:ea typeface="华文中宋" panose="02010600040101010101" pitchFamily="2" charset="-122"/>
                <a:cs typeface="华文中宋" panose="02010600040101010101" pitchFamily="2" charset="-122"/>
              </a:rPr>
              <a:t>③</a:t>
            </a:r>
            <a:r>
              <a:rPr lang="en-US" altLang="zh-CN" sz="28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b="1" smtClean="0">
                <a:latin typeface="华文中宋" panose="02010600040101010101" pitchFamily="2" charset="-122"/>
                <a:ea typeface="华文中宋" panose="02010600040101010101" pitchFamily="2" charset="-122"/>
                <a:cs typeface="华文中宋" panose="02010600040101010101" pitchFamily="2" charset="-122"/>
              </a:rPr>
              <a:t>只能从生理意义上来理解，我们才可以把对保护他们自己的生存有害的品质称为邪恶，把对保护他们自己有益的品质称为美德，而且，我们还应当把最不反抗天性的冲动的人称为最有美德的人。</a:t>
            </a:r>
            <a:endParaRPr lang="zh-CN" altLang="en-US" sz="2800" b="1" smtClean="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4" name="文本框 3"/>
          <p:cNvSpPr txBox="1"/>
          <p:nvPr/>
        </p:nvSpPr>
        <p:spPr>
          <a:xfrm>
            <a:off x="4987925" y="141605"/>
            <a:ext cx="2214880" cy="706755"/>
          </a:xfrm>
          <a:prstGeom prst="rect">
            <a:avLst/>
          </a:prstGeom>
          <a:noFill/>
        </p:spPr>
        <p:txBody>
          <a:bodyPr wrap="none" rtlCol="0">
            <a:spAutoFit/>
          </a:bodyPr>
          <a:p>
            <a:pPr algn="l"/>
            <a:r>
              <a:rPr lang="zh-CN" altLang="en-US" sz="4000" b="1" smtClean="0">
                <a:solidFill>
                  <a:srgbClr val="FF0000"/>
                </a:solidFill>
                <a:sym typeface="+mn-ea"/>
              </a:rPr>
              <a:t>课文探究</a:t>
            </a:r>
            <a:endParaRPr lang="zh-CN" altLang="en-US" sz="4000" b="1"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8">
                                            <p:txEl>
                                              <p:pRg st="0" end="0"/>
                                            </p:txEl>
                                          </p:spTgt>
                                        </p:tgtEl>
                                        <p:attrNameLst>
                                          <p:attrName>style.visibility</p:attrName>
                                        </p:attrNameLst>
                                      </p:cBhvr>
                                      <p:to>
                                        <p:strVal val="visible"/>
                                      </p:to>
                                    </p:set>
                                    <p:anim calcmode="lin" valueType="num">
                                      <p:cBhvr additive="base">
                                        <p:cTn id="19"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000" fill="hold">
                                          <p:stCondLst>
                                            <p:cond delay="0"/>
                                          </p:stCondLst>
                                        </p:cTn>
                                        <p:tgtEl>
                                          <p:spTgt spid="8">
                                            <p:txEl>
                                              <p:pRg st="1" end="1"/>
                                            </p:txEl>
                                          </p:spTgt>
                                        </p:tgtEl>
                                        <p:attrNameLst>
                                          <p:attrName>style.visibility</p:attrName>
                                        </p:attrNameLst>
                                      </p:cBhvr>
                                      <p:to>
                                        <p:strVal val="visible"/>
                                      </p:to>
                                    </p:set>
                                    <p:anim calcmode="lin" valueType="num">
                                      <p:cBhvr additive="base">
                                        <p:cTn id="24"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000" fill="hold">
                                          <p:stCondLst>
                                            <p:cond delay="0"/>
                                          </p:stCondLst>
                                        </p:cTn>
                                        <p:tgtEl>
                                          <p:spTgt spid="8">
                                            <p:txEl>
                                              <p:pRg st="2" end="2"/>
                                            </p:txEl>
                                          </p:spTgt>
                                        </p:tgtEl>
                                        <p:attrNameLst>
                                          <p:attrName>style.visibility</p:attrName>
                                        </p:attrNameLst>
                                      </p:cBhvr>
                                      <p:to>
                                        <p:strVal val="visible"/>
                                      </p:to>
                                    </p:set>
                                    <p:anim calcmode="lin" valueType="num">
                                      <p:cBhvr additive="base">
                                        <p:cTn id="29"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76910" y="456565"/>
            <a:ext cx="10811510" cy="2183765"/>
          </a:xfrm>
          <a:prstGeom prst="rect">
            <a:avLst/>
          </a:prstGeom>
          <a:noFill/>
          <a:ln w="9525">
            <a:noFill/>
          </a:ln>
        </p:spPr>
        <p:txBody>
          <a:bodyPr wrap="square">
            <a:spAutoFit/>
          </a:bodyPr>
          <a:p>
            <a:pPr indent="0"/>
            <a:r>
              <a:rPr lang="en-US" altLang="zh-CN" sz="4000" b="1">
                <a:solidFill>
                  <a:srgbClr val="1418C8"/>
                </a:solidFill>
                <a:latin typeface="华文中宋" panose="02010600040101010101" pitchFamily="2" charset="-122"/>
                <a:ea typeface="华文中宋" panose="02010600040101010101" pitchFamily="2" charset="-122"/>
              </a:rPr>
              <a:t>2</a:t>
            </a:r>
            <a:r>
              <a:rPr lang="zh-CN" altLang="en-US" sz="4000" b="1">
                <a:solidFill>
                  <a:srgbClr val="1418C8"/>
                </a:solidFill>
                <a:latin typeface="华文中宋" panose="02010600040101010101" pitchFamily="2" charset="-122"/>
                <a:ea typeface="华文中宋" panose="02010600040101010101" pitchFamily="2" charset="-122"/>
              </a:rPr>
              <a:t>、</a:t>
            </a:r>
            <a:r>
              <a:rPr lang="zh-CN" sz="4000" b="1">
                <a:solidFill>
                  <a:srgbClr val="1418C8"/>
                </a:solidFill>
                <a:latin typeface="华文中宋" panose="02010600040101010101" pitchFamily="2" charset="-122"/>
                <a:ea typeface="华文中宋" panose="02010600040101010101" pitchFamily="2" charset="-122"/>
              </a:rPr>
              <a:t>文章开头一段和结尾一段的作用？</a:t>
            </a:r>
            <a:endParaRPr lang="zh-CN" sz="3600" b="1">
              <a:solidFill>
                <a:srgbClr val="1E1E1E"/>
              </a:solidFill>
              <a:latin typeface="华文中宋" panose="02010600040101010101" pitchFamily="2" charset="-122"/>
              <a:ea typeface="华文中宋" panose="02010600040101010101" pitchFamily="2" charset="-122"/>
            </a:endParaRPr>
          </a:p>
          <a:p>
            <a:pPr indent="0"/>
            <a:endParaRPr lang="zh-CN" sz="3200" b="1">
              <a:solidFill>
                <a:srgbClr val="1E1E1E"/>
              </a:solidFill>
              <a:latin typeface="华文中宋" panose="02010600040101010101" pitchFamily="2" charset="-122"/>
              <a:ea typeface="华文中宋" panose="02010600040101010101" pitchFamily="2" charset="-122"/>
            </a:endParaRPr>
          </a:p>
          <a:p>
            <a:pPr indent="0"/>
            <a:r>
              <a:rPr lang="en-US" altLang="zh-CN" sz="3200" b="1">
                <a:solidFill>
                  <a:srgbClr val="1E1E1E"/>
                </a:solidFill>
                <a:latin typeface="华文中宋" panose="02010600040101010101" pitchFamily="2" charset="-122"/>
                <a:ea typeface="华文中宋" panose="02010600040101010101" pitchFamily="2" charset="-122"/>
              </a:rPr>
              <a:t>      </a:t>
            </a:r>
            <a:r>
              <a:rPr lang="zh-CN" sz="3200" b="1">
                <a:solidFill>
                  <a:srgbClr val="1E1E1E"/>
                </a:solidFill>
                <a:latin typeface="华文中宋" panose="02010600040101010101" pitchFamily="2" charset="-122"/>
                <a:ea typeface="华文中宋" panose="02010600040101010101" pitchFamily="2" charset="-122"/>
              </a:rPr>
              <a:t>开头一段阐述自然状态中人的原始的品性，并由此引导人们思考；结尾总结怜悯心对人类社会的作用。</a:t>
            </a:r>
            <a:endParaRPr lang="zh-CN" altLang="en-US" sz="3200" b="1">
              <a:solidFill>
                <a:srgbClr val="1E1E1E"/>
              </a:solidFill>
              <a:latin typeface="华文中宋" panose="02010600040101010101" pitchFamily="2" charset="-122"/>
              <a:ea typeface="华文中宋" panose="02010600040101010101" pitchFamily="2" charset="-122"/>
            </a:endParaRPr>
          </a:p>
        </p:txBody>
      </p:sp>
      <p:sp>
        <p:nvSpPr>
          <p:cNvPr id="3" name="TextBox 2"/>
          <p:cNvSpPr txBox="1"/>
          <p:nvPr/>
        </p:nvSpPr>
        <p:spPr>
          <a:xfrm>
            <a:off x="676910" y="2775585"/>
            <a:ext cx="11095355" cy="3661410"/>
          </a:xfrm>
          <a:prstGeom prst="rect">
            <a:avLst/>
          </a:prstGeom>
          <a:noFill/>
        </p:spPr>
        <p:txBody>
          <a:bodyPr wrap="square" rtlCol="0">
            <a:spAutoFit/>
          </a:bodyPr>
          <a:p>
            <a:r>
              <a:rPr lang="en-US" altLang="zh-CN" sz="36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3</a:t>
            </a:r>
            <a:r>
              <a:rPr lang="zh-CN" altLang="en-US" sz="36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、作者为何说“</a:t>
            </a:r>
            <a:r>
              <a:rPr lang="zh-CN" altLang="en-US" sz="3600" b="1" smtClean="0">
                <a:solidFill>
                  <a:srgbClr val="0070C0"/>
                </a:solidFill>
                <a:latin typeface="华文中宋" panose="02010600040101010101" pitchFamily="2" charset="-122"/>
                <a:ea typeface="华文中宋" panose="02010600040101010101" pitchFamily="2" charset="-122"/>
                <a:cs typeface="华文中宋" panose="02010600040101010101" pitchFamily="2" charset="-122"/>
              </a:rPr>
              <a:t>人天生就有一种不愿意看见自己同类受苦的厌恶心理</a:t>
            </a:r>
            <a:r>
              <a:rPr lang="zh-CN" altLang="en-US" sz="36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36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endParaRPr>
          </a:p>
          <a:p>
            <a:endPar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endParaRPr>
          </a:p>
          <a:p>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①</a:t>
            </a:r>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这一点，就连对人类的美德大加贬抑的人也是不得不承认的</a:t>
            </a:r>
            <a:endParaRPr lang="zh-CN" altLang="en-US" sz="3200" b="1" smtClean="0">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②</a:t>
            </a:r>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人类在开始运用头脑思考以前就有怜悯心了；它是那样地合乎自然，甚至动物有时候也有明显的怜悯之心的表现。</a:t>
            </a:r>
            <a:endPar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4"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5" dur="1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000" fill="hold">
                                          <p:stCondLst>
                                            <p:cond delay="0"/>
                                          </p:stCondLst>
                                        </p:cTn>
                                        <p:tgtEl>
                                          <p:spTgt spid="100">
                                            <p:txEl>
                                              <p:pRg st="2" end="2"/>
                                            </p:txEl>
                                          </p:spTgt>
                                        </p:tgtEl>
                                        <p:attrNameLst>
                                          <p:attrName>style.visibility</p:attrName>
                                        </p:attrNameLst>
                                      </p:cBhvr>
                                      <p:to>
                                        <p:strVal val="visible"/>
                                      </p:to>
                                    </p:set>
                                    <p:anim calcmode="lin" valueType="num">
                                      <p:cBhvr additive="base">
                                        <p:cTn id="20"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000" fill="hold">
                                          <p:stCondLst>
                                            <p:cond delay="0"/>
                                          </p:stCondLst>
                                        </p:cTn>
                                        <p:tgtEl>
                                          <p:spTgt spid="3">
                                            <p:txEl>
                                              <p:pRg st="2" end="2"/>
                                            </p:txEl>
                                          </p:spTgt>
                                        </p:tgtEl>
                                        <p:attrNameLst>
                                          <p:attrName>style.visibility</p:attrName>
                                        </p:attrNameLst>
                                      </p:cBhvr>
                                      <p:to>
                                        <p:strVal val="visible"/>
                                      </p:to>
                                    </p:set>
                                    <p:anim calcmode="lin" valueType="num">
                                      <p:cBhvr additive="base">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4" fill="hold" nodeType="afterEffect">
                                  <p:stCondLst>
                                    <p:cond delay="0"/>
                                  </p:stCondLst>
                                  <p:childTnLst>
                                    <p:set>
                                      <p:cBhvr>
                                        <p:cTn id="30" dur="1000" fill="hold">
                                          <p:stCondLst>
                                            <p:cond delay="0"/>
                                          </p:stCondLst>
                                        </p:cTn>
                                        <p:tgtEl>
                                          <p:spTgt spid="3">
                                            <p:txEl>
                                              <p:pRg st="3" end="3"/>
                                            </p:txEl>
                                          </p:spTgt>
                                        </p:tgtEl>
                                        <p:attrNameLst>
                                          <p:attrName>style.visibility</p:attrName>
                                        </p:attrNameLst>
                                      </p:cBhvr>
                                      <p:to>
                                        <p:strVal val="visible"/>
                                      </p:to>
                                    </p:set>
                                    <p:anim calcmode="lin" valueType="num">
                                      <p:cBhvr additive="base">
                                        <p:cTn id="3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5995" y="675005"/>
            <a:ext cx="10240010" cy="1641475"/>
          </a:xfrm>
          <a:prstGeom prst="rect">
            <a:avLst/>
          </a:prstGeom>
          <a:noFill/>
        </p:spPr>
        <p:txBody>
          <a:bodyPr wrap="square" rtlCol="0" anchor="t">
            <a:spAutoFit/>
          </a:bodyPr>
          <a:p>
            <a:pPr>
              <a:lnSpc>
                <a:spcPct val="140000"/>
              </a:lnSpc>
            </a:pPr>
            <a:r>
              <a:rPr lang="en-US" altLang="zh-CN" sz="36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sym typeface="+mn-ea"/>
              </a:rPr>
              <a:t>4</a:t>
            </a:r>
            <a:r>
              <a:rPr lang="zh-CN" altLang="en-US" sz="36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sym typeface="+mn-ea"/>
              </a:rPr>
              <a:t>、作者为何说“这种天然的怜悯心的力量，即使是最败坏的风俗也是难以摧毁的”？</a:t>
            </a:r>
            <a:endParaRPr lang="zh-CN" altLang="en-US" sz="3600" b="1" smtClean="0">
              <a:solidFill>
                <a:srgbClr val="1418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3" name="文本框 2"/>
          <p:cNvSpPr txBox="1"/>
          <p:nvPr/>
        </p:nvSpPr>
        <p:spPr>
          <a:xfrm>
            <a:off x="1176655" y="2460625"/>
            <a:ext cx="9838690" cy="3290570"/>
          </a:xfrm>
          <a:prstGeom prst="rect">
            <a:avLst/>
          </a:prstGeom>
          <a:noFill/>
        </p:spPr>
        <p:txBody>
          <a:bodyPr wrap="square" rtlCol="0" anchor="t">
            <a:spAutoFit/>
          </a:bodyPr>
          <a:p>
            <a:pPr>
              <a:lnSpc>
                <a:spcPct val="130000"/>
              </a:lnSpc>
            </a:pP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①</a:t>
            </a:r>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身边有暴君屡屡对敌人滥施酷刑的观众被剧中不幸者的苦难遭遇感动得伤心流泪；</a:t>
            </a:r>
            <a:endPar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30000"/>
              </a:lnSpc>
            </a:pP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②</a:t>
            </a:r>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暴君本身对不是由他造成的痛苦也很伤感及不敢去看悲剧。</a:t>
            </a:r>
            <a:endPar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30000"/>
              </a:lnSpc>
            </a:pP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③</a:t>
            </a:r>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大自然赠予人类温情。</a:t>
            </a:r>
            <a:endPar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
                                            <p:txEl>
                                              <p:pRg st="0" end="0"/>
                                            </p:txEl>
                                          </p:spTgt>
                                        </p:tgtEl>
                                        <p:attrNameLst>
                                          <p:attrName>style.visibility</p:attrName>
                                        </p:attrNameLst>
                                      </p:cBhvr>
                                      <p:to>
                                        <p:strVal val="visible"/>
                                      </p:to>
                                    </p:set>
                                    <p:anim calcmode="lin" valueType="num">
                                      <p:cBhvr additive="base">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3">
                                            <p:txEl>
                                              <p:pRg st="2" end="2"/>
                                            </p:txEl>
                                          </p:spTgt>
                                        </p:tgtEl>
                                        <p:attrNameLst>
                                          <p:attrName>style.visibility</p:attrName>
                                        </p:attrNameLst>
                                      </p:cBhvr>
                                      <p:to>
                                        <p:strVal val="visible"/>
                                      </p:to>
                                    </p:set>
                                    <p:anim calcmode="lin" valueType="num">
                                      <p:cBhvr additive="base">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83565" y="245745"/>
            <a:ext cx="11024235" cy="6440805"/>
          </a:xfrm>
          <a:prstGeom prst="rect">
            <a:avLst/>
          </a:prstGeom>
          <a:noFill/>
          <a:ln w="9525">
            <a:noFill/>
          </a:ln>
        </p:spPr>
        <p:txBody>
          <a:bodyPr wrap="square">
            <a:spAutoFit/>
          </a:bodyPr>
          <a:p>
            <a:pPr indent="0">
              <a:lnSpc>
                <a:spcPct val="120000"/>
              </a:lnSpc>
            </a:pPr>
            <a:r>
              <a:rPr lang="en-US" altLang="zh-CN"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5</a:t>
            </a:r>
            <a:r>
              <a:rPr lang="zh-CN"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、如何理解卢梭所说的</a:t>
            </a:r>
            <a:r>
              <a:rPr lang="en-US"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怜悯</a:t>
            </a:r>
            <a:r>
              <a:rPr lang="en-US"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 </a:t>
            </a:r>
            <a:endParaRPr lang="en-US"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en-US" sz="2800" b="1">
                <a:latin typeface="华文中宋" panose="02010600040101010101" pitchFamily="2" charset="-122"/>
                <a:ea typeface="华文中宋" panose="02010600040101010101" pitchFamily="2" charset="-122"/>
                <a:cs typeface="华文中宋" panose="02010600040101010101" pitchFamily="2" charset="-122"/>
              </a:rPr>
              <a:t>   ①. </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卢梭认为在人的善良天性中</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包括两种先天存在的自然感情</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即自爱心和怜心</a:t>
            </a:r>
            <a:r>
              <a:rPr lang="zh-CN" sz="2800" b="1">
                <a:latin typeface="华文中宋" panose="02010600040101010101" pitchFamily="2" charset="-122"/>
                <a:ea typeface="华文中宋" panose="02010600040101010101" pitchFamily="2" charset="-122"/>
                <a:cs typeface="华文中宋" panose="02010600040101010101" pitchFamily="2" charset="-122"/>
              </a:rPr>
              <a:t>。自爱心是为了生存而具有的原的、内在的、先于其他一切的自然产生的欲念。怜悯心可以人的自爱心扩大到爱他人</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爱人类</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产生仁慈、宽大等人道精神。他提出自爱心和怜悯心的善良与合理</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具有反禁欲主义的启蒙作用</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也提供了教育顺从天性的理论基础。 </a:t>
            </a:r>
            <a:endParaRPr lang="zh-CN" sz="28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zh-CN" sz="2800" b="1">
                <a:latin typeface="华文中宋" panose="02010600040101010101" pitchFamily="2" charset="-122"/>
                <a:ea typeface="华文中宋" panose="02010600040101010101" pitchFamily="2" charset="-122"/>
                <a:cs typeface="华文中宋" panose="02010600040101010101" pitchFamily="2" charset="-122"/>
              </a:rPr>
              <a:t> </a:t>
            </a:r>
            <a:r>
              <a:rPr lang="en-US" altLang="zh-CN" sz="2800" b="1">
                <a:latin typeface="华文中宋" panose="02010600040101010101" pitchFamily="2" charset="-122"/>
                <a:ea typeface="华文中宋" panose="02010600040101010101" pitchFamily="2" charset="-122"/>
                <a:cs typeface="华文中宋" panose="02010600040101010101" pitchFamily="2" charset="-122"/>
              </a:rPr>
              <a:t>   </a:t>
            </a:r>
            <a:r>
              <a:rPr lang="en-US" sz="2800" b="1">
                <a:latin typeface="华文中宋" panose="02010600040101010101" pitchFamily="2" charset="-122"/>
                <a:ea typeface="华文中宋" panose="02010600040101010101" pitchFamily="2" charset="-122"/>
                <a:cs typeface="华文中宋" panose="02010600040101010101" pitchFamily="2" charset="-122"/>
              </a:rPr>
              <a:t>②. </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他特别强调</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良心</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在与人为善中的重要作用</a:t>
            </a:r>
            <a:r>
              <a:rPr lang="zh-CN" sz="2800" b="1">
                <a:latin typeface="华文中宋" panose="02010600040101010101" pitchFamily="2" charset="-122"/>
                <a:ea typeface="华文中宋" panose="02010600040101010101" pitchFamily="2" charset="-122"/>
                <a:cs typeface="华文中宋" panose="02010600040101010101" pitchFamily="2" charset="-122"/>
              </a:rPr>
              <a:t>。卢梭虔诚地认为</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良心是</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圣洁的本能</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永不消逝的天国的声音</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，良心的核心内容是</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自爱</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与</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爱他人</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。这种善良情感具体体现在人们对于同胞的爱</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普遍地希望别人幸福</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乐于与他人享自己的快乐</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对于受苦难的人产生怜悯和恻隐之心</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对于压迫的人给予保护</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对于不公正的暴力行为表示愤怒等。 </a:t>
            </a:r>
            <a:endParaRPr lang="zh-CN" altLang="en-US" sz="2800" b="1">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27355" y="168910"/>
            <a:ext cx="11336655" cy="6520815"/>
          </a:xfrm>
          <a:prstGeom prst="rect">
            <a:avLst/>
          </a:prstGeom>
          <a:noFill/>
          <a:ln w="9525">
            <a:noFill/>
          </a:ln>
        </p:spPr>
        <p:txBody>
          <a:bodyPr wrap="square">
            <a:spAutoFit/>
          </a:bodyPr>
          <a:p>
            <a:pPr indent="0">
              <a:lnSpc>
                <a:spcPct val="110000"/>
              </a:lnSpc>
            </a:pPr>
            <a:r>
              <a:rPr lang="en-US" altLang="zh-CN"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6</a:t>
            </a:r>
            <a:r>
              <a:rPr lang="zh-CN"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、卢梭讴歌在自然状态中的人所具有的</a:t>
            </a:r>
            <a:r>
              <a:rPr lang="en-US"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怜悯心</a:t>
            </a:r>
            <a:r>
              <a:rPr lang="en-US"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但是他从来没有也不可能在他生活的年代找到有失去本性、忠于本心的</a:t>
            </a:r>
            <a:r>
              <a:rPr lang="en-US"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在自然状态中的人</a:t>
            </a:r>
            <a:r>
              <a:rPr lang="en-US"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。那么</a:t>
            </a:r>
            <a:r>
              <a:rPr lang="en-US"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他是如何正面论述</a:t>
            </a:r>
            <a:r>
              <a:rPr lang="en-US"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怜悯是人的天性</a:t>
            </a:r>
            <a:r>
              <a:rPr lang="en-US"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的呢</a:t>
            </a:r>
            <a:r>
              <a:rPr lang="en-US"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 </a:t>
            </a:r>
            <a:endParaRPr lang="en-US"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en-US" sz="2800" b="1">
                <a:latin typeface="华文中宋" panose="02010600040101010101" pitchFamily="2" charset="-122"/>
                <a:ea typeface="华文中宋" panose="02010600040101010101" pitchFamily="2" charset="-122"/>
                <a:cs typeface="华文中宋" panose="02010600040101010101" pitchFamily="2" charset="-122"/>
              </a:rPr>
              <a:t>      </a:t>
            </a:r>
            <a:r>
              <a:rPr lang="zh-CN" sz="2800" b="1">
                <a:latin typeface="华文中宋" panose="02010600040101010101" pitchFamily="2" charset="-122"/>
                <a:ea typeface="华文中宋" panose="02010600040101010101" pitchFamily="2" charset="-122"/>
                <a:cs typeface="华文中宋" panose="02010600040101010101" pitchFamily="2" charset="-122"/>
              </a:rPr>
              <a:t>卢梭用优美而富有激情的文笔描绘自然状态中的人的</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怜悯心</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并运用类比联想的方式举出实例</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从而</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正面论述</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怜悯是人的天性</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这一中心论点</a:t>
            </a:r>
            <a:r>
              <a:rPr lang="zh-CN" sz="2800" b="1">
                <a:latin typeface="华文中宋" panose="02010600040101010101" pitchFamily="2" charset="-122"/>
                <a:ea typeface="华文中宋" panose="02010600040101010101" pitchFamily="2" charset="-122"/>
                <a:cs typeface="华文中宋" panose="02010600040101010101" pitchFamily="2" charset="-122"/>
              </a:rPr>
              <a:t>。 </a:t>
            </a:r>
            <a:endParaRPr lang="zh-CN" sz="28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zh-CN" sz="2800" b="1">
                <a:latin typeface="华文中宋" panose="02010600040101010101" pitchFamily="2" charset="-122"/>
                <a:ea typeface="华文中宋" panose="02010600040101010101" pitchFamily="2" charset="-122"/>
                <a:cs typeface="华文中宋" panose="02010600040101010101" pitchFamily="2" charset="-122"/>
              </a:rPr>
              <a:t> </a:t>
            </a:r>
            <a:r>
              <a:rPr lang="en-US" altLang="zh-CN" sz="2800" b="1">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作者在第</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1</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段提出一个供读者思考的问题</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是处在既不担心别人对自己作恶</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也不希望别人对自己为善的境地更幸福</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还是处于全面依附的地位</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全盘接受那些对他们不负有任何又务的人的指挥更幸福</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这个问题将</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在自然状态中的人的纯净心理与</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文明人</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具有理性和依附属性的心理进行对比，让读者从中直观感受到</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在自然状态中的人</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内心所具有的单纯心理对人获得幸福所产生的巨大作用。 </a:t>
            </a:r>
            <a:endParaRPr lang="zh-CN" altLang="en-US" sz="2800" b="1">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7200" y="381000"/>
            <a:ext cx="11278235" cy="6251575"/>
          </a:xfrm>
          <a:prstGeom prst="rect">
            <a:avLst/>
          </a:prstGeom>
          <a:noFill/>
        </p:spPr>
        <p:txBody>
          <a:bodyPr wrap="square" rtlCol="0" anchor="t">
            <a:spAutoFit/>
          </a:bodyPr>
          <a:p>
            <a:pPr indent="0">
              <a:lnSpc>
                <a:spcPct val="110000"/>
              </a:lnSpc>
            </a:pPr>
            <a:r>
              <a:rPr lang="en-US" altLang="zh-CN" sz="2800" b="1">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在举例论证环节</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作者当然</a:t>
            </a:r>
            <a:r>
              <a:rPr lang="zh-CN" sz="2800" b="1">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不能举出没有失去本性、感于本心的</a:t>
            </a:r>
            <a:r>
              <a:rPr lang="en-US" sz="2800" b="1">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在自然状态中的人</a:t>
            </a:r>
            <a:r>
              <a:rPr lang="en-US" sz="2800" b="1">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的例子</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但作者举了</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母兽对幼兽的温情</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走进屠宰场的动物发出的哀鸣</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等例子</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以不具有人类理性和智慧的动物为例</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类比说明</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怜悯心</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是源自人类天性的一种</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善</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和</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美德</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。尽管作者以动物为例的论证已经很具有说服力了</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但作者并没有放弃以人为例来进行论证</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他以《蜜蜂的寓言》中的</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一个被囚禁的人</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为例</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让读者想象和体验其</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怜悯心</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接下来更以嗜血成性的苏拉和菲尔的暴君亚历山大为例</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进一步阐明</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怜悯心</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是即使是极其残暴的人也难以彻底泯灭的、源自人类天性的一种</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善</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的属性。 </a:t>
            </a:r>
            <a:endParaRPr lang="zh-CN" sz="28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10000"/>
              </a:lnSpc>
            </a:pP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2800" b="1">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因此</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尽管作者不能找到没有失去本性、忠于本心的</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在自然状态中的人</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作为实例来支撑自己的观点</a:t>
            </a:r>
            <a:r>
              <a:rPr lang="en-US" sz="28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但他仍然</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巧妙地通过提出问题、巧设类比、精心选择人物等方式</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对</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怜悯是人的天性</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这一观点做了充分的正面论述</a:t>
            </a:r>
            <a:r>
              <a:rPr lang="zh-CN" sz="2800" b="1">
                <a:latin typeface="华文中宋" panose="02010600040101010101" pitchFamily="2" charset="-122"/>
                <a:ea typeface="华文中宋" panose="02010600040101010101" pitchFamily="2" charset="-122"/>
                <a:cs typeface="华文中宋" panose="02010600040101010101" pitchFamily="2" charset="-122"/>
                <a:sym typeface="+mn-ea"/>
              </a:rPr>
              <a:t>。 </a:t>
            </a:r>
            <a:endPar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 calcmode="lin" valueType="num">
                                      <p:cBhvr additive="base">
                                        <p:cTn id="7"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000" fill="hold">
                                          <p:stCondLst>
                                            <p:cond delay="0"/>
                                          </p:stCondLst>
                                        </p:cTn>
                                        <p:tgtEl>
                                          <p:spTgt spid="2">
                                            <p:txEl>
                                              <p:pRg st="1" end="1"/>
                                            </p:txEl>
                                          </p:spTgt>
                                        </p:tgtEl>
                                        <p:attrNameLst>
                                          <p:attrName>style.visibility</p:attrName>
                                        </p:attrNameLst>
                                      </p:cBhvr>
                                      <p:to>
                                        <p:strVal val="visible"/>
                                      </p:to>
                                    </p:set>
                                    <p:anim calcmode="lin" valueType="num">
                                      <p:cBhvr additive="base">
                                        <p:cTn id="1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66065" y="101600"/>
            <a:ext cx="11659870" cy="6756400"/>
          </a:xfrm>
          <a:prstGeom prst="rect">
            <a:avLst/>
          </a:prstGeom>
          <a:noFill/>
          <a:ln w="9525">
            <a:noFill/>
          </a:ln>
        </p:spPr>
        <p:txBody>
          <a:bodyPr wrap="square">
            <a:spAutoFit/>
          </a:bodyPr>
          <a:p>
            <a:pPr indent="0">
              <a:lnSpc>
                <a:spcPct val="90000"/>
              </a:lnSpc>
            </a:pPr>
            <a:r>
              <a:rPr lang="en-US" altLang="zh-CN"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7</a:t>
            </a:r>
            <a:r>
              <a:rPr lang="zh-CN"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、卢梭与孟子都对人类的同情怜悯之心进行了深刻阐发</a:t>
            </a:r>
            <a:r>
              <a:rPr lang="en-US"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甚至他们用以阐述这种情感的故事都有着相似之处。从某种程度上说</a:t>
            </a:r>
            <a:r>
              <a:rPr lang="en-US"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二者都持</a:t>
            </a:r>
            <a:r>
              <a:rPr lang="en-US"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性善论</a:t>
            </a:r>
            <a:r>
              <a:rPr lang="en-US"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的观点。</a:t>
            </a:r>
            <a:r>
              <a:rPr lang="en-US"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 </a:t>
            </a:r>
            <a:endParaRPr lang="en-US" sz="3200" b="1">
              <a:solidFill>
                <a:srgbClr val="1418C8"/>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00000"/>
              </a:lnSpc>
            </a:pPr>
            <a:r>
              <a:rPr lang="en-US" sz="2800" b="1">
                <a:latin typeface="华文中宋" panose="02010600040101010101" pitchFamily="2" charset="-122"/>
                <a:ea typeface="华文中宋" panose="02010600040101010101" pitchFamily="2" charset="-122"/>
                <a:cs typeface="华文中宋" panose="02010600040101010101" pitchFamily="2" charset="-122"/>
              </a:rPr>
              <a:t>     ①</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孟子认为人性本善</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侧隐之心</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人皆有之</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 </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人性之善也</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犹水之就下也。人无有不善</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水无有不下。孟子认为人性之善是再自然不过的事</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与水必往低处流没有什么区别。他认为人的善性是与生俱来的</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是先天的</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人性有四端</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即恻隐之心、羞恶之心、辞让之心和是非之心</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恻隐之心重仁</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羞恶之心重义</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辞让之心重礼</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是非之心重智。 </a:t>
            </a:r>
            <a:endParaRPr lang="zh-CN" sz="28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00000"/>
              </a:lnSpc>
            </a:pPr>
            <a:r>
              <a:rPr lang="zh-CN" sz="2800" b="1">
                <a:latin typeface="华文中宋" panose="02010600040101010101" pitchFamily="2" charset="-122"/>
                <a:ea typeface="华文中宋" panose="02010600040101010101" pitchFamily="2" charset="-122"/>
                <a:cs typeface="华文中宋" panose="02010600040101010101" pitchFamily="2" charset="-122"/>
              </a:rPr>
              <a:t> </a:t>
            </a:r>
            <a:r>
              <a:rPr lang="en-US" altLang="zh-CN" sz="2800" b="1">
                <a:latin typeface="华文中宋" panose="02010600040101010101" pitchFamily="2" charset="-122"/>
                <a:ea typeface="华文中宋" panose="02010600040101010101" pitchFamily="2" charset="-122"/>
                <a:cs typeface="华文中宋" panose="02010600040101010101" pitchFamily="2" charset="-122"/>
              </a:rPr>
              <a:t>    </a:t>
            </a:r>
            <a:r>
              <a:rPr lang="en-US" sz="2800" b="1">
                <a:latin typeface="华文中宋" panose="02010600040101010101" pitchFamily="2" charset="-122"/>
                <a:ea typeface="华文中宋" panose="02010600040101010101" pitchFamily="2" charset="-122"/>
                <a:cs typeface="华文中宋" panose="02010600040101010101" pitchFamily="2" charset="-122"/>
              </a:rPr>
              <a:t>②</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卢梭认为</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怜悯心</a:t>
            </a:r>
            <a:r>
              <a:rPr 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是人类其他美德的基础。</a:t>
            </a:r>
            <a:r>
              <a:rPr lang="zh-CN" sz="2800" b="1">
                <a:latin typeface="华文中宋" panose="02010600040101010101" pitchFamily="2" charset="-122"/>
                <a:ea typeface="华文中宋" panose="02010600040101010101" pitchFamily="2" charset="-122"/>
                <a:cs typeface="华文中宋" panose="02010600040101010101" pitchFamily="2" charset="-122"/>
              </a:rPr>
              <a:t> 在人类的原始时代</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每个人都没有任何社会性</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一无所有</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愚昧无知</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自由自在</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但又纯洁、善良、快乐</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没有欺压</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一切听其自然、顺其天性。卢梭认为在人的善良天性中</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包括两种先天存在的自然情感</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即自爱心和怜悯心</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自爱心是为了生存而具有的原始的、内在的、先于其他一切的自然欲念。怜悯心</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是使我们设身处地地为受苦的人着想的一种感情</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它能缓和每一个人只知道顾自己的自爱心</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从而有助于整个人类的互相保存</a:t>
            </a:r>
            <a:r>
              <a:rPr lang="en-US" sz="2800" b="1">
                <a:latin typeface="华文中宋" panose="02010600040101010101" pitchFamily="2" charset="-122"/>
                <a:ea typeface="华文中宋" panose="02010600040101010101" pitchFamily="2" charset="-122"/>
                <a:cs typeface="华文中宋" panose="02010600040101010101" pitchFamily="2" charset="-122"/>
              </a:rPr>
              <a:t>”</a:t>
            </a:r>
            <a:r>
              <a:rPr lang="zh-CN" sz="2800" b="1">
                <a:latin typeface="华文中宋" panose="02010600040101010101" pitchFamily="2" charset="-122"/>
                <a:ea typeface="华文中宋" panose="02010600040101010101" pitchFamily="2" charset="-122"/>
                <a:cs typeface="华文中宋" panose="02010600040101010101" pitchFamily="2" charset="-122"/>
              </a:rPr>
              <a:t>。 </a:t>
            </a:r>
            <a:endParaRPr lang="zh-CN" altLang="en-US" sz="2800" b="1">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0210" y="136525"/>
            <a:ext cx="11371580" cy="6585585"/>
          </a:xfrm>
          <a:prstGeom prst="rect">
            <a:avLst/>
          </a:prstGeom>
          <a:noFill/>
        </p:spPr>
        <p:txBody>
          <a:bodyPr wrap="square" rtlCol="0" anchor="t">
            <a:spAutoFit/>
          </a:bodyPr>
          <a:p>
            <a:pPr indent="0">
              <a:lnSpc>
                <a:spcPct val="110000"/>
              </a:lnSpc>
            </a:pP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3200" b="1">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③</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二人</a:t>
            </a:r>
            <a:r>
              <a:rPr 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性善论</a:t>
            </a:r>
            <a:r>
              <a:rPr 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的思想渊源不同。</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孟子的</a:t>
            </a:r>
            <a:r>
              <a:rPr lang="en-US"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性善论</a:t>
            </a:r>
            <a:r>
              <a:rPr lang="en-US"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既是对孔子</a:t>
            </a:r>
            <a:r>
              <a:rPr lang="en-US"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仁</a:t>
            </a:r>
            <a:r>
              <a:rPr lang="en-US"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的思想的继承</a:t>
            </a:r>
            <a:r>
              <a:rPr lang="en-US"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又是对其的发展。</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春秋时期的孔子最早提出</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性相近也</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习相远也的论断。孔子把</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仁</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定义为</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爱人</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孟子发挥了孔子的思想把</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仁</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同</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义</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联系起来</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把仁、义看作道德行为的最高准则分别指</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恻隐和</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人之正路</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卢梭的</a:t>
            </a:r>
            <a:r>
              <a:rPr lang="en-US"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性善论</a:t>
            </a:r>
            <a:r>
              <a:rPr lang="en-US"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是卢梭的天性哲学中与教育密切联系的部分。</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由于他出身贫寒</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经历了太多的磨难</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广泛接触了城市和乡村的各种社会阶层</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亲眼看到、亲耳听到了下层贫苦民对政府官员的诅咒</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看到了教会的腐败堕落、政治的黑暗</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以及劳动者生活的痛苦和精神创伤</a:t>
            </a:r>
            <a:r>
              <a:rPr lang="en-US" sz="32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所以他的思想充满了对封建专制的批判和对封建教育的不满。他将一切社会问题的根源归结为社会制度和教育的责任。 </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8125" y="182880"/>
            <a:ext cx="11715115" cy="6616065"/>
          </a:xfrm>
          <a:prstGeom prst="rect">
            <a:avLst/>
          </a:prstGeom>
          <a:noFill/>
          <a:ln w="9525">
            <a:noFill/>
          </a:ln>
        </p:spPr>
        <p:txBody>
          <a:bodyPr wrap="square">
            <a:spAutoFit/>
          </a:bodyPr>
          <a:p>
            <a:pPr indent="0"/>
            <a:r>
              <a:rPr lang="en-US" altLang="zh-CN"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8</a:t>
            </a:r>
            <a:r>
              <a:rPr lang="zh-CN" altLang="en-US"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这篇文章在批驳霍布斯的错误观点时主要运用了什么反驳方法？</a:t>
            </a:r>
            <a:endParaRPr lang="zh-CN" sz="36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rPr>
              <a:t>作者先树立靶子，提出霍布斯的错误观点：人天生是恶人。然后在对其进行批驳的基础上提出自己的观点。</a:t>
            </a:r>
            <a:endParaRPr lang="zh-CN" sz="3200" b="1">
              <a:solidFill>
                <a:srgbClr val="00B0F0"/>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①批驳错误观点的理论基础。</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霍布斯得出“人天生是恶人”这个观点的着眼点是错误的。他的着眼点是人们为了满足许许多多的欲望而产生的需要；沿着这个着眼点进行推论，就会得出“人天生是恶人”的结论。而实际上，自然人的序言仅仅是为了满足、保护自己的生存，人们在自然状态下对保护自己的生存的关心，是丝毫不妨碍他人对保护他自己的生存的关心的。因此，在自然状态中，强壮的人不会抢夺弱小者的食物，这就是一种贪生的善。作者的分析，等于从根本不上驳倒了对方的观点，可谓“釜底抽薪”。</a:t>
            </a:r>
            <a:endParaRPr lang="zh-CN" altLang="en-US"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07415" y="1186815"/>
            <a:ext cx="10896600" cy="4916170"/>
          </a:xfrm>
          <a:prstGeom prst="rect">
            <a:avLst/>
          </a:prstGeom>
          <a:noFill/>
          <a:ln w="9525">
            <a:noFill/>
          </a:ln>
        </p:spPr>
        <p:txBody>
          <a:bodyPr wrap="square">
            <a:spAutoFit/>
          </a:bodyPr>
          <a:p>
            <a:pPr indent="0">
              <a:lnSpc>
                <a:spcPct val="140000"/>
              </a:lnSpc>
            </a:pPr>
            <a:r>
              <a:rPr lang="en-US" sz="3200" b="1">
                <a:latin typeface="华文中宋" panose="02010600040101010101" pitchFamily="2" charset="-122"/>
                <a:ea typeface="华文中宋" panose="02010600040101010101" pitchFamily="2" charset="-122"/>
                <a:cs typeface="华文中宋" panose="02010600040101010101" pitchFamily="2" charset="-122"/>
              </a:rPr>
              <a:t>1. </a:t>
            </a:r>
            <a:r>
              <a:rPr lang="zh-CN" sz="3200" b="1">
                <a:latin typeface="华文中宋" panose="02010600040101010101" pitchFamily="2" charset="-122"/>
                <a:ea typeface="华文中宋" panose="02010600040101010101" pitchFamily="2" charset="-122"/>
                <a:cs typeface="华文中宋" panose="02010600040101010101" pitchFamily="2" charset="-122"/>
              </a:rPr>
              <a:t>了解卢梭及其作品</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了解本文写作的历史背景。 </a:t>
            </a:r>
            <a:endParaRPr lang="zh-CN" sz="32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40000"/>
              </a:lnSpc>
            </a:pPr>
            <a:r>
              <a:rPr lang="en-US" sz="3200" b="1">
                <a:latin typeface="华文中宋" panose="02010600040101010101" pitchFamily="2" charset="-122"/>
                <a:ea typeface="华文中宋" panose="02010600040101010101" pitchFamily="2" charset="-122"/>
                <a:cs typeface="华文中宋" panose="02010600040101010101" pitchFamily="2" charset="-122"/>
              </a:rPr>
              <a:t>2. </a:t>
            </a:r>
            <a:r>
              <a:rPr lang="zh-CN" sz="3200" b="1">
                <a:latin typeface="华文中宋" panose="02010600040101010101" pitchFamily="2" charset="-122"/>
                <a:ea typeface="华文中宋" panose="02010600040101010101" pitchFamily="2" charset="-122"/>
                <a:cs typeface="华文中宋" panose="02010600040101010101" pitchFamily="2" charset="-122"/>
              </a:rPr>
              <a:t>分析文章选择和使用材料的特点</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仔细梳理作品的论述思路。 </a:t>
            </a:r>
            <a:endParaRPr lang="zh-CN" sz="32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40000"/>
              </a:lnSpc>
            </a:pPr>
            <a:r>
              <a:rPr lang="en-US" sz="3200" b="1">
                <a:latin typeface="华文中宋" panose="02010600040101010101" pitchFamily="2" charset="-122"/>
                <a:ea typeface="华文中宋" panose="02010600040101010101" pitchFamily="2" charset="-122"/>
                <a:cs typeface="华文中宋" panose="02010600040101010101" pitchFamily="2" charset="-122"/>
              </a:rPr>
              <a:t>3. </a:t>
            </a:r>
            <a:r>
              <a:rPr lang="zh-CN" sz="3200" b="1">
                <a:latin typeface="华文中宋" panose="02010600040101010101" pitchFamily="2" charset="-122"/>
                <a:ea typeface="华文中宋" panose="02010600040101010101" pitchFamily="2" charset="-122"/>
                <a:cs typeface="华文中宋" panose="02010600040101010101" pitchFamily="2" charset="-122"/>
              </a:rPr>
              <a:t>领会文章的思想内涵及其秉持的价值观念</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探究其人文价值。 </a:t>
            </a:r>
            <a:endParaRPr lang="zh-CN" sz="32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40000"/>
              </a:lnSpc>
            </a:pP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【教学重难点】</a:t>
            </a:r>
            <a:r>
              <a:rPr lang="en-US" sz="3200" b="1">
                <a:latin typeface="华文中宋" panose="02010600040101010101" pitchFamily="2" charset="-122"/>
                <a:ea typeface="华文中宋" panose="02010600040101010101" pitchFamily="2" charset="-122"/>
                <a:cs typeface="华文中宋" panose="02010600040101010101" pitchFamily="2" charset="-122"/>
              </a:rPr>
              <a:t> </a:t>
            </a:r>
            <a:endParaRPr lang="en-US" sz="32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40000"/>
              </a:lnSpc>
            </a:pPr>
            <a:r>
              <a:rPr lang="zh-CN" sz="3200" b="1">
                <a:latin typeface="华文中宋" panose="02010600040101010101" pitchFamily="2" charset="-122"/>
                <a:ea typeface="华文中宋" panose="02010600040101010101" pitchFamily="2" charset="-122"/>
                <a:cs typeface="华文中宋" panose="02010600040101010101" pitchFamily="2" charset="-122"/>
              </a:rPr>
              <a:t>领会文章的思想内涵及其秉持的价值观念</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探究其人文价值。 </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4771390" y="227965"/>
            <a:ext cx="2214880" cy="706755"/>
          </a:xfrm>
          <a:prstGeom prst="rect">
            <a:avLst/>
          </a:prstGeom>
          <a:noFill/>
        </p:spPr>
        <p:txBody>
          <a:bodyPr wrap="none" rtlCol="0">
            <a:spAutoFit/>
          </a:bodyPr>
          <a:p>
            <a:pPr algn="l"/>
            <a:r>
              <a:rPr lang="zh-CN" altLang="en-US" sz="4000" b="1">
                <a:solidFill>
                  <a:srgbClr val="FF0000"/>
                </a:solidFill>
                <a:latin typeface="微软雅黑" panose="020B0503020204020204" charset="-122"/>
                <a:ea typeface="微软雅黑" panose="020B0503020204020204" charset="-122"/>
                <a:sym typeface="+mn-ea"/>
              </a:rPr>
              <a:t>学习目标</a:t>
            </a:r>
            <a:endParaRPr lang="zh-CN" altLang="en-US" sz="4000" b="1">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00">
                                            <p:txEl>
                                              <p:pRg st="4" end="4"/>
                                            </p:txEl>
                                          </p:spTgt>
                                        </p:tgtEl>
                                        <p:attrNameLst>
                                          <p:attrName>style.visibility</p:attrName>
                                        </p:attrNameLst>
                                      </p:cBhvr>
                                      <p:to>
                                        <p:strVal val="visible"/>
                                      </p:to>
                                    </p:set>
                                    <p:anim calcmode="lin" valueType="num">
                                      <p:cBhvr>
                                        <p:cTn id="36"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5145" y="626110"/>
            <a:ext cx="11141710" cy="5605780"/>
          </a:xfrm>
          <a:prstGeom prst="rect">
            <a:avLst/>
          </a:prstGeom>
          <a:noFill/>
        </p:spPr>
        <p:txBody>
          <a:bodyPr wrap="square" rtlCol="0" anchor="t">
            <a:spAutoFit/>
          </a:bodyPr>
          <a:p>
            <a:pPr>
              <a:lnSpc>
                <a:spcPct val="140000"/>
              </a:lnSpc>
            </a:pPr>
            <a:r>
              <a:rPr lang="en-US" alt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②以事实来反驳。</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作者认为，霍布斯忽略了一个事实：</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人天生就有一种不愿意看见自己同类受苦的厌恶心理。</a:t>
            </a:r>
            <a:r>
              <a:rPr lang="zh-CN"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为此，作者从多方面列举事实：母兽保护幼兽、马不愿意踩着一个活着的生物跑过去、动物在同类的尸体旁边走过时感到不安、动物以某种方式掩埋死去的同类、屠宰场的动物发出哀鸣。接着，作者详细写了曼德维斯所描述的一个动人的事例，进一步论证人是有感情和同情心的。这样，作者以大量的事实驳倒了对方的观点，可谓“事实胜于雄辩”。</a:t>
            </a:r>
            <a:endParaRPr lang="zh-CN" altLang="en-US" sz="32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48310" y="1410970"/>
            <a:ext cx="11395710" cy="4741545"/>
          </a:xfrm>
          <a:prstGeom prst="rect">
            <a:avLst/>
          </a:prstGeom>
          <a:noFill/>
          <a:ln w="9525">
            <a:noFill/>
          </a:ln>
        </p:spPr>
        <p:txBody>
          <a:bodyPr wrap="square">
            <a:spAutoFit/>
          </a:bodyPr>
          <a:p>
            <a:pPr indent="0">
              <a:lnSpc>
                <a:spcPct val="120000"/>
              </a:lnSpc>
            </a:pPr>
            <a:r>
              <a:rPr lang="en-US" altLang="zh-CN" sz="3600" b="1">
                <a:latin typeface="华文中宋" panose="02010600040101010101" pitchFamily="2" charset="-122"/>
                <a:ea typeface="华文中宋" panose="02010600040101010101" pitchFamily="2" charset="-122"/>
                <a:cs typeface="华文中宋" panose="02010600040101010101" pitchFamily="2" charset="-122"/>
              </a:rPr>
              <a:t>      </a:t>
            </a:r>
            <a:r>
              <a:rPr lang="zh-CN" sz="3600" b="1">
                <a:latin typeface="华文中宋" panose="02010600040101010101" pitchFamily="2" charset="-122"/>
                <a:ea typeface="华文中宋" panose="02010600040101010101" pitchFamily="2" charset="-122"/>
                <a:cs typeface="华文中宋" panose="02010600040101010101" pitchFamily="2" charset="-122"/>
              </a:rPr>
              <a:t>《怜悯是人的天性》批驳了霍布斯</a:t>
            </a:r>
            <a:r>
              <a:rPr lang="en-US" sz="3600" b="1">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人天生是恶人</a:t>
            </a:r>
            <a:r>
              <a:rPr lang="en-US" sz="3600" b="1">
                <a:latin typeface="华文中宋" panose="02010600040101010101" pitchFamily="2" charset="-122"/>
                <a:ea typeface="华文中宋" panose="02010600040101010101" pitchFamily="2" charset="-122"/>
                <a:cs typeface="华文中宋" panose="02010600040101010101" pitchFamily="2" charset="-122"/>
              </a:rPr>
              <a:t>”</a:t>
            </a:r>
            <a:r>
              <a:rPr lang="zh-CN" sz="3600" b="1">
                <a:latin typeface="华文中宋" panose="02010600040101010101" pitchFamily="2" charset="-122"/>
                <a:ea typeface="华文中宋" panose="02010600040101010101" pitchFamily="2" charset="-122"/>
                <a:cs typeface="华文中宋" panose="02010600040101010101" pitchFamily="2" charset="-122"/>
              </a:rPr>
              <a:t>的观点</a:t>
            </a:r>
            <a:r>
              <a:rPr lang="en-US" sz="3600" b="1">
                <a:latin typeface="华文中宋" panose="02010600040101010101" pitchFamily="2" charset="-122"/>
                <a:ea typeface="华文中宋" panose="02010600040101010101" pitchFamily="2" charset="-122"/>
                <a:cs typeface="华文中宋" panose="02010600040101010101" pitchFamily="2" charset="-122"/>
              </a:rPr>
              <a:t>,</a:t>
            </a:r>
            <a:r>
              <a:rPr lang="zh-CN" sz="3600" b="1">
                <a:latin typeface="华文中宋" panose="02010600040101010101" pitchFamily="2" charset="-122"/>
                <a:ea typeface="华文中宋" panose="02010600040101010101" pitchFamily="2" charset="-122"/>
                <a:cs typeface="华文中宋" panose="02010600040101010101" pitchFamily="2" charset="-122"/>
              </a:rPr>
              <a:t>作者指出野蛮人不是恶人，人天生就有一种不愿意看见自己同类受苦的厌恶心理，这是最普遍的和最有用的美德。 作者还认为人类的种种社会美德全都是由怜悯心派生出来的</a:t>
            </a:r>
            <a:r>
              <a:rPr lang="en-US" sz="3600" b="1">
                <a:latin typeface="华文中宋" panose="02010600040101010101" pitchFamily="2" charset="-122"/>
                <a:ea typeface="华文中宋" panose="02010600040101010101" pitchFamily="2" charset="-122"/>
                <a:cs typeface="华文中宋" panose="02010600040101010101" pitchFamily="2" charset="-122"/>
              </a:rPr>
              <a:t>,</a:t>
            </a:r>
            <a:r>
              <a:rPr lang="zh-CN" sz="3600" b="1">
                <a:latin typeface="华文中宋" panose="02010600040101010101" pitchFamily="2" charset="-122"/>
                <a:ea typeface="华文中宋" panose="02010600040101010101" pitchFamily="2" charset="-122"/>
                <a:cs typeface="华文中宋" panose="02010600040101010101" pitchFamily="2" charset="-122"/>
              </a:rPr>
              <a:t>这种怜悯之心在自然状态下比在理智状态下更真切。作者肯定怜悯心是一种自然的感情</a:t>
            </a:r>
            <a:r>
              <a:rPr lang="en-US" sz="3600" b="1">
                <a:latin typeface="华文中宋" panose="02010600040101010101" pitchFamily="2" charset="-122"/>
                <a:ea typeface="华文中宋" panose="02010600040101010101" pitchFamily="2" charset="-122"/>
                <a:cs typeface="华文中宋" panose="02010600040101010101" pitchFamily="2" charset="-122"/>
              </a:rPr>
              <a:t>,</a:t>
            </a:r>
            <a:r>
              <a:rPr lang="zh-CN" sz="3600" b="1">
                <a:latin typeface="华文中宋" panose="02010600040101010101" pitchFamily="2" charset="-122"/>
                <a:ea typeface="华文中宋" panose="02010600040101010101" pitchFamily="2" charset="-122"/>
                <a:cs typeface="华文中宋" panose="02010600040101010101" pitchFamily="2" charset="-122"/>
              </a:rPr>
              <a:t>它能缓和人与人之间的关系</a:t>
            </a:r>
            <a:r>
              <a:rPr lang="en-US" sz="3600" b="1">
                <a:latin typeface="华文中宋" panose="02010600040101010101" pitchFamily="2" charset="-122"/>
                <a:ea typeface="华文中宋" panose="02010600040101010101" pitchFamily="2" charset="-122"/>
                <a:cs typeface="华文中宋" panose="02010600040101010101" pitchFamily="2" charset="-122"/>
              </a:rPr>
              <a:t>,</a:t>
            </a:r>
            <a:r>
              <a:rPr lang="zh-CN" sz="3600" b="1">
                <a:latin typeface="华文中宋" panose="02010600040101010101" pitchFamily="2" charset="-122"/>
                <a:ea typeface="华文中宋" panose="02010600040101010101" pitchFamily="2" charset="-122"/>
                <a:cs typeface="华文中宋" panose="02010600040101010101" pitchFamily="2" charset="-122"/>
              </a:rPr>
              <a:t>从而有助于整个人类的互相保存。 </a:t>
            </a:r>
            <a:endParaRPr lang="zh-CN" altLang="en-US" sz="3600" b="1">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4914900" y="447675"/>
            <a:ext cx="2361565"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主题归纳</a:t>
            </a:r>
            <a:r>
              <a:rPr lang="en-US" sz="3600" b="1">
                <a:latin typeface="华文中宋" panose="02010600040101010101" pitchFamily="2" charset="-122"/>
                <a:ea typeface="华文中宋" panose="02010600040101010101" pitchFamily="2" charset="-122"/>
                <a:cs typeface="华文中宋" panose="02010600040101010101" pitchFamily="2" charset="-122"/>
                <a:sym typeface="+mn-ea"/>
              </a:rPr>
              <a:t> </a:t>
            </a:r>
            <a:endParaRPr lang="zh-CN" altLang="en-US" sz="3600" b="1">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92150" y="963295"/>
            <a:ext cx="10992485" cy="5450840"/>
          </a:xfrm>
          <a:prstGeom prst="rect">
            <a:avLst/>
          </a:prstGeom>
          <a:noFill/>
          <a:ln w="9525">
            <a:noFill/>
          </a:ln>
        </p:spPr>
        <p:txBody>
          <a:bodyPr wrap="square">
            <a:spAutoFit/>
          </a:bodyPr>
          <a:p>
            <a:pPr indent="0">
              <a:lnSpc>
                <a:spcPct val="130000"/>
              </a:lnSpc>
            </a:pPr>
            <a:r>
              <a:rPr lang="en-US" alt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破立结合。</a:t>
            </a:r>
            <a:r>
              <a:rPr lang="zh-CN" sz="3200" b="1">
                <a:latin typeface="华文中宋" panose="02010600040101010101" pitchFamily="2" charset="-122"/>
                <a:ea typeface="华文中宋" panose="02010600040101010101" pitchFamily="2" charset="-122"/>
                <a:cs typeface="华文中宋" panose="02010600040101010101" pitchFamily="2" charset="-122"/>
              </a:rPr>
              <a:t>作者在批驳霍布斯的观点的同时</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及时阐述自己的结论边破边立。比如</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作者在指出</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霍布斯没有看出时</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作结说</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因此</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我们认为野蛮人之所以不是恶人</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其原因恰恰在于</a:t>
            </a:r>
            <a:r>
              <a:rPr lang="en-US" sz="3200" b="1">
                <a:latin typeface="华文中宋" panose="02010600040101010101" pitchFamily="2" charset="-122"/>
                <a:ea typeface="华文中宋" panose="02010600040101010101" pitchFamily="2" charset="-122"/>
                <a:cs typeface="华文中宋" panose="02010600040101010101" pitchFamily="2" charset="-122"/>
              </a:rPr>
              <a:t>……” </a:t>
            </a:r>
            <a:endParaRPr lang="en-US" sz="32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30000"/>
              </a:lnSpc>
            </a:pPr>
            <a:r>
              <a:rPr lang="en-US" alt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举例论证。</a:t>
            </a:r>
            <a:r>
              <a:rPr lang="zh-CN" sz="3200" b="1">
                <a:latin typeface="华文中宋" panose="02010600040101010101" pitchFamily="2" charset="-122"/>
                <a:ea typeface="华文中宋" panose="02010600040101010101" pitchFamily="2" charset="-122"/>
                <a:cs typeface="华文中宋" panose="02010600040101010101" pitchFamily="2" charset="-122"/>
              </a:rPr>
              <a:t>依托大量翔实的事例</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充分论证自己的观点。 </a:t>
            </a:r>
            <a:endParaRPr lang="zh-CN" sz="32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30000"/>
              </a:lnSpc>
            </a:pPr>
            <a:r>
              <a:rPr lang="en-US" alt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3</a:t>
            </a:r>
            <a:r>
              <a:rPr lang="zh-CN" altLang="en-US"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演绎推理。</a:t>
            </a:r>
            <a:r>
              <a:rPr lang="zh-CN" sz="3200" b="1">
                <a:latin typeface="华文中宋" panose="02010600040101010101" pitchFamily="2" charset="-122"/>
                <a:ea typeface="华文中宋" panose="02010600040101010101" pitchFamily="2" charset="-122"/>
                <a:cs typeface="华文中宋" panose="02010600040101010101" pitchFamily="2" charset="-122"/>
              </a:rPr>
              <a:t>比如</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既然霍布斯认为恶人是一个强壮的孩子</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他就会咬别人的腿。</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就是由霍布斯的观点推理出野蛮人所干的许多过分的事</a:t>
            </a:r>
            <a:r>
              <a:rPr 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sz="3200" b="1">
                <a:latin typeface="华文中宋" panose="02010600040101010101" pitchFamily="2" charset="-122"/>
                <a:ea typeface="华文中宋" panose="02010600040101010101" pitchFamily="2" charset="-122"/>
                <a:cs typeface="华文中宋" panose="02010600040101010101" pitchFamily="2" charset="-122"/>
              </a:rPr>
              <a:t>从而驳斥了霍布斯观点的错误。 </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3718560" y="256540"/>
            <a:ext cx="475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分析</a:t>
            </a:r>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本文的写作特色</a:t>
            </a:r>
            <a:endParaRPr lang="zh-CN" altLang="en-US" sz="40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9080" y="843280"/>
            <a:ext cx="11673840" cy="5631180"/>
          </a:xfrm>
          <a:prstGeom prst="rect">
            <a:avLst/>
          </a:prstGeom>
          <a:noFill/>
          <a:ln w="9525">
            <a:noFill/>
          </a:ln>
        </p:spPr>
        <p:txBody>
          <a:bodyPr wrap="square">
            <a:spAutoFit/>
          </a:bodyPr>
          <a:p>
            <a:pPr indent="0"/>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（1）</a:t>
            </a:r>
            <a:r>
              <a:rPr lang="zh-CN" sz="2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驳论点：</a:t>
            </a: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可以直接批驳，也可以间接批驳。</a:t>
            </a:r>
            <a:endPar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en-US" altLang="zh-CN" sz="24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     </a:t>
            </a:r>
            <a:r>
              <a:rPr lang="zh-CN" sz="24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①直接反驳对方的论点，这是驳论文中最常用的形式。</a:t>
            </a: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这种反驳论点的方法，可以通过例证反驳，即提出新的事实论据，证明对方论点的错误。示例：古人云：“知足常乐”。意思是说，一个人知道满足，他就会永远快乐。如果把这话理解为今天的青年在生活上知足，不作不切实际的追求倒也不错。但是要从对事业的追求上来理解，这话却是不对的。 这里，先提出原论题，“知足常乐”，而后针锋相对地提出一个与原论题相反的新论点，即“不知足才常乐”。</a:t>
            </a:r>
            <a:endPar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r>
              <a:rPr lang="en-US" altLang="zh-CN" sz="24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     </a:t>
            </a:r>
            <a:r>
              <a:rPr lang="zh-CN" sz="2400" b="1">
                <a:solidFill>
                  <a:srgbClr val="1418C8"/>
                </a:solidFill>
                <a:latin typeface="华文中宋" panose="02010600040101010101" pitchFamily="2" charset="-122"/>
                <a:ea typeface="华文中宋" panose="02010600040101010101" pitchFamily="2" charset="-122"/>
                <a:cs typeface="华文中宋" panose="02010600040101010101" pitchFamily="2" charset="-122"/>
              </a:rPr>
              <a:t>②归谬法反驳，先假定它是真的，然后以它为前提，合乎逻辑地推出非常荒谬的结论，以证明对方论点的错误。</a:t>
            </a: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将对方论点的错误合理的“放大”，并推向极端，使之暴露全部的谬误、荒唐而不攻自破。这实际是一种以退为进的方法。示例：在《阿凡提的故事》中有这样一则小故事：阿凡提头上缠着筐子般大小的散蓝在街上走。迎面走来了一个人，看了散蓝便央求道：“可敬的学者，求您给我念念这封信吧！”“我一个字也不认识呀！”阿凡提叫道。“您别客气了，您头上缠着那么大的散蓝，怎么会没有学问呢？”阿凡提听了，顺手取下散蓝，戴在那个人头上，说道：“好，好！要是散蓝有学问，我给你戴上它，你自己念吧！”</a:t>
            </a:r>
            <a:endParaRPr lang="zh-CN" altLang="en-US"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4226560" y="136525"/>
            <a:ext cx="3738880" cy="706755"/>
          </a:xfrm>
          <a:prstGeom prst="rect">
            <a:avLst/>
          </a:prstGeom>
          <a:noFill/>
        </p:spPr>
        <p:txBody>
          <a:bodyPr wrap="none" rtlCol="0">
            <a:spAutoFit/>
          </a:bodyPr>
          <a:p>
            <a:pPr indent="0" algn="l"/>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驳论的主要方法</a:t>
            </a:r>
            <a:endParaRPr lang="zh-CN" altLang="en-US" sz="40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8765" y="311150"/>
            <a:ext cx="11635105" cy="6236335"/>
          </a:xfrm>
          <a:prstGeom prst="rect">
            <a:avLst/>
          </a:prstGeom>
          <a:noFill/>
        </p:spPr>
        <p:txBody>
          <a:bodyPr wrap="square" rtlCol="0" anchor="t">
            <a:spAutoFit/>
          </a:bodyPr>
          <a:p>
            <a:pPr indent="0">
              <a:lnSpc>
                <a:spcPct val="90000"/>
              </a:lnSpc>
            </a:pP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（2）</a:t>
            </a:r>
            <a:r>
              <a:rPr lang="zh-CN" sz="2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驳论据：</a:t>
            </a: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通过批驳对方论据的虚假性，从而批驳对方。三种论据：事实论据、数字论据、理论论据。示例：阅读材料，思考如何反驳下面一段文字中对方的论据？《文学与出汗》中对方的观点是“文学当描写永久性不变的人性，否则便不久长”，论据是“莎士比亚和别的一两个人所写的是永久不变的人性，所以至今流传，其余的人不这样，就都消灭了”。分析：“消灭了”的东西以后是不会有人再看到的，那么“现在的教授”又从何看见？又怎么能断定它描写的是什么呢？</a:t>
            </a:r>
            <a:endPar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90000"/>
              </a:lnSpc>
            </a:pP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（3）</a:t>
            </a:r>
            <a:r>
              <a:rPr lang="zh-CN" sz="2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驳论证：</a:t>
            </a: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通过批驳对方论证的错误，从而批驳对方。</a:t>
            </a:r>
            <a:endPar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indent="0">
              <a:lnSpc>
                <a:spcPct val="90000"/>
              </a:lnSpc>
            </a:pPr>
            <a:r>
              <a:rPr lang="en-US" alt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2400" b="1">
                <a:solidFill>
                  <a:srgbClr val="1418C8"/>
                </a:solidFill>
                <a:latin typeface="华文中宋" panose="02010600040101010101" pitchFamily="2" charset="-122"/>
                <a:ea typeface="华文中宋" panose="02010600040101010101" pitchFamily="2" charset="-122"/>
                <a:cs typeface="华文中宋" panose="02010600040101010101" pitchFamily="2" charset="-122"/>
                <a:sym typeface="+mn-ea"/>
              </a:rPr>
              <a:t>①引证法：</a:t>
            </a: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引用名人名言、权威观点来增强说服力。</a:t>
            </a:r>
            <a:endPar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indent="0">
              <a:lnSpc>
                <a:spcPct val="90000"/>
              </a:lnSpc>
            </a:pPr>
            <a:r>
              <a:rPr lang="en-US" alt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2400" b="1">
                <a:solidFill>
                  <a:srgbClr val="1418C8"/>
                </a:solidFill>
                <a:latin typeface="华文中宋" panose="02010600040101010101" pitchFamily="2" charset="-122"/>
                <a:ea typeface="华文中宋" panose="02010600040101010101" pitchFamily="2" charset="-122"/>
                <a:cs typeface="华文中宋" panose="02010600040101010101" pitchFamily="2" charset="-122"/>
                <a:sym typeface="+mn-ea"/>
              </a:rPr>
              <a:t>②例证法：</a:t>
            </a: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运用典型事例驳斥对方观点的一种方法。</a:t>
            </a:r>
            <a:endPar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indent="0">
              <a:lnSpc>
                <a:spcPct val="90000"/>
              </a:lnSpc>
            </a:pPr>
            <a:r>
              <a:rPr lang="en-US" alt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2400" b="1">
                <a:solidFill>
                  <a:srgbClr val="1418C8"/>
                </a:solidFill>
                <a:latin typeface="华文中宋" panose="02010600040101010101" pitchFamily="2" charset="-122"/>
                <a:ea typeface="华文中宋" panose="02010600040101010101" pitchFamily="2" charset="-122"/>
                <a:cs typeface="华文中宋" panose="02010600040101010101" pitchFamily="2" charset="-122"/>
                <a:sym typeface="+mn-ea"/>
              </a:rPr>
              <a:t>③类比法：</a:t>
            </a: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两对象属性相同，而且已知其中一对象还具有其他属性，由此推出另一对象也具有同样的其他属性。</a:t>
            </a:r>
            <a:endPar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indent="0">
              <a:lnSpc>
                <a:spcPct val="90000"/>
              </a:lnSpc>
            </a:pPr>
            <a:r>
              <a:rPr lang="en-US" alt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2400" b="1">
                <a:solidFill>
                  <a:srgbClr val="1418C8"/>
                </a:solidFill>
                <a:latin typeface="华文中宋" panose="02010600040101010101" pitchFamily="2" charset="-122"/>
                <a:ea typeface="华文中宋" panose="02010600040101010101" pitchFamily="2" charset="-122"/>
                <a:cs typeface="华文中宋" panose="02010600040101010101" pitchFamily="2" charset="-122"/>
                <a:sym typeface="+mn-ea"/>
              </a:rPr>
              <a:t>④以谬制谬法：</a:t>
            </a: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采用对方的方法和逻辑来对付对手，从而折服对方。</a:t>
            </a:r>
            <a:endPar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indent="0">
              <a:lnSpc>
                <a:spcPct val="90000"/>
              </a:lnSpc>
            </a:pPr>
            <a:r>
              <a:rPr lang="en-US" alt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2400" b="1">
                <a:solidFill>
                  <a:srgbClr val="1418C8"/>
                </a:solidFill>
                <a:latin typeface="华文中宋" panose="02010600040101010101" pitchFamily="2" charset="-122"/>
                <a:ea typeface="华文中宋" panose="02010600040101010101" pitchFamily="2" charset="-122"/>
                <a:cs typeface="华文中宋" panose="02010600040101010101" pitchFamily="2" charset="-122"/>
                <a:sym typeface="+mn-ea"/>
              </a:rPr>
              <a:t>⑤矛盾法：</a:t>
            </a: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通过论证与对方论题相矛盾的论题的真实，再根据矛盾律，进而说明对方论题的虚假。</a:t>
            </a:r>
            <a:endPar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indent="0">
              <a:lnSpc>
                <a:spcPct val="90000"/>
              </a:lnSpc>
            </a:pPr>
            <a:r>
              <a:rPr lang="en-US" alt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2400" b="1">
                <a:solidFill>
                  <a:srgbClr val="1418C8"/>
                </a:solidFill>
                <a:latin typeface="华文中宋" panose="02010600040101010101" pitchFamily="2" charset="-122"/>
                <a:ea typeface="华文中宋" panose="02010600040101010101" pitchFamily="2" charset="-122"/>
                <a:cs typeface="华文中宋" panose="02010600040101010101" pitchFamily="2" charset="-122"/>
                <a:sym typeface="+mn-ea"/>
              </a:rPr>
              <a:t>⑥反证法：</a:t>
            </a: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通过确定与论题相矛盾的判断虚假来确定论题的真实性。</a:t>
            </a:r>
            <a:endPar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indent="0">
              <a:lnSpc>
                <a:spcPct val="90000"/>
              </a:lnSpc>
            </a:pPr>
            <a:r>
              <a:rPr 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2400" b="1">
                <a:solidFill>
                  <a:srgbClr val="1E1E1E"/>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rPr>
              <a:t>示例：古时候，一个名叫王戎的孩子与伙伴们在大路上玩耍，他们看到路旁树上结了许多李子，都蜂拥而上摘李子吃，唯有王戎没去摘，王戎断定：李子是苦的，根本不能吃。结果真如王戎所预料的，李子苦涩无比。于是伙伴们便好奇地问他：'你怎么知道李子是苦的呢？'王戎说：'假如李子是甜的，能吃，那么早就被路人摘完了。树上怎么还会有李子呢？' （反证法）</a:t>
            </a:r>
            <a:endParaRPr lang="zh-CN" altLang="en-US" sz="2000" b="1">
              <a:solidFill>
                <a:srgbClr val="00B0F0"/>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2">
                                            <p:txEl>
                                              <p:pRg st="2" end="2"/>
                                            </p:txEl>
                                          </p:spTgt>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2">
                                            <p:txEl>
                                              <p:pRg st="3" end="3"/>
                                            </p:txEl>
                                          </p:spTgt>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p:cTn id="31"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2"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3" dur="1000"/>
                                        <p:tgtEl>
                                          <p:spTgt spid="2">
                                            <p:txEl>
                                              <p:pRg st="4" end="4"/>
                                            </p:txEl>
                                          </p:spTgt>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p:cTn id="37" dur="1000" fill="hold"/>
                                        <p:tgtEl>
                                          <p:spTgt spid="2">
                                            <p:txEl>
                                              <p:pRg st="5" end="5"/>
                                            </p:txEl>
                                          </p:spTgt>
                                        </p:tgtEl>
                                        <p:attrNameLst>
                                          <p:attrName>ppt_w</p:attrName>
                                        </p:attrNameLst>
                                      </p:cBhvr>
                                      <p:tavLst>
                                        <p:tav tm="0">
                                          <p:val>
                                            <p:strVal val="#ppt_w*0.70"/>
                                          </p:val>
                                        </p:tav>
                                        <p:tav tm="100000">
                                          <p:val>
                                            <p:strVal val="#ppt_w"/>
                                          </p:val>
                                        </p:tav>
                                      </p:tavLst>
                                    </p:anim>
                                    <p:anim calcmode="lin" valueType="num">
                                      <p:cBhvr>
                                        <p:cTn id="38" dur="1000" fill="hold"/>
                                        <p:tgtEl>
                                          <p:spTgt spid="2">
                                            <p:txEl>
                                              <p:pRg st="5" end="5"/>
                                            </p:txEl>
                                          </p:spTgt>
                                        </p:tgtEl>
                                        <p:attrNameLst>
                                          <p:attrName>ppt_h</p:attrName>
                                        </p:attrNameLst>
                                      </p:cBhvr>
                                      <p:tavLst>
                                        <p:tav tm="0">
                                          <p:val>
                                            <p:strVal val="#ppt_h"/>
                                          </p:val>
                                        </p:tav>
                                        <p:tav tm="100000">
                                          <p:val>
                                            <p:strVal val="#ppt_h"/>
                                          </p:val>
                                        </p:tav>
                                      </p:tavLst>
                                    </p:anim>
                                    <p:animEffect transition="in" filter="fade">
                                      <p:cBhvr>
                                        <p:cTn id="39" dur="1000"/>
                                        <p:tgtEl>
                                          <p:spTgt spid="2">
                                            <p:txEl>
                                              <p:pRg st="5" end="5"/>
                                            </p:txEl>
                                          </p:spTgt>
                                        </p:tgtEl>
                                      </p:cBhvr>
                                    </p:animEffect>
                                  </p:childTnLst>
                                </p:cTn>
                              </p:par>
                            </p:childTnLst>
                          </p:cTn>
                        </p:par>
                        <p:par>
                          <p:cTn id="40" fill="hold">
                            <p:stCondLst>
                              <p:cond delay="6000"/>
                            </p:stCondLst>
                            <p:childTnLst>
                              <p:par>
                                <p:cTn id="41" presetID="55" presetClass="entr" presetSubtype="0" fill="hold" nodeType="after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p:cTn id="43" dur="1000" fill="hold"/>
                                        <p:tgtEl>
                                          <p:spTgt spid="2">
                                            <p:txEl>
                                              <p:pRg st="6" end="6"/>
                                            </p:txEl>
                                          </p:spTgt>
                                        </p:tgtEl>
                                        <p:attrNameLst>
                                          <p:attrName>ppt_w</p:attrName>
                                        </p:attrNameLst>
                                      </p:cBhvr>
                                      <p:tavLst>
                                        <p:tav tm="0">
                                          <p:val>
                                            <p:strVal val="#ppt_w*0.70"/>
                                          </p:val>
                                        </p:tav>
                                        <p:tav tm="100000">
                                          <p:val>
                                            <p:strVal val="#ppt_w"/>
                                          </p:val>
                                        </p:tav>
                                      </p:tavLst>
                                    </p:anim>
                                    <p:anim calcmode="lin" valueType="num">
                                      <p:cBhvr>
                                        <p:cTn id="44" dur="1000" fill="hold"/>
                                        <p:tgtEl>
                                          <p:spTgt spid="2">
                                            <p:txEl>
                                              <p:pRg st="6" end="6"/>
                                            </p:txEl>
                                          </p:spTgt>
                                        </p:tgtEl>
                                        <p:attrNameLst>
                                          <p:attrName>ppt_h</p:attrName>
                                        </p:attrNameLst>
                                      </p:cBhvr>
                                      <p:tavLst>
                                        <p:tav tm="0">
                                          <p:val>
                                            <p:strVal val="#ppt_h"/>
                                          </p:val>
                                        </p:tav>
                                        <p:tav tm="100000">
                                          <p:val>
                                            <p:strVal val="#ppt_h"/>
                                          </p:val>
                                        </p:tav>
                                      </p:tavLst>
                                    </p:anim>
                                    <p:animEffect transition="in" filter="fade">
                                      <p:cBhvr>
                                        <p:cTn id="45" dur="1000"/>
                                        <p:tgtEl>
                                          <p:spTgt spid="2">
                                            <p:txEl>
                                              <p:pRg st="6" end="6"/>
                                            </p:txEl>
                                          </p:spTgt>
                                        </p:tgtEl>
                                      </p:cBhvr>
                                    </p:animEffect>
                                  </p:childTnLst>
                                </p:cTn>
                              </p:par>
                            </p:childTnLst>
                          </p:cTn>
                        </p:par>
                        <p:par>
                          <p:cTn id="46" fill="hold">
                            <p:stCondLst>
                              <p:cond delay="7000"/>
                            </p:stCondLst>
                            <p:childTnLst>
                              <p:par>
                                <p:cTn id="47" presetID="55" presetClass="entr" presetSubtype="0" fill="hold" nodeType="after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p:cTn id="49" dur="1000" fill="hold"/>
                                        <p:tgtEl>
                                          <p:spTgt spid="2">
                                            <p:txEl>
                                              <p:pRg st="7" end="7"/>
                                            </p:txEl>
                                          </p:spTgt>
                                        </p:tgtEl>
                                        <p:attrNameLst>
                                          <p:attrName>ppt_w</p:attrName>
                                        </p:attrNameLst>
                                      </p:cBhvr>
                                      <p:tavLst>
                                        <p:tav tm="0">
                                          <p:val>
                                            <p:strVal val="#ppt_w*0.70"/>
                                          </p:val>
                                        </p:tav>
                                        <p:tav tm="100000">
                                          <p:val>
                                            <p:strVal val="#ppt_w"/>
                                          </p:val>
                                        </p:tav>
                                      </p:tavLst>
                                    </p:anim>
                                    <p:anim calcmode="lin" valueType="num">
                                      <p:cBhvr>
                                        <p:cTn id="50" dur="1000" fill="hold"/>
                                        <p:tgtEl>
                                          <p:spTgt spid="2">
                                            <p:txEl>
                                              <p:pRg st="7" end="7"/>
                                            </p:txEl>
                                          </p:spTgt>
                                        </p:tgtEl>
                                        <p:attrNameLst>
                                          <p:attrName>ppt_h</p:attrName>
                                        </p:attrNameLst>
                                      </p:cBhvr>
                                      <p:tavLst>
                                        <p:tav tm="0">
                                          <p:val>
                                            <p:strVal val="#ppt_h"/>
                                          </p:val>
                                        </p:tav>
                                        <p:tav tm="100000">
                                          <p:val>
                                            <p:strVal val="#ppt_h"/>
                                          </p:val>
                                        </p:tav>
                                      </p:tavLst>
                                    </p:anim>
                                    <p:animEffect transition="in" filter="fade">
                                      <p:cBhvr>
                                        <p:cTn id="51" dur="1000"/>
                                        <p:tgtEl>
                                          <p:spTgt spid="2">
                                            <p:txEl>
                                              <p:pRg st="7" end="7"/>
                                            </p:txEl>
                                          </p:spTgt>
                                        </p:tgtEl>
                                      </p:cBhvr>
                                    </p:animEffect>
                                  </p:childTnLst>
                                </p:cTn>
                              </p:par>
                            </p:childTnLst>
                          </p:cTn>
                        </p:par>
                        <p:par>
                          <p:cTn id="52" fill="hold">
                            <p:stCondLst>
                              <p:cond delay="8000"/>
                            </p:stCondLst>
                            <p:childTnLst>
                              <p:par>
                                <p:cTn id="53" presetID="55" presetClass="entr" presetSubtype="0" fill="hold" nodeType="after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p:cTn id="55" dur="1000" fill="hold"/>
                                        <p:tgtEl>
                                          <p:spTgt spid="2">
                                            <p:txEl>
                                              <p:pRg st="8" end="8"/>
                                            </p:txEl>
                                          </p:spTgt>
                                        </p:tgtEl>
                                        <p:attrNameLst>
                                          <p:attrName>ppt_w</p:attrName>
                                        </p:attrNameLst>
                                      </p:cBhvr>
                                      <p:tavLst>
                                        <p:tav tm="0">
                                          <p:val>
                                            <p:strVal val="#ppt_w*0.70"/>
                                          </p:val>
                                        </p:tav>
                                        <p:tav tm="100000">
                                          <p:val>
                                            <p:strVal val="#ppt_w"/>
                                          </p:val>
                                        </p:tav>
                                      </p:tavLst>
                                    </p:anim>
                                    <p:anim calcmode="lin" valueType="num">
                                      <p:cBhvr>
                                        <p:cTn id="56" dur="1000" fill="hold"/>
                                        <p:tgtEl>
                                          <p:spTgt spid="2">
                                            <p:txEl>
                                              <p:pRg st="8" end="8"/>
                                            </p:txEl>
                                          </p:spTgt>
                                        </p:tgtEl>
                                        <p:attrNameLst>
                                          <p:attrName>ppt_h</p:attrName>
                                        </p:attrNameLst>
                                      </p:cBhvr>
                                      <p:tavLst>
                                        <p:tav tm="0">
                                          <p:val>
                                            <p:strVal val="#ppt_h"/>
                                          </p:val>
                                        </p:tav>
                                        <p:tav tm="100000">
                                          <p:val>
                                            <p:strVal val="#ppt_h"/>
                                          </p:val>
                                        </p:tav>
                                      </p:tavLst>
                                    </p:anim>
                                    <p:animEffect transition="in" filter="fade">
                                      <p:cBhvr>
                                        <p:cTn id="57" dur="10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8450" y="755015"/>
            <a:ext cx="11725910" cy="6000750"/>
          </a:xfrm>
          <a:prstGeom prst="rect">
            <a:avLst/>
          </a:prstGeom>
          <a:noFill/>
        </p:spPr>
        <p:txBody>
          <a:bodyPr wrap="square" rtlCol="0" anchor="t">
            <a:spAutoFit/>
          </a:bodyPr>
          <a:p>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“真”和“善”是人类美好的品格，也是长期以来哲学领域探讨的重要话题。《修辞立其诚》关注的是“真”，《怜悯是人的天性》关注的是“善”。</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修辞立其诚》基于“诚”这个核心概念进行阐释，就“立其诚”的三层含义，由修辞到为人，展开了深入的思考和阐述。作者运用唯物主义观点，对在“立其诚”方面存在的问题作出了分析和批判，强调做人要“说真话、讲实话”，具有深刻的现实意义。学习时应注意把握文章的观点，思考其对我们立身处世的启发意义。</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怜悯是人的天性》在批评霍布斯“人天生是恶人”观点的基础上，用事实指出，善是人的本性，怜悯心作为一种善，是人类最普遍和最有用的一种美德。怜悯心对于人类生活，对于调节人与人的关系具有重要意义。卢梭把怜悯心视为先于理性思考而存在的一种纯自然的人类天性和情感，这一观点很有启发性。但是，人作为“一切社会关系的总和”（马克思）,其天性究竟是“自然本性”还是社会实践活动的产物？</a:t>
            </a:r>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请在学习中认真探究“人的怜悯心从何而来”这一论题。</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a:p>
            <a:r>
              <a:rPr lang="zh-CN" altLang="en-US" sz="2400" b="1">
                <a:latin typeface="华文中宋" panose="02010600040101010101" pitchFamily="2" charset="-122"/>
                <a:ea typeface="华文中宋" panose="02010600040101010101" pitchFamily="2" charset="-122"/>
                <a:cs typeface="华文中宋" panose="02010600040101010101" pitchFamily="2" charset="-122"/>
              </a:rPr>
              <a:t> </a:t>
            </a:r>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阅读这两篇文章，首先要理解其中的关键概念，了解作者的立场与历史背景，仔细梳理作品的论述思路，整体把握和领会文章的思想内涵及其秉持的价值观念，在此基础上探究文章在选择和运用材料方面的特点及其论证风格。两篇文章都蕴含着理性的探索精神和深刻的人生智慧，又体现出深挚的人文关怀，富有理趣，阅读时注意体会。</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nvSpPr>
        <p:spPr>
          <a:xfrm>
            <a:off x="4988560" y="150495"/>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文本框 1"/>
          <p:cNvSpPr txBox="1"/>
          <p:nvPr/>
        </p:nvSpPr>
        <p:spPr>
          <a:xfrm>
            <a:off x="621030" y="1403350"/>
            <a:ext cx="11050270" cy="4741545"/>
          </a:xfrm>
          <a:prstGeom prst="rect">
            <a:avLst/>
          </a:prstGeom>
          <a:noFill/>
        </p:spPr>
        <p:txBody>
          <a:bodyPr wrap="square" rtlCol="0" anchor="t">
            <a:spAutoFit/>
          </a:bodyPr>
          <a:p>
            <a:pPr>
              <a:lnSpc>
                <a:spcPct val="120000"/>
              </a:lnSpc>
              <a:spcBef>
                <a:spcPct val="0"/>
              </a:spcBef>
            </a:pPr>
            <a:r>
              <a:rPr lang="en-US" altLang="zh-CN" sz="3600" b="1">
                <a:latin typeface="华文中宋" panose="02010600040101010101" pitchFamily="2" charset="-122"/>
                <a:ea typeface="华文中宋" panose="02010600040101010101" pitchFamily="2" charset="-122"/>
                <a:sym typeface="+mn-ea"/>
              </a:rPr>
              <a:t>1</a:t>
            </a:r>
            <a:r>
              <a:rPr lang="zh-CN" altLang="en-US" sz="3600" b="1">
                <a:latin typeface="华文中宋" panose="02010600040101010101" pitchFamily="2" charset="-122"/>
                <a:ea typeface="华文中宋" panose="02010600040101010101" pitchFamily="2" charset="-122"/>
                <a:sym typeface="+mn-ea"/>
              </a:rPr>
              <a:t>、这类文章往往具有概念抽象、道理深奥、理性思辨的特点。</a:t>
            </a:r>
            <a:endParaRPr lang="zh-CN" altLang="en-US" sz="3600" b="1">
              <a:latin typeface="华文中宋" panose="02010600040101010101" pitchFamily="2" charset="-122"/>
              <a:ea typeface="华文中宋" panose="02010600040101010101" pitchFamily="2" charset="-122"/>
              <a:sym typeface="+mn-ea"/>
            </a:endParaRPr>
          </a:p>
          <a:p>
            <a:pPr>
              <a:lnSpc>
                <a:spcPct val="120000"/>
              </a:lnSpc>
              <a:spcBef>
                <a:spcPct val="0"/>
              </a:spcBef>
            </a:pPr>
            <a:r>
              <a:rPr lang="en-US" altLang="zh-CN" sz="3600" b="1">
                <a:latin typeface="华文中宋" panose="02010600040101010101" pitchFamily="2" charset="-122"/>
                <a:ea typeface="华文中宋" panose="02010600040101010101" pitchFamily="2" charset="-122"/>
                <a:sym typeface="+mn-ea"/>
              </a:rPr>
              <a:t>2</a:t>
            </a:r>
            <a:r>
              <a:rPr lang="zh-CN" altLang="en-US" sz="3600" b="1">
                <a:latin typeface="华文中宋" panose="02010600040101010101" pitchFamily="2" charset="-122"/>
                <a:ea typeface="华文中宋" panose="02010600040101010101" pitchFamily="2" charset="-122"/>
                <a:sym typeface="+mn-ea"/>
              </a:rPr>
              <a:t>、从概念的理解入手，理清作者的说理思维。</a:t>
            </a:r>
            <a:endParaRPr lang="en-US" altLang="zh-CN" sz="3600" b="1">
              <a:latin typeface="华文中宋" panose="02010600040101010101" pitchFamily="2" charset="-122"/>
              <a:ea typeface="华文中宋" panose="02010600040101010101" pitchFamily="2" charset="-122"/>
            </a:endParaRPr>
          </a:p>
          <a:p>
            <a:pPr>
              <a:lnSpc>
                <a:spcPct val="120000"/>
              </a:lnSpc>
              <a:spcBef>
                <a:spcPct val="0"/>
              </a:spcBef>
            </a:pPr>
            <a:r>
              <a:rPr lang="en-US" altLang="zh-CN" sz="3600" b="1">
                <a:latin typeface="华文中宋" panose="02010600040101010101" pitchFamily="2" charset="-122"/>
                <a:ea typeface="华文中宋" panose="02010600040101010101" pitchFamily="2" charset="-122"/>
                <a:sym typeface="宋体" panose="02010600030101010101" pitchFamily="2" charset="-122"/>
              </a:rPr>
              <a:t>3</a:t>
            </a:r>
            <a:r>
              <a:rPr lang="zh-CN" altLang="en-US" sz="3600" b="1">
                <a:latin typeface="华文中宋" panose="02010600040101010101" pitchFamily="2" charset="-122"/>
                <a:ea typeface="华文中宋" panose="02010600040101010101" pitchFamily="2" charset="-122"/>
                <a:sym typeface="宋体" panose="02010600030101010101" pitchFamily="2" charset="-122"/>
              </a:rPr>
              <a:t>、了解作者立场与历史背景，</a:t>
            </a:r>
            <a:r>
              <a:rPr lang="zh-CN" altLang="en-US" sz="3600" b="1">
                <a:latin typeface="华文中宋" panose="02010600040101010101" pitchFamily="2" charset="-122"/>
                <a:ea typeface="华文中宋" panose="02010600040101010101" pitchFamily="2" charset="-122"/>
                <a:sym typeface="+mn-ea"/>
              </a:rPr>
              <a:t>把握作者的核心观点。</a:t>
            </a:r>
            <a:r>
              <a:rPr lang="en-US" altLang="zh-CN" sz="3600" b="1">
                <a:latin typeface="华文中宋" panose="02010600040101010101" pitchFamily="2" charset="-122"/>
                <a:ea typeface="华文中宋" panose="02010600040101010101" pitchFamily="2" charset="-122"/>
                <a:sym typeface="+mn-ea"/>
              </a:rPr>
              <a:t>4</a:t>
            </a:r>
            <a:r>
              <a:rPr lang="zh-CN" altLang="en-US" sz="3600" b="1">
                <a:latin typeface="华文中宋" panose="02010600040101010101" pitchFamily="2" charset="-122"/>
                <a:ea typeface="华文中宋" panose="02010600040101010101" pitchFamily="2" charset="-122"/>
                <a:sym typeface="+mn-ea"/>
              </a:rPr>
              <a:t>、探究文章选用材料的特点和论证风格。</a:t>
            </a:r>
            <a:endParaRPr lang="en-US" altLang="zh-CN" sz="3600" b="1">
              <a:latin typeface="华文中宋" panose="02010600040101010101" pitchFamily="2" charset="-122"/>
              <a:ea typeface="华文中宋" panose="02010600040101010101" pitchFamily="2" charset="-122"/>
            </a:endParaRPr>
          </a:p>
          <a:p>
            <a:pPr>
              <a:lnSpc>
                <a:spcPct val="120000"/>
              </a:lnSpc>
              <a:spcBef>
                <a:spcPct val="0"/>
              </a:spcBef>
            </a:pPr>
            <a:r>
              <a:rPr lang="en-US" altLang="zh-CN" sz="3600" b="1">
                <a:latin typeface="华文中宋" panose="02010600040101010101" pitchFamily="2" charset="-122"/>
                <a:ea typeface="华文中宋" panose="02010600040101010101" pitchFamily="2" charset="-122"/>
                <a:sym typeface="+mn-ea"/>
              </a:rPr>
              <a:t>5</a:t>
            </a:r>
            <a:r>
              <a:rPr lang="zh-CN" altLang="en-US" sz="3600" b="1">
                <a:latin typeface="华文中宋" panose="02010600040101010101" pitchFamily="2" charset="-122"/>
                <a:ea typeface="华文中宋" panose="02010600040101010101" pitchFamily="2" charset="-122"/>
                <a:sym typeface="+mn-ea"/>
              </a:rPr>
              <a:t>、联系自我与现实，体会文章所呈现出的理性探索精神与深刻人生智慧。</a:t>
            </a:r>
            <a:endParaRPr lang="zh-CN" altLang="en-US" sz="3600" b="1">
              <a:latin typeface="华文中宋" panose="02010600040101010101" pitchFamily="2" charset="-122"/>
              <a:ea typeface="华文中宋" panose="02010600040101010101" pitchFamily="2" charset="-122"/>
              <a:sym typeface="+mn-ea"/>
            </a:endParaRPr>
          </a:p>
        </p:txBody>
      </p:sp>
      <p:sp>
        <p:nvSpPr>
          <p:cNvPr id="3" name="文本框 2"/>
          <p:cNvSpPr txBox="1"/>
          <p:nvPr/>
        </p:nvSpPr>
        <p:spPr>
          <a:xfrm>
            <a:off x="4933950" y="427990"/>
            <a:ext cx="2323465" cy="706755"/>
          </a:xfrm>
          <a:prstGeom prst="rect">
            <a:avLst/>
          </a:prstGeom>
          <a:noFill/>
        </p:spPr>
        <p:txBody>
          <a:bodyPr wrap="square" rtlCol="0">
            <a:spAutoFit/>
          </a:bodyPr>
          <a:p>
            <a:r>
              <a:rPr lang="zh-CN" altLang="en-US" sz="4000" b="1">
                <a:solidFill>
                  <a:srgbClr val="FF0000"/>
                </a:solidFill>
              </a:rPr>
              <a:t>学习提示</a:t>
            </a:r>
            <a:endParaRPr lang="zh-CN" altLang="en-US"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19730" y="0"/>
            <a:ext cx="8999855" cy="529844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square" rtlCol="0">
            <a:spAutoFit/>
          </a:bodyPr>
          <a:lstStyle/>
          <a:p>
            <a:pPr algn="ctr" defTabSz="1171575">
              <a:lnSpc>
                <a:spcPct val="110000"/>
              </a:lnSpc>
            </a:pPr>
            <a:r>
              <a:rPr lang="zh-CN" altLang="en-US" sz="2400" b="1" smtClean="0">
                <a:solidFill>
                  <a:srgbClr val="FF0000"/>
                </a:solidFill>
              </a:rPr>
              <a:t>自由的奠基人</a:t>
            </a:r>
            <a:r>
              <a:rPr lang="en-US" altLang="zh-CN" sz="2400" b="1" smtClean="0">
                <a:solidFill>
                  <a:srgbClr val="FF0000"/>
                </a:solidFill>
              </a:rPr>
              <a:t>——</a:t>
            </a:r>
            <a:r>
              <a:rPr lang="zh-CN" altLang="en-US" sz="2400" b="1" smtClean="0">
                <a:solidFill>
                  <a:srgbClr val="FF0000"/>
                </a:solidFill>
              </a:rPr>
              <a:t>卢梭   </a:t>
            </a:r>
            <a:endParaRPr lang="zh-CN" altLang="en-US" sz="2400" b="1" smtClean="0">
              <a:solidFill>
                <a:srgbClr val="000000"/>
              </a:solidFill>
            </a:endParaRPr>
          </a:p>
          <a:p>
            <a:pPr>
              <a:lnSpc>
                <a:spcPct val="120000"/>
              </a:lnSpc>
            </a:pPr>
            <a:r>
              <a:rPr lang="zh-CN" altLang="en-US" b="1" smtClean="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b="1" smtClean="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让</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雅克</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卢梭（</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Jean-Jacques Rousseau</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1712</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年</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6</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月</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28</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日</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—1778</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年</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7</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月</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2</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日），</a:t>
            </a:r>
            <a:r>
              <a:rPr lang="zh-CN" altLang="en-US" sz="20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法国十八世纪启蒙思想家、哲学家、教育家、文学家，民主政论家和浪漫主义文学流派的开创者，启蒙运动代表人物之一，法国</a:t>
            </a:r>
            <a:r>
              <a:rPr lang="en-US" altLang="zh-CN" sz="20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18</a:t>
            </a:r>
            <a:r>
              <a:rPr lang="zh-CN" altLang="en-US" sz="20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世纪大革命的思想先驱。</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主要著作有</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论人类不平等的起源和基础</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（一名</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论人与人之间不平等的起因和基础</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hlinkClick r:id="rId1"/>
              </a:rPr>
              <a:t>社会契约论</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hlinkClick r:id="rId2"/>
              </a:rPr>
              <a:t>爱弥儿</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hlinkClick r:id="rId3"/>
              </a:rPr>
              <a:t>忏悔录</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hlinkClick r:id="rId4"/>
              </a:rPr>
              <a:t>新爱洛伊丝</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hlinkClick r:id="rId5"/>
              </a:rPr>
              <a:t>植物学通信</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等。</a:t>
            </a:r>
            <a:endParaRPr lang="zh-CN" altLang="en-US" sz="2000" b="1" smtClean="0">
              <a:latin typeface="华文中宋" panose="02010600040101010101" pitchFamily="2" charset="-122"/>
              <a:ea typeface="华文中宋" panose="02010600040101010101" pitchFamily="2" charset="-122"/>
              <a:cs typeface="华文中宋" panose="02010600040101010101" pitchFamily="2" charset="-122"/>
            </a:endParaRPr>
          </a:p>
          <a:p>
            <a:pPr>
              <a:lnSpc>
                <a:spcPct val="120000"/>
              </a:lnSpc>
            </a:pP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      </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卢梭出身于瑞士日内瓦的一贫苦家庭，当过学徒、仆役、私人秘书、乐谱抄写员。一生颠沛流离，备历艰辛。</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1749</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年曾以</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科学与艺术的进步是否有助敦化风俗</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一文而闻名。</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1762</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年因发表</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社会契约论</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爱弥儿</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而遭法国当局的追捕，避居瑞士、普鲁士、英国，</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1778</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年在巴黎逝世。</a:t>
            </a:r>
            <a:endParaRPr lang="en-US" altLang="zh-CN" sz="2000" b="1" smtClean="0">
              <a:latin typeface="华文中宋" panose="02010600040101010101" pitchFamily="2" charset="-122"/>
              <a:ea typeface="华文中宋" panose="02010600040101010101" pitchFamily="2" charset="-122"/>
              <a:cs typeface="华文中宋" panose="02010600040101010101" pitchFamily="2" charset="-122"/>
            </a:endParaRPr>
          </a:p>
          <a:p>
            <a:pPr>
              <a:lnSpc>
                <a:spcPct val="120000"/>
              </a:lnSpc>
            </a:pP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      </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卢梭生前遭人唾弃，死后却受人膜拜。卢梭被安葬于巴黎</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hlinkClick r:id="rId6"/>
              </a:rPr>
              <a:t>先贤祠</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Le Panthéon</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1791</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年</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12</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月</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rPr>
              <a:t>21</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rPr>
              <a:t>日，国民公会投票通过决议，给大革命的象征卢梭树立雕像，以金字题词</a:t>
            </a:r>
            <a:r>
              <a:rPr lang="en-US" altLang="zh-CN" sz="20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自由的奠基人”</a:t>
            </a:r>
            <a:endParaRPr lang="zh-CN" altLang="en-US" sz="20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pic>
        <p:nvPicPr>
          <p:cNvPr id="4" name="图片 3" descr="卢梭.jpg"/>
          <p:cNvPicPr>
            <a:picLocks noChangeAspect="1"/>
          </p:cNvPicPr>
          <p:nvPr/>
        </p:nvPicPr>
        <p:blipFill>
          <a:blip r:embed="rId7"/>
          <a:stretch>
            <a:fillRect/>
          </a:stretch>
        </p:blipFill>
        <p:spPr>
          <a:xfrm>
            <a:off x="170180" y="1127125"/>
            <a:ext cx="2592705" cy="3990975"/>
          </a:xfrm>
          <a:prstGeom prst="rect">
            <a:avLst/>
          </a:prstGeom>
        </p:spPr>
      </p:pic>
      <p:sp>
        <p:nvSpPr>
          <p:cNvPr id="5" name="文本框 4"/>
          <p:cNvSpPr txBox="1"/>
          <p:nvPr/>
        </p:nvSpPr>
        <p:spPr>
          <a:xfrm>
            <a:off x="358775" y="285115"/>
            <a:ext cx="2214880" cy="706755"/>
          </a:xfrm>
          <a:prstGeom prst="rect">
            <a:avLst/>
          </a:prstGeom>
          <a:noFill/>
        </p:spPr>
        <p:txBody>
          <a:bodyPr wrap="none" rtlCol="0">
            <a:spAutoFit/>
          </a:bodyPr>
          <a:p>
            <a:pPr algn="l"/>
            <a:r>
              <a:rPr lang="zh-CN" altLang="en-US" sz="4000" b="1" smtClean="0">
                <a:solidFill>
                  <a:srgbClr val="FF0000"/>
                </a:solidFill>
                <a:sym typeface="+mn-ea"/>
              </a:rPr>
              <a:t>走进作者</a:t>
            </a:r>
            <a:endParaRPr lang="zh-CN" altLang="en-US" sz="4000" b="1" smtClean="0">
              <a:solidFill>
                <a:srgbClr val="FF0000"/>
              </a:solidFill>
              <a:sym typeface="+mn-ea"/>
            </a:endParaRPr>
          </a:p>
        </p:txBody>
      </p:sp>
      <p:sp>
        <p:nvSpPr>
          <p:cNvPr id="6" name="文本框 5"/>
          <p:cNvSpPr txBox="1"/>
          <p:nvPr/>
        </p:nvSpPr>
        <p:spPr>
          <a:xfrm>
            <a:off x="170180" y="5253355"/>
            <a:ext cx="11592560" cy="1445260"/>
          </a:xfrm>
          <a:prstGeom prst="rect">
            <a:avLst/>
          </a:prstGeom>
          <a:noFill/>
        </p:spPr>
        <p:txBody>
          <a:bodyPr wrap="square" rtlCol="0" anchor="t">
            <a:spAutoFit/>
          </a:bodyPr>
          <a:p>
            <a:pPr>
              <a:lnSpc>
                <a:spcPct val="110000"/>
              </a:lnSpc>
            </a:pP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sym typeface="+mn-ea"/>
              </a:rPr>
              <a:t>卢梭的学说对后世影响极大。在政治上，他的反封建、反专制的精神影响了资产阶级自由民主传统，他的文学创作也具有鲜明的民主主义倾向，同样深深地影响了以后的许多作家。</a:t>
            </a:r>
            <a:r>
              <a:rPr lang="zh-CN" altLang="en-US" sz="2000" b="1" baseline="30000" smtClean="0">
                <a:latin typeface="华文中宋" panose="02010600040101010101" pitchFamily="2" charset="-122"/>
                <a:ea typeface="华文中宋" panose="02010600040101010101" pitchFamily="2" charset="-122"/>
                <a:cs typeface="华文中宋" panose="02010600040101010101" pitchFamily="2" charset="-122"/>
                <a:sym typeface="+mn-ea"/>
              </a:rPr>
              <a:t> </a:t>
            </a:r>
            <a:endParaRPr lang="zh-CN" altLang="en-US" sz="2000" b="1" smtClean="0">
              <a:latin typeface="华文中宋" panose="02010600040101010101" pitchFamily="2" charset="-122"/>
              <a:ea typeface="华文中宋" panose="02010600040101010101" pitchFamily="2" charset="-122"/>
              <a:cs typeface="华文中宋" panose="02010600040101010101" pitchFamily="2" charset="-122"/>
            </a:endParaRPr>
          </a:p>
          <a:p>
            <a:pPr>
              <a:lnSpc>
                <a:spcPct val="110000"/>
              </a:lnSpc>
            </a:pP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sym typeface="+mn-ea"/>
              </a:rPr>
              <a:t>卢梭反归自然、崇尚自我、张扬情感的思想，直接导致了</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sym typeface="+mn-ea"/>
              </a:rPr>
              <a:t>19</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sym typeface="+mn-ea"/>
              </a:rPr>
              <a:t>世纪欧洲浪漫主义文学。许多诗人作家都受到他的影响，就连歌德、雨果、乔治</a:t>
            </a:r>
            <a:r>
              <a:rPr lang="en-US" altLang="zh-CN" sz="2000" b="1" smtClean="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000" b="1" smtClean="0">
                <a:latin typeface="华文中宋" panose="02010600040101010101" pitchFamily="2" charset="-122"/>
                <a:ea typeface="华文中宋" panose="02010600040101010101" pitchFamily="2" charset="-122"/>
                <a:cs typeface="华文中宋" panose="02010600040101010101" pitchFamily="2" charset="-122"/>
                <a:sym typeface="+mn-ea"/>
              </a:rPr>
              <a:t>桑、托尔斯泰都无一例外地声称是卢梭的门徒。</a:t>
            </a:r>
            <a:endParaRPr lang="zh-CN" altLang="en-US" sz="2000" b="1" smtClean="0">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strVal val="#ppt_w*0.70"/>
                                          </p:val>
                                        </p:tav>
                                        <p:tav tm="100000">
                                          <p:val>
                                            <p:strVal val="#ppt_w"/>
                                          </p:val>
                                        </p:tav>
                                      </p:tavLst>
                                    </p:anim>
                                    <p:anim calcmode="lin" valueType="num">
                                      <p:cBhvr>
                                        <p:cTn id="17" dur="1000" fill="hold"/>
                                        <p:tgtEl>
                                          <p:spTgt spid="3"/>
                                        </p:tgtEl>
                                        <p:attrNameLst>
                                          <p:attrName>ppt_h</p:attrName>
                                        </p:attrNameLst>
                                      </p:cBhvr>
                                      <p:tavLst>
                                        <p:tav tm="0">
                                          <p:val>
                                            <p:strVal val="#ppt_h"/>
                                          </p:val>
                                        </p:tav>
                                        <p:tav tm="100000">
                                          <p:val>
                                            <p:strVal val="#ppt_h"/>
                                          </p:val>
                                        </p:tav>
                                      </p:tavLst>
                                    </p:anim>
                                    <p:animEffect transition="in" filter="fade">
                                      <p:cBhvr>
                                        <p:cTn id="18" dur="1000"/>
                                        <p:tgtEl>
                                          <p:spTgt spid="3"/>
                                        </p:tgtEl>
                                      </p:cBhvr>
                                    </p:animEffect>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strVal val="#ppt_w*0.70"/>
                                          </p:val>
                                        </p:tav>
                                        <p:tav tm="100000">
                                          <p:val>
                                            <p:strVal val="#ppt_w"/>
                                          </p:val>
                                        </p:tav>
                                      </p:tavLst>
                                    </p:anim>
                                    <p:anim calcmode="lin" valueType="num">
                                      <p:cBhvr>
                                        <p:cTn id="23" dur="1000" fill="hold"/>
                                        <p:tgtEl>
                                          <p:spTgt spid="6"/>
                                        </p:tgtEl>
                                        <p:attrNameLst>
                                          <p:attrName>ppt_h</p:attrName>
                                        </p:attrNameLst>
                                      </p:cBhvr>
                                      <p:tavLst>
                                        <p:tav tm="0">
                                          <p:val>
                                            <p:strVal val="#ppt_h"/>
                                          </p:val>
                                        </p:tav>
                                        <p:tav tm="100000">
                                          <p:val>
                                            <p:strVal val="#ppt_h"/>
                                          </p:val>
                                        </p:tav>
                                      </p:tavLst>
                                    </p:anim>
                                    <p:animEffect transition="in" filter="fade">
                                      <p:cBhvr>
                                        <p:cTn id="2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ldLvl="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6540" y="634365"/>
            <a:ext cx="11678920" cy="6123940"/>
          </a:xfrm>
          <a:prstGeom prst="rect">
            <a:avLst/>
          </a:prstGeom>
          <a:noFill/>
          <a:ln w="9525">
            <a:noFill/>
          </a:ln>
        </p:spPr>
        <p:txBody>
          <a:bodyPr wrap="square">
            <a:spAutoFit/>
          </a:bodyPr>
          <a:p>
            <a:pPr indent="0"/>
            <a:r>
              <a:rPr lang="en-US" alt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本文选自《</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论人与人之间不平等的起因和基础</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》。本书是1753年卢梭应法国第戎科学院的征文而写的论文。在性质上，这是一部</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阐发政治思想的著作</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，其重要性仅次于1762年卢梭的《社会契约论》；而在思想体系上，本书可视为《社会契约论》的基础和绪论。在这本书里，</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卢梭已经发现人类历史发展本身所具有的两面性(进步与落后)和所包含的内在矛盾</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他认为贫困和奴役亦即人与人之间的不平等的产生是随着私有制而来的，是建立在私有制确立的唯一基础上的。人在未开化的自然状态中，本来是平等的；可是当人们力求生活完善化，争取科学技术和文化发展时，人类则既在进步，又在退步，因为文明向前进一步，不平等也就向前进一步。到了专制暴君统治之下，不平等就发展到极端，到达顶点；这个顶点同时就将成为转向新的平等的起因和基础。这种新的平等，按照卢梭的看法，是更高级的、基于社会公约的平等。这些思想是可贵的。但卢梭的这些可贵的民主思想和辩证思想始终是与他的唯心主义观点和形而上学的思想方法结合在一起的。本书的写作，就是</a:t>
            </a:r>
            <a:r>
              <a:rPr lang="zh-CN"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他隐避森林深处沉思默想之所得</a:t>
            </a:r>
            <a:r>
              <a:rPr lang="zh-CN"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800" b="1">
              <a:solidFill>
                <a:srgbClr val="1E1E1E"/>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4988560" y="27305"/>
            <a:ext cx="2214880" cy="706755"/>
          </a:xfrm>
          <a:prstGeom prst="rect">
            <a:avLst/>
          </a:prstGeom>
          <a:noFill/>
        </p:spPr>
        <p:txBody>
          <a:bodyPr wrap="none" rtlCol="0">
            <a:spAutoFit/>
          </a:bodyPr>
          <a:p>
            <a:pPr algn="l"/>
            <a:r>
              <a:rPr lang="zh-CN" altLang="en-US" sz="4000" b="1" smtClean="0">
                <a:solidFill>
                  <a:srgbClr val="FF0000"/>
                </a:solidFill>
                <a:sym typeface="+mn-ea"/>
              </a:rPr>
              <a:t>写作背景</a:t>
            </a:r>
            <a:endParaRPr lang="zh-CN" altLang="en-US" sz="4000" b="1" smtClean="0">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5775" y="807085"/>
            <a:ext cx="11346180" cy="6000750"/>
          </a:xfrm>
          <a:prstGeom prst="rect">
            <a:avLst/>
          </a:prstGeom>
          <a:noFill/>
        </p:spPr>
        <p:txBody>
          <a:bodyPr wrap="square" rtlCol="0" anchor="t">
            <a:spAutoFit/>
          </a:bodyPr>
          <a:p>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1.</a:t>
            </a:r>
            <a:r>
              <a:rPr lang="zh-CN" altLang="en-US" sz="32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捐弃：</a:t>
            </a:r>
            <a:r>
              <a:rPr lang="en-US" altLang="zh-CN" sz="3200" b="1" err="1" smtClean="0">
                <a:latin typeface="华文中宋" panose="02010600040101010101" pitchFamily="2" charset="-122"/>
                <a:ea typeface="华文中宋" panose="02010600040101010101" pitchFamily="2" charset="-122"/>
                <a:cs typeface="华文中宋" panose="02010600040101010101" pitchFamily="2" charset="-122"/>
                <a:sym typeface="+mn-ea"/>
              </a:rPr>
              <a:t>juān qì</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，抛弃。</a:t>
            </a:r>
            <a:endPar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endParaRPr>
          </a:p>
          <a:p>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2.</a:t>
            </a:r>
            <a:r>
              <a:rPr lang="zh-CN" altLang="en-US" sz="32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嗜血成性：</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嗜</a:t>
            </a:r>
            <a:r>
              <a:rPr lang="en-US" sz="3200" b="1" err="1" smtClean="0">
                <a:latin typeface="华文中宋" panose="02010600040101010101" pitchFamily="2" charset="-122"/>
                <a:ea typeface="华文中宋" panose="02010600040101010101" pitchFamily="2" charset="-122"/>
                <a:cs typeface="华文中宋" panose="02010600040101010101" pitchFamily="2" charset="-122"/>
                <a:sym typeface="+mn-ea"/>
              </a:rPr>
              <a:t>shì</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：爱好。爱好吸血成了习性。指贪婪地进行敲诈勒索，榨取民脂民膏。</a:t>
            </a:r>
            <a:endPar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endParaRPr>
          </a:p>
          <a:p>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3.</a:t>
            </a:r>
            <a:r>
              <a:rPr lang="zh-CN" altLang="en-US" sz="32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感同身受：</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原指感激的心情如同亲身受到对方的恩惠一样（多用来代替别人表示谢意），现多指虽未亲身经历，但感受就同亲身经历过一样。（</a:t>
            </a:r>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晚清文学丛钞</a:t>
            </a:r>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轰天雷</a:t>
            </a:r>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第二回</a:t>
            </a:r>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再者北山在京，万事求二兄代为照顾，感同身受。”）</a:t>
            </a:r>
            <a:endPar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endParaRPr>
          </a:p>
          <a:p>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4.</a:t>
            </a:r>
            <a:r>
              <a:rPr lang="zh-CN" altLang="en-US" sz="32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汲汲（</a:t>
            </a:r>
            <a:r>
              <a:rPr lang="en-US" sz="3200" b="1" err="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jí jí</a:t>
            </a:r>
            <a:r>
              <a:rPr lang="zh-CN" altLang="en-US" sz="32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急切，急于得到。陶渊明的</a:t>
            </a:r>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hlinkClick r:id="rId1"/>
              </a:rPr>
              <a:t>五柳先生传</a:t>
            </a:r>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：“不戚戚于贫贱，不汲汲于富贵” 。</a:t>
            </a:r>
            <a:endPar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endParaRPr>
          </a:p>
          <a:p>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5.</a:t>
            </a:r>
            <a:r>
              <a:rPr lang="zh-CN" altLang="en-US" sz="32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厮（</a:t>
            </a:r>
            <a:r>
              <a:rPr lang="en-US" sz="32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 sī</a:t>
            </a:r>
            <a:r>
              <a:rPr lang="zh-CN" altLang="en-US" sz="32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）拼：</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互相拼。</a:t>
            </a:r>
            <a:endPar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endParaRPr>
          </a:p>
          <a:p>
            <a:r>
              <a:rPr lang="en-US" altLang="zh-CN" sz="3200" b="1" smtClean="0">
                <a:latin typeface="华文中宋" panose="02010600040101010101" pitchFamily="2" charset="-122"/>
                <a:ea typeface="华文中宋" panose="02010600040101010101" pitchFamily="2" charset="-122"/>
                <a:cs typeface="华文中宋" panose="02010600040101010101" pitchFamily="2" charset="-122"/>
                <a:sym typeface="+mn-ea"/>
              </a:rPr>
              <a:t>6.</a:t>
            </a:r>
            <a:r>
              <a:rPr lang="zh-CN" altLang="en-US" sz="32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摒弃（</a:t>
            </a:r>
            <a:r>
              <a:rPr lang="en-US" altLang="zh-CN" sz="3200" b="1" err="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bìng qì</a:t>
            </a:r>
            <a:r>
              <a:rPr lang="zh-CN" altLang="en-US" sz="32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rPr>
              <a:t> 舍弃、放弃，为了达到自己的目的抛弃一些东西；也形容思想上的抛弃、丢弃。</a:t>
            </a:r>
            <a:endParaRPr lang="zh-CN" altLang="en-US" sz="3200" b="1" smtClean="0">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3" name="文本框 2"/>
          <p:cNvSpPr txBox="1"/>
          <p:nvPr/>
        </p:nvSpPr>
        <p:spPr>
          <a:xfrm>
            <a:off x="5016500" y="100330"/>
            <a:ext cx="2214880" cy="706755"/>
          </a:xfrm>
          <a:prstGeom prst="rect">
            <a:avLst/>
          </a:prstGeom>
          <a:noFill/>
        </p:spPr>
        <p:txBody>
          <a:bodyPr wrap="none" rtlCol="0" anchor="t">
            <a:spAutoFit/>
          </a:bodyPr>
          <a:p>
            <a:r>
              <a:rPr lang="zh-CN" altLang="en-US" sz="4000" b="1" smtClean="0">
                <a:solidFill>
                  <a:srgbClr val="FF0000"/>
                </a:solidFill>
                <a:sym typeface="+mn-ea"/>
              </a:rPr>
              <a:t>基础巩固</a:t>
            </a:r>
            <a:endParaRPr lang="zh-CN" altLang="en-US" sz="4000" b="1" smtClean="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2">
                                            <p:txEl>
                                              <p:pRg st="4" end="4"/>
                                            </p:txEl>
                                          </p:spTgt>
                                        </p:tgtEl>
                                        <p:attrNameLst>
                                          <p:attrName>style.visibility</p:attrName>
                                        </p:attrNameLst>
                                      </p:cBhvr>
                                      <p:to>
                                        <p:strVal val="visible"/>
                                      </p:to>
                                    </p:set>
                                    <p:anim calcmode="lin" valueType="num">
                                      <p:cBhvr>
                                        <p:cTn id="36"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2">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 calcmode="lin" valueType="num">
                                      <p:cBhvr>
                                        <p:cTn id="42" dur="1000" fill="hold"/>
                                        <p:tgtEl>
                                          <p:spTgt spid="2">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2">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83565" y="855345"/>
            <a:ext cx="11024870" cy="5605780"/>
          </a:xfrm>
          <a:prstGeom prst="rect">
            <a:avLst/>
          </a:prstGeom>
          <a:noFill/>
          <a:ln w="9525">
            <a:noFill/>
          </a:ln>
        </p:spPr>
        <p:txBody>
          <a:bodyPr wrap="square">
            <a:spAutoFit/>
          </a:bodyPr>
          <a:p>
            <a:pPr indent="0">
              <a:lnSpc>
                <a:spcPct val="140000"/>
              </a:lnSpc>
            </a:pPr>
            <a:r>
              <a:rPr lang="zh-CN" sz="3200" b="1">
                <a:solidFill>
                  <a:srgbClr val="FF0000"/>
                </a:solidFill>
                <a:latin typeface="华文中宋" panose="02010600040101010101" pitchFamily="2" charset="-122"/>
                <a:ea typeface="华文中宋" panose="02010600040101010101" pitchFamily="2" charset="-122"/>
              </a:rPr>
              <a:t>设身处地：</a:t>
            </a:r>
            <a:r>
              <a:rPr lang="zh-CN" sz="3200" b="1">
                <a:solidFill>
                  <a:srgbClr val="1E1E1E"/>
                </a:solidFill>
                <a:latin typeface="华文中宋" panose="02010600040101010101" pitchFamily="2" charset="-122"/>
                <a:ea typeface="华文中宋" panose="02010600040101010101" pitchFamily="2" charset="-122"/>
              </a:rPr>
              <a:t>设想自己处在别人的那种境地。指替别人的处境着想。</a:t>
            </a:r>
            <a:endParaRPr lang="zh-CN" sz="3200" b="1">
              <a:solidFill>
                <a:srgbClr val="1E1E1E"/>
              </a:solidFill>
              <a:latin typeface="华文中宋" panose="02010600040101010101" pitchFamily="2" charset="-122"/>
              <a:ea typeface="华文中宋" panose="02010600040101010101" pitchFamily="2" charset="-122"/>
            </a:endParaRPr>
          </a:p>
          <a:p>
            <a:pPr indent="0">
              <a:lnSpc>
                <a:spcPct val="140000"/>
              </a:lnSpc>
            </a:pPr>
            <a:r>
              <a:rPr lang="zh-CN" sz="3200" b="1">
                <a:solidFill>
                  <a:srgbClr val="FF0000"/>
                </a:solidFill>
                <a:latin typeface="华文中宋" panose="02010600040101010101" pitchFamily="2" charset="-122"/>
                <a:ea typeface="华文中宋" panose="02010600040101010101" pitchFamily="2" charset="-122"/>
              </a:rPr>
              <a:t>混为一谈：</a:t>
            </a:r>
            <a:r>
              <a:rPr lang="zh-CN" sz="3200" b="1">
                <a:solidFill>
                  <a:srgbClr val="1E1E1E"/>
                </a:solidFill>
                <a:latin typeface="华文中宋" panose="02010600040101010101" pitchFamily="2" charset="-122"/>
                <a:ea typeface="华文中宋" panose="02010600040101010101" pitchFamily="2" charset="-122"/>
              </a:rPr>
              <a:t>把不同的事物混在一起，当作同样的事物谈论。</a:t>
            </a:r>
            <a:endParaRPr lang="zh-CN" sz="3200" b="1">
              <a:solidFill>
                <a:srgbClr val="1E1E1E"/>
              </a:solidFill>
              <a:latin typeface="华文中宋" panose="02010600040101010101" pitchFamily="2" charset="-122"/>
              <a:ea typeface="华文中宋" panose="02010600040101010101" pitchFamily="2" charset="-122"/>
            </a:endParaRPr>
          </a:p>
          <a:p>
            <a:pPr indent="0">
              <a:lnSpc>
                <a:spcPct val="140000"/>
              </a:lnSpc>
            </a:pPr>
            <a:r>
              <a:rPr lang="zh-CN" sz="3200" b="1">
                <a:solidFill>
                  <a:srgbClr val="FF0000"/>
                </a:solidFill>
                <a:latin typeface="华文中宋" panose="02010600040101010101" pitchFamily="2" charset="-122"/>
                <a:ea typeface="华文中宋" panose="02010600040101010101" pitchFamily="2" charset="-122"/>
              </a:rPr>
              <a:t>明目张胆：</a:t>
            </a:r>
            <a:r>
              <a:rPr lang="zh-CN" sz="3200" b="1">
                <a:solidFill>
                  <a:srgbClr val="1E1E1E"/>
                </a:solidFill>
                <a:latin typeface="华文中宋" panose="02010600040101010101" pitchFamily="2" charset="-122"/>
                <a:ea typeface="华文中宋" panose="02010600040101010101" pitchFamily="2" charset="-122"/>
              </a:rPr>
              <a:t>睁开眼睛放开胆量做事。原意指有胆识，敢做敢为。后演变为无所顾忌，胆大妄为。</a:t>
            </a:r>
            <a:endParaRPr lang="zh-CN" sz="3200" b="1">
              <a:solidFill>
                <a:srgbClr val="1E1E1E"/>
              </a:solidFill>
              <a:latin typeface="华文中宋" panose="02010600040101010101" pitchFamily="2" charset="-122"/>
              <a:ea typeface="华文中宋" panose="02010600040101010101" pitchFamily="2" charset="-122"/>
            </a:endParaRPr>
          </a:p>
          <a:p>
            <a:pPr indent="0">
              <a:lnSpc>
                <a:spcPct val="140000"/>
              </a:lnSpc>
            </a:pPr>
            <a:r>
              <a:rPr lang="zh-CN" sz="3200" b="1">
                <a:solidFill>
                  <a:srgbClr val="FF0000"/>
                </a:solidFill>
                <a:latin typeface="华文中宋" panose="02010600040101010101" pitchFamily="2" charset="-122"/>
                <a:ea typeface="华文中宋" panose="02010600040101010101" pitchFamily="2" charset="-122"/>
              </a:rPr>
              <a:t>充耳不闻：</a:t>
            </a:r>
            <a:r>
              <a:rPr lang="zh-CN" sz="3200" b="1">
                <a:solidFill>
                  <a:srgbClr val="1E1E1E"/>
                </a:solidFill>
                <a:latin typeface="华文中宋" panose="02010600040101010101" pitchFamily="2" charset="-122"/>
                <a:ea typeface="华文中宋" panose="02010600040101010101" pitchFamily="2" charset="-122"/>
              </a:rPr>
              <a:t>塞住耳朵不听。形容有意不听别人的意见。</a:t>
            </a:r>
            <a:endParaRPr lang="zh-CN" sz="3200" b="1">
              <a:solidFill>
                <a:srgbClr val="1E1E1E"/>
              </a:solidFill>
              <a:latin typeface="华文中宋" panose="02010600040101010101" pitchFamily="2" charset="-122"/>
              <a:ea typeface="华文中宋" panose="02010600040101010101" pitchFamily="2" charset="-122"/>
            </a:endParaRPr>
          </a:p>
          <a:p>
            <a:pPr indent="0">
              <a:lnSpc>
                <a:spcPct val="140000"/>
              </a:lnSpc>
            </a:pPr>
            <a:r>
              <a:rPr lang="zh-CN" sz="3200" b="1">
                <a:solidFill>
                  <a:srgbClr val="FF0000"/>
                </a:solidFill>
                <a:latin typeface="华文中宋" panose="02010600040101010101" pitchFamily="2" charset="-122"/>
                <a:ea typeface="华文中宋" panose="02010600040101010101" pitchFamily="2" charset="-122"/>
              </a:rPr>
              <a:t>感同身受：</a:t>
            </a:r>
            <a:r>
              <a:rPr lang="zh-CN" sz="3200" b="1">
                <a:solidFill>
                  <a:srgbClr val="1E1E1E"/>
                </a:solidFill>
                <a:latin typeface="华文中宋" panose="02010600040101010101" pitchFamily="2" charset="-122"/>
                <a:ea typeface="华文中宋" panose="02010600040101010101" pitchFamily="2" charset="-122"/>
              </a:rPr>
              <a:t>心里很感激，就象自己亲身领受到一样。现在多比喻虽未亲身经历，却如同亲身经历过一般。</a:t>
            </a:r>
            <a:endParaRPr lang="zh-CN" altLang="en-US" sz="3200" b="1">
              <a:solidFill>
                <a:srgbClr val="1E1E1E"/>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4988560" y="148590"/>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sym typeface="+mn-ea"/>
              </a:rPr>
              <a:t>词语积累</a:t>
            </a:r>
            <a:endParaRPr lang="zh-CN" altLang="en-US" sz="4000" b="1">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00">
                                            <p:txEl>
                                              <p:pRg st="4" end="4"/>
                                            </p:txEl>
                                          </p:spTgt>
                                        </p:tgtEl>
                                        <p:attrNameLst>
                                          <p:attrName>style.visibility</p:attrName>
                                        </p:attrNameLst>
                                      </p:cBhvr>
                                      <p:to>
                                        <p:strVal val="visible"/>
                                      </p:to>
                                    </p:set>
                                    <p:anim calcmode="lin" valueType="num">
                                      <p:cBhvr>
                                        <p:cTn id="36"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6735" y="1103630"/>
            <a:ext cx="11417935" cy="5132070"/>
          </a:xfrm>
          <a:prstGeom prst="rect">
            <a:avLst/>
          </a:prstGeom>
          <a:noFill/>
        </p:spPr>
        <p:txBody>
          <a:bodyPr wrap="square" rtlCol="0">
            <a:spAutoFit/>
          </a:bodyPr>
          <a:p>
            <a:pPr marL="0" indent="0" algn="l">
              <a:lnSpc>
                <a:spcPct val="130000"/>
              </a:lnSpc>
              <a:spcBef>
                <a:spcPct val="0"/>
              </a:spcBef>
              <a:buNone/>
            </a:pPr>
            <a:r>
              <a:rPr lang="zh-CN" alt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第一段</a:t>
            </a:r>
            <a:r>
              <a:rPr lang="zh-CN" altLang="zh-CN" sz="3600" b="1">
                <a:latin typeface="华文中宋" panose="02010600040101010101" pitchFamily="2" charset="-122"/>
                <a:ea typeface="华文中宋" panose="02010600040101010101" pitchFamily="2" charset="-122"/>
                <a:cs typeface="华文中宋" panose="02010600040101010101" pitchFamily="2" charset="-122"/>
                <a:sym typeface="+mn-ea"/>
              </a:rPr>
              <a:t>，提出</a:t>
            </a:r>
            <a:r>
              <a:rPr lang="zh-CN" altLang="en-US" sz="3600" b="1">
                <a:latin typeface="华文中宋" panose="02010600040101010101" pitchFamily="2" charset="-122"/>
                <a:ea typeface="华文中宋" panose="02010600040101010101" pitchFamily="2" charset="-122"/>
                <a:cs typeface="华文中宋" panose="02010600040101010101" pitchFamily="2" charset="-122"/>
                <a:sym typeface="+mn-ea"/>
              </a:rPr>
              <a:t>了</a:t>
            </a:r>
            <a:r>
              <a:rPr lang="zh-CN" altLang="zh-CN" sz="3600" b="1">
                <a:latin typeface="华文中宋" panose="02010600040101010101" pitchFamily="2" charset="-122"/>
                <a:ea typeface="华文中宋" panose="02010600040101010101" pitchFamily="2" charset="-122"/>
                <a:cs typeface="华文中宋" panose="02010600040101010101" pitchFamily="2" charset="-122"/>
                <a:sym typeface="+mn-ea"/>
              </a:rPr>
              <a:t>怎样才能更幸福的话题；</a:t>
            </a:r>
            <a:endParaRPr lang="zh-CN" altLang="zh-CN" sz="3600" b="1">
              <a:latin typeface="华文中宋" panose="02010600040101010101" pitchFamily="2" charset="-122"/>
              <a:ea typeface="华文中宋" panose="02010600040101010101" pitchFamily="2" charset="-122"/>
              <a:cs typeface="华文中宋" panose="02010600040101010101" pitchFamily="2" charset="-122"/>
            </a:endParaRPr>
          </a:p>
          <a:p>
            <a:pPr marL="0" indent="0" algn="l">
              <a:lnSpc>
                <a:spcPct val="130000"/>
              </a:lnSpc>
              <a:spcBef>
                <a:spcPct val="0"/>
              </a:spcBef>
              <a:buNone/>
            </a:pPr>
            <a:r>
              <a:rPr lang="zh-CN" alt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第二段</a:t>
            </a:r>
            <a:r>
              <a:rPr lang="zh-CN" altLang="zh-CN" sz="3600" b="1">
                <a:latin typeface="华文中宋" panose="02010600040101010101" pitchFamily="2" charset="-122"/>
                <a:ea typeface="华文中宋" panose="02010600040101010101" pitchFamily="2" charset="-122"/>
                <a:cs typeface="华文中宋" panose="02010600040101010101" pitchFamily="2" charset="-122"/>
                <a:sym typeface="+mn-ea"/>
              </a:rPr>
              <a:t>，批驳霍布斯的“人天生是恶人”的观点</a:t>
            </a:r>
            <a:r>
              <a:rPr lang="zh-CN" altLang="en-US" sz="36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zh-CN" sz="3600" b="1">
                <a:latin typeface="华文中宋" panose="02010600040101010101" pitchFamily="2" charset="-122"/>
                <a:ea typeface="华文中宋" panose="02010600040101010101" pitchFamily="2" charset="-122"/>
                <a:cs typeface="华文中宋" panose="02010600040101010101" pitchFamily="2" charset="-122"/>
                <a:sym typeface="+mn-ea"/>
              </a:rPr>
              <a:t>引出人天生拥有“怜悯心”的认识；</a:t>
            </a:r>
            <a:endParaRPr lang="zh-CN" altLang="zh-CN" sz="3600" b="1">
              <a:latin typeface="华文中宋" panose="02010600040101010101" pitchFamily="2" charset="-122"/>
              <a:ea typeface="华文中宋" panose="02010600040101010101" pitchFamily="2" charset="-122"/>
              <a:cs typeface="华文中宋" panose="02010600040101010101" pitchFamily="2" charset="-122"/>
            </a:endParaRPr>
          </a:p>
          <a:p>
            <a:pPr marL="0" indent="0" algn="l">
              <a:lnSpc>
                <a:spcPct val="130000"/>
              </a:lnSpc>
              <a:spcBef>
                <a:spcPct val="0"/>
              </a:spcBef>
              <a:buNone/>
            </a:pPr>
            <a:r>
              <a:rPr lang="zh-CN" alt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第三段</a:t>
            </a:r>
            <a:r>
              <a:rPr lang="zh-CN" altLang="zh-CN" sz="3600" b="1">
                <a:latin typeface="华文中宋" panose="02010600040101010101" pitchFamily="2" charset="-122"/>
                <a:ea typeface="华文中宋" panose="02010600040101010101" pitchFamily="2" charset="-122"/>
                <a:cs typeface="华文中宋" panose="02010600040101010101" pitchFamily="2" charset="-122"/>
                <a:sym typeface="+mn-ea"/>
              </a:rPr>
              <a:t>，分析人和动物拥有怜悯心的本质；</a:t>
            </a:r>
            <a:endParaRPr lang="zh-CN" altLang="zh-CN" sz="3600" b="1">
              <a:latin typeface="华文中宋" panose="02010600040101010101" pitchFamily="2" charset="-122"/>
              <a:ea typeface="华文中宋" panose="02010600040101010101" pitchFamily="2" charset="-122"/>
              <a:cs typeface="华文中宋" panose="02010600040101010101" pitchFamily="2" charset="-122"/>
            </a:endParaRPr>
          </a:p>
          <a:p>
            <a:pPr marL="0" indent="0" algn="l">
              <a:lnSpc>
                <a:spcPct val="130000"/>
              </a:lnSpc>
              <a:spcBef>
                <a:spcPct val="0"/>
              </a:spcBef>
              <a:buNone/>
            </a:pPr>
            <a:r>
              <a:rPr lang="zh-CN" alt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第四段</a:t>
            </a:r>
            <a:r>
              <a:rPr lang="zh-CN" altLang="zh-CN" sz="3600" b="1">
                <a:latin typeface="华文中宋" panose="02010600040101010101" pitchFamily="2" charset="-122"/>
                <a:ea typeface="华文中宋" panose="02010600040101010101" pitchFamily="2" charset="-122"/>
                <a:cs typeface="华文中宋" panose="02010600040101010101" pitchFamily="2" charset="-122"/>
                <a:sym typeface="+mn-ea"/>
              </a:rPr>
              <a:t>，列举怜悯心的表现，对比野蛮人与文明人的行为；</a:t>
            </a:r>
            <a:endParaRPr lang="zh-CN" altLang="zh-CN" sz="3600" b="1">
              <a:latin typeface="华文中宋" panose="02010600040101010101" pitchFamily="2" charset="-122"/>
              <a:ea typeface="华文中宋" panose="02010600040101010101" pitchFamily="2" charset="-122"/>
              <a:cs typeface="华文中宋" panose="02010600040101010101" pitchFamily="2" charset="-122"/>
            </a:endParaRPr>
          </a:p>
          <a:p>
            <a:pPr marL="0" indent="0" algn="l">
              <a:lnSpc>
                <a:spcPct val="130000"/>
              </a:lnSpc>
              <a:spcBef>
                <a:spcPct val="0"/>
              </a:spcBef>
              <a:buNone/>
            </a:pPr>
            <a:r>
              <a:rPr lang="zh-CN" alt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第五段</a:t>
            </a:r>
            <a:r>
              <a:rPr lang="zh-CN" altLang="zh-CN" sz="3600" b="1">
                <a:latin typeface="华文中宋" panose="02010600040101010101" pitchFamily="2" charset="-122"/>
                <a:ea typeface="华文中宋" panose="02010600040101010101" pitchFamily="2" charset="-122"/>
                <a:cs typeface="华文中宋" panose="02010600040101010101" pitchFamily="2" charset="-122"/>
                <a:sym typeface="+mn-ea"/>
              </a:rPr>
              <a:t>，借助对比，深度阐释怜悯心的意义</a:t>
            </a:r>
            <a:r>
              <a:rPr lang="zh-CN" altLang="en-US" sz="3600" b="1">
                <a:latin typeface="华文中宋" panose="02010600040101010101" pitchFamily="2" charset="-122"/>
                <a:ea typeface="华文中宋" panose="02010600040101010101" pitchFamily="2" charset="-122"/>
                <a:cs typeface="华文中宋" panose="02010600040101010101" pitchFamily="2" charset="-122"/>
                <a:sym typeface="+mn-ea"/>
              </a:rPr>
              <a:t>。</a:t>
            </a:r>
            <a:endParaRPr lang="zh-CN" altLang="en-US" sz="3600" b="1">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3" name="文本框 2"/>
          <p:cNvSpPr txBox="1"/>
          <p:nvPr/>
        </p:nvSpPr>
        <p:spPr>
          <a:xfrm>
            <a:off x="4420235" y="396875"/>
            <a:ext cx="3350895" cy="706755"/>
          </a:xfrm>
          <a:prstGeom prst="rect">
            <a:avLst/>
          </a:prstGeom>
          <a:noFill/>
        </p:spPr>
        <p:txBody>
          <a:bodyPr wrap="square" rtlCol="0">
            <a:spAutoFit/>
          </a:bodyPr>
          <a:p>
            <a:r>
              <a:rPr lang="zh-CN" altLang="en-US" sz="4000" b="1">
                <a:solidFill>
                  <a:srgbClr val="FF0000"/>
                </a:solidFill>
              </a:rPr>
              <a:t>课文内容分析</a:t>
            </a:r>
            <a:r>
              <a:rPr lang="en-US" altLang="zh-CN" sz="4000" b="1">
                <a:solidFill>
                  <a:srgbClr val="FF0000"/>
                </a:solidFill>
              </a:rPr>
              <a:t> </a:t>
            </a:r>
            <a:endParaRPr lang="en-US" altLang="zh-CN"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2">
                                            <p:txEl>
                                              <p:pRg st="4" end="4"/>
                                            </p:txEl>
                                          </p:spTgt>
                                        </p:tgtEl>
                                        <p:attrNameLst>
                                          <p:attrName>style.visibility</p:attrName>
                                        </p:attrNameLst>
                                      </p:cBhvr>
                                      <p:to>
                                        <p:strVal val="visible"/>
                                      </p:to>
                                    </p:set>
                                    <p:anim calcmode="lin" valueType="num">
                                      <p:cBhvr>
                                        <p:cTn id="36"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7590</Words>
  <Application>WPS 演示</Application>
  <PresentationFormat>宽屏</PresentationFormat>
  <Paragraphs>148</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Arial</vt:lpstr>
      <vt:lpstr>宋体</vt:lpstr>
      <vt:lpstr>Wingdings</vt:lpstr>
      <vt:lpstr>华文行楷</vt:lpstr>
      <vt:lpstr>华文中宋</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赵生勤  高中语文  潇洒走一回</cp:lastModifiedBy>
  <cp:revision>5</cp:revision>
  <dcterms:created xsi:type="dcterms:W3CDTF">2021-09-29T03:23:00Z</dcterms:created>
  <dcterms:modified xsi:type="dcterms:W3CDTF">2021-12-19T14:14:18Z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D7CD36925BBC46229D871533A61BD951</vt:lpwstr>
  </property>
  <property fmtid="{D5CDD505-2E9C-101B-9397-08002B2CF9AE}" pid="3" name="KSOProductBuildVer">
    <vt:lpwstr>2052-11.1.0.11115</vt:lpwstr>
  </property>
</Properties>
</file>