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2"/>
  </p:handoutMasterIdLst>
  <p:sldIdLst>
    <p:sldId id="308" r:id="rId3"/>
    <p:sldId id="311" r:id="rId5"/>
    <p:sldId id="379" r:id="rId6"/>
    <p:sldId id="309" r:id="rId7"/>
    <p:sldId id="355" r:id="rId8"/>
    <p:sldId id="316" r:id="rId9"/>
    <p:sldId id="310" r:id="rId10"/>
    <p:sldId id="351" r:id="rId11"/>
    <p:sldId id="314" r:id="rId12"/>
    <p:sldId id="312" r:id="rId13"/>
    <p:sldId id="332" r:id="rId14"/>
    <p:sldId id="333" r:id="rId15"/>
    <p:sldId id="350" r:id="rId16"/>
    <p:sldId id="299" r:id="rId17"/>
    <p:sldId id="334" r:id="rId18"/>
    <p:sldId id="300" r:id="rId19"/>
    <p:sldId id="301" r:id="rId20"/>
    <p:sldId id="303" r:id="rId21"/>
    <p:sldId id="304" r:id="rId22"/>
    <p:sldId id="307" r:id="rId23"/>
    <p:sldId id="345" r:id="rId24"/>
    <p:sldId id="346" r:id="rId25"/>
    <p:sldId id="407" r:id="rId26"/>
    <p:sldId id="408" r:id="rId27"/>
    <p:sldId id="405" r:id="rId28"/>
    <p:sldId id="406" r:id="rId29"/>
    <p:sldId id="410" r:id="rId30"/>
    <p:sldId id="409" r:id="rId31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5959"/>
    <a:srgbClr val="7F7F7F"/>
    <a:srgbClr val="2D3A4B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248" y="-972"/>
      </p:cViewPr>
      <p:guideLst>
        <p:guide orient="horz" pos="1557"/>
        <p:guide pos="2876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19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48820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48821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48822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13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1048814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815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1048816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8817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1048818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6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59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9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06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07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06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07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06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07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20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21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6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3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3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6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3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3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4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6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6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6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9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9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20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21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4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4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06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07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0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6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6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20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21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20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21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20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21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20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21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20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21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20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21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20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21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20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21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6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59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9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6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59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9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6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59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9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6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59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9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06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07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06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07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06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07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502412" y="1941211"/>
            <a:ext cx="8139178" cy="674375"/>
          </a:xfrm>
        </p:spPr>
        <p:txBody>
          <a:bodyPr lIns="76200" tIns="28575" rIns="19050" bIns="28575" anchor="t" anchorCtr="0">
            <a:noAutofit/>
          </a:bodyPr>
          <a:lstStyle>
            <a:lvl1pPr algn="ctr">
              <a:defRPr sz="4100" b="0" spc="45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104858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502412" y="2674620"/>
            <a:ext cx="8139178" cy="713238"/>
          </a:xfrm>
        </p:spPr>
        <p:txBody>
          <a:bodyPr lIns="76200" tIns="28575" rIns="57150" bIns="28575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150" normalizeH="0" baseline="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048584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585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048586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0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80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80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048806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8" y="714381"/>
            <a:ext cx="8139178" cy="378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6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87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88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048789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02412" y="1941211"/>
            <a:ext cx="8139178" cy="674375"/>
          </a:xfrm>
        </p:spPr>
        <p:txBody>
          <a:bodyPr vert="horz" lIns="76200" tIns="28575" rIns="19050" bIns="28575" rtlCol="0" anchor="t" anchorCtr="0">
            <a:noAutofit/>
          </a:bodyPr>
          <a:lstStyle>
            <a:lvl1pPr marL="0" marR="0" algn="ctr" defTabSz="685800" rtl="0" eaLnBrk="1" fontAlgn="auto" latinLnBrk="0" hangingPunct="1">
              <a:lnSpc>
                <a:spcPct val="100000"/>
              </a:lnSpc>
              <a:buNone/>
              <a:defRPr kumimoji="0" lang="zh-CN" altLang="en-US" sz="4100" b="0" i="0" u="none" strike="noStrike" kern="1200" cap="none" spc="45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7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76200" tIns="28575" rIns="57150" bIns="28575" rtlCol="0" anchor="ctr" anchorCtr="0">
            <a:noAutofit/>
          </a:bodyPr>
          <a:lstStyle>
            <a:lvl1pPr marL="0" marR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1048778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2" y="972000"/>
            <a:ext cx="8139178" cy="3781016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1048779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80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81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98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2856548"/>
            <a:ext cx="8139178" cy="468634"/>
          </a:xfrm>
        </p:spPr>
        <p:txBody>
          <a:bodyPr lIns="76200" tIns="28575" rIns="47625" bIns="28575" anchor="t" anchorCtr="0">
            <a:noAutofit/>
          </a:bodyPr>
          <a:lstStyle>
            <a:lvl1pPr>
              <a:defRPr sz="2700" b="0" u="none" strike="noStrike" kern="1200" cap="none" spc="225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48799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02444" y="3383757"/>
            <a:ext cx="8139178" cy="808489"/>
          </a:xfrm>
        </p:spPr>
        <p:txBody>
          <a:bodyPr lIns="76200" tIns="28575" rIns="57150" bIns="28575">
            <a:noAutofit/>
          </a:bodyPr>
          <a:lstStyle>
            <a:lvl1pPr marL="0" indent="0" eaLnBrk="1" fontAlgn="auto" latinLnBrk="0" hangingPunct="1">
              <a:buNone/>
              <a:defRPr kumimoji="0" lang="zh-CN" altLang="en-US" sz="1200" b="0" i="0" u="none" strike="noStrike" kern="1200" cap="none" spc="113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048800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801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802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3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76200" tIns="28575" rIns="57150" bIns="28575" rtlCol="0" anchor="ctr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1048764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7" y="972000"/>
            <a:ext cx="3962432" cy="3780000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1048765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972000"/>
            <a:ext cx="3962432" cy="3780000"/>
          </a:xfrm>
        </p:spPr>
        <p:txBody>
          <a:bodyPr>
            <a:noAutofit/>
          </a:bodyPr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48766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67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68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9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76200" tIns="28575" rIns="57150" bIns="28575" rtlCol="0" anchor="ctr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1048770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7" y="972001"/>
            <a:ext cx="3962432" cy="285752"/>
          </a:xfrm>
        </p:spPr>
        <p:txBody>
          <a:bodyPr lIns="76200" tIns="28575" rIns="57150" bIns="28575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150" normalizeH="0" baseline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1048771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1341782"/>
            <a:ext cx="3962400" cy="3414176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1048772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2" y="972001"/>
            <a:ext cx="3962432" cy="285752"/>
          </a:xfrm>
        </p:spPr>
        <p:txBody>
          <a:bodyPr vert="horz" lIns="76200" tIns="28575" rIns="57150" bIns="28575" rtlCol="0" anchor="t" anchorCtr="0">
            <a:noAutofit/>
          </a:bodyPr>
          <a:lstStyle>
            <a:lvl1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15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1048773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2" y="1341782"/>
            <a:ext cx="3962432" cy="3414176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1048774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75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76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76200" tIns="28575" rIns="57150" bIns="28575" rtlCol="0" anchor="ctr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104878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8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8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90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91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92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07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02447" y="972000"/>
            <a:ext cx="3962432" cy="3780000"/>
          </a:xfrm>
        </p:spPr>
        <p:txBody>
          <a:bodyPr vert="horz" lIns="76200" tIns="0" rIns="61913" bIns="0" rtlCol="0">
            <a:noAutofit/>
          </a:bodyPr>
          <a:lstStyle>
            <a:lvl1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1048808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679194" y="972000"/>
            <a:ext cx="3962432" cy="3780000"/>
          </a:xfrm>
        </p:spPr>
        <p:txBody>
          <a:bodyPr vert="horz" lIns="76200" tIns="0" rIns="61913" bIns="0" rtlCol="0">
            <a:norm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1048809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48810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048811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048812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93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714382"/>
            <a:ext cx="713238" cy="4041680"/>
          </a:xfrm>
        </p:spPr>
        <p:txBody>
          <a:bodyPr vert="eaVert" lIns="76200" tIns="28575" rIns="57150" bIns="28575" rtlCol="0" anchor="ctr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150" normalizeH="0" baseline="0" noProof="1" dirty="0">
                <a:solidFill>
                  <a:schemeClr val="tx1"/>
                </a:solidFill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1048794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714376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48795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96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97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76200" tIns="28575" rIns="57150" bIns="28575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48577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48578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579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48580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048581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5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6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7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8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2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83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9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5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6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67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8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0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4338" y="606743"/>
            <a:ext cx="3423734" cy="3429000"/>
          </a:xfrm>
          <a:prstGeom prst="rect">
            <a:avLst/>
          </a:prstGeom>
        </p:spPr>
      </p:pic>
      <p:sp>
        <p:nvSpPr>
          <p:cNvPr id="1048587" name="矩形 13"/>
          <p:cNvSpPr/>
          <p:nvPr/>
        </p:nvSpPr>
        <p:spPr>
          <a:xfrm rot="16200000">
            <a:off x="-2257240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588" name="矩形 14"/>
          <p:cNvSpPr/>
          <p:nvPr/>
        </p:nvSpPr>
        <p:spPr>
          <a:xfrm>
            <a:off x="110613" y="120240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589" name="矩形 15"/>
          <p:cNvSpPr/>
          <p:nvPr/>
        </p:nvSpPr>
        <p:spPr>
          <a:xfrm rot="16200000">
            <a:off x="6540856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590" name="矩形 16"/>
          <p:cNvSpPr/>
          <p:nvPr/>
        </p:nvSpPr>
        <p:spPr>
          <a:xfrm>
            <a:off x="110613" y="4915927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7" name="组合 39"/>
          <p:cNvGrpSpPr/>
          <p:nvPr/>
        </p:nvGrpSpPr>
        <p:grpSpPr>
          <a:xfrm flipV="1">
            <a:off x="208278" y="445062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728" name="直接连接符 40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29" name="直接连接符 41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0" name="直接连接符 42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1" name="直接连接符 43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2" name="直接连接符 44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3" name="直接连接符 45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46"/>
          <p:cNvGrpSpPr/>
          <p:nvPr/>
        </p:nvGrpSpPr>
        <p:grpSpPr>
          <a:xfrm rot="5400000" flipV="1">
            <a:off x="-34365" y="313565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734" name="直接连接符 47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5" name="直接连接符 48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6" name="直接连接符 49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7" name="直接连接符 50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8" name="直接连接符 51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9" name="直接连接符 52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60"/>
          <p:cNvGrpSpPr/>
          <p:nvPr/>
        </p:nvGrpSpPr>
        <p:grpSpPr>
          <a:xfrm rot="10800000" flipV="1">
            <a:off x="8103450" y="124767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740" name="直接连接符 61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1" name="直接连接符 62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2" name="直接连接符 63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3" name="直接连接符 64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4" name="直接连接符 65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5" name="直接连接符 66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67"/>
          <p:cNvGrpSpPr/>
          <p:nvPr/>
        </p:nvGrpSpPr>
        <p:grpSpPr>
          <a:xfrm rot="16200000" flipV="1">
            <a:off x="8266625" y="427287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746" name="直接连接符 68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7" name="直接连接符 69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8" name="直接连接符 70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9" name="直接连接符 71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0" name="直接连接符 72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1" name="直接连接符 73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8591" name="矩形 11"/>
          <p:cNvSpPr/>
          <p:nvPr/>
        </p:nvSpPr>
        <p:spPr bwMode="auto">
          <a:xfrm>
            <a:off x="3618071" y="1151583"/>
            <a:ext cx="4673441" cy="1627369"/>
          </a:xfrm>
          <a:prstGeom prst="rect">
            <a:avLst/>
          </a:prstGeom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700" b="1" kern="100" dirty="0">
                <a:solidFill>
                  <a:srgbClr val="2D3A4B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微软雅黑" panose="020B0503020204020204" charset="-122"/>
              </a:rPr>
              <a:t>第五单元</a:t>
            </a:r>
            <a:endParaRPr lang="en-US" altLang="zh-CN" sz="2700" b="1" kern="100" dirty="0">
              <a:solidFill>
                <a:srgbClr val="2D3A4B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微软雅黑" panose="020B0503020204020204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4100" b="1" kern="100" dirty="0">
                <a:solidFill>
                  <a:srgbClr val="2D3A4B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微软雅黑" panose="020B0503020204020204" charset="-122"/>
              </a:rPr>
              <a:t>插上科学的翅膀飞</a:t>
            </a:r>
            <a:endParaRPr lang="zh-CN" altLang="en-US" sz="4100" b="1" kern="100" dirty="0">
              <a:solidFill>
                <a:srgbClr val="2D3A4B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8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8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485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485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48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9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9" name="矩形 13"/>
          <p:cNvSpPr/>
          <p:nvPr/>
        </p:nvSpPr>
        <p:spPr>
          <a:xfrm rot="16200000">
            <a:off x="-2257240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600" name="矩形 14"/>
          <p:cNvSpPr/>
          <p:nvPr/>
        </p:nvSpPr>
        <p:spPr>
          <a:xfrm>
            <a:off x="110613" y="120240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601" name="矩形 15"/>
          <p:cNvSpPr/>
          <p:nvPr/>
        </p:nvSpPr>
        <p:spPr>
          <a:xfrm rot="16200000">
            <a:off x="6540856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602" name="矩形 16"/>
          <p:cNvSpPr/>
          <p:nvPr/>
        </p:nvSpPr>
        <p:spPr>
          <a:xfrm>
            <a:off x="110613" y="4915927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35" name="组合 39"/>
          <p:cNvGrpSpPr/>
          <p:nvPr/>
        </p:nvGrpSpPr>
        <p:grpSpPr>
          <a:xfrm flipV="1">
            <a:off x="208278" y="445062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752" name="直接连接符 40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3" name="直接连接符 41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4" name="直接连接符 42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5" name="直接连接符 43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6" name="直接连接符 44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7" name="直接连接符 45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46"/>
          <p:cNvGrpSpPr/>
          <p:nvPr/>
        </p:nvGrpSpPr>
        <p:grpSpPr>
          <a:xfrm rot="5400000" flipV="1">
            <a:off x="-34365" y="313565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758" name="直接连接符 47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9" name="直接连接符 48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0" name="直接连接符 49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1" name="直接连接符 50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2" name="直接连接符 51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3" name="直接连接符 52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60"/>
          <p:cNvGrpSpPr/>
          <p:nvPr/>
        </p:nvGrpSpPr>
        <p:grpSpPr>
          <a:xfrm rot="10800000" flipV="1">
            <a:off x="8103450" y="124767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764" name="直接连接符 61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5" name="直接连接符 62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6" name="直接连接符 63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7" name="直接连接符 64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8" name="直接连接符 65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9" name="直接连接符 66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67"/>
          <p:cNvGrpSpPr/>
          <p:nvPr/>
        </p:nvGrpSpPr>
        <p:grpSpPr>
          <a:xfrm rot="16200000" flipV="1">
            <a:off x="8266625" y="427287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770" name="直接连接符 68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71" name="直接连接符 69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72" name="直接连接符 70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73" name="直接连接符 71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74" name="直接连接符 72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75" name="直接连接符 73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33"/>
          <p:cNvGrpSpPr/>
          <p:nvPr/>
        </p:nvGrpSpPr>
        <p:grpSpPr>
          <a:xfrm>
            <a:off x="1146647" y="617599"/>
            <a:ext cx="3630477" cy="538319"/>
            <a:chOff x="3205662" y="3145030"/>
            <a:chExt cx="4840636" cy="717759"/>
          </a:xfrm>
        </p:grpSpPr>
        <p:sp>
          <p:nvSpPr>
            <p:cNvPr id="2" name="文本框 24"/>
            <p:cNvSpPr txBox="1"/>
            <p:nvPr/>
          </p:nvSpPr>
          <p:spPr>
            <a:xfrm>
              <a:off x="4113108" y="3209165"/>
              <a:ext cx="3933190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225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以科学技术为中心。</a:t>
              </a:r>
              <a:endParaRPr lang="zh-CN" altLang="en-US" sz="2400" b="1" spc="225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3" name="圆角矩形 25"/>
            <p:cNvSpPr/>
            <p:nvPr/>
          </p:nvSpPr>
          <p:spPr>
            <a:xfrm>
              <a:off x="3276601" y="3145030"/>
              <a:ext cx="655320" cy="717759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4" name="矩形 32"/>
            <p:cNvSpPr/>
            <p:nvPr/>
          </p:nvSpPr>
          <p:spPr>
            <a:xfrm>
              <a:off x="3205662" y="3198826"/>
              <a:ext cx="750633" cy="615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01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986314" y="1316355"/>
            <a:ext cx="4260533" cy="150876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在构思上，要围绕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某一科学技术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来写，写一写你在使用它时会发生的事情，把你的经历写完整。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2" name="Freeform 5"/>
          <p:cNvSpPr/>
          <p:nvPr/>
        </p:nvSpPr>
        <p:spPr bwMode="auto">
          <a:xfrm>
            <a:off x="1102262" y="3121270"/>
            <a:ext cx="1161000" cy="97200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31750">
            <a:solidFill>
              <a:srgbClr val="C3CB9B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23" name="Freeform 5"/>
          <p:cNvSpPr/>
          <p:nvPr/>
        </p:nvSpPr>
        <p:spPr bwMode="auto">
          <a:xfrm>
            <a:off x="1180961" y="3189814"/>
            <a:ext cx="999000" cy="83700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2"/>
          </a:solidFill>
          <a:ln w="508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24" name="Freeform 5"/>
          <p:cNvSpPr/>
          <p:nvPr/>
        </p:nvSpPr>
        <p:spPr bwMode="auto">
          <a:xfrm>
            <a:off x="4013578" y="3138891"/>
            <a:ext cx="1161000" cy="99900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31750">
            <a:solidFill>
              <a:srgbClr val="C3CB9B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25" name="Freeform 5"/>
          <p:cNvSpPr/>
          <p:nvPr/>
        </p:nvSpPr>
        <p:spPr bwMode="auto">
          <a:xfrm>
            <a:off x="4093230" y="3217913"/>
            <a:ext cx="999000" cy="83700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2"/>
          </a:solidFill>
          <a:ln w="508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103847" y="3445193"/>
            <a:ext cx="1028224" cy="3429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8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时光机</a:t>
            </a:r>
            <a:endParaRPr lang="zh-CN" altLang="en-US" sz="18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261586" y="3307556"/>
            <a:ext cx="1038225" cy="61722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8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拷贝</a:t>
            </a:r>
            <a:endParaRPr lang="zh-CN" altLang="en-US" sz="18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知识</a:t>
            </a:r>
            <a:endParaRPr lang="zh-CN" altLang="en-US" sz="18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" name="Freeform 5"/>
          <p:cNvSpPr/>
          <p:nvPr/>
        </p:nvSpPr>
        <p:spPr bwMode="auto">
          <a:xfrm>
            <a:off x="2558158" y="3118889"/>
            <a:ext cx="1161000" cy="99900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noFill/>
          <a:ln w="31750">
            <a:solidFill>
              <a:srgbClr val="C3CB9B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6" name="Freeform 5"/>
          <p:cNvSpPr/>
          <p:nvPr/>
        </p:nvSpPr>
        <p:spPr bwMode="auto">
          <a:xfrm>
            <a:off x="2637810" y="3197910"/>
            <a:ext cx="999000" cy="837000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2"/>
          </a:solidFill>
          <a:ln w="508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721769" y="3321368"/>
            <a:ext cx="859155" cy="61722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在火星上生活</a:t>
            </a:r>
            <a:endParaRPr lang="zh-CN" altLang="en-US" sz="18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23084" y="1174433"/>
            <a:ext cx="2864168" cy="284988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  <p:bldP spid="24" grpId="0" bldLvl="0" animBg="1"/>
      <p:bldP spid="25" grpId="0" bldLvl="0" animBg="1"/>
      <p:bldP spid="53" grpId="0"/>
      <p:bldP spid="58" grpId="0"/>
      <p:bldP spid="15" grpId="0" bldLvl="0" animBg="1"/>
      <p:bldP spid="16" grpId="0" bldLvl="0" animBg="1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9" name="矩形 13"/>
          <p:cNvSpPr/>
          <p:nvPr/>
        </p:nvSpPr>
        <p:spPr>
          <a:xfrm rot="16200000">
            <a:off x="-2257240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600" name="矩形 14"/>
          <p:cNvSpPr/>
          <p:nvPr/>
        </p:nvSpPr>
        <p:spPr>
          <a:xfrm>
            <a:off x="110613" y="120240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601" name="矩形 15"/>
          <p:cNvSpPr/>
          <p:nvPr/>
        </p:nvSpPr>
        <p:spPr>
          <a:xfrm rot="16200000">
            <a:off x="6540856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602" name="矩形 16"/>
          <p:cNvSpPr/>
          <p:nvPr/>
        </p:nvSpPr>
        <p:spPr>
          <a:xfrm>
            <a:off x="110613" y="4915927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35" name="组合 39"/>
          <p:cNvGrpSpPr/>
          <p:nvPr/>
        </p:nvGrpSpPr>
        <p:grpSpPr>
          <a:xfrm flipV="1">
            <a:off x="208278" y="445062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752" name="直接连接符 40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3" name="直接连接符 41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4" name="直接连接符 42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5" name="直接连接符 43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6" name="直接连接符 44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7" name="直接连接符 45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46"/>
          <p:cNvGrpSpPr/>
          <p:nvPr/>
        </p:nvGrpSpPr>
        <p:grpSpPr>
          <a:xfrm rot="5400000" flipV="1">
            <a:off x="-34365" y="313565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758" name="直接连接符 47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9" name="直接连接符 48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0" name="直接连接符 49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1" name="直接连接符 50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2" name="直接连接符 51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3" name="直接连接符 52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60"/>
          <p:cNvGrpSpPr/>
          <p:nvPr/>
        </p:nvGrpSpPr>
        <p:grpSpPr>
          <a:xfrm rot="10800000" flipV="1">
            <a:off x="8103450" y="124767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764" name="直接连接符 61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5" name="直接连接符 62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6" name="直接连接符 63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7" name="直接连接符 64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8" name="直接连接符 65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9" name="直接连接符 66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67"/>
          <p:cNvGrpSpPr/>
          <p:nvPr/>
        </p:nvGrpSpPr>
        <p:grpSpPr>
          <a:xfrm rot="16200000" flipV="1">
            <a:off x="8266625" y="427287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770" name="直接连接符 68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71" name="直接连接符 69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72" name="直接连接符 70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73" name="直接连接符 71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74" name="直接连接符 72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75" name="直接连接符 73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4"/>
          <p:cNvGrpSpPr/>
          <p:nvPr/>
        </p:nvGrpSpPr>
        <p:grpSpPr>
          <a:xfrm>
            <a:off x="1410488" y="590249"/>
            <a:ext cx="4529479" cy="538319"/>
            <a:chOff x="3250110" y="3145030"/>
            <a:chExt cx="6039306" cy="717759"/>
          </a:xfrm>
        </p:grpSpPr>
        <p:sp>
          <p:nvSpPr>
            <p:cNvPr id="1048597" name="文本框 35"/>
            <p:cNvSpPr txBox="1"/>
            <p:nvPr/>
          </p:nvSpPr>
          <p:spPr>
            <a:xfrm>
              <a:off x="4112896" y="3223135"/>
              <a:ext cx="5176520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225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发挥想象，编写故事情节。</a:t>
              </a:r>
              <a:endParaRPr lang="zh-CN" altLang="en-US" sz="2400" b="1" spc="225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1048598" name="圆角矩形 36"/>
            <p:cNvSpPr/>
            <p:nvPr/>
          </p:nvSpPr>
          <p:spPr>
            <a:xfrm>
              <a:off x="3276601" y="3145030"/>
              <a:ext cx="655320" cy="717759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5" name="矩形 38"/>
            <p:cNvSpPr/>
            <p:nvPr/>
          </p:nvSpPr>
          <p:spPr>
            <a:xfrm>
              <a:off x="3250110" y="3240735"/>
              <a:ext cx="750633" cy="615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02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401604" y="1249204"/>
            <a:ext cx="5112544" cy="355943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写科幻故事需要丰富的想象力，因为在现实生活中，你所写的科学技术还没有出现。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）某一科学技术有什么奇特的功能，我们的生活会有什么新改变？</a:t>
            </a:r>
            <a:endParaRPr lang="zh-CN" altLang="en-US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）你是如何运用它的？</a:t>
            </a:r>
            <a:endParaRPr lang="zh-CN" altLang="en-US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）这一过程中，你会有怎样神奇的经历，发生怎样有趣味的故事？</a:t>
            </a:r>
            <a:endParaRPr lang="zh-CN" altLang="en-US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这些都要通过你天马行空的想象来完成。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38913" y="1170146"/>
            <a:ext cx="2232077" cy="33480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0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9260" y="1457801"/>
            <a:ext cx="3240000" cy="2581791"/>
          </a:xfrm>
          <a:prstGeom prst="rect">
            <a:avLst/>
          </a:prstGeom>
        </p:spPr>
      </p:pic>
      <p:sp>
        <p:nvSpPr>
          <p:cNvPr id="1048599" name="矩形 13"/>
          <p:cNvSpPr/>
          <p:nvPr/>
        </p:nvSpPr>
        <p:spPr>
          <a:xfrm rot="16200000">
            <a:off x="-2257240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600" name="矩形 14"/>
          <p:cNvSpPr/>
          <p:nvPr/>
        </p:nvSpPr>
        <p:spPr>
          <a:xfrm>
            <a:off x="110613" y="120240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601" name="矩形 15"/>
          <p:cNvSpPr/>
          <p:nvPr/>
        </p:nvSpPr>
        <p:spPr>
          <a:xfrm rot="16200000">
            <a:off x="6540856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602" name="矩形 16"/>
          <p:cNvSpPr/>
          <p:nvPr/>
        </p:nvSpPr>
        <p:spPr>
          <a:xfrm>
            <a:off x="110613" y="4915927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35" name="组合 39"/>
          <p:cNvGrpSpPr/>
          <p:nvPr/>
        </p:nvGrpSpPr>
        <p:grpSpPr>
          <a:xfrm flipV="1">
            <a:off x="208278" y="445062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752" name="直接连接符 40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3" name="直接连接符 41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4" name="直接连接符 42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5" name="直接连接符 43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6" name="直接连接符 44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7" name="直接连接符 45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46"/>
          <p:cNvGrpSpPr/>
          <p:nvPr/>
        </p:nvGrpSpPr>
        <p:grpSpPr>
          <a:xfrm rot="5400000" flipV="1">
            <a:off x="-34365" y="313565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758" name="直接连接符 47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9" name="直接连接符 48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0" name="直接连接符 49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1" name="直接连接符 50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2" name="直接连接符 51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3" name="直接连接符 52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60"/>
          <p:cNvGrpSpPr/>
          <p:nvPr/>
        </p:nvGrpSpPr>
        <p:grpSpPr>
          <a:xfrm rot="10800000" flipV="1">
            <a:off x="8103450" y="124767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764" name="直接连接符 61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5" name="直接连接符 62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6" name="直接连接符 63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7" name="直接连接符 64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8" name="直接连接符 65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9" name="直接连接符 66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67"/>
          <p:cNvGrpSpPr/>
          <p:nvPr/>
        </p:nvGrpSpPr>
        <p:grpSpPr>
          <a:xfrm rot="16200000" flipV="1">
            <a:off x="8266625" y="427287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770" name="直接连接符 68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71" name="直接连接符 69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72" name="直接连接符 70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73" name="直接连接符 71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74" name="直接连接符 72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75" name="直接连接符 73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39"/>
          <p:cNvGrpSpPr/>
          <p:nvPr/>
        </p:nvGrpSpPr>
        <p:grpSpPr>
          <a:xfrm>
            <a:off x="1462875" y="720062"/>
            <a:ext cx="3267893" cy="538319"/>
            <a:chOff x="3250110" y="3145030"/>
            <a:chExt cx="4357191" cy="717759"/>
          </a:xfrm>
        </p:grpSpPr>
        <p:sp>
          <p:nvSpPr>
            <p:cNvPr id="5" name="文本框 40"/>
            <p:cNvSpPr txBox="1"/>
            <p:nvPr/>
          </p:nvSpPr>
          <p:spPr>
            <a:xfrm>
              <a:off x="4154806" y="3181225"/>
              <a:ext cx="3452495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225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突出经历奇特。</a:t>
              </a:r>
              <a:endParaRPr lang="zh-CN" altLang="en-US" sz="2400" b="1" spc="225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6" name="圆角矩形 41"/>
            <p:cNvSpPr/>
            <p:nvPr/>
          </p:nvSpPr>
          <p:spPr>
            <a:xfrm>
              <a:off x="3276601" y="3145030"/>
              <a:ext cx="655320" cy="717759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1048604" name="矩形 43"/>
            <p:cNvSpPr/>
            <p:nvPr/>
          </p:nvSpPr>
          <p:spPr>
            <a:xfrm>
              <a:off x="3250110" y="3240735"/>
              <a:ext cx="750633" cy="615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03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176338" y="1558290"/>
            <a:ext cx="4265771" cy="200824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习作的特点是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科幻性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，这种科幻性要通过奇特的科幻经历来体现，不能写得过于普通，要越奇特越好。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9" name="矩形 13"/>
          <p:cNvSpPr/>
          <p:nvPr/>
        </p:nvSpPr>
        <p:spPr>
          <a:xfrm rot="16200000">
            <a:off x="-2257240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710" name="矩形 14"/>
          <p:cNvSpPr/>
          <p:nvPr/>
        </p:nvSpPr>
        <p:spPr>
          <a:xfrm>
            <a:off x="110613" y="120240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711" name="矩形 15"/>
          <p:cNvSpPr/>
          <p:nvPr/>
        </p:nvSpPr>
        <p:spPr>
          <a:xfrm rot="16200000">
            <a:off x="6540856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712" name="矩形 16"/>
          <p:cNvSpPr/>
          <p:nvPr/>
        </p:nvSpPr>
        <p:spPr>
          <a:xfrm>
            <a:off x="110613" y="4915927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98" name="组合 39"/>
          <p:cNvGrpSpPr/>
          <p:nvPr/>
        </p:nvGrpSpPr>
        <p:grpSpPr>
          <a:xfrm flipV="1">
            <a:off x="208278" y="445062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912" name="直接连接符 40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3" name="直接连接符 41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4" name="直接连接符 42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5" name="直接连接符 43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6" name="直接连接符 44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7" name="直接连接符 45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9" name="组合 46"/>
          <p:cNvGrpSpPr/>
          <p:nvPr/>
        </p:nvGrpSpPr>
        <p:grpSpPr>
          <a:xfrm rot="5400000" flipV="1">
            <a:off x="-34365" y="313565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918" name="直接连接符 47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9" name="直接连接符 48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0" name="直接连接符 49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1" name="直接连接符 50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2" name="直接连接符 51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3" name="直接连接符 52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0" name="组合 60"/>
          <p:cNvGrpSpPr/>
          <p:nvPr/>
        </p:nvGrpSpPr>
        <p:grpSpPr>
          <a:xfrm rot="10800000" flipV="1">
            <a:off x="8103450" y="124767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924" name="直接连接符 61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5" name="直接连接符 62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6" name="直接连接符 63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7" name="直接连接符 64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8" name="直接连接符 65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9" name="直接连接符 66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1" name="组合 67"/>
          <p:cNvGrpSpPr/>
          <p:nvPr/>
        </p:nvGrpSpPr>
        <p:grpSpPr>
          <a:xfrm rot="16200000" flipV="1">
            <a:off x="8266625" y="427287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930" name="直接连接符 68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31" name="直接连接符 69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32" name="直接连接符 70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33" name="直接连接符 71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34" name="直接连接符 72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35" name="直接连接符 73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39"/>
          <p:cNvGrpSpPr/>
          <p:nvPr/>
        </p:nvGrpSpPr>
        <p:grpSpPr>
          <a:xfrm>
            <a:off x="1263804" y="731492"/>
            <a:ext cx="3279322" cy="538319"/>
            <a:chOff x="3192962" y="3145030"/>
            <a:chExt cx="4372429" cy="717759"/>
          </a:xfrm>
        </p:grpSpPr>
        <p:sp>
          <p:nvSpPr>
            <p:cNvPr id="2" name="文本框 40"/>
            <p:cNvSpPr txBox="1"/>
            <p:nvPr/>
          </p:nvSpPr>
          <p:spPr>
            <a:xfrm>
              <a:off x="4112896" y="3195195"/>
              <a:ext cx="3452495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225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要有一个中心。</a:t>
              </a:r>
              <a:endParaRPr lang="zh-CN" altLang="en-US" sz="2400" b="1" spc="225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6" name="圆角矩形 41"/>
            <p:cNvSpPr/>
            <p:nvPr/>
          </p:nvSpPr>
          <p:spPr>
            <a:xfrm>
              <a:off x="3276601" y="3145030"/>
              <a:ext cx="655320" cy="717759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7" name="矩形 43"/>
            <p:cNvSpPr/>
            <p:nvPr/>
          </p:nvSpPr>
          <p:spPr>
            <a:xfrm>
              <a:off x="3192962" y="3226766"/>
              <a:ext cx="750633" cy="615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04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272064" y="1484471"/>
            <a:ext cx="3925729" cy="26289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为所编写的故事，确定一个中心思想，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通过自己的想象来反映人们健康向上的追求和美好愿望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，从中表达自己的真情实感。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653088" y="1583055"/>
            <a:ext cx="3051810" cy="2532698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8" name="矩形 13"/>
          <p:cNvSpPr/>
          <p:nvPr/>
        </p:nvSpPr>
        <p:spPr>
          <a:xfrm rot="16200000">
            <a:off x="-2257240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629" name="矩形 14"/>
          <p:cNvSpPr/>
          <p:nvPr/>
        </p:nvSpPr>
        <p:spPr>
          <a:xfrm>
            <a:off x="110613" y="120240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630" name="矩形 15"/>
          <p:cNvSpPr/>
          <p:nvPr/>
        </p:nvSpPr>
        <p:spPr>
          <a:xfrm rot="16200000">
            <a:off x="6540856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631" name="矩形 16"/>
          <p:cNvSpPr/>
          <p:nvPr/>
        </p:nvSpPr>
        <p:spPr>
          <a:xfrm>
            <a:off x="110613" y="4915927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49" name="组合 39"/>
          <p:cNvGrpSpPr/>
          <p:nvPr/>
        </p:nvGrpSpPr>
        <p:grpSpPr>
          <a:xfrm flipV="1">
            <a:off x="208278" y="445062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804" name="直接连接符 40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05" name="直接连接符 41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06" name="直接连接符 42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07" name="直接连接符 43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08" name="直接连接符 44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09" name="直接连接符 45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6"/>
          <p:cNvGrpSpPr/>
          <p:nvPr/>
        </p:nvGrpSpPr>
        <p:grpSpPr>
          <a:xfrm rot="5400000" flipV="1">
            <a:off x="-34365" y="313565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810" name="直接连接符 47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11" name="直接连接符 48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12" name="直接连接符 49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13" name="直接连接符 50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14" name="直接连接符 51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15" name="直接连接符 52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60"/>
          <p:cNvGrpSpPr/>
          <p:nvPr/>
        </p:nvGrpSpPr>
        <p:grpSpPr>
          <a:xfrm rot="10800000" flipV="1">
            <a:off x="8103450" y="124767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816" name="直接连接符 61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17" name="直接连接符 62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18" name="直接连接符 63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19" name="直接连接符 64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20" name="直接连接符 65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21" name="直接连接符 66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组合 67"/>
          <p:cNvGrpSpPr/>
          <p:nvPr/>
        </p:nvGrpSpPr>
        <p:grpSpPr>
          <a:xfrm rot="16200000" flipV="1">
            <a:off x="8266625" y="427287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822" name="直接连接符 68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23" name="直接连接符 69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24" name="直接连接符 70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25" name="直接连接符 71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26" name="直接连接符 72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27" name="直接连接符 73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组合 110"/>
          <p:cNvGrpSpPr/>
          <p:nvPr/>
        </p:nvGrpSpPr>
        <p:grpSpPr>
          <a:xfrm>
            <a:off x="1101166" y="586264"/>
            <a:ext cx="1534742" cy="572453"/>
            <a:chOff x="8005" y="1011"/>
            <a:chExt cx="3198" cy="1202"/>
          </a:xfrm>
        </p:grpSpPr>
        <p:sp>
          <p:nvSpPr>
            <p:cNvPr id="1048687" name="圆角矩形 6"/>
            <p:cNvSpPr>
              <a:spLocks noChangeArrowheads="1"/>
            </p:cNvSpPr>
            <p:nvPr/>
          </p:nvSpPr>
          <p:spPr bwMode="auto">
            <a:xfrm>
              <a:off x="8015" y="1112"/>
              <a:ext cx="2735" cy="918"/>
            </a:xfrm>
            <a:prstGeom prst="roundRect">
              <a:avLst>
                <a:gd name="adj" fmla="val 0"/>
              </a:avLst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lIns="91428" tIns="45713" rIns="91428" bIns="45713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>
                <a:lnSpc>
                  <a:spcPct val="130000"/>
                </a:lnSpc>
              </a:pPr>
              <a:endParaRPr lang="zh-CN" altLang="en-US" sz="1200" kern="0" dirty="0">
                <a:solidFill>
                  <a:prstClr val="white">
                    <a:lumMod val="50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3" name="文本框 112"/>
            <p:cNvSpPr txBox="1"/>
            <p:nvPr/>
          </p:nvSpPr>
          <p:spPr>
            <a:xfrm>
              <a:off x="8005" y="1011"/>
              <a:ext cx="3198" cy="120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 defTabSz="342900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写作思路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499236" y="1225868"/>
            <a:ext cx="968216" cy="4343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开 头</a:t>
            </a:r>
            <a:endParaRPr lang="zh-CN" altLang="en-US" sz="2400">
              <a:solidFill>
                <a:schemeClr val="tx2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14413" y="1679258"/>
            <a:ext cx="7317638" cy="24688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1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</a:t>
            </a:r>
            <a:r>
              <a:rPr lang="en-US" altLang="zh-CN" sz="21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</a:t>
            </a:r>
            <a:r>
              <a:rPr lang="zh-CN" altLang="en-US" sz="21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）可以交代故事的背景，写未来某一科学技术问世；</a:t>
            </a:r>
            <a:endParaRPr lang="zh-CN" altLang="en-US" sz="21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1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</a:t>
            </a:r>
            <a:r>
              <a:rPr lang="en-US" altLang="zh-CN" sz="21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  <a:r>
              <a:rPr lang="zh-CN" altLang="en-US" sz="21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）可以直接介绍某一科学技术的神奇功能，吸引读者的注意力；</a:t>
            </a:r>
            <a:endParaRPr lang="zh-CN" altLang="en-US" sz="21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1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</a:t>
            </a:r>
            <a:r>
              <a:rPr lang="en-US" altLang="zh-CN" sz="21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</a:t>
            </a:r>
            <a:r>
              <a:rPr lang="zh-CN" altLang="en-US" sz="21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）可以描写一个人们使用这个科学技术的具体场景，以引出下面想象的科幻故事。</a:t>
            </a:r>
            <a:endParaRPr lang="zh-CN" altLang="en-US" sz="21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3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8" name="矩形 13"/>
          <p:cNvSpPr/>
          <p:nvPr/>
        </p:nvSpPr>
        <p:spPr>
          <a:xfrm rot="16200000">
            <a:off x="-2257240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629" name="矩形 14"/>
          <p:cNvSpPr/>
          <p:nvPr/>
        </p:nvSpPr>
        <p:spPr>
          <a:xfrm>
            <a:off x="110613" y="120240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630" name="矩形 15"/>
          <p:cNvSpPr/>
          <p:nvPr/>
        </p:nvSpPr>
        <p:spPr>
          <a:xfrm rot="16200000">
            <a:off x="6540856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631" name="矩形 16"/>
          <p:cNvSpPr/>
          <p:nvPr/>
        </p:nvSpPr>
        <p:spPr>
          <a:xfrm>
            <a:off x="110613" y="4915927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49" name="组合 39"/>
          <p:cNvGrpSpPr/>
          <p:nvPr/>
        </p:nvGrpSpPr>
        <p:grpSpPr>
          <a:xfrm flipV="1">
            <a:off x="208278" y="445062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804" name="直接连接符 40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05" name="直接连接符 41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06" name="直接连接符 42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07" name="直接连接符 43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08" name="直接连接符 44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09" name="直接连接符 45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6"/>
          <p:cNvGrpSpPr/>
          <p:nvPr/>
        </p:nvGrpSpPr>
        <p:grpSpPr>
          <a:xfrm rot="5400000" flipV="1">
            <a:off x="-34365" y="313565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810" name="直接连接符 47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11" name="直接连接符 48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12" name="直接连接符 49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13" name="直接连接符 50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14" name="直接连接符 51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15" name="直接连接符 52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60"/>
          <p:cNvGrpSpPr/>
          <p:nvPr/>
        </p:nvGrpSpPr>
        <p:grpSpPr>
          <a:xfrm rot="10800000" flipV="1">
            <a:off x="8103450" y="124767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816" name="直接连接符 61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17" name="直接连接符 62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18" name="直接连接符 63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19" name="直接连接符 64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20" name="直接连接符 65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21" name="直接连接符 66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组合 67"/>
          <p:cNvGrpSpPr/>
          <p:nvPr/>
        </p:nvGrpSpPr>
        <p:grpSpPr>
          <a:xfrm rot="16200000" flipV="1">
            <a:off x="8266625" y="427287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822" name="直接连接符 68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23" name="直接连接符 69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24" name="直接连接符 70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25" name="直接连接符 71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26" name="直接连接符 72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27" name="直接连接符 73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/>
          <p:cNvSpPr txBox="1"/>
          <p:nvPr/>
        </p:nvSpPr>
        <p:spPr>
          <a:xfrm>
            <a:off x="939641" y="531495"/>
            <a:ext cx="5397818" cy="39090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342900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2050年的一天，中国科学家发明了知识拷贝器，轰动了全世界。这一高科技产品最突出的功能是：它能快速地将一本书的知识扫描并存入你的大脑，让你瞬间变得学富五车。它到底有多神奇呢？下面就让我们去知识拷贝器的全球首次推介会的现场看一看吧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" name="图片 0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403182" y="1539240"/>
            <a:ext cx="2053114" cy="3283268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9" name="矩形 13"/>
          <p:cNvSpPr/>
          <p:nvPr/>
        </p:nvSpPr>
        <p:spPr>
          <a:xfrm rot="16200000">
            <a:off x="-2257240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640" name="矩形 14"/>
          <p:cNvSpPr/>
          <p:nvPr/>
        </p:nvSpPr>
        <p:spPr>
          <a:xfrm>
            <a:off x="110613" y="120240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641" name="矩形 15"/>
          <p:cNvSpPr/>
          <p:nvPr/>
        </p:nvSpPr>
        <p:spPr>
          <a:xfrm rot="16200000">
            <a:off x="6540856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642" name="矩形 16"/>
          <p:cNvSpPr/>
          <p:nvPr/>
        </p:nvSpPr>
        <p:spPr>
          <a:xfrm>
            <a:off x="110613" y="4915927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59" name="组合 39"/>
          <p:cNvGrpSpPr/>
          <p:nvPr/>
        </p:nvGrpSpPr>
        <p:grpSpPr>
          <a:xfrm flipV="1">
            <a:off x="208278" y="445062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834" name="直接连接符 40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35" name="直接连接符 41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36" name="直接连接符 42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37" name="直接连接符 43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38" name="直接连接符 44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39" name="直接连接符 45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组合 46"/>
          <p:cNvGrpSpPr/>
          <p:nvPr/>
        </p:nvGrpSpPr>
        <p:grpSpPr>
          <a:xfrm rot="5400000" flipV="1">
            <a:off x="-34365" y="313565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840" name="直接连接符 47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41" name="直接连接符 48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42" name="直接连接符 49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43" name="直接连接符 50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44" name="直接连接符 51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45" name="直接连接符 52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/>
          <p:cNvGrpSpPr/>
          <p:nvPr/>
        </p:nvGrpSpPr>
        <p:grpSpPr>
          <a:xfrm rot="10800000" flipV="1">
            <a:off x="8103450" y="124767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846" name="直接连接符 61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47" name="直接连接符 62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48" name="直接连接符 63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49" name="直接连接符 64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0" name="直接连接符 65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1" name="直接连接符 66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7"/>
          <p:cNvGrpSpPr/>
          <p:nvPr/>
        </p:nvGrpSpPr>
        <p:grpSpPr>
          <a:xfrm rot="16200000" flipV="1">
            <a:off x="8266625" y="427287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852" name="直接连接符 68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3" name="直接连接符 69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4" name="直接连接符 70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5" name="直接连接符 71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6" name="直接连接符 72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7" name="直接连接符 73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1261587" y="919163"/>
            <a:ext cx="968216" cy="4343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中 间</a:t>
            </a:r>
            <a:endParaRPr lang="zh-CN" altLang="en-US" sz="2400" b="1">
              <a:solidFill>
                <a:schemeClr val="tx2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275874" y="1557338"/>
            <a:ext cx="4052411" cy="24688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21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要把这一科学技术的主要功能介绍出来，然后围绕它展开联想，虚构一个科幻故事。具体写出使用这一科学技术后所发生的故事，人物有什么神奇的经历。</a:t>
            </a:r>
            <a:endParaRPr lang="zh-CN" altLang="en-US" sz="21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469732" y="1094899"/>
            <a:ext cx="3097054" cy="3860959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3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7" name="矩形 13"/>
          <p:cNvSpPr/>
          <p:nvPr/>
        </p:nvSpPr>
        <p:spPr>
          <a:xfrm rot="16200000">
            <a:off x="-2257240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668" name="矩形 14"/>
          <p:cNvSpPr/>
          <p:nvPr/>
        </p:nvSpPr>
        <p:spPr>
          <a:xfrm>
            <a:off x="110613" y="120240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669" name="矩形 15"/>
          <p:cNvSpPr/>
          <p:nvPr/>
        </p:nvSpPr>
        <p:spPr>
          <a:xfrm rot="16200000">
            <a:off x="6540856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670" name="矩形 16"/>
          <p:cNvSpPr/>
          <p:nvPr/>
        </p:nvSpPr>
        <p:spPr>
          <a:xfrm>
            <a:off x="110613" y="4915927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72" name="组合 39"/>
          <p:cNvGrpSpPr/>
          <p:nvPr/>
        </p:nvGrpSpPr>
        <p:grpSpPr>
          <a:xfrm flipV="1">
            <a:off x="208278" y="445062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860" name="直接连接符 40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61" name="直接连接符 41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62" name="直接连接符 42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63" name="直接连接符 43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64" name="直接连接符 44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65" name="直接连接符 45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组合 46"/>
          <p:cNvGrpSpPr/>
          <p:nvPr/>
        </p:nvGrpSpPr>
        <p:grpSpPr>
          <a:xfrm rot="5400000" flipV="1">
            <a:off x="-34365" y="313565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866" name="直接连接符 47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67" name="直接连接符 48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68" name="直接连接符 49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69" name="直接连接符 50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70" name="直接连接符 51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71" name="直接连接符 52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组合 60"/>
          <p:cNvGrpSpPr/>
          <p:nvPr/>
        </p:nvGrpSpPr>
        <p:grpSpPr>
          <a:xfrm rot="10800000" flipV="1">
            <a:off x="8103450" y="124767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872" name="直接连接符 61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73" name="直接连接符 62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74" name="直接连接符 63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75" name="直接连接符 64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76" name="直接连接符 65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77" name="直接连接符 66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组合 67"/>
          <p:cNvGrpSpPr/>
          <p:nvPr/>
        </p:nvGrpSpPr>
        <p:grpSpPr>
          <a:xfrm rot="16200000" flipV="1">
            <a:off x="8266625" y="427287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878" name="直接连接符 68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79" name="直接连接符 69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80" name="直接连接符 70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81" name="直接连接符 71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82" name="直接连接符 72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83" name="直接连接符 73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/>
          <p:cNvSpPr txBox="1"/>
          <p:nvPr/>
        </p:nvSpPr>
        <p:spPr>
          <a:xfrm>
            <a:off x="821055" y="408623"/>
            <a:ext cx="7445693" cy="433503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342900">
              <a:lnSpc>
                <a:spcPct val="110000"/>
              </a:lnSpc>
            </a:pP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</a:t>
            </a:r>
            <a:r>
              <a:rPr lang="zh-CN" altLang="en-US" sz="21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爸爸拆开知识拷贝器的包装盒，按照说明书一步步操作，接上电源，然后打开开关，知识拷贝器的屏幕上就显示出其所装载的最新知识大全的列表。爸爸选了《小学生必背古诗词80首》，他先将带吸盘的线贴在我的太阳穴上，然后启动了“拷贝输入”键。大约过了一分钟，“叮咚”一声，知识拷贝器传来话音：“拷贝完毕。”“这么快就拷贝完了？”爸爸不相信，于是他开始考我了。“儿子，背诵《敕勒歌》。”“敕勒川，阴山下。天似穹庐，笼盖四野。天苍苍，野茫茫。风吹草低见牛羊。”我倒背如流。“背诵张志和的《渔歌子·西塞山前白鹭飞》。”“西塞山前白鹭飞，桃花流水鳜鱼肥。青箬笠，绿蓑衣，斜风细雨不须归。”“不得了……你全背出来了！太神奇啦！”爸爸激动得语无伦次。</a:t>
            </a:r>
            <a:endParaRPr lang="zh-CN" altLang="en-US" sz="21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798821" y="1264920"/>
            <a:ext cx="3033236" cy="3563779"/>
          </a:xfrm>
          <a:prstGeom prst="rect">
            <a:avLst/>
          </a:prstGeom>
        </p:spPr>
      </p:pic>
      <p:sp>
        <p:nvSpPr>
          <p:cNvPr id="1048709" name="矩形 13"/>
          <p:cNvSpPr/>
          <p:nvPr/>
        </p:nvSpPr>
        <p:spPr>
          <a:xfrm rot="16200000">
            <a:off x="-2257240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710" name="矩形 14"/>
          <p:cNvSpPr/>
          <p:nvPr/>
        </p:nvSpPr>
        <p:spPr>
          <a:xfrm>
            <a:off x="110613" y="120240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711" name="矩形 15"/>
          <p:cNvSpPr/>
          <p:nvPr/>
        </p:nvSpPr>
        <p:spPr>
          <a:xfrm rot="16200000">
            <a:off x="6540856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712" name="矩形 16"/>
          <p:cNvSpPr/>
          <p:nvPr/>
        </p:nvSpPr>
        <p:spPr>
          <a:xfrm>
            <a:off x="110613" y="4915927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98" name="组合 39"/>
          <p:cNvGrpSpPr/>
          <p:nvPr/>
        </p:nvGrpSpPr>
        <p:grpSpPr>
          <a:xfrm flipV="1">
            <a:off x="208278" y="445062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912" name="直接连接符 40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3" name="直接连接符 41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4" name="直接连接符 42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5" name="直接连接符 43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6" name="直接连接符 44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7" name="直接连接符 45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9" name="组合 46"/>
          <p:cNvGrpSpPr/>
          <p:nvPr/>
        </p:nvGrpSpPr>
        <p:grpSpPr>
          <a:xfrm rot="5400000" flipV="1">
            <a:off x="-34365" y="313565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918" name="直接连接符 47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9" name="直接连接符 48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0" name="直接连接符 49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1" name="直接连接符 50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2" name="直接连接符 51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3" name="直接连接符 52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0" name="组合 60"/>
          <p:cNvGrpSpPr/>
          <p:nvPr/>
        </p:nvGrpSpPr>
        <p:grpSpPr>
          <a:xfrm rot="10800000" flipV="1">
            <a:off x="8103450" y="124767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924" name="直接连接符 61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5" name="直接连接符 62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6" name="直接连接符 63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7" name="直接连接符 64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8" name="直接连接符 65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9" name="直接连接符 66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1" name="组合 67"/>
          <p:cNvGrpSpPr/>
          <p:nvPr/>
        </p:nvGrpSpPr>
        <p:grpSpPr>
          <a:xfrm rot="16200000" flipV="1">
            <a:off x="8266625" y="427287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930" name="直接连接符 68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31" name="直接连接符 69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32" name="直接连接符 70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33" name="直接连接符 71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34" name="直接连接符 72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35" name="直接连接符 73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976789" y="823913"/>
            <a:ext cx="968216" cy="4343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结 尾</a:t>
            </a:r>
            <a:endParaRPr lang="zh-CN" altLang="en-US" sz="2400" b="1">
              <a:solidFill>
                <a:schemeClr val="tx2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19639" y="1422082"/>
            <a:ext cx="4959668" cy="297773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1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</a:t>
            </a:r>
            <a:r>
              <a:rPr lang="en-US" altLang="zh-CN" sz="21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</a:t>
            </a:r>
            <a:r>
              <a:rPr lang="zh-CN" altLang="en-US" sz="21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）</a:t>
            </a:r>
            <a:r>
              <a:rPr sz="2100" b="1" dirty="0" err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可以自然结尾，交代使用这一科学技术后的结果</a:t>
            </a:r>
            <a:r>
              <a:rPr lang="zh-CN" altLang="en-US" sz="21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</a:t>
            </a:r>
            <a:endParaRPr lang="en-US" sz="21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1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</a:t>
            </a:r>
            <a:r>
              <a:rPr lang="en-US" altLang="zh-CN" sz="21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  <a:r>
              <a:rPr lang="zh-CN" altLang="en-US" sz="21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）</a:t>
            </a:r>
            <a:r>
              <a:rPr sz="2100" b="1" dirty="0" err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可以对科技的神奇魅力进行赞叹，表明自己热爱科学的情感和学习科学知识的志向，以点明主旨</a:t>
            </a:r>
            <a:r>
              <a:rPr lang="zh-CN" altLang="en-US" sz="21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</a:t>
            </a:r>
            <a:endParaRPr sz="21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1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</a:t>
            </a:r>
            <a:r>
              <a:rPr lang="en-US" altLang="zh-CN" sz="21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</a:t>
            </a:r>
            <a:r>
              <a:rPr lang="zh-CN" altLang="en-US" sz="21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）</a:t>
            </a:r>
            <a:r>
              <a:rPr sz="2100" b="1" dirty="0" err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可以展望美好的未来</a:t>
            </a:r>
            <a:r>
              <a:rPr sz="21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</a:t>
            </a:r>
            <a:endParaRPr sz="21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3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2" name="矩形 13"/>
          <p:cNvSpPr/>
          <p:nvPr/>
        </p:nvSpPr>
        <p:spPr>
          <a:xfrm rot="16200000">
            <a:off x="-2257240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723" name="矩形 14"/>
          <p:cNvSpPr/>
          <p:nvPr/>
        </p:nvSpPr>
        <p:spPr>
          <a:xfrm>
            <a:off x="110613" y="120240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724" name="矩形 15"/>
          <p:cNvSpPr/>
          <p:nvPr/>
        </p:nvSpPr>
        <p:spPr>
          <a:xfrm rot="16200000">
            <a:off x="6540856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725" name="矩形 16"/>
          <p:cNvSpPr/>
          <p:nvPr/>
        </p:nvSpPr>
        <p:spPr>
          <a:xfrm>
            <a:off x="110613" y="4915927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07" name="组合 39"/>
          <p:cNvGrpSpPr/>
          <p:nvPr/>
        </p:nvGrpSpPr>
        <p:grpSpPr>
          <a:xfrm flipV="1">
            <a:off x="208278" y="445062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938" name="直接连接符 40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39" name="直接连接符 41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40" name="直接连接符 42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41" name="直接连接符 43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42" name="直接连接符 44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43" name="直接连接符 45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8" name="组合 46"/>
          <p:cNvGrpSpPr/>
          <p:nvPr/>
        </p:nvGrpSpPr>
        <p:grpSpPr>
          <a:xfrm rot="5400000" flipV="1">
            <a:off x="-34365" y="313565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944" name="直接连接符 47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45" name="直接连接符 48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46" name="直接连接符 49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47" name="直接连接符 50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48" name="直接连接符 51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49" name="直接连接符 52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9" name="组合 60"/>
          <p:cNvGrpSpPr/>
          <p:nvPr/>
        </p:nvGrpSpPr>
        <p:grpSpPr>
          <a:xfrm rot="10800000" flipV="1">
            <a:off x="8103450" y="124767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950" name="直接连接符 61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51" name="直接连接符 62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52" name="直接连接符 63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53" name="直接连接符 64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54" name="直接连接符 65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55" name="直接连接符 66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组合 67"/>
          <p:cNvGrpSpPr/>
          <p:nvPr/>
        </p:nvGrpSpPr>
        <p:grpSpPr>
          <a:xfrm rot="16200000" flipV="1">
            <a:off x="8266625" y="427287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956" name="直接连接符 68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57" name="直接连接符 69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58" name="直接连接符 70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59" name="直接连接符 71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60" name="直接连接符 72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61" name="直接连接符 73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/>
          <p:cNvSpPr txBox="1"/>
          <p:nvPr/>
        </p:nvSpPr>
        <p:spPr>
          <a:xfrm>
            <a:off x="1138238" y="823436"/>
            <a:ext cx="4262914" cy="336042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>
              <a:lnSpc>
                <a:spcPct val="15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背包飞行器如此美好，它给我的学习和生活带来了无尽的方便和乐趣。知识改变命运，科技改变生活，愿社会科技越来越先进，愿我们的生活越来越美好。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" name="图片 0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DFE">
                  <a:alpha val="100000"/>
                </a:srgbClr>
              </a:clrFrom>
              <a:clrTo>
                <a:srgbClr val="FFFD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70721" y="982028"/>
            <a:ext cx="2538000" cy="295667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9" name="矩形 13"/>
          <p:cNvSpPr/>
          <p:nvPr/>
        </p:nvSpPr>
        <p:spPr>
          <a:xfrm rot="16200000">
            <a:off x="-2257240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600" name="矩形 14"/>
          <p:cNvSpPr/>
          <p:nvPr/>
        </p:nvSpPr>
        <p:spPr>
          <a:xfrm>
            <a:off x="110613" y="120240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601" name="矩形 15"/>
          <p:cNvSpPr/>
          <p:nvPr/>
        </p:nvSpPr>
        <p:spPr>
          <a:xfrm rot="16200000">
            <a:off x="6540856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602" name="矩形 16"/>
          <p:cNvSpPr/>
          <p:nvPr/>
        </p:nvSpPr>
        <p:spPr>
          <a:xfrm>
            <a:off x="110613" y="4915927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35" name="组合 39"/>
          <p:cNvGrpSpPr/>
          <p:nvPr/>
        </p:nvGrpSpPr>
        <p:grpSpPr>
          <a:xfrm flipV="1">
            <a:off x="208278" y="445062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752" name="直接连接符 40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3" name="直接连接符 41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4" name="直接连接符 42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5" name="直接连接符 43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6" name="直接连接符 44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7" name="直接连接符 45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46"/>
          <p:cNvGrpSpPr/>
          <p:nvPr/>
        </p:nvGrpSpPr>
        <p:grpSpPr>
          <a:xfrm rot="5400000" flipV="1">
            <a:off x="-34365" y="313565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758" name="直接连接符 47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9" name="直接连接符 48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0" name="直接连接符 49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1" name="直接连接符 50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2" name="直接连接符 51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3" name="直接连接符 52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60"/>
          <p:cNvGrpSpPr/>
          <p:nvPr/>
        </p:nvGrpSpPr>
        <p:grpSpPr>
          <a:xfrm rot="10800000" flipV="1">
            <a:off x="8103450" y="124767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764" name="直接连接符 61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5" name="直接连接符 62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6" name="直接连接符 63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7" name="直接连接符 64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8" name="直接连接符 65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9" name="直接连接符 66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67"/>
          <p:cNvGrpSpPr/>
          <p:nvPr/>
        </p:nvGrpSpPr>
        <p:grpSpPr>
          <a:xfrm rot="16200000" flipV="1">
            <a:off x="8266625" y="427287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770" name="直接连接符 68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71" name="直接连接符 69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72" name="直接连接符 70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73" name="直接连接符 71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74" name="直接连接符 72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75" name="直接连接符 73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740092" y="1135857"/>
            <a:ext cx="456248" cy="2800826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" name="文本框 26"/>
          <p:cNvSpPr txBox="1"/>
          <p:nvPr/>
        </p:nvSpPr>
        <p:spPr>
          <a:xfrm>
            <a:off x="742950" y="1223487"/>
            <a:ext cx="467678" cy="246990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道路千万条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84020" y="1136809"/>
            <a:ext cx="456248" cy="2800826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文本框 26"/>
          <p:cNvSpPr txBox="1"/>
          <p:nvPr/>
        </p:nvSpPr>
        <p:spPr>
          <a:xfrm>
            <a:off x="1686877" y="1224439"/>
            <a:ext cx="467678" cy="246990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安全第一条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26995" y="1147287"/>
            <a:ext cx="456248" cy="2800826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文本框 26"/>
          <p:cNvSpPr txBox="1"/>
          <p:nvPr/>
        </p:nvSpPr>
        <p:spPr>
          <a:xfrm>
            <a:off x="2629852" y="1234917"/>
            <a:ext cx="467678" cy="246990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行车不规范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80447" y="1157764"/>
            <a:ext cx="456248" cy="2800826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26"/>
          <p:cNvSpPr txBox="1"/>
          <p:nvPr/>
        </p:nvSpPr>
        <p:spPr>
          <a:xfrm>
            <a:off x="3583305" y="1245394"/>
            <a:ext cx="467678" cy="246990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亲人两行泪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420552" y="1337786"/>
            <a:ext cx="4260398" cy="2268000"/>
          </a:xfrm>
          <a:prstGeom prst="rect">
            <a:avLst/>
          </a:prstGeom>
        </p:spPr>
      </p:pic>
      <p:sp>
        <p:nvSpPr>
          <p:cNvPr id="11" name="文本框 112"/>
          <p:cNvSpPr txBox="1"/>
          <p:nvPr/>
        </p:nvSpPr>
        <p:spPr>
          <a:xfrm>
            <a:off x="740093" y="450057"/>
            <a:ext cx="1207770" cy="609398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 defTabSz="342900">
              <a:lnSpc>
                <a:spcPct val="130000"/>
              </a:lnSpc>
            </a:pPr>
            <a:r>
              <a:rPr lang="zh-CN" altLang="en-US" sz="27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猜一猜</a:t>
            </a:r>
            <a:endParaRPr lang="zh-CN" altLang="en-US" sz="27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10701" y="3909060"/>
            <a:ext cx="1951673" cy="4343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《流浪地球》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/>
      <p:bldP spid="5" grpId="0" bldLvl="0" animBg="1"/>
      <p:bldP spid="6" grpId="0"/>
      <p:bldP spid="7" grpId="0" bldLvl="0" animBg="1"/>
      <p:bldP spid="8" grpId="0"/>
      <p:bldP spid="11" grpId="0" bldLvl="0" animBg="1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55" name="矩形 13"/>
          <p:cNvSpPr/>
          <p:nvPr/>
        </p:nvSpPr>
        <p:spPr>
          <a:xfrm rot="16200000">
            <a:off x="-2257240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756" name="矩形 14"/>
          <p:cNvSpPr/>
          <p:nvPr/>
        </p:nvSpPr>
        <p:spPr>
          <a:xfrm>
            <a:off x="110613" y="120240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757" name="矩形 15"/>
          <p:cNvSpPr/>
          <p:nvPr/>
        </p:nvSpPr>
        <p:spPr>
          <a:xfrm rot="16200000">
            <a:off x="6540856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758" name="矩形 16"/>
          <p:cNvSpPr/>
          <p:nvPr/>
        </p:nvSpPr>
        <p:spPr>
          <a:xfrm>
            <a:off x="110613" y="4915927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1" name="组合 39"/>
          <p:cNvGrpSpPr/>
          <p:nvPr/>
        </p:nvGrpSpPr>
        <p:grpSpPr>
          <a:xfrm flipV="1">
            <a:off x="208278" y="445062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993" name="直接连接符 40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94" name="直接连接符 41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95" name="直接连接符 42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96" name="直接连接符 43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97" name="直接连接符 44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98" name="直接连接符 45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2" name="组合 46"/>
          <p:cNvGrpSpPr/>
          <p:nvPr/>
        </p:nvGrpSpPr>
        <p:grpSpPr>
          <a:xfrm rot="5400000" flipV="1">
            <a:off x="-34365" y="313565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999" name="直接连接符 47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6000" name="直接连接符 48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6001" name="直接连接符 49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6002" name="直接连接符 50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6003" name="直接连接符 51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6004" name="直接连接符 52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组合 60"/>
          <p:cNvGrpSpPr/>
          <p:nvPr/>
        </p:nvGrpSpPr>
        <p:grpSpPr>
          <a:xfrm rot="10800000" flipV="1">
            <a:off x="8103450" y="124767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6005" name="直接连接符 61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6006" name="直接连接符 62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6007" name="直接连接符 63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6008" name="直接连接符 64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6009" name="直接连接符 65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6010" name="直接连接符 66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组合 67"/>
          <p:cNvGrpSpPr/>
          <p:nvPr/>
        </p:nvGrpSpPr>
        <p:grpSpPr>
          <a:xfrm rot="16200000" flipV="1">
            <a:off x="8266625" y="427287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6011" name="直接连接符 68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6012" name="直接连接符 69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6013" name="直接连接符 70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6014" name="直接连接符 71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6015" name="直接连接符 72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6016" name="直接连接符 73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5"/>
          <p:cNvSpPr txBox="1"/>
          <p:nvPr/>
        </p:nvSpPr>
        <p:spPr>
          <a:xfrm>
            <a:off x="2104549" y="620078"/>
            <a:ext cx="4751070" cy="49577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  </a:t>
            </a:r>
            <a:r>
              <a:rPr lang="zh-CN" altLang="en-US" sz="27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穿越恐龙时代</a:t>
            </a:r>
            <a:endParaRPr lang="zh-CN" altLang="en-US" sz="27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文本框 0"/>
          <p:cNvSpPr txBox="1"/>
          <p:nvPr/>
        </p:nvSpPr>
        <p:spPr>
          <a:xfrm>
            <a:off x="1785938" y="1245870"/>
            <a:ext cx="6223159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开头：“我”和小伙伴坐时光机穿越到了神奇的恐龙时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代。（交代式）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91640" y="2691289"/>
            <a:ext cx="711994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中间：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2408872" y="1965008"/>
            <a:ext cx="300038" cy="1992630"/>
          </a:xfrm>
          <a:prstGeom prst="leftBrac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 sz="18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00138" y="1428274"/>
            <a:ext cx="426720" cy="2867501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 sz="18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00138" y="2114550"/>
            <a:ext cx="375285" cy="153162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eaLnBrk="1" latinLnBrk="0" hangingPunct="1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篇章结构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71763" y="1868805"/>
            <a:ext cx="5450681" cy="30239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①</a:t>
            </a:r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“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我</a:t>
            </a:r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”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和小伙伴踩着360度智能空中滑板一起去寻找恐龙。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②</a:t>
            </a:r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“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我们</a:t>
            </a:r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”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使用恐龙语音同声翻译器和恐龙沟通                     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③</a:t>
            </a:r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“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我们</a:t>
            </a:r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”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使用万能医疗器具给恐龙们治病。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④恐龙家族的首领邀请</a:t>
            </a:r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“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我们</a:t>
            </a:r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”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到它的家里做客，</a:t>
            </a:r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“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我们</a:t>
            </a:r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”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和恐龙们一起举行了热闹的篝火晚会。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818799" y="4188143"/>
            <a:ext cx="6505575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结尾：这次穿越之旅能够和恐龙们交上了朋友，我真开心。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（表达感情式）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3" grpId="0" bldLvl="0" animBg="1"/>
      <p:bldP spid="4" grpId="0" bldLvl="0" animBg="1"/>
      <p:bldP spid="14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9" name="矩形 13"/>
          <p:cNvSpPr/>
          <p:nvPr/>
        </p:nvSpPr>
        <p:spPr>
          <a:xfrm rot="16200000">
            <a:off x="-2257240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710" name="矩形 14"/>
          <p:cNvSpPr/>
          <p:nvPr/>
        </p:nvSpPr>
        <p:spPr>
          <a:xfrm>
            <a:off x="110613" y="120240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711" name="矩形 15"/>
          <p:cNvSpPr/>
          <p:nvPr/>
        </p:nvSpPr>
        <p:spPr>
          <a:xfrm rot="16200000">
            <a:off x="6540856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712" name="矩形 16"/>
          <p:cNvSpPr/>
          <p:nvPr/>
        </p:nvSpPr>
        <p:spPr>
          <a:xfrm>
            <a:off x="110613" y="4915927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98" name="组合 39"/>
          <p:cNvGrpSpPr/>
          <p:nvPr/>
        </p:nvGrpSpPr>
        <p:grpSpPr>
          <a:xfrm flipV="1">
            <a:off x="208278" y="445062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912" name="直接连接符 40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3" name="直接连接符 41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4" name="直接连接符 42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5" name="直接连接符 43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6" name="直接连接符 44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7" name="直接连接符 45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9" name="组合 46"/>
          <p:cNvGrpSpPr/>
          <p:nvPr/>
        </p:nvGrpSpPr>
        <p:grpSpPr>
          <a:xfrm rot="5400000" flipV="1">
            <a:off x="-34365" y="313565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918" name="直接连接符 47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9" name="直接连接符 48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0" name="直接连接符 49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1" name="直接连接符 50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2" name="直接连接符 51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3" name="直接连接符 52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0" name="组合 60"/>
          <p:cNvGrpSpPr/>
          <p:nvPr/>
        </p:nvGrpSpPr>
        <p:grpSpPr>
          <a:xfrm rot="10800000" flipV="1">
            <a:off x="8103450" y="124767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924" name="直接连接符 61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5" name="直接连接符 62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6" name="直接连接符 63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7" name="直接连接符 64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8" name="直接连接符 65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9" name="直接连接符 66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1" name="组合 67"/>
          <p:cNvGrpSpPr/>
          <p:nvPr/>
        </p:nvGrpSpPr>
        <p:grpSpPr>
          <a:xfrm rot="16200000" flipV="1">
            <a:off x="8266625" y="427287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930" name="直接连接符 68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31" name="直接连接符 69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32" name="直接连接符 70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33" name="直接连接符 71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34" name="直接连接符 72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35" name="直接连接符 73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3"/>
          <p:cNvGrpSpPr/>
          <p:nvPr/>
        </p:nvGrpSpPr>
        <p:grpSpPr>
          <a:xfrm>
            <a:off x="1167602" y="1640107"/>
            <a:ext cx="7250771" cy="1967377"/>
            <a:chOff x="3205662" y="3097405"/>
            <a:chExt cx="9667694" cy="2623170"/>
          </a:xfrm>
        </p:grpSpPr>
        <p:sp>
          <p:nvSpPr>
            <p:cNvPr id="1048593" name="文本框 24"/>
            <p:cNvSpPr txBox="1"/>
            <p:nvPr/>
          </p:nvSpPr>
          <p:spPr>
            <a:xfrm>
              <a:off x="4112896" y="3097405"/>
              <a:ext cx="499364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225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《刺激的恐龙时代之旅》</a:t>
              </a:r>
              <a:endParaRPr lang="zh-CN" altLang="en-US" sz="2400" b="1" spc="225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1048594" name="圆角矩形 25"/>
            <p:cNvSpPr/>
            <p:nvPr/>
          </p:nvSpPr>
          <p:spPr>
            <a:xfrm>
              <a:off x="3276601" y="3145030"/>
              <a:ext cx="655320" cy="717759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1048595" name="矩形 28"/>
            <p:cNvSpPr/>
            <p:nvPr/>
          </p:nvSpPr>
          <p:spPr>
            <a:xfrm>
              <a:off x="4112896" y="3529205"/>
              <a:ext cx="8760460" cy="21913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zh-CN" altLang="en-US" sz="2100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开头写</a:t>
              </a:r>
              <a:r>
                <a:rPr lang="en-US" altLang="zh-CN" sz="2100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2050</a:t>
              </a:r>
              <a:r>
                <a:rPr lang="zh-CN" altLang="en-US" sz="2100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年的一天，自己与赵博士一起回到恐龙时代；中间描写使用同声翻译器与双腔龙对话，使用变形金刚超级无敌一号大战霸王龙的事情；结尾交代结果。</a:t>
              </a:r>
              <a:endParaRPr lang="zh-CN" altLang="en-US" sz="2100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1048596" name="矩形 32"/>
            <p:cNvSpPr/>
            <p:nvPr/>
          </p:nvSpPr>
          <p:spPr>
            <a:xfrm>
              <a:off x="3205662" y="3240736"/>
              <a:ext cx="750633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01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  <p:grpSp>
        <p:nvGrpSpPr>
          <p:cNvPr id="40" name="组合 34"/>
          <p:cNvGrpSpPr/>
          <p:nvPr/>
        </p:nvGrpSpPr>
        <p:grpSpPr>
          <a:xfrm>
            <a:off x="1179983" y="3194860"/>
            <a:ext cx="7238389" cy="1600533"/>
            <a:chOff x="3222171" y="3069465"/>
            <a:chExt cx="9651185" cy="2134044"/>
          </a:xfrm>
        </p:grpSpPr>
        <p:sp>
          <p:nvSpPr>
            <p:cNvPr id="1048597" name="文本框 35"/>
            <p:cNvSpPr txBox="1"/>
            <p:nvPr/>
          </p:nvSpPr>
          <p:spPr>
            <a:xfrm>
              <a:off x="4112896" y="3069465"/>
              <a:ext cx="4796155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225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《神奇的清洁方式》</a:t>
              </a:r>
              <a:endParaRPr lang="zh-CN" altLang="en-US" sz="2400" b="1" spc="225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1048598" name="圆角矩形 36"/>
            <p:cNvSpPr/>
            <p:nvPr/>
          </p:nvSpPr>
          <p:spPr>
            <a:xfrm>
              <a:off x="3276601" y="3145030"/>
              <a:ext cx="655320" cy="717759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1048599" name="矩形 37"/>
            <p:cNvSpPr/>
            <p:nvPr/>
          </p:nvSpPr>
          <p:spPr>
            <a:xfrm>
              <a:off x="4112896" y="3529205"/>
              <a:ext cx="8760460" cy="16743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zh-CN" altLang="en-US" sz="2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开头写</a:t>
              </a:r>
              <a:r>
                <a:rPr lang="en-US" altLang="zh-CN" sz="2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“</a:t>
              </a:r>
              <a:r>
                <a:rPr lang="zh-CN" altLang="en-US" sz="2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我</a:t>
              </a:r>
              <a:r>
                <a:rPr lang="en-US" altLang="zh-CN" sz="2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”</a:t>
              </a:r>
              <a:r>
                <a:rPr lang="zh-CN" altLang="en-US" sz="2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和爷爷一起去打扫街道卫生；中间通过爷爷使用工具打扫街道的情景，展现了清洁方式的神奇之处；结尾总结全文。</a:t>
              </a:r>
              <a:endParaRPr lang="zh-CN" altLang="en-US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1048600" name="矩形 38"/>
            <p:cNvSpPr/>
            <p:nvPr/>
          </p:nvSpPr>
          <p:spPr>
            <a:xfrm>
              <a:off x="3222171" y="3198826"/>
              <a:ext cx="750633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02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  <p:grpSp>
        <p:nvGrpSpPr>
          <p:cNvPr id="84" name="组合 110"/>
          <p:cNvGrpSpPr/>
          <p:nvPr/>
        </p:nvGrpSpPr>
        <p:grpSpPr>
          <a:xfrm>
            <a:off x="988219" y="534353"/>
            <a:ext cx="1606391" cy="572453"/>
            <a:chOff x="7333" y="858"/>
            <a:chExt cx="3191" cy="1202"/>
          </a:xfrm>
        </p:grpSpPr>
        <p:sp>
          <p:nvSpPr>
            <p:cNvPr id="1048687" name="圆角矩形 6"/>
            <p:cNvSpPr>
              <a:spLocks noChangeArrowheads="1"/>
            </p:cNvSpPr>
            <p:nvPr/>
          </p:nvSpPr>
          <p:spPr bwMode="auto">
            <a:xfrm>
              <a:off x="7333" y="892"/>
              <a:ext cx="2735" cy="918"/>
            </a:xfrm>
            <a:prstGeom prst="roundRect">
              <a:avLst>
                <a:gd name="adj" fmla="val 0"/>
              </a:avLst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lIns="91428" tIns="45713" rIns="91428" bIns="45713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>
                <a:lnSpc>
                  <a:spcPct val="130000"/>
                </a:lnSpc>
              </a:pPr>
              <a:endParaRPr lang="zh-CN" altLang="en-US" sz="1200" kern="0" dirty="0">
                <a:solidFill>
                  <a:prstClr val="white">
                    <a:lumMod val="50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1048688" name="文本框 112"/>
            <p:cNvSpPr txBox="1"/>
            <p:nvPr/>
          </p:nvSpPr>
          <p:spPr>
            <a:xfrm>
              <a:off x="7344" y="858"/>
              <a:ext cx="3180" cy="120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 defTabSz="342900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构思行文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  <p:sp>
        <p:nvSpPr>
          <p:cNvPr id="4" name="燕尾形箭头 3"/>
          <p:cNvSpPr/>
          <p:nvPr/>
        </p:nvSpPr>
        <p:spPr>
          <a:xfrm>
            <a:off x="1180624" y="906780"/>
            <a:ext cx="1664970" cy="774859"/>
          </a:xfrm>
          <a:prstGeom prst="notchedRightArrow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112"/>
          <p:cNvSpPr txBox="1"/>
          <p:nvPr/>
        </p:nvSpPr>
        <p:spPr>
          <a:xfrm>
            <a:off x="1345406" y="1018699"/>
            <a:ext cx="1493520" cy="4893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 defTabSz="342900">
              <a:lnSpc>
                <a:spcPct val="130000"/>
              </a:lnSpc>
            </a:pPr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精选素材</a:t>
            </a:r>
            <a:endParaRPr lang="zh-CN" altLang="en-US" sz="21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9" name="矩形 13"/>
          <p:cNvSpPr/>
          <p:nvPr/>
        </p:nvSpPr>
        <p:spPr>
          <a:xfrm rot="16200000">
            <a:off x="-2257240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710" name="矩形 14"/>
          <p:cNvSpPr/>
          <p:nvPr/>
        </p:nvSpPr>
        <p:spPr>
          <a:xfrm>
            <a:off x="110613" y="120240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711" name="矩形 15"/>
          <p:cNvSpPr/>
          <p:nvPr/>
        </p:nvSpPr>
        <p:spPr>
          <a:xfrm rot="16200000">
            <a:off x="6540856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712" name="矩形 16"/>
          <p:cNvSpPr/>
          <p:nvPr/>
        </p:nvSpPr>
        <p:spPr>
          <a:xfrm>
            <a:off x="110613" y="4915927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98" name="组合 39"/>
          <p:cNvGrpSpPr/>
          <p:nvPr/>
        </p:nvGrpSpPr>
        <p:grpSpPr>
          <a:xfrm flipV="1">
            <a:off x="208278" y="445062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912" name="直接连接符 40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3" name="直接连接符 41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4" name="直接连接符 42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5" name="直接连接符 43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6" name="直接连接符 44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7" name="直接连接符 45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9" name="组合 46"/>
          <p:cNvGrpSpPr/>
          <p:nvPr/>
        </p:nvGrpSpPr>
        <p:grpSpPr>
          <a:xfrm rot="5400000" flipV="1">
            <a:off x="-34365" y="313565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918" name="直接连接符 47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9" name="直接连接符 48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0" name="直接连接符 49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1" name="直接连接符 50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2" name="直接连接符 51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3" name="直接连接符 52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0" name="组合 60"/>
          <p:cNvGrpSpPr/>
          <p:nvPr/>
        </p:nvGrpSpPr>
        <p:grpSpPr>
          <a:xfrm rot="10800000" flipV="1">
            <a:off x="8103450" y="124767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924" name="直接连接符 61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5" name="直接连接符 62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6" name="直接连接符 63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7" name="直接连接符 64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8" name="直接连接符 65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9" name="直接连接符 66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1" name="组合 67"/>
          <p:cNvGrpSpPr/>
          <p:nvPr/>
        </p:nvGrpSpPr>
        <p:grpSpPr>
          <a:xfrm rot="16200000" flipV="1">
            <a:off x="8266625" y="427287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930" name="直接连接符 68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31" name="直接连接符 69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32" name="直接连接符 70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33" name="直接连接符 71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34" name="直接连接符 72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35" name="直接连接符 73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97154" name="图片 74" descr="347116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58277" y="1838801"/>
            <a:ext cx="756000" cy="756000"/>
          </a:xfrm>
          <a:prstGeom prst="rect">
            <a:avLst/>
          </a:prstGeom>
        </p:spPr>
      </p:pic>
      <p:pic>
        <p:nvPicPr>
          <p:cNvPr id="2097155" name="图片 109" descr="453043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787616" y="1935956"/>
            <a:ext cx="891000" cy="891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450783" y="648653"/>
            <a:ext cx="3329940" cy="49577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神奇的知识拷贝器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23072" y="1224915"/>
            <a:ext cx="5862638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开头：知识拷贝器隆重上市，人们奔走相告。（开门见山式）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54505" y="2659856"/>
            <a:ext cx="711994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中间：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807845" y="3702367"/>
            <a:ext cx="6058535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结尾：妈妈告诫</a:t>
            </a:r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“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我</a:t>
            </a:r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”</a:t>
            </a:r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知识拷贝器虽然为学习带来了方便，但灵活运用知识还得靠自己！（表达感悟式）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2398395" y="1884522"/>
            <a:ext cx="320993" cy="1779746"/>
          </a:xfrm>
          <a:prstGeom prst="leftBrac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 sz="18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83958" y="1345883"/>
            <a:ext cx="406241" cy="2824639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 sz="18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83958" y="1905000"/>
            <a:ext cx="375285" cy="153162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eaLnBrk="1" latinLnBrk="0" hangingPunct="1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篇章结构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61286" y="1840230"/>
            <a:ext cx="5450681" cy="191590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①介绍知识拷贝器的主要功能。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②妈妈给“我”买了一个知识拷贝器，我们开始安装使用。                                  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③知识拷贝器为“我”拷贝《三国演义》，妈妈对“我”进行知识检测，“我”对答如流。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④“我”和妈妈无比激动，继续拷贝知识。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燕尾形箭头 0"/>
          <p:cNvSpPr/>
          <p:nvPr/>
        </p:nvSpPr>
        <p:spPr>
          <a:xfrm>
            <a:off x="769620" y="331470"/>
            <a:ext cx="1443038" cy="731044"/>
          </a:xfrm>
          <a:prstGeom prst="notchedRigh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12"/>
          <p:cNvSpPr txBox="1"/>
          <p:nvPr/>
        </p:nvSpPr>
        <p:spPr>
          <a:xfrm>
            <a:off x="782479" y="388144"/>
            <a:ext cx="1229201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 defTabSz="342900">
              <a:lnSpc>
                <a:spcPct val="130000"/>
              </a:lnSpc>
            </a:pPr>
            <a:r>
              <a:rPr lang="en-US" altLang="zh-CN" sz="21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列提纲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12" grpId="0"/>
      <p:bldP spid="7" grpId="0" bldLvl="0" animBg="1"/>
      <p:bldP spid="10" grpId="0" bldLvl="0" animBg="1"/>
      <p:bldP spid="11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9" name="矩形 13"/>
          <p:cNvSpPr/>
          <p:nvPr/>
        </p:nvSpPr>
        <p:spPr>
          <a:xfrm rot="16200000">
            <a:off x="-2257240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710" name="矩形 14"/>
          <p:cNvSpPr/>
          <p:nvPr/>
        </p:nvSpPr>
        <p:spPr>
          <a:xfrm>
            <a:off x="110613" y="120240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711" name="矩形 15"/>
          <p:cNvSpPr/>
          <p:nvPr/>
        </p:nvSpPr>
        <p:spPr>
          <a:xfrm rot="16200000">
            <a:off x="6540856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712" name="矩形 16"/>
          <p:cNvSpPr/>
          <p:nvPr/>
        </p:nvSpPr>
        <p:spPr>
          <a:xfrm>
            <a:off x="110613" y="4915927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98" name="组合 39"/>
          <p:cNvGrpSpPr/>
          <p:nvPr/>
        </p:nvGrpSpPr>
        <p:grpSpPr>
          <a:xfrm flipV="1">
            <a:off x="208278" y="445062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912" name="直接连接符 40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3" name="直接连接符 41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4" name="直接连接符 42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5" name="直接连接符 43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6" name="直接连接符 44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7" name="直接连接符 45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9" name="组合 46"/>
          <p:cNvGrpSpPr/>
          <p:nvPr/>
        </p:nvGrpSpPr>
        <p:grpSpPr>
          <a:xfrm rot="5400000" flipV="1">
            <a:off x="-34365" y="313565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918" name="直接连接符 47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9" name="直接连接符 48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0" name="直接连接符 49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1" name="直接连接符 50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2" name="直接连接符 51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3" name="直接连接符 52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0" name="组合 60"/>
          <p:cNvGrpSpPr/>
          <p:nvPr/>
        </p:nvGrpSpPr>
        <p:grpSpPr>
          <a:xfrm rot="10800000" flipV="1">
            <a:off x="8103450" y="124767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924" name="直接连接符 61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5" name="直接连接符 62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6" name="直接连接符 63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7" name="直接连接符 64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8" name="直接连接符 65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9" name="直接连接符 66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1" name="组合 67"/>
          <p:cNvGrpSpPr/>
          <p:nvPr/>
        </p:nvGrpSpPr>
        <p:grpSpPr>
          <a:xfrm rot="16200000" flipV="1">
            <a:off x="8266625" y="427287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930" name="直接连接符 68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31" name="直接连接符 69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32" name="直接连接符 70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33" name="直接连接符 71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34" name="直接连接符 72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35" name="直接连接符 73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燕尾形箭头 3"/>
          <p:cNvSpPr/>
          <p:nvPr/>
        </p:nvSpPr>
        <p:spPr>
          <a:xfrm>
            <a:off x="874395" y="603885"/>
            <a:ext cx="1443038" cy="625793"/>
          </a:xfrm>
          <a:prstGeom prst="notchedRigh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112"/>
          <p:cNvSpPr txBox="1"/>
          <p:nvPr/>
        </p:nvSpPr>
        <p:spPr>
          <a:xfrm>
            <a:off x="984885" y="621030"/>
            <a:ext cx="1037749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342900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好 词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92029" y="1359218"/>
            <a:ext cx="7466171" cy="29489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342900">
              <a:lnSpc>
                <a:spcPct val="150000"/>
              </a:lnSpc>
            </a:pPr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描写科幻的词语：</a:t>
            </a:r>
            <a:endParaRPr lang="zh-CN" altLang="en-US" sz="18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342900">
              <a:lnSpc>
                <a:spcPct val="150000"/>
              </a:lnSpc>
            </a:pP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充满幻想     令人神往     引人遐思    离奇神秘     恐怖紧张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342900">
              <a:lnSpc>
                <a:spcPct val="150000"/>
              </a:lnSpc>
            </a:pP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惶恐不安     时空穿越     刺激惊险    想象奇妙     科幻色彩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342900">
              <a:lnSpc>
                <a:spcPct val="150000"/>
              </a:lnSpc>
            </a:pPr>
            <a:endParaRPr lang="zh-CN" altLang="en-US" sz="18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342900">
              <a:lnSpc>
                <a:spcPct val="150000"/>
              </a:lnSpc>
            </a:pPr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表示记忆力的词语：</a:t>
            </a:r>
            <a:endParaRPr lang="zh-CN" altLang="en-US" sz="18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342900">
              <a:lnSpc>
                <a:spcPct val="150000"/>
              </a:lnSpc>
            </a:pP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过目不忘     博闻强识     过目成诵    博古通今      记忆犹新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342900">
              <a:lnSpc>
                <a:spcPct val="150000"/>
              </a:lnSpc>
            </a:pP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博学多才     超强记忆     倒背如流    滚瓜烂熟      最强大脑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9" name="矩形 13"/>
          <p:cNvSpPr/>
          <p:nvPr/>
        </p:nvSpPr>
        <p:spPr>
          <a:xfrm rot="16200000">
            <a:off x="-2257240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710" name="矩形 14"/>
          <p:cNvSpPr/>
          <p:nvPr/>
        </p:nvSpPr>
        <p:spPr>
          <a:xfrm>
            <a:off x="110613" y="120240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711" name="矩形 15"/>
          <p:cNvSpPr/>
          <p:nvPr/>
        </p:nvSpPr>
        <p:spPr>
          <a:xfrm rot="16200000">
            <a:off x="6540856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712" name="矩形 16"/>
          <p:cNvSpPr/>
          <p:nvPr/>
        </p:nvSpPr>
        <p:spPr>
          <a:xfrm>
            <a:off x="110613" y="4915927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98" name="组合 39"/>
          <p:cNvGrpSpPr/>
          <p:nvPr/>
        </p:nvGrpSpPr>
        <p:grpSpPr>
          <a:xfrm flipV="1">
            <a:off x="208278" y="445062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912" name="直接连接符 40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3" name="直接连接符 41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4" name="直接连接符 42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5" name="直接连接符 43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6" name="直接连接符 44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7" name="直接连接符 45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9" name="组合 46"/>
          <p:cNvGrpSpPr/>
          <p:nvPr/>
        </p:nvGrpSpPr>
        <p:grpSpPr>
          <a:xfrm rot="5400000" flipV="1">
            <a:off x="-34365" y="313565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918" name="直接连接符 47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9" name="直接连接符 48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0" name="直接连接符 49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1" name="直接连接符 50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2" name="直接连接符 51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3" name="直接连接符 52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0" name="组合 60"/>
          <p:cNvGrpSpPr/>
          <p:nvPr/>
        </p:nvGrpSpPr>
        <p:grpSpPr>
          <a:xfrm rot="10800000" flipV="1">
            <a:off x="8103450" y="124767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924" name="直接连接符 61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5" name="直接连接符 62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6" name="直接连接符 63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7" name="直接连接符 64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8" name="直接连接符 65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9" name="直接连接符 66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1" name="组合 67"/>
          <p:cNvGrpSpPr/>
          <p:nvPr/>
        </p:nvGrpSpPr>
        <p:grpSpPr>
          <a:xfrm rot="16200000" flipV="1">
            <a:off x="8266625" y="427287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930" name="直接连接符 68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31" name="直接连接符 69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32" name="直接连接符 70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33" name="直接连接符 71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34" name="直接连接符 72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35" name="直接连接符 73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/>
          <p:cNvSpPr txBox="1"/>
          <p:nvPr/>
        </p:nvSpPr>
        <p:spPr>
          <a:xfrm>
            <a:off x="992029" y="772478"/>
            <a:ext cx="7116128" cy="29489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342900">
              <a:lnSpc>
                <a:spcPct val="150000"/>
              </a:lnSpc>
            </a:pPr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描写飞的词语：</a:t>
            </a:r>
            <a:endParaRPr lang="zh-CN" altLang="en-US" sz="18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342900">
              <a:lnSpc>
                <a:spcPct val="150000"/>
              </a:lnSpc>
            </a:pP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展翅高飞    翩翩起舞    一飞冲天    鹰击长空    自由自在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342900">
              <a:lnSpc>
                <a:spcPct val="150000"/>
              </a:lnSpc>
            </a:pP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乘风而去    直冲云霄    腾云驾雾    漫天飞舞    大鹏展翅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342900">
              <a:lnSpc>
                <a:spcPct val="150000"/>
              </a:lnSpc>
            </a:pPr>
            <a:endParaRPr lang="zh-CN" altLang="en-US" sz="18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342900">
              <a:lnSpc>
                <a:spcPct val="150000"/>
              </a:lnSpc>
            </a:pPr>
            <a:r>
              <a:rPr lang="zh-CN" altLang="en-US" sz="18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描写恐龙的词语：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342900">
              <a:lnSpc>
                <a:spcPct val="150000"/>
              </a:lnSpc>
            </a:pP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庞然大物    铜墙铁壁    如雷贯耳    牙齿锋利    血盆大口   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342900">
              <a:lnSpc>
                <a:spcPct val="150000"/>
              </a:lnSpc>
            </a:pP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凶神恶煞    恐龙时代    声势浩大    威风凛凛    望而生畏</a:t>
            </a:r>
            <a:endParaRPr lang="zh-CN" altLang="en-US" sz="18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9" name="矩形 13"/>
          <p:cNvSpPr/>
          <p:nvPr/>
        </p:nvSpPr>
        <p:spPr>
          <a:xfrm rot="16200000">
            <a:off x="-2257240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710" name="矩形 14"/>
          <p:cNvSpPr/>
          <p:nvPr/>
        </p:nvSpPr>
        <p:spPr>
          <a:xfrm>
            <a:off x="110613" y="120240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711" name="矩形 15"/>
          <p:cNvSpPr/>
          <p:nvPr/>
        </p:nvSpPr>
        <p:spPr>
          <a:xfrm rot="16200000">
            <a:off x="6540856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712" name="矩形 16"/>
          <p:cNvSpPr/>
          <p:nvPr/>
        </p:nvSpPr>
        <p:spPr>
          <a:xfrm>
            <a:off x="110613" y="4915927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98" name="组合 39"/>
          <p:cNvGrpSpPr/>
          <p:nvPr/>
        </p:nvGrpSpPr>
        <p:grpSpPr>
          <a:xfrm flipV="1">
            <a:off x="208278" y="445062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912" name="直接连接符 40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3" name="直接连接符 41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4" name="直接连接符 42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5" name="直接连接符 43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6" name="直接连接符 44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7" name="直接连接符 45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9" name="组合 46"/>
          <p:cNvGrpSpPr/>
          <p:nvPr/>
        </p:nvGrpSpPr>
        <p:grpSpPr>
          <a:xfrm rot="5400000" flipV="1">
            <a:off x="-34365" y="313565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918" name="直接连接符 47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9" name="直接连接符 48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0" name="直接连接符 49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1" name="直接连接符 50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2" name="直接连接符 51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3" name="直接连接符 52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0" name="组合 60"/>
          <p:cNvGrpSpPr/>
          <p:nvPr/>
        </p:nvGrpSpPr>
        <p:grpSpPr>
          <a:xfrm rot="10800000" flipV="1">
            <a:off x="8103450" y="124767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924" name="直接连接符 61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5" name="直接连接符 62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6" name="直接连接符 63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7" name="直接连接符 64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8" name="直接连接符 65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9" name="直接连接符 66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1" name="组合 67"/>
          <p:cNvGrpSpPr/>
          <p:nvPr/>
        </p:nvGrpSpPr>
        <p:grpSpPr>
          <a:xfrm rot="16200000" flipV="1">
            <a:off x="8266625" y="427287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930" name="直接连接符 68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31" name="直接连接符 69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32" name="直接连接符 70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33" name="直接连接符 71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34" name="直接连接符 72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35" name="直接连接符 73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燕尾形箭头 3"/>
          <p:cNvSpPr/>
          <p:nvPr/>
        </p:nvSpPr>
        <p:spPr>
          <a:xfrm>
            <a:off x="738187" y="509587"/>
            <a:ext cx="1443038" cy="625793"/>
          </a:xfrm>
          <a:prstGeom prst="notchedRigh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112"/>
          <p:cNvSpPr txBox="1"/>
          <p:nvPr/>
        </p:nvSpPr>
        <p:spPr>
          <a:xfrm>
            <a:off x="848678" y="526733"/>
            <a:ext cx="1015841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342900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好 句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54894" y="1097280"/>
            <a:ext cx="6977539" cy="34290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>
              <a:lnSpc>
                <a:spcPct val="150000"/>
              </a:lnSpc>
            </a:pPr>
            <a:r>
              <a:rPr lang="en-US" altLang="zh-CN" sz="21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</a:t>
            </a:r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知识拷贝器虽然可以拷贝知识，但永远只是复制，不能创造和发明。所以，知识拷贝器只能辅助我们更好地学习，灵活运用知识只能靠我们自己。</a:t>
            </a:r>
            <a:endParaRPr lang="en-US" altLang="zh-CN" sz="21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540385">
              <a:lnSpc>
                <a:spcPct val="150000"/>
              </a:lnSpc>
            </a:pPr>
            <a:r>
              <a:rPr lang="en-US" altLang="zh-CN" sz="21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2.</a:t>
            </a:r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在一个月黑风高的晚上，我躲在树林里睡觉，一大堆不知名的液体从我脸上滑过。我嘟囔地骂了一声，然后睁开眼准备擦干时，看见了一个不速之客———一只身形庞大的霸王龙，它正对我垂涎三尺。</a:t>
            </a:r>
            <a:endParaRPr lang="zh-CN" altLang="en-US" sz="21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9" name="矩形 13"/>
          <p:cNvSpPr/>
          <p:nvPr/>
        </p:nvSpPr>
        <p:spPr>
          <a:xfrm rot="16200000">
            <a:off x="-2257240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710" name="矩形 14"/>
          <p:cNvSpPr/>
          <p:nvPr/>
        </p:nvSpPr>
        <p:spPr>
          <a:xfrm>
            <a:off x="110613" y="120240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711" name="矩形 15"/>
          <p:cNvSpPr/>
          <p:nvPr/>
        </p:nvSpPr>
        <p:spPr>
          <a:xfrm rot="16200000">
            <a:off x="6540856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712" name="矩形 16"/>
          <p:cNvSpPr/>
          <p:nvPr/>
        </p:nvSpPr>
        <p:spPr>
          <a:xfrm>
            <a:off x="110613" y="4915927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98" name="组合 39"/>
          <p:cNvGrpSpPr/>
          <p:nvPr/>
        </p:nvGrpSpPr>
        <p:grpSpPr>
          <a:xfrm flipV="1">
            <a:off x="208278" y="445062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912" name="直接连接符 40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3" name="直接连接符 41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4" name="直接连接符 42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5" name="直接连接符 43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6" name="直接连接符 44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7" name="直接连接符 45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9" name="组合 46"/>
          <p:cNvGrpSpPr/>
          <p:nvPr/>
        </p:nvGrpSpPr>
        <p:grpSpPr>
          <a:xfrm rot="5400000" flipV="1">
            <a:off x="-34365" y="313565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918" name="直接连接符 47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9" name="直接连接符 48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0" name="直接连接符 49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1" name="直接连接符 50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2" name="直接连接符 51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3" name="直接连接符 52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0" name="组合 60"/>
          <p:cNvGrpSpPr/>
          <p:nvPr/>
        </p:nvGrpSpPr>
        <p:grpSpPr>
          <a:xfrm rot="10800000" flipV="1">
            <a:off x="8103450" y="124767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924" name="直接连接符 61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5" name="直接连接符 62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6" name="直接连接符 63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7" name="直接连接符 64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8" name="直接连接符 65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9" name="直接连接符 66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1" name="组合 67"/>
          <p:cNvGrpSpPr/>
          <p:nvPr/>
        </p:nvGrpSpPr>
        <p:grpSpPr>
          <a:xfrm rot="16200000" flipV="1">
            <a:off x="8266625" y="427287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930" name="直接连接符 68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31" name="直接连接符 69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32" name="直接连接符 70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33" name="直接连接符 71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34" name="直接连接符 72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35" name="直接连接符 73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/>
          <p:cNvSpPr txBox="1"/>
          <p:nvPr/>
        </p:nvSpPr>
        <p:spPr>
          <a:xfrm>
            <a:off x="1075849" y="395288"/>
            <a:ext cx="7027601" cy="438912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3.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通过语音同声翻译机，我们知道了这是一只霸王龙妈妈，她听说我们可以为恐龙治病，特意来找我们给她的宝宝治病呢。</a:t>
            </a:r>
            <a:endParaRPr lang="en-US" altLang="zh-CN" sz="210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540385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4.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这时，天空下起了雨。我赶紧按了“雨天模式”按钮，背包飞行器马上为我撑起了雨伞，这样我就淋不到雨了。</a:t>
            </a:r>
            <a:endParaRPr lang="en-US" altLang="zh-CN" sz="210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540385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5.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如果你想飞行的话，就背上它，按一下印有“飞行”两个字的按钮，你就可以凌空飞翔，像老鹰一样在空中盘旋，像小鸟一样在空中滑翔。 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9" name="矩形 13"/>
          <p:cNvSpPr/>
          <p:nvPr/>
        </p:nvSpPr>
        <p:spPr>
          <a:xfrm rot="16200000">
            <a:off x="-2257240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710" name="矩形 14"/>
          <p:cNvSpPr/>
          <p:nvPr/>
        </p:nvSpPr>
        <p:spPr>
          <a:xfrm>
            <a:off x="110613" y="120240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711" name="矩形 15"/>
          <p:cNvSpPr/>
          <p:nvPr/>
        </p:nvSpPr>
        <p:spPr>
          <a:xfrm rot="16200000">
            <a:off x="6540856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712" name="矩形 16"/>
          <p:cNvSpPr/>
          <p:nvPr/>
        </p:nvSpPr>
        <p:spPr>
          <a:xfrm>
            <a:off x="110613" y="4915927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98" name="组合 39"/>
          <p:cNvGrpSpPr/>
          <p:nvPr/>
        </p:nvGrpSpPr>
        <p:grpSpPr>
          <a:xfrm flipV="1">
            <a:off x="208278" y="445062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912" name="直接连接符 40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3" name="直接连接符 41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4" name="直接连接符 42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5" name="直接连接符 43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6" name="直接连接符 44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7" name="直接连接符 45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9" name="组合 46"/>
          <p:cNvGrpSpPr/>
          <p:nvPr/>
        </p:nvGrpSpPr>
        <p:grpSpPr>
          <a:xfrm rot="5400000" flipV="1">
            <a:off x="-34365" y="313565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918" name="直接连接符 47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9" name="直接连接符 48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0" name="直接连接符 49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1" name="直接连接符 50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2" name="直接连接符 51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3" name="直接连接符 52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0" name="组合 60"/>
          <p:cNvGrpSpPr/>
          <p:nvPr/>
        </p:nvGrpSpPr>
        <p:grpSpPr>
          <a:xfrm rot="10800000" flipV="1">
            <a:off x="8103450" y="124767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924" name="直接连接符 61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5" name="直接连接符 62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6" name="直接连接符 63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7" name="直接连接符 64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8" name="直接连接符 65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9" name="直接连接符 66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1" name="组合 67"/>
          <p:cNvGrpSpPr/>
          <p:nvPr/>
        </p:nvGrpSpPr>
        <p:grpSpPr>
          <a:xfrm rot="16200000" flipV="1">
            <a:off x="8266625" y="427287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930" name="直接连接符 68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31" name="直接连接符 69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32" name="直接连接符 70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33" name="直接连接符 71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34" name="直接连接符 72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35" name="直接连接符 73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燕尾形箭头 3"/>
          <p:cNvSpPr/>
          <p:nvPr/>
        </p:nvSpPr>
        <p:spPr>
          <a:xfrm>
            <a:off x="738187" y="509587"/>
            <a:ext cx="1443038" cy="625793"/>
          </a:xfrm>
          <a:prstGeom prst="notchedRigh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112"/>
          <p:cNvSpPr txBox="1"/>
          <p:nvPr/>
        </p:nvSpPr>
        <p:spPr>
          <a:xfrm>
            <a:off x="722948" y="516255"/>
            <a:ext cx="1429226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342900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好开头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193007" y="1034415"/>
            <a:ext cx="6977539" cy="38502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>
              <a:lnSpc>
                <a:spcPct val="130000"/>
              </a:lnSpc>
            </a:pPr>
            <a:r>
              <a:rPr sz="21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场景式）“爸爸，多功能背包飞行器由中国科学家研制成功，新产品已经开始正式发售了！太棒了！”这一天，小明在报纸上读到了一则关于背包飞行器的新闻，乐不可支地向爸爸报喜。（选自《神奇的背包飞行器》）</a:t>
            </a:r>
            <a:endParaRPr sz="21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540385">
              <a:lnSpc>
                <a:spcPct val="130000"/>
              </a:lnSpc>
            </a:pPr>
            <a:r>
              <a:rPr sz="21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（互动式）你是不是经常会想：如果书本中的知识能直接拷贝到大脑中，那该多好啊！告诉你，这不是梦想，我和我的科研团队在今天正式推出了这款高科技产品</a:t>
            </a:r>
            <a:r>
              <a:rPr lang="en-US" sz="21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——</a:t>
            </a:r>
            <a:r>
              <a:rPr sz="21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“超强记忆一号”。（选自《神奇的“超强记忆一号”》）</a:t>
            </a:r>
            <a:endParaRPr sz="21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9" name="矩形 13"/>
          <p:cNvSpPr/>
          <p:nvPr/>
        </p:nvSpPr>
        <p:spPr>
          <a:xfrm rot="16200000">
            <a:off x="-2257240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710" name="矩形 14"/>
          <p:cNvSpPr/>
          <p:nvPr/>
        </p:nvSpPr>
        <p:spPr>
          <a:xfrm>
            <a:off x="110613" y="120240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711" name="矩形 15"/>
          <p:cNvSpPr/>
          <p:nvPr/>
        </p:nvSpPr>
        <p:spPr>
          <a:xfrm rot="16200000">
            <a:off x="6540856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712" name="矩形 16"/>
          <p:cNvSpPr/>
          <p:nvPr/>
        </p:nvSpPr>
        <p:spPr>
          <a:xfrm>
            <a:off x="110613" y="4915927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98" name="组合 39"/>
          <p:cNvGrpSpPr/>
          <p:nvPr/>
        </p:nvGrpSpPr>
        <p:grpSpPr>
          <a:xfrm flipV="1">
            <a:off x="208278" y="445062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912" name="直接连接符 40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3" name="直接连接符 41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4" name="直接连接符 42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5" name="直接连接符 43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6" name="直接连接符 44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7" name="直接连接符 45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9" name="组合 46"/>
          <p:cNvGrpSpPr/>
          <p:nvPr/>
        </p:nvGrpSpPr>
        <p:grpSpPr>
          <a:xfrm rot="5400000" flipV="1">
            <a:off x="-34365" y="313565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918" name="直接连接符 47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19" name="直接连接符 48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0" name="直接连接符 49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1" name="直接连接符 50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2" name="直接连接符 51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3" name="直接连接符 52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0" name="组合 60"/>
          <p:cNvGrpSpPr/>
          <p:nvPr/>
        </p:nvGrpSpPr>
        <p:grpSpPr>
          <a:xfrm rot="10800000" flipV="1">
            <a:off x="8103450" y="124767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924" name="直接连接符 61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5" name="直接连接符 62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6" name="直接连接符 63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7" name="直接连接符 64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8" name="直接连接符 65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29" name="直接连接符 66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1" name="组合 67"/>
          <p:cNvGrpSpPr/>
          <p:nvPr/>
        </p:nvGrpSpPr>
        <p:grpSpPr>
          <a:xfrm rot="16200000" flipV="1">
            <a:off x="8266625" y="427287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930" name="直接连接符 68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31" name="直接连接符 69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32" name="直接连接符 70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33" name="直接连接符 71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34" name="直接连接符 72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935" name="直接连接符 73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燕尾形箭头 3"/>
          <p:cNvSpPr/>
          <p:nvPr/>
        </p:nvSpPr>
        <p:spPr>
          <a:xfrm>
            <a:off x="738187" y="509587"/>
            <a:ext cx="1443038" cy="625793"/>
          </a:xfrm>
          <a:prstGeom prst="notchedRightArrow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112"/>
          <p:cNvSpPr txBox="1"/>
          <p:nvPr/>
        </p:nvSpPr>
        <p:spPr>
          <a:xfrm>
            <a:off x="785813" y="516255"/>
            <a:ext cx="1217295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342900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好结尾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54894" y="1034415"/>
            <a:ext cx="6977539" cy="38502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>
              <a:lnSpc>
                <a:spcPct val="130000"/>
              </a:lnSpc>
            </a:pPr>
            <a:r>
              <a:rPr sz="21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（梦境式）这一天的飞行经历真是新奇而美妙啊！晚上，我枕着背包飞行器进入了梦乡。我梦见了自己背着背包飞行器，飞向了太空，飞上了月球……（选自《超酷的背包飞行器》）</a:t>
            </a:r>
            <a:endParaRPr sz="21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540385">
              <a:lnSpc>
                <a:spcPct val="130000"/>
              </a:lnSpc>
            </a:pPr>
            <a:r>
              <a:rPr sz="21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感悟式）能够直接从书本上拷贝知识，当然是科学技术给我们带来的福音，但是拷贝代替不了思考，更代替不了知识的运用和创新。同学们，让我们好好利用这款科技产品，去学习更多的科学知识，进行更多的发明创造吧！（选自《如果知识可以拷贝》）</a:t>
            </a:r>
            <a:endParaRPr sz="21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7" name="矩形 13"/>
          <p:cNvSpPr/>
          <p:nvPr/>
        </p:nvSpPr>
        <p:spPr>
          <a:xfrm rot="16200000">
            <a:off x="-2257240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588" name="矩形 14"/>
          <p:cNvSpPr/>
          <p:nvPr/>
        </p:nvSpPr>
        <p:spPr>
          <a:xfrm>
            <a:off x="110613" y="120240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589" name="矩形 15"/>
          <p:cNvSpPr/>
          <p:nvPr/>
        </p:nvSpPr>
        <p:spPr>
          <a:xfrm rot="16200000">
            <a:off x="6540856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590" name="矩形 16"/>
          <p:cNvSpPr/>
          <p:nvPr/>
        </p:nvSpPr>
        <p:spPr>
          <a:xfrm>
            <a:off x="110613" y="4915927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7" name="组合 39"/>
          <p:cNvGrpSpPr/>
          <p:nvPr/>
        </p:nvGrpSpPr>
        <p:grpSpPr>
          <a:xfrm flipV="1">
            <a:off x="208278" y="445062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728" name="直接连接符 40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29" name="直接连接符 41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0" name="直接连接符 42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1" name="直接连接符 43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2" name="直接连接符 44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3" name="直接连接符 45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46"/>
          <p:cNvGrpSpPr/>
          <p:nvPr/>
        </p:nvGrpSpPr>
        <p:grpSpPr>
          <a:xfrm rot="5400000" flipV="1">
            <a:off x="-34365" y="313565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734" name="直接连接符 47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5" name="直接连接符 48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6" name="直接连接符 49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7" name="直接连接符 50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8" name="直接连接符 51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9" name="直接连接符 52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60"/>
          <p:cNvGrpSpPr/>
          <p:nvPr/>
        </p:nvGrpSpPr>
        <p:grpSpPr>
          <a:xfrm rot="10800000" flipV="1">
            <a:off x="8103450" y="124767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740" name="直接连接符 61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1" name="直接连接符 62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2" name="直接连接符 63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3" name="直接连接符 64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4" name="直接连接符 65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5" name="直接连接符 66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67"/>
          <p:cNvGrpSpPr/>
          <p:nvPr/>
        </p:nvGrpSpPr>
        <p:grpSpPr>
          <a:xfrm rot="16200000" flipV="1">
            <a:off x="8266625" y="427287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746" name="直接连接符 68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7" name="直接连接符 69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8" name="直接连接符 70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9" name="直接连接符 71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0" name="直接连接符 72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1" name="直接连接符 73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8595" name="矩形 20"/>
          <p:cNvSpPr/>
          <p:nvPr/>
        </p:nvSpPr>
        <p:spPr>
          <a:xfrm>
            <a:off x="6198182" y="2878731"/>
            <a:ext cx="1069043" cy="253916"/>
          </a:xfrm>
          <a:prstGeom prst="rect">
            <a:avLst/>
          </a:prstGeom>
          <a:effectLst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导师：何某某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46923" y="1277303"/>
            <a:ext cx="495300" cy="2626519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noFill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579" name="文本框 3"/>
          <p:cNvSpPr txBox="1"/>
          <p:nvPr/>
        </p:nvSpPr>
        <p:spPr>
          <a:xfrm>
            <a:off x="1577072" y="1351598"/>
            <a:ext cx="1061829" cy="2543651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000" spc="22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科  幻  故  事</a:t>
            </a:r>
            <a:endParaRPr lang="zh-CN" altLang="en-US" sz="3000" spc="225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32485" y="513398"/>
            <a:ext cx="495300" cy="193690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581" name="文本框 5"/>
          <p:cNvSpPr txBox="1"/>
          <p:nvPr/>
        </p:nvSpPr>
        <p:spPr>
          <a:xfrm>
            <a:off x="799535" y="625793"/>
            <a:ext cx="600164" cy="2016919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3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谈  一  谈</a:t>
            </a:r>
            <a:endParaRPr lang="zh-CN" altLang="en-US" sz="3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4560" y="795099"/>
            <a:ext cx="5362575" cy="35909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48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48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048579" grpId="0"/>
      <p:bldP spid="3" grpId="0" bldLvl="0" animBg="1" uiExpand="1"/>
      <p:bldP spid="104858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0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0033" y="777717"/>
            <a:ext cx="4401000" cy="3351823"/>
          </a:xfrm>
          <a:prstGeom prst="rect">
            <a:avLst/>
          </a:prstGeom>
        </p:spPr>
      </p:pic>
      <p:sp>
        <p:nvSpPr>
          <p:cNvPr id="1048587" name="矩形 13"/>
          <p:cNvSpPr/>
          <p:nvPr/>
        </p:nvSpPr>
        <p:spPr>
          <a:xfrm rot="16200000">
            <a:off x="-2257240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588" name="矩形 14"/>
          <p:cNvSpPr/>
          <p:nvPr/>
        </p:nvSpPr>
        <p:spPr>
          <a:xfrm>
            <a:off x="110613" y="120240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589" name="矩形 15"/>
          <p:cNvSpPr/>
          <p:nvPr/>
        </p:nvSpPr>
        <p:spPr>
          <a:xfrm rot="16200000">
            <a:off x="6540856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590" name="矩形 16"/>
          <p:cNvSpPr/>
          <p:nvPr/>
        </p:nvSpPr>
        <p:spPr>
          <a:xfrm>
            <a:off x="110613" y="4915927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7" name="组合 39"/>
          <p:cNvGrpSpPr/>
          <p:nvPr/>
        </p:nvGrpSpPr>
        <p:grpSpPr>
          <a:xfrm flipV="1">
            <a:off x="208278" y="445062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728" name="直接连接符 40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29" name="直接连接符 41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0" name="直接连接符 42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1" name="直接连接符 43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2" name="直接连接符 44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3" name="直接连接符 45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46"/>
          <p:cNvGrpSpPr/>
          <p:nvPr/>
        </p:nvGrpSpPr>
        <p:grpSpPr>
          <a:xfrm rot="5400000" flipV="1">
            <a:off x="-34365" y="313565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734" name="直接连接符 47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5" name="直接连接符 48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6" name="直接连接符 49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7" name="直接连接符 50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8" name="直接连接符 51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9" name="直接连接符 52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60"/>
          <p:cNvGrpSpPr/>
          <p:nvPr/>
        </p:nvGrpSpPr>
        <p:grpSpPr>
          <a:xfrm rot="10800000" flipV="1">
            <a:off x="8103450" y="124767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740" name="直接连接符 61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1" name="直接连接符 62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2" name="直接连接符 63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3" name="直接连接符 64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4" name="直接连接符 65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5" name="直接连接符 66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67"/>
          <p:cNvGrpSpPr/>
          <p:nvPr/>
        </p:nvGrpSpPr>
        <p:grpSpPr>
          <a:xfrm rot="16200000" flipV="1">
            <a:off x="8266625" y="427287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746" name="直接连接符 68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7" name="直接连接符 69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8" name="直接连接符 70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9" name="直接连接符 71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0" name="直接连接符 72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1" name="直接连接符 73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595813" y="990600"/>
            <a:ext cx="4028599" cy="1906905"/>
          </a:xfrm>
          <a:prstGeom prst="rect">
            <a:avLst/>
          </a:prstGeom>
        </p:spPr>
      </p:pic>
      <p:sp>
        <p:nvSpPr>
          <p:cNvPr id="4" name="左箭头 3"/>
          <p:cNvSpPr/>
          <p:nvPr/>
        </p:nvSpPr>
        <p:spPr>
          <a:xfrm>
            <a:off x="7267099" y="3476626"/>
            <a:ext cx="264795" cy="265271"/>
          </a:xfrm>
          <a:prstGeom prst="leftArrow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6269356" y="3126582"/>
            <a:ext cx="933926" cy="1050131"/>
          </a:xfrm>
          <a:prstGeom prst="flowChartAlternateProcess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7648576" y="3105627"/>
            <a:ext cx="933926" cy="1050131"/>
          </a:xfrm>
          <a:prstGeom prst="flowChartAlternateProcess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左箭头 6"/>
          <p:cNvSpPr/>
          <p:nvPr/>
        </p:nvSpPr>
        <p:spPr>
          <a:xfrm>
            <a:off x="5905976" y="3467101"/>
            <a:ext cx="264795" cy="265271"/>
          </a:xfrm>
          <a:prstGeom prst="leftArrow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流程图: 可选过程 7"/>
          <p:cNvSpPr/>
          <p:nvPr/>
        </p:nvSpPr>
        <p:spPr>
          <a:xfrm>
            <a:off x="4908233" y="3117057"/>
            <a:ext cx="933926" cy="1050131"/>
          </a:xfrm>
          <a:prstGeom prst="flowChartAlternateProcess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84" name="组合 110"/>
          <p:cNvGrpSpPr/>
          <p:nvPr/>
        </p:nvGrpSpPr>
        <p:grpSpPr>
          <a:xfrm>
            <a:off x="1140143" y="323374"/>
            <a:ext cx="1312545" cy="512445"/>
            <a:chOff x="7333" y="1011"/>
            <a:chExt cx="2735" cy="1076"/>
          </a:xfrm>
          <a:solidFill>
            <a:schemeClr val="tx2">
              <a:lumMod val="75000"/>
            </a:schemeClr>
          </a:solidFill>
        </p:grpSpPr>
        <p:sp>
          <p:nvSpPr>
            <p:cNvPr id="1048687" name="圆角矩形 6"/>
            <p:cNvSpPr>
              <a:spLocks noChangeArrowheads="1"/>
            </p:cNvSpPr>
            <p:nvPr/>
          </p:nvSpPr>
          <p:spPr bwMode="auto">
            <a:xfrm>
              <a:off x="7333" y="1090"/>
              <a:ext cx="2735" cy="918"/>
            </a:xfrm>
            <a:prstGeom prst="roundRect">
              <a:avLst>
                <a:gd name="adj" fmla="val 0"/>
              </a:avLst>
            </a:prstGeom>
            <a:grpFill/>
            <a:ln>
              <a:noFill/>
            </a:ln>
          </p:spPr>
          <p:txBody>
            <a:bodyPr lIns="91428" tIns="45713" rIns="91428" bIns="45713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>
                <a:lnSpc>
                  <a:spcPct val="130000"/>
                </a:lnSpc>
              </a:pPr>
              <a:endParaRPr lang="zh-CN" altLang="en-US" sz="1200" kern="0" dirty="0">
                <a:solidFill>
                  <a:prstClr val="white">
                    <a:lumMod val="50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9" name="文本框 112"/>
            <p:cNvSpPr txBox="1"/>
            <p:nvPr/>
          </p:nvSpPr>
          <p:spPr>
            <a:xfrm>
              <a:off x="7343" y="1011"/>
              <a:ext cx="2691" cy="1076"/>
            </a:xfrm>
            <a:prstGeom prst="rect">
              <a:avLst/>
            </a:prstGeom>
            <a:grp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 defTabSz="342900">
                <a:lnSpc>
                  <a:spcPct val="130000"/>
                </a:lnSpc>
              </a:pPr>
              <a:r>
                <a:rPr lang="zh-CN" altLang="en-US" sz="21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科幻汽车</a:t>
              </a:r>
              <a:endParaRPr lang="zh-CN" altLang="en-US" sz="21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7765733" y="3159443"/>
            <a:ext cx="731996" cy="9372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变形：</a:t>
            </a:r>
            <a:endParaRPr lang="zh-CN" altLang="en-US" sz="21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汽车</a:t>
            </a:r>
            <a:endParaRPr lang="zh-CN" altLang="en-US" sz="1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人型</a:t>
            </a:r>
            <a:endParaRPr lang="zh-CN" altLang="en-US" sz="1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83656" y="3181350"/>
            <a:ext cx="731996" cy="9372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功能：</a:t>
            </a:r>
            <a:endParaRPr lang="zh-CN" altLang="en-US" sz="21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飞翔</a:t>
            </a:r>
            <a:endParaRPr lang="zh-CN" altLang="en-US" sz="1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战斗</a:t>
            </a:r>
            <a:endParaRPr lang="zh-CN" altLang="en-US" sz="1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90148" y="3170873"/>
            <a:ext cx="880110" cy="9372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功能：</a:t>
            </a:r>
            <a:endParaRPr lang="zh-CN" altLang="en-US" sz="21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会思考</a:t>
            </a:r>
            <a:endParaRPr lang="zh-CN" altLang="en-US" sz="1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zh-CN" altLang="en-US" sz="1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说话</a:t>
            </a:r>
            <a:endParaRPr lang="zh-CN" altLang="en-US" sz="1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1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93370" y="1101566"/>
            <a:ext cx="3825240" cy="3146108"/>
          </a:xfrm>
          <a:prstGeom prst="rect">
            <a:avLst/>
          </a:prstGeom>
        </p:spPr>
      </p:pic>
      <p:sp>
        <p:nvSpPr>
          <p:cNvPr id="1048587" name="矩形 13"/>
          <p:cNvSpPr/>
          <p:nvPr/>
        </p:nvSpPr>
        <p:spPr>
          <a:xfrm rot="16200000">
            <a:off x="-2257240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588" name="矩形 14"/>
          <p:cNvSpPr/>
          <p:nvPr/>
        </p:nvSpPr>
        <p:spPr>
          <a:xfrm>
            <a:off x="110613" y="120240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589" name="矩形 15"/>
          <p:cNvSpPr/>
          <p:nvPr/>
        </p:nvSpPr>
        <p:spPr>
          <a:xfrm rot="16200000">
            <a:off x="6540856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590" name="矩形 16"/>
          <p:cNvSpPr/>
          <p:nvPr/>
        </p:nvSpPr>
        <p:spPr>
          <a:xfrm>
            <a:off x="110613" y="4915927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7" name="组合 39"/>
          <p:cNvGrpSpPr/>
          <p:nvPr/>
        </p:nvGrpSpPr>
        <p:grpSpPr>
          <a:xfrm flipV="1">
            <a:off x="208278" y="445062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728" name="直接连接符 40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29" name="直接连接符 41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0" name="直接连接符 42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1" name="直接连接符 43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2" name="直接连接符 44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3" name="直接连接符 45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46"/>
          <p:cNvGrpSpPr/>
          <p:nvPr/>
        </p:nvGrpSpPr>
        <p:grpSpPr>
          <a:xfrm rot="5400000" flipV="1">
            <a:off x="-34365" y="313565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734" name="直接连接符 47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5" name="直接连接符 48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6" name="直接连接符 49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7" name="直接连接符 50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8" name="直接连接符 51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9" name="直接连接符 52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60"/>
          <p:cNvGrpSpPr/>
          <p:nvPr/>
        </p:nvGrpSpPr>
        <p:grpSpPr>
          <a:xfrm rot="10800000" flipV="1">
            <a:off x="8103450" y="124767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740" name="直接连接符 61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1" name="直接连接符 62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2" name="直接连接符 63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3" name="直接连接符 64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4" name="直接连接符 65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5" name="直接连接符 66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67"/>
          <p:cNvGrpSpPr/>
          <p:nvPr/>
        </p:nvGrpSpPr>
        <p:grpSpPr>
          <a:xfrm rot="16200000" flipV="1">
            <a:off x="8266625" y="427287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746" name="直接连接符 68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7" name="直接连接符 69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8" name="直接连接符 70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9" name="直接连接符 71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0" name="直接连接符 72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1" name="直接连接符 73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112"/>
          <p:cNvSpPr txBox="1"/>
          <p:nvPr/>
        </p:nvSpPr>
        <p:spPr>
          <a:xfrm>
            <a:off x="1050131" y="431959"/>
            <a:ext cx="1556385" cy="489365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 defTabSz="342900">
              <a:lnSpc>
                <a:spcPct val="130000"/>
              </a:lnSpc>
            </a:pPr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充气机器人</a:t>
            </a:r>
            <a:endParaRPr lang="zh-CN" altLang="en-US" sz="21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862388" y="1419701"/>
            <a:ext cx="2542699" cy="2807018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6523672" y="1602105"/>
            <a:ext cx="2365058" cy="23088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功能：</a:t>
            </a:r>
            <a:endParaRPr lang="zh-CN" altLang="en-US" sz="21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endParaRPr lang="en-US" altLang="zh-CN" sz="21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en-US" altLang="zh-CN" sz="21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</a:t>
            </a:r>
            <a:r>
              <a:rPr lang="zh-CN" altLang="en-US" sz="21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简单的人体扫描</a:t>
            </a:r>
            <a:endParaRPr lang="zh-CN" altLang="en-US" sz="21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endParaRPr lang="en-US" altLang="zh-CN" sz="21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en-US" altLang="zh-CN" sz="21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2.</a:t>
            </a:r>
            <a:r>
              <a:rPr lang="zh-CN" altLang="en-US" sz="21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给予疾病治疗</a:t>
            </a:r>
            <a:endParaRPr lang="zh-CN" altLang="en-US" sz="21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endParaRPr lang="en-US" altLang="zh-CN" sz="21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en-US" altLang="zh-CN" sz="21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3.</a:t>
            </a:r>
            <a:r>
              <a:rPr lang="zh-CN" altLang="en-US" sz="21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能飞行</a:t>
            </a:r>
            <a:endParaRPr lang="zh-CN" altLang="en-US" sz="21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7" name="矩形 13"/>
          <p:cNvSpPr/>
          <p:nvPr/>
        </p:nvSpPr>
        <p:spPr>
          <a:xfrm rot="16200000">
            <a:off x="-2257240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588" name="矩形 14"/>
          <p:cNvSpPr/>
          <p:nvPr/>
        </p:nvSpPr>
        <p:spPr>
          <a:xfrm>
            <a:off x="110613" y="120240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589" name="矩形 15"/>
          <p:cNvSpPr/>
          <p:nvPr/>
        </p:nvSpPr>
        <p:spPr>
          <a:xfrm rot="16200000">
            <a:off x="6540856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590" name="矩形 16"/>
          <p:cNvSpPr/>
          <p:nvPr/>
        </p:nvSpPr>
        <p:spPr>
          <a:xfrm>
            <a:off x="110613" y="4915927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7" name="组合 39"/>
          <p:cNvGrpSpPr/>
          <p:nvPr/>
        </p:nvGrpSpPr>
        <p:grpSpPr>
          <a:xfrm flipV="1">
            <a:off x="208278" y="445062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728" name="直接连接符 40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29" name="直接连接符 41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0" name="直接连接符 42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1" name="直接连接符 43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2" name="直接连接符 44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3" name="直接连接符 45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46"/>
          <p:cNvGrpSpPr/>
          <p:nvPr/>
        </p:nvGrpSpPr>
        <p:grpSpPr>
          <a:xfrm rot="5400000" flipV="1">
            <a:off x="-34365" y="313565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734" name="直接连接符 47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5" name="直接连接符 48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6" name="直接连接符 49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7" name="直接连接符 50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8" name="直接连接符 51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9" name="直接连接符 52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60"/>
          <p:cNvGrpSpPr/>
          <p:nvPr/>
        </p:nvGrpSpPr>
        <p:grpSpPr>
          <a:xfrm rot="10800000" flipV="1">
            <a:off x="8103450" y="124767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740" name="直接连接符 61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1" name="直接连接符 62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2" name="直接连接符 63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3" name="直接连接符 64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4" name="直接连接符 65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5" name="直接连接符 66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67"/>
          <p:cNvGrpSpPr/>
          <p:nvPr/>
        </p:nvGrpSpPr>
        <p:grpSpPr>
          <a:xfrm rot="16200000" flipV="1">
            <a:off x="8266625" y="427287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746" name="直接连接符 68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7" name="直接连接符 69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8" name="直接连接符 70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9" name="直接连接符 71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0" name="直接连接符 72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1" name="直接连接符 73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112"/>
          <p:cNvSpPr txBox="1"/>
          <p:nvPr/>
        </p:nvSpPr>
        <p:spPr>
          <a:xfrm>
            <a:off x="995838" y="346234"/>
            <a:ext cx="1503998" cy="489365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 defTabSz="342900">
              <a:lnSpc>
                <a:spcPct val="130000"/>
              </a:lnSpc>
            </a:pPr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时空穿梭机</a:t>
            </a:r>
            <a:endParaRPr lang="zh-CN" altLang="en-US" sz="21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63880" y="1057275"/>
            <a:ext cx="4281964" cy="324278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998721" y="1160621"/>
            <a:ext cx="3618071" cy="284416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674519" y="4148138"/>
            <a:ext cx="2343626" cy="4343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功能：穿越时空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9" name="矩形 13"/>
          <p:cNvSpPr/>
          <p:nvPr/>
        </p:nvSpPr>
        <p:spPr>
          <a:xfrm rot="16200000">
            <a:off x="-2257240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600" name="矩形 14"/>
          <p:cNvSpPr/>
          <p:nvPr/>
        </p:nvSpPr>
        <p:spPr>
          <a:xfrm>
            <a:off x="110613" y="120240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601" name="矩形 15"/>
          <p:cNvSpPr/>
          <p:nvPr/>
        </p:nvSpPr>
        <p:spPr>
          <a:xfrm rot="16200000">
            <a:off x="6540856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602" name="矩形 16"/>
          <p:cNvSpPr/>
          <p:nvPr/>
        </p:nvSpPr>
        <p:spPr>
          <a:xfrm>
            <a:off x="110613" y="4915927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35" name="组合 39"/>
          <p:cNvGrpSpPr/>
          <p:nvPr/>
        </p:nvGrpSpPr>
        <p:grpSpPr>
          <a:xfrm flipV="1">
            <a:off x="208278" y="445062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752" name="直接连接符 40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3" name="直接连接符 41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4" name="直接连接符 42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5" name="直接连接符 43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6" name="直接连接符 44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7" name="直接连接符 45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46"/>
          <p:cNvGrpSpPr/>
          <p:nvPr/>
        </p:nvGrpSpPr>
        <p:grpSpPr>
          <a:xfrm rot="5400000" flipV="1">
            <a:off x="-34365" y="313565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758" name="直接连接符 47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9" name="直接连接符 48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0" name="直接连接符 49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1" name="直接连接符 50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2" name="直接连接符 51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3" name="直接连接符 52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60"/>
          <p:cNvGrpSpPr/>
          <p:nvPr/>
        </p:nvGrpSpPr>
        <p:grpSpPr>
          <a:xfrm rot="10800000" flipV="1">
            <a:off x="8103450" y="124767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764" name="直接连接符 61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5" name="直接连接符 62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6" name="直接连接符 63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7" name="直接连接符 64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8" name="直接连接符 65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9" name="直接连接符 66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67"/>
          <p:cNvGrpSpPr/>
          <p:nvPr/>
        </p:nvGrpSpPr>
        <p:grpSpPr>
          <a:xfrm rot="16200000" flipV="1">
            <a:off x="8266625" y="427287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770" name="直接连接符 68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71" name="直接连接符 69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72" name="直接连接符 70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73" name="直接连接符 71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74" name="直接连接符 72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75" name="直接连接符 73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3"/>
          <p:cNvGrpSpPr/>
          <p:nvPr/>
        </p:nvGrpSpPr>
        <p:grpSpPr>
          <a:xfrm>
            <a:off x="3211190" y="959069"/>
            <a:ext cx="5356725" cy="830997"/>
            <a:chOff x="2940867" y="3027555"/>
            <a:chExt cx="7142299" cy="1107996"/>
          </a:xfrm>
        </p:grpSpPr>
        <p:sp>
          <p:nvSpPr>
            <p:cNvPr id="1048593" name="文本框 24"/>
            <p:cNvSpPr txBox="1"/>
            <p:nvPr/>
          </p:nvSpPr>
          <p:spPr>
            <a:xfrm>
              <a:off x="3917316" y="3027555"/>
              <a:ext cx="61658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225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讲述一个你印象最深刻的科幻故事。</a:t>
              </a:r>
              <a:endParaRPr lang="zh-CN" altLang="en-US" sz="2400" b="1" spc="225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1048594" name="圆角矩形 25"/>
            <p:cNvSpPr/>
            <p:nvPr/>
          </p:nvSpPr>
          <p:spPr>
            <a:xfrm>
              <a:off x="2983231" y="3172970"/>
              <a:ext cx="655320" cy="717759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1048596" name="矩形 32"/>
            <p:cNvSpPr/>
            <p:nvPr/>
          </p:nvSpPr>
          <p:spPr>
            <a:xfrm>
              <a:off x="2940867" y="3240736"/>
              <a:ext cx="750633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  <p:grpSp>
        <p:nvGrpSpPr>
          <p:cNvPr id="41" name="组合 39"/>
          <p:cNvGrpSpPr/>
          <p:nvPr/>
        </p:nvGrpSpPr>
        <p:grpSpPr>
          <a:xfrm>
            <a:off x="3212619" y="2160718"/>
            <a:ext cx="5674383" cy="830997"/>
            <a:chOff x="2928802" y="2453515"/>
            <a:chExt cx="7565844" cy="1107996"/>
          </a:xfrm>
        </p:grpSpPr>
        <p:sp>
          <p:nvSpPr>
            <p:cNvPr id="8" name="文本框 40"/>
            <p:cNvSpPr txBox="1"/>
            <p:nvPr/>
          </p:nvSpPr>
          <p:spPr>
            <a:xfrm>
              <a:off x="3875406" y="2453515"/>
              <a:ext cx="661924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225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故事里写了哪些现实中并不存在，却看起来令人信服的科学技术？</a:t>
              </a:r>
              <a:endParaRPr lang="zh-CN" altLang="en-US" sz="2400" b="1" spc="225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2" name="圆角矩形 41"/>
            <p:cNvSpPr/>
            <p:nvPr/>
          </p:nvSpPr>
          <p:spPr>
            <a:xfrm>
              <a:off x="2955291" y="2600200"/>
              <a:ext cx="655320" cy="717759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1048604" name="矩形 43"/>
            <p:cNvSpPr/>
            <p:nvPr/>
          </p:nvSpPr>
          <p:spPr>
            <a:xfrm>
              <a:off x="2928802" y="2695906"/>
              <a:ext cx="750633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02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  <p:sp>
        <p:nvSpPr>
          <p:cNvPr id="3" name="文本框 40"/>
          <p:cNvSpPr txBox="1"/>
          <p:nvPr/>
        </p:nvSpPr>
        <p:spPr>
          <a:xfrm>
            <a:off x="3860483" y="3424237"/>
            <a:ext cx="4880134" cy="8001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spc="225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这些科学技术对人们的生活和命运产生了什么影响？</a:t>
            </a:r>
            <a:endParaRPr lang="zh-CN" altLang="en-US" sz="2400" b="1" spc="225" dirty="0"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4" name="圆角矩形 41"/>
          <p:cNvSpPr/>
          <p:nvPr/>
        </p:nvSpPr>
        <p:spPr>
          <a:xfrm>
            <a:off x="3233438" y="3476597"/>
            <a:ext cx="491490" cy="538319"/>
          </a:xfrm>
          <a:prstGeom prst="round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100" b="1" dirty="0"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5" name="矩形 43"/>
          <p:cNvSpPr/>
          <p:nvPr/>
        </p:nvSpPr>
        <p:spPr>
          <a:xfrm>
            <a:off x="3235854" y="3548377"/>
            <a:ext cx="518411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03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048587" name="椭圆 31"/>
          <p:cNvSpPr/>
          <p:nvPr/>
        </p:nvSpPr>
        <p:spPr>
          <a:xfrm>
            <a:off x="899215" y="1562216"/>
            <a:ext cx="1807989" cy="180798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048588" name="文本框 3"/>
          <p:cNvSpPr txBox="1"/>
          <p:nvPr/>
        </p:nvSpPr>
        <p:spPr>
          <a:xfrm>
            <a:off x="1274921" y="2003584"/>
            <a:ext cx="1047750" cy="9829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交流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  <a:p>
            <a:pPr algn="ctr"/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平台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6" name="椭圆 31"/>
          <p:cNvSpPr/>
          <p:nvPr/>
        </p:nvSpPr>
        <p:spPr>
          <a:xfrm>
            <a:off x="889214" y="1551738"/>
            <a:ext cx="1807989" cy="180798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7" name="文本框 3"/>
          <p:cNvSpPr txBox="1"/>
          <p:nvPr/>
        </p:nvSpPr>
        <p:spPr>
          <a:xfrm>
            <a:off x="1264920" y="1993106"/>
            <a:ext cx="1047750" cy="9829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交流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  <a:p>
            <a:pPr algn="ctr"/>
            <a:r>
              <a:rPr lang="zh-CN" altLang="en-US" sz="3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平台</a:t>
            </a:r>
            <a:endParaRPr lang="zh-CN" altLang="en-US" sz="3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48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48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  <p:bldP spid="5" grpId="0"/>
      <p:bldP spid="1048587" grpId="0" bldLvl="0" animBg="1"/>
      <p:bldP spid="1048588" grpId="0"/>
      <p:bldP spid="6" grpId="0" bldLvl="0" animBg="1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BEF">
                  <a:alpha val="100000"/>
                </a:srgbClr>
              </a:clrFrom>
              <a:clrTo>
                <a:srgbClr val="FFFBE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9609" y="1303973"/>
            <a:ext cx="3078000" cy="3072657"/>
          </a:xfrm>
          <a:prstGeom prst="rect">
            <a:avLst/>
          </a:prstGeom>
        </p:spPr>
      </p:pic>
      <p:sp>
        <p:nvSpPr>
          <p:cNvPr id="1048599" name="矩形 13"/>
          <p:cNvSpPr/>
          <p:nvPr/>
        </p:nvSpPr>
        <p:spPr>
          <a:xfrm rot="16200000">
            <a:off x="-2257240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600" name="矩形 14"/>
          <p:cNvSpPr/>
          <p:nvPr/>
        </p:nvSpPr>
        <p:spPr>
          <a:xfrm>
            <a:off x="110613" y="120240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601" name="矩形 15"/>
          <p:cNvSpPr/>
          <p:nvPr/>
        </p:nvSpPr>
        <p:spPr>
          <a:xfrm rot="16200000">
            <a:off x="6540856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602" name="矩形 16"/>
          <p:cNvSpPr/>
          <p:nvPr/>
        </p:nvSpPr>
        <p:spPr>
          <a:xfrm>
            <a:off x="110613" y="4915927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35" name="组合 39"/>
          <p:cNvGrpSpPr/>
          <p:nvPr/>
        </p:nvGrpSpPr>
        <p:grpSpPr>
          <a:xfrm flipV="1">
            <a:off x="208278" y="445062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752" name="直接连接符 40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3" name="直接连接符 41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4" name="直接连接符 42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5" name="直接连接符 43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6" name="直接连接符 44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7" name="直接连接符 45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46"/>
          <p:cNvGrpSpPr/>
          <p:nvPr/>
        </p:nvGrpSpPr>
        <p:grpSpPr>
          <a:xfrm rot="5400000" flipV="1">
            <a:off x="-34365" y="313565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758" name="直接连接符 47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9" name="直接连接符 48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0" name="直接连接符 49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1" name="直接连接符 50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2" name="直接连接符 51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3" name="直接连接符 52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60"/>
          <p:cNvGrpSpPr/>
          <p:nvPr/>
        </p:nvGrpSpPr>
        <p:grpSpPr>
          <a:xfrm rot="10800000" flipV="1">
            <a:off x="8103450" y="124767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764" name="直接连接符 61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5" name="直接连接符 62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6" name="直接连接符 63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7" name="直接连接符 64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8" name="直接连接符 65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9" name="直接连接符 66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67"/>
          <p:cNvGrpSpPr/>
          <p:nvPr/>
        </p:nvGrpSpPr>
        <p:grpSpPr>
          <a:xfrm rot="16200000" flipV="1">
            <a:off x="8266625" y="427287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770" name="直接连接符 68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71" name="直接连接符 69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72" name="直接连接符 70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73" name="直接连接符 71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74" name="直接连接符 72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75" name="直接连接符 73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组合 110"/>
          <p:cNvGrpSpPr/>
          <p:nvPr/>
        </p:nvGrpSpPr>
        <p:grpSpPr>
          <a:xfrm>
            <a:off x="918210" y="566261"/>
            <a:ext cx="6312694" cy="572453"/>
            <a:chOff x="7333" y="769"/>
            <a:chExt cx="5928" cy="1202"/>
          </a:xfrm>
        </p:grpSpPr>
        <p:sp>
          <p:nvSpPr>
            <p:cNvPr id="1048687" name="圆角矩形 6"/>
            <p:cNvSpPr>
              <a:spLocks noChangeArrowheads="1"/>
            </p:cNvSpPr>
            <p:nvPr/>
          </p:nvSpPr>
          <p:spPr bwMode="auto">
            <a:xfrm>
              <a:off x="7333" y="892"/>
              <a:ext cx="2735" cy="918"/>
            </a:xfrm>
            <a:prstGeom prst="roundRect">
              <a:avLst>
                <a:gd name="adj" fmla="val 0"/>
              </a:avLst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lIns="91428" tIns="45713" rIns="91428" bIns="45713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>
                <a:lnSpc>
                  <a:spcPct val="130000"/>
                </a:lnSpc>
              </a:pPr>
              <a:endParaRPr lang="zh-CN" altLang="en-US" sz="1200" kern="0" dirty="0">
                <a:solidFill>
                  <a:prstClr val="white">
                    <a:lumMod val="50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1048688" name="文本框 112"/>
            <p:cNvSpPr txBox="1"/>
            <p:nvPr/>
          </p:nvSpPr>
          <p:spPr>
            <a:xfrm>
              <a:off x="7364" y="769"/>
              <a:ext cx="5897" cy="120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 defTabSz="342900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什么是</a:t>
              </a:r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“</a:t>
              </a: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科幻故事？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3045143" y="1166813"/>
            <a:ext cx="5090160" cy="336042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科幻故事是人们凭借自己的想象进行编写的，其故事中的内容是现实生活中所不存在的。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但这些内容不是凭空想象的，而是有一定的科学依据，一般是比现代科学要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先进许多年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的科学依据。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9" name="矩形 13"/>
          <p:cNvSpPr/>
          <p:nvPr/>
        </p:nvSpPr>
        <p:spPr>
          <a:xfrm rot="16200000">
            <a:off x="-2257240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600" name="矩形 14"/>
          <p:cNvSpPr/>
          <p:nvPr/>
        </p:nvSpPr>
        <p:spPr>
          <a:xfrm>
            <a:off x="110613" y="120240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601" name="矩形 15"/>
          <p:cNvSpPr/>
          <p:nvPr/>
        </p:nvSpPr>
        <p:spPr>
          <a:xfrm rot="16200000">
            <a:off x="6540856" y="2498008"/>
            <a:ext cx="4853695" cy="117986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48602" name="矩形 16"/>
          <p:cNvSpPr/>
          <p:nvPr/>
        </p:nvSpPr>
        <p:spPr>
          <a:xfrm>
            <a:off x="110613" y="4915927"/>
            <a:ext cx="8908026" cy="77834"/>
          </a:xfrm>
          <a:prstGeom prst="rect">
            <a:avLst/>
          </a:prstGeom>
          <a:solidFill>
            <a:srgbClr val="2D3A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35" name="组合 39"/>
          <p:cNvGrpSpPr/>
          <p:nvPr/>
        </p:nvGrpSpPr>
        <p:grpSpPr>
          <a:xfrm flipV="1">
            <a:off x="208278" y="445062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752" name="直接连接符 40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3" name="直接连接符 41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4" name="直接连接符 42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5" name="直接连接符 43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6" name="直接连接符 44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7" name="直接连接符 45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46"/>
          <p:cNvGrpSpPr/>
          <p:nvPr/>
        </p:nvGrpSpPr>
        <p:grpSpPr>
          <a:xfrm rot="5400000" flipV="1">
            <a:off x="-34365" y="313565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758" name="直接连接符 47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9" name="直接连接符 48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0" name="直接连接符 49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1" name="直接连接符 50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2" name="直接连接符 51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3" name="直接连接符 52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60"/>
          <p:cNvGrpSpPr/>
          <p:nvPr/>
        </p:nvGrpSpPr>
        <p:grpSpPr>
          <a:xfrm rot="10800000" flipV="1">
            <a:off x="8103450" y="124767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764" name="直接连接符 61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5" name="直接连接符 62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6" name="直接连接符 63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7" name="直接连接符 64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8" name="直接连接符 65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69" name="直接连接符 66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67"/>
          <p:cNvGrpSpPr/>
          <p:nvPr/>
        </p:nvGrpSpPr>
        <p:grpSpPr>
          <a:xfrm rot="16200000" flipV="1">
            <a:off x="8266625" y="4272876"/>
            <a:ext cx="897807" cy="536787"/>
            <a:chOff x="280221" y="264098"/>
            <a:chExt cx="1197076" cy="715716"/>
          </a:xfrm>
          <a:solidFill>
            <a:srgbClr val="2D3A4B"/>
          </a:solidFill>
        </p:grpSpPr>
        <p:cxnSp>
          <p:nvCxnSpPr>
            <p:cNvPr id="3145770" name="直接连接符 68"/>
            <p:cNvCxnSpPr/>
            <p:nvPr/>
          </p:nvCxnSpPr>
          <p:spPr>
            <a:xfrm>
              <a:off x="304801" y="973394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71" name="直接连接符 69"/>
            <p:cNvCxnSpPr/>
            <p:nvPr/>
          </p:nvCxnSpPr>
          <p:spPr>
            <a:xfrm>
              <a:off x="280221" y="668595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72" name="直接连接符 70"/>
            <p:cNvCxnSpPr/>
            <p:nvPr/>
          </p:nvCxnSpPr>
          <p:spPr>
            <a:xfrm rot="16200000">
              <a:off x="444912" y="817582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73" name="直接连接符 71"/>
            <p:cNvCxnSpPr/>
            <p:nvPr/>
          </p:nvCxnSpPr>
          <p:spPr>
            <a:xfrm rot="16200000">
              <a:off x="700550" y="527533"/>
              <a:ext cx="324464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74" name="直接连接符 72"/>
            <p:cNvCxnSpPr/>
            <p:nvPr/>
          </p:nvCxnSpPr>
          <p:spPr>
            <a:xfrm>
              <a:off x="875071" y="511279"/>
              <a:ext cx="594850" cy="0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75" name="直接连接符 73"/>
            <p:cNvCxnSpPr/>
            <p:nvPr/>
          </p:nvCxnSpPr>
          <p:spPr>
            <a:xfrm flipV="1">
              <a:off x="1469921" y="264098"/>
              <a:ext cx="7376" cy="266921"/>
            </a:xfrm>
            <a:prstGeom prst="line">
              <a:avLst/>
            </a:prstGeom>
            <a:grpFill/>
            <a:ln w="38100">
              <a:solidFill>
                <a:srgbClr val="2D3A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3"/>
          <p:cNvGrpSpPr/>
          <p:nvPr/>
        </p:nvGrpSpPr>
        <p:grpSpPr>
          <a:xfrm>
            <a:off x="3975571" y="1078609"/>
            <a:ext cx="3810817" cy="538319"/>
            <a:chOff x="3219632" y="3145030"/>
            <a:chExt cx="5081089" cy="717759"/>
          </a:xfrm>
        </p:grpSpPr>
        <p:sp>
          <p:nvSpPr>
            <p:cNvPr id="1048593" name="文本框 24"/>
            <p:cNvSpPr txBox="1"/>
            <p:nvPr/>
          </p:nvSpPr>
          <p:spPr>
            <a:xfrm>
              <a:off x="4112896" y="3167255"/>
              <a:ext cx="4187825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225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以科学技术为中心。</a:t>
              </a:r>
              <a:endParaRPr lang="zh-CN" altLang="en-US" sz="2400" b="1" spc="225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1048594" name="圆角矩形 25"/>
            <p:cNvSpPr/>
            <p:nvPr/>
          </p:nvSpPr>
          <p:spPr>
            <a:xfrm>
              <a:off x="3276601" y="3145030"/>
              <a:ext cx="655320" cy="717759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1048596" name="矩形 32"/>
            <p:cNvSpPr/>
            <p:nvPr/>
          </p:nvSpPr>
          <p:spPr>
            <a:xfrm>
              <a:off x="3219632" y="3212795"/>
              <a:ext cx="750633" cy="615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01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  <p:grpSp>
        <p:nvGrpSpPr>
          <p:cNvPr id="40" name="组合 34"/>
          <p:cNvGrpSpPr/>
          <p:nvPr/>
        </p:nvGrpSpPr>
        <p:grpSpPr>
          <a:xfrm>
            <a:off x="3987954" y="1910414"/>
            <a:ext cx="4667115" cy="538319"/>
            <a:chOff x="3236141" y="3145030"/>
            <a:chExt cx="6222820" cy="717759"/>
          </a:xfrm>
        </p:grpSpPr>
        <p:sp>
          <p:nvSpPr>
            <p:cNvPr id="1048597" name="文本框 35"/>
            <p:cNvSpPr txBox="1"/>
            <p:nvPr/>
          </p:nvSpPr>
          <p:spPr>
            <a:xfrm>
              <a:off x="4112895" y="3209165"/>
              <a:ext cx="5346066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225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发挥想象，编写故事情节。</a:t>
              </a:r>
              <a:endParaRPr lang="zh-CN" altLang="en-US" sz="2400" b="1" spc="225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1048598" name="圆角矩形 36"/>
            <p:cNvSpPr/>
            <p:nvPr/>
          </p:nvSpPr>
          <p:spPr>
            <a:xfrm>
              <a:off x="3276601" y="3145030"/>
              <a:ext cx="655320" cy="717759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3" name="矩形 38"/>
            <p:cNvSpPr/>
            <p:nvPr/>
          </p:nvSpPr>
          <p:spPr>
            <a:xfrm>
              <a:off x="3236141" y="3212795"/>
              <a:ext cx="750633" cy="615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02</a:t>
              </a:r>
              <a:endParaRPr lang="en-US" alt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  <p:grpSp>
        <p:nvGrpSpPr>
          <p:cNvPr id="41" name="组合 39"/>
          <p:cNvGrpSpPr/>
          <p:nvPr/>
        </p:nvGrpSpPr>
        <p:grpSpPr>
          <a:xfrm>
            <a:off x="3977476" y="2794607"/>
            <a:ext cx="3257415" cy="538319"/>
            <a:chOff x="3222171" y="3145030"/>
            <a:chExt cx="4343220" cy="717759"/>
          </a:xfrm>
        </p:grpSpPr>
        <p:sp>
          <p:nvSpPr>
            <p:cNvPr id="4" name="文本框 40"/>
            <p:cNvSpPr txBox="1"/>
            <p:nvPr/>
          </p:nvSpPr>
          <p:spPr>
            <a:xfrm>
              <a:off x="4112896" y="3167255"/>
              <a:ext cx="3452495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225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突出经历奇特。</a:t>
              </a:r>
              <a:endParaRPr lang="zh-CN" altLang="en-US" sz="2400" b="1" spc="225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5" name="圆角矩形 41"/>
            <p:cNvSpPr/>
            <p:nvPr/>
          </p:nvSpPr>
          <p:spPr>
            <a:xfrm>
              <a:off x="3276601" y="3145030"/>
              <a:ext cx="655320" cy="717759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1048604" name="矩形 43"/>
            <p:cNvSpPr/>
            <p:nvPr/>
          </p:nvSpPr>
          <p:spPr>
            <a:xfrm>
              <a:off x="3222171" y="3198826"/>
              <a:ext cx="750633" cy="615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  <p:grpSp>
        <p:nvGrpSpPr>
          <p:cNvPr id="84" name="组合 110"/>
          <p:cNvGrpSpPr/>
          <p:nvPr/>
        </p:nvGrpSpPr>
        <p:grpSpPr>
          <a:xfrm>
            <a:off x="1103471" y="545307"/>
            <a:ext cx="1698308" cy="572453"/>
            <a:chOff x="7333" y="793"/>
            <a:chExt cx="3187" cy="1202"/>
          </a:xfrm>
        </p:grpSpPr>
        <p:sp>
          <p:nvSpPr>
            <p:cNvPr id="1048687" name="圆角矩形 6"/>
            <p:cNvSpPr>
              <a:spLocks noChangeArrowheads="1"/>
            </p:cNvSpPr>
            <p:nvPr/>
          </p:nvSpPr>
          <p:spPr bwMode="auto">
            <a:xfrm>
              <a:off x="7333" y="892"/>
              <a:ext cx="2735" cy="918"/>
            </a:xfrm>
            <a:prstGeom prst="roundRect">
              <a:avLst>
                <a:gd name="adj" fmla="val 0"/>
              </a:avLst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lIns="91428" tIns="45713" rIns="91428" bIns="45713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>
                <a:lnSpc>
                  <a:spcPct val="130000"/>
                </a:lnSpc>
              </a:pPr>
              <a:endParaRPr lang="zh-CN" altLang="en-US" sz="1200" kern="0" dirty="0">
                <a:solidFill>
                  <a:prstClr val="white">
                    <a:lumMod val="50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1048688" name="文本框 112"/>
            <p:cNvSpPr txBox="1"/>
            <p:nvPr/>
          </p:nvSpPr>
          <p:spPr>
            <a:xfrm>
              <a:off x="7386" y="793"/>
              <a:ext cx="3134" cy="120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 defTabSz="342900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写作重点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  <p:grpSp>
        <p:nvGrpSpPr>
          <p:cNvPr id="9" name="组合 39"/>
          <p:cNvGrpSpPr/>
          <p:nvPr/>
        </p:nvGrpSpPr>
        <p:grpSpPr>
          <a:xfrm>
            <a:off x="3987954" y="3707102"/>
            <a:ext cx="3268845" cy="538319"/>
            <a:chOff x="3220902" y="3145030"/>
            <a:chExt cx="4358459" cy="717759"/>
          </a:xfrm>
        </p:grpSpPr>
        <p:sp>
          <p:nvSpPr>
            <p:cNvPr id="2" name="文本框 40"/>
            <p:cNvSpPr txBox="1"/>
            <p:nvPr/>
          </p:nvSpPr>
          <p:spPr>
            <a:xfrm>
              <a:off x="4126866" y="3195195"/>
              <a:ext cx="3452495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225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要有一个中心。</a:t>
              </a:r>
              <a:endParaRPr lang="zh-CN" altLang="en-US" sz="2400" b="1" spc="225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6" name="圆角矩形 41"/>
            <p:cNvSpPr/>
            <p:nvPr/>
          </p:nvSpPr>
          <p:spPr>
            <a:xfrm>
              <a:off x="3276601" y="3145030"/>
              <a:ext cx="655320" cy="717759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  <p:sp>
          <p:nvSpPr>
            <p:cNvPr id="7" name="矩形 43"/>
            <p:cNvSpPr/>
            <p:nvPr/>
          </p:nvSpPr>
          <p:spPr>
            <a:xfrm>
              <a:off x="3220902" y="3226766"/>
              <a:ext cx="750633" cy="615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9138" y="1436846"/>
            <a:ext cx="2727000" cy="2738756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63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64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65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66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67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68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69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71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72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73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74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75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76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77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78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79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81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82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83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84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85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86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87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88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89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3159</Words>
  <Application>WPS 演示</Application>
  <PresentationFormat>全屏显示(16:9)</PresentationFormat>
  <Paragraphs>236</Paragraphs>
  <Slides>28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Times New Roman</vt:lpstr>
      <vt:lpstr>Calibri</vt:lpstr>
      <vt:lpstr>Arial Unicode MS</vt:lpstr>
      <vt:lpstr>Arial</vt:lpstr>
      <vt:lpstr>第一PPT模板网-WWW.1PPT.COM​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373</cp:revision>
  <dcterms:created xsi:type="dcterms:W3CDTF">2019-10-30T02:22:00Z</dcterms:created>
  <dcterms:modified xsi:type="dcterms:W3CDTF">2021-04-17T07:08:32Z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