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37"/>
  </p:notesMasterIdLst>
  <p:sldIdLst>
    <p:sldId id="256" r:id="rId3"/>
    <p:sldId id="271" r:id="rId4"/>
    <p:sldId id="264" r:id="rId5"/>
    <p:sldId id="263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257" r:id="rId15"/>
    <p:sldId id="303" r:id="rId16"/>
    <p:sldId id="304" r:id="rId17"/>
    <p:sldId id="258" r:id="rId18"/>
    <p:sldId id="283" r:id="rId19"/>
    <p:sldId id="284" r:id="rId20"/>
    <p:sldId id="285" r:id="rId21"/>
    <p:sldId id="286" r:id="rId22"/>
    <p:sldId id="287" r:id="rId23"/>
    <p:sldId id="288" r:id="rId24"/>
    <p:sldId id="291" r:id="rId25"/>
    <p:sldId id="289" r:id="rId26"/>
    <p:sldId id="290" r:id="rId27"/>
    <p:sldId id="293" r:id="rId28"/>
    <p:sldId id="294" r:id="rId29"/>
    <p:sldId id="269" r:id="rId30"/>
    <p:sldId id="259" r:id="rId31"/>
    <p:sldId id="260" r:id="rId32"/>
    <p:sldId id="261" r:id="rId33"/>
    <p:sldId id="266" r:id="rId34"/>
    <p:sldId id="267" r:id="rId35"/>
    <p:sldId id="268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1" autoAdjust="0"/>
    <p:restoredTop sz="94614" autoAdjust="0"/>
  </p:normalViewPr>
  <p:slideViewPr>
    <p:cSldViewPr>
      <p:cViewPr varScale="1">
        <p:scale>
          <a:sx n="87" d="100"/>
          <a:sy n="87" d="100"/>
        </p:scale>
        <p:origin x="-864" y="-84"/>
      </p:cViewPr>
      <p:guideLst>
        <p:guide orient="horz" pos="2160"/>
        <p:guide pos="29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4184A08-2040-4DA9-BA19-C31D9675C749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B07DA11-3207-44A5-A3D9-1F14758805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BAE566-134E-4409-A157-D2CB52FDD55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A44FBC8-C4EE-4D7A-BE9D-6DCB17F763E5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50EBAB2-4A75-49B7-BB6C-6C9F2EE6BA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44F8B03-354B-4844-8D65-E224565C06D0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2FC28D4-3A60-455B-8F5F-D372C1F967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39499F-6ACC-465B-83B0-E1930DEB0B47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55764E0-B14E-4666-B0FA-FCFEDEEF2D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5F336A1-D46E-4DD2-ABE2-5328A0A823D0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D6A897-4431-429D-A583-4D7CABBAD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8ED7F3D-2B18-48D1-895C-409BB6BB1BF9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30619E8-12C7-4FC7-B869-3344F924E9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B5EF05-04A6-4F24-8EFD-F4CB86776AD4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B8C1CB6-0EF5-4991-A135-94E11FD54D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7FE3660-D9AC-4E82-9EEF-43715F63DD22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DA4D9E0-1608-40FB-A254-5A121BF78C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548C1-49CF-4C07-8F75-76D91C0918DC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475315-BC28-4B85-B5AC-8F5841C1D43F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FB498D-6392-4090-88F1-A1579D8916B0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2F581F-E4BD-463A-8325-B4D7D9BD5110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69CF51E-107E-4910-94BD-8EBE73EE4C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3EE781-4BC8-49C3-8790-C07DB64E52B0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80C729-10E9-4EDC-B8E8-16ADA50C5054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80B6BC-4059-43A1-B5AE-A4EB58FF3F3B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83850A-EF24-472D-A224-9918E22D6E1E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D1277D-2C90-4DD1-B1E5-B106DCBD4390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F21DA2-C8CA-43B4-9DE8-1B1E2320B7EF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673D75-6126-4217-88C5-6C196964D63A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DFE552-D31D-4D5B-BABC-D23A7180EF13}" type="datetimeFigureOut">
              <a:rPr lang="zh-CN" altLang="en-US"/>
              <a:pPr/>
              <a:t>2018-9-14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BAE2E1C-32E4-4F3C-B2DB-27C7081D541D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0D57B9-2D49-4F41-98D8-C70C7BF5E2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C66F84E-DD27-4F04-9D16-07AE4A211815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8B00BEF-3C56-4AD1-AEC1-500C504EFE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EAB217-2804-4A3E-9BD7-B4E1E42CE069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1C7CA22-C585-4F53-BE33-2D06212EB5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9FB55A2-A037-4FB3-986C-AEE8B27128FC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AE508B6-A44C-48FF-A592-6663C36C9D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3AB5D1E-5EAB-4A97-8867-C9053CCA9B5B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1AADB3F-4AFF-4345-9993-4645895DF1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6C50C14-7C85-45C3-A8B8-E1EA3372D8D1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2C9038-58ED-4D2A-AE76-A806D00533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EB244B3-32C2-4FEF-AA47-DAB4D34F7FB0}" type="datetimeFigureOut">
              <a:rPr lang="zh-CN" altLang="en-US"/>
              <a:pPr>
                <a:defRPr/>
              </a:pPr>
              <a:t>2018-9-14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A34E7AB-4470-46D2-BE15-5837BCCE82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25488" y="134938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677" r:id="rId12"/>
    <p:sldLayoutId id="2147483700" r:id="rId13"/>
    <p:sldLayoutId id="2147483701" r:id="rId14"/>
    <p:sldLayoutId id="2147483702" r:id="rId15"/>
    <p:sldLayoutId id="2147483703" r:id="rId1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EDF7418-219C-47C0-924B-50AAEC6AE805}" type="datetimeFigureOut">
              <a:rPr lang="zh-CN" altLang="en-US"/>
              <a:pPr/>
              <a:t>2018-9-14</a:t>
            </a:fld>
            <a:endParaRPr lang="en-US" altLang="zh-CN"/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6818313" y="6583363"/>
            <a:ext cx="23256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/>
              <a:t>7C</a:t>
            </a:r>
            <a:r>
              <a:rPr lang="zh-CN" altLang="en-US" sz="1200"/>
              <a:t>中小学课件</a:t>
            </a:r>
            <a:r>
              <a:rPr lang="en-US" altLang="zh-CN" sz="1200"/>
              <a:t>http://cai.7cxk.net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四年级</a:t>
            </a:r>
            <a:r>
              <a:rPr lang="en-US" altLang="zh-CN" sz="4400">
                <a:latin typeface="方正大标宋简体"/>
                <a:ea typeface="方正大标宋简体"/>
                <a:cs typeface="方正大标宋简体"/>
              </a:rPr>
              <a:t>  </a:t>
            </a:r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语文 </a:t>
            </a:r>
            <a:r>
              <a:rPr lang="en-US" altLang="zh-CN" sz="4400">
                <a:latin typeface="方正大标宋简体"/>
                <a:ea typeface="方正大标宋简体"/>
                <a:cs typeface="方正大标宋简体"/>
              </a:rPr>
              <a:t> </a:t>
            </a:r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上册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348038" y="1844675"/>
            <a:ext cx="2286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北师版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29698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</a:p>
          </p:txBody>
        </p:sp>
      </p:grpSp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3027363" y="95726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</a:p>
        </p:txBody>
      </p:sp>
      <p:pic>
        <p:nvPicPr>
          <p:cNvPr id="29700" name="图片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8" y="2547938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23"/>
          <p:cNvSpPr txBox="1">
            <a:spLocks noChangeArrowheads="1"/>
          </p:cNvSpPr>
          <p:nvPr/>
        </p:nvSpPr>
        <p:spPr bwMode="auto">
          <a:xfrm>
            <a:off x="900113" y="2492375"/>
            <a:ext cx="14636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享</a:t>
            </a:r>
          </a:p>
        </p:txBody>
      </p:sp>
      <p:sp>
        <p:nvSpPr>
          <p:cNvPr id="29702" name="TextBox 24"/>
          <p:cNvSpPr txBox="1">
            <a:spLocks noChangeArrowheads="1"/>
          </p:cNvSpPr>
          <p:nvPr/>
        </p:nvSpPr>
        <p:spPr bwMode="auto">
          <a:xfrm>
            <a:off x="862013" y="1628775"/>
            <a:ext cx="18224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xiǎng</a:t>
            </a:r>
            <a:endParaRPr lang="zh-CN" altLang="en-US" sz="54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9703" name="TextBox 25"/>
          <p:cNvSpPr txBox="1">
            <a:spLocks noChangeArrowheads="1"/>
          </p:cNvSpPr>
          <p:nvPr/>
        </p:nvSpPr>
        <p:spPr bwMode="auto">
          <a:xfrm>
            <a:off x="3006725" y="2162175"/>
            <a:ext cx="5029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写法：“口”要写得稍扁，“子”横较长。</a:t>
            </a:r>
          </a:p>
        </p:txBody>
      </p:sp>
      <p:sp>
        <p:nvSpPr>
          <p:cNvPr id="29704" name="TextBox 26"/>
          <p:cNvSpPr txBox="1">
            <a:spLocks noChangeArrowheads="1"/>
          </p:cNvSpPr>
          <p:nvPr/>
        </p:nvSpPr>
        <p:spPr bwMode="auto">
          <a:xfrm>
            <a:off x="862013" y="4724400"/>
            <a:ext cx="5222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组词：享受   享乐</a:t>
            </a:r>
          </a:p>
        </p:txBody>
      </p:sp>
      <p:pic>
        <p:nvPicPr>
          <p:cNvPr id="29705" name="Picture 2" descr="http://club.jledu.gov.cn/attachments/2012/07/70167_201207070527461CSk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362325"/>
            <a:ext cx="380047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30722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</a:p>
          </p:txBody>
        </p:sp>
      </p:grpSp>
      <p:sp>
        <p:nvSpPr>
          <p:cNvPr id="30723" name="TextBox 1"/>
          <p:cNvSpPr txBox="1">
            <a:spLocks noChangeArrowheads="1"/>
          </p:cNvSpPr>
          <p:nvPr/>
        </p:nvSpPr>
        <p:spPr bwMode="auto">
          <a:xfrm>
            <a:off x="3027363" y="95726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</a:p>
        </p:txBody>
      </p:sp>
      <p:pic>
        <p:nvPicPr>
          <p:cNvPr id="30724" name="图片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8" y="2547938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23"/>
          <p:cNvSpPr txBox="1">
            <a:spLocks noChangeArrowheads="1"/>
          </p:cNvSpPr>
          <p:nvPr/>
        </p:nvSpPr>
        <p:spPr bwMode="auto">
          <a:xfrm>
            <a:off x="900113" y="2492375"/>
            <a:ext cx="14636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构</a:t>
            </a:r>
          </a:p>
        </p:txBody>
      </p:sp>
      <p:sp>
        <p:nvSpPr>
          <p:cNvPr id="30726" name="TextBox 24"/>
          <p:cNvSpPr txBox="1">
            <a:spLocks noChangeArrowheads="1"/>
          </p:cNvSpPr>
          <p:nvPr/>
        </p:nvSpPr>
        <p:spPr bwMode="auto">
          <a:xfrm>
            <a:off x="846138" y="1628775"/>
            <a:ext cx="1349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gòu</a:t>
            </a:r>
            <a:endParaRPr lang="zh-CN" altLang="en-US" sz="54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727" name="TextBox 25"/>
          <p:cNvSpPr txBox="1">
            <a:spLocks noChangeArrowheads="1"/>
          </p:cNvSpPr>
          <p:nvPr/>
        </p:nvSpPr>
        <p:spPr bwMode="auto">
          <a:xfrm>
            <a:off x="3006725" y="2162175"/>
            <a:ext cx="5029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写法：左窄右宽。“勾”的横折钩要大些。</a:t>
            </a:r>
          </a:p>
        </p:txBody>
      </p:sp>
      <p:sp>
        <p:nvSpPr>
          <p:cNvPr id="30728" name="TextBox 26"/>
          <p:cNvSpPr txBox="1">
            <a:spLocks noChangeArrowheads="1"/>
          </p:cNvSpPr>
          <p:nvPr/>
        </p:nvSpPr>
        <p:spPr bwMode="auto">
          <a:xfrm>
            <a:off x="862013" y="4724400"/>
            <a:ext cx="5222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组词：构成    结构</a:t>
            </a:r>
          </a:p>
        </p:txBody>
      </p:sp>
      <p:pic>
        <p:nvPicPr>
          <p:cNvPr id="30729" name="Picture 2" descr="http://file.youboy.com/a/77/62/35/5/97488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392488"/>
            <a:ext cx="3908425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31746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</a:p>
          </p:txBody>
        </p:sp>
      </p:grpSp>
      <p:sp>
        <p:nvSpPr>
          <p:cNvPr id="31747" name="TextBox 1"/>
          <p:cNvSpPr txBox="1">
            <a:spLocks noChangeArrowheads="1"/>
          </p:cNvSpPr>
          <p:nvPr/>
        </p:nvSpPr>
        <p:spPr bwMode="auto">
          <a:xfrm>
            <a:off x="3027363" y="95726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</a:p>
        </p:txBody>
      </p:sp>
      <p:pic>
        <p:nvPicPr>
          <p:cNvPr id="31748" name="图片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8" y="2547938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Box 23"/>
          <p:cNvSpPr txBox="1">
            <a:spLocks noChangeArrowheads="1"/>
          </p:cNvSpPr>
          <p:nvPr/>
        </p:nvSpPr>
        <p:spPr bwMode="auto">
          <a:xfrm>
            <a:off x="900113" y="2492375"/>
            <a:ext cx="14636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筑</a:t>
            </a:r>
          </a:p>
        </p:txBody>
      </p:sp>
      <p:sp>
        <p:nvSpPr>
          <p:cNvPr id="31750" name="TextBox 24"/>
          <p:cNvSpPr txBox="1">
            <a:spLocks noChangeArrowheads="1"/>
          </p:cNvSpPr>
          <p:nvPr/>
        </p:nvSpPr>
        <p:spPr bwMode="auto">
          <a:xfrm>
            <a:off x="1042988" y="1628775"/>
            <a:ext cx="17287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zhù</a:t>
            </a:r>
            <a:endParaRPr lang="zh-CN" altLang="en-US" sz="54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1751" name="TextBox 25"/>
          <p:cNvSpPr txBox="1">
            <a:spLocks noChangeArrowheads="1"/>
          </p:cNvSpPr>
          <p:nvPr/>
        </p:nvSpPr>
        <p:spPr bwMode="auto">
          <a:xfrm>
            <a:off x="3006725" y="2162175"/>
            <a:ext cx="5029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写法：“工”第二横变成提，“凡”横折弯钩有力。</a:t>
            </a:r>
          </a:p>
        </p:txBody>
      </p:sp>
      <p:sp>
        <p:nvSpPr>
          <p:cNvPr id="31752" name="TextBox 26"/>
          <p:cNvSpPr txBox="1">
            <a:spLocks noChangeArrowheads="1"/>
          </p:cNvSpPr>
          <p:nvPr/>
        </p:nvSpPr>
        <p:spPr bwMode="auto">
          <a:xfrm>
            <a:off x="862013" y="4724400"/>
            <a:ext cx="5222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组词：筑路   建筑</a:t>
            </a:r>
          </a:p>
        </p:txBody>
      </p:sp>
      <p:pic>
        <p:nvPicPr>
          <p:cNvPr id="31753" name="Picture 2" descr="http://file.youboy.com/a/77/62/35/5/97488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392488"/>
            <a:ext cx="3908425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32771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文本框 9223"/>
          <p:cNvSpPr txBox="1">
            <a:spLocks noChangeArrowheads="1"/>
          </p:cNvSpPr>
          <p:nvPr/>
        </p:nvSpPr>
        <p:spPr bwMode="auto">
          <a:xfrm>
            <a:off x="755650" y="2276475"/>
            <a:ext cx="7912100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延：区别</a:t>
            </a:r>
            <a:r>
              <a:rPr lang="en-US" altLang="zh-CN" sz="3600">
                <a:latin typeface="Calibri" pitchFamily="34" charset="0"/>
              </a:rPr>
              <a:t>“</a:t>
            </a:r>
            <a:r>
              <a:rPr lang="zh-CN" altLang="en-US" sz="3600">
                <a:latin typeface="Calibri" pitchFamily="34" charset="0"/>
              </a:rPr>
              <a:t>廷</a:t>
            </a:r>
            <a:r>
              <a:rPr lang="en-US" altLang="zh-CN" sz="3600">
                <a:latin typeface="Calibri" pitchFamily="34" charset="0"/>
              </a:rPr>
              <a:t>”</a:t>
            </a:r>
            <a:r>
              <a:rPr lang="zh-CN" altLang="en-US" sz="3600">
                <a:latin typeface="Calibri" pitchFamily="34" charset="0"/>
              </a:rPr>
              <a:t>，里面不是</a:t>
            </a:r>
            <a:r>
              <a:rPr lang="en-US" altLang="zh-CN" sz="3600">
                <a:latin typeface="Calibri" pitchFamily="34" charset="0"/>
              </a:rPr>
              <a:t>“</a:t>
            </a:r>
            <a:r>
              <a:rPr lang="zh-CN" altLang="en-US" sz="3600">
                <a:latin typeface="Calibri" pitchFamily="34" charset="0"/>
              </a:rPr>
              <a:t>正</a:t>
            </a:r>
            <a:r>
              <a:rPr lang="en-US" altLang="zh-CN" sz="3600">
                <a:latin typeface="Calibri" pitchFamily="34" charset="0"/>
              </a:rPr>
              <a:t>”</a:t>
            </a:r>
            <a:r>
              <a:rPr lang="zh-CN" altLang="en-US" sz="3600">
                <a:latin typeface="Calibri" pitchFamily="34" charset="0"/>
              </a:rPr>
              <a:t>。</a:t>
            </a:r>
          </a:p>
          <a:p>
            <a:r>
              <a:rPr lang="zh-CN" altLang="en-US" sz="3600">
                <a:latin typeface="Calibri" pitchFamily="34" charset="0"/>
              </a:rPr>
              <a:t>叉：</a:t>
            </a:r>
            <a:r>
              <a:rPr lang="en-US" altLang="zh-CN" sz="3600">
                <a:latin typeface="Calibri" pitchFamily="34" charset="0"/>
              </a:rPr>
              <a:t>“</a:t>
            </a:r>
            <a:r>
              <a:rPr lang="zh-CN" altLang="en-US" sz="3600">
                <a:latin typeface="Calibri" pitchFamily="34" charset="0"/>
              </a:rPr>
              <a:t>又</a:t>
            </a:r>
            <a:r>
              <a:rPr lang="en-US" altLang="zh-CN" sz="3600">
                <a:latin typeface="Calibri" pitchFamily="34" charset="0"/>
              </a:rPr>
              <a:t>”</a:t>
            </a:r>
            <a:r>
              <a:rPr lang="zh-CN" altLang="en-US" sz="3600">
                <a:latin typeface="Calibri" pitchFamily="34" charset="0"/>
              </a:rPr>
              <a:t>字里面有一点。</a:t>
            </a:r>
          </a:p>
          <a:p>
            <a:r>
              <a:rPr lang="zh-CN" altLang="en-US" sz="3600">
                <a:latin typeface="Calibri" pitchFamily="34" charset="0"/>
              </a:rPr>
              <a:t>享：下部有</a:t>
            </a:r>
            <a:r>
              <a:rPr lang="en-US" altLang="zh-CN" sz="3600">
                <a:latin typeface="Calibri" pitchFamily="34" charset="0"/>
              </a:rPr>
              <a:t>“</a:t>
            </a:r>
            <a:r>
              <a:rPr lang="zh-CN" altLang="en-US" sz="3600">
                <a:latin typeface="Calibri" pitchFamily="34" charset="0"/>
              </a:rPr>
              <a:t>子</a:t>
            </a:r>
            <a:r>
              <a:rPr lang="en-US" altLang="zh-CN" sz="3600">
                <a:latin typeface="Calibri" pitchFamily="34" charset="0"/>
              </a:rPr>
              <a:t>”</a:t>
            </a:r>
            <a:r>
              <a:rPr lang="zh-CN" altLang="en-US" sz="3600">
                <a:latin typeface="Calibri" pitchFamily="34" charset="0"/>
              </a:rPr>
              <a:t>才</a:t>
            </a:r>
            <a:r>
              <a:rPr lang="en-US" altLang="zh-CN" sz="3600">
                <a:latin typeface="Calibri" pitchFamily="34" charset="0"/>
              </a:rPr>
              <a:t>“</a:t>
            </a:r>
            <a:r>
              <a:rPr lang="zh-CN" altLang="en-US" sz="3600">
                <a:latin typeface="Calibri" pitchFamily="34" charset="0"/>
              </a:rPr>
              <a:t>享福</a:t>
            </a:r>
            <a:r>
              <a:rPr lang="en-US" altLang="zh-CN" sz="3600">
                <a:latin typeface="Calibri" pitchFamily="34" charset="0"/>
              </a:rPr>
              <a:t>”</a:t>
            </a:r>
            <a:r>
              <a:rPr lang="zh-CN" altLang="en-US" sz="3600">
                <a:latin typeface="Calibri" pitchFamily="34" charset="0"/>
              </a:rPr>
              <a:t>，下面有</a:t>
            </a:r>
            <a:r>
              <a:rPr lang="en-US" altLang="zh-CN" sz="3600">
                <a:latin typeface="Calibri" pitchFamily="34" charset="0"/>
              </a:rPr>
              <a:t>“</a:t>
            </a:r>
            <a:r>
              <a:rPr lang="zh-CN" altLang="en-US" sz="3600">
                <a:latin typeface="Calibri" pitchFamily="34" charset="0"/>
              </a:rPr>
              <a:t>了</a:t>
            </a:r>
            <a:r>
              <a:rPr lang="en-US" altLang="zh-CN" sz="3600">
                <a:latin typeface="Calibri" pitchFamily="34" charset="0"/>
              </a:rPr>
              <a:t>”</a:t>
            </a:r>
            <a:r>
              <a:rPr lang="zh-CN" altLang="en-US" sz="3600">
                <a:latin typeface="Calibri" pitchFamily="34" charset="0"/>
              </a:rPr>
              <a:t>就</a:t>
            </a:r>
            <a:r>
              <a:rPr lang="en-US" altLang="zh-CN" sz="3600">
                <a:latin typeface="Calibri" pitchFamily="34" charset="0"/>
              </a:rPr>
              <a:t>“</a:t>
            </a:r>
            <a:r>
              <a:rPr lang="zh-CN" altLang="en-US" sz="3600">
                <a:latin typeface="Calibri" pitchFamily="34" charset="0"/>
              </a:rPr>
              <a:t>亨通</a:t>
            </a:r>
            <a:r>
              <a:rPr lang="en-US" altLang="zh-CN" sz="3600">
                <a:latin typeface="Calibri" pitchFamily="34" charset="0"/>
              </a:rPr>
              <a:t>”</a:t>
            </a:r>
            <a:r>
              <a:rPr lang="zh-CN" altLang="en-US" sz="3600">
                <a:latin typeface="Calibri" pitchFamily="34" charset="0"/>
              </a:rPr>
              <a:t>。</a:t>
            </a:r>
          </a:p>
          <a:p>
            <a:r>
              <a:rPr lang="zh-CN" altLang="en-US" sz="3600">
                <a:latin typeface="Calibri" pitchFamily="34" charset="0"/>
              </a:rPr>
              <a:t>筑：下部是</a:t>
            </a:r>
            <a:r>
              <a:rPr lang="en-US" altLang="zh-CN" sz="3600">
                <a:latin typeface="Calibri" pitchFamily="34" charset="0"/>
              </a:rPr>
              <a:t>“</a:t>
            </a:r>
            <a:r>
              <a:rPr lang="zh-CN" altLang="en-US" sz="3600">
                <a:latin typeface="Calibri" pitchFamily="34" charset="0"/>
              </a:rPr>
              <a:t>巩</a:t>
            </a:r>
            <a:r>
              <a:rPr lang="en-US" altLang="zh-CN" sz="3600">
                <a:latin typeface="Calibri" pitchFamily="34" charset="0"/>
              </a:rPr>
              <a:t>”</a:t>
            </a:r>
            <a:r>
              <a:rPr lang="zh-CN" altLang="en-US" sz="3600">
                <a:latin typeface="Calibri" pitchFamily="34" charset="0"/>
              </a:rPr>
              <a:t>，用</a:t>
            </a:r>
            <a:r>
              <a:rPr lang="en-US" altLang="zh-CN" sz="3600">
                <a:latin typeface="Calibri" pitchFamily="34" charset="0"/>
              </a:rPr>
              <a:t>“”</a:t>
            </a:r>
            <a:r>
              <a:rPr lang="zh-CN" altLang="en-US" sz="3600">
                <a:latin typeface="Calibri" pitchFamily="34" charset="0"/>
              </a:rPr>
              <a:t>才能</a:t>
            </a:r>
            <a:r>
              <a:rPr lang="en-US" altLang="zh-CN" sz="3600">
                <a:latin typeface="Calibri" pitchFamily="34" charset="0"/>
              </a:rPr>
              <a:t>“</a:t>
            </a:r>
            <a:r>
              <a:rPr lang="zh-CN" altLang="en-US" sz="3600">
                <a:latin typeface="Calibri" pitchFamily="34" charset="0"/>
              </a:rPr>
              <a:t>建筑</a:t>
            </a:r>
            <a:r>
              <a:rPr lang="en-US" altLang="zh-CN" sz="3600">
                <a:latin typeface="Calibri" pitchFamily="34" charset="0"/>
              </a:rPr>
              <a:t>”</a:t>
            </a:r>
            <a:r>
              <a:rPr lang="zh-CN" altLang="en-US" sz="3600">
                <a:latin typeface="Calibri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f:\program files\360se6\User Data\temp\200911993026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8313" y="3984625"/>
            <a:ext cx="3095625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33795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</a:p>
          </p:txBody>
        </p:sp>
      </p:grpSp>
      <p:sp>
        <p:nvSpPr>
          <p:cNvPr id="33796" name="TextBox 1"/>
          <p:cNvSpPr txBox="1">
            <a:spLocks noChangeArrowheads="1"/>
          </p:cNvSpPr>
          <p:nvPr/>
        </p:nvSpPr>
        <p:spPr bwMode="auto">
          <a:xfrm>
            <a:off x="3027363" y="95726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多音字</a:t>
            </a:r>
          </a:p>
        </p:txBody>
      </p:sp>
      <p:sp>
        <p:nvSpPr>
          <p:cNvPr id="33797" name="Text Box 2"/>
          <p:cNvSpPr txBox="1">
            <a:spLocks noChangeArrowheads="1"/>
          </p:cNvSpPr>
          <p:nvPr/>
        </p:nvSpPr>
        <p:spPr bwMode="auto">
          <a:xfrm>
            <a:off x="582613" y="2492375"/>
            <a:ext cx="10302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都</a:t>
            </a:r>
          </a:p>
        </p:txBody>
      </p:sp>
      <p:sp>
        <p:nvSpPr>
          <p:cNvPr id="33798" name="Line 7"/>
          <p:cNvSpPr>
            <a:spLocks noChangeShapeType="1"/>
          </p:cNvSpPr>
          <p:nvPr/>
        </p:nvSpPr>
        <p:spPr bwMode="auto">
          <a:xfrm flipV="1">
            <a:off x="1347788" y="2351088"/>
            <a:ext cx="1063625" cy="479425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9" name="Text Box 8"/>
          <p:cNvSpPr txBox="1">
            <a:spLocks noChangeArrowheads="1"/>
          </p:cNvSpPr>
          <p:nvPr/>
        </p:nvSpPr>
        <p:spPr bwMode="auto">
          <a:xfrm>
            <a:off x="2555875" y="1844675"/>
            <a:ext cx="2667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/>
              <a:t>dōu</a:t>
            </a:r>
            <a:endParaRPr lang="en-US" altLang="zh-CN" sz="4800" b="1"/>
          </a:p>
        </p:txBody>
      </p:sp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2597150" y="3141663"/>
            <a:ext cx="15430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/>
              <a:t> dū</a:t>
            </a:r>
            <a:endParaRPr lang="en-US" altLang="zh-CN" sz="4800" b="1"/>
          </a:p>
        </p:txBody>
      </p:sp>
      <p:sp>
        <p:nvSpPr>
          <p:cNvPr id="33801" name="Text Box 12"/>
          <p:cNvSpPr txBox="1">
            <a:spLocks noChangeArrowheads="1"/>
          </p:cNvSpPr>
          <p:nvPr/>
        </p:nvSpPr>
        <p:spPr bwMode="auto">
          <a:xfrm>
            <a:off x="3584575" y="1989138"/>
            <a:ext cx="35798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（都是）</a:t>
            </a:r>
          </a:p>
        </p:txBody>
      </p:sp>
      <p:sp>
        <p:nvSpPr>
          <p:cNvPr id="33802" name="Text Box 14"/>
          <p:cNvSpPr txBox="1">
            <a:spLocks noChangeArrowheads="1"/>
          </p:cNvSpPr>
          <p:nvPr/>
        </p:nvSpPr>
        <p:spPr bwMode="auto">
          <a:xfrm>
            <a:off x="3492500" y="3257550"/>
            <a:ext cx="2409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 （都市）</a:t>
            </a:r>
          </a:p>
        </p:txBody>
      </p:sp>
      <p:sp>
        <p:nvSpPr>
          <p:cNvPr id="33803" name="Line 23"/>
          <p:cNvSpPr>
            <a:spLocks noChangeShapeType="1"/>
          </p:cNvSpPr>
          <p:nvPr/>
        </p:nvSpPr>
        <p:spPr bwMode="auto">
          <a:xfrm>
            <a:off x="1382713" y="2830513"/>
            <a:ext cx="1028700" cy="74930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34818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</a:p>
          </p:txBody>
        </p:sp>
      </p:grpSp>
      <p:sp>
        <p:nvSpPr>
          <p:cNvPr id="34819" name="TextBox 1"/>
          <p:cNvSpPr txBox="1">
            <a:spLocks noChangeArrowheads="1"/>
          </p:cNvSpPr>
          <p:nvPr/>
        </p:nvSpPr>
        <p:spPr bwMode="auto">
          <a:xfrm>
            <a:off x="3027363" y="957263"/>
            <a:ext cx="1976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词语释义</a:t>
            </a:r>
          </a:p>
        </p:txBody>
      </p:sp>
      <p:sp>
        <p:nvSpPr>
          <p:cNvPr id="34820" name="TextBox 2"/>
          <p:cNvSpPr txBox="1">
            <a:spLocks noChangeArrowheads="1"/>
          </p:cNvSpPr>
          <p:nvPr/>
        </p:nvSpPr>
        <p:spPr bwMode="auto">
          <a:xfrm>
            <a:off x="612775" y="2079625"/>
            <a:ext cx="7631113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  <a:latin typeface="Calibri" pitchFamily="34" charset="0"/>
              </a:rPr>
              <a:t>延伸：延长；伸展。</a:t>
            </a:r>
            <a:endParaRPr lang="en-US" altLang="zh-CN" sz="3600" b="1">
              <a:solidFill>
                <a:srgbClr val="00206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  <a:latin typeface="Calibri" pitchFamily="34" charset="0"/>
              </a:rPr>
              <a:t>别致：新奇，不同寻常。</a:t>
            </a:r>
            <a:endParaRPr lang="en-US" altLang="zh-CN" sz="3600" b="1">
              <a:solidFill>
                <a:srgbClr val="00206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  <a:latin typeface="Calibri" pitchFamily="34" charset="0"/>
              </a:rPr>
              <a:t>魅力：很能吸引人的力量。</a:t>
            </a:r>
            <a:endParaRPr lang="en-US" altLang="zh-CN" sz="3600" b="1">
              <a:solidFill>
                <a:srgbClr val="00206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  <a:latin typeface="Calibri" pitchFamily="34" charset="0"/>
              </a:rPr>
              <a:t>浩然：形容广阔盛大，也指正大刚直。</a:t>
            </a:r>
            <a:endParaRPr lang="en-US" altLang="zh-CN" sz="3600" b="1">
              <a:solidFill>
                <a:srgbClr val="00206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  <a:latin typeface="Calibri" pitchFamily="34" charset="0"/>
              </a:rPr>
              <a:t>坦荡：宽广平坦。</a:t>
            </a:r>
            <a:endParaRPr lang="en-US" altLang="zh-CN" sz="3600" b="1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84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4076700"/>
            <a:ext cx="298608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771525" y="2225675"/>
            <a:ext cx="71120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  <a:ea typeface="楷体" pitchFamily="49" charset="-122"/>
              </a:rPr>
              <a:t>思考：</a:t>
            </a:r>
            <a:r>
              <a:rPr lang="zh-CN" altLang="en-US" sz="3600">
                <a:latin typeface="Calibri" pitchFamily="34" charset="0"/>
                <a:ea typeface="楷体" pitchFamily="49" charset="-122"/>
              </a:rPr>
              <a:t>读文章第一小节，说出这一</a:t>
            </a:r>
          </a:p>
          <a:p>
            <a:r>
              <a:rPr lang="zh-CN" altLang="en-US" sz="3600">
                <a:latin typeface="Calibri" pitchFamily="34" charset="0"/>
                <a:ea typeface="楷体" pitchFamily="49" charset="-122"/>
              </a:rPr>
              <a:t>             小节主要介绍了什么？</a:t>
            </a:r>
          </a:p>
        </p:txBody>
      </p:sp>
      <p:pic>
        <p:nvPicPr>
          <p:cNvPr id="35845" name="图片 2" descr="75140f3bgw1dxz6bfde39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644900"/>
            <a:ext cx="3248025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2" descr="75140f3bgw1dxz6bfde39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3717925"/>
            <a:ext cx="324802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612775" y="1917700"/>
            <a:ext cx="7112000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  <a:ea typeface="楷体" pitchFamily="49" charset="-122"/>
              </a:rPr>
              <a:t>          </a:t>
            </a:r>
            <a:r>
              <a:rPr lang="zh-CN" altLang="en-US" sz="3200">
                <a:latin typeface="Calibri" pitchFamily="34" charset="0"/>
                <a:ea typeface="楷体" pitchFamily="49" charset="-122"/>
              </a:rPr>
              <a:t>桥上路的连接和延伸。</a:t>
            </a:r>
          </a:p>
          <a:p>
            <a:r>
              <a:rPr lang="zh-CN" altLang="en-US" sz="3200">
                <a:latin typeface="Calibri" pitchFamily="34" charset="0"/>
                <a:ea typeface="楷体" pitchFamily="49" charset="-122"/>
              </a:rPr>
              <a:t>          桥也是路，是没有路的地方的路。</a:t>
            </a:r>
          </a:p>
          <a:p>
            <a:r>
              <a:rPr lang="zh-CN" altLang="en-US" sz="3200">
                <a:latin typeface="Calibri" pitchFamily="34" charset="0"/>
                <a:ea typeface="楷体" pitchFamily="49" charset="-122"/>
              </a:rPr>
              <a:t>          有各种各样的桥：木桥、石桥、铁桥、水泥桥</a:t>
            </a:r>
            <a:r>
              <a:rPr lang="en-US" altLang="zh-CN" sz="3200">
                <a:latin typeface="Calibri" pitchFamily="34" charset="0"/>
                <a:ea typeface="楷体" pitchFamily="49" charset="-122"/>
              </a:rPr>
              <a:t>……</a:t>
            </a:r>
          </a:p>
          <a:p>
            <a:r>
              <a:rPr lang="en-US" altLang="zh-CN" sz="3200">
                <a:latin typeface="Calibri" pitchFamily="34" charset="0"/>
                <a:ea typeface="楷体" pitchFamily="49" charset="-122"/>
              </a:rPr>
              <a:t>          ……</a:t>
            </a:r>
          </a:p>
          <a:p>
            <a:r>
              <a:rPr lang="zh-CN" altLang="en-US" sz="3200">
                <a:latin typeface="Calibri" pitchFamily="34" charset="0"/>
                <a:ea typeface="楷体" pitchFamily="49" charset="-122"/>
              </a:rPr>
              <a:t>        它们的基本功能都是沟通、</a:t>
            </a:r>
          </a:p>
          <a:p>
            <a:r>
              <a:rPr lang="zh-CN" altLang="en-US" sz="3200">
                <a:latin typeface="Calibri" pitchFamily="34" charset="0"/>
                <a:ea typeface="楷体" pitchFamily="49" charset="-122"/>
              </a:rPr>
              <a:t>交流，使没有路的地方有</a:t>
            </a:r>
          </a:p>
          <a:p>
            <a:r>
              <a:rPr lang="zh-CN" altLang="en-US" sz="3200">
                <a:latin typeface="Calibri" pitchFamily="34" charset="0"/>
                <a:ea typeface="楷体" pitchFamily="49" charset="-122"/>
              </a:rPr>
              <a:t>了路。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755650" y="2349500"/>
            <a:ext cx="7112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  <a:ea typeface="楷体" pitchFamily="49" charset="-122"/>
              </a:rPr>
              <a:t>分析：文章第一小节介绍了桥的基</a:t>
            </a:r>
          </a:p>
          <a:p>
            <a:r>
              <a:rPr lang="zh-CN" altLang="en-US" sz="3600">
                <a:latin typeface="Calibri" pitchFamily="34" charset="0"/>
                <a:ea typeface="楷体" pitchFamily="49" charset="-122"/>
              </a:rPr>
              <a:t>           本功能以及桥的材料和 样式。</a:t>
            </a:r>
          </a:p>
        </p:txBody>
      </p:sp>
      <p:pic>
        <p:nvPicPr>
          <p:cNvPr id="37892" name="图片 2" descr="75140f3bgw1dxz6bfde39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644900"/>
            <a:ext cx="3248025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933825"/>
            <a:ext cx="2820988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1917700"/>
            <a:ext cx="2524125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3860800"/>
            <a:ext cx="2795588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396875" y="3284538"/>
            <a:ext cx="3101975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独木桥</a:t>
            </a:r>
          </a:p>
        </p:txBody>
      </p:sp>
      <p:sp>
        <p:nvSpPr>
          <p:cNvPr id="9" name="矩形 8"/>
          <p:cNvSpPr/>
          <p:nvPr/>
        </p:nvSpPr>
        <p:spPr>
          <a:xfrm>
            <a:off x="6445250" y="1917700"/>
            <a:ext cx="879475" cy="15541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</a:rPr>
              <a:t>石拱桥</a:t>
            </a:r>
          </a:p>
        </p:txBody>
      </p:sp>
      <p:sp>
        <p:nvSpPr>
          <p:cNvPr id="10" name="矩形 9"/>
          <p:cNvSpPr/>
          <p:nvPr/>
        </p:nvSpPr>
        <p:spPr>
          <a:xfrm>
            <a:off x="4212590" y="4221480"/>
            <a:ext cx="539750" cy="15544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斜拉桥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875" y="1155700"/>
            <a:ext cx="4572000" cy="82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   </a:t>
            </a:r>
            <a:r>
              <a:rPr kumimoji="1" lang="zh-CN" altLang="en-US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桥之思</a:t>
            </a:r>
            <a:endParaRPr lang="zh-CN" altLang="en-US" sz="48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700338" y="1989138"/>
            <a:ext cx="38163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 descr="t01a5460ef95d438b0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420938"/>
            <a:ext cx="5541962" cy="348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28040" y="3068955"/>
            <a:ext cx="1177290" cy="25603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ea typeface="+mn-ea"/>
              </a:rPr>
              <a:t>樊发稼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755650" y="2349500"/>
            <a:ext cx="7112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  <a:ea typeface="楷体" pitchFamily="49" charset="-122"/>
              </a:rPr>
              <a:t>思考：</a:t>
            </a:r>
            <a:r>
              <a:rPr lang="zh-CN" altLang="en-US" sz="3600">
                <a:latin typeface="Calibri" pitchFamily="34" charset="0"/>
                <a:ea typeface="楷体" pitchFamily="49" charset="-122"/>
              </a:rPr>
              <a:t>阅读第二小节，谈谈你的感</a:t>
            </a:r>
          </a:p>
          <a:p>
            <a:r>
              <a:rPr lang="zh-CN" altLang="en-US" sz="3600">
                <a:latin typeface="Calibri" pitchFamily="34" charset="0"/>
                <a:ea typeface="楷体" pitchFamily="49" charset="-122"/>
              </a:rPr>
              <a:t>             受是什么？</a:t>
            </a:r>
          </a:p>
        </p:txBody>
      </p:sp>
      <p:pic>
        <p:nvPicPr>
          <p:cNvPr id="39940" name="图片 2" descr="75140f3bgw1dxz6bfde39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644900"/>
            <a:ext cx="3248025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2" descr="75140f3bgw1dxz6bfde39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3644900"/>
            <a:ext cx="3248025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755650" y="1989138"/>
            <a:ext cx="747077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  <a:ea typeface="楷体" pitchFamily="49" charset="-122"/>
              </a:rPr>
              <a:t>九曲桥</a:t>
            </a:r>
            <a:r>
              <a:rPr lang="en-US" altLang="zh-CN" sz="3600">
                <a:latin typeface="Calibri" pitchFamily="34" charset="0"/>
                <a:ea typeface="楷体" pitchFamily="49" charset="-122"/>
              </a:rPr>
              <a:t>——</a:t>
            </a:r>
            <a:r>
              <a:rPr lang="zh-CN" altLang="en-US" sz="3600">
                <a:latin typeface="Calibri" pitchFamily="34" charset="0"/>
                <a:ea typeface="楷体" pitchFamily="49" charset="-122"/>
              </a:rPr>
              <a:t>使湖水更加迷人；</a:t>
            </a:r>
          </a:p>
          <a:p>
            <a:r>
              <a:rPr lang="zh-CN" altLang="en-US" sz="3600">
                <a:latin typeface="Calibri" pitchFamily="34" charset="0"/>
                <a:ea typeface="楷体" pitchFamily="49" charset="-122"/>
              </a:rPr>
              <a:t>立交桥</a:t>
            </a:r>
            <a:r>
              <a:rPr lang="en-US" altLang="zh-CN" sz="3600">
                <a:latin typeface="Calibri" pitchFamily="34" charset="0"/>
                <a:ea typeface="楷体" pitchFamily="49" charset="-122"/>
              </a:rPr>
              <a:t>——</a:t>
            </a:r>
            <a:r>
              <a:rPr lang="zh-CN" altLang="en-US" sz="3600">
                <a:latin typeface="Calibri" pitchFamily="34" charset="0"/>
                <a:ea typeface="楷体" pitchFamily="49" charset="-122"/>
              </a:rPr>
              <a:t>给城市增添现代化气势。</a:t>
            </a:r>
          </a:p>
          <a:p>
            <a:endParaRPr lang="zh-CN" altLang="en-US" sz="3600">
              <a:latin typeface="Calibri" pitchFamily="34" charset="0"/>
              <a:ea typeface="楷体" pitchFamily="49" charset="-122"/>
            </a:endParaRPr>
          </a:p>
          <a:p>
            <a:r>
              <a:rPr lang="zh-CN" altLang="en-US" sz="3600">
                <a:latin typeface="Calibri" pitchFamily="34" charset="0"/>
                <a:ea typeface="楷体" pitchFamily="49" charset="-122"/>
              </a:rPr>
              <a:t>分析：表现出桥不但能方便人们生活，还能给环境增加美感，</a:t>
            </a:r>
          </a:p>
          <a:p>
            <a:r>
              <a:rPr lang="zh-CN" altLang="en-US" sz="3600">
                <a:latin typeface="Calibri" pitchFamily="34" charset="0"/>
                <a:ea typeface="楷体" pitchFamily="49" charset="-122"/>
              </a:rPr>
              <a:t>给人享受。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684213" y="2349500"/>
            <a:ext cx="71120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  <a:ea typeface="楷体" pitchFamily="49" charset="-122"/>
              </a:rPr>
              <a:t>思考：</a:t>
            </a:r>
            <a:r>
              <a:rPr lang="zh-CN" altLang="en-US" sz="3600">
                <a:latin typeface="Calibri" pitchFamily="34" charset="0"/>
                <a:ea typeface="楷体" pitchFamily="49" charset="-122"/>
              </a:rPr>
              <a:t>读文章第三小节，体会</a:t>
            </a:r>
            <a:r>
              <a:rPr lang="en-US" altLang="zh-CN" sz="3600">
                <a:latin typeface="Calibri" pitchFamily="34" charset="0"/>
                <a:ea typeface="楷体" pitchFamily="49" charset="-122"/>
              </a:rPr>
              <a:t>“</a:t>
            </a:r>
            <a:r>
              <a:rPr lang="zh-CN" altLang="en-US" sz="3600">
                <a:latin typeface="Calibri" pitchFamily="34" charset="0"/>
                <a:ea typeface="楷体" pitchFamily="49" charset="-122"/>
              </a:rPr>
              <a:t>桥</a:t>
            </a:r>
            <a:r>
              <a:rPr lang="en-US" altLang="zh-CN" sz="3600">
                <a:latin typeface="Calibri" pitchFamily="34" charset="0"/>
                <a:ea typeface="楷体" pitchFamily="49" charset="-122"/>
              </a:rPr>
              <a:t>”</a:t>
            </a:r>
          </a:p>
          <a:p>
            <a:r>
              <a:rPr lang="en-US" altLang="zh-CN" sz="3600">
                <a:latin typeface="Calibri" pitchFamily="34" charset="0"/>
                <a:ea typeface="楷体" pitchFamily="49" charset="-122"/>
              </a:rPr>
              <a:t>             </a:t>
            </a:r>
            <a:r>
              <a:rPr lang="zh-CN" altLang="en-US" sz="3600">
                <a:latin typeface="Calibri" pitchFamily="34" charset="0"/>
                <a:ea typeface="楷体" pitchFamily="49" charset="-122"/>
              </a:rPr>
              <a:t>还有什么含义？</a:t>
            </a:r>
          </a:p>
        </p:txBody>
      </p:sp>
      <p:pic>
        <p:nvPicPr>
          <p:cNvPr id="41988" name="图片 2" descr="75140f3bgw1dxz6bfde39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644900"/>
            <a:ext cx="3248025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429000"/>
            <a:ext cx="3768725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8025" y="1412875"/>
            <a:ext cx="3873500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矩形 6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325" y="2103438"/>
            <a:ext cx="2968625" cy="1163637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5508625" y="4365625"/>
            <a:ext cx="2239963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立交桥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2" descr="75140f3bgw1dxz6bfde39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3717925"/>
            <a:ext cx="324802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771525" y="2225675"/>
            <a:ext cx="7112000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  <a:ea typeface="楷体" pitchFamily="49" charset="-122"/>
              </a:rPr>
              <a:t>桥</a:t>
            </a:r>
            <a:r>
              <a:rPr lang="en-US" altLang="zh-CN" sz="3600">
                <a:latin typeface="Calibri" pitchFamily="34" charset="0"/>
                <a:ea typeface="楷体" pitchFamily="49" charset="-122"/>
              </a:rPr>
              <a:t>——</a:t>
            </a:r>
            <a:r>
              <a:rPr lang="zh-CN" altLang="en-US" sz="3600">
                <a:latin typeface="Calibri" pitchFamily="34" charset="0"/>
                <a:ea typeface="楷体" pitchFamily="49" charset="-122"/>
              </a:rPr>
              <a:t>尊重、谅解、关注、信任</a:t>
            </a:r>
          </a:p>
          <a:p>
            <a:endParaRPr lang="zh-CN" altLang="en-US" sz="3600">
              <a:latin typeface="Calibri" pitchFamily="34" charset="0"/>
              <a:ea typeface="楷体" pitchFamily="49" charset="-122"/>
            </a:endParaRPr>
          </a:p>
          <a:p>
            <a:r>
              <a:rPr lang="zh-CN" altLang="en-US" sz="3600">
                <a:latin typeface="Calibri" pitchFamily="34" charset="0"/>
                <a:ea typeface="楷体" pitchFamily="49" charset="-122"/>
              </a:rPr>
              <a:t>分析：一个无形的桥存在于你我心里，是沟通心灵的桥。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2205038"/>
            <a:ext cx="3959225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46125" y="5375275"/>
            <a:ext cx="7042150" cy="700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sym typeface="+mn-ea"/>
              </a:rPr>
              <a:t>海峡两岸，</a:t>
            </a:r>
            <a:r>
              <a:rPr lang="zh-CN" altLang="en-US" sz="400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祖国统一的桥梁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55650" y="5518150"/>
            <a:ext cx="7043738" cy="700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友邦之谊，和谐发展的桥梁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1917700"/>
            <a:ext cx="4827587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46125" y="5375275"/>
            <a:ext cx="7042150" cy="700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民族团结，共同发展的桥梁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917700"/>
            <a:ext cx="5191125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8131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620713"/>
            <a:ext cx="2779713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4213" y="2852738"/>
            <a:ext cx="696912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_GB2312"/>
                <a:ea typeface="楷体_GB2312"/>
                <a:cs typeface="楷体_GB2312"/>
              </a:rPr>
              <a:t>桥</a:t>
            </a:r>
          </a:p>
          <a:p>
            <a:endParaRPr lang="zh-CN" altLang="en-US" sz="3600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3600">
                <a:latin typeface="楷体_GB2312"/>
                <a:ea typeface="楷体_GB2312"/>
                <a:cs typeface="楷体_GB2312"/>
              </a:rPr>
              <a:t>之</a:t>
            </a:r>
          </a:p>
          <a:p>
            <a:endParaRPr lang="zh-CN" altLang="en-US" sz="3600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3600">
                <a:latin typeface="楷体_GB2312"/>
                <a:ea typeface="楷体_GB2312"/>
                <a:cs typeface="楷体_GB2312"/>
              </a:rPr>
              <a:t>思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2052638" y="2205038"/>
            <a:ext cx="74612" cy="39608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68538" y="2492375"/>
            <a:ext cx="20621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楷体_GB2312"/>
                <a:ea typeface="楷体_GB2312"/>
                <a:cs typeface="楷体_GB2312"/>
              </a:rPr>
              <a:t>桥的功能、材料和样式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4279900" y="2133600"/>
            <a:ext cx="76200" cy="16557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465638" y="2170113"/>
            <a:ext cx="15462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连接、延伸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429125" y="2781300"/>
            <a:ext cx="29479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木桥、石桥、铁桥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430713" y="3429000"/>
            <a:ext cx="3525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独木桥、石拱桥、浮桥、斜拉桥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200275" y="4143375"/>
            <a:ext cx="2084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楷体_GB2312"/>
                <a:ea typeface="楷体_GB2312"/>
                <a:cs typeface="楷体_GB2312"/>
              </a:rPr>
              <a:t>桥的装饰美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4140200" y="3860800"/>
            <a:ext cx="76200" cy="12969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244975" y="3908425"/>
            <a:ext cx="12636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九曲桥</a:t>
            </a:r>
          </a:p>
        </p:txBody>
      </p:sp>
      <p:sp>
        <p:nvSpPr>
          <p:cNvPr id="14" name="右箭头 13"/>
          <p:cNvSpPr/>
          <p:nvPr/>
        </p:nvSpPr>
        <p:spPr>
          <a:xfrm>
            <a:off x="5149850" y="4073525"/>
            <a:ext cx="790575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011863" y="3933825"/>
            <a:ext cx="12620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美丽迷人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284663" y="4652963"/>
            <a:ext cx="1263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立交桥</a:t>
            </a:r>
          </a:p>
        </p:txBody>
      </p:sp>
      <p:sp>
        <p:nvSpPr>
          <p:cNvPr id="17" name="右箭头 16"/>
          <p:cNvSpPr/>
          <p:nvPr/>
        </p:nvSpPr>
        <p:spPr>
          <a:xfrm>
            <a:off x="5148263" y="4797425"/>
            <a:ext cx="792162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011863" y="4652963"/>
            <a:ext cx="1570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增添现代化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195513" y="5661025"/>
            <a:ext cx="2084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楷体_GB2312"/>
                <a:ea typeface="楷体_GB2312"/>
                <a:cs typeface="楷体_GB2312"/>
              </a:rPr>
              <a:t>无形的桥</a:t>
            </a:r>
          </a:p>
        </p:txBody>
      </p:sp>
      <p:sp>
        <p:nvSpPr>
          <p:cNvPr id="21" name="右箭头 20"/>
          <p:cNvSpPr/>
          <p:nvPr/>
        </p:nvSpPr>
        <p:spPr>
          <a:xfrm>
            <a:off x="3779838" y="5876925"/>
            <a:ext cx="792162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789488" y="5734050"/>
            <a:ext cx="27892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尊重、谅解、关注、信任</a:t>
            </a:r>
          </a:p>
        </p:txBody>
      </p:sp>
      <p:sp>
        <p:nvSpPr>
          <p:cNvPr id="23" name="右大括号 22"/>
          <p:cNvSpPr/>
          <p:nvPr/>
        </p:nvSpPr>
        <p:spPr>
          <a:xfrm>
            <a:off x="7740650" y="2276475"/>
            <a:ext cx="144463" cy="381635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8029575" y="2276475"/>
            <a:ext cx="4953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楷体_GB2312"/>
                <a:ea typeface="楷体_GB2312"/>
                <a:cs typeface="楷体_GB2312"/>
              </a:rPr>
              <a:t>以桥构建和谐家园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/>
      <p:bldP spid="7" grpId="0" animBg="1"/>
      <p:bldP spid="8" grpId="0"/>
      <p:bldP spid="9" grpId="0"/>
      <p:bldP spid="10" grpId="0"/>
      <p:bldP spid="11" grpId="0"/>
      <p:bldP spid="12" grpId="0" animBg="1"/>
      <p:bldP spid="13" grpId="0"/>
      <p:bldP spid="14" grpId="0" animBg="1"/>
      <p:bldP spid="15" grpId="0"/>
      <p:bldP spid="16" grpId="0"/>
      <p:bldP spid="17" grpId="0" animBg="1"/>
      <p:bldP spid="18" grpId="0"/>
      <p:bldP spid="19" grpId="0"/>
      <p:bldP spid="21" grpId="0" animBg="1"/>
      <p:bldP spid="22" grpId="0"/>
      <p:bldP spid="23" grpId="0" animBg="1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9155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4652963"/>
            <a:ext cx="203041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08038" y="2359025"/>
            <a:ext cx="705485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文章主旨：</a:t>
            </a:r>
            <a:r>
              <a:rPr lang="zh-CN" altLang="en-US" sz="3200">
                <a:latin typeface="楷体_GB2312"/>
                <a:ea typeface="楷体_GB2312"/>
                <a:cs typeface="楷体_GB2312"/>
              </a:rPr>
              <a:t>文章以现实的桥，引申至心灵上的桥，寄托了作者美好的愿望，点出了作者所期望的以尊重、谅解、关注和信任所形成 </a:t>
            </a:r>
            <a:r>
              <a:rPr lang="en-US" altLang="zh-CN" sz="3200">
                <a:latin typeface="楷体_GB2312"/>
                <a:ea typeface="楷体_GB2312"/>
                <a:cs typeface="楷体_GB2312"/>
              </a:rPr>
              <a:t>“</a:t>
            </a:r>
            <a:r>
              <a:rPr lang="zh-CN" altLang="en-US" sz="3200">
                <a:latin typeface="楷体_GB2312"/>
                <a:ea typeface="楷体_GB2312"/>
                <a:cs typeface="楷体_GB2312"/>
              </a:rPr>
              <a:t>无形的桥</a:t>
            </a:r>
            <a:r>
              <a:rPr lang="en-US" altLang="zh-CN" sz="3200">
                <a:latin typeface="楷体_GB2312"/>
                <a:ea typeface="楷体_GB2312"/>
                <a:cs typeface="楷体_GB2312"/>
              </a:rPr>
              <a:t>”</a:t>
            </a:r>
            <a:r>
              <a:rPr lang="zh-CN" altLang="en-US" sz="3200">
                <a:latin typeface="楷体_GB2312"/>
                <a:ea typeface="楷体_GB2312"/>
                <a:cs typeface="楷体_GB2312"/>
              </a:rPr>
              <a:t>能在每个人的心中筑起，使我们的社会安定和谐，繁荣昌盛。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10"/>
          <p:cNvGrpSpPr>
            <a:grpSpLocks/>
          </p:cNvGrpSpPr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</a:p>
          </p:txBody>
        </p:sp>
      </p:grpSp>
      <p:pic>
        <p:nvPicPr>
          <p:cNvPr id="2150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5"/>
          <p:cNvSpPr txBox="1">
            <a:spLocks noChangeArrowheads="1"/>
          </p:cNvSpPr>
          <p:nvPr/>
        </p:nvSpPr>
        <p:spPr bwMode="auto">
          <a:xfrm>
            <a:off x="1052513" y="2357438"/>
            <a:ext cx="1295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  <a:buSzPct val="100000"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1844675"/>
            <a:ext cx="2554288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39750" y="1773238"/>
            <a:ext cx="4467225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樊发稼：</a:t>
            </a:r>
            <a:r>
              <a:rPr lang="zh-CN" altLang="en-US" sz="3200">
                <a:latin typeface="楷体_GB2312"/>
                <a:ea typeface="楷体_GB2312"/>
                <a:cs typeface="楷体_GB2312"/>
              </a:rPr>
              <a:t>诗人、文学评论家。中国社会科学院文学研究所研究员、中国作家协会全国委员会委员、儿童文学委员会副主任，中国文学研究会会长。主要作品有《樊发稼儿歌》《儿童文学的春天》等。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0179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55663" y="2216150"/>
            <a:ext cx="6024562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_GB2312"/>
                <a:ea typeface="楷体_GB2312"/>
                <a:cs typeface="楷体_GB2312"/>
              </a:rPr>
              <a:t>技巧：本文从现实中的桥，写到心灵中的桥，由实入虚，一步步把读者引入到作者所要表达的意思中去，呼吁大家要坦诚，要和谐，要让我们心中的桥梁更加稳固和美好！</a:t>
            </a:r>
          </a:p>
        </p:txBody>
      </p:sp>
      <p:pic>
        <p:nvPicPr>
          <p:cNvPr id="50181" name="图片 3" descr="untitle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4508500"/>
            <a:ext cx="12954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03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2775" y="2205038"/>
            <a:ext cx="7424738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楷体_GB2312"/>
                <a:ea typeface="楷体_GB2312"/>
                <a:cs typeface="楷体_GB2312"/>
              </a:rPr>
              <a:t>    </a:t>
            </a:r>
            <a:r>
              <a:rPr lang="zh-CN" altLang="en-US" sz="3600">
                <a:latin typeface="楷体_GB2312"/>
                <a:ea typeface="楷体_GB2312"/>
                <a:cs typeface="楷体_GB2312"/>
              </a:rPr>
              <a:t>同学们，路、桥必不可少，它给我们的生活带来了方便，装点着乡村和城市，但心桥更为珍贵！这样的桥越多，越普遍，我们这个世界就越和谐、越美好，让我们带着美好的祝愿，一起寻找我们心中最美的桥吧！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心灵感悟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2227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508500"/>
            <a:ext cx="22320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4213" y="1989138"/>
            <a:ext cx="8002587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桥之思：</a:t>
            </a:r>
            <a:r>
              <a:rPr lang="zh-CN" altLang="en-US" sz="3200">
                <a:latin typeface="楷体_GB2312"/>
                <a:ea typeface="楷体_GB2312"/>
                <a:cs typeface="楷体_GB2312"/>
              </a:rPr>
              <a:t>我们在生活中也见过各种各样的桥，但是我们心灵是否建筑起了友谊之桥、爱心之桥、团结之桥呢？社会因为我们不断的奉献而和谐安定，社会的和谐安定又给我们一</a:t>
            </a:r>
          </a:p>
          <a:p>
            <a:r>
              <a:rPr lang="zh-CN" altLang="en-US" sz="3200">
                <a:latin typeface="楷体_GB2312"/>
                <a:ea typeface="楷体_GB2312"/>
                <a:cs typeface="楷体_GB2312"/>
              </a:rPr>
              <a:t>个温暖的大家庭，人与人之前只有坦诚率真，</a:t>
            </a:r>
          </a:p>
          <a:p>
            <a:r>
              <a:rPr lang="zh-CN" altLang="en-US" sz="3200">
                <a:latin typeface="楷体_GB2312"/>
                <a:ea typeface="楷体_GB2312"/>
                <a:cs typeface="楷体_GB2312"/>
              </a:rPr>
              <a:t>      我们才能创造出一个美丽的家园。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251" name="文本框 1"/>
          <p:cNvSpPr txBox="1">
            <a:spLocks noChangeArrowheads="1"/>
          </p:cNvSpPr>
          <p:nvPr/>
        </p:nvSpPr>
        <p:spPr bwMode="auto">
          <a:xfrm>
            <a:off x="565150" y="2193925"/>
            <a:ext cx="6815138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宋体" charset="-122"/>
              </a:rPr>
              <a:t>1.</a:t>
            </a:r>
            <a:r>
              <a:rPr lang="zh-CN" altLang="en-US">
                <a:latin typeface="宋体" charset="-122"/>
              </a:rPr>
              <a:t>选字组词。</a:t>
            </a:r>
          </a:p>
          <a:p>
            <a:r>
              <a:rPr lang="zh-CN" altLang="en-US">
                <a:latin typeface="宋体" charset="-122"/>
              </a:rPr>
              <a:t>   【至  致】  （     ）于   （     ）力     （     ）敬</a:t>
            </a:r>
          </a:p>
          <a:p>
            <a:r>
              <a:rPr lang="zh-CN" altLang="en-US">
                <a:latin typeface="宋体" charset="-122"/>
              </a:rPr>
              <a:t>   【延  沿】  （     ）途   （     ）伸     （     ）长</a:t>
            </a:r>
          </a:p>
          <a:p>
            <a:r>
              <a:rPr lang="en-US" altLang="zh-CN">
                <a:latin typeface="宋体" charset="-122"/>
              </a:rPr>
              <a:t>2.</a:t>
            </a:r>
            <a:r>
              <a:rPr lang="zh-CN" altLang="en-US">
                <a:latin typeface="宋体" charset="-122"/>
              </a:rPr>
              <a:t>填空。</a:t>
            </a:r>
          </a:p>
          <a:p>
            <a:r>
              <a:rPr lang="zh-CN" altLang="en-US">
                <a:latin typeface="宋体" charset="-122"/>
              </a:rPr>
              <a:t> （</a:t>
            </a:r>
            <a:r>
              <a:rPr lang="en-US" altLang="zh-CN">
                <a:latin typeface="宋体" charset="-122"/>
              </a:rPr>
              <a:t>1</a:t>
            </a:r>
            <a:r>
              <a:rPr lang="zh-CN" altLang="en-US">
                <a:latin typeface="宋体" charset="-122"/>
              </a:rPr>
              <a:t>）桥的基本功能是</a:t>
            </a:r>
            <a:r>
              <a:rPr lang="zh-CN" altLang="en-US" u="sng">
                <a:latin typeface="宋体" charset="-122"/>
                <a:sym typeface="+mn-ea"/>
              </a:rPr>
              <a:t>            </a:t>
            </a:r>
            <a:r>
              <a:rPr lang="zh-CN" altLang="en-US">
                <a:latin typeface="宋体" charset="-122"/>
                <a:sym typeface="+mn-ea"/>
              </a:rPr>
              <a:t>。</a:t>
            </a:r>
          </a:p>
          <a:p>
            <a:r>
              <a:rPr lang="zh-CN" altLang="en-US">
                <a:latin typeface="宋体" charset="-122"/>
                <a:sym typeface="+mn-ea"/>
              </a:rPr>
              <a:t> （</a:t>
            </a:r>
            <a:r>
              <a:rPr lang="en-US" altLang="zh-CN">
                <a:latin typeface="宋体" charset="-122"/>
                <a:sym typeface="+mn-ea"/>
              </a:rPr>
              <a:t>2</a:t>
            </a:r>
            <a:r>
              <a:rPr lang="zh-CN" altLang="en-US">
                <a:latin typeface="宋体" charset="-122"/>
                <a:sym typeface="+mn-ea"/>
              </a:rPr>
              <a:t>）无形的桥是以</a:t>
            </a:r>
            <a:r>
              <a:rPr lang="zh-CN" altLang="en-US" u="sng">
                <a:latin typeface="宋体" charset="-122"/>
                <a:sym typeface="+mn-ea"/>
              </a:rPr>
              <a:t>      </a:t>
            </a:r>
            <a:r>
              <a:rPr lang="zh-CN" altLang="en-US">
                <a:latin typeface="宋体" charset="-122"/>
                <a:sym typeface="+mn-ea"/>
              </a:rPr>
              <a:t>、</a:t>
            </a:r>
            <a:r>
              <a:rPr lang="zh-CN" altLang="en-US" u="sng">
                <a:latin typeface="宋体" charset="-122"/>
                <a:sym typeface="+mn-ea"/>
              </a:rPr>
              <a:t>      </a:t>
            </a:r>
            <a:r>
              <a:rPr lang="zh-CN" altLang="en-US">
                <a:latin typeface="宋体" charset="-122"/>
                <a:sym typeface="+mn-ea"/>
              </a:rPr>
              <a:t>、</a:t>
            </a:r>
            <a:r>
              <a:rPr lang="zh-CN" altLang="en-US" u="sng">
                <a:latin typeface="宋体" charset="-122"/>
                <a:sym typeface="+mn-ea"/>
              </a:rPr>
              <a:t>       </a:t>
            </a:r>
            <a:r>
              <a:rPr lang="zh-CN" altLang="en-US">
                <a:latin typeface="宋体" charset="-122"/>
                <a:sym typeface="+mn-ea"/>
              </a:rPr>
              <a:t>和</a:t>
            </a:r>
            <a:r>
              <a:rPr lang="zh-CN" altLang="en-US" u="sng">
                <a:latin typeface="宋体" charset="-122"/>
                <a:sym typeface="+mn-ea"/>
              </a:rPr>
              <a:t>        </a:t>
            </a:r>
            <a:r>
              <a:rPr lang="zh-CN" altLang="en-US">
                <a:latin typeface="宋体" charset="-122"/>
                <a:sym typeface="+mn-ea"/>
              </a:rPr>
              <a:t>构建起</a:t>
            </a:r>
          </a:p>
          <a:p>
            <a:r>
              <a:rPr lang="zh-CN" altLang="en-US">
                <a:latin typeface="宋体" charset="-122"/>
                <a:sym typeface="+mn-ea"/>
              </a:rPr>
              <a:t>      来的。</a:t>
            </a:r>
          </a:p>
          <a:p>
            <a:r>
              <a:rPr lang="en-US" altLang="zh-CN">
                <a:latin typeface="宋体" charset="-122"/>
                <a:sym typeface="+mn-ea"/>
              </a:rPr>
              <a:t>3.</a:t>
            </a:r>
            <a:r>
              <a:rPr lang="zh-CN" altLang="en-US">
                <a:latin typeface="宋体" charset="-122"/>
                <a:sym typeface="+mn-ea"/>
              </a:rPr>
              <a:t>仿写。</a:t>
            </a:r>
          </a:p>
          <a:p>
            <a:r>
              <a:rPr lang="zh-CN" altLang="en-US">
                <a:latin typeface="宋体" charset="-122"/>
                <a:sym typeface="+mn-ea"/>
              </a:rPr>
              <a:t>  例：老师为我们架起（知识）之桥。</a:t>
            </a:r>
          </a:p>
          <a:p>
            <a:r>
              <a:rPr lang="zh-CN" altLang="en-US">
                <a:latin typeface="宋体" charset="-122"/>
                <a:sym typeface="+mn-ea"/>
              </a:rPr>
              <a:t> （</a:t>
            </a:r>
            <a:r>
              <a:rPr lang="en-US" altLang="zh-CN">
                <a:latin typeface="宋体" charset="-122"/>
                <a:sym typeface="+mn-ea"/>
              </a:rPr>
              <a:t>1</a:t>
            </a:r>
            <a:r>
              <a:rPr lang="zh-CN" altLang="en-US">
                <a:latin typeface="宋体" charset="-122"/>
                <a:sym typeface="+mn-ea"/>
              </a:rPr>
              <a:t>）医生为病人架起（     ）之桥。</a:t>
            </a:r>
          </a:p>
          <a:p>
            <a:r>
              <a:rPr lang="zh-CN" altLang="en-US">
                <a:latin typeface="宋体" charset="-122"/>
                <a:sym typeface="+mn-ea"/>
              </a:rPr>
              <a:t> （</a:t>
            </a:r>
            <a:r>
              <a:rPr lang="en-US" altLang="zh-CN">
                <a:latin typeface="宋体" charset="-122"/>
                <a:sym typeface="+mn-ea"/>
              </a:rPr>
              <a:t>2</a:t>
            </a:r>
            <a:r>
              <a:rPr lang="zh-CN" altLang="en-US">
                <a:latin typeface="宋体" charset="-122"/>
                <a:sym typeface="+mn-ea"/>
              </a:rPr>
              <a:t>）《草原》一文中老舍与少数民族人民之间架起了（      ）</a:t>
            </a:r>
          </a:p>
          <a:p>
            <a:r>
              <a:rPr lang="zh-CN" altLang="en-US">
                <a:latin typeface="宋体" charset="-122"/>
                <a:sym typeface="+mn-ea"/>
              </a:rPr>
              <a:t>      之桥。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28900" y="2492375"/>
            <a:ext cx="511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至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628900" y="2781300"/>
            <a:ext cx="5111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沿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284663" y="2781300"/>
            <a:ext cx="5111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延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084888" y="2781300"/>
            <a:ext cx="5111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延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084888" y="2420938"/>
            <a:ext cx="511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致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284663" y="2492375"/>
            <a:ext cx="511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致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916238" y="3213100"/>
            <a:ext cx="13763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沟通、交流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700338" y="3573463"/>
            <a:ext cx="7286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尊重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635375" y="3573463"/>
            <a:ext cx="7286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谅解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572000" y="3573463"/>
            <a:ext cx="7286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关注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724525" y="3573463"/>
            <a:ext cx="7286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信任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132138" y="4652963"/>
            <a:ext cx="7286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健康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372225" y="4941888"/>
            <a:ext cx="7286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itchFamily="34" charset="0"/>
              </a:rPr>
              <a:t>友谊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 descr="be3ff038gd6aa2fa2b465&amp;6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2349500"/>
            <a:ext cx="5038725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55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文本框 7174"/>
          <p:cNvSpPr txBox="1">
            <a:spLocks noChangeArrowheads="1"/>
          </p:cNvSpPr>
          <p:nvPr/>
        </p:nvSpPr>
        <p:spPr bwMode="auto">
          <a:xfrm>
            <a:off x="971550" y="2276475"/>
            <a:ext cx="7051675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1.阅读课文，搜集有关桥的资料，</a:t>
            </a:r>
          </a:p>
          <a:p>
            <a:r>
              <a:rPr lang="zh-CN" altLang="en-US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  学习查资料的方法。</a:t>
            </a:r>
          </a:p>
          <a:p>
            <a:r>
              <a:rPr lang="zh-CN" altLang="en-US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2.掌握会认字</a:t>
            </a:r>
            <a:r>
              <a:rPr lang="en-US" altLang="zh-CN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9</a:t>
            </a:r>
            <a:r>
              <a:rPr lang="zh-CN" altLang="en-US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个，会写字</a:t>
            </a:r>
            <a:r>
              <a:rPr lang="en-US" altLang="zh-CN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7</a:t>
            </a:r>
            <a:r>
              <a:rPr lang="zh-CN" altLang="en-US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个，学</a:t>
            </a:r>
          </a:p>
          <a:p>
            <a:r>
              <a:rPr lang="zh-CN" altLang="en-US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  习多音字“都”。</a:t>
            </a:r>
          </a:p>
          <a:p>
            <a:r>
              <a:rPr lang="zh-CN" altLang="en-US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3.有感情地朗读课文，理解文中</a:t>
            </a:r>
          </a:p>
          <a:p>
            <a:r>
              <a:rPr lang="zh-CN" altLang="en-US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“</a:t>
            </a:r>
            <a:r>
              <a:rPr lang="zh-CN" altLang="en-US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桥</a:t>
            </a:r>
            <a:r>
              <a:rPr lang="en-US" altLang="zh-CN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”</a:t>
            </a:r>
            <a:r>
              <a:rPr lang="zh-CN" altLang="en-US" sz="36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的含义。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5"/>
          <p:cNvGrpSpPr>
            <a:grpSpLocks/>
          </p:cNvGrpSpPr>
          <p:nvPr/>
        </p:nvGrpSpPr>
        <p:grpSpPr bwMode="auto">
          <a:xfrm>
            <a:off x="468313" y="908050"/>
            <a:ext cx="2071687" cy="661988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sp>
        <p:nvSpPr>
          <p:cNvPr id="24579" name="TextBox 8"/>
          <p:cNvSpPr txBox="1">
            <a:spLocks noChangeArrowheads="1"/>
          </p:cNvSpPr>
          <p:nvPr/>
        </p:nvSpPr>
        <p:spPr bwMode="auto">
          <a:xfrm>
            <a:off x="2771775" y="95726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我会认</a:t>
            </a:r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755650" y="2794000"/>
            <a:ext cx="81375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0000"/>
                </a:solidFill>
                <a:latin typeface="Calibri" pitchFamily="34" charset="0"/>
              </a:rPr>
              <a:t>基   都   繁   巍    峨     魅 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71550" y="2060575"/>
            <a:ext cx="7993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altLang="zh-CN" sz="4000">
                <a:latin typeface="Calibri" pitchFamily="34" charset="0"/>
              </a:rPr>
              <a:t>jī      d</a:t>
            </a:r>
            <a:r>
              <a:rPr lang="en-US" altLang="zh-CN" sz="4000">
                <a:latin typeface="Calibri" pitchFamily="34" charset="0"/>
              </a:rPr>
              <a:t>ū</a:t>
            </a:r>
            <a:r>
              <a:rPr lang="pt-BR" altLang="zh-CN" sz="4000">
                <a:latin typeface="Calibri" pitchFamily="34" charset="0"/>
              </a:rPr>
              <a:t>    fán    wēi       é         mèi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25602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</a:p>
          </p:txBody>
        </p:sp>
      </p:grpSp>
      <p:sp>
        <p:nvSpPr>
          <p:cNvPr id="25603" name="TextBox 1"/>
          <p:cNvSpPr txBox="1">
            <a:spLocks noChangeArrowheads="1"/>
          </p:cNvSpPr>
          <p:nvPr/>
        </p:nvSpPr>
        <p:spPr bwMode="auto">
          <a:xfrm>
            <a:off x="3027363" y="95726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</a:p>
        </p:txBody>
      </p:sp>
      <p:pic>
        <p:nvPicPr>
          <p:cNvPr id="25604" name="图片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8" y="2547938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23"/>
          <p:cNvSpPr txBox="1">
            <a:spLocks noChangeArrowheads="1"/>
          </p:cNvSpPr>
          <p:nvPr/>
        </p:nvSpPr>
        <p:spPr bwMode="auto">
          <a:xfrm>
            <a:off x="900113" y="2492375"/>
            <a:ext cx="14636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延</a:t>
            </a:r>
          </a:p>
        </p:txBody>
      </p:sp>
      <p:sp>
        <p:nvSpPr>
          <p:cNvPr id="25606" name="TextBox 24"/>
          <p:cNvSpPr txBox="1">
            <a:spLocks noChangeArrowheads="1"/>
          </p:cNvSpPr>
          <p:nvPr/>
        </p:nvSpPr>
        <p:spPr bwMode="auto">
          <a:xfrm>
            <a:off x="971550" y="1628775"/>
            <a:ext cx="14398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yán</a:t>
            </a:r>
            <a:endParaRPr lang="zh-CN" altLang="en-US" sz="54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5607" name="TextBox 25"/>
          <p:cNvSpPr txBox="1">
            <a:spLocks noChangeArrowheads="1"/>
          </p:cNvSpPr>
          <p:nvPr/>
        </p:nvSpPr>
        <p:spPr bwMode="auto">
          <a:xfrm>
            <a:off x="3006725" y="2162175"/>
            <a:ext cx="44227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写法：部首的捺要舒展，能托住上面。</a:t>
            </a:r>
          </a:p>
        </p:txBody>
      </p:sp>
      <p:sp>
        <p:nvSpPr>
          <p:cNvPr id="25608" name="TextBox 26"/>
          <p:cNvSpPr txBox="1">
            <a:spLocks noChangeArrowheads="1"/>
          </p:cNvSpPr>
          <p:nvPr/>
        </p:nvSpPr>
        <p:spPr bwMode="auto">
          <a:xfrm>
            <a:off x="862013" y="4724400"/>
            <a:ext cx="5222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组词：延续   延期</a:t>
            </a:r>
          </a:p>
        </p:txBody>
      </p:sp>
      <p:pic>
        <p:nvPicPr>
          <p:cNvPr id="25609" name="Picture 2" descr="f:\program files\360se6\User Data\temp\20120601133627_ftn2u.thumb.224_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2088" y="3284538"/>
            <a:ext cx="21336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26626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</a:p>
          </p:txBody>
        </p:sp>
      </p:grpSp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3027363" y="95726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</a:p>
        </p:txBody>
      </p:sp>
      <p:pic>
        <p:nvPicPr>
          <p:cNvPr id="26628" name="图片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8" y="2547938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Box 23"/>
          <p:cNvSpPr txBox="1">
            <a:spLocks noChangeArrowheads="1"/>
          </p:cNvSpPr>
          <p:nvPr/>
        </p:nvSpPr>
        <p:spPr bwMode="auto">
          <a:xfrm>
            <a:off x="900113" y="2492375"/>
            <a:ext cx="14636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致</a:t>
            </a:r>
          </a:p>
        </p:txBody>
      </p:sp>
      <p:sp>
        <p:nvSpPr>
          <p:cNvPr id="26630" name="TextBox 24"/>
          <p:cNvSpPr txBox="1">
            <a:spLocks noChangeArrowheads="1"/>
          </p:cNvSpPr>
          <p:nvPr/>
        </p:nvSpPr>
        <p:spPr bwMode="auto">
          <a:xfrm>
            <a:off x="1116013" y="1628775"/>
            <a:ext cx="1079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zhì</a:t>
            </a:r>
            <a:endParaRPr lang="zh-CN" altLang="en-US" sz="54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6631" name="TextBox 25"/>
          <p:cNvSpPr txBox="1">
            <a:spLocks noChangeArrowheads="1"/>
          </p:cNvSpPr>
          <p:nvPr/>
        </p:nvSpPr>
        <p:spPr bwMode="auto">
          <a:xfrm>
            <a:off x="3006725" y="2162175"/>
            <a:ext cx="5029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写法：左低右高，左右两部分注意穿插避让。</a:t>
            </a:r>
          </a:p>
        </p:txBody>
      </p:sp>
      <p:sp>
        <p:nvSpPr>
          <p:cNvPr id="26632" name="TextBox 26"/>
          <p:cNvSpPr txBox="1">
            <a:spLocks noChangeArrowheads="1"/>
          </p:cNvSpPr>
          <p:nvPr/>
        </p:nvSpPr>
        <p:spPr bwMode="auto">
          <a:xfrm>
            <a:off x="862013" y="4724400"/>
            <a:ext cx="5222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组词：兴致     景致</a:t>
            </a:r>
          </a:p>
        </p:txBody>
      </p:sp>
      <p:pic>
        <p:nvPicPr>
          <p:cNvPr id="26633" name="Picture 2" descr="http://pic11.nipic.com/20101207/5169781_101955001000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573463"/>
            <a:ext cx="40544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27650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</a:p>
          </p:txBody>
        </p:sp>
      </p:grpSp>
      <p:sp>
        <p:nvSpPr>
          <p:cNvPr id="27651" name="TextBox 1"/>
          <p:cNvSpPr txBox="1">
            <a:spLocks noChangeArrowheads="1"/>
          </p:cNvSpPr>
          <p:nvPr/>
        </p:nvSpPr>
        <p:spPr bwMode="auto">
          <a:xfrm>
            <a:off x="3027363" y="95726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</a:p>
        </p:txBody>
      </p:sp>
      <p:pic>
        <p:nvPicPr>
          <p:cNvPr id="27652" name="图片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8" y="2547938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23"/>
          <p:cNvSpPr txBox="1">
            <a:spLocks noChangeArrowheads="1"/>
          </p:cNvSpPr>
          <p:nvPr/>
        </p:nvSpPr>
        <p:spPr bwMode="auto">
          <a:xfrm>
            <a:off x="900113" y="2492375"/>
            <a:ext cx="14636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叉</a:t>
            </a:r>
          </a:p>
        </p:txBody>
      </p:sp>
      <p:sp>
        <p:nvSpPr>
          <p:cNvPr id="27654" name="TextBox 24"/>
          <p:cNvSpPr txBox="1">
            <a:spLocks noChangeArrowheads="1"/>
          </p:cNvSpPr>
          <p:nvPr/>
        </p:nvSpPr>
        <p:spPr bwMode="auto">
          <a:xfrm>
            <a:off x="1116013" y="1628775"/>
            <a:ext cx="15684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chā</a:t>
            </a:r>
            <a:endParaRPr lang="zh-CN" altLang="en-US" sz="54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7655" name="TextBox 25"/>
          <p:cNvSpPr txBox="1">
            <a:spLocks noChangeArrowheads="1"/>
          </p:cNvSpPr>
          <p:nvPr/>
        </p:nvSpPr>
        <p:spPr bwMode="auto">
          <a:xfrm>
            <a:off x="3006725" y="2162175"/>
            <a:ext cx="5029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写法：横撇与捺都要写舒展。</a:t>
            </a:r>
          </a:p>
        </p:txBody>
      </p:sp>
      <p:sp>
        <p:nvSpPr>
          <p:cNvPr id="27656" name="TextBox 26"/>
          <p:cNvSpPr txBox="1">
            <a:spLocks noChangeArrowheads="1"/>
          </p:cNvSpPr>
          <p:nvPr/>
        </p:nvSpPr>
        <p:spPr bwMode="auto">
          <a:xfrm>
            <a:off x="862013" y="4724400"/>
            <a:ext cx="5222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组词：交叉  鱼叉</a:t>
            </a:r>
          </a:p>
        </p:txBody>
      </p:sp>
      <p:pic>
        <p:nvPicPr>
          <p:cNvPr id="27657" name="Picture 2" descr="http://image.tupian114.com/20140423/160846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1413" y="2924175"/>
            <a:ext cx="30861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28674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</a:p>
          </p:txBody>
        </p:sp>
      </p:grpSp>
      <p:sp>
        <p:nvSpPr>
          <p:cNvPr id="28675" name="TextBox 1"/>
          <p:cNvSpPr txBox="1">
            <a:spLocks noChangeArrowheads="1"/>
          </p:cNvSpPr>
          <p:nvPr/>
        </p:nvSpPr>
        <p:spPr bwMode="auto">
          <a:xfrm>
            <a:off x="3027363" y="95726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</a:p>
        </p:txBody>
      </p:sp>
      <p:pic>
        <p:nvPicPr>
          <p:cNvPr id="28676" name="图片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8" y="2547938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Box 23"/>
          <p:cNvSpPr txBox="1">
            <a:spLocks noChangeArrowheads="1"/>
          </p:cNvSpPr>
          <p:nvPr/>
        </p:nvSpPr>
        <p:spPr bwMode="auto">
          <a:xfrm>
            <a:off x="900113" y="2492375"/>
            <a:ext cx="14636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伟</a:t>
            </a:r>
          </a:p>
        </p:txBody>
      </p:sp>
      <p:sp>
        <p:nvSpPr>
          <p:cNvPr id="28678" name="TextBox 24"/>
          <p:cNvSpPr txBox="1">
            <a:spLocks noChangeArrowheads="1"/>
          </p:cNvSpPr>
          <p:nvPr/>
        </p:nvSpPr>
        <p:spPr bwMode="auto">
          <a:xfrm>
            <a:off x="1044575" y="1628775"/>
            <a:ext cx="15827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wěi </a:t>
            </a:r>
            <a:endParaRPr lang="zh-CN" altLang="en-US" sz="54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8679" name="TextBox 25"/>
          <p:cNvSpPr txBox="1">
            <a:spLocks noChangeArrowheads="1"/>
          </p:cNvSpPr>
          <p:nvPr/>
        </p:nvSpPr>
        <p:spPr bwMode="auto">
          <a:xfrm>
            <a:off x="3006725" y="2162175"/>
            <a:ext cx="5029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写法：右部“韦”要横平竖直，中间一横略短。</a:t>
            </a:r>
          </a:p>
        </p:txBody>
      </p:sp>
      <p:sp>
        <p:nvSpPr>
          <p:cNvPr id="28680" name="TextBox 26"/>
          <p:cNvSpPr txBox="1">
            <a:spLocks noChangeArrowheads="1"/>
          </p:cNvSpPr>
          <p:nvPr/>
        </p:nvSpPr>
        <p:spPr bwMode="auto">
          <a:xfrm>
            <a:off x="862013" y="4724400"/>
            <a:ext cx="5222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组词：雄伟   伟人</a:t>
            </a:r>
          </a:p>
        </p:txBody>
      </p:sp>
      <p:pic>
        <p:nvPicPr>
          <p:cNvPr id="28681" name="Picture 2" descr="http://pic1.win4000.com/wallpaper/b/542a476076e4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4050" y="3573463"/>
            <a:ext cx="4211638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i.7cxk.net1">
  <a:themeElements>
    <a:clrScheme name="cai.7cxk.net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i.7cxk.net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i.7cxk.net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i.7cxk.net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i.7cxk.net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i.7cxk.net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i.7cxk.net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i.7cxk.net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1649</Words>
  <Paragraphs>185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1_Office 主题</vt:lpstr>
      <vt:lpstr>cai.7cxk.net1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2015-11-12T06:40:00Z</dcterms:created>
  <dcterms:modified xsi:type="dcterms:W3CDTF">2018-09-14T01:31:28Z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