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3" r:id="rId2"/>
    <p:sldId id="263" r:id="rId3"/>
    <p:sldId id="264" r:id="rId4"/>
    <p:sldId id="319" r:id="rId5"/>
    <p:sldId id="306" r:id="rId6"/>
    <p:sldId id="320" r:id="rId7"/>
    <p:sldId id="321" r:id="rId8"/>
    <p:sldId id="322" r:id="rId9"/>
    <p:sldId id="265" r:id="rId10"/>
    <p:sldId id="324" r:id="rId11"/>
    <p:sldId id="323" r:id="rId12"/>
    <p:sldId id="325" r:id="rId13"/>
    <p:sldId id="326" r:id="rId14"/>
    <p:sldId id="328" r:id="rId15"/>
    <p:sldId id="329" r:id="rId16"/>
    <p:sldId id="330" r:id="rId17"/>
    <p:sldId id="327" r:id="rId18"/>
    <p:sldId id="332" r:id="rId19"/>
    <p:sldId id="333" r:id="rId20"/>
    <p:sldId id="331" r:id="rId21"/>
    <p:sldId id="317" r:id="rId22"/>
    <p:sldId id="334" r:id="rId23"/>
    <p:sldId id="318" r:id="rId24"/>
    <p:sldId id="335"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88" d="100"/>
          <a:sy n="88" d="100"/>
        </p:scale>
        <p:origin x="91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25" name="TextBox 24">
            <a:hlinkClick r:id="rId5" action="ppaction://hlinksldjump"/>
          </p:cNvPr>
          <p:cNvSpPr txBox="1"/>
          <p:nvPr userDrawn="1"/>
        </p:nvSpPr>
        <p:spPr>
          <a:xfrm>
            <a:off x="6291285" y="258781"/>
            <a:ext cx="1089027" cy="307777"/>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预习引导</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6" action="ppaction://hlinksldjump"/>
          </p:cNvPr>
          <p:cNvSpPr txBox="1"/>
          <p:nvPr userDrawn="1"/>
        </p:nvSpPr>
        <p:spPr>
          <a:xfrm>
            <a:off x="7668344" y="260053"/>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138329" y="1764764"/>
              <a:ext cx="992579"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预习引导</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30" name="TextBox 29">
            <a:hlinkClick r:id="rId6" action="ppaction://hlinksldjump"/>
          </p:cNvPr>
          <p:cNvSpPr txBox="1"/>
          <p:nvPr userDrawn="1"/>
        </p:nvSpPr>
        <p:spPr>
          <a:xfrm>
            <a:off x="7668344" y="240100"/>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135755" y="2458451"/>
              <a:ext cx="108234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5165197" y="98610"/>
            <a:ext cx="633507" cy="480597"/>
            <a:chOff x="366968" y="1037555"/>
            <a:chExt cx="633507" cy="400497"/>
          </a:xfrm>
        </p:grpSpPr>
        <p:sp>
          <p:nvSpPr>
            <p:cNvPr id="22" name="TextBox 21">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6" name="TextBox 25">
            <a:hlinkClick r:id="rId6" action="ppaction://hlinksldjump"/>
          </p:cNvPr>
          <p:cNvSpPr txBox="1"/>
          <p:nvPr userDrawn="1"/>
        </p:nvSpPr>
        <p:spPr>
          <a:xfrm>
            <a:off x="6334005" y="23828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预习引导</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0-#ppt_h/2"/>
                                          </p:val>
                                        </p:tav>
                                        <p:tav tm="100000">
                                          <p:val>
                                            <p:strVal val="#ppt_y"/>
                                          </p:val>
                                        </p:tav>
                                      </p:tavLst>
                                    </p:anim>
                                  </p:childTnLst>
                                </p:cTn>
                              </p:par>
                              <p:par>
                                <p:cTn id="15" presetID="12" presetClass="entr" presetSubtype="1" fill="hold" nodeType="withEffect">
                                  <p:stCondLst>
                                    <p:cond delay="25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down)">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11" name="标题 1"/>
          <p:cNvSpPr txBox="1">
            <a:spLocks/>
          </p:cNvSpPr>
          <p:nvPr userDrawn="1"/>
        </p:nvSpPr>
        <p:spPr>
          <a:xfrm>
            <a:off x="743904" y="212326"/>
            <a:ext cx="3182134" cy="388190"/>
          </a:xfrm>
          <a:prstGeom prst="rect">
            <a:avLst/>
          </a:prstGeom>
        </p:spPr>
        <p:txBody>
          <a:bodyPr/>
          <a:lstStyle>
            <a:lvl1pPr algn="ctr" defTabSz="914400" rtl="0" eaLnBrk="1" latinLnBrk="0" hangingPunct="1">
              <a:spcBef>
                <a:spcPct val="0"/>
              </a:spcBef>
              <a:buNone/>
              <a:defRPr lang="zh-CN" altLang="zh-CN" sz="2800" kern="1200">
                <a:solidFill>
                  <a:schemeClr val="bg1"/>
                </a:solidFill>
                <a:effectLst/>
                <a:latin typeface="黑体" panose="02010600030101010101" pitchFamily="2" charset="-122"/>
                <a:ea typeface="黑体" panose="02010600030101010101" pitchFamily="2" charset="-122"/>
                <a:cs typeface="+mj-cs"/>
              </a:defRPr>
            </a:lvl1pPr>
          </a:lstStyle>
          <a:p>
            <a:pPr algn="l">
              <a:lnSpc>
                <a:spcPct val="120000"/>
              </a:lnSpc>
              <a:spcAft>
                <a:spcPts val="0"/>
              </a:spcAft>
              <a:tabLst>
                <a:tab pos="1029335" algn="l"/>
                <a:tab pos="1850390" algn="l"/>
                <a:tab pos="2538095" algn="l"/>
                <a:tab pos="3221990" algn="l"/>
              </a:tabLst>
            </a:pPr>
            <a:r>
              <a:rPr lang="zh-CN" altLang="zh-CN" sz="16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自主阅读</a:t>
            </a:r>
            <a:r>
              <a:rPr lang="en-US" altLang="zh-CN" sz="16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6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anim calcmode="lin" valueType="num">
                                      <p:cBhvr>
                                        <p:cTn id="16" dur="500" fill="hold"/>
                                        <p:tgtEl>
                                          <p:spTgt spid="11"/>
                                        </p:tgtEl>
                                        <p:attrNameLst>
                                          <p:attrName>ppt_x</p:attrName>
                                        </p:attrNameLst>
                                      </p:cBhvr>
                                      <p:tavLst>
                                        <p:tav tm="0">
                                          <p:val>
                                            <p:strVal val="#ppt_x"/>
                                          </p:val>
                                        </p:tav>
                                        <p:tav tm="100000">
                                          <p:val>
                                            <p:strVal val="#ppt_x"/>
                                          </p:val>
                                        </p:tav>
                                      </p:tavLst>
                                    </p:anim>
                                    <p:anim calcmode="lin" valueType="num">
                                      <p:cBhvr>
                                        <p:cTn id="17"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1.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Document1.docx"/><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Document2.docx"/><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Document3.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08920"/>
            <a:ext cx="6203032" cy="576064"/>
          </a:xfrm>
        </p:spPr>
        <p:txBody>
          <a:bodyPr/>
          <a:lstStyle/>
          <a:p>
            <a:r>
              <a:rPr lang="en-US" altLang="zh-CN" b="1" dirty="0"/>
              <a:t>1</a:t>
            </a:r>
            <a:r>
              <a:rPr lang="en-US" altLang="zh-CN" dirty="0"/>
              <a:t>.</a:t>
            </a:r>
            <a:r>
              <a:rPr lang="zh-CN" altLang="zh-CN" dirty="0"/>
              <a:t>给罗曼</a:t>
            </a:r>
            <a:r>
              <a:rPr lang="en-US" altLang="zh-CN" dirty="0"/>
              <a:t>·</a:t>
            </a:r>
            <a:r>
              <a:rPr lang="zh-CN" altLang="zh-CN" dirty="0"/>
              <a:t>罗兰的一封信</a:t>
            </a:r>
            <a:br>
              <a:rPr lang="zh-CN" altLang="zh-CN" dirty="0"/>
            </a:br>
            <a:r>
              <a:rPr lang="en-US" altLang="zh-CN" b="1" dirty="0"/>
              <a:t>2</a:t>
            </a:r>
            <a:r>
              <a:rPr lang="en-US" altLang="zh-CN" dirty="0"/>
              <a:t>.</a:t>
            </a:r>
            <a:r>
              <a:rPr lang="zh-CN" altLang="zh-CN" dirty="0"/>
              <a:t>通向友人之路</a:t>
            </a:r>
            <a:r>
              <a:rPr lang="en-US" altLang="zh-CN" dirty="0"/>
              <a:t>(</a:t>
            </a:r>
            <a:r>
              <a:rPr lang="zh-CN" altLang="zh-CN" dirty="0"/>
              <a:t>节选</a:t>
            </a:r>
            <a:r>
              <a:rPr lang="en-US" altLang="zh-CN" dirty="0"/>
              <a:t>)</a:t>
            </a:r>
            <a:endParaRPr lang="zh-CN" altLang="zh-CN" dirty="0"/>
          </a:p>
        </p:txBody>
      </p:sp>
      <p:sp>
        <p:nvSpPr>
          <p:cNvPr id="2" name="矩形 1"/>
          <p:cNvSpPr>
            <a:spLocks noChangeAspect="1"/>
          </p:cNvSpPr>
          <p:nvPr/>
        </p:nvSpPr>
        <p:spPr>
          <a:xfrm>
            <a:off x="539552" y="1844824"/>
            <a:ext cx="1398140" cy="460895"/>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a:t>
            </a:r>
            <a:r>
              <a:rPr lang="zh-CN"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阅读</a:t>
            </a:r>
            <a:r>
              <a:rPr lang="en-US"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113085124"/>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611560" y="1772816"/>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托尔斯泰认为这个原则是我们生存的基础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也唯有如此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才能带给我们真正的幸福和满足。从托尔斯泰对手工劳动的重视可以得知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他是以普通百姓特别是宗法农民的观念来观察社会的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这种思考社会问题的视角是值得重视的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理解这一点是领会本文内容的要诀。应该说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这种原则是托尔斯泰在长期的思考和实践中得出的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他虽然是一个庄园主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手下有着成千上百的农奴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但他对不劳而获一向反感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因此对农奴非常宽容和仁慈。他曾经施行过很多措施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改善农奴的生活条件。虽然他的行为和观点还有一定的局限性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但他能够从人道原则出发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得出这样的认识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已经是难能可贵的了。从这个准则出发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罗兰的许多问题都会得到解决。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07368125"/>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4762"/>
            <a:ext cx="8128000" cy="412247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科学和艺术在我们这个社会中起着虚伪的作用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这是一个简单明了的答复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托尔斯泰论述了科学和艺术对于人类的真正意义。他首先联系当时的社会现状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批判了那些以科学家和艺术家为首的所谓有教养的人士组成的特权种姓。他指出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这一种姓的存在违背了科学和艺术赖以形成的最基本的原则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科学和艺术是一种劳动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人必须通过努力才能证明自己承担着这一使命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使科学和艺术退化为这些人不劳而获的借口。实际上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这样的科学和艺术是伪科学和伪艺术。作者身为贵族和庄园主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同时又是知识阶层的一员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能够正视自己不劳而获的特殊权利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展开深刻的批判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非常不简单</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dirty="0"/>
          </a:p>
        </p:txBody>
      </p:sp>
    </p:spTree>
    <p:extLst>
      <p:ext uri="{BB962C8B-B14F-4D97-AF65-F5344CB8AC3E}">
        <p14:creationId xmlns:p14="http://schemas.microsoft.com/office/powerpoint/2010/main" val="2976808187"/>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0492"/>
            <a:ext cx="8128000" cy="371101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那么作者又是如何能够跳出来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发现这一切的呢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作者通过五个段落进行了说明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他认为我们这些文明的信奉者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摆脱了对教会的迷信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却陷入了对科学和艺术的迷信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它像一顶风帽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戴上去可以给我们提供一些利益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却会遮蔽我们的双眼。要对事物获得清醒的认识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他必须抛弃他生活于其中的那种迷信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抛弃先入为主的偏见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。仅有这些还不够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最重要的是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必须对真和善抱有极大的真诚和极大的爱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才能对我们赖以得到有利地位的那些原则发生怀疑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我们可以清晰地看到作者思考问题所采取的方法和所站的立场。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8904347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33284"/>
            <a:ext cx="8128000" cy="533607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我的内心情感对我说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我只是想就我对事物的看法向您作一些说明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作者详细论述了关于幸福的观点。作者认为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这个世界上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一切的生物都只追求自身的福利和幸福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对每一个个体来说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相互之间会造成一种挤压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那么我们该如何生活呢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自私的想法是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只有当一切别的生物都爱我更甚于爱它们自己的时候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我才能获得福利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成为幸福的人。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但如果人都有这样的想法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断无可能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。作者反向思考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假如普天下所有的生物都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爱别人甚于爱自己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那么每个人才会是幸福的。由此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作者提出了一个一切生物的幸福的规律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爱别人甚于爱自己。作者认为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维系生活的应该是生物之间的相互同情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也就是爱的感情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这一原则是人类进步的基础。一个人只要作出这样的判断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并遵循这样的原则生活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生活立刻就会显现出不同的意义。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12625032"/>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742"/>
            <a:ext cx="8128000" cy="452354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《通向友人之路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追　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有这样的情况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某人在积雪很深的雪地里穿过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结果他并不是白费力气。另一个人怀着感激之情顺着他的脚印走过去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然后是第三个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第四个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于是那里已经可以看到一条新的小路。就这样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整整一冬就有了一条冬季的道路。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可是有时候一个人走过去了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脚印白白留在那儿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再没有任何人跟踪走过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于是紧贴地面吹过的暴风雪掩盖了它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什么痕迹也没有留下。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大地上我们所有的人命运都是这样的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往往是同样劳动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运气却各不相同。</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1463214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本章讲命运中的机缘。作者对哲理进行了形象化地再包装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通过一个小故事或者一些典型的景物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借助比喻、类比等修辞手法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表达哲思。在本章中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作者想要表达生命的偶然性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用了在雪地行路的事情作比喻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充满了理趣。</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87054765"/>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179512" y="1295581"/>
            <a:ext cx="8784976"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爱的起源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花园里百花盛开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每个人都在花园里饱餐花香。人有时也好似百花盛开的花园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他爱所有的人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每一个人都进入他爱的怀抱之中。我的母亲就是一个这样的人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她爱大家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爱每一个人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但不为任何人花费。当然这还不是爱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这多半是心灵原封未动的宝藏埋藏在心底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而爱正是从心灵发源的。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爱的起源在于关心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然后是选择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然后是成就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因为无所事事的爱是毫无希望的。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然而我觉得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发源于百花盛开的花园的爱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好像一条小溪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爱的小溪经受过必不可免的考验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理应流入大洋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大洋犹如百花盛开的花园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它所以存在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正是为了大家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为了每一个人。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本章讲爱与希望。爱的起源在于关心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这是作者最想说的话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这在最后一句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它所以存在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正是为了大家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为了每一个人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中也得到了体现。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5384371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思想的诞生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在那曾经受伤的地方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就生长出思想来。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思想来源于对生命的感悟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经历得越多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思想会越深刻。人们漫长的一生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难免经历生活的折磨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在心灵中刻下岁月的伤痕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回首往事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抚平伤痕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难免感慨万分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这些感慨中包含着对生活的体悟和思考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思想由此产生。</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16457730"/>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通向友人之路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不要惧怕使你不能安睡、扰乱你心境的思想。不要睡吧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就让这思想钻透你的心灵。你要忍耐些。这烦扰是会有个尽头的。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人与人的隔膜与缺乏沟通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可能带来很多的烦扰。当夜不成寐的时候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细细玩味这些扰乱心境的思绪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不要逃避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或许你能体会到谅解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体会到别人的立场和观点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这样就可能建立一条人与人沟通的桥梁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烦扰自然就不存在了。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30905247"/>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爱的孩子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快乐和幸福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这是爱的孩子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而爱本身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作为一种力量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这就是忍耐和怜悯。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应该是付出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是为了对方的幸福和快乐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付出怜悯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忍受痛苦。快乐和幸福只是爱的衍生物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是得到爱的人的感觉。文中对母爱作了具体的描述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但其他的爱又何尝不是如此呢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382783502"/>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09890"/>
            <a:ext cx="8128000" cy="249222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真正的幸福源于辛勤的劳动和创造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人们在为人类创造幸福中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才能使自己获得幸福。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真正的幸福决不是追求个人的享乐。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人找到生活的意义才是幸福。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它是与人类劳动、创造、奉献甚至牺牲联系在一起的。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学习这两篇课文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我们将体会作者不同的幸福观。学习时要把握课文的内涵与哲理。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zoom/>
      </p:transition>
    </mc:Choice>
    <mc:Fallback xmlns="">
      <p:transition spd="slow">
        <p:zo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742"/>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关于爱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我们时常看到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一个男的并不怎么样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而女的却卓越非凡。这就是说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我们不了解这个男人的优点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这些优点已被这个女人赏识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而我们尚未发现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这样的爱是有选择性的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而大概这也就正是真正的爱情。</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爱情有两种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一种不能持久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就会一脚踢开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一种是恒久的爱情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爱情的双方确信自己所爱的那个人具有一些谁也不知道的、极好的特点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这种信念贯串生命始终。虽然有时候在旁观者看来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爱情中的某一方并不怎么样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另一方却很出色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但爱情使得双方只看到对方的优点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忽略了他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的缺点。这种选择性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可能正是爱情的真谛所在。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6169479"/>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513022"/>
            <a:ext cx="8128000" cy="208595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怎样理解托尔斯泰的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道德的自我完善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这封信写作的时间处在托尔斯泰的创作思想已经完成转变后的阶段。托尔斯泰的思想转向了对宗教式的精神生活的向往。他倡导亲自参加手工劳动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制作自己的生活用品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并认为这样的生活可以帮助他实现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道德的自我完善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5296153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这种思想倾向是所谓的托尔斯泰主义的重要方面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与这种倾向相关的思想观点是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勿以暴力抗恶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。这表现出托尔斯泰世界观的深刻矛盾性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托尔斯泰思想中包含着农民阶级的妥协性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这表现在他不希望通过暴力革命来解决社会矛盾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其思想又体现出农民阶级对农奴制度的革命性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这表现在他作品中对封建制度的批判性。如托尔斯泰在其小说《复活》中曾经写道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人吃人并不是从森林里开始的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而是从各部、各委员会、各政府衙门里开始的。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改变这种状况的手段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应当是宗教教义指导下的道德自省。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道德的自我完善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托尔斯泰推崇素食主义。他认为这样可以简化个人生活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防止腐败。</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948290229"/>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《通向友人之路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》的主题探究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麻雀虽小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五脏俱全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每一篇短章都表达一个主题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同时具有浓厚的哲理性和抒情性。这些短章的主题有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生命。如《追随》讲命运中的机缘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《生命长在》讲生命的生生不息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《紫红色的斑点》讲对待生命的态度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《思想的诞生》讲生命中的创伤对人生的意义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《花园》讲生命的终结。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幸福。如《幸福》讲如何才能得到幸福。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创造与创作。如《读者》阐明作者的创作思想以及创作与爱的关系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《最困难的》指明文化创造和奉献的关系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《公路》形象地描述了写作顺利时的心理状态。</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685274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沟通。如《通向友人之路》启示我们在自己内心开辟一条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通向另一个人的心灵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的路径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达到人与人的沟通。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爱。这是本文中出现最多的主题。如《爱的起源》讲爱与希望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《读者》讲爱与创作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《为了爱的斗争》和《向自己提出的问题》的主题是爱与行动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《神秘的地方》的主题是爱与选择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《爱的孩子》的主题是爱与忍耐和怜悯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杜鹃》的主题是大自然的爱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《关于爱》的主题是什么样的爱情才是真正的爱情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《善和爱》的主题是社会性的爱。</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281004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3"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4"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126399577"/>
              </p:ext>
            </p:extLst>
          </p:nvPr>
        </p:nvGraphicFramePr>
        <p:xfrm>
          <a:off x="6444208" y="1700808"/>
          <a:ext cx="2251075" cy="2730500"/>
        </p:xfrm>
        <a:graphic>
          <a:graphicData uri="http://schemas.openxmlformats.org/presentationml/2006/ole">
            <mc:AlternateContent xmlns:mc="http://schemas.openxmlformats.org/markup-compatibility/2006">
              <mc:Choice xmlns:v="urn:schemas-microsoft-com:vml" Requires="v">
                <p:oleObj spid="_x0000_s1031" name="Document" r:id="rId5" imgW="1069064" imgH="1289911" progId="Word.Document.12">
                  <p:embed/>
                </p:oleObj>
              </mc:Choice>
              <mc:Fallback>
                <p:oleObj name="Document" r:id="rId5" imgW="1069064" imgH="1289911" progId="Word.Document.12">
                  <p:embed/>
                  <p:pic>
                    <p:nvPicPr>
                      <p:cNvPr id="0" name=""/>
                      <p:cNvPicPr/>
                      <p:nvPr/>
                    </p:nvPicPr>
                    <p:blipFill>
                      <a:blip r:embed="rId6"/>
                      <a:stretch>
                        <a:fillRect/>
                      </a:stretch>
                    </p:blipFill>
                    <p:spPr>
                      <a:xfrm>
                        <a:off x="6444208" y="1700808"/>
                        <a:ext cx="2251075" cy="2730500"/>
                      </a:xfrm>
                      <a:prstGeom prst="rect">
                        <a:avLst/>
                      </a:prstGeom>
                    </p:spPr>
                  </p:pic>
                </p:oleObj>
              </mc:Fallback>
            </mc:AlternateContent>
          </a:graphicData>
        </a:graphic>
      </p:graphicFrame>
      <p:sp>
        <p:nvSpPr>
          <p:cNvPr id="3" name="矩形 2"/>
          <p:cNvSpPr>
            <a:spLocks noChangeAspect="1"/>
          </p:cNvSpPr>
          <p:nvPr/>
        </p:nvSpPr>
        <p:spPr>
          <a:xfrm>
            <a:off x="580008" y="1556792"/>
            <a:ext cx="6008216" cy="415498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托尔斯泰</a:t>
            </a:r>
            <a:r>
              <a:rPr lang="en-US" altLang="zh-CN" sz="2200" dirty="0">
                <a:solidFill>
                  <a:srgbClr val="000000"/>
                </a:solidFill>
                <a:latin typeface="Times New Roman" panose="02020603050405020304" pitchFamily="18" charset="0"/>
                <a:cs typeface="Times New Roman" panose="02020603050405020304" pitchFamily="18" charset="0"/>
              </a:rPr>
              <a:t>(1828—1910),</a:t>
            </a:r>
            <a:r>
              <a:rPr lang="zh-CN" altLang="zh-CN" sz="2200" dirty="0">
                <a:solidFill>
                  <a:srgbClr val="000000"/>
                </a:solidFill>
                <a:latin typeface="Times New Roman" panose="02020603050405020304" pitchFamily="18" charset="0"/>
                <a:cs typeface="Times New Roman" panose="02020603050405020304" pitchFamily="18" charset="0"/>
              </a:rPr>
              <a:t>俄罗斯伟大的现实主义作家。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托尔斯泰晚年陷入深刻的思想危机而无法解脱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终于在</a:t>
            </a:r>
            <a:r>
              <a:rPr lang="en-US" altLang="zh-CN" sz="2200" dirty="0">
                <a:solidFill>
                  <a:srgbClr val="000000"/>
                </a:solidFill>
                <a:latin typeface="Times New Roman" panose="02020603050405020304" pitchFamily="18" charset="0"/>
                <a:cs typeface="Times New Roman" panose="02020603050405020304" pitchFamily="18" charset="0"/>
              </a:rPr>
              <a:t>1910</a:t>
            </a:r>
            <a:r>
              <a:rPr lang="zh-CN" altLang="zh-CN" sz="2200" dirty="0">
                <a:solidFill>
                  <a:srgbClr val="000000"/>
                </a:solidFill>
                <a:latin typeface="Times New Roman" panose="02020603050405020304" pitchFamily="18" charset="0"/>
                <a:cs typeface="Times New Roman" panose="02020603050405020304" pitchFamily="18" charset="0"/>
              </a:rPr>
              <a:t>年深秋离家出走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病逝在一个叫作阿斯塔波沃的小火车站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享年</a:t>
            </a:r>
            <a:r>
              <a:rPr lang="en-US" altLang="zh-CN" sz="2200" dirty="0">
                <a:solidFill>
                  <a:srgbClr val="000000"/>
                </a:solidFill>
                <a:latin typeface="Times New Roman" panose="02020603050405020304" pitchFamily="18" charset="0"/>
                <a:cs typeface="Times New Roman" panose="02020603050405020304" pitchFamily="18" charset="0"/>
              </a:rPr>
              <a:t>82</a:t>
            </a:r>
            <a:r>
              <a:rPr lang="zh-CN" altLang="zh-CN" sz="2200" dirty="0">
                <a:solidFill>
                  <a:srgbClr val="000000"/>
                </a:solidFill>
                <a:latin typeface="Times New Roman" panose="02020603050405020304" pitchFamily="18" charset="0"/>
                <a:cs typeface="Times New Roman" panose="02020603050405020304" pitchFamily="18" charset="0"/>
              </a:rPr>
              <a:t>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列夫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托尔斯泰是</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世纪后半叶和</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世纪初俄罗斯的文学巨匠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也是人生哲学和社会伦理问题方面有世界影响的思想家。他的文学作品以探索人生与道德伦理为主题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影响最大的伦理思想是生命理论和以非暴力抗恶的伦理观。</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3"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4"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432482598"/>
              </p:ext>
            </p:extLst>
          </p:nvPr>
        </p:nvGraphicFramePr>
        <p:xfrm>
          <a:off x="6804248" y="1412776"/>
          <a:ext cx="2074862" cy="2814637"/>
        </p:xfrm>
        <a:graphic>
          <a:graphicData uri="http://schemas.openxmlformats.org/presentationml/2006/ole">
            <mc:AlternateContent xmlns:mc="http://schemas.openxmlformats.org/markup-compatibility/2006">
              <mc:Choice xmlns:v="urn:schemas-microsoft-com:vml" Requires="v">
                <p:oleObj spid="_x0000_s2055" name="Document" r:id="rId5" imgW="980875" imgH="1328050" progId="Word.Document.12">
                  <p:embed/>
                </p:oleObj>
              </mc:Choice>
              <mc:Fallback>
                <p:oleObj name="Document" r:id="rId5" imgW="980875" imgH="1328050" progId="Word.Document.12">
                  <p:embed/>
                  <p:pic>
                    <p:nvPicPr>
                      <p:cNvPr id="0" name=""/>
                      <p:cNvPicPr/>
                      <p:nvPr/>
                    </p:nvPicPr>
                    <p:blipFill>
                      <a:blip r:embed="rId6"/>
                      <a:stretch>
                        <a:fillRect/>
                      </a:stretch>
                    </p:blipFill>
                    <p:spPr>
                      <a:xfrm>
                        <a:off x="6804248" y="1412776"/>
                        <a:ext cx="2074862" cy="2814637"/>
                      </a:xfrm>
                      <a:prstGeom prst="rect">
                        <a:avLst/>
                      </a:prstGeom>
                    </p:spPr>
                  </p:pic>
                </p:oleObj>
              </mc:Fallback>
            </mc:AlternateContent>
          </a:graphicData>
        </a:graphic>
      </p:graphicFrame>
      <p:sp>
        <p:nvSpPr>
          <p:cNvPr id="3" name="矩形 2"/>
          <p:cNvSpPr>
            <a:spLocks noChangeAspect="1"/>
          </p:cNvSpPr>
          <p:nvPr/>
        </p:nvSpPr>
        <p:spPr>
          <a:xfrm>
            <a:off x="467544" y="1484784"/>
            <a:ext cx="6296248" cy="456124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普里什文</a:t>
            </a:r>
            <a:r>
              <a:rPr lang="en-US" altLang="zh-CN" sz="2200" dirty="0">
                <a:solidFill>
                  <a:srgbClr val="000000"/>
                </a:solidFill>
                <a:latin typeface="Times New Roman" panose="02020603050405020304" pitchFamily="18" charset="0"/>
                <a:cs typeface="Times New Roman" panose="02020603050405020304" pitchFamily="18" charset="0"/>
              </a:rPr>
              <a:t>(1873—1954),</a:t>
            </a:r>
            <a:r>
              <a:rPr lang="zh-CN" altLang="zh-CN" sz="2200" dirty="0">
                <a:solidFill>
                  <a:srgbClr val="000000"/>
                </a:solidFill>
                <a:latin typeface="Times New Roman" panose="02020603050405020304" pitchFamily="18" charset="0"/>
                <a:cs typeface="Times New Roman" panose="02020603050405020304" pitchFamily="18" charset="0"/>
              </a:rPr>
              <a:t>苏联著名的描写大自然的抒情和哲理小说作家之一。</a:t>
            </a:r>
            <a:r>
              <a:rPr lang="en-US" altLang="zh-CN" sz="2200" dirty="0">
                <a:solidFill>
                  <a:srgbClr val="000000"/>
                </a:solidFill>
                <a:latin typeface="Times New Roman" panose="02020603050405020304" pitchFamily="18" charset="0"/>
                <a:cs typeface="Times New Roman" panose="02020603050405020304" pitchFamily="18" charset="0"/>
              </a:rPr>
              <a:t>1873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日出生于奥廖尔省的叶列茨县赫鲁晓沃村一个破落的商人家庭。他在接近大地的农村环境中度过了童年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又在</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世纪初俄罗斯大地上汹涌澎湃的民主思潮迅速发展的年代成长。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普里什文的创作极大地丰富了世界文学宝库。他始终保持创作的自主性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立足于俄罗斯民族深厚的文化土壤进行独创。他汇集了过去文学的支流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使自己的创作成为一条巨大的河流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以崭新而壮观的姿态流向世界。</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95286229"/>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96589979"/>
              </p:ext>
            </p:extLst>
          </p:nvPr>
        </p:nvGraphicFramePr>
        <p:xfrm>
          <a:off x="508000" y="1468536"/>
          <a:ext cx="8128000" cy="4174928"/>
        </p:xfrm>
        <a:graphic>
          <a:graphicData uri="http://schemas.openxmlformats.org/presentationml/2006/ole">
            <mc:AlternateContent xmlns:mc="http://schemas.openxmlformats.org/markup-compatibility/2006">
              <mc:Choice xmlns:v="urn:schemas-microsoft-com:vml" Requires="v">
                <p:oleObj spid="_x0000_s3079" name="Document" r:id="rId5" imgW="3838193" imgH="1971386" progId="Word.Document.12">
                  <p:embed/>
                </p:oleObj>
              </mc:Choice>
              <mc:Fallback>
                <p:oleObj name="Document" r:id="rId5" imgW="3838193" imgH="1971386" progId="Word.Document.12">
                  <p:embed/>
                  <p:pic>
                    <p:nvPicPr>
                      <p:cNvPr id="0" name=""/>
                      <p:cNvPicPr/>
                      <p:nvPr/>
                    </p:nvPicPr>
                    <p:blipFill>
                      <a:blip r:embed="rId6"/>
                      <a:stretch>
                        <a:fillRect/>
                      </a:stretch>
                    </p:blipFill>
                    <p:spPr>
                      <a:xfrm>
                        <a:off x="508000" y="1468536"/>
                        <a:ext cx="8128000" cy="4174928"/>
                      </a:xfrm>
                      <a:prstGeom prst="rect">
                        <a:avLst/>
                      </a:prstGeom>
                    </p:spPr>
                  </p:pic>
                </p:oleObj>
              </mc:Fallback>
            </mc:AlternateContent>
          </a:graphicData>
        </a:graphic>
      </p:graphicFrame>
      <p:sp>
        <p:nvSpPr>
          <p:cNvPr id="5" name="矩形 4"/>
          <p:cNvSpPr/>
          <p:nvPr/>
        </p:nvSpPr>
        <p:spPr>
          <a:xfrm>
            <a:off x="1403543" y="1827246"/>
            <a:ext cx="216129"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3657668" y="1819207"/>
            <a:ext cx="216129"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a:off x="6168685" y="1819207"/>
            <a:ext cx="237742"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1692570" y="2276872"/>
            <a:ext cx="50316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3281158" y="2276872"/>
            <a:ext cx="50316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4735192" y="2276872"/>
            <a:ext cx="608831"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1686005" y="2725216"/>
            <a:ext cx="553483"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3284338" y="2734537"/>
            <a:ext cx="50316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4759180" y="2734537"/>
            <a:ext cx="669714"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1485127" y="3292527"/>
            <a:ext cx="297554"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1751335" y="3812389"/>
            <a:ext cx="297554"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4133115" y="3307638"/>
            <a:ext cx="245913"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4141367" y="3779731"/>
            <a:ext cx="360040"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矩形 18"/>
          <p:cNvSpPr/>
          <p:nvPr/>
        </p:nvSpPr>
        <p:spPr>
          <a:xfrm>
            <a:off x="4265547" y="4571138"/>
            <a:ext cx="270504" cy="4115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矩形 19"/>
          <p:cNvSpPr/>
          <p:nvPr/>
        </p:nvSpPr>
        <p:spPr>
          <a:xfrm>
            <a:off x="3915816" y="5179398"/>
            <a:ext cx="270504"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矩形 20"/>
          <p:cNvSpPr/>
          <p:nvPr/>
        </p:nvSpPr>
        <p:spPr>
          <a:xfrm>
            <a:off x="5296430" y="4611616"/>
            <a:ext cx="297554"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矩形 21"/>
          <p:cNvSpPr/>
          <p:nvPr/>
        </p:nvSpPr>
        <p:spPr>
          <a:xfrm>
            <a:off x="5221066" y="5173379"/>
            <a:ext cx="245913"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28886203"/>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0" nodeType="clickEffect">
                                  <p:stCondLst>
                                    <p:cond delay="0"/>
                                  </p:stCondLst>
                                  <p:childTnLst>
                                    <p:set>
                                      <p:cBhvr>
                                        <p:cTn id="66" dur="1" fill="hold">
                                          <p:stCondLst>
                                            <p:cond delay="0"/>
                                          </p:stCondLst>
                                        </p:cTn>
                                        <p:tgtEl>
                                          <p:spTgt spid="21"/>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0" nodeType="clickEffect">
                                  <p:stCondLst>
                                    <p:cond delay="0"/>
                                  </p:stCondLst>
                                  <p:childTnLst>
                                    <p:set>
                                      <p:cBhvr>
                                        <p:cTn id="70" dur="1" fill="hold">
                                          <p:stCondLst>
                                            <p:cond delay="0"/>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扼要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多指发言或写文章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玷污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弄脏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比喻辱没。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荒谬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极端错误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非常不合情理。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热泪盈眶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眼里饱含着激动的泪水。形容心情非常激动。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自食其力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依靠自己的劳动所得来养活自己。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废寝忘食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顾不上睡觉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忘记了吃饭。形容非常专心、勤奋。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蔚为大观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成为盛大的景象。</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55837815"/>
      </p:ext>
    </p:extLst>
  </p:cSld>
  <p:clrMapOvr>
    <a:masterClrMapping/>
  </p:clrMapOvr>
  <p:transition spd="slow">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360"/>
            <a:ext cx="8128000" cy="41172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按照</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依照</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遵照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人类的明智是一种善于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按照</a:t>
            </a:r>
            <a:r>
              <a:rPr lang="zh-CN" altLang="zh-CN" sz="2200" dirty="0">
                <a:solidFill>
                  <a:srgbClr val="000000"/>
                </a:solidFill>
                <a:latin typeface="Times New Roman" panose="02020603050405020304" pitchFamily="18" charset="0"/>
                <a:cs typeface="Times New Roman" panose="02020603050405020304" pitchFamily="18" charset="0"/>
              </a:rPr>
              <a:t>自己的知识的重要程度来支配它们的本领。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我们报销差旅费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依照</a:t>
            </a:r>
            <a:r>
              <a:rPr lang="zh-CN" altLang="zh-CN" sz="2200" dirty="0">
                <a:solidFill>
                  <a:srgbClr val="000000"/>
                </a:solidFill>
                <a:latin typeface="Times New Roman" panose="02020603050405020304" pitchFamily="18" charset="0"/>
                <a:cs typeface="Times New Roman" panose="02020603050405020304" pitchFamily="18" charset="0"/>
              </a:rPr>
              <a:t>这个规定。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子女们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遵照</a:t>
            </a:r>
            <a:r>
              <a:rPr lang="zh-CN" altLang="zh-CN" sz="2200" dirty="0">
                <a:solidFill>
                  <a:srgbClr val="000000"/>
                </a:solidFill>
                <a:latin typeface="Times New Roman" panose="02020603050405020304" pitchFamily="18" charset="0"/>
                <a:cs typeface="Times New Roman" panose="02020603050405020304" pitchFamily="18" charset="0"/>
              </a:rPr>
              <a:t>父亲遗愿捐建了一所小学。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三者同为介词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介绍行为的根据。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多用于书面语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更适用于国家法规、军政文告等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这时是强调依原样照办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不得走样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通用于各种语体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不带尊敬色彩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多用于书面语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带尊敬色彩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表示遵从依照。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3974164" y="2359766"/>
            <a:ext cx="576064"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3793310" y="3163344"/>
            <a:ext cx="55524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a:off x="1976314" y="3566886"/>
            <a:ext cx="612120"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430240087"/>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742"/>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顽强</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顽固</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固执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有多少岁月我在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顽强</a:t>
            </a:r>
            <a:r>
              <a:rPr lang="zh-CN" altLang="zh-CN" sz="2200" dirty="0">
                <a:solidFill>
                  <a:srgbClr val="000000"/>
                </a:solidFill>
                <a:latin typeface="Times New Roman" panose="02020603050405020304" pitchFamily="18" charset="0"/>
                <a:cs typeface="Times New Roman" panose="02020603050405020304" pitchFamily="18" charset="0"/>
              </a:rPr>
              <a:t>的劳动中避开我个人所受的欺凌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我获得了社会的承认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可是我什么没有忍受过啊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在当今经济全球化日益加强的情况下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美国依然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顽固</a:t>
            </a:r>
            <a:r>
              <a:rPr lang="zh-CN" altLang="zh-CN" sz="2200" dirty="0">
                <a:solidFill>
                  <a:srgbClr val="000000"/>
                </a:solidFill>
                <a:latin typeface="Times New Roman" panose="02020603050405020304" pitchFamily="18" charset="0"/>
                <a:cs typeface="Times New Roman" panose="02020603050405020304" pitchFamily="18" charset="0"/>
              </a:rPr>
              <a:t>坚持贸易保护主义的做法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是不得人心的。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固执</a:t>
            </a:r>
            <a:r>
              <a:rPr lang="zh-CN" altLang="zh-CN" sz="2200" dirty="0">
                <a:solidFill>
                  <a:srgbClr val="000000"/>
                </a:solidFill>
                <a:latin typeface="Times New Roman" panose="02020603050405020304" pitchFamily="18" charset="0"/>
                <a:cs typeface="Times New Roman" panose="02020603050405020304" pitchFamily="18" charset="0"/>
              </a:rPr>
              <a:t>地拒绝了所有摄影记者的拍照。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三者都是形容词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不易变化、不易动摇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是中性词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用在褒义的方面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表示不怕困难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坚强不屈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用在贬义的方面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表示坚持错误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顽抗到底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是贬义词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表示思想保守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不愿意接受新鲜事物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或立场反动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不肯改变等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是贬义词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表示坚持己见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不肯改变。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3131840" y="1960376"/>
            <a:ext cx="576064"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6872062" y="2763350"/>
            <a:ext cx="50405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a:off x="1450453" y="3570061"/>
            <a:ext cx="554462"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487141328"/>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1277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《给罗曼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罗兰的一封信》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您问我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为什么手工劳动是真正的幸福的一个重要条件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他们不过是利用着他们以为是有利的地位而已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这一部分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托尔斯泰首先对罗曼</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罗兰提出的问题进行了初步解释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他认为手工劳动并不是独立的原则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而是道德原则指导下的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最普通和最自然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的运用方式。这首先是对他所处时代的精神状况的尖锐批判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因为使自己脱离手工劳动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无偿地享用那些贫穷、无知而不幸的阶级的劳动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是那个腐化社会的主要弊端。要做一个真诚地抱有基督教、哲学或者人道的有信念的人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首先就是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从事照料自己个人的手工劳动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托尔斯泰提出了一条最基本的道德原则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尽可能少地迫使别人为自己服务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尽可能多地为别人服务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尽可能少地有求于别人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尽可能多地给予别人。</a:t>
            </a:r>
            <a:r>
              <a:rPr lang="en-US" altLang="zh-CN" sz="2200" dirty="0" smtClean="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271</TotalTime>
  <Words>2829</Words>
  <Application>Microsoft Office PowerPoint</Application>
  <PresentationFormat>全屏显示(4:3)</PresentationFormat>
  <Paragraphs>132</Paragraphs>
  <Slides>24</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36" baseType="lpstr">
      <vt:lpstr>NEU-BZ-S92</vt:lpstr>
      <vt:lpstr>方正宋黑_GBK</vt:lpstr>
      <vt:lpstr>方正艺黑简体</vt:lpstr>
      <vt:lpstr>黑体</vt:lpstr>
      <vt:lpstr>楷体</vt:lpstr>
      <vt:lpstr>宋体</vt:lpstr>
      <vt:lpstr>微软雅黑</vt:lpstr>
      <vt:lpstr>Arial</vt:lpstr>
      <vt:lpstr>Calibri</vt:lpstr>
      <vt:lpstr>Times New Roman</vt:lpstr>
      <vt:lpstr>测控设计模板14新</vt:lpstr>
      <vt:lpstr>Document</vt:lpstr>
      <vt:lpstr>1.给罗曼·罗兰的一封信 2.通向友人之路(节选)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运动的描述</dc:title>
  <dc:creator>dbc</dc:creator>
  <cp:lastModifiedBy>Windows User</cp:lastModifiedBy>
  <cp:revision>34</cp:revision>
  <dcterms:created xsi:type="dcterms:W3CDTF">2016-04-22T00:11:50Z</dcterms:created>
  <dcterms:modified xsi:type="dcterms:W3CDTF">2016-07-14T03:11:15Z</dcterms:modified>
</cp:coreProperties>
</file>