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  <p:sldMasterId id="2147483683" r:id="rId3"/>
  </p:sldMasterIdLst>
  <p:notesMasterIdLst>
    <p:notesMasterId r:id="rId34"/>
  </p:notesMasterIdLst>
  <p:handoutMasterIdLst>
    <p:handoutMasterId r:id="rId35"/>
  </p:handoutMasterIdLst>
  <p:sldIdLst>
    <p:sldId id="580" r:id="rId4"/>
    <p:sldId id="523" r:id="rId5"/>
    <p:sldId id="1007" r:id="rId6"/>
    <p:sldId id="323" r:id="rId7"/>
    <p:sldId id="632" r:id="rId8"/>
    <p:sldId id="1028" r:id="rId9"/>
    <p:sldId id="639" r:id="rId10"/>
    <p:sldId id="928" r:id="rId11"/>
    <p:sldId id="992" r:id="rId12"/>
    <p:sldId id="998" r:id="rId13"/>
    <p:sldId id="999" r:id="rId14"/>
    <p:sldId id="1000" r:id="rId15"/>
    <p:sldId id="973" r:id="rId16"/>
    <p:sldId id="916" r:id="rId17"/>
    <p:sldId id="1001" r:id="rId18"/>
    <p:sldId id="1002" r:id="rId19"/>
    <p:sldId id="1003" r:id="rId20"/>
    <p:sldId id="1030" r:id="rId21"/>
    <p:sldId id="1031" r:id="rId22"/>
    <p:sldId id="1032" r:id="rId23"/>
    <p:sldId id="1033" r:id="rId24"/>
    <p:sldId id="1029" r:id="rId25"/>
    <p:sldId id="1010" r:id="rId26"/>
    <p:sldId id="1035" r:id="rId27"/>
    <p:sldId id="1036" r:id="rId28"/>
    <p:sldId id="937" r:id="rId29"/>
    <p:sldId id="938" r:id="rId30"/>
    <p:sldId id="939" r:id="rId31"/>
    <p:sldId id="940" r:id="rId32"/>
    <p:sldId id="971" r:id="rId33"/>
  </p:sldIdLst>
  <p:sldSz cx="9144000" cy="5143500" type="screen16x9"/>
  <p:notesSz cx="6858000" cy="9144000"/>
  <p:embeddedFontLst>
    <p:embeddedFont>
      <p:font typeface="微软雅黑" pitchFamily="34" charset="-122"/>
      <p:regular r:id="rId36"/>
      <p:bold r:id="rId37"/>
    </p:embeddedFont>
    <p:embeddedFont>
      <p:font typeface="黑体" pitchFamily="49" charset="-122"/>
      <p:regular r:id="rId38"/>
    </p:embeddedFont>
    <p:embeddedFont>
      <p:font typeface="Tahoma" pitchFamily="34" charset="0"/>
      <p:regular r:id="rId39"/>
      <p:bold r:id="rId40"/>
    </p:embeddedFont>
    <p:embeddedFont>
      <p:font typeface="楷体" pitchFamily="49" charset="-122"/>
      <p:regular r:id="rId41"/>
    </p:embeddedFont>
    <p:embeddedFont>
      <p:font typeface="幼圆" charset="-122"/>
      <p:regular r:id="rId42"/>
    </p:embeddedFont>
    <p:embeddedFont>
      <p:font typeface="Calibri" pitchFamily="34" charset="0"/>
      <p:regular r:id="rId43"/>
      <p:bold r:id="rId44"/>
      <p:italic r:id="rId45"/>
      <p:boldItalic r:id="rId4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00"/>
    <a:srgbClr val="FF0000"/>
    <a:srgbClr val="FF00FF"/>
    <a:srgbClr val="00B050"/>
    <a:srgbClr val="F8324E"/>
    <a:srgbClr val="AAF208"/>
    <a:srgbClr val="D60093"/>
    <a:srgbClr val="FFFF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83" d="100"/>
          <a:sy n="83" d="100"/>
        </p:scale>
        <p:origin x="-1104" y="-216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127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1.fntdata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2" name="矩形 1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106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24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古今贤文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 cstate="print">
            <a:lum bright="18000" contrast="-12000"/>
          </a:blip>
          <a:stretch>
            <a:fillRect/>
          </a:stretch>
        </p:blipFill>
        <p:spPr>
          <a:xfrm>
            <a:off x="0" y="3173730"/>
            <a:ext cx="2531745" cy="197294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1188085" y="2931795"/>
            <a:ext cx="1871980" cy="1152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>
            <a:lum bright="6000" contrast="24000"/>
          </a:blip>
          <a:srcRect l="34693" t="74108" b="7405"/>
          <a:stretch>
            <a:fillRect/>
          </a:stretch>
        </p:blipFill>
        <p:spPr>
          <a:xfrm>
            <a:off x="5490845" y="3984625"/>
            <a:ext cx="3638550" cy="11620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2" name="矩形 1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106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24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古今贤文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 cstate="print">
            <a:lum bright="18000" contrast="-12000"/>
          </a:blip>
          <a:stretch>
            <a:fillRect/>
          </a:stretch>
        </p:blipFill>
        <p:spPr>
          <a:xfrm>
            <a:off x="0" y="3173730"/>
            <a:ext cx="2531745" cy="197294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1188085" y="2931795"/>
            <a:ext cx="1871980" cy="1152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>
            <a:lum bright="6000" contrast="24000"/>
          </a:blip>
          <a:srcRect l="34693" t="74108" b="7405"/>
          <a:stretch>
            <a:fillRect/>
          </a:stretch>
        </p:blipFill>
        <p:spPr>
          <a:xfrm>
            <a:off x="5490845" y="3984625"/>
            <a:ext cx="3638550" cy="11620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24&#21476;&#20170;&#36132;&#25991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795" y="-5715"/>
            <a:ext cx="9174480" cy="5175250"/>
          </a:xfrm>
          <a:prstGeom prst="rect">
            <a:avLst/>
          </a:prstGeom>
        </p:spPr>
      </p:pic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48760" y="864235"/>
            <a:ext cx="468503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同学们，我们学了不少名人格言、警句，今天我们将集中学习由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句组成的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古今贤文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（勤俭篇、戒骄篇）。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42976" y="642924"/>
            <a:ext cx="5417820" cy="62230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唯勤能补拙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省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俭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可养廉。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Freeform 24"/>
          <p:cNvSpPr/>
          <p:nvPr/>
        </p:nvSpPr>
        <p:spPr bwMode="gray">
          <a:xfrm rot="6974872">
            <a:off x="5288535" y="1128137"/>
            <a:ext cx="588901" cy="74408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14480" y="1928808"/>
            <a:ext cx="4540345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勤能补拙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俭以养廉。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10" y="3214692"/>
            <a:ext cx="7500990" cy="107632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后天的勤奋可以弥补本性的笨拙，勤劳节俭能够培养廉洁公正的品行。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Freeform 24"/>
          <p:cNvSpPr/>
          <p:nvPr/>
        </p:nvSpPr>
        <p:spPr bwMode="gray">
          <a:xfrm rot="6974872">
            <a:off x="5384394" y="2485458"/>
            <a:ext cx="588901" cy="74408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7" grpId="0"/>
      <p:bldP spid="17" grpId="1"/>
      <p:bldP spid="19" grpId="0" bldLvl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472" y="642924"/>
            <a:ext cx="7429552" cy="623248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历览前贤国与家，成由勤俭败由奢。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Freeform 24"/>
          <p:cNvSpPr/>
          <p:nvPr/>
        </p:nvSpPr>
        <p:spPr bwMode="gray">
          <a:xfrm rot="6996575">
            <a:off x="6603884" y="983270"/>
            <a:ext cx="544097" cy="1322391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0330" y="2184079"/>
            <a:ext cx="8072494" cy="10763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历观前代王朝和古老的家风，往往勤俭节约意味着成功，奢侈浮夸意味着失败。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8" grpId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436982" y="741349"/>
            <a:ext cx="5697714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由俭入奢易，由奢入俭难。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34" y="1694490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生活环境从节衣缩食变成丰衣足食，轻而易举；若是丰衣足食变成节衣缩食，那就面有难色。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788" y="632129"/>
            <a:ext cx="7715304" cy="13709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一粥一饭，当思来处不易；半丝半缕，恒念物力维艰。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2143122"/>
            <a:ext cx="7715304" cy="15684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一粥一饭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应当想到得来是不容易的；一丝一线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应常想到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这些东西生产出来是很艰难的。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142978" y="632129"/>
            <a:ext cx="6858048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常将有日思无日，莫待无时思有时。</a:t>
            </a:r>
          </a:p>
        </p:txBody>
      </p:sp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816" y="1641150"/>
            <a:ext cx="79296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在过富有的生活的时候要想到以后可能会过贫穷的日子，不要到了一无所有的时候再来回想以前的美好生活。在物资丰富时要考虑到缺乏的日子，不要到了缺乏时才后悔。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2910" y="785800"/>
            <a:ext cx="7072362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细水长流年年有，好吃懒做福不久。</a:t>
            </a:r>
            <a:endParaRPr lang="zh-CN" altLang="en-US" sz="3400" b="1" dirty="0"/>
          </a:p>
        </p:txBody>
      </p:sp>
      <p:sp>
        <p:nvSpPr>
          <p:cNvPr id="5" name="Freeform 24"/>
          <p:cNvSpPr/>
          <p:nvPr/>
        </p:nvSpPr>
        <p:spPr bwMode="gray">
          <a:xfrm rot="5400000">
            <a:off x="5755107" y="1341652"/>
            <a:ext cx="991278" cy="118387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39800" y="2428875"/>
            <a:ext cx="7459980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   </a:t>
            </a:r>
            <a:r>
              <a:rPr lang="zh-CN" altLang="en-US" sz="3200"/>
              <a:t>节约使用，才能经常不缺用；贪于吃喝，懒于做事，好日子便不长了。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5" grpId="0" bldLvl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449830" y="1903095"/>
            <a:ext cx="4818380" cy="105092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满招损，谦受益。</a:t>
            </a:r>
          </a:p>
        </p:txBody>
      </p:sp>
      <p:sp>
        <p:nvSpPr>
          <p:cNvPr id="6" name="矩形 5"/>
          <p:cNvSpPr/>
          <p:nvPr/>
        </p:nvSpPr>
        <p:spPr>
          <a:xfrm>
            <a:off x="480178" y="119919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骄傲、自满。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0668" y="119919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招来。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126720" y="3458845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损害、损失。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81225" y="110045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谦虚。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905480" y="338646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受到、得到。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606520" y="122111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益处。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071627" y="400051"/>
            <a:ext cx="1554480" cy="645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戒骄篇</a:t>
            </a:r>
          </a:p>
        </p:txBody>
      </p:sp>
      <p:sp>
        <p:nvSpPr>
          <p:cNvPr id="160" name=" 160"/>
          <p:cNvSpPr/>
          <p:nvPr/>
        </p:nvSpPr>
        <p:spPr>
          <a:xfrm rot="18240000">
            <a:off x="2411730" y="1707515"/>
            <a:ext cx="360045" cy="5759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 160"/>
          <p:cNvSpPr/>
          <p:nvPr/>
        </p:nvSpPr>
        <p:spPr>
          <a:xfrm rot="19860000">
            <a:off x="3286125" y="1707515"/>
            <a:ext cx="360045" cy="5759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Freeform 24"/>
          <p:cNvSpPr/>
          <p:nvPr/>
        </p:nvSpPr>
        <p:spPr bwMode="gray">
          <a:xfrm rot="7620000">
            <a:off x="3927475" y="2827655"/>
            <a:ext cx="465455" cy="55562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 160"/>
          <p:cNvSpPr/>
          <p:nvPr/>
        </p:nvSpPr>
        <p:spPr>
          <a:xfrm rot="19860000">
            <a:off x="5083175" y="1678940"/>
            <a:ext cx="360045" cy="5759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Freeform 24"/>
          <p:cNvSpPr/>
          <p:nvPr/>
        </p:nvSpPr>
        <p:spPr bwMode="gray">
          <a:xfrm rot="6660000">
            <a:off x="5883275" y="2791460"/>
            <a:ext cx="465455" cy="55562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 160"/>
          <p:cNvSpPr/>
          <p:nvPr/>
        </p:nvSpPr>
        <p:spPr>
          <a:xfrm rot="20940000">
            <a:off x="6657975" y="1835150"/>
            <a:ext cx="360045" cy="57594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49095" y="4159885"/>
            <a:ext cx="6212840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solidFill>
              <a:srgbClr val="00B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自满招致损失，谦虚得到益处。</a:t>
            </a:r>
            <a:endParaRPr lang="zh-CN" altLang="en-US" sz="3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6" grpId="0"/>
      <p:bldP spid="9" grpId="0"/>
      <p:bldP spid="11" grpId="0"/>
      <p:bldP spid="13" grpId="0"/>
      <p:bldP spid="15" grpId="0"/>
      <p:bldP spid="17" grpId="0"/>
      <p:bldP spid="18" grpId="0" bldLvl="0" animBg="1"/>
      <p:bldP spid="160" grpId="0" animBg="1"/>
      <p:bldP spid="2" grpId="0" bldLvl="0" animBg="1"/>
      <p:bldP spid="3" grpId="0" bldLvl="0" animBg="1"/>
      <p:bldP spid="7" grpId="0" bldLvl="0" animBg="1"/>
      <p:bldP spid="19" grpId="0" bldLvl="0" animBg="1"/>
      <p:bldP spid="20" grpId="0" bldLvl="0" animBg="1"/>
      <p:bldP spid="21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55625" y="1416685"/>
            <a:ext cx="803275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教导人们谦虚是一项美德。自己自满于已取得的成绩，将会招来损失和灾害；谦虚而时时改掉自己的不足，就能因此而得益。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38540" y="687375"/>
            <a:ext cx="7072362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静坐常思己过，闲谈莫论人非。</a:t>
            </a:r>
            <a:endParaRPr lang="zh-CN" altLang="en-US" sz="3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250315" y="1751965"/>
            <a:ext cx="66440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沉静下来要经常自省自己的过失，闲谈的时候莫议论别人的是非得失。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8039" t="12792" r="15909" b="3037"/>
          <a:stretch>
            <a:fillRect/>
          </a:stretch>
        </p:blipFill>
        <p:spPr>
          <a:xfrm>
            <a:off x="3151505" y="2828290"/>
            <a:ext cx="2440305" cy="233235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03300" y="490855"/>
            <a:ext cx="7459980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泰山不拒细壤，故能成其高；江河不拒细流，故能成其深。</a:t>
            </a:r>
            <a:endParaRPr lang="zh-CN" altLang="en-US" sz="3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003300" y="2137410"/>
            <a:ext cx="730758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 </a:t>
            </a:r>
            <a:r>
              <a:rPr lang="zh-CN" altLang="en-US" sz="2800"/>
              <a:t>泰山之所以有这样的高度，正是因为不拒绝渺小的土壤，堆砌而成才能形成如今的成就。江河之所以有这样的深度，正是因为不拒绝细微的溪流，汇流而成才能形成如今的规模。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img.mp.sohu.com/upload/20170701/6aafbaebcc244231a48b97f688440361_th.pn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41028" r="545" b="1663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1689100" y="1287145"/>
            <a:ext cx="5811520" cy="1559560"/>
          </a:xfrm>
          <a:prstGeom prst="roundRect">
            <a:avLst/>
          </a:prstGeom>
          <a:solidFill>
            <a:srgbClr val="FFFFFF">
              <a:alpha val="79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49434" y="1584632"/>
            <a:ext cx="5715039" cy="117602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7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24 古今贤文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999615" y="1430020"/>
            <a:ext cx="5143500" cy="1350010"/>
          </a:xfrm>
          <a:prstGeom prst="roundRect">
            <a:avLst/>
          </a:prstGeom>
          <a:grpFill/>
          <a:ln w="3175">
            <a:solidFill>
              <a:schemeClr val="bg1">
                <a:lumMod val="8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contrast="6000"/>
          </a:blip>
          <a:srcRect t="4282" b="11150"/>
          <a:stretch>
            <a:fillRect/>
          </a:stretch>
        </p:blipFill>
        <p:spPr>
          <a:xfrm>
            <a:off x="-11430" y="-12065"/>
            <a:ext cx="9159240" cy="5164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70" y="-12065"/>
            <a:ext cx="1706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泰山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6000"/>
          </a:blip>
          <a:srcRect t="7944" b="6111"/>
          <a:stretch>
            <a:fillRect/>
          </a:stretch>
        </p:blipFill>
        <p:spPr>
          <a:xfrm>
            <a:off x="-1270" y="-3175"/>
            <a:ext cx="9156065" cy="5165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970" y="-12065"/>
            <a:ext cx="1706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江河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66470" y="330200"/>
            <a:ext cx="7312025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响水不深，深水不响。</a:t>
            </a:r>
            <a:endParaRPr lang="zh-CN" altLang="en-US" sz="3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056005" y="1172845"/>
            <a:ext cx="7465695" cy="119888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 </a:t>
            </a:r>
            <a:r>
              <a:rPr lang="zh-CN" altLang="en-US" sz="2400"/>
              <a:t>投石一试便可知道。深水声音小,浅水声音大。喻指谦虚与骄傲这两种人。告诉我们要成为深水，深藏不露,虚怀若谷。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6005" y="3338195"/>
            <a:ext cx="7465060" cy="82994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        </a:t>
            </a:r>
            <a:r>
              <a:rPr lang="zh-CN" altLang="en-US" sz="2400"/>
              <a:t>瓶中装满水晃不响，装半瓶水时一晃就响。比喻充实的人谦虚寡言，而浅薄的人偏偏爱显示夸耀自己。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66470" y="2452370"/>
            <a:ext cx="7312025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一瓶子不响，半瓶子晃荡。</a:t>
            </a:r>
            <a:endParaRPr lang="zh-CN" altLang="en-US" sz="3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3" grpId="0" animBg="1"/>
      <p:bldP spid="5" grpId="0" animBg="1"/>
      <p:bldP spid="6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00166" y="785800"/>
            <a:ext cx="4429156" cy="772519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人外有人，天外有天。</a:t>
            </a:r>
            <a:endParaRPr lang="zh-CN" altLang="en-US" sz="3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18490" y="2033588"/>
            <a:ext cx="817499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  这两个成语常连用，比喻能人之外还有能人，激励人不能满足于现状。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3379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1165" y="624205"/>
            <a:ext cx="8041005" cy="77089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强中更有强中手，休在人前夸海口。</a:t>
            </a:r>
            <a:endParaRPr lang="zh-CN" altLang="en-US" sz="3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42365" y="1555115"/>
            <a:ext cx="6904990" cy="95313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/>
              <a:t>        </a:t>
            </a:r>
            <a:r>
              <a:rPr lang="zh-CN" altLang="en-US" sz="2800"/>
              <a:t>在强者中间还有更强的人，不要在别人面前自满地夸口。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8855" y="2814955"/>
            <a:ext cx="73799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告诉我们,即使你已经本领高强,取得了很大的成就，也不要自满自足,到处炫耀；要知道,还有比你更高强的人值得你去学习、追赶。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3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6305" y="746760"/>
            <a:ext cx="7312025" cy="1450340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以己之长比人之短，越比越骄傲；以己之短比人之长，越比越虚心。</a:t>
            </a:r>
            <a:endParaRPr lang="zh-CN" altLang="en-US" sz="34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2382520" y="2668905"/>
            <a:ext cx="4379595" cy="645160"/>
          </a:xfrm>
          <a:prstGeom prst="rect">
            <a:avLst/>
          </a:prstGeom>
          <a:solidFill>
            <a:srgbClr val="92D05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要能够正确评价自己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1214428"/>
            <a:ext cx="7786742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课文主要向我们展示了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古今贤文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中有关“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”和“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”的名言警句。启发学生要成为一个有修养，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的有用人。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0694" y="1785932"/>
            <a:ext cx="142876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戒骄篇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0298" y="1785932"/>
            <a:ext cx="150019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勤俭篇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4612" y="2963230"/>
            <a:ext cx="157163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能自律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2928940"/>
            <a:ext cx="157163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会自省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9790" y="747395"/>
            <a:ext cx="7809865" cy="36137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古今贤文（合作篇）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心齐，泰山移。独脚难行，孤掌难鸣。水涨船高，柴多火旺。三个臭皮匠，赛过诸葛亮。一块砖头砌不成墙，一根木头盖不成房。一个篱笆三个桩，一个好汉三个帮。一根竹竿容易弯，三根麻绳难扯断。一花独放不是春，万紫千红春满园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23327" y="3099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1072125"/>
            <a:ext cx="8358246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一、给下面蓝色的字加拼音。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）（    ） （   ） （   ）（   ）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补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拙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养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廉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受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益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不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拒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山</a:t>
            </a:r>
          </a:p>
        </p:txBody>
      </p:sp>
      <p:sp>
        <p:nvSpPr>
          <p:cNvPr id="23" name="矩形 22"/>
          <p:cNvSpPr/>
          <p:nvPr/>
        </p:nvSpPr>
        <p:spPr>
          <a:xfrm>
            <a:off x="917868" y="197167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zhuō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63165" y="1999992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lián</a:t>
            </a:r>
          </a:p>
        </p:txBody>
      </p:sp>
      <p:sp>
        <p:nvSpPr>
          <p:cNvPr id="25" name="矩形 24"/>
          <p:cNvSpPr/>
          <p:nvPr/>
        </p:nvSpPr>
        <p:spPr>
          <a:xfrm>
            <a:off x="4500562" y="192880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yì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3636" y="192880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jù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72383" y="2000563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tài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/>
      <p:bldP spid="24" grpId="0"/>
      <p:bldP spid="25" grpId="0"/>
      <p:bldP spid="26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42844" y="571811"/>
            <a:ext cx="8439463" cy="2561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二、写出下面词语的反义词。</a:t>
            </a:r>
            <a:endParaRPr lang="zh-CN" altLang="en-US" sz="36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骄傲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）   勤劳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）     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短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—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）</a:t>
            </a:r>
          </a:p>
        </p:txBody>
      </p:sp>
      <p:sp>
        <p:nvSpPr>
          <p:cNvPr id="8" name="矩形 7"/>
          <p:cNvSpPr/>
          <p:nvPr/>
        </p:nvSpPr>
        <p:spPr>
          <a:xfrm>
            <a:off x="2379647" y="157193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谦虚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15140" y="15716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懒惰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51361" y="241204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99745" y="599440"/>
            <a:ext cx="8282305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《古今贤文》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为中国古代儿童的启蒙书目。又名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昔时贤文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增广贤文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。书名最早见之于明代万历年间的戏曲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牡丹亭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，据此可推知此书最迟写成于万历年间。后来，经过明、清两代文人的不断增补，才改成现在这个模样。作者一直未见任何书载，只知道清代同治年间儒生周希陶曾进行过重订，很可能是民间创作的结晶。</a:t>
            </a:r>
            <a:endParaRPr kumimoji="1" lang="zh-CN" altLang="en-US" sz="27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28596" y="643319"/>
            <a:ext cx="8001056" cy="283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三、把下面的句子补充完整。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）在羽毛，人美在（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）招损，谦受（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人外有（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），天外有（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00232" y="121442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美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000892" y="11429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勤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71538" y="171449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劳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571604" y="22859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满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572132" y="228599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谦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857488" y="28575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人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572264" y="285750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天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572107" y="598609"/>
            <a:ext cx="8072494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“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贤文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”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是指教导人们做有德行、有才能的人的文章，有警句、格言、谚语等。</a:t>
            </a:r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572135" y="1708468"/>
            <a:ext cx="807339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“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勤俭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”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是勤于劳作而生活俭朴的意思，《勤俭篇》是从古到今与勤俭有关的警句、格言等。</a:t>
            </a: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572424" y="2850970"/>
            <a:ext cx="8358246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“</a:t>
            </a:r>
            <a:r>
              <a:rPr kumimoji="0" lang="zh-CN" sz="28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戒骄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”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是警惕产生骄傲和急躁的情绪的意思，《戒骄篇》是从古到今与骄傲有关的警句、格言等。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 bldLvl="0" animBg="1"/>
      <p:bldP spid="73730" grpId="0" bldLvl="0" animBg="1"/>
      <p:bldP spid="737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5071899" y="1654522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廉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洁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93091" y="1654522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19112" y="1654522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545504" y="162646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恒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3214678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kumimoji="1" lang="zh-CN" altLang="en-US" sz="4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742942" y="3107535"/>
            <a:ext cx="1500393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43094" y="1249986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ǔ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86182" y="1225894"/>
            <a:ext cx="100024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zhuō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00628" y="1225894"/>
            <a:ext cx="10750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lián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30022" y="1201408"/>
            <a:ext cx="10715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héng</a:t>
            </a:r>
            <a:endParaRPr lang="zh-CN" altLang="en-US" sz="30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85984" y="2625328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sz="3000" dirty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yì</a:t>
            </a:r>
          </a:p>
        </p:txBody>
      </p:sp>
      <p:sp>
        <p:nvSpPr>
          <p:cNvPr id="28" name="矩形 27"/>
          <p:cNvSpPr/>
          <p:nvPr/>
        </p:nvSpPr>
        <p:spPr>
          <a:xfrm>
            <a:off x="4714876" y="2625328"/>
            <a:ext cx="10181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86004" y="262532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607901" y="310753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29388" y="2643188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5978837" y="3125395"/>
            <a:ext cx="122602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壤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091" y="42050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3539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498651" y="169930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6866" y="17240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0156" y="17316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50661" y="172089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9831" y="31553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17546" y="31972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9146" y="315789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41316" y="31553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14" grpId="0" bldLvl="0" animBg="1"/>
      <p:bldP spid="8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.zcool.cn/community/012d4457e4f6e00000018c1bc4a87b.jpg@900w_1l_2o_100sh.jpg"/>
          <p:cNvPicPr>
            <a:picLocks noChangeAspect="1" noChangeArrowheads="1"/>
          </p:cNvPicPr>
          <p:nvPr/>
        </p:nvPicPr>
        <p:blipFill>
          <a:blip r:embed="rId2" cstate="print"/>
          <a:srcRect r="8441"/>
          <a:stretch>
            <a:fillRect/>
          </a:stretch>
        </p:blipFill>
        <p:spPr bwMode="auto">
          <a:xfrm>
            <a:off x="563" y="48"/>
            <a:ext cx="9143110" cy="5143669"/>
          </a:xfrm>
          <a:prstGeom prst="rect">
            <a:avLst/>
          </a:prstGeom>
          <a:noFill/>
        </p:spPr>
      </p:pic>
      <p:sp>
        <p:nvSpPr>
          <p:cNvPr id="7" name="文本框 9"/>
          <p:cNvSpPr txBox="1"/>
          <p:nvPr/>
        </p:nvSpPr>
        <p:spPr>
          <a:xfrm>
            <a:off x="77470" y="611505"/>
            <a:ext cx="23558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一起来读</a:t>
            </a:r>
          </a:p>
        </p:txBody>
      </p:sp>
      <p:sp>
        <p:nvSpPr>
          <p:cNvPr id="20" name="矩形 19"/>
          <p:cNvSpPr/>
          <p:nvPr/>
        </p:nvSpPr>
        <p:spPr>
          <a:xfrm rot="433976">
            <a:off x="5110296" y="1238611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拒</a:t>
            </a:r>
          </a:p>
        </p:txBody>
      </p:sp>
      <p:sp>
        <p:nvSpPr>
          <p:cNvPr id="21" name="矩形 20"/>
          <p:cNvSpPr/>
          <p:nvPr/>
        </p:nvSpPr>
        <p:spPr>
          <a:xfrm>
            <a:off x="10134919" y="2625890"/>
            <a:ext cx="685822" cy="68582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 rot="433976">
            <a:off x="5110739" y="123827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益</a:t>
            </a:r>
          </a:p>
        </p:txBody>
      </p:sp>
      <p:sp>
        <p:nvSpPr>
          <p:cNvPr id="23" name="矩形 22"/>
          <p:cNvSpPr/>
          <p:nvPr/>
        </p:nvSpPr>
        <p:spPr>
          <a:xfrm rot="433976">
            <a:off x="5023710" y="1321493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恒</a:t>
            </a:r>
          </a:p>
        </p:txBody>
      </p:sp>
      <p:sp>
        <p:nvSpPr>
          <p:cNvPr id="24" name="矩形 23"/>
          <p:cNvSpPr/>
          <p:nvPr/>
        </p:nvSpPr>
        <p:spPr>
          <a:xfrm rot="433976">
            <a:off x="5023710" y="123827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壤</a:t>
            </a:r>
          </a:p>
        </p:txBody>
      </p:sp>
      <p:sp>
        <p:nvSpPr>
          <p:cNvPr id="25" name="矩形 24"/>
          <p:cNvSpPr/>
          <p:nvPr/>
        </p:nvSpPr>
        <p:spPr>
          <a:xfrm rot="433976">
            <a:off x="5023744" y="1238341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泰</a:t>
            </a:r>
          </a:p>
        </p:txBody>
      </p:sp>
      <p:sp>
        <p:nvSpPr>
          <p:cNvPr id="26" name="矩形 25"/>
          <p:cNvSpPr/>
          <p:nvPr/>
        </p:nvSpPr>
        <p:spPr>
          <a:xfrm rot="433976">
            <a:off x="5023710" y="123827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廉</a:t>
            </a:r>
          </a:p>
        </p:txBody>
      </p:sp>
      <p:sp>
        <p:nvSpPr>
          <p:cNvPr id="27" name="矩形 26"/>
          <p:cNvSpPr/>
          <p:nvPr/>
        </p:nvSpPr>
        <p:spPr>
          <a:xfrm rot="433976">
            <a:off x="5095465" y="123827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拙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832860" y="297180"/>
            <a:ext cx="397510" cy="352425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4342765" y="233045"/>
            <a:ext cx="163766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428596" y="1785932"/>
            <a:ext cx="8215370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课文主要是围绕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两方面的名言警句。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86314" y="1785932"/>
            <a:ext cx="106182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勤俭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1264285" y="972820"/>
            <a:ext cx="5804535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课文主要写了什么内容？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6578" y="1785932"/>
            <a:ext cx="1061829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戒骄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536936" y="34471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39739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2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212" r="3334"/>
          <a:stretch>
            <a:fillRect/>
          </a:stretch>
        </p:blipFill>
        <p:spPr>
          <a:xfrm>
            <a:off x="7013575" y="500380"/>
            <a:ext cx="2129790" cy="180149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14665" y="1365557"/>
            <a:ext cx="56921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鸟美在羽毛，人美在勤劳。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2197732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意思是说人要勤劳，劳动者是最美的。</a:t>
            </a:r>
          </a:p>
        </p:txBody>
      </p:sp>
      <p:sp>
        <p:nvSpPr>
          <p:cNvPr id="16" name="环形箭头 15"/>
          <p:cNvSpPr/>
          <p:nvPr/>
        </p:nvSpPr>
        <p:spPr>
          <a:xfrm>
            <a:off x="2786050" y="1643056"/>
            <a:ext cx="1285884" cy="1000132"/>
          </a:xfrm>
          <a:prstGeom prst="circular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上弧形箭头 16"/>
          <p:cNvSpPr/>
          <p:nvPr/>
        </p:nvSpPr>
        <p:spPr>
          <a:xfrm rot="2874820">
            <a:off x="5818502" y="1643140"/>
            <a:ext cx="2857520" cy="1000132"/>
          </a:xfrm>
          <a:prstGeom prst="curvedDownArrow">
            <a:avLst/>
          </a:prstGeom>
          <a:solidFill>
            <a:srgbClr val="AAF20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1627" y="400051"/>
            <a:ext cx="1554480" cy="645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勤俭篇</a:t>
            </a:r>
          </a:p>
        </p:txBody>
      </p:sp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00350" y="3426239"/>
            <a:ext cx="8143932" cy="119888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衡量一个人美不美首先要看他的心灵和对劳动的态度。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bldLvl="0" animBg="1"/>
      <p:bldP spid="18" grpId="0" bldLvl="0" animBg="1"/>
      <p:bldP spid="481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14414" y="714362"/>
            <a:ext cx="7143800" cy="62230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马有四蹄行千里，人有两手创奇迹。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5784" y="1442714"/>
            <a:ext cx="757242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指人只要勤奋，就能用自己的双手创造出奇迹，就像马的四蹄能奔跑千里一样。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2910" y="2865120"/>
            <a:ext cx="4066540" cy="22860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1803</Words>
  <Application>Microsoft Office PowerPoint</Application>
  <PresentationFormat>全屏显示(16:9)</PresentationFormat>
  <Paragraphs>131</Paragraphs>
  <Slides>30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Times New Roman</vt:lpstr>
      <vt:lpstr>微软雅黑</vt:lpstr>
      <vt:lpstr>黑体</vt:lpstr>
      <vt:lpstr>Kaiti SC</vt:lpstr>
      <vt:lpstr>Heiti SC Light</vt:lpstr>
      <vt:lpstr>Tahoma</vt:lpstr>
      <vt:lpstr>楷体</vt:lpstr>
      <vt:lpstr>GB Pinyinok-B</vt:lpstr>
      <vt:lpstr>幼圆</vt:lpstr>
      <vt:lpstr>Calibri</vt:lpstr>
      <vt:lpstr>1_Office 主题​​</vt:lpstr>
      <vt:lpstr>自定义设计方案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2019-01-21T06:57:29Z</dcterms:modified>
  <cp:category>语文备课大师【全免费】</cp:category>
</cp:coreProperties>
</file>