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7" r:id="rId3"/>
    <p:sldId id="258" r:id="rId4"/>
    <p:sldId id="259" r:id="rId5"/>
    <p:sldId id="265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282" r:id="rId19"/>
    <p:sldId id="264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CD504B"/>
    <a:srgbClr val="CE5753"/>
    <a:srgbClr val="CF5854"/>
    <a:srgbClr val="5C799F"/>
    <a:srgbClr val="CF5755"/>
    <a:srgbClr val="5B7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0" autoAdjust="0"/>
    <p:restoredTop sz="9466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6FD53-6449-456F-B94C-EA834F7AB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08EBD-1295-4323-B9B9-C139B491E6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 hasCustomPrompt="1"/>
          </p:nvPr>
        </p:nvSpPr>
        <p:spPr>
          <a:xfrm>
            <a:off x="1979713" y="2427289"/>
            <a:ext cx="2663726" cy="18002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photo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6011863" y="1131889"/>
            <a:ext cx="1873250" cy="26638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photo</a:t>
            </a:r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del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mpty_p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without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8567731" y="421177"/>
            <a:ext cx="573773" cy="1"/>
          </a:xfrm>
          <a:prstGeom prst="line">
            <a:avLst/>
          </a:prstGeom>
          <a:ln w="25400">
            <a:solidFill>
              <a:srgbClr val="DCDEE0"/>
            </a:solidFill>
            <a:miter lim="400000"/>
          </a:ln>
        </p:spPr>
        <p:txBody>
          <a:bodyPr lIns="19050" tIns="19050" rIns="19050" bIns="19050" anchor="ctr"/>
          <a:lstStyle/>
          <a:p>
            <a:pPr>
              <a:defRPr sz="3200"/>
            </a:pPr>
            <a:endParaRPr sz="1200"/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5BE8B-E56F-4832-90D3-FA4DFA422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EA696-5187-4552-B0DF-17FC6F3ACB0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9"/>
          <p:cNvSpPr txBox="1">
            <a:spLocks noChangeArrowheads="1"/>
          </p:cNvSpPr>
          <p:nvPr/>
        </p:nvSpPr>
        <p:spPr bwMode="auto">
          <a:xfrm>
            <a:off x="3321776" y="3521154"/>
            <a:ext cx="2703195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29"/>
          <p:cNvSpPr txBox="1">
            <a:spLocks noChangeArrowheads="1"/>
          </p:cNvSpPr>
          <p:nvPr/>
        </p:nvSpPr>
        <p:spPr bwMode="auto">
          <a:xfrm>
            <a:off x="6695599" y="3351848"/>
            <a:ext cx="1147763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19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0820" y="2367439"/>
            <a:ext cx="3845719" cy="6748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1884" y="959168"/>
            <a:ext cx="2063591" cy="97393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59919" y="1185656"/>
            <a:ext cx="4626908" cy="197348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长美黑简" pitchFamily="49" charset="-122"/>
                <a:ea typeface="汉仪长美黑简" pitchFamily="49" charset="-122"/>
              </a:rPr>
              <a:t>习作</a:t>
            </a:r>
            <a:endParaRPr lang="zh-CN" altLang="en-US" sz="5000" dirty="0">
              <a:solidFill>
                <a:schemeClr val="tx1">
                  <a:lumMod val="75000"/>
                  <a:lumOff val="25000"/>
                </a:schemeClr>
              </a:solidFill>
              <a:latin typeface="汉仪长美黑简" pitchFamily="49" charset="-122"/>
              <a:ea typeface="汉仪长美黑简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长美黑简" pitchFamily="49" charset="-122"/>
                <a:ea typeface="汉仪长美黑简" pitchFamily="49" charset="-122"/>
              </a:rPr>
              <a:t>神奇的探险之旅</a:t>
            </a:r>
            <a:endParaRPr lang="zh-CN" altLang="en-US" sz="5000" dirty="0">
              <a:solidFill>
                <a:schemeClr val="tx1">
                  <a:lumMod val="75000"/>
                  <a:lumOff val="25000"/>
                </a:schemeClr>
              </a:solidFill>
              <a:latin typeface="汉仪长美黑简" pitchFamily="49" charset="-122"/>
              <a:ea typeface="汉仪长美黑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4399" y="884397"/>
            <a:ext cx="7334726" cy="3946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40000"/>
              </a:lnSpc>
            </a:pPr>
            <a:r>
              <a:rPr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修改步骤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（1）修改错别字。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（2）修改不通顺的句子。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（3）修改啰嗦的段落。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7010877" y="3247073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2" name="Half Frame 26"/>
          <p:cNvSpPr/>
          <p:nvPr/>
        </p:nvSpPr>
        <p:spPr>
          <a:xfrm>
            <a:off x="383858" y="1135380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</p:cSld>
  <p:clrMapOvr>
    <a:masterClrMapping/>
  </p:clrMapOvr>
  <p:transition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0083" y="1162050"/>
            <a:ext cx="7824311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41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引导学生先回顾本次习作的具体要求,根据习作要求同学间互评互改,发现习作中的优点和不足。小组内交流推荐优秀习作</a:t>
            </a: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7010400" y="3025140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7191375" y="3216593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1019" y="1177290"/>
            <a:ext cx="8081963" cy="3808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4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通过欣赏佳作,增强学生的自信心,体验习作的乐趣。同时引导学生从佳作中受到启发,找出自己的不足,再次完善自己的习作</a:t>
            </a:r>
            <a:r>
              <a:rPr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（1）小组内交流修改习作。</a:t>
            </a:r>
            <a:endParaRPr sz="3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sz="3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（2）推荐本组优秀习作。   </a:t>
            </a:r>
            <a:endParaRPr sz="3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7010877" y="3247073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2" name="Half Frame 26"/>
          <p:cNvSpPr/>
          <p:nvPr/>
        </p:nvSpPr>
        <p:spPr>
          <a:xfrm>
            <a:off x="383858" y="1135380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</p:cSld>
  <p:clrMapOvr>
    <a:masterClrMapping/>
  </p:clrMapOvr>
  <p:transition>
    <p:cover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欣赏佳作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49" y="1318260"/>
            <a:ext cx="7677150" cy="36547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39515" y="271939"/>
            <a:ext cx="1604963" cy="1666399"/>
            <a:chOff x="7302" y="2019"/>
            <a:chExt cx="3370" cy="3499"/>
          </a:xfrm>
        </p:grpSpPr>
        <p:sp>
          <p:nvSpPr>
            <p:cNvPr id="4" name="菱形 3"/>
            <p:cNvSpPr/>
            <p:nvPr/>
          </p:nvSpPr>
          <p:spPr>
            <a:xfrm>
              <a:off x="7302" y="2019"/>
              <a:ext cx="3370" cy="32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7302" y="2304"/>
              <a:ext cx="3370" cy="3214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79" y="3203"/>
              <a:ext cx="30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</a:t>
              </a:r>
              <a:endParaRPr lang="en-US" altLang="zh-CN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14914" y="1934052"/>
            <a:ext cx="6714649" cy="2422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全班推荐佳作，引导学生从佳作中受到启发。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欣赏佳作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49" y="1318260"/>
            <a:ext cx="7677150" cy="36547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39515" y="271939"/>
            <a:ext cx="1604963" cy="1666399"/>
            <a:chOff x="7302" y="2019"/>
            <a:chExt cx="3370" cy="3499"/>
          </a:xfrm>
        </p:grpSpPr>
        <p:sp>
          <p:nvSpPr>
            <p:cNvPr id="4" name="菱形 3"/>
            <p:cNvSpPr/>
            <p:nvPr/>
          </p:nvSpPr>
          <p:spPr>
            <a:xfrm>
              <a:off x="7302" y="2019"/>
              <a:ext cx="3370" cy="32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7302" y="2304"/>
              <a:ext cx="3370" cy="3214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79" y="3203"/>
              <a:ext cx="30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</a:t>
              </a:r>
              <a:endParaRPr lang="en-US" altLang="zh-CN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80637" y="1802606"/>
            <a:ext cx="7025164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、大屏幕展示佳作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师生共评改。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、引导学生课下继续修改作品。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、让学生谈修改习作的收获体会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endParaRPr lang="en-US" altLang="zh-CN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誊抄习作</a:t>
            </a:r>
            <a:r>
              <a:rPr lang="en-US" alt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引导学生把兴趣保持下去。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欣赏佳作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49" y="1318260"/>
            <a:ext cx="7677150" cy="36547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739515" y="271939"/>
            <a:ext cx="1604963" cy="1666399"/>
            <a:chOff x="7302" y="2019"/>
            <a:chExt cx="3370" cy="3499"/>
          </a:xfrm>
        </p:grpSpPr>
        <p:sp>
          <p:nvSpPr>
            <p:cNvPr id="4" name="菱形 3"/>
            <p:cNvSpPr/>
            <p:nvPr/>
          </p:nvSpPr>
          <p:spPr>
            <a:xfrm>
              <a:off x="7302" y="2019"/>
              <a:ext cx="3370" cy="32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7302" y="2304"/>
              <a:ext cx="3370" cy="3214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79" y="3203"/>
              <a:ext cx="30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</a:t>
              </a:r>
              <a:r>
                <a:rPr lang="en-US" altLang="zh-CN" sz="3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en-US" altLang="zh-CN" sz="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14914" y="1651635"/>
            <a:ext cx="6714649" cy="29884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3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习作讲评</a:t>
            </a:r>
            <a:endParaRPr lang="zh-CN" altLang="en-US" sz="3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、肯定长处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培养自信。</a:t>
            </a:r>
            <a:endParaRPr lang="zh-CN" altLang="en-US" sz="3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、生宣读作品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师生共赏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教师予以鼓励和肯定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激发写作兴趣</a:t>
            </a:r>
            <a:r>
              <a:rPr lang="en-US" alt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增强写作信心。</a:t>
            </a:r>
            <a:endParaRPr lang="zh-CN" altLang="en-US" sz="3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5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</a:t>
            </a:r>
            <a:r>
              <a:rPr lang="en-US" sz="8600" dirty="0">
                <a:solidFill>
                  <a:srgbClr val="5C799F"/>
                </a:solidFill>
              </a:rPr>
              <a:t>4</a:t>
            </a:r>
            <a:endParaRPr 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总结点评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誊写习作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2486" y="1177767"/>
            <a:ext cx="7479506" cy="327707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009174" y="1281589"/>
            <a:ext cx="7126605" cy="30694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同学们，这节课你们表现得都非常棒，老师听了你们的探险故事，犹如身临其境，激动不已。在以后的学习中，请相信你们是存在着巨大的潜力的，发挥想象力让我们的生活更精彩吧。</a:t>
            </a:r>
            <a:endParaRPr lang="zh-CN" altLang="en-US" sz="3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总结点评 反思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3196" y="2445544"/>
            <a:ext cx="3717608" cy="5929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7599" y="886301"/>
            <a:ext cx="2279333" cy="1062990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79358" y="2200275"/>
            <a:ext cx="4185285" cy="10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谢谢观看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09048" y="781527"/>
            <a:ext cx="1526381" cy="8310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lang="zh-CN" altLang="en-US" sz="5000" dirty="0">
                <a:solidFill>
                  <a:srgbClr val="CF58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000" dirty="0">
              <a:solidFill>
                <a:srgbClr val="CF58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73768" y="1783557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</a:rPr>
              <a:t>佳作引路，章法导引</a:t>
            </a:r>
            <a:endParaRPr lang="zh-CN" altLang="en-US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95438" y="1762602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1</a:t>
            </a:r>
            <a:endParaRPr lang="en-US" altLang="zh-CN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73768" y="2517458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</a:rPr>
              <a:t>根据所学，练习写作</a:t>
            </a:r>
            <a:endParaRPr lang="zh-CN" altLang="en-US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95438" y="2496503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</a:t>
            </a:r>
            <a:r>
              <a:rPr lang="en-US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73768" y="3841909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总结点评</a:t>
            </a:r>
            <a:r>
              <a:rPr lang="en-US" altLang="zh-CN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 誊写习作</a:t>
            </a:r>
            <a:endParaRPr lang="en-US" altLang="zh-CN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95438" y="3820954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4</a:t>
            </a:r>
            <a:endParaRPr lang="en-US" altLang="zh-CN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73768" y="3219451"/>
            <a:ext cx="4467225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F5854"/>
                </a:solidFill>
                <a:latin typeface="楷体" panose="02010609060101010101" charset="-122"/>
                <a:ea typeface="楷体" panose="02010609060101010101" charset="-122"/>
              </a:rPr>
              <a:t>修改评议，欣赏佳作</a:t>
            </a:r>
            <a:endParaRPr lang="zh-CN" altLang="en-US" sz="3000" b="1" dirty="0">
              <a:solidFill>
                <a:srgbClr val="CF585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95438" y="3198496"/>
            <a:ext cx="177165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Part </a:t>
            </a:r>
            <a:r>
              <a:rPr lang="en-US" sz="3000" b="1" dirty="0">
                <a:solidFill>
                  <a:srgbClr val="5B799F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sz="3000" b="1" dirty="0">
              <a:solidFill>
                <a:srgbClr val="5B799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5137" y="1942147"/>
            <a:ext cx="269558" cy="2288858"/>
            <a:chOff x="5744" y="3866"/>
            <a:chExt cx="566" cy="480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744" y="3866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44" y="5407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744" y="8188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744" y="6880"/>
              <a:ext cx="566" cy="485"/>
            </a:xfrm>
            <a:prstGeom prst="line">
              <a:avLst/>
            </a:prstGeom>
            <a:ln w="25400">
              <a:solidFill>
                <a:srgbClr val="5B79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1" grpId="0"/>
      <p:bldP spid="32" grpId="0"/>
      <p:bldP spid="28" grpId="0"/>
      <p:bldP spid="29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01</a:t>
            </a:r>
            <a:endParaRPr lang="zh-CN" alt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佳作引路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章法导引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7630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佳作引路，章法导引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669" y="1407795"/>
            <a:ext cx="8349139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、这节课老师先请你们来欣赏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一篇探险佳作，读一读，谈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一谈你的想法。</a:t>
            </a:r>
            <a:endParaRPr lang="zh-CN" altLang="en-US" sz="4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807518" y="2726055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6988493" y="2917508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7630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佳作引路，章法导引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669" y="1275874"/>
            <a:ext cx="8349139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、引导学生从探险的内容和写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作方法两方面来评点。这篇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习作有什么值得你学习的？</a:t>
            </a:r>
            <a:endParaRPr lang="zh-CN" altLang="en-US" sz="4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850380" y="3009424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7031355" y="3200876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5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02</a:t>
            </a:r>
            <a:endParaRPr lang="zh-CN" alt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根据所学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练习写作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7630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根据所学，练习写作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669" y="1254443"/>
            <a:ext cx="8349139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1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学生结合所学内容，在故事初稿上列好提纲，开始作文</a:t>
            </a: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1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教师巡视指导，并了解学生的习作情况</a:t>
            </a:r>
            <a:r>
              <a:rPr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946583" y="2843689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7127558" y="3035142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</p:cSld>
  <p:clrMapOvr>
    <a:masterClrMapping/>
  </p:clrMapOvr>
  <p:transition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67237" y="1276943"/>
            <a:ext cx="6809526" cy="23324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12241" y="1744892"/>
            <a:ext cx="1468040" cy="1395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rgbClr val="5C799F"/>
                </a:solidFill>
              </a:rPr>
              <a:t>03</a:t>
            </a:r>
            <a:endParaRPr lang="zh-CN" altLang="en-US" sz="8600" dirty="0">
              <a:solidFill>
                <a:srgbClr val="5C799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4256" y="1418272"/>
            <a:ext cx="3741896" cy="20697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修改评议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dist">
              <a:lnSpc>
                <a:spcPct val="130000"/>
              </a:lnSpc>
              <a:defRPr/>
            </a:pPr>
            <a:r>
              <a:rPr lang="zh-CN" altLang="en-US" sz="5000" b="1" dirty="0">
                <a:solidFill>
                  <a:srgbClr val="CE5753"/>
                </a:solidFill>
                <a:latin typeface="隶书" panose="02010509060101010101" charset="-122"/>
                <a:ea typeface="隶书" panose="02010509060101010101" charset="-122"/>
              </a:rPr>
              <a:t>欣赏佳作</a:t>
            </a:r>
            <a:endParaRPr lang="zh-CN" altLang="en-US" sz="5000" b="1" dirty="0">
              <a:solidFill>
                <a:srgbClr val="CE575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8211" y="284798"/>
            <a:ext cx="3757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修改评议</a:t>
            </a:r>
            <a:endParaRPr lang="zh-CN" altLang="en-US" sz="3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454"/>
          <p:cNvSpPr/>
          <p:nvPr/>
        </p:nvSpPr>
        <p:spPr>
          <a:xfrm>
            <a:off x="191929" y="238125"/>
            <a:ext cx="576739" cy="5767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193" y="1457325"/>
            <a:ext cx="8349139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1、请拿出你的习作，回顾本次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习作的具体要求，先自己进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sz="45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行修改。</a:t>
            </a:r>
            <a:endParaRPr sz="45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Half Frame 26"/>
          <p:cNvSpPr/>
          <p:nvPr/>
        </p:nvSpPr>
        <p:spPr>
          <a:xfrm rot="10800000">
            <a:off x="6807518" y="2726055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  <p:sp>
        <p:nvSpPr>
          <p:cNvPr id="2" name="Half Frame 26"/>
          <p:cNvSpPr/>
          <p:nvPr/>
        </p:nvSpPr>
        <p:spPr>
          <a:xfrm rot="10800000">
            <a:off x="6988493" y="2917508"/>
            <a:ext cx="1658779" cy="1658779"/>
          </a:xfrm>
          <a:prstGeom prst="halfFrame">
            <a:avLst>
              <a:gd name="adj1" fmla="val 4570"/>
              <a:gd name="adj2" fmla="val 39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en-US" sz="1800" dirty="0">
              <a:solidFill>
                <a:prstClr val="black"/>
              </a:solidFill>
              <a:latin typeface="等线" panose="020F0502020204030204"/>
            </a:endParaRPr>
          </a:p>
        </p:txBody>
      </p:sp>
    </p:spTree>
  </p:cSld>
  <p:clrMapOvr>
    <a:masterClrMapping/>
  </p:clrMapOvr>
  <p:transition>
    <p:randomBar dir="vert"/>
  </p:transition>
</p:sld>
</file>

<file path=ppt/theme/theme1.xml><?xml version="1.0" encoding="utf-8"?>
<a:theme xmlns:a="http://schemas.openxmlformats.org/drawingml/2006/main" name="第一PPT模板网-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799F"/>
      </a:accent1>
      <a:accent2>
        <a:srgbClr val="D05854"/>
      </a:accent2>
      <a:accent3>
        <a:srgbClr val="5B799F"/>
      </a:accent3>
      <a:accent4>
        <a:srgbClr val="D05854"/>
      </a:accent4>
      <a:accent5>
        <a:srgbClr val="5B799F"/>
      </a:accent5>
      <a:accent6>
        <a:srgbClr val="D05854"/>
      </a:accent6>
      <a:hlink>
        <a:srgbClr val="3C6345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全屏显示(16:9)</PresentationFormat>
  <Paragraphs>114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汉仪长美黑简</vt:lpstr>
      <vt:lpstr>黑体</vt:lpstr>
      <vt:lpstr>楷体</vt:lpstr>
      <vt:lpstr>隶书</vt:lpstr>
      <vt:lpstr>Calibri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5</cp:revision>
  <dcterms:created xsi:type="dcterms:W3CDTF">2020-01-26T12:52:00Z</dcterms:created>
  <dcterms:modified xsi:type="dcterms:W3CDTF">2021-06-14T09:49:44Z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