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/>
        <p:txBody>
          <a:bodyPr anchor="ctr"/>
          <a:p>
            <a:pPr defTabSz="914400"/>
            <a:r>
              <a:rPr lang="en-US" altLang="zh-CN" sz="9600" kern="1200" baseline="0" dirty="0">
                <a:latin typeface="华文行楷" pitchFamily="2" charset="-122"/>
                <a:ea typeface="华文行楷" pitchFamily="2" charset="-122"/>
              </a:rPr>
              <a:t>7</a:t>
            </a:r>
            <a:r>
              <a:rPr lang="zh-CN" altLang="en-US" sz="9600" kern="1200" baseline="0" dirty="0">
                <a:latin typeface="华文行楷" pitchFamily="2" charset="-122"/>
                <a:ea typeface="华文行楷" pitchFamily="2" charset="-122"/>
              </a:rPr>
              <a:t>、青  年</a:t>
            </a: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/>
        <p:txBody>
          <a:bodyPr anchor="t">
            <a:normAutofit fontScale="60000"/>
          </a:bodyPr>
          <a:p>
            <a:pPr defTabSz="914400">
              <a:lnSpc>
                <a:spcPct val="80000"/>
              </a:lnSpc>
              <a:buSzPct val="85000"/>
            </a:pPr>
            <a:r>
              <a:rPr lang="zh-CN" altLang="en-US" sz="3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（日本）池田大作</a:t>
            </a:r>
            <a:endParaRPr lang="zh-CN" altLang="en-US" sz="3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lnSpc>
                <a:spcPct val="80000"/>
              </a:lnSpc>
              <a:buSzPct val="85000"/>
            </a:pPr>
            <a:endParaRPr lang="zh-CN" altLang="en-US" sz="3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lnSpc>
                <a:spcPct val="80000"/>
              </a:lnSpc>
              <a:buSzPct val="85000"/>
            </a:pPr>
            <a:r>
              <a:rPr lang="zh-CN" altLang="en-US" sz="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endParaRPr lang="zh-CN" altLang="en-US" sz="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lnSpc>
                <a:spcPct val="80000"/>
              </a:lnSpc>
              <a:buSzPct val="85000"/>
            </a:pPr>
            <a:endParaRPr lang="zh-CN" altLang="en-US" sz="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lnSpc>
                <a:spcPct val="80000"/>
              </a:lnSpc>
              <a:buSzPct val="85000"/>
            </a:pPr>
            <a:endParaRPr lang="zh-CN" altLang="en-US" sz="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lnSpc>
                <a:spcPct val="80000"/>
              </a:lnSpc>
              <a:buSzPct val="85000"/>
            </a:pP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制作人：隆尧三中   刘中现</a:t>
            </a:r>
            <a:endParaRPr lang="zh-CN" altLang="en-US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29800">
                                          <p:val>
                                            <p:strVal val="#ppt_h/2"/>
                                          </p:val>
                                        </p:tav>
                                        <p:tav tm="398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59700">
                                          <p:val>
                                            <p:strVal val="#ppt_h"/>
                                          </p:val>
                                        </p:tav>
                                        <p:tav tm="69800">
                                          <p:val>
                                            <p:strVal val="#ppt_h/2"/>
                                          </p:val>
                                        </p:tav>
                                        <p:tav tm="799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19900">
                                          <p:val>
                                            <p:strVal val="#ppt_y-.2"/>
                                          </p:val>
                                        </p:tav>
                                        <p:tav tm="29800">
                                          <p:val>
                                            <p:strVal val="#ppt_y"/>
                                          </p:val>
                                        </p:tav>
                                        <p:tav tm="398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597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800">
                                          <p:val>
                                            <p:strVal val="#ppt_y"/>
                                          </p:val>
                                        </p:tav>
                                        <p:tav tm="799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1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1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1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1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32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32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32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32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dirty="0">
                <a:ea typeface="方正姚体" pitchFamily="2" charset="-122"/>
              </a:rPr>
              <a:t>导语</a:t>
            </a:r>
            <a:endParaRPr lang="zh-CN" altLang="en-US" sz="6000" dirty="0">
              <a:ea typeface="方正姚体" pitchFamily="2" charset="-122"/>
            </a:endParaRPr>
          </a:p>
        </p:txBody>
      </p:sp>
      <p:sp>
        <p:nvSpPr>
          <p:cNvPr id="9219" name="文本占位符 9218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/>
              <a:t>人们把青年看成是未来的希望。</a:t>
            </a:r>
            <a:r>
              <a:rPr lang="zh-CN" altLang="en-US" b="1" dirty="0"/>
              <a:t>毛泽东</a:t>
            </a:r>
            <a:r>
              <a:rPr lang="zh-CN" altLang="en-US" dirty="0"/>
              <a:t>就曾经说过：“你们青年人朝气蓬勃，正在兴旺时期，好像早晨八九点钟的太阳。希望寄托在你们身上。”这句话用比喻的方法激励青年人把握青春，明确自己所担负的历史的、民族的责任，努力奋斗，不断进取。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 noRot="1"/>
          </p:cNvSpPr>
          <p:nvPr>
            <p:ph type="title"/>
          </p:nvPr>
        </p:nvSpPr>
        <p:spPr>
          <a:xfrm>
            <a:off x="1847850" y="-315912"/>
            <a:ext cx="7989888" cy="1763712"/>
          </a:xfrm>
        </p:spPr>
        <p:txBody>
          <a:bodyPr anchor="ctr"/>
          <a:p>
            <a:r>
              <a:rPr lang="zh-CN" altLang="en-US" dirty="0"/>
              <a:t>作者简介</a:t>
            </a:r>
            <a:endParaRPr lang="zh-CN" altLang="en-US" dirty="0"/>
          </a:p>
        </p:txBody>
      </p:sp>
      <p:sp>
        <p:nvSpPr>
          <p:cNvPr id="25603" name="文本占位符 25602"/>
          <p:cNvSpPr>
            <a:spLocks noGrp="1" noRot="1"/>
          </p:cNvSpPr>
          <p:nvPr>
            <p:ph type="body" idx="1"/>
          </p:nvPr>
        </p:nvSpPr>
        <p:spPr>
          <a:xfrm>
            <a:off x="2208213" y="1412875"/>
            <a:ext cx="7772400" cy="4114800"/>
          </a:xfrm>
        </p:spPr>
        <p:txBody>
          <a:bodyPr/>
          <a:p>
            <a:pPr>
              <a:buNone/>
            </a:pPr>
            <a:r>
              <a:rPr lang="en-US" altLang="zh-CN" dirty="0"/>
              <a:t>   </a:t>
            </a:r>
            <a:r>
              <a:rPr lang="zh-CN" altLang="en-US" dirty="0"/>
              <a:t>池田大作先生是著名的社会活动家和日本宗教界的重要领导人，作家、诗人、教育家，他为世界和平、中日友好、中日两国文化交流做出了卓越的贡献。有“和平使者”的称号。</a:t>
            </a:r>
            <a:endParaRPr lang="zh-CN" altLang="en-US" dirty="0"/>
          </a:p>
        </p:txBody>
      </p:sp>
      <p:pic>
        <p:nvPicPr>
          <p:cNvPr id="25605" name="图片 25604" descr="SGI池田會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3976688"/>
            <a:ext cx="2505075" cy="2881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图片 25606" descr="071022ch_yth_u_polisc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538" y="3978275"/>
            <a:ext cx="4178300" cy="287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语录体</a:t>
            </a:r>
            <a:endParaRPr lang="zh-CN" altLang="en-US" dirty="0"/>
          </a:p>
        </p:txBody>
      </p:sp>
      <p:sp>
        <p:nvSpPr>
          <p:cNvPr id="26627" name="文本占位符 26626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/>
              <a:t>即：摘录某人的言论片段构成文章的体裁样式。我们在七年级上册曾学过</a:t>
            </a:r>
            <a:r>
              <a:rPr lang="en-US" altLang="zh-CN" dirty="0"/>
              <a:t>《</a:t>
            </a:r>
            <a:r>
              <a:rPr lang="zh-CN" altLang="en-US" dirty="0"/>
              <a:t>论语十则</a:t>
            </a:r>
            <a:r>
              <a:rPr lang="en-US" altLang="zh-CN" dirty="0"/>
              <a:t>》</a:t>
            </a:r>
            <a:r>
              <a:rPr lang="zh-CN" altLang="en-US" dirty="0"/>
              <a:t>就是这一体裁。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朗读课文并完成注音：</a:t>
            </a:r>
            <a:endParaRPr lang="zh-CN" altLang="en-US" dirty="0"/>
          </a:p>
        </p:txBody>
      </p:sp>
      <p:sp>
        <p:nvSpPr>
          <p:cNvPr id="27651" name="文本占位符 27650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zh-CN" altLang="en-US" b="1" i="1" u="sng" dirty="0">
                <a:solidFill>
                  <a:srgbClr val="FFFFFF"/>
                </a:solidFill>
              </a:rPr>
              <a:t>恪 </a:t>
            </a:r>
            <a:r>
              <a:rPr lang="zh-CN" altLang="en-US" dirty="0"/>
              <a:t>守（ </a:t>
            </a:r>
            <a:r>
              <a:rPr lang="en-US" altLang="zh-CN" dirty="0"/>
              <a:t>k è</a:t>
            </a:r>
            <a:r>
              <a:rPr lang="zh-CN" altLang="en-US" dirty="0"/>
              <a:t>）           </a:t>
            </a:r>
            <a:r>
              <a:rPr lang="zh-CN" altLang="en-US" b="1" i="1" u="sng" dirty="0"/>
              <a:t>矢 </a:t>
            </a:r>
            <a:r>
              <a:rPr lang="zh-CN" altLang="en-US" dirty="0"/>
              <a:t>志 （  </a:t>
            </a:r>
            <a:r>
              <a:rPr lang="en-US" altLang="zh-CN" dirty="0" err="1"/>
              <a:t>sh</a:t>
            </a:r>
            <a:r>
              <a:rPr lang="en-US" altLang="en-US" dirty="0" err="1"/>
              <a:t>ǐ</a:t>
            </a:r>
            <a:r>
              <a:rPr lang="en-US" altLang="zh-CN" dirty="0"/>
              <a:t>    </a:t>
            </a:r>
            <a:r>
              <a:rPr lang="zh-CN" altLang="en-US" dirty="0"/>
              <a:t>）</a:t>
            </a:r>
            <a:endParaRPr lang="zh-CN" altLang="en-US" dirty="0"/>
          </a:p>
          <a:p>
            <a:pPr lvl="1">
              <a:buNone/>
            </a:pPr>
            <a:endParaRPr lang="zh-CN" altLang="en-US" dirty="0"/>
          </a:p>
          <a:p>
            <a:r>
              <a:rPr lang="zh-CN" altLang="en-US" b="1" i="1" dirty="0"/>
              <a:t>倒</a:t>
            </a:r>
            <a:r>
              <a:rPr lang="zh-CN" altLang="en-US" b="1" i="1" u="sng" dirty="0"/>
              <a:t>坍</a:t>
            </a:r>
            <a:r>
              <a:rPr lang="zh-CN" altLang="en-US" b="1" dirty="0"/>
              <a:t>（  </a:t>
            </a:r>
            <a:r>
              <a:rPr lang="en-US" altLang="zh-CN" b="1" dirty="0" err="1"/>
              <a:t>t</a:t>
            </a:r>
            <a:r>
              <a:rPr lang="en-US" altLang="en-US" b="1" dirty="0" err="1"/>
              <a:t>ā</a:t>
            </a:r>
            <a:r>
              <a:rPr lang="en-US" altLang="zh-CN" b="1" dirty="0" err="1"/>
              <a:t>n</a:t>
            </a:r>
            <a:r>
              <a:rPr lang="en-US" altLang="zh-CN" b="1" dirty="0"/>
              <a:t>    </a:t>
            </a:r>
            <a:r>
              <a:rPr lang="zh-CN" altLang="en-US" b="1" dirty="0"/>
              <a:t>）       气 </a:t>
            </a:r>
            <a:r>
              <a:rPr lang="zh-CN" altLang="en-US" b="1" i="1" u="sng" dirty="0"/>
              <a:t>馁 </a:t>
            </a:r>
            <a:r>
              <a:rPr lang="zh-CN" altLang="en-US" dirty="0"/>
              <a:t>（  </a:t>
            </a:r>
            <a:r>
              <a:rPr lang="en-US" altLang="zh-CN" dirty="0" err="1"/>
              <a:t>n</a:t>
            </a:r>
            <a:r>
              <a:rPr lang="en-US" altLang="en-US" dirty="0" err="1"/>
              <a:t>ě</a:t>
            </a:r>
            <a:r>
              <a:rPr lang="en-US" altLang="zh-CN" dirty="0" err="1"/>
              <a:t>i</a:t>
            </a:r>
            <a:r>
              <a:rPr lang="en-US" altLang="zh-CN" dirty="0"/>
              <a:t>    </a:t>
            </a:r>
            <a:r>
              <a:rPr lang="zh-CN" altLang="en-US" dirty="0"/>
              <a:t>）</a:t>
            </a:r>
            <a:endParaRPr lang="zh-CN" altLang="en-US" dirty="0"/>
          </a:p>
          <a:p>
            <a:endParaRPr lang="zh-CN" altLang="en-US" b="1" i="1" dirty="0"/>
          </a:p>
          <a:p>
            <a:r>
              <a:rPr lang="zh-CN" altLang="en-US" b="1" i="1" u="sng" dirty="0"/>
              <a:t>懦</a:t>
            </a:r>
            <a:r>
              <a:rPr lang="zh-CN" altLang="en-US" b="1" i="1" dirty="0"/>
              <a:t> </a:t>
            </a:r>
            <a:r>
              <a:rPr lang="zh-CN" altLang="en-US" dirty="0"/>
              <a:t>弱（ </a:t>
            </a:r>
            <a:r>
              <a:rPr lang="en-US" altLang="zh-CN" dirty="0" err="1"/>
              <a:t>nu</a:t>
            </a:r>
            <a:r>
              <a:rPr lang="en-US" altLang="en-US" dirty="0" err="1"/>
              <a:t>ò</a:t>
            </a:r>
            <a:r>
              <a:rPr lang="en-US" altLang="zh-CN" dirty="0"/>
              <a:t>     </a:t>
            </a:r>
            <a:r>
              <a:rPr lang="zh-CN" altLang="en-US" dirty="0"/>
              <a:t>）      </a:t>
            </a:r>
            <a:r>
              <a:rPr lang="zh-CN" altLang="en-US" u="sng" dirty="0"/>
              <a:t> </a:t>
            </a:r>
            <a:r>
              <a:rPr lang="zh-CN" altLang="en-US" b="1" i="1" u="sng" dirty="0"/>
              <a:t>潦</a:t>
            </a:r>
            <a:r>
              <a:rPr lang="zh-CN" altLang="en-US" b="1" i="1" dirty="0"/>
              <a:t> </a:t>
            </a:r>
            <a:r>
              <a:rPr lang="zh-CN" altLang="en-US" dirty="0"/>
              <a:t>倒 （  </a:t>
            </a:r>
            <a:r>
              <a:rPr lang="en-US" altLang="zh-CN" dirty="0" err="1"/>
              <a:t>li</a:t>
            </a:r>
            <a:r>
              <a:rPr lang="en-US" altLang="en-US" dirty="0" err="1"/>
              <a:t>á</a:t>
            </a:r>
            <a:r>
              <a:rPr lang="en-US" altLang="zh-CN" dirty="0" err="1"/>
              <a:t>o</a:t>
            </a:r>
            <a:r>
              <a:rPr lang="en-US" altLang="zh-CN" dirty="0"/>
              <a:t>     </a:t>
            </a:r>
            <a:r>
              <a:rPr lang="zh-CN" altLang="en-US" dirty="0"/>
              <a:t>）</a:t>
            </a:r>
            <a:endParaRPr lang="zh-CN" altLang="en-US" dirty="0"/>
          </a:p>
          <a:p>
            <a:endParaRPr lang="zh-CN" altLang="en-US" b="1" i="1" dirty="0"/>
          </a:p>
          <a:p>
            <a:r>
              <a:rPr lang="zh-CN" altLang="en-US" b="1" i="1" u="sng" dirty="0"/>
              <a:t>魅 </a:t>
            </a:r>
            <a:r>
              <a:rPr lang="zh-CN" altLang="en-US" dirty="0"/>
              <a:t>力（ </a:t>
            </a:r>
            <a:r>
              <a:rPr lang="en-US" altLang="zh-CN" dirty="0" err="1"/>
              <a:t>m</a:t>
            </a:r>
            <a:r>
              <a:rPr lang="en-US" altLang="en-US" dirty="0" err="1"/>
              <a:t>è</a:t>
            </a:r>
            <a:r>
              <a:rPr lang="en-US" altLang="zh-CN" dirty="0" err="1"/>
              <a:t>i</a:t>
            </a:r>
            <a:r>
              <a:rPr lang="en-US" altLang="zh-CN" dirty="0"/>
              <a:t>     </a:t>
            </a:r>
            <a:r>
              <a:rPr lang="zh-CN" altLang="en-US" dirty="0"/>
              <a:t>）       </a:t>
            </a:r>
            <a:r>
              <a:rPr lang="zh-CN" altLang="en-US" b="1" i="1" u="sng" dirty="0"/>
              <a:t>歧</a:t>
            </a:r>
            <a:r>
              <a:rPr lang="zh-CN" altLang="en-US" b="1" i="1" dirty="0"/>
              <a:t> </a:t>
            </a:r>
            <a:r>
              <a:rPr lang="zh-CN" altLang="en-US" dirty="0"/>
              <a:t>途 （  </a:t>
            </a:r>
            <a:r>
              <a:rPr lang="en-US" altLang="zh-CN" dirty="0" err="1"/>
              <a:t>q</a:t>
            </a:r>
            <a:r>
              <a:rPr lang="en-US" altLang="en-US" dirty="0" err="1"/>
              <a:t>í</a:t>
            </a:r>
            <a:r>
              <a:rPr lang="en-US" altLang="zh-CN" dirty="0"/>
              <a:t>    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sp>
        <p:nvSpPr>
          <p:cNvPr id="27654" name="矩形 27653"/>
          <p:cNvSpPr/>
          <p:nvPr/>
        </p:nvSpPr>
        <p:spPr>
          <a:xfrm>
            <a:off x="5966460" y="3246438"/>
            <a:ext cx="2590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/>
            <a:r>
              <a:rPr lang="en-US" altLang="zh-CN" i="1" dirty="0">
                <a:latin typeface="Arial" panose="020B0604020202020204" pitchFamily="34" charset="0"/>
                <a:ea typeface="方正姚体" pitchFamily="2" charset="-122"/>
              </a:rPr>
              <a:t>ˇ</a:t>
            </a:r>
            <a:endParaRPr lang="en-US" altLang="zh-CN" i="1" dirty="0"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27655" name="矩形 27654"/>
          <p:cNvSpPr/>
          <p:nvPr/>
        </p:nvSpPr>
        <p:spPr>
          <a:xfrm>
            <a:off x="5890260" y="3246438"/>
            <a:ext cx="4114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/>
            <a:r>
              <a:rPr lang="en-US" altLang="en-US">
                <a:latin typeface="Arial" panose="020B0604020202020204" pitchFamily="34" charset="0"/>
                <a:ea typeface="方正姚体" pitchFamily="2" charset="-122"/>
              </a:rPr>
              <a:t>‵</a:t>
            </a:r>
            <a:endParaRPr lang="en-US" altLang="zh-CN">
              <a:latin typeface="Arial" panose="020B0604020202020204" pitchFamily="34" charset="0"/>
              <a:ea typeface="方正姚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3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37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74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74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14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14" end="1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理解语段的意思</a:t>
            </a:r>
            <a:endParaRPr lang="zh-CN" altLang="en-US" dirty="0"/>
          </a:p>
        </p:txBody>
      </p:sp>
      <p:sp>
        <p:nvSpPr>
          <p:cNvPr id="29699" name="文本占位符 29698"/>
          <p:cNvSpPr>
            <a:spLocks noGrp="1" noRot="1"/>
          </p:cNvSpPr>
          <p:nvPr>
            <p:ph type="body" idx="1"/>
          </p:nvPr>
        </p:nvSpPr>
        <p:spPr>
          <a:xfrm>
            <a:off x="2895600" y="1412875"/>
            <a:ext cx="7772400" cy="4114800"/>
          </a:xfrm>
        </p:spPr>
        <p:txBody>
          <a:bodyPr>
            <a:normAutofit fontScale="50000"/>
          </a:bodyPr>
          <a:p>
            <a:pPr>
              <a:lnSpc>
                <a:spcPct val="80000"/>
              </a:lnSpc>
              <a:buNone/>
            </a:pPr>
            <a:r>
              <a:rPr lang="en-US" altLang="zh-CN" sz="2000" dirty="0"/>
              <a:t>    </a:t>
            </a:r>
            <a:r>
              <a:rPr lang="zh-CN" altLang="en-US" sz="2000" dirty="0"/>
              <a:t>这篇文章以“青年”为话题，选编了</a:t>
            </a:r>
            <a:r>
              <a:rPr lang="en-US" altLang="zh-CN" sz="2000" dirty="0"/>
              <a:t>14</a:t>
            </a:r>
            <a:r>
              <a:rPr lang="zh-CN" altLang="en-US" sz="2000" dirty="0"/>
              <a:t>则语录。你能指出各则的要点吗？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1.</a:t>
            </a:r>
            <a:r>
              <a:rPr lang="zh-CN" altLang="en-US" sz="2000" dirty="0"/>
              <a:t>（恪守）信念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2. </a:t>
            </a:r>
            <a:r>
              <a:rPr lang="zh-CN" altLang="en-US" sz="2000" dirty="0"/>
              <a:t>（富有）激情和雄心壮志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3.  </a:t>
            </a:r>
            <a:r>
              <a:rPr lang="zh-CN" altLang="en-US" sz="2000" dirty="0"/>
              <a:t>为志向而献身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4.  </a:t>
            </a:r>
            <a:r>
              <a:rPr lang="zh-CN" altLang="en-US" sz="2000" dirty="0"/>
              <a:t>强化人格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5.  </a:t>
            </a:r>
            <a:r>
              <a:rPr lang="zh-CN" altLang="en-US" sz="2000" dirty="0"/>
              <a:t>与邪恶战斗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6.  </a:t>
            </a:r>
            <a:r>
              <a:rPr lang="zh-CN" altLang="en-US" sz="2000" dirty="0"/>
              <a:t>激情和上进心是至关重要的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7.  </a:t>
            </a:r>
            <a:r>
              <a:rPr lang="zh-CN" altLang="en-US" sz="2000" dirty="0"/>
              <a:t>志存高远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8.  </a:t>
            </a:r>
            <a:r>
              <a:rPr lang="zh-CN" altLang="en-US" sz="2000" dirty="0"/>
              <a:t>光明磊落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9.  </a:t>
            </a:r>
            <a:r>
              <a:rPr lang="zh-CN" altLang="en-US" sz="2000" dirty="0"/>
              <a:t>开拓、创造、前进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10. </a:t>
            </a:r>
            <a:r>
              <a:rPr lang="zh-CN" altLang="en-US" sz="2000" dirty="0"/>
              <a:t>珍惜时光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11. </a:t>
            </a:r>
            <a:r>
              <a:rPr lang="zh-CN" altLang="en-US" sz="2000" dirty="0"/>
              <a:t>顽强生活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12.</a:t>
            </a:r>
            <a:r>
              <a:rPr lang="zh-CN" altLang="en-US" sz="2000" dirty="0"/>
              <a:t>诚实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13.</a:t>
            </a:r>
            <a:r>
              <a:rPr lang="zh-CN" altLang="en-US" sz="2000" dirty="0"/>
              <a:t>打基础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14.</a:t>
            </a:r>
            <a:r>
              <a:rPr lang="zh-CN" altLang="en-US" sz="2000" dirty="0"/>
              <a:t>不屈地拼搏</a:t>
            </a:r>
            <a:endParaRPr lang="zh-CN" altLang="en-US" sz="2000" dirty="0"/>
          </a:p>
          <a:p>
            <a:pPr>
              <a:lnSpc>
                <a:spcPct val="80000"/>
              </a:lnSpc>
              <a:buNone/>
            </a:pPr>
            <a:r>
              <a:rPr lang="zh-CN" altLang="en-US" sz="2000" dirty="0"/>
              <a:t>  </a:t>
            </a:r>
            <a:endParaRPr lang="zh-CN" altLang="en-US" sz="2000" dirty="0"/>
          </a:p>
          <a:p>
            <a:pPr>
              <a:lnSpc>
                <a:spcPct val="80000"/>
              </a:lnSpc>
            </a:pPr>
            <a:endParaRPr lang="zh-CN" altLang="en-US" sz="2000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课文内容概括</a:t>
            </a:r>
            <a:endParaRPr lang="zh-CN" altLang="en-US" dirty="0"/>
          </a:p>
        </p:txBody>
      </p:sp>
      <p:sp>
        <p:nvSpPr>
          <p:cNvPr id="30723" name="文本占位符 30722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/>
              <a:t>畅谈青年的意义和特点：</a:t>
            </a:r>
            <a:endParaRPr lang="zh-CN" altLang="en-US" dirty="0"/>
          </a:p>
          <a:p>
            <a:r>
              <a:rPr lang="zh-CN" altLang="en-US" dirty="0"/>
              <a:t>      </a:t>
            </a:r>
            <a:r>
              <a:rPr lang="en-US" altLang="zh-CN" dirty="0"/>
              <a:t>1.2.5.7.10</a:t>
            </a:r>
            <a:r>
              <a:rPr lang="zh-CN" altLang="en-US" dirty="0"/>
              <a:t>则</a:t>
            </a:r>
            <a:endParaRPr lang="zh-CN" altLang="en-US" dirty="0"/>
          </a:p>
          <a:p>
            <a:r>
              <a:rPr lang="zh-CN" altLang="en-US" dirty="0"/>
              <a:t>阐说青年对人生、生活的态度：</a:t>
            </a:r>
            <a:endParaRPr lang="zh-CN" altLang="en-US" dirty="0"/>
          </a:p>
          <a:p>
            <a:r>
              <a:rPr lang="zh-CN" altLang="en-US" dirty="0"/>
              <a:t>      </a:t>
            </a:r>
            <a:r>
              <a:rPr lang="en-US" altLang="zh-CN" dirty="0"/>
              <a:t>3.6.8.9.11.14</a:t>
            </a:r>
            <a:r>
              <a:rPr lang="zh-CN" altLang="en-US" dirty="0"/>
              <a:t>则</a:t>
            </a:r>
            <a:endParaRPr lang="zh-CN" altLang="en-US" dirty="0"/>
          </a:p>
          <a:p>
            <a:r>
              <a:rPr lang="zh-CN" altLang="en-US" dirty="0"/>
              <a:t>论及青年的道德修养：</a:t>
            </a:r>
            <a:endParaRPr lang="zh-CN" altLang="en-US" dirty="0"/>
          </a:p>
          <a:p>
            <a:r>
              <a:rPr lang="zh-CN" altLang="en-US" dirty="0"/>
              <a:t>      </a:t>
            </a:r>
            <a:r>
              <a:rPr lang="en-US" altLang="zh-CN" dirty="0"/>
              <a:t>4.12</a:t>
            </a:r>
            <a:r>
              <a:rPr lang="zh-CN" altLang="en-US" dirty="0"/>
              <a:t>则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总结主题</a:t>
            </a:r>
            <a:endParaRPr lang="zh-CN" altLang="en-US" dirty="0"/>
          </a:p>
        </p:txBody>
      </p:sp>
      <p:sp>
        <p:nvSpPr>
          <p:cNvPr id="39939" name="文本占位符 39938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/>
              <a:t>作者以简洁而富有诗意的语言表达了对青春和青年的赞美，以及希望他们把握青春时光、努力奋斗、勇敢地生活的强烈愿望。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43009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dirty="0"/>
              <a:t>背诵第</a:t>
            </a:r>
            <a:r>
              <a:rPr lang="en-US" altLang="zh-CN" sz="6000" dirty="0"/>
              <a:t>6</a:t>
            </a:r>
            <a:r>
              <a:rPr lang="zh-CN" altLang="en-US" sz="6000" dirty="0"/>
              <a:t>则和第</a:t>
            </a:r>
            <a:r>
              <a:rPr lang="en-US" altLang="zh-CN" sz="6000" dirty="0"/>
              <a:t>10</a:t>
            </a:r>
            <a:r>
              <a:rPr lang="zh-CN" altLang="en-US" sz="6000" dirty="0"/>
              <a:t>则</a:t>
            </a:r>
            <a:endParaRPr lang="zh-CN" altLang="en-US" sz="6000" dirty="0"/>
          </a:p>
        </p:txBody>
      </p:sp>
      <p:sp>
        <p:nvSpPr>
          <p:cNvPr id="43011" name="文本占位符 43010"/>
          <p:cNvSpPr>
            <a:spLocks noGrp="1" noRot="1"/>
          </p:cNvSpPr>
          <p:nvPr>
            <p:ph type="body" idx="1"/>
          </p:nvPr>
        </p:nvSpPr>
        <p:spPr>
          <a:xfrm>
            <a:off x="2127250" y="1989138"/>
            <a:ext cx="8540750" cy="4498975"/>
          </a:xfrm>
        </p:spPr>
        <p:txBody>
          <a:bodyPr/>
          <a:p>
            <a:pPr>
              <a:buNone/>
            </a:pPr>
            <a:r>
              <a:rPr lang="en-US" altLang="zh-CN" dirty="0"/>
              <a:t>        </a:t>
            </a:r>
            <a:r>
              <a:rPr lang="zh-CN" altLang="en-US" dirty="0"/>
              <a:t>抓住重点词语记忆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798</Words>
  <Paragraphs>73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华文行楷</vt:lpstr>
      <vt:lpstr>方正姚体</vt:lpstr>
      <vt:lpstr>隶书</vt:lpstr>
      <vt:lpstr>华文彩云</vt:lpstr>
      <vt:lpstr>微软雅黑</vt:lpstr>
      <vt:lpstr>Calibri Light</vt:lpstr>
      <vt:lpstr>Courier New</vt:lpstr>
      <vt:lpstr>Calibri</vt:lpstr>
      <vt:lpstr>Office 主题</vt:lpstr>
      <vt:lpstr>7、青  年  </vt:lpstr>
      <vt:lpstr>导语</vt:lpstr>
      <vt:lpstr>作者简介</vt:lpstr>
      <vt:lpstr>语录体</vt:lpstr>
      <vt:lpstr>朗读课文并完成注音：</vt:lpstr>
      <vt:lpstr>理解语段的意思</vt:lpstr>
      <vt:lpstr>课文内容概括</vt:lpstr>
      <vt:lpstr>总结主题</vt:lpstr>
      <vt:lpstr>背诵第6则和第10则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2015-05-05T08:02:00Z</dcterms:created>
  <dcterms:modified xsi:type="dcterms:W3CDTF">2018-09-15T17:46:01Z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