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73" r:id="rId6"/>
    <p:sldId id="261" r:id="rId7"/>
    <p:sldId id="263" r:id="rId8"/>
    <p:sldId id="260" r:id="rId9"/>
    <p:sldId id="259" r:id="rId10"/>
    <p:sldId id="258" r:id="rId11"/>
    <p:sldId id="267" r:id="rId12"/>
    <p:sldId id="268" r:id="rId13"/>
    <p:sldId id="269" r:id="rId14"/>
    <p:sldId id="270" r:id="rId15"/>
    <p:sldId id="272" r:id="rId16"/>
    <p:sldId id="274" r:id="rId17"/>
    <p:sldId id="265" r:id="rId18"/>
    <p:sldId id="26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641600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175" name="Freeform 7"/>
          <p:cNvSpPr>
            <a:spLocks noChangeArrowheads="1"/>
          </p:cNvSpPr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-326" b="6973"/>
          <a:stretch>
            <a:fillRect/>
          </a:stretch>
        </p:blipFill>
        <p:spPr>
          <a:xfrm>
            <a:off x="-28575" y="-24130"/>
            <a:ext cx="12248515" cy="68814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9600" i="1"/>
              <a:t>古  诗  两  首</a:t>
            </a:r>
            <a:endParaRPr lang="zh-CN" altLang="en-US" sz="9600" i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5" name="图片 30734"/>
          <p:cNvPicPr>
            <a:picLocks noChangeAspect="1"/>
          </p:cNvPicPr>
          <p:nvPr/>
        </p:nvPicPr>
        <p:blipFill>
          <a:blip r:embed="rId1">
            <a:lum bright="17999" contrast="6000"/>
          </a:blip>
          <a:stretch>
            <a:fillRect/>
          </a:stretch>
        </p:blipFill>
        <p:spPr>
          <a:xfrm>
            <a:off x="1703388" y="2428875"/>
            <a:ext cx="8280400" cy="442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3" y="142875"/>
            <a:ext cx="2540000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7"/>
          <p:cNvSpPr txBox="1"/>
          <p:nvPr/>
        </p:nvSpPr>
        <p:spPr>
          <a:xfrm>
            <a:off x="1774825" y="908050"/>
            <a:ext cx="86423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学古诗要求五：理解诗句（字字落实）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725" name="Text Box 7"/>
          <p:cNvSpPr txBox="1"/>
          <p:nvPr/>
        </p:nvSpPr>
        <p:spPr>
          <a:xfrm>
            <a:off x="1847850" y="1773238"/>
            <a:ext cx="8286750" cy="1088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5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白  日  依  山  尽，</a:t>
            </a:r>
            <a:endParaRPr lang="zh-CN" altLang="en-US" sz="5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727" name="矩形标注 30726"/>
          <p:cNvSpPr/>
          <p:nvPr/>
        </p:nvSpPr>
        <p:spPr>
          <a:xfrm>
            <a:off x="1847850" y="3213100"/>
            <a:ext cx="2305050" cy="647700"/>
          </a:xfrm>
          <a:prstGeom prst="wedgeRectCallout">
            <a:avLst>
              <a:gd name="adj1" fmla="val -11019"/>
              <a:gd name="adj2" fmla="val -1367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傍晚的太阳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28" name="矩形标注 30727"/>
          <p:cNvSpPr/>
          <p:nvPr/>
        </p:nvSpPr>
        <p:spPr>
          <a:xfrm>
            <a:off x="4440238" y="3213100"/>
            <a:ext cx="1079500" cy="647700"/>
          </a:xfrm>
          <a:prstGeom prst="wedgeRectCallout">
            <a:avLst>
              <a:gd name="adj1" fmla="val 3528"/>
              <a:gd name="adj2" fmla="val -12990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靠着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29" name="矩形标注 30728"/>
          <p:cNvSpPr/>
          <p:nvPr/>
        </p:nvSpPr>
        <p:spPr>
          <a:xfrm>
            <a:off x="5735638" y="3284538"/>
            <a:ext cx="1655762" cy="647700"/>
          </a:xfrm>
          <a:prstGeom prst="wedgeRectCallout">
            <a:avLst>
              <a:gd name="adj1" fmla="val -9731"/>
              <a:gd name="adj2" fmla="val -1480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中条山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30" name="矩形标注 30729"/>
          <p:cNvSpPr/>
          <p:nvPr/>
        </p:nvSpPr>
        <p:spPr>
          <a:xfrm>
            <a:off x="7607300" y="3213100"/>
            <a:ext cx="2305050" cy="647700"/>
          </a:xfrm>
          <a:prstGeom prst="wedgeRectCallout">
            <a:avLst>
              <a:gd name="adj1" fmla="val -34986"/>
              <a:gd name="adj2" fmla="val -1367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落下去了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31" name="Text Box 7"/>
          <p:cNvSpPr txBox="1"/>
          <p:nvPr/>
        </p:nvSpPr>
        <p:spPr>
          <a:xfrm>
            <a:off x="1847850" y="3862388"/>
            <a:ext cx="8286750" cy="1088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5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黄  河  入  海  流。</a:t>
            </a:r>
            <a:endParaRPr lang="zh-CN" altLang="en-US" sz="5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732" name="矩形标注 30731"/>
          <p:cNvSpPr/>
          <p:nvPr/>
        </p:nvSpPr>
        <p:spPr>
          <a:xfrm>
            <a:off x="1847850" y="5373688"/>
            <a:ext cx="2305050" cy="647700"/>
          </a:xfrm>
          <a:prstGeom prst="wedgeRectCallout">
            <a:avLst>
              <a:gd name="adj1" fmla="val -11019"/>
              <a:gd name="adj2" fmla="val -1367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滔滔黄河水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33" name="矩形标注 30732"/>
          <p:cNvSpPr/>
          <p:nvPr/>
        </p:nvSpPr>
        <p:spPr>
          <a:xfrm>
            <a:off x="4295775" y="5302250"/>
            <a:ext cx="2881313" cy="647700"/>
          </a:xfrm>
          <a:prstGeom prst="wedgeRectCallout">
            <a:avLst>
              <a:gd name="adj1" fmla="val 17935"/>
              <a:gd name="adj2" fmla="val -12058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滚滚流入大海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34" name="矩形标注 30733"/>
          <p:cNvSpPr/>
          <p:nvPr/>
        </p:nvSpPr>
        <p:spPr>
          <a:xfrm>
            <a:off x="7248525" y="5300980"/>
            <a:ext cx="3348355" cy="1552575"/>
          </a:xfrm>
          <a:prstGeom prst="wedgeRectCallout">
            <a:avLst>
              <a:gd name="adj1" fmla="val -40231"/>
              <a:gd name="adj2" fmla="val -7708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调整顺序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入海流”就是“流入海”。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bldLvl="0" animBg="1"/>
      <p:bldP spid="30728" grpId="0" bldLvl="0" animBg="1"/>
      <p:bldP spid="30729" grpId="0" bldLvl="0" animBg="1"/>
      <p:bldP spid="30730" grpId="0" bldLvl="0" animBg="1"/>
      <p:bldP spid="30731" grpId="0"/>
      <p:bldP spid="30732" grpId="0" bldLvl="0" animBg="1"/>
      <p:bldP spid="30733" grpId="0" bldLvl="0" animBg="1"/>
      <p:bldP spid="307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61" name="图片 31760"/>
          <p:cNvPicPr>
            <a:picLocks noChangeAspect="1"/>
          </p:cNvPicPr>
          <p:nvPr/>
        </p:nvPicPr>
        <p:blipFill>
          <a:blip r:embed="rId1">
            <a:lum bright="17999" contrast="6000"/>
          </a:blip>
          <a:stretch>
            <a:fillRect/>
          </a:stretch>
        </p:blipFill>
        <p:spPr>
          <a:xfrm>
            <a:off x="1703388" y="2428875"/>
            <a:ext cx="8280400" cy="442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3" y="142875"/>
            <a:ext cx="2540000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7"/>
          <p:cNvSpPr txBox="1"/>
          <p:nvPr/>
        </p:nvSpPr>
        <p:spPr>
          <a:xfrm>
            <a:off x="1774825" y="908050"/>
            <a:ext cx="86423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学古诗要求五：理解诗句（字字落实）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749" name="Text Box 7"/>
          <p:cNvSpPr txBox="1"/>
          <p:nvPr/>
        </p:nvSpPr>
        <p:spPr>
          <a:xfrm>
            <a:off x="1847850" y="1628775"/>
            <a:ext cx="8286750" cy="1088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5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欲  穷  千  里  目，</a:t>
            </a:r>
            <a:endParaRPr lang="zh-CN" altLang="en-US" sz="5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750" name="矩形标注 31749"/>
          <p:cNvSpPr/>
          <p:nvPr/>
        </p:nvSpPr>
        <p:spPr>
          <a:xfrm>
            <a:off x="1703388" y="2852738"/>
            <a:ext cx="1079500" cy="647700"/>
          </a:xfrm>
          <a:prstGeom prst="wedgeRectCallout">
            <a:avLst>
              <a:gd name="adj1" fmla="val -12648"/>
              <a:gd name="adj2" fmla="val -100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想要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51" name="矩形标注 31750"/>
          <p:cNvSpPr/>
          <p:nvPr/>
        </p:nvSpPr>
        <p:spPr>
          <a:xfrm>
            <a:off x="4440238" y="2924175"/>
            <a:ext cx="1152525" cy="647700"/>
          </a:xfrm>
          <a:prstGeom prst="wedgeRectCallout">
            <a:avLst>
              <a:gd name="adj1" fmla="val 241324"/>
              <a:gd name="adj2" fmla="val -113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看到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54" name="Text Box 7"/>
          <p:cNvSpPr txBox="1"/>
          <p:nvPr/>
        </p:nvSpPr>
        <p:spPr>
          <a:xfrm>
            <a:off x="1847850" y="3862388"/>
            <a:ext cx="8286750" cy="1088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5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更  上  一  层  楼。</a:t>
            </a:r>
            <a:endParaRPr lang="zh-CN" altLang="en-US" sz="5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755" name="矩形标注 31754"/>
          <p:cNvSpPr/>
          <p:nvPr/>
        </p:nvSpPr>
        <p:spPr>
          <a:xfrm>
            <a:off x="1847850" y="5373688"/>
            <a:ext cx="1368425" cy="647700"/>
          </a:xfrm>
          <a:prstGeom prst="wedgeRectCallout">
            <a:avLst>
              <a:gd name="adj1" fmla="val -17171"/>
              <a:gd name="adj2" fmla="val -14338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就要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56" name="矩形标注 31755"/>
          <p:cNvSpPr/>
          <p:nvPr/>
        </p:nvSpPr>
        <p:spPr>
          <a:xfrm>
            <a:off x="3648075" y="5300663"/>
            <a:ext cx="2881313" cy="647700"/>
          </a:xfrm>
          <a:prstGeom prst="wedgeRectCallout">
            <a:avLst>
              <a:gd name="adj1" fmla="val 18759"/>
              <a:gd name="adj2" fmla="val -1338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再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登上一层楼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58" name="矩形标注 31757"/>
          <p:cNvSpPr/>
          <p:nvPr/>
        </p:nvSpPr>
        <p:spPr>
          <a:xfrm>
            <a:off x="3071813" y="2852738"/>
            <a:ext cx="1079500" cy="647700"/>
          </a:xfrm>
          <a:prstGeom prst="wedgeRectCallout">
            <a:avLst>
              <a:gd name="adj1" fmla="val 17060"/>
              <a:gd name="adj2" fmla="val -1031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全部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59" name="矩形标注 31758"/>
          <p:cNvSpPr/>
          <p:nvPr/>
        </p:nvSpPr>
        <p:spPr>
          <a:xfrm>
            <a:off x="6024563" y="2997200"/>
            <a:ext cx="4248150" cy="1079500"/>
          </a:xfrm>
          <a:prstGeom prst="wedgeRectCallout">
            <a:avLst>
              <a:gd name="adj1" fmla="val -58185"/>
              <a:gd name="adj2" fmla="val -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想要看到千里之外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的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全部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景色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60" name="矩形标注 31759"/>
          <p:cNvSpPr/>
          <p:nvPr/>
        </p:nvSpPr>
        <p:spPr>
          <a:xfrm>
            <a:off x="8112125" y="1628775"/>
            <a:ext cx="2411413" cy="576263"/>
          </a:xfrm>
          <a:prstGeom prst="wedgeRectCallout">
            <a:avLst>
              <a:gd name="adj1" fmla="val -26366"/>
              <a:gd name="adj2" fmla="val 29875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添加变通顺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57" name="矩形标注 31756"/>
          <p:cNvSpPr/>
          <p:nvPr/>
        </p:nvSpPr>
        <p:spPr>
          <a:xfrm>
            <a:off x="6815138" y="5300663"/>
            <a:ext cx="3852862" cy="1008062"/>
          </a:xfrm>
          <a:prstGeom prst="wedgeRectCallout">
            <a:avLst>
              <a:gd name="adj1" fmla="val 15306"/>
              <a:gd name="adj2" fmla="val -18480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调整顺序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千里目”就是“目千里”。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bldLvl="0" animBg="1"/>
      <p:bldP spid="31751" grpId="0" bldLvl="0" animBg="1"/>
      <p:bldP spid="31754" grpId="0"/>
      <p:bldP spid="31755" grpId="0" bldLvl="0" animBg="1"/>
      <p:bldP spid="31756" grpId="0" bldLvl="0" animBg="1"/>
      <p:bldP spid="31758" grpId="0" bldLvl="0" animBg="1"/>
      <p:bldP spid="31759" grpId="0" bldLvl="0" animBg="1"/>
      <p:bldP spid="31760" grpId="0" bldLvl="0" animBg="1"/>
      <p:bldP spid="3175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4" name="图片 32773"/>
          <p:cNvPicPr>
            <a:picLocks noChangeAspect="1"/>
          </p:cNvPicPr>
          <p:nvPr/>
        </p:nvPicPr>
        <p:blipFill>
          <a:blip r:embed="rId1">
            <a:lum bright="17999" contrast="6000"/>
          </a:blip>
          <a:stretch>
            <a:fillRect/>
          </a:stretch>
        </p:blipFill>
        <p:spPr>
          <a:xfrm>
            <a:off x="1703388" y="2428875"/>
            <a:ext cx="8280400" cy="442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0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3" y="142875"/>
            <a:ext cx="2540000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7"/>
          <p:cNvSpPr txBox="1"/>
          <p:nvPr/>
        </p:nvSpPr>
        <p:spPr>
          <a:xfrm>
            <a:off x="1774825" y="1196975"/>
            <a:ext cx="54737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学古诗要求六：想象意境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2773" name="Text Box 7"/>
          <p:cNvSpPr txBox="1"/>
          <p:nvPr/>
        </p:nvSpPr>
        <p:spPr>
          <a:xfrm>
            <a:off x="166370" y="2133600"/>
            <a:ext cx="114065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轮红日拌着火一般的晚霞正依山傍岭渐渐消失，给人一种无边无际的感觉；滚滚黄河水奔腾向前，不可阻挡，最后归入大海，让人联想到时间的流逝，无际无穷，我强烈地感觉到要想看得更远，就必须登上更高一层楼；人生要有意义，就必须不断地进取，最大限度的获取成就。</a:t>
            </a:r>
            <a:endParaRPr lang="zh-CN" altLang="en-US" sz="40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9" name="图片 33798"/>
          <p:cNvPicPr>
            <a:picLocks noChangeAspect="1"/>
          </p:cNvPicPr>
          <p:nvPr/>
        </p:nvPicPr>
        <p:blipFill>
          <a:blip r:embed="rId1">
            <a:lum bright="17999" contrast="6000"/>
          </a:blip>
          <a:stretch>
            <a:fillRect/>
          </a:stretch>
        </p:blipFill>
        <p:spPr>
          <a:xfrm>
            <a:off x="1703388" y="2428875"/>
            <a:ext cx="8280400" cy="442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4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3" y="142875"/>
            <a:ext cx="2540000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7"/>
          <p:cNvSpPr txBox="1"/>
          <p:nvPr/>
        </p:nvSpPr>
        <p:spPr>
          <a:xfrm>
            <a:off x="1774825" y="1196975"/>
            <a:ext cx="64985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学古诗要求七：感悟情理</a:t>
            </a:r>
            <a:endParaRPr lang="zh-CN" altLang="en-US" sz="4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3797" name="Text Box 7"/>
          <p:cNvSpPr txBox="1"/>
          <p:nvPr/>
        </p:nvSpPr>
        <p:spPr>
          <a:xfrm>
            <a:off x="5642293" y="2183130"/>
            <a:ext cx="5046662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站得高，看得远。</a:t>
            </a:r>
            <a:endParaRPr lang="zh-CN" altLang="en-US" sz="40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高瞻远瞩</a:t>
            </a:r>
            <a:endParaRPr lang="zh-CN" altLang="en-US" sz="40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不断学习，与时俱进。</a:t>
            </a:r>
            <a:endParaRPr lang="zh-CN" altLang="en-US" sz="40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海纳百川，有容乃大。</a:t>
            </a:r>
            <a:endParaRPr lang="zh-CN" altLang="en-US" sz="40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3798" name="Text Box 7"/>
          <p:cNvSpPr txBox="1"/>
          <p:nvPr/>
        </p:nvSpPr>
        <p:spPr>
          <a:xfrm>
            <a:off x="4160203" y="5229225"/>
            <a:ext cx="2598737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坐井观天</a:t>
            </a:r>
            <a:endParaRPr lang="zh-CN" altLang="en-US" sz="3200" b="1" dirty="0">
              <a:solidFill>
                <a:srgbClr val="00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鼠目寸光</a:t>
            </a:r>
            <a:endParaRPr lang="zh-CN" altLang="en-US" sz="3200" b="1" dirty="0">
              <a:solidFill>
                <a:srgbClr val="00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9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7">
                                            <p:txEl>
                                              <p:charRg st="9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3797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3797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37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3798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" y="-15240"/>
            <a:ext cx="12195810" cy="68808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80820" y="859155"/>
            <a:ext cx="6261100" cy="187325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9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登飞来峰</a:t>
            </a:r>
            <a:endParaRPr lang="zh-CN" altLang="en-US" sz="9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r="397" b="5241"/>
          <a:stretch>
            <a:fillRect/>
          </a:stretch>
        </p:blipFill>
        <p:spPr>
          <a:xfrm>
            <a:off x="17145" y="58420"/>
            <a:ext cx="12143105" cy="6777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1300" y="1093470"/>
            <a:ext cx="5742940" cy="1325880"/>
          </a:xfrm>
        </p:spPr>
        <p:txBody>
          <a:bodyPr>
            <a:noAutofit/>
          </a:bodyPr>
          <a:p>
            <a:r>
              <a:rPr lang="zh-CN" altLang="en-US" sz="6000">
                <a:latin typeface="华文行楷" panose="02010800040101010101" charset="-122"/>
                <a:ea typeface="华文行楷" panose="02010800040101010101" charset="-122"/>
                <a:sym typeface="+mn-ea"/>
              </a:rPr>
              <a:t>登飞来峰</a:t>
            </a:r>
            <a:endParaRPr lang="zh-CN" altLang="en-US" sz="6000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9160" y="2727325"/>
            <a:ext cx="527748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 sz="4800">
                <a:latin typeface="汉仪中楷简" panose="02010604000101010101" charset="-122"/>
                <a:ea typeface="汉仪中楷简" panose="02010604000101010101" charset="-122"/>
              </a:rPr>
              <a:t>飞来山上千寻塔，</a:t>
            </a:r>
            <a:endParaRPr lang="zh-CN" altLang="en-US" sz="4800">
              <a:latin typeface="汉仪中楷简" panose="02010604000101010101" charset="-122"/>
              <a:ea typeface="汉仪中楷简" panose="02010604000101010101" charset="-122"/>
            </a:endParaRPr>
          </a:p>
          <a:p>
            <a:r>
              <a:rPr lang="zh-CN" altLang="en-US" sz="4800">
                <a:latin typeface="汉仪中楷简" panose="02010604000101010101" charset="-122"/>
                <a:ea typeface="汉仪中楷简" panose="02010604000101010101" charset="-122"/>
              </a:rPr>
              <a:t>闻说鸡鸣见日升。</a:t>
            </a:r>
            <a:endParaRPr lang="zh-CN" altLang="en-US" sz="4800">
              <a:latin typeface="汉仪中楷简" panose="02010604000101010101" charset="-122"/>
              <a:ea typeface="汉仪中楷简" panose="02010604000101010101" charset="-122"/>
            </a:endParaRPr>
          </a:p>
          <a:p>
            <a:r>
              <a:rPr lang="zh-CN" altLang="en-US" sz="4800">
                <a:latin typeface="汉仪中楷简" panose="02010604000101010101" charset="-122"/>
                <a:ea typeface="汉仪中楷简" panose="02010604000101010101" charset="-122"/>
              </a:rPr>
              <a:t>不畏浮云遮望眼，</a:t>
            </a:r>
            <a:endParaRPr lang="zh-CN" altLang="en-US" sz="4800">
              <a:latin typeface="汉仪中楷简" panose="02010604000101010101" charset="-122"/>
              <a:ea typeface="汉仪中楷简" panose="02010604000101010101" charset="-122"/>
            </a:endParaRPr>
          </a:p>
          <a:p>
            <a:r>
              <a:rPr lang="zh-CN" altLang="en-US" sz="4800">
                <a:latin typeface="汉仪中楷简" panose="02010604000101010101" charset="-122"/>
                <a:ea typeface="汉仪中楷简" panose="02010604000101010101" charset="-122"/>
              </a:rPr>
              <a:t>只缘身在最高层。</a:t>
            </a:r>
            <a:endParaRPr lang="zh-CN" altLang="en-US" sz="48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87085" y="2143760"/>
            <a:ext cx="2768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ym typeface="+mn-ea"/>
              </a:rPr>
              <a:t>【宋】王安石</a:t>
            </a:r>
            <a:endParaRPr lang="zh-CN" altLang="en-US" sz="3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r="397" b="5241"/>
          <a:stretch>
            <a:fillRect/>
          </a:stretch>
        </p:blipFill>
        <p:spPr>
          <a:xfrm>
            <a:off x="17145" y="58420"/>
            <a:ext cx="12143105" cy="6777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8135" y="775335"/>
            <a:ext cx="4361815" cy="5842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38275" y="775335"/>
            <a:ext cx="472567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王安石（1021年12月18日－1086年5月21日），字介甫，号半山，汉族，临川（今江西抚州市临川区）人，北宋著名的思想家、政治家、文学家、改革家。</a:t>
            </a:r>
            <a:r>
              <a:rPr lang="en-US" altLang="zh-CN" sz="3600"/>
              <a:t>“</a:t>
            </a:r>
            <a:r>
              <a:rPr lang="zh-CN" altLang="en-US" sz="3600"/>
              <a:t>唐宋八大家</a:t>
            </a:r>
            <a:r>
              <a:rPr lang="en-US" altLang="zh-CN" sz="3600"/>
              <a:t>”</a:t>
            </a:r>
            <a:r>
              <a:rPr lang="zh-CN" altLang="en-US" sz="3600"/>
              <a:t>之一，著有《临川先生文集》。</a:t>
            </a:r>
            <a:endParaRPr lang="zh-CN" altLang="en-US" sz="36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r="397" b="5241"/>
          <a:stretch>
            <a:fillRect/>
          </a:stretch>
        </p:blipFill>
        <p:spPr>
          <a:xfrm>
            <a:off x="-81915" y="-216535"/>
            <a:ext cx="12143105" cy="6777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53310" y="451485"/>
            <a:ext cx="5742940" cy="1325880"/>
          </a:xfrm>
        </p:spPr>
        <p:txBody>
          <a:bodyPr>
            <a:noAutofit/>
          </a:bodyPr>
          <a:p>
            <a:r>
              <a:rPr lang="zh-CN" altLang="en-US" sz="8000">
                <a:latin typeface="华文行楷" panose="02010800040101010101" charset="-122"/>
                <a:ea typeface="华文行楷" panose="02010800040101010101" charset="-122"/>
                <a:sym typeface="+mn-ea"/>
              </a:rPr>
              <a:t>注释：</a:t>
            </a:r>
            <a:endParaRPr lang="zh-CN" altLang="en-US" sz="8000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5920" y="1654810"/>
            <a:ext cx="8351520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 sz="4400">
                <a:solidFill>
                  <a:srgbClr val="FF0000"/>
                </a:solidFill>
              </a:rPr>
              <a:t>千寻塔</a:t>
            </a:r>
            <a:r>
              <a:rPr lang="zh-CN" altLang="en-US" sz="4400"/>
              <a:t>：很高很高的塔。寻，古时长度单位，八尺为寻。</a:t>
            </a:r>
            <a:endParaRPr lang="zh-CN" altLang="en-US" sz="4400"/>
          </a:p>
          <a:p>
            <a:r>
              <a:rPr lang="zh-CN" altLang="en-US" sz="4400">
                <a:solidFill>
                  <a:srgbClr val="FF0000"/>
                </a:solidFill>
              </a:rPr>
              <a:t>闻说</a:t>
            </a:r>
            <a:r>
              <a:rPr lang="zh-CN" altLang="en-US" sz="4400"/>
              <a:t>：听说。</a:t>
            </a:r>
            <a:endParaRPr lang="zh-CN" altLang="en-US" sz="4400"/>
          </a:p>
          <a:p>
            <a:r>
              <a:rPr lang="zh-CN" altLang="en-US" sz="4400">
                <a:solidFill>
                  <a:srgbClr val="FF0000"/>
                </a:solidFill>
              </a:rPr>
              <a:t>浮云</a:t>
            </a:r>
            <a:r>
              <a:rPr lang="zh-CN" altLang="en-US" sz="4400"/>
              <a:t>：在山间浮动的云雾。望眼：视线。</a:t>
            </a:r>
            <a:endParaRPr lang="zh-CN" altLang="en-US" sz="4400"/>
          </a:p>
          <a:p>
            <a:r>
              <a:rPr lang="zh-CN" altLang="en-US" sz="4400">
                <a:solidFill>
                  <a:srgbClr val="FF0000"/>
                </a:solidFill>
              </a:rPr>
              <a:t>缘</a:t>
            </a:r>
            <a:r>
              <a:rPr lang="zh-CN" altLang="en-US" sz="4400"/>
              <a:t>：因为。</a:t>
            </a:r>
            <a:endParaRPr lang="zh-CN" altLang="en-US" sz="4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r="397" b="5241"/>
          <a:stretch>
            <a:fillRect/>
          </a:stretch>
        </p:blipFill>
        <p:spPr>
          <a:xfrm>
            <a:off x="17145" y="58420"/>
            <a:ext cx="12143105" cy="6777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29665" y="1323340"/>
            <a:ext cx="9422130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 sz="4800">
                <a:latin typeface="汉仪中楷简" panose="02010604000101010101" charset="-122"/>
                <a:ea typeface="汉仪中楷简" panose="02010604000101010101" charset="-122"/>
              </a:rPr>
              <a:t>飞来山上千寻塔，闻说鸡鸣见日升。</a:t>
            </a:r>
            <a:endParaRPr lang="zh-CN" altLang="en-US" sz="4800">
              <a:latin typeface="汉仪中楷简" panose="02010604000101010101" charset="-122"/>
              <a:ea typeface="汉仪中楷简" panose="02010604000101010101" charset="-122"/>
            </a:endParaRPr>
          </a:p>
          <a:p>
            <a:endParaRPr lang="zh-CN" altLang="en-US" sz="48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74190" y="3168650"/>
            <a:ext cx="76479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00B050"/>
                </a:solidFill>
              </a:rPr>
              <a:t>诗意：我登上了飞来峰的高塔，听人说清晨鸡鸣时从这儿能看到太阳升起。</a:t>
            </a:r>
            <a:endParaRPr lang="zh-CN" altLang="en-US" sz="40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r="397" b="5241"/>
          <a:stretch>
            <a:fillRect/>
          </a:stretch>
        </p:blipFill>
        <p:spPr>
          <a:xfrm>
            <a:off x="17145" y="58420"/>
            <a:ext cx="12143105" cy="6777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92225" y="1197610"/>
            <a:ext cx="96075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 sz="4800">
                <a:latin typeface="汉仪中楷简" panose="02010604000101010101" charset="-122"/>
                <a:ea typeface="汉仪中楷简" panose="02010604000101010101" charset="-122"/>
              </a:rPr>
              <a:t>不畏浮云遮望眼，只缘身在最高层。</a:t>
            </a:r>
            <a:endParaRPr lang="zh-CN" altLang="en-US" sz="48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41830" y="3244850"/>
            <a:ext cx="72510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00B050"/>
                </a:solidFill>
              </a:rPr>
              <a:t>诗意：不怕层层浮云遮住我那远眺的视野，只因为我站在飞来峰顶，登高望远心胸宽广。</a:t>
            </a:r>
            <a:endParaRPr lang="zh-CN" altLang="en-US" sz="40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" y="-29210"/>
            <a:ext cx="12143105" cy="68656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46375" y="2322830"/>
            <a:ext cx="6248400" cy="1325880"/>
          </a:xfrm>
        </p:spPr>
        <p:txBody>
          <a:bodyPr>
            <a:noAutofit/>
          </a:bodyPr>
          <a:p>
            <a:r>
              <a:rPr lang="zh-CN" altLang="en-US" sz="9600">
                <a:solidFill>
                  <a:srgbClr val="00B050"/>
                </a:solidFill>
              </a:rPr>
              <a:t>登 鹳 雀 楼</a:t>
            </a:r>
            <a:endParaRPr lang="zh-CN" altLang="en-US" sz="960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r="397" b="5241"/>
          <a:stretch>
            <a:fillRect/>
          </a:stretch>
        </p:blipFill>
        <p:spPr>
          <a:xfrm>
            <a:off x="17145" y="58420"/>
            <a:ext cx="12143105" cy="6777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01415" y="1274445"/>
            <a:ext cx="477393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 sz="6000">
                <a:latin typeface="汉仪中楷简" panose="02010604000101010101" charset="-122"/>
                <a:ea typeface="汉仪中楷简" panose="02010604000101010101" charset="-122"/>
              </a:rPr>
              <a:t>感悟情理</a:t>
            </a:r>
            <a:endParaRPr lang="zh-CN" altLang="en-US" sz="60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4890" y="3015615"/>
            <a:ext cx="686752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创艺简魏碑" charset="0"/>
                <a:ea typeface="创艺简魏碑" charset="0"/>
              </a:rPr>
              <a:t>本诗作者通过对自己亲身登临千寻塔远望，抒发出他心中兴奋愉悦的心情和远大的政治抱负。</a:t>
            </a:r>
            <a:endParaRPr lang="zh-CN" altLang="en-US" sz="4000">
              <a:latin typeface="创艺简魏碑" charset="0"/>
              <a:ea typeface="创艺简魏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r="397" b="5241"/>
          <a:stretch>
            <a:fillRect/>
          </a:stretch>
        </p:blipFill>
        <p:spPr>
          <a:xfrm>
            <a:off x="24130" y="-52070"/>
            <a:ext cx="12143105" cy="6777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02180" y="1654175"/>
            <a:ext cx="80924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依        尽       畏         缘</a:t>
            </a:r>
            <a:endParaRPr lang="zh-CN" altLang="en-US" sz="5400"/>
          </a:p>
        </p:txBody>
      </p:sp>
      <p:sp>
        <p:nvSpPr>
          <p:cNvPr id="4" name="文本框 3"/>
          <p:cNvSpPr txBox="1"/>
          <p:nvPr/>
        </p:nvSpPr>
        <p:spPr>
          <a:xfrm>
            <a:off x="2308860" y="1070610"/>
            <a:ext cx="7219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</a:rPr>
              <a:t>yī                  jìn            wèi              yuán </a:t>
            </a:r>
            <a:endParaRPr lang="zh-CN" altLang="en-US" sz="32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97660" y="2958465"/>
            <a:ext cx="86423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</a:rPr>
              <a:t>登</a:t>
            </a:r>
            <a:r>
              <a:rPr lang="zh-CN" altLang="en-US" sz="4400"/>
              <a:t>山    高</a:t>
            </a:r>
            <a:r>
              <a:rPr lang="zh-CN" altLang="en-US" sz="4400">
                <a:solidFill>
                  <a:srgbClr val="FF0000"/>
                </a:solidFill>
              </a:rPr>
              <a:t>楼</a:t>
            </a:r>
            <a:r>
              <a:rPr lang="zh-CN" altLang="en-US" sz="4400"/>
              <a:t>   依靠   </a:t>
            </a:r>
            <a:r>
              <a:rPr lang="zh-CN" altLang="en-US" sz="4400">
                <a:solidFill>
                  <a:srgbClr val="FF0000"/>
                </a:solidFill>
              </a:rPr>
              <a:t> 尽</a:t>
            </a:r>
            <a:r>
              <a:rPr lang="zh-CN" altLang="en-US" sz="4400"/>
              <a:t>头     </a:t>
            </a:r>
            <a:r>
              <a:rPr lang="zh-CN" altLang="en-US" sz="4400">
                <a:solidFill>
                  <a:srgbClr val="FF0000"/>
                </a:solidFill>
              </a:rPr>
              <a:t>流</a:t>
            </a:r>
            <a:r>
              <a:rPr lang="zh-CN" altLang="en-US" sz="4400"/>
              <a:t>水 </a:t>
            </a:r>
            <a:endParaRPr lang="zh-CN" altLang="en-US" sz="4400"/>
          </a:p>
          <a:p>
            <a:r>
              <a:rPr lang="zh-CN" altLang="en-US" sz="4400"/>
              <a:t>    </a:t>
            </a:r>
            <a:endParaRPr lang="zh-CN" altLang="en-US" sz="4400"/>
          </a:p>
          <a:p>
            <a:r>
              <a:rPr lang="zh-CN" altLang="en-US" sz="4400">
                <a:solidFill>
                  <a:srgbClr val="FF0000"/>
                </a:solidFill>
              </a:rPr>
              <a:t>欲</a:t>
            </a:r>
            <a:r>
              <a:rPr lang="zh-CN" altLang="en-US" sz="4400"/>
              <a:t>望    山</a:t>
            </a:r>
            <a:r>
              <a:rPr lang="zh-CN" altLang="en-US" sz="4400">
                <a:solidFill>
                  <a:srgbClr val="FF0000"/>
                </a:solidFill>
              </a:rPr>
              <a:t>峰 </a:t>
            </a:r>
            <a:r>
              <a:rPr lang="zh-CN" altLang="en-US" sz="4400"/>
              <a:t>   寻找    公</a:t>
            </a:r>
            <a:r>
              <a:rPr lang="zh-CN" altLang="en-US" sz="4400">
                <a:solidFill>
                  <a:srgbClr val="FF0000"/>
                </a:solidFill>
              </a:rPr>
              <a:t>鸡</a:t>
            </a:r>
            <a:r>
              <a:rPr lang="zh-CN" altLang="en-US" sz="4400"/>
              <a:t>     </a:t>
            </a:r>
            <a:r>
              <a:rPr lang="zh-CN" altLang="en-US" sz="4400">
                <a:solidFill>
                  <a:srgbClr val="FF0000"/>
                </a:solidFill>
              </a:rPr>
              <a:t>鸣</a:t>
            </a:r>
            <a:r>
              <a:rPr lang="zh-CN" altLang="en-US" sz="4400"/>
              <a:t>叫</a:t>
            </a:r>
            <a:endParaRPr lang="zh-CN" altLang="en-US" sz="4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90" name="图片 16389"/>
          <p:cNvPicPr>
            <a:picLocks noChangeAspect="1"/>
          </p:cNvPicPr>
          <p:nvPr/>
        </p:nvPicPr>
        <p:blipFill>
          <a:blip r:embed="rId1">
            <a:lum bright="17999" contrast="6000"/>
          </a:blip>
          <a:stretch>
            <a:fillRect/>
          </a:stretch>
        </p:blipFill>
        <p:spPr>
          <a:xfrm>
            <a:off x="1703388" y="2428875"/>
            <a:ext cx="8280400" cy="442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3" y="142875"/>
            <a:ext cx="2540000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 Box 7"/>
          <p:cNvSpPr txBox="1"/>
          <p:nvPr/>
        </p:nvSpPr>
        <p:spPr>
          <a:xfrm>
            <a:off x="1703388" y="1196975"/>
            <a:ext cx="82867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看到课题，你想说什么？</a:t>
            </a:r>
            <a:endParaRPr lang="zh-CN" altLang="en-US" sz="4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9" name="Text Box 7"/>
          <p:cNvSpPr txBox="1"/>
          <p:nvPr/>
        </p:nvSpPr>
        <p:spPr>
          <a:xfrm>
            <a:off x="5137150" y="2026920"/>
            <a:ext cx="8286750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谁登鹳雀楼？</a:t>
            </a:r>
            <a:endParaRPr lang="zh-CN" altLang="en-US" sz="4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登鹳雀楼干什么？</a:t>
            </a:r>
            <a:endParaRPr lang="zh-CN" altLang="en-US" sz="4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作者为什么要写登鹳雀楼？</a:t>
            </a:r>
            <a:endParaRPr lang="zh-CN" altLang="en-US" sz="4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鹳雀楼在什么地方？</a:t>
            </a:r>
            <a:endParaRPr lang="zh-CN" altLang="en-US" sz="4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鹳雀楼是什么样子？</a:t>
            </a:r>
            <a:endParaRPr lang="zh-CN" altLang="en-US" sz="4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……</a:t>
            </a:r>
            <a:endParaRPr lang="en-US" altLang="zh-CN" sz="4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9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9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89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9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9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389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9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9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389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3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389">
                                            <p:txEl>
                                              <p:charRg st="3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89">
                                            <p:txEl>
                                              <p:charRg st="3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389">
                                            <p:txEl>
                                              <p:charRg st="39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4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389">
                                            <p:txEl>
                                              <p:charRg st="4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89">
                                            <p:txEl>
                                              <p:charRg st="4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389">
                                            <p:txEl>
                                              <p:charRg st="4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5" name="图片 17414"/>
          <p:cNvPicPr>
            <a:picLocks noChangeAspect="1"/>
          </p:cNvPicPr>
          <p:nvPr/>
        </p:nvPicPr>
        <p:blipFill>
          <a:blip r:embed="rId1">
            <a:lum bright="17999" contrast="6000"/>
          </a:blip>
          <a:stretch>
            <a:fillRect/>
          </a:stretch>
        </p:blipFill>
        <p:spPr>
          <a:xfrm>
            <a:off x="1703388" y="2428875"/>
            <a:ext cx="8280400" cy="442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3" y="142875"/>
            <a:ext cx="2540000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7"/>
          <p:cNvSpPr txBox="1"/>
          <p:nvPr/>
        </p:nvSpPr>
        <p:spPr>
          <a:xfrm>
            <a:off x="4278630" y="2369820"/>
            <a:ext cx="54737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学古诗要求一：读准字音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4383405" y="4547235"/>
            <a:ext cx="52647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自己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大声读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课文几遍，做到不错读，不漏读，不重读，不打结。</a:t>
            </a:r>
            <a:endParaRPr lang="zh-CN" altLang="en-US" sz="36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4278630" y="3186430"/>
            <a:ext cx="54737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学古诗要求二：读通诗句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3085" y="801370"/>
            <a:ext cx="76720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一边朗读课文，一边想刚刚提出的问题。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r="397" b="5241"/>
          <a:stretch>
            <a:fillRect/>
          </a:stretch>
        </p:blipFill>
        <p:spPr>
          <a:xfrm>
            <a:off x="24130" y="40005"/>
            <a:ext cx="12143105" cy="6777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31265" y="817245"/>
            <a:ext cx="972820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鹳 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鹳雀楼被誉为我国古代四大文化名楼（滕王阁、岳阳楼、黄鹤楼、鹳雀楼）之一。四大历史名楼遥相呼应，各有千秋，其它三楼在长江流域，只有鹳雀楼在黄河流域。鹳雀楼在南北朝时，北周蒲州守将宇文护所建，到元初方毁，此后一直未得修复。鹳雀楼的故址，在今山西省永济市。</a:t>
            </a:r>
            <a:endParaRPr lang="zh-CN" altLang="en-US" sz="4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4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r="397" b="5241"/>
          <a:stretch>
            <a:fillRect/>
          </a:stretch>
        </p:blipFill>
        <p:spPr>
          <a:xfrm>
            <a:off x="17145" y="58420"/>
            <a:ext cx="12143105" cy="6777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84450" y="3030855"/>
            <a:ext cx="7343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    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2465" y="808355"/>
            <a:ext cx="3928110" cy="58140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52880" y="1791335"/>
            <a:ext cx="556958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</a:rPr>
              <a:t>王之涣</a:t>
            </a:r>
            <a:r>
              <a:rPr lang="zh-CN" altLang="en-US" sz="4400"/>
              <a:t>：盛唐时期的著名诗人，字季凌，汉族，绛州（今山西新绛县）人。以善于描写边塞风光著称。其代表作有《登鹳雀楼》、《凉州词》等。</a:t>
            </a:r>
            <a:endParaRPr lang="zh-CN" altLang="en-US" sz="4400"/>
          </a:p>
        </p:txBody>
      </p:sp>
      <p:sp>
        <p:nvSpPr>
          <p:cNvPr id="7" name="文本框 6"/>
          <p:cNvSpPr txBox="1"/>
          <p:nvPr/>
        </p:nvSpPr>
        <p:spPr>
          <a:xfrm>
            <a:off x="1452880" y="1011555"/>
            <a:ext cx="4618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学古诗要求三：知诗人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r="397" b="5241"/>
          <a:stretch>
            <a:fillRect/>
          </a:stretch>
        </p:blipFill>
        <p:spPr>
          <a:xfrm>
            <a:off x="24130" y="40005"/>
            <a:ext cx="12143105" cy="6777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1495" y="808355"/>
            <a:ext cx="3846195" cy="1325880"/>
          </a:xfrm>
        </p:spPr>
        <p:txBody>
          <a:bodyPr/>
          <a:p>
            <a:r>
              <a:rPr lang="zh-CN" altLang="en-US" sz="6000">
                <a:sym typeface="+mn-ea"/>
              </a:rPr>
              <a:t>登鹳雀楼</a:t>
            </a:r>
            <a:endParaRPr lang="zh-CN" altLang="en-US" sz="6000"/>
          </a:p>
        </p:txBody>
      </p:sp>
      <p:sp>
        <p:nvSpPr>
          <p:cNvPr id="3" name="文本框 2"/>
          <p:cNvSpPr txBox="1"/>
          <p:nvPr/>
        </p:nvSpPr>
        <p:spPr>
          <a:xfrm>
            <a:off x="3827145" y="2602230"/>
            <a:ext cx="458978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 sz="5400"/>
              <a:t>白 日 依 山 尽，</a:t>
            </a:r>
            <a:endParaRPr lang="zh-CN" altLang="en-US" sz="5400"/>
          </a:p>
          <a:p>
            <a:r>
              <a:rPr lang="zh-CN" altLang="en-US" sz="5400"/>
              <a:t>黄 河 入 海 流。</a:t>
            </a:r>
            <a:endParaRPr lang="zh-CN" altLang="en-US" sz="5400"/>
          </a:p>
          <a:p>
            <a:r>
              <a:rPr lang="zh-CN" altLang="en-US" sz="5400"/>
              <a:t>欲 穷 千 里 目，</a:t>
            </a:r>
            <a:endParaRPr lang="zh-CN" altLang="en-US" sz="5400"/>
          </a:p>
          <a:p>
            <a:r>
              <a:rPr lang="zh-CN" altLang="en-US" sz="5400"/>
              <a:t>更 上 一 层 楼。</a:t>
            </a:r>
            <a:endParaRPr lang="zh-CN" altLang="en-US" sz="5400"/>
          </a:p>
        </p:txBody>
      </p:sp>
      <p:sp>
        <p:nvSpPr>
          <p:cNvPr id="4" name="文本框 3"/>
          <p:cNvSpPr txBox="1"/>
          <p:nvPr/>
        </p:nvSpPr>
        <p:spPr>
          <a:xfrm>
            <a:off x="7648575" y="2018665"/>
            <a:ext cx="2767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ym typeface="+mn-ea"/>
              </a:rPr>
              <a:t>【唐】王之涣</a:t>
            </a:r>
            <a:endParaRPr lang="zh-CN" altLang="en-US" sz="3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2" name="图片 19461"/>
          <p:cNvPicPr>
            <a:picLocks noChangeAspect="1"/>
          </p:cNvPicPr>
          <p:nvPr/>
        </p:nvPicPr>
        <p:blipFill>
          <a:blip r:embed="rId1">
            <a:lum bright="17999" contrast="6000"/>
          </a:blip>
          <a:stretch>
            <a:fillRect/>
          </a:stretch>
        </p:blipFill>
        <p:spPr>
          <a:xfrm>
            <a:off x="1703388" y="2428875"/>
            <a:ext cx="8280400" cy="442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3" y="142875"/>
            <a:ext cx="2540000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7"/>
          <p:cNvSpPr txBox="1"/>
          <p:nvPr/>
        </p:nvSpPr>
        <p:spPr>
          <a:xfrm>
            <a:off x="1738630" y="1406525"/>
            <a:ext cx="54737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学古诗要求四：理解字词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61" name="Text Box 7"/>
          <p:cNvSpPr txBox="1"/>
          <p:nvPr/>
        </p:nvSpPr>
        <p:spPr>
          <a:xfrm>
            <a:off x="5473065" y="2261235"/>
            <a:ext cx="8286750" cy="3634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白日：傍晚的太阳。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依：靠着，倚靠着。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尽：尽头，完了。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欲：想要。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穷：穷尽，全部。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千里目：看到千里之外。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87900" y="299720"/>
            <a:ext cx="38385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/>
              <a:t>登鹳雀楼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1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1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461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1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1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461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2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1">
                                            <p:txEl>
                                              <p:charRg st="2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61">
                                            <p:txEl>
                                              <p:charRg st="2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461">
                                            <p:txEl>
                                              <p:charRg st="29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1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1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61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44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61">
                                            <p:txEl>
                                              <p:charRg st="44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61">
                                            <p:txEl>
                                              <p:charRg st="44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461">
                                            <p:txEl>
                                              <p:charRg st="44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1342</Words>
  <Application>WPS 演示</Application>
  <PresentationFormat>宽屏</PresentationFormat>
  <Paragraphs>147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Garamond</vt:lpstr>
      <vt:lpstr>方正姚体</vt:lpstr>
      <vt:lpstr>楷体_GB2312</vt:lpstr>
      <vt:lpstr>Calibri Light</vt:lpstr>
      <vt:lpstr>Calibri</vt:lpstr>
      <vt:lpstr>微软雅黑</vt:lpstr>
      <vt:lpstr>Arial Unicode MS</vt:lpstr>
      <vt:lpstr>华文行楷</vt:lpstr>
      <vt:lpstr>汉仪中楷简</vt:lpstr>
      <vt:lpstr>创艺简魏碑</vt:lpstr>
      <vt:lpstr>Office 主题</vt:lpstr>
      <vt:lpstr>Edge</vt:lpstr>
      <vt:lpstr>古  诗  两  首</vt:lpstr>
      <vt:lpstr>登 鹳 雀 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登鹳雀楼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登飞来峰</vt:lpstr>
      <vt:lpstr>登飞来峰</vt:lpstr>
      <vt:lpstr>PowerPoint 演示文稿</vt:lpstr>
      <vt:lpstr>注释：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2015-05-05T08:02:00Z</dcterms:created>
  <dcterms:modified xsi:type="dcterms:W3CDTF">2018-01-16T08:52:51Z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