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0"/>
  </p:handoutMasterIdLst>
  <p:sldIdLst>
    <p:sldId id="636" r:id="rId3"/>
    <p:sldId id="797" r:id="rId5"/>
    <p:sldId id="898" r:id="rId6"/>
    <p:sldId id="899" r:id="rId7"/>
    <p:sldId id="900" r:id="rId8"/>
    <p:sldId id="798" r:id="rId9"/>
    <p:sldId id="638" r:id="rId10"/>
    <p:sldId id="693" r:id="rId11"/>
    <p:sldId id="694" r:id="rId12"/>
    <p:sldId id="668" r:id="rId13"/>
    <p:sldId id="675" r:id="rId14"/>
    <p:sldId id="701" r:id="rId15"/>
    <p:sldId id="695" r:id="rId16"/>
    <p:sldId id="705" r:id="rId17"/>
    <p:sldId id="735" r:id="rId18"/>
    <p:sldId id="696" r:id="rId19"/>
    <p:sldId id="659" r:id="rId20"/>
    <p:sldId id="697" r:id="rId21"/>
    <p:sldId id="699" r:id="rId22"/>
    <p:sldId id="711" r:id="rId23"/>
    <p:sldId id="800" r:id="rId24"/>
    <p:sldId id="791" r:id="rId25"/>
    <p:sldId id="796" r:id="rId26"/>
    <p:sldId id="910" r:id="rId27"/>
    <p:sldId id="911" r:id="rId28"/>
    <p:sldId id="912" r:id="rId29"/>
    <p:sldId id="913" r:id="rId30"/>
    <p:sldId id="914" r:id="rId31"/>
    <p:sldId id="915" r:id="rId32"/>
    <p:sldId id="916" r:id="rId33"/>
    <p:sldId id="917" r:id="rId34"/>
    <p:sldId id="918" r:id="rId35"/>
    <p:sldId id="919" r:id="rId36"/>
    <p:sldId id="920" r:id="rId37"/>
    <p:sldId id="921" r:id="rId38"/>
    <p:sldId id="922" r:id="rId39"/>
    <p:sldId id="923" r:id="rId40"/>
    <p:sldId id="924" r:id="rId41"/>
    <p:sldId id="925" r:id="rId42"/>
    <p:sldId id="926" r:id="rId43"/>
    <p:sldId id="927" r:id="rId44"/>
    <p:sldId id="928" r:id="rId45"/>
    <p:sldId id="929" r:id="rId46"/>
    <p:sldId id="930" r:id="rId47"/>
    <p:sldId id="931" r:id="rId48"/>
    <p:sldId id="932" r:id="rId49"/>
    <p:sldId id="933" r:id="rId50"/>
    <p:sldId id="934" r:id="rId51"/>
    <p:sldId id="935" r:id="rId52"/>
    <p:sldId id="936" r:id="rId53"/>
    <p:sldId id="937" r:id="rId54"/>
    <p:sldId id="938" r:id="rId55"/>
    <p:sldId id="939" r:id="rId56"/>
    <p:sldId id="940" r:id="rId57"/>
    <p:sldId id="941" r:id="rId58"/>
    <p:sldId id="942" r:id="rId59"/>
    <p:sldId id="943" r:id="rId60"/>
    <p:sldId id="944" r:id="rId61"/>
    <p:sldId id="945" r:id="rId62"/>
    <p:sldId id="946" r:id="rId63"/>
    <p:sldId id="947" r:id="rId64"/>
    <p:sldId id="948" r:id="rId65"/>
    <p:sldId id="949" r:id="rId66"/>
    <p:sldId id="950" r:id="rId67"/>
    <p:sldId id="951" r:id="rId68"/>
    <p:sldId id="952" r:id="rId69"/>
    <p:sldId id="953" r:id="rId70"/>
    <p:sldId id="954" r:id="rId71"/>
    <p:sldId id="955" r:id="rId72"/>
    <p:sldId id="956" r:id="rId73"/>
    <p:sldId id="957" r:id="rId74"/>
    <p:sldId id="958" r:id="rId75"/>
    <p:sldId id="959" r:id="rId76"/>
    <p:sldId id="960" r:id="rId77"/>
    <p:sldId id="961" r:id="rId78"/>
    <p:sldId id="962" r:id="rId79"/>
    <p:sldId id="963" r:id="rId80"/>
    <p:sldId id="964" r:id="rId81"/>
    <p:sldId id="965" r:id="rId82"/>
    <p:sldId id="966" r:id="rId83"/>
    <p:sldId id="967" r:id="rId84"/>
    <p:sldId id="968" r:id="rId85"/>
    <p:sldId id="969" r:id="rId86"/>
    <p:sldId id="970" r:id="rId87"/>
    <p:sldId id="971" r:id="rId88"/>
    <p:sldId id="972" r:id="rId89"/>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8DC"/>
    <a:srgbClr val="E7545E"/>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94533" autoAdjust="0"/>
  </p:normalViewPr>
  <p:slideViewPr>
    <p:cSldViewPr snapToGrid="0">
      <p:cViewPr varScale="1">
        <p:scale>
          <a:sx n="72" d="100"/>
          <a:sy n="72" d="100"/>
        </p:scale>
        <p:origin x="-1014" y="-90"/>
      </p:cViewPr>
      <p:guideLst>
        <p:guide orient="horz" pos="3514"/>
        <p:guide orient="horz" pos="2619"/>
        <p:guide orient="horz" pos="2618"/>
        <p:guide orient="horz" pos="3637"/>
        <p:guide orient="horz" pos="2534"/>
        <p:guide orient="horz" pos="1569"/>
        <p:guide pos="470"/>
        <p:guide pos="6802"/>
        <p:guide pos="5260"/>
        <p:guide pos="5182"/>
        <p:guide pos="1996"/>
        <p:guide pos="2105"/>
        <p:guide pos="6425"/>
        <p:guide pos="3809"/>
        <p:guide pos="362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handoutMaster" Target="handoutMasters/handoutMaster1.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34.xml"/><Relationship Id="rId8" Type="http://schemas.openxmlformats.org/officeDocument/2006/relationships/slide" Target="slide22.xml"/><Relationship Id="rId7" Type="http://schemas.openxmlformats.org/officeDocument/2006/relationships/image" Target="../media/image2.jpeg"/><Relationship Id="rId6" Type="http://schemas.openxmlformats.org/officeDocument/2006/relationships/slide" Target="slide21.xml"/><Relationship Id="rId5" Type="http://schemas.openxmlformats.org/officeDocument/2006/relationships/slide" Target="slide6.xml"/><Relationship Id="rId4" Type="http://schemas.openxmlformats.org/officeDocument/2006/relationships/slide" Target="slide17.xml"/><Relationship Id="rId3" Type="http://schemas.openxmlformats.org/officeDocument/2006/relationships/image" Target="../media/image1.jpeg"/><Relationship Id="rId2" Type="http://schemas.openxmlformats.org/officeDocument/2006/relationships/slide" Target="slide7.xml"/><Relationship Id="rId16" Type="http://schemas.openxmlformats.org/officeDocument/2006/relationships/notesSlide" Target="../notesSlides/notesSlide1.xml"/><Relationship Id="rId15" Type="http://schemas.openxmlformats.org/officeDocument/2006/relationships/slideLayout" Target="../slideLayouts/slideLayout7.xml"/><Relationship Id="rId14" Type="http://schemas.openxmlformats.org/officeDocument/2006/relationships/slide" Target="slide79.xml"/><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 Target="slide67.xml"/><Relationship Id="rId10" Type="http://schemas.openxmlformats.org/officeDocument/2006/relationships/slide" Target="slide6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 Target="slide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slide" Target="slide1.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10.jpeg"/><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slide" Target="slide1.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slide" Target="slide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slide" Target="slide1.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 Target="slide1.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slide" Target="slide5.xml"/><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slide" Target="slide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 Target="slide1.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slide" Target="slide1.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slide" Target="slide5.xml"/><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16.jpeg"/><Relationship Id="rId1" Type="http://schemas.openxmlformats.org/officeDocument/2006/relationships/slide" Target="slide1.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slide" Target="slide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16.jpeg"/><Relationship Id="rId1" Type="http://schemas.openxmlformats.org/officeDocument/2006/relationships/slide" Target="slide1.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slide" Target="slide1.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slide" Target="slide1.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slide" Target="slide1.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1.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16.jpe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slide" Target="slide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slide" Target="slide1.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slide" Target="slide1.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slide" Target="slide1.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slide" Target="slide1.xml"/></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1.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slide" Target="slide1.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slide" Target="slide1.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slide" Target="slide1.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613410"/>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6"/>
            <a:ext cx="1188000" cy="692314"/>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a:hlinkClick r:id="rId4" action="ppaction://hlinksldjump"/>
          </p:cNvPr>
          <p:cNvSpPr/>
          <p:nvPr/>
        </p:nvSpPr>
        <p:spPr>
          <a:xfrm>
            <a:off x="4600675" y="2614766"/>
            <a:ext cx="1111523" cy="692314"/>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2</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5"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a:t>
            </a:r>
            <a:r>
              <a:rPr lang="zh-CN" altLang="en-US" sz="2000" dirty="0" smtClean="0">
                <a:solidFill>
                  <a:schemeClr val="bg1"/>
                </a:solidFill>
                <a:latin typeface="微软雅黑" panose="020B0503020204020204" pitchFamily="34" charset="-122"/>
                <a:ea typeface="微软雅黑" panose="020B0503020204020204" pitchFamily="34" charset="-122"/>
              </a:rPr>
              <a:t>知识全通关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矩形 27">
            <a:hlinkClick r:id="rId6" action="ppaction://hlinksldjump"/>
          </p:cNvPr>
          <p:cNvSpPr/>
          <p:nvPr/>
        </p:nvSpPr>
        <p:spPr>
          <a:xfrm>
            <a:off x="5824398" y="1043519"/>
            <a:ext cx="2448000" cy="1422000"/>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CN" sz="2000" dirty="0" smtClean="0">
                <a:solidFill>
                  <a:schemeClr val="bg1"/>
                </a:solidFill>
                <a:latin typeface="Calibri" panose="020F0502020204030204" pitchFamily="34" charset="0"/>
                <a:ea typeface="微软雅黑" panose="020B0503020204020204" pitchFamily="34" charset="-122"/>
              </a:rPr>
              <a:t>B.</a:t>
            </a:r>
            <a:r>
              <a:rPr lang="zh-CN" altLang="en-US" sz="2000" dirty="0" smtClean="0">
                <a:solidFill>
                  <a:schemeClr val="bg1"/>
                </a:solidFill>
                <a:latin typeface="Calibri" panose="020F0502020204030204" pitchFamily="34" charset="0"/>
                <a:ea typeface="微软雅黑" panose="020B0503020204020204" pitchFamily="34" charset="-122"/>
              </a:rPr>
              <a:t>能力大提升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48054" t="4432"/>
          <a:stretch>
            <a:fillRect/>
          </a:stretch>
        </p:blipFill>
        <p:spPr>
          <a:xfrm>
            <a:off x="8366125" y="4138295"/>
            <a:ext cx="2437765" cy="2341880"/>
          </a:xfrm>
          <a:prstGeom prst="rect">
            <a:avLst/>
          </a:prstGeom>
        </p:spPr>
      </p:pic>
      <p:sp>
        <p:nvSpPr>
          <p:cNvPr id="43" name="矩形 42">
            <a:hlinkClick r:id="rId8" action="ppaction://hlinksldjump"/>
          </p:cNvPr>
          <p:cNvSpPr/>
          <p:nvPr/>
        </p:nvSpPr>
        <p:spPr>
          <a:xfrm>
            <a:off x="5824374" y="2614765"/>
            <a:ext cx="2408654"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1</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44" name="矩形 43">
            <a:hlinkClick r:id="rId9" action="ppaction://hlinksldjump"/>
          </p:cNvPr>
          <p:cNvSpPr/>
          <p:nvPr/>
        </p:nvSpPr>
        <p:spPr>
          <a:xfrm>
            <a:off x="5824444" y="3401211"/>
            <a:ext cx="2404774" cy="65701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a:solidFill>
                  <a:schemeClr val="bg1"/>
                </a:solidFill>
                <a:latin typeface="Calibri" panose="020F0502020204030204" pitchFamily="34" charset="0"/>
                <a:ea typeface="微软雅黑" panose="020B0503020204020204" pitchFamily="34" charset="-122"/>
              </a:rPr>
              <a:t>积累帮</a:t>
            </a:r>
            <a:r>
              <a:rPr lang="en-US" altLang="zh-CN" sz="2000" dirty="0">
                <a:solidFill>
                  <a:schemeClr val="bg1"/>
                </a:solidFill>
                <a:latin typeface="Calibri" panose="020F0502020204030204" pitchFamily="34" charset="0"/>
                <a:ea typeface="微软雅黑" panose="020B0503020204020204" pitchFamily="34" charset="-122"/>
              </a:rPr>
              <a:t>2</a:t>
            </a:r>
            <a:endParaRPr lang="en-US" altLang="zh-CN" sz="2000" dirty="0">
              <a:solidFill>
                <a:schemeClr val="bg1"/>
              </a:solidFill>
              <a:latin typeface="Calibri" panose="020F0502020204030204" pitchFamily="34" charset="0"/>
              <a:ea typeface="微软雅黑" panose="020B0503020204020204" pitchFamily="34" charset="-122"/>
            </a:endParaRPr>
          </a:p>
        </p:txBody>
      </p:sp>
      <p:sp>
        <p:nvSpPr>
          <p:cNvPr id="5" name="矩形 4">
            <a:hlinkClick r:id="rId10" action="ppaction://hlinksldjump"/>
          </p:cNvPr>
          <p:cNvSpPr/>
          <p:nvPr/>
        </p:nvSpPr>
        <p:spPr>
          <a:xfrm>
            <a:off x="5844059" y="4138130"/>
            <a:ext cx="2385159"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3</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2" name="矩形 1">
            <a:hlinkClick r:id="rId11" action="ppaction://hlinksldjump"/>
          </p:cNvPr>
          <p:cNvSpPr/>
          <p:nvPr/>
        </p:nvSpPr>
        <p:spPr>
          <a:xfrm>
            <a:off x="5844059" y="4940300"/>
            <a:ext cx="2385159" cy="65701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a:solidFill>
                  <a:schemeClr val="bg1"/>
                </a:solidFill>
                <a:latin typeface="Calibri" panose="020F0502020204030204" pitchFamily="34" charset="0"/>
                <a:ea typeface="微软雅黑" panose="020B0503020204020204" pitchFamily="34" charset="-122"/>
              </a:rPr>
              <a:t>积累帮</a:t>
            </a:r>
            <a:r>
              <a:rPr lang="en-US" altLang="zh-CN" sz="2000" dirty="0">
                <a:solidFill>
                  <a:schemeClr val="bg1"/>
                </a:solidFill>
                <a:latin typeface="Calibri" panose="020F0502020204030204" pitchFamily="34" charset="0"/>
                <a:ea typeface="微软雅黑" panose="020B0503020204020204" pitchFamily="34" charset="-122"/>
              </a:rPr>
              <a:t>4</a:t>
            </a:r>
            <a:endParaRPr lang="en-US" altLang="zh-CN" sz="2000" dirty="0">
              <a:solidFill>
                <a:schemeClr val="bg1"/>
              </a:solidFill>
              <a:latin typeface="Calibri" panose="020F0502020204030204" pitchFamily="34" charset="0"/>
              <a:ea typeface="微软雅黑" panose="020B0503020204020204" pitchFamily="34" charset="-122"/>
            </a:endParaRPr>
          </a:p>
        </p:txBody>
      </p:sp>
      <p:pic>
        <p:nvPicPr>
          <p:cNvPr id="31" name="图片 30"/>
          <p:cNvPicPr/>
          <p:nvPr/>
        </p:nvPicPr>
        <p:blipFill rotWithShape="1">
          <a:blip r:embed="rId12" cstate="print">
            <a:extLst>
              <a:ext uri="{28A0092B-C50C-407E-A947-70E740481C1C}">
                <a14:useLocalDpi xmlns:a14="http://schemas.microsoft.com/office/drawing/2010/main" val="0"/>
              </a:ext>
            </a:extLst>
          </a:blip>
          <a:srcRect t="9256" r="2416" b="2637"/>
          <a:stretch>
            <a:fillRect/>
          </a:stretch>
        </p:blipFill>
        <p:spPr>
          <a:xfrm>
            <a:off x="8366125" y="1043940"/>
            <a:ext cx="2437765" cy="2988310"/>
          </a:xfrm>
          <a:prstGeom prst="rect">
            <a:avLst/>
          </a:prstGeom>
        </p:spPr>
      </p:pic>
      <p:pic>
        <p:nvPicPr>
          <p:cNvPr id="32" name="图片 31"/>
          <p:cNvPicPr>
            <a:picLocks noChangeAspect="1"/>
          </p:cNvPicPr>
          <p:nvPr/>
        </p:nvPicPr>
        <p:blipFill rotWithShape="1">
          <a:blip r:embed="rId13" cstate="print"/>
          <a:srcRect t="4049"/>
          <a:stretch>
            <a:fillRect/>
          </a:stretch>
        </p:blipFill>
        <p:spPr>
          <a:xfrm>
            <a:off x="3310890" y="3400425"/>
            <a:ext cx="2447290" cy="3079750"/>
          </a:xfrm>
          <a:prstGeom prst="rect">
            <a:avLst/>
          </a:prstGeom>
        </p:spPr>
      </p:pic>
      <p:sp>
        <p:nvSpPr>
          <p:cNvPr id="3" name="矩形 2">
            <a:hlinkClick r:id="rId14" action="ppaction://hlinksldjump"/>
          </p:cNvPr>
          <p:cNvSpPr/>
          <p:nvPr/>
        </p:nvSpPr>
        <p:spPr>
          <a:xfrm>
            <a:off x="5844059" y="5690070"/>
            <a:ext cx="2385159"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5</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92289"/>
            <a:chOff x="549633" y="1040577"/>
            <a:chExt cx="1258150" cy="29271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92717"/>
              <a:chOff x="549633" y="1040577"/>
              <a:chExt cx="1258150" cy="29271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r="51843" b="7817"/>
          <a:stretch>
            <a:fillRect/>
          </a:stretch>
        </p:blipFill>
        <p:spPr>
          <a:xfrm>
            <a:off x="8335521" y="1288608"/>
            <a:ext cx="2446779" cy="2751054"/>
          </a:xfrm>
          <a:prstGeom prst="rect">
            <a:avLst/>
          </a:prstGeom>
        </p:spPr>
      </p:pic>
      <p:sp>
        <p:nvSpPr>
          <p:cNvPr id="31" name="矩形 30"/>
          <p:cNvSpPr/>
          <p:nvPr/>
        </p:nvSpPr>
        <p:spPr>
          <a:xfrm>
            <a:off x="68548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sp>
        <p:nvSpPr>
          <p:cNvPr id="36" name="矩形 35">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995100" y="1657462"/>
            <a:ext cx="6585143" cy="361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四看否定词</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句子中出现否定词,可能造成的语病有以下几种:</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1.多重否定造成表意相反。如:她告诉我说,近几年来,她无时无刻不忘收集、整理民间故事与民歌。(“无时无刻不”是“每时每刻都”的意思,再加上“忘”就与原本想表达的意思相反了)</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2.否定词和反问句连用造成表意相反。如:在20世纪80年代的今天,有谁能否认地球不是绕着太阳转的吗?(反问句本身即一重否定,再用“不”就与原本想表达的意思相反了)</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3.否定词和带有否定意义的词语连用造成表意相反。如:我水平不高,说话难免不片面,请大家多提意见。(“难免”即“不容易避免”,再用“不”就与原句表达的意思相反了)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45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865395" y="1354676"/>
            <a:ext cx="6861810" cy="425196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五看两面词</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两面词指的是句中出现的诸如“能否”“是否”“成败”“好坏”之类的词语。在两面词上容易出现的语病主要是前后不照应。如:我们能不能培养出“四有”新人,是关系到我们党和国家前途命运的大事,也是教育战线的根本任务。(此句后面是“根本任务”,故前面只能是肯定,不能是“不能”)</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六看被动词</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句中出现被动词可能会造成的语病主要有两种:</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1.被动词与有被动意义的词语重复。如:这位热爱农村的退伍军人,被村民当选村主任。(句中“当选”即“被选上”的意思,再用“被”就造成了语意重复)</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2.结构混乱。如:这首交响曲是作者在列宁格勒被法西斯围困,并叫嚣要占领这座城市的时候赶写的。(将“在列宁格勒被法西斯围困”改为“在法西斯围困列宁格勒”,结构就清晰了)</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cstate="print"/>
          <a:srcRect t="-263"/>
          <a:stretch>
            <a:fillRect/>
          </a:stretch>
        </p:blipFill>
        <p:spPr>
          <a:xfrm>
            <a:off x="8342439" y="1288608"/>
            <a:ext cx="2439861" cy="2743642"/>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966" y="2466754"/>
            <a:ext cx="2629342" cy="2629342"/>
          </a:xfrm>
          <a:prstGeom prst="rect">
            <a:avLst/>
          </a:prstGeom>
        </p:spPr>
      </p:pic>
      <p:sp>
        <p:nvSpPr>
          <p:cNvPr id="34" name="矩形 33"/>
          <p:cNvSpPr/>
          <p:nvPr/>
        </p:nvSpPr>
        <p:spPr>
          <a:xfrm>
            <a:off x="3430353" y="1579328"/>
            <a:ext cx="4697095" cy="3611880"/>
          </a:xfrm>
          <a:prstGeom prst="rect">
            <a:avLst/>
          </a:prstGeom>
          <a:ln>
            <a:solidFill>
              <a:schemeClr val="bg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七看介词或介词宾语</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使用介词时容易出现的语病主要有以下几种:</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1.淹没主语。如:由于《古文观止》具有特色,自问世以后三百多年来,广为传布,经久不衰,至今仍不失为一部好书。(该句滥用介词“由于”,导致全句没有主语)</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2.主客颠倒。如:汉字改革的种种好处,对于每一个同文字打交道的人都是深有体会的。(句子的陈述主体应是“每一个同文字打交道的人”,而不是“汉字改革”)</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3.语序不当。如:新来的刘老师背着书包,从清早走宿舍,跑饭堂,一直干到很晚才休息。(</a:t>
            </a:r>
            <a:r>
              <a:rPr altLang="zh-CN" sz="1400" dirty="0" err="1">
                <a:latin typeface="微软雅黑" panose="020B0503020204020204" pitchFamily="34" charset="-122"/>
                <a:ea typeface="微软雅黑" panose="020B0503020204020204" pitchFamily="34" charset="-122"/>
                <a:cs typeface="Times New Roman" panose="02020603050405020304" pitchFamily="18" charset="0"/>
              </a:rPr>
              <a:t>介宾短语“从清早”是修饰“干”的,而不是修饰“走”的,应置于“一直</a:t>
            </a:r>
            <a:r>
              <a:rPr altLang="zh-CN" sz="1400" dirty="0" err="1" smtClean="0">
                <a:latin typeface="微软雅黑" panose="020B0503020204020204" pitchFamily="34" charset="-122"/>
                <a:ea typeface="微软雅黑" panose="020B0503020204020204" pitchFamily="34" charset="-122"/>
                <a:cs typeface="Times New Roman" panose="02020603050405020304" pitchFamily="18" charset="0"/>
              </a:rPr>
              <a:t>”前</a:t>
            </a:r>
            <a:r>
              <a:rPr altLang="zh-CN" sz="14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t="7545"/>
          <a:stretch>
            <a:fillRect/>
          </a:stretch>
        </p:blipFill>
        <p:spPr>
          <a:xfrm>
            <a:off x="8332153" y="1288229"/>
            <a:ext cx="2449743" cy="2731418"/>
          </a:xfrm>
          <a:prstGeom prst="rect">
            <a:avLst/>
          </a:prstGeom>
        </p:spPr>
      </p:pic>
      <p:sp>
        <p:nvSpPr>
          <p:cNvPr id="31" name="矩形 30">
            <a:hlinkClick r:id="" action="ppaction://hlinkshowjump?jump=nextslide"/>
          </p:cNvPr>
          <p:cNvSpPr/>
          <p:nvPr/>
        </p:nvSpPr>
        <p:spPr>
          <a:xfrm>
            <a:off x="833239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7"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34058" y="1288161"/>
            <a:ext cx="2448000" cy="2754945"/>
          </a:xfrm>
          <a:prstGeom prst="rect">
            <a:avLst/>
          </a:prstGeom>
        </p:spPr>
      </p:pic>
      <p:sp>
        <p:nvSpPr>
          <p:cNvPr id="6" name="矩形 5"/>
          <p:cNvSpPr/>
          <p:nvPr/>
        </p:nvSpPr>
        <p:spPr>
          <a:xfrm>
            <a:off x="1043857" y="1827060"/>
            <a:ext cx="6794500" cy="265176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4.搭配不当。如:我们要下决心,花大气力,争取在本世纪末把我国的教育事业达到世界先进水平。(“把……事业”是介宾短语,与谓语“达到”搭配不恰当,不能构成“把……达到……”的说法)</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5.句式杂糅。如:对高考材料作文应该如何开头这个问题上,两位作者的看法很不一致。(该句有两种结构形式,其一是“对……问题”,其二是“在……问题上”)</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6.表意不明。如:大家对护林员揭发林业局带头偷运木料的问题,普遍感到非常气愤。(大家“普遍感到非常气愤”的可以是“护林员揭发林业局带头偷运木料”,也可以是“林业局带头偷运木料”,表意不明)</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31" name="矩形 30">
            <a:hlinkClick r:id="" action="ppaction://hlinkshowjump?jump=nextslide"/>
          </p:cNvPr>
          <p:cNvSpPr/>
          <p:nvPr/>
        </p:nvSpPr>
        <p:spPr>
          <a:xfrm>
            <a:off x="833239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5385" y="1430020"/>
            <a:ext cx="6043930" cy="3970318"/>
          </a:xfrm>
          <a:prstGeom prst="rect">
            <a:avLst/>
          </a:prstGeom>
        </p:spPr>
        <p:txBody>
          <a:bodyPr wrap="square">
            <a:spAutoFit/>
          </a:bodyPr>
          <a:lstStyle/>
          <a:p>
            <a:pPr fontAlgn="auto">
              <a:lnSpc>
                <a:spcPct val="150000"/>
              </a:lnSpc>
            </a:pPr>
            <a:endParaRPr lang="en-US" sz="1400" dirty="0" smtClean="0">
              <a:latin typeface="微软雅黑" panose="020B0503020204020204" pitchFamily="34" charset="-122"/>
              <a:ea typeface="微软雅黑" panose="020B0503020204020204" pitchFamily="34" charset="-122"/>
            </a:endParaRPr>
          </a:p>
          <a:p>
            <a:pPr fontAlgn="auto">
              <a:lnSpc>
                <a:spcPct val="150000"/>
              </a:lnSpc>
            </a:pPr>
            <a:r>
              <a:rPr sz="1400" dirty="0" err="1" smtClean="0">
                <a:latin typeface="微软雅黑" panose="020B0503020204020204" pitchFamily="34" charset="-122"/>
                <a:ea typeface="微软雅黑" panose="020B0503020204020204" pitchFamily="34" charset="-122"/>
              </a:rPr>
              <a:t>八看代词</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使用代词容易出现的语病主要是指代不明造成歧义。如:曾记否,我与你认识的时候,还是个十来岁的少年,纯真无瑕,充满幻想。(“</a:t>
            </a:r>
            <a:r>
              <a:rPr sz="1400" dirty="0" err="1">
                <a:latin typeface="微软雅黑" panose="020B0503020204020204" pitchFamily="34" charset="-122"/>
                <a:ea typeface="微软雅黑" panose="020B0503020204020204" pitchFamily="34" charset="-122"/>
              </a:rPr>
              <a:t>还是个十来岁的少年”可以指代“我”,也可以指代“你”,</a:t>
            </a:r>
            <a:r>
              <a:rPr sz="1400" dirty="0" err="1" smtClean="0">
                <a:latin typeface="微软雅黑" panose="020B0503020204020204" pitchFamily="34" charset="-122"/>
                <a:ea typeface="微软雅黑" panose="020B0503020204020204" pitchFamily="34" charset="-122"/>
              </a:rPr>
              <a:t>表意不明</a:t>
            </a:r>
            <a:r>
              <a:rPr sz="1400" dirty="0" smtClean="0">
                <a:latin typeface="微软雅黑" panose="020B0503020204020204" pitchFamily="34" charset="-122"/>
                <a:ea typeface="微软雅黑" panose="020B0503020204020204" pitchFamily="34" charset="-122"/>
              </a:rPr>
              <a:t>)</a:t>
            </a:r>
            <a:endParaRPr sz="1400" dirty="0">
              <a:latin typeface="微软雅黑" panose="020B0503020204020204" pitchFamily="34" charset="-122"/>
              <a:ea typeface="微软雅黑" panose="020B0503020204020204" pitchFamily="34" charset="-122"/>
            </a:endParaRPr>
          </a:p>
          <a:p>
            <a:pPr fontAlgn="auto">
              <a:lnSpc>
                <a:spcPct val="150000"/>
              </a:lnSpc>
            </a:pP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九看助词</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常见的助词是“的”“了”等,使用助词容易出现的语病主要有以下两种:</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1.不合逻辑。如:该店青年服务员正努力保持和发扬了传统特色。(句中“正”表示正在出现,助词“了”表示已经出现,前后矛盾)</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2.滥用助词。如:我国向太平洋预定海域发射的首枚运载火箭圆满成功。(滥用助词“的”,致使句子主谓配搭不当)</a:t>
            </a:r>
            <a:endParaRPr sz="1400" dirty="0">
              <a:latin typeface="微软雅黑" panose="020B0503020204020204" pitchFamily="34" charset="-122"/>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7"/>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7"/>
              <a:chOff x="549633" y="1040577"/>
              <a:chExt cx="1279664" cy="292717"/>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67956" y="1287593"/>
            <a:ext cx="2448000" cy="2731955"/>
          </a:xfrm>
          <a:prstGeom prst="rect">
            <a:avLst/>
          </a:prstGeom>
        </p:spPr>
      </p:pic>
      <p:sp>
        <p:nvSpPr>
          <p:cNvPr id="31" name="矩形 30">
            <a:hlinkClick r:id="" action="ppaction://hlinkshowjump?jump=nextslide"/>
          </p:cNvPr>
          <p:cNvSpPr/>
          <p:nvPr/>
        </p:nvSpPr>
        <p:spPr>
          <a:xfrm>
            <a:off x="8367952"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7"/>
              <a:chOff x="549633" y="1040577"/>
              <a:chExt cx="1279664" cy="292717"/>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srcRect r="9242"/>
          <a:stretch>
            <a:fillRect/>
          </a:stretch>
        </p:blipFill>
        <p:spPr>
          <a:xfrm>
            <a:off x="8333665" y="1288415"/>
            <a:ext cx="2448534" cy="2736850"/>
          </a:xfrm>
          <a:prstGeom prst="rect">
            <a:avLst/>
          </a:prstGeom>
        </p:spPr>
      </p:pic>
      <p:sp>
        <p:nvSpPr>
          <p:cNvPr id="2" name="矩形 1"/>
          <p:cNvSpPr/>
          <p:nvPr/>
        </p:nvSpPr>
        <p:spPr>
          <a:xfrm>
            <a:off x="1103960" y="1561879"/>
            <a:ext cx="6015355" cy="3611880"/>
          </a:xfrm>
          <a:prstGeom prst="rect">
            <a:avLst/>
          </a:prstGeom>
        </p:spPr>
        <p:txBody>
          <a:bodyPr wrap="square">
            <a:spAutoFit/>
          </a:bodyPr>
          <a:lstStyle/>
          <a:p>
            <a:pPr fontAlgn="auto">
              <a:lnSpc>
                <a:spcPct val="150000"/>
              </a:lnSpc>
            </a:pPr>
            <a:r>
              <a:rPr lang="en-US" altLang="zh-CN" sz="1400" dirty="0">
                <a:latin typeface="微软雅黑" panose="020B0503020204020204" pitchFamily="34" charset="-122"/>
                <a:ea typeface="微软雅黑" panose="020B0503020204020204" pitchFamily="34" charset="-122"/>
              </a:rPr>
              <a:t> </a:t>
            </a:r>
            <a:r>
              <a:rPr lang="zh-CN" sz="1400" dirty="0">
                <a:latin typeface="微软雅黑" panose="020B0503020204020204" pitchFamily="34" charset="-122"/>
                <a:ea typeface="微软雅黑" panose="020B0503020204020204" pitchFamily="34" charset="-122"/>
              </a:rPr>
              <a:t>积累是成语复习的根基。要提高辨析使用成语的能力,必须大量积累易错成语。积累的成语越多,辨析和使用成语的能力就越强,解题的准确性就越高。积累成语可从以下三方面进行:</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1.阅读积累。通过阅读教材,阅读课外读物,积累其中的易错成语。</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2.习题积累。通过做题,积累试题所考成语。这些成语往往是常考易错的,需要重点关注。</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3.资料积累。利用现成的“成语汇编”之类的材料,快速积累常考易错成语。这是成语复习的快捷方式。</a:t>
            </a:r>
            <a:endParaRPr lang="zh-CN" sz="1400" dirty="0">
              <a:latin typeface="微软雅黑" panose="020B0503020204020204" pitchFamily="34" charset="-122"/>
              <a:ea typeface="微软雅黑" panose="020B0503020204020204" pitchFamily="34" charset="-122"/>
            </a:endParaRPr>
          </a:p>
        </p:txBody>
      </p:sp>
      <p:sp>
        <p:nvSpPr>
          <p:cNvPr id="31" name="矩形 30">
            <a:hlinkClick r:id="" action="ppaction://hlinkshowjump?jump=nextslide"/>
          </p:cNvPr>
          <p:cNvSpPr/>
          <p:nvPr/>
        </p:nvSpPr>
        <p:spPr>
          <a:xfrm>
            <a:off x="8367952"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16099"/>
          <a:stretch>
            <a:fillRect/>
          </a:stretch>
        </p:blipFill>
        <p:spPr>
          <a:xfrm>
            <a:off x="637511" y="1288415"/>
            <a:ext cx="2461854" cy="274829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2067" y="2712090"/>
            <a:ext cx="2622739" cy="1696584"/>
          </a:xfrm>
          <a:prstGeom prst="rect">
            <a:avLst/>
          </a:prstGeom>
        </p:spPr>
      </p:pic>
      <p:sp>
        <p:nvSpPr>
          <p:cNvPr id="40" name="矩形 39"/>
          <p:cNvSpPr/>
          <p:nvPr/>
        </p:nvSpPr>
        <p:spPr>
          <a:xfrm>
            <a:off x="5958840" y="1754505"/>
            <a:ext cx="4413885" cy="3000821"/>
          </a:xfrm>
          <a:prstGeom prst="rect">
            <a:avLst/>
          </a:prstGeom>
        </p:spPr>
        <p:txBody>
          <a:bodyPr wrap="square">
            <a:spAutoFit/>
          </a:bodyPr>
          <a:lstStyle/>
          <a:p>
            <a:pPr algn="l" fontAlgn="auto">
              <a:lnSpc>
                <a:spcPct val="150000"/>
              </a:lnSpc>
            </a:pPr>
            <a:r>
              <a:rPr lang="zh-CN" sz="1400" dirty="0">
                <a:latin typeface="微软雅黑" panose="020B0503020204020204" pitchFamily="34" charset="-122"/>
                <a:ea typeface="微软雅黑" panose="020B0503020204020204" pitchFamily="34" charset="-122"/>
              </a:rPr>
              <a:t>十看句子主干</a:t>
            </a:r>
            <a:endParaRPr lang="zh-CN" sz="1400" dirty="0">
              <a:latin typeface="微软雅黑" panose="020B0503020204020204" pitchFamily="34" charset="-122"/>
              <a:ea typeface="微软雅黑" panose="020B0503020204020204" pitchFamily="34" charset="-122"/>
            </a:endParaRPr>
          </a:p>
          <a:p>
            <a:pPr algn="l" fontAlgn="auto">
              <a:lnSpc>
                <a:spcPct val="150000"/>
              </a:lnSpc>
            </a:pPr>
            <a:r>
              <a:rPr lang="zh-CN" sz="1400" dirty="0">
                <a:latin typeface="微软雅黑" panose="020B0503020204020204" pitchFamily="34" charset="-122"/>
                <a:ea typeface="微软雅黑" panose="020B0503020204020204" pitchFamily="34" charset="-122"/>
              </a:rPr>
              <a:t>即通过压缩句子主干,发现句子中存在的语病。句子主干上可能出现的语病主要有:</a:t>
            </a:r>
            <a:endParaRPr lang="zh-CN" sz="1400" dirty="0">
              <a:latin typeface="微软雅黑" panose="020B0503020204020204" pitchFamily="34" charset="-122"/>
              <a:ea typeface="微软雅黑" panose="020B0503020204020204" pitchFamily="34" charset="-122"/>
            </a:endParaRPr>
          </a:p>
          <a:p>
            <a:pPr algn="l" fontAlgn="auto">
              <a:lnSpc>
                <a:spcPct val="150000"/>
              </a:lnSpc>
            </a:pPr>
            <a:r>
              <a:rPr lang="zh-CN" sz="1400" dirty="0">
                <a:latin typeface="微软雅黑" panose="020B0503020204020204" pitchFamily="34" charset="-122"/>
                <a:ea typeface="微软雅黑" panose="020B0503020204020204" pitchFamily="34" charset="-122"/>
              </a:rPr>
              <a:t>1.成分残缺。如:在万里长城的各个游览点上,每天吸引着数以万计的旅游者。(压缩句子主干“吸引旅游者”,不难发现该句缺主语)</a:t>
            </a:r>
            <a:endParaRPr lang="zh-CN" sz="1400" dirty="0">
              <a:latin typeface="微软雅黑" panose="020B0503020204020204" pitchFamily="34" charset="-122"/>
              <a:ea typeface="微软雅黑" panose="020B0503020204020204" pitchFamily="34" charset="-122"/>
            </a:endParaRPr>
          </a:p>
          <a:p>
            <a:pPr algn="l" fontAlgn="auto">
              <a:lnSpc>
                <a:spcPct val="150000"/>
              </a:lnSpc>
            </a:pPr>
            <a:r>
              <a:rPr lang="zh-CN" sz="1400" dirty="0">
                <a:latin typeface="微软雅黑" panose="020B0503020204020204" pitchFamily="34" charset="-122"/>
                <a:ea typeface="微软雅黑" panose="020B0503020204020204" pitchFamily="34" charset="-122"/>
              </a:rPr>
              <a:t>2.搭配不当。如:我国每年因基础设施建设质量问题出现大量损失。(压缩句子主干“我国出现损失”,就可以发现动宾搭配不当)</a:t>
            </a:r>
            <a:endParaRPr lang="zh-CN" sz="1400" dirty="0">
              <a:latin typeface="微软雅黑" panose="020B0503020204020204" pitchFamily="34" charset="-122"/>
              <a:ea typeface="微软雅黑" panose="020B0503020204020204" pitchFamily="34" charset="-122"/>
            </a:endParaRPr>
          </a:p>
        </p:txBody>
      </p:sp>
      <p:sp>
        <p:nvSpPr>
          <p:cNvPr id="3" name="矩形 2">
            <a:hlinkClick r:id="rId1" action="ppaction://hlinksldjump"/>
          </p:cNvPr>
          <p:cNvSpPr/>
          <p:nvPr/>
        </p:nvSpPr>
        <p:spPr>
          <a:xfrm>
            <a:off x="637462" y="4158286"/>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92289"/>
            <a:chOff x="549633" y="1040577"/>
            <a:chExt cx="1279664" cy="292717"/>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7"/>
              <a:chOff x="549633" y="1040577"/>
              <a:chExt cx="1279664" cy="292717"/>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13030"/>
          <a:stretch>
            <a:fillRect/>
          </a:stretch>
        </p:blipFill>
        <p:spPr>
          <a:xfrm>
            <a:off x="8342142" y="1288707"/>
            <a:ext cx="2440540" cy="2750597"/>
          </a:xfrm>
          <a:prstGeom prst="rect">
            <a:avLst/>
          </a:prstGeom>
        </p:spPr>
      </p:pic>
      <p:sp>
        <p:nvSpPr>
          <p:cNvPr id="31" name="矩形 30"/>
          <p:cNvSpPr/>
          <p:nvPr/>
        </p:nvSpPr>
        <p:spPr>
          <a:xfrm>
            <a:off x="1085684" y="1655961"/>
            <a:ext cx="5759450" cy="3611880"/>
          </a:xfrm>
          <a:prstGeom prst="rect">
            <a:avLst/>
          </a:prstGeom>
        </p:spPr>
        <p:txBody>
          <a:bodyPr>
            <a:spAutoFit/>
          </a:bodyPr>
          <a:lstStyle/>
          <a:p>
            <a:pPr>
              <a:lnSpc>
                <a:spcPct val="150000"/>
              </a:lnSpc>
            </a:pPr>
            <a:r>
              <a:rPr altLang="zh-CN" sz="1400" dirty="0" err="1" smtClean="0">
                <a:latin typeface="微软雅黑" panose="020B0503020204020204" pitchFamily="34" charset="-122"/>
                <a:ea typeface="微软雅黑" panose="020B0503020204020204" pitchFamily="34" charset="-122"/>
              </a:rPr>
              <a:t>修改病句</a:t>
            </a:r>
            <a:r>
              <a:rPr altLang="zh-CN" sz="1400" dirty="0" err="1">
                <a:latin typeface="微软雅黑" panose="020B0503020204020204" pitchFamily="34" charset="-122"/>
                <a:ea typeface="微软雅黑" panose="020B0503020204020204" pitchFamily="34" charset="-122"/>
              </a:rPr>
              <a:t>,通常采用主观题的形式,要求考生从所给文段或语句中找出有语病的地方并加以修改</a:t>
            </a:r>
            <a:r>
              <a:rPr altLang="zh-CN" sz="1400" dirty="0">
                <a:latin typeface="微软雅黑" panose="020B0503020204020204" pitchFamily="34" charset="-122"/>
                <a:ea typeface="微软雅黑" panose="020B0503020204020204" pitchFamily="34" charset="-122"/>
              </a:rPr>
              <a:t>。修改病句常和语言表达题等放在一起综合考查。题目所涉及的材料往往选自最新的新闻事件,涉及社会热点问题。</a:t>
            </a:r>
            <a:endParaRPr altLang="zh-CN" sz="1400" dirty="0">
              <a:latin typeface="微软雅黑" panose="020B0503020204020204" pitchFamily="34" charset="-122"/>
              <a:ea typeface="微软雅黑" panose="020B0503020204020204" pitchFamily="34" charset="-122"/>
            </a:endParaRPr>
          </a:p>
          <a:p>
            <a:pPr>
              <a:lnSpc>
                <a:spcPct val="150000"/>
              </a:lnSpc>
            </a:pPr>
            <a:endParaRPr altLang="zh-CN" sz="1400" dirty="0">
              <a:latin typeface="微软雅黑" panose="020B0503020204020204" pitchFamily="34" charset="-122"/>
              <a:ea typeface="微软雅黑" panose="020B0503020204020204" pitchFamily="34" charset="-122"/>
            </a:endParaRPr>
          </a:p>
          <a:p>
            <a:pPr>
              <a:lnSpc>
                <a:spcPct val="150000"/>
              </a:lnSpc>
            </a:pPr>
            <a:endParaRPr altLang="zh-CN" sz="1400" dirty="0">
              <a:latin typeface="微软雅黑" panose="020B0503020204020204" pitchFamily="34" charset="-122"/>
              <a:ea typeface="微软雅黑" panose="020B0503020204020204" pitchFamily="34" charset="-122"/>
            </a:endParaRPr>
          </a:p>
          <a:p>
            <a:pPr>
              <a:lnSpc>
                <a:spcPct val="150000"/>
              </a:lnSpc>
            </a:pP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修改病句的基本原则</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1.不能改变原句的基本意思和内容,不能另起炉灶。</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2.改动要尽可能少。</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3.要注意试题的修改要求,切忌盲目修改。</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4.修改后的文字只要符合语法等基本规则即可,不需要润色。</a:t>
            </a:r>
            <a:endParaRPr altLang="zh-CN" sz="1400" dirty="0">
              <a:latin typeface="微软雅黑" panose="020B0503020204020204" pitchFamily="34" charset="-122"/>
              <a:ea typeface="微软雅黑" panose="020B0503020204020204" pitchFamily="34" charset="-122"/>
            </a:endParaRPr>
          </a:p>
        </p:txBody>
      </p:sp>
      <p:sp>
        <p:nvSpPr>
          <p:cNvPr id="32" name="矩形 31">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759710" y="860742"/>
            <a:ext cx="5080000" cy="384810"/>
          </a:xfrm>
          <a:prstGeom prst="rect">
            <a:avLst/>
          </a:prstGeom>
          <a:noFill/>
          <a:ln w="9525">
            <a:noFill/>
          </a:ln>
        </p:spPr>
        <p:txBody>
          <a:bodyPr>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考点</a:t>
            </a:r>
            <a:r>
              <a:rPr lang="en-US" altLang="zh-CN" sz="1800" b="0" u="none">
                <a:solidFill>
                  <a:srgbClr val="3598DC"/>
                </a:solidFill>
                <a:latin typeface="微软雅黑" panose="020B0503020204020204" pitchFamily="34" charset="-122"/>
                <a:ea typeface="微软雅黑" panose="020B0503020204020204" pitchFamily="34" charset="-122"/>
                <a:cs typeface="NEU-F5-S92" charset="0"/>
              </a:rPr>
              <a:t>2</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修改病句</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62867" y="1920481"/>
            <a:ext cx="6338702" cy="297180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修改病句的基本方法</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1.了解病句的基本类型。要结合具体例句,加深对语意不明、搭配不当、成分残缺或赘余、结构混乱、不合逻辑等各种病句特征的了解。</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2.语法分析。把握语句的各个成分,注意各成分的搭配与照应;删去多余成分,补足缺少成分。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3.语意分析。结合语段的整体意思,理清语段中各层次之间的关联,注意关联词语的使用是否恰当。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4.逻辑分析。平时应注意掌握一些基本的逻辑知识,有些句子在逻辑上出现毛病,修改时就要从逻辑的角度加以分析。</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a:blip r:embed="rId2" cstate="print"/>
          <a:stretch>
            <a:fillRect/>
          </a:stretch>
        </p:blipFill>
        <p:spPr>
          <a:xfrm>
            <a:off x="8334059" y="1288415"/>
            <a:ext cx="2449511" cy="2736850"/>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53070" y="1845972"/>
            <a:ext cx="6581553" cy="329184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修改病句“四字诀”</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1.添。对成分残缺的病句,用添加法。</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例如:近年国产动画片产量猛增,但是与国外优秀动画片相比,我们仍然存在着技术水平落后,故事内容以及内涵更是相差甚远。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分析:这个句子缺少宾语中心语,应在“我们仍然存在着技术水平落后”后加“的问题”。</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2.删。对于成分赘余的病句,用删除法。</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例如:本市国税局绘制出“税源分布示意略图”,解决了税源管理辖区划分不清、争议扯皮等问题的发生。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分析:这个句子中,“解决了……问题的发生”属于成分赘余,可去掉“的发生”。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9519"/>
          <a:stretch>
            <a:fillRect/>
          </a:stretch>
        </p:blipFill>
        <p:spPr>
          <a:xfrm>
            <a:off x="8340839" y="1288415"/>
            <a:ext cx="2441461" cy="2739154"/>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628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746631" y="1288399"/>
            <a:ext cx="2446728" cy="2736850"/>
          </a:xfrm>
          <a:prstGeom prst="rect">
            <a:avLst/>
          </a:prstGeom>
        </p:spPr>
      </p:pic>
      <p:sp>
        <p:nvSpPr>
          <p:cNvPr id="4" name="矩形 3"/>
          <p:cNvSpPr/>
          <p:nvPr/>
        </p:nvSpPr>
        <p:spPr>
          <a:xfrm>
            <a:off x="3399155" y="1934845"/>
            <a:ext cx="6886575" cy="3291840"/>
          </a:xfrm>
          <a:prstGeom prst="rect">
            <a:avLst/>
          </a:prstGeom>
        </p:spPr>
        <p:txBody>
          <a:bodyPr wrap="square">
            <a:spAutoFit/>
          </a:bodyPr>
          <a:lstStyle/>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3.换。用词不妥当的,用替换法。</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例如:哺乳期妇女如果仅仅靠服用补品中的含碘量,就有可能缺碘,如不及时添加含碘食品,则有可能导致婴儿脑神经损伤或智力低下。</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分析:这个句子中,“服用……含碘量”不能搭配,应改成“服用含碘的补品”。</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4.调。对搭配不当、语序不当的病句,用调换法。</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例如:由于种种原因,公安机关落下了许多“警民关系”的课程,这种“课程”的欠缺,给公安部门不仅带来了不少的负面影响,更给具体工作带来了很大阻力。</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分析:“给公安部门不仅带来了不少的负面影响”属语序不当,“不仅”应调到“给公安部门”的前面。</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nvGrpSpPr>
          <p:cNvPr id="7" name="组合 6"/>
          <p:cNvGrpSpPr/>
          <p:nvPr/>
        </p:nvGrpSpPr>
        <p:grpSpPr>
          <a:xfrm>
            <a:off x="3119140" y="2685109"/>
            <a:ext cx="338554" cy="338040"/>
            <a:chOff x="3362028" y="2411538"/>
            <a:chExt cx="338554" cy="338040"/>
          </a:xfrm>
        </p:grpSpPr>
        <p:sp>
          <p:nvSpPr>
            <p:cNvPr id="5" name="矩形 4"/>
            <p:cNvSpPr/>
            <p:nvPr/>
          </p:nvSpPr>
          <p:spPr>
            <a:xfrm>
              <a:off x="3420537" y="2472579"/>
              <a:ext cx="221536" cy="276999"/>
            </a:xfrm>
            <a:prstGeom prst="rect">
              <a:avLst/>
            </a:prstGeom>
          </p:spPr>
          <p:txBody>
            <a:bodyPr wrap="none">
              <a:spAutoFit/>
            </a:bodyPr>
            <a:lstStyle/>
            <a:p>
              <a:r>
                <a:rPr lang="en-US" altLang="zh-CN"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sp>
          <p:nvSpPr>
            <p:cNvPr id="6" name="矩形 5"/>
            <p:cNvSpPr/>
            <p:nvPr/>
          </p:nvSpPr>
          <p:spPr>
            <a:xfrm>
              <a:off x="3362028" y="2411538"/>
              <a:ext cx="338554" cy="276999"/>
            </a:xfrm>
            <a:prstGeom prst="rect">
              <a:avLst/>
            </a:prstGeom>
          </p:spPr>
          <p:txBody>
            <a:bodyPr wrap="none">
              <a:spAutoFit/>
            </a:bodyPr>
            <a:lstStyle/>
            <a:p>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grpSp>
      <p:sp>
        <p:nvSpPr>
          <p:cNvPr id="3" name="矩形 2">
            <a:hlinkClick r:id="rId1" action="ppaction://hlinksldjump"/>
          </p:cNvPr>
          <p:cNvSpPr/>
          <p:nvPr/>
        </p:nvSpPr>
        <p:spPr>
          <a:xfrm>
            <a:off x="74648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能力</a:t>
            </a:r>
            <a:r>
              <a:rPr lang="zh-CN" altLang="en-US" sz="3600" dirty="0">
                <a:solidFill>
                  <a:srgbClr val="3E8BC0"/>
                </a:solidFill>
                <a:latin typeface="微软雅黑" panose="020B0503020204020204" pitchFamily="34" charset="-122"/>
                <a:ea typeface="微软雅黑" panose="020B0503020204020204" pitchFamily="34" charset="-122"/>
              </a:rPr>
              <a:t>大</a:t>
            </a:r>
            <a:r>
              <a:rPr lang="zh-CN" altLang="en-US" sz="3600" dirty="0" smtClean="0">
                <a:solidFill>
                  <a:srgbClr val="3E8BC0"/>
                </a:solidFill>
                <a:latin typeface="微软雅黑" panose="020B0503020204020204" pitchFamily="34" charset="-122"/>
                <a:ea typeface="微软雅黑" panose="020B0503020204020204" pitchFamily="34" charset="-122"/>
              </a:rPr>
              <a:t>提升</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72"/>
          <p:cNvSpPr>
            <a:spLocks noEditPoints="1"/>
          </p:cNvSpPr>
          <p:nvPr/>
        </p:nvSpPr>
        <p:spPr bwMode="auto">
          <a:xfrm>
            <a:off x="5037995" y="1470449"/>
            <a:ext cx="1495533" cy="149822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2195830" cy="352425"/>
          </a:xfrm>
          <a:prstGeom prst="rect">
            <a:avLst/>
          </a:prstGeom>
        </p:spPr>
        <p:txBody>
          <a:bodyPr wrap="none">
            <a:spAutoFit/>
          </a:bodyPr>
          <a:lstStyle/>
          <a:p>
            <a:pPr algn="l"/>
            <a:r>
              <a:rPr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现代汉语语法知识精要</a:t>
            </a:r>
            <a:endParaRPr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746488" y="866664"/>
            <a:ext cx="1510763" cy="281949"/>
            <a:chOff x="549633" y="1045754"/>
            <a:chExt cx="1279664" cy="282362"/>
          </a:xfrm>
        </p:grpSpPr>
        <p:sp>
          <p:nvSpPr>
            <p:cNvPr id="59" name="矩形 58"/>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60" name="组合 59"/>
            <p:cNvGrpSpPr/>
            <p:nvPr/>
          </p:nvGrpSpPr>
          <p:grpSpPr>
            <a:xfrm>
              <a:off x="549633" y="1045754"/>
              <a:ext cx="1279664" cy="282362"/>
              <a:chOff x="549633" y="1045754"/>
              <a:chExt cx="1279664" cy="282362"/>
            </a:xfrm>
          </p:grpSpPr>
          <p:sp>
            <p:nvSpPr>
              <p:cNvPr id="74" name="矩形 7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85" name="文本框 84"/>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6"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 name="矩形 3"/>
          <p:cNvSpPr/>
          <p:nvPr/>
        </p:nvSpPr>
        <p:spPr>
          <a:xfrm>
            <a:off x="987425" y="1707385"/>
            <a:ext cx="5759450" cy="3611880"/>
          </a:xfrm>
          <a:prstGeom prst="rect">
            <a:avLst/>
          </a:prstGeom>
        </p:spPr>
        <p:txBody>
          <a:bodyPr>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病句的辨析和修改,是每年高考的必考题,一向被视为难点。由于高考病句题所考查的句子绝大多数结构复杂,所设置的语病隐蔽性强,仅凭语感往往难以判定其正误,而语法分析就如同锐利的手术刀,能帮助考生迅速解剖句子,准确判定句子是否有错和错在何处,所以,突破病句专题,必须在增强语感的同时,切实提高考生的语法分析能力。而要提高语法分析能力,就必须从掌握必要的汉语语法知识开始。</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(一)短语</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err="1" smtClean="0">
                <a:latin typeface="微软雅黑" panose="020B0503020204020204" pitchFamily="34" charset="-122"/>
                <a:ea typeface="微软雅黑" panose="020B0503020204020204" pitchFamily="34" charset="-122"/>
              </a:rPr>
              <a:t>在汉语中</a:t>
            </a:r>
            <a:r>
              <a:rPr altLang="zh-CN" sz="1400" dirty="0" err="1">
                <a:latin typeface="微软雅黑" panose="020B0503020204020204" pitchFamily="34" charset="-122"/>
                <a:ea typeface="微软雅黑" panose="020B0503020204020204" pitchFamily="34" charset="-122"/>
              </a:rPr>
              <a:t>,短语是由词语构成的相对独立的语言单位,是一种重要的语言形式</a:t>
            </a:r>
            <a:r>
              <a:rPr altLang="zh-CN" sz="1400" dirty="0">
                <a:latin typeface="微软雅黑" panose="020B0503020204020204" pitchFamily="34" charset="-122"/>
                <a:ea typeface="微软雅黑" panose="020B0503020204020204" pitchFamily="34" charset="-122"/>
              </a:rPr>
              <a:t>。可以说,短语是句子的“微缩版”,绝大多数短语的结构,体现了句子中某些成分的搭配关系,所以,掌握短语的结构,有助于分析句子成分。根据短语中词语之间的语法关系,短语主要分为以下几类:</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cstate="print"/>
          <a:srcRect t="4049"/>
          <a:stretch>
            <a:fillRect/>
          </a:stretch>
        </p:blipFill>
        <p:spPr>
          <a:xfrm>
            <a:off x="8334058" y="1288727"/>
            <a:ext cx="2447472" cy="2752401"/>
          </a:xfrm>
          <a:prstGeom prst="rect">
            <a:avLst/>
          </a:prstGeom>
        </p:spPr>
      </p:pic>
      <p:grpSp>
        <p:nvGrpSpPr>
          <p:cNvPr id="31" name="组合 30"/>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37"/>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 name="矩形 1"/>
          <p:cNvSpPr/>
          <p:nvPr/>
        </p:nvSpPr>
        <p:spPr>
          <a:xfrm>
            <a:off x="963123" y="1726291"/>
            <a:ext cx="6984466" cy="3000821"/>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1.并列短语</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由具有并列关系的词语构成的短语。如“蓝天白云”“唱歌跳舞”“谦虚谨慎”。</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2.偏正短语</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由修饰词语和被修饰词语构成的短语。前面的词语修饰、限制后面的词语,一般为名词、代词、形容词、副词、数量短语等。后面的词语受前面词语的修饰限制,为中心语,一般为名词、动词、形容词等。根据中心语的词性,偏正短语可分为偏正式名词性短语、动词性短语、形容词性短语。如“海边的风景”(偏正式名词性短语)、“我们的祖国”(偏正式名词性短语)、“美丽的花朵”(偏正式名词性短语)、“一种思想”(偏正式名词性短语)、“飞快奔跑”(偏正式动词性短语)、“非常美丽”(偏正式形容词性短语)。</a:t>
            </a:r>
            <a:endParaRPr altLang="zh-CN" sz="1400" dirty="0">
              <a:latin typeface="微软雅黑" panose="020B0503020204020204" pitchFamily="34" charset="-122"/>
              <a:ea typeface="微软雅黑" panose="020B0503020204020204" pitchFamily="34" charset="-122"/>
            </a:endParaRPr>
          </a:p>
        </p:txBody>
      </p:sp>
      <p:sp>
        <p:nvSpPr>
          <p:cNvPr id="61" name="矩形 6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t="2489"/>
          <a:stretch>
            <a:fillRect/>
          </a:stretch>
        </p:blipFill>
        <p:spPr>
          <a:xfrm>
            <a:off x="8353350" y="1288608"/>
            <a:ext cx="2448558" cy="2743642"/>
          </a:xfrm>
          <a:prstGeom prst="rect">
            <a:avLst/>
          </a:prstGeom>
        </p:spPr>
      </p:pic>
      <p:sp>
        <p:nvSpPr>
          <p:cNvPr id="38" name="矩形 3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415360" y="1688133"/>
            <a:ext cx="5109845" cy="33166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3.主谓短语</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构成短语的词语之间是主语和谓语的关系。如“性格坚强”“表演开始”。</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4.动宾短语</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构成短语的词语之间是谓语和宾语的关系。如“跳街舞”“逛商场”“给我灵感”。</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5.后补短语</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由中心语和其后对它加以补充说明的词语构成的短语。如“听得清”“走得远”“摆放整齐”“暖和得很”。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t="2489"/>
          <a:stretch>
            <a:fillRect/>
          </a:stretch>
        </p:blipFill>
        <p:spPr>
          <a:xfrm>
            <a:off x="8353350" y="1288608"/>
            <a:ext cx="2448558"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120857" y="1486562"/>
            <a:ext cx="6292850" cy="4006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6.介宾短语</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介词和宾语构成的短语。如:“按规则(办)”“从上海(来)”“把窗户(打开)”“关于目前的形势”“沿着曲曲折折的小路”。</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7.连动短语</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短语中有两个或两个以上连续发出的动作,不需停顿。如“上书店买本书”“进门坐下喝口水”。</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8.兼语短语</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由动宾短语和主谓短语叠在一起构成的短语,其中动宾短语的宾语兼做主谓短语的主语。如“使我感到喜悦”“叫我去操场”“阻止他耍脾气”“有人唱歌”。</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兼语短语的第一个动词主要为使令动词,大多含有“使令”“劝阻”等意义,常见的有“使”“令”“叫”“让”“命令”“吩咐”“禁止”“请求”“教”“劝”“号召”“阻止”等。另外,“有”也可做兼语动词。</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t="2489"/>
          <a:stretch>
            <a:fillRect/>
          </a:stretch>
        </p:blipFill>
        <p:spPr>
          <a:xfrm>
            <a:off x="8353350" y="1288608"/>
            <a:ext cx="2448558" cy="2743642"/>
          </a:xfrm>
          <a:prstGeom prst="rect">
            <a:avLst/>
          </a:prstGeom>
        </p:spPr>
      </p:pic>
      <p:sp>
        <p:nvSpPr>
          <p:cNvPr id="35" name="矩形 34"/>
          <p:cNvSpPr/>
          <p:nvPr/>
        </p:nvSpPr>
        <p:spPr>
          <a:xfrm>
            <a:off x="1057137" y="1579604"/>
            <a:ext cx="6672580" cy="3611880"/>
          </a:xfrm>
          <a:prstGeom prst="rect">
            <a:avLst/>
          </a:prstGeom>
        </p:spPr>
        <p:txBody>
          <a:bodyPr wrap="square">
            <a:spAutoFit/>
          </a:bodyPr>
          <a:lstStyle/>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(二)单句句子成分</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病句辨析题中的句子,不少是复杂单句。要判定复杂的单句是否有语病,须要准确划分句子成分。单句的句子成分有六个:主语、谓语、宾语、定语、状语、补语。其中,主、谓、宾是主干成分,定、状、补是附加成分。各成分的词语类型和相互间的语意关系如下:主语一般为代词或名词,也可以是短语等更复杂的结构,往往是动作的发出者;谓语一般是及物动词(也可以是不及物动词),主要是主语发出的动作;宾语是动词支配的对象,名词居多,也可以是短语乃至句子的形式;定语和状语是修饰、限制中心语的成分,其词语类型较多,结构一般较为复杂;补语一般由形容词、数量短语等充当,对谓语加以补充说明。一个句子可以很简单,不需具备所有句子成分,只要语意完整,并带上了句末标点(句号、感叹号、问号)即可。但试题中的句子,结构往往较为复杂,成分较多</a:t>
            </a:r>
            <a:r>
              <a:rPr 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5" name="矩形 34"/>
          <p:cNvSpPr/>
          <p:nvPr/>
        </p:nvSpPr>
        <p:spPr>
          <a:xfrm>
            <a:off x="976133" y="1510969"/>
            <a:ext cx="6975171" cy="361188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在一个各成分都具备的句子中,上述六个句子成分的相对位置是固定的,即:(定语)+主语+[状语]+谓语+&lt;补语&gt;+宾语。可以用下面的口诀来表述:主、宾前面是定语,谓前是状,谓后是补。</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掌握六大句子成分的相对位置,对准确划分句子成分极为重要。正因为其位置是相对固定的,在把握了句子意思的基础上,如果确定了某个成分,其他成分就可以根据彼此间的相对位置和语意关系逐一确定。比如,确定了主语,就可以到主语之后寻找主语发出的动作,表示该动作的动词就是谓语;紧接着就可以去找处于谓语之后受谓语动词支配的对象,表示该对象的词语就是宾语;位于主语和宾语之前,对其加以修饰、限制的词语就是定语,常有“的”作为定语的标志;位于谓语之前,对其加以修饰、限制的词语就是状语,常有“地”作为状语的标志;位于谓语之后,对其加以补充说明的就是补语,常有“得”作为补语的标志。其中,宾语和补语都在谓语的后面,但二者性质不同,要区分开。</a:t>
            </a:r>
            <a:endParaRPr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cstate="print"/>
          <a:srcRect t="4049"/>
          <a:stretch>
            <a:fillRect/>
          </a:stretch>
        </p:blipFill>
        <p:spPr>
          <a:xfrm>
            <a:off x="8334693" y="1288727"/>
            <a:ext cx="2447472" cy="2752401"/>
          </a:xfrm>
          <a:prstGeom prst="rect">
            <a:avLst/>
          </a:prstGeom>
        </p:spPr>
      </p:pic>
      <p:sp>
        <p:nvSpPr>
          <p:cNvPr id="42" name="矩形 41">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87076"/>
            <a:chOff x="549633" y="1040577"/>
            <a:chExt cx="1258150" cy="28749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87497"/>
              <a:chOff x="549633" y="1040577"/>
              <a:chExt cx="1258150" cy="28749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34" name="矩形 33"/>
          <p:cNvSpPr/>
          <p:nvPr/>
        </p:nvSpPr>
        <p:spPr>
          <a:xfrm>
            <a:off x="968345" y="1753214"/>
            <a:ext cx="6782789" cy="265176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(三)几种特殊句式</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1.存现句</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表示什么地方(或什么时候)存在、出现或消失了什么事物的句子。如:</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①山上有一座小庙。②村东开来一辆卡车。③昨天出现了一件怪事。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2.连动句</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由连动短语充当谓语的句子。如:</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①我走进屋里坐下来喝了杯水。②孩子他爹上山挖药材了。</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矩形 35">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1223675" y="1644766"/>
            <a:ext cx="6219116" cy="297180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3.兼语句</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由兼语短语充当谓语的句子。如:</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①师长命令勤务员去休息。②我求他给我讲解疑难。③屋里有个小孩在哇哇地哭。④厂里没有人知道这件事。</a:t>
            </a:r>
            <a:endParaRPr altLang="zh-CN" sz="1400" dirty="0">
              <a:latin typeface="微软雅黑" panose="020B0503020204020204" pitchFamily="34" charset="-122"/>
              <a:ea typeface="微软雅黑" panose="020B0503020204020204" pitchFamily="34" charset="-122"/>
            </a:endParaRPr>
          </a:p>
          <a:p>
            <a:pPr>
              <a:lnSpc>
                <a:spcPct val="150000"/>
              </a:lnSpc>
            </a:pP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4.主谓谓语句</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由主谓短语充当谓语的句子。如:</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①这位老人腰直不起来了。②大伙儿心连着心。③沙漠地区空气干燥。④他一向态度和蔼。</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cstate="print"/>
          <a:srcRect t="-263"/>
          <a:stretch>
            <a:fillRect/>
          </a:stretch>
        </p:blipFill>
        <p:spPr>
          <a:xfrm>
            <a:off x="8361489" y="1288608"/>
            <a:ext cx="2439861"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a:hlinkClick r:id="rId1" action="ppaction://hlinksldjump"/>
          </p:cNvPr>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p:cNvPr>
          <p:cNvSpPr/>
          <p:nvPr/>
        </p:nvSpPr>
        <p:spPr>
          <a:xfrm>
            <a:off x="773494" y="317787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10550944" y="2974426"/>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椭圆 2"/>
          <p:cNvSpPr/>
          <p:nvPr/>
        </p:nvSpPr>
        <p:spPr>
          <a:xfrm>
            <a:off x="10550944" y="3178100"/>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椭圆 6"/>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4081912" y="1621893"/>
            <a:ext cx="6350068" cy="579444"/>
            <a:chOff x="2825562" y="1231245"/>
            <a:chExt cx="5850894" cy="502305"/>
          </a:xfrm>
        </p:grpSpPr>
        <p:sp>
          <p:nvSpPr>
            <p:cNvPr id="9" name="单圆角矩形 8"/>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0" name="TextBox 25"/>
            <p:cNvSpPr txBox="1"/>
            <p:nvPr/>
          </p:nvSpPr>
          <p:spPr>
            <a:xfrm>
              <a:off x="2988144" y="1327025"/>
              <a:ext cx="5489300" cy="317068"/>
            </a:xfrm>
            <a:prstGeom prst="rect">
              <a:avLst/>
            </a:prstGeom>
            <a:noFill/>
          </p:spPr>
          <p:txBody>
            <a:bodyPr wrap="square" rtlCol="0">
              <a:spAutoFit/>
            </a:bodyPr>
            <a:lstStyle/>
            <a:p>
              <a:pPr>
                <a:lnSpc>
                  <a:spcPct val="150000"/>
                </a:lnSpc>
              </a:pPr>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命题大纲</a:t>
              </a:r>
              <a:endPar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11" name="矩形 10"/>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p:cNvGrpSpPr/>
          <p:nvPr/>
        </p:nvGrpSpPr>
        <p:grpSpPr>
          <a:xfrm>
            <a:off x="3463888" y="1621780"/>
            <a:ext cx="627380" cy="3068329"/>
            <a:chOff x="592373" y="2241491"/>
            <a:chExt cx="777560" cy="3276411"/>
          </a:xfrm>
          <a:solidFill>
            <a:schemeClr val="accent1"/>
          </a:solidFill>
        </p:grpSpPr>
        <p:sp>
          <p:nvSpPr>
            <p:cNvPr id="13"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3"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16"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1"/>
          <p:cNvGraphicFramePr/>
          <p:nvPr/>
        </p:nvGraphicFramePr>
        <p:xfrm>
          <a:off x="4137025" y="2188210"/>
          <a:ext cx="5937885" cy="3392170"/>
        </p:xfrm>
        <a:graphic>
          <a:graphicData uri="http://schemas.openxmlformats.org/drawingml/2006/table">
            <a:tbl>
              <a:tblPr firstRow="1" bandRow="1">
                <a:tableStyleId>{5940675A-B579-460E-94D1-54222C63F5DA}</a:tableStyleId>
              </a:tblPr>
              <a:tblGrid>
                <a:gridCol w="1120140"/>
                <a:gridCol w="795655"/>
                <a:gridCol w="987425"/>
                <a:gridCol w="1680210"/>
                <a:gridCol w="1354455"/>
              </a:tblGrid>
              <a:tr h="831850">
                <a:tc rowSpan="3">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辨析并修改病句病句类型</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语序不当、搭配不当、成分残缺或赘余、结构混乱、表意不明、不合逻辑。</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p>
                      <a:pPr marL="0" indent="0" algn="l"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rPr>
                        <a:t> </a:t>
                      </a:r>
                      <a:endParaRPr lang="en-US" altLang="zh-CN" sz="1400" b="0" u="none">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rPr>
                        <a:t> </a:t>
                      </a:r>
                      <a:endParaRPr lang="en-US" altLang="zh-CN"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搭配不当 结构混乱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831850">
                <a:tc vMerge="1">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结构混乱 成分残缺 不合逻辑</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728470">
                <a:tc vMerge="1">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Ⅲ</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成分残缺 结构混乱 语序不当</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2641" y="2602644"/>
            <a:ext cx="2629342" cy="2629342"/>
          </a:xfrm>
          <a:prstGeom prst="rect">
            <a:avLst/>
          </a:prstGeom>
        </p:spPr>
      </p:pic>
      <p:sp>
        <p:nvSpPr>
          <p:cNvPr id="34" name="矩形 33"/>
          <p:cNvSpPr/>
          <p:nvPr/>
        </p:nvSpPr>
        <p:spPr>
          <a:xfrm>
            <a:off x="773264" y="1552272"/>
            <a:ext cx="5266690" cy="3611880"/>
          </a:xfrm>
          <a:prstGeom prst="rect">
            <a:avLst/>
          </a:prstGeom>
          <a:ln>
            <a:solidFill>
              <a:schemeClr val="bg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(四)单句和复句的区别</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　　试题中的句子除了单句,更多的是复句,所以区别单句和复句,对辨析语病不可或缺。</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单句是指只有一套可以独立存在的主谓结构(有无宾语皆可)的句子,如“二”“三”两部分的所有例句。复句是指有两套或两套以上可以独立存在的主谓结构(有无宾语皆可)的句子,句中能独立存在的主谓结构叫分句。如:</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　①马教授领导的科研组研制出能燃用各种劣质煤并具有节煤作用的劣质煤稳燃器。</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②马教授领导的科研组研制出了劣质煤稳燃器,它能燃用各种劣质煤,并具有节煤作用。</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t="7545"/>
          <a:stretch>
            <a:fillRect/>
          </a:stretch>
        </p:blipFill>
        <p:spPr>
          <a:xfrm>
            <a:off x="8351838" y="1300294"/>
            <a:ext cx="2449743" cy="2731418"/>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518540" cy="287118"/>
            <a:chOff x="549633" y="1040577"/>
            <a:chExt cx="1286251" cy="287539"/>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86251" cy="287539"/>
              <a:chOff x="549633" y="1040577"/>
              <a:chExt cx="1286251" cy="287539"/>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914399" y="1550035"/>
            <a:ext cx="7076662" cy="3647152"/>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①是单句。主语是“科研组”,谓语是“研制”,宾语是“劣质煤稳燃器”,定语是“马教授领导”和“能燃用各种劣质煤并具有节煤作用”,补语是“出”,没有状语。整个句子实际上有两套主谓结构,即“马教授领导”(不带宾语)和“科研组研制劣质煤稳燃器”(</a:t>
            </a:r>
            <a:r>
              <a:rPr sz="1400" dirty="0" err="1">
                <a:latin typeface="微软雅黑" panose="020B0503020204020204" pitchFamily="34" charset="-122"/>
                <a:ea typeface="微软雅黑" panose="020B0503020204020204" pitchFamily="34" charset="-122"/>
              </a:rPr>
              <a:t>带宾语</a:t>
            </a:r>
            <a:r>
              <a:rPr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sz="1400" dirty="0" err="1" smtClean="0">
                <a:latin typeface="微软雅黑" panose="020B0503020204020204" pitchFamily="34" charset="-122"/>
                <a:ea typeface="微软雅黑" panose="020B0503020204020204" pitchFamily="34" charset="-122"/>
              </a:rPr>
              <a:t>但前者不能独立存在</a:t>
            </a:r>
            <a:r>
              <a:rPr sz="1400" dirty="0" err="1">
                <a:latin typeface="微软雅黑" panose="020B0503020204020204" pitchFamily="34" charset="-122"/>
                <a:ea typeface="微软雅黑" panose="020B0503020204020204" pitchFamily="34" charset="-122"/>
              </a:rPr>
              <a:t>,它充当主语“科研组”的定语;真正能独立存在的主谓结构是第二套,它构成了整个句子的主干</a:t>
            </a:r>
            <a:r>
              <a:rPr sz="1400" dirty="0">
                <a:latin typeface="微软雅黑" panose="020B0503020204020204" pitchFamily="34" charset="-122"/>
                <a:ea typeface="微软雅黑" panose="020B0503020204020204" pitchFamily="34" charset="-122"/>
              </a:rPr>
              <a:t>。正因为这个句子只有一套可以独立存在的主谓结构,所以是单句。</a:t>
            </a:r>
            <a:endParaRPr sz="1400" dirty="0">
              <a:latin typeface="微软雅黑" panose="020B0503020204020204" pitchFamily="34" charset="-122"/>
              <a:ea typeface="微软雅黑" panose="020B0503020204020204" pitchFamily="34" charset="-122"/>
            </a:endParaRPr>
          </a:p>
          <a:p>
            <a:pPr algn="just">
              <a:lnSpc>
                <a:spcPct val="150000"/>
              </a:lnSpc>
            </a:pPr>
            <a:r>
              <a:rPr sz="1400" dirty="0">
                <a:latin typeface="微软雅黑" panose="020B0503020204020204" pitchFamily="34" charset="-122"/>
                <a:ea typeface="微软雅黑" panose="020B0503020204020204" pitchFamily="34" charset="-122"/>
              </a:rPr>
              <a:t>②是复句。这个句子有三套可以独立存在的主谓结构。第一个分句的主、谓、宾分别是“科研组”“研制”“劣质煤稳燃器”,第二个分句的主、谓、宾分别是“它”“</a:t>
            </a:r>
            <a:r>
              <a:rPr sz="1400" dirty="0" err="1" smtClean="0">
                <a:latin typeface="微软雅黑" panose="020B0503020204020204" pitchFamily="34" charset="-122"/>
                <a:ea typeface="微软雅黑" panose="020B0503020204020204" pitchFamily="34" charset="-122"/>
              </a:rPr>
              <a:t>燃用</a:t>
            </a:r>
            <a:r>
              <a:rPr lang="zh-CN" altLang="en-US" sz="1400" dirty="0" smtClean="0">
                <a:latin typeface="微软雅黑" panose="020B0503020204020204" pitchFamily="34" charset="-122"/>
                <a:ea typeface="微软雅黑" panose="020B0503020204020204" pitchFamily="34" charset="-122"/>
              </a:rPr>
              <a:t>”</a:t>
            </a:r>
            <a:r>
              <a:rPr sz="1400" dirty="0" smtClean="0">
                <a:latin typeface="微软雅黑" panose="020B0503020204020204" pitchFamily="34" charset="-122"/>
                <a:ea typeface="微软雅黑" panose="020B0503020204020204" pitchFamily="34" charset="-122"/>
              </a:rPr>
              <a:t>“</a:t>
            </a:r>
            <a:r>
              <a:rPr sz="1400" dirty="0">
                <a:latin typeface="微软雅黑" panose="020B0503020204020204" pitchFamily="34" charset="-122"/>
                <a:ea typeface="微软雅黑" panose="020B0503020204020204" pitchFamily="34" charset="-122"/>
              </a:rPr>
              <a:t>劣质煤”,第三个分句的主、谓、宾分别是“它”(</a:t>
            </a:r>
            <a:r>
              <a:rPr sz="1400" dirty="0" err="1">
                <a:latin typeface="微软雅黑" panose="020B0503020204020204" pitchFamily="34" charset="-122"/>
                <a:ea typeface="微软雅黑" panose="020B0503020204020204" pitchFamily="34" charset="-122"/>
              </a:rPr>
              <a:t>承前省略了,</a:t>
            </a:r>
            <a:r>
              <a:rPr sz="1400" dirty="0" err="1" smtClean="0">
                <a:latin typeface="微软雅黑" panose="020B0503020204020204" pitchFamily="34" charset="-122"/>
                <a:ea typeface="微软雅黑" panose="020B0503020204020204" pitchFamily="34" charset="-122"/>
              </a:rPr>
              <a:t>分析的时候应补出</a:t>
            </a:r>
            <a:r>
              <a:rPr lang="zh-CN" altLang="en-US" sz="1400" dirty="0" smtClean="0">
                <a:latin typeface="微软雅黑" panose="020B0503020204020204" pitchFamily="34" charset="-122"/>
                <a:ea typeface="微软雅黑" panose="020B0503020204020204" pitchFamily="34" charset="-122"/>
              </a:rPr>
              <a:t>来）</a:t>
            </a:r>
            <a:r>
              <a:rPr sz="1400" dirty="0" smtClean="0">
                <a:latin typeface="微软雅黑" panose="020B0503020204020204" pitchFamily="34" charset="-122"/>
                <a:ea typeface="微软雅黑" panose="020B0503020204020204" pitchFamily="34" charset="-122"/>
              </a:rPr>
              <a:t>、“</a:t>
            </a:r>
            <a:r>
              <a:rPr sz="1400" dirty="0">
                <a:latin typeface="微软雅黑" panose="020B0503020204020204" pitchFamily="34" charset="-122"/>
                <a:ea typeface="微软雅黑" panose="020B0503020204020204" pitchFamily="34" charset="-122"/>
              </a:rPr>
              <a:t>具有”、“作用”。这三套主谓结构是相对独立的,彼此间并不充当对方的句子成分,所以该句是有三个分句的复句。</a:t>
            </a:r>
            <a:endParaRPr sz="1400" dirty="0">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510763" cy="287118"/>
            <a:chOff x="549633" y="1040577"/>
            <a:chExt cx="1279664" cy="287539"/>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79664" cy="287539"/>
              <a:chOff x="549633" y="1040577"/>
              <a:chExt cx="1279664" cy="287539"/>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2641" y="2660429"/>
            <a:ext cx="2629342" cy="2629342"/>
          </a:xfrm>
          <a:prstGeom prst="rect">
            <a:avLst/>
          </a:prstGeom>
        </p:spPr>
      </p:pic>
      <p:sp>
        <p:nvSpPr>
          <p:cNvPr id="34" name="矩形 33"/>
          <p:cNvSpPr/>
          <p:nvPr/>
        </p:nvSpPr>
        <p:spPr>
          <a:xfrm>
            <a:off x="746760" y="1288415"/>
            <a:ext cx="4766310" cy="3931920"/>
          </a:xfrm>
          <a:prstGeom prst="rect">
            <a:avLst/>
          </a:prstGeom>
          <a:ln>
            <a:solidFill>
              <a:schemeClr val="accent1"/>
            </a:solidFill>
          </a:ln>
        </p:spPr>
        <p:txBody>
          <a:bodyPr wrap="square">
            <a:spAutoFit/>
          </a:bodyPr>
          <a:lstStyle/>
          <a:p>
            <a:pPr fontAlgn="auto">
              <a:lnSpc>
                <a:spcPct val="150000"/>
              </a:lnSpc>
            </a:pPr>
            <a:r>
              <a:rPr lang="zh-CN" sz="1400" dirty="0">
                <a:latin typeface="微软雅黑" panose="020B0503020204020204" pitchFamily="34" charset="-122"/>
                <a:ea typeface="微软雅黑" panose="020B0503020204020204" pitchFamily="34" charset="-122"/>
              </a:rPr>
              <a:t>(五)复句类型</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根据分句间的关系,复句可以分为不同的类型,不同类型的复句往往有相应的常用关联词语:</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1.并列关系:既……又……、是……不是……、不是……而是……、有时……有时……、有的……有的……、一方面……(另)一方面……。</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2.承接关系:于是、就、便、然后、接着、首先……然后……。</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3.递进关系:不仅……而且……、不仅……还……、不光……也……、而且、尚且、何况、况且。</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4.选择关系:与其……不如……、宁可……也不……、是……还是……、不是……就是……、要么……要么……、或者……或者……。</a:t>
            </a:r>
            <a:endParaRPr lang="zh-CN" sz="1400" dirty="0">
              <a:latin typeface="微软雅黑" panose="020B0503020204020204" pitchFamily="34" charset="-122"/>
              <a:ea typeface="微软雅黑" panose="020B0503020204020204" pitchFamily="34" charset="-122"/>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cstate="print"/>
          <a:srcRect r="3102"/>
          <a:stretch>
            <a:fillRect/>
          </a:stretch>
        </p:blipFill>
        <p:spPr>
          <a:xfrm>
            <a:off x="8360482" y="1288608"/>
            <a:ext cx="2449511" cy="276188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730256" y="1826164"/>
            <a:ext cx="6476926" cy="329184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5.转折关系:虽然(虽、尽管)……但是(但、可是、却)……、但是、然而、只是、不过。</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6.假设关系:如果(假如、倘若、若、要是、要、若要、假若、如若)……就(那么、那、便、那就)……、即使(就是、就算、纵然、哪怕、即便、纵使)……也(还、还是)……、再……也……。</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7.因果关系:因为(因)……所以(便)……、由于……因而……、因此、故而、之所以……是因为……、既然……就……、既是……就……、既……就……。</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8.条件关系:只要……就……、只有……才……、除非……才……、无论(不管、不论)……都……。</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9.目的关系:为了、以便、以、用以、好、为的是、以免、免得。</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10261"/>
          <a:stretch>
            <a:fillRect/>
          </a:stretch>
        </p:blipFill>
        <p:spPr>
          <a:xfrm>
            <a:off x="735674" y="1288730"/>
            <a:ext cx="2431706" cy="2740344"/>
          </a:xfrm>
          <a:prstGeom prst="rect">
            <a:avLst/>
          </a:prstGeom>
        </p:spPr>
      </p:pic>
      <p:sp>
        <p:nvSpPr>
          <p:cNvPr id="3" name="矩形 2">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526928" cy="287118"/>
            <a:chOff x="549633" y="1040577"/>
            <a:chExt cx="1293356" cy="287539"/>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93356" cy="287539"/>
              <a:chOff x="549633" y="1040577"/>
              <a:chExt cx="1293356" cy="287539"/>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31" name="矩形 30"/>
          <p:cNvSpPr/>
          <p:nvPr/>
        </p:nvSpPr>
        <p:spPr>
          <a:xfrm>
            <a:off x="746760" y="1299845"/>
            <a:ext cx="7506970" cy="361188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(一)语序不当</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err="1" smtClean="0">
                <a:latin typeface="微软雅黑" panose="020B0503020204020204" pitchFamily="34" charset="-122"/>
                <a:ea typeface="微软雅黑" panose="020B0503020204020204" pitchFamily="34" charset="-122"/>
              </a:rPr>
              <a:t>语序不当有多种情况</a:t>
            </a:r>
            <a:r>
              <a:rPr altLang="zh-CN" sz="1400" dirty="0" err="1">
                <a:latin typeface="微软雅黑" panose="020B0503020204020204" pitchFamily="34" charset="-122"/>
                <a:ea typeface="微软雅黑" panose="020B0503020204020204" pitchFamily="34" charset="-122"/>
              </a:rPr>
              <a:t>,产生的原因也不同</a:t>
            </a:r>
            <a:r>
              <a:rPr altLang="zh-CN" sz="1400" dirty="0">
                <a:latin typeface="微软雅黑" panose="020B0503020204020204" pitchFamily="34" charset="-122"/>
                <a:ea typeface="微软雅黑" panose="020B0503020204020204" pitchFamily="34" charset="-122"/>
              </a:rPr>
              <a:t>。下面列举几种常见的情况:</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1.定语位置不当</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(1)定语和中心语位置不当</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例句:近年来,随着教育教学改革的不断深化,高校学生的培养深受社会广大用人单位的欢迎,就业率明显提高。</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句中主语“高校学生的培养”与“欢迎”搭配不当,原因是主语中心语“学生”和定语“高校培养”的位置颠倒了,应改为“高校培养的学生”。</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(2)定语误放到状语的位置</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例句:她想起今天一连串发生的事情就睡不着。</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  “一连串”不应修饰“发生”,应改为“发生的一连串”。</a:t>
            </a:r>
            <a:endParaRPr altLang="zh-CN" sz="1400" dirty="0">
              <a:latin typeface="微软雅黑" panose="020B0503020204020204" pitchFamily="34" charset="-122"/>
              <a:ea typeface="微软雅黑" panose="020B0503020204020204" pitchFamily="34" charset="-122"/>
            </a:endParaRPr>
          </a:p>
        </p:txBody>
      </p:sp>
      <p:sp>
        <p:nvSpPr>
          <p:cNvPr id="44" name="矩形 43">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416810" y="892810"/>
            <a:ext cx="4702175" cy="365760"/>
          </a:xfrm>
          <a:prstGeom prst="rect">
            <a:avLst/>
          </a:prstGeom>
          <a:noFill/>
          <a:ln w="9525">
            <a:noFill/>
          </a:ln>
        </p:spPr>
        <p:txBody>
          <a:bodyPr wrap="square">
            <a:spAutoFit/>
          </a:bodyPr>
          <a:lstStyle/>
          <a:p>
            <a:pPr marL="0" indent="0" algn="ctr"/>
            <a:r>
              <a:rPr lang="zh-CN" altLang="en-US" sz="1800" b="0" u="none">
                <a:solidFill>
                  <a:srgbClr val="3598DC"/>
                </a:solidFill>
                <a:latin typeface="方正正中黑简体" charset="0"/>
                <a:ea typeface="方正正中黑简体" charset="0"/>
                <a:cs typeface="方正正中黑简体" charset="0"/>
              </a:rPr>
              <a:t>常见六种病句类型</a:t>
            </a:r>
            <a:endParaRPr lang="zh-CN" altLang="en-US" sz="1800" b="0" u="none">
              <a:solidFill>
                <a:srgbClr val="3598DC"/>
              </a:solidFill>
              <a:latin typeface="方正正中黑简体" charset="0"/>
              <a:ea typeface="方正正中黑简体" charset="0"/>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7"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43583" y="1288161"/>
            <a:ext cx="2448000" cy="2754945"/>
          </a:xfrm>
          <a:prstGeom prst="rect">
            <a:avLst/>
          </a:prstGeom>
        </p:spPr>
      </p:pic>
      <p:sp>
        <p:nvSpPr>
          <p:cNvPr id="6" name="矩形 5"/>
          <p:cNvSpPr/>
          <p:nvPr/>
        </p:nvSpPr>
        <p:spPr>
          <a:xfrm>
            <a:off x="1635760" y="1948180"/>
            <a:ext cx="5033645" cy="297180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rPr>
              <a:t>(3)多项定语次序不当</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多项定语一般可按以下次序排列(a➝e):a.表领属或表时间、处所的短语,b.表数量的短语,c.动词或动词短语,d.形容词或形容词短语,e.名词或名词短语。可记为“属数动形名”。另外,带“的”的定语要放在不带“的”的定语之前。</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例句:她是一位优秀的有20多年教学经验的国家队的篮球女教练。</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正确语序:她是国家队的(领属性的)一位(数量)有20多年教学经验的(动词短语)优秀的(形容词)篮球(名词)女教练。</a:t>
            </a:r>
            <a:endParaRPr altLang="zh-CN" sz="1400" dirty="0">
              <a:latin typeface="微软雅黑" panose="020B0503020204020204" pitchFamily="34" charset="-122"/>
              <a:ea typeface="微软雅黑" panose="020B0503020204020204" pitchFamily="34" charset="-122"/>
            </a:endParaRPr>
          </a:p>
        </p:txBody>
      </p:sp>
      <p:sp>
        <p:nvSpPr>
          <p:cNvPr id="44" name="矩形 43">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55786" y="1793126"/>
            <a:ext cx="6499655" cy="361188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2.状语位置不当</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(1)状语误放在定语的位置上</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例句:应该发挥广大青年的充分的作用。</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应将“充分的”调到“发挥”前,并把“的”改为“地”。</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(2)多项状语次序不当</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多项状语一般按以下顺序排列(a➝d):a.表目的或原因的介宾短语,b.表时间或处所的词或短语,c.表语气(副词)或对象的词或短语,d.表情态或程度的副词。另外,表示对象的介宾短语一般紧挨在中心语前。</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例句:在休息室里许多老师昨天都同他热情地交谈。</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正确语序:许多老师昨天(时间)在休息室里(处所)都(范围)热情地(情态)同他(对象)交谈。</a:t>
            </a:r>
            <a:endParaRPr sz="1400" dirty="0">
              <a:latin typeface="微软雅黑" panose="020B0503020204020204" pitchFamily="34" charset="-122"/>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01358"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3.虚词位置不当</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(1)副词的位置不当</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例句:我们如果把这本书不认真读好,就谈不上读别的书了。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应将第一个“不”移到“把”字前。</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(2)介词位置不当</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例句:著名的生理学家巴甫洛夫整天忙于做动物的条件反射实验,把动物用绳子缚在实验的架子上。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表对象的“把”字短语应紧挨动词“缚”并置其前,应改为“用绳子把动物缚在实验的架子上”。</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16099"/>
          <a:stretch>
            <a:fillRect/>
          </a:stretch>
        </p:blipFill>
        <p:spPr>
          <a:xfrm>
            <a:off x="8353396" y="1295400"/>
            <a:ext cx="2461854" cy="274829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482" y="2836550"/>
            <a:ext cx="2622739" cy="1696584"/>
          </a:xfrm>
          <a:prstGeom prst="rect">
            <a:avLst/>
          </a:prstGeom>
        </p:spPr>
      </p:pic>
      <p:sp>
        <p:nvSpPr>
          <p:cNvPr id="40" name="矩形 39"/>
          <p:cNvSpPr/>
          <p:nvPr/>
        </p:nvSpPr>
        <p:spPr>
          <a:xfrm>
            <a:off x="3821430" y="2026285"/>
            <a:ext cx="3864610" cy="3291840"/>
          </a:xfrm>
          <a:prstGeom prst="rect">
            <a:avLst/>
          </a:prstGeom>
        </p:spPr>
        <p:txBody>
          <a:bodyPr wrap="square">
            <a:spAutoFit/>
          </a:bodyPr>
          <a:lstStyle/>
          <a:p>
            <a:pPr algn="l" fontAlgn="auto">
              <a:lnSpc>
                <a:spcPct val="150000"/>
              </a:lnSpc>
            </a:pPr>
            <a:r>
              <a:rPr lang="zh-CN" altLang="zh-CN" sz="1400" dirty="0">
                <a:latin typeface="微软雅黑" panose="020B0503020204020204" pitchFamily="34" charset="-122"/>
                <a:ea typeface="微软雅黑" panose="020B0503020204020204" pitchFamily="34" charset="-122"/>
              </a:rPr>
              <a:t>(3)关联词语的位置不当</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复句中两个分句主语相同时,关联词语应在主语后边;主语不同时,关联词语应在主语前边。</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例句:由于技术水平太低,这些产品质量不是比沿海地区的同类产品低,就是成本比沿海的高。</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本句的后两个分句是并列关系,前面讲的是“质量”的情况,后面讲的是“成本”的情况,主语不同,关联词语应在主语前面,所以,“不是”应放在“质量”前。</a:t>
            </a:r>
            <a:endParaRPr lang="zh-CN" altLang="zh-CN" sz="1400" dirty="0">
              <a:latin typeface="微软雅黑" panose="020B0503020204020204" pitchFamily="34" charset="-122"/>
              <a:ea typeface="微软雅黑" panose="020B0503020204020204" pitchFamily="34" charset="-122"/>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p:cNvSpPr/>
          <p:nvPr/>
        </p:nvSpPr>
        <p:spPr>
          <a:xfrm>
            <a:off x="1325908" y="1572886"/>
            <a:ext cx="5759450" cy="2971800"/>
          </a:xfrm>
          <a:prstGeom prst="rect">
            <a:avLst/>
          </a:prstGeom>
        </p:spPr>
        <p:txBody>
          <a:bodyPr>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4.分句位置不当</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例句:强强联合制作的大戏,让人们不仅看到了中国戏曲的整体进步,而且看到了中国戏曲在现代化问题上迈出了可喜的一步。</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不仅……而且……”表递进关系,复句的后一分句应在前一分句的基础上更进一步,更深一层。因此本句应改为“强强联合制作的大戏,让人们不仅看到了中国戏曲在现代化问题上迈出了可喜的一步,而且看到了中国戏曲的整体进步”。</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p:txBody>
      </p:sp>
      <p:sp>
        <p:nvSpPr>
          <p:cNvPr id="32" name="矩形 3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343590" y="128098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Click r:id="" action="ppaction://hlinkshowjump?jump=previousslide"/>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10550944"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10550944" y="3178100"/>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椭圆 35"/>
          <p:cNvSpPr/>
          <p:nvPr/>
        </p:nvSpPr>
        <p:spPr>
          <a:xfrm>
            <a:off x="10550944" y="3586563"/>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2" action="ppaction://hlinksldjump"/>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463889" y="1280785"/>
            <a:ext cx="627380" cy="3068329"/>
            <a:chOff x="592374" y="1877371"/>
            <a:chExt cx="777560" cy="3276411"/>
          </a:xfrm>
          <a:solidFill>
            <a:schemeClr val="accent1"/>
          </a:solidFill>
        </p:grpSpPr>
        <p:sp>
          <p:nvSpPr>
            <p:cNvPr id="13" name="直角三角形 3"/>
            <p:cNvSpPr/>
            <p:nvPr/>
          </p:nvSpPr>
          <p:spPr>
            <a:xfrm flipH="1">
              <a:off x="616029" y="187737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4"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02</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091940" y="1280795"/>
          <a:ext cx="6280785" cy="4291330"/>
        </p:xfrm>
        <a:graphic>
          <a:graphicData uri="http://schemas.openxmlformats.org/drawingml/2006/table">
            <a:tbl>
              <a:tblPr firstRow="1" bandRow="1">
                <a:tableStyleId>{5940675A-B579-460E-94D1-54222C63F5DA}</a:tableStyleId>
              </a:tblPr>
              <a:tblGrid>
                <a:gridCol w="861060"/>
                <a:gridCol w="930275"/>
                <a:gridCol w="2333625"/>
                <a:gridCol w="2155825"/>
              </a:tblGrid>
              <a:tr h="107251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语序不当 不合逻辑 结构混乱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07378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结构混乱 不合逻辑 表意不明</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07251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搭配不当 语序不当 结构混乱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07251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没有语病的一句是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结构混乱 语序不当</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746125" y="1288415"/>
            <a:ext cx="7480300" cy="3291840"/>
          </a:xfrm>
          <a:prstGeom prst="rect">
            <a:avLst/>
          </a:prstGeom>
        </p:spPr>
        <p:txBody>
          <a:bodyPr wrap="square">
            <a:spAutoFit/>
          </a:bodyPr>
          <a:lstStyle/>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a:latin typeface="Times New Roman" panose="02020603050405020304" pitchFamily="18" charset="0"/>
                <a:ea typeface="微软雅黑" panose="020B0503020204020204" pitchFamily="34" charset="-122"/>
                <a:cs typeface="Times New Roman" panose="02020603050405020304" pitchFamily="18" charset="0"/>
              </a:rPr>
              <a:t>5.相关联的并列词语(短语)或句子语序不当</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a:latin typeface="Times New Roman" panose="02020603050405020304" pitchFamily="18" charset="0"/>
                <a:ea typeface="微软雅黑" panose="020B0503020204020204" pitchFamily="34" charset="-122"/>
                <a:cs typeface="Times New Roman" panose="02020603050405020304" pitchFamily="18" charset="0"/>
              </a:rPr>
              <a:t>例句:这是一本好书,它能催人进取,促人警醒,引人深思。</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a:latin typeface="Times New Roman" panose="02020603050405020304" pitchFamily="18" charset="0"/>
                <a:ea typeface="微软雅黑" panose="020B0503020204020204" pitchFamily="34" charset="-122"/>
                <a:cs typeface="Times New Roman" panose="02020603050405020304" pitchFamily="18" charset="0"/>
              </a:rPr>
              <a:t>按事理逻辑次序(先后、轻重、缓急、大小、因果等),应改为“引人深思,促人警醒,催人进取”。</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smtClean="0">
                <a:latin typeface="Times New Roman" panose="02020603050405020304" pitchFamily="18" charset="0"/>
                <a:ea typeface="微软雅黑" panose="020B0503020204020204" pitchFamily="34" charset="-122"/>
                <a:cs typeface="Times New Roman" panose="02020603050405020304" pitchFamily="18" charset="0"/>
              </a:rPr>
              <a:t>从语法角度看</a:t>
            </a:r>
            <a:r>
              <a:rPr sz="1400" dirty="0">
                <a:latin typeface="Times New Roman" panose="02020603050405020304" pitchFamily="18" charset="0"/>
                <a:ea typeface="微软雅黑" panose="020B0503020204020204" pitchFamily="34" charset="-122"/>
                <a:cs typeface="Times New Roman" panose="02020603050405020304" pitchFamily="18" charset="0"/>
              </a:rPr>
              <a:t>,语序不当对单句来说主要是词序不当,对复句来说主要是句序不当;从语意角度看,语序不当可能引起不合事理、表意不明、主客颠倒等语病。</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a:blip r:embed="rId2" cstate="print"/>
          <a:stretch>
            <a:fillRect/>
          </a:stretch>
        </p:blipFill>
        <p:spPr>
          <a:xfrm>
            <a:off x="8351839"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853440" y="1296035"/>
            <a:ext cx="6898005" cy="393192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(二)搭配不当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err="1" smtClean="0">
                <a:latin typeface="微软雅黑" panose="020B0503020204020204" pitchFamily="34" charset="-122"/>
                <a:ea typeface="微软雅黑" panose="020B0503020204020204" pitchFamily="34" charset="-122"/>
                <a:cs typeface="Times New Roman" panose="02020603050405020304" pitchFamily="18" charset="0"/>
              </a:rPr>
              <a:t>搭配不当是常见语病</a:t>
            </a:r>
            <a:r>
              <a:rPr sz="1400" dirty="0" err="1">
                <a:latin typeface="微软雅黑" panose="020B0503020204020204" pitchFamily="34" charset="-122"/>
                <a:ea typeface="微软雅黑" panose="020B0503020204020204" pitchFamily="34" charset="-122"/>
                <a:cs typeface="Times New Roman" panose="02020603050405020304" pitchFamily="18" charset="0"/>
              </a:rPr>
              <a:t>,是高考考查的重点,应特别重视</a:t>
            </a:r>
            <a:r>
              <a:rPr sz="1400" dirty="0">
                <a:latin typeface="微软雅黑" panose="020B0503020204020204" pitchFamily="34" charset="-122"/>
                <a:ea typeface="微软雅黑" panose="020B0503020204020204" pitchFamily="34" charset="-122"/>
                <a:cs typeface="Times New Roman" panose="02020603050405020304" pitchFamily="18" charset="0"/>
              </a:rPr>
              <a:t>。</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1.主谓搭配不当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主要表现为误用谓语来陈述主语,有时主语或谓语由联合短语充当,其中一部分不搭配。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例句:由于加强了生产过程中的生态环境监控,该基地每年的无公害蔬菜的生产量,除供应本省主要市场外,还销往河南、河北等省。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“生产量”不能“供应”,能“供应”的应该是“无公害蔬菜”,因此,应改为“该基地每年生产的无公害蔬菜,除供应本省主要市场外,还销往河南、河北等省”。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2.动宾搭配不当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例句:六年间,我国航天技术完成了从单舱到三舱、从无人到有人,从“一人一天”到“两人五天”的进步。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 </a:t>
            </a:r>
            <a:r>
              <a:rPr sz="1400" dirty="0" smtClean="0">
                <a:latin typeface="微软雅黑" panose="020B0503020204020204" pitchFamily="34" charset="-122"/>
                <a:ea typeface="微软雅黑" panose="020B0503020204020204" pitchFamily="34" charset="-122"/>
                <a:cs typeface="Times New Roman" panose="02020603050405020304" pitchFamily="18" charset="0"/>
              </a:rPr>
              <a:t>“</a:t>
            </a:r>
            <a:r>
              <a:rPr sz="1400" dirty="0">
                <a:latin typeface="微软雅黑" panose="020B0503020204020204" pitchFamily="34" charset="-122"/>
                <a:ea typeface="微软雅黑" panose="020B0503020204020204" pitchFamily="34" charset="-122"/>
                <a:cs typeface="Times New Roman" panose="02020603050405020304" pitchFamily="18" charset="0"/>
              </a:rPr>
              <a:t>完成”与“进步”不搭配,“完成”应改为“实现”。。</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9519"/>
          <a:stretch>
            <a:fillRect/>
          </a:stretch>
        </p:blipFill>
        <p:spPr>
          <a:xfrm>
            <a:off x="8359889" y="1295400"/>
            <a:ext cx="2441461" cy="27391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cstate="print"/>
          <a:srcRect b="3128"/>
          <a:stretch>
            <a:fillRect/>
          </a:stretch>
        </p:blipFill>
        <p:spPr>
          <a:xfrm>
            <a:off x="8343583" y="1288608"/>
            <a:ext cx="2449512" cy="2740467"/>
          </a:xfrm>
          <a:prstGeom prst="rect">
            <a:avLst/>
          </a:prstGeom>
        </p:spPr>
      </p:pic>
      <p:sp>
        <p:nvSpPr>
          <p:cNvPr id="31" name="矩形 30"/>
          <p:cNvSpPr/>
          <p:nvPr/>
        </p:nvSpPr>
        <p:spPr>
          <a:xfrm>
            <a:off x="950484" y="1434465"/>
            <a:ext cx="6612890" cy="3931920"/>
          </a:xfrm>
          <a:prstGeom prst="rect">
            <a:avLst/>
          </a:prstGeom>
        </p:spPr>
        <p:txBody>
          <a:bodyPr wrap="square">
            <a:spAutoFit/>
          </a:bodyPr>
          <a:lstStyle/>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3.主宾搭配不当</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例句:五一路乒乓球馆是经体育局和民政局批准的专门推广乒乓球运动的团体。</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主语“乒乓球馆”和宾语“团体”搭配不当,可把“团体”改成“机构”。</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4.附加成分与中心语搭配不当</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例句:来这里聚会的无论老少,都被他清晰的思路、开朗的性格、乐观的情绪及坚定的信心深深地感染了。</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“思路”与“感染”搭配不当,可删除“清晰的思路”以及其后的顿号。</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5.关联词语搭配不当</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例句:晚会上,广播艺术团的演员满腔热情地歌颂了辛勤劳动的环卫工人,他们的节目,无论从创作到演出,都受到了观众的称赞。</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“无论”和“从……到……”不搭配,可改为“无论创作还是演出,都受到了观众的称赞”。</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 name="矩形 3"/>
          <p:cNvSpPr/>
          <p:nvPr/>
        </p:nvSpPr>
        <p:spPr>
          <a:xfrm>
            <a:off x="960120" y="1468120"/>
            <a:ext cx="7203440" cy="3611880"/>
          </a:xfrm>
          <a:prstGeom prst="rect">
            <a:avLst/>
          </a:prstGeom>
        </p:spPr>
        <p:txBody>
          <a:bodyPr wrap="square">
            <a:spAutoFit/>
          </a:bodyPr>
          <a:lstStyle/>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(三)成分残缺或赘余</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1.成分残缺</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句子成分的省略与句子成分的残缺不是一回事。在省略句中,省略成分不用补出来,句子仍表意明确;成分残缺的句子读起来别扭,给人以不完整感。</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常见的成分残缺的语病主要有三种:</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(1)主语残缺</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①滥用介词造成主语残缺</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例句:在这部作品中,并没有给人们多少正面的鼓励和积极的启示,相反,其中一些情节的负面作用倒是不小。</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50" name="矩形 4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26490" y="1690370"/>
            <a:ext cx="6747510" cy="3291840"/>
          </a:xfrm>
          <a:prstGeom prst="rect">
            <a:avLst/>
          </a:prstGeom>
        </p:spPr>
        <p:txBody>
          <a:bodyPr wrap="square">
            <a:spAutoFit/>
          </a:bodyPr>
          <a:lstStyle/>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滥用介词结构“在……中”,导致句子缺少主语,应把“在这部作品中”改为“这部作品”。句首滥用的介词常有“在、当、从、对于、为了”等,修改这类病句一般是将介词及介词连带的方位词删去,或者保留介词短语让它做状语并给后半句加上适当的主语。</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②滥用使令动词造成主语残缺</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例句:参观了这次科技成果展览,使我们了解到我国已在许多尖端科技领域实现了跨越式发展,取得了巨大成就。</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此句共两个分句,“使”字造成了第二个分句的主语缺失。应该删去“使”,让第二个分句的主语“我们”出现;或者删去“参观了”,让“科技成果展览”充当“使”的主语。</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35516" y="1287764"/>
            <a:ext cx="2446728" cy="2736850"/>
          </a:xfrm>
          <a:prstGeom prst="rect">
            <a:avLst/>
          </a:prstGeom>
        </p:spPr>
      </p:pic>
      <p:sp>
        <p:nvSpPr>
          <p:cNvPr id="50" name="矩形 4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8" name="文本框 47"/>
          <p:cNvSpPr txBox="1"/>
          <p:nvPr/>
        </p:nvSpPr>
        <p:spPr>
          <a:xfrm>
            <a:off x="887748" y="1685374"/>
            <a:ext cx="6294930" cy="3291840"/>
          </a:xfrm>
          <a:prstGeom prst="rect">
            <a:avLst/>
          </a:prstGeom>
          <a:noFill/>
          <a:ln>
            <a:solidFill>
              <a:schemeClr val="bg1"/>
            </a:solidFill>
          </a:ln>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③误把偏正短语中的修饰语理解为中心语,造成主语残缺</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例句:学校的教育教学成绩显著,多次受到市教委的表彰。</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此句的前一分句主语是“成绩”,而后一分句把前一分句的主语误解为“学校”,错误地承前省略了主语,应在第二个分句前加主语“学校”。</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④滥用省略,使分句中的主语残缺</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例句:抢险突击队的小李,搁下刚满周岁的儿子,参加抗洪斗争,第二天就晕倒了,把她送回家休息,但苏醒后又偷偷上了大堤。</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“把她送回家休息”的主语应是“大家”,此处是不能省的,应加上;最后一个分句应在“苏醒”之前加上“她”。</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p:txBody>
      </p:sp>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853440" y="1294130"/>
            <a:ext cx="7123430" cy="4251960"/>
          </a:xfrm>
          <a:prstGeom prst="rect">
            <a:avLst/>
          </a:prstGeom>
        </p:spPr>
        <p:txBody>
          <a:bodyPr wrap="square">
            <a:spAutoFit/>
          </a:bodyPr>
          <a:lstStyle/>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(2)谓语残缺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①假谓语造成谓语残缺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例句:经过几十年的努力,我国已经独立自主地研制、发射、跟踪和测控地球同步通信卫星的能力。</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已经”是状语,处于动词短语“独立自主地研制、发射、跟踪和测控”之前,使该动词短语酷似句子的谓语。实际上该动词短语并不是整个句子的谓语,而是与“地球同步通信卫星”构成动宾短语,充当“能力”的定语。句子真正的谓语残缺,应该在“已经”之后加上谓语“具备”。</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②中途易辙,造成谓语残缺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例句:在激烈的市场竞争中,该厂全体员工以“与世界顶级产品对话”的决心,显示了新时代中国工人的豪气!</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例句:兰考县在经历了民间孤儿院火灾事故之后,民政局的职能受到人们的普遍追问,袁厉害也再次成为新闻界热议人物。</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30" name="矩形 2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3179" y="2755264"/>
            <a:ext cx="2622739" cy="1696584"/>
          </a:xfrm>
          <a:prstGeom prst="rect">
            <a:avLst/>
          </a:prstGeom>
        </p:spPr>
      </p:pic>
      <p:sp>
        <p:nvSpPr>
          <p:cNvPr id="33" name="矩形 32"/>
          <p:cNvSpPr/>
          <p:nvPr/>
        </p:nvSpPr>
        <p:spPr>
          <a:xfrm>
            <a:off x="3303270" y="1401445"/>
            <a:ext cx="4923790" cy="3931920"/>
          </a:xfrm>
          <a:prstGeom prst="rect">
            <a:avLst/>
          </a:prstGeom>
          <a:ln>
            <a:solidFill>
              <a:srgbClr val="DB7832"/>
            </a:solidFill>
          </a:ln>
        </p:spPr>
        <p:txBody>
          <a:bodyPr wrap="square">
            <a:spAutoFit/>
          </a:bodyPr>
          <a:lstStyle/>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当句子为复句时,前面分句未表述完整,就接着表述第二个分句,这叫中途易辙。以上为中途易辙的两种形式。</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第一个例句共两个分句。第一分句的主语为“(该厂全体)员工”,主语之后是介宾短语“以……决心”,介宾短语之后没有该分句的谓语部分,紧接着是第二个分句,主语为“(该厂全体)员工”,承前省略,造成谓语残缺。可在“决心”后加“奋斗着”。</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第二个例句共三个分句。第一分句的主语为“兰考县”,主语之后是介宾短语“在……之后”,介宾短语之后没有该分句的谓语部分,紧接着是第二个分句(主、谓、宾齐全),造成谓语残缺。可在“事故之后”加上“迅速成为焦点”,或将“兰考县”调到“民政局”之前。</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a:blip r:embed="rId3"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67435" y="1513205"/>
            <a:ext cx="6771005" cy="3291840"/>
          </a:xfrm>
          <a:prstGeom prst="rect">
            <a:avLst/>
          </a:prstGeom>
        </p:spPr>
        <p:txBody>
          <a:bodyPr wrap="square">
            <a:spAutoFit/>
          </a:bodyPr>
          <a:lstStyle/>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(3)宾语残缺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①动词宾语残缺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例句:运-20是我国依靠自己的力量研制的一种大型、多用途运输机,可在复杂气象条件下执行各种物资和人员的长距离航空运输。</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谓语动词“执行”后缺少宾语,可在“运输”后加“任务”。当谓语动词后出现较长定语时,要注意定语的中心语(即宾语)是否残缺。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②介词宾语残缺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例句:这部电影在塑造人物形象所提供的经验是非常宝贵的。</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“在”是介词,需要与宾语搭配,应在“形象”之后加上“方面”。</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8516" y="2153717"/>
            <a:ext cx="6402498" cy="2651760"/>
          </a:xfrm>
          <a:prstGeom prst="rect">
            <a:avLst/>
          </a:prstGeom>
        </p:spPr>
        <p:txBody>
          <a:bodyPr wrap="square">
            <a:spAutoFit/>
          </a:bodyPr>
          <a:lstStyle/>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(4)关联词残缺</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例句:无论是听取专家的意见,根据自己的爱好选择古钱币,都要考虑钱币的历史背景。</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应在“根据”前加上“还是”,与前面的“是”配套。</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(5)介词残缺</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例句:我们应当永远保持对古代文明成果的尊重,以及祖先的缅怀。</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在“祖先”前加上介词“对”,结构才完整。</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b="7476"/>
          <a:stretch>
            <a:fillRect/>
          </a:stretch>
        </p:blipFill>
        <p:spPr>
          <a:xfrm>
            <a:off x="8351838" y="1295398"/>
            <a:ext cx="2448000" cy="2750303"/>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solidFill>
              <a:schemeClr val="bg1"/>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3" name="矩形标注 22">
            <a:hlinkClick r:id="rId1"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l="48054" t="4432"/>
          <a:stretch>
            <a:fillRect/>
          </a:stretch>
        </p:blipFill>
        <p:spPr>
          <a:xfrm>
            <a:off x="8975858" y="1338356"/>
            <a:ext cx="2437632" cy="2741747"/>
          </a:xfrm>
          <a:prstGeom prst="rect">
            <a:avLst/>
          </a:prstGeom>
        </p:spPr>
      </p:pic>
      <p:sp>
        <p:nvSpPr>
          <p:cNvPr id="37" name="矩形 36">
            <a:hlinkClick r:id="rId2" action="ppaction://hlinksldjump"/>
          </p:cNvPr>
          <p:cNvSpPr/>
          <p:nvPr/>
        </p:nvSpPr>
        <p:spPr>
          <a:xfrm>
            <a:off x="8975647" y="4153206"/>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2" name="Freeform 11"/>
          <p:cNvSpPr/>
          <p:nvPr/>
        </p:nvSpPr>
        <p:spPr bwMode="auto">
          <a:xfrm>
            <a:off x="3669575" y="1513931"/>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1B88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cxnSp>
        <p:nvCxnSpPr>
          <p:cNvPr id="54" name="直接连接符 53"/>
          <p:cNvCxnSpPr/>
          <p:nvPr/>
        </p:nvCxnSpPr>
        <p:spPr>
          <a:xfrm>
            <a:off x="4110420" y="1735633"/>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2" name="矩形标注 61">
            <a:hlinkClick r:id="rId4"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a:hlinkClick r:id="rId4" action="ppaction://hlinksldjump"/>
          </p:cNvPr>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3565525" y="2157730"/>
            <a:ext cx="4055745" cy="731520"/>
          </a:xfrm>
          <a:prstGeom prst="rect">
            <a:avLst/>
          </a:prstGeom>
        </p:spPr>
        <p:txBody>
          <a:bodyPr wrap="square">
            <a:spAutoFit/>
          </a:bodyPr>
          <a:lstStyle/>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 </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3388360" y="2228215"/>
          <a:ext cx="4459605" cy="3244215"/>
        </p:xfrm>
        <a:graphic>
          <a:graphicData uri="http://schemas.openxmlformats.org/drawingml/2006/table">
            <a:tbl>
              <a:tblPr firstRow="1" bandRow="1">
                <a:tableStyleId>{5940675A-B579-460E-94D1-54222C63F5DA}</a:tableStyleId>
              </a:tblPr>
              <a:tblGrid>
                <a:gridCol w="629967"/>
                <a:gridCol w="3829638"/>
              </a:tblGrid>
              <a:tr h="3244215">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命题分析预测</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1</a:t>
                      </a:r>
                      <a:r>
                        <a:rPr sz="1400" b="0" u="none" dirty="0">
                          <a:solidFill>
                            <a:srgbClr val="000000"/>
                          </a:solidFill>
                          <a:latin typeface="微软雅黑" panose="020B0503020204020204" pitchFamily="34" charset="-122"/>
                          <a:ea typeface="微软雅黑" panose="020B0503020204020204" pitchFamily="34" charset="-122"/>
                        </a:rPr>
                        <a:t>.高考所考查的一般是人们在交际中经常出现的有代表性的病句。</a:t>
                      </a:r>
                      <a:endParaRPr sz="1400" b="0" u="none" dirty="0">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endParaRPr sz="1400" b="0" u="none" dirty="0">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endParaRPr sz="1400" b="0" u="none" dirty="0">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r>
                        <a:rPr sz="1400" b="0" u="none" dirty="0">
                          <a:solidFill>
                            <a:srgbClr val="000000"/>
                          </a:solidFill>
                          <a:latin typeface="微软雅黑" panose="020B0503020204020204" pitchFamily="34" charset="-122"/>
                          <a:ea typeface="微软雅黑" panose="020B0503020204020204" pitchFamily="34" charset="-122"/>
                        </a:rPr>
                        <a:t>2.预计高考对辨析并修改病句的考查,仍会以辨析为主、修改为辅,且仍以结构性语病为命题重点。</a:t>
                      </a:r>
                      <a:endParaRPr sz="1400" b="0" u="none" dirty="0">
                        <a:solidFill>
                          <a:srgbClr val="000000"/>
                        </a:solidFill>
                        <a:latin typeface="微软雅黑" panose="020B0503020204020204" pitchFamily="34" charset="-122"/>
                        <a:ea typeface="微软雅黑" panose="020B0503020204020204" pitchFamily="34" charset="-122"/>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852805" y="1302385"/>
            <a:ext cx="6781165" cy="425196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(6)一词二用造成成分残缺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例句:陈处长铁面无私,他曾对国家建设造成损害的儿子猛加谴责,并将他送交司法机关制裁。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在某个词语的前面,应该用同样的词语或与该词意思相近的词语,但在表述时却省掉了其中之一,只留一个词语身兼二职,就会出现成分残缺的语病。</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本句共三个分句,第二分句的基本结构为“他曾对……儿子猛加谴责”,那么“儿子”的定语就是“国家建设造成损害”,残缺不全,应在“国家”前加“对”。</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2.成分赘余</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句子成分赘余是病句中的一个重要类型,也是近年来高考考查的重点。成分赘余包括主语赘余、谓语赘余、宾语赘余和修饰成分赘余等。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句子成分赘余无外乎以下几种:一是修饰语叠床架屋,二是词语同义反复,三是修饰语与中心词重复。因此,我们要注意经常整理一些典型例子,多积累一些材料,培养自己敏锐的语言感受力。</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10514"/>
          <a:stretch>
            <a:fillRect/>
          </a:stretch>
        </p:blipFill>
        <p:spPr>
          <a:xfrm>
            <a:off x="8351838" y="1302284"/>
            <a:ext cx="2447316" cy="2747971"/>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1" dur="500"/>
                                        <p:tgtEl>
                                          <p:spTgt spid="2">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9" dur="500"/>
                                        <p:tgtEl>
                                          <p:spTgt spid="2">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3" dur="500"/>
                                        <p:tgtEl>
                                          <p:spTgt spid="2">
                                            <p:txEl>
                                              <p:pRg st="4" end="4"/>
                                            </p:txEl>
                                          </p:spTgt>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27" dur="500"/>
                                        <p:tgtEl>
                                          <p:spTgt spid="2">
                                            <p:txEl>
                                              <p:pRg st="5" end="5"/>
                                            </p:txEl>
                                          </p:spTgt>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201" y="2846056"/>
            <a:ext cx="2622739" cy="1696584"/>
          </a:xfrm>
          <a:prstGeom prst="rect">
            <a:avLst/>
          </a:prstGeom>
        </p:spPr>
      </p:pic>
      <p:sp>
        <p:nvSpPr>
          <p:cNvPr id="33" name="矩形 32"/>
          <p:cNvSpPr/>
          <p:nvPr/>
        </p:nvSpPr>
        <p:spPr>
          <a:xfrm>
            <a:off x="3964940" y="1310640"/>
            <a:ext cx="4260850" cy="4251960"/>
          </a:xfrm>
          <a:prstGeom prst="rect">
            <a:avLst/>
          </a:prstGeom>
          <a:ln>
            <a:solidFill>
              <a:schemeClr val="bg1"/>
            </a:solidFill>
          </a:ln>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(四)结构混乱</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err="1" smtClean="0">
                <a:latin typeface="微软雅黑" panose="020B0503020204020204" pitchFamily="34" charset="-122"/>
                <a:ea typeface="微软雅黑" panose="020B0503020204020204" pitchFamily="34" charset="-122"/>
                <a:cs typeface="Times New Roman" panose="02020603050405020304" pitchFamily="18" charset="0"/>
              </a:rPr>
              <a:t>造成结构混乱的原因</a:t>
            </a:r>
            <a:r>
              <a:rPr sz="1400" dirty="0" err="1">
                <a:latin typeface="微软雅黑" panose="020B0503020204020204" pitchFamily="34" charset="-122"/>
                <a:ea typeface="微软雅黑" panose="020B0503020204020204" pitchFamily="34" charset="-122"/>
                <a:cs typeface="Times New Roman" panose="02020603050405020304" pitchFamily="18" charset="0"/>
              </a:rPr>
              <a:t>,主要有以下几种</a:t>
            </a:r>
            <a:r>
              <a:rPr sz="1400" dirty="0">
                <a:latin typeface="微软雅黑" panose="020B0503020204020204" pitchFamily="34" charset="-122"/>
                <a:ea typeface="微软雅黑" panose="020B0503020204020204" pitchFamily="34" charset="-122"/>
                <a:cs typeface="Times New Roman" panose="02020603050405020304" pitchFamily="18" charset="0"/>
              </a:rPr>
              <a:t>:</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1.句式杂糅</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句式杂糅是把两种或两种以上的句式混杂在一个句子中,该结束的地方不结束,前后交叉错叠,使语意不明确,形成语病。这种病句类型已经成为近两年高考考查的热点。</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例句:在技术革新中,公司组织有关人员围绕以提高产品质量为中心,对工艺设计、设备保养等部门进行了整顿。</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句中将“围绕提高产品质量”与“以提高产品质量为中心”杂糅在了一起,要想改正这个病句,只取其中一个即可。</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746125" y="1289050"/>
            <a:ext cx="6835140" cy="425196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2.前后拼合</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例句:林萍为非亲非故的女孩捐献肝脏的事迹感动了广大网友自发在网上留言,大家热情地称她为“宁波的骄傲”。</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在复句中,前一个分句的宾语,正好也是后一个分句的主语,表述的时候,如果不将这两个分句各自表述出来,而是拼成一个句子,让前一分句的宾语同时充当后一分句的主语,这种语病就叫前后拼合。</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句中的“广大网友”是“感动”的宾语,同时又是“留言”的主语,出现了前后拼合的错误。可改为:林萍为非亲非故的女孩捐献肝脏的事迹感动了广大网友,网民们自发在网上留言,热情地称她为“宁波的骄傲”。</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与“前后拼合”相似的是兼语句。“兼语句”是一种句型,不是病句。如“王老师叫小强去办公室”就是一个兼语句,“小强”是兼语,身兼二职,既是“叫”的宾语,同时也是“去”的主语。支配兼语的动词必须是使令动词,才能构成兼语句,而“前后拼合”句中的有关动词不是使令动词,所以是病句。</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b="7476"/>
          <a:stretch>
            <a:fillRect/>
          </a:stretch>
        </p:blipFill>
        <p:spPr>
          <a:xfrm>
            <a:off x="8351838" y="1295398"/>
            <a:ext cx="2448000" cy="2750303"/>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356" y="2748901"/>
            <a:ext cx="2622739" cy="1696584"/>
          </a:xfrm>
          <a:prstGeom prst="rect">
            <a:avLst/>
          </a:prstGeom>
        </p:spPr>
      </p:pic>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31" name="矩形 30"/>
          <p:cNvSpPr/>
          <p:nvPr/>
        </p:nvSpPr>
        <p:spPr>
          <a:xfrm>
            <a:off x="3254928" y="1753870"/>
            <a:ext cx="4513277" cy="297180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3.反客为主</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特征:把上半句主语以外的成分用来做下半句的主语。</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例句:恐怖分子的阴谋活动是应当加以揭露的,而且能够把它揭露的。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就上半句说,谁“加以揭露”?当然是“我们”,但这个词隐而未现,正式主语是被“揭露”的“恐怖分子的阴谋活动”。可是下半句的“能够把它揭露”的主语就不可能还是“恐怖分子的阴谋活动”,而只能是“我们”。因此,应在“是应当”前加“我们”。</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矩形 32">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randombar(horizontal)">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697061" y="1288415"/>
            <a:ext cx="7603412" cy="425196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(五)表意不明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err="1" smtClean="0">
                <a:latin typeface="微软雅黑" panose="020B0503020204020204" pitchFamily="34" charset="-122"/>
                <a:ea typeface="微软雅黑" panose="020B0503020204020204" pitchFamily="34" charset="-122"/>
                <a:cs typeface="Times New Roman" panose="02020603050405020304" pitchFamily="18" charset="0"/>
              </a:rPr>
              <a:t>清晰明确</a:t>
            </a:r>
            <a:r>
              <a:rPr sz="1400" dirty="0" err="1">
                <a:latin typeface="微软雅黑" panose="020B0503020204020204" pitchFamily="34" charset="-122"/>
                <a:ea typeface="微软雅黑" panose="020B0503020204020204" pitchFamily="34" charset="-122"/>
                <a:cs typeface="Times New Roman" panose="02020603050405020304" pitchFamily="18" charset="0"/>
              </a:rPr>
              <a:t>,是语言表达的基本要求</a:t>
            </a:r>
            <a:r>
              <a:rPr sz="1400" dirty="0">
                <a:latin typeface="微软雅黑" panose="020B0503020204020204" pitchFamily="34" charset="-122"/>
                <a:ea typeface="微软雅黑" panose="020B0503020204020204" pitchFamily="34" charset="-122"/>
                <a:cs typeface="Times New Roman" panose="02020603050405020304" pitchFamily="18" charset="0"/>
              </a:rPr>
              <a:t>。如果语言令人费解,或者不能表达确定的意思,就会造成表意不明。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1.缺少必要的语境限制</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例句:他借我一本书。</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“借”本身不表示方向,只能靠跟“给”“向”等词语搭配来表示。该句可理解为“他向我借一本书”,也可以理解为“他借给我一本书”。</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2.标点符号使用不当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例句:某人接到一学术会议秘书组来函,信上说:只要你单位同意,报销差旅费,安排住处,领取大会出席证的问题可由我们解决。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该句有三种理解:①只要你单位同意,其他问题都由学术会议秘书组解决。②你单位负责报销差旅费,学术会议秘书组负责安排住处和领取出席证。③你单位负责报销差旅费和安排住处,学术会议秘书组只解决领取出席证的问题。这是由搞不清楚“同意”的宾语究竟切分到哪儿造成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2" name="图片 31"/>
          <p:cNvPicPr>
            <a:picLocks noChangeAspect="1"/>
          </p:cNvPicPr>
          <p:nvPr/>
        </p:nvPicPr>
        <p:blipFill rotWithShape="1">
          <a:blip r:embed="rId2" cstate="print"/>
          <a:srcRect t="8770"/>
          <a:stretch>
            <a:fillRect/>
          </a:stretch>
        </p:blipFill>
        <p:spPr>
          <a:xfrm>
            <a:off x="8351838" y="1295399"/>
            <a:ext cx="2449512" cy="2736849"/>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657" y="127654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35780" y="1576811"/>
            <a:ext cx="5666105" cy="3291840"/>
          </a:xfrm>
          <a:prstGeom prst="rect">
            <a:avLst/>
          </a:prstGeom>
        </p:spPr>
        <p:txBody>
          <a:bodyPr wrap="square">
            <a:spAutoFit/>
          </a:bodyPr>
          <a:lstStyle/>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3.指代不明</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例句:对于这种做法,有人主张接受,有人反对,他同意这种主张。</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“这种主张”指代不明确。可改为“对于这种做法,有人主张接受,有人反对,他同意接受”,或改为“对于这种做法,有人主张接受,有人反对,他认为应该反对”。</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4.句子组织不佳</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例句:里根、舒尔茨分别同费舍尔、哈达姆举行了会谈。</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究竟谁同谁举行了会谈,有几种可能。这是内部的语意关系发生了多种交叉而产生的歧义。</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4720"/>
          <a:stretch>
            <a:fillRect/>
          </a:stretch>
        </p:blipFill>
        <p:spPr>
          <a:xfrm>
            <a:off x="8320453" y="1288415"/>
            <a:ext cx="246190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853382" y="1576811"/>
            <a:ext cx="6889750" cy="3291840"/>
          </a:xfrm>
          <a:prstGeom prst="rect">
            <a:avLst/>
          </a:prstGeom>
        </p:spPr>
        <p:txBody>
          <a:bodyPr wrap="square">
            <a:spAutoFit/>
          </a:bodyPr>
          <a:lstStyle/>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5.停顿不唯一造成歧义</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例句:县里的通知说,让赵乡长本月15日前去汇报。</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本句有两种停顿,产生两种理解:“让赵乡长本月15日/前去汇报”;“让赵乡长本月15日前/去汇报”。可改为“让赵乡长本月15日之前去汇报”或“让赵乡长本月15日去汇报”。</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6.多音词语造成歧义</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例句:他在办公室看材料。</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句中“看”是多音字,读“kān”时有“看管”的意思,读“kàn”时有“阅读”的意思,使句子产生歧义。可将“看”改为“看管”或“阅读”。</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l="48054" t="9957"/>
          <a:stretch>
            <a:fillRect/>
          </a:stretch>
        </p:blipFill>
        <p:spPr>
          <a:xfrm>
            <a:off x="8363718" y="1261533"/>
            <a:ext cx="2437632" cy="27601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7.多义词语造成歧义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例句:东汉末年,长期的大混战使人口骤减,百姓十里存一,土地荒芜,劳动力非常缺乏。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句中的“十里存一”,既可以理解为“每十人里面只存活下来一个”,也可以理解为“每方圆十里的土地上只存活下来一人”。按其中一种意思表述即可。</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8.滥省主语造成歧义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例句:大约在西汉时候,我们的祖先已经开始使用仪器进行气象观测了,但那时候比较简单。</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本句省略了“比较简单”的主语,让人拿不准是什么“比较简单”,可在“比较简单”前加“观测”或“仪器”。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9.定语搭配关系不明造成歧义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例句:孩子们一见到刚从北京回来的王小强的哥哥,都围过来问长问短。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本句的定语“刚从北京回来(的)”,既可以修饰“王小强”,也可以修饰“(王小强的)哥哥”,表意不明。可改为“孩子们一见到王小强刚从北京回来的哥哥”。</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93835"/>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853382" y="1535379"/>
            <a:ext cx="6031822" cy="3323987"/>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(六)不合逻辑</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err="1" smtClean="0">
                <a:latin typeface="Times New Roman" panose="02020603050405020304" pitchFamily="18" charset="0"/>
                <a:ea typeface="微软雅黑" panose="020B0503020204020204" pitchFamily="34" charset="-122"/>
                <a:cs typeface="Times New Roman" panose="02020603050405020304" pitchFamily="18" charset="0"/>
              </a:rPr>
              <a:t>不合逻辑的句子常常表现为概念不清</a:t>
            </a:r>
            <a:r>
              <a:rPr altLang="zh-CN" sz="1400" dirty="0" err="1">
                <a:latin typeface="Times New Roman" panose="02020603050405020304" pitchFamily="18" charset="0"/>
                <a:ea typeface="微软雅黑" panose="020B0503020204020204" pitchFamily="34" charset="-122"/>
                <a:cs typeface="Times New Roman" panose="02020603050405020304" pitchFamily="18" charset="0"/>
              </a:rPr>
              <a:t>、判断不当、推理无据等,具体来讲主要有以下几种情况</a:t>
            </a:r>
            <a:r>
              <a:rPr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1.概念混乱</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互相并列的概念,应该是按同一标准划分的,如果标准混乱,就会造成属(大)种(小)概念并列的错误。</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例句:市教委要求,各学校学生公寓的生活用品和床上用品由学生自主选购,不得统一配备。</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这个例句犯了概念混乱的毛病。“生活用品”包括“床上用品”,二者不能并列。</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a:blip r:embed="rId2" cstate="print"/>
          <a:stretch>
            <a:fillRect/>
          </a:stretch>
        </p:blipFill>
        <p:spPr>
          <a:xfrm>
            <a:off x="8367101" y="1288608"/>
            <a:ext cx="2431706" cy="2729276"/>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1211580" y="1433830"/>
            <a:ext cx="6704330" cy="3611880"/>
          </a:xfrm>
          <a:prstGeom prst="rect">
            <a:avLst/>
          </a:prstGeom>
          <a:ln>
            <a:solidFill>
              <a:schemeClr val="bg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2.两面失衡</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句子前后说法不一,照应不周,易造成语病,习惯称之为“前后失衡”或“两面失衡”。</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例句:投资环境的好坏,服务质量的优劣,政府公务人员素质的高低,都是影响地区经济健康发展的因素。</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前后不照应,前为两方面后为一方面,应在“健康”之前加上“能否”。</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辨析两面失衡时,不能绝对教条化,而应具体问题具体分析。</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例句:是否坚持从实际出发,决定了工作的效果。</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该句前一部分有“是否”,后一部分没有“是否”与之照应,但不是病句。“坚持从实际出发”,会决定“工作的效果”,使工作的“效果好”;“不坚持从实际出发”,也会决定“工作的效果”,使工作的“效果差”。因此,笼统地说“决定了工作的效果”即可,不必用“是否”一类的词语。</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2" cstate="print"/>
          <a:srcRect t="2489"/>
          <a:stretch>
            <a:fillRect/>
          </a:stretch>
        </p:blipFill>
        <p:spPr>
          <a:xfrm>
            <a:off x="8353350" y="1288608"/>
            <a:ext cx="2448558"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知识</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719455" y="1287780"/>
            <a:ext cx="6936105" cy="393192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3.自相矛盾</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同一个句子,应该保持语意逻辑前后的一致性。否则,就会自相矛盾。</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例句:由北京人民艺术剧院复排的大型历史话剧《蔡文姬》定于5月1日在首都剧场上演,日前正在紧张的排练之中。</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“日前”一词的意思是“几天前”,用于此处与“正在”矛盾,应改为“目前”。</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4.主客颠倒</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句子表述的对象有主动者与被动者之分,有时表达不好,就会出现主客颠倒的现象。</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例句:鸦片战争以来的中国近代史,对于大多数中学生是比较熟悉的,重大的历史事件都能说得一清二楚。</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这个例句犯了主客颠倒的毛病,应该主对宾、人对物。正确的说法应为“大多数中学生对于鸦片战争以来的中国近代史是比较熟悉的”。</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4049"/>
          <a:stretch>
            <a:fillRect/>
          </a:stretch>
        </p:blipFill>
        <p:spPr>
          <a:xfrm>
            <a:off x="8366745" y="1288608"/>
            <a:ext cx="2447472" cy="2752401"/>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152" y="2963015"/>
            <a:ext cx="2622739" cy="1696584"/>
          </a:xfrm>
          <a:prstGeom prst="rect">
            <a:avLst/>
          </a:prstGeom>
        </p:spPr>
      </p:pic>
      <p:sp>
        <p:nvSpPr>
          <p:cNvPr id="3" name="矩形 2"/>
          <p:cNvSpPr/>
          <p:nvPr/>
        </p:nvSpPr>
        <p:spPr>
          <a:xfrm>
            <a:off x="3702050" y="1802406"/>
            <a:ext cx="4137660" cy="3291840"/>
          </a:xfrm>
          <a:prstGeom prst="rect">
            <a:avLst/>
          </a:prstGeom>
        </p:spPr>
        <p:txBody>
          <a:bodyPr wrap="square">
            <a:spAutoFit/>
          </a:bodyPr>
          <a:lstStyle/>
          <a:p>
            <a:pPr algn="l" fontAlgn="auto">
              <a:lnSpc>
                <a:spcPct val="150000"/>
              </a:lnSpc>
            </a:pPr>
            <a:r>
              <a:rPr lang="zh-CN" altLang="zh-CN" sz="1400" dirty="0">
                <a:latin typeface="微软雅黑" panose="020B0503020204020204" pitchFamily="34" charset="-122"/>
                <a:ea typeface="微软雅黑" panose="020B0503020204020204" pitchFamily="34" charset="-122"/>
              </a:rPr>
              <a:t>5.否定失当</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否定失当指为了增强表达效果,多次运用否定,结果表达出的意思与本意相反。导致此类语病的原因有两个:一是误用了否定副词,二是不理解反问句本身就表示一重否定。</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例句:为了防止这类交通事故不再发生,我们加强了交通安全的教育和管理。</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例句否定不当,“防止”和“不再发生”连用所表达的正是“要发生”之意,这与句子所要表达的意思相悖,应去掉“不再”。</a:t>
            </a:r>
            <a:endParaRPr lang="zh-CN" altLang="zh-CN" sz="1400" dirty="0">
              <a:latin typeface="微软雅黑" panose="020B0503020204020204" pitchFamily="34" charset="-122"/>
              <a:ea typeface="微软雅黑" panose="020B0503020204020204" pitchFamily="34" charset="-122"/>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srcRect r="51843" b="7817"/>
          <a:stretch>
            <a:fillRect/>
          </a:stretch>
        </p:blipFill>
        <p:spPr>
          <a:xfrm>
            <a:off x="8354571" y="1288608"/>
            <a:ext cx="2446779" cy="2751054"/>
          </a:xfrm>
          <a:prstGeom prst="rect">
            <a:avLst/>
          </a:prstGeom>
        </p:spPr>
      </p:pic>
      <p:sp>
        <p:nvSpPr>
          <p:cNvPr id="51" name="矩形 5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719455" y="1288415"/>
            <a:ext cx="7506335" cy="388620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6.强加关系</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复句的分句间总离不开某种关系,而这种关系的外在表现形式就是关联词的使用。在一些句子中,若没有弄清分句间是否存在某种关系,就把关联词强加于句子,则易造成语病。</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例句:由于我对学科有偏重,因而对数学不感兴趣。</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例句中“对数学不感兴趣”是“对学科有偏重”的具体表现,而非结果</a:t>
            </a:r>
            <a:r>
              <a:rPr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7.不合事理</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指语句陈述的事实或表述的观点不符合生活的常理。</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例句:我每次向他借书,他都不顾年老体弱,亲自冒着酷暑和严寒到小书房去找。</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“酷暑”与“严寒”分别是在夏天、冬天,不可能同时到来,“他”怎么能“冒着酷暑和严寒”呢?应将“和”改为“或”。</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12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8386"/>
          <a:stretch>
            <a:fillRect/>
          </a:stretch>
        </p:blipFill>
        <p:spPr>
          <a:xfrm>
            <a:off x="8351838" y="1288608"/>
            <a:ext cx="2436088" cy="2743801"/>
          </a:xfrm>
          <a:prstGeom prst="rect">
            <a:avLst/>
          </a:prstGeom>
        </p:spPr>
      </p:pic>
      <p:sp>
        <p:nvSpPr>
          <p:cNvPr id="54" name="矩形 53">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9"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3604865" y="1605713"/>
            <a:ext cx="5454650" cy="297180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8.顾此失彼</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例句:究竟要不要重视语文学习?是不是只学数理化就可以了呢?我们的回答是肯定的。</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所谓“回答是肯定的”,针对第一个问题,回答就是“要重视语文学习”,针对第二个问题,回答就是“只学数理化就可以了”。显然,前者合理,后者不合理,犯了顾此失彼的错误。如果换成“回答是否定的”,也同样不恰当。可将“我们的回答是肯定的”改为“我们应该做出合理的回答”。</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t="7545"/>
          <a:stretch>
            <a:fillRect/>
          </a:stretch>
        </p:blipFill>
        <p:spPr>
          <a:xfrm>
            <a:off x="746443" y="1287785"/>
            <a:ext cx="2449743" cy="2731418"/>
          </a:xfrm>
          <a:prstGeom prst="rect">
            <a:avLst/>
          </a:prstGeom>
        </p:spPr>
      </p:pic>
      <p:sp>
        <p:nvSpPr>
          <p:cNvPr id="2" name="矩形 1">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1" dur="500"/>
                                        <p:tgtEl>
                                          <p:spTgt spid="4">
                                            <p:txEl>
                                              <p:pRg st="2" end="2"/>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263"/>
          <a:stretch>
            <a:fillRect/>
          </a:stretch>
        </p:blipFill>
        <p:spPr>
          <a:xfrm>
            <a:off x="8361489" y="1288608"/>
            <a:ext cx="2439861" cy="2743642"/>
          </a:xfrm>
          <a:prstGeom prst="rect">
            <a:avLst/>
          </a:prstGeom>
        </p:spPr>
      </p:pic>
      <p:sp>
        <p:nvSpPr>
          <p:cNvPr id="31" name="矩形 30"/>
          <p:cNvSpPr/>
          <p:nvPr/>
        </p:nvSpPr>
        <p:spPr>
          <a:xfrm>
            <a:off x="1148550" y="1747409"/>
            <a:ext cx="6091555" cy="3323987"/>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1.是由于……决定的(是由……决定的/</a:t>
            </a:r>
            <a:r>
              <a:rPr sz="1400" dirty="0" err="1">
                <a:latin typeface="微软雅黑" panose="020B0503020204020204" pitchFamily="34" charset="-122"/>
                <a:ea typeface="微软雅黑" panose="020B0503020204020204" pitchFamily="34" charset="-122"/>
                <a:cs typeface="Times New Roman" panose="02020603050405020304" pitchFamily="18" charset="0"/>
              </a:rPr>
              <a:t>是由于</a:t>
            </a:r>
            <a:r>
              <a:rPr sz="14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2.是为了……为目的的(是为了……/是以……为目的的)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3.他的死是为了……而死的(他的死是为了……/他是为了……而死的)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4.……的原因,是因为……(……的原因是……/……是因为……)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5.……的原因,是由于……(……的原因是……/……是由于……)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6.是因为……的原因(是因为……/是……的原因)</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7.原因是……造成的(原因是……/是由……造成的)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8.……的原因主要是……所致(……的原因主要是……/……主要是……所致)</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9.其根本原因是……在作怪(其根本原因是……/是……在作怪)</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10.是由于……的结果(是由于……/是……的结果)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矩形 42">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545715" y="893127"/>
            <a:ext cx="5080000" cy="384810"/>
          </a:xfrm>
          <a:prstGeom prst="rect">
            <a:avLst/>
          </a:prstGeom>
          <a:noFill/>
          <a:ln w="9525">
            <a:noFill/>
          </a:ln>
        </p:spPr>
        <p:txBody>
          <a:bodyPr>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常见句式杂糅类型</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20" name="矩形 19"/>
          <p:cNvSpPr/>
          <p:nvPr/>
        </p:nvSpPr>
        <p:spPr>
          <a:xfrm>
            <a:off x="1106608" y="1752106"/>
            <a:ext cx="6625782" cy="329184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11.关键的问题是……在起决定作用(关键的问题是……/是……在起决定作用)</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12.关键在于……是十分重要的(关键在于……/……是十分重要的)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13.经过……下(经过……/在……下)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14.由于……下(由于……/在……下)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15.由于……领导下(由于……领导/在……领导下)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16.对于……问题上(对于……问题/在……问题上)</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17.大多是以……为主(大多是……/以……为主)</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18.以……即可(以……为宜/……即可)</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19.有……组成(有……/由……组成)</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20.成分是……配制而成的(成分是……/是由……配制而成的)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矩形 3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4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3102"/>
          <a:stretch>
            <a:fillRect/>
          </a:stretch>
        </p:blipFill>
        <p:spPr>
          <a:xfrm>
            <a:off x="746443" y="1288420"/>
            <a:ext cx="2449511" cy="2761880"/>
          </a:xfrm>
          <a:prstGeom prst="rect">
            <a:avLst/>
          </a:prstGeom>
        </p:spPr>
      </p:pic>
      <p:sp>
        <p:nvSpPr>
          <p:cNvPr id="20" name="矩形 19"/>
          <p:cNvSpPr/>
          <p:nvPr/>
        </p:nvSpPr>
        <p:spPr>
          <a:xfrm>
            <a:off x="3986516" y="1947926"/>
            <a:ext cx="6084570" cy="2971800"/>
          </a:xfrm>
          <a:prstGeom prst="rect">
            <a:avLst/>
          </a:prstGeom>
        </p:spPr>
        <p:txBody>
          <a:bodyPr wrap="none">
            <a:spAutoFit/>
          </a:bodyPr>
          <a:lstStyle/>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21.靠的是……取得的(靠的是……/是靠……取得的)</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22.本着……为原则(本着……原则/以……为原则)</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23.借口……为名(借口是……/以……为名)</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24.打着……为幌子(打着……的幌子/以……为幌子)</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25.听到……的噩耗传来(听到……的噩耗/……的噩耗传来)</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26.深受……所欢迎(深受……欢迎/为……所欢迎)</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27.变得分外……多了(变得分外……/变得……多了)</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28.比去年同期相比……(比去年同期……/跟去年同期相比……)</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29.……的特点是……的独到之处(……的特点是……/……有……的独到之处)</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10261"/>
          <a:stretch>
            <a:fillRect/>
          </a:stretch>
        </p:blipFill>
        <p:spPr>
          <a:xfrm>
            <a:off x="8369644" y="1291905"/>
            <a:ext cx="2431706" cy="2740344"/>
          </a:xfrm>
          <a:prstGeom prst="rect">
            <a:avLst/>
          </a:prstGeom>
        </p:spPr>
      </p:pic>
      <p:sp>
        <p:nvSpPr>
          <p:cNvPr id="2" name="矩形 1"/>
          <p:cNvSpPr/>
          <p:nvPr/>
        </p:nvSpPr>
        <p:spPr>
          <a:xfrm>
            <a:off x="864594" y="1395068"/>
            <a:ext cx="7193280" cy="4293483"/>
          </a:xfrm>
          <a:prstGeom prst="rect">
            <a:avLst/>
          </a:prstGeom>
        </p:spPr>
        <p:txBody>
          <a:bodyPr wrap="square">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A  </a:t>
            </a:r>
            <a:r>
              <a:rPr lang="zh-CN" altLang="en-US" sz="1400" dirty="0" smtClean="0">
                <a:latin typeface="微软雅黑" panose="020B0503020204020204" pitchFamily="34" charset="-122"/>
                <a:ea typeface="微软雅黑" panose="020B0503020204020204" pitchFamily="34" charset="-122"/>
              </a:rPr>
              <a:t>词语赘余</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.报刊杂志(报刊:报纸和杂志的合称)</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2.多年夙愿(“夙”,旧有的,素有的,本身含有“多年”的意思)</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3.目的是为了(“目的”“是为了”同一意思)</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4.连续蝉联(蝉联:连续获得)</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5.十分干干净净(干干净净:十分干净)</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6.用过的垃圾(垃圾:用过的没用的东西)</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7.很好的表率(表率:好的榜样)</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8.大约500人左右(“大约”和“左右”两个都是约数)</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9.我的愚见(愚:用作自称的谦辞)</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10.我的拙见(拙:谦辞,称自己的文章、见解等)</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11.各种多样(多样:各种样式)</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12.过于多虑的想法(多虑:过多的担心。与“过于”“想法”重复)</a:t>
            </a:r>
            <a:endParaRPr lang="zh-CN" altLang="en-US" sz="1400" dirty="0">
              <a:latin typeface="微软雅黑" panose="020B0503020204020204" pitchFamily="34" charset="-122"/>
              <a:ea typeface="微软雅黑" panose="020B0503020204020204" pitchFamily="34" charset="-122"/>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146425" y="861695"/>
            <a:ext cx="5080000" cy="384810"/>
          </a:xfrm>
          <a:prstGeom prst="rect">
            <a:avLst/>
          </a:prstGeom>
          <a:noFill/>
          <a:ln w="9525">
            <a:noFill/>
          </a:ln>
        </p:spPr>
        <p:txBody>
          <a:bodyPr>
            <a:spAutoFit/>
          </a:bodyPr>
          <a:lstStyle/>
          <a:p>
            <a:pPr marL="0" indent="0" algn="l"/>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常见成分赘余</a:t>
            </a:r>
            <a:r>
              <a:rPr lang="en-US" altLang="zh-CN" sz="1800" b="0" u="none">
                <a:solidFill>
                  <a:srgbClr val="3598DC"/>
                </a:solidFill>
                <a:latin typeface="微软雅黑" panose="020B0503020204020204" pitchFamily="34" charset="-122"/>
                <a:ea typeface="微软雅黑" panose="020B0503020204020204" pitchFamily="34" charset="-122"/>
                <a:cs typeface="NEU-BZ-S92" charset="0"/>
              </a:rPr>
              <a:t>129</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例</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808382" y="1301667"/>
            <a:ext cx="7325277" cy="4251960"/>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13.涉及到(涉及:牵涉到,关联到)</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14.凯旋归来/胜利凯旋(凯旋:胜利归来)</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15.人际间,国际间(际:彼此之间)</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16.互相厮打(厮打:互相扭打)</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17.共同协商(协商:共同商量以便取得一致意见)</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18.体育教育/美育教育/德育教育(育:教育)</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19.免费赠送(赠送:无代价地把东西送给别人,肯定是“免费”的)</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20.亲眼目睹(目睹:亲眼看到)</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21.十分罕见(罕见:十分少见)</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22.无故旷课(旷课:不请假缺课,本身含有“无故”)</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23.热切渴望(渴望:迫切地希望,前面不能再缀以“热切”)</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24.一致公认(公认:大家一致认为)</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25.仔细端详(端详:仔细地看)</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10261"/>
          <a:stretch>
            <a:fillRect/>
          </a:stretch>
        </p:blipFill>
        <p:spPr>
          <a:xfrm>
            <a:off x="8369644" y="1291905"/>
            <a:ext cx="2431706" cy="274034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50807" y="1283515"/>
            <a:ext cx="2448000" cy="2754945"/>
          </a:xfrm>
          <a:prstGeom prst="rect">
            <a:avLst/>
          </a:prstGeom>
        </p:spPr>
      </p:pic>
      <p:sp>
        <p:nvSpPr>
          <p:cNvPr id="82" name="矩形 8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6100" y="1461328"/>
            <a:ext cx="6912196" cy="3931920"/>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26.过高的奢望(奢望:过高的期望)</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27.可以堪称(堪称:可以称)</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28.非法取得暴利(暴利:非法取得的利益)</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29.提出质疑(质疑:提出疑问)</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30.您的令郎、令爱(令:您的,对人的敬称)</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31.第一部处女作(处女作:作者的第一部作品)</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32.破天荒第一次(破天荒:借指事物第一次出现)</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33.胜利的捷报(捷报:胜利的消息)</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34.截止日期的最后一天(截止日期:最后一天)</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35.人为的蓄意破坏(蓄意:存心的,人为的)</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36.邂逅相遇(邂逅:偶然遇见,不期而遇)</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37.偶然邂逅(邂逅:偶然相遇)</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辨</a:t>
            </a:r>
            <a:r>
              <a:rPr lang="zh-CN" altLang="en-US" sz="1400" dirty="0">
                <a:ea typeface="微软雅黑" panose="020B0503020204020204" pitchFamily="34" charset="-122"/>
              </a:rPr>
              <a:t>析病句通常采用客观选择题的形式,要求考生选出“有”或者“没有”语病的一项。题中选项的内容十分注重与现实生活的联系,且结合中学生语言应用的实际情况。</a:t>
            </a:r>
            <a:endParaRPr lang="zh-CN" altLang="en-US" sz="1400" dirty="0">
              <a:ea typeface="微软雅黑" panose="020B0503020204020204" pitchFamily="34" charset="-122"/>
            </a:endParaRPr>
          </a:p>
          <a:p>
            <a:pPr algn="l" fontAlgn="auto">
              <a:lnSpc>
                <a:spcPct val="150000"/>
              </a:lnSpc>
            </a:pPr>
            <a:endParaRPr lang="en-US" altLang="zh-CN" sz="1400" dirty="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辨</a:t>
            </a:r>
            <a:r>
              <a:rPr lang="zh-CN" altLang="en-US" sz="1400" dirty="0">
                <a:ea typeface="微软雅黑" panose="020B0503020204020204" pitchFamily="34" charset="-122"/>
              </a:rPr>
              <a:t>析语病“十看</a:t>
            </a:r>
            <a:r>
              <a:rPr lang="zh-CN" altLang="en-US" sz="1400" dirty="0" smtClean="0">
                <a:ea typeface="微软雅黑" panose="020B0503020204020204" pitchFamily="34" charset="-122"/>
              </a:rPr>
              <a:t>”</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一看并列短语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句子中的并列短语容易出现的语病主要有以下几种: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1.搭配不当。如:有关部门对极少数不尊重环卫工人劳动、无理取闹甚至侮辱殴打环卫工人的事件,及时进行了批评教育和严肃处理。(“事件”与“批评教育”搭配不当)</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2.语序不当。如:公民对父母、子女、配偶有扶养、赡养、抚养的义务。(并列短语“扶养、赡养、抚养”应调整为“赡养、抚养、扶养”)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3.不合逻辑。如:在一篇报道里,赵小东说,即使拥有同样的阳光、空气、水以及一切有益的东西,也未必都能长成参天大树。(“阳光、空气、水”和“一切有益的东西”是包含关系,不能并列)</a:t>
            </a: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1796415"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考点一	</a:t>
            </a:r>
            <a:r>
              <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辨析病句</a:t>
            </a:r>
            <a:endPar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文本框 1"/>
          <p:cNvSpPr txBox="1"/>
          <p:nvPr/>
        </p:nvSpPr>
        <p:spPr>
          <a:xfrm>
            <a:off x="720090" y="1287780"/>
            <a:ext cx="7506335" cy="4251960"/>
          </a:xfrm>
          <a:prstGeom prst="rect">
            <a:avLst/>
          </a:prstGeom>
          <a:noFill/>
          <a:ln>
            <a:solidFill>
              <a:schemeClr val="bg1"/>
            </a:solidFill>
          </a:ln>
        </p:spPr>
        <p:txBody>
          <a:bodyPr wrap="square" rtlCol="0">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38.不正的歪风(歪风:不正派的作风,不好的风气)</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39.十分雪白(雪白:像雪一样洁白,用比喻表达“非常白”的意思)</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40.过分溺爱(溺爱:过分宠爱)</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41.过分溢美(溢美:过分夸赞)</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42.过分苛求(苛求:过分要求)</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43.拼命殊死搏斗(殊死:拼着性命,竭尽全力)</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44.再次复发(复发:再次发作)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45.不幸的噩耗(噩耗:亲近的或敬爱的人死亡的消息,“噩耗”肯定是“不幸”的)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46.不必要的疾病/不必要的浪费(“疾病”和“浪费”肯定是“不必要”的)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47.杀人的刽子手(刽子手:杀人的人)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48.无声的潜台词(潜台词:不能明说的言外之意,肯定是“无声”的)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49.从未有过的空前(空前:以前所没有)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50.遭人挨打(挨:遭受)</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文本框 40"/>
          <p:cNvSpPr txBox="1"/>
          <p:nvPr/>
        </p:nvSpPr>
        <p:spPr>
          <a:xfrm>
            <a:off x="7355011" y="2116531"/>
            <a:ext cx="227948" cy="246221"/>
          </a:xfrm>
          <a:prstGeom prst="rect">
            <a:avLst/>
          </a:prstGeom>
          <a:noFill/>
        </p:spPr>
        <p:txBody>
          <a:bodyPr wrap="none" rtlCol="0">
            <a:spAutoFit/>
          </a:bodyPr>
          <a:lstStyle/>
          <a:p>
            <a:r>
              <a:rPr lang="en-US" altLang="zh-CN" sz="10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0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986597" y="1325741"/>
            <a:ext cx="6492875" cy="4939814"/>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51.原始初衷(初衷:最初的心愿)</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52.先进楷模(楷模:榜样,模范)</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53.随便苟同(苟同:随便同意)</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54.许许多多的群众(“群众”是集体名词,前面不必再加“许许多多”)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55.我们庆祝国庆三十周年。(国庆:庆祝建国,与“庆祝”重复)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56.过去的往事(往事:过去的事情)</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57.截至到(至:到,可说“截止到”)</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58.心里由衷地(衷:心里)</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59.白白地虚度(虚度:白白地度过)</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60.前来莅临指导(莅临:来到,来临)</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61.公开宣称(宣称:公开地说出)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62.优良的好习惯(</a:t>
            </a:r>
            <a:r>
              <a:rPr sz="1400" dirty="0" err="1">
                <a:latin typeface="微软雅黑" panose="020B0503020204020204" pitchFamily="34" charset="-122"/>
                <a:ea typeface="微软雅黑" panose="020B0503020204020204" pitchFamily="34" charset="-122"/>
                <a:cs typeface="Times New Roman" panose="02020603050405020304" pitchFamily="18" charset="0"/>
              </a:rPr>
              <a:t>去掉“优良的</a:t>
            </a:r>
            <a:r>
              <a:rPr sz="14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sz="14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1400" dirty="0" smtClean="0">
                <a:ea typeface="微软雅黑" panose="020B0503020204020204" pitchFamily="34" charset="-122"/>
              </a:rPr>
              <a:t>63.不良的坏风气(去掉“不良的”)</a:t>
            </a:r>
            <a:endParaRPr lang="zh-CN" altLang="en-US" sz="1400" dirty="0" smtClean="0">
              <a:ea typeface="微软雅黑" panose="020B0503020204020204" pitchFamily="34" charset="-122"/>
            </a:endParaRPr>
          </a:p>
          <a:p>
            <a:pPr fontAlgn="auto">
              <a:lnSpc>
                <a:spcPct val="150000"/>
              </a:lnSpc>
            </a:pPr>
            <a:endParaRPr lang="en-US" sz="1400" dirty="0" smtClean="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64</a:t>
            </a:r>
            <a:r>
              <a:rPr lang="zh-CN" altLang="en-US" sz="1400" dirty="0">
                <a:ea typeface="微软雅黑" panose="020B0503020204020204" pitchFamily="34" charset="-122"/>
              </a:rPr>
              <a:t>.由于……,……为此……(“由于”和“为此”间隔重复)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65.首先将……放在首位(“首先”和“首位”间隔重复)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66.……的重要原因之一,是因为……(“重要原因之一”与“是因为”重复)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67.致信给(“致”已有“给”之意,删去“给</a:t>
            </a:r>
            <a:r>
              <a:rPr lang="zh-CN" altLang="en-US" sz="1400" dirty="0" smtClean="0">
                <a:ea typeface="微软雅黑" panose="020B0503020204020204" pitchFamily="34" charset="-122"/>
              </a:rPr>
              <a:t>”)</a:t>
            </a:r>
            <a:endParaRPr lang="zh-CN" altLang="en-US" sz="1400" dirty="0">
              <a:ea typeface="微软雅黑" panose="020B0503020204020204" pitchFamily="34" charset="-122"/>
            </a:endParaRPr>
          </a:p>
          <a:p>
            <a:pPr algn="l" fontAlgn="auto">
              <a:lnSpc>
                <a:spcPct val="150000"/>
              </a:lnSpc>
            </a:pPr>
            <a:endParaRPr lang="en-US" altLang="zh-CN" sz="1400" dirty="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B</a:t>
            </a:r>
            <a:r>
              <a:rPr lang="zh-CN" altLang="en-US" sz="1400" dirty="0">
                <a:ea typeface="微软雅黑" panose="020B0503020204020204" pitchFamily="34" charset="-122"/>
              </a:rPr>
              <a:t>　成(熟)语赘余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68.还记忆犹新(记忆犹新:过去的事情还像新发生的一样。“犹”与“还”重复)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69.正方兴未艾(方兴未艾:指事物正在兴起、发展,一时不会停止。方,正在;艾,停止。“方”与“正”重复)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70.浑身遍体鳞伤(遍体鳞伤:满身的伤痕像鱼鳞一样密,形容伤势很重。“遍体”与“浑身”重复)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71.独自孑然一身(孑然一身:孤单一人,“独自”已含在其中)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72.更加变本加厉(变本加厉:变得比原来更加严重。与“更加”重复)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73.难言之隐的苦衷(难言之隐:难以说出口的事情或原因。“苦衷”已含在其中)</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74.群众民怨沸腾(民怨沸腾:百姓对统治者的愤怒、怨恨到了极点。“民”与“群众”重复)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75.广大观众脍炙人口的艺术形式(脍炙人口:比喻好的诗文或事物,人们都称赞。“人口”与“广大观众”重复)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76.妄自菲薄自己(妄自菲薄:过分地看轻自己。与“自己”重复)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77.显得相形见绌(相形见绌:互相比较之下,就显出一些不足之处。“显得”已含在其中)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78.接踵而至地闯进来(接踵而至:形容人接连而来或事情连续发生。“至”与“闯进来”重复)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79.津津乐道地说(津津乐道:饶有兴味地谈论某事。“道”与“说”重复)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80.海内外闻名遐迩(闻名遐迩:远近都闻名。形容名声很大。“遐迩”与“海内外”重复)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81.众多的芸芸众生(芸芸众生:众多的有生命的东西。后指一大群普普通通的人。“芸芸”与“众多”同义)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82.三令五申地强调(三令五申:再三地命令告诫。“强调”已含在其中)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83.一天天日臻完善(日臻完善:一天天达到完善。“日”与“一天天”重复)</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66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84.潜移默化地影响着(潜移默化:指人的思想或性格受其他方面的感染而不知不觉地起了变化。“影响”已含在其中)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85.基本上差强人意(差强人意:大体上还能让人满意。“差”与“基本上”重复)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86.居室蓬荜生辉(蓬荜生辉:谦辞,简陋的房屋也发出了光辉。“蓬荜”与“居室”重复)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87.许多莘莘学子(莘莘学子:莘莘,众多的样子。泛指众多的读书人。“莘莘”与“许多”重复)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88.一场南柯一梦(南柯一梦:泛指一场梦,或比喻一场空欢喜,“一梦”与“一场”重复)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89.好像如芒在背(如芒在背:好像芒刺扎在背上一样,形容坐立不安。“如”与“好像”重复)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90.目前的当务之急/当务之急的问题(当务之急:当前应办理的最紧要、最急迫的事情。与“目前”“问题”重复)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91.各种形形色色的人(形形色色:事物种类繁多,各式各样。与“各种”重复)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92.口若悬河地说个不停(口若悬河:说话像瀑布流泻一样滔滔不绝,形容能言善辩。与“说”重复)</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46488" y="861495"/>
            <a:ext cx="1510763" cy="287118"/>
            <a:chOff x="549633" y="1040577"/>
            <a:chExt cx="1279664" cy="287539"/>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0577"/>
              <a:ext cx="1279664" cy="287539"/>
              <a:chOff x="549633" y="1040577"/>
              <a:chExt cx="1279664" cy="287539"/>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6" name="图片 35"/>
          <p:cNvPicPr>
            <a:picLocks noChangeAspect="1"/>
          </p:cNvPicPr>
          <p:nvPr/>
        </p:nvPicPr>
        <p:blipFill rotWithShape="1">
          <a:blip r:embed="rId2" cstate="print"/>
          <a:srcRect t="16099"/>
          <a:stretch>
            <a:fillRect/>
          </a:stretch>
        </p:blipFill>
        <p:spPr>
          <a:xfrm>
            <a:off x="8320414" y="1288415"/>
            <a:ext cx="2461854" cy="2748292"/>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93.一览无余地看到(一览无余:形容事物很简单,一下子就看得清清楚楚。“览”与“看到”重复)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94.没想到受到不虞之誉(不虞之誉:没有预料到的赞扬。不虞,没有预料,与“没想到”重复)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95.广大灾民哀鸿遍野(哀鸿:哀鸣的大雁,比喻悲哀呼号的灾民。与“灾民”重复)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96.百姓生灵涂炭(生灵涂炭:老百姓处于极端困苦的境地。“生灵”,指百姓,与句中的“百姓”重复)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97.优良校风蔚然成风(蔚然成风:形容一种事物逐渐发展、盛行,形成风气。风,风尚,与“校风”的“风”重复)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98.到处漫山遍野(漫山遍野:山上和田野里到处都是,形容很多。“漫”与“遍”有“满是、到处”的意思,与“到处”重复)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99.耿耿于怀,至今难忘(耿耿于怀:心事牵萦回绕,不能释怀。“至今难忘”已含在其中)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100.在历史上是史无前例的(史无前例:历史上从来没有过的事情。与“历史上”重复)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101.忽然觉得恍然大悟(恍然大悟:猛然醒悟的样子。“恍然”与“忽然”重复)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102.特别穷凶极恶(穷凶极恶:形容极端残暴恶毒。“穷”“极”与“特别”重复)</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103.耳目一新的全新感受(耳目一新:听到和看到的全都是新的。“一”就是“全部”的意思)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104.刻骨铭心的难忘的教训(刻骨铭心:牢记于心,难以忘怀。与“难忘”重复)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105.感到自惭形秽(自惭形秽:自己感到不如别人而惭愧,与“感到”重复)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106.提出真知灼见的意见(真知灼见:正确而透彻的见解。不是人云亦云。与“意见”重复)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107.百姓民不聊生(民不聊生:百姓生活极端困苦。“民”与“百姓”重复)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108.每天都要日理万机(日理万机:一天要处理上万件事务。“日”与“每天”重复)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109.任重道远的责任(任重道远:担子很重,路程又长,比喻责任重大,需要长期艰苦奋斗。与“责任”重复)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110.让人看得眼花缭乱(眼花缭乱:看到纷繁复杂或光彩耀眼的事物而感到迷乱。与“看得”重复)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111.感激涕零得流下了眼泪(感激涕零:感激得流下了眼泪。“涕零”与“流下了眼泪”重复)</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112.往事历历在目地出现在眼前(历历在目:一个一个清楚分明地呈现在眼前。与“出现在眼前”重复)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113.这是大家众所周知的(众所周知:大家都知道。“众”与“大家”重复)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114.扪心自问地反省(扪心自问:扪,摸。摸着胸口,问自己怎么样,指自己反省。与“反省”重复)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115.几天几夜通宵达旦(通宵达旦:从天黑到天亮,整整一夜。与“几天几夜”重复)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116.一气呵成地书就“还我河山”四字(一气呵成:一口气做成。“书就”就是写成的意思,两者重复)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117.在出现问题之前就未雨绸缪(未雨绸缪:事先做好防备工作。“出现问题之前”与“未雨绸缪”语意重复)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118.像土崩瓦解一样(土崩瓦解:像泥土倒塌瓦片破裂一样不可收拾,形容彻底崩溃。“像……一样”应去掉)</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9"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C　虚词赘余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119.并非是(并非:并不是)</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120.实属是(实属:实在是)</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121.付诸于(诸:之于)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122.深受……所欢迎(“深受”后面接名词或名词性短语,“所”多余)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123.值得……所重视(“值得”后面接名词或名词性短语,“所”多余)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124.被……所打了(“被”后面接名词或名词性短语,“所”多余)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125.来自于(来自:从……来。于:从)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126.这个中原因(个中:其中)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127.这其中(其中:那里面)</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128.又再度……(再度:又一次,与“又”重复)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129.要不是……否则……(“要不是”“否则”是两个虚词,“否则”就是“如果不是这样”的意思,与前面的“要不是”重复)</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9519"/>
          <a:stretch>
            <a:fillRect/>
          </a:stretch>
        </p:blipFill>
        <p:spPr>
          <a:xfrm>
            <a:off x="753224" y="1287780"/>
            <a:ext cx="2441461" cy="2739154"/>
          </a:xfrm>
          <a:prstGeom prst="rect">
            <a:avLst/>
          </a:prstGeom>
        </p:spPr>
      </p:pic>
      <p:sp>
        <p:nvSpPr>
          <p:cNvPr id="2" name="矩形 1">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在语言运用实践中,我们经常会遇到与数字有关的语病,归纳起来,常见的有以下几种错误类型:</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1.“减少(缩小、降低、下降)×倍”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三T企业抓技术革新,今年比去年产量翻了一番,成本却下降了一倍。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“下降了一倍”则成本为零,这怎么可能?“减少了一倍多”更是荒唐。减少、缩小、降低和下降不能成倍,后面只能跟分数或实际数量,如:</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①经过革新,产品的体积比原来缩小了一半。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②每件产品的成本下降了20元左右。</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2661"/>
          <a:stretch>
            <a:fillRect/>
          </a:stretch>
        </p:blipFill>
        <p:spPr>
          <a:xfrm>
            <a:off x="8351838" y="1295400"/>
            <a:ext cx="2449512" cy="2750093"/>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560955" y="893127"/>
            <a:ext cx="5080000" cy="384810"/>
          </a:xfrm>
          <a:prstGeom prst="rect">
            <a:avLst/>
          </a:prstGeom>
          <a:noFill/>
          <a:ln w="9525">
            <a:noFill/>
          </a:ln>
        </p:spPr>
        <p:txBody>
          <a:bodyPr>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与数字有关的语病</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二看关联词语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句子中的关联词语容易出现的语病主要有以下几种: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1.搭配不当。如:无论干部和群众,毫无例外,都必须遵守社会主义法制。(“无论”不能与“和”搭配,与“还是”搭配才合理)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2.位置不当。如:这次补习,只能去一个人,他因为去了,所以我就不去了。(当复句中的两个分句陈述的对象不同时,关联词要放在陈述对象前,而不能放在陈述对象后,应将“他”置于“因为”之后)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3.强加逻辑关系。如:这本书已经出版多年了,所以作者最近又做了较大的修改。(“出版多年”与“做了较大的修改”之间不存在因果关系,应删去“所以”)</a:t>
            </a: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stretch>
            <a:fillRect/>
          </a:stretch>
        </p:blipFill>
        <p:spPr>
          <a:xfrm>
            <a:off x="8350591" y="1288608"/>
            <a:ext cx="2431706" cy="2729276"/>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77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矩形 35"/>
          <p:cNvSpPr/>
          <p:nvPr/>
        </p:nvSpPr>
        <p:spPr>
          <a:xfrm>
            <a:off x="1030024" y="1744814"/>
            <a:ext cx="6510463" cy="3000821"/>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2.“平均分(成绩)都……”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　　这次物理考试,全班的平均分都达到了85分。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门学科、一次考试,一个班级的平均分只能有一个,后面不能跟“都”。当然,当学科不止一门,考试不止一次,或计算对象、范围并不固定单一时,平均分就不止一个,在这种情况下,“平均分(成绩)都……”的表述未必存在不妥,如:</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①这次期中考试,我班各门学科的平均成绩都超过了隔壁的二班,打了一个翻身仗。(学科不止一门)</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②两次物理考试,我班的平均成绩都不错。(考试不止一次)</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③这次比赛,男女同学的平均得分都不低。(计算对象、范围并不固定单一)</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3128"/>
          <a:stretch>
            <a:fillRect/>
          </a:stretch>
        </p:blipFill>
        <p:spPr>
          <a:xfrm>
            <a:off x="8351838" y="1311145"/>
            <a:ext cx="2449512" cy="27404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3.“时速每小时……”或“时速……/小时”</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①这种新型车每小时时速是220公里。</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②他以350公里/小时的时速驶向终点,车子简直就要飞起来了。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时速”即每小时的行驶速度,与“每小时”或“/小时”一起出现就显得重复累赘。例①应去掉“每小时”,例②应去掉“/小时”,或把“时速”改为“速度”。与之类似的还有“单位价格”“日均”“年均”等问题,如:</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①这种电子元件每件的单位价格是15元。</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②这种型号电冰箱的单位价格是每台3 288元。</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③参观展览的人很多,日均每天将近1 500人。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④这里有我国南方重要的货物中转码头,年货物吞吐量达到每年5 000万吨。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件、台、日、年都属于“单位”,以上错误都属于重复累赘。</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4.“最多……以下”和“至少……以上”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①他的年龄不大,最多五十岁以下。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②这个单位职工福利好,收入高,每月工资至少五千八百元以上。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最多”和“至少”只能跟上下极限点,不能跟一个范围,而“……以上”“……以下”都表示范围,因而“最多……以下”和“至少……以上”的表述都存在语病。例①应去掉“以下”,或去掉“最多”而代之以“在”;例②“以上”或“至少”使用一个即可。</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5.“囊括……中的……”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由胡佳、彭勃、田亮、吴敏霞、郭晶晶等优秀运动员组成的中国跳水队,在2004年雅典奥运会上,囊括了八枚金牌中的六枚,充分显示了跳水强国的实力。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“囊括”即把全部包罗在内,“八枚”中获得“六枚”,虽然不少,但也不能称“囊括”,应改为“获得”。</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6.“大约(超过、将近)……左右(上下、多)”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①潘杰写了一封超过三千字以上的检举信。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②老赵大约七十岁上下,可身板依然很硬朗。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超过”“大约”“将近”后面跟整数来表示约数,若其后再跟约数只会造成表意不明,因而“大约(超过、将近)……左右(上下、多)”这样的表述存在语病,修改的办法是删前或除后,例①可删“超过”或“以上”,例②可删“大约”或“上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7.“一边有(是)……”</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这种表述未必存在语病,关键要看“一边”是否存在歧义。如:</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①树下坐着一个老人,一边有一个孩子。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②路的一边是一排商店,另一边则是废弃的工厂。</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③他的身边有两个孩子,一边一个。</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例①的“一边”可以理解为“其中一边”,也可以理解为“每一边”,存在歧义。例②和例③的“一边”分别理解为“其中一边”和“每一边”,不存在歧义,不属于语病。</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8.“三季度”“四章”</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这类表述未必存在语病,关键要看“三”“四”等数词是否存在基数与序数不明而造成歧义的问题。如:</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①我公司已经提前完成了三季度的生产任务。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②三季度的销售额比前两个季度的总数还多了三个百分点。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①中的“三季度”存在歧义,而例②中的却表述准确。明确是基数还是序数,才能消除歧义,这可以通过语境判断,如通过例②中的“比前两个季度……”可判断出“三季度”为序数。也可以采用基数和序数的明确表示法,如表基数时在数词后增加“个”等量词,或用“两”代替“二”;表序数时则在数词前增加“第”。</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r="10514"/>
          <a:stretch>
            <a:fillRect/>
          </a:stretch>
        </p:blipFill>
        <p:spPr>
          <a:xfrm>
            <a:off x="8351838" y="1302284"/>
            <a:ext cx="2447316" cy="2747971"/>
          </a:xfrm>
          <a:prstGeom prst="rect">
            <a:avLst/>
          </a:prstGeom>
        </p:spPr>
      </p:pic>
      <p:sp>
        <p:nvSpPr>
          <p:cNvPr id="45" name="矩形 44">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9.“二十多个岁月”“几家新闻界的记者”“三个莘莘学子”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岁月”“新闻界”“莘莘学子”属于集合性名词或短语,不能以“个”“家”等为单位,“莘莘学子”中的“莘莘”表示大量,与“三个”矛盾。可以分别改为“二十多个年头”“几家新闻单位的记者”“三个学生”。</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10.“仨个”“俩个”</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“仨”和“俩”分别表示“三个”和“两个”,故应去掉后面的“个”,也可把“仨”“俩”分别改为“三”和“两”。</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11.数量的演算错误</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①原单位价格1 000元,现降低到360元,降低了三分之二多。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②该市去年旅游收入300万,今年达到450万,增加了百分之一百五十。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③该村2006年人均年收入1 366元,2007年达到2 798元,翻了两番多。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例①应改为“降低了将近三分之二”,例②应改为“增加了百分之五十”,例③应改为“翻了一番多”,因为“翻一番”等于“成为原来的两倍”,“翻两番”则为“四倍”。</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746770" y="1287780"/>
            <a:ext cx="2447316" cy="2726804"/>
          </a:xfrm>
          <a:prstGeom prst="rect">
            <a:avLst/>
          </a:prstGeom>
        </p:spPr>
      </p:pic>
      <p:sp>
        <p:nvSpPr>
          <p:cNvPr id="2" name="矩形 1">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8548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500" y="2613026"/>
            <a:ext cx="2539185" cy="1642535"/>
          </a:xfrm>
          <a:prstGeom prst="rect">
            <a:avLst/>
          </a:prstGeom>
        </p:spPr>
      </p:pic>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专题八　辨析并修改病句</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3" cstate="print"/>
          <a:srcRect t="4049"/>
          <a:stretch>
            <a:fillRect/>
          </a:stretch>
        </p:blipFill>
        <p:spPr>
          <a:xfrm>
            <a:off x="8334058" y="1288727"/>
            <a:ext cx="2447472" cy="2752401"/>
          </a:xfrm>
          <a:prstGeom prst="rect">
            <a:avLst/>
          </a:prstGeom>
        </p:spPr>
      </p:pic>
      <p:sp>
        <p:nvSpPr>
          <p:cNvPr id="2" name="矩形 1"/>
          <p:cNvSpPr/>
          <p:nvPr/>
        </p:nvSpPr>
        <p:spPr>
          <a:xfrm>
            <a:off x="3672840" y="1644650"/>
            <a:ext cx="4371975" cy="39350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uFillTx/>
                <a:ea typeface="微软雅黑" panose="020B0503020204020204" pitchFamily="34" charset="-122"/>
                <a:sym typeface="+mn-ea"/>
              </a:rPr>
              <a:t>三看数量词</a:t>
            </a: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在数量短语上容易出现的语病主要有产生歧义、位置不当、倍数用错等。</a:t>
            </a: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1.产生歧义。如:几个办公室的老师都在篮球场上打篮球。(是“几个办公室”,还是“几个老师”,表意不明)</a:t>
            </a: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2.位置不当。如:一位有20多年教学经验的国家队的优秀的篮球女教练。(表领属的词语“国家队的”应放在最前面)</a:t>
            </a: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3.倍数用错。如:我市每千户人家的录像机拥有量,从5年前的50台,到今年的200台,增加了4倍。(“4倍”应为“3倍”)</a:t>
            </a:r>
            <a:endParaRPr lang="zh-CN" altLang="en-US" sz="1400" dirty="0">
              <a:solidFill>
                <a:schemeClr val="tx1"/>
              </a:solidFill>
              <a:uFillTx/>
              <a:ea typeface="微软雅黑" panose="020B0503020204020204" pitchFamily="34" charset="-122"/>
              <a:sym typeface="+mn-ea"/>
            </a:endParaRPr>
          </a:p>
        </p:txBody>
      </p:sp>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28754</Words>
  <Application>WPS 演示</Application>
  <PresentationFormat>自定义</PresentationFormat>
  <Paragraphs>1451</Paragraphs>
  <Slides>86</Slides>
  <Notes>83</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86</vt:i4>
      </vt:variant>
    </vt:vector>
  </HeadingPairs>
  <TitlesOfParts>
    <vt:vector size="106" baseType="lpstr">
      <vt:lpstr>Arial</vt:lpstr>
      <vt:lpstr>宋体</vt:lpstr>
      <vt:lpstr>Wingdings</vt:lpstr>
      <vt:lpstr>微软雅黑</vt:lpstr>
      <vt:lpstr>微软雅黑 Light</vt:lpstr>
      <vt:lpstr>Calibri</vt:lpstr>
      <vt:lpstr>微软雅黑</vt:lpstr>
      <vt:lpstr>Times New Roman</vt:lpstr>
      <vt:lpstr>04b_03b</vt:lpstr>
      <vt:lpstr>NEU-BZ-S92</vt:lpstr>
      <vt:lpstr>方正细黑一简体</vt:lpstr>
      <vt:lpstr>Adobe 黑体 Std R</vt:lpstr>
      <vt:lpstr>黑体</vt:lpstr>
      <vt:lpstr>Calibri Light</vt:lpstr>
      <vt:lpstr>方正正中黑简体</vt:lpstr>
      <vt:lpstr>NEU-F5-S92</vt:lpstr>
      <vt:lpstr>方正书宋_GBK</vt:lpstr>
      <vt:lpstr>Segoe Print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