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Default Extension="wav" ContentType="audio/wav"/>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096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096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096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31A4C5A-B3A7-478F-876F-26E86FC22D5C}"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32A3657-2106-4F04-A454-7DDAF7E028BB}"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37763-52B8-4252-B92C-1C97F99EA816}" type="slidenum">
              <a:rPr lang="en-US" altLang="zh-CN"/>
              <a:pPr/>
              <a:t>1</a:t>
            </a:fld>
            <a:endParaRPr lang="en-US" altLang="zh-CN"/>
          </a:p>
        </p:txBody>
      </p:sp>
      <p:sp>
        <p:nvSpPr>
          <p:cNvPr id="41986" name="Rectangle 2"/>
          <p:cNvSpPr>
            <a:spLocks noRo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168930-9DAB-49ED-8E2C-F0E3B97597FF}" type="slidenum">
              <a:rPr lang="en-US" altLang="zh-CN"/>
              <a:pPr/>
              <a:t>10</a:t>
            </a:fld>
            <a:endParaRPr lang="en-US" altLang="zh-CN"/>
          </a:p>
        </p:txBody>
      </p:sp>
      <p:sp>
        <p:nvSpPr>
          <p:cNvPr id="15362" name="Rectangle 2"/>
          <p:cNvSpPr>
            <a:spLocks noRot="1" noChangeArrowheads="1" noTextEdit="1"/>
          </p:cNvSpPr>
          <p:nvPr>
            <p:ph type="sldImg"/>
          </p:nvPr>
        </p:nvSpPr>
        <p:spPr>
          <a:ln/>
        </p:spPr>
      </p:sp>
      <p:sp>
        <p:nvSpPr>
          <p:cNvPr id="15363" name="Rectangle 3"/>
          <p:cNvSpPr>
            <a:spLocks noGrp="1" noChangeArrowheads="1"/>
          </p:cNvSpPr>
          <p:nvPr>
            <p:ph type="body" idx="1"/>
          </p:nvPr>
        </p:nvSpPr>
        <p:spPr/>
        <p:txBody>
          <a:bodyPr/>
          <a:lstStyle/>
          <a:p>
            <a:r>
              <a:rPr lang="en-US" altLang="zh-CN"/>
              <a:t> </a:t>
            </a:r>
            <a:r>
              <a:rPr lang="zh-CN" altLang="en-US"/>
              <a:t>语文课件之家</a:t>
            </a:r>
            <a:r>
              <a:rPr lang="en-US" altLang="zh-CN"/>
              <a:t>https://shop123789601.taobao.com/?spm=a230r.7195193.1997079397.2.nXmCLt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6DA66B-1C09-4D73-BD2A-389DAC26BF72}" type="slidenum">
              <a:rPr lang="en-US" altLang="zh-CN"/>
              <a:pPr/>
              <a:t>11</a:t>
            </a:fld>
            <a:endParaRPr lang="en-US" altLang="zh-CN"/>
          </a:p>
        </p:txBody>
      </p:sp>
      <p:sp>
        <p:nvSpPr>
          <p:cNvPr id="17410" name="Rectangle 2"/>
          <p:cNvSpPr>
            <a:spLocks noRot="1" noChangeArrowheads="1" noTextEdit="1"/>
          </p:cNvSpPr>
          <p:nvPr>
            <p:ph type="sldImg"/>
          </p:nvPr>
        </p:nvSpPr>
        <p:spPr>
          <a:ln/>
        </p:spPr>
      </p:sp>
      <p:sp>
        <p:nvSpPr>
          <p:cNvPr id="17411"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D45631-AC39-4DB5-98E9-11FED6167680}" type="slidenum">
              <a:rPr lang="en-US" altLang="zh-CN"/>
              <a:pPr/>
              <a:t>12</a:t>
            </a:fld>
            <a:endParaRPr lang="en-US" altLang="zh-CN"/>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C074F-C49B-4ECD-A509-48AF1A0E146C}" type="slidenum">
              <a:rPr lang="en-US" altLang="zh-CN"/>
              <a:pPr/>
              <a:t>13</a:t>
            </a:fld>
            <a:endParaRPr lang="en-US" altLang="zh-CN"/>
          </a:p>
        </p:txBody>
      </p:sp>
      <p:sp>
        <p:nvSpPr>
          <p:cNvPr id="50178" name="Rectangle 2"/>
          <p:cNvSpPr>
            <a:spLocks noRo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0C3ED2-7284-4233-B8F7-A9FE7D7DB7E0}" type="slidenum">
              <a:rPr lang="en-US" altLang="zh-CN"/>
              <a:pPr/>
              <a:t>14</a:t>
            </a:fld>
            <a:endParaRPr lang="en-US" altLang="zh-CN"/>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986EC0-863D-4E22-AA1C-1FC099BA8E6D}" type="slidenum">
              <a:rPr lang="en-US" altLang="zh-CN"/>
              <a:pPr/>
              <a:t>15</a:t>
            </a:fld>
            <a:endParaRPr lang="en-US" altLang="zh-CN"/>
          </a:p>
        </p:txBody>
      </p:sp>
      <p:sp>
        <p:nvSpPr>
          <p:cNvPr id="22530" name="Rectangle 2"/>
          <p:cNvSpPr>
            <a:spLocks noRot="1" noChangeArrowheads="1" noTextEdit="1"/>
          </p:cNvSpPr>
          <p:nvPr>
            <p:ph type="sldImg"/>
          </p:nvPr>
        </p:nvSpPr>
        <p:spPr>
          <a:ln/>
        </p:spPr>
      </p:sp>
      <p:sp>
        <p:nvSpPr>
          <p:cNvPr id="22531"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10A906-AB62-4DC2-BD27-6C581630FE9D}" type="slidenum">
              <a:rPr lang="en-US" altLang="zh-CN"/>
              <a:pPr/>
              <a:t>16</a:t>
            </a:fld>
            <a:endParaRPr lang="en-US" altLang="zh-CN"/>
          </a:p>
        </p:txBody>
      </p:sp>
      <p:sp>
        <p:nvSpPr>
          <p:cNvPr id="52226" name="Rectangle 2"/>
          <p:cNvSpPr>
            <a:spLocks noRo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11C59A-E969-412E-81EC-C01BB3237253}" type="slidenum">
              <a:rPr lang="en-US" altLang="zh-CN"/>
              <a:pPr/>
              <a:t>17</a:t>
            </a:fld>
            <a:endParaRPr lang="en-US" altLang="zh-CN"/>
          </a:p>
        </p:txBody>
      </p:sp>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FBC96D-A7D5-40EC-A76D-879784D00179}" type="slidenum">
              <a:rPr lang="en-US" altLang="zh-CN"/>
              <a:pPr/>
              <a:t>18</a:t>
            </a:fld>
            <a:endParaRPr lang="en-US" altLang="zh-CN"/>
          </a:p>
        </p:txBody>
      </p:sp>
      <p:sp>
        <p:nvSpPr>
          <p:cNvPr id="54274" name="Rectangle 2"/>
          <p:cNvSpPr>
            <a:spLocks noRo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216BF7-3CB3-4DC1-A404-E231D0737478}" type="slidenum">
              <a:rPr lang="en-US" altLang="zh-CN"/>
              <a:pPr/>
              <a:t>19</a:t>
            </a:fld>
            <a:endParaRPr lang="en-US" altLang="zh-CN"/>
          </a:p>
        </p:txBody>
      </p:sp>
      <p:sp>
        <p:nvSpPr>
          <p:cNvPr id="27650" name="Rectangle 2"/>
          <p:cNvSpPr>
            <a:spLocks noRot="1" noChangeArrowheads="1" noTextEdit="1"/>
          </p:cNvSpPr>
          <p:nvPr>
            <p:ph type="sldImg"/>
          </p:nvPr>
        </p:nvSpPr>
        <p:spPr>
          <a:ln/>
        </p:spPr>
      </p:sp>
      <p:sp>
        <p:nvSpPr>
          <p:cNvPr id="27651"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0CD8F2-30A2-45B8-AFC7-20A61D68126D}" type="slidenum">
              <a:rPr lang="en-US" altLang="zh-CN"/>
              <a:pPr/>
              <a:t>2</a:t>
            </a:fld>
            <a:endParaRPr lang="en-US" altLang="zh-CN"/>
          </a:p>
        </p:txBody>
      </p:sp>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A9103B-E87A-4D37-B1B0-05CB29DFA0E5}" type="slidenum">
              <a:rPr lang="en-US" altLang="zh-CN"/>
              <a:pPr/>
              <a:t>20</a:t>
            </a:fld>
            <a:endParaRPr lang="en-US" altLang="zh-CN"/>
          </a:p>
        </p:txBody>
      </p:sp>
      <p:sp>
        <p:nvSpPr>
          <p:cNvPr id="29698" name="Rectangle 2"/>
          <p:cNvSpPr>
            <a:spLocks noRot="1" noChangeArrowheads="1" noTextEdit="1"/>
          </p:cNvSpPr>
          <p:nvPr>
            <p:ph type="sldImg"/>
          </p:nvPr>
        </p:nvSpPr>
        <p:spPr>
          <a:ln/>
        </p:spPr>
      </p:sp>
      <p:sp>
        <p:nvSpPr>
          <p:cNvPr id="29699" name="Rectangle 3"/>
          <p:cNvSpPr>
            <a:spLocks noGrp="1" noChangeArrowheads="1"/>
          </p:cNvSpPr>
          <p:nvPr>
            <p:ph type="body" idx="1"/>
          </p:nvPr>
        </p:nvSpPr>
        <p:spPr/>
        <p:txBody>
          <a:bodyPr/>
          <a:lstStyle/>
          <a:p>
            <a:r>
              <a:rPr lang="en-US" altLang="zh-CN"/>
              <a:t> </a:t>
            </a:r>
            <a:r>
              <a:rPr lang="zh-CN" altLang="en-US"/>
              <a:t>语文课件之家</a:t>
            </a:r>
            <a:r>
              <a:rPr lang="en-US" altLang="zh-CN"/>
              <a:t>https://shop123789601.taobao.com/?spm=a230r.7195193.1997079397.2.nXmCLt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CD2D1E-17D9-4377-A6BE-CE0BE9CF3920}" type="slidenum">
              <a:rPr lang="en-US" altLang="zh-CN"/>
              <a:pPr/>
              <a:t>21</a:t>
            </a:fld>
            <a:endParaRPr lang="en-US" altLang="zh-CN"/>
          </a:p>
        </p:txBody>
      </p:sp>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8965C0-E6DA-4927-8917-EA50DF786D9D}" type="slidenum">
              <a:rPr lang="en-US" altLang="zh-CN"/>
              <a:pPr/>
              <a:t>22</a:t>
            </a:fld>
            <a:endParaRPr lang="en-US" altLang="zh-CN"/>
          </a:p>
        </p:txBody>
      </p:sp>
      <p:sp>
        <p:nvSpPr>
          <p:cNvPr id="56322" name="Rectangle 2"/>
          <p:cNvSpPr>
            <a:spLocks noRo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0A5BD-9205-4273-9F4B-4107785F9DCC}" type="slidenum">
              <a:rPr lang="en-US" altLang="zh-CN"/>
              <a:pPr/>
              <a:t>23</a:t>
            </a:fld>
            <a:endParaRPr lang="en-US" altLang="zh-CN"/>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949132-01FB-4A6A-8EB6-EEB0E9527C24}" type="slidenum">
              <a:rPr lang="en-US" altLang="zh-CN"/>
              <a:pPr/>
              <a:t>24</a:t>
            </a:fld>
            <a:endParaRPr lang="en-US" altLang="zh-CN"/>
          </a:p>
        </p:txBody>
      </p:sp>
      <p:sp>
        <p:nvSpPr>
          <p:cNvPr id="58370" name="Rectangle 2"/>
          <p:cNvSpPr>
            <a:spLocks noRo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CE8F8C-8ABB-4B08-8E11-124D4BDB232A}" type="slidenum">
              <a:rPr lang="en-US" altLang="zh-CN"/>
              <a:pPr/>
              <a:t>25</a:t>
            </a:fld>
            <a:endParaRPr lang="en-US" altLang="zh-CN"/>
          </a:p>
        </p:txBody>
      </p:sp>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9E58A3-8F6F-4C31-9B2C-E21BE677D74F}" type="slidenum">
              <a:rPr lang="en-US" altLang="zh-CN"/>
              <a:pPr/>
              <a:t>26</a:t>
            </a:fld>
            <a:endParaRPr lang="en-US" altLang="zh-CN"/>
          </a:p>
        </p:txBody>
      </p:sp>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731F9C-5AA5-4543-A284-E7E39C2EBD05}" type="slidenum">
              <a:rPr lang="en-US" altLang="zh-CN"/>
              <a:pPr/>
              <a:t>27</a:t>
            </a:fld>
            <a:endParaRPr lang="en-US" altLang="zh-CN"/>
          </a:p>
        </p:txBody>
      </p:sp>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2E8CB7-D677-4195-B031-9B08DF28E581}" type="slidenum">
              <a:rPr lang="en-US" altLang="zh-CN"/>
              <a:pPr/>
              <a:t>28</a:t>
            </a:fld>
            <a:endParaRPr lang="en-US" altLang="zh-CN"/>
          </a:p>
        </p:txBody>
      </p:sp>
      <p:sp>
        <p:nvSpPr>
          <p:cNvPr id="63490" name="Rectangle 2"/>
          <p:cNvSpPr>
            <a:spLocks noRo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7AA62-2062-483D-A44D-A8E4B077A2AF}" type="slidenum">
              <a:rPr lang="en-US" altLang="zh-CN"/>
              <a:pPr/>
              <a:t>29</a:t>
            </a:fld>
            <a:endParaRPr lang="en-US" altLang="zh-CN"/>
          </a:p>
        </p:txBody>
      </p:sp>
      <p:sp>
        <p:nvSpPr>
          <p:cNvPr id="64514" name="Rectangle 2"/>
          <p:cNvSpPr>
            <a:spLocks noRo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9A57C7-2E8A-4DB5-9994-D61AA53C2A39}" type="slidenum">
              <a:rPr lang="en-US" altLang="zh-CN"/>
              <a:pPr/>
              <a:t>3</a:t>
            </a:fld>
            <a:endParaRPr lang="en-US" altLang="zh-CN"/>
          </a:p>
        </p:txBody>
      </p:sp>
      <p:sp>
        <p:nvSpPr>
          <p:cNvPr id="44034" name="Rectangle 2"/>
          <p:cNvSpPr>
            <a:spLocks noRo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F9A2D2-EBCD-469F-826E-EA88C0B87B22}" type="slidenum">
              <a:rPr lang="en-US" altLang="zh-CN"/>
              <a:pPr/>
              <a:t>30</a:t>
            </a:fld>
            <a:endParaRPr lang="en-US" altLang="zh-CN"/>
          </a:p>
        </p:txBody>
      </p:sp>
      <p:sp>
        <p:nvSpPr>
          <p:cNvPr id="104450" name="Rectangle 2"/>
          <p:cNvSpPr>
            <a:spLocks noRo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427E35-2E9D-4E1F-95CD-7E5AB97CBDE1}" type="slidenum">
              <a:rPr lang="en-US" altLang="zh-CN"/>
              <a:pPr/>
              <a:t>31</a:t>
            </a:fld>
            <a:endParaRPr lang="en-US" altLang="zh-CN"/>
          </a:p>
        </p:txBody>
      </p:sp>
      <p:sp>
        <p:nvSpPr>
          <p:cNvPr id="105474" name="Rectangle 2"/>
          <p:cNvSpPr>
            <a:spLocks noRo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3235E0-9950-43DE-B170-0E58C209A051}" type="slidenum">
              <a:rPr lang="en-US" altLang="zh-CN"/>
              <a:pPr/>
              <a:t>32</a:t>
            </a:fld>
            <a:endParaRPr lang="en-US" altLang="zh-CN"/>
          </a:p>
        </p:txBody>
      </p:sp>
      <p:sp>
        <p:nvSpPr>
          <p:cNvPr id="106498" name="Rectangle 2"/>
          <p:cNvSpPr>
            <a:spLocks noRo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872982-3BBB-40FE-B26C-308EA52F2683}" type="slidenum">
              <a:rPr lang="en-US" altLang="zh-CN"/>
              <a:pPr/>
              <a:t>33</a:t>
            </a:fld>
            <a:endParaRPr lang="en-US" altLang="zh-CN"/>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C52F1D-D042-4C57-83B9-7DE1842D99F3}" type="slidenum">
              <a:rPr lang="en-US" altLang="zh-CN"/>
              <a:pPr/>
              <a:t>34</a:t>
            </a:fld>
            <a:endParaRPr lang="en-US" altLang="zh-CN"/>
          </a:p>
        </p:txBody>
      </p:sp>
      <p:sp>
        <p:nvSpPr>
          <p:cNvPr id="108546" name="Rectangle 2"/>
          <p:cNvSpPr>
            <a:spLocks noRo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2B7E35-6C00-4612-AD64-2A20CD413D80}" type="slidenum">
              <a:rPr lang="en-US" altLang="zh-CN"/>
              <a:pPr/>
              <a:t>35</a:t>
            </a:fld>
            <a:endParaRPr lang="en-US" altLang="zh-CN"/>
          </a:p>
        </p:txBody>
      </p:sp>
      <p:sp>
        <p:nvSpPr>
          <p:cNvPr id="71682" name="Rectangle 2"/>
          <p:cNvSpPr>
            <a:spLocks noRot="1" noChangeArrowheads="1" noTextEdit="1"/>
          </p:cNvSpPr>
          <p:nvPr>
            <p:ph type="sldImg"/>
          </p:nvPr>
        </p:nvSpPr>
        <p:spPr>
          <a:ln/>
        </p:spPr>
      </p:sp>
      <p:sp>
        <p:nvSpPr>
          <p:cNvPr id="71683" name="Rectangle 3"/>
          <p:cNvSpPr>
            <a:spLocks noGrp="1" noChangeArrowheads="1"/>
          </p:cNvSpPr>
          <p:nvPr>
            <p:ph type="body" idx="1"/>
          </p:nvPr>
        </p:nvSpPr>
        <p:spPr/>
        <p:txBody>
          <a:bodyPr/>
          <a:lstStyle/>
          <a:p>
            <a:r>
              <a:rPr lang="en-US" altLang="zh-CN"/>
              <a:t> </a:t>
            </a:r>
            <a:r>
              <a:rPr lang="zh-CN" altLang="en-US"/>
              <a:t>语文课件之家</a:t>
            </a:r>
            <a:r>
              <a:rPr lang="en-US" altLang="zh-CN"/>
              <a:t>https://shop123789601.taobao.com/?spm=a230r.7195193.1997079397.2.nXmCLt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CE31D9-5E9C-4C6A-955A-E07D8017A6FE}" type="slidenum">
              <a:rPr lang="en-US" altLang="zh-CN"/>
              <a:pPr/>
              <a:t>36</a:t>
            </a:fld>
            <a:endParaRPr lang="en-US" altLang="zh-CN"/>
          </a:p>
        </p:txBody>
      </p:sp>
      <p:sp>
        <p:nvSpPr>
          <p:cNvPr id="109570" name="Rectangle 2"/>
          <p:cNvSpPr>
            <a:spLocks noRo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3C6D9A-F0A3-42A4-9EC5-7DBF46452D76}" type="slidenum">
              <a:rPr lang="en-US" altLang="zh-CN"/>
              <a:pPr/>
              <a:t>37</a:t>
            </a:fld>
            <a:endParaRPr lang="en-US" altLang="zh-CN"/>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FDC7BE-D0A6-4FDD-82EE-FC9C03042B89}" type="slidenum">
              <a:rPr lang="en-US" altLang="zh-CN"/>
              <a:pPr/>
              <a:t>38</a:t>
            </a:fld>
            <a:endParaRPr lang="en-US" altLang="zh-CN"/>
          </a:p>
        </p:txBody>
      </p:sp>
      <p:sp>
        <p:nvSpPr>
          <p:cNvPr id="111618" name="Rectangle 2"/>
          <p:cNvSpPr>
            <a:spLocks noRo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66AD35-5C8A-43E0-878A-2E43D0C958F8}" type="slidenum">
              <a:rPr lang="en-US" altLang="zh-CN"/>
              <a:pPr/>
              <a:t>39</a:t>
            </a:fld>
            <a:endParaRPr lang="en-US" altLang="zh-CN"/>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F50A73-EE8E-4716-BE14-5A0ED24C6A05}" type="slidenum">
              <a:rPr lang="en-US" altLang="zh-CN"/>
              <a:pPr/>
              <a:t>4</a:t>
            </a:fld>
            <a:endParaRPr lang="en-US" altLang="zh-CN"/>
          </a:p>
        </p:txBody>
      </p:sp>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C764D4-B37E-4477-9D8C-9D7CE2559968}" type="slidenum">
              <a:rPr lang="en-US" altLang="zh-CN"/>
              <a:pPr/>
              <a:t>40</a:t>
            </a:fld>
            <a:endParaRPr lang="en-US" altLang="zh-CN"/>
          </a:p>
        </p:txBody>
      </p:sp>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6B3F90-63AF-4371-932C-431CD50E636F}" type="slidenum">
              <a:rPr lang="en-US" altLang="zh-CN"/>
              <a:pPr/>
              <a:t>41</a:t>
            </a:fld>
            <a:endParaRPr lang="en-US" altLang="zh-CN"/>
          </a:p>
        </p:txBody>
      </p:sp>
      <p:sp>
        <p:nvSpPr>
          <p:cNvPr id="113666" name="Rectangle 2"/>
          <p:cNvSpPr>
            <a:spLocks noRo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A37A5B-D8BE-46FC-A62B-9F51FC63BF53}" type="slidenum">
              <a:rPr lang="en-US" altLang="zh-CN"/>
              <a:pPr/>
              <a:t>42</a:t>
            </a:fld>
            <a:endParaRPr lang="en-US" altLang="zh-CN"/>
          </a:p>
        </p:txBody>
      </p:sp>
      <p:sp>
        <p:nvSpPr>
          <p:cNvPr id="114690" name="Rectangle 2"/>
          <p:cNvSpPr>
            <a:spLocks noRo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314287-F03E-4FF8-B8DC-9A1C882267AC}" type="slidenum">
              <a:rPr lang="en-US" altLang="zh-CN"/>
              <a:pPr/>
              <a:t>43</a:t>
            </a:fld>
            <a:endParaRPr lang="en-US" altLang="zh-CN"/>
          </a:p>
        </p:txBody>
      </p:sp>
      <p:sp>
        <p:nvSpPr>
          <p:cNvPr id="115714" name="Rectangle 2"/>
          <p:cNvSpPr>
            <a:spLocks noRo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5C4A78-25CF-48C8-A083-A3A3433FEDCC}" type="slidenum">
              <a:rPr lang="en-US" altLang="zh-CN"/>
              <a:pPr/>
              <a:t>44</a:t>
            </a:fld>
            <a:endParaRPr lang="en-US" altLang="zh-CN"/>
          </a:p>
        </p:txBody>
      </p:sp>
      <p:sp>
        <p:nvSpPr>
          <p:cNvPr id="82946" name="Rectangle 2"/>
          <p:cNvSpPr>
            <a:spLocks noRot="1" noChangeArrowheads="1" noTextEdit="1"/>
          </p:cNvSpPr>
          <p:nvPr>
            <p:ph type="sldImg"/>
          </p:nvPr>
        </p:nvSpPr>
        <p:spPr>
          <a:ln/>
        </p:spPr>
      </p:sp>
      <p:sp>
        <p:nvSpPr>
          <p:cNvPr id="82947"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7EDDAE-F9DC-46D1-914D-4BB0E0258D89}" type="slidenum">
              <a:rPr lang="en-US" altLang="zh-CN"/>
              <a:pPr/>
              <a:t>45</a:t>
            </a:fld>
            <a:endParaRPr lang="en-US" altLang="zh-CN"/>
          </a:p>
        </p:txBody>
      </p:sp>
      <p:sp>
        <p:nvSpPr>
          <p:cNvPr id="116738" name="Rectangle 2"/>
          <p:cNvSpPr>
            <a:spLocks noRot="1" noChangeArrowheads="1" noTextEdit="1"/>
          </p:cNvSpPr>
          <p:nvPr>
            <p:ph type="sldImg"/>
          </p:nvPr>
        </p:nvSpPr>
        <p:spPr>
          <a:ln/>
        </p:spPr>
      </p:sp>
      <p:sp>
        <p:nvSpPr>
          <p:cNvPr id="1167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3ECA03-FB49-4D0C-A87E-BE3F63FCC427}" type="slidenum">
              <a:rPr lang="en-US" altLang="zh-CN"/>
              <a:pPr/>
              <a:t>46</a:t>
            </a:fld>
            <a:endParaRPr lang="en-US" altLang="zh-CN"/>
          </a:p>
        </p:txBody>
      </p:sp>
      <p:sp>
        <p:nvSpPr>
          <p:cNvPr id="117762" name="Rectangle 2"/>
          <p:cNvSpPr>
            <a:spLocks noRo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C23FF4-75AD-4ECF-8ADD-28CAD38E7FB0}" type="slidenum">
              <a:rPr lang="en-US" altLang="zh-CN"/>
              <a:pPr/>
              <a:t>47</a:t>
            </a:fld>
            <a:endParaRPr lang="en-US" altLang="zh-CN"/>
          </a:p>
        </p:txBody>
      </p:sp>
      <p:sp>
        <p:nvSpPr>
          <p:cNvPr id="118786" name="Rectangle 2"/>
          <p:cNvSpPr>
            <a:spLocks noRo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83BC5-FD4C-4E5E-80B6-8BA0E7C201C0}" type="slidenum">
              <a:rPr lang="en-US" altLang="zh-CN"/>
              <a:pPr/>
              <a:t>48</a:t>
            </a:fld>
            <a:endParaRPr lang="en-US" altLang="zh-CN"/>
          </a:p>
        </p:txBody>
      </p:sp>
      <p:sp>
        <p:nvSpPr>
          <p:cNvPr id="119810" name="Rectangle 2"/>
          <p:cNvSpPr>
            <a:spLocks noRo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69EF89-6F14-4622-A54A-B403F0276B0A}" type="slidenum">
              <a:rPr lang="en-US" altLang="zh-CN"/>
              <a:pPr/>
              <a:t>49</a:t>
            </a:fld>
            <a:endParaRPr lang="en-US" altLang="zh-CN"/>
          </a:p>
        </p:txBody>
      </p:sp>
      <p:sp>
        <p:nvSpPr>
          <p:cNvPr id="89090" name="Rectangle 2"/>
          <p:cNvSpPr>
            <a:spLocks noRot="1" noChangeArrowheads="1" noTextEdit="1"/>
          </p:cNvSpPr>
          <p:nvPr>
            <p:ph type="sldImg"/>
          </p:nvPr>
        </p:nvSpPr>
        <p:spPr>
          <a:ln/>
        </p:spPr>
      </p:sp>
      <p:sp>
        <p:nvSpPr>
          <p:cNvPr id="89091"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A342C-882B-41B1-A42B-A07F38C1F8DD}" type="slidenum">
              <a:rPr lang="en-US" altLang="zh-CN"/>
              <a:pPr/>
              <a:t>5</a:t>
            </a:fld>
            <a:endParaRPr lang="en-US" altLang="zh-CN"/>
          </a:p>
        </p:txBody>
      </p:sp>
      <p:sp>
        <p:nvSpPr>
          <p:cNvPr id="8194" name="Rectangle 2"/>
          <p:cNvSpPr>
            <a:spLocks noRo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altLang="zh-CN"/>
              <a:t> </a:t>
            </a:r>
            <a:r>
              <a:rPr lang="zh-CN" altLang="en-US"/>
              <a:t>语文课件之家</a:t>
            </a:r>
            <a:r>
              <a:rPr lang="en-US" altLang="zh-CN"/>
              <a:t>https://shop123789601.taobao.com/?spm=a230r.7195193.1997079397.2.nXmCLt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35771E-1B8C-4AFF-BC10-C9269D570376}" type="slidenum">
              <a:rPr lang="en-US" altLang="zh-CN"/>
              <a:pPr/>
              <a:t>50</a:t>
            </a:fld>
            <a:endParaRPr lang="en-US" altLang="zh-CN"/>
          </a:p>
        </p:txBody>
      </p:sp>
      <p:sp>
        <p:nvSpPr>
          <p:cNvPr id="120834" name="Rectangle 2"/>
          <p:cNvSpPr>
            <a:spLocks noRo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DCD24-D32C-41CA-B5D2-7531DC00395F}" type="slidenum">
              <a:rPr lang="en-US" altLang="zh-CN"/>
              <a:pPr/>
              <a:t>51</a:t>
            </a:fld>
            <a:endParaRPr lang="en-US" altLang="zh-CN"/>
          </a:p>
        </p:txBody>
      </p:sp>
      <p:sp>
        <p:nvSpPr>
          <p:cNvPr id="121858" name="Rectangle 2"/>
          <p:cNvSpPr>
            <a:spLocks noRo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7A9A3E-70C9-47E2-8C43-F4255D707C36}" type="slidenum">
              <a:rPr lang="en-US" altLang="zh-CN"/>
              <a:pPr/>
              <a:t>52</a:t>
            </a:fld>
            <a:endParaRPr lang="en-US" altLang="zh-CN"/>
          </a:p>
        </p:txBody>
      </p:sp>
      <p:sp>
        <p:nvSpPr>
          <p:cNvPr id="122882" name="Rectangle 2"/>
          <p:cNvSpPr>
            <a:spLocks noRo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C4235B-9BCA-44CB-8C6B-A2489C6F91F7}" type="slidenum">
              <a:rPr lang="en-US" altLang="zh-CN"/>
              <a:pPr/>
              <a:t>53</a:t>
            </a:fld>
            <a:endParaRPr lang="en-US" altLang="zh-CN"/>
          </a:p>
        </p:txBody>
      </p:sp>
      <p:sp>
        <p:nvSpPr>
          <p:cNvPr id="123906" name="Rectangle 2"/>
          <p:cNvSpPr>
            <a:spLocks noRo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2E44BA-DBEC-4BEC-A09D-752F2E030477}" type="slidenum">
              <a:rPr lang="en-US" altLang="zh-CN"/>
              <a:pPr/>
              <a:t>54</a:t>
            </a:fld>
            <a:endParaRPr lang="en-US" altLang="zh-CN"/>
          </a:p>
        </p:txBody>
      </p:sp>
      <p:sp>
        <p:nvSpPr>
          <p:cNvPr id="95234" name="Rectangle 2"/>
          <p:cNvSpPr>
            <a:spLocks noRot="1" noChangeArrowheads="1" noTextEdit="1"/>
          </p:cNvSpPr>
          <p:nvPr>
            <p:ph type="sldImg"/>
          </p:nvPr>
        </p:nvSpPr>
        <p:spPr>
          <a:ln/>
        </p:spPr>
      </p:sp>
      <p:sp>
        <p:nvSpPr>
          <p:cNvPr id="95235"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37AA62-8939-4CAE-8803-50A9A0CF9DAF}" type="slidenum">
              <a:rPr lang="en-US" altLang="zh-CN"/>
              <a:pPr/>
              <a:t>55</a:t>
            </a:fld>
            <a:endParaRPr lang="en-US" altLang="zh-CN"/>
          </a:p>
        </p:txBody>
      </p:sp>
      <p:sp>
        <p:nvSpPr>
          <p:cNvPr id="124930" name="Rectangle 2"/>
          <p:cNvSpPr>
            <a:spLocks noRo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B590C0-1CA3-4AF4-903A-CF93936343A9}" type="slidenum">
              <a:rPr lang="en-US" altLang="zh-CN"/>
              <a:pPr/>
              <a:t>56</a:t>
            </a:fld>
            <a:endParaRPr lang="en-US" altLang="zh-CN"/>
          </a:p>
        </p:txBody>
      </p:sp>
      <p:sp>
        <p:nvSpPr>
          <p:cNvPr id="125954" name="Rectangle 2"/>
          <p:cNvSpPr>
            <a:spLocks noRo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BB35C7-5C3D-40B2-BBE8-1367B824D6E1}" type="slidenum">
              <a:rPr lang="en-US" altLang="zh-CN"/>
              <a:pPr/>
              <a:t>57</a:t>
            </a:fld>
            <a:endParaRPr lang="en-US" altLang="zh-CN"/>
          </a:p>
        </p:txBody>
      </p:sp>
      <p:sp>
        <p:nvSpPr>
          <p:cNvPr id="126978" name="Rectangle 2"/>
          <p:cNvSpPr>
            <a:spLocks noRo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4BB1FA-932B-4810-AA02-F6434A10B2AD}" type="slidenum">
              <a:rPr lang="en-US" altLang="zh-CN"/>
              <a:pPr/>
              <a:t>58</a:t>
            </a:fld>
            <a:endParaRPr lang="en-US" altLang="zh-CN"/>
          </a:p>
        </p:txBody>
      </p:sp>
      <p:sp>
        <p:nvSpPr>
          <p:cNvPr id="128002" name="Rectangle 2"/>
          <p:cNvSpPr>
            <a:spLocks noRo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7F3D51-D7CE-4497-ABC7-E8BCECEF0316}" type="slidenum">
              <a:rPr lang="en-US" altLang="zh-CN"/>
              <a:pPr/>
              <a:t>59</a:t>
            </a:fld>
            <a:endParaRPr lang="en-US" altLang="zh-CN"/>
          </a:p>
        </p:txBody>
      </p:sp>
      <p:sp>
        <p:nvSpPr>
          <p:cNvPr id="129026" name="Rectangle 2"/>
          <p:cNvSpPr>
            <a:spLocks noRo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60E802-8438-4E7A-B918-14F2D76E05E5}" type="slidenum">
              <a:rPr lang="en-US" altLang="zh-CN"/>
              <a:pPr/>
              <a:t>6</a:t>
            </a:fld>
            <a:endParaRPr lang="en-US" altLang="zh-CN"/>
          </a:p>
        </p:txBody>
      </p:sp>
      <p:sp>
        <p:nvSpPr>
          <p:cNvPr id="46082" name="Rectangle 2"/>
          <p:cNvSpPr>
            <a:spLocks noRo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054018-4809-4C9C-89BC-F0B75DB3BB72}" type="slidenum">
              <a:rPr lang="en-US" altLang="zh-CN"/>
              <a:pPr/>
              <a:t>60</a:t>
            </a:fld>
            <a:endParaRPr lang="en-US" altLang="zh-CN"/>
          </a:p>
        </p:txBody>
      </p:sp>
      <p:sp>
        <p:nvSpPr>
          <p:cNvPr id="130050" name="Rectangle 2"/>
          <p:cNvSpPr>
            <a:spLocks noRo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BB15BB-9DF6-4CDA-BD5F-2FBAC9FE92C8}" type="slidenum">
              <a:rPr lang="en-US" altLang="zh-CN"/>
              <a:pPr/>
              <a:t>61</a:t>
            </a:fld>
            <a:endParaRPr lang="en-US" altLang="zh-CN"/>
          </a:p>
        </p:txBody>
      </p:sp>
      <p:sp>
        <p:nvSpPr>
          <p:cNvPr id="131074" name="Rectangle 2"/>
          <p:cNvSpPr>
            <a:spLocks noRo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FF3DD8-A330-4EEF-AAB4-A3D81BAF4F22}" type="slidenum">
              <a:rPr lang="en-US" altLang="zh-CN"/>
              <a:pPr/>
              <a:t>62</a:t>
            </a:fld>
            <a:endParaRPr lang="en-US" altLang="zh-CN"/>
          </a:p>
        </p:txBody>
      </p:sp>
      <p:sp>
        <p:nvSpPr>
          <p:cNvPr id="132098" name="Rectangle 2"/>
          <p:cNvSpPr>
            <a:spLocks noRo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C0DA33-B4DC-41C9-B6F6-D1F96810B9D3}" type="slidenum">
              <a:rPr lang="en-US" altLang="zh-CN"/>
              <a:pPr/>
              <a:t>7</a:t>
            </a:fld>
            <a:endParaRPr lang="en-US" altLang="zh-CN"/>
          </a:p>
        </p:txBody>
      </p:sp>
      <p:sp>
        <p:nvSpPr>
          <p:cNvPr id="11266" name="Rectangle 2"/>
          <p:cNvSpPr>
            <a:spLocks noRot="1" noChangeArrowheads="1" noTextEdit="1"/>
          </p:cNvSpPr>
          <p:nvPr>
            <p:ph type="sldImg"/>
          </p:nvPr>
        </p:nvSpPr>
        <p:spPr>
          <a:ln/>
        </p:spPr>
      </p:sp>
      <p:sp>
        <p:nvSpPr>
          <p:cNvPr id="11267" name="Rectangle 3"/>
          <p:cNvSpPr>
            <a:spLocks noGrp="1" noChangeArrowheads="1"/>
          </p:cNvSpPr>
          <p:nvPr>
            <p:ph type="body" idx="1"/>
          </p:nvPr>
        </p:nvSpPr>
        <p:spPr/>
        <p:txBody>
          <a:bodyPr/>
          <a:lstStyle/>
          <a:p>
            <a:r>
              <a:rPr lang="zh-CN" altLang="en-US"/>
              <a:t>语文课件之家</a:t>
            </a:r>
            <a:r>
              <a:rPr lang="en-US" altLang="zh-CN"/>
              <a:t>https://shop123789601.taobao.com/?spm=a230r.7195193.1997079397.2.nXmCLt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E63A5-3836-4D5F-80E5-6B91BCD8D8C2}" type="slidenum">
              <a:rPr lang="en-US" altLang="zh-CN"/>
              <a:pPr/>
              <a:t>8</a:t>
            </a:fld>
            <a:endParaRPr lang="en-US" altLang="zh-CN"/>
          </a:p>
        </p:txBody>
      </p:sp>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71AC8-867E-4350-889D-6B3C8AAB14E8}" type="slidenum">
              <a:rPr lang="en-US" altLang="zh-CN"/>
              <a:pPr/>
              <a:t>9</a:t>
            </a:fld>
            <a:endParaRPr lang="en-US" altLang="zh-CN"/>
          </a:p>
        </p:txBody>
      </p:sp>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8B558AEF-3BB4-4B23-8202-7AD561352747}"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BE053186-21FE-47CA-BBF4-E4AE24D31CE1}"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28C910E1-4312-45F4-8E78-0A9A84F69DB5}"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662A07DD-DE21-4E13-BB2A-68660054B1FE}"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E90D4063-0338-4084-995B-38E7652CA7C0}"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07A2A78A-1EC1-4146-9056-104DF4524983}"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lvl1pPr>
              <a:defRPr/>
            </a:lvl1pPr>
          </a:lstStyle>
          <a:p>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03EF4E5B-285D-42C8-86C6-38F611EDF7FC}"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2FA1E03C-9E39-4BCF-B9A5-24B457A9E4FF}"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795B732E-8273-4FA3-B728-E729ABC2EAC9}"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9EF13CA5-6E88-4EB3-A748-026CD79E1BB9}"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EBB6BCDE-7D8D-4091-982A-EE7AB8B1D785}"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语文课件之家</a:t>
            </a:r>
            <a:r>
              <a:rPr lang="en-US" altLang="zh-CN" smtClean="0"/>
              <a:t>https://shop123789601.taobao.com/?spm=a230r.7195193.1997079397.2.nXmCLt</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2477E18-16FD-4AB8-8600-63EFADA02B4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20&#25105;&#19977;&#21313;&#19975;&#22823;&#20891;&#32988;&#21033;&#21335;&#28193;&#38271;&#27743;%20&#26391;&#35835;.mp3" TargetMode="Externa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12298;&#20154;&#27665;&#35299;&#25918;&#20891;&#30334;&#19975;&#22823;&#20891;&#27178;&#28193;&#38271;&#27743;&#12299;&#35838;&#25991;&#26391;&#35835;.mp3" TargetMode="Externa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5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 Id="rId5" Type="http://schemas.openxmlformats.org/officeDocument/2006/relationships/image" Target="../media/image9.png"/><Relationship Id="rId4" Type="http://schemas.openxmlformats.org/officeDocument/2006/relationships/audio" Target="../media/audio1.wav"/></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 Id="rId6" Type="http://schemas.openxmlformats.org/officeDocument/2006/relationships/image" Target="../media/image9.png"/><Relationship Id="rId5" Type="http://schemas.openxmlformats.org/officeDocument/2006/relationships/hyperlink" Target="&#20154;&#27665;&#35299;&#25918;&#20891;&#21344;&#39046;&#21335;&#20140;%20.rm" TargetMode="Externa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188" y="260350"/>
            <a:ext cx="7772400" cy="1470025"/>
          </a:xfrm>
        </p:spPr>
        <p:txBody>
          <a:bodyPr/>
          <a:lstStyle/>
          <a:p>
            <a:r>
              <a:rPr lang="en-US" altLang="zh-CN" sz="8000">
                <a:latin typeface="隶书" pitchFamily="49" charset="-122"/>
                <a:ea typeface="隶书" pitchFamily="49" charset="-122"/>
              </a:rPr>
              <a:t>1   </a:t>
            </a:r>
            <a:r>
              <a:rPr lang="zh-CN" altLang="en-US" sz="8000">
                <a:latin typeface="隶书" pitchFamily="49" charset="-122"/>
                <a:ea typeface="隶书" pitchFamily="49" charset="-122"/>
              </a:rPr>
              <a:t>消息二则</a:t>
            </a:r>
          </a:p>
        </p:txBody>
      </p:sp>
      <p:sp>
        <p:nvSpPr>
          <p:cNvPr id="2051" name="Rectangle 3"/>
          <p:cNvSpPr>
            <a:spLocks noGrp="1" noChangeArrowheads="1"/>
          </p:cNvSpPr>
          <p:nvPr>
            <p:ph type="subTitle" idx="1"/>
          </p:nvPr>
        </p:nvSpPr>
        <p:spPr>
          <a:xfrm>
            <a:off x="3563938" y="1773238"/>
            <a:ext cx="6400800" cy="1752600"/>
          </a:xfrm>
        </p:spPr>
        <p:txBody>
          <a:bodyPr/>
          <a:lstStyle/>
          <a:p>
            <a:r>
              <a:rPr lang="zh-CN" altLang="en-US" b="1">
                <a:solidFill>
                  <a:srgbClr val="FF0000"/>
                </a:solidFill>
              </a:rPr>
              <a:t>毛泽东</a:t>
            </a:r>
          </a:p>
        </p:txBody>
      </p:sp>
      <p:pic>
        <p:nvPicPr>
          <p:cNvPr id="2053" name="Picture 5" descr="t015f498c5632f3cd90"/>
          <p:cNvPicPr>
            <a:picLocks noChangeAspect="1" noChangeArrowheads="1"/>
          </p:cNvPicPr>
          <p:nvPr/>
        </p:nvPicPr>
        <p:blipFill>
          <a:blip r:embed="rId3" cstate="print"/>
          <a:srcRect/>
          <a:stretch>
            <a:fillRect/>
          </a:stretch>
        </p:blipFill>
        <p:spPr bwMode="auto">
          <a:xfrm>
            <a:off x="179388" y="2636838"/>
            <a:ext cx="7921625" cy="39592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95288" y="476250"/>
            <a:ext cx="8196262" cy="823913"/>
          </a:xfrm>
          <a:prstGeom prst="rect">
            <a:avLst/>
          </a:prstGeom>
          <a:noFill/>
          <a:ln w="9525">
            <a:noFill/>
            <a:miter lim="800000"/>
            <a:headEnd/>
            <a:tailEnd/>
          </a:ln>
          <a:effectLst/>
        </p:spPr>
        <p:txBody>
          <a:bodyPr>
            <a:spAutoFit/>
          </a:bodyPr>
          <a:lstStyle/>
          <a:p>
            <a:pPr algn="ctr">
              <a:spcBef>
                <a:spcPct val="50000"/>
              </a:spcBef>
              <a:buFont typeface="Arial" pitchFamily="34" charset="0"/>
              <a:buNone/>
            </a:pPr>
            <a:r>
              <a:rPr lang="zh-CN" altLang="en-US" sz="4800" b="1">
                <a:solidFill>
                  <a:srgbClr val="FF0000"/>
                </a:solidFill>
                <a:latin typeface="黑体" pitchFamily="2" charset="-122"/>
                <a:ea typeface="黑体" pitchFamily="2" charset="-122"/>
              </a:rPr>
              <a:t>（三）消息</a:t>
            </a:r>
            <a:r>
              <a:rPr lang="en-US" sz="4800" b="1">
                <a:solidFill>
                  <a:srgbClr val="FF0000"/>
                </a:solidFill>
                <a:latin typeface="黑体" pitchFamily="2" charset="-122"/>
                <a:ea typeface="黑体" pitchFamily="2" charset="-122"/>
              </a:rPr>
              <a:t>的结构</a:t>
            </a:r>
          </a:p>
        </p:txBody>
      </p:sp>
      <p:sp>
        <p:nvSpPr>
          <p:cNvPr id="14339" name="Text Box 3"/>
          <p:cNvSpPr txBox="1">
            <a:spLocks noChangeArrowheads="1"/>
          </p:cNvSpPr>
          <p:nvPr/>
        </p:nvSpPr>
        <p:spPr bwMode="auto">
          <a:xfrm>
            <a:off x="612775" y="1844675"/>
            <a:ext cx="8569325" cy="5029200"/>
          </a:xfrm>
          <a:prstGeom prst="rect">
            <a:avLst/>
          </a:prstGeom>
          <a:noFill/>
          <a:ln w="9525">
            <a:noFill/>
            <a:miter lim="800000"/>
            <a:headEnd/>
            <a:tailEnd/>
          </a:ln>
          <a:effectLst/>
        </p:spPr>
        <p:txBody>
          <a:bodyPr>
            <a:spAutoFit/>
          </a:bodyPr>
          <a:lstStyle/>
          <a:p>
            <a:pPr>
              <a:lnSpc>
                <a:spcPct val="80000"/>
              </a:lnSpc>
              <a:spcBef>
                <a:spcPct val="20000"/>
              </a:spcBef>
              <a:buFont typeface="Arial" pitchFamily="34" charset="0"/>
              <a:buNone/>
            </a:pPr>
            <a:r>
              <a:rPr lang="zh-CN" altLang="en-US" sz="4000" b="1">
                <a:latin typeface="宋体" pitchFamily="2" charset="-122"/>
              </a:rPr>
              <a:t>消息</a:t>
            </a:r>
            <a:r>
              <a:rPr lang="en-US" sz="4000" b="1">
                <a:latin typeface="宋体" pitchFamily="2" charset="-122"/>
              </a:rPr>
              <a:t>的结构有五部分</a:t>
            </a:r>
            <a:r>
              <a:rPr lang="zh-CN" altLang="en-US" sz="4000" b="1">
                <a:latin typeface="宋体" pitchFamily="2" charset="-122"/>
              </a:rPr>
              <a:t>：</a:t>
            </a:r>
          </a:p>
          <a:p>
            <a:pPr>
              <a:lnSpc>
                <a:spcPct val="80000"/>
              </a:lnSpc>
              <a:spcBef>
                <a:spcPct val="20000"/>
              </a:spcBef>
              <a:buFont typeface="Arial" pitchFamily="34" charset="0"/>
              <a:buNone/>
            </a:pPr>
            <a:r>
              <a:rPr lang="en-US" altLang="zh-CN" sz="4000" b="1">
                <a:latin typeface="宋体" pitchFamily="2" charset="-122"/>
              </a:rPr>
              <a:t>1</a:t>
            </a:r>
            <a:r>
              <a:rPr lang="zh-CN" altLang="en-US" sz="4000" b="1">
                <a:latin typeface="宋体" pitchFamily="2" charset="-122"/>
              </a:rPr>
              <a:t>、标题（分为：正题、引题、副题）、</a:t>
            </a:r>
          </a:p>
          <a:p>
            <a:pPr>
              <a:lnSpc>
                <a:spcPct val="80000"/>
              </a:lnSpc>
              <a:spcBef>
                <a:spcPct val="20000"/>
              </a:spcBef>
              <a:buFont typeface="Arial" pitchFamily="34" charset="0"/>
              <a:buNone/>
            </a:pPr>
            <a:r>
              <a:rPr lang="en-US" altLang="zh-CN" sz="4000" b="1">
                <a:latin typeface="宋体" pitchFamily="2" charset="-122"/>
              </a:rPr>
              <a:t>2</a:t>
            </a:r>
            <a:r>
              <a:rPr lang="zh-CN" altLang="en-US" sz="4000" b="1">
                <a:latin typeface="宋体" pitchFamily="2" charset="-122"/>
              </a:rPr>
              <a:t>、导语</a:t>
            </a:r>
          </a:p>
          <a:p>
            <a:pPr>
              <a:lnSpc>
                <a:spcPct val="80000"/>
              </a:lnSpc>
              <a:spcBef>
                <a:spcPct val="20000"/>
              </a:spcBef>
              <a:buFont typeface="Arial" pitchFamily="34" charset="0"/>
              <a:buNone/>
            </a:pPr>
            <a:r>
              <a:rPr lang="en-US" altLang="zh-CN" sz="4000" b="1">
                <a:latin typeface="宋体" pitchFamily="2" charset="-122"/>
              </a:rPr>
              <a:t>3</a:t>
            </a:r>
            <a:r>
              <a:rPr lang="zh-CN" altLang="en-US" sz="4000" b="1">
                <a:latin typeface="宋体" pitchFamily="2" charset="-122"/>
              </a:rPr>
              <a:t>、主体</a:t>
            </a:r>
          </a:p>
          <a:p>
            <a:pPr>
              <a:lnSpc>
                <a:spcPct val="80000"/>
              </a:lnSpc>
              <a:spcBef>
                <a:spcPct val="20000"/>
              </a:spcBef>
              <a:buFont typeface="Arial" pitchFamily="34" charset="0"/>
              <a:buNone/>
            </a:pPr>
            <a:r>
              <a:rPr lang="en-US" altLang="zh-CN" sz="4000" b="1">
                <a:latin typeface="宋体" pitchFamily="2" charset="-122"/>
              </a:rPr>
              <a:t>4</a:t>
            </a:r>
            <a:r>
              <a:rPr lang="zh-CN" altLang="en-US" sz="4000" b="1">
                <a:latin typeface="宋体" pitchFamily="2" charset="-122"/>
              </a:rPr>
              <a:t>、背景</a:t>
            </a:r>
          </a:p>
          <a:p>
            <a:pPr>
              <a:lnSpc>
                <a:spcPct val="80000"/>
              </a:lnSpc>
              <a:spcBef>
                <a:spcPct val="20000"/>
              </a:spcBef>
              <a:buFont typeface="Arial" pitchFamily="34" charset="0"/>
              <a:buNone/>
            </a:pPr>
            <a:r>
              <a:rPr lang="en-US" altLang="zh-CN" sz="4000" b="1">
                <a:latin typeface="宋体" pitchFamily="2" charset="-122"/>
              </a:rPr>
              <a:t>5</a:t>
            </a:r>
            <a:r>
              <a:rPr lang="zh-CN" altLang="en-US" sz="4000" b="1">
                <a:latin typeface="宋体" pitchFamily="2" charset="-122"/>
              </a:rPr>
              <a:t>、结语。</a:t>
            </a:r>
          </a:p>
          <a:p>
            <a:pPr>
              <a:spcBef>
                <a:spcPct val="50000"/>
              </a:spcBef>
              <a:buFont typeface="Arial" pitchFamily="34" charset="0"/>
              <a:buNone/>
            </a:pPr>
            <a:endParaRPr lang="zh-CN" altLang="en-US" sz="4000" b="1">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additive="base">
                                        <p:cTn id="7"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anim calcmode="lin" valueType="num">
                                      <p:cBhvr additive="base">
                                        <p:cTn id="13"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anim calcmode="lin" valueType="num">
                                      <p:cBhvr additive="base">
                                        <p:cTn id="19"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39">
                                            <p:txEl>
                                              <p:pRg st="4" end="4"/>
                                            </p:txEl>
                                          </p:spTgt>
                                        </p:tgtEl>
                                        <p:attrNameLst>
                                          <p:attrName>style.visibility</p:attrName>
                                        </p:attrNameLst>
                                      </p:cBhvr>
                                      <p:to>
                                        <p:strVal val="visible"/>
                                      </p:to>
                                    </p:set>
                                    <p:anim calcmode="lin" valueType="num">
                                      <p:cBhvr additive="base">
                                        <p:cTn id="25"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39">
                                            <p:txEl>
                                              <p:pRg st="5" end="5"/>
                                            </p:txEl>
                                          </p:spTgt>
                                        </p:tgtEl>
                                        <p:attrNameLst>
                                          <p:attrName>style.visibility</p:attrName>
                                        </p:attrNameLst>
                                      </p:cBhvr>
                                      <p:to>
                                        <p:strVal val="visible"/>
                                      </p:to>
                                    </p:set>
                                    <p:anim calcmode="lin" valueType="num">
                                      <p:cBhvr additive="base">
                                        <p:cTn id="31"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body" idx="1"/>
          </p:nvPr>
        </p:nvSpPr>
        <p:spPr>
          <a:xfrm>
            <a:off x="0" y="476250"/>
            <a:ext cx="8856663" cy="5545138"/>
          </a:xfrm>
        </p:spPr>
        <p:txBody>
          <a:bodyPr/>
          <a:lstStyle/>
          <a:p>
            <a:pPr>
              <a:buFontTx/>
              <a:buNone/>
            </a:pPr>
            <a:r>
              <a:rPr lang="en-US" altLang="zh-CN" b="1">
                <a:latin typeface="宋体" pitchFamily="2" charset="-122"/>
              </a:rPr>
              <a:t>   </a:t>
            </a:r>
            <a:r>
              <a:rPr lang="en-US" altLang="zh-CN" b="1">
                <a:solidFill>
                  <a:srgbClr val="FF0000"/>
                </a:solidFill>
                <a:latin typeface="宋体" pitchFamily="2" charset="-122"/>
              </a:rPr>
              <a:t> 1</a:t>
            </a:r>
            <a:r>
              <a:rPr lang="zh-CN" altLang="en-US" b="1">
                <a:solidFill>
                  <a:srgbClr val="FF0000"/>
                </a:solidFill>
                <a:latin typeface="宋体" pitchFamily="2" charset="-122"/>
              </a:rPr>
              <a:t>、标题</a:t>
            </a:r>
            <a:r>
              <a:rPr lang="zh-CN" altLang="en-US" b="1">
                <a:latin typeface="宋体" pitchFamily="2" charset="-122"/>
              </a:rPr>
              <a:t>：高度概括已经发生的消息</a:t>
            </a:r>
            <a:r>
              <a:rPr lang="en-US" b="1">
                <a:latin typeface="宋体" pitchFamily="2" charset="-122"/>
              </a:rPr>
              <a:t>事实。必须</a:t>
            </a:r>
            <a:r>
              <a:rPr lang="en-US" b="1">
                <a:solidFill>
                  <a:srgbClr val="1115AB"/>
                </a:solidFill>
                <a:latin typeface="宋体" pitchFamily="2" charset="-122"/>
              </a:rPr>
              <a:t>简明、准确</a:t>
            </a:r>
            <a:r>
              <a:rPr lang="en-US" b="1">
                <a:latin typeface="宋体" pitchFamily="2" charset="-122"/>
              </a:rPr>
              <a:t>地概括消息内容，帮助读者理解报道的事实。一般包括引题、主题、副题。 </a:t>
            </a:r>
          </a:p>
          <a:p>
            <a:pPr>
              <a:buFontTx/>
              <a:buNone/>
            </a:pPr>
            <a:r>
              <a:rPr lang="zh-CN" altLang="en-US" sz="3600" b="1">
                <a:solidFill>
                  <a:srgbClr val="1115AB"/>
                </a:solidFill>
                <a:latin typeface="宋体" pitchFamily="2" charset="-122"/>
              </a:rPr>
              <a:t>      正题（</a:t>
            </a:r>
            <a:r>
              <a:rPr lang="zh-CN" altLang="en-US" sz="3600" b="1">
                <a:latin typeface="宋体" pitchFamily="2" charset="-122"/>
              </a:rPr>
              <a:t>也叫</a:t>
            </a:r>
            <a:r>
              <a:rPr lang="zh-CN" altLang="en-US" sz="3600" b="1">
                <a:solidFill>
                  <a:srgbClr val="1115AB"/>
                </a:solidFill>
                <a:latin typeface="宋体" pitchFamily="2" charset="-122"/>
              </a:rPr>
              <a:t>主题）</a:t>
            </a:r>
            <a:r>
              <a:rPr lang="zh-CN" altLang="en-US" b="1">
                <a:latin typeface="宋体" pitchFamily="2" charset="-122"/>
              </a:rPr>
              <a:t>：概括与说明主要事实和思想内容。</a:t>
            </a:r>
          </a:p>
          <a:p>
            <a:pPr>
              <a:buFontTx/>
              <a:buNone/>
            </a:pPr>
            <a:r>
              <a:rPr lang="zh-CN" altLang="en-US" sz="3600" b="1">
                <a:solidFill>
                  <a:srgbClr val="1115AB"/>
                </a:solidFill>
                <a:latin typeface="宋体" pitchFamily="2" charset="-122"/>
              </a:rPr>
              <a:t>      引题</a:t>
            </a:r>
            <a:r>
              <a:rPr lang="zh-CN" altLang="en-US" b="1">
                <a:latin typeface="宋体" pitchFamily="2" charset="-122"/>
              </a:rPr>
              <a:t>：提示消息的思想意义或交代背景，说明原因，烘托气氛。</a:t>
            </a:r>
          </a:p>
          <a:p>
            <a:pPr>
              <a:buFontTx/>
              <a:buNone/>
            </a:pPr>
            <a:r>
              <a:rPr lang="zh-CN" altLang="en-US" sz="3600" b="1">
                <a:solidFill>
                  <a:srgbClr val="1115AB"/>
                </a:solidFill>
                <a:latin typeface="宋体" pitchFamily="2" charset="-122"/>
              </a:rPr>
              <a:t>      副题</a:t>
            </a:r>
            <a:r>
              <a:rPr lang="zh-CN" altLang="en-US" b="1">
                <a:latin typeface="宋体" pitchFamily="2" charset="-122"/>
              </a:rPr>
              <a:t>：提示报道的事实结果，或作内容提要。</a:t>
            </a:r>
            <a:br>
              <a:rPr lang="zh-CN" altLang="en-US" b="1">
                <a:latin typeface="宋体" pitchFamily="2" charset="-122"/>
              </a:rPr>
            </a:br>
            <a:r>
              <a:rPr lang="zh-CN" altLang="en-US" b="1">
                <a:latin typeface="宋体" pitchFamily="2" charset="-122"/>
              </a:rPr>
              <a:t/>
            </a:r>
            <a:br>
              <a:rPr lang="zh-CN" altLang="en-US" b="1">
                <a:latin typeface="宋体" pitchFamily="2" charset="-122"/>
              </a:rPr>
            </a:br>
            <a:endParaRPr lang="zh-CN" altLang="en-US" b="1">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pRg st="2" end="2"/>
                                            </p:txEl>
                                          </p:spTgt>
                                        </p:tgtEl>
                                        <p:attrNameLst>
                                          <p:attrName>style.visibility</p:attrName>
                                        </p:attrNameLst>
                                      </p:cBhvr>
                                      <p:to>
                                        <p:strVal val="visible"/>
                                      </p:to>
                                    </p:set>
                                    <p:anim calcmode="lin" valueType="num">
                                      <p:cBhvr additive="base">
                                        <p:cTn id="13" dur="5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pRg st="3" end="3"/>
                                            </p:txEl>
                                          </p:spTgt>
                                        </p:tgtEl>
                                        <p:attrNameLst>
                                          <p:attrName>style.visibility</p:attrName>
                                        </p:attrNameLst>
                                      </p:cBhvr>
                                      <p:to>
                                        <p:strVal val="visible"/>
                                      </p:to>
                                    </p:set>
                                    <p:anim calcmode="lin" valueType="num">
                                      <p:cBhvr additive="base">
                                        <p:cTn id="19" dur="5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body" idx="1"/>
          </p:nvPr>
        </p:nvSpPr>
        <p:spPr>
          <a:xfrm>
            <a:off x="0" y="260350"/>
            <a:ext cx="8856663" cy="6597650"/>
          </a:xfrm>
        </p:spPr>
        <p:txBody>
          <a:bodyPr/>
          <a:lstStyle/>
          <a:p>
            <a:pPr>
              <a:lnSpc>
                <a:spcPct val="90000"/>
              </a:lnSpc>
              <a:buFontTx/>
              <a:buNone/>
            </a:pPr>
            <a:r>
              <a:rPr lang="en-US" altLang="zh-CN" sz="2800" b="1">
                <a:solidFill>
                  <a:srgbClr val="FF0000"/>
                </a:solidFill>
                <a:latin typeface="宋体" pitchFamily="2" charset="-122"/>
              </a:rPr>
              <a:t>      2</a:t>
            </a:r>
            <a:r>
              <a:rPr lang="zh-CN" altLang="en-US" sz="2800" b="1">
                <a:solidFill>
                  <a:srgbClr val="FF0000"/>
                </a:solidFill>
                <a:latin typeface="宋体" pitchFamily="2" charset="-122"/>
              </a:rPr>
              <a:t>、导语</a:t>
            </a:r>
            <a:r>
              <a:rPr lang="zh-CN" altLang="en-US" sz="2800" b="1">
                <a:latin typeface="宋体" pitchFamily="2" charset="-122"/>
              </a:rPr>
              <a:t>：是消息的第一段或者第一句话。是消息中最主要的事实，是最重要、最有影响力的材料，是本则消息报道的价值所在。 导语的要求： 一是要抓住事情的核心，二是要能吸引读者看下去。</a:t>
            </a:r>
            <a:br>
              <a:rPr lang="zh-CN" altLang="en-US" sz="2800" b="1">
                <a:latin typeface="宋体" pitchFamily="2" charset="-122"/>
              </a:rPr>
            </a:br>
            <a:r>
              <a:rPr lang="zh-CN" altLang="en-US" sz="2800" b="1">
                <a:latin typeface="宋体" pitchFamily="2" charset="-122"/>
              </a:rPr>
              <a:t>    </a:t>
            </a:r>
          </a:p>
          <a:p>
            <a:pPr>
              <a:lnSpc>
                <a:spcPct val="90000"/>
              </a:lnSpc>
              <a:buFontTx/>
              <a:buNone/>
            </a:pPr>
            <a:r>
              <a:rPr lang="zh-CN" altLang="en-US" sz="2800" b="1">
                <a:latin typeface="宋体" pitchFamily="2" charset="-122"/>
              </a:rPr>
              <a:t>      3</a:t>
            </a:r>
            <a:r>
              <a:rPr lang="zh-CN" altLang="en-US" sz="2800" b="1">
                <a:solidFill>
                  <a:srgbClr val="FF0000"/>
                </a:solidFill>
                <a:latin typeface="宋体" pitchFamily="2" charset="-122"/>
              </a:rPr>
              <a:t>、主体</a:t>
            </a:r>
            <a:r>
              <a:rPr lang="zh-CN" altLang="en-US" sz="2800" b="1">
                <a:latin typeface="宋体" pitchFamily="2" charset="-122"/>
              </a:rPr>
              <a:t>：是消息的主干部分。承接导语之后，对导语作具体全面的阐述，具体展开事实或进一步突出中心，从而写出导语的所概括的内容，表现全篇消息的主题思想。应按“时间顺序”或“逻辑顺序”写作，但仍然要先主要的、再写次要的。 </a:t>
            </a:r>
            <a:br>
              <a:rPr lang="zh-CN" altLang="en-US" sz="2800" b="1">
                <a:latin typeface="宋体" pitchFamily="2" charset="-122"/>
              </a:rPr>
            </a:br>
            <a:r>
              <a:rPr lang="zh-CN" altLang="en-US" sz="2800" b="1">
                <a:latin typeface="宋体" pitchFamily="2" charset="-122"/>
              </a:rPr>
              <a:t>    </a:t>
            </a:r>
          </a:p>
          <a:p>
            <a:pPr>
              <a:lnSpc>
                <a:spcPct val="90000"/>
              </a:lnSpc>
              <a:buFontTx/>
              <a:buNone/>
            </a:pPr>
            <a:r>
              <a:rPr lang="zh-CN" altLang="en-US" sz="2800" b="1">
                <a:latin typeface="宋体" pitchFamily="2" charset="-122"/>
              </a:rPr>
              <a:t>      4</a:t>
            </a:r>
            <a:r>
              <a:rPr lang="zh-CN" altLang="en-US" sz="2800" b="1">
                <a:solidFill>
                  <a:srgbClr val="FF0000"/>
                </a:solidFill>
                <a:latin typeface="宋体" pitchFamily="2" charset="-122"/>
              </a:rPr>
              <a:t>、背景</a:t>
            </a:r>
            <a:r>
              <a:rPr lang="zh-CN" altLang="en-US" sz="2800" b="1">
                <a:latin typeface="宋体" pitchFamily="2" charset="-122"/>
              </a:rPr>
              <a:t>：是消息</a:t>
            </a:r>
            <a:r>
              <a:rPr lang="en-US" sz="2800" b="1">
                <a:latin typeface="宋体" pitchFamily="2" charset="-122"/>
              </a:rPr>
              <a:t>事实发生的历史条件或现实环境。 </a:t>
            </a:r>
            <a:br>
              <a:rPr lang="en-US" sz="2800" b="1">
                <a:latin typeface="宋体" pitchFamily="2" charset="-122"/>
              </a:rPr>
            </a:br>
            <a:r>
              <a:rPr lang="zh-CN" altLang="en-US" sz="2800" b="1">
                <a:latin typeface="宋体" pitchFamily="2" charset="-122"/>
              </a:rPr>
              <a:t>    5</a:t>
            </a:r>
            <a:r>
              <a:rPr lang="zh-CN" altLang="en-US" sz="2800" b="1">
                <a:solidFill>
                  <a:srgbClr val="FF0000"/>
                </a:solidFill>
                <a:latin typeface="宋体" pitchFamily="2" charset="-122"/>
              </a:rPr>
              <a:t>、结语</a:t>
            </a:r>
            <a:r>
              <a:rPr lang="zh-CN" altLang="en-US" sz="2800" b="1">
                <a:latin typeface="宋体" pitchFamily="2" charset="-122"/>
              </a:rPr>
              <a:t>：是消息的最后一段落或最后一句话。 </a:t>
            </a:r>
            <a:br>
              <a:rPr lang="zh-CN" altLang="en-US" sz="2800" b="1">
                <a:latin typeface="宋体" pitchFamily="2" charset="-122"/>
              </a:rPr>
            </a:br>
            <a:r>
              <a:rPr lang="zh-CN" altLang="en-US" sz="2800" b="1">
                <a:latin typeface="宋体" pitchFamily="2" charset="-122"/>
              </a:rPr>
              <a:t/>
            </a:r>
            <a:br>
              <a:rPr lang="zh-CN" altLang="en-US" sz="2800" b="1">
                <a:latin typeface="宋体" pitchFamily="2" charset="-122"/>
              </a:rPr>
            </a:br>
            <a:endParaRPr lang="zh-CN" altLang="en-US" sz="2800" b="1">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 calcmode="lin" valueType="num">
                                      <p:cBhvr additive="base">
                                        <p:cTn id="7"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4">
                                            <p:txEl>
                                              <p:pRg st="2" end="2"/>
                                            </p:txEl>
                                          </p:spTgt>
                                        </p:tgtEl>
                                        <p:attrNameLst>
                                          <p:attrName>style.visibility</p:attrName>
                                        </p:attrNameLst>
                                      </p:cBhvr>
                                      <p:to>
                                        <p:strVal val="visible"/>
                                      </p:to>
                                    </p:set>
                                    <p:anim calcmode="lin" valueType="num">
                                      <p:cBhvr additive="base">
                                        <p:cTn id="13" dur="500" fill="hold"/>
                                        <p:tgtEl>
                                          <p:spTgt spid="1843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body" idx="1"/>
          </p:nvPr>
        </p:nvSpPr>
        <p:spPr>
          <a:xfrm>
            <a:off x="395288" y="620713"/>
            <a:ext cx="8153400" cy="5334000"/>
          </a:xfrm>
        </p:spPr>
        <p:txBody>
          <a:bodyPr/>
          <a:lstStyle/>
          <a:p>
            <a:pPr>
              <a:buFontTx/>
              <a:buNone/>
            </a:pPr>
            <a:r>
              <a:rPr lang="zh-CN" altLang="en-US" sz="4000" b="1">
                <a:latin typeface="宋体" pitchFamily="2" charset="-122"/>
              </a:rPr>
              <a:t>（四）消息固定的格式</a:t>
            </a:r>
          </a:p>
          <a:p>
            <a:pPr>
              <a:buFontTx/>
              <a:buNone/>
            </a:pPr>
            <a:r>
              <a:rPr lang="zh-CN" altLang="en-US" sz="4000" b="1">
                <a:solidFill>
                  <a:srgbClr val="1115AB"/>
                </a:solidFill>
                <a:latin typeface="宋体" pitchFamily="2" charset="-122"/>
              </a:rPr>
              <a:t>     </a:t>
            </a:r>
            <a:r>
              <a:rPr lang="zh-CN" altLang="en-US" sz="4000" b="1">
                <a:latin typeface="宋体" pitchFamily="2" charset="-122"/>
              </a:rPr>
              <a:t>“</a:t>
            </a:r>
            <a:r>
              <a:rPr lang="zh-CN" altLang="en-US" sz="4000" b="1">
                <a:solidFill>
                  <a:srgbClr val="FF0000"/>
                </a:solidFill>
                <a:latin typeface="宋体" pitchFamily="2" charset="-122"/>
              </a:rPr>
              <a:t>倒金字塔结构</a:t>
            </a:r>
            <a:r>
              <a:rPr lang="zh-CN" altLang="en-US" sz="4000" b="1">
                <a:latin typeface="宋体" pitchFamily="2" charset="-122"/>
              </a:rPr>
              <a:t>”：由主到次地组织内容，高潮在前，即把最重要的信息放在消息的最前面。让读者在最短的时间内把握住最重要的信息。</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2052638" y="274638"/>
            <a:ext cx="3956050" cy="587375"/>
          </a:xfrm>
        </p:spPr>
        <p:txBody>
          <a:bodyPr/>
          <a:lstStyle/>
          <a:p>
            <a:r>
              <a:rPr lang="zh-CN" altLang="en-US" sz="4800" b="1">
                <a:solidFill>
                  <a:srgbClr val="FF0000"/>
                </a:solidFill>
                <a:ea typeface="黑体" pitchFamily="2" charset="-122"/>
              </a:rPr>
              <a:t>四、自主学习</a:t>
            </a:r>
          </a:p>
        </p:txBody>
      </p:sp>
      <p:sp>
        <p:nvSpPr>
          <p:cNvPr id="20483" name="Rectangle 3"/>
          <p:cNvSpPr>
            <a:spLocks noGrp="1" noRot="1" noChangeArrowheads="1"/>
          </p:cNvSpPr>
          <p:nvPr>
            <p:ph type="body" idx="1"/>
          </p:nvPr>
        </p:nvSpPr>
        <p:spPr>
          <a:xfrm>
            <a:off x="612775" y="1844675"/>
            <a:ext cx="8153400" cy="4498975"/>
          </a:xfrm>
        </p:spPr>
        <p:txBody>
          <a:bodyPr/>
          <a:lstStyle/>
          <a:p>
            <a:pPr>
              <a:buFontTx/>
              <a:buNone/>
            </a:pPr>
            <a:r>
              <a:rPr lang="en-US" altLang="zh-CN" sz="3600" b="1">
                <a:latin typeface="宋体" pitchFamily="2" charset="-122"/>
              </a:rPr>
              <a:t>1.</a:t>
            </a:r>
            <a:r>
              <a:rPr lang="zh-CN" altLang="en-US" sz="3600" b="1">
                <a:latin typeface="宋体" pitchFamily="2" charset="-122"/>
              </a:rPr>
              <a:t>根据所学消息知识分析</a:t>
            </a:r>
            <a:r>
              <a:rPr lang="en-US" altLang="zh-CN" sz="3600" b="1">
                <a:latin typeface="宋体" pitchFamily="2" charset="-122"/>
              </a:rPr>
              <a:t>《</a:t>
            </a:r>
            <a:r>
              <a:rPr lang="zh-CN" altLang="en-US" sz="3600" b="1">
                <a:latin typeface="宋体" pitchFamily="2" charset="-122"/>
              </a:rPr>
              <a:t>我三十万大军南渡长江</a:t>
            </a:r>
            <a:r>
              <a:rPr lang="en-US" altLang="zh-CN" sz="3600" b="1">
                <a:latin typeface="宋体" pitchFamily="2" charset="-122"/>
              </a:rPr>
              <a:t>》</a:t>
            </a:r>
            <a:r>
              <a:rPr lang="zh-CN" altLang="en-US" sz="3600" b="1">
                <a:latin typeface="宋体" pitchFamily="2" charset="-122"/>
              </a:rPr>
              <a:t>的</a:t>
            </a:r>
            <a:r>
              <a:rPr lang="zh-CN" altLang="en-US" sz="3600" b="1">
                <a:solidFill>
                  <a:srgbClr val="FF0000"/>
                </a:solidFill>
                <a:latin typeface="宋体" pitchFamily="2" charset="-122"/>
              </a:rPr>
              <a:t>消息要素，结构</a:t>
            </a:r>
            <a:r>
              <a:rPr lang="zh-CN" altLang="en-US" sz="3600" b="1">
                <a:latin typeface="宋体" pitchFamily="2" charset="-122"/>
              </a:rPr>
              <a:t>及</a:t>
            </a:r>
            <a:r>
              <a:rPr lang="zh-CN" altLang="en-US" sz="3600" b="1">
                <a:solidFill>
                  <a:srgbClr val="FF0000"/>
                </a:solidFill>
                <a:latin typeface="宋体" pitchFamily="2" charset="-122"/>
              </a:rPr>
              <a:t>语言特点</a:t>
            </a:r>
            <a:r>
              <a:rPr lang="zh-CN" altLang="en-US" sz="3600" b="1">
                <a:latin typeface="宋体" pitchFamily="2" charset="-122"/>
              </a:rPr>
              <a:t>。</a:t>
            </a:r>
          </a:p>
          <a:p>
            <a:pPr>
              <a:buFontTx/>
              <a:buNone/>
            </a:pPr>
            <a:r>
              <a:rPr lang="en-US" altLang="zh-CN" sz="3600" b="1">
                <a:latin typeface="宋体" pitchFamily="2" charset="-122"/>
              </a:rPr>
              <a:t>2.</a:t>
            </a:r>
            <a:r>
              <a:rPr lang="zh-CN" altLang="en-US" sz="3600" b="1">
                <a:latin typeface="宋体" pitchFamily="2" charset="-122"/>
              </a:rPr>
              <a:t>感受学习人民解放军排山倒海、所向披靡的气势和一往无前、压倒敌人的大无畏精神。</a:t>
            </a:r>
          </a:p>
          <a:p>
            <a:endParaRPr lang="zh-CN" altLang="en-US" sz="3600" b="1">
              <a:latin typeface="宋体" pitchFamily="2" charset="-122"/>
            </a:endParaRPr>
          </a:p>
          <a:p>
            <a:endParaRPr lang="en-US" altLang="zh-CN" sz="4000" b="1">
              <a:latin typeface="宋体" pitchFamily="2" charset="-122"/>
            </a:endParaRPr>
          </a:p>
        </p:txBody>
      </p:sp>
      <p:pic>
        <p:nvPicPr>
          <p:cNvPr id="20484" name="1 我三十万大军胜利南渡长江 朗读.mp3">
            <a:hlinkClick r:id="" action="ppaction://media"/>
          </p:cNvPr>
          <p:cNvPicPr>
            <a:picLocks noRot="1" noChangeAspect="1" noChangeArrowheads="1"/>
          </p:cNvPicPr>
          <p:nvPr>
            <a:audioFile r:link="rId1"/>
          </p:nvPr>
        </p:nvPicPr>
        <p:blipFill>
          <a:blip r:embed="rId4" cstate="print"/>
          <a:srcRect/>
          <a:stretch>
            <a:fillRect/>
          </a:stretch>
        </p:blipFill>
        <p:spPr bwMode="auto">
          <a:xfrm>
            <a:off x="7451725" y="692150"/>
            <a:ext cx="504825" cy="504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additive="base">
                                        <p:cTn id="7"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048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59397" fill="hold"/>
                                        <p:tgtEl>
                                          <p:spTgt spid="20484"/>
                                        </p:tgtEl>
                                      </p:cBhvr>
                                    </p:cmd>
                                  </p:childTnLst>
                                </p:cTn>
                              </p:par>
                            </p:childTnLst>
                          </p:cTn>
                        </p:par>
                      </p:childTnLst>
                    </p:cTn>
                  </p:par>
                </p:childTnLst>
              </p:cTn>
              <p:nextCondLst>
                <p:cond evt="onClick" delay="0">
                  <p:tgtEl>
                    <p:spTgt spid="20484"/>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2048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a:xfrm>
            <a:off x="2192338" y="349250"/>
            <a:ext cx="4827587" cy="555625"/>
          </a:xfrm>
        </p:spPr>
        <p:txBody>
          <a:bodyPr/>
          <a:lstStyle/>
          <a:p>
            <a:r>
              <a:rPr lang="zh-CN" altLang="en-US" sz="4800" b="1">
                <a:solidFill>
                  <a:srgbClr val="FF0000"/>
                </a:solidFill>
                <a:ea typeface="黑体" pitchFamily="2" charset="-122"/>
              </a:rPr>
              <a:t>五、合作探究</a:t>
            </a:r>
          </a:p>
        </p:txBody>
      </p:sp>
      <p:sp>
        <p:nvSpPr>
          <p:cNvPr id="21507" name="Rectangle 3"/>
          <p:cNvSpPr>
            <a:spLocks noGrp="1" noRot="1" noChangeArrowheads="1"/>
          </p:cNvSpPr>
          <p:nvPr>
            <p:ph type="body" idx="1"/>
          </p:nvPr>
        </p:nvSpPr>
        <p:spPr>
          <a:xfrm>
            <a:off x="468313" y="1628775"/>
            <a:ext cx="8080375" cy="3095625"/>
          </a:xfrm>
        </p:spPr>
        <p:txBody>
          <a:bodyPr/>
          <a:lstStyle/>
          <a:p>
            <a:pPr>
              <a:buFontTx/>
              <a:buNone/>
            </a:pPr>
            <a:r>
              <a:rPr lang="en-US" altLang="zh-CN" sz="3600" b="1">
                <a:latin typeface="宋体" pitchFamily="2" charset="-122"/>
              </a:rPr>
              <a:t>     </a:t>
            </a:r>
            <a:r>
              <a:rPr lang="zh-CN" altLang="en-US" sz="3600" b="1">
                <a:latin typeface="宋体" pitchFamily="2" charset="-122"/>
              </a:rPr>
              <a:t>各学习小组合作交流“自主学习”中的疑难问题，不能解决的留给别组或老师。</a:t>
            </a:r>
          </a:p>
          <a:p>
            <a:pPr>
              <a:buFontTx/>
              <a:buNone/>
            </a:pPr>
            <a:r>
              <a:rPr lang="zh-CN" altLang="en-US" sz="4000" b="1">
                <a:latin typeface="宋体" pitchFamily="2" charset="-122"/>
              </a:rPr>
              <a:t>    </a:t>
            </a:r>
            <a:r>
              <a:rPr lang="zh-CN" altLang="en-US" sz="3600" b="1">
                <a:latin typeface="宋体" pitchFamily="2" charset="-122"/>
                <a:hlinkClick r:id="rId3" action="ppaction://hlinksldjump"/>
              </a:rPr>
              <a:t>找出消息</a:t>
            </a:r>
            <a:r>
              <a:rPr lang="en-US" sz="3600" b="1">
                <a:latin typeface="宋体" pitchFamily="2" charset="-122"/>
                <a:hlinkClick r:id="rId3" action="ppaction://hlinksldjump"/>
              </a:rPr>
              <a:t>的导语部分，说说它在文中的特点及作用。</a:t>
            </a:r>
            <a:endParaRPr lang="en-US" sz="3600" b="1">
              <a:latin typeface="宋体" pitchFamily="2" charset="-122"/>
            </a:endParaRPr>
          </a:p>
        </p:txBody>
      </p:sp>
      <p:sp>
        <p:nvSpPr>
          <p:cNvPr id="21508" name="Text Box 4"/>
          <p:cNvSpPr txBox="1">
            <a:spLocks noChangeArrowheads="1"/>
          </p:cNvSpPr>
          <p:nvPr/>
        </p:nvSpPr>
        <p:spPr bwMode="auto">
          <a:xfrm>
            <a:off x="2555875" y="4941888"/>
            <a:ext cx="4103688" cy="823912"/>
          </a:xfrm>
          <a:prstGeom prst="rect">
            <a:avLst/>
          </a:prstGeom>
          <a:noFill/>
          <a:ln w="9525">
            <a:noFill/>
            <a:miter lim="800000"/>
            <a:headEnd/>
            <a:tailEnd/>
          </a:ln>
          <a:effectLst/>
        </p:spPr>
        <p:txBody>
          <a:bodyPr>
            <a:spAutoFit/>
          </a:bodyPr>
          <a:lstStyle/>
          <a:p>
            <a:pPr>
              <a:buFont typeface="Arial" pitchFamily="34" charset="0"/>
              <a:buNone/>
            </a:pPr>
            <a:r>
              <a:rPr lang="zh-CN" altLang="en-US" sz="4800" b="1">
                <a:solidFill>
                  <a:srgbClr val="FF0000"/>
                </a:solidFill>
                <a:ea typeface="黑体" pitchFamily="2" charset="-122"/>
              </a:rPr>
              <a:t>精讲点拨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in)">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79388" y="0"/>
            <a:ext cx="8675687" cy="1493838"/>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en-US" altLang="zh-CN" sz="4800" b="1">
                <a:latin typeface="宋体" pitchFamily="2" charset="-122"/>
              </a:rPr>
              <a:t>   </a:t>
            </a:r>
            <a:r>
              <a:rPr lang="zh-CN" altLang="en-US" sz="4400" b="1">
                <a:latin typeface="宋体" pitchFamily="2" charset="-122"/>
              </a:rPr>
              <a:t>找出消息</a:t>
            </a:r>
            <a:r>
              <a:rPr lang="en-US" sz="4400" b="1">
                <a:latin typeface="宋体" pitchFamily="2" charset="-122"/>
              </a:rPr>
              <a:t>的导语部分，说说它在文中的特点及作用。</a:t>
            </a:r>
          </a:p>
        </p:txBody>
      </p:sp>
      <p:sp>
        <p:nvSpPr>
          <p:cNvPr id="23555" name="Text Box 3"/>
          <p:cNvSpPr txBox="1">
            <a:spLocks noChangeArrowheads="1"/>
          </p:cNvSpPr>
          <p:nvPr/>
        </p:nvSpPr>
        <p:spPr bwMode="auto">
          <a:xfrm>
            <a:off x="539750" y="2636838"/>
            <a:ext cx="8424863" cy="1311275"/>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4000" b="1">
                <a:solidFill>
                  <a:schemeClr val="hlink"/>
                </a:solidFill>
                <a:ea typeface="黑体" pitchFamily="2" charset="-122"/>
              </a:rPr>
              <a:t>特点：</a:t>
            </a:r>
            <a:r>
              <a:rPr lang="zh-CN" altLang="en-US" sz="4000" b="1">
                <a:ea typeface="黑体" pitchFamily="2" charset="-122"/>
              </a:rPr>
              <a:t>简洁，概括，把主要事件简明扼要的概括出来了。</a:t>
            </a:r>
          </a:p>
        </p:txBody>
      </p:sp>
      <p:sp>
        <p:nvSpPr>
          <p:cNvPr id="23556" name="Text Box 4"/>
          <p:cNvSpPr txBox="1">
            <a:spLocks noChangeArrowheads="1"/>
          </p:cNvSpPr>
          <p:nvPr/>
        </p:nvSpPr>
        <p:spPr bwMode="auto">
          <a:xfrm>
            <a:off x="468313" y="4292600"/>
            <a:ext cx="8424862" cy="1311275"/>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4000" b="1">
                <a:solidFill>
                  <a:srgbClr val="FF0000"/>
                </a:solidFill>
                <a:ea typeface="黑体" pitchFamily="2" charset="-122"/>
              </a:rPr>
              <a:t>作用：</a:t>
            </a:r>
            <a:r>
              <a:rPr lang="zh-CN" altLang="en-US" sz="4000" b="1">
                <a:ea typeface="黑体" pitchFamily="2" charset="-122"/>
              </a:rPr>
              <a:t>为了尽快向读者报告重要的消息事实，吸引读者的注意。</a:t>
            </a:r>
          </a:p>
        </p:txBody>
      </p:sp>
      <p:sp>
        <p:nvSpPr>
          <p:cNvPr id="23557" name="Text Box 5"/>
          <p:cNvSpPr txBox="1">
            <a:spLocks noChangeArrowheads="1"/>
          </p:cNvSpPr>
          <p:nvPr/>
        </p:nvSpPr>
        <p:spPr bwMode="auto">
          <a:xfrm>
            <a:off x="1116013" y="1628775"/>
            <a:ext cx="6983412" cy="1066800"/>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200" b="1">
                <a:solidFill>
                  <a:srgbClr val="FF0000"/>
                </a:solidFill>
                <a:ea typeface="黑体" pitchFamily="2" charset="-122"/>
              </a:rPr>
              <a:t>导语：英勇的人民解放军二十一日已有大约三十万人渡过长江。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blinds(horizontal)">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box(in)">
                                      <p:cBhvr>
                                        <p:cTn id="17" dur="500"/>
                                        <p:tgtEl>
                                          <p:spTgt spid="2355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3556"/>
                                        </p:tgtEl>
                                        <p:attrNameLst>
                                          <p:attrName>style.visibility</p:attrName>
                                        </p:attrNameLst>
                                      </p:cBhvr>
                                      <p:to>
                                        <p:strVal val="visible"/>
                                      </p:to>
                                    </p:set>
                                    <p:anim calcmode="lin" valueType="num">
                                      <p:cBhvr additive="base">
                                        <p:cTn id="22" dur="500" fill="hold"/>
                                        <p:tgtEl>
                                          <p:spTgt spid="23556"/>
                                        </p:tgtEl>
                                        <p:attrNameLst>
                                          <p:attrName>ppt_x</p:attrName>
                                        </p:attrNameLst>
                                      </p:cBhvr>
                                      <p:tavLst>
                                        <p:tav tm="0">
                                          <p:val>
                                            <p:strVal val="#ppt_x"/>
                                          </p:val>
                                        </p:tav>
                                        <p:tav tm="100000">
                                          <p:val>
                                            <p:strVal val="#ppt_x"/>
                                          </p:val>
                                        </p:tav>
                                      </p:tavLst>
                                    </p:anim>
                                    <p:anim calcmode="lin" valueType="num">
                                      <p:cBhvr additive="base">
                                        <p:cTn id="23"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utoUpdateAnimBg="0"/>
      <p:bldP spid="23556" grpId="0" autoUpdateAnimBg="0"/>
      <p:bldP spid="235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539750" y="1773238"/>
            <a:ext cx="8353425" cy="639762"/>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solidFill>
                  <a:srgbClr val="FF0000"/>
                </a:solidFill>
              </a:rPr>
              <a:t>标题</a:t>
            </a:r>
            <a:r>
              <a:rPr lang="zh-CN" altLang="en-US" sz="3600" b="1"/>
              <a:t>：我三十万大军胜利南渡长江。</a:t>
            </a:r>
          </a:p>
        </p:txBody>
      </p:sp>
      <p:sp>
        <p:nvSpPr>
          <p:cNvPr id="24579" name="Text Box 3"/>
          <p:cNvSpPr txBox="1">
            <a:spLocks noChangeArrowheads="1"/>
          </p:cNvSpPr>
          <p:nvPr/>
        </p:nvSpPr>
        <p:spPr bwMode="auto">
          <a:xfrm>
            <a:off x="539750" y="2709863"/>
            <a:ext cx="8426450" cy="1190625"/>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solidFill>
                  <a:srgbClr val="FF0000"/>
                </a:solidFill>
              </a:rPr>
              <a:t>导语</a:t>
            </a:r>
            <a:r>
              <a:rPr lang="zh-CN" altLang="en-US" sz="3600" b="1"/>
              <a:t>：英勇的人民解放军</a:t>
            </a:r>
            <a:r>
              <a:rPr lang="en-US" altLang="zh-CN" sz="3600" b="1">
                <a:latin typeface="宋体"/>
              </a:rPr>
              <a:t>……</a:t>
            </a:r>
            <a:r>
              <a:rPr lang="zh-CN" altLang="en-US" sz="3600" b="1"/>
              <a:t>渡过长江。</a:t>
            </a:r>
          </a:p>
        </p:txBody>
      </p:sp>
      <p:sp>
        <p:nvSpPr>
          <p:cNvPr id="24580" name="Text Box 4"/>
          <p:cNvSpPr txBox="1">
            <a:spLocks noChangeArrowheads="1"/>
          </p:cNvSpPr>
          <p:nvPr/>
        </p:nvSpPr>
        <p:spPr bwMode="auto">
          <a:xfrm>
            <a:off x="539750" y="3933825"/>
            <a:ext cx="8281988" cy="639763"/>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solidFill>
                  <a:srgbClr val="FF0000"/>
                </a:solidFill>
              </a:rPr>
              <a:t>主体</a:t>
            </a:r>
            <a:r>
              <a:rPr lang="zh-CN" altLang="en-US" sz="3600" b="1"/>
              <a:t>：渡江战斗</a:t>
            </a:r>
            <a:r>
              <a:rPr lang="en-US" altLang="zh-CN" sz="3600" b="1">
                <a:latin typeface="宋体"/>
              </a:rPr>
              <a:t>……</a:t>
            </a:r>
            <a:r>
              <a:rPr lang="zh-CN" altLang="en-US" sz="3600" b="1"/>
              <a:t>诸城进击中。</a:t>
            </a:r>
          </a:p>
        </p:txBody>
      </p:sp>
      <p:sp>
        <p:nvSpPr>
          <p:cNvPr id="24581" name="Text Box 5"/>
          <p:cNvSpPr txBox="1">
            <a:spLocks noChangeArrowheads="1"/>
          </p:cNvSpPr>
          <p:nvPr/>
        </p:nvSpPr>
        <p:spPr bwMode="auto">
          <a:xfrm>
            <a:off x="468313" y="5013325"/>
            <a:ext cx="8208962" cy="639763"/>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solidFill>
                  <a:srgbClr val="FF0000"/>
                </a:solidFill>
              </a:rPr>
              <a:t>结语</a:t>
            </a:r>
            <a:r>
              <a:rPr lang="zh-CN" altLang="en-US" sz="3600" b="1"/>
              <a:t>：人民解放军</a:t>
            </a:r>
            <a:r>
              <a:rPr lang="en-US" altLang="zh-CN" sz="3600" b="1">
                <a:latin typeface="宋体"/>
              </a:rPr>
              <a:t>……</a:t>
            </a:r>
            <a:r>
              <a:rPr lang="zh-CN" altLang="en-US" sz="3600" b="1"/>
              <a:t>的命令。</a:t>
            </a:r>
          </a:p>
        </p:txBody>
      </p:sp>
      <p:sp>
        <p:nvSpPr>
          <p:cNvPr id="24582" name="Rectangle 6"/>
          <p:cNvSpPr>
            <a:spLocks noRot="1" noChangeArrowheads="1"/>
          </p:cNvSpPr>
          <p:nvPr/>
        </p:nvSpPr>
        <p:spPr bwMode="auto">
          <a:xfrm>
            <a:off x="0" y="0"/>
            <a:ext cx="8540750" cy="1143000"/>
          </a:xfrm>
          <a:prstGeom prst="rect">
            <a:avLst/>
          </a:prstGeom>
          <a:noFill/>
          <a:ln w="9525">
            <a:noFill/>
            <a:miter lim="800000"/>
            <a:headEnd/>
            <a:tailEnd/>
          </a:ln>
          <a:effectLst/>
        </p:spPr>
        <p:txBody>
          <a:bodyPr anchor="ctr"/>
          <a:lstStyle/>
          <a:p>
            <a:pPr algn="ctr"/>
            <a:r>
              <a:rPr lang="en-US" altLang="zh-CN" sz="4800" b="1">
                <a:solidFill>
                  <a:srgbClr val="FF0000"/>
                </a:solidFill>
                <a:latin typeface="黑体" pitchFamily="2" charset="-122"/>
                <a:ea typeface="黑体" pitchFamily="2" charset="-122"/>
              </a:rPr>
              <a:t>1</a:t>
            </a:r>
            <a:r>
              <a:rPr lang="zh-CN" altLang="en-US" sz="4800" b="1">
                <a:solidFill>
                  <a:srgbClr val="FF0000"/>
                </a:solidFill>
                <a:latin typeface="黑体" pitchFamily="2" charset="-122"/>
                <a:ea typeface="黑体" pitchFamily="2" charset="-122"/>
              </a:rPr>
              <a:t>、分析消息的结构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4581"/>
                                        </p:tgtEl>
                                        <p:attrNameLst>
                                          <p:attrName>style.visibility</p:attrName>
                                        </p:attrNameLst>
                                      </p:cBhvr>
                                      <p:to>
                                        <p:strVal val="visible"/>
                                      </p:to>
                                    </p:set>
                                    <p:animEffect transition="in" filter="checkerboard(across)">
                                      <p:cBhvr>
                                        <p:cTn id="25"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utoUpdateAnimBg="0"/>
      <p:bldP spid="24580" grpId="0" autoUpdateAnimBg="0"/>
      <p:bldP spid="2458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323850" y="260350"/>
            <a:ext cx="8820150" cy="1143000"/>
          </a:xfrm>
        </p:spPr>
        <p:txBody>
          <a:bodyPr/>
          <a:lstStyle/>
          <a:p>
            <a:pPr algn="l"/>
            <a:r>
              <a:rPr lang="en-US" altLang="zh-CN" sz="3600" b="1">
                <a:solidFill>
                  <a:schemeClr val="tx1"/>
                </a:solidFill>
                <a:latin typeface="宋体" pitchFamily="2" charset="-122"/>
              </a:rPr>
              <a:t>2</a:t>
            </a:r>
            <a:r>
              <a:rPr lang="zh-CN" altLang="en-US" sz="3600" b="1">
                <a:solidFill>
                  <a:schemeClr val="tx1"/>
                </a:solidFill>
                <a:latin typeface="宋体" pitchFamily="2" charset="-122"/>
              </a:rPr>
              <a:t>、仔细阅读课文，找出这则消息的要素：</a:t>
            </a:r>
          </a:p>
        </p:txBody>
      </p:sp>
      <p:sp>
        <p:nvSpPr>
          <p:cNvPr id="25603" name="Text Box 3"/>
          <p:cNvSpPr txBox="1">
            <a:spLocks noChangeArrowheads="1"/>
          </p:cNvSpPr>
          <p:nvPr/>
        </p:nvSpPr>
        <p:spPr bwMode="auto">
          <a:xfrm>
            <a:off x="323850" y="1700213"/>
            <a:ext cx="8281988" cy="2722562"/>
          </a:xfrm>
          <a:prstGeom prst="rect">
            <a:avLst/>
          </a:prstGeom>
          <a:noFill/>
          <a:ln w="9525">
            <a:noFill/>
            <a:miter lim="800000"/>
            <a:headEnd/>
            <a:tailEnd/>
          </a:ln>
          <a:effectLst/>
        </p:spPr>
        <p:txBody>
          <a:bodyPr>
            <a:spAutoFit/>
          </a:bodyPr>
          <a:lstStyle/>
          <a:p>
            <a:pPr>
              <a:lnSpc>
                <a:spcPct val="80000"/>
              </a:lnSpc>
              <a:spcBef>
                <a:spcPct val="20000"/>
              </a:spcBef>
              <a:buFont typeface="Arial" pitchFamily="34" charset="0"/>
              <a:buNone/>
            </a:pPr>
            <a:r>
              <a:rPr lang="zh-CN" altLang="en-US" sz="3600" b="1">
                <a:solidFill>
                  <a:srgbClr val="161BDE"/>
                </a:solidFill>
                <a:ea typeface="黑体" pitchFamily="2" charset="-122"/>
              </a:rPr>
              <a:t>何时</a:t>
            </a:r>
            <a:r>
              <a:rPr lang="en-US" altLang="zh-CN" sz="3600" b="1">
                <a:solidFill>
                  <a:srgbClr val="161BDE"/>
                </a:solidFill>
                <a:ea typeface="黑体" pitchFamily="2" charset="-122"/>
              </a:rPr>
              <a:t>when</a:t>
            </a:r>
          </a:p>
          <a:p>
            <a:pPr>
              <a:lnSpc>
                <a:spcPct val="80000"/>
              </a:lnSpc>
              <a:spcBef>
                <a:spcPct val="20000"/>
              </a:spcBef>
              <a:buFont typeface="Arial" pitchFamily="34" charset="0"/>
              <a:buNone/>
            </a:pPr>
            <a:r>
              <a:rPr lang="zh-CN" altLang="en-US" sz="3600" b="1">
                <a:solidFill>
                  <a:srgbClr val="161BDE"/>
                </a:solidFill>
                <a:ea typeface="黑体" pitchFamily="2" charset="-122"/>
              </a:rPr>
              <a:t>何地</a:t>
            </a:r>
            <a:r>
              <a:rPr lang="en-US" altLang="zh-CN" sz="3600" b="1">
                <a:solidFill>
                  <a:srgbClr val="161BDE"/>
                </a:solidFill>
                <a:ea typeface="黑体" pitchFamily="2" charset="-122"/>
              </a:rPr>
              <a:t>where</a:t>
            </a:r>
          </a:p>
          <a:p>
            <a:pPr>
              <a:lnSpc>
                <a:spcPct val="80000"/>
              </a:lnSpc>
              <a:spcBef>
                <a:spcPct val="20000"/>
              </a:spcBef>
              <a:buFont typeface="Arial" pitchFamily="34" charset="0"/>
              <a:buNone/>
            </a:pPr>
            <a:r>
              <a:rPr lang="zh-CN" altLang="en-US" sz="3600" b="1">
                <a:solidFill>
                  <a:srgbClr val="161BDE"/>
                </a:solidFill>
                <a:ea typeface="黑体" pitchFamily="2" charset="-122"/>
              </a:rPr>
              <a:t>何人</a:t>
            </a:r>
            <a:r>
              <a:rPr lang="en-US" altLang="zh-CN" sz="3600" b="1">
                <a:solidFill>
                  <a:srgbClr val="161BDE"/>
                </a:solidFill>
                <a:ea typeface="黑体" pitchFamily="2" charset="-122"/>
              </a:rPr>
              <a:t>who</a:t>
            </a:r>
          </a:p>
          <a:p>
            <a:pPr>
              <a:lnSpc>
                <a:spcPct val="80000"/>
              </a:lnSpc>
              <a:spcBef>
                <a:spcPct val="20000"/>
              </a:spcBef>
              <a:buFont typeface="Arial" pitchFamily="34" charset="0"/>
              <a:buNone/>
            </a:pPr>
            <a:r>
              <a:rPr lang="zh-CN" altLang="en-US" sz="3600" b="1">
                <a:solidFill>
                  <a:srgbClr val="161BDE"/>
                </a:solidFill>
                <a:ea typeface="黑体" pitchFamily="2" charset="-122"/>
              </a:rPr>
              <a:t>何事</a:t>
            </a:r>
            <a:r>
              <a:rPr lang="en-US" altLang="zh-CN" sz="3600" b="1">
                <a:solidFill>
                  <a:srgbClr val="161BDE"/>
                </a:solidFill>
                <a:ea typeface="黑体" pitchFamily="2" charset="-122"/>
              </a:rPr>
              <a:t>what</a:t>
            </a:r>
          </a:p>
          <a:p>
            <a:pPr>
              <a:lnSpc>
                <a:spcPct val="80000"/>
              </a:lnSpc>
              <a:spcBef>
                <a:spcPct val="20000"/>
              </a:spcBef>
              <a:buFont typeface="Arial" pitchFamily="34" charset="0"/>
              <a:buNone/>
            </a:pPr>
            <a:r>
              <a:rPr lang="zh-CN" altLang="en-US" sz="3600" b="1">
                <a:solidFill>
                  <a:srgbClr val="1115AB"/>
                </a:solidFill>
                <a:ea typeface="黑体" pitchFamily="2" charset="-122"/>
              </a:rPr>
              <a:t>何故</a:t>
            </a:r>
            <a:r>
              <a:rPr lang="en-US" altLang="zh-CN" sz="3600" b="1">
                <a:solidFill>
                  <a:srgbClr val="1115AB"/>
                </a:solidFill>
                <a:ea typeface="黑体" pitchFamily="2" charset="-122"/>
              </a:rPr>
              <a:t>why</a:t>
            </a:r>
          </a:p>
        </p:txBody>
      </p:sp>
      <p:sp>
        <p:nvSpPr>
          <p:cNvPr id="25604" name="Rectangle 4"/>
          <p:cNvSpPr>
            <a:spLocks noChangeArrowheads="1"/>
          </p:cNvSpPr>
          <p:nvPr/>
        </p:nvSpPr>
        <p:spPr bwMode="auto">
          <a:xfrm>
            <a:off x="2987675" y="1628775"/>
            <a:ext cx="4895850" cy="641350"/>
          </a:xfrm>
          <a:prstGeom prst="rect">
            <a:avLst/>
          </a:prstGeom>
          <a:noFill/>
          <a:ln w="9525">
            <a:noFill/>
            <a:miter lim="800000"/>
            <a:headEnd/>
            <a:tailEnd/>
          </a:ln>
          <a:effectLst/>
        </p:spPr>
        <p:txBody>
          <a:bodyPr>
            <a:spAutoFit/>
          </a:bodyPr>
          <a:lstStyle/>
          <a:p>
            <a:pPr>
              <a:buFont typeface="Arial" pitchFamily="34" charset="0"/>
              <a:buNone/>
            </a:pPr>
            <a:r>
              <a:rPr lang="en-US" altLang="zh-CN" sz="3600" b="1">
                <a:ea typeface="黑体" pitchFamily="2" charset="-122"/>
              </a:rPr>
              <a:t>1949</a:t>
            </a:r>
            <a:r>
              <a:rPr lang="zh-CN" altLang="en-US" sz="3600" b="1">
                <a:ea typeface="黑体" pitchFamily="2" charset="-122"/>
              </a:rPr>
              <a:t>年</a:t>
            </a:r>
            <a:r>
              <a:rPr lang="en-US" altLang="zh-CN" sz="3600" b="1">
                <a:ea typeface="黑体" pitchFamily="2" charset="-122"/>
              </a:rPr>
              <a:t>4</a:t>
            </a:r>
            <a:r>
              <a:rPr lang="zh-CN" altLang="en-US" sz="3600" b="1">
                <a:ea typeface="黑体" pitchFamily="2" charset="-122"/>
              </a:rPr>
              <a:t>月</a:t>
            </a:r>
            <a:r>
              <a:rPr lang="en-US" altLang="zh-CN" sz="3600" b="1">
                <a:ea typeface="黑体" pitchFamily="2" charset="-122"/>
              </a:rPr>
              <a:t>20</a:t>
            </a:r>
            <a:r>
              <a:rPr lang="zh-CN" altLang="en-US" sz="3600" b="1">
                <a:ea typeface="黑体" pitchFamily="2" charset="-122"/>
              </a:rPr>
              <a:t>日</a:t>
            </a:r>
          </a:p>
        </p:txBody>
      </p:sp>
      <p:sp>
        <p:nvSpPr>
          <p:cNvPr id="25605" name="Rectangle 5"/>
          <p:cNvSpPr>
            <a:spLocks noChangeArrowheads="1"/>
          </p:cNvSpPr>
          <p:nvPr/>
        </p:nvSpPr>
        <p:spPr bwMode="auto">
          <a:xfrm>
            <a:off x="2987675" y="2205038"/>
            <a:ext cx="6156325" cy="639762"/>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ea typeface="黑体" pitchFamily="2" charset="-122"/>
              </a:rPr>
              <a:t>长江前线（芜湖</a:t>
            </a:r>
            <a:r>
              <a:rPr lang="en-US" altLang="zh-CN" sz="3600" b="1">
                <a:ea typeface="黑体" pitchFamily="2" charset="-122"/>
              </a:rPr>
              <a:t>—</a:t>
            </a:r>
            <a:r>
              <a:rPr lang="zh-CN" altLang="en-US" sz="3600" b="1">
                <a:ea typeface="黑体" pitchFamily="2" charset="-122"/>
              </a:rPr>
              <a:t>安庆）</a:t>
            </a:r>
          </a:p>
        </p:txBody>
      </p:sp>
      <p:sp>
        <p:nvSpPr>
          <p:cNvPr id="25606" name="Rectangle 6"/>
          <p:cNvSpPr>
            <a:spLocks noChangeArrowheads="1"/>
          </p:cNvSpPr>
          <p:nvPr/>
        </p:nvSpPr>
        <p:spPr bwMode="auto">
          <a:xfrm>
            <a:off x="2987675" y="2709863"/>
            <a:ext cx="6327775" cy="700087"/>
          </a:xfrm>
          <a:prstGeom prst="rect">
            <a:avLst/>
          </a:prstGeom>
          <a:noFill/>
          <a:ln w="9525">
            <a:noFill/>
            <a:miter lim="800000"/>
            <a:headEnd/>
            <a:tailEnd/>
          </a:ln>
          <a:effectLst/>
        </p:spPr>
        <p:txBody>
          <a:bodyPr wrap="none">
            <a:spAutoFit/>
          </a:bodyPr>
          <a:lstStyle/>
          <a:p>
            <a:pPr>
              <a:spcBef>
                <a:spcPct val="50000"/>
              </a:spcBef>
              <a:buFont typeface="Arial" pitchFamily="34" charset="0"/>
              <a:buNone/>
            </a:pPr>
            <a:r>
              <a:rPr lang="zh-CN" altLang="en-US" sz="3600" b="1">
                <a:ea typeface="黑体" pitchFamily="2" charset="-122"/>
              </a:rPr>
              <a:t>解放军三十万大军 、敌军</a:t>
            </a:r>
            <a:r>
              <a:rPr lang="zh-CN" altLang="en-US" sz="4000" b="1">
                <a:ea typeface="黑体" pitchFamily="2" charset="-122"/>
              </a:rPr>
              <a:t>       </a:t>
            </a:r>
          </a:p>
        </p:txBody>
      </p:sp>
      <p:sp>
        <p:nvSpPr>
          <p:cNvPr id="25607" name="Rectangle 7"/>
          <p:cNvSpPr>
            <a:spLocks noChangeArrowheads="1"/>
          </p:cNvSpPr>
          <p:nvPr/>
        </p:nvSpPr>
        <p:spPr bwMode="auto">
          <a:xfrm>
            <a:off x="2987675" y="3286125"/>
            <a:ext cx="6148388" cy="641350"/>
          </a:xfrm>
          <a:prstGeom prst="rect">
            <a:avLst/>
          </a:prstGeom>
          <a:noFill/>
          <a:ln w="9525">
            <a:noFill/>
            <a:miter lim="800000"/>
            <a:headEnd/>
            <a:tailEnd/>
          </a:ln>
          <a:effectLst/>
        </p:spPr>
        <p:txBody>
          <a:bodyPr wrap="none">
            <a:spAutoFit/>
          </a:bodyPr>
          <a:lstStyle/>
          <a:p>
            <a:pPr>
              <a:spcBef>
                <a:spcPct val="50000"/>
              </a:spcBef>
              <a:buFont typeface="Arial" pitchFamily="34" charset="0"/>
              <a:buNone/>
            </a:pPr>
            <a:r>
              <a:rPr lang="zh-CN" altLang="en-US" sz="3600" b="1">
                <a:ea typeface="黑体" pitchFamily="2" charset="-122"/>
              </a:rPr>
              <a:t>突破敌阵，占领南岸广大地区</a:t>
            </a:r>
          </a:p>
        </p:txBody>
      </p:sp>
      <p:sp>
        <p:nvSpPr>
          <p:cNvPr id="25608" name="Text Box 8"/>
          <p:cNvSpPr txBox="1">
            <a:spLocks noChangeArrowheads="1"/>
          </p:cNvSpPr>
          <p:nvPr/>
        </p:nvSpPr>
        <p:spPr bwMode="auto">
          <a:xfrm>
            <a:off x="501650" y="4741863"/>
            <a:ext cx="8031163" cy="1189037"/>
          </a:xfrm>
          <a:prstGeom prst="rect">
            <a:avLst/>
          </a:prstGeom>
          <a:noFill/>
          <a:ln w="9525">
            <a:noFill/>
            <a:miter lim="800000"/>
            <a:headEnd/>
            <a:tailEnd/>
          </a:ln>
        </p:spPr>
        <p:txBody>
          <a:bodyPr>
            <a:spAutoFit/>
          </a:bodyPr>
          <a:lstStyle/>
          <a:p>
            <a:pPr>
              <a:buFont typeface="Arial" pitchFamily="34" charset="0"/>
              <a:buNone/>
            </a:pPr>
            <a:r>
              <a:rPr lang="en-US" altLang="zh-CN" sz="3600" b="1"/>
              <a:t>3</a:t>
            </a:r>
            <a:r>
              <a:rPr lang="zh-CN" altLang="en-US" sz="3600" b="1"/>
              <a:t>、消息</a:t>
            </a:r>
            <a:r>
              <a:rPr lang="en-US" sz="3600" b="1"/>
              <a:t>在表达方式上的特点：</a:t>
            </a:r>
          </a:p>
          <a:p>
            <a:pPr>
              <a:buFont typeface="Arial" pitchFamily="34" charset="0"/>
              <a:buNone/>
            </a:pPr>
            <a:r>
              <a:rPr lang="zh-CN" altLang="en-US" sz="3600" b="1"/>
              <a:t>     </a:t>
            </a:r>
            <a:r>
              <a:rPr lang="zh-CN" altLang="en-US" sz="3600" b="1">
                <a:solidFill>
                  <a:srgbClr val="1115AB"/>
                </a:solidFill>
              </a:rPr>
              <a:t>以记叙为主，可适当议论。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in)">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ox(in)">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box(in)">
                                      <p:cBhvr>
                                        <p:cTn id="17" dur="500"/>
                                        <p:tgtEl>
                                          <p:spTgt spid="2560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box(in)">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box(in)">
                                      <p:cBhvr>
                                        <p:cTn id="27" dur="500"/>
                                        <p:tgtEl>
                                          <p:spTgt spid="2560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5608">
                                            <p:txEl>
                                              <p:pRg st="0" end="0"/>
                                            </p:txEl>
                                          </p:spTgt>
                                        </p:tgtEl>
                                        <p:attrNameLst>
                                          <p:attrName>style.visibility</p:attrName>
                                        </p:attrNameLst>
                                      </p:cBhvr>
                                      <p:to>
                                        <p:strVal val="visible"/>
                                      </p:to>
                                    </p:set>
                                    <p:anim calcmode="lin" valueType="num">
                                      <p:cBhvr additive="base">
                                        <p:cTn id="32" dur="500" fill="hold"/>
                                        <p:tgtEl>
                                          <p:spTgt spid="25608">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56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5608">
                                            <p:txEl>
                                              <p:pRg st="1" end="1"/>
                                            </p:txEl>
                                          </p:spTgt>
                                        </p:tgtEl>
                                        <p:attrNameLst>
                                          <p:attrName>style.visibility</p:attrName>
                                        </p:attrNameLst>
                                      </p:cBhvr>
                                      <p:to>
                                        <p:strVal val="visible"/>
                                      </p:to>
                                    </p:set>
                                    <p:anim calcmode="lin" valueType="num">
                                      <p:cBhvr additive="base">
                                        <p:cTn id="38" dur="500" fill="hold"/>
                                        <p:tgtEl>
                                          <p:spTgt spid="25608">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560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P spid="25604" grpId="0" autoUpdateAnimBg="0"/>
      <p:bldP spid="25605" grpId="0" autoUpdateAnimBg="0"/>
      <p:bldP spid="25606" grpId="0" autoUpdateAnimBg="0"/>
      <p:bldP spid="2560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611188" y="549275"/>
            <a:ext cx="8281987" cy="366713"/>
          </a:xfrm>
          <a:prstGeom prst="rect">
            <a:avLst/>
          </a:prstGeom>
          <a:noFill/>
          <a:ln w="9525">
            <a:noFill/>
            <a:miter lim="800000"/>
            <a:headEnd/>
            <a:tailEnd/>
          </a:ln>
          <a:effectLst/>
        </p:spPr>
        <p:txBody>
          <a:bodyPr>
            <a:spAutoFit/>
          </a:bodyPr>
          <a:lstStyle/>
          <a:p>
            <a:pPr>
              <a:spcBef>
                <a:spcPct val="50000"/>
              </a:spcBef>
              <a:buFont typeface="Arial" pitchFamily="34" charset="0"/>
              <a:buNone/>
            </a:pPr>
            <a:endParaRPr lang="zh-CN" altLang="zh-CN"/>
          </a:p>
        </p:txBody>
      </p:sp>
      <p:sp>
        <p:nvSpPr>
          <p:cNvPr id="26627" name="Text Box 3"/>
          <p:cNvSpPr txBox="1">
            <a:spLocks noChangeArrowheads="1"/>
          </p:cNvSpPr>
          <p:nvPr/>
        </p:nvSpPr>
        <p:spPr bwMode="auto">
          <a:xfrm>
            <a:off x="287338" y="260350"/>
            <a:ext cx="8856662" cy="1189038"/>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en-US" altLang="zh-CN" sz="3600" b="1"/>
              <a:t>4</a:t>
            </a:r>
            <a:r>
              <a:rPr lang="zh-CN" altLang="en-US" sz="3600" b="1"/>
              <a:t>、“新华社长江前线1949年4月22日2时电”属于消息</a:t>
            </a:r>
            <a:r>
              <a:rPr lang="en-US" sz="3600" b="1"/>
              <a:t>的什么？在</a:t>
            </a:r>
            <a:r>
              <a:rPr lang="zh-CN" altLang="en-US" sz="3600" b="1"/>
              <a:t>消息中起什么作用？</a:t>
            </a:r>
          </a:p>
        </p:txBody>
      </p:sp>
      <p:sp>
        <p:nvSpPr>
          <p:cNvPr id="26628" name="Text Box 4"/>
          <p:cNvSpPr txBox="1">
            <a:spLocks noChangeArrowheads="1"/>
          </p:cNvSpPr>
          <p:nvPr/>
        </p:nvSpPr>
        <p:spPr bwMode="auto">
          <a:xfrm>
            <a:off x="611188" y="1484313"/>
            <a:ext cx="8281987" cy="2563812"/>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t>答：是消息的电头。</a:t>
            </a:r>
            <a:r>
              <a:rPr lang="zh-CN" altLang="en-US" sz="3600" b="1">
                <a:solidFill>
                  <a:schemeClr val="tx2"/>
                </a:solidFill>
              </a:rPr>
              <a:t>交代了</a:t>
            </a:r>
            <a:r>
              <a:rPr lang="zh-CN" altLang="en-US" sz="3600" b="1">
                <a:solidFill>
                  <a:srgbClr val="FF3300"/>
                </a:solidFill>
              </a:rPr>
              <a:t>通讯社名称、发电地点和发电时间。</a:t>
            </a:r>
          </a:p>
          <a:p>
            <a:pPr>
              <a:spcBef>
                <a:spcPct val="50000"/>
              </a:spcBef>
              <a:buFont typeface="Arial" pitchFamily="34" charset="0"/>
              <a:buNone/>
            </a:pPr>
            <a:r>
              <a:rPr lang="zh-CN" altLang="en-US" sz="3600" b="1">
                <a:solidFill>
                  <a:schemeClr val="tx2"/>
                </a:solidFill>
              </a:rPr>
              <a:t>电头的作用：</a:t>
            </a:r>
            <a:r>
              <a:rPr lang="zh-CN" altLang="en-US" sz="3600" b="1">
                <a:solidFill>
                  <a:srgbClr val="FF3300"/>
                </a:solidFill>
              </a:rPr>
              <a:t>表明材料真实，报道及时。</a:t>
            </a:r>
          </a:p>
        </p:txBody>
      </p:sp>
      <p:sp>
        <p:nvSpPr>
          <p:cNvPr id="26629" name="Text Box 5"/>
          <p:cNvSpPr txBox="1">
            <a:spLocks noChangeArrowheads="1"/>
          </p:cNvSpPr>
          <p:nvPr/>
        </p:nvSpPr>
        <p:spPr bwMode="auto">
          <a:xfrm>
            <a:off x="468313" y="4292600"/>
            <a:ext cx="8351837" cy="2289175"/>
          </a:xfrm>
          <a:prstGeom prst="rect">
            <a:avLst/>
          </a:prstGeom>
          <a:noFill/>
          <a:ln w="9525">
            <a:noFill/>
            <a:miter lim="800000"/>
            <a:headEnd/>
            <a:tailEnd/>
          </a:ln>
          <a:effectLst/>
        </p:spPr>
        <p:txBody>
          <a:bodyPr>
            <a:spAutoFit/>
          </a:bodyPr>
          <a:lstStyle/>
          <a:p>
            <a:pPr>
              <a:buFont typeface="Arial" pitchFamily="34" charset="0"/>
              <a:buNone/>
            </a:pPr>
            <a:r>
              <a:rPr lang="en-US" altLang="zh-CN" sz="3600" b="1">
                <a:solidFill>
                  <a:schemeClr val="tx2"/>
                </a:solidFill>
              </a:rPr>
              <a:t>5</a:t>
            </a:r>
            <a:r>
              <a:rPr lang="zh-CN" altLang="en-US" sz="3600" b="1">
                <a:solidFill>
                  <a:schemeClr val="tx2"/>
                </a:solidFill>
              </a:rPr>
              <a:t>、著名通讯社名称：</a:t>
            </a:r>
          </a:p>
          <a:p>
            <a:pPr>
              <a:buFont typeface="Arial" pitchFamily="34" charset="0"/>
              <a:buNone/>
            </a:pPr>
            <a:r>
              <a:rPr lang="zh-CN" altLang="en-US" sz="3600" b="1">
                <a:solidFill>
                  <a:srgbClr val="FF3300"/>
                </a:solidFill>
              </a:rPr>
              <a:t>新华社（中国）    美联社（美国）</a:t>
            </a:r>
          </a:p>
          <a:p>
            <a:pPr>
              <a:buFont typeface="Arial" pitchFamily="34" charset="0"/>
              <a:buNone/>
            </a:pPr>
            <a:r>
              <a:rPr lang="zh-CN" altLang="en-US" sz="3600" b="1">
                <a:solidFill>
                  <a:srgbClr val="FF3300"/>
                </a:solidFill>
              </a:rPr>
              <a:t>路透社（法国）    塔斯社（俄罗斯）</a:t>
            </a:r>
          </a:p>
          <a:p>
            <a:pPr>
              <a:buFont typeface="Arial" pitchFamily="34" charset="0"/>
              <a:buNone/>
            </a:pPr>
            <a:r>
              <a:rPr lang="zh-CN" altLang="en-US" sz="3600" b="1">
                <a:solidFill>
                  <a:srgbClr val="FF3300"/>
                </a:solidFill>
              </a:rPr>
              <a:t>共同社（日本）</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8">
                                            <p:txEl>
                                              <p:pRg st="0" end="0"/>
                                            </p:txEl>
                                          </p:spTgt>
                                        </p:tgtEl>
                                        <p:attrNameLst>
                                          <p:attrName>style.visibility</p:attrName>
                                        </p:attrNameLst>
                                      </p:cBhvr>
                                      <p:to>
                                        <p:strVal val="visible"/>
                                      </p:to>
                                    </p:set>
                                    <p:anim calcmode="lin" valueType="num">
                                      <p:cBhvr additive="base">
                                        <p:cTn id="12" dur="500" fill="hold"/>
                                        <p:tgtEl>
                                          <p:spTgt spid="2662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6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6628">
                                            <p:txEl>
                                              <p:pRg st="1" end="1"/>
                                            </p:txEl>
                                          </p:spTgt>
                                        </p:tgtEl>
                                        <p:attrNameLst>
                                          <p:attrName>style.visibility</p:attrName>
                                        </p:attrNameLst>
                                      </p:cBhvr>
                                      <p:to>
                                        <p:strVal val="visible"/>
                                      </p:to>
                                    </p:set>
                                    <p:anim calcmode="lin" valueType="num">
                                      <p:cBhvr additive="base">
                                        <p:cTn id="18" dur="500" fill="hold"/>
                                        <p:tgtEl>
                                          <p:spTgt spid="26628">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62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29"/>
                                        </p:tgtEl>
                                        <p:attrNameLst>
                                          <p:attrName>style.visibility</p:attrName>
                                        </p:attrNameLst>
                                      </p:cBhvr>
                                      <p:to>
                                        <p:strVal val="visible"/>
                                      </p:to>
                                    </p:set>
                                    <p:anim calcmode="lin" valueType="num">
                                      <p:cBhvr additive="base">
                                        <p:cTn id="24" dur="500" fill="hold"/>
                                        <p:tgtEl>
                                          <p:spTgt spid="26629"/>
                                        </p:tgtEl>
                                        <p:attrNameLst>
                                          <p:attrName>ppt_x</p:attrName>
                                        </p:attrNameLst>
                                      </p:cBhvr>
                                      <p:tavLst>
                                        <p:tav tm="0">
                                          <p:val>
                                            <p:strVal val="#ppt_x"/>
                                          </p:val>
                                        </p:tav>
                                        <p:tav tm="100000">
                                          <p:val>
                                            <p:strVal val="#ppt_x"/>
                                          </p:val>
                                        </p:tav>
                                      </p:tavLst>
                                    </p:anim>
                                    <p:anim calcmode="lin" valueType="num">
                                      <p:cBhvr additive="base">
                                        <p:cTn id="25"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P spid="2662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L72290066620032000002"/>
          <p:cNvPicPr>
            <a:picLocks noChangeAspect="1" noChangeArrowheads="1"/>
          </p:cNvPicPr>
          <p:nvPr/>
        </p:nvPicPr>
        <p:blipFill>
          <a:blip r:embed="rId3" cstate="print"/>
          <a:srcRect/>
          <a:stretch>
            <a:fillRect/>
          </a:stretch>
        </p:blipFill>
        <p:spPr bwMode="auto">
          <a:xfrm>
            <a:off x="0" y="2105025"/>
            <a:ext cx="3278188" cy="4752975"/>
          </a:xfrm>
          <a:prstGeom prst="rect">
            <a:avLst/>
          </a:prstGeom>
          <a:noFill/>
          <a:ln w="9525">
            <a:noFill/>
            <a:miter lim="800000"/>
            <a:headEnd/>
            <a:tailEnd/>
          </a:ln>
        </p:spPr>
      </p:pic>
      <p:pic>
        <p:nvPicPr>
          <p:cNvPr id="3075" name="Picture 3" descr="5_201004211455081IYcR"/>
          <p:cNvPicPr>
            <a:picLocks noChangeAspect="1" noChangeArrowheads="1"/>
          </p:cNvPicPr>
          <p:nvPr/>
        </p:nvPicPr>
        <p:blipFill>
          <a:blip r:embed="rId4" cstate="print"/>
          <a:srcRect/>
          <a:stretch>
            <a:fillRect/>
          </a:stretch>
        </p:blipFill>
        <p:spPr bwMode="auto">
          <a:xfrm>
            <a:off x="2987675" y="2133600"/>
            <a:ext cx="6156325" cy="4713288"/>
          </a:xfrm>
          <a:prstGeom prst="rect">
            <a:avLst/>
          </a:prstGeom>
          <a:noFill/>
          <a:ln w="9525">
            <a:noFill/>
            <a:miter lim="800000"/>
            <a:headEnd/>
            <a:tailEnd/>
          </a:ln>
        </p:spPr>
      </p:pic>
      <p:sp>
        <p:nvSpPr>
          <p:cNvPr id="3076" name="WordArt 4"/>
          <p:cNvSpPr>
            <a:spLocks noChangeArrowheads="1" noChangeShapeType="1"/>
          </p:cNvSpPr>
          <p:nvPr/>
        </p:nvSpPr>
        <p:spPr bwMode="auto">
          <a:xfrm>
            <a:off x="179388" y="188913"/>
            <a:ext cx="8713787" cy="2160587"/>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headEnd/>
                  <a:tailEnd/>
                </a:ln>
                <a:solidFill>
                  <a:srgbClr val="0066CC"/>
                </a:solidFill>
                <a:effectLst>
                  <a:outerShdw dist="35921" dir="2700000" algn="ctr" rotWithShape="0">
                    <a:srgbClr val="990000"/>
                  </a:outerShdw>
                </a:effectLst>
                <a:latin typeface="黑体"/>
                <a:ea typeface="黑体"/>
              </a:rPr>
              <a:t>我三十万大军胜利南渡长江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diamond(in)">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diamond(in)">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diamond(in)">
                                      <p:cBhvr>
                                        <p:cTn id="1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323850" y="271463"/>
            <a:ext cx="8280400" cy="6489700"/>
          </a:xfrm>
          <a:prstGeom prst="rect">
            <a:avLst/>
          </a:prstGeom>
          <a:noFill/>
          <a:ln w="9525">
            <a:noFill/>
            <a:miter lim="800000"/>
            <a:headEnd/>
            <a:tailEnd/>
          </a:ln>
        </p:spPr>
        <p:txBody>
          <a:bodyPr anchor="ctr">
            <a:spAutoFit/>
          </a:bodyPr>
          <a:lstStyle/>
          <a:p>
            <a:pPr>
              <a:buFont typeface="Arial" pitchFamily="34" charset="0"/>
              <a:buNone/>
            </a:pPr>
            <a:r>
              <a:rPr lang="en-US" altLang="zh-CN" sz="3600" b="1"/>
              <a:t>6</a:t>
            </a:r>
            <a:r>
              <a:rPr lang="zh-CN" altLang="en-US" sz="3600" b="1"/>
              <a:t>、试解释下列句子中词语的含义：</a:t>
            </a:r>
          </a:p>
          <a:p>
            <a:pPr>
              <a:buFont typeface="Arial" pitchFamily="34" charset="0"/>
              <a:buNone/>
            </a:pPr>
            <a:r>
              <a:rPr lang="zh-CN" altLang="en-US" sz="3200" b="1"/>
              <a:t>⑴国民党反动派经营了三个半月的长江防线，遇着人民解放军好似</a:t>
            </a:r>
            <a:r>
              <a:rPr lang="zh-CN" altLang="en-US" sz="3200" b="1">
                <a:solidFill>
                  <a:srgbClr val="FF0000"/>
                </a:solidFill>
              </a:rPr>
              <a:t>摧枯拉朽</a:t>
            </a:r>
            <a:r>
              <a:rPr lang="zh-CN" altLang="en-US" sz="3200" b="1"/>
              <a:t>，军无斗志纷纷溃败。</a:t>
            </a:r>
          </a:p>
          <a:p>
            <a:pPr>
              <a:buFont typeface="Arial" pitchFamily="34" charset="0"/>
              <a:buNone/>
            </a:pPr>
            <a:r>
              <a:rPr lang="zh-CN" altLang="en-US" sz="3200" b="1">
                <a:solidFill>
                  <a:srgbClr val="FF0000"/>
                </a:solidFill>
              </a:rPr>
              <a:t>摧枯拉朽：</a:t>
            </a:r>
          </a:p>
          <a:p>
            <a:pPr>
              <a:buFont typeface="Arial" pitchFamily="34" charset="0"/>
              <a:buNone/>
            </a:pPr>
            <a:endParaRPr lang="zh-CN" altLang="en-US" sz="3200" b="1">
              <a:solidFill>
                <a:srgbClr val="FF0000"/>
              </a:solidFill>
            </a:endParaRPr>
          </a:p>
          <a:p>
            <a:pPr>
              <a:buFont typeface="Arial" pitchFamily="34" charset="0"/>
              <a:buNone/>
            </a:pPr>
            <a:endParaRPr lang="zh-CN" altLang="en-US" sz="3200" b="1"/>
          </a:p>
          <a:p>
            <a:pPr>
              <a:buFont typeface="Arial" pitchFamily="34" charset="0"/>
              <a:buNone/>
            </a:pPr>
            <a:endParaRPr lang="zh-CN" altLang="en-US" sz="3200" b="1"/>
          </a:p>
          <a:p>
            <a:pPr>
              <a:buFont typeface="Arial" pitchFamily="34" charset="0"/>
              <a:buNone/>
            </a:pPr>
            <a:r>
              <a:rPr lang="zh-CN" altLang="en-US" sz="3200" b="1"/>
              <a:t>⑵长江</a:t>
            </a:r>
            <a:r>
              <a:rPr lang="zh-CN" altLang="en-US" sz="3200" b="1">
                <a:solidFill>
                  <a:srgbClr val="FF0000"/>
                </a:solidFill>
              </a:rPr>
              <a:t>风平浪静</a:t>
            </a:r>
            <a:r>
              <a:rPr lang="zh-CN" altLang="en-US" sz="3200" b="1"/>
              <a:t>，我军万船齐放，直取对岸。</a:t>
            </a:r>
          </a:p>
          <a:p>
            <a:pPr>
              <a:buFont typeface="Arial" pitchFamily="34" charset="0"/>
              <a:buNone/>
            </a:pPr>
            <a:r>
              <a:rPr lang="zh-CN" altLang="en-US" sz="3200" b="1">
                <a:solidFill>
                  <a:srgbClr val="FF0000"/>
                </a:solidFill>
              </a:rPr>
              <a:t>风平浪静：</a:t>
            </a:r>
          </a:p>
          <a:p>
            <a:pPr>
              <a:buFont typeface="Arial" pitchFamily="34" charset="0"/>
              <a:buNone/>
            </a:pPr>
            <a:endParaRPr lang="zh-CN" altLang="en-US" sz="3200" b="1"/>
          </a:p>
          <a:p>
            <a:pPr>
              <a:buFont typeface="Arial" pitchFamily="34" charset="0"/>
              <a:buNone/>
            </a:pPr>
            <a:endParaRPr lang="en-US" sz="3200" b="1"/>
          </a:p>
        </p:txBody>
      </p:sp>
      <p:sp>
        <p:nvSpPr>
          <p:cNvPr id="28675" name="Text Box 8"/>
          <p:cNvSpPr txBox="1">
            <a:spLocks noChangeArrowheads="1"/>
          </p:cNvSpPr>
          <p:nvPr/>
        </p:nvSpPr>
        <p:spPr bwMode="auto">
          <a:xfrm>
            <a:off x="2303463" y="2420938"/>
            <a:ext cx="6840537" cy="1066800"/>
          </a:xfrm>
          <a:prstGeom prst="rect">
            <a:avLst/>
          </a:prstGeom>
          <a:noFill/>
          <a:ln w="9525">
            <a:noFill/>
            <a:miter lim="800000"/>
            <a:headEnd/>
            <a:tailEnd/>
          </a:ln>
        </p:spPr>
        <p:txBody>
          <a:bodyPr>
            <a:spAutoFit/>
          </a:bodyPr>
          <a:lstStyle/>
          <a:p>
            <a:pPr>
              <a:buFont typeface="Arial" pitchFamily="34" charset="0"/>
              <a:buNone/>
            </a:pPr>
            <a:r>
              <a:rPr lang="zh-CN" altLang="en-US" sz="3200" b="1">
                <a:solidFill>
                  <a:srgbClr val="1115AB"/>
                </a:solidFill>
              </a:rPr>
              <a:t>比喻腐朽势力很容易被打垮，这里指解放军攻势凌厉，不可阻当。</a:t>
            </a:r>
          </a:p>
        </p:txBody>
      </p:sp>
      <p:sp>
        <p:nvSpPr>
          <p:cNvPr id="28676" name="Text Box 9"/>
          <p:cNvSpPr txBox="1">
            <a:spLocks noChangeArrowheads="1"/>
          </p:cNvSpPr>
          <p:nvPr/>
        </p:nvSpPr>
        <p:spPr bwMode="auto">
          <a:xfrm>
            <a:off x="900113" y="5949950"/>
            <a:ext cx="7610475" cy="577850"/>
          </a:xfrm>
          <a:prstGeom prst="rect">
            <a:avLst/>
          </a:prstGeom>
          <a:noFill/>
          <a:ln w="9525">
            <a:noFill/>
            <a:miter lim="800000"/>
            <a:headEnd/>
            <a:tailEnd/>
          </a:ln>
        </p:spPr>
        <p:txBody>
          <a:bodyPr wrap="none">
            <a:spAutoFit/>
          </a:bodyPr>
          <a:lstStyle/>
          <a:p>
            <a:pPr>
              <a:buFont typeface="Arial" pitchFamily="34" charset="0"/>
              <a:buNone/>
            </a:pPr>
            <a:r>
              <a:rPr lang="zh-CN" altLang="en-US" sz="3200" b="1">
                <a:solidFill>
                  <a:srgbClr val="1115AB"/>
                </a:solidFill>
              </a:rPr>
              <a:t>没有风浪，水面很平静。比喻平静无事。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ppt_x"/>
                                          </p:val>
                                        </p:tav>
                                        <p:tav tm="100000">
                                          <p:val>
                                            <p:strVal val="#ppt_x"/>
                                          </p:val>
                                        </p:tav>
                                      </p:tavLst>
                                    </p:anim>
                                    <p:anim calcmode="lin" valueType="num">
                                      <p:cBhvr additive="base">
                                        <p:cTn id="14"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autoUpdateAnimBg="0"/>
      <p:bldP spid="28676"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349250"/>
            <a:ext cx="8229600" cy="587375"/>
          </a:xfrm>
        </p:spPr>
        <p:txBody>
          <a:bodyPr/>
          <a:lstStyle/>
          <a:p>
            <a:r>
              <a:rPr lang="en-US" altLang="zh-CN" sz="4800" b="1">
                <a:solidFill>
                  <a:srgbClr val="FF0000"/>
                </a:solidFill>
                <a:latin typeface="黑体" pitchFamily="2" charset="-122"/>
                <a:ea typeface="黑体" pitchFamily="2" charset="-122"/>
              </a:rPr>
              <a:t>7</a:t>
            </a:r>
            <a:r>
              <a:rPr lang="zh-CN" altLang="en-US" sz="4800" b="1">
                <a:solidFill>
                  <a:srgbClr val="FF0000"/>
                </a:solidFill>
                <a:latin typeface="黑体" pitchFamily="2" charset="-122"/>
                <a:ea typeface="黑体" pitchFamily="2" charset="-122"/>
              </a:rPr>
              <a:t>、品析语言，领悟情感</a:t>
            </a:r>
          </a:p>
        </p:txBody>
      </p:sp>
      <p:sp>
        <p:nvSpPr>
          <p:cNvPr id="30723" name="Rectangle 3"/>
          <p:cNvSpPr>
            <a:spLocks noGrp="1" noRot="1" noChangeArrowheads="1"/>
          </p:cNvSpPr>
          <p:nvPr>
            <p:ph type="body" idx="1"/>
          </p:nvPr>
        </p:nvSpPr>
        <p:spPr>
          <a:xfrm>
            <a:off x="0" y="2205038"/>
            <a:ext cx="8893175" cy="4498975"/>
          </a:xfrm>
        </p:spPr>
        <p:txBody>
          <a:bodyPr/>
          <a:lstStyle/>
          <a:p>
            <a:pPr>
              <a:lnSpc>
                <a:spcPct val="90000"/>
              </a:lnSpc>
              <a:buFontTx/>
              <a:buNone/>
            </a:pPr>
            <a:r>
              <a:rPr lang="en-US" altLang="zh-CN" sz="4000" b="1">
                <a:latin typeface="宋体" pitchFamily="2" charset="-122"/>
              </a:rPr>
              <a:t>     </a:t>
            </a:r>
            <a:r>
              <a:rPr lang="zh-CN" altLang="en-US" sz="3600" b="1">
                <a:latin typeface="宋体" pitchFamily="2" charset="-122"/>
              </a:rPr>
              <a:t>从理论上说，消息</a:t>
            </a:r>
            <a:r>
              <a:rPr lang="en-US" sz="3600" b="1">
                <a:latin typeface="宋体" pitchFamily="2" charset="-122"/>
              </a:rPr>
              <a:t>只是向读者提供最新的事实，好像是中立的、纯客观的。但是，完全中立的，客观的，不带主观价值判断的“事实”是不可能存在的，请你判断记者倾向哪一方，从哪些倾向词句可以看出</a:t>
            </a:r>
            <a:r>
              <a:rPr lang="zh-CN" altLang="en-US" sz="3600" b="1">
                <a:latin typeface="宋体" pitchFamily="2" charset="-122"/>
              </a:rPr>
              <a:t>?这其中蕴含了一种什么样的情感？我们学后怎么办？</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0" y="1196975"/>
            <a:ext cx="8280400" cy="804863"/>
          </a:xfrm>
          <a:prstGeom prst="rect">
            <a:avLst/>
          </a:prstGeom>
          <a:noFill/>
          <a:ln w="9525">
            <a:noFill/>
            <a:miter lim="800000"/>
            <a:headEnd/>
            <a:tailEnd/>
          </a:ln>
          <a:effectLst/>
        </p:spPr>
        <p:txBody>
          <a:bodyPr>
            <a:spAutoFit/>
          </a:bodyPr>
          <a:lstStyle/>
          <a:p>
            <a:pPr>
              <a:lnSpc>
                <a:spcPct val="130000"/>
              </a:lnSpc>
              <a:buFont typeface="Arial" pitchFamily="34" charset="0"/>
              <a:buNone/>
            </a:pPr>
            <a:r>
              <a:rPr lang="zh-CN" altLang="en-US" sz="3600" b="1">
                <a:ea typeface="华文中宋" pitchFamily="2" charset="-122"/>
              </a:rPr>
              <a:t> 1）</a:t>
            </a:r>
            <a:r>
              <a:rPr lang="zh-CN" altLang="en-US" sz="3600" b="1">
                <a:latin typeface="华文中宋"/>
                <a:ea typeface="华文中宋" pitchFamily="2" charset="-122"/>
              </a:rPr>
              <a:t>“</a:t>
            </a:r>
            <a:r>
              <a:rPr lang="zh-CN" altLang="en-US" sz="3600" b="1">
                <a:solidFill>
                  <a:srgbClr val="1115AB"/>
                </a:solidFill>
                <a:ea typeface="华文中宋" pitchFamily="2" charset="-122"/>
              </a:rPr>
              <a:t>南</a:t>
            </a:r>
            <a:r>
              <a:rPr lang="zh-CN" altLang="en-US" sz="3600" b="1">
                <a:ea typeface="华文中宋" pitchFamily="2" charset="-122"/>
              </a:rPr>
              <a:t>渡长江</a:t>
            </a:r>
            <a:r>
              <a:rPr lang="zh-CN" altLang="en-US" sz="3600" b="1">
                <a:latin typeface="华文中宋"/>
                <a:ea typeface="华文中宋" pitchFamily="2" charset="-122"/>
              </a:rPr>
              <a:t>”</a:t>
            </a:r>
            <a:r>
              <a:rPr lang="zh-CN" altLang="en-US" sz="3600" b="1">
                <a:ea typeface="华文中宋" pitchFamily="2" charset="-122"/>
              </a:rPr>
              <a:t>，</a:t>
            </a:r>
            <a:r>
              <a:rPr lang="zh-CN" altLang="en-US" sz="3600" b="1">
                <a:latin typeface="华文中宋"/>
                <a:ea typeface="华文中宋" pitchFamily="2" charset="-122"/>
              </a:rPr>
              <a:t>“</a:t>
            </a:r>
            <a:r>
              <a:rPr lang="zh-CN" altLang="en-US" sz="3600" b="1">
                <a:ea typeface="华文中宋" pitchFamily="2" charset="-122"/>
              </a:rPr>
              <a:t>南</a:t>
            </a:r>
            <a:r>
              <a:rPr lang="zh-CN" altLang="en-US" sz="3600" b="1">
                <a:latin typeface="华文中宋"/>
                <a:ea typeface="华文中宋" pitchFamily="2" charset="-122"/>
              </a:rPr>
              <a:t>”</a:t>
            </a:r>
            <a:r>
              <a:rPr lang="zh-CN" altLang="en-US" sz="3600" b="1">
                <a:ea typeface="华文中宋" pitchFamily="2" charset="-122"/>
              </a:rPr>
              <a:t>怎么理解？</a:t>
            </a:r>
            <a:endParaRPr lang="zh-CN" altLang="en-US" sz="3600">
              <a:ea typeface="华文中宋" pitchFamily="2" charset="-122"/>
            </a:endParaRPr>
          </a:p>
        </p:txBody>
      </p:sp>
      <p:sp>
        <p:nvSpPr>
          <p:cNvPr id="31747" name="Text Box 3"/>
          <p:cNvSpPr txBox="1">
            <a:spLocks noChangeArrowheads="1"/>
          </p:cNvSpPr>
          <p:nvPr/>
        </p:nvSpPr>
        <p:spPr bwMode="auto">
          <a:xfrm>
            <a:off x="7235825" y="1270000"/>
            <a:ext cx="2016125" cy="639763"/>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2800" b="1">
                <a:solidFill>
                  <a:srgbClr val="3366FF"/>
                </a:solidFill>
                <a:ea typeface="华文中宋" pitchFamily="2" charset="-122"/>
              </a:rPr>
              <a:t> </a:t>
            </a:r>
            <a:r>
              <a:rPr lang="zh-CN" altLang="en-US" sz="2800" b="1">
                <a:solidFill>
                  <a:srgbClr val="1115AB"/>
                </a:solidFill>
                <a:ea typeface="华文中宋" pitchFamily="2" charset="-122"/>
              </a:rPr>
              <a:t>（</a:t>
            </a:r>
            <a:r>
              <a:rPr lang="zh-CN" altLang="en-US" sz="3600" b="1">
                <a:solidFill>
                  <a:srgbClr val="FF0000"/>
                </a:solidFill>
                <a:ea typeface="华文中宋" pitchFamily="2" charset="-122"/>
              </a:rPr>
              <a:t>向南</a:t>
            </a:r>
            <a:r>
              <a:rPr lang="zh-CN" altLang="en-US" sz="3600" b="1">
                <a:solidFill>
                  <a:srgbClr val="1115AB"/>
                </a:solidFill>
                <a:ea typeface="华文中宋" pitchFamily="2" charset="-122"/>
              </a:rPr>
              <a:t>）</a:t>
            </a:r>
          </a:p>
        </p:txBody>
      </p:sp>
      <p:sp>
        <p:nvSpPr>
          <p:cNvPr id="31748" name="Text Box 4"/>
          <p:cNvSpPr txBox="1">
            <a:spLocks noChangeArrowheads="1"/>
          </p:cNvSpPr>
          <p:nvPr/>
        </p:nvSpPr>
        <p:spPr bwMode="auto">
          <a:xfrm>
            <a:off x="179388" y="2205038"/>
            <a:ext cx="8713787" cy="1189037"/>
          </a:xfrm>
          <a:prstGeom prst="rect">
            <a:avLst/>
          </a:prstGeom>
          <a:noFill/>
          <a:ln w="9525">
            <a:noFill/>
            <a:miter lim="800000"/>
            <a:headEnd/>
            <a:tailEnd/>
          </a:ln>
          <a:effectLst/>
        </p:spPr>
        <p:txBody>
          <a:bodyPr>
            <a:spAutoFit/>
          </a:bodyPr>
          <a:lstStyle/>
          <a:p>
            <a:pPr>
              <a:buFont typeface="Arial" pitchFamily="34" charset="0"/>
              <a:buNone/>
            </a:pPr>
            <a:r>
              <a:rPr lang="zh-CN" altLang="en-US" sz="3600" b="1">
                <a:ea typeface="华文中宋" pitchFamily="2" charset="-122"/>
              </a:rPr>
              <a:t>2）、在课文中勾画表现我军英勇的词语和敌人溃不成军的词语。</a:t>
            </a:r>
          </a:p>
        </p:txBody>
      </p:sp>
      <p:sp>
        <p:nvSpPr>
          <p:cNvPr id="31749" name="Text Box 5"/>
          <p:cNvSpPr txBox="1">
            <a:spLocks noChangeArrowheads="1"/>
          </p:cNvSpPr>
          <p:nvPr/>
        </p:nvSpPr>
        <p:spPr bwMode="auto">
          <a:xfrm>
            <a:off x="179388" y="3573463"/>
            <a:ext cx="2971800" cy="639762"/>
          </a:xfrm>
          <a:prstGeom prst="rect">
            <a:avLst/>
          </a:prstGeom>
          <a:noFill/>
          <a:ln w="9525">
            <a:noFill/>
            <a:miter lim="800000"/>
            <a:headEnd/>
            <a:tailEnd/>
          </a:ln>
          <a:effectLst/>
        </p:spPr>
        <p:txBody>
          <a:bodyPr>
            <a:spAutoFit/>
          </a:bodyPr>
          <a:lstStyle/>
          <a:p>
            <a:pPr>
              <a:buFont typeface="Arial" pitchFamily="34" charset="0"/>
              <a:buNone/>
            </a:pPr>
            <a:r>
              <a:rPr lang="zh-CN" altLang="en-US" sz="3600" b="1">
                <a:ea typeface="华文中宋" pitchFamily="2" charset="-122"/>
              </a:rPr>
              <a:t>写</a:t>
            </a:r>
            <a:r>
              <a:rPr lang="zh-CN" altLang="en-US" sz="3600" b="1">
                <a:solidFill>
                  <a:srgbClr val="FF0000"/>
                </a:solidFill>
                <a:ea typeface="华文中宋" pitchFamily="2" charset="-122"/>
              </a:rPr>
              <a:t>我方</a:t>
            </a:r>
            <a:r>
              <a:rPr lang="zh-CN" altLang="en-US" sz="3600" b="1">
                <a:ea typeface="华文中宋" pitchFamily="2" charset="-122"/>
              </a:rPr>
              <a:t>的有：</a:t>
            </a:r>
            <a:endParaRPr lang="zh-CN" altLang="en-US" sz="3600">
              <a:ea typeface="华文中宋" pitchFamily="2" charset="-122"/>
            </a:endParaRPr>
          </a:p>
        </p:txBody>
      </p:sp>
      <p:sp>
        <p:nvSpPr>
          <p:cNvPr id="31750" name="Text Box 6"/>
          <p:cNvSpPr txBox="1">
            <a:spLocks noChangeArrowheads="1"/>
          </p:cNvSpPr>
          <p:nvPr/>
        </p:nvSpPr>
        <p:spPr bwMode="auto">
          <a:xfrm>
            <a:off x="107950" y="5013325"/>
            <a:ext cx="3240088" cy="641350"/>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ea typeface="华文中宋" pitchFamily="2" charset="-122"/>
              </a:rPr>
              <a:t>写</a:t>
            </a:r>
            <a:r>
              <a:rPr lang="zh-CN" altLang="en-US" sz="3600" b="1">
                <a:solidFill>
                  <a:srgbClr val="6600FF"/>
                </a:solidFill>
                <a:ea typeface="华文中宋" pitchFamily="2" charset="-122"/>
              </a:rPr>
              <a:t>敌方</a:t>
            </a:r>
            <a:r>
              <a:rPr lang="zh-CN" altLang="en-US" sz="3600" b="1">
                <a:ea typeface="华文中宋" pitchFamily="2" charset="-122"/>
              </a:rPr>
              <a:t>的有：</a:t>
            </a:r>
          </a:p>
        </p:txBody>
      </p:sp>
      <p:sp>
        <p:nvSpPr>
          <p:cNvPr id="31751" name="Text Box 7"/>
          <p:cNvSpPr txBox="1">
            <a:spLocks noChangeArrowheads="1"/>
          </p:cNvSpPr>
          <p:nvPr/>
        </p:nvSpPr>
        <p:spPr bwMode="auto">
          <a:xfrm>
            <a:off x="2844800" y="3502025"/>
            <a:ext cx="4968875" cy="1517650"/>
          </a:xfrm>
          <a:prstGeom prst="rect">
            <a:avLst/>
          </a:prstGeom>
          <a:noFill/>
          <a:ln w="9525">
            <a:noFill/>
            <a:miter lim="800000"/>
            <a:headEnd/>
            <a:tailEnd/>
          </a:ln>
          <a:effectLst/>
        </p:spPr>
        <p:txBody>
          <a:bodyPr>
            <a:spAutoFit/>
          </a:bodyPr>
          <a:lstStyle/>
          <a:p>
            <a:pPr>
              <a:lnSpc>
                <a:spcPct val="130000"/>
              </a:lnSpc>
              <a:buFont typeface="Arial" pitchFamily="34" charset="0"/>
              <a:buNone/>
            </a:pPr>
            <a:r>
              <a:rPr lang="en-US" altLang="zh-CN" sz="3600" b="1">
                <a:solidFill>
                  <a:srgbClr val="1115AB"/>
                </a:solidFill>
                <a:ea typeface="华文中宋" pitchFamily="2" charset="-122"/>
              </a:rPr>
              <a:t>“</a:t>
            </a:r>
            <a:r>
              <a:rPr lang="zh-CN" altLang="en-US" sz="3600" b="1">
                <a:solidFill>
                  <a:srgbClr val="1115AB"/>
                </a:solidFill>
                <a:ea typeface="华文中宋" pitchFamily="2" charset="-122"/>
              </a:rPr>
              <a:t>万船齐放” “突破敌阵” “占领”“进击”</a:t>
            </a:r>
          </a:p>
        </p:txBody>
      </p:sp>
      <p:sp>
        <p:nvSpPr>
          <p:cNvPr id="31752" name="Text Box 8"/>
          <p:cNvSpPr txBox="1">
            <a:spLocks noChangeArrowheads="1"/>
          </p:cNvSpPr>
          <p:nvPr/>
        </p:nvSpPr>
        <p:spPr bwMode="auto">
          <a:xfrm>
            <a:off x="2700338" y="5086350"/>
            <a:ext cx="5113337" cy="1187450"/>
          </a:xfrm>
          <a:prstGeom prst="rect">
            <a:avLst/>
          </a:prstGeom>
          <a:noFill/>
          <a:ln w="9525">
            <a:noFill/>
            <a:miter lim="800000"/>
            <a:headEnd/>
            <a:tailEnd/>
          </a:ln>
          <a:effectLst/>
        </p:spPr>
        <p:txBody>
          <a:bodyPr>
            <a:spAutoFit/>
          </a:bodyPr>
          <a:lstStyle/>
          <a:p>
            <a:pPr>
              <a:buFont typeface="Arial" pitchFamily="34" charset="0"/>
              <a:buNone/>
            </a:pPr>
            <a:r>
              <a:rPr lang="en-US" altLang="zh-CN" sz="2400">
                <a:solidFill>
                  <a:srgbClr val="3366FF"/>
                </a:solidFill>
                <a:ea typeface="华文中宋" pitchFamily="2" charset="-122"/>
              </a:rPr>
              <a:t> </a:t>
            </a:r>
            <a:r>
              <a:rPr lang="en-US" altLang="zh-CN" sz="3600" b="1">
                <a:solidFill>
                  <a:srgbClr val="1115AB"/>
                </a:solidFill>
              </a:rPr>
              <a:t>“</a:t>
            </a:r>
            <a:r>
              <a:rPr lang="zh-CN" altLang="en-US" sz="3600" b="1">
                <a:solidFill>
                  <a:srgbClr val="1115AB"/>
                </a:solidFill>
              </a:rPr>
              <a:t>军无斗志”</a:t>
            </a:r>
            <a:r>
              <a:rPr lang="zh-CN" altLang="en-US" sz="3600" b="1">
                <a:solidFill>
                  <a:srgbClr val="1115AB"/>
                </a:solidFill>
                <a:ea typeface="华文中宋" pitchFamily="2" charset="-122"/>
              </a:rPr>
              <a:t> “纷纷溃退” </a:t>
            </a:r>
            <a:r>
              <a:rPr lang="zh-CN" altLang="en-US" sz="3600" b="1">
                <a:solidFill>
                  <a:srgbClr val="1115AB"/>
                </a:solidFill>
              </a:rPr>
              <a:t>“摧枯拉朽”</a:t>
            </a:r>
          </a:p>
        </p:txBody>
      </p:sp>
      <p:sp>
        <p:nvSpPr>
          <p:cNvPr id="31753" name="Text Box 9"/>
          <p:cNvSpPr txBox="1">
            <a:spLocks noChangeArrowheads="1"/>
          </p:cNvSpPr>
          <p:nvPr/>
        </p:nvSpPr>
        <p:spPr bwMode="auto">
          <a:xfrm>
            <a:off x="1449388" y="334963"/>
            <a:ext cx="5499100" cy="823912"/>
          </a:xfrm>
          <a:prstGeom prst="rect">
            <a:avLst/>
          </a:prstGeom>
          <a:noFill/>
          <a:ln w="9525">
            <a:noFill/>
            <a:miter lim="800000"/>
            <a:headEnd/>
            <a:tailEnd/>
          </a:ln>
        </p:spPr>
        <p:txBody>
          <a:bodyPr>
            <a:spAutoFit/>
          </a:bodyPr>
          <a:lstStyle/>
          <a:p>
            <a:pPr>
              <a:buFont typeface="Arial" pitchFamily="34" charset="0"/>
              <a:buNone/>
            </a:pPr>
            <a:r>
              <a:rPr lang="en-US" altLang="zh-CN" sz="4800">
                <a:solidFill>
                  <a:srgbClr val="FF0000"/>
                </a:solidFill>
                <a:ea typeface="黑体" pitchFamily="2" charset="-122"/>
              </a:rPr>
              <a:t>8</a:t>
            </a:r>
            <a:r>
              <a:rPr lang="zh-CN" altLang="en-US" sz="4800">
                <a:solidFill>
                  <a:srgbClr val="FF0000"/>
                </a:solidFill>
                <a:ea typeface="黑体" pitchFamily="2" charset="-122"/>
              </a:rPr>
              <a:t>、字斟句酌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0-#ppt_w/2"/>
                                          </p:val>
                                        </p:tav>
                                        <p:tav tm="100000">
                                          <p:val>
                                            <p:strVal val="#ppt_x"/>
                                          </p:val>
                                        </p:tav>
                                      </p:tavLst>
                                    </p:anim>
                                    <p:anim calcmode="lin" valueType="num">
                                      <p:cBhvr additive="base">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0-#ppt_w/2"/>
                                          </p:val>
                                        </p:tav>
                                        <p:tav tm="100000">
                                          <p:val>
                                            <p:strVal val="#ppt_x"/>
                                          </p:val>
                                        </p:tav>
                                      </p:tavLst>
                                    </p:anim>
                                    <p:anim calcmode="lin" valueType="num">
                                      <p:cBhvr additive="base">
                                        <p:cTn id="14" dur="500" fill="hold"/>
                                        <p:tgtEl>
                                          <p:spTgt spid="317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8"/>
                                        </p:tgtEl>
                                        <p:attrNameLst>
                                          <p:attrName>style.visibility</p:attrName>
                                        </p:attrNameLst>
                                      </p:cBhvr>
                                      <p:to>
                                        <p:strVal val="visible"/>
                                      </p:to>
                                    </p:set>
                                    <p:anim calcmode="lin" valueType="num">
                                      <p:cBhvr additive="base">
                                        <p:cTn id="19" dur="500" fill="hold"/>
                                        <p:tgtEl>
                                          <p:spTgt spid="31748"/>
                                        </p:tgtEl>
                                        <p:attrNameLst>
                                          <p:attrName>ppt_x</p:attrName>
                                        </p:attrNameLst>
                                      </p:cBhvr>
                                      <p:tavLst>
                                        <p:tav tm="0">
                                          <p:val>
                                            <p:strVal val="0-#ppt_w/2"/>
                                          </p:val>
                                        </p:tav>
                                        <p:tav tm="100000">
                                          <p:val>
                                            <p:strVal val="#ppt_x"/>
                                          </p:val>
                                        </p:tav>
                                      </p:tavLst>
                                    </p:anim>
                                    <p:anim calcmode="lin" valueType="num">
                                      <p:cBhvr additive="base">
                                        <p:cTn id="20"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49"/>
                                        </p:tgtEl>
                                        <p:attrNameLst>
                                          <p:attrName>style.visibility</p:attrName>
                                        </p:attrNameLst>
                                      </p:cBhvr>
                                      <p:to>
                                        <p:strVal val="visible"/>
                                      </p:to>
                                    </p:set>
                                    <p:anim calcmode="lin" valueType="num">
                                      <p:cBhvr additive="base">
                                        <p:cTn id="25" dur="500" fill="hold"/>
                                        <p:tgtEl>
                                          <p:spTgt spid="31749"/>
                                        </p:tgtEl>
                                        <p:attrNameLst>
                                          <p:attrName>ppt_x</p:attrName>
                                        </p:attrNameLst>
                                      </p:cBhvr>
                                      <p:tavLst>
                                        <p:tav tm="0">
                                          <p:val>
                                            <p:strVal val="0-#ppt_w/2"/>
                                          </p:val>
                                        </p:tav>
                                        <p:tav tm="100000">
                                          <p:val>
                                            <p:strVal val="#ppt_x"/>
                                          </p:val>
                                        </p:tav>
                                      </p:tavLst>
                                    </p:anim>
                                    <p:anim calcmode="lin" valueType="num">
                                      <p:cBhvr additive="base">
                                        <p:cTn id="26"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51"/>
                                        </p:tgtEl>
                                        <p:attrNameLst>
                                          <p:attrName>style.visibility</p:attrName>
                                        </p:attrNameLst>
                                      </p:cBhvr>
                                      <p:to>
                                        <p:strVal val="visible"/>
                                      </p:to>
                                    </p:set>
                                    <p:anim calcmode="lin" valueType="num">
                                      <p:cBhvr additive="base">
                                        <p:cTn id="31" dur="500" fill="hold"/>
                                        <p:tgtEl>
                                          <p:spTgt spid="31751"/>
                                        </p:tgtEl>
                                        <p:attrNameLst>
                                          <p:attrName>ppt_x</p:attrName>
                                        </p:attrNameLst>
                                      </p:cBhvr>
                                      <p:tavLst>
                                        <p:tav tm="0">
                                          <p:val>
                                            <p:strVal val="0-#ppt_w/2"/>
                                          </p:val>
                                        </p:tav>
                                        <p:tav tm="100000">
                                          <p:val>
                                            <p:strVal val="#ppt_x"/>
                                          </p:val>
                                        </p:tav>
                                      </p:tavLst>
                                    </p:anim>
                                    <p:anim calcmode="lin" valueType="num">
                                      <p:cBhvr additive="base">
                                        <p:cTn id="32"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50"/>
                                        </p:tgtEl>
                                        <p:attrNameLst>
                                          <p:attrName>style.visibility</p:attrName>
                                        </p:attrNameLst>
                                      </p:cBhvr>
                                      <p:to>
                                        <p:strVal val="visible"/>
                                      </p:to>
                                    </p:set>
                                    <p:anim calcmode="lin" valueType="num">
                                      <p:cBhvr additive="base">
                                        <p:cTn id="37" dur="500" fill="hold"/>
                                        <p:tgtEl>
                                          <p:spTgt spid="31750"/>
                                        </p:tgtEl>
                                        <p:attrNameLst>
                                          <p:attrName>ppt_x</p:attrName>
                                        </p:attrNameLst>
                                      </p:cBhvr>
                                      <p:tavLst>
                                        <p:tav tm="0">
                                          <p:val>
                                            <p:strVal val="0-#ppt_w/2"/>
                                          </p:val>
                                        </p:tav>
                                        <p:tav tm="100000">
                                          <p:val>
                                            <p:strVal val="#ppt_x"/>
                                          </p:val>
                                        </p:tav>
                                      </p:tavLst>
                                    </p:anim>
                                    <p:anim calcmode="lin" valueType="num">
                                      <p:cBhvr additive="base">
                                        <p:cTn id="3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52"/>
                                        </p:tgtEl>
                                        <p:attrNameLst>
                                          <p:attrName>style.visibility</p:attrName>
                                        </p:attrNameLst>
                                      </p:cBhvr>
                                      <p:to>
                                        <p:strVal val="visible"/>
                                      </p:to>
                                    </p:set>
                                    <p:anim calcmode="lin" valueType="num">
                                      <p:cBhvr additive="base">
                                        <p:cTn id="43" dur="500" fill="hold"/>
                                        <p:tgtEl>
                                          <p:spTgt spid="31752"/>
                                        </p:tgtEl>
                                        <p:attrNameLst>
                                          <p:attrName>ppt_x</p:attrName>
                                        </p:attrNameLst>
                                      </p:cBhvr>
                                      <p:tavLst>
                                        <p:tav tm="0">
                                          <p:val>
                                            <p:strVal val="0-#ppt_w/2"/>
                                          </p:val>
                                        </p:tav>
                                        <p:tav tm="100000">
                                          <p:val>
                                            <p:strVal val="#ppt_x"/>
                                          </p:val>
                                        </p:tav>
                                      </p:tavLst>
                                    </p:anim>
                                    <p:anim calcmode="lin" valueType="num">
                                      <p:cBhvr additive="base">
                                        <p:cTn id="44" dur="500" fill="hold"/>
                                        <p:tgtEl>
                                          <p:spTgt spid="317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utoUpdateAnimBg="0"/>
      <p:bldP spid="31748" grpId="0" autoUpdateAnimBg="0"/>
      <p:bldP spid="31749" grpId="0" autoUpdateAnimBg="0"/>
      <p:bldP spid="31750" grpId="0" autoUpdateAnimBg="0"/>
      <p:bldP spid="31751" grpId="0" autoUpdateAnimBg="0"/>
      <p:bldP spid="3175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79388" y="549275"/>
            <a:ext cx="8535987" cy="579438"/>
          </a:xfrm>
          <a:prstGeom prst="rect">
            <a:avLst/>
          </a:prstGeom>
          <a:noFill/>
          <a:ln w="9525">
            <a:noFill/>
            <a:miter lim="800000"/>
            <a:headEnd/>
            <a:tailEnd/>
          </a:ln>
          <a:effectLst/>
        </p:spPr>
        <p:txBody>
          <a:bodyPr wrap="none">
            <a:spAutoFit/>
          </a:bodyPr>
          <a:lstStyle/>
          <a:p>
            <a:pPr>
              <a:buFont typeface="Arial" pitchFamily="34" charset="0"/>
              <a:buNone/>
            </a:pPr>
            <a:r>
              <a:rPr lang="zh-CN" altLang="en-US" sz="3200" b="1"/>
              <a:t>3）、导语中的“</a:t>
            </a:r>
            <a:r>
              <a:rPr lang="zh-CN" altLang="en-US" sz="3200" b="1">
                <a:solidFill>
                  <a:srgbClr val="FF0000"/>
                </a:solidFill>
              </a:rPr>
              <a:t>大约</a:t>
            </a:r>
            <a:r>
              <a:rPr lang="zh-CN" altLang="en-US" sz="3200" b="1"/>
              <a:t>”一词能否删掉，为什么？</a:t>
            </a:r>
          </a:p>
        </p:txBody>
      </p:sp>
      <p:sp>
        <p:nvSpPr>
          <p:cNvPr id="32771" name="Text Box 3"/>
          <p:cNvSpPr txBox="1">
            <a:spLocks noChangeArrowheads="1"/>
          </p:cNvSpPr>
          <p:nvPr/>
        </p:nvSpPr>
        <p:spPr bwMode="auto">
          <a:xfrm>
            <a:off x="179388" y="1341438"/>
            <a:ext cx="8964612" cy="1554162"/>
          </a:xfrm>
          <a:prstGeom prst="rect">
            <a:avLst/>
          </a:prstGeom>
          <a:noFill/>
          <a:ln w="9525">
            <a:noFill/>
            <a:miter lim="800000"/>
            <a:headEnd/>
            <a:tailEnd/>
          </a:ln>
          <a:effectLst/>
        </p:spPr>
        <p:txBody>
          <a:bodyPr>
            <a:spAutoFit/>
          </a:bodyPr>
          <a:lstStyle/>
          <a:p>
            <a:pPr>
              <a:buFont typeface="Arial" pitchFamily="34" charset="0"/>
              <a:buNone/>
            </a:pPr>
            <a:r>
              <a:rPr lang="zh-CN" altLang="en-US" sz="3200" b="1"/>
              <a:t>4）试找出“不到二十四小时，三十万人民解放军即已突破敌阵，占领南岸广大地区。”一句中表现我军攻势猛烈、势如破竹的词语，并加以分析。</a:t>
            </a:r>
          </a:p>
        </p:txBody>
      </p:sp>
      <p:sp>
        <p:nvSpPr>
          <p:cNvPr id="32772" name="Text Box 4"/>
          <p:cNvSpPr txBox="1">
            <a:spLocks noChangeArrowheads="1"/>
          </p:cNvSpPr>
          <p:nvPr/>
        </p:nvSpPr>
        <p:spPr bwMode="auto">
          <a:xfrm>
            <a:off x="323850" y="2924175"/>
            <a:ext cx="6618288" cy="579438"/>
          </a:xfrm>
          <a:prstGeom prst="rect">
            <a:avLst/>
          </a:prstGeom>
          <a:noFill/>
          <a:ln w="9525">
            <a:noFill/>
            <a:miter lim="800000"/>
            <a:headEnd/>
            <a:tailEnd/>
          </a:ln>
          <a:effectLst/>
        </p:spPr>
        <p:txBody>
          <a:bodyPr wrap="none">
            <a:spAutoFit/>
          </a:bodyPr>
          <a:lstStyle/>
          <a:p>
            <a:pPr>
              <a:buFont typeface="Arial" pitchFamily="34" charset="0"/>
              <a:buNone/>
            </a:pPr>
            <a:r>
              <a:rPr lang="en-US" altLang="zh-CN" sz="3200" b="1"/>
              <a:t> </a:t>
            </a:r>
            <a:r>
              <a:rPr lang="zh-CN" altLang="en-US" sz="3200" b="1"/>
              <a:t>5）、试分析下列红色词语的作用：</a:t>
            </a:r>
          </a:p>
        </p:txBody>
      </p:sp>
      <p:sp>
        <p:nvSpPr>
          <p:cNvPr id="32773" name="Text Box 5"/>
          <p:cNvSpPr txBox="1">
            <a:spLocks noChangeArrowheads="1"/>
          </p:cNvSpPr>
          <p:nvPr/>
        </p:nvSpPr>
        <p:spPr bwMode="auto">
          <a:xfrm>
            <a:off x="576263" y="3716338"/>
            <a:ext cx="8567737" cy="1554162"/>
          </a:xfrm>
          <a:prstGeom prst="rect">
            <a:avLst/>
          </a:prstGeom>
          <a:noFill/>
          <a:ln w="9525">
            <a:noFill/>
            <a:miter lim="800000"/>
            <a:headEnd/>
            <a:tailEnd/>
          </a:ln>
          <a:effectLst/>
        </p:spPr>
        <p:txBody>
          <a:bodyPr>
            <a:spAutoFit/>
          </a:bodyPr>
          <a:lstStyle/>
          <a:p>
            <a:pPr>
              <a:buFont typeface="Arial" pitchFamily="34" charset="0"/>
              <a:buNone/>
            </a:pPr>
            <a:r>
              <a:rPr lang="en-US" altLang="zh-CN" sz="3200" b="1"/>
              <a:t>①</a:t>
            </a:r>
            <a:r>
              <a:rPr lang="zh-CN" altLang="en-US" sz="3200" b="1"/>
              <a:t>国民党反动派</a:t>
            </a:r>
            <a:r>
              <a:rPr lang="zh-CN" altLang="en-US" sz="3200" b="1">
                <a:solidFill>
                  <a:srgbClr val="FF0000"/>
                </a:solidFill>
              </a:rPr>
              <a:t>经营了三个半月</a:t>
            </a:r>
            <a:r>
              <a:rPr lang="zh-CN" altLang="en-US" sz="3200" b="1"/>
              <a:t>的长江防线，遇着人民解放军</a:t>
            </a:r>
            <a:r>
              <a:rPr lang="zh-CN" altLang="en-US" sz="3200" b="1">
                <a:solidFill>
                  <a:srgbClr val="FF0000"/>
                </a:solidFill>
              </a:rPr>
              <a:t>好似摧枯拉朽，军无斗志，纷纷溃退</a:t>
            </a:r>
            <a:r>
              <a:rPr lang="zh-CN" altLang="en-US" sz="3200" b="1"/>
              <a:t>。</a:t>
            </a:r>
          </a:p>
        </p:txBody>
      </p:sp>
      <p:sp>
        <p:nvSpPr>
          <p:cNvPr id="32774" name="Text Box 6"/>
          <p:cNvSpPr txBox="1">
            <a:spLocks noChangeArrowheads="1"/>
          </p:cNvSpPr>
          <p:nvPr/>
        </p:nvSpPr>
        <p:spPr bwMode="auto">
          <a:xfrm>
            <a:off x="395288" y="5373688"/>
            <a:ext cx="8310562" cy="579437"/>
          </a:xfrm>
          <a:prstGeom prst="rect">
            <a:avLst/>
          </a:prstGeom>
          <a:noFill/>
          <a:ln w="9525">
            <a:noFill/>
            <a:miter lim="800000"/>
            <a:headEnd/>
            <a:tailEnd/>
          </a:ln>
          <a:effectLst/>
        </p:spPr>
        <p:txBody>
          <a:bodyPr wrap="none">
            <a:spAutoFit/>
          </a:bodyPr>
          <a:lstStyle/>
          <a:p>
            <a:pPr>
              <a:buFont typeface="Arial" pitchFamily="34" charset="0"/>
              <a:buNone/>
            </a:pPr>
            <a:r>
              <a:rPr lang="en-US" altLang="zh-CN" sz="3200" b="1"/>
              <a:t>②</a:t>
            </a:r>
            <a:r>
              <a:rPr lang="zh-CN" altLang="en-US" sz="3200" b="1"/>
              <a:t>长江</a:t>
            </a:r>
            <a:r>
              <a:rPr lang="zh-CN" altLang="en-US" sz="3200" b="1">
                <a:solidFill>
                  <a:srgbClr val="FF0000"/>
                </a:solidFill>
              </a:rPr>
              <a:t>风平浪静</a:t>
            </a:r>
            <a:r>
              <a:rPr lang="zh-CN" altLang="en-US" sz="3200" b="1"/>
              <a:t>，我军</a:t>
            </a:r>
            <a:r>
              <a:rPr lang="zh-CN" altLang="en-US" sz="3200" b="1">
                <a:solidFill>
                  <a:srgbClr val="FF0000"/>
                </a:solidFill>
              </a:rPr>
              <a:t>万船齐放</a:t>
            </a:r>
            <a:r>
              <a:rPr lang="zh-CN" altLang="en-US" sz="3200" b="1"/>
              <a:t>，</a:t>
            </a:r>
            <a:r>
              <a:rPr lang="zh-CN" altLang="en-US" sz="3200" b="1">
                <a:solidFill>
                  <a:srgbClr val="FF0000"/>
                </a:solidFill>
              </a:rPr>
              <a:t>直取对岸</a:t>
            </a:r>
            <a:r>
              <a:rPr lang="zh-CN" altLang="en-US" sz="3200" b="1"/>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Effect transition="in" filter="fade">
                                      <p:cBhvr>
                                        <p:cTn id="9" dur="1000"/>
                                        <p:tgtEl>
                                          <p:spTgt spid="3277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2771"/>
                                        </p:tgtEl>
                                        <p:attrNameLst>
                                          <p:attrName>style.visibility</p:attrName>
                                        </p:attrNameLst>
                                      </p:cBhvr>
                                      <p:to>
                                        <p:strVal val="visible"/>
                                      </p:to>
                                    </p:set>
                                    <p:anim calcmode="lin" valueType="num">
                                      <p:cBhvr>
                                        <p:cTn id="14" dur="1000" fill="hold"/>
                                        <p:tgtEl>
                                          <p:spTgt spid="32771"/>
                                        </p:tgtEl>
                                        <p:attrNameLst>
                                          <p:attrName>ppt_w</p:attrName>
                                        </p:attrNameLst>
                                      </p:cBhvr>
                                      <p:tavLst>
                                        <p:tav tm="0">
                                          <p:val>
                                            <p:fltVal val="0"/>
                                          </p:val>
                                        </p:tav>
                                        <p:tav tm="100000">
                                          <p:val>
                                            <p:strVal val="#ppt_w"/>
                                          </p:val>
                                        </p:tav>
                                      </p:tavLst>
                                    </p:anim>
                                    <p:anim calcmode="lin" valueType="num">
                                      <p:cBhvr>
                                        <p:cTn id="15" dur="1000" fill="hold"/>
                                        <p:tgtEl>
                                          <p:spTgt spid="32771"/>
                                        </p:tgtEl>
                                        <p:attrNameLst>
                                          <p:attrName>ppt_h</p:attrName>
                                        </p:attrNameLst>
                                      </p:cBhvr>
                                      <p:tavLst>
                                        <p:tav tm="0">
                                          <p:val>
                                            <p:fltVal val="0"/>
                                          </p:val>
                                        </p:tav>
                                        <p:tav tm="100000">
                                          <p:val>
                                            <p:strVal val="#ppt_h"/>
                                          </p:val>
                                        </p:tav>
                                      </p:tavLst>
                                    </p:anim>
                                    <p:animEffect transition="in" filter="fade">
                                      <p:cBhvr>
                                        <p:cTn id="16" dur="1000"/>
                                        <p:tgtEl>
                                          <p:spTgt spid="3277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2772"/>
                                        </p:tgtEl>
                                        <p:attrNameLst>
                                          <p:attrName>style.visibility</p:attrName>
                                        </p:attrNameLst>
                                      </p:cBhvr>
                                      <p:to>
                                        <p:strVal val="visible"/>
                                      </p:to>
                                    </p:set>
                                    <p:anim calcmode="lin" valueType="num">
                                      <p:cBhvr>
                                        <p:cTn id="21" dur="1000" fill="hold"/>
                                        <p:tgtEl>
                                          <p:spTgt spid="32772"/>
                                        </p:tgtEl>
                                        <p:attrNameLst>
                                          <p:attrName>ppt_w</p:attrName>
                                        </p:attrNameLst>
                                      </p:cBhvr>
                                      <p:tavLst>
                                        <p:tav tm="0">
                                          <p:val>
                                            <p:fltVal val="0"/>
                                          </p:val>
                                        </p:tav>
                                        <p:tav tm="100000">
                                          <p:val>
                                            <p:strVal val="#ppt_w"/>
                                          </p:val>
                                        </p:tav>
                                      </p:tavLst>
                                    </p:anim>
                                    <p:anim calcmode="lin" valueType="num">
                                      <p:cBhvr>
                                        <p:cTn id="22" dur="1000" fill="hold"/>
                                        <p:tgtEl>
                                          <p:spTgt spid="32772"/>
                                        </p:tgtEl>
                                        <p:attrNameLst>
                                          <p:attrName>ppt_h</p:attrName>
                                        </p:attrNameLst>
                                      </p:cBhvr>
                                      <p:tavLst>
                                        <p:tav tm="0">
                                          <p:val>
                                            <p:fltVal val="0"/>
                                          </p:val>
                                        </p:tav>
                                        <p:tav tm="100000">
                                          <p:val>
                                            <p:strVal val="#ppt_h"/>
                                          </p:val>
                                        </p:tav>
                                      </p:tavLst>
                                    </p:anim>
                                    <p:animEffect transition="in" filter="fade">
                                      <p:cBhvr>
                                        <p:cTn id="23" dur="1000"/>
                                        <p:tgtEl>
                                          <p:spTgt spid="3277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2773"/>
                                        </p:tgtEl>
                                        <p:attrNameLst>
                                          <p:attrName>style.visibility</p:attrName>
                                        </p:attrNameLst>
                                      </p:cBhvr>
                                      <p:to>
                                        <p:strVal val="visible"/>
                                      </p:to>
                                    </p:set>
                                    <p:anim calcmode="lin" valueType="num">
                                      <p:cBhvr>
                                        <p:cTn id="28" dur="1000" fill="hold"/>
                                        <p:tgtEl>
                                          <p:spTgt spid="32773"/>
                                        </p:tgtEl>
                                        <p:attrNameLst>
                                          <p:attrName>ppt_w</p:attrName>
                                        </p:attrNameLst>
                                      </p:cBhvr>
                                      <p:tavLst>
                                        <p:tav tm="0">
                                          <p:val>
                                            <p:fltVal val="0"/>
                                          </p:val>
                                        </p:tav>
                                        <p:tav tm="100000">
                                          <p:val>
                                            <p:strVal val="#ppt_w"/>
                                          </p:val>
                                        </p:tav>
                                      </p:tavLst>
                                    </p:anim>
                                    <p:anim calcmode="lin" valueType="num">
                                      <p:cBhvr>
                                        <p:cTn id="29" dur="1000" fill="hold"/>
                                        <p:tgtEl>
                                          <p:spTgt spid="32773"/>
                                        </p:tgtEl>
                                        <p:attrNameLst>
                                          <p:attrName>ppt_h</p:attrName>
                                        </p:attrNameLst>
                                      </p:cBhvr>
                                      <p:tavLst>
                                        <p:tav tm="0">
                                          <p:val>
                                            <p:fltVal val="0"/>
                                          </p:val>
                                        </p:tav>
                                        <p:tav tm="100000">
                                          <p:val>
                                            <p:strVal val="#ppt_h"/>
                                          </p:val>
                                        </p:tav>
                                      </p:tavLst>
                                    </p:anim>
                                    <p:animEffect transition="in" filter="fade">
                                      <p:cBhvr>
                                        <p:cTn id="30" dur="1000"/>
                                        <p:tgtEl>
                                          <p:spTgt spid="3277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2774"/>
                                        </p:tgtEl>
                                        <p:attrNameLst>
                                          <p:attrName>style.visibility</p:attrName>
                                        </p:attrNameLst>
                                      </p:cBhvr>
                                      <p:to>
                                        <p:strVal val="visible"/>
                                      </p:to>
                                    </p:set>
                                    <p:anim calcmode="lin" valueType="num">
                                      <p:cBhvr>
                                        <p:cTn id="35" dur="1000" fill="hold"/>
                                        <p:tgtEl>
                                          <p:spTgt spid="32774"/>
                                        </p:tgtEl>
                                        <p:attrNameLst>
                                          <p:attrName>ppt_w</p:attrName>
                                        </p:attrNameLst>
                                      </p:cBhvr>
                                      <p:tavLst>
                                        <p:tav tm="0">
                                          <p:val>
                                            <p:fltVal val="0"/>
                                          </p:val>
                                        </p:tav>
                                        <p:tav tm="100000">
                                          <p:val>
                                            <p:strVal val="#ppt_w"/>
                                          </p:val>
                                        </p:tav>
                                      </p:tavLst>
                                    </p:anim>
                                    <p:anim calcmode="lin" valueType="num">
                                      <p:cBhvr>
                                        <p:cTn id="36" dur="1000" fill="hold"/>
                                        <p:tgtEl>
                                          <p:spTgt spid="32774"/>
                                        </p:tgtEl>
                                        <p:attrNameLst>
                                          <p:attrName>ppt_h</p:attrName>
                                        </p:attrNameLst>
                                      </p:cBhvr>
                                      <p:tavLst>
                                        <p:tav tm="0">
                                          <p:val>
                                            <p:fltVal val="0"/>
                                          </p:val>
                                        </p:tav>
                                        <p:tav tm="100000">
                                          <p:val>
                                            <p:strVal val="#ppt_h"/>
                                          </p:val>
                                        </p:tav>
                                      </p:tavLst>
                                    </p:anim>
                                    <p:animEffect transition="in" filter="fade">
                                      <p:cBhvr>
                                        <p:cTn id="37" dur="10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utoUpdateAnimBg="0"/>
      <p:bldP spid="32772" grpId="0" autoUpdateAnimBg="0"/>
      <p:bldP spid="32773" grpId="0" autoUpdateAnimBg="0"/>
      <p:bldP spid="3277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252413" y="188913"/>
            <a:ext cx="8567737" cy="1738312"/>
          </a:xfrm>
          <a:prstGeom prst="rect">
            <a:avLst/>
          </a:prstGeom>
          <a:noFill/>
          <a:ln w="9525">
            <a:noFill/>
            <a:miter lim="800000"/>
            <a:headEnd/>
            <a:tailEnd/>
          </a:ln>
          <a:effectLst/>
        </p:spPr>
        <p:txBody>
          <a:bodyPr anchor="ctr">
            <a:spAutoFit/>
          </a:bodyPr>
          <a:lstStyle/>
          <a:p>
            <a:pPr>
              <a:buFont typeface="Arial" pitchFamily="34" charset="0"/>
              <a:buNone/>
            </a:pPr>
            <a:r>
              <a:rPr lang="en-US" altLang="zh-CN" sz="3600" b="1">
                <a:ea typeface="华文中宋" pitchFamily="2" charset="-122"/>
              </a:rPr>
              <a:t>6</a:t>
            </a:r>
            <a:r>
              <a:rPr lang="zh-CN" altLang="en-US" sz="3600" b="1">
                <a:ea typeface="华文中宋" pitchFamily="2" charset="-122"/>
              </a:rPr>
              <a:t>）、</a:t>
            </a:r>
            <a:r>
              <a:rPr lang="zh-CN" altLang="en-US" sz="3600" b="1"/>
              <a:t>据了解，渡江战役要有百万大军渡江，那么，</a:t>
            </a:r>
            <a:r>
              <a:rPr lang="zh-CN" altLang="en-US" sz="3600" b="1">
                <a:ea typeface="华文中宋" pitchFamily="2" charset="-122"/>
              </a:rPr>
              <a:t>标题中的“</a:t>
            </a:r>
            <a:r>
              <a:rPr lang="zh-CN" altLang="en-US" sz="3600" b="1">
                <a:solidFill>
                  <a:srgbClr val="FF0000"/>
                </a:solidFill>
                <a:ea typeface="华文中宋" pitchFamily="2" charset="-122"/>
              </a:rPr>
              <a:t>三十万大军</a:t>
            </a:r>
            <a:r>
              <a:rPr lang="zh-CN" altLang="en-US" sz="3600" b="1">
                <a:ea typeface="华文中宋" pitchFamily="2" charset="-122"/>
              </a:rPr>
              <a:t>”改为“</a:t>
            </a:r>
            <a:r>
              <a:rPr lang="zh-CN" altLang="en-US" sz="3600" b="1">
                <a:solidFill>
                  <a:srgbClr val="FF0000"/>
                </a:solidFill>
              </a:rPr>
              <a:t>百万大军</a:t>
            </a:r>
            <a:r>
              <a:rPr lang="zh-CN" altLang="en-US" sz="3600" b="1">
                <a:ea typeface="华文中宋" pitchFamily="2" charset="-122"/>
              </a:rPr>
              <a:t>”行不行？ </a:t>
            </a:r>
          </a:p>
        </p:txBody>
      </p:sp>
      <p:sp>
        <p:nvSpPr>
          <p:cNvPr id="33795" name="Rectangle 3"/>
          <p:cNvSpPr>
            <a:spLocks noChangeArrowheads="1"/>
          </p:cNvSpPr>
          <p:nvPr/>
        </p:nvSpPr>
        <p:spPr bwMode="auto">
          <a:xfrm>
            <a:off x="971550" y="1989138"/>
            <a:ext cx="7042150" cy="641350"/>
          </a:xfrm>
          <a:prstGeom prst="rect">
            <a:avLst/>
          </a:prstGeom>
          <a:noFill/>
          <a:ln w="9525">
            <a:noFill/>
            <a:miter lim="800000"/>
            <a:headEnd/>
            <a:tailEnd/>
          </a:ln>
          <a:effectLst/>
        </p:spPr>
        <p:txBody>
          <a:bodyPr wrap="none" anchor="ctr">
            <a:spAutoFit/>
          </a:bodyPr>
          <a:lstStyle/>
          <a:p>
            <a:pPr>
              <a:buFont typeface="Arial" pitchFamily="34" charset="0"/>
              <a:buNone/>
            </a:pPr>
            <a:r>
              <a:rPr lang="zh-CN" altLang="en-US" sz="3600" b="1">
                <a:solidFill>
                  <a:srgbClr val="1115AB"/>
                </a:solidFill>
                <a:ea typeface="华文中宋" pitchFamily="2" charset="-122"/>
              </a:rPr>
              <a:t>不行。因为消息必须具有</a:t>
            </a:r>
            <a:r>
              <a:rPr lang="zh-CN" altLang="en-US" sz="3600" b="1">
                <a:solidFill>
                  <a:srgbClr val="FF0000"/>
                </a:solidFill>
                <a:ea typeface="华文中宋" pitchFamily="2" charset="-122"/>
              </a:rPr>
              <a:t>真实性</a:t>
            </a:r>
            <a:r>
              <a:rPr lang="zh-CN" altLang="en-US" sz="3600" b="1">
                <a:ea typeface="华文中宋" pitchFamily="2" charset="-122"/>
              </a:rPr>
              <a:t>。</a:t>
            </a:r>
          </a:p>
        </p:txBody>
      </p:sp>
      <p:sp>
        <p:nvSpPr>
          <p:cNvPr id="33796" name="Rectangle 4"/>
          <p:cNvSpPr>
            <a:spLocks noChangeArrowheads="1"/>
          </p:cNvSpPr>
          <p:nvPr/>
        </p:nvSpPr>
        <p:spPr bwMode="auto">
          <a:xfrm>
            <a:off x="0" y="2835275"/>
            <a:ext cx="9144000" cy="1187450"/>
          </a:xfrm>
          <a:prstGeom prst="rect">
            <a:avLst/>
          </a:prstGeom>
          <a:noFill/>
          <a:ln w="9525">
            <a:noFill/>
            <a:miter lim="800000"/>
            <a:headEnd/>
            <a:tailEnd/>
          </a:ln>
          <a:effectLst/>
        </p:spPr>
        <p:txBody>
          <a:bodyPr anchor="ctr">
            <a:spAutoFit/>
          </a:bodyPr>
          <a:lstStyle/>
          <a:p>
            <a:pPr>
              <a:buFont typeface="Arial" pitchFamily="34" charset="0"/>
              <a:buNone/>
            </a:pPr>
            <a:r>
              <a:rPr lang="zh-CN" altLang="en-US" sz="2800" b="1">
                <a:ea typeface="华文中宋" pitchFamily="2" charset="-122"/>
              </a:rPr>
              <a:t>  </a:t>
            </a:r>
            <a:r>
              <a:rPr lang="en-US" altLang="zh-CN" sz="3600" b="1">
                <a:ea typeface="华文中宋" pitchFamily="2" charset="-122"/>
              </a:rPr>
              <a:t>7</a:t>
            </a:r>
            <a:r>
              <a:rPr lang="zh-CN" altLang="en-US" sz="3600" b="1">
                <a:ea typeface="华文中宋" pitchFamily="2" charset="-122"/>
              </a:rPr>
              <a:t>）、那么，等所有大军渡江胜利之后再写消息</a:t>
            </a:r>
            <a:r>
              <a:rPr lang="en-US" sz="3600" b="1">
                <a:ea typeface="华文中宋" pitchFamily="2" charset="-122"/>
              </a:rPr>
              <a:t>发表，不可以吗？ </a:t>
            </a:r>
          </a:p>
        </p:txBody>
      </p:sp>
      <p:sp>
        <p:nvSpPr>
          <p:cNvPr id="33797" name="Rectangle 5"/>
          <p:cNvSpPr>
            <a:spLocks noChangeArrowheads="1"/>
          </p:cNvSpPr>
          <p:nvPr/>
        </p:nvSpPr>
        <p:spPr bwMode="auto">
          <a:xfrm>
            <a:off x="468313" y="4076700"/>
            <a:ext cx="8339137" cy="1187450"/>
          </a:xfrm>
          <a:prstGeom prst="rect">
            <a:avLst/>
          </a:prstGeom>
          <a:noFill/>
          <a:ln w="9525">
            <a:noFill/>
            <a:miter lim="800000"/>
            <a:headEnd/>
            <a:tailEnd/>
          </a:ln>
          <a:effectLst/>
        </p:spPr>
        <p:txBody>
          <a:bodyPr wrap="none" anchor="ctr">
            <a:spAutoFit/>
          </a:bodyPr>
          <a:lstStyle/>
          <a:p>
            <a:pPr>
              <a:buFont typeface="Arial" pitchFamily="34" charset="0"/>
              <a:buNone/>
            </a:pPr>
            <a:r>
              <a:rPr lang="zh-CN" altLang="en-US" sz="2400" b="1">
                <a:solidFill>
                  <a:srgbClr val="1115AB"/>
                </a:solidFill>
                <a:ea typeface="华文中宋" pitchFamily="2" charset="-122"/>
              </a:rPr>
              <a:t>        </a:t>
            </a:r>
            <a:r>
              <a:rPr lang="en-US" altLang="zh-CN" sz="2400" b="1">
                <a:solidFill>
                  <a:srgbClr val="1115AB"/>
                </a:solidFill>
                <a:ea typeface="华文中宋" pitchFamily="2" charset="-122"/>
              </a:rPr>
              <a:t>  </a:t>
            </a:r>
            <a:r>
              <a:rPr lang="zh-CN" altLang="en-US" sz="3600" b="1">
                <a:solidFill>
                  <a:srgbClr val="1115AB"/>
                </a:solidFill>
                <a:ea typeface="华文中宋" pitchFamily="2" charset="-122"/>
              </a:rPr>
              <a:t>不可以，因为这样的好消息必须及时</a:t>
            </a:r>
          </a:p>
          <a:p>
            <a:pPr>
              <a:buFont typeface="Arial" pitchFamily="34" charset="0"/>
              <a:buNone/>
            </a:pPr>
            <a:r>
              <a:rPr lang="zh-CN" altLang="en-US" sz="3600" b="1">
                <a:solidFill>
                  <a:srgbClr val="1115AB"/>
                </a:solidFill>
                <a:ea typeface="华文中宋" pitchFamily="2" charset="-122"/>
              </a:rPr>
              <a:t>告诉给全国人民。</a:t>
            </a:r>
          </a:p>
        </p:txBody>
      </p:sp>
      <p:sp>
        <p:nvSpPr>
          <p:cNvPr id="33798" name="Rectangle 6"/>
          <p:cNvSpPr>
            <a:spLocks noChangeArrowheads="1"/>
          </p:cNvSpPr>
          <p:nvPr/>
        </p:nvSpPr>
        <p:spPr bwMode="auto">
          <a:xfrm>
            <a:off x="1260475" y="5373688"/>
            <a:ext cx="4756150" cy="641350"/>
          </a:xfrm>
          <a:prstGeom prst="rect">
            <a:avLst/>
          </a:prstGeom>
          <a:noFill/>
          <a:ln w="9525">
            <a:noFill/>
            <a:miter lim="800000"/>
            <a:headEnd/>
            <a:tailEnd/>
          </a:ln>
          <a:effectLst/>
        </p:spPr>
        <p:txBody>
          <a:bodyPr wrap="none">
            <a:spAutoFit/>
          </a:bodyPr>
          <a:lstStyle/>
          <a:p>
            <a:pPr>
              <a:buFont typeface="Arial" pitchFamily="34" charset="0"/>
              <a:buNone/>
            </a:pPr>
            <a:r>
              <a:rPr lang="zh-CN" altLang="en-US" sz="3600" b="1">
                <a:solidFill>
                  <a:srgbClr val="1115AB"/>
                </a:solidFill>
                <a:ea typeface="华文中宋" pitchFamily="2" charset="-122"/>
              </a:rPr>
              <a:t>消息必须具有</a:t>
            </a:r>
            <a:r>
              <a:rPr lang="zh-CN" altLang="en-US" sz="3600" b="1">
                <a:solidFill>
                  <a:srgbClr val="FF0000"/>
                </a:solidFill>
                <a:ea typeface="华文中宋" pitchFamily="2" charset="-122"/>
              </a:rPr>
              <a:t>及时性</a:t>
            </a:r>
            <a:r>
              <a:rPr lang="zh-CN" altLang="en-US" sz="3600" b="1">
                <a:ea typeface="华文中宋"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Effect transition="in" filter="slide(fromBottom)">
                                      <p:cBhvr>
                                        <p:cTn id="13" dur="500"/>
                                        <p:tgtEl>
                                          <p:spTgt spid="3379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3796"/>
                                        </p:tgtEl>
                                        <p:attrNameLst>
                                          <p:attrName>style.visibility</p:attrName>
                                        </p:attrNameLst>
                                      </p:cBhvr>
                                      <p:to>
                                        <p:strVal val="visible"/>
                                      </p:to>
                                    </p:set>
                                    <p:animEffect transition="in" filter="fade">
                                      <p:cBhvr>
                                        <p:cTn id="18" dur="2000"/>
                                        <p:tgtEl>
                                          <p:spTgt spid="3379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3797"/>
                                        </p:tgtEl>
                                        <p:attrNameLst>
                                          <p:attrName>style.visibility</p:attrName>
                                        </p:attrNameLst>
                                      </p:cBhvr>
                                      <p:to>
                                        <p:strVal val="visible"/>
                                      </p:to>
                                    </p:set>
                                    <p:animEffect transition="in" filter="slide(fromBottom)">
                                      <p:cBhvr>
                                        <p:cTn id="23" dur="500"/>
                                        <p:tgtEl>
                                          <p:spTgt spid="3379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3798"/>
                                        </p:tgtEl>
                                        <p:attrNameLst>
                                          <p:attrName>style.visibility</p:attrName>
                                        </p:attrNameLst>
                                      </p:cBhvr>
                                      <p:to>
                                        <p:strVal val="visible"/>
                                      </p:to>
                                    </p:set>
                                    <p:animEffect transition="in" filter="fade">
                                      <p:cBhvr>
                                        <p:cTn id="28"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utoUpdateAnimBg="0"/>
      <p:bldP spid="33796" grpId="0" autoUpdateAnimBg="0"/>
      <p:bldP spid="33797" grpId="0" autoUpdateAnimBg="0"/>
      <p:bldP spid="3379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539750" y="0"/>
            <a:ext cx="7467600" cy="1143000"/>
          </a:xfrm>
        </p:spPr>
        <p:txBody>
          <a:bodyPr anchor="b"/>
          <a:lstStyle/>
          <a:p>
            <a:r>
              <a:rPr lang="zh-CN" altLang="en-US" sz="4000" b="1">
                <a:solidFill>
                  <a:srgbClr val="FF0000"/>
                </a:solidFill>
              </a:rPr>
              <a:t>毛泽东最广为流传的八句话：</a:t>
            </a:r>
          </a:p>
        </p:txBody>
      </p:sp>
      <p:sp>
        <p:nvSpPr>
          <p:cNvPr id="35843" name="Rectangle 3"/>
          <p:cNvSpPr>
            <a:spLocks noGrp="1" noChangeArrowheads="1"/>
          </p:cNvSpPr>
          <p:nvPr>
            <p:ph sz="quarter" idx="4294967295"/>
          </p:nvPr>
        </p:nvSpPr>
        <p:spPr>
          <a:xfrm>
            <a:off x="0" y="1412875"/>
            <a:ext cx="9145588" cy="4525963"/>
          </a:xfrm>
        </p:spPr>
        <p:txBody>
          <a:bodyPr/>
          <a:lstStyle/>
          <a:p>
            <a:r>
              <a:rPr lang="zh-CN" altLang="en-US" b="1"/>
              <a:t>最鼓舞人心的一句话</a:t>
            </a:r>
            <a:r>
              <a:rPr lang="en-US" b="1"/>
              <a:t>---</a:t>
            </a:r>
            <a:r>
              <a:rPr lang="zh-CN" altLang="en-US" b="1"/>
              <a:t>星星之火，可以燎原。</a:t>
            </a:r>
          </a:p>
          <a:p>
            <a:r>
              <a:rPr lang="zh-CN" altLang="en-US" b="1"/>
              <a:t>最豪迈最傲气的一句话</a:t>
            </a:r>
            <a:r>
              <a:rPr lang="en-US" b="1"/>
              <a:t>---</a:t>
            </a:r>
            <a:r>
              <a:rPr lang="zh-CN" altLang="en-US" b="1"/>
              <a:t>一切反对派都是纸老虎。</a:t>
            </a:r>
          </a:p>
          <a:p>
            <a:r>
              <a:rPr lang="zh-CN" altLang="en-US" b="1"/>
              <a:t>一条千古不变的真理</a:t>
            </a:r>
            <a:r>
              <a:rPr lang="en-US" b="1"/>
              <a:t>---</a:t>
            </a:r>
            <a:r>
              <a:rPr lang="zh-CN" altLang="en-US" b="1"/>
              <a:t>枪杆子里面出政权。</a:t>
            </a:r>
          </a:p>
          <a:p>
            <a:r>
              <a:rPr lang="zh-CN" altLang="en-US" b="1"/>
              <a:t>最谦虚的一句话</a:t>
            </a:r>
            <a:r>
              <a:rPr lang="en-US" b="1"/>
              <a:t>---</a:t>
            </a:r>
            <a:r>
              <a:rPr lang="zh-CN" altLang="en-US" b="1"/>
              <a:t>这只是万里长征的第一步。</a:t>
            </a:r>
          </a:p>
          <a:p>
            <a:r>
              <a:rPr lang="zh-CN" altLang="en-US" b="1"/>
              <a:t>最震撼人心的一句话</a:t>
            </a:r>
            <a:r>
              <a:rPr lang="en-US" b="1"/>
              <a:t>---</a:t>
            </a:r>
            <a:r>
              <a:rPr lang="zh-CN" altLang="en-US" b="1"/>
              <a:t>人不犯我，我不犯人。</a:t>
            </a:r>
          </a:p>
          <a:p>
            <a:r>
              <a:rPr lang="zh-CN" altLang="en-US" b="1"/>
              <a:t>最充满信任的一句话</a:t>
            </a:r>
            <a:r>
              <a:rPr lang="en-US" b="1"/>
              <a:t>---</a:t>
            </a:r>
            <a:r>
              <a:rPr lang="zh-CN" altLang="en-US" b="1"/>
              <a:t>你办事我放心。</a:t>
            </a:r>
          </a:p>
          <a:p>
            <a:r>
              <a:rPr lang="zh-CN" altLang="en-US" b="1"/>
              <a:t>最无奈的一句话</a:t>
            </a:r>
            <a:r>
              <a:rPr lang="en-US" b="1"/>
              <a:t>--</a:t>
            </a:r>
            <a:r>
              <a:rPr lang="zh-CN" altLang="en-US" b="1"/>
              <a:t>天要下雨，娘要嫁人，由他去吧。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anim calcmode="lin" valueType="num">
                                      <p:cBhvr additive="base">
                                        <p:cTn id="13"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3">
                                            <p:txEl>
                                              <p:pRg st="2" end="2"/>
                                            </p:txEl>
                                          </p:spTgt>
                                        </p:tgtEl>
                                        <p:attrNameLst>
                                          <p:attrName>style.visibility</p:attrName>
                                        </p:attrNameLst>
                                      </p:cBhvr>
                                      <p:to>
                                        <p:strVal val="visible"/>
                                      </p:to>
                                    </p:set>
                                    <p:anim calcmode="lin" valueType="num">
                                      <p:cBhvr additive="base">
                                        <p:cTn id="19" dur="5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43">
                                            <p:txEl>
                                              <p:pRg st="3" end="3"/>
                                            </p:txEl>
                                          </p:spTgt>
                                        </p:tgtEl>
                                        <p:attrNameLst>
                                          <p:attrName>style.visibility</p:attrName>
                                        </p:attrNameLst>
                                      </p:cBhvr>
                                      <p:to>
                                        <p:strVal val="visible"/>
                                      </p:to>
                                    </p:set>
                                    <p:anim calcmode="lin" valueType="num">
                                      <p:cBhvr additive="base">
                                        <p:cTn id="25" dur="5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843">
                                            <p:txEl>
                                              <p:pRg st="4" end="4"/>
                                            </p:txEl>
                                          </p:spTgt>
                                        </p:tgtEl>
                                        <p:attrNameLst>
                                          <p:attrName>style.visibility</p:attrName>
                                        </p:attrNameLst>
                                      </p:cBhvr>
                                      <p:to>
                                        <p:strVal val="visible"/>
                                      </p:to>
                                    </p:set>
                                    <p:anim calcmode="lin" valueType="num">
                                      <p:cBhvr additive="base">
                                        <p:cTn id="31"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843">
                                            <p:txEl>
                                              <p:pRg st="5" end="5"/>
                                            </p:txEl>
                                          </p:spTgt>
                                        </p:tgtEl>
                                        <p:attrNameLst>
                                          <p:attrName>style.visibility</p:attrName>
                                        </p:attrNameLst>
                                      </p:cBhvr>
                                      <p:to>
                                        <p:strVal val="visible"/>
                                      </p:to>
                                    </p:set>
                                    <p:anim calcmode="lin" valueType="num">
                                      <p:cBhvr additive="base">
                                        <p:cTn id="37" dur="5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5843">
                                            <p:txEl>
                                              <p:pRg st="6" end="6"/>
                                            </p:txEl>
                                          </p:spTgt>
                                        </p:tgtEl>
                                        <p:attrNameLst>
                                          <p:attrName>style.visibility</p:attrName>
                                        </p:attrNameLst>
                                      </p:cBhvr>
                                      <p:to>
                                        <p:strVal val="visible"/>
                                      </p:to>
                                    </p:set>
                                    <p:anim calcmode="lin" valueType="num">
                                      <p:cBhvr additive="base">
                                        <p:cTn id="43" dur="5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subTitle" idx="4294967295"/>
          </p:nvPr>
        </p:nvSpPr>
        <p:spPr>
          <a:xfrm>
            <a:off x="179388" y="2205038"/>
            <a:ext cx="8964612" cy="4464050"/>
          </a:xfrm>
        </p:spPr>
        <p:txBody>
          <a:bodyPr/>
          <a:lstStyle/>
          <a:p>
            <a:pPr marL="0" indent="0">
              <a:buFontTx/>
              <a:buNone/>
            </a:pPr>
            <a:r>
              <a:rPr lang="en-US" altLang="zh-CN"/>
              <a:t>     </a:t>
            </a:r>
          </a:p>
        </p:txBody>
      </p:sp>
      <p:sp>
        <p:nvSpPr>
          <p:cNvPr id="36867" name="Text Box 3"/>
          <p:cNvSpPr txBox="1">
            <a:spLocks noChangeArrowheads="1"/>
          </p:cNvSpPr>
          <p:nvPr/>
        </p:nvSpPr>
        <p:spPr bwMode="auto">
          <a:xfrm>
            <a:off x="539750" y="765175"/>
            <a:ext cx="8604250" cy="946150"/>
          </a:xfrm>
          <a:prstGeom prst="rect">
            <a:avLst/>
          </a:prstGeom>
          <a:noFill/>
          <a:ln w="9525">
            <a:noFill/>
            <a:miter lim="800000"/>
            <a:headEnd/>
            <a:tailEnd/>
          </a:ln>
          <a:effectLst/>
        </p:spPr>
        <p:txBody>
          <a:bodyPr>
            <a:spAutoFit/>
          </a:bodyPr>
          <a:lstStyle/>
          <a:p>
            <a:pPr>
              <a:buFont typeface="Arial" pitchFamily="34" charset="0"/>
              <a:buNone/>
            </a:pPr>
            <a:r>
              <a:rPr lang="zh-CN" altLang="en-US" sz="2800" b="1">
                <a:solidFill>
                  <a:srgbClr val="FF0000"/>
                </a:solidFill>
              </a:rPr>
              <a:t>篡改同学志愿考生涉破坏计算机信息系统罪被批捕</a:t>
            </a:r>
          </a:p>
          <a:p>
            <a:pPr>
              <a:buFont typeface="Arial" pitchFamily="34" charset="0"/>
              <a:buNone/>
            </a:pPr>
            <a:endParaRPr lang="en-US" altLang="zh-CN" sz="2800" b="1">
              <a:solidFill>
                <a:srgbClr val="FF0000"/>
              </a:solidFill>
              <a:latin typeface="楷体_GB2312" pitchFamily="49" charset="-122"/>
            </a:endParaRPr>
          </a:p>
        </p:txBody>
      </p:sp>
      <p:sp>
        <p:nvSpPr>
          <p:cNvPr id="36868" name="Text Box 4"/>
          <p:cNvSpPr txBox="1">
            <a:spLocks noChangeArrowheads="1"/>
          </p:cNvSpPr>
          <p:nvPr/>
        </p:nvSpPr>
        <p:spPr bwMode="auto">
          <a:xfrm>
            <a:off x="1023938" y="1201738"/>
            <a:ext cx="5780087" cy="366712"/>
          </a:xfrm>
          <a:prstGeom prst="rect">
            <a:avLst/>
          </a:prstGeom>
          <a:noFill/>
          <a:ln w="9525">
            <a:noFill/>
            <a:miter lim="800000"/>
            <a:headEnd/>
            <a:tailEnd/>
          </a:ln>
          <a:effectLst/>
        </p:spPr>
        <p:txBody>
          <a:bodyPr>
            <a:spAutoFit/>
          </a:bodyPr>
          <a:lstStyle/>
          <a:p>
            <a:pPr>
              <a:buFont typeface="Arial" pitchFamily="34" charset="0"/>
              <a:buNone/>
            </a:pPr>
            <a:endParaRPr lang="zh-CN" altLang="zh-CN"/>
          </a:p>
        </p:txBody>
      </p:sp>
      <p:sp>
        <p:nvSpPr>
          <p:cNvPr id="36869" name="Text Box 5"/>
          <p:cNvSpPr txBox="1">
            <a:spLocks noChangeArrowheads="1"/>
          </p:cNvSpPr>
          <p:nvPr/>
        </p:nvSpPr>
        <p:spPr bwMode="auto">
          <a:xfrm>
            <a:off x="250825" y="1341438"/>
            <a:ext cx="8893175" cy="5203825"/>
          </a:xfrm>
          <a:prstGeom prst="rect">
            <a:avLst/>
          </a:prstGeom>
          <a:noFill/>
          <a:ln w="9525">
            <a:noFill/>
            <a:miter lim="800000"/>
            <a:headEnd/>
            <a:tailEnd/>
          </a:ln>
          <a:effectLst/>
        </p:spPr>
        <p:txBody>
          <a:bodyPr>
            <a:spAutoFit/>
          </a:bodyPr>
          <a:lstStyle/>
          <a:p>
            <a:pPr>
              <a:buFont typeface="Arial" pitchFamily="34" charset="0"/>
              <a:buNone/>
            </a:pPr>
            <a:r>
              <a:rPr lang="zh-CN" altLang="en-US" sz="2400" b="1">
                <a:latin typeface="宋体" pitchFamily="2" charset="-122"/>
              </a:rPr>
              <a:t>   </a:t>
            </a:r>
            <a:r>
              <a:rPr lang="en-US" altLang="zh-CN" sz="2400" b="1">
                <a:latin typeface="宋体" pitchFamily="2" charset="-122"/>
              </a:rPr>
              <a:t> 2016</a:t>
            </a:r>
            <a:r>
              <a:rPr lang="zh-CN" altLang="en-US" sz="2400" b="1">
                <a:latin typeface="宋体" pitchFamily="2" charset="-122"/>
              </a:rPr>
              <a:t>年</a:t>
            </a:r>
            <a:r>
              <a:rPr lang="en-US" altLang="zh-CN" sz="2400" b="1">
                <a:latin typeface="宋体" pitchFamily="2" charset="-122"/>
              </a:rPr>
              <a:t>8</a:t>
            </a:r>
            <a:r>
              <a:rPr lang="zh-CN" altLang="en-US" sz="2400" b="1">
                <a:latin typeface="宋体" pitchFamily="2" charset="-122"/>
              </a:rPr>
              <a:t>月</a:t>
            </a:r>
            <a:r>
              <a:rPr lang="en-US" altLang="zh-CN" sz="2400" b="1">
                <a:latin typeface="宋体" pitchFamily="2" charset="-122"/>
              </a:rPr>
              <a:t>12</a:t>
            </a:r>
            <a:r>
              <a:rPr lang="zh-CN" altLang="en-US" sz="2400" b="1">
                <a:latin typeface="宋体" pitchFamily="2" charset="-122"/>
              </a:rPr>
              <a:t>日，胶州市检察院依法对犯罪嫌疑人郭某某以涉嫌破坏计算机信息系统罪作出批准逮捕决定。   </a:t>
            </a:r>
          </a:p>
          <a:p>
            <a:pPr>
              <a:buFont typeface="Arial" pitchFamily="34" charset="0"/>
              <a:buNone/>
            </a:pPr>
            <a:r>
              <a:rPr lang="zh-CN" altLang="en-US" sz="2400" b="1">
                <a:latin typeface="宋体" pitchFamily="2" charset="-122"/>
              </a:rPr>
              <a:t>       近日，备受关注的山东青岛胶州高三毕业生常升高考志愿被同学郭某某篡改一事有最新进展！</a:t>
            </a:r>
            <a:r>
              <a:rPr lang="en-US" altLang="zh-CN" sz="2400" b="1">
                <a:latin typeface="宋体" pitchFamily="2" charset="-122"/>
              </a:rPr>
              <a:t>2016</a:t>
            </a:r>
            <a:r>
              <a:rPr lang="zh-CN" altLang="en-US" sz="2400" b="1">
                <a:latin typeface="宋体" pitchFamily="2" charset="-122"/>
              </a:rPr>
              <a:t>年</a:t>
            </a:r>
            <a:r>
              <a:rPr lang="en-US" altLang="zh-CN" sz="2400" b="1">
                <a:latin typeface="宋体" pitchFamily="2" charset="-122"/>
              </a:rPr>
              <a:t>8</a:t>
            </a:r>
            <a:r>
              <a:rPr lang="zh-CN" altLang="en-US" sz="2400" b="1">
                <a:latin typeface="宋体" pitchFamily="2" charset="-122"/>
              </a:rPr>
              <a:t>月</a:t>
            </a:r>
            <a:r>
              <a:rPr lang="en-US" altLang="zh-CN" sz="2400" b="1">
                <a:latin typeface="宋体" pitchFamily="2" charset="-122"/>
              </a:rPr>
              <a:t>12</a:t>
            </a:r>
            <a:r>
              <a:rPr lang="zh-CN" altLang="en-US" sz="2400" b="1">
                <a:latin typeface="宋体" pitchFamily="2" charset="-122"/>
              </a:rPr>
              <a:t>日，胶州市检察院依法对犯罪嫌疑人郭某某以涉嫌破坏计算机信息系统罪作出批准逮捕决定。</a:t>
            </a:r>
          </a:p>
          <a:p>
            <a:pPr>
              <a:buFont typeface="Arial" pitchFamily="34" charset="0"/>
              <a:buNone/>
            </a:pPr>
            <a:r>
              <a:rPr lang="zh-CN" altLang="en-US" sz="2400" b="1">
                <a:latin typeface="宋体" pitchFamily="2" charset="-122"/>
              </a:rPr>
              <a:t>    什么是破坏计算机信息系统罪？</a:t>
            </a:r>
          </a:p>
          <a:p>
            <a:pPr>
              <a:buFont typeface="Arial" pitchFamily="34" charset="0"/>
              <a:buNone/>
            </a:pPr>
            <a:r>
              <a:rPr lang="zh-CN" altLang="en-US" sz="2400" b="1">
                <a:latin typeface="宋体" pitchFamily="2" charset="-122"/>
              </a:rPr>
              <a:t>    刑法</a:t>
            </a:r>
            <a:r>
              <a:rPr lang="en-US" altLang="zh-CN" sz="2400" b="1">
                <a:latin typeface="宋体" pitchFamily="2" charset="-122"/>
              </a:rPr>
              <a:t>286</a:t>
            </a:r>
            <a:r>
              <a:rPr lang="zh-CN" altLang="en-US" sz="2400" b="1">
                <a:latin typeface="宋体" pitchFamily="2" charset="-122"/>
              </a:rPr>
              <a:t>条规定的破坏计算机信息系统罪，是指违反国家规定，对计算机信息系统功能进行删除、修改、增加、干扰，造成计算机信息系统不能正常运行，后果严重的，处五年以下有期徒刑或者拘役；后果特别严重的，处五年以上有期徒刑。违反国家规定，对计算机信息系统中存储、处理或者传输的数据和应用程序进行删除、修改、增加的操作，后果严重的，依照前款的规定处罚。</a:t>
            </a:r>
          </a:p>
        </p:txBody>
      </p:sp>
      <p:sp>
        <p:nvSpPr>
          <p:cNvPr id="36870" name="Text Box 6"/>
          <p:cNvSpPr txBox="1">
            <a:spLocks noChangeArrowheads="1"/>
          </p:cNvSpPr>
          <p:nvPr/>
        </p:nvSpPr>
        <p:spPr bwMode="auto">
          <a:xfrm>
            <a:off x="611188" y="188913"/>
            <a:ext cx="6624637" cy="519112"/>
          </a:xfrm>
          <a:prstGeom prst="rect">
            <a:avLst/>
          </a:prstGeom>
          <a:noFill/>
          <a:ln w="9525">
            <a:noFill/>
            <a:miter lim="800000"/>
            <a:headEnd/>
            <a:tailEnd/>
          </a:ln>
          <a:effectLst/>
        </p:spPr>
        <p:txBody>
          <a:bodyPr>
            <a:spAutoFit/>
          </a:bodyPr>
          <a:lstStyle/>
          <a:p>
            <a:pPr>
              <a:buFont typeface="Arial" pitchFamily="34" charset="0"/>
              <a:buNone/>
            </a:pPr>
            <a:r>
              <a:rPr lang="en-US" altLang="zh-CN" sz="2800" b="1">
                <a:solidFill>
                  <a:srgbClr val="0033CC"/>
                </a:solidFill>
                <a:ea typeface="黑体" pitchFamily="2" charset="-122"/>
              </a:rPr>
              <a:t> </a:t>
            </a:r>
            <a:r>
              <a:rPr lang="zh-CN" altLang="en-US" sz="2800" b="1">
                <a:solidFill>
                  <a:srgbClr val="0033CC"/>
                </a:solidFill>
                <a:ea typeface="黑体" pitchFamily="2" charset="-122"/>
              </a:rPr>
              <a:t>拓展：读消息</a:t>
            </a:r>
            <a:r>
              <a:rPr lang="en-US" sz="2800" b="1">
                <a:solidFill>
                  <a:srgbClr val="0033CC"/>
                </a:solidFill>
                <a:ea typeface="黑体" pitchFamily="2" charset="-122"/>
              </a:rPr>
              <a:t>，分析</a:t>
            </a:r>
            <a:r>
              <a:rPr lang="zh-CN" altLang="en-US" sz="2800" b="1">
                <a:solidFill>
                  <a:srgbClr val="0033CC"/>
                </a:solidFill>
                <a:ea typeface="黑体" pitchFamily="2" charset="-122"/>
              </a:rPr>
              <a:t>消息的结构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Effect transition="in" filter="diamond(in)">
                                      <p:cBhvr>
                                        <p:cTn id="13"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ldLvl="0" autoUpdateAnimBg="0"/>
      <p:bldP spid="36869"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8818563" cy="974725"/>
          </a:xfrm>
          <a:prstGeom prst="rect">
            <a:avLst/>
          </a:prstGeom>
          <a:solidFill>
            <a:srgbClr val="FFFFFF"/>
          </a:solidFill>
          <a:ln w="9525">
            <a:noFill/>
            <a:miter lim="800000"/>
            <a:headEnd/>
            <a:tailEnd/>
          </a:ln>
          <a:effectLst/>
        </p:spPr>
        <p:txBody>
          <a:bodyPr lIns="0" tIns="0" rIns="0" bIns="0" anchor="ctr">
            <a:spAutoFit/>
          </a:bodyPr>
          <a:lstStyle/>
          <a:p>
            <a:pPr>
              <a:buFont typeface="Arial" pitchFamily="34" charset="0"/>
              <a:buNone/>
            </a:pPr>
            <a:r>
              <a:rPr lang="zh-CN" altLang="en-US" sz="3200" b="1">
                <a:solidFill>
                  <a:srgbClr val="FF0000"/>
                </a:solidFill>
              </a:rPr>
              <a:t>零的突破！宫金杰钟天使夺中国自行车奥运首金</a:t>
            </a:r>
          </a:p>
          <a:p>
            <a:pPr eaLnBrk="0" hangingPunct="0"/>
            <a:endParaRPr lang="en-US" altLang="zh-CN" sz="3200">
              <a:solidFill>
                <a:srgbClr val="FF0000"/>
              </a:solidFill>
            </a:endParaRPr>
          </a:p>
        </p:txBody>
      </p:sp>
      <p:sp>
        <p:nvSpPr>
          <p:cNvPr id="37891" name="Rectangle 3"/>
          <p:cNvSpPr>
            <a:spLocks noGrp="1" noChangeArrowheads="1"/>
          </p:cNvSpPr>
          <p:nvPr>
            <p:ph type="subTitle" idx="4294967295"/>
          </p:nvPr>
        </p:nvSpPr>
        <p:spPr>
          <a:xfrm>
            <a:off x="323850" y="692150"/>
            <a:ext cx="8640763" cy="3887788"/>
          </a:xfrm>
        </p:spPr>
        <p:txBody>
          <a:bodyPr/>
          <a:lstStyle/>
          <a:p>
            <a:pPr marL="0" indent="0">
              <a:buFontTx/>
              <a:buNone/>
            </a:pPr>
            <a:r>
              <a:rPr lang="en-US" altLang="zh-CN" sz="2800" b="1"/>
              <a:t>      </a:t>
            </a:r>
            <a:r>
              <a:rPr lang="zh-CN" altLang="en-US" sz="2800" b="1"/>
              <a:t>凤凰体育讯 北京时间</a:t>
            </a:r>
            <a:r>
              <a:rPr lang="en-US" altLang="zh-CN" sz="2800" b="1"/>
              <a:t>8</a:t>
            </a:r>
            <a:r>
              <a:rPr lang="zh-CN" altLang="en-US" sz="2800" b="1"/>
              <a:t>月</a:t>
            </a:r>
            <a:r>
              <a:rPr lang="en-US" altLang="zh-CN" sz="2800" b="1"/>
              <a:t>13</a:t>
            </a:r>
            <a:r>
              <a:rPr lang="zh-CN" altLang="en-US" sz="2800" b="1"/>
              <a:t>日凌晨消息，</a:t>
            </a:r>
            <a:r>
              <a:rPr lang="en-US" altLang="zh-CN" sz="2800" b="1"/>
              <a:t>2016</a:t>
            </a:r>
            <a:r>
              <a:rPr lang="zh-CN" altLang="en-US" sz="2800" b="1"/>
              <a:t>年里约奥运会场地自行车项目继续展开争夺，由钟天使和宫金杰组成的中国女队在女子团体竞速赛金牌争夺战中击败俄罗斯队获得金牌，中国军团也夺得了自行车进入奥运会以来的首枚金牌，宫金杰也弥补了</a:t>
            </a:r>
            <a:r>
              <a:rPr lang="en-US" altLang="zh-CN" sz="2800" b="1"/>
              <a:t>2012</a:t>
            </a:r>
            <a:r>
              <a:rPr lang="zh-CN" altLang="en-US" sz="2800" b="1"/>
              <a:t>年奥运会因裁判判罚遗憾失金的遗憾！</a:t>
            </a:r>
          </a:p>
          <a:p>
            <a:pPr marL="0" indent="0">
              <a:buFontTx/>
              <a:buNone/>
            </a:pPr>
            <a:r>
              <a:rPr lang="zh-CN" altLang="en-US" sz="2800" b="1"/>
              <a:t>      在此前的资格赛和晋级赛中，中国队已经展示了不可阻挡的夺金势头，两名女将先后打破奥运会纪录和世界纪录。在决赛中，面对俄罗斯队的挑战，中国队显得霸气十足，从一开始就压制住老对手俄罗斯队，最终以</a:t>
            </a:r>
            <a:r>
              <a:rPr lang="en-US" altLang="zh-CN" sz="2800" b="1"/>
              <a:t>32</a:t>
            </a:r>
            <a:r>
              <a:rPr lang="zh-CN" altLang="en-US" sz="2800" b="1"/>
              <a:t>秒</a:t>
            </a:r>
            <a:r>
              <a:rPr lang="en-US" altLang="zh-CN" sz="2800" b="1"/>
              <a:t>107</a:t>
            </a:r>
            <a:r>
              <a:rPr lang="zh-CN" altLang="en-US" sz="2800" b="1"/>
              <a:t>的成绩打败俄罗斯队的</a:t>
            </a:r>
            <a:r>
              <a:rPr lang="en-US" altLang="zh-CN" sz="2800" b="1"/>
              <a:t>32</a:t>
            </a:r>
            <a:r>
              <a:rPr lang="zh-CN" altLang="en-US" sz="2800" b="1"/>
              <a:t>秒</a:t>
            </a:r>
            <a:r>
              <a:rPr lang="en-US" altLang="zh-CN" sz="2800" b="1"/>
              <a:t>401</a:t>
            </a:r>
            <a:r>
              <a:rPr lang="zh-CN" altLang="en-US" sz="2800" b="1"/>
              <a:t>夺得冠军（半决赛中，宫金杰</a:t>
            </a:r>
            <a:r>
              <a:rPr lang="en-US" altLang="zh-CN" sz="2800" b="1"/>
              <a:t>/</a:t>
            </a:r>
            <a:r>
              <a:rPr lang="zh-CN" altLang="en-US" sz="2800" b="1"/>
              <a:t>钟天使组成的中国队还以</a:t>
            </a:r>
            <a:r>
              <a:rPr lang="en-US" altLang="zh-CN" sz="2800" b="1"/>
              <a:t>31</a:t>
            </a:r>
            <a:r>
              <a:rPr lang="zh-CN" altLang="en-US" sz="2800" b="1"/>
              <a:t>秒</a:t>
            </a:r>
            <a:r>
              <a:rPr lang="en-US" altLang="zh-CN" sz="2800" b="1"/>
              <a:t>928</a:t>
            </a:r>
            <a:r>
              <a:rPr lang="zh-CN" altLang="en-US" sz="2800" b="1"/>
              <a:t>的成绩打破世界纪录）。</a:t>
            </a:r>
          </a:p>
        </p:txBody>
      </p:sp>
      <p:sp>
        <p:nvSpPr>
          <p:cNvPr id="37892" name="Text Box 4"/>
          <p:cNvSpPr txBox="1">
            <a:spLocks noChangeArrowheads="1"/>
          </p:cNvSpPr>
          <p:nvPr/>
        </p:nvSpPr>
        <p:spPr bwMode="auto">
          <a:xfrm>
            <a:off x="5292725" y="6216650"/>
            <a:ext cx="4319588" cy="641350"/>
          </a:xfrm>
          <a:prstGeom prst="rect">
            <a:avLst/>
          </a:prstGeom>
          <a:noFill/>
          <a:ln w="9525">
            <a:noFill/>
            <a:miter lim="800000"/>
            <a:headEnd/>
            <a:tailEnd/>
          </a:ln>
        </p:spPr>
        <p:txBody>
          <a:bodyPr>
            <a:spAutoFit/>
          </a:bodyPr>
          <a:lstStyle/>
          <a:p>
            <a:pPr>
              <a:buFont typeface="Arial" pitchFamily="34" charset="0"/>
              <a:buNone/>
            </a:pPr>
            <a:r>
              <a:rPr lang="zh-CN" altLang="en-US" sz="3600">
                <a:solidFill>
                  <a:srgbClr val="1115AB"/>
                </a:solidFill>
                <a:ea typeface="黑体" pitchFamily="2" charset="-122"/>
              </a:rPr>
              <a:t>分析消息的结构。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checkerboard(across)">
                                      <p:cBhvr>
                                        <p:cTn id="7" dur="5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checkerboard(across)">
                                      <p:cBhvr>
                                        <p:cTn id="12" dur="500"/>
                                        <p:tgtEl>
                                          <p:spTgt spid="37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 calcmode="lin" valueType="num">
                                      <p:cBhvr additive="base">
                                        <p:cTn id="17" dur="500" fill="hold"/>
                                        <p:tgtEl>
                                          <p:spTgt spid="37892"/>
                                        </p:tgtEl>
                                        <p:attrNameLst>
                                          <p:attrName>ppt_x</p:attrName>
                                        </p:attrNameLst>
                                      </p:cBhvr>
                                      <p:tavLst>
                                        <p:tav tm="0">
                                          <p:val>
                                            <p:strVal val="#ppt_x"/>
                                          </p:val>
                                        </p:tav>
                                        <p:tav tm="100000">
                                          <p:val>
                                            <p:strVal val="#ppt_x"/>
                                          </p:val>
                                        </p:tav>
                                      </p:tavLst>
                                    </p:anim>
                                    <p:anim calcmode="lin" valueType="num">
                                      <p:cBhvr additive="base">
                                        <p:cTn id="1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P spid="37892"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250825" y="260350"/>
            <a:ext cx="8351838" cy="6070600"/>
          </a:xfrm>
          <a:prstGeom prst="rect">
            <a:avLst/>
          </a:prstGeom>
          <a:noFill/>
          <a:ln w="9525">
            <a:noFill/>
            <a:miter lim="800000"/>
            <a:headEnd/>
            <a:tailEnd/>
          </a:ln>
          <a:effectLst/>
        </p:spPr>
        <p:txBody>
          <a:bodyPr>
            <a:spAutoFit/>
          </a:bodyPr>
          <a:lstStyle/>
          <a:p>
            <a:pPr>
              <a:buFont typeface="Arial" pitchFamily="34" charset="0"/>
              <a:buNone/>
            </a:pPr>
            <a:r>
              <a:rPr lang="en-US" altLang="zh-CN" sz="2800" b="1">
                <a:latin typeface="宋体" pitchFamily="2" charset="-122"/>
              </a:rPr>
              <a:t> </a:t>
            </a:r>
          </a:p>
          <a:p>
            <a:pPr>
              <a:buFont typeface="Arial" pitchFamily="34" charset="0"/>
              <a:buNone/>
            </a:pPr>
            <a:r>
              <a:rPr lang="en-US" altLang="zh-CN" sz="2800" b="1">
                <a:latin typeface="宋体" pitchFamily="2" charset="-122"/>
              </a:rPr>
              <a:t>  </a:t>
            </a:r>
          </a:p>
          <a:p>
            <a:pPr>
              <a:buFont typeface="Arial" pitchFamily="34" charset="0"/>
              <a:buNone/>
            </a:pPr>
            <a:r>
              <a:rPr lang="zh-CN" altLang="en-US" sz="2800" b="1">
                <a:latin typeface="宋体" pitchFamily="2" charset="-122"/>
              </a:rPr>
              <a:t>　　参考消息网</a:t>
            </a:r>
            <a:r>
              <a:rPr lang="en-US" altLang="zh-CN" sz="2800" b="1">
                <a:latin typeface="宋体" pitchFamily="2" charset="-122"/>
              </a:rPr>
              <a:t>8</a:t>
            </a:r>
            <a:r>
              <a:rPr lang="zh-CN" altLang="en-US" sz="2800" b="1">
                <a:latin typeface="宋体" pitchFamily="2" charset="-122"/>
              </a:rPr>
              <a:t>月</a:t>
            </a:r>
            <a:r>
              <a:rPr lang="en-US" altLang="zh-CN" sz="2800" b="1">
                <a:latin typeface="宋体" pitchFamily="2" charset="-122"/>
              </a:rPr>
              <a:t>13</a:t>
            </a:r>
            <a:r>
              <a:rPr lang="zh-CN" altLang="en-US" sz="2800" b="1">
                <a:latin typeface="宋体" pitchFamily="2" charset="-122"/>
              </a:rPr>
              <a:t>日报道 境外媒体称，据悉，中国政府在</a:t>
            </a:r>
            <a:r>
              <a:rPr lang="en-US" altLang="zh-CN" sz="2800" b="1">
                <a:latin typeface="宋体" pitchFamily="2" charset="-122"/>
              </a:rPr>
              <a:t>8</a:t>
            </a:r>
            <a:r>
              <a:rPr lang="zh-CN" altLang="en-US" sz="2800" b="1">
                <a:latin typeface="宋体" pitchFamily="2" charset="-122"/>
              </a:rPr>
              <a:t>月</a:t>
            </a:r>
            <a:r>
              <a:rPr lang="en-US" altLang="zh-CN" sz="2800" b="1">
                <a:latin typeface="宋体" pitchFamily="2" charset="-122"/>
              </a:rPr>
              <a:t>11</a:t>
            </a:r>
            <a:r>
              <a:rPr lang="zh-CN" altLang="en-US" sz="2800" b="1">
                <a:latin typeface="宋体" pitchFamily="2" charset="-122"/>
              </a:rPr>
              <a:t>日之前通过外交途径向日本政府要求，日方内阁成员不要 参拜靖国神社。多位日中有关人士证实了这一消息。中国方面特别点出了日本防卫大臣稻田朋美的名字，表达了担忧。</a:t>
            </a:r>
            <a:r>
              <a:rPr lang="en-US" altLang="zh-CN" sz="2800" b="1">
                <a:latin typeface="宋体" pitchFamily="2" charset="-122"/>
              </a:rPr>
              <a:t>8</a:t>
            </a:r>
            <a:r>
              <a:rPr lang="zh-CN" altLang="en-US" sz="2800" b="1">
                <a:latin typeface="宋体" pitchFamily="2" charset="-122"/>
              </a:rPr>
              <a:t>月</a:t>
            </a:r>
            <a:r>
              <a:rPr lang="en-US" altLang="zh-CN" sz="2800" b="1">
                <a:latin typeface="宋体" pitchFamily="2" charset="-122"/>
              </a:rPr>
              <a:t>15</a:t>
            </a:r>
            <a:r>
              <a:rPr lang="zh-CN" altLang="en-US" sz="2800" b="1">
                <a:latin typeface="宋体" pitchFamily="2" charset="-122"/>
              </a:rPr>
              <a:t>日（日本二战投降纪念日）即将到来，中国对参拜靖国神社问题的警惕情绪逐渐高涨。 　　</a:t>
            </a:r>
          </a:p>
          <a:p>
            <a:pPr>
              <a:buFont typeface="Arial" pitchFamily="34" charset="0"/>
              <a:buNone/>
            </a:pPr>
            <a:r>
              <a:rPr lang="zh-CN" altLang="en-US" sz="2800" b="1">
                <a:latin typeface="宋体" pitchFamily="2" charset="-122"/>
              </a:rPr>
              <a:t>　　据日本</a:t>
            </a:r>
            <a:r>
              <a:rPr lang="en-US" altLang="zh-CN" sz="2800" b="1">
                <a:latin typeface="宋体" pitchFamily="2" charset="-122"/>
              </a:rPr>
              <a:t>《</a:t>
            </a:r>
            <a:r>
              <a:rPr lang="zh-CN" altLang="en-US" sz="2800" b="1">
                <a:latin typeface="宋体" pitchFamily="2" charset="-122"/>
              </a:rPr>
              <a:t>朝日新闻</a:t>
            </a:r>
            <a:r>
              <a:rPr lang="en-US" altLang="zh-CN" sz="2800" b="1">
                <a:latin typeface="宋体" pitchFamily="2" charset="-122"/>
              </a:rPr>
              <a:t>》8</a:t>
            </a:r>
            <a:r>
              <a:rPr lang="zh-CN" altLang="en-US" sz="2800" b="1">
                <a:latin typeface="宋体" pitchFamily="2" charset="-122"/>
              </a:rPr>
              <a:t>月</a:t>
            </a:r>
            <a:r>
              <a:rPr lang="en-US" altLang="zh-CN" sz="2800" b="1">
                <a:latin typeface="宋体" pitchFamily="2" charset="-122"/>
              </a:rPr>
              <a:t>12</a:t>
            </a:r>
            <a:r>
              <a:rPr lang="zh-CN" altLang="en-US" sz="2800" b="1">
                <a:latin typeface="宋体" pitchFamily="2" charset="-122"/>
              </a:rPr>
              <a:t>日报道，一直以来，每当日本内阁成员参拜靖国神社，中国政府都会通过外交途径进行抗议，但事先提出要求实属例外。从稻田朋美就任日本防卫大臣不久开始，中国国内的普遍认识就是“她具有右翼和军国主义倾向”。</a:t>
            </a:r>
          </a:p>
        </p:txBody>
      </p:sp>
      <p:sp>
        <p:nvSpPr>
          <p:cNvPr id="38915" name="Text Box 3"/>
          <p:cNvSpPr txBox="1">
            <a:spLocks noChangeArrowheads="1"/>
          </p:cNvSpPr>
          <p:nvPr/>
        </p:nvSpPr>
        <p:spPr bwMode="auto">
          <a:xfrm>
            <a:off x="900113" y="260350"/>
            <a:ext cx="8243887" cy="579438"/>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200" b="1">
                <a:solidFill>
                  <a:srgbClr val="FF0000"/>
                </a:solidFill>
                <a:latin typeface="宋体" pitchFamily="2" charset="-122"/>
              </a:rPr>
              <a:t>中国</a:t>
            </a:r>
            <a:r>
              <a:rPr lang="en-US" altLang="zh-CN" sz="3200" b="1">
                <a:solidFill>
                  <a:srgbClr val="FF0000"/>
                </a:solidFill>
                <a:latin typeface="宋体" pitchFamily="2" charset="-122"/>
              </a:rPr>
              <a:t>8</a:t>
            </a:r>
            <a:r>
              <a:rPr lang="zh-CN" altLang="en-US" sz="3200" b="1">
                <a:solidFill>
                  <a:srgbClr val="FF0000"/>
                </a:solidFill>
                <a:latin typeface="宋体" pitchFamily="2" charset="-122"/>
              </a:rPr>
              <a:t>月</a:t>
            </a:r>
            <a:r>
              <a:rPr lang="en-US" altLang="zh-CN" sz="3200" b="1">
                <a:solidFill>
                  <a:srgbClr val="FF0000"/>
                </a:solidFill>
                <a:latin typeface="宋体" pitchFamily="2" charset="-122"/>
              </a:rPr>
              <a:t>15</a:t>
            </a:r>
            <a:r>
              <a:rPr lang="zh-CN" altLang="en-US" sz="3200" b="1">
                <a:solidFill>
                  <a:srgbClr val="FF0000"/>
                </a:solidFill>
                <a:latin typeface="宋体" pitchFamily="2" charset="-122"/>
              </a:rPr>
              <a:t>日前警告日政要勿参拜靖国神社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665163" y="385763"/>
            <a:ext cx="5064125" cy="587375"/>
          </a:xfrm>
        </p:spPr>
        <p:txBody>
          <a:bodyPr/>
          <a:lstStyle/>
          <a:p>
            <a:pPr algn="l"/>
            <a:r>
              <a:rPr lang="zh-CN" altLang="en-US" sz="4800" b="1">
                <a:solidFill>
                  <a:srgbClr val="FF0000"/>
                </a:solidFill>
                <a:latin typeface="黑体" pitchFamily="2" charset="-122"/>
                <a:ea typeface="黑体" pitchFamily="2" charset="-122"/>
              </a:rPr>
              <a:t>六、牛刀小试</a:t>
            </a:r>
          </a:p>
        </p:txBody>
      </p:sp>
      <p:sp>
        <p:nvSpPr>
          <p:cNvPr id="39939" name="Rectangle 3"/>
          <p:cNvSpPr>
            <a:spLocks noGrp="1" noRot="1" noChangeArrowheads="1"/>
          </p:cNvSpPr>
          <p:nvPr>
            <p:ph type="body" idx="1"/>
          </p:nvPr>
        </p:nvSpPr>
        <p:spPr>
          <a:xfrm>
            <a:off x="457200" y="1601788"/>
            <a:ext cx="8229600" cy="2781300"/>
          </a:xfrm>
        </p:spPr>
        <p:txBody>
          <a:bodyPr/>
          <a:lstStyle/>
          <a:p>
            <a:pPr>
              <a:buFontTx/>
              <a:buNone/>
            </a:pPr>
            <a:r>
              <a:rPr lang="zh-CN" altLang="en-US" sz="3600" b="1">
                <a:latin typeface="宋体" pitchFamily="2" charset="-122"/>
              </a:rPr>
              <a:t>1.请你就校园内发生的事情拟写一则消息。</a:t>
            </a:r>
          </a:p>
          <a:p>
            <a:pPr>
              <a:buFontTx/>
              <a:buNone/>
            </a:pPr>
            <a:r>
              <a:rPr lang="zh-CN" altLang="en-US" sz="3600" b="1">
                <a:latin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 calcmode="lin" valueType="num">
                                      <p:cBhvr additive="base">
                                        <p:cTn id="7"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endParaRPr lang="zh-CN" altLang="zh-CN"/>
          </a:p>
        </p:txBody>
      </p:sp>
      <p:sp>
        <p:nvSpPr>
          <p:cNvPr id="4099" name="Rectangle 3"/>
          <p:cNvSpPr>
            <a:spLocks noGrp="1" noRot="1" noChangeArrowheads="1"/>
          </p:cNvSpPr>
          <p:nvPr>
            <p:ph type="body" idx="1"/>
          </p:nvPr>
        </p:nvSpPr>
        <p:spPr/>
        <p:txBody>
          <a:bodyPr/>
          <a:lstStyle/>
          <a:p>
            <a:endParaRPr lang="zh-CN" altLang="zh-CN"/>
          </a:p>
        </p:txBody>
      </p:sp>
      <p:pic>
        <p:nvPicPr>
          <p:cNvPr id="4100" name="Picture 4" descr="0130000025867812401314587377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4" name="Picture 4" descr="百万雄师过大江2"/>
          <p:cNvPicPr>
            <a:picLocks noChangeAspect="1" noChangeArrowheads="1"/>
          </p:cNvPicPr>
          <p:nvPr/>
        </p:nvPicPr>
        <p:blipFill>
          <a:blip r:embed="rId3" cstate="print"/>
          <a:srcRect/>
          <a:stretch>
            <a:fillRect/>
          </a:stretch>
        </p:blipFill>
        <p:spPr bwMode="auto">
          <a:xfrm>
            <a:off x="539750" y="1196975"/>
            <a:ext cx="7389813" cy="4732338"/>
          </a:xfrm>
          <a:prstGeom prst="rect">
            <a:avLst/>
          </a:prstGeom>
          <a:noFill/>
          <a:ln w="9525">
            <a:noFill/>
            <a:miter lim="800000"/>
            <a:headEnd/>
            <a:tailEnd/>
          </a:ln>
        </p:spPr>
      </p:pic>
      <p:sp>
        <p:nvSpPr>
          <p:cNvPr id="46086" name="Rectangle 6"/>
          <p:cNvSpPr>
            <a:spLocks noChangeArrowheads="1"/>
          </p:cNvSpPr>
          <p:nvPr/>
        </p:nvSpPr>
        <p:spPr bwMode="auto">
          <a:xfrm>
            <a:off x="1331913" y="404813"/>
            <a:ext cx="6127750" cy="641350"/>
          </a:xfrm>
          <a:prstGeom prst="rect">
            <a:avLst/>
          </a:prstGeom>
          <a:noFill/>
          <a:ln w="9525">
            <a:noFill/>
            <a:miter lim="800000"/>
            <a:headEnd/>
            <a:tailEnd/>
          </a:ln>
        </p:spPr>
        <p:txBody>
          <a:bodyPr wrap="none">
            <a:spAutoFit/>
          </a:bodyPr>
          <a:lstStyle/>
          <a:p>
            <a:pPr>
              <a:spcBef>
                <a:spcPct val="50000"/>
              </a:spcBef>
            </a:pPr>
            <a:r>
              <a:rPr lang="zh-CN" altLang="en-US" sz="3600" b="1">
                <a:latin typeface="Times New Roman" pitchFamily="18" charset="0"/>
              </a:rPr>
              <a:t>人民解放军百万大军横渡长江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checkerboard(across)">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086"/>
                                        </p:tgtEl>
                                        <p:attrNameLst>
                                          <p:attrName>style.visibility</p:attrName>
                                        </p:attrNameLst>
                                      </p:cBhvr>
                                      <p:to>
                                        <p:strVal val="visible"/>
                                      </p:to>
                                    </p:set>
                                    <p:anim by="(-#ppt_w*2)" calcmode="lin" valueType="num">
                                      <p:cBhvr rctx="PPT">
                                        <p:cTn id="12" dur="500" autoRev="1" fill="hold">
                                          <p:stCondLst>
                                            <p:cond delay="0"/>
                                          </p:stCondLst>
                                        </p:cTn>
                                        <p:tgtEl>
                                          <p:spTgt spid="46086"/>
                                        </p:tgtEl>
                                        <p:attrNameLst>
                                          <p:attrName>ppt_w</p:attrName>
                                        </p:attrNameLst>
                                      </p:cBhvr>
                                    </p:anim>
                                    <p:anim by="(#ppt_w*0.50)" calcmode="lin" valueType="num">
                                      <p:cBhvr>
                                        <p:cTn id="13" dur="500" decel="50000" autoRev="1" fill="hold">
                                          <p:stCondLst>
                                            <p:cond delay="0"/>
                                          </p:stCondLst>
                                        </p:cTn>
                                        <p:tgtEl>
                                          <p:spTgt spid="46086"/>
                                        </p:tgtEl>
                                        <p:attrNameLst>
                                          <p:attrName>ppt_x</p:attrName>
                                        </p:attrNameLst>
                                      </p:cBhvr>
                                    </p:anim>
                                    <p:anim from="(-#ppt_h/2)" to="(#ppt_y)" calcmode="lin" valueType="num">
                                      <p:cBhvr>
                                        <p:cTn id="14" dur="1000" fill="hold">
                                          <p:stCondLst>
                                            <p:cond delay="0"/>
                                          </p:stCondLst>
                                        </p:cTn>
                                        <p:tgtEl>
                                          <p:spTgt spid="46086"/>
                                        </p:tgtEl>
                                        <p:attrNameLst>
                                          <p:attrName>ppt_y</p:attrName>
                                        </p:attrNameLst>
                                      </p:cBhvr>
                                    </p:anim>
                                    <p:animRot by="21600000">
                                      <p:cBhvr>
                                        <p:cTn id="15" dur="1000" fill="hold">
                                          <p:stCondLst>
                                            <p:cond delay="0"/>
                                          </p:stCondLst>
                                        </p:cTn>
                                        <p:tgtEl>
                                          <p:spTgt spid="460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2001-7p19"/>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wedge">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190_2"/>
          <p:cNvPicPr>
            <a:picLocks noChangeAspect="1" noChangeArrowheads="1"/>
          </p:cNvPicPr>
          <p:nvPr>
            <p:ph sz="quarter" idx="4294967295"/>
          </p:nvPr>
        </p:nvPicPr>
        <p:blipFill>
          <a:blip r:embed="rId3" cstate="print"/>
          <a:srcRect/>
          <a:stretch>
            <a:fillRect/>
          </a:stretch>
        </p:blipFill>
        <p:spPr>
          <a:xfrm>
            <a:off x="0" y="1268413"/>
            <a:ext cx="4427538" cy="2520950"/>
          </a:xfrm>
          <a:noFill/>
        </p:spPr>
      </p:pic>
      <p:pic>
        <p:nvPicPr>
          <p:cNvPr id="67587" name="Picture 3" descr="190_3"/>
          <p:cNvPicPr>
            <a:picLocks noChangeAspect="1" noChangeArrowheads="1"/>
          </p:cNvPicPr>
          <p:nvPr>
            <p:ph sz="quarter" idx="4294967295"/>
          </p:nvPr>
        </p:nvPicPr>
        <p:blipFill>
          <a:blip r:embed="rId4" cstate="print"/>
          <a:srcRect/>
          <a:stretch>
            <a:fillRect/>
          </a:stretch>
        </p:blipFill>
        <p:spPr>
          <a:xfrm>
            <a:off x="0" y="3895725"/>
            <a:ext cx="4500563" cy="2962275"/>
          </a:xfrm>
          <a:noFill/>
        </p:spPr>
      </p:pic>
      <p:pic>
        <p:nvPicPr>
          <p:cNvPr id="67588" name="Picture 4" descr="190_4"/>
          <p:cNvPicPr>
            <a:picLocks noChangeAspect="1" noChangeArrowheads="1"/>
          </p:cNvPicPr>
          <p:nvPr>
            <p:ph sz="quarter" idx="4294967295"/>
          </p:nvPr>
        </p:nvPicPr>
        <p:blipFill>
          <a:blip r:embed="rId5" cstate="print"/>
          <a:srcRect/>
          <a:stretch>
            <a:fillRect/>
          </a:stretch>
        </p:blipFill>
        <p:spPr>
          <a:xfrm>
            <a:off x="4572000" y="3941763"/>
            <a:ext cx="4572000" cy="2878137"/>
          </a:xfrm>
          <a:noFill/>
        </p:spPr>
      </p:pic>
      <p:pic>
        <p:nvPicPr>
          <p:cNvPr id="67589" name="Picture 5" descr="190_5"/>
          <p:cNvPicPr>
            <a:picLocks noChangeAspect="1" noChangeArrowheads="1"/>
          </p:cNvPicPr>
          <p:nvPr/>
        </p:nvPicPr>
        <p:blipFill>
          <a:blip r:embed="rId6" cstate="print"/>
          <a:srcRect/>
          <a:stretch>
            <a:fillRect/>
          </a:stretch>
        </p:blipFill>
        <p:spPr bwMode="auto">
          <a:xfrm>
            <a:off x="4572000" y="1268413"/>
            <a:ext cx="4572000" cy="2562225"/>
          </a:xfrm>
          <a:prstGeom prst="rect">
            <a:avLst/>
          </a:prstGeom>
          <a:noFill/>
          <a:ln w="9525">
            <a:noFill/>
            <a:miter lim="800000"/>
            <a:headEnd/>
            <a:tailEnd/>
          </a:ln>
        </p:spPr>
      </p:pic>
      <p:sp>
        <p:nvSpPr>
          <p:cNvPr id="67590" name="Text Box 6"/>
          <p:cNvSpPr txBox="1">
            <a:spLocks noChangeArrowheads="1"/>
          </p:cNvSpPr>
          <p:nvPr/>
        </p:nvSpPr>
        <p:spPr bwMode="auto">
          <a:xfrm>
            <a:off x="755650" y="260350"/>
            <a:ext cx="3740150" cy="701675"/>
          </a:xfrm>
          <a:prstGeom prst="rect">
            <a:avLst/>
          </a:prstGeom>
          <a:noFill/>
          <a:ln w="9525">
            <a:noFill/>
            <a:miter lim="800000"/>
            <a:headEnd/>
            <a:tailEnd/>
          </a:ln>
        </p:spPr>
        <p:txBody>
          <a:bodyPr wrap="none">
            <a:spAutoFit/>
          </a:bodyPr>
          <a:lstStyle/>
          <a:p>
            <a:r>
              <a:rPr lang="zh-CN" altLang="en-US" sz="4000" b="1"/>
              <a:t>当时战争场面：</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Text Box 4"/>
          <p:cNvSpPr txBox="1">
            <a:spLocks noChangeArrowheads="1"/>
          </p:cNvSpPr>
          <p:nvPr/>
        </p:nvSpPr>
        <p:spPr bwMode="auto">
          <a:xfrm>
            <a:off x="1403350" y="333375"/>
            <a:ext cx="6842125" cy="579438"/>
          </a:xfrm>
          <a:prstGeom prst="rect">
            <a:avLst/>
          </a:prstGeom>
          <a:noFill/>
          <a:ln w="9525">
            <a:noFill/>
            <a:miter lim="800000"/>
            <a:headEnd/>
            <a:tailEnd/>
          </a:ln>
        </p:spPr>
        <p:txBody>
          <a:bodyPr>
            <a:spAutoFit/>
          </a:bodyPr>
          <a:lstStyle/>
          <a:p>
            <a:pPr>
              <a:spcBef>
                <a:spcPct val="50000"/>
              </a:spcBef>
            </a:pPr>
            <a:r>
              <a:rPr lang="zh-CN" altLang="en-US" sz="3200" b="1">
                <a:solidFill>
                  <a:srgbClr val="2F20EC"/>
                </a:solidFill>
                <a:latin typeface="Times New Roman" pitchFamily="18" charset="0"/>
              </a:rPr>
              <a:t>人民解放军百万大军横渡长江的</a:t>
            </a:r>
            <a:r>
              <a:rPr lang="zh-CN" altLang="en-US" sz="3200" b="1">
                <a:solidFill>
                  <a:srgbClr val="FF0000"/>
                </a:solidFill>
                <a:latin typeface="Times New Roman" pitchFamily="18" charset="0"/>
              </a:rPr>
              <a:t>背景</a:t>
            </a:r>
            <a:r>
              <a:rPr lang="zh-CN" altLang="en-US" sz="3200" b="1">
                <a:solidFill>
                  <a:srgbClr val="2F20EC"/>
                </a:solidFill>
                <a:latin typeface="Times New Roman" pitchFamily="18" charset="0"/>
              </a:rPr>
              <a:t> </a:t>
            </a:r>
          </a:p>
        </p:txBody>
      </p:sp>
      <p:sp>
        <p:nvSpPr>
          <p:cNvPr id="33797" name="Rectangle 5"/>
          <p:cNvSpPr>
            <a:spLocks noChangeArrowheads="1"/>
          </p:cNvSpPr>
          <p:nvPr/>
        </p:nvSpPr>
        <p:spPr bwMode="auto">
          <a:xfrm>
            <a:off x="228600" y="928688"/>
            <a:ext cx="8915400" cy="5643562"/>
          </a:xfrm>
          <a:prstGeom prst="rect">
            <a:avLst/>
          </a:prstGeom>
          <a:noFill/>
          <a:ln w="9525">
            <a:noFill/>
            <a:miter lim="800000"/>
            <a:headEnd/>
            <a:tailEnd/>
          </a:ln>
        </p:spPr>
        <p:txBody>
          <a:bodyPr>
            <a:spAutoFit/>
          </a:bodyPr>
          <a:lstStyle/>
          <a:p>
            <a:pPr>
              <a:spcBef>
                <a:spcPct val="20000"/>
              </a:spcBef>
            </a:pPr>
            <a:r>
              <a:rPr kumimoji="1" lang="en-US" altLang="zh-CN" sz="2400" b="1">
                <a:latin typeface="Times New Roman" pitchFamily="18" charset="0"/>
              </a:rPr>
              <a:t>       </a:t>
            </a:r>
            <a:r>
              <a:rPr kumimoji="1" lang="zh-CN" altLang="en-US" sz="2800" b="1">
                <a:latin typeface="Times New Roman" pitchFamily="18" charset="0"/>
              </a:rPr>
              <a:t>解放战争时期，中国人民解放军</a:t>
            </a:r>
            <a:r>
              <a:rPr kumimoji="1" lang="zh-CN" altLang="en-US" sz="2800" b="1">
                <a:solidFill>
                  <a:srgbClr val="2F20EC"/>
                </a:solidFill>
                <a:latin typeface="Times New Roman" pitchFamily="18" charset="0"/>
              </a:rPr>
              <a:t>第二、第三野战军和第四野战军一部</a:t>
            </a:r>
            <a:r>
              <a:rPr kumimoji="1" lang="en-US" altLang="zh-CN" sz="2800" b="1">
                <a:solidFill>
                  <a:srgbClr val="2F20EC"/>
                </a:solidFill>
                <a:latin typeface="Times New Roman" pitchFamily="18" charset="0"/>
              </a:rPr>
              <a:t>,</a:t>
            </a:r>
            <a:r>
              <a:rPr kumimoji="1" lang="zh-CN" altLang="en-US" sz="2800" b="1">
                <a:solidFill>
                  <a:srgbClr val="2F20EC"/>
                </a:solidFill>
                <a:latin typeface="Times New Roman" pitchFamily="18" charset="0"/>
              </a:rPr>
              <a:t>在长江中下游强渡长江</a:t>
            </a:r>
            <a:r>
              <a:rPr kumimoji="1" lang="en-US" altLang="zh-CN" sz="2800" b="1">
                <a:solidFill>
                  <a:srgbClr val="2F20EC"/>
                </a:solidFill>
                <a:latin typeface="Times New Roman" pitchFamily="18" charset="0"/>
              </a:rPr>
              <a:t>,</a:t>
            </a:r>
            <a:r>
              <a:rPr kumimoji="1" lang="zh-CN" altLang="en-US" sz="2800" b="1">
                <a:latin typeface="Times New Roman" pitchFamily="18" charset="0"/>
              </a:rPr>
              <a:t>对国民党军汤恩伯、白崇禧两集团进行的战略性进攻战役。</a:t>
            </a:r>
            <a:r>
              <a:rPr kumimoji="1" lang="en-US" altLang="zh-CN" sz="2800" b="1">
                <a:latin typeface="Times New Roman" pitchFamily="18" charset="0"/>
              </a:rPr>
              <a:t>4</a:t>
            </a:r>
            <a:r>
              <a:rPr kumimoji="1" lang="zh-CN" altLang="en-US" sz="2800" b="1">
                <a:latin typeface="Times New Roman" pitchFamily="18" charset="0"/>
              </a:rPr>
              <a:t>月</a:t>
            </a:r>
            <a:r>
              <a:rPr kumimoji="1" lang="en-US" altLang="zh-CN" sz="2800" b="1">
                <a:latin typeface="Times New Roman" pitchFamily="18" charset="0"/>
              </a:rPr>
              <a:t>15</a:t>
            </a:r>
            <a:r>
              <a:rPr kumimoji="1" lang="zh-CN" altLang="en-US" sz="2800" b="1">
                <a:latin typeface="Times New Roman" pitchFamily="18" charset="0"/>
              </a:rPr>
              <a:t>日</a:t>
            </a:r>
            <a:r>
              <a:rPr kumimoji="1" lang="en-US" altLang="zh-CN" sz="2800" b="1">
                <a:latin typeface="Times New Roman" pitchFamily="18" charset="0"/>
              </a:rPr>
              <a:t>,</a:t>
            </a:r>
            <a:r>
              <a:rPr kumimoji="1" lang="zh-CN" altLang="en-US" sz="2800" b="1">
                <a:latin typeface="Times New Roman" pitchFamily="18" charset="0"/>
              </a:rPr>
              <a:t>国共双方代表团拟定了</a:t>
            </a:r>
            <a:r>
              <a:rPr kumimoji="1" lang="en-US" altLang="zh-CN" sz="2800" b="1">
                <a:latin typeface="Times New Roman" pitchFamily="18" charset="0"/>
              </a:rPr>
              <a:t>《</a:t>
            </a:r>
            <a:r>
              <a:rPr kumimoji="1" lang="zh-CN" altLang="en-US" sz="2800" b="1">
                <a:latin typeface="Times New Roman" pitchFamily="18" charset="0"/>
              </a:rPr>
              <a:t>国内和平协定</a:t>
            </a:r>
            <a:r>
              <a:rPr kumimoji="1" lang="en-US" altLang="zh-CN" sz="2800" b="1">
                <a:latin typeface="Times New Roman" pitchFamily="18" charset="0"/>
              </a:rPr>
              <a:t>(</a:t>
            </a:r>
            <a:r>
              <a:rPr kumimoji="1" lang="zh-CN" altLang="en-US" sz="2800" b="1">
                <a:latin typeface="Times New Roman" pitchFamily="18" charset="0"/>
              </a:rPr>
              <a:t>最后修正案</a:t>
            </a:r>
            <a:r>
              <a:rPr kumimoji="1" lang="en-US" altLang="zh-CN" sz="2800" b="1">
                <a:latin typeface="Times New Roman" pitchFamily="18" charset="0"/>
              </a:rPr>
              <a:t>)》,</a:t>
            </a:r>
            <a:r>
              <a:rPr kumimoji="1" lang="zh-CN" altLang="en-US" sz="2800" b="1">
                <a:latin typeface="Times New Roman" pitchFamily="18" charset="0"/>
              </a:rPr>
              <a:t>并商定</a:t>
            </a:r>
            <a:r>
              <a:rPr kumimoji="1" lang="en-US" altLang="zh-CN" sz="2800" b="1">
                <a:latin typeface="Times New Roman" pitchFamily="18" charset="0"/>
              </a:rPr>
              <a:t>4</a:t>
            </a:r>
            <a:r>
              <a:rPr kumimoji="1" lang="zh-CN" altLang="en-US" sz="2800" b="1">
                <a:latin typeface="Times New Roman" pitchFamily="18" charset="0"/>
              </a:rPr>
              <a:t>月</a:t>
            </a:r>
            <a:r>
              <a:rPr kumimoji="1" lang="en-US" altLang="zh-CN" sz="2800" b="1">
                <a:latin typeface="Times New Roman" pitchFamily="18" charset="0"/>
              </a:rPr>
              <a:t>20</a:t>
            </a:r>
            <a:r>
              <a:rPr kumimoji="1" lang="zh-CN" altLang="en-US" sz="2800" b="1">
                <a:latin typeface="Times New Roman" pitchFamily="18" charset="0"/>
              </a:rPr>
              <a:t>日签字。但南京国民党政府却拒绝签字，人民解放军即遵照中共中央军委命令，于</a:t>
            </a:r>
            <a:r>
              <a:rPr kumimoji="1" lang="en-US" altLang="zh-CN" sz="2800" b="1">
                <a:solidFill>
                  <a:srgbClr val="2F20EC"/>
                </a:solidFill>
                <a:latin typeface="Times New Roman" pitchFamily="18" charset="0"/>
              </a:rPr>
              <a:t>20</a:t>
            </a:r>
            <a:r>
              <a:rPr kumimoji="1" lang="zh-CN" altLang="en-US" sz="2800" b="1">
                <a:solidFill>
                  <a:srgbClr val="2F20EC"/>
                </a:solidFill>
                <a:latin typeface="Times New Roman" pitchFamily="18" charset="0"/>
              </a:rPr>
              <a:t>日夜发起渡江作战。</a:t>
            </a:r>
            <a:r>
              <a:rPr kumimoji="1" lang="zh-CN" altLang="en-US" sz="2800" b="1">
                <a:latin typeface="Times New Roman" pitchFamily="18" charset="0"/>
              </a:rPr>
              <a:t>中突击集团第一梯队第</a:t>
            </a:r>
            <a:r>
              <a:rPr kumimoji="1" lang="en-US" altLang="zh-CN" sz="2800" b="1">
                <a:latin typeface="Times New Roman" pitchFamily="18" charset="0"/>
              </a:rPr>
              <a:t>24</a:t>
            </a:r>
            <a:r>
              <a:rPr kumimoji="1" lang="zh-CN" altLang="en-US" sz="2800" b="1">
                <a:latin typeface="Times New Roman" pitchFamily="18" charset="0"/>
              </a:rPr>
              <a:t>、第</a:t>
            </a:r>
            <a:r>
              <a:rPr kumimoji="1" lang="en-US" altLang="zh-CN" sz="2800" b="1">
                <a:latin typeface="Times New Roman" pitchFamily="18" charset="0"/>
              </a:rPr>
              <a:t>25</a:t>
            </a:r>
            <a:r>
              <a:rPr kumimoji="1" lang="zh-CN" altLang="en-US" sz="2800" b="1">
                <a:latin typeface="Times New Roman" pitchFamily="18" charset="0"/>
              </a:rPr>
              <a:t>、第</a:t>
            </a:r>
            <a:r>
              <a:rPr kumimoji="1" lang="en-US" altLang="zh-CN" sz="2800" b="1">
                <a:latin typeface="Times New Roman" pitchFamily="18" charset="0"/>
              </a:rPr>
              <a:t>27</a:t>
            </a:r>
            <a:r>
              <a:rPr kumimoji="1" lang="zh-CN" altLang="en-US" sz="2800" b="1">
                <a:latin typeface="Times New Roman" pitchFamily="18" charset="0"/>
              </a:rPr>
              <a:t>、第</a:t>
            </a:r>
            <a:r>
              <a:rPr kumimoji="1" lang="en-US" altLang="zh-CN" sz="2800" b="1">
                <a:latin typeface="Times New Roman" pitchFamily="18" charset="0"/>
              </a:rPr>
              <a:t>21</a:t>
            </a:r>
            <a:r>
              <a:rPr kumimoji="1" lang="zh-CN" altLang="en-US" sz="2800" b="1">
                <a:latin typeface="Times New Roman" pitchFamily="18" charset="0"/>
              </a:rPr>
              <a:t>军在强大炮火掩护下，冒着国民党军军舰和江防炮火的拦截，在</a:t>
            </a:r>
            <a:r>
              <a:rPr kumimoji="1" lang="en-US" altLang="zh-CN" sz="2800" b="1">
                <a:latin typeface="Times New Roman" pitchFamily="18" charset="0"/>
              </a:rPr>
              <a:t>100</a:t>
            </a:r>
            <a:r>
              <a:rPr kumimoji="1" lang="zh-CN" altLang="en-US" sz="2800" b="1">
                <a:latin typeface="Times New Roman" pitchFamily="18" charset="0"/>
              </a:rPr>
              <a:t>余公里的正面上，首先登船起渡，迅速攻占了鲫鱼洲等江心洲。接着，突破鲁港</a:t>
            </a:r>
            <a:r>
              <a:rPr kumimoji="1" lang="en-US" altLang="zh-CN" sz="2800" b="1">
                <a:latin typeface="Times New Roman" pitchFamily="18" charset="0"/>
              </a:rPr>
              <a:t>(</a:t>
            </a:r>
            <a:r>
              <a:rPr kumimoji="1" lang="zh-CN" altLang="en-US" sz="2800" b="1">
                <a:latin typeface="Times New Roman" pitchFamily="18" charset="0"/>
              </a:rPr>
              <a:t>芜湖西南</a:t>
            </a:r>
            <a:r>
              <a:rPr kumimoji="1" lang="en-US" altLang="zh-CN" sz="2800" b="1">
                <a:latin typeface="Times New Roman" pitchFamily="18" charset="0"/>
              </a:rPr>
              <a:t>)</a:t>
            </a:r>
            <a:r>
              <a:rPr kumimoji="1" lang="zh-CN" altLang="en-US" sz="2800" b="1">
                <a:latin typeface="Times New Roman" pitchFamily="18" charset="0"/>
              </a:rPr>
              <a:t>至铜陵段国民党军江防阵地，连续打退守军的多次反击，巩固了滩头阵地，尔后向纵深发展攻势，</a:t>
            </a:r>
            <a:r>
              <a:rPr kumimoji="1" lang="zh-CN" altLang="en-US" sz="2800" b="1">
                <a:solidFill>
                  <a:srgbClr val="2F20EC"/>
                </a:solidFill>
                <a:latin typeface="Times New Roman" pitchFamily="18" charset="0"/>
              </a:rPr>
              <a:t>至</a:t>
            </a:r>
            <a:r>
              <a:rPr kumimoji="1" lang="en-US" altLang="zh-CN" sz="2800" b="1">
                <a:solidFill>
                  <a:srgbClr val="2F20EC"/>
                </a:solidFill>
                <a:latin typeface="Times New Roman" pitchFamily="18" charset="0"/>
              </a:rPr>
              <a:t>21</a:t>
            </a:r>
            <a:r>
              <a:rPr kumimoji="1" lang="zh-CN" altLang="en-US" sz="2800" b="1">
                <a:solidFill>
                  <a:srgbClr val="2F20EC"/>
                </a:solidFill>
                <a:latin typeface="Times New Roman" pitchFamily="18" charset="0"/>
              </a:rPr>
              <a:t>日</a:t>
            </a:r>
            <a:r>
              <a:rPr kumimoji="1" lang="zh-CN" altLang="en-US" sz="2800" b="1">
                <a:latin typeface="Times New Roman" pitchFamily="18" charset="0"/>
              </a:rPr>
              <a:t>，占领铜陵、繁昌、顺安等地。</a:t>
            </a:r>
            <a:endParaRPr kumimoji="1" lang="zh-CN" altLang="en-US" sz="280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3796"/>
                                        </p:tgtEl>
                                        <p:attrNameLst>
                                          <p:attrName>style.visibility</p:attrName>
                                        </p:attrNameLst>
                                      </p:cBhvr>
                                      <p:to>
                                        <p:strVal val="visible"/>
                                      </p:to>
                                    </p:set>
                                    <p:anim calcmode="lin" valueType="num">
                                      <p:cBhvr>
                                        <p:cTn id="7" dur="5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796"/>
                                        </p:tgtEl>
                                        <p:attrNameLst>
                                          <p:attrName>ppt_y</p:attrName>
                                        </p:attrNameLst>
                                      </p:cBhvr>
                                      <p:tavLst>
                                        <p:tav tm="0">
                                          <p:val>
                                            <p:strVal val="#ppt_y"/>
                                          </p:val>
                                        </p:tav>
                                        <p:tav tm="100000">
                                          <p:val>
                                            <p:strVal val="#ppt_y"/>
                                          </p:val>
                                        </p:tav>
                                      </p:tavLst>
                                    </p:anim>
                                    <p:anim calcmode="lin" valueType="num">
                                      <p:cBhvr>
                                        <p:cTn id="9" dur="5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79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3797"/>
                                        </p:tgtEl>
                                        <p:attrNameLst>
                                          <p:attrName>style.visibility</p:attrName>
                                        </p:attrNameLst>
                                      </p:cBhvr>
                                      <p:to>
                                        <p:strVal val="visible"/>
                                      </p:to>
                                    </p:set>
                                    <p:animEffect transition="in" filter="blinds(horizontal)">
                                      <p:cBhvr>
                                        <p:cTn id="16"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Zs15165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8919" name="WordArt 7"/>
          <p:cNvSpPr>
            <a:spLocks noChangeArrowheads="1" noChangeShapeType="1" noTextEdit="1"/>
          </p:cNvSpPr>
          <p:nvPr/>
        </p:nvSpPr>
        <p:spPr bwMode="auto">
          <a:xfrm>
            <a:off x="990600" y="1219200"/>
            <a:ext cx="7429500" cy="2520950"/>
          </a:xfrm>
          <a:prstGeom prst="rect">
            <a:avLst/>
          </a:prstGeom>
        </p:spPr>
        <p:txBody>
          <a:bodyPr wrap="none" fromWordArt="1">
            <a:prstTxWarp prst="textSlantUp">
              <a:avLst>
                <a:gd name="adj" fmla="val 32056"/>
              </a:avLst>
            </a:prstTxWarp>
          </a:bodyPr>
          <a:lstStyle/>
          <a:p>
            <a:pPr algn="ctr"/>
            <a:r>
              <a:rPr lang="zh-CN" altLang="en-US" sz="44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隶书"/>
                <a:ea typeface="隶书"/>
              </a:rPr>
              <a:t>人民解放军百万大军横渡长江</a:t>
            </a:r>
          </a:p>
        </p:txBody>
      </p:sp>
      <p:sp>
        <p:nvSpPr>
          <p:cNvPr id="38920" name="Text Box 8"/>
          <p:cNvSpPr txBox="1">
            <a:spLocks noChangeArrowheads="1"/>
          </p:cNvSpPr>
          <p:nvPr/>
        </p:nvSpPr>
        <p:spPr bwMode="auto">
          <a:xfrm>
            <a:off x="5638800" y="3886200"/>
            <a:ext cx="2087563" cy="823913"/>
          </a:xfrm>
          <a:prstGeom prst="rect">
            <a:avLst/>
          </a:prstGeom>
          <a:noFill/>
          <a:ln w="9525">
            <a:noFill/>
            <a:miter lim="800000"/>
            <a:headEnd/>
            <a:tailEnd/>
          </a:ln>
          <a:effectLst/>
        </p:spPr>
        <p:txBody>
          <a:bodyPr>
            <a:spAutoFit/>
          </a:bodyPr>
          <a:lstStyle/>
          <a:p>
            <a:pPr>
              <a:spcBef>
                <a:spcPct val="50000"/>
              </a:spcBef>
              <a:defRPr/>
            </a:pPr>
            <a:r>
              <a:rPr lang="zh-CN" altLang="en-US" sz="4800" dirty="0">
                <a:solidFill>
                  <a:schemeClr val="tx2"/>
                </a:solidFill>
                <a:effectLst>
                  <a:outerShdw blurRad="38100" dist="38100" dir="2700000" algn="tl">
                    <a:srgbClr val="C0C0C0"/>
                  </a:outerShdw>
                </a:effectLst>
                <a:latin typeface="Times New Roman" pitchFamily="18" charset="0"/>
              </a:rPr>
              <a:t>毛泽东</a:t>
            </a:r>
          </a:p>
        </p:txBody>
      </p:sp>
      <p:sp>
        <p:nvSpPr>
          <p:cNvPr id="38921" name="Text Box 9"/>
          <p:cNvSpPr txBox="1">
            <a:spLocks noChangeArrowheads="1"/>
          </p:cNvSpPr>
          <p:nvPr/>
        </p:nvSpPr>
        <p:spPr bwMode="auto">
          <a:xfrm>
            <a:off x="4419600" y="5157788"/>
            <a:ext cx="4724400" cy="946150"/>
          </a:xfrm>
          <a:prstGeom prst="rect">
            <a:avLst/>
          </a:prstGeom>
          <a:solidFill>
            <a:schemeClr val="bg1"/>
          </a:solidFill>
          <a:ln w="9525">
            <a:noFill/>
            <a:miter lim="800000"/>
            <a:headEnd/>
            <a:tailEnd/>
          </a:ln>
        </p:spPr>
        <p:txBody>
          <a:bodyPr>
            <a:spAutoFit/>
          </a:bodyPr>
          <a:lstStyle/>
          <a:p>
            <a:pPr>
              <a:spcBef>
                <a:spcPct val="50000"/>
              </a:spcBef>
            </a:pPr>
            <a:r>
              <a:rPr lang="zh-CN" altLang="en-US" sz="2800" b="1">
                <a:latin typeface="Times New Roman" pitchFamily="18" charset="0"/>
              </a:rPr>
              <a:t>（伟大的革命家、军事家、思想家；新中国的缔造者）</a:t>
            </a:r>
          </a:p>
        </p:txBody>
      </p:sp>
      <p:pic>
        <p:nvPicPr>
          <p:cNvPr id="69638" name="Picture 11" descr="maozedong"/>
          <p:cNvPicPr>
            <a:picLocks noChangeAspect="1" noChangeArrowheads="1"/>
          </p:cNvPicPr>
          <p:nvPr/>
        </p:nvPicPr>
        <p:blipFill>
          <a:blip r:embed="rId4" cstate="print"/>
          <a:srcRect/>
          <a:stretch>
            <a:fillRect/>
          </a:stretch>
        </p:blipFill>
        <p:spPr bwMode="auto">
          <a:xfrm>
            <a:off x="0" y="0"/>
            <a:ext cx="1628775" cy="2057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8919"/>
                                        </p:tgtEl>
                                        <p:attrNameLst>
                                          <p:attrName>style.visibility</p:attrName>
                                        </p:attrNameLst>
                                      </p:cBhvr>
                                      <p:to>
                                        <p:strVal val="visible"/>
                                      </p:to>
                                    </p:set>
                                    <p:animEffect transition="in" filter="checkerboard(across)">
                                      <p:cBhvr>
                                        <p:cTn id="12" dur="500"/>
                                        <p:tgtEl>
                                          <p:spTgt spid="3891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75"/>
                                  </p:iterate>
                                  <p:childTnLst>
                                    <p:set>
                                      <p:cBhvr>
                                        <p:cTn id="16" dur="1" fill="hold">
                                          <p:stCondLst>
                                            <p:cond delay="74"/>
                                          </p:stCondLst>
                                        </p:cTn>
                                        <p:tgtEl>
                                          <p:spTgt spid="389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75"/>
                                  </p:iterate>
                                  <p:childTnLst>
                                    <p:set>
                                      <p:cBhvr>
                                        <p:cTn id="20" dur="1" fill="hold">
                                          <p:stCondLst>
                                            <p:cond delay="74"/>
                                          </p:stCondLst>
                                        </p:cTn>
                                        <p:tgtEl>
                                          <p:spTgt spid="389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animBg="1"/>
      <p:bldP spid="38920" grpId="0" autoUpdateAnimBg="0"/>
      <p:bldP spid="38921"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Text Box 5"/>
          <p:cNvSpPr txBox="1">
            <a:spLocks noChangeArrowheads="1"/>
          </p:cNvSpPr>
          <p:nvPr/>
        </p:nvSpPr>
        <p:spPr bwMode="auto">
          <a:xfrm>
            <a:off x="1187450" y="1341438"/>
            <a:ext cx="6838950" cy="519112"/>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1</a:t>
            </a:r>
            <a:r>
              <a:rPr lang="zh-CN" altLang="en-US" sz="2800" b="1">
                <a:latin typeface="Times New Roman" pitchFamily="18" charset="0"/>
              </a:rPr>
              <a:t>、请给下面蓝色的字标上正确的读音。</a:t>
            </a:r>
          </a:p>
        </p:txBody>
      </p:sp>
      <p:sp>
        <p:nvSpPr>
          <p:cNvPr id="53254" name="Text Box 6"/>
          <p:cNvSpPr txBox="1">
            <a:spLocks noChangeArrowheads="1"/>
          </p:cNvSpPr>
          <p:nvPr/>
        </p:nvSpPr>
        <p:spPr bwMode="auto">
          <a:xfrm>
            <a:off x="1042988" y="188913"/>
            <a:ext cx="2449512" cy="701675"/>
          </a:xfrm>
          <a:prstGeom prst="rect">
            <a:avLst/>
          </a:prstGeom>
          <a:noFill/>
          <a:ln w="9525">
            <a:noFill/>
            <a:miter lim="800000"/>
            <a:headEnd/>
            <a:tailEnd/>
          </a:ln>
        </p:spPr>
        <p:txBody>
          <a:bodyPr>
            <a:spAutoFit/>
          </a:bodyPr>
          <a:lstStyle/>
          <a:p>
            <a:pPr>
              <a:spcBef>
                <a:spcPct val="50000"/>
              </a:spcBef>
            </a:pPr>
            <a:r>
              <a:rPr lang="zh-CN" altLang="en-US" sz="4000">
                <a:solidFill>
                  <a:srgbClr val="FF0000"/>
                </a:solidFill>
                <a:latin typeface="Times New Roman" pitchFamily="18" charset="0"/>
                <a:ea typeface="黑体" pitchFamily="2" charset="-122"/>
              </a:rPr>
              <a:t>检查预习</a:t>
            </a:r>
          </a:p>
        </p:txBody>
      </p:sp>
      <p:sp>
        <p:nvSpPr>
          <p:cNvPr id="53255" name="Text Box 7"/>
          <p:cNvSpPr txBox="1">
            <a:spLocks noChangeArrowheads="1"/>
          </p:cNvSpPr>
          <p:nvPr/>
        </p:nvSpPr>
        <p:spPr bwMode="auto">
          <a:xfrm>
            <a:off x="1331913" y="1989138"/>
            <a:ext cx="2520950"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阻</a:t>
            </a:r>
            <a:r>
              <a:rPr lang="zh-CN" altLang="en-US" sz="2800" b="1">
                <a:solidFill>
                  <a:srgbClr val="0033CC"/>
                </a:solidFill>
                <a:latin typeface="Times New Roman" pitchFamily="18" charset="0"/>
              </a:rPr>
              <a:t>遏</a:t>
            </a:r>
            <a:r>
              <a:rPr lang="zh-CN" altLang="en-US" sz="2800" b="1">
                <a:latin typeface="Times New Roman" pitchFamily="18" charset="0"/>
              </a:rPr>
              <a:t>（          ）</a:t>
            </a:r>
          </a:p>
        </p:txBody>
      </p:sp>
      <p:sp>
        <p:nvSpPr>
          <p:cNvPr id="53256" name="Text Box 8"/>
          <p:cNvSpPr txBox="1">
            <a:spLocks noChangeArrowheads="1"/>
          </p:cNvSpPr>
          <p:nvPr/>
        </p:nvSpPr>
        <p:spPr bwMode="auto">
          <a:xfrm>
            <a:off x="4356100" y="1916113"/>
            <a:ext cx="3384550"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芜</a:t>
            </a:r>
            <a:r>
              <a:rPr lang="zh-CN" altLang="en-US" sz="2800" b="1">
                <a:solidFill>
                  <a:srgbClr val="0033CC"/>
                </a:solidFill>
                <a:latin typeface="Times New Roman" pitchFamily="18" charset="0"/>
              </a:rPr>
              <a:t>湖</a:t>
            </a:r>
            <a:r>
              <a:rPr lang="zh-CN" altLang="en-US" sz="2800" b="1">
                <a:latin typeface="Times New Roman" pitchFamily="18" charset="0"/>
              </a:rPr>
              <a:t>（          ）</a:t>
            </a:r>
          </a:p>
        </p:txBody>
      </p:sp>
      <p:sp>
        <p:nvSpPr>
          <p:cNvPr id="53257" name="Text Box 9"/>
          <p:cNvSpPr txBox="1">
            <a:spLocks noChangeArrowheads="1"/>
          </p:cNvSpPr>
          <p:nvPr/>
        </p:nvSpPr>
        <p:spPr bwMode="auto">
          <a:xfrm>
            <a:off x="1331913" y="2636838"/>
            <a:ext cx="2952750" cy="519112"/>
          </a:xfrm>
          <a:prstGeom prst="rect">
            <a:avLst/>
          </a:prstGeom>
          <a:noFill/>
          <a:ln w="9525">
            <a:noFill/>
            <a:miter lim="800000"/>
            <a:headEnd/>
            <a:tailEnd/>
          </a:ln>
        </p:spPr>
        <p:txBody>
          <a:bodyPr>
            <a:spAutoFit/>
          </a:bodyPr>
          <a:lstStyle/>
          <a:p>
            <a:pPr>
              <a:spcBef>
                <a:spcPct val="50000"/>
              </a:spcBef>
            </a:pPr>
            <a:r>
              <a:rPr lang="zh-CN" altLang="en-US" sz="2800" b="1">
                <a:solidFill>
                  <a:srgbClr val="0033CC"/>
                </a:solidFill>
                <a:latin typeface="Times New Roman" pitchFamily="18" charset="0"/>
              </a:rPr>
              <a:t>荻</a:t>
            </a:r>
            <a:r>
              <a:rPr lang="zh-CN" altLang="en-US" sz="2800" b="1">
                <a:latin typeface="Times New Roman" pitchFamily="18" charset="0"/>
              </a:rPr>
              <a:t>港（          ）</a:t>
            </a:r>
          </a:p>
        </p:txBody>
      </p:sp>
      <p:sp>
        <p:nvSpPr>
          <p:cNvPr id="53258" name="Text Box 10"/>
          <p:cNvSpPr txBox="1">
            <a:spLocks noChangeArrowheads="1"/>
          </p:cNvSpPr>
          <p:nvPr/>
        </p:nvSpPr>
        <p:spPr bwMode="auto">
          <a:xfrm>
            <a:off x="4356100" y="2565400"/>
            <a:ext cx="3313113" cy="519113"/>
          </a:xfrm>
          <a:prstGeom prst="rect">
            <a:avLst/>
          </a:prstGeom>
          <a:noFill/>
          <a:ln w="9525">
            <a:noFill/>
            <a:miter lim="800000"/>
            <a:headEnd/>
            <a:tailEnd/>
          </a:ln>
        </p:spPr>
        <p:txBody>
          <a:bodyPr>
            <a:spAutoFit/>
          </a:bodyPr>
          <a:lstStyle/>
          <a:p>
            <a:pPr>
              <a:spcBef>
                <a:spcPct val="50000"/>
              </a:spcBef>
            </a:pPr>
            <a:r>
              <a:rPr lang="zh-CN" altLang="en-US" sz="2800" b="1">
                <a:solidFill>
                  <a:srgbClr val="0033CC"/>
                </a:solidFill>
                <a:latin typeface="Times New Roman" pitchFamily="18" charset="0"/>
              </a:rPr>
              <a:t>溃</a:t>
            </a:r>
            <a:r>
              <a:rPr lang="zh-CN" altLang="en-US" sz="2800" b="1">
                <a:latin typeface="Times New Roman" pitchFamily="18" charset="0"/>
              </a:rPr>
              <a:t>退（            ）</a:t>
            </a:r>
          </a:p>
        </p:txBody>
      </p:sp>
      <p:sp>
        <p:nvSpPr>
          <p:cNvPr id="53259" name="Text Box 11"/>
          <p:cNvSpPr txBox="1">
            <a:spLocks noChangeArrowheads="1"/>
          </p:cNvSpPr>
          <p:nvPr/>
        </p:nvSpPr>
        <p:spPr bwMode="auto">
          <a:xfrm>
            <a:off x="1403350" y="3357563"/>
            <a:ext cx="3095625" cy="519112"/>
          </a:xfrm>
          <a:prstGeom prst="rect">
            <a:avLst/>
          </a:prstGeom>
          <a:noFill/>
          <a:ln w="9525">
            <a:noFill/>
            <a:miter lim="800000"/>
            <a:headEnd/>
            <a:tailEnd/>
          </a:ln>
        </p:spPr>
        <p:txBody>
          <a:bodyPr>
            <a:spAutoFit/>
          </a:bodyPr>
          <a:lstStyle/>
          <a:p>
            <a:pPr>
              <a:spcBef>
                <a:spcPct val="50000"/>
              </a:spcBef>
            </a:pPr>
            <a:r>
              <a:rPr lang="zh-CN" altLang="en-US" sz="2800" b="1">
                <a:solidFill>
                  <a:srgbClr val="0033CC"/>
                </a:solidFill>
                <a:latin typeface="Times New Roman" pitchFamily="18" charset="0"/>
              </a:rPr>
              <a:t>歼</a:t>
            </a:r>
            <a:r>
              <a:rPr lang="zh-CN" altLang="en-US" sz="2800" b="1">
                <a:latin typeface="Times New Roman" pitchFamily="18" charset="0"/>
              </a:rPr>
              <a:t>灭（           ）</a:t>
            </a:r>
          </a:p>
        </p:txBody>
      </p:sp>
      <p:sp>
        <p:nvSpPr>
          <p:cNvPr id="53262" name="Text Box 14"/>
          <p:cNvSpPr txBox="1">
            <a:spLocks noChangeArrowheads="1"/>
          </p:cNvSpPr>
          <p:nvPr/>
        </p:nvSpPr>
        <p:spPr bwMode="auto">
          <a:xfrm rot="10756552" flipV="1">
            <a:off x="4356100" y="3357563"/>
            <a:ext cx="4537075" cy="519112"/>
          </a:xfrm>
          <a:prstGeom prst="rect">
            <a:avLst/>
          </a:prstGeom>
          <a:noFill/>
          <a:ln w="9525">
            <a:noFill/>
            <a:miter lim="800000"/>
            <a:headEnd/>
            <a:tailEnd/>
          </a:ln>
        </p:spPr>
        <p:txBody>
          <a:bodyPr>
            <a:spAutoFit/>
          </a:bodyPr>
          <a:lstStyle/>
          <a:p>
            <a:pPr>
              <a:spcBef>
                <a:spcPct val="50000"/>
              </a:spcBef>
            </a:pPr>
            <a:r>
              <a:rPr lang="zh-CN" altLang="en-US" sz="2800" b="1">
                <a:solidFill>
                  <a:srgbClr val="0033CC"/>
                </a:solidFill>
                <a:latin typeface="Times New Roman" pitchFamily="18" charset="0"/>
              </a:rPr>
              <a:t>绥靖</a:t>
            </a:r>
            <a:r>
              <a:rPr lang="zh-CN" altLang="en-US" sz="2800" b="1">
                <a:latin typeface="Times New Roman" pitchFamily="18" charset="0"/>
              </a:rPr>
              <a:t>（           ）（             ）</a:t>
            </a:r>
          </a:p>
        </p:txBody>
      </p:sp>
      <p:sp>
        <p:nvSpPr>
          <p:cNvPr id="53263" name="Text Box 15"/>
          <p:cNvSpPr txBox="1">
            <a:spLocks noChangeArrowheads="1"/>
          </p:cNvSpPr>
          <p:nvPr/>
        </p:nvSpPr>
        <p:spPr bwMode="auto">
          <a:xfrm>
            <a:off x="1403350" y="4076700"/>
            <a:ext cx="2592388" cy="519113"/>
          </a:xfrm>
          <a:prstGeom prst="rect">
            <a:avLst/>
          </a:prstGeom>
          <a:noFill/>
          <a:ln w="9525">
            <a:noFill/>
            <a:miter lim="800000"/>
            <a:headEnd/>
            <a:tailEnd/>
          </a:ln>
        </p:spPr>
        <p:txBody>
          <a:bodyPr>
            <a:spAutoFit/>
          </a:bodyPr>
          <a:lstStyle/>
          <a:p>
            <a:pPr>
              <a:spcBef>
                <a:spcPct val="50000"/>
              </a:spcBef>
            </a:pPr>
            <a:r>
              <a:rPr lang="zh-CN" altLang="en-US" sz="2800" b="1">
                <a:solidFill>
                  <a:srgbClr val="0033CC"/>
                </a:solidFill>
                <a:latin typeface="Times New Roman" pitchFamily="18" charset="0"/>
              </a:rPr>
              <a:t>瑰</a:t>
            </a:r>
            <a:r>
              <a:rPr lang="zh-CN" altLang="en-US" sz="2800" b="1">
                <a:latin typeface="Times New Roman" pitchFamily="18" charset="0"/>
              </a:rPr>
              <a:t>宝（          ）</a:t>
            </a:r>
          </a:p>
        </p:txBody>
      </p:sp>
      <p:sp>
        <p:nvSpPr>
          <p:cNvPr id="53264" name="Text Box 16"/>
          <p:cNvSpPr txBox="1">
            <a:spLocks noChangeArrowheads="1"/>
          </p:cNvSpPr>
          <p:nvPr/>
        </p:nvSpPr>
        <p:spPr bwMode="auto">
          <a:xfrm>
            <a:off x="4356100" y="4076700"/>
            <a:ext cx="3240088"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负</a:t>
            </a:r>
            <a:r>
              <a:rPr lang="zh-CN" altLang="en-US" sz="2800" b="1">
                <a:solidFill>
                  <a:srgbClr val="0033CC"/>
                </a:solidFill>
                <a:latin typeface="Times New Roman" pitchFamily="18" charset="0"/>
              </a:rPr>
              <a:t>隅</a:t>
            </a:r>
            <a:r>
              <a:rPr lang="zh-CN" altLang="en-US" sz="2800" b="1">
                <a:latin typeface="Times New Roman" pitchFamily="18" charset="0"/>
              </a:rPr>
              <a:t>顽抗（          ）</a:t>
            </a:r>
          </a:p>
        </p:txBody>
      </p:sp>
      <p:sp>
        <p:nvSpPr>
          <p:cNvPr id="53266" name="Text Box 18"/>
          <p:cNvSpPr txBox="1">
            <a:spLocks noChangeArrowheads="1"/>
          </p:cNvSpPr>
          <p:nvPr/>
        </p:nvSpPr>
        <p:spPr bwMode="auto">
          <a:xfrm>
            <a:off x="1403350" y="4868863"/>
            <a:ext cx="3455988"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高屋建</a:t>
            </a:r>
            <a:r>
              <a:rPr lang="zh-CN" altLang="en-US" sz="2800" b="1">
                <a:solidFill>
                  <a:srgbClr val="0033CC"/>
                </a:solidFill>
                <a:latin typeface="Times New Roman" pitchFamily="18" charset="0"/>
              </a:rPr>
              <a:t>瓴</a:t>
            </a:r>
            <a:r>
              <a:rPr lang="zh-CN" altLang="en-US" sz="2800" b="1">
                <a:latin typeface="Times New Roman" pitchFamily="18" charset="0"/>
              </a:rPr>
              <a:t>（          ）</a:t>
            </a:r>
          </a:p>
        </p:txBody>
      </p:sp>
      <p:sp>
        <p:nvSpPr>
          <p:cNvPr id="53267" name="Text Box 19"/>
          <p:cNvSpPr txBox="1">
            <a:spLocks noChangeArrowheads="1"/>
          </p:cNvSpPr>
          <p:nvPr/>
        </p:nvSpPr>
        <p:spPr bwMode="auto">
          <a:xfrm>
            <a:off x="4356100" y="4797425"/>
            <a:ext cx="5761038"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气势</a:t>
            </a:r>
            <a:r>
              <a:rPr lang="zh-CN" altLang="en-US" sz="2800" b="1">
                <a:solidFill>
                  <a:srgbClr val="0033CC"/>
                </a:solidFill>
                <a:latin typeface="Times New Roman" pitchFamily="18" charset="0"/>
              </a:rPr>
              <a:t>磅礴</a:t>
            </a:r>
            <a:r>
              <a:rPr lang="zh-CN" altLang="en-US" sz="2800" b="1">
                <a:latin typeface="Times New Roman" pitchFamily="18" charset="0"/>
              </a:rPr>
              <a:t>（            ）（        ）</a:t>
            </a:r>
          </a:p>
        </p:txBody>
      </p:sp>
      <p:sp>
        <p:nvSpPr>
          <p:cNvPr id="53269" name="Text Box 21"/>
          <p:cNvSpPr txBox="1">
            <a:spLocks noChangeArrowheads="1"/>
          </p:cNvSpPr>
          <p:nvPr/>
        </p:nvSpPr>
        <p:spPr bwMode="auto">
          <a:xfrm>
            <a:off x="2771775" y="1973263"/>
            <a:ext cx="792163" cy="641350"/>
          </a:xfrm>
          <a:prstGeom prst="rect">
            <a:avLst/>
          </a:prstGeom>
          <a:noFill/>
          <a:ln w="9525" algn="ctr">
            <a:noFill/>
            <a:miter lim="800000"/>
            <a:headEnd/>
            <a:tailEnd/>
          </a:ln>
        </p:spPr>
        <p:txBody>
          <a:bodyPr>
            <a:spAutoFit/>
          </a:bodyPr>
          <a:lstStyle/>
          <a:p>
            <a:pPr>
              <a:spcBef>
                <a:spcPct val="50000"/>
              </a:spcBef>
            </a:pPr>
            <a:r>
              <a:rPr lang="en-US" altLang="zh-CN" sz="3600" b="1"/>
              <a:t>è</a:t>
            </a:r>
            <a:endParaRPr lang="en-US" altLang="zh-CN" sz="3600" b="1">
              <a:latin typeface="Times New Roman" pitchFamily="18" charset="0"/>
            </a:endParaRPr>
          </a:p>
        </p:txBody>
      </p:sp>
      <p:sp>
        <p:nvSpPr>
          <p:cNvPr id="53270" name="Text Box 22"/>
          <p:cNvSpPr txBox="1">
            <a:spLocks noChangeArrowheads="1"/>
          </p:cNvSpPr>
          <p:nvPr/>
        </p:nvSpPr>
        <p:spPr bwMode="auto">
          <a:xfrm>
            <a:off x="5653088" y="1844675"/>
            <a:ext cx="863600"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w</a:t>
            </a:r>
            <a:r>
              <a:rPr lang="en-US" altLang="zh-CN" sz="3600" b="1">
                <a:cs typeface="Arial" pitchFamily="34" charset="0"/>
              </a:rPr>
              <a:t>ú</a:t>
            </a:r>
          </a:p>
        </p:txBody>
      </p:sp>
      <p:sp>
        <p:nvSpPr>
          <p:cNvPr id="53271" name="Text Box 23"/>
          <p:cNvSpPr txBox="1">
            <a:spLocks noChangeArrowheads="1"/>
          </p:cNvSpPr>
          <p:nvPr/>
        </p:nvSpPr>
        <p:spPr bwMode="auto">
          <a:xfrm>
            <a:off x="2771775" y="2636838"/>
            <a:ext cx="720725"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d</a:t>
            </a:r>
            <a:r>
              <a:rPr lang="en-US" altLang="zh-CN" sz="3600" b="1"/>
              <a:t>í</a:t>
            </a:r>
            <a:endParaRPr lang="en-US" altLang="zh-CN" sz="3600" b="1">
              <a:latin typeface="Times New Roman" pitchFamily="18" charset="0"/>
            </a:endParaRPr>
          </a:p>
        </p:txBody>
      </p:sp>
      <p:sp>
        <p:nvSpPr>
          <p:cNvPr id="53272" name="Text Box 24"/>
          <p:cNvSpPr txBox="1">
            <a:spLocks noChangeArrowheads="1"/>
          </p:cNvSpPr>
          <p:nvPr/>
        </p:nvSpPr>
        <p:spPr bwMode="auto">
          <a:xfrm>
            <a:off x="5651500" y="2492375"/>
            <a:ext cx="1079500"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ku</a:t>
            </a:r>
            <a:r>
              <a:rPr lang="en-US" altLang="zh-CN" sz="3600" b="1"/>
              <a:t>ì</a:t>
            </a:r>
            <a:endParaRPr lang="en-US" altLang="zh-CN" sz="3600" b="1">
              <a:latin typeface="Times New Roman" pitchFamily="18" charset="0"/>
            </a:endParaRPr>
          </a:p>
        </p:txBody>
      </p:sp>
      <p:sp>
        <p:nvSpPr>
          <p:cNvPr id="53273" name="Text Box 25"/>
          <p:cNvSpPr txBox="1">
            <a:spLocks noChangeArrowheads="1"/>
          </p:cNvSpPr>
          <p:nvPr/>
        </p:nvSpPr>
        <p:spPr bwMode="auto">
          <a:xfrm>
            <a:off x="2627313" y="3284538"/>
            <a:ext cx="1366837"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jiān</a:t>
            </a:r>
          </a:p>
        </p:txBody>
      </p:sp>
      <p:sp>
        <p:nvSpPr>
          <p:cNvPr id="53274" name="Text Box 26"/>
          <p:cNvSpPr txBox="1">
            <a:spLocks noChangeArrowheads="1"/>
          </p:cNvSpPr>
          <p:nvPr/>
        </p:nvSpPr>
        <p:spPr bwMode="auto">
          <a:xfrm>
            <a:off x="5651500" y="3200400"/>
            <a:ext cx="977900"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su</a:t>
            </a:r>
            <a:r>
              <a:rPr lang="en-US" altLang="zh-CN" sz="3600" b="1">
                <a:cs typeface="Arial" pitchFamily="34" charset="0"/>
              </a:rPr>
              <a:t>í</a:t>
            </a:r>
          </a:p>
        </p:txBody>
      </p:sp>
      <p:sp>
        <p:nvSpPr>
          <p:cNvPr id="53275" name="Text Box 27"/>
          <p:cNvSpPr txBox="1">
            <a:spLocks noChangeArrowheads="1"/>
          </p:cNvSpPr>
          <p:nvPr/>
        </p:nvSpPr>
        <p:spPr bwMode="auto">
          <a:xfrm>
            <a:off x="7380288" y="3284538"/>
            <a:ext cx="1008062"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j</a:t>
            </a:r>
            <a:r>
              <a:rPr lang="en-US" altLang="zh-CN" sz="3600" b="1"/>
              <a:t>ì</a:t>
            </a:r>
            <a:r>
              <a:rPr lang="en-US" altLang="zh-CN" sz="3600" b="1">
                <a:latin typeface="Times New Roman" pitchFamily="18" charset="0"/>
              </a:rPr>
              <a:t>ng</a:t>
            </a:r>
          </a:p>
        </p:txBody>
      </p:sp>
      <p:sp>
        <p:nvSpPr>
          <p:cNvPr id="53276" name="Text Box 28"/>
          <p:cNvSpPr txBox="1">
            <a:spLocks noChangeArrowheads="1"/>
          </p:cNvSpPr>
          <p:nvPr/>
        </p:nvSpPr>
        <p:spPr bwMode="auto">
          <a:xfrm>
            <a:off x="2627313" y="3962400"/>
            <a:ext cx="1335087"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guī</a:t>
            </a:r>
          </a:p>
        </p:txBody>
      </p:sp>
      <p:sp>
        <p:nvSpPr>
          <p:cNvPr id="53277" name="Text Box 29"/>
          <p:cNvSpPr txBox="1">
            <a:spLocks noChangeArrowheads="1"/>
          </p:cNvSpPr>
          <p:nvPr/>
        </p:nvSpPr>
        <p:spPr bwMode="auto">
          <a:xfrm>
            <a:off x="6443663" y="4005263"/>
            <a:ext cx="720725"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y</a:t>
            </a:r>
            <a:r>
              <a:rPr lang="en-US" altLang="zh-CN" sz="3600" b="1"/>
              <a:t>ù</a:t>
            </a:r>
            <a:endParaRPr lang="en-US" altLang="zh-CN" sz="3600" b="1">
              <a:latin typeface="Times New Roman" pitchFamily="18" charset="0"/>
            </a:endParaRPr>
          </a:p>
        </p:txBody>
      </p:sp>
      <p:sp>
        <p:nvSpPr>
          <p:cNvPr id="53278" name="Text Box 30"/>
          <p:cNvSpPr txBox="1">
            <a:spLocks noChangeArrowheads="1"/>
          </p:cNvSpPr>
          <p:nvPr/>
        </p:nvSpPr>
        <p:spPr bwMode="auto">
          <a:xfrm>
            <a:off x="3276600" y="4652963"/>
            <a:ext cx="1295400"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l</a:t>
            </a:r>
            <a:r>
              <a:rPr lang="en-US" altLang="zh-CN" sz="3600" b="1"/>
              <a:t>í</a:t>
            </a:r>
            <a:r>
              <a:rPr lang="en-US" altLang="zh-CN" sz="3600" b="1">
                <a:latin typeface="Times New Roman" pitchFamily="18" charset="0"/>
              </a:rPr>
              <a:t>ng</a:t>
            </a:r>
          </a:p>
        </p:txBody>
      </p:sp>
      <p:sp>
        <p:nvSpPr>
          <p:cNvPr id="53279" name="Text Box 31"/>
          <p:cNvSpPr txBox="1">
            <a:spLocks noChangeArrowheads="1"/>
          </p:cNvSpPr>
          <p:nvPr/>
        </p:nvSpPr>
        <p:spPr bwMode="auto">
          <a:xfrm>
            <a:off x="6300788" y="4648200"/>
            <a:ext cx="1319212"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p</a:t>
            </a:r>
            <a:r>
              <a:rPr lang="en-US" altLang="zh-CN" sz="3600" b="1"/>
              <a:t>á</a:t>
            </a:r>
            <a:r>
              <a:rPr lang="en-US" altLang="zh-CN" sz="3600" b="1">
                <a:latin typeface="Times New Roman" pitchFamily="18" charset="0"/>
              </a:rPr>
              <a:t>ng</a:t>
            </a:r>
          </a:p>
        </p:txBody>
      </p:sp>
      <p:sp>
        <p:nvSpPr>
          <p:cNvPr id="53280" name="Text Box 32"/>
          <p:cNvSpPr txBox="1">
            <a:spLocks noChangeArrowheads="1"/>
          </p:cNvSpPr>
          <p:nvPr/>
        </p:nvSpPr>
        <p:spPr bwMode="auto">
          <a:xfrm>
            <a:off x="8027988" y="4572000"/>
            <a:ext cx="2182812" cy="641350"/>
          </a:xfrm>
          <a:prstGeom prst="rect">
            <a:avLst/>
          </a:prstGeom>
          <a:noFill/>
          <a:ln w="9525" algn="ctr">
            <a:noFill/>
            <a:miter lim="800000"/>
            <a:headEnd/>
            <a:tailEnd/>
          </a:ln>
        </p:spPr>
        <p:txBody>
          <a:bodyPr>
            <a:spAutoFit/>
          </a:bodyPr>
          <a:lstStyle/>
          <a:p>
            <a:pPr>
              <a:spcBef>
                <a:spcPct val="50000"/>
              </a:spcBef>
            </a:pPr>
            <a:r>
              <a:rPr lang="en-US" altLang="zh-CN" sz="3600" b="1">
                <a:latin typeface="Times New Roman" pitchFamily="18" charset="0"/>
              </a:rPr>
              <a:t>b</a:t>
            </a:r>
            <a:r>
              <a:rPr lang="en-US" altLang="zh-CN" sz="3600" b="1"/>
              <a:t>ó</a:t>
            </a:r>
            <a:endParaRPr lang="en-US" altLang="zh-CN" sz="3600" b="1">
              <a:latin typeface="Times New Roman" pitchFamily="18" charset="0"/>
            </a:endParaRPr>
          </a:p>
        </p:txBody>
      </p:sp>
      <p:sp>
        <p:nvSpPr>
          <p:cNvPr id="53281" name="Text Box 33"/>
          <p:cNvSpPr txBox="1">
            <a:spLocks noChangeArrowheads="1"/>
          </p:cNvSpPr>
          <p:nvPr/>
        </p:nvSpPr>
        <p:spPr bwMode="auto">
          <a:xfrm>
            <a:off x="1547813" y="5661025"/>
            <a:ext cx="2232025" cy="6413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800" b="1">
                <a:solidFill>
                  <a:srgbClr val="0033CC"/>
                </a:solidFill>
                <a:latin typeface="Times New Roman" pitchFamily="18" charset="0"/>
              </a:rPr>
              <a:t>豫</a:t>
            </a:r>
            <a:r>
              <a:rPr lang="en-US" altLang="zh-CN" sz="2800" b="1">
                <a:solidFill>
                  <a:srgbClr val="0033CC"/>
                </a:solidFill>
                <a:latin typeface="Times New Roman" pitchFamily="18" charset="0"/>
              </a:rPr>
              <a:t>(        </a:t>
            </a:r>
            <a:r>
              <a:rPr lang="en-US" altLang="zh-CN" sz="3600" b="1">
                <a:latin typeface="Times New Roman" pitchFamily="18" charset="0"/>
              </a:rPr>
              <a:t> </a:t>
            </a:r>
            <a:r>
              <a:rPr lang="en-US" altLang="zh-CN" sz="2800" b="1">
                <a:solidFill>
                  <a:srgbClr val="0033CC"/>
                </a:solidFill>
                <a:latin typeface="Times New Roman" pitchFamily="18" charset="0"/>
              </a:rPr>
              <a:t>   </a:t>
            </a:r>
            <a:r>
              <a:rPr lang="en-US" altLang="zh-CN" sz="3600" b="1">
                <a:latin typeface="Times New Roman" pitchFamily="18" charset="0"/>
                <a:cs typeface="Times New Roman" pitchFamily="18" charset="0"/>
              </a:rPr>
              <a:t>)</a:t>
            </a:r>
          </a:p>
        </p:txBody>
      </p:sp>
      <p:sp>
        <p:nvSpPr>
          <p:cNvPr id="53283" name="Text Box 35"/>
          <p:cNvSpPr txBox="1">
            <a:spLocks noChangeArrowheads="1"/>
          </p:cNvSpPr>
          <p:nvPr/>
        </p:nvSpPr>
        <p:spPr bwMode="auto">
          <a:xfrm>
            <a:off x="3851275" y="5734050"/>
            <a:ext cx="2808288" cy="6413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800" b="1">
                <a:solidFill>
                  <a:srgbClr val="0033CC"/>
                </a:solidFill>
                <a:latin typeface="Times New Roman" pitchFamily="18" charset="0"/>
              </a:rPr>
              <a:t>鄂</a:t>
            </a:r>
            <a:r>
              <a:rPr lang="en-US" altLang="zh-CN" sz="2800" b="1">
                <a:solidFill>
                  <a:srgbClr val="0033CC"/>
                </a:solidFill>
                <a:latin typeface="Times New Roman" pitchFamily="18" charset="0"/>
              </a:rPr>
              <a:t>(          </a:t>
            </a:r>
            <a:r>
              <a:rPr lang="en-US" altLang="zh-CN" sz="3600" b="1">
                <a:latin typeface="Times New Roman" pitchFamily="18" charset="0"/>
                <a:cs typeface="Times New Roman" pitchFamily="18" charset="0"/>
              </a:rPr>
              <a:t>)</a:t>
            </a:r>
          </a:p>
        </p:txBody>
      </p:sp>
      <p:sp>
        <p:nvSpPr>
          <p:cNvPr id="53284" name="Text Box 36"/>
          <p:cNvSpPr txBox="1">
            <a:spLocks noChangeArrowheads="1"/>
          </p:cNvSpPr>
          <p:nvPr/>
        </p:nvSpPr>
        <p:spPr bwMode="auto">
          <a:xfrm>
            <a:off x="2339975" y="5589588"/>
            <a:ext cx="1584325" cy="641350"/>
          </a:xfrm>
          <a:prstGeom prst="rect">
            <a:avLst/>
          </a:prstGeom>
          <a:noFill/>
          <a:ln w="12700" cap="sq">
            <a:noFill/>
            <a:miter lim="800000"/>
            <a:headEnd type="none" w="sm" len="sm"/>
            <a:tailEnd type="none" w="sm" len="sm"/>
          </a:ln>
        </p:spPr>
        <p:txBody>
          <a:bodyPr>
            <a:spAutoFit/>
          </a:bodyPr>
          <a:lstStyle/>
          <a:p>
            <a:pPr>
              <a:spcBef>
                <a:spcPct val="50000"/>
              </a:spcBef>
            </a:pPr>
            <a:r>
              <a:rPr lang="en-US" altLang="zh-CN" sz="3600" b="1">
                <a:latin typeface="Times New Roman" pitchFamily="18" charset="0"/>
              </a:rPr>
              <a:t>y</a:t>
            </a:r>
            <a:r>
              <a:rPr lang="en-US" altLang="zh-CN" sz="3600" b="1"/>
              <a:t>ù</a:t>
            </a:r>
            <a:endParaRPr lang="en-US" altLang="zh-CN" sz="3600" b="1">
              <a:latin typeface="Times New Roman" pitchFamily="18" charset="0"/>
            </a:endParaRPr>
          </a:p>
        </p:txBody>
      </p:sp>
      <p:sp>
        <p:nvSpPr>
          <p:cNvPr id="53286" name="Text Box 38"/>
          <p:cNvSpPr txBox="1">
            <a:spLocks noChangeArrowheads="1"/>
          </p:cNvSpPr>
          <p:nvPr/>
        </p:nvSpPr>
        <p:spPr bwMode="auto">
          <a:xfrm>
            <a:off x="4643438" y="5734050"/>
            <a:ext cx="936625" cy="641350"/>
          </a:xfrm>
          <a:prstGeom prst="rect">
            <a:avLst/>
          </a:prstGeom>
          <a:noFill/>
          <a:ln w="12700" cap="sq">
            <a:noFill/>
            <a:miter lim="800000"/>
            <a:headEnd type="none" w="sm" len="sm"/>
            <a:tailEnd type="none" w="sm" len="sm"/>
          </a:ln>
        </p:spPr>
        <p:txBody>
          <a:bodyPr>
            <a:spAutoFit/>
          </a:bodyPr>
          <a:lstStyle/>
          <a:p>
            <a:pPr>
              <a:spcBef>
                <a:spcPct val="50000"/>
              </a:spcBef>
            </a:pPr>
            <a:r>
              <a:rPr lang="en-US" altLang="zh-CN" sz="3600" b="1"/>
              <a:t>è</a:t>
            </a:r>
            <a:endParaRPr lang="en-US" altLang="zh-CN" sz="3600" b="1">
              <a:latin typeface="Times New Roman" pitchFamily="18" charset="0"/>
            </a:endParaRPr>
          </a:p>
        </p:txBody>
      </p:sp>
      <p:sp>
        <p:nvSpPr>
          <p:cNvPr id="70686" name="Text Box 30"/>
          <p:cNvSpPr txBox="1">
            <a:spLocks noChangeArrowheads="1"/>
          </p:cNvSpPr>
          <p:nvPr/>
        </p:nvSpPr>
        <p:spPr bwMode="auto">
          <a:xfrm>
            <a:off x="5651500" y="5734050"/>
            <a:ext cx="3816350" cy="579438"/>
          </a:xfrm>
          <a:prstGeom prst="rect">
            <a:avLst/>
          </a:prstGeom>
          <a:noFill/>
          <a:ln w="12700" cap="sq">
            <a:noFill/>
            <a:miter lim="800000"/>
            <a:headEnd type="none" w="sm" len="sm"/>
            <a:tailEnd type="none" w="sm" len="sm"/>
          </a:ln>
          <a:effectLst/>
        </p:spPr>
        <p:txBody>
          <a:bodyPr>
            <a:spAutoFit/>
          </a:bodyPr>
          <a:lstStyle/>
          <a:p>
            <a:pPr>
              <a:spcBef>
                <a:spcPct val="50000"/>
              </a:spcBef>
            </a:pPr>
            <a:r>
              <a:rPr lang="zh-CN" altLang="en-US" sz="3200" b="1">
                <a:latin typeface="Times New Roman" pitchFamily="18" charset="0"/>
              </a:rPr>
              <a:t>锐不可</a:t>
            </a:r>
            <a:r>
              <a:rPr lang="zh-CN" altLang="en-US" sz="3200" b="1">
                <a:solidFill>
                  <a:srgbClr val="2F20EC"/>
                </a:solidFill>
                <a:latin typeface="Times New Roman" pitchFamily="18" charset="0"/>
              </a:rPr>
              <a:t>当</a:t>
            </a:r>
            <a:r>
              <a:rPr lang="zh-CN" altLang="en-US" sz="3200" b="1">
                <a:latin typeface="Times New Roman" pitchFamily="18" charset="0"/>
              </a:rPr>
              <a:t>（       ）</a:t>
            </a:r>
          </a:p>
        </p:txBody>
      </p:sp>
      <p:sp>
        <p:nvSpPr>
          <p:cNvPr id="70687" name="Text Box 31"/>
          <p:cNvSpPr txBox="1">
            <a:spLocks noChangeArrowheads="1"/>
          </p:cNvSpPr>
          <p:nvPr/>
        </p:nvSpPr>
        <p:spPr bwMode="auto">
          <a:xfrm>
            <a:off x="7667625" y="5661025"/>
            <a:ext cx="1728788" cy="579438"/>
          </a:xfrm>
          <a:prstGeom prst="rect">
            <a:avLst/>
          </a:prstGeom>
          <a:noFill/>
          <a:ln w="12700" cap="sq">
            <a:noFill/>
            <a:miter lim="800000"/>
            <a:headEnd type="none" w="sm" len="sm"/>
            <a:tailEnd type="none" w="sm" len="sm"/>
          </a:ln>
          <a:effectLst/>
        </p:spPr>
        <p:txBody>
          <a:bodyPr>
            <a:spAutoFit/>
          </a:bodyPr>
          <a:lstStyle/>
          <a:p>
            <a:pPr>
              <a:spcBef>
                <a:spcPct val="50000"/>
              </a:spcBef>
            </a:pPr>
            <a:r>
              <a:rPr lang="en-US" altLang="zh-CN" sz="3200" b="1">
                <a:latin typeface="Times New Roman" pitchFamily="18" charset="0"/>
                <a:cs typeface="Times New Roman" pitchFamily="18" charset="0"/>
              </a:rPr>
              <a:t>dāng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3254"/>
                                        </p:tgtEl>
                                        <p:attrNameLst>
                                          <p:attrName>style.visibility</p:attrName>
                                        </p:attrNameLst>
                                      </p:cBhvr>
                                      <p:to>
                                        <p:strVal val="visible"/>
                                      </p:to>
                                    </p:set>
                                    <p:anim by="(-#ppt_w*2)" calcmode="lin" valueType="num">
                                      <p:cBhvr rctx="PPT">
                                        <p:cTn id="7" dur="500" autoRev="1" fill="hold">
                                          <p:stCondLst>
                                            <p:cond delay="0"/>
                                          </p:stCondLst>
                                        </p:cTn>
                                        <p:tgtEl>
                                          <p:spTgt spid="53254"/>
                                        </p:tgtEl>
                                        <p:attrNameLst>
                                          <p:attrName>ppt_w</p:attrName>
                                        </p:attrNameLst>
                                      </p:cBhvr>
                                    </p:anim>
                                    <p:anim by="(#ppt_w*0.50)" calcmode="lin" valueType="num">
                                      <p:cBhvr>
                                        <p:cTn id="8" dur="500" decel="50000" autoRev="1" fill="hold">
                                          <p:stCondLst>
                                            <p:cond delay="0"/>
                                          </p:stCondLst>
                                        </p:cTn>
                                        <p:tgtEl>
                                          <p:spTgt spid="53254"/>
                                        </p:tgtEl>
                                        <p:attrNameLst>
                                          <p:attrName>ppt_x</p:attrName>
                                        </p:attrNameLst>
                                      </p:cBhvr>
                                    </p:anim>
                                    <p:anim from="(-#ppt_h/2)" to="(#ppt_y)" calcmode="lin" valueType="num">
                                      <p:cBhvr>
                                        <p:cTn id="9" dur="1000" fill="hold">
                                          <p:stCondLst>
                                            <p:cond delay="0"/>
                                          </p:stCondLst>
                                        </p:cTn>
                                        <p:tgtEl>
                                          <p:spTgt spid="53254"/>
                                        </p:tgtEl>
                                        <p:attrNameLst>
                                          <p:attrName>ppt_y</p:attrName>
                                        </p:attrNameLst>
                                      </p:cBhvr>
                                    </p:anim>
                                    <p:animRot by="21600000">
                                      <p:cBhvr>
                                        <p:cTn id="10" dur="1000" fill="hold">
                                          <p:stCondLst>
                                            <p:cond delay="0"/>
                                          </p:stCondLst>
                                        </p:cTn>
                                        <p:tgtEl>
                                          <p:spTgt spid="5325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3253"/>
                                        </p:tgtEl>
                                        <p:attrNameLst>
                                          <p:attrName>style.visibility</p:attrName>
                                        </p:attrNameLst>
                                      </p:cBhvr>
                                      <p:to>
                                        <p:strVal val="visible"/>
                                      </p:to>
                                    </p:set>
                                    <p:anim calcmode="discrete" valueType="clr">
                                      <p:cBhvr override="childStyle">
                                        <p:cTn id="15" dur="80"/>
                                        <p:tgtEl>
                                          <p:spTgt spid="5325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3253"/>
                                        </p:tgtEl>
                                        <p:attrNameLst>
                                          <p:attrName>fillcolor</p:attrName>
                                        </p:attrNameLst>
                                      </p:cBhvr>
                                      <p:tavLst>
                                        <p:tav tm="0">
                                          <p:val>
                                            <p:clrVal>
                                              <a:schemeClr val="accent2"/>
                                            </p:clrVal>
                                          </p:val>
                                        </p:tav>
                                        <p:tav tm="50000">
                                          <p:val>
                                            <p:clrVal>
                                              <a:schemeClr val="hlink"/>
                                            </p:clrVal>
                                          </p:val>
                                        </p:tav>
                                      </p:tavLst>
                                    </p:anim>
                                    <p:set>
                                      <p:cBhvr>
                                        <p:cTn id="17" dur="80"/>
                                        <p:tgtEl>
                                          <p:spTgt spid="53253"/>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53255"/>
                                        </p:tgtEl>
                                        <p:attrNameLst>
                                          <p:attrName>style.visibility</p:attrName>
                                        </p:attrNameLst>
                                      </p:cBhvr>
                                      <p:to>
                                        <p:strVal val="visible"/>
                                      </p:to>
                                    </p:set>
                                    <p:anim calcmode="lin" valueType="num">
                                      <p:cBhvr>
                                        <p:cTn id="22" dur="1000" fill="hold"/>
                                        <p:tgtEl>
                                          <p:spTgt spid="53255"/>
                                        </p:tgtEl>
                                        <p:attrNameLst>
                                          <p:attrName>ppt_w</p:attrName>
                                        </p:attrNameLst>
                                      </p:cBhvr>
                                      <p:tavLst>
                                        <p:tav tm="0">
                                          <p:val>
                                            <p:fltVal val="0"/>
                                          </p:val>
                                        </p:tav>
                                        <p:tav tm="100000">
                                          <p:val>
                                            <p:strVal val="#ppt_w"/>
                                          </p:val>
                                        </p:tav>
                                      </p:tavLst>
                                    </p:anim>
                                    <p:anim calcmode="lin" valueType="num">
                                      <p:cBhvr>
                                        <p:cTn id="23" dur="1000" fill="hold"/>
                                        <p:tgtEl>
                                          <p:spTgt spid="53255"/>
                                        </p:tgtEl>
                                        <p:attrNameLst>
                                          <p:attrName>ppt_h</p:attrName>
                                        </p:attrNameLst>
                                      </p:cBhvr>
                                      <p:tavLst>
                                        <p:tav tm="0">
                                          <p:val>
                                            <p:fltVal val="0"/>
                                          </p:val>
                                        </p:tav>
                                        <p:tav tm="100000">
                                          <p:val>
                                            <p:strVal val="#ppt_h"/>
                                          </p:val>
                                        </p:tav>
                                      </p:tavLst>
                                    </p:anim>
                                    <p:anim calcmode="lin" valueType="num">
                                      <p:cBhvr>
                                        <p:cTn id="24" dur="1000" fill="hold"/>
                                        <p:tgtEl>
                                          <p:spTgt spid="53255"/>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5325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53256"/>
                                        </p:tgtEl>
                                        <p:attrNameLst>
                                          <p:attrName>style.visibility</p:attrName>
                                        </p:attrNameLst>
                                      </p:cBhvr>
                                      <p:to>
                                        <p:strVal val="visible"/>
                                      </p:to>
                                    </p:set>
                                    <p:anim calcmode="lin" valueType="num">
                                      <p:cBhvr>
                                        <p:cTn id="30" dur="1000" fill="hold"/>
                                        <p:tgtEl>
                                          <p:spTgt spid="53256"/>
                                        </p:tgtEl>
                                        <p:attrNameLst>
                                          <p:attrName>ppt_w</p:attrName>
                                        </p:attrNameLst>
                                      </p:cBhvr>
                                      <p:tavLst>
                                        <p:tav tm="0">
                                          <p:val>
                                            <p:fltVal val="0"/>
                                          </p:val>
                                        </p:tav>
                                        <p:tav tm="100000">
                                          <p:val>
                                            <p:strVal val="#ppt_w"/>
                                          </p:val>
                                        </p:tav>
                                      </p:tavLst>
                                    </p:anim>
                                    <p:anim calcmode="lin" valueType="num">
                                      <p:cBhvr>
                                        <p:cTn id="31" dur="1000" fill="hold"/>
                                        <p:tgtEl>
                                          <p:spTgt spid="53256"/>
                                        </p:tgtEl>
                                        <p:attrNameLst>
                                          <p:attrName>ppt_h</p:attrName>
                                        </p:attrNameLst>
                                      </p:cBhvr>
                                      <p:tavLst>
                                        <p:tav tm="0">
                                          <p:val>
                                            <p:fltVal val="0"/>
                                          </p:val>
                                        </p:tav>
                                        <p:tav tm="100000">
                                          <p:val>
                                            <p:strVal val="#ppt_h"/>
                                          </p:val>
                                        </p:tav>
                                      </p:tavLst>
                                    </p:anim>
                                    <p:anim calcmode="lin" valueType="num">
                                      <p:cBhvr>
                                        <p:cTn id="32" dur="1000" fill="hold"/>
                                        <p:tgtEl>
                                          <p:spTgt spid="53256"/>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532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53257"/>
                                        </p:tgtEl>
                                        <p:attrNameLst>
                                          <p:attrName>style.visibility</p:attrName>
                                        </p:attrNameLst>
                                      </p:cBhvr>
                                      <p:to>
                                        <p:strVal val="visible"/>
                                      </p:to>
                                    </p:set>
                                    <p:anim calcmode="lin" valueType="num">
                                      <p:cBhvr>
                                        <p:cTn id="38" dur="1000" fill="hold"/>
                                        <p:tgtEl>
                                          <p:spTgt spid="53257"/>
                                        </p:tgtEl>
                                        <p:attrNameLst>
                                          <p:attrName>ppt_w</p:attrName>
                                        </p:attrNameLst>
                                      </p:cBhvr>
                                      <p:tavLst>
                                        <p:tav tm="0">
                                          <p:val>
                                            <p:fltVal val="0"/>
                                          </p:val>
                                        </p:tav>
                                        <p:tav tm="100000">
                                          <p:val>
                                            <p:strVal val="#ppt_w"/>
                                          </p:val>
                                        </p:tav>
                                      </p:tavLst>
                                    </p:anim>
                                    <p:anim calcmode="lin" valueType="num">
                                      <p:cBhvr>
                                        <p:cTn id="39" dur="1000" fill="hold"/>
                                        <p:tgtEl>
                                          <p:spTgt spid="53257"/>
                                        </p:tgtEl>
                                        <p:attrNameLst>
                                          <p:attrName>ppt_h</p:attrName>
                                        </p:attrNameLst>
                                      </p:cBhvr>
                                      <p:tavLst>
                                        <p:tav tm="0">
                                          <p:val>
                                            <p:fltVal val="0"/>
                                          </p:val>
                                        </p:tav>
                                        <p:tav tm="100000">
                                          <p:val>
                                            <p:strVal val="#ppt_h"/>
                                          </p:val>
                                        </p:tav>
                                      </p:tavLst>
                                    </p:anim>
                                    <p:anim calcmode="lin" valueType="num">
                                      <p:cBhvr>
                                        <p:cTn id="40" dur="1000" fill="hold"/>
                                        <p:tgtEl>
                                          <p:spTgt spid="53257"/>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325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childTnLst>
                                    <p:set>
                                      <p:cBhvr>
                                        <p:cTn id="45" dur="1" fill="hold">
                                          <p:stCondLst>
                                            <p:cond delay="0"/>
                                          </p:stCondLst>
                                        </p:cTn>
                                        <p:tgtEl>
                                          <p:spTgt spid="53258"/>
                                        </p:tgtEl>
                                        <p:attrNameLst>
                                          <p:attrName>style.visibility</p:attrName>
                                        </p:attrNameLst>
                                      </p:cBhvr>
                                      <p:to>
                                        <p:strVal val="visible"/>
                                      </p:to>
                                    </p:set>
                                    <p:anim calcmode="lin" valueType="num">
                                      <p:cBhvr>
                                        <p:cTn id="46" dur="1000" fill="hold"/>
                                        <p:tgtEl>
                                          <p:spTgt spid="53258"/>
                                        </p:tgtEl>
                                        <p:attrNameLst>
                                          <p:attrName>ppt_w</p:attrName>
                                        </p:attrNameLst>
                                      </p:cBhvr>
                                      <p:tavLst>
                                        <p:tav tm="0">
                                          <p:val>
                                            <p:fltVal val="0"/>
                                          </p:val>
                                        </p:tav>
                                        <p:tav tm="100000">
                                          <p:val>
                                            <p:strVal val="#ppt_w"/>
                                          </p:val>
                                        </p:tav>
                                      </p:tavLst>
                                    </p:anim>
                                    <p:anim calcmode="lin" valueType="num">
                                      <p:cBhvr>
                                        <p:cTn id="47" dur="1000" fill="hold"/>
                                        <p:tgtEl>
                                          <p:spTgt spid="53258"/>
                                        </p:tgtEl>
                                        <p:attrNameLst>
                                          <p:attrName>ppt_h</p:attrName>
                                        </p:attrNameLst>
                                      </p:cBhvr>
                                      <p:tavLst>
                                        <p:tav tm="0">
                                          <p:val>
                                            <p:fltVal val="0"/>
                                          </p:val>
                                        </p:tav>
                                        <p:tav tm="100000">
                                          <p:val>
                                            <p:strVal val="#ppt_h"/>
                                          </p:val>
                                        </p:tav>
                                      </p:tavLst>
                                    </p:anim>
                                    <p:anim calcmode="lin" valueType="num">
                                      <p:cBhvr>
                                        <p:cTn id="48" dur="1000" fill="hold"/>
                                        <p:tgtEl>
                                          <p:spTgt spid="53258"/>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532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childTnLst>
                                    <p:set>
                                      <p:cBhvr>
                                        <p:cTn id="53" dur="1" fill="hold">
                                          <p:stCondLst>
                                            <p:cond delay="0"/>
                                          </p:stCondLst>
                                        </p:cTn>
                                        <p:tgtEl>
                                          <p:spTgt spid="53259"/>
                                        </p:tgtEl>
                                        <p:attrNameLst>
                                          <p:attrName>style.visibility</p:attrName>
                                        </p:attrNameLst>
                                      </p:cBhvr>
                                      <p:to>
                                        <p:strVal val="visible"/>
                                      </p:to>
                                    </p:set>
                                    <p:anim calcmode="lin" valueType="num">
                                      <p:cBhvr>
                                        <p:cTn id="54" dur="1000" fill="hold"/>
                                        <p:tgtEl>
                                          <p:spTgt spid="53259"/>
                                        </p:tgtEl>
                                        <p:attrNameLst>
                                          <p:attrName>ppt_w</p:attrName>
                                        </p:attrNameLst>
                                      </p:cBhvr>
                                      <p:tavLst>
                                        <p:tav tm="0">
                                          <p:val>
                                            <p:fltVal val="0"/>
                                          </p:val>
                                        </p:tav>
                                        <p:tav tm="100000">
                                          <p:val>
                                            <p:strVal val="#ppt_w"/>
                                          </p:val>
                                        </p:tav>
                                      </p:tavLst>
                                    </p:anim>
                                    <p:anim calcmode="lin" valueType="num">
                                      <p:cBhvr>
                                        <p:cTn id="55" dur="1000" fill="hold"/>
                                        <p:tgtEl>
                                          <p:spTgt spid="53259"/>
                                        </p:tgtEl>
                                        <p:attrNameLst>
                                          <p:attrName>ppt_h</p:attrName>
                                        </p:attrNameLst>
                                      </p:cBhvr>
                                      <p:tavLst>
                                        <p:tav tm="0">
                                          <p:val>
                                            <p:fltVal val="0"/>
                                          </p:val>
                                        </p:tav>
                                        <p:tav tm="100000">
                                          <p:val>
                                            <p:strVal val="#ppt_h"/>
                                          </p:val>
                                        </p:tav>
                                      </p:tavLst>
                                    </p:anim>
                                    <p:anim calcmode="lin" valueType="num">
                                      <p:cBhvr>
                                        <p:cTn id="56" dur="1000" fill="hold"/>
                                        <p:tgtEl>
                                          <p:spTgt spid="53259"/>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5325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53262"/>
                                        </p:tgtEl>
                                        <p:attrNameLst>
                                          <p:attrName>style.visibility</p:attrName>
                                        </p:attrNameLst>
                                      </p:cBhvr>
                                      <p:to>
                                        <p:strVal val="visible"/>
                                      </p:to>
                                    </p:set>
                                    <p:anim calcmode="lin" valueType="num">
                                      <p:cBhvr>
                                        <p:cTn id="62" dur="1000" fill="hold"/>
                                        <p:tgtEl>
                                          <p:spTgt spid="53262"/>
                                        </p:tgtEl>
                                        <p:attrNameLst>
                                          <p:attrName>ppt_w</p:attrName>
                                        </p:attrNameLst>
                                      </p:cBhvr>
                                      <p:tavLst>
                                        <p:tav tm="0">
                                          <p:val>
                                            <p:fltVal val="0"/>
                                          </p:val>
                                        </p:tav>
                                        <p:tav tm="100000">
                                          <p:val>
                                            <p:strVal val="#ppt_w"/>
                                          </p:val>
                                        </p:tav>
                                      </p:tavLst>
                                    </p:anim>
                                    <p:anim calcmode="lin" valueType="num">
                                      <p:cBhvr>
                                        <p:cTn id="63" dur="1000" fill="hold"/>
                                        <p:tgtEl>
                                          <p:spTgt spid="53262"/>
                                        </p:tgtEl>
                                        <p:attrNameLst>
                                          <p:attrName>ppt_h</p:attrName>
                                        </p:attrNameLst>
                                      </p:cBhvr>
                                      <p:tavLst>
                                        <p:tav tm="0">
                                          <p:val>
                                            <p:fltVal val="0"/>
                                          </p:val>
                                        </p:tav>
                                        <p:tav tm="100000">
                                          <p:val>
                                            <p:strVal val="#ppt_h"/>
                                          </p:val>
                                        </p:tav>
                                      </p:tavLst>
                                    </p:anim>
                                    <p:anim calcmode="lin" valueType="num">
                                      <p:cBhvr>
                                        <p:cTn id="64" dur="1000" fill="hold"/>
                                        <p:tgtEl>
                                          <p:spTgt spid="5326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5326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childTnLst>
                                    <p:set>
                                      <p:cBhvr>
                                        <p:cTn id="69" dur="1" fill="hold">
                                          <p:stCondLst>
                                            <p:cond delay="0"/>
                                          </p:stCondLst>
                                        </p:cTn>
                                        <p:tgtEl>
                                          <p:spTgt spid="53263"/>
                                        </p:tgtEl>
                                        <p:attrNameLst>
                                          <p:attrName>style.visibility</p:attrName>
                                        </p:attrNameLst>
                                      </p:cBhvr>
                                      <p:to>
                                        <p:strVal val="visible"/>
                                      </p:to>
                                    </p:set>
                                    <p:anim calcmode="lin" valueType="num">
                                      <p:cBhvr>
                                        <p:cTn id="70" dur="1000" fill="hold"/>
                                        <p:tgtEl>
                                          <p:spTgt spid="53263"/>
                                        </p:tgtEl>
                                        <p:attrNameLst>
                                          <p:attrName>ppt_w</p:attrName>
                                        </p:attrNameLst>
                                      </p:cBhvr>
                                      <p:tavLst>
                                        <p:tav tm="0">
                                          <p:val>
                                            <p:fltVal val="0"/>
                                          </p:val>
                                        </p:tav>
                                        <p:tav tm="100000">
                                          <p:val>
                                            <p:strVal val="#ppt_w"/>
                                          </p:val>
                                        </p:tav>
                                      </p:tavLst>
                                    </p:anim>
                                    <p:anim calcmode="lin" valueType="num">
                                      <p:cBhvr>
                                        <p:cTn id="71" dur="1000" fill="hold"/>
                                        <p:tgtEl>
                                          <p:spTgt spid="53263"/>
                                        </p:tgtEl>
                                        <p:attrNameLst>
                                          <p:attrName>ppt_h</p:attrName>
                                        </p:attrNameLst>
                                      </p:cBhvr>
                                      <p:tavLst>
                                        <p:tav tm="0">
                                          <p:val>
                                            <p:fltVal val="0"/>
                                          </p:val>
                                        </p:tav>
                                        <p:tav tm="100000">
                                          <p:val>
                                            <p:strVal val="#ppt_h"/>
                                          </p:val>
                                        </p:tav>
                                      </p:tavLst>
                                    </p:anim>
                                    <p:anim calcmode="lin" valueType="num">
                                      <p:cBhvr>
                                        <p:cTn id="72" dur="1000" fill="hold"/>
                                        <p:tgtEl>
                                          <p:spTgt spid="53263"/>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5326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childTnLst>
                                    <p:set>
                                      <p:cBhvr>
                                        <p:cTn id="77" dur="1" fill="hold">
                                          <p:stCondLst>
                                            <p:cond delay="0"/>
                                          </p:stCondLst>
                                        </p:cTn>
                                        <p:tgtEl>
                                          <p:spTgt spid="53264"/>
                                        </p:tgtEl>
                                        <p:attrNameLst>
                                          <p:attrName>style.visibility</p:attrName>
                                        </p:attrNameLst>
                                      </p:cBhvr>
                                      <p:to>
                                        <p:strVal val="visible"/>
                                      </p:to>
                                    </p:set>
                                    <p:anim calcmode="lin" valueType="num">
                                      <p:cBhvr>
                                        <p:cTn id="78" dur="1000" fill="hold"/>
                                        <p:tgtEl>
                                          <p:spTgt spid="53264"/>
                                        </p:tgtEl>
                                        <p:attrNameLst>
                                          <p:attrName>ppt_w</p:attrName>
                                        </p:attrNameLst>
                                      </p:cBhvr>
                                      <p:tavLst>
                                        <p:tav tm="0">
                                          <p:val>
                                            <p:fltVal val="0"/>
                                          </p:val>
                                        </p:tav>
                                        <p:tav tm="100000">
                                          <p:val>
                                            <p:strVal val="#ppt_w"/>
                                          </p:val>
                                        </p:tav>
                                      </p:tavLst>
                                    </p:anim>
                                    <p:anim calcmode="lin" valueType="num">
                                      <p:cBhvr>
                                        <p:cTn id="79" dur="1000" fill="hold"/>
                                        <p:tgtEl>
                                          <p:spTgt spid="53264"/>
                                        </p:tgtEl>
                                        <p:attrNameLst>
                                          <p:attrName>ppt_h</p:attrName>
                                        </p:attrNameLst>
                                      </p:cBhvr>
                                      <p:tavLst>
                                        <p:tav tm="0">
                                          <p:val>
                                            <p:fltVal val="0"/>
                                          </p:val>
                                        </p:tav>
                                        <p:tav tm="100000">
                                          <p:val>
                                            <p:strVal val="#ppt_h"/>
                                          </p:val>
                                        </p:tav>
                                      </p:tavLst>
                                    </p:anim>
                                    <p:anim calcmode="lin" valueType="num">
                                      <p:cBhvr>
                                        <p:cTn id="80" dur="1000" fill="hold"/>
                                        <p:tgtEl>
                                          <p:spTgt spid="53264"/>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5326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p:stCondLst>
                        <p:cond delay="indefinite"/>
                      </p:stCondLst>
                      <p:childTnLst>
                        <p:par>
                          <p:cTn id="83" fill="hold">
                            <p:stCondLst>
                              <p:cond delay="0"/>
                            </p:stCondLst>
                            <p:childTnLst>
                              <p:par>
                                <p:cTn id="84" presetID="15" presetClass="entr" presetSubtype="0" fill="hold" grpId="0" nodeType="clickEffect">
                                  <p:stCondLst>
                                    <p:cond delay="0"/>
                                  </p:stCondLst>
                                  <p:childTnLst>
                                    <p:set>
                                      <p:cBhvr>
                                        <p:cTn id="85" dur="1" fill="hold">
                                          <p:stCondLst>
                                            <p:cond delay="0"/>
                                          </p:stCondLst>
                                        </p:cTn>
                                        <p:tgtEl>
                                          <p:spTgt spid="53266"/>
                                        </p:tgtEl>
                                        <p:attrNameLst>
                                          <p:attrName>style.visibility</p:attrName>
                                        </p:attrNameLst>
                                      </p:cBhvr>
                                      <p:to>
                                        <p:strVal val="visible"/>
                                      </p:to>
                                    </p:set>
                                    <p:anim calcmode="lin" valueType="num">
                                      <p:cBhvr>
                                        <p:cTn id="86" dur="1000" fill="hold"/>
                                        <p:tgtEl>
                                          <p:spTgt spid="53266"/>
                                        </p:tgtEl>
                                        <p:attrNameLst>
                                          <p:attrName>ppt_w</p:attrName>
                                        </p:attrNameLst>
                                      </p:cBhvr>
                                      <p:tavLst>
                                        <p:tav tm="0">
                                          <p:val>
                                            <p:fltVal val="0"/>
                                          </p:val>
                                        </p:tav>
                                        <p:tav tm="100000">
                                          <p:val>
                                            <p:strVal val="#ppt_w"/>
                                          </p:val>
                                        </p:tav>
                                      </p:tavLst>
                                    </p:anim>
                                    <p:anim calcmode="lin" valueType="num">
                                      <p:cBhvr>
                                        <p:cTn id="87" dur="1000" fill="hold"/>
                                        <p:tgtEl>
                                          <p:spTgt spid="53266"/>
                                        </p:tgtEl>
                                        <p:attrNameLst>
                                          <p:attrName>ppt_h</p:attrName>
                                        </p:attrNameLst>
                                      </p:cBhvr>
                                      <p:tavLst>
                                        <p:tav tm="0">
                                          <p:val>
                                            <p:fltVal val="0"/>
                                          </p:val>
                                        </p:tav>
                                        <p:tav tm="100000">
                                          <p:val>
                                            <p:strVal val="#ppt_h"/>
                                          </p:val>
                                        </p:tav>
                                      </p:tavLst>
                                    </p:anim>
                                    <p:anim calcmode="lin" valueType="num">
                                      <p:cBhvr>
                                        <p:cTn id="88" dur="1000" fill="hold"/>
                                        <p:tgtEl>
                                          <p:spTgt spid="5326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5326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0" fill="hold">
                      <p:stCondLst>
                        <p:cond delay="indefinite"/>
                      </p:stCondLst>
                      <p:childTnLst>
                        <p:par>
                          <p:cTn id="91" fill="hold">
                            <p:stCondLst>
                              <p:cond delay="0"/>
                            </p:stCondLst>
                            <p:childTnLst>
                              <p:par>
                                <p:cTn id="92" presetID="15" presetClass="entr" presetSubtype="0" fill="hold" grpId="0" nodeType="clickEffect">
                                  <p:stCondLst>
                                    <p:cond delay="0"/>
                                  </p:stCondLst>
                                  <p:childTnLst>
                                    <p:set>
                                      <p:cBhvr>
                                        <p:cTn id="93" dur="1" fill="hold">
                                          <p:stCondLst>
                                            <p:cond delay="0"/>
                                          </p:stCondLst>
                                        </p:cTn>
                                        <p:tgtEl>
                                          <p:spTgt spid="53267"/>
                                        </p:tgtEl>
                                        <p:attrNameLst>
                                          <p:attrName>style.visibility</p:attrName>
                                        </p:attrNameLst>
                                      </p:cBhvr>
                                      <p:to>
                                        <p:strVal val="visible"/>
                                      </p:to>
                                    </p:set>
                                    <p:anim calcmode="lin" valueType="num">
                                      <p:cBhvr>
                                        <p:cTn id="94" dur="1000" fill="hold"/>
                                        <p:tgtEl>
                                          <p:spTgt spid="53267"/>
                                        </p:tgtEl>
                                        <p:attrNameLst>
                                          <p:attrName>ppt_w</p:attrName>
                                        </p:attrNameLst>
                                      </p:cBhvr>
                                      <p:tavLst>
                                        <p:tav tm="0">
                                          <p:val>
                                            <p:fltVal val="0"/>
                                          </p:val>
                                        </p:tav>
                                        <p:tav tm="100000">
                                          <p:val>
                                            <p:strVal val="#ppt_w"/>
                                          </p:val>
                                        </p:tav>
                                      </p:tavLst>
                                    </p:anim>
                                    <p:anim calcmode="lin" valueType="num">
                                      <p:cBhvr>
                                        <p:cTn id="95" dur="1000" fill="hold"/>
                                        <p:tgtEl>
                                          <p:spTgt spid="53267"/>
                                        </p:tgtEl>
                                        <p:attrNameLst>
                                          <p:attrName>ppt_h</p:attrName>
                                        </p:attrNameLst>
                                      </p:cBhvr>
                                      <p:tavLst>
                                        <p:tav tm="0">
                                          <p:val>
                                            <p:fltVal val="0"/>
                                          </p:val>
                                        </p:tav>
                                        <p:tav tm="100000">
                                          <p:val>
                                            <p:strVal val="#ppt_h"/>
                                          </p:val>
                                        </p:tav>
                                      </p:tavLst>
                                    </p:anim>
                                    <p:anim calcmode="lin" valueType="num">
                                      <p:cBhvr>
                                        <p:cTn id="96" dur="1000" fill="hold"/>
                                        <p:tgtEl>
                                          <p:spTgt spid="53267"/>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532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53281"/>
                                        </p:tgtEl>
                                        <p:attrNameLst>
                                          <p:attrName>style.visibility</p:attrName>
                                        </p:attrNameLst>
                                      </p:cBhvr>
                                      <p:to>
                                        <p:strVal val="visible"/>
                                      </p:to>
                                    </p:set>
                                    <p:animEffect transition="in" filter="blinds(horizontal)">
                                      <p:cBhvr>
                                        <p:cTn id="102" dur="500"/>
                                        <p:tgtEl>
                                          <p:spTgt spid="5328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53283"/>
                                        </p:tgtEl>
                                        <p:attrNameLst>
                                          <p:attrName>style.visibility</p:attrName>
                                        </p:attrNameLst>
                                      </p:cBhvr>
                                      <p:to>
                                        <p:strVal val="visible"/>
                                      </p:to>
                                    </p:set>
                                    <p:animEffect transition="in" filter="blinds(horizontal)">
                                      <p:cBhvr>
                                        <p:cTn id="107" dur="500"/>
                                        <p:tgtEl>
                                          <p:spTgt spid="5328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70686"/>
                                        </p:tgtEl>
                                        <p:attrNameLst>
                                          <p:attrName>style.visibility</p:attrName>
                                        </p:attrNameLst>
                                      </p:cBhvr>
                                      <p:to>
                                        <p:strVal val="visible"/>
                                      </p:to>
                                    </p:set>
                                    <p:animEffect transition="in" filter="blinds(horizontal)">
                                      <p:cBhvr>
                                        <p:cTn id="112" dur="500"/>
                                        <p:tgtEl>
                                          <p:spTgt spid="70686"/>
                                        </p:tgtEl>
                                      </p:cBhvr>
                                    </p:animEffect>
                                  </p:childTnLst>
                                </p:cTn>
                              </p:par>
                            </p:childTnLst>
                          </p:cTn>
                        </p:par>
                      </p:childTnLst>
                    </p:cTn>
                  </p:par>
                  <p:par>
                    <p:cTn id="113" fill="hold">
                      <p:stCondLst>
                        <p:cond delay="indefinite"/>
                      </p:stCondLst>
                      <p:childTnLst>
                        <p:par>
                          <p:cTn id="114" fill="hold">
                            <p:stCondLst>
                              <p:cond delay="0"/>
                            </p:stCondLst>
                            <p:childTnLst>
                              <p:par>
                                <p:cTn id="115" presetID="34" presetClass="entr" presetSubtype="0" fill="hold" grpId="0" nodeType="clickEffect">
                                  <p:stCondLst>
                                    <p:cond delay="0"/>
                                  </p:stCondLst>
                                  <p:childTnLst>
                                    <p:set>
                                      <p:cBhvr>
                                        <p:cTn id="116" dur="1" fill="hold">
                                          <p:stCondLst>
                                            <p:cond delay="0"/>
                                          </p:stCondLst>
                                        </p:cTn>
                                        <p:tgtEl>
                                          <p:spTgt spid="53269"/>
                                        </p:tgtEl>
                                        <p:attrNameLst>
                                          <p:attrName>style.visibility</p:attrName>
                                        </p:attrNameLst>
                                      </p:cBhvr>
                                      <p:to>
                                        <p:strVal val="visible"/>
                                      </p:to>
                                    </p:set>
                                    <p:anim from="(-#ppt_w/2)" to="(#ppt_x)" calcmode="lin" valueType="num">
                                      <p:cBhvr>
                                        <p:cTn id="117" dur="600" fill="hold">
                                          <p:stCondLst>
                                            <p:cond delay="0"/>
                                          </p:stCondLst>
                                        </p:cTn>
                                        <p:tgtEl>
                                          <p:spTgt spid="53269"/>
                                        </p:tgtEl>
                                        <p:attrNameLst>
                                          <p:attrName>ppt_x</p:attrName>
                                        </p:attrNameLst>
                                      </p:cBhvr>
                                    </p:anim>
                                    <p:anim from="0" to="-1.0" calcmode="lin" valueType="num">
                                      <p:cBhvr>
                                        <p:cTn id="118" dur="200" decel="50000" autoRev="1" fill="hold">
                                          <p:stCondLst>
                                            <p:cond delay="600"/>
                                          </p:stCondLst>
                                        </p:cTn>
                                        <p:tgtEl>
                                          <p:spTgt spid="53269"/>
                                        </p:tgtEl>
                                        <p:attrNameLst>
                                          <p:attrName>xshear</p:attrName>
                                        </p:attrNameLst>
                                      </p:cBhvr>
                                    </p:anim>
                                    <p:animScale>
                                      <p:cBhvr>
                                        <p:cTn id="119" dur="200" decel="100000" autoRev="1" fill="hold">
                                          <p:stCondLst>
                                            <p:cond delay="600"/>
                                          </p:stCondLst>
                                        </p:cTn>
                                        <p:tgtEl>
                                          <p:spTgt spid="53269"/>
                                        </p:tgtEl>
                                      </p:cBhvr>
                                      <p:from x="100000" y="100000"/>
                                      <p:to x="80000" y="100000"/>
                                    </p:animScale>
                                    <p:anim by="(#ppt_h/3+#ppt_w*0.1)" calcmode="lin" valueType="num">
                                      <p:cBhvr additive="sum">
                                        <p:cTn id="120" dur="200" decel="100000" autoRev="1" fill="hold">
                                          <p:stCondLst>
                                            <p:cond delay="600"/>
                                          </p:stCondLst>
                                        </p:cTn>
                                        <p:tgtEl>
                                          <p:spTgt spid="53269"/>
                                        </p:tgtEl>
                                        <p:attrNameLst>
                                          <p:attrName>ppt_x</p:attrName>
                                        </p:attrNameLst>
                                      </p:cBhvr>
                                    </p:anim>
                                  </p:childTnLst>
                                </p:cTn>
                              </p:par>
                            </p:childTnLst>
                          </p:cTn>
                        </p:par>
                      </p:childTnLst>
                    </p:cTn>
                  </p:par>
                  <p:par>
                    <p:cTn id="121" fill="hold">
                      <p:stCondLst>
                        <p:cond delay="indefinite"/>
                      </p:stCondLst>
                      <p:childTnLst>
                        <p:par>
                          <p:cTn id="122" fill="hold">
                            <p:stCondLst>
                              <p:cond delay="0"/>
                            </p:stCondLst>
                            <p:childTnLst>
                              <p:par>
                                <p:cTn id="123" presetID="34" presetClass="entr" presetSubtype="0" fill="hold" grpId="0" nodeType="clickEffect">
                                  <p:stCondLst>
                                    <p:cond delay="0"/>
                                  </p:stCondLst>
                                  <p:childTnLst>
                                    <p:set>
                                      <p:cBhvr>
                                        <p:cTn id="124" dur="1" fill="hold">
                                          <p:stCondLst>
                                            <p:cond delay="0"/>
                                          </p:stCondLst>
                                        </p:cTn>
                                        <p:tgtEl>
                                          <p:spTgt spid="53270"/>
                                        </p:tgtEl>
                                        <p:attrNameLst>
                                          <p:attrName>style.visibility</p:attrName>
                                        </p:attrNameLst>
                                      </p:cBhvr>
                                      <p:to>
                                        <p:strVal val="visible"/>
                                      </p:to>
                                    </p:set>
                                    <p:anim from="(-#ppt_w/2)" to="(#ppt_x)" calcmode="lin" valueType="num">
                                      <p:cBhvr>
                                        <p:cTn id="125" dur="600" fill="hold">
                                          <p:stCondLst>
                                            <p:cond delay="0"/>
                                          </p:stCondLst>
                                        </p:cTn>
                                        <p:tgtEl>
                                          <p:spTgt spid="53270"/>
                                        </p:tgtEl>
                                        <p:attrNameLst>
                                          <p:attrName>ppt_x</p:attrName>
                                        </p:attrNameLst>
                                      </p:cBhvr>
                                    </p:anim>
                                    <p:anim from="0" to="-1.0" calcmode="lin" valueType="num">
                                      <p:cBhvr>
                                        <p:cTn id="126" dur="200" decel="50000" autoRev="1" fill="hold">
                                          <p:stCondLst>
                                            <p:cond delay="600"/>
                                          </p:stCondLst>
                                        </p:cTn>
                                        <p:tgtEl>
                                          <p:spTgt spid="53270"/>
                                        </p:tgtEl>
                                        <p:attrNameLst>
                                          <p:attrName>xshear</p:attrName>
                                        </p:attrNameLst>
                                      </p:cBhvr>
                                    </p:anim>
                                    <p:animScale>
                                      <p:cBhvr>
                                        <p:cTn id="127" dur="200" decel="100000" autoRev="1" fill="hold">
                                          <p:stCondLst>
                                            <p:cond delay="600"/>
                                          </p:stCondLst>
                                        </p:cTn>
                                        <p:tgtEl>
                                          <p:spTgt spid="53270"/>
                                        </p:tgtEl>
                                      </p:cBhvr>
                                      <p:from x="100000" y="100000"/>
                                      <p:to x="80000" y="100000"/>
                                    </p:animScale>
                                    <p:anim by="(#ppt_h/3+#ppt_w*0.1)" calcmode="lin" valueType="num">
                                      <p:cBhvr additive="sum">
                                        <p:cTn id="128" dur="200" decel="100000" autoRev="1" fill="hold">
                                          <p:stCondLst>
                                            <p:cond delay="600"/>
                                          </p:stCondLst>
                                        </p:cTn>
                                        <p:tgtEl>
                                          <p:spTgt spid="53270"/>
                                        </p:tgtEl>
                                        <p:attrNameLst>
                                          <p:attrName>ppt_x</p:attrName>
                                        </p:attrNameLst>
                                      </p:cBhvr>
                                    </p:anim>
                                  </p:childTnLst>
                                </p:cTn>
                              </p:par>
                            </p:childTnLst>
                          </p:cTn>
                        </p:par>
                      </p:childTnLst>
                    </p:cTn>
                  </p:par>
                  <p:par>
                    <p:cTn id="129" fill="hold">
                      <p:stCondLst>
                        <p:cond delay="indefinite"/>
                      </p:stCondLst>
                      <p:childTnLst>
                        <p:par>
                          <p:cTn id="130" fill="hold">
                            <p:stCondLst>
                              <p:cond delay="0"/>
                            </p:stCondLst>
                            <p:childTnLst>
                              <p:par>
                                <p:cTn id="131" presetID="34" presetClass="entr" presetSubtype="0" fill="hold" grpId="0" nodeType="clickEffect">
                                  <p:stCondLst>
                                    <p:cond delay="0"/>
                                  </p:stCondLst>
                                  <p:childTnLst>
                                    <p:set>
                                      <p:cBhvr>
                                        <p:cTn id="132" dur="1" fill="hold">
                                          <p:stCondLst>
                                            <p:cond delay="0"/>
                                          </p:stCondLst>
                                        </p:cTn>
                                        <p:tgtEl>
                                          <p:spTgt spid="53271"/>
                                        </p:tgtEl>
                                        <p:attrNameLst>
                                          <p:attrName>style.visibility</p:attrName>
                                        </p:attrNameLst>
                                      </p:cBhvr>
                                      <p:to>
                                        <p:strVal val="visible"/>
                                      </p:to>
                                    </p:set>
                                    <p:anim from="(-#ppt_w/2)" to="(#ppt_x)" calcmode="lin" valueType="num">
                                      <p:cBhvr>
                                        <p:cTn id="133" dur="600" fill="hold">
                                          <p:stCondLst>
                                            <p:cond delay="0"/>
                                          </p:stCondLst>
                                        </p:cTn>
                                        <p:tgtEl>
                                          <p:spTgt spid="53271"/>
                                        </p:tgtEl>
                                        <p:attrNameLst>
                                          <p:attrName>ppt_x</p:attrName>
                                        </p:attrNameLst>
                                      </p:cBhvr>
                                    </p:anim>
                                    <p:anim from="0" to="-1.0" calcmode="lin" valueType="num">
                                      <p:cBhvr>
                                        <p:cTn id="134" dur="200" decel="50000" autoRev="1" fill="hold">
                                          <p:stCondLst>
                                            <p:cond delay="600"/>
                                          </p:stCondLst>
                                        </p:cTn>
                                        <p:tgtEl>
                                          <p:spTgt spid="53271"/>
                                        </p:tgtEl>
                                        <p:attrNameLst>
                                          <p:attrName>xshear</p:attrName>
                                        </p:attrNameLst>
                                      </p:cBhvr>
                                    </p:anim>
                                    <p:animScale>
                                      <p:cBhvr>
                                        <p:cTn id="135" dur="200" decel="100000" autoRev="1" fill="hold">
                                          <p:stCondLst>
                                            <p:cond delay="600"/>
                                          </p:stCondLst>
                                        </p:cTn>
                                        <p:tgtEl>
                                          <p:spTgt spid="53271"/>
                                        </p:tgtEl>
                                      </p:cBhvr>
                                      <p:from x="100000" y="100000"/>
                                      <p:to x="80000" y="100000"/>
                                    </p:animScale>
                                    <p:anim by="(#ppt_h/3+#ppt_w*0.1)" calcmode="lin" valueType="num">
                                      <p:cBhvr additive="sum">
                                        <p:cTn id="136" dur="200" decel="100000" autoRev="1" fill="hold">
                                          <p:stCondLst>
                                            <p:cond delay="600"/>
                                          </p:stCondLst>
                                        </p:cTn>
                                        <p:tgtEl>
                                          <p:spTgt spid="53271"/>
                                        </p:tgtEl>
                                        <p:attrNameLst>
                                          <p:attrName>ppt_x</p:attrName>
                                        </p:attrNameLst>
                                      </p:cBhvr>
                                    </p:anim>
                                  </p:childTnLst>
                                </p:cTn>
                              </p:par>
                            </p:childTnLst>
                          </p:cTn>
                        </p:par>
                      </p:childTnLst>
                    </p:cTn>
                  </p:par>
                  <p:par>
                    <p:cTn id="137" fill="hold">
                      <p:stCondLst>
                        <p:cond delay="indefinite"/>
                      </p:stCondLst>
                      <p:childTnLst>
                        <p:par>
                          <p:cTn id="138" fill="hold">
                            <p:stCondLst>
                              <p:cond delay="0"/>
                            </p:stCondLst>
                            <p:childTnLst>
                              <p:par>
                                <p:cTn id="139" presetID="34" presetClass="entr" presetSubtype="0" fill="hold" grpId="0" nodeType="clickEffect">
                                  <p:stCondLst>
                                    <p:cond delay="0"/>
                                  </p:stCondLst>
                                  <p:childTnLst>
                                    <p:set>
                                      <p:cBhvr>
                                        <p:cTn id="140" dur="1" fill="hold">
                                          <p:stCondLst>
                                            <p:cond delay="0"/>
                                          </p:stCondLst>
                                        </p:cTn>
                                        <p:tgtEl>
                                          <p:spTgt spid="53272"/>
                                        </p:tgtEl>
                                        <p:attrNameLst>
                                          <p:attrName>style.visibility</p:attrName>
                                        </p:attrNameLst>
                                      </p:cBhvr>
                                      <p:to>
                                        <p:strVal val="visible"/>
                                      </p:to>
                                    </p:set>
                                    <p:anim from="(-#ppt_w/2)" to="(#ppt_x)" calcmode="lin" valueType="num">
                                      <p:cBhvr>
                                        <p:cTn id="141" dur="600" fill="hold">
                                          <p:stCondLst>
                                            <p:cond delay="0"/>
                                          </p:stCondLst>
                                        </p:cTn>
                                        <p:tgtEl>
                                          <p:spTgt spid="53272"/>
                                        </p:tgtEl>
                                        <p:attrNameLst>
                                          <p:attrName>ppt_x</p:attrName>
                                        </p:attrNameLst>
                                      </p:cBhvr>
                                    </p:anim>
                                    <p:anim from="0" to="-1.0" calcmode="lin" valueType="num">
                                      <p:cBhvr>
                                        <p:cTn id="142" dur="200" decel="50000" autoRev="1" fill="hold">
                                          <p:stCondLst>
                                            <p:cond delay="600"/>
                                          </p:stCondLst>
                                        </p:cTn>
                                        <p:tgtEl>
                                          <p:spTgt spid="53272"/>
                                        </p:tgtEl>
                                        <p:attrNameLst>
                                          <p:attrName>xshear</p:attrName>
                                        </p:attrNameLst>
                                      </p:cBhvr>
                                    </p:anim>
                                    <p:animScale>
                                      <p:cBhvr>
                                        <p:cTn id="143" dur="200" decel="100000" autoRev="1" fill="hold">
                                          <p:stCondLst>
                                            <p:cond delay="600"/>
                                          </p:stCondLst>
                                        </p:cTn>
                                        <p:tgtEl>
                                          <p:spTgt spid="53272"/>
                                        </p:tgtEl>
                                      </p:cBhvr>
                                      <p:from x="100000" y="100000"/>
                                      <p:to x="80000" y="100000"/>
                                    </p:animScale>
                                    <p:anim by="(#ppt_h/3+#ppt_w*0.1)" calcmode="lin" valueType="num">
                                      <p:cBhvr additive="sum">
                                        <p:cTn id="144" dur="200" decel="100000" autoRev="1" fill="hold">
                                          <p:stCondLst>
                                            <p:cond delay="600"/>
                                          </p:stCondLst>
                                        </p:cTn>
                                        <p:tgtEl>
                                          <p:spTgt spid="53272"/>
                                        </p:tgtEl>
                                        <p:attrNameLst>
                                          <p:attrName>ppt_x</p:attrName>
                                        </p:attrNameLst>
                                      </p:cBhvr>
                                    </p:anim>
                                  </p:childTnLst>
                                </p:cTn>
                              </p:par>
                            </p:childTnLst>
                          </p:cTn>
                        </p:par>
                      </p:childTnLst>
                    </p:cTn>
                  </p:par>
                  <p:par>
                    <p:cTn id="145" fill="hold">
                      <p:stCondLst>
                        <p:cond delay="indefinite"/>
                      </p:stCondLst>
                      <p:childTnLst>
                        <p:par>
                          <p:cTn id="146" fill="hold">
                            <p:stCondLst>
                              <p:cond delay="0"/>
                            </p:stCondLst>
                            <p:childTnLst>
                              <p:par>
                                <p:cTn id="147" presetID="34" presetClass="entr" presetSubtype="0" fill="hold" grpId="0" nodeType="clickEffect">
                                  <p:stCondLst>
                                    <p:cond delay="0"/>
                                  </p:stCondLst>
                                  <p:childTnLst>
                                    <p:set>
                                      <p:cBhvr>
                                        <p:cTn id="148" dur="1" fill="hold">
                                          <p:stCondLst>
                                            <p:cond delay="0"/>
                                          </p:stCondLst>
                                        </p:cTn>
                                        <p:tgtEl>
                                          <p:spTgt spid="53273"/>
                                        </p:tgtEl>
                                        <p:attrNameLst>
                                          <p:attrName>style.visibility</p:attrName>
                                        </p:attrNameLst>
                                      </p:cBhvr>
                                      <p:to>
                                        <p:strVal val="visible"/>
                                      </p:to>
                                    </p:set>
                                    <p:anim from="(-#ppt_w/2)" to="(#ppt_x)" calcmode="lin" valueType="num">
                                      <p:cBhvr>
                                        <p:cTn id="149" dur="600" fill="hold">
                                          <p:stCondLst>
                                            <p:cond delay="0"/>
                                          </p:stCondLst>
                                        </p:cTn>
                                        <p:tgtEl>
                                          <p:spTgt spid="53273"/>
                                        </p:tgtEl>
                                        <p:attrNameLst>
                                          <p:attrName>ppt_x</p:attrName>
                                        </p:attrNameLst>
                                      </p:cBhvr>
                                    </p:anim>
                                    <p:anim from="0" to="-1.0" calcmode="lin" valueType="num">
                                      <p:cBhvr>
                                        <p:cTn id="150" dur="200" decel="50000" autoRev="1" fill="hold">
                                          <p:stCondLst>
                                            <p:cond delay="600"/>
                                          </p:stCondLst>
                                        </p:cTn>
                                        <p:tgtEl>
                                          <p:spTgt spid="53273"/>
                                        </p:tgtEl>
                                        <p:attrNameLst>
                                          <p:attrName>xshear</p:attrName>
                                        </p:attrNameLst>
                                      </p:cBhvr>
                                    </p:anim>
                                    <p:animScale>
                                      <p:cBhvr>
                                        <p:cTn id="151" dur="200" decel="100000" autoRev="1" fill="hold">
                                          <p:stCondLst>
                                            <p:cond delay="600"/>
                                          </p:stCondLst>
                                        </p:cTn>
                                        <p:tgtEl>
                                          <p:spTgt spid="53273"/>
                                        </p:tgtEl>
                                      </p:cBhvr>
                                      <p:from x="100000" y="100000"/>
                                      <p:to x="80000" y="100000"/>
                                    </p:animScale>
                                    <p:anim by="(#ppt_h/3+#ppt_w*0.1)" calcmode="lin" valueType="num">
                                      <p:cBhvr additive="sum">
                                        <p:cTn id="152" dur="200" decel="100000" autoRev="1" fill="hold">
                                          <p:stCondLst>
                                            <p:cond delay="600"/>
                                          </p:stCondLst>
                                        </p:cTn>
                                        <p:tgtEl>
                                          <p:spTgt spid="53273"/>
                                        </p:tgtEl>
                                        <p:attrNameLst>
                                          <p:attrName>ppt_x</p:attrName>
                                        </p:attrNameLst>
                                      </p:cBhvr>
                                    </p:anim>
                                  </p:childTnLst>
                                </p:cTn>
                              </p:par>
                            </p:childTnLst>
                          </p:cTn>
                        </p:par>
                      </p:childTnLst>
                    </p:cTn>
                  </p:par>
                  <p:par>
                    <p:cTn id="153" fill="hold">
                      <p:stCondLst>
                        <p:cond delay="indefinite"/>
                      </p:stCondLst>
                      <p:childTnLst>
                        <p:par>
                          <p:cTn id="154" fill="hold">
                            <p:stCondLst>
                              <p:cond delay="0"/>
                            </p:stCondLst>
                            <p:childTnLst>
                              <p:par>
                                <p:cTn id="155" presetID="34" presetClass="entr" presetSubtype="0" fill="hold" grpId="0" nodeType="clickEffect">
                                  <p:stCondLst>
                                    <p:cond delay="0"/>
                                  </p:stCondLst>
                                  <p:childTnLst>
                                    <p:set>
                                      <p:cBhvr>
                                        <p:cTn id="156" dur="1" fill="hold">
                                          <p:stCondLst>
                                            <p:cond delay="0"/>
                                          </p:stCondLst>
                                        </p:cTn>
                                        <p:tgtEl>
                                          <p:spTgt spid="53274"/>
                                        </p:tgtEl>
                                        <p:attrNameLst>
                                          <p:attrName>style.visibility</p:attrName>
                                        </p:attrNameLst>
                                      </p:cBhvr>
                                      <p:to>
                                        <p:strVal val="visible"/>
                                      </p:to>
                                    </p:set>
                                    <p:anim from="(-#ppt_w/2)" to="(#ppt_x)" calcmode="lin" valueType="num">
                                      <p:cBhvr>
                                        <p:cTn id="157" dur="600" fill="hold">
                                          <p:stCondLst>
                                            <p:cond delay="0"/>
                                          </p:stCondLst>
                                        </p:cTn>
                                        <p:tgtEl>
                                          <p:spTgt spid="53274"/>
                                        </p:tgtEl>
                                        <p:attrNameLst>
                                          <p:attrName>ppt_x</p:attrName>
                                        </p:attrNameLst>
                                      </p:cBhvr>
                                    </p:anim>
                                    <p:anim from="0" to="-1.0" calcmode="lin" valueType="num">
                                      <p:cBhvr>
                                        <p:cTn id="158" dur="200" decel="50000" autoRev="1" fill="hold">
                                          <p:stCondLst>
                                            <p:cond delay="600"/>
                                          </p:stCondLst>
                                        </p:cTn>
                                        <p:tgtEl>
                                          <p:spTgt spid="53274"/>
                                        </p:tgtEl>
                                        <p:attrNameLst>
                                          <p:attrName>xshear</p:attrName>
                                        </p:attrNameLst>
                                      </p:cBhvr>
                                    </p:anim>
                                    <p:animScale>
                                      <p:cBhvr>
                                        <p:cTn id="159" dur="200" decel="100000" autoRev="1" fill="hold">
                                          <p:stCondLst>
                                            <p:cond delay="600"/>
                                          </p:stCondLst>
                                        </p:cTn>
                                        <p:tgtEl>
                                          <p:spTgt spid="53274"/>
                                        </p:tgtEl>
                                      </p:cBhvr>
                                      <p:from x="100000" y="100000"/>
                                      <p:to x="80000" y="100000"/>
                                    </p:animScale>
                                    <p:anim by="(#ppt_h/3+#ppt_w*0.1)" calcmode="lin" valueType="num">
                                      <p:cBhvr additive="sum">
                                        <p:cTn id="160" dur="200" decel="100000" autoRev="1" fill="hold">
                                          <p:stCondLst>
                                            <p:cond delay="600"/>
                                          </p:stCondLst>
                                        </p:cTn>
                                        <p:tgtEl>
                                          <p:spTgt spid="53274"/>
                                        </p:tgtEl>
                                        <p:attrNameLst>
                                          <p:attrName>ppt_x</p:attrName>
                                        </p:attrNameLst>
                                      </p:cBhvr>
                                    </p:anim>
                                  </p:childTnLst>
                                </p:cTn>
                              </p:par>
                            </p:childTnLst>
                          </p:cTn>
                        </p:par>
                      </p:childTnLst>
                    </p:cTn>
                  </p:par>
                  <p:par>
                    <p:cTn id="161" fill="hold">
                      <p:stCondLst>
                        <p:cond delay="indefinite"/>
                      </p:stCondLst>
                      <p:childTnLst>
                        <p:par>
                          <p:cTn id="162" fill="hold">
                            <p:stCondLst>
                              <p:cond delay="0"/>
                            </p:stCondLst>
                            <p:childTnLst>
                              <p:par>
                                <p:cTn id="163" presetID="34" presetClass="entr" presetSubtype="0" fill="hold" grpId="0" nodeType="clickEffect">
                                  <p:stCondLst>
                                    <p:cond delay="0"/>
                                  </p:stCondLst>
                                  <p:childTnLst>
                                    <p:set>
                                      <p:cBhvr>
                                        <p:cTn id="164" dur="1" fill="hold">
                                          <p:stCondLst>
                                            <p:cond delay="0"/>
                                          </p:stCondLst>
                                        </p:cTn>
                                        <p:tgtEl>
                                          <p:spTgt spid="53275"/>
                                        </p:tgtEl>
                                        <p:attrNameLst>
                                          <p:attrName>style.visibility</p:attrName>
                                        </p:attrNameLst>
                                      </p:cBhvr>
                                      <p:to>
                                        <p:strVal val="visible"/>
                                      </p:to>
                                    </p:set>
                                    <p:anim from="(-#ppt_w/2)" to="(#ppt_x)" calcmode="lin" valueType="num">
                                      <p:cBhvr>
                                        <p:cTn id="165" dur="600" fill="hold">
                                          <p:stCondLst>
                                            <p:cond delay="0"/>
                                          </p:stCondLst>
                                        </p:cTn>
                                        <p:tgtEl>
                                          <p:spTgt spid="53275"/>
                                        </p:tgtEl>
                                        <p:attrNameLst>
                                          <p:attrName>ppt_x</p:attrName>
                                        </p:attrNameLst>
                                      </p:cBhvr>
                                    </p:anim>
                                    <p:anim from="0" to="-1.0" calcmode="lin" valueType="num">
                                      <p:cBhvr>
                                        <p:cTn id="166" dur="200" decel="50000" autoRev="1" fill="hold">
                                          <p:stCondLst>
                                            <p:cond delay="600"/>
                                          </p:stCondLst>
                                        </p:cTn>
                                        <p:tgtEl>
                                          <p:spTgt spid="53275"/>
                                        </p:tgtEl>
                                        <p:attrNameLst>
                                          <p:attrName>xshear</p:attrName>
                                        </p:attrNameLst>
                                      </p:cBhvr>
                                    </p:anim>
                                    <p:animScale>
                                      <p:cBhvr>
                                        <p:cTn id="167" dur="200" decel="100000" autoRev="1" fill="hold">
                                          <p:stCondLst>
                                            <p:cond delay="600"/>
                                          </p:stCondLst>
                                        </p:cTn>
                                        <p:tgtEl>
                                          <p:spTgt spid="53275"/>
                                        </p:tgtEl>
                                      </p:cBhvr>
                                      <p:from x="100000" y="100000"/>
                                      <p:to x="80000" y="100000"/>
                                    </p:animScale>
                                    <p:anim by="(#ppt_h/3+#ppt_w*0.1)" calcmode="lin" valueType="num">
                                      <p:cBhvr additive="sum">
                                        <p:cTn id="168" dur="200" decel="100000" autoRev="1" fill="hold">
                                          <p:stCondLst>
                                            <p:cond delay="600"/>
                                          </p:stCondLst>
                                        </p:cTn>
                                        <p:tgtEl>
                                          <p:spTgt spid="53275"/>
                                        </p:tgtEl>
                                        <p:attrNameLst>
                                          <p:attrName>ppt_x</p:attrName>
                                        </p:attrNameLst>
                                      </p:cBhvr>
                                    </p:anim>
                                  </p:childTnLst>
                                </p:cTn>
                              </p:par>
                            </p:childTnLst>
                          </p:cTn>
                        </p:par>
                      </p:childTnLst>
                    </p:cTn>
                  </p:par>
                  <p:par>
                    <p:cTn id="169" fill="hold">
                      <p:stCondLst>
                        <p:cond delay="indefinite"/>
                      </p:stCondLst>
                      <p:childTnLst>
                        <p:par>
                          <p:cTn id="170" fill="hold">
                            <p:stCondLst>
                              <p:cond delay="0"/>
                            </p:stCondLst>
                            <p:childTnLst>
                              <p:par>
                                <p:cTn id="171" presetID="34" presetClass="entr" presetSubtype="0" fill="hold" grpId="0" nodeType="clickEffect">
                                  <p:stCondLst>
                                    <p:cond delay="0"/>
                                  </p:stCondLst>
                                  <p:childTnLst>
                                    <p:set>
                                      <p:cBhvr>
                                        <p:cTn id="172" dur="1" fill="hold">
                                          <p:stCondLst>
                                            <p:cond delay="0"/>
                                          </p:stCondLst>
                                        </p:cTn>
                                        <p:tgtEl>
                                          <p:spTgt spid="53276"/>
                                        </p:tgtEl>
                                        <p:attrNameLst>
                                          <p:attrName>style.visibility</p:attrName>
                                        </p:attrNameLst>
                                      </p:cBhvr>
                                      <p:to>
                                        <p:strVal val="visible"/>
                                      </p:to>
                                    </p:set>
                                    <p:anim from="(-#ppt_w/2)" to="(#ppt_x)" calcmode="lin" valueType="num">
                                      <p:cBhvr>
                                        <p:cTn id="173" dur="600" fill="hold">
                                          <p:stCondLst>
                                            <p:cond delay="0"/>
                                          </p:stCondLst>
                                        </p:cTn>
                                        <p:tgtEl>
                                          <p:spTgt spid="53276"/>
                                        </p:tgtEl>
                                        <p:attrNameLst>
                                          <p:attrName>ppt_x</p:attrName>
                                        </p:attrNameLst>
                                      </p:cBhvr>
                                    </p:anim>
                                    <p:anim from="0" to="-1.0" calcmode="lin" valueType="num">
                                      <p:cBhvr>
                                        <p:cTn id="174" dur="200" decel="50000" autoRev="1" fill="hold">
                                          <p:stCondLst>
                                            <p:cond delay="600"/>
                                          </p:stCondLst>
                                        </p:cTn>
                                        <p:tgtEl>
                                          <p:spTgt spid="53276"/>
                                        </p:tgtEl>
                                        <p:attrNameLst>
                                          <p:attrName>xshear</p:attrName>
                                        </p:attrNameLst>
                                      </p:cBhvr>
                                    </p:anim>
                                    <p:animScale>
                                      <p:cBhvr>
                                        <p:cTn id="175" dur="200" decel="100000" autoRev="1" fill="hold">
                                          <p:stCondLst>
                                            <p:cond delay="600"/>
                                          </p:stCondLst>
                                        </p:cTn>
                                        <p:tgtEl>
                                          <p:spTgt spid="53276"/>
                                        </p:tgtEl>
                                      </p:cBhvr>
                                      <p:from x="100000" y="100000"/>
                                      <p:to x="80000" y="100000"/>
                                    </p:animScale>
                                    <p:anim by="(#ppt_h/3+#ppt_w*0.1)" calcmode="lin" valueType="num">
                                      <p:cBhvr additive="sum">
                                        <p:cTn id="176" dur="200" decel="100000" autoRev="1" fill="hold">
                                          <p:stCondLst>
                                            <p:cond delay="600"/>
                                          </p:stCondLst>
                                        </p:cTn>
                                        <p:tgtEl>
                                          <p:spTgt spid="53276"/>
                                        </p:tgtEl>
                                        <p:attrNameLst>
                                          <p:attrName>ppt_x</p:attrName>
                                        </p:attrNameLst>
                                      </p:cBhvr>
                                    </p:anim>
                                  </p:childTnLst>
                                </p:cTn>
                              </p:par>
                            </p:childTnLst>
                          </p:cTn>
                        </p:par>
                      </p:childTnLst>
                    </p:cTn>
                  </p:par>
                  <p:par>
                    <p:cTn id="177" fill="hold">
                      <p:stCondLst>
                        <p:cond delay="indefinite"/>
                      </p:stCondLst>
                      <p:childTnLst>
                        <p:par>
                          <p:cTn id="178" fill="hold">
                            <p:stCondLst>
                              <p:cond delay="0"/>
                            </p:stCondLst>
                            <p:childTnLst>
                              <p:par>
                                <p:cTn id="179" presetID="34" presetClass="entr" presetSubtype="0" fill="hold" grpId="0" nodeType="clickEffect">
                                  <p:stCondLst>
                                    <p:cond delay="0"/>
                                  </p:stCondLst>
                                  <p:childTnLst>
                                    <p:set>
                                      <p:cBhvr>
                                        <p:cTn id="180" dur="1" fill="hold">
                                          <p:stCondLst>
                                            <p:cond delay="0"/>
                                          </p:stCondLst>
                                        </p:cTn>
                                        <p:tgtEl>
                                          <p:spTgt spid="53277"/>
                                        </p:tgtEl>
                                        <p:attrNameLst>
                                          <p:attrName>style.visibility</p:attrName>
                                        </p:attrNameLst>
                                      </p:cBhvr>
                                      <p:to>
                                        <p:strVal val="visible"/>
                                      </p:to>
                                    </p:set>
                                    <p:anim from="(-#ppt_w/2)" to="(#ppt_x)" calcmode="lin" valueType="num">
                                      <p:cBhvr>
                                        <p:cTn id="181" dur="600" fill="hold">
                                          <p:stCondLst>
                                            <p:cond delay="0"/>
                                          </p:stCondLst>
                                        </p:cTn>
                                        <p:tgtEl>
                                          <p:spTgt spid="53277"/>
                                        </p:tgtEl>
                                        <p:attrNameLst>
                                          <p:attrName>ppt_x</p:attrName>
                                        </p:attrNameLst>
                                      </p:cBhvr>
                                    </p:anim>
                                    <p:anim from="0" to="-1.0" calcmode="lin" valueType="num">
                                      <p:cBhvr>
                                        <p:cTn id="182" dur="200" decel="50000" autoRev="1" fill="hold">
                                          <p:stCondLst>
                                            <p:cond delay="600"/>
                                          </p:stCondLst>
                                        </p:cTn>
                                        <p:tgtEl>
                                          <p:spTgt spid="53277"/>
                                        </p:tgtEl>
                                        <p:attrNameLst>
                                          <p:attrName>xshear</p:attrName>
                                        </p:attrNameLst>
                                      </p:cBhvr>
                                    </p:anim>
                                    <p:animScale>
                                      <p:cBhvr>
                                        <p:cTn id="183" dur="200" decel="100000" autoRev="1" fill="hold">
                                          <p:stCondLst>
                                            <p:cond delay="600"/>
                                          </p:stCondLst>
                                        </p:cTn>
                                        <p:tgtEl>
                                          <p:spTgt spid="53277"/>
                                        </p:tgtEl>
                                      </p:cBhvr>
                                      <p:from x="100000" y="100000"/>
                                      <p:to x="80000" y="100000"/>
                                    </p:animScale>
                                    <p:anim by="(#ppt_h/3+#ppt_w*0.1)" calcmode="lin" valueType="num">
                                      <p:cBhvr additive="sum">
                                        <p:cTn id="184" dur="200" decel="100000" autoRev="1" fill="hold">
                                          <p:stCondLst>
                                            <p:cond delay="600"/>
                                          </p:stCondLst>
                                        </p:cTn>
                                        <p:tgtEl>
                                          <p:spTgt spid="53277"/>
                                        </p:tgtEl>
                                        <p:attrNameLst>
                                          <p:attrName>ppt_x</p:attrName>
                                        </p:attrNameLst>
                                      </p:cBhvr>
                                    </p:anim>
                                  </p:childTnLst>
                                </p:cTn>
                              </p:par>
                            </p:childTnLst>
                          </p:cTn>
                        </p:par>
                      </p:childTnLst>
                    </p:cTn>
                  </p:par>
                  <p:par>
                    <p:cTn id="185" fill="hold">
                      <p:stCondLst>
                        <p:cond delay="indefinite"/>
                      </p:stCondLst>
                      <p:childTnLst>
                        <p:par>
                          <p:cTn id="186" fill="hold">
                            <p:stCondLst>
                              <p:cond delay="0"/>
                            </p:stCondLst>
                            <p:childTnLst>
                              <p:par>
                                <p:cTn id="187" presetID="34" presetClass="entr" presetSubtype="0" fill="hold" grpId="0" nodeType="clickEffect">
                                  <p:stCondLst>
                                    <p:cond delay="0"/>
                                  </p:stCondLst>
                                  <p:childTnLst>
                                    <p:set>
                                      <p:cBhvr>
                                        <p:cTn id="188" dur="1" fill="hold">
                                          <p:stCondLst>
                                            <p:cond delay="0"/>
                                          </p:stCondLst>
                                        </p:cTn>
                                        <p:tgtEl>
                                          <p:spTgt spid="53278"/>
                                        </p:tgtEl>
                                        <p:attrNameLst>
                                          <p:attrName>style.visibility</p:attrName>
                                        </p:attrNameLst>
                                      </p:cBhvr>
                                      <p:to>
                                        <p:strVal val="visible"/>
                                      </p:to>
                                    </p:set>
                                    <p:anim from="(-#ppt_w/2)" to="(#ppt_x)" calcmode="lin" valueType="num">
                                      <p:cBhvr>
                                        <p:cTn id="189" dur="600" fill="hold">
                                          <p:stCondLst>
                                            <p:cond delay="0"/>
                                          </p:stCondLst>
                                        </p:cTn>
                                        <p:tgtEl>
                                          <p:spTgt spid="53278"/>
                                        </p:tgtEl>
                                        <p:attrNameLst>
                                          <p:attrName>ppt_x</p:attrName>
                                        </p:attrNameLst>
                                      </p:cBhvr>
                                    </p:anim>
                                    <p:anim from="0" to="-1.0" calcmode="lin" valueType="num">
                                      <p:cBhvr>
                                        <p:cTn id="190" dur="200" decel="50000" autoRev="1" fill="hold">
                                          <p:stCondLst>
                                            <p:cond delay="600"/>
                                          </p:stCondLst>
                                        </p:cTn>
                                        <p:tgtEl>
                                          <p:spTgt spid="53278"/>
                                        </p:tgtEl>
                                        <p:attrNameLst>
                                          <p:attrName>xshear</p:attrName>
                                        </p:attrNameLst>
                                      </p:cBhvr>
                                    </p:anim>
                                    <p:animScale>
                                      <p:cBhvr>
                                        <p:cTn id="191" dur="200" decel="100000" autoRev="1" fill="hold">
                                          <p:stCondLst>
                                            <p:cond delay="600"/>
                                          </p:stCondLst>
                                        </p:cTn>
                                        <p:tgtEl>
                                          <p:spTgt spid="53278"/>
                                        </p:tgtEl>
                                      </p:cBhvr>
                                      <p:from x="100000" y="100000"/>
                                      <p:to x="80000" y="100000"/>
                                    </p:animScale>
                                    <p:anim by="(#ppt_h/3+#ppt_w*0.1)" calcmode="lin" valueType="num">
                                      <p:cBhvr additive="sum">
                                        <p:cTn id="192" dur="200" decel="100000" autoRev="1" fill="hold">
                                          <p:stCondLst>
                                            <p:cond delay="600"/>
                                          </p:stCondLst>
                                        </p:cTn>
                                        <p:tgtEl>
                                          <p:spTgt spid="53278"/>
                                        </p:tgtEl>
                                        <p:attrNameLst>
                                          <p:attrName>ppt_x</p:attrName>
                                        </p:attrNameLst>
                                      </p:cBhvr>
                                    </p:anim>
                                  </p:childTnLst>
                                </p:cTn>
                              </p:par>
                            </p:childTnLst>
                          </p:cTn>
                        </p:par>
                      </p:childTnLst>
                    </p:cTn>
                  </p:par>
                  <p:par>
                    <p:cTn id="193" fill="hold">
                      <p:stCondLst>
                        <p:cond delay="indefinite"/>
                      </p:stCondLst>
                      <p:childTnLst>
                        <p:par>
                          <p:cTn id="194" fill="hold">
                            <p:stCondLst>
                              <p:cond delay="0"/>
                            </p:stCondLst>
                            <p:childTnLst>
                              <p:par>
                                <p:cTn id="195" presetID="41" presetClass="entr" presetSubtype="0" fill="hold" grpId="0" nodeType="clickEffect">
                                  <p:stCondLst>
                                    <p:cond delay="0"/>
                                  </p:stCondLst>
                                  <p:iterate type="lt">
                                    <p:tmPct val="10000"/>
                                  </p:iterate>
                                  <p:childTnLst>
                                    <p:set>
                                      <p:cBhvr>
                                        <p:cTn id="196" dur="1" fill="hold">
                                          <p:stCondLst>
                                            <p:cond delay="0"/>
                                          </p:stCondLst>
                                        </p:cTn>
                                        <p:tgtEl>
                                          <p:spTgt spid="53279"/>
                                        </p:tgtEl>
                                        <p:attrNameLst>
                                          <p:attrName>style.visibility</p:attrName>
                                        </p:attrNameLst>
                                      </p:cBhvr>
                                      <p:to>
                                        <p:strVal val="visible"/>
                                      </p:to>
                                    </p:set>
                                    <p:anim calcmode="lin" valueType="num">
                                      <p:cBhvr>
                                        <p:cTn id="197" dur="500" fill="hold"/>
                                        <p:tgtEl>
                                          <p:spTgt spid="53279"/>
                                        </p:tgtEl>
                                        <p:attrNameLst>
                                          <p:attrName>ppt_x</p:attrName>
                                        </p:attrNameLst>
                                      </p:cBhvr>
                                      <p:tavLst>
                                        <p:tav tm="0">
                                          <p:val>
                                            <p:strVal val="#ppt_x"/>
                                          </p:val>
                                        </p:tav>
                                        <p:tav tm="50000">
                                          <p:val>
                                            <p:strVal val="#ppt_x+.1"/>
                                          </p:val>
                                        </p:tav>
                                        <p:tav tm="100000">
                                          <p:val>
                                            <p:strVal val="#ppt_x"/>
                                          </p:val>
                                        </p:tav>
                                      </p:tavLst>
                                    </p:anim>
                                    <p:anim calcmode="lin" valueType="num">
                                      <p:cBhvr>
                                        <p:cTn id="198" dur="500" fill="hold"/>
                                        <p:tgtEl>
                                          <p:spTgt spid="53279"/>
                                        </p:tgtEl>
                                        <p:attrNameLst>
                                          <p:attrName>ppt_y</p:attrName>
                                        </p:attrNameLst>
                                      </p:cBhvr>
                                      <p:tavLst>
                                        <p:tav tm="0">
                                          <p:val>
                                            <p:strVal val="#ppt_y"/>
                                          </p:val>
                                        </p:tav>
                                        <p:tav tm="100000">
                                          <p:val>
                                            <p:strVal val="#ppt_y"/>
                                          </p:val>
                                        </p:tav>
                                      </p:tavLst>
                                    </p:anim>
                                    <p:anim calcmode="lin" valueType="num">
                                      <p:cBhvr>
                                        <p:cTn id="199" dur="500" fill="hold"/>
                                        <p:tgtEl>
                                          <p:spTgt spid="53279"/>
                                        </p:tgtEl>
                                        <p:attrNameLst>
                                          <p:attrName>ppt_h</p:attrName>
                                        </p:attrNameLst>
                                      </p:cBhvr>
                                      <p:tavLst>
                                        <p:tav tm="0">
                                          <p:val>
                                            <p:strVal val="#ppt_h/10"/>
                                          </p:val>
                                        </p:tav>
                                        <p:tav tm="50000">
                                          <p:val>
                                            <p:strVal val="#ppt_h+.01"/>
                                          </p:val>
                                        </p:tav>
                                        <p:tav tm="100000">
                                          <p:val>
                                            <p:strVal val="#ppt_h"/>
                                          </p:val>
                                        </p:tav>
                                      </p:tavLst>
                                    </p:anim>
                                    <p:anim calcmode="lin" valueType="num">
                                      <p:cBhvr>
                                        <p:cTn id="200" dur="500" fill="hold"/>
                                        <p:tgtEl>
                                          <p:spTgt spid="53279"/>
                                        </p:tgtEl>
                                        <p:attrNameLst>
                                          <p:attrName>ppt_w</p:attrName>
                                        </p:attrNameLst>
                                      </p:cBhvr>
                                      <p:tavLst>
                                        <p:tav tm="0">
                                          <p:val>
                                            <p:strVal val="#ppt_w/10"/>
                                          </p:val>
                                        </p:tav>
                                        <p:tav tm="50000">
                                          <p:val>
                                            <p:strVal val="#ppt_w+.01"/>
                                          </p:val>
                                        </p:tav>
                                        <p:tav tm="100000">
                                          <p:val>
                                            <p:strVal val="#ppt_w"/>
                                          </p:val>
                                        </p:tav>
                                      </p:tavLst>
                                    </p:anim>
                                    <p:animEffect transition="in" filter="fade">
                                      <p:cBhvr>
                                        <p:cTn id="201" dur="500" tmFilter="0,0; .5, 1; 1, 1"/>
                                        <p:tgtEl>
                                          <p:spTgt spid="53279"/>
                                        </p:tgtEl>
                                      </p:cBhvr>
                                    </p:animEffect>
                                  </p:childTnLst>
                                </p:cTn>
                              </p:par>
                            </p:childTnLst>
                          </p:cTn>
                        </p:par>
                      </p:childTnLst>
                    </p:cTn>
                  </p:par>
                  <p:par>
                    <p:cTn id="202" fill="hold">
                      <p:stCondLst>
                        <p:cond delay="indefinite"/>
                      </p:stCondLst>
                      <p:childTnLst>
                        <p:par>
                          <p:cTn id="203" fill="hold">
                            <p:stCondLst>
                              <p:cond delay="0"/>
                            </p:stCondLst>
                            <p:childTnLst>
                              <p:par>
                                <p:cTn id="204" presetID="34" presetClass="entr" presetSubtype="0" fill="hold" grpId="0" nodeType="clickEffect">
                                  <p:stCondLst>
                                    <p:cond delay="0"/>
                                  </p:stCondLst>
                                  <p:childTnLst>
                                    <p:set>
                                      <p:cBhvr>
                                        <p:cTn id="205" dur="1" fill="hold">
                                          <p:stCondLst>
                                            <p:cond delay="0"/>
                                          </p:stCondLst>
                                        </p:cTn>
                                        <p:tgtEl>
                                          <p:spTgt spid="53280"/>
                                        </p:tgtEl>
                                        <p:attrNameLst>
                                          <p:attrName>style.visibility</p:attrName>
                                        </p:attrNameLst>
                                      </p:cBhvr>
                                      <p:to>
                                        <p:strVal val="visible"/>
                                      </p:to>
                                    </p:set>
                                    <p:anim from="(-#ppt_w/2)" to="(#ppt_x)" calcmode="lin" valueType="num">
                                      <p:cBhvr>
                                        <p:cTn id="206" dur="600" fill="hold">
                                          <p:stCondLst>
                                            <p:cond delay="0"/>
                                          </p:stCondLst>
                                        </p:cTn>
                                        <p:tgtEl>
                                          <p:spTgt spid="53280"/>
                                        </p:tgtEl>
                                        <p:attrNameLst>
                                          <p:attrName>ppt_x</p:attrName>
                                        </p:attrNameLst>
                                      </p:cBhvr>
                                    </p:anim>
                                    <p:anim from="0" to="-1.0" calcmode="lin" valueType="num">
                                      <p:cBhvr>
                                        <p:cTn id="207" dur="200" decel="50000" autoRev="1" fill="hold">
                                          <p:stCondLst>
                                            <p:cond delay="600"/>
                                          </p:stCondLst>
                                        </p:cTn>
                                        <p:tgtEl>
                                          <p:spTgt spid="53280"/>
                                        </p:tgtEl>
                                        <p:attrNameLst>
                                          <p:attrName>xshear</p:attrName>
                                        </p:attrNameLst>
                                      </p:cBhvr>
                                    </p:anim>
                                    <p:animScale>
                                      <p:cBhvr>
                                        <p:cTn id="208" dur="200" decel="100000" autoRev="1" fill="hold">
                                          <p:stCondLst>
                                            <p:cond delay="600"/>
                                          </p:stCondLst>
                                        </p:cTn>
                                        <p:tgtEl>
                                          <p:spTgt spid="53280"/>
                                        </p:tgtEl>
                                      </p:cBhvr>
                                      <p:from x="100000" y="100000"/>
                                      <p:to x="80000" y="100000"/>
                                    </p:animScale>
                                    <p:anim by="(#ppt_h/3+#ppt_w*0.1)" calcmode="lin" valueType="num">
                                      <p:cBhvr additive="sum">
                                        <p:cTn id="209" dur="200" decel="100000" autoRev="1" fill="hold">
                                          <p:stCondLst>
                                            <p:cond delay="600"/>
                                          </p:stCondLst>
                                        </p:cTn>
                                        <p:tgtEl>
                                          <p:spTgt spid="53280"/>
                                        </p:tgtEl>
                                        <p:attrNameLst>
                                          <p:attrName>ppt_x</p:attrName>
                                        </p:attrNameLst>
                                      </p:cBhvr>
                                    </p:anim>
                                  </p:childTnLst>
                                </p:cTn>
                              </p:par>
                            </p:childTnLst>
                          </p:cTn>
                        </p:par>
                      </p:childTnLst>
                    </p:cTn>
                  </p:par>
                  <p:par>
                    <p:cTn id="210" fill="hold">
                      <p:stCondLst>
                        <p:cond delay="indefinite"/>
                      </p:stCondLst>
                      <p:childTnLst>
                        <p:par>
                          <p:cTn id="211" fill="hold">
                            <p:stCondLst>
                              <p:cond delay="0"/>
                            </p:stCondLst>
                            <p:childTnLst>
                              <p:par>
                                <p:cTn id="212" presetID="3" presetClass="entr" presetSubtype="10" fill="hold" grpId="0" nodeType="clickEffect">
                                  <p:stCondLst>
                                    <p:cond delay="0"/>
                                  </p:stCondLst>
                                  <p:childTnLst>
                                    <p:set>
                                      <p:cBhvr>
                                        <p:cTn id="213" dur="1" fill="hold">
                                          <p:stCondLst>
                                            <p:cond delay="0"/>
                                          </p:stCondLst>
                                        </p:cTn>
                                        <p:tgtEl>
                                          <p:spTgt spid="53284"/>
                                        </p:tgtEl>
                                        <p:attrNameLst>
                                          <p:attrName>style.visibility</p:attrName>
                                        </p:attrNameLst>
                                      </p:cBhvr>
                                      <p:to>
                                        <p:strVal val="visible"/>
                                      </p:to>
                                    </p:set>
                                    <p:animEffect transition="in" filter="blinds(horizontal)">
                                      <p:cBhvr>
                                        <p:cTn id="214" dur="500"/>
                                        <p:tgtEl>
                                          <p:spTgt spid="53284"/>
                                        </p:tgtEl>
                                      </p:cBhvr>
                                    </p:animEffect>
                                  </p:childTnLst>
                                </p:cTn>
                              </p:par>
                            </p:childTnLst>
                          </p:cTn>
                        </p:par>
                      </p:childTnLst>
                    </p:cTn>
                  </p:par>
                  <p:par>
                    <p:cTn id="215" fill="hold">
                      <p:stCondLst>
                        <p:cond delay="indefinite"/>
                      </p:stCondLst>
                      <p:childTnLst>
                        <p:par>
                          <p:cTn id="216" fill="hold">
                            <p:stCondLst>
                              <p:cond delay="0"/>
                            </p:stCondLst>
                            <p:childTnLst>
                              <p:par>
                                <p:cTn id="217" presetID="3" presetClass="entr" presetSubtype="10" fill="hold" grpId="0" nodeType="clickEffect">
                                  <p:stCondLst>
                                    <p:cond delay="0"/>
                                  </p:stCondLst>
                                  <p:childTnLst>
                                    <p:set>
                                      <p:cBhvr>
                                        <p:cTn id="218" dur="1" fill="hold">
                                          <p:stCondLst>
                                            <p:cond delay="0"/>
                                          </p:stCondLst>
                                        </p:cTn>
                                        <p:tgtEl>
                                          <p:spTgt spid="53286"/>
                                        </p:tgtEl>
                                        <p:attrNameLst>
                                          <p:attrName>style.visibility</p:attrName>
                                        </p:attrNameLst>
                                      </p:cBhvr>
                                      <p:to>
                                        <p:strVal val="visible"/>
                                      </p:to>
                                    </p:set>
                                    <p:animEffect transition="in" filter="blinds(horizontal)">
                                      <p:cBhvr>
                                        <p:cTn id="219" dur="500"/>
                                        <p:tgtEl>
                                          <p:spTgt spid="53286"/>
                                        </p:tgtEl>
                                      </p:cBhvr>
                                    </p:animEffect>
                                  </p:childTnLst>
                                </p:cTn>
                              </p:par>
                            </p:childTnLst>
                          </p:cTn>
                        </p:par>
                      </p:childTnLst>
                    </p:cTn>
                  </p:par>
                  <p:par>
                    <p:cTn id="220" fill="hold">
                      <p:stCondLst>
                        <p:cond delay="indefinite"/>
                      </p:stCondLst>
                      <p:childTnLst>
                        <p:par>
                          <p:cTn id="221" fill="hold">
                            <p:stCondLst>
                              <p:cond delay="0"/>
                            </p:stCondLst>
                            <p:childTnLst>
                              <p:par>
                                <p:cTn id="222" presetID="3" presetClass="entr" presetSubtype="10" fill="hold" grpId="0" nodeType="clickEffect">
                                  <p:stCondLst>
                                    <p:cond delay="0"/>
                                  </p:stCondLst>
                                  <p:childTnLst>
                                    <p:set>
                                      <p:cBhvr>
                                        <p:cTn id="223" dur="1" fill="hold">
                                          <p:stCondLst>
                                            <p:cond delay="0"/>
                                          </p:stCondLst>
                                        </p:cTn>
                                        <p:tgtEl>
                                          <p:spTgt spid="70687"/>
                                        </p:tgtEl>
                                        <p:attrNameLst>
                                          <p:attrName>style.visibility</p:attrName>
                                        </p:attrNameLst>
                                      </p:cBhvr>
                                      <p:to>
                                        <p:strVal val="visible"/>
                                      </p:to>
                                    </p:set>
                                    <p:animEffect transition="in" filter="blinds(horizontal)">
                                      <p:cBhvr>
                                        <p:cTn id="224" dur="500"/>
                                        <p:tgtEl>
                                          <p:spTgt spid="70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53254" grpId="0"/>
      <p:bldP spid="53255" grpId="0"/>
      <p:bldP spid="53256" grpId="0"/>
      <p:bldP spid="53257" grpId="0"/>
      <p:bldP spid="53258" grpId="0"/>
      <p:bldP spid="53259" grpId="0"/>
      <p:bldP spid="53262" grpId="0"/>
      <p:bldP spid="53263" grpId="0"/>
      <p:bldP spid="53264" grpId="0"/>
      <p:bldP spid="53266" grpId="0"/>
      <p:bldP spid="53267" grpId="0"/>
      <p:bldP spid="53269" grpId="0"/>
      <p:bldP spid="53270" grpId="0"/>
      <p:bldP spid="53271" grpId="0"/>
      <p:bldP spid="53272" grpId="0"/>
      <p:bldP spid="53273" grpId="0"/>
      <p:bldP spid="53274" grpId="0"/>
      <p:bldP spid="53275" grpId="0"/>
      <p:bldP spid="53276" grpId="0"/>
      <p:bldP spid="53277" grpId="0"/>
      <p:bldP spid="53278" grpId="0"/>
      <p:bldP spid="53279" grpId="0"/>
      <p:bldP spid="53280" grpId="0"/>
      <p:bldP spid="53281" grpId="0"/>
      <p:bldP spid="53283" grpId="0"/>
      <p:bldP spid="53284" grpId="0"/>
      <p:bldP spid="53286" grpId="0"/>
      <p:bldP spid="70686" grpId="0"/>
      <p:bldP spid="7068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Text Box 5"/>
          <p:cNvSpPr txBox="1">
            <a:spLocks noChangeArrowheads="1"/>
          </p:cNvSpPr>
          <p:nvPr/>
        </p:nvSpPr>
        <p:spPr bwMode="auto">
          <a:xfrm>
            <a:off x="539750" y="188913"/>
            <a:ext cx="5689600" cy="519112"/>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2</a:t>
            </a:r>
            <a:r>
              <a:rPr lang="zh-CN" altLang="en-US" sz="2800" b="1">
                <a:latin typeface="Times New Roman" pitchFamily="18" charset="0"/>
              </a:rPr>
              <a:t>、请解析下面的词语：</a:t>
            </a:r>
          </a:p>
        </p:txBody>
      </p:sp>
      <p:sp>
        <p:nvSpPr>
          <p:cNvPr id="54278" name="Text Box 6"/>
          <p:cNvSpPr txBox="1">
            <a:spLocks noChangeArrowheads="1"/>
          </p:cNvSpPr>
          <p:nvPr/>
        </p:nvSpPr>
        <p:spPr bwMode="auto">
          <a:xfrm>
            <a:off x="971550" y="1557338"/>
            <a:ext cx="2571750" cy="4238625"/>
          </a:xfrm>
          <a:prstGeom prst="rect">
            <a:avLst/>
          </a:prstGeom>
          <a:noFill/>
          <a:ln w="9525">
            <a:noFill/>
            <a:miter lim="800000"/>
            <a:headEnd/>
            <a:tailEnd/>
          </a:ln>
        </p:spPr>
        <p:txBody>
          <a:bodyPr>
            <a:spAutoFit/>
          </a:bodyPr>
          <a:lstStyle/>
          <a:p>
            <a:pPr>
              <a:spcBef>
                <a:spcPct val="50000"/>
              </a:spcBef>
            </a:pPr>
            <a:r>
              <a:rPr lang="zh-CN" altLang="en-US" sz="3200" b="1">
                <a:latin typeface="Times New Roman" pitchFamily="18" charset="0"/>
              </a:rPr>
              <a:t>高屋建瓴</a:t>
            </a:r>
          </a:p>
          <a:p>
            <a:pPr>
              <a:spcBef>
                <a:spcPct val="50000"/>
              </a:spcBef>
            </a:pPr>
            <a:r>
              <a:rPr lang="zh-CN" altLang="en-US" sz="3200" b="1">
                <a:latin typeface="Times New Roman" pitchFamily="18" charset="0"/>
              </a:rPr>
              <a:t>负隅顽抗</a:t>
            </a:r>
          </a:p>
          <a:p>
            <a:pPr>
              <a:spcBef>
                <a:spcPct val="50000"/>
              </a:spcBef>
            </a:pPr>
            <a:r>
              <a:rPr lang="zh-CN" altLang="en-US" sz="3200" b="1">
                <a:latin typeface="Times New Roman" pitchFamily="18" charset="0"/>
              </a:rPr>
              <a:t>气势磅礴</a:t>
            </a:r>
          </a:p>
          <a:p>
            <a:pPr>
              <a:spcBef>
                <a:spcPct val="50000"/>
              </a:spcBef>
            </a:pPr>
            <a:r>
              <a:rPr lang="zh-CN" altLang="en-US" sz="3200" b="1">
                <a:latin typeface="Times New Roman" pitchFamily="18" charset="0"/>
              </a:rPr>
              <a:t>阻遏</a:t>
            </a:r>
          </a:p>
          <a:p>
            <a:pPr>
              <a:spcBef>
                <a:spcPct val="50000"/>
              </a:spcBef>
            </a:pPr>
            <a:r>
              <a:rPr lang="zh-CN" altLang="en-US" sz="3200" b="1">
                <a:latin typeface="Times New Roman" pitchFamily="18" charset="0"/>
              </a:rPr>
              <a:t>溃退</a:t>
            </a:r>
          </a:p>
          <a:p>
            <a:pPr>
              <a:spcBef>
                <a:spcPct val="50000"/>
              </a:spcBef>
            </a:pPr>
            <a:r>
              <a:rPr lang="zh-CN" altLang="en-US" sz="3200" b="1">
                <a:latin typeface="Times New Roman" pitchFamily="18" charset="0"/>
              </a:rPr>
              <a:t>悍然</a:t>
            </a:r>
          </a:p>
        </p:txBody>
      </p:sp>
      <p:sp>
        <p:nvSpPr>
          <p:cNvPr id="54279" name="Text Box 7"/>
          <p:cNvSpPr txBox="1">
            <a:spLocks noChangeArrowheads="1"/>
          </p:cNvSpPr>
          <p:nvPr/>
        </p:nvSpPr>
        <p:spPr bwMode="auto">
          <a:xfrm>
            <a:off x="2895600" y="1447800"/>
            <a:ext cx="6553200" cy="946150"/>
          </a:xfrm>
          <a:prstGeom prst="rect">
            <a:avLst/>
          </a:prstGeom>
          <a:noFill/>
          <a:ln w="9525">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形容居高临下，无法阻挡的有利形势。</a:t>
            </a:r>
            <a:r>
              <a:rPr lang="zh-CN" altLang="en-US" sz="2800" b="1">
                <a:solidFill>
                  <a:srgbClr val="000099"/>
                </a:solidFill>
              </a:rPr>
              <a:t>“</a:t>
            </a:r>
            <a:r>
              <a:rPr lang="zh-CN" altLang="en-US" sz="2800" b="1">
                <a:solidFill>
                  <a:srgbClr val="000099"/>
                </a:solidFill>
                <a:latin typeface="Times New Roman" pitchFamily="18" charset="0"/>
              </a:rPr>
              <a:t>瓴</a:t>
            </a:r>
            <a:r>
              <a:rPr lang="zh-CN" altLang="en-US" sz="2800" b="1">
                <a:solidFill>
                  <a:srgbClr val="000099"/>
                </a:solidFill>
              </a:rPr>
              <a:t>”</a:t>
            </a:r>
            <a:r>
              <a:rPr lang="zh-CN" altLang="en-US" sz="2800" b="1">
                <a:solidFill>
                  <a:srgbClr val="000099"/>
                </a:solidFill>
                <a:latin typeface="Times New Roman" pitchFamily="18" charset="0"/>
              </a:rPr>
              <a:t>，古代一种盛水的瓶子。</a:t>
            </a:r>
          </a:p>
        </p:txBody>
      </p:sp>
      <p:sp>
        <p:nvSpPr>
          <p:cNvPr id="54280" name="Text Box 8"/>
          <p:cNvSpPr txBox="1">
            <a:spLocks noChangeArrowheads="1"/>
          </p:cNvSpPr>
          <p:nvPr/>
        </p:nvSpPr>
        <p:spPr bwMode="auto">
          <a:xfrm>
            <a:off x="3048000" y="2420938"/>
            <a:ext cx="5627688" cy="519112"/>
          </a:xfrm>
          <a:prstGeom prst="rect">
            <a:avLst/>
          </a:prstGeom>
          <a:noFill/>
          <a:ln w="9525" algn="ctr">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垂死挣扎，顽固抵抗。</a:t>
            </a:r>
          </a:p>
        </p:txBody>
      </p:sp>
      <p:sp>
        <p:nvSpPr>
          <p:cNvPr id="54281" name="Text Box 9"/>
          <p:cNvSpPr txBox="1">
            <a:spLocks noChangeArrowheads="1"/>
          </p:cNvSpPr>
          <p:nvPr/>
        </p:nvSpPr>
        <p:spPr bwMode="auto">
          <a:xfrm>
            <a:off x="3200400" y="3200400"/>
            <a:ext cx="5943600" cy="519113"/>
          </a:xfrm>
          <a:prstGeom prst="rect">
            <a:avLst/>
          </a:prstGeom>
          <a:noFill/>
          <a:ln w="9525" algn="ctr">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形容气势雄伟壮大。</a:t>
            </a:r>
          </a:p>
        </p:txBody>
      </p:sp>
      <p:sp>
        <p:nvSpPr>
          <p:cNvPr id="54282" name="Text Box 10"/>
          <p:cNvSpPr txBox="1">
            <a:spLocks noChangeArrowheads="1"/>
          </p:cNvSpPr>
          <p:nvPr/>
        </p:nvSpPr>
        <p:spPr bwMode="auto">
          <a:xfrm>
            <a:off x="2627313" y="3886200"/>
            <a:ext cx="3095625" cy="519113"/>
          </a:xfrm>
          <a:prstGeom prst="rect">
            <a:avLst/>
          </a:prstGeom>
          <a:noFill/>
          <a:ln w="9525" algn="ctr">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阻止。</a:t>
            </a:r>
          </a:p>
        </p:txBody>
      </p:sp>
      <p:sp>
        <p:nvSpPr>
          <p:cNvPr id="54284" name="Text Box 12"/>
          <p:cNvSpPr txBox="1">
            <a:spLocks noChangeArrowheads="1"/>
          </p:cNvSpPr>
          <p:nvPr/>
        </p:nvSpPr>
        <p:spPr bwMode="auto">
          <a:xfrm>
            <a:off x="2700338" y="4586288"/>
            <a:ext cx="4608512" cy="519112"/>
          </a:xfrm>
          <a:prstGeom prst="rect">
            <a:avLst/>
          </a:prstGeom>
          <a:noFill/>
          <a:ln w="9525" algn="ctr">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败退。</a:t>
            </a:r>
            <a:r>
              <a:rPr lang="zh-CN" altLang="en-US" sz="2800" b="1">
                <a:solidFill>
                  <a:srgbClr val="000099"/>
                </a:solidFill>
              </a:rPr>
              <a:t>“</a:t>
            </a:r>
            <a:r>
              <a:rPr lang="zh-CN" altLang="en-US" sz="2800" b="1">
                <a:solidFill>
                  <a:srgbClr val="000099"/>
                </a:solidFill>
                <a:latin typeface="Times New Roman" pitchFamily="18" charset="0"/>
              </a:rPr>
              <a:t>溃</a:t>
            </a:r>
            <a:r>
              <a:rPr lang="zh-CN" altLang="en-US" sz="2800" b="1">
                <a:solidFill>
                  <a:srgbClr val="000099"/>
                </a:solidFill>
              </a:rPr>
              <a:t>”</a:t>
            </a:r>
            <a:r>
              <a:rPr lang="zh-CN" altLang="en-US" sz="2800" b="1">
                <a:solidFill>
                  <a:srgbClr val="000099"/>
                </a:solidFill>
                <a:latin typeface="Times New Roman" pitchFamily="18" charset="0"/>
              </a:rPr>
              <a:t>，溃败。</a:t>
            </a:r>
          </a:p>
        </p:txBody>
      </p:sp>
      <p:sp>
        <p:nvSpPr>
          <p:cNvPr id="54285" name="Text Box 13"/>
          <p:cNvSpPr txBox="1">
            <a:spLocks noChangeArrowheads="1"/>
          </p:cNvSpPr>
          <p:nvPr/>
        </p:nvSpPr>
        <p:spPr bwMode="auto">
          <a:xfrm>
            <a:off x="2700338" y="5348288"/>
            <a:ext cx="3168650" cy="519112"/>
          </a:xfrm>
          <a:prstGeom prst="rect">
            <a:avLst/>
          </a:prstGeom>
          <a:noFill/>
          <a:ln w="9525" algn="ctr">
            <a:noFill/>
            <a:miter lim="800000"/>
            <a:headEnd/>
            <a:tailEnd/>
          </a:ln>
        </p:spPr>
        <p:txBody>
          <a:bodyPr>
            <a:spAutoFit/>
          </a:bodyPr>
          <a:lstStyle/>
          <a:p>
            <a:pPr>
              <a:spcBef>
                <a:spcPct val="50000"/>
              </a:spcBef>
            </a:pPr>
            <a:r>
              <a:rPr lang="en-US" altLang="zh-CN" sz="2800" b="1">
                <a:solidFill>
                  <a:srgbClr val="000099"/>
                </a:solidFill>
              </a:rPr>
              <a:t>——</a:t>
            </a:r>
            <a:r>
              <a:rPr lang="zh-CN" altLang="en-US" sz="2800" b="1">
                <a:solidFill>
                  <a:srgbClr val="000099"/>
                </a:solidFill>
                <a:latin typeface="Times New Roman" pitchFamily="18" charset="0"/>
              </a:rPr>
              <a:t>蛮横的样子。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4277"/>
                                        </p:tgtEl>
                                        <p:attrNameLst>
                                          <p:attrName>style.visibility</p:attrName>
                                        </p:attrNameLst>
                                      </p:cBhvr>
                                      <p:to>
                                        <p:strVal val="visible"/>
                                      </p:to>
                                    </p:set>
                                    <p:anim calcmode="lin" valueType="num">
                                      <p:cBhvr>
                                        <p:cTn id="7" dur="500" fill="hold"/>
                                        <p:tgtEl>
                                          <p:spTgt spid="5427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77"/>
                                        </p:tgtEl>
                                        <p:attrNameLst>
                                          <p:attrName>ppt_y</p:attrName>
                                        </p:attrNameLst>
                                      </p:cBhvr>
                                      <p:tavLst>
                                        <p:tav tm="0">
                                          <p:val>
                                            <p:strVal val="#ppt_y"/>
                                          </p:val>
                                        </p:tav>
                                        <p:tav tm="100000">
                                          <p:val>
                                            <p:strVal val="#ppt_y"/>
                                          </p:val>
                                        </p:tav>
                                      </p:tavLst>
                                    </p:anim>
                                    <p:anim calcmode="lin" valueType="num">
                                      <p:cBhvr>
                                        <p:cTn id="9" dur="500" fill="hold"/>
                                        <p:tgtEl>
                                          <p:spTgt spid="5427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7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7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4278"/>
                                        </p:tgtEl>
                                        <p:attrNameLst>
                                          <p:attrName>style.visibility</p:attrName>
                                        </p:attrNameLst>
                                      </p:cBhvr>
                                      <p:to>
                                        <p:strVal val="visible"/>
                                      </p:to>
                                    </p:set>
                                    <p:animEffect transition="in" filter="blinds(horizontal)">
                                      <p:cBhvr>
                                        <p:cTn id="16" dur="500"/>
                                        <p:tgtEl>
                                          <p:spTgt spid="5427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54279"/>
                                        </p:tgtEl>
                                        <p:attrNameLst>
                                          <p:attrName>style.visibility</p:attrName>
                                        </p:attrNameLst>
                                      </p:cBhvr>
                                      <p:to>
                                        <p:strVal val="visible"/>
                                      </p:to>
                                    </p:set>
                                    <p:anim calcmode="discrete" valueType="clr">
                                      <p:cBhvr override="childStyle">
                                        <p:cTn id="21" dur="80"/>
                                        <p:tgtEl>
                                          <p:spTgt spid="5427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4279"/>
                                        </p:tgtEl>
                                        <p:attrNameLst>
                                          <p:attrName>fillcolor</p:attrName>
                                        </p:attrNameLst>
                                      </p:cBhvr>
                                      <p:tavLst>
                                        <p:tav tm="0">
                                          <p:val>
                                            <p:clrVal>
                                              <a:schemeClr val="accent2"/>
                                            </p:clrVal>
                                          </p:val>
                                        </p:tav>
                                        <p:tav tm="50000">
                                          <p:val>
                                            <p:clrVal>
                                              <a:schemeClr val="hlink"/>
                                            </p:clrVal>
                                          </p:val>
                                        </p:tav>
                                      </p:tavLst>
                                    </p:anim>
                                    <p:set>
                                      <p:cBhvr>
                                        <p:cTn id="23" dur="80"/>
                                        <p:tgtEl>
                                          <p:spTgt spid="5427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54280"/>
                                        </p:tgtEl>
                                        <p:attrNameLst>
                                          <p:attrName>style.visibility</p:attrName>
                                        </p:attrNameLst>
                                      </p:cBhvr>
                                      <p:to>
                                        <p:strVal val="visible"/>
                                      </p:to>
                                    </p:set>
                                    <p:anim calcmode="discrete" valueType="clr">
                                      <p:cBhvr override="childStyle">
                                        <p:cTn id="28" dur="80"/>
                                        <p:tgtEl>
                                          <p:spTgt spid="54280"/>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4280"/>
                                        </p:tgtEl>
                                        <p:attrNameLst>
                                          <p:attrName>fillcolor</p:attrName>
                                        </p:attrNameLst>
                                      </p:cBhvr>
                                      <p:tavLst>
                                        <p:tav tm="0">
                                          <p:val>
                                            <p:clrVal>
                                              <a:schemeClr val="accent2"/>
                                            </p:clrVal>
                                          </p:val>
                                        </p:tav>
                                        <p:tav tm="50000">
                                          <p:val>
                                            <p:clrVal>
                                              <a:schemeClr val="hlink"/>
                                            </p:clrVal>
                                          </p:val>
                                        </p:tav>
                                      </p:tavLst>
                                    </p:anim>
                                    <p:set>
                                      <p:cBhvr>
                                        <p:cTn id="30" dur="80"/>
                                        <p:tgtEl>
                                          <p:spTgt spid="54280"/>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4281"/>
                                        </p:tgtEl>
                                        <p:attrNameLst>
                                          <p:attrName>style.visibility</p:attrName>
                                        </p:attrNameLst>
                                      </p:cBhvr>
                                      <p:to>
                                        <p:strVal val="visible"/>
                                      </p:to>
                                    </p:set>
                                    <p:anim calcmode="discrete" valueType="clr">
                                      <p:cBhvr override="childStyle">
                                        <p:cTn id="35" dur="80"/>
                                        <p:tgtEl>
                                          <p:spTgt spid="54281"/>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4281"/>
                                        </p:tgtEl>
                                        <p:attrNameLst>
                                          <p:attrName>fillcolor</p:attrName>
                                        </p:attrNameLst>
                                      </p:cBhvr>
                                      <p:tavLst>
                                        <p:tav tm="0">
                                          <p:val>
                                            <p:clrVal>
                                              <a:schemeClr val="accent2"/>
                                            </p:clrVal>
                                          </p:val>
                                        </p:tav>
                                        <p:tav tm="50000">
                                          <p:val>
                                            <p:clrVal>
                                              <a:schemeClr val="hlink"/>
                                            </p:clrVal>
                                          </p:val>
                                        </p:tav>
                                      </p:tavLst>
                                    </p:anim>
                                    <p:set>
                                      <p:cBhvr>
                                        <p:cTn id="37" dur="80"/>
                                        <p:tgtEl>
                                          <p:spTgt spid="54281"/>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54282"/>
                                        </p:tgtEl>
                                        <p:attrNameLst>
                                          <p:attrName>style.visibility</p:attrName>
                                        </p:attrNameLst>
                                      </p:cBhvr>
                                      <p:to>
                                        <p:strVal val="visible"/>
                                      </p:to>
                                    </p:set>
                                    <p:anim calcmode="discrete" valueType="clr">
                                      <p:cBhvr override="childStyle">
                                        <p:cTn id="42" dur="80"/>
                                        <p:tgtEl>
                                          <p:spTgt spid="54282"/>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4282"/>
                                        </p:tgtEl>
                                        <p:attrNameLst>
                                          <p:attrName>fillcolor</p:attrName>
                                        </p:attrNameLst>
                                      </p:cBhvr>
                                      <p:tavLst>
                                        <p:tav tm="0">
                                          <p:val>
                                            <p:clrVal>
                                              <a:schemeClr val="accent2"/>
                                            </p:clrVal>
                                          </p:val>
                                        </p:tav>
                                        <p:tav tm="50000">
                                          <p:val>
                                            <p:clrVal>
                                              <a:schemeClr val="hlink"/>
                                            </p:clrVal>
                                          </p:val>
                                        </p:tav>
                                      </p:tavLst>
                                    </p:anim>
                                    <p:set>
                                      <p:cBhvr>
                                        <p:cTn id="44" dur="80"/>
                                        <p:tgtEl>
                                          <p:spTgt spid="54282"/>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54284"/>
                                        </p:tgtEl>
                                        <p:attrNameLst>
                                          <p:attrName>style.visibility</p:attrName>
                                        </p:attrNameLst>
                                      </p:cBhvr>
                                      <p:to>
                                        <p:strVal val="visible"/>
                                      </p:to>
                                    </p:set>
                                    <p:anim calcmode="discrete" valueType="clr">
                                      <p:cBhvr override="childStyle">
                                        <p:cTn id="49" dur="80"/>
                                        <p:tgtEl>
                                          <p:spTgt spid="54284"/>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54284"/>
                                        </p:tgtEl>
                                        <p:attrNameLst>
                                          <p:attrName>fillcolor</p:attrName>
                                        </p:attrNameLst>
                                      </p:cBhvr>
                                      <p:tavLst>
                                        <p:tav tm="0">
                                          <p:val>
                                            <p:clrVal>
                                              <a:schemeClr val="accent2"/>
                                            </p:clrVal>
                                          </p:val>
                                        </p:tav>
                                        <p:tav tm="50000">
                                          <p:val>
                                            <p:clrVal>
                                              <a:schemeClr val="hlink"/>
                                            </p:clrVal>
                                          </p:val>
                                        </p:tav>
                                      </p:tavLst>
                                    </p:anim>
                                    <p:set>
                                      <p:cBhvr>
                                        <p:cTn id="51" dur="80"/>
                                        <p:tgtEl>
                                          <p:spTgt spid="54284"/>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54285"/>
                                        </p:tgtEl>
                                        <p:attrNameLst>
                                          <p:attrName>style.visibility</p:attrName>
                                        </p:attrNameLst>
                                      </p:cBhvr>
                                      <p:to>
                                        <p:strVal val="visible"/>
                                      </p:to>
                                    </p:set>
                                    <p:anim calcmode="discrete" valueType="clr">
                                      <p:cBhvr override="childStyle">
                                        <p:cTn id="56" dur="80"/>
                                        <p:tgtEl>
                                          <p:spTgt spid="54285"/>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54285"/>
                                        </p:tgtEl>
                                        <p:attrNameLst>
                                          <p:attrName>fillcolor</p:attrName>
                                        </p:attrNameLst>
                                      </p:cBhvr>
                                      <p:tavLst>
                                        <p:tav tm="0">
                                          <p:val>
                                            <p:clrVal>
                                              <a:schemeClr val="accent2"/>
                                            </p:clrVal>
                                          </p:val>
                                        </p:tav>
                                        <p:tav tm="50000">
                                          <p:val>
                                            <p:clrVal>
                                              <a:schemeClr val="hlink"/>
                                            </p:clrVal>
                                          </p:val>
                                        </p:tav>
                                      </p:tavLst>
                                    </p:anim>
                                    <p:set>
                                      <p:cBhvr>
                                        <p:cTn id="58" dur="80"/>
                                        <p:tgtEl>
                                          <p:spTgt spid="542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P spid="54278" grpId="0"/>
      <p:bldP spid="54279" grpId="0"/>
      <p:bldP spid="54280" grpId="0"/>
      <p:bldP spid="54281" grpId="0"/>
      <p:bldP spid="54282" grpId="0"/>
      <p:bldP spid="54284" grpId="0"/>
      <p:bldP spid="5428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2"/>
          <p:cNvSpPr>
            <a:spLocks noChangeArrowheads="1"/>
          </p:cNvSpPr>
          <p:nvPr/>
        </p:nvSpPr>
        <p:spPr bwMode="auto">
          <a:xfrm>
            <a:off x="1187450" y="4581525"/>
            <a:ext cx="4824413" cy="579438"/>
          </a:xfrm>
          <a:prstGeom prst="rect">
            <a:avLst/>
          </a:prstGeom>
          <a:noFill/>
          <a:ln w="9525">
            <a:noFill/>
            <a:miter lim="800000"/>
            <a:headEnd/>
            <a:tailEnd/>
          </a:ln>
        </p:spPr>
        <p:txBody>
          <a:bodyPr>
            <a:spAutoFit/>
          </a:bodyPr>
          <a:lstStyle/>
          <a:p>
            <a:r>
              <a:rPr lang="en-US" altLang="zh-CN" sz="3200" b="1">
                <a:solidFill>
                  <a:srgbClr val="0033CC"/>
                </a:solidFill>
                <a:latin typeface="Times New Roman" pitchFamily="18" charset="0"/>
              </a:rPr>
              <a:t>2</a:t>
            </a:r>
            <a:r>
              <a:rPr lang="zh-CN" altLang="en-US" sz="3200" b="1">
                <a:solidFill>
                  <a:srgbClr val="0033CC"/>
                </a:solidFill>
                <a:latin typeface="Times New Roman" pitchFamily="18" charset="0"/>
              </a:rPr>
              <a:t>、消息的</a:t>
            </a:r>
            <a:r>
              <a:rPr lang="zh-CN" altLang="en-US" sz="3200" b="1">
                <a:solidFill>
                  <a:srgbClr val="FF0000"/>
                </a:solidFill>
                <a:latin typeface="Times New Roman" pitchFamily="18" charset="0"/>
              </a:rPr>
              <a:t>记叙要素</a:t>
            </a:r>
            <a:r>
              <a:rPr lang="zh-CN" altLang="en-US" sz="3200" b="1">
                <a:solidFill>
                  <a:srgbClr val="0033CC"/>
                </a:solidFill>
                <a:latin typeface="Times New Roman" pitchFamily="18" charset="0"/>
              </a:rPr>
              <a:t>：</a:t>
            </a:r>
          </a:p>
        </p:txBody>
      </p:sp>
      <p:sp>
        <p:nvSpPr>
          <p:cNvPr id="41997" name="Rectangle 13"/>
          <p:cNvSpPr>
            <a:spLocks noChangeArrowheads="1"/>
          </p:cNvSpPr>
          <p:nvPr/>
        </p:nvSpPr>
        <p:spPr bwMode="auto">
          <a:xfrm>
            <a:off x="1116013" y="5084763"/>
            <a:ext cx="6197600" cy="1066800"/>
          </a:xfrm>
          <a:prstGeom prst="rect">
            <a:avLst/>
          </a:prstGeom>
          <a:noFill/>
          <a:ln w="9525">
            <a:noFill/>
            <a:miter lim="800000"/>
            <a:headEnd/>
            <a:tailEnd/>
          </a:ln>
        </p:spPr>
        <p:txBody>
          <a:bodyPr>
            <a:spAutoFit/>
          </a:bodyPr>
          <a:lstStyle/>
          <a:p>
            <a:r>
              <a:rPr kumimoji="1" lang="zh-CN" altLang="en-US" sz="3200" b="1">
                <a:latin typeface="Times New Roman" pitchFamily="18" charset="0"/>
              </a:rPr>
              <a:t>人物    时间    地点     事件的起因    事件的经过和结果</a:t>
            </a:r>
          </a:p>
        </p:txBody>
      </p:sp>
      <p:sp>
        <p:nvSpPr>
          <p:cNvPr id="73732" name="Text Box 23"/>
          <p:cNvSpPr txBox="1">
            <a:spLocks noChangeArrowheads="1"/>
          </p:cNvSpPr>
          <p:nvPr/>
        </p:nvSpPr>
        <p:spPr bwMode="auto">
          <a:xfrm>
            <a:off x="1403350" y="476250"/>
            <a:ext cx="4608513" cy="579438"/>
          </a:xfrm>
          <a:prstGeom prst="rect">
            <a:avLst/>
          </a:prstGeom>
          <a:noFill/>
          <a:ln w="9525">
            <a:noFill/>
            <a:miter lim="800000"/>
            <a:headEnd/>
            <a:tailEnd/>
          </a:ln>
        </p:spPr>
        <p:txBody>
          <a:bodyPr>
            <a:spAutoFit/>
          </a:bodyPr>
          <a:lstStyle/>
          <a:p>
            <a:pPr>
              <a:spcBef>
                <a:spcPct val="50000"/>
              </a:spcBef>
            </a:pPr>
            <a:r>
              <a:rPr lang="zh-CN" altLang="en-US" sz="3200" b="1">
                <a:solidFill>
                  <a:srgbClr val="6600FF"/>
                </a:solidFill>
                <a:latin typeface="Times New Roman" pitchFamily="18" charset="0"/>
              </a:rPr>
              <a:t>消息的有关知识：</a:t>
            </a:r>
          </a:p>
        </p:txBody>
      </p:sp>
      <p:sp>
        <p:nvSpPr>
          <p:cNvPr id="42008" name="Text Box 24"/>
          <p:cNvSpPr txBox="1">
            <a:spLocks noChangeArrowheads="1"/>
          </p:cNvSpPr>
          <p:nvPr/>
        </p:nvSpPr>
        <p:spPr bwMode="auto">
          <a:xfrm>
            <a:off x="1187450" y="1196975"/>
            <a:ext cx="6965950" cy="3260725"/>
          </a:xfrm>
          <a:prstGeom prst="rect">
            <a:avLst/>
          </a:prstGeom>
          <a:noFill/>
          <a:ln w="9525">
            <a:noFill/>
            <a:miter lim="800000"/>
            <a:headEnd/>
            <a:tailEnd/>
          </a:ln>
        </p:spPr>
        <p:txBody>
          <a:bodyPr>
            <a:spAutoFit/>
          </a:bodyPr>
          <a:lstStyle/>
          <a:p>
            <a:pPr>
              <a:spcBef>
                <a:spcPct val="50000"/>
              </a:spcBef>
            </a:pPr>
            <a:r>
              <a:rPr lang="en-US" altLang="zh-CN" sz="3200" b="1">
                <a:solidFill>
                  <a:schemeClr val="accent2"/>
                </a:solidFill>
                <a:latin typeface="Times New Roman" pitchFamily="18" charset="0"/>
              </a:rPr>
              <a:t>1</a:t>
            </a:r>
            <a:r>
              <a:rPr lang="zh-CN" altLang="en-US" sz="3200" b="1">
                <a:solidFill>
                  <a:schemeClr val="accent2"/>
                </a:solidFill>
                <a:latin typeface="Times New Roman" pitchFamily="18" charset="0"/>
              </a:rPr>
              <a:t>、</a:t>
            </a:r>
            <a:r>
              <a:rPr lang="zh-CN" altLang="en-US" sz="3200" b="1">
                <a:solidFill>
                  <a:srgbClr val="FF0000"/>
                </a:solidFill>
                <a:latin typeface="Times New Roman" pitchFamily="18" charset="0"/>
              </a:rPr>
              <a:t>广义新闻</a:t>
            </a:r>
            <a:r>
              <a:rPr lang="zh-CN" altLang="en-US" sz="3200" b="1">
                <a:latin typeface="Times New Roman" pitchFamily="18" charset="0"/>
              </a:rPr>
              <a:t>泛指消息、通讯、报告文学等；</a:t>
            </a:r>
          </a:p>
          <a:p>
            <a:pPr>
              <a:spcBef>
                <a:spcPct val="50000"/>
              </a:spcBef>
            </a:pPr>
            <a:r>
              <a:rPr lang="zh-CN" altLang="en-US" sz="3200" b="1">
                <a:solidFill>
                  <a:srgbClr val="FF0000"/>
                </a:solidFill>
                <a:latin typeface="Times New Roman" pitchFamily="18" charset="0"/>
              </a:rPr>
              <a:t>狭义新闻</a:t>
            </a:r>
            <a:r>
              <a:rPr lang="zh-CN" altLang="en-US" sz="3200" b="1">
                <a:latin typeface="Times New Roman" pitchFamily="18" charset="0"/>
              </a:rPr>
              <a:t>，专指</a:t>
            </a:r>
            <a:r>
              <a:rPr lang="zh-CN" altLang="en-US" sz="3200" b="1">
                <a:solidFill>
                  <a:srgbClr val="0033CC"/>
                </a:solidFill>
                <a:latin typeface="Times New Roman" pitchFamily="18" charset="0"/>
              </a:rPr>
              <a:t>消息</a:t>
            </a:r>
            <a:r>
              <a:rPr lang="zh-CN" altLang="en-US" sz="3200" b="1">
                <a:latin typeface="Times New Roman" pitchFamily="18" charset="0"/>
              </a:rPr>
              <a:t>。消息，是报纸常用的一种文章样式。</a:t>
            </a:r>
            <a:r>
              <a:rPr lang="en-US" altLang="zh-CN" sz="3200" b="1">
                <a:latin typeface="Times New Roman" pitchFamily="18" charset="0"/>
              </a:rPr>
              <a:t>《</a:t>
            </a:r>
            <a:r>
              <a:rPr lang="zh-CN" altLang="en-US" sz="3200" b="1">
                <a:latin typeface="Times New Roman" pitchFamily="18" charset="0"/>
              </a:rPr>
              <a:t>人民解放军百万大军横渡长江</a:t>
            </a:r>
            <a:r>
              <a:rPr lang="en-US" altLang="zh-CN" sz="3200" b="1">
                <a:latin typeface="Times New Roman" pitchFamily="18" charset="0"/>
              </a:rPr>
              <a:t>》</a:t>
            </a:r>
            <a:r>
              <a:rPr lang="zh-CN" altLang="en-US" sz="3200" b="1">
                <a:latin typeface="Times New Roman" pitchFamily="18" charset="0"/>
              </a:rPr>
              <a:t>是狭义新闻，即消息。</a:t>
            </a:r>
          </a:p>
        </p:txBody>
      </p:sp>
      <p:sp>
        <p:nvSpPr>
          <p:cNvPr id="73734" name="Text Box 30"/>
          <p:cNvSpPr txBox="1">
            <a:spLocks noChangeArrowheads="1"/>
          </p:cNvSpPr>
          <p:nvPr/>
        </p:nvSpPr>
        <p:spPr bwMode="auto">
          <a:xfrm>
            <a:off x="2195513" y="4652963"/>
            <a:ext cx="7561262" cy="457200"/>
          </a:xfrm>
          <a:prstGeom prst="rect">
            <a:avLst/>
          </a:prstGeom>
          <a:noFill/>
          <a:ln w="9525">
            <a:noFill/>
            <a:miter lim="800000"/>
            <a:headEnd/>
            <a:tailEnd/>
          </a:ln>
        </p:spPr>
        <p:txBody>
          <a:bodyPr>
            <a:spAutoFit/>
          </a:bodyPr>
          <a:lstStyle/>
          <a:p>
            <a:pPr>
              <a:spcBef>
                <a:spcPct val="50000"/>
              </a:spcBef>
            </a:pPr>
            <a:r>
              <a:rPr lang="en-US" altLang="zh-CN" sz="2400" b="1">
                <a:solidFill>
                  <a:srgbClr val="F7450D"/>
                </a:solidFill>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008"/>
                                        </p:tgtEl>
                                        <p:attrNameLst>
                                          <p:attrName>style.visibility</p:attrName>
                                        </p:attrNameLst>
                                      </p:cBhvr>
                                      <p:to>
                                        <p:strVal val="visible"/>
                                      </p:to>
                                    </p:set>
                                    <p:animEffect transition="in" filter="blinds(horizontal)">
                                      <p:cBhvr>
                                        <p:cTn id="7" dur="500"/>
                                        <p:tgtEl>
                                          <p:spTgt spid="420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97"/>
                                        </p:tgtEl>
                                        <p:attrNameLst>
                                          <p:attrName>style.visibility</p:attrName>
                                        </p:attrNameLst>
                                      </p:cBhvr>
                                      <p:to>
                                        <p:strVal val="visible"/>
                                      </p:to>
                                    </p:set>
                                    <p:animEffect transition="in" filter="blinds(horizontal)">
                                      <p:cBhvr>
                                        <p:cTn id="12" dur="500"/>
                                        <p:tgtEl>
                                          <p:spTgt spid="41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7" grpId="0"/>
      <p:bldP spid="4200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nvSpPr>
        <p:spPr bwMode="auto">
          <a:xfrm>
            <a:off x="971550" y="5286375"/>
            <a:ext cx="2624138" cy="519113"/>
          </a:xfrm>
          <a:prstGeom prst="rect">
            <a:avLst/>
          </a:prstGeom>
          <a:noFill/>
          <a:ln w="9525">
            <a:noFill/>
            <a:miter lim="800000"/>
            <a:headEnd/>
            <a:tailEnd/>
          </a:ln>
        </p:spPr>
        <p:txBody>
          <a:bodyPr wrap="none">
            <a:spAutoFit/>
          </a:bodyPr>
          <a:lstStyle/>
          <a:p>
            <a:r>
              <a:rPr kumimoji="1" lang="en-US" altLang="zh-CN" sz="2800" b="1">
                <a:latin typeface="Times New Roman" pitchFamily="18" charset="0"/>
              </a:rPr>
              <a:t>4</a:t>
            </a:r>
            <a:r>
              <a:rPr kumimoji="1" lang="zh-CN" altLang="en-US" sz="2800" b="1">
                <a:latin typeface="Times New Roman" pitchFamily="18" charset="0"/>
              </a:rPr>
              <a:t>、消息的</a:t>
            </a:r>
            <a:r>
              <a:rPr kumimoji="1" lang="zh-CN" altLang="en-US" sz="2800" b="1">
                <a:solidFill>
                  <a:srgbClr val="FF0000"/>
                </a:solidFill>
                <a:latin typeface="Times New Roman" pitchFamily="18" charset="0"/>
              </a:rPr>
              <a:t>特点</a:t>
            </a:r>
            <a:r>
              <a:rPr kumimoji="1" lang="en-US" altLang="zh-CN" sz="2800" b="1">
                <a:solidFill>
                  <a:srgbClr val="20700A"/>
                </a:solidFill>
                <a:latin typeface="Times New Roman" pitchFamily="18" charset="0"/>
              </a:rPr>
              <a:t>:</a:t>
            </a:r>
          </a:p>
        </p:txBody>
      </p:sp>
      <p:sp>
        <p:nvSpPr>
          <p:cNvPr id="151555" name="Rectangle 3"/>
          <p:cNvSpPr>
            <a:spLocks noChangeArrowheads="1"/>
          </p:cNvSpPr>
          <p:nvPr/>
        </p:nvSpPr>
        <p:spPr bwMode="auto">
          <a:xfrm>
            <a:off x="2124075" y="5876925"/>
            <a:ext cx="5173663" cy="519113"/>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None/>
            </a:pPr>
            <a:r>
              <a:rPr kumimoji="1" lang="zh-CN" altLang="en-US" sz="2800" b="1">
                <a:solidFill>
                  <a:srgbClr val="FF0000"/>
                </a:solidFill>
                <a:latin typeface="Times New Roman" pitchFamily="18" charset="0"/>
              </a:rPr>
              <a:t>真实性、及时性、简明性。</a:t>
            </a:r>
          </a:p>
        </p:txBody>
      </p:sp>
      <p:sp>
        <p:nvSpPr>
          <p:cNvPr id="151556" name="Rectangle 4"/>
          <p:cNvSpPr>
            <a:spLocks noChangeArrowheads="1"/>
          </p:cNvSpPr>
          <p:nvPr/>
        </p:nvSpPr>
        <p:spPr bwMode="auto">
          <a:xfrm>
            <a:off x="971550" y="692150"/>
            <a:ext cx="3311525" cy="519113"/>
          </a:xfrm>
          <a:prstGeom prst="rect">
            <a:avLst/>
          </a:prstGeom>
          <a:noFill/>
          <a:ln w="9525">
            <a:noFill/>
            <a:miter lim="800000"/>
            <a:headEnd/>
            <a:tailEnd/>
          </a:ln>
        </p:spPr>
        <p:txBody>
          <a:bodyPr>
            <a:spAutoFit/>
          </a:bodyPr>
          <a:lstStyle/>
          <a:p>
            <a:r>
              <a:rPr kumimoji="1" lang="en-US" altLang="zh-CN" sz="2800" b="1">
                <a:latin typeface="Times New Roman" pitchFamily="18" charset="0"/>
              </a:rPr>
              <a:t>3</a:t>
            </a:r>
            <a:r>
              <a:rPr kumimoji="1" lang="zh-CN" altLang="en-US" sz="2800" b="1">
                <a:latin typeface="Times New Roman" pitchFamily="18" charset="0"/>
              </a:rPr>
              <a:t>、消息的结构要素</a:t>
            </a:r>
          </a:p>
        </p:txBody>
      </p:sp>
      <p:sp>
        <p:nvSpPr>
          <p:cNvPr id="151557" name="Rectangle 5"/>
          <p:cNvSpPr>
            <a:spLocks noChangeArrowheads="1"/>
          </p:cNvSpPr>
          <p:nvPr/>
        </p:nvSpPr>
        <p:spPr bwMode="auto">
          <a:xfrm>
            <a:off x="827088" y="1268413"/>
            <a:ext cx="1368425" cy="3378200"/>
          </a:xfrm>
          <a:prstGeom prst="rect">
            <a:avLst/>
          </a:prstGeom>
          <a:noFill/>
          <a:ln w="9525">
            <a:noFill/>
            <a:miter lim="800000"/>
            <a:headEnd/>
            <a:tailEnd/>
          </a:ln>
        </p:spPr>
        <p:txBody>
          <a:bodyPr>
            <a:spAutoFit/>
          </a:bodyPr>
          <a:lstStyle/>
          <a:p>
            <a:r>
              <a:rPr kumimoji="1" lang="zh-CN" altLang="en-US" sz="2400" b="1">
                <a:solidFill>
                  <a:srgbClr val="FF0000"/>
                </a:solidFill>
                <a:latin typeface="Times New Roman" pitchFamily="18" charset="0"/>
              </a:rPr>
              <a:t>标题</a:t>
            </a:r>
          </a:p>
          <a:p>
            <a:endParaRPr kumimoji="1" lang="zh-CN" altLang="en-US" sz="2400" b="1">
              <a:solidFill>
                <a:srgbClr val="FF0000"/>
              </a:solidFill>
              <a:latin typeface="Times New Roman" pitchFamily="18" charset="0"/>
            </a:endParaRPr>
          </a:p>
          <a:p>
            <a:r>
              <a:rPr kumimoji="1" lang="zh-CN" altLang="en-US" sz="2400" b="1">
                <a:solidFill>
                  <a:srgbClr val="FF0000"/>
                </a:solidFill>
                <a:latin typeface="Times New Roman" pitchFamily="18" charset="0"/>
              </a:rPr>
              <a:t>导语</a:t>
            </a:r>
          </a:p>
          <a:p>
            <a:endParaRPr kumimoji="1" lang="zh-CN" altLang="en-US" sz="2400" b="1">
              <a:solidFill>
                <a:srgbClr val="FF0000"/>
              </a:solidFill>
              <a:latin typeface="Times New Roman" pitchFamily="18" charset="0"/>
            </a:endParaRPr>
          </a:p>
          <a:p>
            <a:r>
              <a:rPr kumimoji="1" lang="zh-CN" altLang="en-US" sz="2400" b="1">
                <a:solidFill>
                  <a:srgbClr val="FF0000"/>
                </a:solidFill>
                <a:latin typeface="Times New Roman" pitchFamily="18" charset="0"/>
              </a:rPr>
              <a:t>主体</a:t>
            </a:r>
          </a:p>
          <a:p>
            <a:endParaRPr kumimoji="1" lang="zh-CN" altLang="en-US" sz="2400" b="1">
              <a:solidFill>
                <a:srgbClr val="FF0000"/>
              </a:solidFill>
              <a:latin typeface="Times New Roman" pitchFamily="18" charset="0"/>
            </a:endParaRPr>
          </a:p>
          <a:p>
            <a:r>
              <a:rPr kumimoji="1" lang="zh-CN" altLang="en-US" sz="2400" b="1">
                <a:solidFill>
                  <a:srgbClr val="FF0000"/>
                </a:solidFill>
                <a:latin typeface="Times New Roman" pitchFamily="18" charset="0"/>
              </a:rPr>
              <a:t>结语</a:t>
            </a:r>
          </a:p>
          <a:p>
            <a:endParaRPr kumimoji="1" lang="zh-CN" altLang="en-US" sz="2400" b="1">
              <a:solidFill>
                <a:srgbClr val="FF0000"/>
              </a:solidFill>
              <a:latin typeface="Times New Roman" pitchFamily="18" charset="0"/>
            </a:endParaRPr>
          </a:p>
          <a:p>
            <a:r>
              <a:rPr kumimoji="1" lang="zh-CN" altLang="en-US" sz="2400" b="1">
                <a:solidFill>
                  <a:srgbClr val="FF0000"/>
                </a:solidFill>
                <a:latin typeface="Times New Roman" pitchFamily="18" charset="0"/>
              </a:rPr>
              <a:t>背景</a:t>
            </a:r>
          </a:p>
        </p:txBody>
      </p:sp>
      <p:sp>
        <p:nvSpPr>
          <p:cNvPr id="151558" name="Rectangle 6"/>
          <p:cNvSpPr>
            <a:spLocks noChangeArrowheads="1"/>
          </p:cNvSpPr>
          <p:nvPr/>
        </p:nvSpPr>
        <p:spPr bwMode="auto">
          <a:xfrm>
            <a:off x="1547813" y="1268413"/>
            <a:ext cx="6769100" cy="822325"/>
          </a:xfrm>
          <a:prstGeom prst="rect">
            <a:avLst/>
          </a:prstGeom>
          <a:noFill/>
          <a:ln w="9525">
            <a:noFill/>
            <a:miter lim="800000"/>
            <a:headEnd/>
            <a:tailEnd/>
          </a:ln>
        </p:spPr>
        <p:txBody>
          <a:bodyPr>
            <a:spAutoFit/>
          </a:bodyPr>
          <a:lstStyle/>
          <a:p>
            <a:pPr>
              <a:spcBef>
                <a:spcPct val="50000"/>
              </a:spcBef>
            </a:pPr>
            <a:r>
              <a:rPr kumimoji="1" lang="en-US" altLang="zh-CN" sz="2400" b="1">
                <a:solidFill>
                  <a:srgbClr val="20700A"/>
                </a:solidFill>
                <a:latin typeface="Times New Roman" pitchFamily="18" charset="0"/>
              </a:rPr>
              <a:t>    </a:t>
            </a:r>
            <a:r>
              <a:rPr kumimoji="1" lang="zh-CN" altLang="en-US" sz="2400" b="1">
                <a:solidFill>
                  <a:srgbClr val="2F20EC"/>
                </a:solidFill>
                <a:latin typeface="Times New Roman" pitchFamily="18" charset="0"/>
              </a:rPr>
              <a:t>高度概括事件（迅速了解消息主要内容，要看标题）</a:t>
            </a:r>
          </a:p>
        </p:txBody>
      </p:sp>
      <p:sp>
        <p:nvSpPr>
          <p:cNvPr id="151559" name="Rectangle 7"/>
          <p:cNvSpPr>
            <a:spLocks noChangeArrowheads="1"/>
          </p:cNvSpPr>
          <p:nvPr/>
        </p:nvSpPr>
        <p:spPr bwMode="auto">
          <a:xfrm>
            <a:off x="1403350" y="1963738"/>
            <a:ext cx="6980238" cy="822325"/>
          </a:xfrm>
          <a:prstGeom prst="rect">
            <a:avLst/>
          </a:prstGeom>
          <a:noFill/>
          <a:ln w="9525">
            <a:noFill/>
            <a:miter lim="800000"/>
            <a:headEnd/>
            <a:tailEnd/>
          </a:ln>
        </p:spPr>
        <p:txBody>
          <a:bodyPr>
            <a:spAutoFit/>
          </a:bodyPr>
          <a:lstStyle/>
          <a:p>
            <a:pPr>
              <a:spcBef>
                <a:spcPct val="50000"/>
              </a:spcBef>
            </a:pPr>
            <a:r>
              <a:rPr kumimoji="1" lang="en-US" altLang="zh-CN" sz="2400" b="1">
                <a:solidFill>
                  <a:srgbClr val="20700A"/>
                </a:solidFill>
                <a:latin typeface="Times New Roman" pitchFamily="18" charset="0"/>
              </a:rPr>
              <a:t>    </a:t>
            </a:r>
            <a:r>
              <a:rPr kumimoji="1" lang="zh-CN" altLang="en-US" sz="2400" b="1">
                <a:solidFill>
                  <a:srgbClr val="2F20EC"/>
                </a:solidFill>
                <a:latin typeface="Times New Roman" pitchFamily="18" charset="0"/>
              </a:rPr>
              <a:t>简洁明了的叙述事件。一般指</a:t>
            </a:r>
            <a:r>
              <a:rPr kumimoji="1" lang="zh-CN" altLang="en-US" sz="2400" b="1">
                <a:solidFill>
                  <a:srgbClr val="2F20EC"/>
                </a:solidFill>
              </a:rPr>
              <a:t>“</a:t>
            </a:r>
            <a:r>
              <a:rPr kumimoji="1" lang="zh-CN" altLang="en-US" sz="2400" b="1">
                <a:solidFill>
                  <a:srgbClr val="2F20EC"/>
                </a:solidFill>
                <a:latin typeface="Times New Roman" pitchFamily="18" charset="0"/>
              </a:rPr>
              <a:t>电头</a:t>
            </a:r>
            <a:r>
              <a:rPr kumimoji="1" lang="zh-CN" altLang="en-US" sz="2400" b="1">
                <a:solidFill>
                  <a:srgbClr val="2F20EC"/>
                </a:solidFill>
              </a:rPr>
              <a:t>”</a:t>
            </a:r>
            <a:r>
              <a:rPr kumimoji="1" lang="zh-CN" altLang="en-US" sz="2400" b="1">
                <a:solidFill>
                  <a:srgbClr val="2F20EC"/>
                </a:solidFill>
                <a:latin typeface="Times New Roman" pitchFamily="18" charset="0"/>
              </a:rPr>
              <a:t>后的第一句话或第一段。（较详细了解消息内容，要看导语）</a:t>
            </a:r>
          </a:p>
        </p:txBody>
      </p:sp>
      <p:sp>
        <p:nvSpPr>
          <p:cNvPr id="151560" name="Rectangle 8"/>
          <p:cNvSpPr>
            <a:spLocks noChangeArrowheads="1"/>
          </p:cNvSpPr>
          <p:nvPr/>
        </p:nvSpPr>
        <p:spPr bwMode="auto">
          <a:xfrm>
            <a:off x="1403350" y="2708275"/>
            <a:ext cx="7235825" cy="884238"/>
          </a:xfrm>
          <a:prstGeom prst="rect">
            <a:avLst/>
          </a:prstGeom>
          <a:noFill/>
          <a:ln w="9525">
            <a:noFill/>
            <a:miter lim="800000"/>
            <a:headEnd/>
            <a:tailEnd/>
          </a:ln>
        </p:spPr>
        <p:txBody>
          <a:bodyPr>
            <a:spAutoFit/>
          </a:bodyPr>
          <a:lstStyle/>
          <a:p>
            <a:pPr>
              <a:spcBef>
                <a:spcPct val="50000"/>
              </a:spcBef>
            </a:pPr>
            <a:r>
              <a:rPr kumimoji="1" lang="en-US" altLang="zh-CN" sz="2800" b="1">
                <a:solidFill>
                  <a:srgbClr val="20700A"/>
                </a:solidFill>
                <a:latin typeface="Times New Roman" pitchFamily="18" charset="0"/>
              </a:rPr>
              <a:t>    </a:t>
            </a:r>
            <a:r>
              <a:rPr kumimoji="1" lang="zh-CN" altLang="en-US" sz="2800" b="1">
                <a:solidFill>
                  <a:srgbClr val="2F20EC"/>
                </a:solidFill>
                <a:latin typeface="Times New Roman" pitchFamily="18" charset="0"/>
              </a:rPr>
              <a:t>导语后集中叙述</a:t>
            </a:r>
            <a:r>
              <a:rPr kumimoji="1" lang="zh-CN" altLang="en-US" sz="2400" b="1">
                <a:solidFill>
                  <a:srgbClr val="2F20EC"/>
                </a:solidFill>
                <a:latin typeface="Times New Roman" pitchFamily="18" charset="0"/>
              </a:rPr>
              <a:t>事件、阐发问题和表明观点的中心部分。（详细地的了解消息内容，要看主体）</a:t>
            </a:r>
          </a:p>
        </p:txBody>
      </p:sp>
      <p:sp>
        <p:nvSpPr>
          <p:cNvPr id="151561" name="Text Box 9"/>
          <p:cNvSpPr txBox="1">
            <a:spLocks noChangeArrowheads="1"/>
          </p:cNvSpPr>
          <p:nvPr/>
        </p:nvSpPr>
        <p:spPr bwMode="auto">
          <a:xfrm>
            <a:off x="1258888" y="4221163"/>
            <a:ext cx="7489825" cy="822325"/>
          </a:xfrm>
          <a:prstGeom prst="rect">
            <a:avLst/>
          </a:prstGeom>
          <a:noFill/>
          <a:ln w="9525">
            <a:noFill/>
            <a:miter lim="800000"/>
            <a:headEnd/>
            <a:tailEnd/>
          </a:ln>
        </p:spPr>
        <p:txBody>
          <a:bodyPr>
            <a:spAutoFit/>
          </a:bodyPr>
          <a:lstStyle/>
          <a:p>
            <a:pPr>
              <a:spcBef>
                <a:spcPct val="50000"/>
              </a:spcBef>
            </a:pPr>
            <a:r>
              <a:rPr lang="en-US" altLang="zh-CN" sz="2400" b="1">
                <a:solidFill>
                  <a:srgbClr val="F814BC"/>
                </a:solidFill>
                <a:latin typeface="Times New Roman" pitchFamily="18" charset="0"/>
              </a:rPr>
              <a:t>    </a:t>
            </a:r>
            <a:r>
              <a:rPr lang="zh-CN" altLang="en-US" sz="2400" b="1">
                <a:solidFill>
                  <a:srgbClr val="2F20EC"/>
                </a:solidFill>
                <a:latin typeface="Times New Roman" pitchFamily="18" charset="0"/>
              </a:rPr>
              <a:t>是事物的历史状况或存在的环境、条件，是从属部分，一般插在</a:t>
            </a:r>
            <a:r>
              <a:rPr kumimoji="1" lang="zh-CN" altLang="en-US" sz="2400" b="1">
                <a:solidFill>
                  <a:srgbClr val="2F20EC"/>
                </a:solidFill>
                <a:latin typeface="Times New Roman" pitchFamily="18" charset="0"/>
              </a:rPr>
              <a:t>主体中，</a:t>
            </a:r>
            <a:r>
              <a:rPr lang="zh-CN" altLang="en-US" sz="2400" b="1">
                <a:solidFill>
                  <a:srgbClr val="2F20EC"/>
                </a:solidFill>
                <a:latin typeface="Times New Roman" pitchFamily="18" charset="0"/>
              </a:rPr>
              <a:t>也插在</a:t>
            </a:r>
            <a:r>
              <a:rPr lang="zh-CN" altLang="en-US" sz="2400" b="1">
                <a:solidFill>
                  <a:srgbClr val="2F20EC"/>
                </a:solidFill>
              </a:rPr>
              <a:t>“</a:t>
            </a:r>
            <a:r>
              <a:rPr lang="zh-CN" altLang="en-US" sz="2400" b="1">
                <a:solidFill>
                  <a:srgbClr val="2F20EC"/>
                </a:solidFill>
                <a:latin typeface="Times New Roman" pitchFamily="18" charset="0"/>
              </a:rPr>
              <a:t>导语</a:t>
            </a:r>
            <a:r>
              <a:rPr lang="zh-CN" altLang="en-US" sz="2400" b="1">
                <a:solidFill>
                  <a:srgbClr val="2F20EC"/>
                </a:solidFill>
              </a:rPr>
              <a:t>”</a:t>
            </a:r>
            <a:r>
              <a:rPr lang="zh-CN" altLang="en-US" sz="2400" b="1">
                <a:solidFill>
                  <a:srgbClr val="2F20EC"/>
                </a:solidFill>
                <a:latin typeface="Times New Roman" pitchFamily="18" charset="0"/>
              </a:rPr>
              <a:t>或</a:t>
            </a:r>
            <a:r>
              <a:rPr lang="zh-CN" altLang="en-US" sz="2400" b="1">
                <a:solidFill>
                  <a:srgbClr val="2F20EC"/>
                </a:solidFill>
              </a:rPr>
              <a:t>“</a:t>
            </a:r>
            <a:r>
              <a:rPr lang="zh-CN" altLang="en-US" sz="2400" b="1">
                <a:solidFill>
                  <a:srgbClr val="2F20EC"/>
                </a:solidFill>
                <a:latin typeface="Times New Roman" pitchFamily="18" charset="0"/>
              </a:rPr>
              <a:t>结语</a:t>
            </a:r>
            <a:r>
              <a:rPr lang="zh-CN" altLang="en-US" sz="2400" b="1">
                <a:solidFill>
                  <a:srgbClr val="2F20EC"/>
                </a:solidFill>
              </a:rPr>
              <a:t>”</a:t>
            </a:r>
            <a:r>
              <a:rPr lang="zh-CN" altLang="en-US" sz="2400" b="1">
                <a:solidFill>
                  <a:srgbClr val="2F20EC"/>
                </a:solidFill>
                <a:latin typeface="Times New Roman" pitchFamily="18" charset="0"/>
              </a:rPr>
              <a:t>中。</a:t>
            </a:r>
          </a:p>
        </p:txBody>
      </p:sp>
      <p:sp>
        <p:nvSpPr>
          <p:cNvPr id="151562" name="Text Box 10"/>
          <p:cNvSpPr txBox="1">
            <a:spLocks noChangeArrowheads="1"/>
          </p:cNvSpPr>
          <p:nvPr/>
        </p:nvSpPr>
        <p:spPr bwMode="auto">
          <a:xfrm>
            <a:off x="1547813" y="3500438"/>
            <a:ext cx="7200900" cy="822325"/>
          </a:xfrm>
          <a:prstGeom prst="rect">
            <a:avLst/>
          </a:prstGeom>
          <a:noFill/>
          <a:ln w="9525">
            <a:noFill/>
            <a:miter lim="800000"/>
            <a:headEnd/>
            <a:tailEnd/>
          </a:ln>
        </p:spPr>
        <p:txBody>
          <a:bodyPr>
            <a:spAutoFit/>
          </a:bodyPr>
          <a:lstStyle/>
          <a:p>
            <a:pPr>
              <a:spcBef>
                <a:spcPct val="50000"/>
              </a:spcBef>
            </a:pPr>
            <a:r>
              <a:rPr lang="en-US" altLang="zh-CN" sz="2400" b="1">
                <a:solidFill>
                  <a:srgbClr val="2F20EC"/>
                </a:solidFill>
                <a:latin typeface="Times New Roman" pitchFamily="18" charset="0"/>
              </a:rPr>
              <a:t>   </a:t>
            </a:r>
            <a:r>
              <a:rPr lang="zh-CN" altLang="en-US" sz="2400" b="1">
                <a:solidFill>
                  <a:srgbClr val="2F20EC"/>
                </a:solidFill>
                <a:latin typeface="Times New Roman" pitchFamily="18" charset="0"/>
              </a:rPr>
              <a:t>是消息的结尾，一般指消息的最后一句或一段。（依内容的需要，可有可无）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51556"/>
                                        </p:tgtEl>
                                        <p:attrNameLst>
                                          <p:attrName>style.visibility</p:attrName>
                                        </p:attrNameLst>
                                      </p:cBhvr>
                                      <p:to>
                                        <p:strVal val="visible"/>
                                      </p:to>
                                    </p:set>
                                    <p:anim from="(-#ppt_w/2)" to="(#ppt_x)" calcmode="lin" valueType="num">
                                      <p:cBhvr>
                                        <p:cTn id="7" dur="600" fill="hold">
                                          <p:stCondLst>
                                            <p:cond delay="0"/>
                                          </p:stCondLst>
                                        </p:cTn>
                                        <p:tgtEl>
                                          <p:spTgt spid="151556"/>
                                        </p:tgtEl>
                                        <p:attrNameLst>
                                          <p:attrName>ppt_x</p:attrName>
                                        </p:attrNameLst>
                                      </p:cBhvr>
                                    </p:anim>
                                    <p:anim from="0" to="-1.0" calcmode="lin" valueType="num">
                                      <p:cBhvr>
                                        <p:cTn id="8" dur="200" decel="50000" autoRev="1" fill="hold">
                                          <p:stCondLst>
                                            <p:cond delay="600"/>
                                          </p:stCondLst>
                                        </p:cTn>
                                        <p:tgtEl>
                                          <p:spTgt spid="151556"/>
                                        </p:tgtEl>
                                        <p:attrNameLst>
                                          <p:attrName>xshear</p:attrName>
                                        </p:attrNameLst>
                                      </p:cBhvr>
                                    </p:anim>
                                    <p:animScale>
                                      <p:cBhvr>
                                        <p:cTn id="9" dur="200" decel="100000" autoRev="1" fill="hold">
                                          <p:stCondLst>
                                            <p:cond delay="600"/>
                                          </p:stCondLst>
                                        </p:cTn>
                                        <p:tgtEl>
                                          <p:spTgt spid="151556"/>
                                        </p:tgtEl>
                                      </p:cBhvr>
                                      <p:from x="100000" y="100000"/>
                                      <p:to x="80000" y="100000"/>
                                    </p:animScale>
                                    <p:anim by="(#ppt_h/3+#ppt_w*0.1)" calcmode="lin" valueType="num">
                                      <p:cBhvr additive="sum">
                                        <p:cTn id="10" dur="200" decel="100000" autoRev="1" fill="hold">
                                          <p:stCondLst>
                                            <p:cond delay="600"/>
                                          </p:stCondLst>
                                        </p:cTn>
                                        <p:tgtEl>
                                          <p:spTgt spid="15155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1557"/>
                                        </p:tgtEl>
                                        <p:attrNameLst>
                                          <p:attrName>style.visibility</p:attrName>
                                        </p:attrNameLst>
                                      </p:cBhvr>
                                      <p:to>
                                        <p:strVal val="visible"/>
                                      </p:to>
                                    </p:set>
                                    <p:animEffect transition="in" filter="blinds(horizontal)">
                                      <p:cBhvr>
                                        <p:cTn id="15" dur="500"/>
                                        <p:tgtEl>
                                          <p:spTgt spid="151557"/>
                                        </p:tgtEl>
                                      </p:cBhvr>
                                    </p:animEffec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51558"/>
                                        </p:tgtEl>
                                        <p:attrNameLst>
                                          <p:attrName>style.visibility</p:attrName>
                                        </p:attrNameLst>
                                      </p:cBhvr>
                                      <p:to>
                                        <p:strVal val="visible"/>
                                      </p:to>
                                    </p:set>
                                    <p:anim calcmode="discrete" valueType="clr">
                                      <p:cBhvr override="childStyle">
                                        <p:cTn id="20" dur="80"/>
                                        <p:tgtEl>
                                          <p:spTgt spid="15155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51558"/>
                                        </p:tgtEl>
                                        <p:attrNameLst>
                                          <p:attrName>fillcolor</p:attrName>
                                        </p:attrNameLst>
                                      </p:cBhvr>
                                      <p:tavLst>
                                        <p:tav tm="0">
                                          <p:val>
                                            <p:clrVal>
                                              <a:schemeClr val="accent2"/>
                                            </p:clrVal>
                                          </p:val>
                                        </p:tav>
                                        <p:tav tm="50000">
                                          <p:val>
                                            <p:clrVal>
                                              <a:schemeClr val="hlink"/>
                                            </p:clrVal>
                                          </p:val>
                                        </p:tav>
                                      </p:tavLst>
                                    </p:anim>
                                    <p:set>
                                      <p:cBhvr>
                                        <p:cTn id="22" dur="80"/>
                                        <p:tgtEl>
                                          <p:spTgt spid="151558"/>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51559"/>
                                        </p:tgtEl>
                                        <p:attrNameLst>
                                          <p:attrName>style.visibility</p:attrName>
                                        </p:attrNameLst>
                                      </p:cBhvr>
                                      <p:to>
                                        <p:strVal val="visible"/>
                                      </p:to>
                                    </p:set>
                                    <p:anim calcmode="discrete" valueType="clr">
                                      <p:cBhvr override="childStyle">
                                        <p:cTn id="27" dur="80"/>
                                        <p:tgtEl>
                                          <p:spTgt spid="151559"/>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51559"/>
                                        </p:tgtEl>
                                        <p:attrNameLst>
                                          <p:attrName>fillcolor</p:attrName>
                                        </p:attrNameLst>
                                      </p:cBhvr>
                                      <p:tavLst>
                                        <p:tav tm="0">
                                          <p:val>
                                            <p:clrVal>
                                              <a:schemeClr val="accent2"/>
                                            </p:clrVal>
                                          </p:val>
                                        </p:tav>
                                        <p:tav tm="50000">
                                          <p:val>
                                            <p:clrVal>
                                              <a:schemeClr val="hlink"/>
                                            </p:clrVal>
                                          </p:val>
                                        </p:tav>
                                      </p:tavLst>
                                    </p:anim>
                                    <p:set>
                                      <p:cBhvr>
                                        <p:cTn id="29" dur="80"/>
                                        <p:tgtEl>
                                          <p:spTgt spid="151559"/>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51560"/>
                                        </p:tgtEl>
                                        <p:attrNameLst>
                                          <p:attrName>style.visibility</p:attrName>
                                        </p:attrNameLst>
                                      </p:cBhvr>
                                      <p:to>
                                        <p:strVal val="visible"/>
                                      </p:to>
                                    </p:set>
                                    <p:anim calcmode="discrete" valueType="clr">
                                      <p:cBhvr override="childStyle">
                                        <p:cTn id="34" dur="80"/>
                                        <p:tgtEl>
                                          <p:spTgt spid="151560"/>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51560"/>
                                        </p:tgtEl>
                                        <p:attrNameLst>
                                          <p:attrName>fillcolor</p:attrName>
                                        </p:attrNameLst>
                                      </p:cBhvr>
                                      <p:tavLst>
                                        <p:tav tm="0">
                                          <p:val>
                                            <p:clrVal>
                                              <a:schemeClr val="accent2"/>
                                            </p:clrVal>
                                          </p:val>
                                        </p:tav>
                                        <p:tav tm="50000">
                                          <p:val>
                                            <p:clrVal>
                                              <a:schemeClr val="hlink"/>
                                            </p:clrVal>
                                          </p:val>
                                        </p:tav>
                                      </p:tavLst>
                                    </p:anim>
                                    <p:set>
                                      <p:cBhvr>
                                        <p:cTn id="36" dur="80"/>
                                        <p:tgtEl>
                                          <p:spTgt spid="151560"/>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51562"/>
                                        </p:tgtEl>
                                        <p:attrNameLst>
                                          <p:attrName>style.visibility</p:attrName>
                                        </p:attrNameLst>
                                      </p:cBhvr>
                                      <p:to>
                                        <p:strVal val="visible"/>
                                      </p:to>
                                    </p:set>
                                    <p:anim calcmode="discrete" valueType="clr">
                                      <p:cBhvr override="childStyle">
                                        <p:cTn id="41" dur="80"/>
                                        <p:tgtEl>
                                          <p:spTgt spid="15156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51562"/>
                                        </p:tgtEl>
                                        <p:attrNameLst>
                                          <p:attrName>fillcolor</p:attrName>
                                        </p:attrNameLst>
                                      </p:cBhvr>
                                      <p:tavLst>
                                        <p:tav tm="0">
                                          <p:val>
                                            <p:clrVal>
                                              <a:schemeClr val="accent2"/>
                                            </p:clrVal>
                                          </p:val>
                                        </p:tav>
                                        <p:tav tm="50000">
                                          <p:val>
                                            <p:clrVal>
                                              <a:schemeClr val="hlink"/>
                                            </p:clrVal>
                                          </p:val>
                                        </p:tav>
                                      </p:tavLst>
                                    </p:anim>
                                    <p:set>
                                      <p:cBhvr>
                                        <p:cTn id="43" dur="80"/>
                                        <p:tgtEl>
                                          <p:spTgt spid="151562"/>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51561"/>
                                        </p:tgtEl>
                                        <p:attrNameLst>
                                          <p:attrName>style.visibility</p:attrName>
                                        </p:attrNameLst>
                                      </p:cBhvr>
                                      <p:to>
                                        <p:strVal val="visible"/>
                                      </p:to>
                                    </p:set>
                                    <p:anim calcmode="discrete" valueType="clr">
                                      <p:cBhvr override="childStyle">
                                        <p:cTn id="48" dur="80"/>
                                        <p:tgtEl>
                                          <p:spTgt spid="151561"/>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51561"/>
                                        </p:tgtEl>
                                        <p:attrNameLst>
                                          <p:attrName>fillcolor</p:attrName>
                                        </p:attrNameLst>
                                      </p:cBhvr>
                                      <p:tavLst>
                                        <p:tav tm="0">
                                          <p:val>
                                            <p:clrVal>
                                              <a:schemeClr val="accent2"/>
                                            </p:clrVal>
                                          </p:val>
                                        </p:tav>
                                        <p:tav tm="50000">
                                          <p:val>
                                            <p:clrVal>
                                              <a:schemeClr val="hlink"/>
                                            </p:clrVal>
                                          </p:val>
                                        </p:tav>
                                      </p:tavLst>
                                    </p:anim>
                                    <p:set>
                                      <p:cBhvr>
                                        <p:cTn id="50" dur="80"/>
                                        <p:tgtEl>
                                          <p:spTgt spid="151561"/>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151554"/>
                                        </p:tgtEl>
                                        <p:attrNameLst>
                                          <p:attrName>style.visibility</p:attrName>
                                        </p:attrNameLst>
                                      </p:cBhvr>
                                      <p:to>
                                        <p:strVal val="visible"/>
                                      </p:to>
                                    </p:set>
                                    <p:anim from="(-#ppt_w/2)" to="(#ppt_x)" calcmode="lin" valueType="num">
                                      <p:cBhvr>
                                        <p:cTn id="55" dur="600" fill="hold">
                                          <p:stCondLst>
                                            <p:cond delay="0"/>
                                          </p:stCondLst>
                                        </p:cTn>
                                        <p:tgtEl>
                                          <p:spTgt spid="151554"/>
                                        </p:tgtEl>
                                        <p:attrNameLst>
                                          <p:attrName>ppt_x</p:attrName>
                                        </p:attrNameLst>
                                      </p:cBhvr>
                                    </p:anim>
                                    <p:anim from="0" to="-1.0" calcmode="lin" valueType="num">
                                      <p:cBhvr>
                                        <p:cTn id="56" dur="200" decel="50000" autoRev="1" fill="hold">
                                          <p:stCondLst>
                                            <p:cond delay="600"/>
                                          </p:stCondLst>
                                        </p:cTn>
                                        <p:tgtEl>
                                          <p:spTgt spid="151554"/>
                                        </p:tgtEl>
                                        <p:attrNameLst>
                                          <p:attrName>xshear</p:attrName>
                                        </p:attrNameLst>
                                      </p:cBhvr>
                                    </p:anim>
                                    <p:animScale>
                                      <p:cBhvr>
                                        <p:cTn id="57" dur="200" decel="100000" autoRev="1" fill="hold">
                                          <p:stCondLst>
                                            <p:cond delay="600"/>
                                          </p:stCondLst>
                                        </p:cTn>
                                        <p:tgtEl>
                                          <p:spTgt spid="151554"/>
                                        </p:tgtEl>
                                      </p:cBhvr>
                                      <p:from x="100000" y="100000"/>
                                      <p:to x="80000" y="100000"/>
                                    </p:animScale>
                                    <p:anim by="(#ppt_h/3+#ppt_w*0.1)" calcmode="lin" valueType="num">
                                      <p:cBhvr additive="sum">
                                        <p:cTn id="58" dur="200" decel="100000" autoRev="1" fill="hold">
                                          <p:stCondLst>
                                            <p:cond delay="600"/>
                                          </p:stCondLst>
                                        </p:cTn>
                                        <p:tgtEl>
                                          <p:spTgt spid="151554"/>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151555"/>
                                        </p:tgtEl>
                                        <p:attrNameLst>
                                          <p:attrName>style.visibility</p:attrName>
                                        </p:attrNameLst>
                                      </p:cBhvr>
                                      <p:to>
                                        <p:strVal val="visible"/>
                                      </p:to>
                                    </p:set>
                                    <p:anim calcmode="discrete" valueType="clr">
                                      <p:cBhvr override="childStyle">
                                        <p:cTn id="63" dur="80"/>
                                        <p:tgtEl>
                                          <p:spTgt spid="151555"/>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151555"/>
                                        </p:tgtEl>
                                        <p:attrNameLst>
                                          <p:attrName>fillcolor</p:attrName>
                                        </p:attrNameLst>
                                      </p:cBhvr>
                                      <p:tavLst>
                                        <p:tav tm="0">
                                          <p:val>
                                            <p:clrVal>
                                              <a:schemeClr val="accent2"/>
                                            </p:clrVal>
                                          </p:val>
                                        </p:tav>
                                        <p:tav tm="50000">
                                          <p:val>
                                            <p:clrVal>
                                              <a:schemeClr val="hlink"/>
                                            </p:clrVal>
                                          </p:val>
                                        </p:tav>
                                      </p:tavLst>
                                    </p:anim>
                                    <p:set>
                                      <p:cBhvr>
                                        <p:cTn id="65" dur="80"/>
                                        <p:tgtEl>
                                          <p:spTgt spid="1515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P spid="151555" grpId="0"/>
      <p:bldP spid="151556" grpId="0"/>
      <p:bldP spid="151557" grpId="0"/>
      <p:bldP spid="151558" grpId="0"/>
      <p:bldP spid="151559" grpId="0"/>
      <p:bldP spid="151560" grpId="0"/>
      <p:bldP spid="151561" grpId="0"/>
      <p:bldP spid="1515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9" name="Text Box 13"/>
          <p:cNvSpPr txBox="1">
            <a:spLocks noChangeArrowheads="1"/>
          </p:cNvSpPr>
          <p:nvPr/>
        </p:nvSpPr>
        <p:spPr bwMode="auto">
          <a:xfrm>
            <a:off x="323850" y="3068638"/>
            <a:ext cx="1781175" cy="701675"/>
          </a:xfrm>
          <a:prstGeom prst="rect">
            <a:avLst/>
          </a:prstGeom>
          <a:solidFill>
            <a:srgbClr val="FFFFFF"/>
          </a:solidFill>
          <a:ln w="9525">
            <a:noFill/>
            <a:miter lim="800000"/>
            <a:headEnd/>
            <a:tailEnd/>
          </a:ln>
        </p:spPr>
        <p:txBody>
          <a:bodyPr>
            <a:spAutoFit/>
          </a:bodyPr>
          <a:lstStyle/>
          <a:p>
            <a:pPr>
              <a:spcBef>
                <a:spcPct val="50000"/>
              </a:spcBef>
            </a:pPr>
            <a:r>
              <a:rPr kumimoji="1" lang="en-US" altLang="zh-CN" sz="4000" b="1">
                <a:solidFill>
                  <a:srgbClr val="FF0000"/>
                </a:solidFill>
                <a:latin typeface="Times New Roman" pitchFamily="18" charset="0"/>
              </a:rPr>
              <a:t>  </a:t>
            </a:r>
            <a:r>
              <a:rPr kumimoji="1" lang="zh-CN" altLang="en-US" sz="4000" b="1">
                <a:solidFill>
                  <a:srgbClr val="FF0000"/>
                </a:solidFill>
                <a:latin typeface="Times New Roman" pitchFamily="18" charset="0"/>
              </a:rPr>
              <a:t>消息 </a:t>
            </a:r>
          </a:p>
        </p:txBody>
      </p:sp>
      <p:sp>
        <p:nvSpPr>
          <p:cNvPr id="106510" name="AutoShape 14"/>
          <p:cNvSpPr>
            <a:spLocks/>
          </p:cNvSpPr>
          <p:nvPr/>
        </p:nvSpPr>
        <p:spPr bwMode="auto">
          <a:xfrm>
            <a:off x="1981200" y="1752600"/>
            <a:ext cx="457200" cy="3429000"/>
          </a:xfrm>
          <a:prstGeom prst="leftBrace">
            <a:avLst>
              <a:gd name="adj1" fmla="val 62500"/>
              <a:gd name="adj2" fmla="val 50000"/>
            </a:avLst>
          </a:prstGeom>
          <a:noFill/>
          <a:ln w="76200">
            <a:solidFill>
              <a:schemeClr val="tx1"/>
            </a:solidFill>
            <a:round/>
            <a:headEnd/>
            <a:tailEnd/>
          </a:ln>
        </p:spPr>
        <p:txBody>
          <a:bodyPr wrap="none" anchor="ctr"/>
          <a:lstStyle/>
          <a:p>
            <a:endParaRPr lang="zh-CN" altLang="zh-CN">
              <a:latin typeface="Times New Roman" pitchFamily="18" charset="0"/>
            </a:endParaRPr>
          </a:p>
        </p:txBody>
      </p:sp>
      <p:sp>
        <p:nvSpPr>
          <p:cNvPr id="106511" name="Text Box 15"/>
          <p:cNvSpPr txBox="1">
            <a:spLocks noChangeArrowheads="1"/>
          </p:cNvSpPr>
          <p:nvPr/>
        </p:nvSpPr>
        <p:spPr bwMode="auto">
          <a:xfrm>
            <a:off x="2438400" y="1295400"/>
            <a:ext cx="2133600" cy="641350"/>
          </a:xfrm>
          <a:prstGeom prst="rect">
            <a:avLst/>
          </a:prstGeom>
          <a:solidFill>
            <a:srgbClr val="FFFFFF"/>
          </a:solidFill>
          <a:ln w="9525">
            <a:noFill/>
            <a:miter lim="800000"/>
            <a:headEnd/>
            <a:tailEnd/>
          </a:ln>
        </p:spPr>
        <p:txBody>
          <a:bodyPr>
            <a:spAutoFit/>
          </a:bodyPr>
          <a:lstStyle/>
          <a:p>
            <a:pPr>
              <a:spcBef>
                <a:spcPct val="50000"/>
              </a:spcBef>
            </a:pPr>
            <a:r>
              <a:rPr kumimoji="1" lang="zh-CN" altLang="en-US" sz="3600" b="1">
                <a:latin typeface="Times New Roman" pitchFamily="18" charset="0"/>
              </a:rPr>
              <a:t>六要素</a:t>
            </a:r>
            <a:r>
              <a:rPr kumimoji="1" lang="zh-CN" altLang="en-US" sz="3200" b="1">
                <a:latin typeface="Times New Roman" pitchFamily="18" charset="0"/>
              </a:rPr>
              <a:t>：</a:t>
            </a:r>
          </a:p>
        </p:txBody>
      </p:sp>
      <p:sp>
        <p:nvSpPr>
          <p:cNvPr id="106512" name="Text Box 16"/>
          <p:cNvSpPr txBox="1">
            <a:spLocks noChangeArrowheads="1"/>
          </p:cNvSpPr>
          <p:nvPr/>
        </p:nvSpPr>
        <p:spPr bwMode="auto">
          <a:xfrm>
            <a:off x="2484438" y="2565400"/>
            <a:ext cx="1752600" cy="1739900"/>
          </a:xfrm>
          <a:prstGeom prst="rect">
            <a:avLst/>
          </a:prstGeom>
          <a:solidFill>
            <a:srgbClr val="FFFFFF"/>
          </a:solidFill>
          <a:ln w="9525">
            <a:noFill/>
            <a:miter lim="800000"/>
            <a:headEnd/>
            <a:tailEnd/>
          </a:ln>
        </p:spPr>
        <p:txBody>
          <a:bodyPr>
            <a:spAutoFit/>
          </a:bodyPr>
          <a:lstStyle/>
          <a:p>
            <a:pPr>
              <a:spcBef>
                <a:spcPct val="50000"/>
              </a:spcBef>
            </a:pPr>
            <a:r>
              <a:rPr kumimoji="1" lang="zh-CN" altLang="en-US" sz="3600" b="1">
                <a:latin typeface="Times New Roman" pitchFamily="18" charset="0"/>
              </a:rPr>
              <a:t>结构（五部分）</a:t>
            </a:r>
            <a:r>
              <a:rPr kumimoji="1" lang="zh-CN" altLang="en-US" sz="3200" b="1">
                <a:latin typeface="Times New Roman" pitchFamily="18" charset="0"/>
              </a:rPr>
              <a:t>：</a:t>
            </a:r>
          </a:p>
        </p:txBody>
      </p:sp>
      <p:sp>
        <p:nvSpPr>
          <p:cNvPr id="106513" name="Text Box 17"/>
          <p:cNvSpPr txBox="1">
            <a:spLocks noChangeArrowheads="1"/>
          </p:cNvSpPr>
          <p:nvPr/>
        </p:nvSpPr>
        <p:spPr bwMode="auto">
          <a:xfrm>
            <a:off x="2514600" y="4953000"/>
            <a:ext cx="1676400" cy="1190625"/>
          </a:xfrm>
          <a:prstGeom prst="rect">
            <a:avLst/>
          </a:prstGeom>
          <a:solidFill>
            <a:srgbClr val="FFFFFF"/>
          </a:solidFill>
          <a:ln w="9525">
            <a:noFill/>
            <a:miter lim="800000"/>
            <a:headEnd/>
            <a:tailEnd/>
          </a:ln>
        </p:spPr>
        <p:txBody>
          <a:bodyPr>
            <a:spAutoFit/>
          </a:bodyPr>
          <a:lstStyle/>
          <a:p>
            <a:pPr>
              <a:spcBef>
                <a:spcPct val="50000"/>
              </a:spcBef>
            </a:pPr>
            <a:r>
              <a:rPr kumimoji="1" lang="zh-CN" altLang="en-US" sz="3600" b="1">
                <a:latin typeface="宋体" pitchFamily="2" charset="-122"/>
              </a:rPr>
              <a:t>特  点：</a:t>
            </a:r>
          </a:p>
        </p:txBody>
      </p:sp>
      <p:sp>
        <p:nvSpPr>
          <p:cNvPr id="106514" name="Text Box 18"/>
          <p:cNvSpPr txBox="1">
            <a:spLocks noChangeArrowheads="1"/>
          </p:cNvSpPr>
          <p:nvPr/>
        </p:nvSpPr>
        <p:spPr bwMode="auto">
          <a:xfrm>
            <a:off x="4191000" y="990600"/>
            <a:ext cx="4267200" cy="955675"/>
          </a:xfrm>
          <a:prstGeom prst="rect">
            <a:avLst/>
          </a:prstGeom>
          <a:solidFill>
            <a:schemeClr val="bg1"/>
          </a:solidFill>
          <a:ln w="9525">
            <a:solidFill>
              <a:schemeClr val="folHlink"/>
            </a:solidFill>
            <a:miter lim="800000"/>
            <a:headEnd/>
            <a:tailEnd/>
          </a:ln>
        </p:spPr>
        <p:txBody>
          <a:bodyPr>
            <a:spAutoFit/>
          </a:bodyPr>
          <a:lstStyle/>
          <a:p>
            <a:pPr>
              <a:spcBef>
                <a:spcPct val="50000"/>
              </a:spcBef>
            </a:pPr>
            <a:r>
              <a:rPr kumimoji="1" lang="zh-CN" altLang="en-US" sz="2800" b="1">
                <a:solidFill>
                  <a:srgbClr val="0033CC"/>
                </a:solidFill>
                <a:latin typeface="Times New Roman" pitchFamily="18" charset="0"/>
                <a:ea typeface="华文细黑" pitchFamily="2" charset="-122"/>
              </a:rPr>
              <a:t>时间、地点、人物、起因、经过、结果</a:t>
            </a:r>
          </a:p>
        </p:txBody>
      </p:sp>
      <p:sp>
        <p:nvSpPr>
          <p:cNvPr id="106515" name="Text Box 19"/>
          <p:cNvSpPr txBox="1">
            <a:spLocks noChangeArrowheads="1"/>
          </p:cNvSpPr>
          <p:nvPr/>
        </p:nvSpPr>
        <p:spPr bwMode="auto">
          <a:xfrm>
            <a:off x="4267200" y="2743200"/>
            <a:ext cx="4267200" cy="955675"/>
          </a:xfrm>
          <a:prstGeom prst="rect">
            <a:avLst/>
          </a:prstGeom>
          <a:solidFill>
            <a:schemeClr val="bg1"/>
          </a:solidFill>
          <a:ln w="9525" algn="ctr">
            <a:solidFill>
              <a:schemeClr val="folHlink"/>
            </a:solidFill>
            <a:miter lim="800000"/>
            <a:headEnd/>
            <a:tailEnd/>
          </a:ln>
        </p:spPr>
        <p:txBody>
          <a:bodyPr>
            <a:spAutoFit/>
          </a:bodyPr>
          <a:lstStyle/>
          <a:p>
            <a:pPr>
              <a:spcBef>
                <a:spcPct val="50000"/>
              </a:spcBef>
            </a:pPr>
            <a:r>
              <a:rPr kumimoji="1" lang="zh-CN" altLang="en-US" sz="2800" b="1">
                <a:solidFill>
                  <a:srgbClr val="0033CC"/>
                </a:solidFill>
                <a:latin typeface="Times New Roman" pitchFamily="18" charset="0"/>
                <a:ea typeface="华文细黑" pitchFamily="2" charset="-122"/>
              </a:rPr>
              <a:t>标题、导语、主体、  背景、结语</a:t>
            </a:r>
          </a:p>
        </p:txBody>
      </p:sp>
      <p:sp>
        <p:nvSpPr>
          <p:cNvPr id="106516" name="Text Box 20"/>
          <p:cNvSpPr txBox="1">
            <a:spLocks noChangeArrowheads="1"/>
          </p:cNvSpPr>
          <p:nvPr/>
        </p:nvSpPr>
        <p:spPr bwMode="auto">
          <a:xfrm>
            <a:off x="4114800" y="4419600"/>
            <a:ext cx="5029200" cy="1811338"/>
          </a:xfrm>
          <a:prstGeom prst="rect">
            <a:avLst/>
          </a:prstGeom>
          <a:solidFill>
            <a:schemeClr val="bg1"/>
          </a:solidFill>
          <a:ln w="9525" algn="ctr">
            <a:solidFill>
              <a:schemeClr val="folHlink"/>
            </a:solidFill>
            <a:miter lim="800000"/>
            <a:headEnd/>
            <a:tailEnd/>
          </a:ln>
        </p:spPr>
        <p:txBody>
          <a:bodyPr>
            <a:spAutoFit/>
          </a:bodyPr>
          <a:lstStyle/>
          <a:p>
            <a:pPr>
              <a:spcBef>
                <a:spcPct val="50000"/>
              </a:spcBef>
            </a:pPr>
            <a:r>
              <a:rPr kumimoji="1" lang="en-US" altLang="zh-CN" sz="2800" b="1">
                <a:solidFill>
                  <a:srgbClr val="0033CC"/>
                </a:solidFill>
                <a:latin typeface="Times New Roman" pitchFamily="18" charset="0"/>
                <a:ea typeface="华文细黑" pitchFamily="2" charset="-122"/>
              </a:rPr>
              <a:t>1</a:t>
            </a:r>
            <a:r>
              <a:rPr kumimoji="1" lang="zh-CN" altLang="en-US" sz="2800" b="1">
                <a:solidFill>
                  <a:srgbClr val="0033CC"/>
                </a:solidFill>
                <a:latin typeface="Times New Roman" pitchFamily="18" charset="0"/>
                <a:ea typeface="华文细黑" pitchFamily="2" charset="-122"/>
              </a:rPr>
              <a:t>、让事实说话；</a:t>
            </a:r>
            <a:r>
              <a:rPr kumimoji="1" lang="en-US" altLang="zh-CN" sz="2800" b="1">
                <a:solidFill>
                  <a:srgbClr val="0033CC"/>
                </a:solidFill>
                <a:latin typeface="Times New Roman" pitchFamily="18" charset="0"/>
                <a:ea typeface="华文细黑" pitchFamily="2" charset="-122"/>
              </a:rPr>
              <a:t>(</a:t>
            </a:r>
            <a:r>
              <a:rPr kumimoji="1" lang="zh-CN" altLang="en-US" sz="2800" b="1">
                <a:solidFill>
                  <a:srgbClr val="0033CC"/>
                </a:solidFill>
                <a:latin typeface="Times New Roman" pitchFamily="18" charset="0"/>
                <a:ea typeface="华文细黑" pitchFamily="2" charset="-122"/>
              </a:rPr>
              <a:t>真实性）</a:t>
            </a:r>
          </a:p>
          <a:p>
            <a:pPr>
              <a:spcBef>
                <a:spcPct val="50000"/>
              </a:spcBef>
            </a:pPr>
            <a:r>
              <a:rPr kumimoji="1" lang="en-US" altLang="zh-CN" sz="2800" b="1">
                <a:solidFill>
                  <a:srgbClr val="0033CC"/>
                </a:solidFill>
                <a:latin typeface="Times New Roman" pitchFamily="18" charset="0"/>
                <a:ea typeface="华文细黑" pitchFamily="2" charset="-122"/>
              </a:rPr>
              <a:t>2</a:t>
            </a:r>
            <a:r>
              <a:rPr kumimoji="1" lang="zh-CN" altLang="en-US" sz="2800" b="1">
                <a:solidFill>
                  <a:srgbClr val="0033CC"/>
                </a:solidFill>
                <a:latin typeface="Times New Roman" pitchFamily="18" charset="0"/>
                <a:ea typeface="华文细黑" pitchFamily="2" charset="-122"/>
              </a:rPr>
              <a:t>、报道迅速及时；（及时性）</a:t>
            </a:r>
          </a:p>
          <a:p>
            <a:pPr>
              <a:spcBef>
                <a:spcPct val="50000"/>
              </a:spcBef>
            </a:pPr>
            <a:r>
              <a:rPr kumimoji="1" lang="en-US" altLang="zh-CN" sz="2800" b="1">
                <a:solidFill>
                  <a:srgbClr val="0033CC"/>
                </a:solidFill>
                <a:latin typeface="Times New Roman" pitchFamily="18" charset="0"/>
                <a:ea typeface="华文细黑" pitchFamily="2" charset="-122"/>
              </a:rPr>
              <a:t>3</a:t>
            </a:r>
            <a:r>
              <a:rPr kumimoji="1" lang="zh-CN" altLang="en-US" sz="2800" b="1">
                <a:solidFill>
                  <a:srgbClr val="0033CC"/>
                </a:solidFill>
                <a:latin typeface="Times New Roman" pitchFamily="18" charset="0"/>
                <a:ea typeface="华文细黑" pitchFamily="2" charset="-122"/>
              </a:rPr>
              <a:t>、简明扼要。（简明性）</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09"/>
                                        </p:tgtEl>
                                        <p:attrNameLst>
                                          <p:attrName>style.visibility</p:attrName>
                                        </p:attrNameLst>
                                      </p:cBhvr>
                                      <p:to>
                                        <p:strVal val="visible"/>
                                      </p:to>
                                    </p:set>
                                    <p:anim calcmode="lin" valueType="num">
                                      <p:cBhvr additive="base">
                                        <p:cTn id="7" dur="500" fill="hold"/>
                                        <p:tgtEl>
                                          <p:spTgt spid="106509"/>
                                        </p:tgtEl>
                                        <p:attrNameLst>
                                          <p:attrName>ppt_x</p:attrName>
                                        </p:attrNameLst>
                                      </p:cBhvr>
                                      <p:tavLst>
                                        <p:tav tm="0">
                                          <p:val>
                                            <p:strVal val="0-#ppt_w/2"/>
                                          </p:val>
                                        </p:tav>
                                        <p:tav tm="100000">
                                          <p:val>
                                            <p:strVal val="#ppt_x"/>
                                          </p:val>
                                        </p:tav>
                                      </p:tavLst>
                                    </p:anim>
                                    <p:anim calcmode="lin" valueType="num">
                                      <p:cBhvr additive="base">
                                        <p:cTn id="8" dur="500" fill="hold"/>
                                        <p:tgtEl>
                                          <p:spTgt spid="1065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6510"/>
                                        </p:tgtEl>
                                        <p:attrNameLst>
                                          <p:attrName>style.visibility</p:attrName>
                                        </p:attrNameLst>
                                      </p:cBhvr>
                                      <p:to>
                                        <p:strVal val="visible"/>
                                      </p:to>
                                    </p:set>
                                    <p:anim calcmode="lin" valueType="num">
                                      <p:cBhvr additive="base">
                                        <p:cTn id="13" dur="500" fill="hold"/>
                                        <p:tgtEl>
                                          <p:spTgt spid="106510"/>
                                        </p:tgtEl>
                                        <p:attrNameLst>
                                          <p:attrName>ppt_x</p:attrName>
                                        </p:attrNameLst>
                                      </p:cBhvr>
                                      <p:tavLst>
                                        <p:tav tm="0">
                                          <p:val>
                                            <p:strVal val="0-#ppt_w/2"/>
                                          </p:val>
                                        </p:tav>
                                        <p:tav tm="100000">
                                          <p:val>
                                            <p:strVal val="#ppt_x"/>
                                          </p:val>
                                        </p:tav>
                                      </p:tavLst>
                                    </p:anim>
                                    <p:anim calcmode="lin" valueType="num">
                                      <p:cBhvr additive="base">
                                        <p:cTn id="14" dur="500" fill="hold"/>
                                        <p:tgtEl>
                                          <p:spTgt spid="1065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6511"/>
                                        </p:tgtEl>
                                        <p:attrNameLst>
                                          <p:attrName>style.visibility</p:attrName>
                                        </p:attrNameLst>
                                      </p:cBhvr>
                                      <p:to>
                                        <p:strVal val="visible"/>
                                      </p:to>
                                    </p:set>
                                    <p:anim calcmode="lin" valueType="num">
                                      <p:cBhvr additive="base">
                                        <p:cTn id="19" dur="500" fill="hold"/>
                                        <p:tgtEl>
                                          <p:spTgt spid="106511"/>
                                        </p:tgtEl>
                                        <p:attrNameLst>
                                          <p:attrName>ppt_x</p:attrName>
                                        </p:attrNameLst>
                                      </p:cBhvr>
                                      <p:tavLst>
                                        <p:tav tm="0">
                                          <p:val>
                                            <p:strVal val="0-#ppt_w/2"/>
                                          </p:val>
                                        </p:tav>
                                        <p:tav tm="100000">
                                          <p:val>
                                            <p:strVal val="#ppt_x"/>
                                          </p:val>
                                        </p:tav>
                                      </p:tavLst>
                                    </p:anim>
                                    <p:anim calcmode="lin" valueType="num">
                                      <p:cBhvr additive="base">
                                        <p:cTn id="20" dur="500" fill="hold"/>
                                        <p:tgtEl>
                                          <p:spTgt spid="1065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6514"/>
                                        </p:tgtEl>
                                        <p:attrNameLst>
                                          <p:attrName>style.visibility</p:attrName>
                                        </p:attrNameLst>
                                      </p:cBhvr>
                                      <p:to>
                                        <p:strVal val="visible"/>
                                      </p:to>
                                    </p:set>
                                    <p:anim calcmode="lin" valueType="num">
                                      <p:cBhvr additive="base">
                                        <p:cTn id="25" dur="500" fill="hold"/>
                                        <p:tgtEl>
                                          <p:spTgt spid="106514"/>
                                        </p:tgtEl>
                                        <p:attrNameLst>
                                          <p:attrName>ppt_x</p:attrName>
                                        </p:attrNameLst>
                                      </p:cBhvr>
                                      <p:tavLst>
                                        <p:tav tm="0">
                                          <p:val>
                                            <p:strVal val="0-#ppt_w/2"/>
                                          </p:val>
                                        </p:tav>
                                        <p:tav tm="100000">
                                          <p:val>
                                            <p:strVal val="#ppt_x"/>
                                          </p:val>
                                        </p:tav>
                                      </p:tavLst>
                                    </p:anim>
                                    <p:anim calcmode="lin" valueType="num">
                                      <p:cBhvr additive="base">
                                        <p:cTn id="26" dur="500" fill="hold"/>
                                        <p:tgtEl>
                                          <p:spTgt spid="1065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6512"/>
                                        </p:tgtEl>
                                        <p:attrNameLst>
                                          <p:attrName>style.visibility</p:attrName>
                                        </p:attrNameLst>
                                      </p:cBhvr>
                                      <p:to>
                                        <p:strVal val="visible"/>
                                      </p:to>
                                    </p:set>
                                    <p:anim calcmode="lin" valueType="num">
                                      <p:cBhvr additive="base">
                                        <p:cTn id="31" dur="500" fill="hold"/>
                                        <p:tgtEl>
                                          <p:spTgt spid="106512"/>
                                        </p:tgtEl>
                                        <p:attrNameLst>
                                          <p:attrName>ppt_x</p:attrName>
                                        </p:attrNameLst>
                                      </p:cBhvr>
                                      <p:tavLst>
                                        <p:tav tm="0">
                                          <p:val>
                                            <p:strVal val="0-#ppt_w/2"/>
                                          </p:val>
                                        </p:tav>
                                        <p:tav tm="100000">
                                          <p:val>
                                            <p:strVal val="#ppt_x"/>
                                          </p:val>
                                        </p:tav>
                                      </p:tavLst>
                                    </p:anim>
                                    <p:anim calcmode="lin" valueType="num">
                                      <p:cBhvr additive="base">
                                        <p:cTn id="32" dur="500" fill="hold"/>
                                        <p:tgtEl>
                                          <p:spTgt spid="1065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106515"/>
                                        </p:tgtEl>
                                        <p:attrNameLst>
                                          <p:attrName>style.visibility</p:attrName>
                                        </p:attrNameLst>
                                      </p:cBhvr>
                                      <p:to>
                                        <p:strVal val="visible"/>
                                      </p:to>
                                    </p:set>
                                    <p:anim calcmode="lin" valueType="num">
                                      <p:cBhvr additive="base">
                                        <p:cTn id="37" dur="5000" fill="hold"/>
                                        <p:tgtEl>
                                          <p:spTgt spid="106515"/>
                                        </p:tgtEl>
                                        <p:attrNameLst>
                                          <p:attrName>ppt_x</p:attrName>
                                        </p:attrNameLst>
                                      </p:cBhvr>
                                      <p:tavLst>
                                        <p:tav tm="0">
                                          <p:val>
                                            <p:strVal val="#ppt_x"/>
                                          </p:val>
                                        </p:tav>
                                        <p:tav tm="100000">
                                          <p:val>
                                            <p:strVal val="#ppt_x"/>
                                          </p:val>
                                        </p:tav>
                                      </p:tavLst>
                                    </p:anim>
                                    <p:anim calcmode="lin" valueType="num">
                                      <p:cBhvr additive="base">
                                        <p:cTn id="38" dur="5000" fill="hold"/>
                                        <p:tgtEl>
                                          <p:spTgt spid="1065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6513"/>
                                        </p:tgtEl>
                                        <p:attrNameLst>
                                          <p:attrName>style.visibility</p:attrName>
                                        </p:attrNameLst>
                                      </p:cBhvr>
                                      <p:to>
                                        <p:strVal val="visible"/>
                                      </p:to>
                                    </p:set>
                                    <p:anim calcmode="lin" valueType="num">
                                      <p:cBhvr additive="base">
                                        <p:cTn id="43" dur="500" fill="hold"/>
                                        <p:tgtEl>
                                          <p:spTgt spid="106513"/>
                                        </p:tgtEl>
                                        <p:attrNameLst>
                                          <p:attrName>ppt_x</p:attrName>
                                        </p:attrNameLst>
                                      </p:cBhvr>
                                      <p:tavLst>
                                        <p:tav tm="0">
                                          <p:val>
                                            <p:strVal val="0-#ppt_w/2"/>
                                          </p:val>
                                        </p:tav>
                                        <p:tav tm="100000">
                                          <p:val>
                                            <p:strVal val="#ppt_x"/>
                                          </p:val>
                                        </p:tav>
                                      </p:tavLst>
                                    </p:anim>
                                    <p:anim calcmode="lin" valueType="num">
                                      <p:cBhvr additive="base">
                                        <p:cTn id="44" dur="500" fill="hold"/>
                                        <p:tgtEl>
                                          <p:spTgt spid="1065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p:stCondLst>
                        <p:cond delay="indefinite"/>
                      </p:stCondLst>
                      <p:childTnLst>
                        <p:par>
                          <p:cTn id="46" fill="hold">
                            <p:stCondLst>
                              <p:cond delay="0"/>
                            </p:stCondLst>
                            <p:childTnLst>
                              <p:par>
                                <p:cTn id="47" presetID="7" presetClass="entr" presetSubtype="4" fill="hold" grpId="0" nodeType="clickEffect">
                                  <p:stCondLst>
                                    <p:cond delay="0"/>
                                  </p:stCondLst>
                                  <p:childTnLst>
                                    <p:set>
                                      <p:cBhvr>
                                        <p:cTn id="48" dur="1" fill="hold">
                                          <p:stCondLst>
                                            <p:cond delay="0"/>
                                          </p:stCondLst>
                                        </p:cTn>
                                        <p:tgtEl>
                                          <p:spTgt spid="106516"/>
                                        </p:tgtEl>
                                        <p:attrNameLst>
                                          <p:attrName>style.visibility</p:attrName>
                                        </p:attrNameLst>
                                      </p:cBhvr>
                                      <p:to>
                                        <p:strVal val="visible"/>
                                      </p:to>
                                    </p:set>
                                    <p:anim calcmode="lin" valueType="num">
                                      <p:cBhvr additive="base">
                                        <p:cTn id="49" dur="5000" fill="hold"/>
                                        <p:tgtEl>
                                          <p:spTgt spid="106516"/>
                                        </p:tgtEl>
                                        <p:attrNameLst>
                                          <p:attrName>ppt_x</p:attrName>
                                        </p:attrNameLst>
                                      </p:cBhvr>
                                      <p:tavLst>
                                        <p:tav tm="0">
                                          <p:val>
                                            <p:strVal val="#ppt_x"/>
                                          </p:val>
                                        </p:tav>
                                        <p:tav tm="100000">
                                          <p:val>
                                            <p:strVal val="#ppt_x"/>
                                          </p:val>
                                        </p:tav>
                                      </p:tavLst>
                                    </p:anim>
                                    <p:anim calcmode="lin" valueType="num">
                                      <p:cBhvr additive="base">
                                        <p:cTn id="50" dur="5000" fill="hold"/>
                                        <p:tgtEl>
                                          <p:spTgt spid="106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9" grpId="0" animBg="1" autoUpdateAnimBg="0"/>
      <p:bldP spid="106510" grpId="0" animBg="1"/>
      <p:bldP spid="106511" grpId="0" animBg="1" autoUpdateAnimBg="0"/>
      <p:bldP spid="106512" grpId="0" animBg="1" autoUpdateAnimBg="0"/>
      <p:bldP spid="106513" grpId="0" animBg="1" autoUpdateAnimBg="0"/>
      <p:bldP spid="106514" grpId="0" animBg="1" autoUpdateAnimBg="0"/>
      <p:bldP spid="106515" grpId="0" animBg="1" autoUpdateAnimBg="0"/>
      <p:bldP spid="106516"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200909230842263050627388"/>
          <p:cNvPicPr>
            <a:picLocks noChangeAspect="1" noChangeArrowheads="1"/>
          </p:cNvPicPr>
          <p:nvPr/>
        </p:nvPicPr>
        <p:blipFill>
          <a:blip r:embed="rId3" cstate="print"/>
          <a:srcRect/>
          <a:stretch>
            <a:fillRect/>
          </a:stretch>
        </p:blipFill>
        <p:spPr bwMode="auto">
          <a:xfrm>
            <a:off x="-395288" y="44450"/>
            <a:ext cx="9140826" cy="6553200"/>
          </a:xfrm>
          <a:prstGeom prst="rect">
            <a:avLst/>
          </a:prstGeom>
          <a:noFill/>
          <a:ln w="9525">
            <a:noFill/>
            <a:miter lim="800000"/>
            <a:headEnd/>
            <a:tailEnd/>
          </a:ln>
        </p:spPr>
      </p:pic>
      <p:pic>
        <p:nvPicPr>
          <p:cNvPr id="5123" name="Picture 3" descr="01300000067750120360048530500"/>
          <p:cNvPicPr>
            <a:picLocks noChangeAspect="1" noChangeArrowheads="1"/>
          </p:cNvPicPr>
          <p:nvPr/>
        </p:nvPicPr>
        <p:blipFill>
          <a:blip r:embed="rId4" cstate="print"/>
          <a:srcRect/>
          <a:stretch>
            <a:fillRect/>
          </a:stretch>
        </p:blipFill>
        <p:spPr bwMode="auto">
          <a:xfrm>
            <a:off x="-395288" y="117475"/>
            <a:ext cx="10225088" cy="6696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1000" fill="hold"/>
                                        <p:tgtEl>
                                          <p:spTgt spid="5122"/>
                                        </p:tgtEl>
                                        <p:attrNameLst>
                                          <p:attrName>ppt_x</p:attrName>
                                        </p:attrNameLst>
                                      </p:cBhvr>
                                      <p:tavLst>
                                        <p:tav tm="0">
                                          <p:val>
                                            <p:strVal val="#ppt_x"/>
                                          </p:val>
                                        </p:tav>
                                        <p:tav tm="100000">
                                          <p:val>
                                            <p:strVal val="#ppt_x"/>
                                          </p:val>
                                        </p:tav>
                                      </p:tavLst>
                                    </p:anim>
                                    <p:anim calcmode="lin" valueType="num">
                                      <p:cBhvr additive="base">
                                        <p:cTn id="8" dur="10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1000" fill="hold"/>
                                        <p:tgtEl>
                                          <p:spTgt spid="5123"/>
                                        </p:tgtEl>
                                        <p:attrNameLst>
                                          <p:attrName>ppt_x</p:attrName>
                                        </p:attrNameLst>
                                      </p:cBhvr>
                                      <p:tavLst>
                                        <p:tav tm="0">
                                          <p:val>
                                            <p:strVal val="#ppt_x"/>
                                          </p:val>
                                        </p:tav>
                                        <p:tav tm="100000">
                                          <p:val>
                                            <p:strVal val="#ppt_x"/>
                                          </p:val>
                                        </p:tav>
                                      </p:tavLst>
                                    </p:anim>
                                    <p:anim calcmode="lin" valueType="num">
                                      <p:cBhvr additive="base">
                                        <p:cTn id="14" dur="10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p:txBody>
          <a:bodyPr/>
          <a:lstStyle/>
          <a:p>
            <a:r>
              <a:rPr lang="en-US" altLang="zh-CN" sz="5400" b="1"/>
              <a:t> </a:t>
            </a:r>
          </a:p>
        </p:txBody>
      </p:sp>
      <p:sp>
        <p:nvSpPr>
          <p:cNvPr id="76803" name="Rectangle 3"/>
          <p:cNvSpPr>
            <a:spLocks noGrp="1" noChangeArrowheads="1"/>
          </p:cNvSpPr>
          <p:nvPr>
            <p:ph type="body" sz="half" idx="4294967295"/>
          </p:nvPr>
        </p:nvSpPr>
        <p:spPr>
          <a:xfrm>
            <a:off x="468313" y="1125538"/>
            <a:ext cx="6983412" cy="5029200"/>
          </a:xfrm>
        </p:spPr>
        <p:txBody>
          <a:bodyPr/>
          <a:lstStyle/>
          <a:p>
            <a:pPr>
              <a:buFontTx/>
              <a:buNone/>
            </a:pPr>
            <a:r>
              <a:rPr lang="en-US" altLang="zh-CN" sz="6000" b="1">
                <a:solidFill>
                  <a:srgbClr val="2F20EC"/>
                </a:solidFill>
              </a:rPr>
              <a:t> </a:t>
            </a:r>
            <a:r>
              <a:rPr lang="zh-CN" altLang="en-US" sz="6000" b="1">
                <a:solidFill>
                  <a:srgbClr val="2F20EC"/>
                </a:solidFill>
              </a:rPr>
              <a:t>朗诵这则消息 </a:t>
            </a:r>
          </a:p>
        </p:txBody>
      </p:sp>
      <p:pic>
        <p:nvPicPr>
          <p:cNvPr id="76804" name="1《人民解放军百万大军横渡长江》课文朗读.mp3">
            <a:hlinkClick r:id="" action="ppaction://media"/>
          </p:cNvPr>
          <p:cNvPicPr>
            <a:picLocks noRot="1" noChangeAspect="1" noChangeArrowheads="1"/>
          </p:cNvPicPr>
          <p:nvPr>
            <a:audioFile r:link="rId1"/>
          </p:nvPr>
        </p:nvPicPr>
        <p:blipFill>
          <a:blip r:embed="rId4" cstate="print"/>
          <a:srcRect/>
          <a:stretch>
            <a:fillRect/>
          </a:stretch>
        </p:blipFill>
        <p:spPr bwMode="auto">
          <a:xfrm>
            <a:off x="4427538" y="3284538"/>
            <a:ext cx="584200" cy="584200"/>
          </a:xfrm>
          <a:prstGeom prst="rect">
            <a:avLst/>
          </a:prstGeom>
          <a:noFill/>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680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642" fill="hold"/>
                                        <p:tgtEl>
                                          <p:spTgt spid="76804"/>
                                        </p:tgtEl>
                                      </p:cBhvr>
                                    </p:cmd>
                                  </p:childTnLst>
                                </p:cTn>
                              </p:par>
                            </p:childTnLst>
                          </p:cTn>
                        </p:par>
                      </p:childTnLst>
                    </p:cTn>
                  </p:par>
                </p:childTnLst>
              </p:cTn>
              <p:nextCondLst>
                <p:cond evt="onClick" delay="0">
                  <p:tgtEl>
                    <p:spTgt spid="7680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680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1"/>
          <p:cNvSpPr>
            <a:spLocks noGrp="1" noChangeArrowheads="1"/>
          </p:cNvSpPr>
          <p:nvPr>
            <p:ph type="title" idx="4294967295"/>
          </p:nvPr>
        </p:nvSpPr>
        <p:spPr>
          <a:xfrm>
            <a:off x="1676400" y="381000"/>
            <a:ext cx="6172200" cy="1295400"/>
          </a:xfrm>
          <a:noFill/>
        </p:spPr>
        <p:txBody>
          <a:bodyPr/>
          <a:lstStyle/>
          <a:p>
            <a:r>
              <a:rPr lang="zh-CN" altLang="en-US" sz="5400" b="1"/>
              <a:t>感知消息</a:t>
            </a:r>
          </a:p>
        </p:txBody>
      </p:sp>
      <p:sp>
        <p:nvSpPr>
          <p:cNvPr id="78851" name="Rectangle 12"/>
          <p:cNvSpPr>
            <a:spLocks noChangeArrowheads="1"/>
          </p:cNvSpPr>
          <p:nvPr/>
        </p:nvSpPr>
        <p:spPr bwMode="auto">
          <a:xfrm>
            <a:off x="2362200" y="1571625"/>
            <a:ext cx="6019800" cy="4371975"/>
          </a:xfrm>
          <a:prstGeom prst="rect">
            <a:avLst/>
          </a:prstGeom>
          <a:noFill/>
          <a:ln w="12700" cap="sq">
            <a:noFill/>
            <a:miter lim="800000"/>
            <a:headEnd type="none" w="sm" len="sm"/>
            <a:tailEnd type="none" w="sm" len="sm"/>
          </a:ln>
        </p:spPr>
        <p:txBody>
          <a:bodyPr>
            <a:spAutoFit/>
          </a:bodyPr>
          <a:lstStyle/>
          <a:p>
            <a:pPr>
              <a:lnSpc>
                <a:spcPct val="90000"/>
              </a:lnSpc>
              <a:spcBef>
                <a:spcPct val="50000"/>
              </a:spcBef>
            </a:pPr>
            <a:r>
              <a:rPr lang="zh-CN" altLang="en-US" sz="3600" b="1">
                <a:solidFill>
                  <a:srgbClr val="0033CC"/>
                </a:solidFill>
              </a:rPr>
              <a:t>要求：</a:t>
            </a:r>
          </a:p>
          <a:p>
            <a:pPr>
              <a:lnSpc>
                <a:spcPct val="90000"/>
              </a:lnSpc>
              <a:spcBef>
                <a:spcPct val="50000"/>
              </a:spcBef>
              <a:buFontTx/>
              <a:buChar char="•"/>
            </a:pPr>
            <a:r>
              <a:rPr lang="zh-CN" altLang="en-US" sz="3600" b="1">
                <a:solidFill>
                  <a:srgbClr val="0033CC"/>
                </a:solidFill>
              </a:rPr>
              <a:t>请同学们用</a:t>
            </a:r>
            <a:r>
              <a:rPr lang="zh-CN" altLang="en-US" sz="3600" b="1" u="sng">
                <a:solidFill>
                  <a:srgbClr val="0033CC"/>
                </a:solidFill>
              </a:rPr>
              <a:t>一个短语或一句话</a:t>
            </a:r>
            <a:r>
              <a:rPr lang="zh-CN" altLang="en-US" sz="3600" b="1">
                <a:solidFill>
                  <a:srgbClr val="0033CC"/>
                </a:solidFill>
              </a:rPr>
              <a:t>说出这则消息的内容。</a:t>
            </a:r>
          </a:p>
          <a:p>
            <a:pPr>
              <a:lnSpc>
                <a:spcPct val="90000"/>
              </a:lnSpc>
              <a:spcBef>
                <a:spcPct val="50000"/>
              </a:spcBef>
              <a:buFontTx/>
              <a:buChar char="•"/>
            </a:pPr>
            <a:r>
              <a:rPr lang="zh-CN" altLang="en-US" sz="3600" b="1">
                <a:solidFill>
                  <a:srgbClr val="0033CC"/>
                </a:solidFill>
              </a:rPr>
              <a:t>请同学们用</a:t>
            </a:r>
            <a:r>
              <a:rPr lang="zh-CN" altLang="en-US" sz="3600" b="1" u="sng">
                <a:solidFill>
                  <a:srgbClr val="0033CC"/>
                </a:solidFill>
              </a:rPr>
              <a:t>一小段话</a:t>
            </a:r>
            <a:r>
              <a:rPr lang="zh-CN" altLang="en-US" sz="3600" b="1">
                <a:solidFill>
                  <a:srgbClr val="0033CC"/>
                </a:solidFill>
              </a:rPr>
              <a:t>说出这则消息的内容。</a:t>
            </a:r>
          </a:p>
          <a:p>
            <a:pPr>
              <a:lnSpc>
                <a:spcPct val="90000"/>
              </a:lnSpc>
              <a:spcBef>
                <a:spcPct val="50000"/>
              </a:spcBef>
              <a:buFontTx/>
              <a:buChar char="•"/>
            </a:pPr>
            <a:r>
              <a:rPr lang="zh-CN" altLang="en-US" sz="3600" b="1">
                <a:solidFill>
                  <a:srgbClr val="0033CC"/>
                </a:solidFill>
              </a:rPr>
              <a:t>请同学们用</a:t>
            </a:r>
            <a:r>
              <a:rPr lang="zh-CN" altLang="en-US" sz="3600" b="1" u="sng">
                <a:solidFill>
                  <a:srgbClr val="0033CC"/>
                </a:solidFill>
              </a:rPr>
              <a:t>一大段话或几小段话</a:t>
            </a:r>
            <a:r>
              <a:rPr lang="zh-CN" altLang="en-US" sz="3600" b="1">
                <a:solidFill>
                  <a:srgbClr val="0033CC"/>
                </a:solidFill>
              </a:rPr>
              <a:t>说出这则消息的内容。</a:t>
            </a:r>
          </a:p>
        </p:txBody>
      </p:sp>
      <p:sp>
        <p:nvSpPr>
          <p:cNvPr id="78852" name="Rectangle 13"/>
          <p:cNvSpPr>
            <a:spLocks noChangeArrowheads="1"/>
          </p:cNvSpPr>
          <p:nvPr/>
        </p:nvSpPr>
        <p:spPr bwMode="auto">
          <a:xfrm>
            <a:off x="1042988" y="2492375"/>
            <a:ext cx="1552575" cy="641350"/>
          </a:xfrm>
          <a:prstGeom prst="rect">
            <a:avLst/>
          </a:prstGeom>
          <a:noFill/>
          <a:ln w="12700" cap="sq">
            <a:noFill/>
            <a:miter lim="800000"/>
            <a:headEnd type="none" w="sm" len="sm"/>
            <a:tailEnd type="none" w="sm" len="sm"/>
          </a:ln>
        </p:spPr>
        <p:txBody>
          <a:bodyPr>
            <a:spAutoFit/>
          </a:bodyPr>
          <a:lstStyle/>
          <a:p>
            <a:r>
              <a:rPr lang="zh-CN" altLang="en-US" sz="3600" b="1">
                <a:ea typeface="隶书" pitchFamily="49" charset="-122"/>
              </a:rPr>
              <a:t>标题</a:t>
            </a:r>
          </a:p>
        </p:txBody>
      </p:sp>
      <p:sp>
        <p:nvSpPr>
          <p:cNvPr id="107534" name="Text Box 14"/>
          <p:cNvSpPr txBox="1">
            <a:spLocks noChangeArrowheads="1"/>
          </p:cNvSpPr>
          <p:nvPr/>
        </p:nvSpPr>
        <p:spPr bwMode="auto">
          <a:xfrm>
            <a:off x="955675" y="3702050"/>
            <a:ext cx="2536825" cy="641350"/>
          </a:xfrm>
          <a:prstGeom prst="rect">
            <a:avLst/>
          </a:prstGeom>
          <a:noFill/>
          <a:ln w="12700" cap="sq" algn="ctr">
            <a:noFill/>
            <a:miter lim="800000"/>
            <a:headEnd/>
            <a:tailEnd/>
          </a:ln>
        </p:spPr>
        <p:txBody>
          <a:bodyPr>
            <a:spAutoFit/>
          </a:bodyPr>
          <a:lstStyle/>
          <a:p>
            <a:r>
              <a:rPr lang="zh-CN" altLang="en-US" sz="3600" b="1">
                <a:ea typeface="隶书" pitchFamily="49" charset="-122"/>
              </a:rPr>
              <a:t>导语</a:t>
            </a:r>
          </a:p>
        </p:txBody>
      </p:sp>
      <p:sp>
        <p:nvSpPr>
          <p:cNvPr id="107535" name="Text Box 15"/>
          <p:cNvSpPr txBox="1">
            <a:spLocks noChangeArrowheads="1"/>
          </p:cNvSpPr>
          <p:nvPr/>
        </p:nvSpPr>
        <p:spPr bwMode="auto">
          <a:xfrm>
            <a:off x="1031875" y="4921250"/>
            <a:ext cx="1595438" cy="641350"/>
          </a:xfrm>
          <a:prstGeom prst="rect">
            <a:avLst/>
          </a:prstGeom>
          <a:noFill/>
          <a:ln w="12700" cap="sq" algn="ctr">
            <a:noFill/>
            <a:miter lim="800000"/>
            <a:headEnd/>
            <a:tailEnd/>
          </a:ln>
        </p:spPr>
        <p:txBody>
          <a:bodyPr>
            <a:spAutoFit/>
          </a:bodyPr>
          <a:lstStyle/>
          <a:p>
            <a:r>
              <a:rPr lang="zh-CN" altLang="en-US" sz="3600" b="1">
                <a:ea typeface="隶书" pitchFamily="49" charset="-122"/>
              </a:rPr>
              <a:t>主体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75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7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34" grpId="0" autoUpdateAnimBg="0"/>
      <p:bldP spid="107535"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
          <p:cNvSpPr>
            <a:spLocks noChangeArrowheads="1"/>
          </p:cNvSpPr>
          <p:nvPr/>
        </p:nvSpPr>
        <p:spPr bwMode="auto">
          <a:xfrm>
            <a:off x="395288" y="620713"/>
            <a:ext cx="2684462" cy="823912"/>
          </a:xfrm>
          <a:prstGeom prst="rect">
            <a:avLst/>
          </a:prstGeom>
          <a:solidFill>
            <a:srgbClr val="E933C6"/>
          </a:solidFill>
          <a:ln w="12700" cap="sq">
            <a:noFill/>
            <a:miter lim="800000"/>
            <a:headEnd type="none" w="sm" len="sm"/>
            <a:tailEnd type="none" w="sm" len="sm"/>
          </a:ln>
        </p:spPr>
        <p:txBody>
          <a:bodyPr>
            <a:spAutoFit/>
          </a:bodyPr>
          <a:lstStyle/>
          <a:p>
            <a:r>
              <a:rPr lang="zh-CN" altLang="en-US" sz="4800" b="1">
                <a:solidFill>
                  <a:schemeClr val="tx2"/>
                </a:solidFill>
                <a:ea typeface="隶书" pitchFamily="49" charset="-122"/>
              </a:rPr>
              <a:t>思 考 题</a:t>
            </a:r>
          </a:p>
        </p:txBody>
      </p:sp>
      <p:sp>
        <p:nvSpPr>
          <p:cNvPr id="40971" name="Rectangle 11"/>
          <p:cNvSpPr>
            <a:spLocks noChangeArrowheads="1"/>
          </p:cNvSpPr>
          <p:nvPr/>
        </p:nvSpPr>
        <p:spPr bwMode="auto">
          <a:xfrm>
            <a:off x="685800" y="1628775"/>
            <a:ext cx="8207375" cy="3505200"/>
          </a:xfrm>
          <a:prstGeom prst="rect">
            <a:avLst/>
          </a:prstGeom>
          <a:noFill/>
          <a:ln w="12700" cap="sq">
            <a:noFill/>
            <a:miter lim="800000"/>
            <a:headEnd type="none" w="sm" len="sm"/>
            <a:tailEnd type="none" w="sm" len="sm"/>
          </a:ln>
          <a:effectLst/>
        </p:spPr>
        <p:txBody>
          <a:bodyPr>
            <a:spAutoFit/>
          </a:bodyPr>
          <a:lstStyle/>
          <a:p>
            <a:pPr>
              <a:spcBef>
                <a:spcPct val="50000"/>
              </a:spcBef>
              <a:buClr>
                <a:srgbClr val="006600"/>
              </a:buClr>
              <a:buFont typeface="Wingdings" pitchFamily="2" charset="2"/>
              <a:buChar char="v"/>
            </a:pPr>
            <a:r>
              <a:rPr kumimoji="1" lang="zh-CN" altLang="en-US" sz="3200" b="1">
                <a:solidFill>
                  <a:srgbClr val="333333"/>
                </a:solidFill>
                <a:latin typeface="宋体" pitchFamily="2" charset="-122"/>
              </a:rPr>
              <a:t>请你用简洁的语言说说这则消息的内容。</a:t>
            </a:r>
          </a:p>
          <a:p>
            <a:pPr>
              <a:spcBef>
                <a:spcPct val="50000"/>
              </a:spcBef>
              <a:buClr>
                <a:srgbClr val="006600"/>
              </a:buClr>
              <a:buFont typeface="Wingdings" pitchFamily="2" charset="2"/>
              <a:buChar char="v"/>
            </a:pPr>
            <a:r>
              <a:rPr kumimoji="1" lang="zh-CN" altLang="en-US" sz="3200" b="1">
                <a:solidFill>
                  <a:srgbClr val="333333"/>
                </a:solidFill>
                <a:latin typeface="宋体" pitchFamily="2" charset="-122"/>
              </a:rPr>
              <a:t>读消息要抓住记叙的六要素，即</a:t>
            </a:r>
            <a:r>
              <a:rPr kumimoji="1" lang="zh-CN" altLang="en-US" sz="3200" b="1">
                <a:solidFill>
                  <a:srgbClr val="FF0000"/>
                </a:solidFill>
                <a:latin typeface="宋体" pitchFamily="2" charset="-122"/>
              </a:rPr>
              <a:t>时间、地点、人物、事件发生的原因、经过、结果</a:t>
            </a:r>
            <a:r>
              <a:rPr kumimoji="1" lang="zh-CN" altLang="en-US" sz="3200" b="1">
                <a:solidFill>
                  <a:srgbClr val="333333"/>
                </a:solidFill>
                <a:latin typeface="宋体" pitchFamily="2" charset="-122"/>
              </a:rPr>
              <a:t>。作为读者，你能在看了这则消息后找出它的六要素吗？请概括出来。</a:t>
            </a:r>
          </a:p>
          <a:p>
            <a:pPr>
              <a:spcBef>
                <a:spcPct val="50000"/>
              </a:spcBef>
              <a:buClr>
                <a:srgbClr val="006600"/>
              </a:buClr>
              <a:buFont typeface="Wingdings" pitchFamily="2" charset="2"/>
              <a:buChar char="v"/>
            </a:pPr>
            <a:r>
              <a:rPr kumimoji="1" lang="zh-CN" altLang="en-US" sz="3200" b="1">
                <a:solidFill>
                  <a:srgbClr val="333333"/>
                </a:solidFill>
                <a:latin typeface="宋体" pitchFamily="2" charset="-122"/>
              </a:rPr>
              <a:t>你从中读出了作者怎样的思想感情？</a:t>
            </a:r>
            <a:endParaRPr kumimoji="1" lang="zh-CN" altLang="en-US" sz="2000" b="1">
              <a:latin typeface="宋体" pitchFamily="2" charset="-122"/>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468313" y="260350"/>
            <a:ext cx="5280025" cy="701675"/>
          </a:xfrm>
          <a:prstGeom prst="rect">
            <a:avLst/>
          </a:prstGeom>
          <a:noFill/>
          <a:ln w="9525">
            <a:noFill/>
            <a:miter lim="800000"/>
            <a:headEnd/>
            <a:tailEnd/>
          </a:ln>
        </p:spPr>
        <p:txBody>
          <a:bodyPr wrap="none">
            <a:spAutoFit/>
          </a:bodyPr>
          <a:lstStyle/>
          <a:p>
            <a:r>
              <a:rPr lang="zh-CN" altLang="en-US" sz="4000" b="1"/>
              <a:t>感知课文，完成表格：</a:t>
            </a:r>
          </a:p>
        </p:txBody>
      </p:sp>
      <p:graphicFrame>
        <p:nvGraphicFramePr>
          <p:cNvPr id="136223" name="Group 31"/>
          <p:cNvGraphicFramePr>
            <a:graphicFrameLocks noGrp="1"/>
          </p:cNvGraphicFramePr>
          <p:nvPr>
            <p:ph idx="4294967295"/>
          </p:nvPr>
        </p:nvGraphicFramePr>
        <p:xfrm>
          <a:off x="457200" y="1444625"/>
          <a:ext cx="8229600" cy="4360863"/>
        </p:xfrm>
        <a:graphic>
          <a:graphicData uri="http://schemas.openxmlformats.org/drawingml/2006/table">
            <a:tbl>
              <a:tblPr/>
              <a:tblGrid>
                <a:gridCol w="2057400"/>
                <a:gridCol w="2057400"/>
                <a:gridCol w="2057400"/>
                <a:gridCol w="2057400"/>
              </a:tblGrid>
              <a:tr h="1081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渡江区域</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地点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时间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战况</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7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中路军</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9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西路军</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2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rgbClr val="2F20EC"/>
                          </a:solidFill>
                          <a:effectLst/>
                          <a:latin typeface="Arial" charset="0"/>
                          <a:ea typeface="宋体" pitchFamily="2" charset="-122"/>
                        </a:rPr>
                        <a:t>东路军</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smtClean="0">
                        <a:ln>
                          <a:noFill/>
                        </a:ln>
                        <a:solidFill>
                          <a:srgbClr val="FFFF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1752600" y="0"/>
            <a:ext cx="5518150" cy="519113"/>
          </a:xfrm>
          <a:prstGeom prst="rect">
            <a:avLst/>
          </a:prstGeom>
          <a:noFill/>
          <a:ln w="9525">
            <a:noFill/>
            <a:miter lim="800000"/>
            <a:headEnd/>
            <a:tailEnd/>
          </a:ln>
          <a:effectLst/>
        </p:spPr>
        <p:txBody>
          <a:bodyPr wrap="none">
            <a:spAutoFit/>
          </a:bodyPr>
          <a:lstStyle/>
          <a:p>
            <a:r>
              <a:rPr kumimoji="1" lang="en-US" altLang="zh-CN" sz="2800" b="1">
                <a:solidFill>
                  <a:srgbClr val="FF0000"/>
                </a:solidFill>
                <a:latin typeface="Times New Roman" pitchFamily="18" charset="0"/>
              </a:rPr>
              <a:t>《</a:t>
            </a:r>
            <a:r>
              <a:rPr kumimoji="1" lang="zh-CN" altLang="en-US" sz="2800" b="1">
                <a:solidFill>
                  <a:srgbClr val="FF0000"/>
                </a:solidFill>
                <a:latin typeface="Times New Roman" pitchFamily="18" charset="0"/>
              </a:rPr>
              <a:t>人民解放军百万大军横渡长江</a:t>
            </a:r>
            <a:r>
              <a:rPr kumimoji="1" lang="en-US" altLang="zh-CN" sz="2800" b="1">
                <a:solidFill>
                  <a:srgbClr val="FF0000"/>
                </a:solidFill>
                <a:latin typeface="Times New Roman" pitchFamily="18" charset="0"/>
              </a:rPr>
              <a:t>》</a:t>
            </a:r>
          </a:p>
        </p:txBody>
      </p:sp>
      <p:sp>
        <p:nvSpPr>
          <p:cNvPr id="98307" name="Text Box 3"/>
          <p:cNvSpPr txBox="1">
            <a:spLocks noChangeArrowheads="1"/>
          </p:cNvSpPr>
          <p:nvPr/>
        </p:nvSpPr>
        <p:spPr bwMode="auto">
          <a:xfrm>
            <a:off x="381000" y="685800"/>
            <a:ext cx="6781800" cy="457200"/>
          </a:xfrm>
          <a:prstGeom prst="rect">
            <a:avLst/>
          </a:prstGeom>
          <a:noFill/>
          <a:ln w="9525">
            <a:noFill/>
            <a:miter lim="800000"/>
            <a:headEnd/>
            <a:tailEnd/>
          </a:ln>
          <a:effectLst/>
        </p:spPr>
        <p:txBody>
          <a:bodyPr>
            <a:spAutoFit/>
          </a:bodyPr>
          <a:lstStyle/>
          <a:p>
            <a:r>
              <a:rPr kumimoji="1" lang="zh-CN" altLang="en-US" sz="2400" b="1">
                <a:solidFill>
                  <a:srgbClr val="0033CC"/>
                </a:solidFill>
                <a:latin typeface="Times New Roman" pitchFamily="18" charset="0"/>
                <a:ea typeface="华文仿宋" pitchFamily="2" charset="-122"/>
              </a:rPr>
              <a:t>时间</a:t>
            </a:r>
            <a:r>
              <a:rPr kumimoji="1" lang="en-US" altLang="zh-CN" sz="2400" b="1">
                <a:solidFill>
                  <a:srgbClr val="0033CC"/>
                </a:solidFill>
                <a:latin typeface="Times New Roman" pitchFamily="18" charset="0"/>
                <a:ea typeface="华文仿宋" pitchFamily="2" charset="-122"/>
              </a:rPr>
              <a:t>:</a:t>
            </a:r>
            <a:r>
              <a:rPr kumimoji="1" lang="en-US" altLang="zh-CN" sz="2400" b="1">
                <a:latin typeface="Times New Roman" pitchFamily="18" charset="0"/>
              </a:rPr>
              <a:t>   1949</a:t>
            </a:r>
            <a:r>
              <a:rPr kumimoji="1" lang="zh-CN" altLang="en-US" sz="2400" b="1">
                <a:latin typeface="Times New Roman" pitchFamily="18" charset="0"/>
              </a:rPr>
              <a:t>年</a:t>
            </a:r>
            <a:r>
              <a:rPr kumimoji="1" lang="en-US" altLang="zh-CN" sz="2400" b="1">
                <a:latin typeface="Times New Roman" pitchFamily="18" charset="0"/>
              </a:rPr>
              <a:t>4</a:t>
            </a:r>
            <a:r>
              <a:rPr kumimoji="1" lang="zh-CN" altLang="en-US" sz="2400" b="1">
                <a:latin typeface="Times New Roman" pitchFamily="18" charset="0"/>
              </a:rPr>
              <a:t>月</a:t>
            </a:r>
            <a:r>
              <a:rPr kumimoji="1" lang="en-US" altLang="zh-CN" sz="2400" b="1">
                <a:latin typeface="Times New Roman" pitchFamily="18" charset="0"/>
              </a:rPr>
              <a:t>20</a:t>
            </a:r>
            <a:r>
              <a:rPr kumimoji="1" lang="zh-CN" altLang="en-US" sz="2400" b="1">
                <a:latin typeface="Times New Roman" pitchFamily="18" charset="0"/>
              </a:rPr>
              <a:t>日夜起至</a:t>
            </a:r>
            <a:r>
              <a:rPr kumimoji="1" lang="en-US" altLang="zh-CN" sz="2400" b="1">
                <a:latin typeface="Times New Roman" pitchFamily="18" charset="0"/>
              </a:rPr>
              <a:t>4</a:t>
            </a:r>
            <a:r>
              <a:rPr kumimoji="1" lang="zh-CN" altLang="en-US" sz="2400" b="1">
                <a:latin typeface="Times New Roman" pitchFamily="18" charset="0"/>
              </a:rPr>
              <a:t>月</a:t>
            </a:r>
            <a:r>
              <a:rPr kumimoji="1" lang="en-US" altLang="zh-CN" sz="2400" b="1">
                <a:latin typeface="Times New Roman" pitchFamily="18" charset="0"/>
              </a:rPr>
              <a:t>22</a:t>
            </a:r>
            <a:r>
              <a:rPr kumimoji="1" lang="zh-CN" altLang="en-US" sz="2400" b="1">
                <a:latin typeface="Times New Roman" pitchFamily="18" charset="0"/>
              </a:rPr>
              <a:t>日</a:t>
            </a:r>
            <a:r>
              <a:rPr kumimoji="1" lang="en-US" altLang="zh-CN" sz="2400" b="1">
                <a:latin typeface="Times New Roman" pitchFamily="18" charset="0"/>
              </a:rPr>
              <a:t>22</a:t>
            </a:r>
            <a:r>
              <a:rPr kumimoji="1" lang="zh-CN" altLang="en-US" sz="2400" b="1">
                <a:latin typeface="Times New Roman" pitchFamily="18" charset="0"/>
              </a:rPr>
              <a:t>时</a:t>
            </a:r>
          </a:p>
        </p:txBody>
      </p:sp>
      <p:sp>
        <p:nvSpPr>
          <p:cNvPr id="98308" name="Text Box 4"/>
          <p:cNvSpPr txBox="1">
            <a:spLocks noChangeArrowheads="1"/>
          </p:cNvSpPr>
          <p:nvPr/>
        </p:nvSpPr>
        <p:spPr bwMode="auto">
          <a:xfrm>
            <a:off x="381000" y="1225550"/>
            <a:ext cx="7880350" cy="457200"/>
          </a:xfrm>
          <a:prstGeom prst="rect">
            <a:avLst/>
          </a:prstGeom>
          <a:noFill/>
          <a:ln w="9525">
            <a:noFill/>
            <a:miter lim="800000"/>
            <a:headEnd/>
            <a:tailEnd/>
          </a:ln>
          <a:effectLst/>
        </p:spPr>
        <p:txBody>
          <a:bodyPr wrap="none">
            <a:spAutoFit/>
          </a:bodyPr>
          <a:lstStyle/>
          <a:p>
            <a:r>
              <a:rPr kumimoji="1" lang="zh-CN" altLang="en-US" sz="2400" b="1">
                <a:solidFill>
                  <a:srgbClr val="0033CC"/>
                </a:solidFill>
                <a:latin typeface="Times New Roman" pitchFamily="18" charset="0"/>
                <a:ea typeface="华文仿宋" pitchFamily="2" charset="-122"/>
              </a:rPr>
              <a:t>地点：</a:t>
            </a:r>
            <a:r>
              <a:rPr kumimoji="1" lang="zh-CN" altLang="en-US" sz="2400" b="1">
                <a:solidFill>
                  <a:srgbClr val="990033"/>
                </a:solidFill>
                <a:latin typeface="Times New Roman" pitchFamily="18" charset="0"/>
                <a:ea typeface="华文彩云" pitchFamily="2" charset="-122"/>
              </a:rPr>
              <a:t> </a:t>
            </a:r>
            <a:r>
              <a:rPr kumimoji="1" lang="zh-CN" altLang="en-US" sz="2400" b="1">
                <a:latin typeface="Times New Roman" pitchFamily="18" charset="0"/>
              </a:rPr>
              <a:t>西起九江（不含），东至江阴一千余华里长江战线</a:t>
            </a:r>
          </a:p>
        </p:txBody>
      </p:sp>
      <p:sp>
        <p:nvSpPr>
          <p:cNvPr id="98309" name="Text Box 5"/>
          <p:cNvSpPr txBox="1">
            <a:spLocks noChangeArrowheads="1"/>
          </p:cNvSpPr>
          <p:nvPr/>
        </p:nvSpPr>
        <p:spPr bwMode="auto">
          <a:xfrm>
            <a:off x="381000" y="1758950"/>
            <a:ext cx="3917950" cy="457200"/>
          </a:xfrm>
          <a:prstGeom prst="rect">
            <a:avLst/>
          </a:prstGeom>
          <a:noFill/>
          <a:ln w="9525">
            <a:noFill/>
            <a:miter lim="800000"/>
            <a:headEnd/>
            <a:tailEnd/>
          </a:ln>
          <a:effectLst/>
        </p:spPr>
        <p:txBody>
          <a:bodyPr wrap="none">
            <a:spAutoFit/>
          </a:bodyPr>
          <a:lstStyle/>
          <a:p>
            <a:r>
              <a:rPr kumimoji="1" lang="zh-CN" altLang="en-US" sz="2400" b="1">
                <a:solidFill>
                  <a:srgbClr val="0033CC"/>
                </a:solidFill>
                <a:latin typeface="Times New Roman" pitchFamily="18" charset="0"/>
                <a:ea typeface="华文仿宋" pitchFamily="2" charset="-122"/>
              </a:rPr>
              <a:t>人物：</a:t>
            </a:r>
            <a:r>
              <a:rPr kumimoji="1" lang="zh-CN" altLang="en-US" sz="2400" b="1">
                <a:solidFill>
                  <a:srgbClr val="990033"/>
                </a:solidFill>
                <a:latin typeface="Times New Roman" pitchFamily="18" charset="0"/>
                <a:ea typeface="华文彩云" pitchFamily="2" charset="-122"/>
              </a:rPr>
              <a:t> </a:t>
            </a:r>
            <a:r>
              <a:rPr kumimoji="1" lang="zh-CN" altLang="en-US" sz="2400" b="1">
                <a:latin typeface="Times New Roman" pitchFamily="18" charset="0"/>
              </a:rPr>
              <a:t>人民解放军百万大军</a:t>
            </a:r>
          </a:p>
        </p:txBody>
      </p:sp>
      <p:sp>
        <p:nvSpPr>
          <p:cNvPr id="98310" name="Text Box 6"/>
          <p:cNvSpPr txBox="1">
            <a:spLocks noChangeArrowheads="1"/>
          </p:cNvSpPr>
          <p:nvPr/>
        </p:nvSpPr>
        <p:spPr bwMode="auto">
          <a:xfrm>
            <a:off x="381000" y="2362200"/>
            <a:ext cx="8397875" cy="822325"/>
          </a:xfrm>
          <a:prstGeom prst="rect">
            <a:avLst/>
          </a:prstGeom>
          <a:noFill/>
          <a:ln w="9525">
            <a:noFill/>
            <a:miter lim="800000"/>
            <a:headEnd/>
            <a:tailEnd/>
          </a:ln>
          <a:effectLst/>
        </p:spPr>
        <p:txBody>
          <a:bodyPr>
            <a:spAutoFit/>
          </a:bodyPr>
          <a:lstStyle/>
          <a:p>
            <a:r>
              <a:rPr kumimoji="1" lang="zh-CN" altLang="en-US" sz="2400" b="1">
                <a:solidFill>
                  <a:srgbClr val="0033CC"/>
                </a:solidFill>
                <a:latin typeface="Times New Roman" pitchFamily="18" charset="0"/>
                <a:ea typeface="华文仿宋" pitchFamily="2" charset="-122"/>
              </a:rPr>
              <a:t>起因：</a:t>
            </a:r>
            <a:r>
              <a:rPr kumimoji="1" lang="zh-CN" altLang="en-US" sz="2400" b="1">
                <a:solidFill>
                  <a:srgbClr val="990033"/>
                </a:solidFill>
                <a:latin typeface="Times New Roman" pitchFamily="18" charset="0"/>
                <a:ea typeface="华文彩云" pitchFamily="2" charset="-122"/>
              </a:rPr>
              <a:t> </a:t>
            </a:r>
            <a:r>
              <a:rPr kumimoji="1" lang="zh-CN" altLang="en-US" sz="2400" b="1">
                <a:latin typeface="Times New Roman" pitchFamily="18" charset="0"/>
              </a:rPr>
              <a:t>国民党反动派拒绝签订和平协定，人民解放军为打倒蒋介石，解放全中国而发起渡江战役</a:t>
            </a:r>
          </a:p>
        </p:txBody>
      </p:sp>
      <p:sp>
        <p:nvSpPr>
          <p:cNvPr id="98311" name="Text Box 7"/>
          <p:cNvSpPr txBox="1">
            <a:spLocks noChangeArrowheads="1"/>
          </p:cNvSpPr>
          <p:nvPr/>
        </p:nvSpPr>
        <p:spPr bwMode="auto">
          <a:xfrm>
            <a:off x="381000" y="3352800"/>
            <a:ext cx="8534400" cy="1187450"/>
          </a:xfrm>
          <a:prstGeom prst="rect">
            <a:avLst/>
          </a:prstGeom>
          <a:noFill/>
          <a:ln w="9525">
            <a:noFill/>
            <a:miter lim="800000"/>
            <a:headEnd/>
            <a:tailEnd/>
          </a:ln>
          <a:effectLst/>
        </p:spPr>
        <p:txBody>
          <a:bodyPr>
            <a:spAutoFit/>
          </a:bodyPr>
          <a:lstStyle/>
          <a:p>
            <a:r>
              <a:rPr kumimoji="1" lang="zh-CN" altLang="en-US" sz="2400" b="1">
                <a:solidFill>
                  <a:srgbClr val="0033CC"/>
                </a:solidFill>
                <a:latin typeface="Times New Roman" pitchFamily="18" charset="0"/>
                <a:ea typeface="华文仿宋" pitchFamily="2" charset="-122"/>
              </a:rPr>
              <a:t>经过与结果：</a:t>
            </a:r>
          </a:p>
          <a:p>
            <a:r>
              <a:rPr kumimoji="1" lang="zh-CN" altLang="en-US" sz="2400" b="1">
                <a:solidFill>
                  <a:schemeClr val="accent2"/>
                </a:solidFill>
                <a:latin typeface="Times New Roman" pitchFamily="18" charset="0"/>
                <a:ea typeface="华文行楷" pitchFamily="2" charset="-122"/>
              </a:rPr>
              <a:t>  </a:t>
            </a:r>
            <a:r>
              <a:rPr kumimoji="1" lang="zh-CN" altLang="en-US" sz="2400" b="1">
                <a:solidFill>
                  <a:srgbClr val="0033CC"/>
                </a:solidFill>
                <a:latin typeface="Times New Roman" pitchFamily="18" charset="0"/>
                <a:ea typeface="华文仿宋" pitchFamily="2" charset="-122"/>
              </a:rPr>
              <a:t>中路军</a:t>
            </a:r>
            <a:r>
              <a:rPr kumimoji="1" lang="zh-CN" altLang="en-US" sz="2400" b="1">
                <a:latin typeface="Times New Roman" pitchFamily="18" charset="0"/>
              </a:rPr>
              <a:t>   首先突破安庆、芜湖线，三十万人全部渡过，占领长  </a:t>
            </a:r>
          </a:p>
          <a:p>
            <a:r>
              <a:rPr kumimoji="1" lang="zh-CN" altLang="en-US" sz="2400" b="1">
                <a:latin typeface="Times New Roman" pitchFamily="18" charset="0"/>
              </a:rPr>
              <a:t>                江南岸</a:t>
            </a:r>
          </a:p>
        </p:txBody>
      </p:sp>
      <p:sp>
        <p:nvSpPr>
          <p:cNvPr id="98312" name="Text Box 8"/>
          <p:cNvSpPr txBox="1">
            <a:spLocks noChangeArrowheads="1"/>
          </p:cNvSpPr>
          <p:nvPr/>
        </p:nvSpPr>
        <p:spPr bwMode="auto">
          <a:xfrm>
            <a:off x="533400" y="4533900"/>
            <a:ext cx="7118350" cy="457200"/>
          </a:xfrm>
          <a:prstGeom prst="rect">
            <a:avLst/>
          </a:prstGeom>
          <a:noFill/>
          <a:ln w="9525">
            <a:noFill/>
            <a:miter lim="800000"/>
            <a:headEnd/>
            <a:tailEnd/>
          </a:ln>
          <a:effectLst/>
        </p:spPr>
        <p:txBody>
          <a:bodyPr wrap="none">
            <a:spAutoFit/>
          </a:bodyPr>
          <a:lstStyle/>
          <a:p>
            <a:r>
              <a:rPr kumimoji="1" lang="zh-CN" altLang="en-US" sz="2400" b="1">
                <a:solidFill>
                  <a:srgbClr val="0033CC"/>
                </a:solidFill>
                <a:latin typeface="Times New Roman" pitchFamily="18" charset="0"/>
                <a:ea typeface="华文仿宋" pitchFamily="2" charset="-122"/>
              </a:rPr>
              <a:t>西路军</a:t>
            </a:r>
            <a:r>
              <a:rPr kumimoji="1" lang="zh-CN" altLang="en-US" sz="2400" b="1">
                <a:latin typeface="Times New Roman" pitchFamily="18" charset="0"/>
              </a:rPr>
              <a:t>   三十万渡过三分之二，已占领广大南岸阵地</a:t>
            </a:r>
          </a:p>
        </p:txBody>
      </p:sp>
      <p:sp>
        <p:nvSpPr>
          <p:cNvPr id="98313" name="Text Box 9"/>
          <p:cNvSpPr txBox="1">
            <a:spLocks noChangeArrowheads="1"/>
          </p:cNvSpPr>
          <p:nvPr/>
        </p:nvSpPr>
        <p:spPr bwMode="auto">
          <a:xfrm>
            <a:off x="517525" y="5043488"/>
            <a:ext cx="8245475" cy="1187450"/>
          </a:xfrm>
          <a:prstGeom prst="rect">
            <a:avLst/>
          </a:prstGeom>
          <a:noFill/>
          <a:ln w="9525">
            <a:noFill/>
            <a:miter lim="800000"/>
            <a:headEnd/>
            <a:tailEnd/>
          </a:ln>
          <a:effectLst/>
        </p:spPr>
        <p:txBody>
          <a:bodyPr>
            <a:spAutoFit/>
          </a:bodyPr>
          <a:lstStyle/>
          <a:p>
            <a:r>
              <a:rPr kumimoji="1" lang="zh-CN" altLang="en-US" sz="2400" b="1">
                <a:solidFill>
                  <a:srgbClr val="0033CC"/>
                </a:solidFill>
                <a:latin typeface="Times New Roman" pitchFamily="18" charset="0"/>
                <a:ea typeface="华文仿宋" pitchFamily="2" charset="-122"/>
              </a:rPr>
              <a:t>东路军</a:t>
            </a:r>
            <a:r>
              <a:rPr kumimoji="1" lang="zh-CN" altLang="en-US" sz="2400" b="1">
                <a:latin typeface="Times New Roman" pitchFamily="18" charset="0"/>
              </a:rPr>
              <a:t>   三十五万已渡过大部，经过整天激战，歼灭及击溃</a:t>
            </a:r>
          </a:p>
          <a:p>
            <a:r>
              <a:rPr kumimoji="1" lang="zh-CN" altLang="en-US" sz="2400" b="1">
                <a:latin typeface="Times New Roman" pitchFamily="18" charset="0"/>
              </a:rPr>
              <a:t>               一切抵抗之敌，占领南岸阵地，控制江阴要塞，切                  </a:t>
            </a:r>
          </a:p>
          <a:p>
            <a:r>
              <a:rPr kumimoji="1" lang="zh-CN" altLang="en-US" sz="2400" b="1">
                <a:latin typeface="Times New Roman" pitchFamily="18" charset="0"/>
              </a:rPr>
              <a:t>               断镇江无锡段铁路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500" fill="hold"/>
                                        <p:tgtEl>
                                          <p:spTgt spid="98306"/>
                                        </p:tgtEl>
                                        <p:attrNameLst>
                                          <p:attrName>ppt_x</p:attrName>
                                        </p:attrNameLst>
                                      </p:cBhvr>
                                      <p:tavLst>
                                        <p:tav tm="0">
                                          <p:val>
                                            <p:strVal val="0-#ppt_w/2"/>
                                          </p:val>
                                        </p:tav>
                                        <p:tav tm="100000">
                                          <p:val>
                                            <p:strVal val="#ppt_x"/>
                                          </p:val>
                                        </p:tav>
                                      </p:tavLst>
                                    </p:anim>
                                    <p:anim calcmode="lin" valueType="num">
                                      <p:cBhvr additive="base">
                                        <p:cTn id="8" dur="500" fill="hold"/>
                                        <p:tgtEl>
                                          <p:spTgt spid="983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8307"/>
                                        </p:tgtEl>
                                        <p:attrNameLst>
                                          <p:attrName>style.visibility</p:attrName>
                                        </p:attrNameLst>
                                      </p:cBhvr>
                                      <p:to>
                                        <p:strVal val="visible"/>
                                      </p:to>
                                    </p:set>
                                    <p:anim calcmode="lin" valueType="num">
                                      <p:cBhvr additive="base">
                                        <p:cTn id="13" dur="500" fill="hold"/>
                                        <p:tgtEl>
                                          <p:spTgt spid="98307"/>
                                        </p:tgtEl>
                                        <p:attrNameLst>
                                          <p:attrName>ppt_x</p:attrName>
                                        </p:attrNameLst>
                                      </p:cBhvr>
                                      <p:tavLst>
                                        <p:tav tm="0">
                                          <p:val>
                                            <p:strVal val="0-#ppt_w/2"/>
                                          </p:val>
                                        </p:tav>
                                        <p:tav tm="100000">
                                          <p:val>
                                            <p:strVal val="#ppt_x"/>
                                          </p:val>
                                        </p:tav>
                                      </p:tavLst>
                                    </p:anim>
                                    <p:anim calcmode="lin" valueType="num">
                                      <p:cBhvr additive="base">
                                        <p:cTn id="14"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8308"/>
                                        </p:tgtEl>
                                        <p:attrNameLst>
                                          <p:attrName>style.visibility</p:attrName>
                                        </p:attrNameLst>
                                      </p:cBhvr>
                                      <p:to>
                                        <p:strVal val="visible"/>
                                      </p:to>
                                    </p:set>
                                    <p:anim calcmode="lin" valueType="num">
                                      <p:cBhvr additive="base">
                                        <p:cTn id="19" dur="500" fill="hold"/>
                                        <p:tgtEl>
                                          <p:spTgt spid="98308"/>
                                        </p:tgtEl>
                                        <p:attrNameLst>
                                          <p:attrName>ppt_x</p:attrName>
                                        </p:attrNameLst>
                                      </p:cBhvr>
                                      <p:tavLst>
                                        <p:tav tm="0">
                                          <p:val>
                                            <p:strVal val="0-#ppt_w/2"/>
                                          </p:val>
                                        </p:tav>
                                        <p:tav tm="100000">
                                          <p:val>
                                            <p:strVal val="#ppt_x"/>
                                          </p:val>
                                        </p:tav>
                                      </p:tavLst>
                                    </p:anim>
                                    <p:anim calcmode="lin" valueType="num">
                                      <p:cBhvr additive="base">
                                        <p:cTn id="20"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8309"/>
                                        </p:tgtEl>
                                        <p:attrNameLst>
                                          <p:attrName>style.visibility</p:attrName>
                                        </p:attrNameLst>
                                      </p:cBhvr>
                                      <p:to>
                                        <p:strVal val="visible"/>
                                      </p:to>
                                    </p:set>
                                    <p:anim calcmode="lin" valueType="num">
                                      <p:cBhvr additive="base">
                                        <p:cTn id="25" dur="500" fill="hold"/>
                                        <p:tgtEl>
                                          <p:spTgt spid="98309"/>
                                        </p:tgtEl>
                                        <p:attrNameLst>
                                          <p:attrName>ppt_x</p:attrName>
                                        </p:attrNameLst>
                                      </p:cBhvr>
                                      <p:tavLst>
                                        <p:tav tm="0">
                                          <p:val>
                                            <p:strVal val="0-#ppt_w/2"/>
                                          </p:val>
                                        </p:tav>
                                        <p:tav tm="100000">
                                          <p:val>
                                            <p:strVal val="#ppt_x"/>
                                          </p:val>
                                        </p:tav>
                                      </p:tavLst>
                                    </p:anim>
                                    <p:anim calcmode="lin" valueType="num">
                                      <p:cBhvr additive="base">
                                        <p:cTn id="26" dur="500" fill="hold"/>
                                        <p:tgtEl>
                                          <p:spTgt spid="9830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8310"/>
                                        </p:tgtEl>
                                        <p:attrNameLst>
                                          <p:attrName>style.visibility</p:attrName>
                                        </p:attrNameLst>
                                      </p:cBhvr>
                                      <p:to>
                                        <p:strVal val="visible"/>
                                      </p:to>
                                    </p:set>
                                    <p:anim calcmode="lin" valueType="num">
                                      <p:cBhvr additive="base">
                                        <p:cTn id="31" dur="500" fill="hold"/>
                                        <p:tgtEl>
                                          <p:spTgt spid="98310"/>
                                        </p:tgtEl>
                                        <p:attrNameLst>
                                          <p:attrName>ppt_x</p:attrName>
                                        </p:attrNameLst>
                                      </p:cBhvr>
                                      <p:tavLst>
                                        <p:tav tm="0">
                                          <p:val>
                                            <p:strVal val="0-#ppt_w/2"/>
                                          </p:val>
                                        </p:tav>
                                        <p:tav tm="100000">
                                          <p:val>
                                            <p:strVal val="#ppt_x"/>
                                          </p:val>
                                        </p:tav>
                                      </p:tavLst>
                                    </p:anim>
                                    <p:anim calcmode="lin" valueType="num">
                                      <p:cBhvr additive="base">
                                        <p:cTn id="32" dur="500" fill="hold"/>
                                        <p:tgtEl>
                                          <p:spTgt spid="983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8311"/>
                                        </p:tgtEl>
                                        <p:attrNameLst>
                                          <p:attrName>style.visibility</p:attrName>
                                        </p:attrNameLst>
                                      </p:cBhvr>
                                      <p:to>
                                        <p:strVal val="visible"/>
                                      </p:to>
                                    </p:set>
                                    <p:anim calcmode="lin" valueType="num">
                                      <p:cBhvr additive="base">
                                        <p:cTn id="37" dur="500" fill="hold"/>
                                        <p:tgtEl>
                                          <p:spTgt spid="98311"/>
                                        </p:tgtEl>
                                        <p:attrNameLst>
                                          <p:attrName>ppt_x</p:attrName>
                                        </p:attrNameLst>
                                      </p:cBhvr>
                                      <p:tavLst>
                                        <p:tav tm="0">
                                          <p:val>
                                            <p:strVal val="0-#ppt_w/2"/>
                                          </p:val>
                                        </p:tav>
                                        <p:tav tm="100000">
                                          <p:val>
                                            <p:strVal val="#ppt_x"/>
                                          </p:val>
                                        </p:tav>
                                      </p:tavLst>
                                    </p:anim>
                                    <p:anim calcmode="lin" valueType="num">
                                      <p:cBhvr additive="base">
                                        <p:cTn id="3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8312"/>
                                        </p:tgtEl>
                                        <p:attrNameLst>
                                          <p:attrName>style.visibility</p:attrName>
                                        </p:attrNameLst>
                                      </p:cBhvr>
                                      <p:to>
                                        <p:strVal val="visible"/>
                                      </p:to>
                                    </p:set>
                                    <p:anim calcmode="lin" valueType="num">
                                      <p:cBhvr additive="base">
                                        <p:cTn id="43" dur="500" fill="hold"/>
                                        <p:tgtEl>
                                          <p:spTgt spid="98312"/>
                                        </p:tgtEl>
                                        <p:attrNameLst>
                                          <p:attrName>ppt_x</p:attrName>
                                        </p:attrNameLst>
                                      </p:cBhvr>
                                      <p:tavLst>
                                        <p:tav tm="0">
                                          <p:val>
                                            <p:strVal val="0-#ppt_w/2"/>
                                          </p:val>
                                        </p:tav>
                                        <p:tav tm="100000">
                                          <p:val>
                                            <p:strVal val="#ppt_x"/>
                                          </p:val>
                                        </p:tav>
                                      </p:tavLst>
                                    </p:anim>
                                    <p:anim calcmode="lin" valueType="num">
                                      <p:cBhvr additive="base">
                                        <p:cTn id="44" dur="500" fill="hold"/>
                                        <p:tgtEl>
                                          <p:spTgt spid="983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8313"/>
                                        </p:tgtEl>
                                        <p:attrNameLst>
                                          <p:attrName>style.visibility</p:attrName>
                                        </p:attrNameLst>
                                      </p:cBhvr>
                                      <p:to>
                                        <p:strVal val="visible"/>
                                      </p:to>
                                    </p:set>
                                    <p:anim calcmode="lin" valueType="num">
                                      <p:cBhvr additive="base">
                                        <p:cTn id="49" dur="500" fill="hold"/>
                                        <p:tgtEl>
                                          <p:spTgt spid="98313"/>
                                        </p:tgtEl>
                                        <p:attrNameLst>
                                          <p:attrName>ppt_x</p:attrName>
                                        </p:attrNameLst>
                                      </p:cBhvr>
                                      <p:tavLst>
                                        <p:tav tm="0">
                                          <p:val>
                                            <p:strVal val="0-#ppt_w/2"/>
                                          </p:val>
                                        </p:tav>
                                        <p:tav tm="100000">
                                          <p:val>
                                            <p:strVal val="#ppt_x"/>
                                          </p:val>
                                        </p:tav>
                                      </p:tavLst>
                                    </p:anim>
                                    <p:anim calcmode="lin" valueType="num">
                                      <p:cBhvr additive="base">
                                        <p:cTn id="50" dur="500" fill="hold"/>
                                        <p:tgtEl>
                                          <p:spTgt spid="983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utoUpdateAnimBg="0"/>
      <p:bldP spid="98307" grpId="0" autoUpdateAnimBg="0"/>
      <p:bldP spid="98308" grpId="0" autoUpdateAnimBg="0"/>
      <p:bldP spid="98309" grpId="0" autoUpdateAnimBg="0"/>
      <p:bldP spid="98310" grpId="0" autoUpdateAnimBg="0"/>
      <p:bldP spid="98311" grpId="0" autoUpdateAnimBg="0"/>
      <p:bldP spid="98312" grpId="0" autoUpdateAnimBg="0"/>
      <p:bldP spid="98313"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type="title" idx="4294967295"/>
          </p:nvPr>
        </p:nvSpPr>
        <p:spPr>
          <a:xfrm>
            <a:off x="-1620838" y="0"/>
            <a:ext cx="8229601" cy="1139825"/>
          </a:xfrm>
        </p:spPr>
        <p:txBody>
          <a:bodyPr/>
          <a:lstStyle/>
          <a:p>
            <a:r>
              <a:rPr lang="zh-CN" altLang="en-US" b="1">
                <a:solidFill>
                  <a:srgbClr val="FF0000"/>
                </a:solidFill>
              </a:rPr>
              <a:t>画渡江示意图：</a:t>
            </a:r>
          </a:p>
        </p:txBody>
      </p:sp>
      <p:sp>
        <p:nvSpPr>
          <p:cNvPr id="83971" name="Rectangle 4"/>
          <p:cNvSpPr>
            <a:spLocks noGrp="1" noChangeArrowheads="1"/>
          </p:cNvSpPr>
          <p:nvPr>
            <p:ph type="body" sz="half" idx="4294967295"/>
          </p:nvPr>
        </p:nvSpPr>
        <p:spPr>
          <a:xfrm>
            <a:off x="611188" y="1412875"/>
            <a:ext cx="7921625" cy="4492625"/>
          </a:xfrm>
        </p:spPr>
        <p:txBody>
          <a:bodyPr/>
          <a:lstStyle/>
          <a:p>
            <a:r>
              <a:rPr lang="zh-CN" altLang="en-US" sz="6000" b="1">
                <a:solidFill>
                  <a:srgbClr val="0033CC"/>
                </a:solidFill>
              </a:rPr>
              <a:t>你能根据消息的主体    部分绘出三路军渡江的示意图吗</a:t>
            </a:r>
            <a:r>
              <a:rPr lang="en-US" altLang="zh-CN" sz="6000" b="1">
                <a:solidFill>
                  <a:srgbClr val="0033CC"/>
                </a:solidFill>
              </a:rPr>
              <a:t>? </a:t>
            </a:r>
          </a:p>
        </p:txBody>
      </p:sp>
      <p:sp>
        <p:nvSpPr>
          <p:cNvPr id="83972" name="Text Box 5"/>
          <p:cNvSpPr txBox="1">
            <a:spLocks noChangeArrowheads="1"/>
          </p:cNvSpPr>
          <p:nvPr/>
        </p:nvSpPr>
        <p:spPr bwMode="auto">
          <a:xfrm>
            <a:off x="2608263" y="3578225"/>
            <a:ext cx="184150" cy="366713"/>
          </a:xfrm>
          <a:prstGeom prst="rect">
            <a:avLst/>
          </a:prstGeom>
          <a:noFill/>
          <a:ln w="9525">
            <a:noFill/>
            <a:miter lim="800000"/>
            <a:headEnd/>
            <a:tailEnd/>
          </a:ln>
        </p:spPr>
        <p:txBody>
          <a:bodyPr wrap="none">
            <a:spAutoFit/>
          </a:bodyPr>
          <a:lstStyle/>
          <a:p>
            <a:endParaRPr lang="zh-CN" altLang="zh-CN"/>
          </a:p>
        </p:txBody>
      </p:sp>
      <p:sp>
        <p:nvSpPr>
          <p:cNvPr id="83973" name="AutoShape 6">
            <a:hlinkClick r:id="" action="ppaction://hlinkshowjump?jump=nextslide"/>
          </p:cNvPr>
          <p:cNvSpPr>
            <a:spLocks noChangeArrowheads="1"/>
          </p:cNvSpPr>
          <p:nvPr/>
        </p:nvSpPr>
        <p:spPr bwMode="auto">
          <a:xfrm>
            <a:off x="7429500" y="5643563"/>
            <a:ext cx="914400" cy="914400"/>
          </a:xfrm>
          <a:prstGeom prst="smileyFace">
            <a:avLst>
              <a:gd name="adj" fmla="val 4653"/>
            </a:avLst>
          </a:prstGeom>
          <a:solidFill>
            <a:schemeClr val="accent1"/>
          </a:solidFill>
          <a:ln w="9525">
            <a:solidFill>
              <a:schemeClr val="tx1"/>
            </a:solidFill>
            <a:round/>
            <a:headEnd/>
            <a:tailEnd/>
          </a:ln>
        </p:spPr>
        <p:txBody>
          <a:bodyPr wrap="none" anchor="ctr"/>
          <a:lstStyle/>
          <a:p>
            <a:pPr algn="ctr"/>
            <a:r>
              <a:rPr lang="zh-CN" altLang="en-US" sz="2400" b="1">
                <a:solidFill>
                  <a:srgbClr val="FF0000"/>
                </a:solidFill>
              </a:rPr>
              <a:t>看图</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0" y="0"/>
            <a:ext cx="9144000" cy="6858000"/>
            <a:chOff x="0" y="0"/>
            <a:chExt cx="5760" cy="4272"/>
          </a:xfrm>
        </p:grpSpPr>
        <p:pic>
          <p:nvPicPr>
            <p:cNvPr id="84995" name="Picture 5" descr="长江"/>
            <p:cNvPicPr>
              <a:picLocks noChangeAspect="1" noChangeArrowheads="1"/>
            </p:cNvPicPr>
            <p:nvPr/>
          </p:nvPicPr>
          <p:blipFill>
            <a:blip r:embed="rId3" cstate="print"/>
            <a:srcRect/>
            <a:stretch>
              <a:fillRect/>
            </a:stretch>
          </p:blipFill>
          <p:spPr bwMode="auto">
            <a:xfrm>
              <a:off x="0" y="0"/>
              <a:ext cx="5760" cy="4272"/>
            </a:xfrm>
            <a:prstGeom prst="rect">
              <a:avLst/>
            </a:prstGeom>
            <a:noFill/>
            <a:ln w="9525">
              <a:noFill/>
              <a:miter lim="800000"/>
              <a:headEnd/>
              <a:tailEnd/>
            </a:ln>
          </p:spPr>
        </p:pic>
        <p:sp>
          <p:nvSpPr>
            <p:cNvPr id="84996" name="Text Box 6"/>
            <p:cNvSpPr txBox="1">
              <a:spLocks noChangeArrowheads="1"/>
            </p:cNvSpPr>
            <p:nvPr/>
          </p:nvSpPr>
          <p:spPr bwMode="auto">
            <a:xfrm>
              <a:off x="0" y="3571"/>
              <a:ext cx="576" cy="317"/>
            </a:xfrm>
            <a:prstGeom prst="rect">
              <a:avLst/>
            </a:prstGeom>
            <a:solidFill>
              <a:schemeClr val="bg1"/>
            </a:solidFill>
            <a:ln w="9525">
              <a:noFill/>
              <a:miter lim="800000"/>
              <a:headEnd/>
              <a:tailEnd/>
            </a:ln>
          </p:spPr>
          <p:txBody>
            <a:bodyPr/>
            <a:lstStyle/>
            <a:p>
              <a:pPr>
                <a:spcBef>
                  <a:spcPct val="50000"/>
                </a:spcBef>
              </a:pPr>
              <a:r>
                <a:rPr kumimoji="1" lang="zh-CN" altLang="en-US" sz="2800">
                  <a:latin typeface="Times New Roman" pitchFamily="18" charset="0"/>
                  <a:ea typeface="黑体" pitchFamily="2" charset="-122"/>
                </a:rPr>
                <a:t>九江</a:t>
              </a:r>
            </a:p>
          </p:txBody>
        </p:sp>
        <p:sp>
          <p:nvSpPr>
            <p:cNvPr id="84997" name="Text Box 7"/>
            <p:cNvSpPr txBox="1">
              <a:spLocks noChangeArrowheads="1"/>
            </p:cNvSpPr>
            <p:nvPr/>
          </p:nvSpPr>
          <p:spPr bwMode="auto">
            <a:xfrm>
              <a:off x="5184" y="816"/>
              <a:ext cx="567" cy="281"/>
            </a:xfrm>
            <a:prstGeom prst="rect">
              <a:avLst/>
            </a:prstGeom>
            <a:solidFill>
              <a:schemeClr val="bg1"/>
            </a:solidFill>
            <a:ln w="9525">
              <a:noFill/>
              <a:miter lim="800000"/>
              <a:headEnd/>
              <a:tailEnd/>
            </a:ln>
          </p:spPr>
          <p:txBody>
            <a:bodyPr/>
            <a:lstStyle/>
            <a:p>
              <a:pPr algn="ctr">
                <a:spcBef>
                  <a:spcPct val="50000"/>
                </a:spcBef>
              </a:pPr>
              <a:r>
                <a:rPr kumimoji="1" lang="zh-CN" altLang="en-US" sz="2800">
                  <a:latin typeface="Times New Roman" pitchFamily="18" charset="0"/>
                  <a:ea typeface="黑体" pitchFamily="2" charset="-122"/>
                </a:rPr>
                <a:t>江阴</a:t>
              </a:r>
            </a:p>
          </p:txBody>
        </p:sp>
        <p:sp>
          <p:nvSpPr>
            <p:cNvPr id="84998" name="Text Box 8"/>
            <p:cNvSpPr txBox="1">
              <a:spLocks noChangeArrowheads="1"/>
            </p:cNvSpPr>
            <p:nvPr/>
          </p:nvSpPr>
          <p:spPr bwMode="auto">
            <a:xfrm>
              <a:off x="1440" y="2305"/>
              <a:ext cx="624" cy="323"/>
            </a:xfrm>
            <a:prstGeom prst="rect">
              <a:avLst/>
            </a:prstGeom>
            <a:solidFill>
              <a:schemeClr val="bg1"/>
            </a:solidFill>
            <a:ln w="9525">
              <a:noFill/>
              <a:miter lim="800000"/>
              <a:headEnd/>
              <a:tailEnd/>
            </a:ln>
          </p:spPr>
          <p:txBody>
            <a:bodyPr>
              <a:spAutoFit/>
            </a:bodyPr>
            <a:lstStyle/>
            <a:p>
              <a:pPr>
                <a:spcBef>
                  <a:spcPct val="50000"/>
                </a:spcBef>
              </a:pPr>
              <a:r>
                <a:rPr kumimoji="1" lang="zh-CN" altLang="en-US" sz="2800">
                  <a:latin typeface="Times New Roman" pitchFamily="18" charset="0"/>
                  <a:ea typeface="黑体" pitchFamily="2" charset="-122"/>
                </a:rPr>
                <a:t>安庆</a:t>
              </a:r>
            </a:p>
          </p:txBody>
        </p:sp>
        <p:sp>
          <p:nvSpPr>
            <p:cNvPr id="84999" name="Text Box 9"/>
            <p:cNvSpPr txBox="1">
              <a:spLocks noChangeArrowheads="1"/>
            </p:cNvSpPr>
            <p:nvPr/>
          </p:nvSpPr>
          <p:spPr bwMode="auto">
            <a:xfrm>
              <a:off x="3408" y="1305"/>
              <a:ext cx="720" cy="324"/>
            </a:xfrm>
            <a:prstGeom prst="rect">
              <a:avLst/>
            </a:prstGeom>
            <a:solidFill>
              <a:schemeClr val="bg1"/>
            </a:solidFill>
            <a:ln w="9525">
              <a:noFill/>
              <a:miter lim="800000"/>
              <a:headEnd/>
              <a:tailEnd/>
            </a:ln>
          </p:spPr>
          <p:txBody>
            <a:bodyPr>
              <a:spAutoFit/>
            </a:bodyPr>
            <a:lstStyle/>
            <a:p>
              <a:pPr>
                <a:spcBef>
                  <a:spcPct val="50000"/>
                </a:spcBef>
              </a:pPr>
              <a:r>
                <a:rPr kumimoji="1" lang="zh-CN" altLang="en-US" sz="2800">
                  <a:latin typeface="Times New Roman" pitchFamily="18" charset="0"/>
                  <a:ea typeface="黑体" pitchFamily="2" charset="-122"/>
                </a:rPr>
                <a:t>芜湖</a:t>
              </a:r>
            </a:p>
          </p:txBody>
        </p:sp>
      </p:grpSp>
      <p:sp>
        <p:nvSpPr>
          <p:cNvPr id="39946" name="Text Box 10"/>
          <p:cNvSpPr txBox="1">
            <a:spLocks noChangeArrowheads="1"/>
          </p:cNvSpPr>
          <p:nvPr/>
        </p:nvSpPr>
        <p:spPr bwMode="auto">
          <a:xfrm>
            <a:off x="0" y="5867400"/>
            <a:ext cx="914400" cy="503238"/>
          </a:xfrm>
          <a:prstGeom prst="rect">
            <a:avLst/>
          </a:prstGeom>
          <a:solidFill>
            <a:schemeClr val="bg1"/>
          </a:solidFill>
          <a:ln w="9525">
            <a:noFill/>
            <a:miter lim="800000"/>
            <a:headEnd/>
            <a:tailEnd/>
          </a:ln>
        </p:spPr>
        <p:txBody>
          <a:bodyPr/>
          <a:lstStyle/>
          <a:p>
            <a:pPr>
              <a:spcBef>
                <a:spcPct val="50000"/>
              </a:spcBef>
            </a:pPr>
            <a:r>
              <a:rPr kumimoji="1" lang="zh-CN" altLang="en-US" sz="2800" b="1">
                <a:solidFill>
                  <a:srgbClr val="FF0000"/>
                </a:solidFill>
                <a:latin typeface="Times New Roman" pitchFamily="18" charset="0"/>
                <a:ea typeface="黑体" pitchFamily="2" charset="-122"/>
              </a:rPr>
              <a:t>九江</a:t>
            </a:r>
          </a:p>
        </p:txBody>
      </p:sp>
      <p:sp>
        <p:nvSpPr>
          <p:cNvPr id="39947" name="Text Box 11"/>
          <p:cNvSpPr txBox="1">
            <a:spLocks noChangeArrowheads="1"/>
          </p:cNvSpPr>
          <p:nvPr/>
        </p:nvSpPr>
        <p:spPr bwMode="auto">
          <a:xfrm>
            <a:off x="8153400" y="1371600"/>
            <a:ext cx="914400" cy="519113"/>
          </a:xfrm>
          <a:prstGeom prst="rect">
            <a:avLst/>
          </a:prstGeom>
          <a:solidFill>
            <a:schemeClr val="bg1"/>
          </a:solidFill>
          <a:ln w="9525">
            <a:noFill/>
            <a:miter lim="800000"/>
            <a:headEnd/>
            <a:tailEnd/>
          </a:ln>
        </p:spPr>
        <p:txBody>
          <a:bodyPr>
            <a:spAutoFit/>
          </a:bodyPr>
          <a:lstStyle/>
          <a:p>
            <a:pPr>
              <a:spcBef>
                <a:spcPct val="50000"/>
              </a:spcBef>
            </a:pPr>
            <a:r>
              <a:rPr kumimoji="1" lang="zh-CN" altLang="en-US" sz="2800" b="1">
                <a:solidFill>
                  <a:srgbClr val="FF0000"/>
                </a:solidFill>
                <a:latin typeface="Times New Roman" pitchFamily="18" charset="0"/>
                <a:ea typeface="黑体" pitchFamily="2" charset="-122"/>
              </a:rPr>
              <a:t>江阴</a:t>
            </a:r>
          </a:p>
        </p:txBody>
      </p:sp>
      <p:sp>
        <p:nvSpPr>
          <p:cNvPr id="39951" name="Text Box 15"/>
          <p:cNvSpPr txBox="1">
            <a:spLocks noChangeArrowheads="1"/>
          </p:cNvSpPr>
          <p:nvPr/>
        </p:nvSpPr>
        <p:spPr bwMode="auto">
          <a:xfrm>
            <a:off x="2286000" y="3671888"/>
            <a:ext cx="990600" cy="519112"/>
          </a:xfrm>
          <a:prstGeom prst="rect">
            <a:avLst/>
          </a:prstGeom>
          <a:solidFill>
            <a:schemeClr val="bg1"/>
          </a:solidFill>
          <a:ln w="9525">
            <a:noFill/>
            <a:miter lim="800000"/>
            <a:headEnd/>
            <a:tailEnd/>
          </a:ln>
        </p:spPr>
        <p:txBody>
          <a:bodyPr>
            <a:spAutoFit/>
          </a:bodyPr>
          <a:lstStyle/>
          <a:p>
            <a:pPr>
              <a:spcBef>
                <a:spcPct val="50000"/>
              </a:spcBef>
            </a:pPr>
            <a:r>
              <a:rPr kumimoji="1" lang="zh-CN" altLang="en-US" sz="2800" b="1">
                <a:solidFill>
                  <a:srgbClr val="FF0000"/>
                </a:solidFill>
                <a:latin typeface="Times New Roman" pitchFamily="18" charset="0"/>
                <a:ea typeface="黑体" pitchFamily="2" charset="-122"/>
              </a:rPr>
              <a:t>安庆</a:t>
            </a:r>
          </a:p>
        </p:txBody>
      </p:sp>
      <p:sp>
        <p:nvSpPr>
          <p:cNvPr id="39952" name="Text Box 16"/>
          <p:cNvSpPr txBox="1">
            <a:spLocks noChangeArrowheads="1"/>
          </p:cNvSpPr>
          <p:nvPr/>
        </p:nvSpPr>
        <p:spPr bwMode="auto">
          <a:xfrm>
            <a:off x="5435600" y="2133600"/>
            <a:ext cx="1066800" cy="519113"/>
          </a:xfrm>
          <a:prstGeom prst="rect">
            <a:avLst/>
          </a:prstGeom>
          <a:noFill/>
          <a:ln w="9525">
            <a:noFill/>
            <a:miter lim="800000"/>
            <a:headEnd/>
            <a:tailEnd/>
          </a:ln>
        </p:spPr>
        <p:txBody>
          <a:bodyPr>
            <a:spAutoFit/>
          </a:bodyPr>
          <a:lstStyle/>
          <a:p>
            <a:pPr>
              <a:spcBef>
                <a:spcPct val="50000"/>
              </a:spcBef>
            </a:pPr>
            <a:r>
              <a:rPr kumimoji="1" lang="zh-CN" altLang="en-US" sz="2800">
                <a:solidFill>
                  <a:srgbClr val="FF0000"/>
                </a:solidFill>
                <a:latin typeface="Times New Roman" pitchFamily="18" charset="0"/>
                <a:ea typeface="黑体" pitchFamily="2" charset="-122"/>
              </a:rPr>
              <a:t>芜湖</a:t>
            </a:r>
          </a:p>
        </p:txBody>
      </p:sp>
      <p:sp>
        <p:nvSpPr>
          <p:cNvPr id="39953" name="Text Box 17"/>
          <p:cNvSpPr txBox="1">
            <a:spLocks noChangeArrowheads="1"/>
          </p:cNvSpPr>
          <p:nvPr/>
        </p:nvSpPr>
        <p:spPr bwMode="auto">
          <a:xfrm rot="-2103678">
            <a:off x="539750" y="4005263"/>
            <a:ext cx="19050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6600FF"/>
                </a:solidFill>
                <a:latin typeface="Times New Roman" pitchFamily="18" charset="0"/>
                <a:ea typeface="方正行楷简体" pitchFamily="2" charset="-122"/>
              </a:rPr>
              <a:t>西路军</a:t>
            </a:r>
          </a:p>
        </p:txBody>
      </p:sp>
      <p:sp>
        <p:nvSpPr>
          <p:cNvPr id="39954" name="Text Box 18"/>
          <p:cNvSpPr txBox="1">
            <a:spLocks noChangeArrowheads="1"/>
          </p:cNvSpPr>
          <p:nvPr/>
        </p:nvSpPr>
        <p:spPr bwMode="auto">
          <a:xfrm rot="-1918089">
            <a:off x="611188" y="4508500"/>
            <a:ext cx="2290762" cy="579438"/>
          </a:xfrm>
          <a:prstGeom prst="rect">
            <a:avLst/>
          </a:prstGeom>
          <a:noFill/>
          <a:ln w="9525">
            <a:noFill/>
            <a:miter lim="800000"/>
            <a:headEnd/>
            <a:tailEnd/>
          </a:ln>
        </p:spPr>
        <p:txBody>
          <a:bodyPr>
            <a:spAutoFit/>
          </a:bodyPr>
          <a:lstStyle/>
          <a:p>
            <a:pPr>
              <a:spcBef>
                <a:spcPct val="50000"/>
              </a:spcBef>
            </a:pPr>
            <a:r>
              <a:rPr kumimoji="1" lang="zh-CN" altLang="en-US" sz="3200" b="1">
                <a:solidFill>
                  <a:srgbClr val="6600FF"/>
                </a:solidFill>
                <a:latin typeface="Times New Roman" pitchFamily="18" charset="0"/>
              </a:rPr>
              <a:t>（</a:t>
            </a:r>
            <a:r>
              <a:rPr kumimoji="1" lang="en-US" altLang="zh-CN" sz="3200" b="1">
                <a:solidFill>
                  <a:srgbClr val="6600FF"/>
                </a:solidFill>
                <a:latin typeface="Times New Roman" pitchFamily="18" charset="0"/>
              </a:rPr>
              <a:t>35</a:t>
            </a:r>
            <a:r>
              <a:rPr kumimoji="1" lang="zh-CN" altLang="en-US" sz="3200" b="1">
                <a:solidFill>
                  <a:srgbClr val="6600FF"/>
                </a:solidFill>
                <a:latin typeface="Times New Roman" pitchFamily="18" charset="0"/>
              </a:rPr>
              <a:t>万）</a:t>
            </a:r>
          </a:p>
        </p:txBody>
      </p:sp>
      <p:sp>
        <p:nvSpPr>
          <p:cNvPr id="39958" name="Text Box 22"/>
          <p:cNvSpPr txBox="1">
            <a:spLocks noChangeArrowheads="1"/>
          </p:cNvSpPr>
          <p:nvPr/>
        </p:nvSpPr>
        <p:spPr bwMode="auto">
          <a:xfrm rot="-2588475">
            <a:off x="2362200" y="2057400"/>
            <a:ext cx="19050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FF3300"/>
                </a:solidFill>
                <a:latin typeface="Times New Roman" pitchFamily="18" charset="0"/>
                <a:ea typeface="方正行楷简体" pitchFamily="2" charset="-122"/>
              </a:rPr>
              <a:t>中路军</a:t>
            </a:r>
          </a:p>
        </p:txBody>
      </p:sp>
      <p:sp>
        <p:nvSpPr>
          <p:cNvPr id="39959" name="Rectangle 23"/>
          <p:cNvSpPr>
            <a:spLocks noChangeArrowheads="1"/>
          </p:cNvSpPr>
          <p:nvPr/>
        </p:nvSpPr>
        <p:spPr bwMode="auto">
          <a:xfrm rot="-2495500">
            <a:off x="2987675" y="2420938"/>
            <a:ext cx="1638300"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FF0000"/>
                </a:solidFill>
                <a:latin typeface="Times New Roman" pitchFamily="18" charset="0"/>
              </a:rPr>
              <a:t>（</a:t>
            </a:r>
            <a:r>
              <a:rPr kumimoji="1" lang="en-US" altLang="zh-CN" sz="2400" b="1">
                <a:solidFill>
                  <a:srgbClr val="FF0000"/>
                </a:solidFill>
                <a:latin typeface="Times New Roman" pitchFamily="18" charset="0"/>
              </a:rPr>
              <a:t>30</a:t>
            </a:r>
            <a:r>
              <a:rPr kumimoji="1" lang="zh-CN" altLang="en-US" sz="2400" b="1">
                <a:solidFill>
                  <a:srgbClr val="FF0000"/>
                </a:solidFill>
                <a:latin typeface="Times New Roman" pitchFamily="18" charset="0"/>
              </a:rPr>
              <a:t>万）</a:t>
            </a:r>
          </a:p>
        </p:txBody>
      </p:sp>
      <p:sp>
        <p:nvSpPr>
          <p:cNvPr id="39960" name="Text Box 24"/>
          <p:cNvSpPr txBox="1">
            <a:spLocks noChangeArrowheads="1"/>
          </p:cNvSpPr>
          <p:nvPr/>
        </p:nvSpPr>
        <p:spPr bwMode="auto">
          <a:xfrm rot="-2588475">
            <a:off x="3733800" y="196850"/>
            <a:ext cx="19050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FF33CC"/>
                </a:solidFill>
                <a:latin typeface="Times New Roman" pitchFamily="18" charset="0"/>
                <a:ea typeface="方正行楷简体" pitchFamily="2" charset="-122"/>
              </a:rPr>
              <a:t>东路军</a:t>
            </a:r>
          </a:p>
        </p:txBody>
      </p:sp>
      <p:sp>
        <p:nvSpPr>
          <p:cNvPr id="39961" name="Rectangle 25"/>
          <p:cNvSpPr>
            <a:spLocks noChangeArrowheads="1"/>
          </p:cNvSpPr>
          <p:nvPr/>
        </p:nvSpPr>
        <p:spPr bwMode="auto">
          <a:xfrm rot="-2653308">
            <a:off x="4140200" y="765175"/>
            <a:ext cx="1633538"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FF66CC"/>
                </a:solidFill>
                <a:latin typeface="Times New Roman" pitchFamily="18" charset="0"/>
              </a:rPr>
              <a:t>（</a:t>
            </a:r>
            <a:r>
              <a:rPr kumimoji="1" lang="en-US" altLang="zh-CN" sz="2400" b="1">
                <a:solidFill>
                  <a:srgbClr val="FF66CC"/>
                </a:solidFill>
                <a:latin typeface="Times New Roman" pitchFamily="18" charset="0"/>
              </a:rPr>
              <a:t>35</a:t>
            </a:r>
            <a:r>
              <a:rPr kumimoji="1" lang="zh-CN" altLang="en-US" sz="2400" b="1">
                <a:solidFill>
                  <a:srgbClr val="FF66CC"/>
                </a:solidFill>
                <a:latin typeface="Times New Roman" pitchFamily="18" charset="0"/>
              </a:rPr>
              <a:t>万）</a:t>
            </a:r>
          </a:p>
        </p:txBody>
      </p:sp>
      <p:grpSp>
        <p:nvGrpSpPr>
          <p:cNvPr id="3" name="Group 36"/>
          <p:cNvGrpSpPr>
            <a:grpSpLocks/>
          </p:cNvGrpSpPr>
          <p:nvPr/>
        </p:nvGrpSpPr>
        <p:grpSpPr bwMode="auto">
          <a:xfrm>
            <a:off x="1258888" y="404813"/>
            <a:ext cx="7391400" cy="5562600"/>
            <a:chOff x="720" y="192"/>
            <a:chExt cx="4656" cy="3504"/>
          </a:xfrm>
        </p:grpSpPr>
        <p:sp>
          <p:nvSpPr>
            <p:cNvPr id="85011" name="Freeform 37"/>
            <p:cNvSpPr>
              <a:spLocks/>
            </p:cNvSpPr>
            <p:nvPr/>
          </p:nvSpPr>
          <p:spPr bwMode="auto">
            <a:xfrm>
              <a:off x="720" y="2665"/>
              <a:ext cx="1284" cy="1031"/>
            </a:xfrm>
            <a:custGeom>
              <a:avLst/>
              <a:gdLst>
                <a:gd name="T0" fmla="*/ 0 w 1284"/>
                <a:gd name="T1" fmla="*/ 1055 h 1008"/>
                <a:gd name="T2" fmla="*/ 24 w 1284"/>
                <a:gd name="T3" fmla="*/ 979 h 1008"/>
                <a:gd name="T4" fmla="*/ 132 w 1284"/>
                <a:gd name="T5" fmla="*/ 916 h 1008"/>
                <a:gd name="T6" fmla="*/ 264 w 1284"/>
                <a:gd name="T7" fmla="*/ 954 h 1008"/>
                <a:gd name="T8" fmla="*/ 336 w 1284"/>
                <a:gd name="T9" fmla="*/ 992 h 1008"/>
                <a:gd name="T10" fmla="*/ 408 w 1284"/>
                <a:gd name="T11" fmla="*/ 954 h 1008"/>
                <a:gd name="T12" fmla="*/ 456 w 1284"/>
                <a:gd name="T13" fmla="*/ 904 h 1008"/>
                <a:gd name="T14" fmla="*/ 804 w 1284"/>
                <a:gd name="T15" fmla="*/ 653 h 1008"/>
                <a:gd name="T16" fmla="*/ 924 w 1284"/>
                <a:gd name="T17" fmla="*/ 502 h 1008"/>
                <a:gd name="T18" fmla="*/ 936 w 1284"/>
                <a:gd name="T19" fmla="*/ 464 h 1008"/>
                <a:gd name="T20" fmla="*/ 1008 w 1284"/>
                <a:gd name="T21" fmla="*/ 414 h 1008"/>
                <a:gd name="T22" fmla="*/ 1020 w 1284"/>
                <a:gd name="T23" fmla="*/ 238 h 1008"/>
                <a:gd name="T24" fmla="*/ 1080 w 1284"/>
                <a:gd name="T25" fmla="*/ 113 h 1008"/>
                <a:gd name="T26" fmla="*/ 1200 w 1284"/>
                <a:gd name="T27" fmla="*/ 62 h 1008"/>
                <a:gd name="T28" fmla="*/ 1284 w 1284"/>
                <a:gd name="T29" fmla="*/ 0 h 10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4"/>
                <a:gd name="T46" fmla="*/ 0 h 1008"/>
                <a:gd name="T47" fmla="*/ 1284 w 1284"/>
                <a:gd name="T48" fmla="*/ 1008 h 100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2"/>
              </a:solidFill>
              <a:round/>
              <a:headEnd/>
              <a:tailEnd/>
            </a:ln>
          </p:spPr>
          <p:txBody>
            <a:bodyPr/>
            <a:lstStyle/>
            <a:p>
              <a:endParaRPr lang="zh-CN" altLang="zh-CN">
                <a:latin typeface="Times New Roman" pitchFamily="18" charset="0"/>
              </a:endParaRPr>
            </a:p>
          </p:txBody>
        </p:sp>
        <p:sp>
          <p:nvSpPr>
            <p:cNvPr id="85012" name="Freeform 38"/>
            <p:cNvSpPr>
              <a:spLocks/>
            </p:cNvSpPr>
            <p:nvPr/>
          </p:nvSpPr>
          <p:spPr bwMode="auto">
            <a:xfrm>
              <a:off x="1968" y="1465"/>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81"/>
                <a:gd name="T70" fmla="*/ 0 h 1248"/>
                <a:gd name="T71" fmla="*/ 1381 w 1381"/>
                <a:gd name="T72" fmla="*/ 1248 h 124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2"/>
              </a:solidFill>
              <a:round/>
              <a:headEnd/>
              <a:tailEnd/>
            </a:ln>
          </p:spPr>
          <p:txBody>
            <a:bodyPr/>
            <a:lstStyle/>
            <a:p>
              <a:endParaRPr lang="zh-CN" altLang="zh-CN">
                <a:latin typeface="Times New Roman" pitchFamily="18" charset="0"/>
              </a:endParaRPr>
            </a:p>
          </p:txBody>
        </p:sp>
        <p:sp>
          <p:nvSpPr>
            <p:cNvPr id="85013" name="Freeform 39"/>
            <p:cNvSpPr>
              <a:spLocks/>
            </p:cNvSpPr>
            <p:nvPr/>
          </p:nvSpPr>
          <p:spPr bwMode="auto">
            <a:xfrm>
              <a:off x="3324" y="192"/>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52"/>
                <a:gd name="T64" fmla="*/ 0 h 1296"/>
                <a:gd name="T65" fmla="*/ 2052 w 2052"/>
                <a:gd name="T66" fmla="*/ 1296 h 12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headEnd/>
              <a:tailEnd/>
            </a:ln>
          </p:spPr>
          <p:txBody>
            <a:bodyPr/>
            <a:lstStyle/>
            <a:p>
              <a:endParaRPr lang="zh-CN" altLang="zh-CN">
                <a:latin typeface="Times New Roman" pitchFamily="18" charset="0"/>
              </a:endParaRPr>
            </a:p>
          </p:txBody>
        </p:sp>
      </p:grpSp>
      <p:sp>
        <p:nvSpPr>
          <p:cNvPr id="39976" name="Freeform 40"/>
          <p:cNvSpPr>
            <a:spLocks/>
          </p:cNvSpPr>
          <p:nvPr/>
        </p:nvSpPr>
        <p:spPr bwMode="auto">
          <a:xfrm>
            <a:off x="1258888" y="4292600"/>
            <a:ext cx="2038350" cy="1636713"/>
          </a:xfrm>
          <a:custGeom>
            <a:avLst/>
            <a:gdLst>
              <a:gd name="T0" fmla="*/ 0 w 1284"/>
              <a:gd name="T1" fmla="*/ 2147483647 h 1008"/>
              <a:gd name="T2" fmla="*/ 60483752 w 1284"/>
              <a:gd name="T3" fmla="*/ 2147483647 h 1008"/>
              <a:gd name="T4" fmla="*/ 332660598 w 1284"/>
              <a:gd name="T5" fmla="*/ 2147483647 h 1008"/>
              <a:gd name="T6" fmla="*/ 665321195 w 1284"/>
              <a:gd name="T7" fmla="*/ 2147483647 h 1008"/>
              <a:gd name="T8" fmla="*/ 846772575 w 1284"/>
              <a:gd name="T9" fmla="*/ 2147483647 h 1008"/>
              <a:gd name="T10" fmla="*/ 1028223756 w 1284"/>
              <a:gd name="T11" fmla="*/ 2147483647 h 1008"/>
              <a:gd name="T12" fmla="*/ 1149191210 w 1284"/>
              <a:gd name="T13" fmla="*/ 2147483647 h 1008"/>
              <a:gd name="T14" fmla="*/ 2026205648 w 1284"/>
              <a:gd name="T15" fmla="*/ 1645161239 h 1008"/>
              <a:gd name="T16" fmla="*/ 2147483647 w 1284"/>
              <a:gd name="T17" fmla="*/ 1265508864 h 1008"/>
              <a:gd name="T18" fmla="*/ 2147483647 w 1284"/>
              <a:gd name="T19" fmla="*/ 1170595770 h 1008"/>
              <a:gd name="T20" fmla="*/ 2147483647 w 1284"/>
              <a:gd name="T21" fmla="*/ 1044044438 h 1008"/>
              <a:gd name="T22" fmla="*/ 2147483647 w 1284"/>
              <a:gd name="T23" fmla="*/ 601117005 h 1008"/>
              <a:gd name="T24" fmla="*/ 2147483647 w 1284"/>
              <a:gd name="T25" fmla="*/ 284739383 h 1008"/>
              <a:gd name="T26" fmla="*/ 2147483647 w 1284"/>
              <a:gd name="T27" fmla="*/ 158187999 h 1008"/>
              <a:gd name="T28" fmla="*/ 2147483647 w 1284"/>
              <a:gd name="T29" fmla="*/ 0 h 10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4"/>
              <a:gd name="T46" fmla="*/ 0 h 1008"/>
              <a:gd name="T47" fmla="*/ 1284 w 1284"/>
              <a:gd name="T48" fmla="*/ 1008 h 100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rgbClr val="54B1B8"/>
            </a:solidFill>
            <a:round/>
            <a:headEnd/>
            <a:tailEnd/>
          </a:ln>
        </p:spPr>
        <p:txBody>
          <a:bodyPr/>
          <a:lstStyle/>
          <a:p>
            <a:endParaRPr lang="zh-CN" altLang="zh-CN">
              <a:latin typeface="Times New Roman" pitchFamily="18" charset="0"/>
            </a:endParaRPr>
          </a:p>
        </p:txBody>
      </p:sp>
      <p:sp>
        <p:nvSpPr>
          <p:cNvPr id="39977" name="Freeform 41"/>
          <p:cNvSpPr>
            <a:spLocks/>
          </p:cNvSpPr>
          <p:nvPr/>
        </p:nvSpPr>
        <p:spPr bwMode="auto">
          <a:xfrm>
            <a:off x="3276600" y="2349500"/>
            <a:ext cx="2192338" cy="1981200"/>
          </a:xfrm>
          <a:custGeom>
            <a:avLst/>
            <a:gdLst>
              <a:gd name="T0" fmla="*/ 2147483647 w 1381"/>
              <a:gd name="T1" fmla="*/ 0 h 1248"/>
              <a:gd name="T2" fmla="*/ 2147483647 w 1381"/>
              <a:gd name="T3" fmla="*/ 332660594 h 1248"/>
              <a:gd name="T4" fmla="*/ 2147483647 w 1381"/>
              <a:gd name="T5" fmla="*/ 393144320 h 1248"/>
              <a:gd name="T6" fmla="*/ 2147483647 w 1381"/>
              <a:gd name="T7" fmla="*/ 514111872 h 1248"/>
              <a:gd name="T8" fmla="*/ 2147483647 w 1381"/>
              <a:gd name="T9" fmla="*/ 604837462 h 1248"/>
              <a:gd name="T10" fmla="*/ 2147483647 w 1381"/>
              <a:gd name="T11" fmla="*/ 635079325 h 1248"/>
              <a:gd name="T12" fmla="*/ 2147483647 w 1381"/>
              <a:gd name="T13" fmla="*/ 846772566 h 1248"/>
              <a:gd name="T14" fmla="*/ 2147483647 w 1381"/>
              <a:gd name="T15" fmla="*/ 937498155 h 1248"/>
              <a:gd name="T16" fmla="*/ 2147173649 w 1381"/>
              <a:gd name="T17" fmla="*/ 877014429 h 1248"/>
              <a:gd name="T18" fmla="*/ 2056448036 w 1381"/>
              <a:gd name="T19" fmla="*/ 846772566 h 1248"/>
              <a:gd name="T20" fmla="*/ 1814513066 w 1381"/>
              <a:gd name="T21" fmla="*/ 1028223745 h 1248"/>
              <a:gd name="T22" fmla="*/ 1723787452 w 1381"/>
              <a:gd name="T23" fmla="*/ 1512093555 h 1248"/>
              <a:gd name="T24" fmla="*/ 1633061442 w 1381"/>
              <a:gd name="T25" fmla="*/ 1905238173 h 1248"/>
              <a:gd name="T26" fmla="*/ 1451610215 w 1381"/>
              <a:gd name="T27" fmla="*/ 1965721900 h 1248"/>
              <a:gd name="T28" fmla="*/ 997982147 w 1381"/>
              <a:gd name="T29" fmla="*/ 2147173079 h 1248"/>
              <a:gd name="T30" fmla="*/ 756046979 w 1381"/>
              <a:gd name="T31" fmla="*/ 2147483647 h 1248"/>
              <a:gd name="T32" fmla="*/ 514112009 w 1381"/>
              <a:gd name="T33" fmla="*/ 2147483647 h 1248"/>
              <a:gd name="T34" fmla="*/ 423386395 w 1381"/>
              <a:gd name="T35" fmla="*/ 2147483647 h 1248"/>
              <a:gd name="T36" fmla="*/ 332660682 w 1381"/>
              <a:gd name="T37" fmla="*/ 2147483647 h 1248"/>
              <a:gd name="T38" fmla="*/ 211693198 w 1381"/>
              <a:gd name="T39" fmla="*/ 2147483647 h 1248"/>
              <a:gd name="T40" fmla="*/ 120967534 w 1381"/>
              <a:gd name="T41" fmla="*/ 2147483647 h 1248"/>
              <a:gd name="T42" fmla="*/ 30241884 w 1381"/>
              <a:gd name="T43" fmla="*/ 2147483647 h 1248"/>
              <a:gd name="T44" fmla="*/ 0 w 1381"/>
              <a:gd name="T45" fmla="*/ 2147483647 h 12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81"/>
              <a:gd name="T70" fmla="*/ 0 h 1248"/>
              <a:gd name="T71" fmla="*/ 1381 w 1381"/>
              <a:gd name="T72" fmla="*/ 1248 h 124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rgbClr val="FF0000"/>
            </a:solidFill>
            <a:round/>
            <a:headEnd/>
            <a:tailEnd/>
          </a:ln>
        </p:spPr>
        <p:txBody>
          <a:bodyPr/>
          <a:lstStyle/>
          <a:p>
            <a:endParaRPr lang="zh-CN" altLang="zh-CN">
              <a:latin typeface="Times New Roman" pitchFamily="18" charset="0"/>
            </a:endParaRPr>
          </a:p>
        </p:txBody>
      </p:sp>
      <p:sp>
        <p:nvSpPr>
          <p:cNvPr id="39978" name="Freeform 42"/>
          <p:cNvSpPr>
            <a:spLocks/>
          </p:cNvSpPr>
          <p:nvPr/>
        </p:nvSpPr>
        <p:spPr bwMode="auto">
          <a:xfrm>
            <a:off x="5364163" y="404813"/>
            <a:ext cx="3257550" cy="2057400"/>
          </a:xfrm>
          <a:custGeom>
            <a:avLst/>
            <a:gdLst>
              <a:gd name="T0" fmla="*/ 2147483647 w 2052"/>
              <a:gd name="T1" fmla="*/ 1391126123 h 1296"/>
              <a:gd name="T2" fmla="*/ 2147483647 w 2052"/>
              <a:gd name="T3" fmla="*/ 1300400532 h 1296"/>
              <a:gd name="T4" fmla="*/ 2147483647 w 2052"/>
              <a:gd name="T5" fmla="*/ 1149191214 h 1296"/>
              <a:gd name="T6" fmla="*/ 2147483647 w 2052"/>
              <a:gd name="T7" fmla="*/ 786288652 h 1296"/>
              <a:gd name="T8" fmla="*/ 2147483647 w 2052"/>
              <a:gd name="T9" fmla="*/ 332660599 h 1296"/>
              <a:gd name="T10" fmla="*/ 2147483647 w 2052"/>
              <a:gd name="T11" fmla="*/ 30241876 h 1296"/>
              <a:gd name="T12" fmla="*/ 2147483647 w 2052"/>
              <a:gd name="T13" fmla="*/ 0 h 1296"/>
              <a:gd name="T14" fmla="*/ 2147483647 w 2052"/>
              <a:gd name="T15" fmla="*/ 30241876 h 1296"/>
              <a:gd name="T16" fmla="*/ 2147483647 w 2052"/>
              <a:gd name="T17" fmla="*/ 120967504 h 1296"/>
              <a:gd name="T18" fmla="*/ 2147483647 w 2052"/>
              <a:gd name="T19" fmla="*/ 211693144 h 1296"/>
              <a:gd name="T20" fmla="*/ 2147483647 w 2052"/>
              <a:gd name="T21" fmla="*/ 393144326 h 1296"/>
              <a:gd name="T22" fmla="*/ 2147483647 w 2052"/>
              <a:gd name="T23" fmla="*/ 332660599 h 1296"/>
              <a:gd name="T24" fmla="*/ 1905238012 w 2052"/>
              <a:gd name="T25" fmla="*/ 332660599 h 1296"/>
              <a:gd name="T26" fmla="*/ 1421367845 w 2052"/>
              <a:gd name="T27" fmla="*/ 514111880 h 1296"/>
              <a:gd name="T28" fmla="*/ 1179432961 w 2052"/>
              <a:gd name="T29" fmla="*/ 695563061 h 1296"/>
              <a:gd name="T30" fmla="*/ 997981797 w 2052"/>
              <a:gd name="T31" fmla="*/ 907256305 h 1296"/>
              <a:gd name="T32" fmla="*/ 877014354 w 2052"/>
              <a:gd name="T33" fmla="*/ 1088707487 h 1296"/>
              <a:gd name="T34" fmla="*/ 816530435 w 2052"/>
              <a:gd name="T35" fmla="*/ 1270158668 h 1296"/>
              <a:gd name="T36" fmla="*/ 514111829 w 2052"/>
              <a:gd name="T37" fmla="*/ 1633061032 h 1296"/>
              <a:gd name="T38" fmla="*/ 302418705 w 2052"/>
              <a:gd name="T39" fmla="*/ 2147483647 h 1296"/>
              <a:gd name="T40" fmla="*/ 0 w 2052"/>
              <a:gd name="T41" fmla="*/ 2147483647 h 12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52"/>
              <a:gd name="T64" fmla="*/ 0 h 1296"/>
              <a:gd name="T65" fmla="*/ 2052 w 2052"/>
              <a:gd name="T66" fmla="*/ 1296 h 12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rgbClr val="FF33CC"/>
            </a:solidFill>
            <a:round/>
            <a:headEnd/>
            <a:tailEnd/>
          </a:ln>
        </p:spPr>
        <p:txBody>
          <a:bodyPr/>
          <a:lstStyle/>
          <a:p>
            <a:endParaRPr lang="zh-CN" altLang="zh-CN">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iterate type="lt">
                                    <p:tmPct val="100000"/>
                                  </p:iterate>
                                  <p:childTnLst>
                                    <p:set>
                                      <p:cBhvr>
                                        <p:cTn id="14" dur="1" fill="hold">
                                          <p:stCondLst>
                                            <p:cond delay="0"/>
                                          </p:stCondLst>
                                        </p:cTn>
                                        <p:tgtEl>
                                          <p:spTgt spid="39946"/>
                                        </p:tgtEl>
                                        <p:attrNameLst>
                                          <p:attrName>style.visibility</p:attrName>
                                        </p:attrNameLst>
                                      </p:cBhvr>
                                      <p:to>
                                        <p:strVal val="visible"/>
                                      </p:to>
                                    </p:set>
                                    <p:animEffect transition="in" filter="dissolve">
                                      <p:cBhvr>
                                        <p:cTn id="15" dur="75"/>
                                        <p:tgtEl>
                                          <p:spTgt spid="3994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9947"/>
                                        </p:tgtEl>
                                        <p:attrNameLst>
                                          <p:attrName>style.visibility</p:attrName>
                                        </p:attrNameLst>
                                      </p:cBhvr>
                                      <p:to>
                                        <p:strVal val="visible"/>
                                      </p:to>
                                    </p:set>
                                    <p:animEffect transition="in" filter="dissolve">
                                      <p:cBhvr>
                                        <p:cTn id="20" dur="500"/>
                                        <p:tgtEl>
                                          <p:spTgt spid="3994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9951"/>
                                        </p:tgtEl>
                                        <p:attrNameLst>
                                          <p:attrName>style.visibility</p:attrName>
                                        </p:attrNameLst>
                                      </p:cBhvr>
                                      <p:to>
                                        <p:strVal val="visible"/>
                                      </p:to>
                                    </p:set>
                                    <p:animEffect transition="in" filter="dissolve">
                                      <p:cBhvr>
                                        <p:cTn id="29" dur="500"/>
                                        <p:tgtEl>
                                          <p:spTgt spid="3995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9952"/>
                                        </p:tgtEl>
                                        <p:attrNameLst>
                                          <p:attrName>style.visibility</p:attrName>
                                        </p:attrNameLst>
                                      </p:cBhvr>
                                      <p:to>
                                        <p:strVal val="visible"/>
                                      </p:to>
                                    </p:set>
                                    <p:animEffect transition="in" filter="dissolve">
                                      <p:cBhvr>
                                        <p:cTn id="34" dur="500"/>
                                        <p:tgtEl>
                                          <p:spTgt spid="39952"/>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499"/>
                                          </p:stCondLst>
                                        </p:cTn>
                                        <p:tgtEl>
                                          <p:spTgt spid="3997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39953"/>
                                        </p:tgtEl>
                                        <p:attrNameLst>
                                          <p:attrName>style.visibility</p:attrName>
                                        </p:attrNameLst>
                                      </p:cBhvr>
                                      <p:to>
                                        <p:strVal val="visible"/>
                                      </p:to>
                                    </p:set>
                                    <p:animEffect transition="in" filter="barn(inHorizontal)">
                                      <p:cBhvr>
                                        <p:cTn id="42" dur="500"/>
                                        <p:tgtEl>
                                          <p:spTgt spid="3995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9954"/>
                                        </p:tgtEl>
                                        <p:attrNameLst>
                                          <p:attrName>style.visibility</p:attrName>
                                        </p:attrNameLst>
                                      </p:cBhvr>
                                      <p:to>
                                        <p:strVal val="visible"/>
                                      </p:to>
                                    </p:set>
                                    <p:anim calcmode="lin" valueType="num">
                                      <p:cBhvr additive="base">
                                        <p:cTn id="47" dur="500" fill="hold"/>
                                        <p:tgtEl>
                                          <p:spTgt spid="39954"/>
                                        </p:tgtEl>
                                        <p:attrNameLst>
                                          <p:attrName>ppt_x</p:attrName>
                                        </p:attrNameLst>
                                      </p:cBhvr>
                                      <p:tavLst>
                                        <p:tav tm="0">
                                          <p:val>
                                            <p:strVal val="0-#ppt_w/2"/>
                                          </p:val>
                                        </p:tav>
                                        <p:tav tm="100000">
                                          <p:val>
                                            <p:strVal val="#ppt_x"/>
                                          </p:val>
                                        </p:tav>
                                      </p:tavLst>
                                    </p:anim>
                                    <p:anim calcmode="lin" valueType="num">
                                      <p:cBhvr additive="base">
                                        <p:cTn id="48" dur="500" fill="hold"/>
                                        <p:tgtEl>
                                          <p:spTgt spid="39954"/>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499"/>
                                          </p:stCondLst>
                                        </p:cTn>
                                        <p:tgtEl>
                                          <p:spTgt spid="3997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26" fill="hold" grpId="0" nodeType="clickEffect">
                                  <p:stCondLst>
                                    <p:cond delay="0"/>
                                  </p:stCondLst>
                                  <p:childTnLst>
                                    <p:set>
                                      <p:cBhvr>
                                        <p:cTn id="55" dur="1" fill="hold">
                                          <p:stCondLst>
                                            <p:cond delay="0"/>
                                          </p:stCondLst>
                                        </p:cTn>
                                        <p:tgtEl>
                                          <p:spTgt spid="39958"/>
                                        </p:tgtEl>
                                        <p:attrNameLst>
                                          <p:attrName>style.visibility</p:attrName>
                                        </p:attrNameLst>
                                      </p:cBhvr>
                                      <p:to>
                                        <p:strVal val="visible"/>
                                      </p:to>
                                    </p:set>
                                    <p:animEffect transition="in" filter="barn(inHorizontal)">
                                      <p:cBhvr>
                                        <p:cTn id="56" dur="500"/>
                                        <p:tgtEl>
                                          <p:spTgt spid="3995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9959"/>
                                        </p:tgtEl>
                                        <p:attrNameLst>
                                          <p:attrName>style.visibility</p:attrName>
                                        </p:attrNameLst>
                                      </p:cBhvr>
                                      <p:to>
                                        <p:strVal val="visible"/>
                                      </p:to>
                                    </p:set>
                                    <p:anim calcmode="lin" valueType="num">
                                      <p:cBhvr additive="base">
                                        <p:cTn id="61" dur="500" fill="hold"/>
                                        <p:tgtEl>
                                          <p:spTgt spid="39959"/>
                                        </p:tgtEl>
                                        <p:attrNameLst>
                                          <p:attrName>ppt_x</p:attrName>
                                        </p:attrNameLst>
                                      </p:cBhvr>
                                      <p:tavLst>
                                        <p:tav tm="0">
                                          <p:val>
                                            <p:strVal val="#ppt_x"/>
                                          </p:val>
                                        </p:tav>
                                        <p:tav tm="100000">
                                          <p:val>
                                            <p:strVal val="#ppt_x"/>
                                          </p:val>
                                        </p:tav>
                                      </p:tavLst>
                                    </p:anim>
                                    <p:anim calcmode="lin" valueType="num">
                                      <p:cBhvr additive="base">
                                        <p:cTn id="62" dur="500" fill="hold"/>
                                        <p:tgtEl>
                                          <p:spTgt spid="39959"/>
                                        </p:tgtEl>
                                        <p:attrNameLst>
                                          <p:attrName>ppt_y</p:attrName>
                                        </p:attrNameLst>
                                      </p:cBhvr>
                                      <p:tavLst>
                                        <p:tav tm="0">
                                          <p:val>
                                            <p:strVal val="1+#ppt_h/2"/>
                                          </p:val>
                                        </p:tav>
                                        <p:tav tm="100000">
                                          <p:val>
                                            <p:strVal val="#ppt_y"/>
                                          </p:val>
                                        </p:tav>
                                      </p:tavLst>
                                    </p:anim>
                                  </p:childTnLst>
                                </p:cTn>
                              </p:par>
                            </p:childTnLst>
                          </p:cTn>
                        </p:par>
                        <p:par>
                          <p:cTn id="63" fill="hold">
                            <p:stCondLst>
                              <p:cond delay="500"/>
                            </p:stCondLst>
                            <p:childTnLst>
                              <p:par>
                                <p:cTn id="64" presetID="1" presetClass="entr" presetSubtype="0" fill="hold" grpId="0" nodeType="afterEffect">
                                  <p:stCondLst>
                                    <p:cond delay="0"/>
                                  </p:stCondLst>
                                  <p:childTnLst>
                                    <p:set>
                                      <p:cBhvr>
                                        <p:cTn id="65" dur="1" fill="hold">
                                          <p:stCondLst>
                                            <p:cond delay="499"/>
                                          </p:stCondLst>
                                        </p:cTn>
                                        <p:tgtEl>
                                          <p:spTgt spid="39978"/>
                                        </p:tgtEl>
                                        <p:attrNameLst>
                                          <p:attrName>style.visibility</p:attrName>
                                        </p:attrNameLst>
                                      </p:cBhvr>
                                      <p:to>
                                        <p:strVal val="visible"/>
                                      </p:to>
                                    </p:set>
                                  </p:childTnLst>
                                  <p:subTnLst>
                                    <p:set>
                                      <p:cBhvr override="childStyle">
                                        <p:cTn dur="1" fill="hold" display="0" masterRel="sameClick" afterEffect="1">
                                          <p:stCondLst>
                                            <p:cond evt="end" delay="0">
                                              <p:tn val="64"/>
                                            </p:cond>
                                          </p:stCondLst>
                                        </p:cTn>
                                        <p:tgtEl>
                                          <p:spTgt spid="39978"/>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39960"/>
                                        </p:tgtEl>
                                        <p:attrNameLst>
                                          <p:attrName>style.visibility</p:attrName>
                                        </p:attrNameLst>
                                      </p:cBhvr>
                                      <p:to>
                                        <p:strVal val="visible"/>
                                      </p:to>
                                    </p:set>
                                    <p:anim calcmode="lin" valueType="num">
                                      <p:cBhvr>
                                        <p:cTn id="70" dur="500" fill="hold"/>
                                        <p:tgtEl>
                                          <p:spTgt spid="39960"/>
                                        </p:tgtEl>
                                        <p:attrNameLst>
                                          <p:attrName>ppt_w</p:attrName>
                                        </p:attrNameLst>
                                      </p:cBhvr>
                                      <p:tavLst>
                                        <p:tav tm="0">
                                          <p:val>
                                            <p:fltVal val="0"/>
                                          </p:val>
                                        </p:tav>
                                        <p:tav tm="100000">
                                          <p:val>
                                            <p:strVal val="#ppt_w"/>
                                          </p:val>
                                        </p:tav>
                                      </p:tavLst>
                                    </p:anim>
                                    <p:anim calcmode="lin" valueType="num">
                                      <p:cBhvr>
                                        <p:cTn id="71" dur="500" fill="hold"/>
                                        <p:tgtEl>
                                          <p:spTgt spid="39960"/>
                                        </p:tgtEl>
                                        <p:attrNameLst>
                                          <p:attrName>ppt_h</p:attrName>
                                        </p:attrNameLst>
                                      </p:cBhvr>
                                      <p:tavLst>
                                        <p:tav tm="0">
                                          <p:val>
                                            <p:fltVal val="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39961">
                                            <p:txEl>
                                              <p:pRg st="0" end="0"/>
                                            </p:txEl>
                                          </p:spTgt>
                                        </p:tgtEl>
                                        <p:attrNameLst>
                                          <p:attrName>style.visibility</p:attrName>
                                        </p:attrNameLst>
                                      </p:cBhvr>
                                      <p:to>
                                        <p:strVal val="visible"/>
                                      </p:to>
                                    </p:set>
                                    <p:anim calcmode="lin" valueType="num">
                                      <p:cBhvr additive="base">
                                        <p:cTn id="76" dur="500" fill="hold"/>
                                        <p:tgtEl>
                                          <p:spTgt spid="39961">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399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6" grpId="0" animBg="1" autoUpdateAnimBg="0"/>
      <p:bldP spid="39947" grpId="0" animBg="1" autoUpdateAnimBg="0"/>
      <p:bldP spid="39951" grpId="0" animBg="1" autoUpdateAnimBg="0"/>
      <p:bldP spid="39952" grpId="0" autoUpdateAnimBg="0"/>
      <p:bldP spid="39953" grpId="0" autoUpdateAnimBg="0"/>
      <p:bldP spid="39954" grpId="0" autoUpdateAnimBg="0"/>
      <p:bldP spid="39958" grpId="0" autoUpdateAnimBg="0"/>
      <p:bldP spid="39959" grpId="0"/>
      <p:bldP spid="39960" grpId="0" autoUpdateAnimBg="0"/>
      <p:bldP spid="39976" grpId="0" animBg="1"/>
      <p:bldP spid="39977" grpId="0" animBg="1"/>
      <p:bldP spid="3997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4" name="Rectangle 8"/>
          <p:cNvSpPr>
            <a:spLocks noChangeArrowheads="1"/>
          </p:cNvSpPr>
          <p:nvPr/>
        </p:nvSpPr>
        <p:spPr bwMode="auto">
          <a:xfrm>
            <a:off x="1000125" y="3929063"/>
            <a:ext cx="6980238" cy="2041525"/>
          </a:xfrm>
          <a:prstGeom prst="rect">
            <a:avLst/>
          </a:prstGeom>
          <a:noFill/>
          <a:ln w="12700" cap="sq">
            <a:noFill/>
            <a:miter lim="800000"/>
            <a:headEnd type="none" w="sm" len="sm"/>
            <a:tailEnd type="none" w="sm" len="sm"/>
          </a:ln>
        </p:spPr>
        <p:txBody>
          <a:bodyPr>
            <a:spAutoFit/>
          </a:bodyPr>
          <a:lstStyle/>
          <a:p>
            <a:pPr>
              <a:spcBef>
                <a:spcPct val="50000"/>
              </a:spcBef>
            </a:pPr>
            <a:r>
              <a:rPr kumimoji="1" lang="zh-CN" altLang="en-US" sz="3200" b="1">
                <a:latin typeface="Times New Roman" pitchFamily="18" charset="0"/>
                <a:ea typeface="华文仿宋" pitchFamily="2" charset="-122"/>
              </a:rPr>
              <a:t>这一部分</a:t>
            </a:r>
            <a:r>
              <a:rPr kumimoji="1" lang="zh-CN" altLang="en-US" sz="3200" b="1">
                <a:solidFill>
                  <a:srgbClr val="FF0000"/>
                </a:solidFill>
                <a:latin typeface="Times New Roman" pitchFamily="18" charset="0"/>
                <a:ea typeface="华文仿宋" pitchFamily="2" charset="-122"/>
              </a:rPr>
              <a:t>简述渡江战役胜利成功</a:t>
            </a:r>
            <a:r>
              <a:rPr kumimoji="1" lang="zh-CN" altLang="en-US" sz="3200" b="1">
                <a:latin typeface="Times New Roman" pitchFamily="18" charset="0"/>
                <a:ea typeface="华文仿宋" pitchFamily="2" charset="-122"/>
              </a:rPr>
              <a:t>。</a:t>
            </a:r>
            <a:r>
              <a:rPr kumimoji="1" lang="zh-CN" altLang="en-US" sz="3200" b="1">
                <a:solidFill>
                  <a:srgbClr val="2F20EC"/>
                </a:solidFill>
                <a:latin typeface="Times New Roman" pitchFamily="18" charset="0"/>
                <a:ea typeface="华文仿宋" pitchFamily="2" charset="-122"/>
              </a:rPr>
              <a:t>语言简明扼要，概括性强</a:t>
            </a:r>
            <a:r>
              <a:rPr kumimoji="1" lang="zh-CN" altLang="en-US" sz="3200" b="1">
                <a:latin typeface="Times New Roman" pitchFamily="18" charset="0"/>
                <a:ea typeface="华文仿宋" pitchFamily="2" charset="-122"/>
              </a:rPr>
              <a:t>，及时、准确的对事件进行了报道，给读者以完整鲜明的印象，又</a:t>
            </a:r>
            <a:r>
              <a:rPr kumimoji="1" lang="zh-CN" altLang="en-US" sz="3200" b="1">
                <a:solidFill>
                  <a:srgbClr val="FF0000"/>
                </a:solidFill>
                <a:latin typeface="Times New Roman" pitchFamily="18" charset="0"/>
                <a:ea typeface="华文仿宋" pitchFamily="2" charset="-122"/>
              </a:rPr>
              <a:t>总领了下文</a:t>
            </a:r>
            <a:r>
              <a:rPr kumimoji="1" lang="zh-CN" altLang="en-US" sz="3200" b="1">
                <a:latin typeface="Times New Roman" pitchFamily="18" charset="0"/>
                <a:ea typeface="华文仿宋" pitchFamily="2" charset="-122"/>
              </a:rPr>
              <a:t>。</a:t>
            </a:r>
          </a:p>
        </p:txBody>
      </p:sp>
      <p:sp>
        <p:nvSpPr>
          <p:cNvPr id="75785" name="Text Box 9"/>
          <p:cNvSpPr txBox="1">
            <a:spLocks noChangeArrowheads="1"/>
          </p:cNvSpPr>
          <p:nvPr/>
        </p:nvSpPr>
        <p:spPr bwMode="auto">
          <a:xfrm>
            <a:off x="1258888" y="2619375"/>
            <a:ext cx="6742112" cy="1190625"/>
          </a:xfrm>
          <a:prstGeom prst="rect">
            <a:avLst/>
          </a:prstGeom>
          <a:noFill/>
          <a:ln w="9525">
            <a:noFill/>
            <a:miter lim="800000"/>
            <a:headEnd/>
            <a:tailEnd/>
          </a:ln>
        </p:spPr>
        <p:txBody>
          <a:bodyPr>
            <a:spAutoFit/>
          </a:bodyPr>
          <a:lstStyle/>
          <a:p>
            <a:pPr>
              <a:spcBef>
                <a:spcPct val="50000"/>
              </a:spcBef>
            </a:pPr>
            <a:r>
              <a:rPr kumimoji="1" lang="zh-CN" altLang="en-US" sz="3600" b="1">
                <a:latin typeface="Times New Roman" pitchFamily="18" charset="0"/>
              </a:rPr>
              <a:t>从</a:t>
            </a:r>
            <a:r>
              <a:rPr kumimoji="1" lang="zh-CN" altLang="en-US" sz="3600" b="1">
                <a:latin typeface="宋体" pitchFamily="2" charset="-122"/>
              </a:rPr>
              <a:t>“</a:t>
            </a:r>
            <a:r>
              <a:rPr kumimoji="1" lang="zh-CN" altLang="en-US" sz="3600" b="1">
                <a:latin typeface="Times New Roman" pitchFamily="18" charset="0"/>
              </a:rPr>
              <a:t>人民解放军百万大军</a:t>
            </a:r>
            <a:r>
              <a:rPr kumimoji="1" lang="zh-CN" altLang="en-US" sz="3600" b="1">
                <a:latin typeface="宋体" pitchFamily="2" charset="-122"/>
              </a:rPr>
              <a:t>”</a:t>
            </a:r>
            <a:r>
              <a:rPr kumimoji="1" lang="zh-CN" altLang="en-US" sz="3600" b="1">
                <a:latin typeface="Times New Roman" pitchFamily="18" charset="0"/>
              </a:rPr>
              <a:t>到</a:t>
            </a:r>
            <a:r>
              <a:rPr kumimoji="1" lang="zh-CN" altLang="en-US" sz="3600" b="1">
                <a:latin typeface="宋体" pitchFamily="2" charset="-122"/>
              </a:rPr>
              <a:t>“</a:t>
            </a:r>
            <a:r>
              <a:rPr kumimoji="1" lang="zh-CN" altLang="en-US" sz="3600" b="1">
                <a:latin typeface="Times New Roman" pitchFamily="18" charset="0"/>
              </a:rPr>
              <a:t>均是人民解放军的渡江区域</a:t>
            </a:r>
            <a:r>
              <a:rPr kumimoji="1" lang="zh-CN" altLang="en-US" sz="3600" b="1">
                <a:latin typeface="宋体" pitchFamily="2" charset="-122"/>
              </a:rPr>
              <a:t>”</a:t>
            </a:r>
            <a:endParaRPr kumimoji="1" lang="zh-CN" altLang="en-US" sz="4400" b="1">
              <a:latin typeface="Times New Roman" pitchFamily="18" charset="0"/>
            </a:endParaRPr>
          </a:p>
        </p:txBody>
      </p:sp>
      <p:sp>
        <p:nvSpPr>
          <p:cNvPr id="75787" name="Text Box 11"/>
          <p:cNvSpPr txBox="1">
            <a:spLocks noChangeArrowheads="1"/>
          </p:cNvSpPr>
          <p:nvPr/>
        </p:nvSpPr>
        <p:spPr bwMode="auto">
          <a:xfrm>
            <a:off x="971550" y="1196975"/>
            <a:ext cx="6648450" cy="119062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Times New Roman" pitchFamily="18" charset="0"/>
                <a:ea typeface="黑体" pitchFamily="2" charset="-122"/>
              </a:rPr>
              <a:t>一、找出文章的导语部分，并分析其作用：</a:t>
            </a:r>
          </a:p>
        </p:txBody>
      </p:sp>
      <p:sp>
        <p:nvSpPr>
          <p:cNvPr id="75788" name="Text Box 12"/>
          <p:cNvSpPr txBox="1">
            <a:spLocks noChangeArrowheads="1"/>
          </p:cNvSpPr>
          <p:nvPr/>
        </p:nvSpPr>
        <p:spPr bwMode="auto">
          <a:xfrm>
            <a:off x="1042988" y="260350"/>
            <a:ext cx="5334000" cy="914400"/>
          </a:xfrm>
          <a:prstGeom prst="rect">
            <a:avLst/>
          </a:prstGeom>
          <a:noFill/>
          <a:ln w="9525">
            <a:noFill/>
            <a:miter lim="800000"/>
            <a:headEnd/>
            <a:tailEnd/>
          </a:ln>
        </p:spPr>
        <p:txBody>
          <a:bodyPr>
            <a:spAutoFit/>
          </a:bodyPr>
          <a:lstStyle/>
          <a:p>
            <a:pPr>
              <a:spcBef>
                <a:spcPct val="50000"/>
              </a:spcBef>
            </a:pPr>
            <a:r>
              <a:rPr kumimoji="1" lang="zh-CN" altLang="en-US" sz="5400" b="1">
                <a:latin typeface="Times New Roman" pitchFamily="18" charset="0"/>
              </a:rPr>
              <a:t>课文分析：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88"/>
                                        </p:tgtEl>
                                        <p:attrNameLst>
                                          <p:attrName>style.visibility</p:attrName>
                                        </p:attrNameLst>
                                      </p:cBhvr>
                                      <p:to>
                                        <p:strVal val="visible"/>
                                      </p:to>
                                    </p:set>
                                    <p:anim calcmode="lin" valueType="num">
                                      <p:cBhvr additive="base">
                                        <p:cTn id="7" dur="500" fill="hold"/>
                                        <p:tgtEl>
                                          <p:spTgt spid="75788"/>
                                        </p:tgtEl>
                                        <p:attrNameLst>
                                          <p:attrName>ppt_x</p:attrName>
                                        </p:attrNameLst>
                                      </p:cBhvr>
                                      <p:tavLst>
                                        <p:tav tm="0">
                                          <p:val>
                                            <p:strVal val="0-#ppt_w/2"/>
                                          </p:val>
                                        </p:tav>
                                        <p:tav tm="100000">
                                          <p:val>
                                            <p:strVal val="#ppt_x"/>
                                          </p:val>
                                        </p:tav>
                                      </p:tavLst>
                                    </p:anim>
                                    <p:anim calcmode="lin" valueType="num">
                                      <p:cBhvr additive="base">
                                        <p:cTn id="8" dur="500" fill="hold"/>
                                        <p:tgtEl>
                                          <p:spTgt spid="757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5787"/>
                                        </p:tgtEl>
                                        <p:attrNameLst>
                                          <p:attrName>style.visibility</p:attrName>
                                        </p:attrNameLst>
                                      </p:cBhvr>
                                      <p:to>
                                        <p:strVal val="visible"/>
                                      </p:to>
                                    </p:set>
                                    <p:anim calcmode="lin" valueType="num">
                                      <p:cBhvr additive="base">
                                        <p:cTn id="13" dur="500" fill="hold"/>
                                        <p:tgtEl>
                                          <p:spTgt spid="75787"/>
                                        </p:tgtEl>
                                        <p:attrNameLst>
                                          <p:attrName>ppt_x</p:attrName>
                                        </p:attrNameLst>
                                      </p:cBhvr>
                                      <p:tavLst>
                                        <p:tav tm="0">
                                          <p:val>
                                            <p:strVal val="0-#ppt_w/2"/>
                                          </p:val>
                                        </p:tav>
                                        <p:tav tm="100000">
                                          <p:val>
                                            <p:strVal val="#ppt_x"/>
                                          </p:val>
                                        </p:tav>
                                      </p:tavLst>
                                    </p:anim>
                                    <p:anim calcmode="lin" valueType="num">
                                      <p:cBhvr additive="base">
                                        <p:cTn id="14" dur="500" fill="hold"/>
                                        <p:tgtEl>
                                          <p:spTgt spid="757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5785"/>
                                        </p:tgtEl>
                                        <p:attrNameLst>
                                          <p:attrName>style.visibility</p:attrName>
                                        </p:attrNameLst>
                                      </p:cBhvr>
                                      <p:to>
                                        <p:strVal val="visible"/>
                                      </p:to>
                                    </p:set>
                                    <p:anim calcmode="lin" valueType="num">
                                      <p:cBhvr additive="base">
                                        <p:cTn id="19" dur="500" fill="hold"/>
                                        <p:tgtEl>
                                          <p:spTgt spid="75785"/>
                                        </p:tgtEl>
                                        <p:attrNameLst>
                                          <p:attrName>ppt_x</p:attrName>
                                        </p:attrNameLst>
                                      </p:cBhvr>
                                      <p:tavLst>
                                        <p:tav tm="0">
                                          <p:val>
                                            <p:strVal val="0-#ppt_w/2"/>
                                          </p:val>
                                        </p:tav>
                                        <p:tav tm="100000">
                                          <p:val>
                                            <p:strVal val="#ppt_x"/>
                                          </p:val>
                                        </p:tav>
                                      </p:tavLst>
                                    </p:anim>
                                    <p:anim calcmode="lin" valueType="num">
                                      <p:cBhvr additive="base">
                                        <p:cTn id="20" dur="500" fill="hold"/>
                                        <p:tgtEl>
                                          <p:spTgt spid="757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5784"/>
                                        </p:tgtEl>
                                        <p:attrNameLst>
                                          <p:attrName>style.visibility</p:attrName>
                                        </p:attrNameLst>
                                      </p:cBhvr>
                                      <p:to>
                                        <p:strVal val="visible"/>
                                      </p:to>
                                    </p:set>
                                    <p:anim calcmode="lin" valueType="num">
                                      <p:cBhvr additive="base">
                                        <p:cTn id="25" dur="500" fill="hold"/>
                                        <p:tgtEl>
                                          <p:spTgt spid="75784"/>
                                        </p:tgtEl>
                                        <p:attrNameLst>
                                          <p:attrName>ppt_x</p:attrName>
                                        </p:attrNameLst>
                                      </p:cBhvr>
                                      <p:tavLst>
                                        <p:tav tm="0">
                                          <p:val>
                                            <p:strVal val="0-#ppt_w/2"/>
                                          </p:val>
                                        </p:tav>
                                        <p:tav tm="100000">
                                          <p:val>
                                            <p:strVal val="#ppt_x"/>
                                          </p:val>
                                        </p:tav>
                                      </p:tavLst>
                                    </p:anim>
                                    <p:anim calcmode="lin" valueType="num">
                                      <p:cBhvr additive="base">
                                        <p:cTn id="26" dur="500" fill="hold"/>
                                        <p:tgtEl>
                                          <p:spTgt spid="757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4" grpId="0" autoUpdateAnimBg="0"/>
      <p:bldP spid="75785" grpId="0" autoUpdateAnimBg="0"/>
      <p:bldP spid="75787" grpId="0" autoUpdateAnimBg="0"/>
      <p:bldP spid="7578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609600" y="0"/>
            <a:ext cx="8355013" cy="1311275"/>
          </a:xfrm>
          <a:prstGeom prst="rect">
            <a:avLst/>
          </a:prstGeom>
          <a:noFill/>
          <a:ln w="9525">
            <a:noFill/>
            <a:miter lim="800000"/>
            <a:headEnd/>
            <a:tailEnd/>
          </a:ln>
        </p:spPr>
        <p:txBody>
          <a:bodyPr>
            <a:spAutoFit/>
          </a:bodyPr>
          <a:lstStyle/>
          <a:p>
            <a:pPr>
              <a:spcBef>
                <a:spcPct val="50000"/>
              </a:spcBef>
            </a:pPr>
            <a:r>
              <a:rPr kumimoji="1" lang="zh-CN" altLang="en-US" sz="4000" b="1">
                <a:solidFill>
                  <a:srgbClr val="0033CC"/>
                </a:solidFill>
                <a:latin typeface="Times New Roman" pitchFamily="18" charset="0"/>
              </a:rPr>
              <a:t>二、找出文章的主体部分，并加以分析：</a:t>
            </a:r>
          </a:p>
        </p:txBody>
      </p:sp>
      <p:sp>
        <p:nvSpPr>
          <p:cNvPr id="76803" name="Text Box 3"/>
          <p:cNvSpPr txBox="1">
            <a:spLocks noChangeArrowheads="1"/>
          </p:cNvSpPr>
          <p:nvPr/>
        </p:nvSpPr>
        <p:spPr bwMode="auto">
          <a:xfrm>
            <a:off x="468313" y="1196975"/>
            <a:ext cx="8305800" cy="762000"/>
          </a:xfrm>
          <a:prstGeom prst="rect">
            <a:avLst/>
          </a:prstGeom>
          <a:noFill/>
          <a:ln w="9525">
            <a:noFill/>
            <a:miter lim="800000"/>
            <a:headEnd/>
            <a:tailEnd/>
          </a:ln>
        </p:spPr>
        <p:txBody>
          <a:bodyPr>
            <a:spAutoFit/>
          </a:bodyPr>
          <a:lstStyle/>
          <a:p>
            <a:pPr>
              <a:spcBef>
                <a:spcPct val="50000"/>
              </a:spcBef>
            </a:pPr>
            <a:r>
              <a:rPr kumimoji="1" lang="en-US" altLang="zh-CN" sz="4400" b="1">
                <a:latin typeface="华文新魏" pitchFamily="2" charset="-122"/>
                <a:ea typeface="华文新魏" pitchFamily="2" charset="-122"/>
              </a:rPr>
              <a:t>1</a:t>
            </a:r>
            <a:r>
              <a:rPr kumimoji="1" lang="zh-CN" altLang="en-US" sz="4400" b="1">
                <a:latin typeface="华文新魏" pitchFamily="2" charset="-122"/>
                <a:ea typeface="华文新魏" pitchFamily="2" charset="-122"/>
              </a:rPr>
              <a:t>、主体部分分为几个层次？</a:t>
            </a:r>
          </a:p>
        </p:txBody>
      </p:sp>
      <p:sp>
        <p:nvSpPr>
          <p:cNvPr id="76804" name="Text Box 4"/>
          <p:cNvSpPr txBox="1">
            <a:spLocks noChangeArrowheads="1"/>
          </p:cNvSpPr>
          <p:nvPr/>
        </p:nvSpPr>
        <p:spPr bwMode="auto">
          <a:xfrm>
            <a:off x="357188" y="1785938"/>
            <a:ext cx="8458200" cy="2014537"/>
          </a:xfrm>
          <a:prstGeom prst="rect">
            <a:avLst/>
          </a:prstGeom>
          <a:noFill/>
          <a:ln w="9525">
            <a:noFill/>
            <a:miter lim="800000"/>
            <a:headEnd/>
            <a:tailEnd/>
          </a:ln>
        </p:spPr>
        <p:txBody>
          <a:bodyPr>
            <a:spAutoFit/>
          </a:bodyPr>
          <a:lstStyle/>
          <a:p>
            <a:pPr>
              <a:spcBef>
                <a:spcPct val="50000"/>
              </a:spcBef>
            </a:pPr>
            <a:r>
              <a:rPr kumimoji="1" lang="zh-CN" altLang="en-US" sz="3600" b="1">
                <a:latin typeface="宋体" pitchFamily="2" charset="-122"/>
              </a:rPr>
              <a:t>分为三个层次：</a:t>
            </a:r>
          </a:p>
          <a:p>
            <a:pPr>
              <a:spcBef>
                <a:spcPct val="50000"/>
              </a:spcBef>
            </a:pPr>
            <a:r>
              <a:rPr kumimoji="1" lang="zh-CN" altLang="en-US" sz="3600" b="1">
                <a:solidFill>
                  <a:srgbClr val="2F20EC"/>
                </a:solidFill>
                <a:latin typeface="宋体" pitchFamily="2" charset="-122"/>
              </a:rPr>
              <a:t>第一层：</a:t>
            </a:r>
            <a:r>
              <a:rPr kumimoji="1" lang="zh-CN" altLang="en-US" sz="3600" b="1">
                <a:latin typeface="宋体" pitchFamily="2" charset="-122"/>
              </a:rPr>
              <a:t>从“</a:t>
            </a:r>
            <a:r>
              <a:rPr kumimoji="1" lang="en-US" altLang="zh-CN" sz="3600" b="1">
                <a:latin typeface="宋体" pitchFamily="2" charset="-122"/>
              </a:rPr>
              <a:t>20</a:t>
            </a:r>
            <a:r>
              <a:rPr kumimoji="1" lang="zh-CN" altLang="en-US" sz="3600" b="1">
                <a:latin typeface="宋体" pitchFamily="2" charset="-122"/>
              </a:rPr>
              <a:t>日夜起”到“即已渡过</a:t>
            </a:r>
            <a:r>
              <a:rPr kumimoji="1" lang="en-US" altLang="zh-CN" sz="3600" b="1">
                <a:latin typeface="宋体" pitchFamily="2" charset="-122"/>
              </a:rPr>
              <a:t>30</a:t>
            </a:r>
            <a:r>
              <a:rPr kumimoji="1" lang="zh-CN" altLang="en-US" sz="3600" b="1">
                <a:latin typeface="宋体" pitchFamily="2" charset="-122"/>
              </a:rPr>
              <a:t>万人”</a:t>
            </a:r>
          </a:p>
        </p:txBody>
      </p:sp>
      <p:sp>
        <p:nvSpPr>
          <p:cNvPr id="76805" name="Text Box 5"/>
          <p:cNvSpPr txBox="1">
            <a:spLocks noChangeArrowheads="1"/>
          </p:cNvSpPr>
          <p:nvPr/>
        </p:nvSpPr>
        <p:spPr bwMode="auto">
          <a:xfrm>
            <a:off x="2000250" y="3071813"/>
            <a:ext cx="6781800" cy="119062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Times New Roman" pitchFamily="18" charset="0"/>
              </a:rPr>
              <a:t>（写中路军渡江的时间、突破地点、渡过人数）</a:t>
            </a:r>
          </a:p>
        </p:txBody>
      </p:sp>
      <p:sp>
        <p:nvSpPr>
          <p:cNvPr id="76806" name="Text Box 6"/>
          <p:cNvSpPr txBox="1">
            <a:spLocks noChangeArrowheads="1"/>
          </p:cNvSpPr>
          <p:nvPr/>
        </p:nvSpPr>
        <p:spPr bwMode="auto">
          <a:xfrm>
            <a:off x="179388" y="4076700"/>
            <a:ext cx="8229600" cy="1190625"/>
          </a:xfrm>
          <a:prstGeom prst="rect">
            <a:avLst/>
          </a:prstGeom>
          <a:noFill/>
          <a:ln w="9525">
            <a:noFill/>
            <a:miter lim="800000"/>
            <a:headEnd/>
            <a:tailEnd/>
          </a:ln>
        </p:spPr>
        <p:txBody>
          <a:bodyPr>
            <a:spAutoFit/>
          </a:bodyPr>
          <a:lstStyle/>
          <a:p>
            <a:pPr>
              <a:spcBef>
                <a:spcPct val="50000"/>
              </a:spcBef>
            </a:pPr>
            <a:r>
              <a:rPr kumimoji="1" lang="zh-CN" altLang="en-US" sz="3600" b="1">
                <a:solidFill>
                  <a:srgbClr val="2F20EC"/>
                </a:solidFill>
                <a:latin typeface="宋体" pitchFamily="2" charset="-122"/>
              </a:rPr>
              <a:t>第二层：</a:t>
            </a:r>
            <a:r>
              <a:rPr kumimoji="1" lang="zh-CN" altLang="en-US" sz="3600" b="1">
                <a:latin typeface="宋体" pitchFamily="2" charset="-122"/>
              </a:rPr>
              <a:t>从“</a:t>
            </a:r>
            <a:r>
              <a:rPr kumimoji="1" lang="en-US" altLang="zh-CN" sz="3600" b="1">
                <a:latin typeface="宋体" pitchFamily="2" charset="-122"/>
              </a:rPr>
              <a:t>21</a:t>
            </a:r>
            <a:r>
              <a:rPr kumimoji="1" lang="zh-CN" altLang="en-US" sz="3600" b="1">
                <a:latin typeface="宋体" pitchFamily="2" charset="-122"/>
              </a:rPr>
              <a:t>日下午</a:t>
            </a:r>
            <a:r>
              <a:rPr kumimoji="1" lang="en-US" altLang="zh-CN" sz="3600" b="1">
                <a:latin typeface="宋体" pitchFamily="2" charset="-122"/>
              </a:rPr>
              <a:t>5</a:t>
            </a:r>
            <a:r>
              <a:rPr kumimoji="1" lang="zh-CN" altLang="en-US" sz="3600" b="1">
                <a:latin typeface="宋体" pitchFamily="2" charset="-122"/>
              </a:rPr>
              <a:t>时起”到“不起丝毫作用”</a:t>
            </a:r>
          </a:p>
        </p:txBody>
      </p:sp>
      <p:sp>
        <p:nvSpPr>
          <p:cNvPr id="76807" name="Text Box 7"/>
          <p:cNvSpPr txBox="1">
            <a:spLocks noChangeArrowheads="1"/>
          </p:cNvSpPr>
          <p:nvPr/>
        </p:nvSpPr>
        <p:spPr bwMode="auto">
          <a:xfrm>
            <a:off x="2051050" y="4652963"/>
            <a:ext cx="709295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Times New Roman" pitchFamily="18" charset="0"/>
              </a:rPr>
              <a:t>（写西路军渡江情况并加以评论）</a:t>
            </a:r>
          </a:p>
        </p:txBody>
      </p:sp>
      <p:sp>
        <p:nvSpPr>
          <p:cNvPr id="76808" name="Text Box 8"/>
          <p:cNvSpPr txBox="1">
            <a:spLocks noChangeArrowheads="1"/>
          </p:cNvSpPr>
          <p:nvPr/>
        </p:nvSpPr>
        <p:spPr bwMode="auto">
          <a:xfrm>
            <a:off x="285750" y="5357813"/>
            <a:ext cx="83058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2F20EC"/>
                </a:solidFill>
                <a:latin typeface="Times New Roman" pitchFamily="18" charset="0"/>
              </a:rPr>
              <a:t>第三层：</a:t>
            </a:r>
            <a:r>
              <a:rPr kumimoji="1" lang="zh-CN" altLang="en-US" sz="3600" b="1">
                <a:latin typeface="Times New Roman" pitchFamily="18" charset="0"/>
              </a:rPr>
              <a:t>从</a:t>
            </a:r>
            <a:r>
              <a:rPr kumimoji="1" lang="zh-CN" altLang="en-US" sz="3600" b="1">
                <a:latin typeface="宋体"/>
              </a:rPr>
              <a:t>“</a:t>
            </a:r>
            <a:r>
              <a:rPr kumimoji="1" lang="zh-CN" altLang="en-US" sz="3600" b="1">
                <a:latin typeface="Times New Roman" pitchFamily="18" charset="0"/>
              </a:rPr>
              <a:t>汤恩伯认为</a:t>
            </a:r>
            <a:r>
              <a:rPr kumimoji="1" lang="zh-CN" altLang="en-US" sz="3600" b="1">
                <a:latin typeface="宋体"/>
              </a:rPr>
              <a:t>”</a:t>
            </a:r>
            <a:r>
              <a:rPr kumimoji="1" lang="zh-CN" altLang="en-US" sz="3600" b="1">
                <a:latin typeface="Times New Roman" pitchFamily="18" charset="0"/>
              </a:rPr>
              <a:t>到篇末</a:t>
            </a:r>
          </a:p>
        </p:txBody>
      </p:sp>
      <p:sp>
        <p:nvSpPr>
          <p:cNvPr id="76809" name="Text Box 9"/>
          <p:cNvSpPr txBox="1">
            <a:spLocks noChangeArrowheads="1"/>
          </p:cNvSpPr>
          <p:nvPr/>
        </p:nvSpPr>
        <p:spPr bwMode="auto">
          <a:xfrm>
            <a:off x="1928813" y="5929313"/>
            <a:ext cx="6705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Times New Roman" pitchFamily="18" charset="0"/>
              </a:rPr>
              <a:t>（写东路军渡江情况）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0-#ppt_w/2"/>
                                          </p:val>
                                        </p:tav>
                                        <p:tav tm="100000">
                                          <p:val>
                                            <p:strVal val="#ppt_x"/>
                                          </p:val>
                                        </p:tav>
                                      </p:tavLst>
                                    </p:anim>
                                    <p:anim calcmode="lin" valueType="num">
                                      <p:cBhvr additive="base">
                                        <p:cTn id="8" dur="500" fill="hold"/>
                                        <p:tgtEl>
                                          <p:spTgt spid="76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500" fill="hold"/>
                                        <p:tgtEl>
                                          <p:spTgt spid="76803"/>
                                        </p:tgtEl>
                                        <p:attrNameLst>
                                          <p:attrName>ppt_x</p:attrName>
                                        </p:attrNameLst>
                                      </p:cBhvr>
                                      <p:tavLst>
                                        <p:tav tm="0">
                                          <p:val>
                                            <p:strVal val="0-#ppt_w/2"/>
                                          </p:val>
                                        </p:tav>
                                        <p:tav tm="100000">
                                          <p:val>
                                            <p:strVal val="#ppt_x"/>
                                          </p:val>
                                        </p:tav>
                                      </p:tavLst>
                                    </p:anim>
                                    <p:anim calcmode="lin" valueType="num">
                                      <p:cBhvr additive="base">
                                        <p:cTn id="14"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6804"/>
                                        </p:tgtEl>
                                        <p:attrNameLst>
                                          <p:attrName>style.visibility</p:attrName>
                                        </p:attrNameLst>
                                      </p:cBhvr>
                                      <p:to>
                                        <p:strVal val="visible"/>
                                      </p:to>
                                    </p:set>
                                    <p:anim calcmode="lin" valueType="num">
                                      <p:cBhvr additive="base">
                                        <p:cTn id="19" dur="500" fill="hold"/>
                                        <p:tgtEl>
                                          <p:spTgt spid="76804"/>
                                        </p:tgtEl>
                                        <p:attrNameLst>
                                          <p:attrName>ppt_x</p:attrName>
                                        </p:attrNameLst>
                                      </p:cBhvr>
                                      <p:tavLst>
                                        <p:tav tm="0">
                                          <p:val>
                                            <p:strVal val="0-#ppt_w/2"/>
                                          </p:val>
                                        </p:tav>
                                        <p:tav tm="100000">
                                          <p:val>
                                            <p:strVal val="#ppt_x"/>
                                          </p:val>
                                        </p:tav>
                                      </p:tavLst>
                                    </p:anim>
                                    <p:anim calcmode="lin" valueType="num">
                                      <p:cBhvr additive="base">
                                        <p:cTn id="20"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6805"/>
                                        </p:tgtEl>
                                        <p:attrNameLst>
                                          <p:attrName>style.visibility</p:attrName>
                                        </p:attrNameLst>
                                      </p:cBhvr>
                                      <p:to>
                                        <p:strVal val="visible"/>
                                      </p:to>
                                    </p:set>
                                    <p:anim calcmode="lin" valueType="num">
                                      <p:cBhvr additive="base">
                                        <p:cTn id="25" dur="500" fill="hold"/>
                                        <p:tgtEl>
                                          <p:spTgt spid="76805"/>
                                        </p:tgtEl>
                                        <p:attrNameLst>
                                          <p:attrName>ppt_x</p:attrName>
                                        </p:attrNameLst>
                                      </p:cBhvr>
                                      <p:tavLst>
                                        <p:tav tm="0">
                                          <p:val>
                                            <p:strVal val="0-#ppt_w/2"/>
                                          </p:val>
                                        </p:tav>
                                        <p:tav tm="100000">
                                          <p:val>
                                            <p:strVal val="#ppt_x"/>
                                          </p:val>
                                        </p:tav>
                                      </p:tavLst>
                                    </p:anim>
                                    <p:anim calcmode="lin" valueType="num">
                                      <p:cBhvr additive="base">
                                        <p:cTn id="26" dur="500" fill="hold"/>
                                        <p:tgtEl>
                                          <p:spTgt spid="7680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6806"/>
                                        </p:tgtEl>
                                        <p:attrNameLst>
                                          <p:attrName>style.visibility</p:attrName>
                                        </p:attrNameLst>
                                      </p:cBhvr>
                                      <p:to>
                                        <p:strVal val="visible"/>
                                      </p:to>
                                    </p:set>
                                    <p:anim calcmode="lin" valueType="num">
                                      <p:cBhvr additive="base">
                                        <p:cTn id="31" dur="500" fill="hold"/>
                                        <p:tgtEl>
                                          <p:spTgt spid="76806"/>
                                        </p:tgtEl>
                                        <p:attrNameLst>
                                          <p:attrName>ppt_x</p:attrName>
                                        </p:attrNameLst>
                                      </p:cBhvr>
                                      <p:tavLst>
                                        <p:tav tm="0">
                                          <p:val>
                                            <p:strVal val="0-#ppt_w/2"/>
                                          </p:val>
                                        </p:tav>
                                        <p:tav tm="100000">
                                          <p:val>
                                            <p:strVal val="#ppt_x"/>
                                          </p:val>
                                        </p:tav>
                                      </p:tavLst>
                                    </p:anim>
                                    <p:anim calcmode="lin" valueType="num">
                                      <p:cBhvr additive="base">
                                        <p:cTn id="32" dur="500" fill="hold"/>
                                        <p:tgtEl>
                                          <p:spTgt spid="7680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6807"/>
                                        </p:tgtEl>
                                        <p:attrNameLst>
                                          <p:attrName>style.visibility</p:attrName>
                                        </p:attrNameLst>
                                      </p:cBhvr>
                                      <p:to>
                                        <p:strVal val="visible"/>
                                      </p:to>
                                    </p:set>
                                    <p:anim calcmode="lin" valueType="num">
                                      <p:cBhvr additive="base">
                                        <p:cTn id="37" dur="500" fill="hold"/>
                                        <p:tgtEl>
                                          <p:spTgt spid="76807"/>
                                        </p:tgtEl>
                                        <p:attrNameLst>
                                          <p:attrName>ppt_x</p:attrName>
                                        </p:attrNameLst>
                                      </p:cBhvr>
                                      <p:tavLst>
                                        <p:tav tm="0">
                                          <p:val>
                                            <p:strVal val="0-#ppt_w/2"/>
                                          </p:val>
                                        </p:tav>
                                        <p:tav tm="100000">
                                          <p:val>
                                            <p:strVal val="#ppt_x"/>
                                          </p:val>
                                        </p:tav>
                                      </p:tavLst>
                                    </p:anim>
                                    <p:anim calcmode="lin" valueType="num">
                                      <p:cBhvr additive="base">
                                        <p:cTn id="38" dur="500" fill="hold"/>
                                        <p:tgtEl>
                                          <p:spTgt spid="7680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6808"/>
                                        </p:tgtEl>
                                        <p:attrNameLst>
                                          <p:attrName>style.visibility</p:attrName>
                                        </p:attrNameLst>
                                      </p:cBhvr>
                                      <p:to>
                                        <p:strVal val="visible"/>
                                      </p:to>
                                    </p:set>
                                    <p:anim calcmode="lin" valueType="num">
                                      <p:cBhvr additive="base">
                                        <p:cTn id="43" dur="500" fill="hold"/>
                                        <p:tgtEl>
                                          <p:spTgt spid="76808"/>
                                        </p:tgtEl>
                                        <p:attrNameLst>
                                          <p:attrName>ppt_x</p:attrName>
                                        </p:attrNameLst>
                                      </p:cBhvr>
                                      <p:tavLst>
                                        <p:tav tm="0">
                                          <p:val>
                                            <p:strVal val="0-#ppt_w/2"/>
                                          </p:val>
                                        </p:tav>
                                        <p:tav tm="100000">
                                          <p:val>
                                            <p:strVal val="#ppt_x"/>
                                          </p:val>
                                        </p:tav>
                                      </p:tavLst>
                                    </p:anim>
                                    <p:anim calcmode="lin" valueType="num">
                                      <p:cBhvr additive="base">
                                        <p:cTn id="44" dur="500" fill="hold"/>
                                        <p:tgtEl>
                                          <p:spTgt spid="7680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6809"/>
                                        </p:tgtEl>
                                        <p:attrNameLst>
                                          <p:attrName>style.visibility</p:attrName>
                                        </p:attrNameLst>
                                      </p:cBhvr>
                                      <p:to>
                                        <p:strVal val="visible"/>
                                      </p:to>
                                    </p:set>
                                    <p:anim calcmode="lin" valueType="num">
                                      <p:cBhvr additive="base">
                                        <p:cTn id="49" dur="500" fill="hold"/>
                                        <p:tgtEl>
                                          <p:spTgt spid="76809"/>
                                        </p:tgtEl>
                                        <p:attrNameLst>
                                          <p:attrName>ppt_x</p:attrName>
                                        </p:attrNameLst>
                                      </p:cBhvr>
                                      <p:tavLst>
                                        <p:tav tm="0">
                                          <p:val>
                                            <p:strVal val="0-#ppt_w/2"/>
                                          </p:val>
                                        </p:tav>
                                        <p:tav tm="100000">
                                          <p:val>
                                            <p:strVal val="#ppt_x"/>
                                          </p:val>
                                        </p:tav>
                                      </p:tavLst>
                                    </p:anim>
                                    <p:anim calcmode="lin" valueType="num">
                                      <p:cBhvr additive="base">
                                        <p:cTn id="50" dur="500" fill="hold"/>
                                        <p:tgtEl>
                                          <p:spTgt spid="768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utoUpdateAnimBg="0"/>
      <p:bldP spid="76803" grpId="0" autoUpdateAnimBg="0"/>
      <p:bldP spid="76804" grpId="0" autoUpdateAnimBg="0"/>
      <p:bldP spid="76805" grpId="0" autoUpdateAnimBg="0"/>
      <p:bldP spid="76806" grpId="0" autoUpdateAnimBg="0"/>
      <p:bldP spid="76807" grpId="0" autoUpdateAnimBg="0"/>
      <p:bldP spid="76808" grpId="0" autoUpdateAnimBg="0"/>
      <p:bldP spid="76809"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3" name="Text Box 9"/>
          <p:cNvSpPr txBox="1">
            <a:spLocks noChangeArrowheads="1"/>
          </p:cNvSpPr>
          <p:nvPr/>
        </p:nvSpPr>
        <p:spPr bwMode="auto">
          <a:xfrm>
            <a:off x="1187450" y="476250"/>
            <a:ext cx="6824663" cy="1431925"/>
          </a:xfrm>
          <a:prstGeom prst="rect">
            <a:avLst/>
          </a:prstGeom>
          <a:noFill/>
          <a:ln w="9525">
            <a:noFill/>
            <a:miter lim="800000"/>
            <a:headEnd/>
            <a:tailEnd/>
          </a:ln>
        </p:spPr>
        <p:txBody>
          <a:bodyPr>
            <a:spAutoFit/>
          </a:bodyPr>
          <a:lstStyle/>
          <a:p>
            <a:pPr>
              <a:spcBef>
                <a:spcPct val="50000"/>
              </a:spcBef>
            </a:pPr>
            <a:r>
              <a:rPr kumimoji="1" lang="en-US" altLang="zh-CN" sz="4400" b="1">
                <a:latin typeface="华文楷体" pitchFamily="2" charset="-122"/>
                <a:ea typeface="华文楷体" pitchFamily="2" charset="-122"/>
              </a:rPr>
              <a:t>2</a:t>
            </a:r>
            <a:r>
              <a:rPr kumimoji="1" lang="zh-CN" altLang="en-US" sz="4400" b="1">
                <a:latin typeface="华文楷体" pitchFamily="2" charset="-122"/>
                <a:ea typeface="华文楷体" pitchFamily="2" charset="-122"/>
              </a:rPr>
              <a:t>、这几个层次是怎样紧密衔接的？</a:t>
            </a:r>
          </a:p>
        </p:txBody>
      </p:sp>
      <p:sp>
        <p:nvSpPr>
          <p:cNvPr id="108554" name="Text Box 10"/>
          <p:cNvSpPr txBox="1">
            <a:spLocks noChangeArrowheads="1"/>
          </p:cNvSpPr>
          <p:nvPr/>
        </p:nvSpPr>
        <p:spPr bwMode="auto">
          <a:xfrm>
            <a:off x="1692275" y="1989138"/>
            <a:ext cx="6551613" cy="119062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黑体" pitchFamily="2" charset="-122"/>
                <a:ea typeface="黑体" pitchFamily="2" charset="-122"/>
              </a:rPr>
              <a:t>时间上：</a:t>
            </a:r>
            <a:r>
              <a:rPr kumimoji="1" lang="en-US" altLang="zh-CN" sz="3600">
                <a:latin typeface="黑体" pitchFamily="2" charset="-122"/>
                <a:ea typeface="黑体" pitchFamily="2" charset="-122"/>
              </a:rPr>
              <a:t>20</a:t>
            </a:r>
            <a:r>
              <a:rPr kumimoji="1" lang="zh-CN" altLang="en-US" sz="3600">
                <a:latin typeface="黑体" pitchFamily="2" charset="-122"/>
                <a:ea typeface="黑体" pitchFamily="2" charset="-122"/>
              </a:rPr>
              <a:t>日夜</a:t>
            </a:r>
            <a:r>
              <a:rPr kumimoji="1" lang="en-US" altLang="zh-CN" sz="3600">
                <a:latin typeface="黑体" pitchFamily="2" charset="-122"/>
                <a:ea typeface="黑体" pitchFamily="2" charset="-122"/>
              </a:rPr>
              <a:t>——21</a:t>
            </a:r>
            <a:r>
              <a:rPr kumimoji="1" lang="zh-CN" altLang="en-US" sz="3600">
                <a:latin typeface="黑体" pitchFamily="2" charset="-122"/>
                <a:ea typeface="黑体" pitchFamily="2" charset="-122"/>
              </a:rPr>
              <a:t>日下午</a:t>
            </a:r>
            <a:r>
              <a:rPr kumimoji="1" lang="en-US" altLang="zh-CN" sz="3600">
                <a:latin typeface="黑体" pitchFamily="2" charset="-122"/>
                <a:ea typeface="黑体" pitchFamily="2" charset="-122"/>
              </a:rPr>
              <a:t>5</a:t>
            </a:r>
            <a:r>
              <a:rPr kumimoji="1" lang="zh-CN" altLang="en-US" sz="3600">
                <a:latin typeface="黑体" pitchFamily="2" charset="-122"/>
                <a:ea typeface="黑体" pitchFamily="2" charset="-122"/>
              </a:rPr>
              <a:t>点</a:t>
            </a:r>
            <a:r>
              <a:rPr kumimoji="1" lang="en-US" altLang="zh-CN" sz="3600">
                <a:latin typeface="黑体" pitchFamily="2" charset="-122"/>
                <a:ea typeface="黑体" pitchFamily="2" charset="-122"/>
              </a:rPr>
              <a:t>——21</a:t>
            </a:r>
            <a:r>
              <a:rPr kumimoji="1" lang="zh-CN" altLang="en-US" sz="3600">
                <a:latin typeface="黑体" pitchFamily="2" charset="-122"/>
                <a:ea typeface="黑体" pitchFamily="2" charset="-122"/>
              </a:rPr>
              <a:t>日下午至</a:t>
            </a:r>
            <a:r>
              <a:rPr kumimoji="1" lang="en-US" altLang="zh-CN" sz="3600">
                <a:latin typeface="黑体" pitchFamily="2" charset="-122"/>
                <a:ea typeface="黑体" pitchFamily="2" charset="-122"/>
              </a:rPr>
              <a:t>22</a:t>
            </a:r>
            <a:r>
              <a:rPr kumimoji="1" lang="zh-CN" altLang="en-US" sz="3600">
                <a:latin typeface="黑体" pitchFamily="2" charset="-122"/>
                <a:ea typeface="黑体" pitchFamily="2" charset="-122"/>
              </a:rPr>
              <a:t>日下午。</a:t>
            </a:r>
          </a:p>
        </p:txBody>
      </p:sp>
      <p:sp>
        <p:nvSpPr>
          <p:cNvPr id="108555" name="Text Box 11"/>
          <p:cNvSpPr txBox="1">
            <a:spLocks noChangeArrowheads="1"/>
          </p:cNvSpPr>
          <p:nvPr/>
        </p:nvSpPr>
        <p:spPr bwMode="auto">
          <a:xfrm>
            <a:off x="1981200" y="3429000"/>
            <a:ext cx="6551613" cy="119062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华文楷体" pitchFamily="2" charset="-122"/>
                <a:ea typeface="华文楷体" pitchFamily="2" charset="-122"/>
              </a:rPr>
              <a:t>渡江部队：</a:t>
            </a:r>
            <a:r>
              <a:rPr kumimoji="1" lang="zh-CN" altLang="en-US" sz="3600" b="1">
                <a:latin typeface="华文楷体" pitchFamily="2" charset="-122"/>
                <a:ea typeface="华文楷体" pitchFamily="2" charset="-122"/>
              </a:rPr>
              <a:t>中路军</a:t>
            </a:r>
            <a:r>
              <a:rPr kumimoji="1" lang="en-US" altLang="zh-CN" sz="3600" b="1">
                <a:latin typeface="华文楷体" pitchFamily="2" charset="-122"/>
                <a:ea typeface="华文楷体" pitchFamily="2" charset="-122"/>
              </a:rPr>
              <a:t>——</a:t>
            </a:r>
            <a:r>
              <a:rPr kumimoji="1" lang="zh-CN" altLang="en-US" sz="3600" b="1">
                <a:latin typeface="华文楷体" pitchFamily="2" charset="-122"/>
                <a:ea typeface="华文楷体" pitchFamily="2" charset="-122"/>
              </a:rPr>
              <a:t>西路军</a:t>
            </a:r>
            <a:r>
              <a:rPr kumimoji="1" lang="en-US" altLang="zh-CN" sz="3600" b="1">
                <a:latin typeface="华文楷体" pitchFamily="2" charset="-122"/>
                <a:ea typeface="华文楷体" pitchFamily="2" charset="-122"/>
              </a:rPr>
              <a:t>——</a:t>
            </a:r>
            <a:r>
              <a:rPr kumimoji="1" lang="zh-CN" altLang="en-US" sz="3600" b="1">
                <a:latin typeface="华文楷体" pitchFamily="2" charset="-122"/>
                <a:ea typeface="华文楷体" pitchFamily="2" charset="-122"/>
              </a:rPr>
              <a:t>东路军</a:t>
            </a:r>
          </a:p>
        </p:txBody>
      </p:sp>
      <p:sp>
        <p:nvSpPr>
          <p:cNvPr id="108556" name="Text Box 12"/>
          <p:cNvSpPr txBox="1">
            <a:spLocks noChangeArrowheads="1"/>
          </p:cNvSpPr>
          <p:nvPr/>
        </p:nvSpPr>
        <p:spPr bwMode="auto">
          <a:xfrm>
            <a:off x="1908175" y="4724400"/>
            <a:ext cx="6624638" cy="1616075"/>
          </a:xfrm>
          <a:prstGeom prst="rect">
            <a:avLst/>
          </a:prstGeom>
          <a:noFill/>
          <a:ln w="9525">
            <a:noFill/>
            <a:miter lim="800000"/>
            <a:headEnd/>
            <a:tailEnd/>
          </a:ln>
        </p:spPr>
        <p:txBody>
          <a:bodyPr>
            <a:spAutoFit/>
          </a:bodyPr>
          <a:lstStyle/>
          <a:p>
            <a:pPr>
              <a:spcBef>
                <a:spcPct val="50000"/>
              </a:spcBef>
            </a:pPr>
            <a:r>
              <a:rPr kumimoji="1" lang="zh-CN" altLang="en-US" sz="4000" b="1">
                <a:solidFill>
                  <a:srgbClr val="0033CC"/>
                </a:solidFill>
                <a:latin typeface="华文新魏" pitchFamily="2" charset="-122"/>
                <a:ea typeface="华文新魏" pitchFamily="2" charset="-122"/>
              </a:rPr>
              <a:t>内容上：</a:t>
            </a:r>
            <a:r>
              <a:rPr kumimoji="1" lang="zh-CN" altLang="en-US" sz="4000">
                <a:latin typeface="华文新魏" pitchFamily="2" charset="-122"/>
                <a:ea typeface="华文新魏" pitchFamily="2" charset="-122"/>
              </a:rPr>
              <a:t>第二层与第一层</a:t>
            </a:r>
          </a:p>
          <a:p>
            <a:pPr>
              <a:spcBef>
                <a:spcPct val="50000"/>
              </a:spcBef>
            </a:pPr>
            <a:r>
              <a:rPr kumimoji="1" lang="zh-CN" altLang="en-US" sz="4000">
                <a:latin typeface="华文新魏" pitchFamily="2" charset="-122"/>
                <a:ea typeface="华文新魏" pitchFamily="2" charset="-122"/>
              </a:rPr>
              <a:t>                第三层与第二层</a:t>
            </a:r>
          </a:p>
        </p:txBody>
      </p:sp>
      <p:sp>
        <p:nvSpPr>
          <p:cNvPr id="108557" name="Text Box 13"/>
          <p:cNvSpPr txBox="1">
            <a:spLocks noChangeArrowheads="1"/>
          </p:cNvSpPr>
          <p:nvPr/>
        </p:nvSpPr>
        <p:spPr bwMode="auto">
          <a:xfrm>
            <a:off x="7596188" y="5084763"/>
            <a:ext cx="1547812" cy="6413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3600" b="1">
                <a:solidFill>
                  <a:srgbClr val="FF0000"/>
                </a:solidFill>
                <a:latin typeface="Times New Roman" pitchFamily="18" charset="0"/>
              </a:rPr>
              <a:t>并列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53"/>
                                        </p:tgtEl>
                                        <p:attrNameLst>
                                          <p:attrName>style.visibility</p:attrName>
                                        </p:attrNameLst>
                                      </p:cBhvr>
                                      <p:to>
                                        <p:strVal val="visible"/>
                                      </p:to>
                                    </p:set>
                                    <p:anim calcmode="lin" valueType="num">
                                      <p:cBhvr additive="base">
                                        <p:cTn id="7" dur="500" fill="hold"/>
                                        <p:tgtEl>
                                          <p:spTgt spid="108553"/>
                                        </p:tgtEl>
                                        <p:attrNameLst>
                                          <p:attrName>ppt_x</p:attrName>
                                        </p:attrNameLst>
                                      </p:cBhvr>
                                      <p:tavLst>
                                        <p:tav tm="0">
                                          <p:val>
                                            <p:strVal val="0-#ppt_w/2"/>
                                          </p:val>
                                        </p:tav>
                                        <p:tav tm="100000">
                                          <p:val>
                                            <p:strVal val="#ppt_x"/>
                                          </p:val>
                                        </p:tav>
                                      </p:tavLst>
                                    </p:anim>
                                    <p:anim calcmode="lin" valueType="num">
                                      <p:cBhvr additive="base">
                                        <p:cTn id="8" dur="500" fill="hold"/>
                                        <p:tgtEl>
                                          <p:spTgt spid="10855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54"/>
                                        </p:tgtEl>
                                        <p:attrNameLst>
                                          <p:attrName>style.visibility</p:attrName>
                                        </p:attrNameLst>
                                      </p:cBhvr>
                                      <p:to>
                                        <p:strVal val="visible"/>
                                      </p:to>
                                    </p:set>
                                    <p:anim calcmode="lin" valueType="num">
                                      <p:cBhvr additive="base">
                                        <p:cTn id="13" dur="500" fill="hold"/>
                                        <p:tgtEl>
                                          <p:spTgt spid="108554"/>
                                        </p:tgtEl>
                                        <p:attrNameLst>
                                          <p:attrName>ppt_x</p:attrName>
                                        </p:attrNameLst>
                                      </p:cBhvr>
                                      <p:tavLst>
                                        <p:tav tm="0">
                                          <p:val>
                                            <p:strVal val="0-#ppt_w/2"/>
                                          </p:val>
                                        </p:tav>
                                        <p:tav tm="100000">
                                          <p:val>
                                            <p:strVal val="#ppt_x"/>
                                          </p:val>
                                        </p:tav>
                                      </p:tavLst>
                                    </p:anim>
                                    <p:anim calcmode="lin" valueType="num">
                                      <p:cBhvr additive="base">
                                        <p:cTn id="14" dur="500" fill="hold"/>
                                        <p:tgtEl>
                                          <p:spTgt spid="1085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8555"/>
                                        </p:tgtEl>
                                        <p:attrNameLst>
                                          <p:attrName>style.visibility</p:attrName>
                                        </p:attrNameLst>
                                      </p:cBhvr>
                                      <p:to>
                                        <p:strVal val="visible"/>
                                      </p:to>
                                    </p:set>
                                    <p:anim calcmode="lin" valueType="num">
                                      <p:cBhvr additive="base">
                                        <p:cTn id="19" dur="500" fill="hold"/>
                                        <p:tgtEl>
                                          <p:spTgt spid="108555"/>
                                        </p:tgtEl>
                                        <p:attrNameLst>
                                          <p:attrName>ppt_x</p:attrName>
                                        </p:attrNameLst>
                                      </p:cBhvr>
                                      <p:tavLst>
                                        <p:tav tm="0">
                                          <p:val>
                                            <p:strVal val="0-#ppt_w/2"/>
                                          </p:val>
                                        </p:tav>
                                        <p:tav tm="100000">
                                          <p:val>
                                            <p:strVal val="#ppt_x"/>
                                          </p:val>
                                        </p:tav>
                                      </p:tavLst>
                                    </p:anim>
                                    <p:anim calcmode="lin" valueType="num">
                                      <p:cBhvr additive="base">
                                        <p:cTn id="20" dur="500" fill="hold"/>
                                        <p:tgtEl>
                                          <p:spTgt spid="10855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8556"/>
                                        </p:tgtEl>
                                        <p:attrNameLst>
                                          <p:attrName>style.visibility</p:attrName>
                                        </p:attrNameLst>
                                      </p:cBhvr>
                                      <p:to>
                                        <p:strVal val="visible"/>
                                      </p:to>
                                    </p:set>
                                    <p:anim calcmode="lin" valueType="num">
                                      <p:cBhvr additive="base">
                                        <p:cTn id="25" dur="500" fill="hold"/>
                                        <p:tgtEl>
                                          <p:spTgt spid="108556"/>
                                        </p:tgtEl>
                                        <p:attrNameLst>
                                          <p:attrName>ppt_x</p:attrName>
                                        </p:attrNameLst>
                                      </p:cBhvr>
                                      <p:tavLst>
                                        <p:tav tm="0">
                                          <p:val>
                                            <p:strVal val="0-#ppt_w/2"/>
                                          </p:val>
                                        </p:tav>
                                        <p:tav tm="100000">
                                          <p:val>
                                            <p:strVal val="#ppt_x"/>
                                          </p:val>
                                        </p:tav>
                                      </p:tavLst>
                                    </p:anim>
                                    <p:anim calcmode="lin" valueType="num">
                                      <p:cBhvr additive="base">
                                        <p:cTn id="26" dur="500" fill="hold"/>
                                        <p:tgtEl>
                                          <p:spTgt spid="10855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8557"/>
                                        </p:tgtEl>
                                        <p:attrNameLst>
                                          <p:attrName>style.visibility</p:attrName>
                                        </p:attrNameLst>
                                      </p:cBhvr>
                                      <p:to>
                                        <p:strVal val="visible"/>
                                      </p:to>
                                    </p:set>
                                    <p:animEffect transition="in" filter="blinds(horizontal)">
                                      <p:cBhvr>
                                        <p:cTn id="31" dur="500"/>
                                        <p:tgtEl>
                                          <p:spTgt spid="108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3" grpId="0" autoUpdateAnimBg="0"/>
      <p:bldP spid="108554" grpId="0" autoUpdateAnimBg="0"/>
      <p:bldP spid="108555" grpId="0" autoUpdateAnimBg="0"/>
      <p:bldP spid="108556" grpId="0" autoUpdateAnimBg="0"/>
      <p:bldP spid="1085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endParaRPr lang="zh-CN" altLang="zh-CN"/>
          </a:p>
        </p:txBody>
      </p:sp>
      <p:pic>
        <p:nvPicPr>
          <p:cNvPr id="6147" name="Picture 3" descr="01300000067750120360019089375"/>
          <p:cNvPicPr>
            <a:picLocks noRot="1" noChangeAspect="1" noChangeArrowheads="1"/>
          </p:cNvPicPr>
          <p:nvPr>
            <p:ph type="body" idx="1"/>
          </p:nvPr>
        </p:nvPicPr>
        <p:blipFill>
          <a:blip r:embed="rId3" cstate="print"/>
          <a:srcRect/>
          <a:stretch>
            <a:fillRect/>
          </a:stretch>
        </p:blipFill>
        <p:spPr>
          <a:xfrm>
            <a:off x="0" y="0"/>
            <a:ext cx="9144000" cy="6858000"/>
          </a:xfrm>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457200" y="76200"/>
            <a:ext cx="8229600" cy="641350"/>
          </a:xfrm>
          <a:prstGeom prst="rect">
            <a:avLst/>
          </a:prstGeom>
          <a:noFill/>
          <a:ln w="9525">
            <a:noFill/>
            <a:miter lim="800000"/>
            <a:headEnd/>
            <a:tailEnd/>
          </a:ln>
        </p:spPr>
        <p:txBody>
          <a:bodyPr>
            <a:spAutoFit/>
          </a:bodyPr>
          <a:lstStyle/>
          <a:p>
            <a:pPr>
              <a:spcBef>
                <a:spcPct val="50000"/>
              </a:spcBef>
            </a:pPr>
            <a:r>
              <a:rPr kumimoji="1" lang="en-US" altLang="zh-CN" sz="3600" b="1">
                <a:solidFill>
                  <a:srgbClr val="0033CC"/>
                </a:solidFill>
                <a:latin typeface="宋体" pitchFamily="2" charset="-122"/>
              </a:rPr>
              <a:t>3</a:t>
            </a:r>
            <a:r>
              <a:rPr kumimoji="1" lang="zh-CN" altLang="en-US" sz="3600" b="1">
                <a:solidFill>
                  <a:srgbClr val="0033CC"/>
                </a:solidFill>
                <a:latin typeface="宋体" pitchFamily="2" charset="-122"/>
              </a:rPr>
              <a:t>、概括出该消息的背景和结语。</a:t>
            </a:r>
          </a:p>
        </p:txBody>
      </p:sp>
      <p:sp>
        <p:nvSpPr>
          <p:cNvPr id="78851" name="Text Box 3"/>
          <p:cNvSpPr txBox="1">
            <a:spLocks noChangeArrowheads="1"/>
          </p:cNvSpPr>
          <p:nvPr/>
        </p:nvSpPr>
        <p:spPr bwMode="auto">
          <a:xfrm>
            <a:off x="228600" y="838200"/>
            <a:ext cx="8305800" cy="762000"/>
          </a:xfrm>
          <a:prstGeom prst="rect">
            <a:avLst/>
          </a:prstGeom>
          <a:noFill/>
          <a:ln w="9525">
            <a:noFill/>
            <a:miter lim="800000"/>
            <a:headEnd/>
            <a:tailEnd/>
          </a:ln>
        </p:spPr>
        <p:txBody>
          <a:bodyPr>
            <a:spAutoFit/>
          </a:bodyPr>
          <a:lstStyle/>
          <a:p>
            <a:pPr>
              <a:spcBef>
                <a:spcPct val="50000"/>
              </a:spcBef>
            </a:pPr>
            <a:r>
              <a:rPr kumimoji="1" lang="zh-CN" altLang="en-US" sz="4400" b="1">
                <a:solidFill>
                  <a:srgbClr val="FF0000"/>
                </a:solidFill>
                <a:latin typeface="Times New Roman" pitchFamily="18" charset="0"/>
              </a:rPr>
              <a:t>背景：</a:t>
            </a:r>
            <a:r>
              <a:rPr kumimoji="1" lang="zh-CN" altLang="en-US" sz="3600" b="1">
                <a:latin typeface="Times New Roman" pitchFamily="18" charset="0"/>
              </a:rPr>
              <a:t>国民党政府拒绝签订和平协议。</a:t>
            </a:r>
          </a:p>
        </p:txBody>
      </p:sp>
      <p:sp>
        <p:nvSpPr>
          <p:cNvPr id="78852" name="Text Box 4"/>
          <p:cNvSpPr txBox="1">
            <a:spLocks noChangeArrowheads="1"/>
          </p:cNvSpPr>
          <p:nvPr/>
        </p:nvSpPr>
        <p:spPr bwMode="auto">
          <a:xfrm>
            <a:off x="179388" y="1557338"/>
            <a:ext cx="8964612" cy="762000"/>
          </a:xfrm>
          <a:prstGeom prst="rect">
            <a:avLst/>
          </a:prstGeom>
          <a:noFill/>
          <a:ln w="9525">
            <a:noFill/>
            <a:miter lim="800000"/>
            <a:headEnd/>
            <a:tailEnd/>
          </a:ln>
        </p:spPr>
        <p:txBody>
          <a:bodyPr>
            <a:spAutoFit/>
          </a:bodyPr>
          <a:lstStyle/>
          <a:p>
            <a:pPr>
              <a:spcBef>
                <a:spcPct val="50000"/>
              </a:spcBef>
            </a:pPr>
            <a:r>
              <a:rPr kumimoji="1" lang="zh-CN" altLang="en-US" sz="4400" b="1">
                <a:solidFill>
                  <a:srgbClr val="FF0000"/>
                </a:solidFill>
                <a:latin typeface="宋体" pitchFamily="2" charset="-122"/>
              </a:rPr>
              <a:t>结语：</a:t>
            </a:r>
            <a:r>
              <a:rPr kumimoji="1" lang="zh-CN" altLang="en-US" sz="3600" b="1">
                <a:latin typeface="宋体" pitchFamily="2" charset="-122"/>
              </a:rPr>
              <a:t>人民解放军于</a:t>
            </a:r>
            <a:r>
              <a:rPr kumimoji="1" lang="en-US" altLang="zh-CN" sz="3600" b="1">
                <a:latin typeface="宋体" pitchFamily="2" charset="-122"/>
              </a:rPr>
              <a:t>23</a:t>
            </a:r>
            <a:r>
              <a:rPr kumimoji="1" lang="zh-CN" altLang="en-US" sz="3600" b="1">
                <a:latin typeface="宋体" pitchFamily="2" charset="-122"/>
              </a:rPr>
              <a:t>日全体渡过长江。</a:t>
            </a:r>
          </a:p>
        </p:txBody>
      </p:sp>
      <p:sp>
        <p:nvSpPr>
          <p:cNvPr id="90117" name="Text Box 5"/>
          <p:cNvSpPr txBox="1">
            <a:spLocks noChangeArrowheads="1"/>
          </p:cNvSpPr>
          <p:nvPr/>
        </p:nvSpPr>
        <p:spPr bwMode="auto">
          <a:xfrm>
            <a:off x="304800" y="2286000"/>
            <a:ext cx="8534400" cy="641350"/>
          </a:xfrm>
          <a:prstGeom prst="rect">
            <a:avLst/>
          </a:prstGeom>
          <a:noFill/>
          <a:ln w="9525" algn="ctr">
            <a:noFill/>
            <a:miter lim="800000"/>
            <a:headEnd/>
            <a:tailEnd/>
          </a:ln>
        </p:spPr>
        <p:txBody>
          <a:bodyPr>
            <a:spAutoFit/>
          </a:bodyPr>
          <a:lstStyle/>
          <a:p>
            <a:pPr>
              <a:spcBef>
                <a:spcPct val="50000"/>
              </a:spcBef>
            </a:pPr>
            <a:r>
              <a:rPr kumimoji="1" lang="en-US" altLang="zh-CN" sz="3600" b="1">
                <a:solidFill>
                  <a:srgbClr val="0033CC"/>
                </a:solidFill>
                <a:latin typeface="宋体" pitchFamily="2" charset="-122"/>
              </a:rPr>
              <a:t>4</a:t>
            </a:r>
            <a:r>
              <a:rPr kumimoji="1" lang="zh-CN" altLang="en-US" sz="3600" b="1">
                <a:solidFill>
                  <a:srgbClr val="0033CC"/>
                </a:solidFill>
                <a:latin typeface="宋体" pitchFamily="2" charset="-122"/>
              </a:rPr>
              <a:t>、开头的括号部分是什么内容？</a:t>
            </a:r>
          </a:p>
        </p:txBody>
      </p:sp>
      <p:sp>
        <p:nvSpPr>
          <p:cNvPr id="78854" name="Text Box 6"/>
          <p:cNvSpPr txBox="1">
            <a:spLocks noChangeArrowheads="1"/>
          </p:cNvSpPr>
          <p:nvPr/>
        </p:nvSpPr>
        <p:spPr bwMode="auto">
          <a:xfrm>
            <a:off x="428625" y="2928938"/>
            <a:ext cx="8458200" cy="1190625"/>
          </a:xfrm>
          <a:prstGeom prst="rect">
            <a:avLst/>
          </a:prstGeom>
          <a:noFill/>
          <a:ln w="9525">
            <a:noFill/>
            <a:miter lim="800000"/>
            <a:headEnd/>
            <a:tailEnd/>
          </a:ln>
        </p:spPr>
        <p:txBody>
          <a:bodyPr>
            <a:spAutoFit/>
          </a:bodyPr>
          <a:lstStyle/>
          <a:p>
            <a:pPr>
              <a:spcBef>
                <a:spcPct val="50000"/>
              </a:spcBef>
            </a:pPr>
            <a:r>
              <a:rPr kumimoji="1" lang="zh-CN" altLang="en-US" sz="3600" b="1">
                <a:latin typeface="Times New Roman" pitchFamily="18" charset="0"/>
              </a:rPr>
              <a:t>是</a:t>
            </a:r>
            <a:r>
              <a:rPr kumimoji="1" lang="zh-CN" altLang="en-US" sz="3600" b="1">
                <a:latin typeface="宋体"/>
              </a:rPr>
              <a:t>“</a:t>
            </a:r>
            <a:r>
              <a:rPr kumimoji="1" lang="zh-CN" altLang="en-US" sz="3600" b="1">
                <a:latin typeface="Times New Roman" pitchFamily="18" charset="0"/>
              </a:rPr>
              <a:t>电头</a:t>
            </a:r>
            <a:r>
              <a:rPr kumimoji="1" lang="zh-CN" altLang="en-US" sz="3600" b="1">
                <a:latin typeface="宋体"/>
              </a:rPr>
              <a:t>”</a:t>
            </a:r>
            <a:r>
              <a:rPr kumimoji="1" lang="zh-CN" altLang="en-US" sz="3600" b="1">
                <a:latin typeface="Times New Roman" pitchFamily="18" charset="0"/>
              </a:rPr>
              <a:t>部分，交待了通讯社的名称、发电时间和地点。</a:t>
            </a:r>
          </a:p>
        </p:txBody>
      </p:sp>
      <p:sp>
        <p:nvSpPr>
          <p:cNvPr id="90119" name="Text Box 7"/>
          <p:cNvSpPr txBox="1">
            <a:spLocks noChangeArrowheads="1"/>
          </p:cNvSpPr>
          <p:nvPr/>
        </p:nvSpPr>
        <p:spPr bwMode="auto">
          <a:xfrm>
            <a:off x="560388" y="4000500"/>
            <a:ext cx="8583612" cy="641350"/>
          </a:xfrm>
          <a:prstGeom prst="rect">
            <a:avLst/>
          </a:prstGeom>
          <a:noFill/>
          <a:ln w="9525" algn="ctr">
            <a:noFill/>
            <a:miter lim="800000"/>
            <a:headEnd/>
            <a:tailEnd/>
          </a:ln>
        </p:spPr>
        <p:txBody>
          <a:bodyPr>
            <a:spAutoFit/>
          </a:bodyPr>
          <a:lstStyle/>
          <a:p>
            <a:pPr>
              <a:spcBef>
                <a:spcPct val="50000"/>
              </a:spcBef>
            </a:pPr>
            <a:r>
              <a:rPr kumimoji="1" lang="en-US" altLang="zh-CN" sz="3600" b="1">
                <a:solidFill>
                  <a:srgbClr val="0033CC"/>
                </a:solidFill>
                <a:latin typeface="宋体" pitchFamily="2" charset="-122"/>
              </a:rPr>
              <a:t>5</a:t>
            </a:r>
            <a:r>
              <a:rPr kumimoji="1" lang="zh-CN" altLang="en-US" sz="3600" b="1">
                <a:solidFill>
                  <a:srgbClr val="0033CC"/>
                </a:solidFill>
                <a:latin typeface="宋体" pitchFamily="2" charset="-122"/>
              </a:rPr>
              <a:t>、你能概括这则消息的中心吗？</a:t>
            </a:r>
          </a:p>
        </p:txBody>
      </p:sp>
      <p:sp>
        <p:nvSpPr>
          <p:cNvPr id="78856" name="Rectangle 8"/>
          <p:cNvSpPr>
            <a:spLocks noChangeArrowheads="1"/>
          </p:cNvSpPr>
          <p:nvPr/>
        </p:nvSpPr>
        <p:spPr bwMode="auto">
          <a:xfrm>
            <a:off x="357188" y="4714875"/>
            <a:ext cx="8458200" cy="1800225"/>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800" b="1">
                <a:latin typeface="Times New Roman" pitchFamily="18" charset="0"/>
              </a:rPr>
              <a:t>这篇消息，气势磅礴，全面地报道了人民解放军的渡江战役，这是中国解放战争战略进攻阶段具有关键意义的胜利。这一历史，让我们看到</a:t>
            </a:r>
            <a:r>
              <a:rPr lang="zh-CN" altLang="en-US" sz="2800" b="1">
                <a:solidFill>
                  <a:srgbClr val="FF0000"/>
                </a:solidFill>
                <a:latin typeface="Times New Roman" pitchFamily="18" charset="0"/>
              </a:rPr>
              <a:t>正义战争的威力</a:t>
            </a:r>
            <a:r>
              <a:rPr lang="zh-CN" altLang="en-US" sz="2800" b="1">
                <a:latin typeface="Times New Roman" pitchFamily="18" charset="0"/>
              </a:rPr>
              <a:t>，认识到</a:t>
            </a:r>
            <a:r>
              <a:rPr lang="zh-CN" altLang="en-US" sz="2800" b="1">
                <a:solidFill>
                  <a:srgbClr val="FF0000"/>
                </a:solidFill>
                <a:latin typeface="Times New Roman" pitchFamily="18" charset="0"/>
              </a:rPr>
              <a:t>中国革命的胜利来之不易</a:t>
            </a:r>
            <a:r>
              <a:rPr lang="zh-CN" altLang="en-US" sz="2800" b="1">
                <a:solidFill>
                  <a:srgbClr val="0033CC"/>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additive="base">
                                        <p:cTn id="7" dur="500" fill="hold"/>
                                        <p:tgtEl>
                                          <p:spTgt spid="78851"/>
                                        </p:tgtEl>
                                        <p:attrNameLst>
                                          <p:attrName>ppt_x</p:attrName>
                                        </p:attrNameLst>
                                      </p:cBhvr>
                                      <p:tavLst>
                                        <p:tav tm="0">
                                          <p:val>
                                            <p:strVal val="0-#ppt_w/2"/>
                                          </p:val>
                                        </p:tav>
                                        <p:tav tm="100000">
                                          <p:val>
                                            <p:strVal val="#ppt_x"/>
                                          </p:val>
                                        </p:tav>
                                      </p:tavLst>
                                    </p:anim>
                                    <p:anim calcmode="lin" valueType="num">
                                      <p:cBhvr additive="base">
                                        <p:cTn id="8" dur="500" fill="hold"/>
                                        <p:tgtEl>
                                          <p:spTgt spid="788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8852"/>
                                        </p:tgtEl>
                                        <p:attrNameLst>
                                          <p:attrName>style.visibility</p:attrName>
                                        </p:attrNameLst>
                                      </p:cBhvr>
                                      <p:to>
                                        <p:strVal val="visible"/>
                                      </p:to>
                                    </p:set>
                                    <p:anim calcmode="lin" valueType="num">
                                      <p:cBhvr additive="base">
                                        <p:cTn id="13" dur="500" fill="hold"/>
                                        <p:tgtEl>
                                          <p:spTgt spid="78852"/>
                                        </p:tgtEl>
                                        <p:attrNameLst>
                                          <p:attrName>ppt_x</p:attrName>
                                        </p:attrNameLst>
                                      </p:cBhvr>
                                      <p:tavLst>
                                        <p:tav tm="0">
                                          <p:val>
                                            <p:strVal val="0-#ppt_w/2"/>
                                          </p:val>
                                        </p:tav>
                                        <p:tav tm="100000">
                                          <p:val>
                                            <p:strVal val="#ppt_x"/>
                                          </p:val>
                                        </p:tav>
                                      </p:tavLst>
                                    </p:anim>
                                    <p:anim calcmode="lin" valueType="num">
                                      <p:cBhvr additive="base">
                                        <p:cTn id="14"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8854"/>
                                        </p:tgtEl>
                                        <p:attrNameLst>
                                          <p:attrName>style.visibility</p:attrName>
                                        </p:attrNameLst>
                                      </p:cBhvr>
                                      <p:to>
                                        <p:strVal val="visible"/>
                                      </p:to>
                                    </p:set>
                                    <p:anim calcmode="lin" valueType="num">
                                      <p:cBhvr additive="base">
                                        <p:cTn id="19" dur="500" fill="hold"/>
                                        <p:tgtEl>
                                          <p:spTgt spid="78854"/>
                                        </p:tgtEl>
                                        <p:attrNameLst>
                                          <p:attrName>ppt_x</p:attrName>
                                        </p:attrNameLst>
                                      </p:cBhvr>
                                      <p:tavLst>
                                        <p:tav tm="0">
                                          <p:val>
                                            <p:strVal val="0-#ppt_w/2"/>
                                          </p:val>
                                        </p:tav>
                                        <p:tav tm="100000">
                                          <p:val>
                                            <p:strVal val="#ppt_x"/>
                                          </p:val>
                                        </p:tav>
                                      </p:tavLst>
                                    </p:anim>
                                    <p:anim calcmode="lin" valueType="num">
                                      <p:cBhvr additive="base">
                                        <p:cTn id="20" dur="500" fill="hold"/>
                                        <p:tgtEl>
                                          <p:spTgt spid="7885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8856"/>
                                        </p:tgtEl>
                                        <p:attrNameLst>
                                          <p:attrName>style.visibility</p:attrName>
                                        </p:attrNameLst>
                                      </p:cBhvr>
                                      <p:to>
                                        <p:strVal val="visible"/>
                                      </p:to>
                                    </p:set>
                                    <p:animEffect transition="in" filter="blinds(horizontal)">
                                      <p:cBhvr>
                                        <p:cTn id="25" dur="500"/>
                                        <p:tgtEl>
                                          <p:spTgt spid="78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utoUpdateAnimBg="0"/>
      <p:bldP spid="78852" grpId="0" autoUpdateAnimBg="0"/>
      <p:bldP spid="78854" grpId="0" autoUpdateAnimBg="0"/>
      <p:bldP spid="7885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Rectangle 6"/>
          <p:cNvSpPr>
            <a:spLocks noChangeArrowheads="1"/>
          </p:cNvSpPr>
          <p:nvPr/>
        </p:nvSpPr>
        <p:spPr bwMode="auto">
          <a:xfrm>
            <a:off x="42863" y="1981200"/>
            <a:ext cx="719137" cy="2289175"/>
          </a:xfrm>
          <a:prstGeom prst="rect">
            <a:avLst/>
          </a:prstGeom>
          <a:noFill/>
          <a:ln w="9525">
            <a:noFill/>
            <a:miter lim="800000"/>
            <a:headEnd/>
            <a:tailEnd/>
          </a:ln>
        </p:spPr>
        <p:txBody>
          <a:bodyPr>
            <a:spAutoFit/>
          </a:bodyPr>
          <a:lstStyle/>
          <a:p>
            <a:pPr>
              <a:spcBef>
                <a:spcPct val="50000"/>
              </a:spcBef>
            </a:pPr>
            <a:r>
              <a:rPr kumimoji="1" lang="zh-CN" altLang="en-US" sz="3600" b="1">
                <a:solidFill>
                  <a:srgbClr val="6600FF"/>
                </a:solidFill>
                <a:latin typeface="Times New Roman" pitchFamily="18" charset="0"/>
              </a:rPr>
              <a:t>课文结构</a:t>
            </a:r>
          </a:p>
        </p:txBody>
      </p:sp>
      <p:sp>
        <p:nvSpPr>
          <p:cNvPr id="43015" name="Rectangle 7"/>
          <p:cNvSpPr>
            <a:spLocks noChangeArrowheads="1"/>
          </p:cNvSpPr>
          <p:nvPr/>
        </p:nvSpPr>
        <p:spPr bwMode="auto">
          <a:xfrm>
            <a:off x="1258888" y="404813"/>
            <a:ext cx="1836737" cy="641350"/>
          </a:xfrm>
          <a:prstGeom prst="rect">
            <a:avLst/>
          </a:prstGeom>
          <a:noFill/>
          <a:ln w="9525" algn="ctr">
            <a:noFill/>
            <a:miter lim="800000"/>
            <a:headEnd/>
            <a:tailEnd/>
          </a:ln>
        </p:spPr>
        <p:txBody>
          <a:bodyPr>
            <a:spAutoFit/>
          </a:bodyPr>
          <a:lstStyle/>
          <a:p>
            <a:r>
              <a:rPr kumimoji="1" lang="zh-CN" altLang="en-US" sz="3600" b="1">
                <a:solidFill>
                  <a:srgbClr val="FF0000"/>
                </a:solidFill>
                <a:latin typeface="Times New Roman" pitchFamily="18" charset="0"/>
                <a:ea typeface="隶书" pitchFamily="49" charset="-122"/>
              </a:rPr>
              <a:t>标题：</a:t>
            </a:r>
          </a:p>
        </p:txBody>
      </p:sp>
      <p:sp>
        <p:nvSpPr>
          <p:cNvPr id="43016" name="AutoShape 8"/>
          <p:cNvSpPr>
            <a:spLocks/>
          </p:cNvSpPr>
          <p:nvPr/>
        </p:nvSpPr>
        <p:spPr bwMode="auto">
          <a:xfrm>
            <a:off x="762000" y="914400"/>
            <a:ext cx="576263" cy="4103688"/>
          </a:xfrm>
          <a:prstGeom prst="leftBrace">
            <a:avLst>
              <a:gd name="adj1" fmla="val 59343"/>
              <a:gd name="adj2" fmla="val 50000"/>
            </a:avLst>
          </a:prstGeom>
          <a:noFill/>
          <a:ln w="38100">
            <a:solidFill>
              <a:srgbClr val="FF3399"/>
            </a:solidFill>
            <a:round/>
            <a:headEnd/>
            <a:tailEnd/>
          </a:ln>
        </p:spPr>
        <p:txBody>
          <a:bodyPr wrap="none" anchor="ctr"/>
          <a:lstStyle/>
          <a:p>
            <a:endParaRPr lang="zh-CN" altLang="zh-CN">
              <a:latin typeface="Times New Roman" pitchFamily="18" charset="0"/>
            </a:endParaRPr>
          </a:p>
        </p:txBody>
      </p:sp>
      <p:sp>
        <p:nvSpPr>
          <p:cNvPr id="43017" name="Rectangle 9"/>
          <p:cNvSpPr>
            <a:spLocks noChangeArrowheads="1"/>
          </p:cNvSpPr>
          <p:nvPr/>
        </p:nvSpPr>
        <p:spPr bwMode="auto">
          <a:xfrm>
            <a:off x="2268538" y="2349500"/>
            <a:ext cx="2952750" cy="519113"/>
          </a:xfrm>
          <a:prstGeom prst="rect">
            <a:avLst/>
          </a:prstGeom>
          <a:noFill/>
          <a:ln w="9525">
            <a:noFill/>
            <a:miter lim="800000"/>
            <a:headEnd/>
            <a:tailEnd/>
          </a:ln>
        </p:spPr>
        <p:txBody>
          <a:bodyPr>
            <a:spAutoFit/>
          </a:bodyPr>
          <a:lstStyle/>
          <a:p>
            <a:pPr>
              <a:spcBef>
                <a:spcPct val="50000"/>
              </a:spcBef>
            </a:pPr>
            <a:r>
              <a:rPr kumimoji="1" lang="zh-CN" altLang="en-US" sz="2800" b="1">
                <a:solidFill>
                  <a:srgbClr val="2F20EC"/>
                </a:solidFill>
                <a:latin typeface="Times New Roman" pitchFamily="18" charset="0"/>
              </a:rPr>
              <a:t>（第</a:t>
            </a:r>
            <a:r>
              <a:rPr kumimoji="1" lang="en-US" altLang="zh-CN" sz="2800" b="1">
                <a:solidFill>
                  <a:srgbClr val="2F20EC"/>
                </a:solidFill>
                <a:latin typeface="Times New Roman" pitchFamily="18" charset="0"/>
              </a:rPr>
              <a:t>1</a:t>
            </a:r>
            <a:r>
              <a:rPr kumimoji="1" lang="zh-CN" altLang="en-US" sz="2800" b="1">
                <a:solidFill>
                  <a:srgbClr val="2F20EC"/>
                </a:solidFill>
                <a:latin typeface="Times New Roman" pitchFamily="18" charset="0"/>
              </a:rPr>
              <a:t>、</a:t>
            </a:r>
            <a:r>
              <a:rPr kumimoji="1" lang="en-US" altLang="zh-CN" sz="2800" b="1">
                <a:solidFill>
                  <a:srgbClr val="2F20EC"/>
                </a:solidFill>
                <a:latin typeface="Times New Roman" pitchFamily="18" charset="0"/>
              </a:rPr>
              <a:t>2</a:t>
            </a:r>
            <a:r>
              <a:rPr kumimoji="1" lang="zh-CN" altLang="en-US" sz="2800" b="1">
                <a:solidFill>
                  <a:srgbClr val="2F20EC"/>
                </a:solidFill>
                <a:latin typeface="Times New Roman" pitchFamily="18" charset="0"/>
              </a:rPr>
              <a:t>两句）</a:t>
            </a:r>
          </a:p>
        </p:txBody>
      </p:sp>
      <p:sp>
        <p:nvSpPr>
          <p:cNvPr id="43018" name="Rectangle 10"/>
          <p:cNvSpPr>
            <a:spLocks noChangeArrowheads="1"/>
          </p:cNvSpPr>
          <p:nvPr/>
        </p:nvSpPr>
        <p:spPr bwMode="auto">
          <a:xfrm>
            <a:off x="1957388" y="4797425"/>
            <a:ext cx="2614612" cy="519113"/>
          </a:xfrm>
          <a:prstGeom prst="rect">
            <a:avLst/>
          </a:prstGeom>
          <a:noFill/>
          <a:ln w="9525">
            <a:noFill/>
            <a:miter lim="800000"/>
            <a:headEnd/>
            <a:tailEnd/>
          </a:ln>
        </p:spPr>
        <p:txBody>
          <a:bodyPr>
            <a:spAutoFit/>
          </a:bodyPr>
          <a:lstStyle/>
          <a:p>
            <a:pPr>
              <a:spcBef>
                <a:spcPct val="50000"/>
              </a:spcBef>
            </a:pPr>
            <a:r>
              <a:rPr kumimoji="1" lang="zh-CN" altLang="en-US" sz="2800" b="1">
                <a:solidFill>
                  <a:srgbClr val="2F20EC"/>
                </a:solidFill>
                <a:latin typeface="Times New Roman" pitchFamily="18" charset="0"/>
              </a:rPr>
              <a:t>（剩余部分）</a:t>
            </a:r>
          </a:p>
        </p:txBody>
      </p:sp>
      <p:sp>
        <p:nvSpPr>
          <p:cNvPr id="43019" name="Rectangle 11"/>
          <p:cNvSpPr>
            <a:spLocks noChangeArrowheads="1"/>
          </p:cNvSpPr>
          <p:nvPr/>
        </p:nvSpPr>
        <p:spPr bwMode="auto">
          <a:xfrm>
            <a:off x="4183063" y="4076700"/>
            <a:ext cx="1612900" cy="519113"/>
          </a:xfrm>
          <a:prstGeom prst="rect">
            <a:avLst/>
          </a:prstGeom>
          <a:noFill/>
          <a:ln w="9525">
            <a:noFill/>
            <a:miter lim="800000"/>
            <a:headEnd/>
            <a:tailEnd/>
          </a:ln>
        </p:spPr>
        <p:txBody>
          <a:bodyPr wrap="none">
            <a:spAutoFit/>
          </a:bodyPr>
          <a:lstStyle/>
          <a:p>
            <a:r>
              <a:rPr kumimoji="1" lang="zh-CN" altLang="en-US" sz="2800" b="1">
                <a:solidFill>
                  <a:srgbClr val="000099"/>
                </a:solidFill>
                <a:latin typeface="Times New Roman" pitchFamily="18" charset="0"/>
              </a:rPr>
              <a:t>中路军：</a:t>
            </a:r>
          </a:p>
        </p:txBody>
      </p:sp>
      <p:sp>
        <p:nvSpPr>
          <p:cNvPr id="43020" name="Rectangle 12"/>
          <p:cNvSpPr>
            <a:spLocks noChangeArrowheads="1"/>
          </p:cNvSpPr>
          <p:nvPr/>
        </p:nvSpPr>
        <p:spPr bwMode="auto">
          <a:xfrm>
            <a:off x="4183063" y="4724400"/>
            <a:ext cx="1612900" cy="519113"/>
          </a:xfrm>
          <a:prstGeom prst="rect">
            <a:avLst/>
          </a:prstGeom>
          <a:noFill/>
          <a:ln w="9525">
            <a:noFill/>
            <a:miter lim="800000"/>
            <a:headEnd/>
            <a:tailEnd/>
          </a:ln>
        </p:spPr>
        <p:txBody>
          <a:bodyPr wrap="none">
            <a:spAutoFit/>
          </a:bodyPr>
          <a:lstStyle/>
          <a:p>
            <a:pPr>
              <a:spcBef>
                <a:spcPct val="50000"/>
              </a:spcBef>
            </a:pPr>
            <a:r>
              <a:rPr kumimoji="1" lang="zh-CN" altLang="en-US" sz="2800" b="1">
                <a:solidFill>
                  <a:srgbClr val="000099"/>
                </a:solidFill>
                <a:latin typeface="Times New Roman" pitchFamily="18" charset="0"/>
              </a:rPr>
              <a:t>西路军：</a:t>
            </a:r>
          </a:p>
        </p:txBody>
      </p:sp>
      <p:sp>
        <p:nvSpPr>
          <p:cNvPr id="43021" name="Rectangle 13"/>
          <p:cNvSpPr>
            <a:spLocks noChangeArrowheads="1"/>
          </p:cNvSpPr>
          <p:nvPr/>
        </p:nvSpPr>
        <p:spPr bwMode="auto">
          <a:xfrm>
            <a:off x="4038600" y="5589588"/>
            <a:ext cx="1612900" cy="519112"/>
          </a:xfrm>
          <a:prstGeom prst="rect">
            <a:avLst/>
          </a:prstGeom>
          <a:noFill/>
          <a:ln w="9525">
            <a:noFill/>
            <a:miter lim="800000"/>
            <a:headEnd/>
            <a:tailEnd/>
          </a:ln>
        </p:spPr>
        <p:txBody>
          <a:bodyPr wrap="none">
            <a:spAutoFit/>
          </a:bodyPr>
          <a:lstStyle/>
          <a:p>
            <a:r>
              <a:rPr kumimoji="1" lang="zh-CN" altLang="en-US" sz="2800" b="1">
                <a:solidFill>
                  <a:srgbClr val="000099"/>
                </a:solidFill>
                <a:latin typeface="Times New Roman" pitchFamily="18" charset="0"/>
              </a:rPr>
              <a:t>东路军：</a:t>
            </a:r>
          </a:p>
        </p:txBody>
      </p:sp>
      <p:sp>
        <p:nvSpPr>
          <p:cNvPr id="43022" name="Rectangle 14"/>
          <p:cNvSpPr>
            <a:spLocks noChangeArrowheads="1"/>
          </p:cNvSpPr>
          <p:nvPr/>
        </p:nvSpPr>
        <p:spPr bwMode="auto">
          <a:xfrm>
            <a:off x="1276350" y="4797425"/>
            <a:ext cx="1619250" cy="641350"/>
          </a:xfrm>
          <a:prstGeom prst="rect">
            <a:avLst/>
          </a:prstGeom>
          <a:noFill/>
          <a:ln w="9525" algn="ctr">
            <a:noFill/>
            <a:miter lim="800000"/>
            <a:headEnd/>
            <a:tailEnd/>
          </a:ln>
        </p:spPr>
        <p:txBody>
          <a:bodyPr>
            <a:spAutoFit/>
          </a:bodyPr>
          <a:lstStyle/>
          <a:p>
            <a:r>
              <a:rPr kumimoji="1" lang="zh-CN" altLang="en-US" sz="3600" b="1">
                <a:solidFill>
                  <a:srgbClr val="FF0000"/>
                </a:solidFill>
                <a:latin typeface="Times New Roman" pitchFamily="18" charset="0"/>
                <a:ea typeface="隶书" pitchFamily="49" charset="-122"/>
              </a:rPr>
              <a:t>主体：</a:t>
            </a:r>
          </a:p>
        </p:txBody>
      </p:sp>
      <p:sp>
        <p:nvSpPr>
          <p:cNvPr id="43023" name="Rectangle 15"/>
          <p:cNvSpPr>
            <a:spLocks noChangeArrowheads="1"/>
          </p:cNvSpPr>
          <p:nvPr/>
        </p:nvSpPr>
        <p:spPr bwMode="auto">
          <a:xfrm>
            <a:off x="1219200" y="2286000"/>
            <a:ext cx="1727200" cy="641350"/>
          </a:xfrm>
          <a:prstGeom prst="rect">
            <a:avLst/>
          </a:prstGeom>
          <a:noFill/>
          <a:ln w="9525" algn="ctr">
            <a:noFill/>
            <a:miter lim="800000"/>
            <a:headEnd/>
            <a:tailEnd/>
          </a:ln>
        </p:spPr>
        <p:txBody>
          <a:bodyPr>
            <a:spAutoFit/>
          </a:bodyPr>
          <a:lstStyle/>
          <a:p>
            <a:r>
              <a:rPr kumimoji="1" lang="zh-CN" altLang="en-US" sz="3600" b="1">
                <a:solidFill>
                  <a:srgbClr val="FF0000"/>
                </a:solidFill>
                <a:latin typeface="Times New Roman" pitchFamily="18" charset="0"/>
                <a:ea typeface="隶书" pitchFamily="49" charset="-122"/>
              </a:rPr>
              <a:t>导语：</a:t>
            </a:r>
          </a:p>
        </p:txBody>
      </p:sp>
      <p:sp>
        <p:nvSpPr>
          <p:cNvPr id="43024" name="AutoShape 16"/>
          <p:cNvSpPr>
            <a:spLocks/>
          </p:cNvSpPr>
          <p:nvPr/>
        </p:nvSpPr>
        <p:spPr bwMode="auto">
          <a:xfrm>
            <a:off x="4068763" y="4365625"/>
            <a:ext cx="71437" cy="1584325"/>
          </a:xfrm>
          <a:prstGeom prst="leftBrace">
            <a:avLst>
              <a:gd name="adj1" fmla="val 184816"/>
              <a:gd name="adj2" fmla="val 50000"/>
            </a:avLst>
          </a:prstGeom>
          <a:noFill/>
          <a:ln w="38100">
            <a:solidFill>
              <a:srgbClr val="E12BBA"/>
            </a:solidFill>
            <a:round/>
            <a:headEnd/>
            <a:tailEnd/>
          </a:ln>
        </p:spPr>
        <p:txBody>
          <a:bodyPr wrap="none" anchor="ctr"/>
          <a:lstStyle/>
          <a:p>
            <a:endParaRPr lang="zh-CN" altLang="zh-CN">
              <a:latin typeface="Times New Roman" pitchFamily="18" charset="0"/>
            </a:endParaRPr>
          </a:p>
        </p:txBody>
      </p:sp>
      <p:sp>
        <p:nvSpPr>
          <p:cNvPr id="43027" name="Text Box 19"/>
          <p:cNvSpPr txBox="1">
            <a:spLocks noChangeArrowheads="1"/>
          </p:cNvSpPr>
          <p:nvPr/>
        </p:nvSpPr>
        <p:spPr bwMode="auto">
          <a:xfrm>
            <a:off x="4384675" y="2057400"/>
            <a:ext cx="2244725" cy="1614488"/>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渡江概况</a:t>
            </a:r>
          </a:p>
          <a:p>
            <a:pPr>
              <a:spcBef>
                <a:spcPct val="50000"/>
              </a:spcBef>
            </a:pPr>
            <a:r>
              <a:rPr lang="zh-CN" altLang="en-US" sz="2400" b="1">
                <a:solidFill>
                  <a:srgbClr val="2F20EC"/>
                </a:solidFill>
                <a:latin typeface="Times New Roman" pitchFamily="18" charset="0"/>
              </a:rPr>
              <a:t>（从四个方</a:t>
            </a:r>
          </a:p>
          <a:p>
            <a:pPr>
              <a:spcBef>
                <a:spcPct val="50000"/>
              </a:spcBef>
            </a:pPr>
            <a:r>
              <a:rPr lang="zh-CN" altLang="en-US" sz="2400" b="1">
                <a:solidFill>
                  <a:srgbClr val="2F20EC"/>
                </a:solidFill>
                <a:latin typeface="Times New Roman" pitchFamily="18" charset="0"/>
              </a:rPr>
              <a:t>   面概括）</a:t>
            </a:r>
          </a:p>
        </p:txBody>
      </p:sp>
      <p:sp>
        <p:nvSpPr>
          <p:cNvPr id="43028" name="Text Box 20"/>
          <p:cNvSpPr txBox="1">
            <a:spLocks noChangeArrowheads="1"/>
          </p:cNvSpPr>
          <p:nvPr/>
        </p:nvSpPr>
        <p:spPr bwMode="auto">
          <a:xfrm>
            <a:off x="6588125" y="2743200"/>
            <a:ext cx="1944688"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冲破敌阵</a:t>
            </a:r>
          </a:p>
        </p:txBody>
      </p:sp>
      <p:sp>
        <p:nvSpPr>
          <p:cNvPr id="43029" name="Text Box 21"/>
          <p:cNvSpPr txBox="1">
            <a:spLocks noChangeArrowheads="1"/>
          </p:cNvSpPr>
          <p:nvPr/>
        </p:nvSpPr>
        <p:spPr bwMode="auto">
          <a:xfrm>
            <a:off x="6588125" y="3429000"/>
            <a:ext cx="1800225"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横渡长江</a:t>
            </a:r>
          </a:p>
        </p:txBody>
      </p:sp>
      <p:sp>
        <p:nvSpPr>
          <p:cNvPr id="43030" name="Text Box 22"/>
          <p:cNvSpPr txBox="1">
            <a:spLocks noChangeArrowheads="1"/>
          </p:cNvSpPr>
          <p:nvPr/>
        </p:nvSpPr>
        <p:spPr bwMode="auto">
          <a:xfrm>
            <a:off x="5364163" y="4076700"/>
            <a:ext cx="2808287"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中路军首战告捷</a:t>
            </a:r>
          </a:p>
        </p:txBody>
      </p:sp>
      <p:sp>
        <p:nvSpPr>
          <p:cNvPr id="43031" name="Text Box 23"/>
          <p:cNvSpPr txBox="1">
            <a:spLocks noChangeArrowheads="1"/>
          </p:cNvSpPr>
          <p:nvPr/>
        </p:nvSpPr>
        <p:spPr bwMode="auto">
          <a:xfrm>
            <a:off x="5362575" y="4724400"/>
            <a:ext cx="2881313"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西路军所向无敌</a:t>
            </a:r>
          </a:p>
        </p:txBody>
      </p:sp>
      <p:sp>
        <p:nvSpPr>
          <p:cNvPr id="43032" name="Text Box 24"/>
          <p:cNvSpPr txBox="1">
            <a:spLocks noChangeArrowheads="1"/>
          </p:cNvSpPr>
          <p:nvPr/>
        </p:nvSpPr>
        <p:spPr bwMode="auto">
          <a:xfrm>
            <a:off x="7666038" y="4076700"/>
            <a:ext cx="1477962" cy="519113"/>
          </a:xfrm>
          <a:prstGeom prst="rect">
            <a:avLst/>
          </a:prstGeom>
          <a:noFill/>
          <a:ln w="9525">
            <a:noFill/>
            <a:miter lim="800000"/>
            <a:headEnd/>
            <a:tailEnd/>
          </a:ln>
        </p:spPr>
        <p:txBody>
          <a:bodyPr>
            <a:spAutoFit/>
          </a:bodyPr>
          <a:lstStyle/>
          <a:p>
            <a:pPr>
              <a:spcBef>
                <a:spcPct val="50000"/>
              </a:spcBef>
            </a:pPr>
            <a:r>
              <a:rPr lang="zh-CN" altLang="en-US" sz="2800" b="1">
                <a:solidFill>
                  <a:srgbClr val="FF3300"/>
                </a:solidFill>
                <a:latin typeface="Times New Roman" pitchFamily="18" charset="0"/>
              </a:rPr>
              <a:t>（略）</a:t>
            </a:r>
          </a:p>
        </p:txBody>
      </p:sp>
      <p:sp>
        <p:nvSpPr>
          <p:cNvPr id="43033" name="Text Box 25"/>
          <p:cNvSpPr txBox="1">
            <a:spLocks noChangeArrowheads="1"/>
          </p:cNvSpPr>
          <p:nvPr/>
        </p:nvSpPr>
        <p:spPr bwMode="auto">
          <a:xfrm>
            <a:off x="7669213" y="4724400"/>
            <a:ext cx="1655762" cy="519113"/>
          </a:xfrm>
          <a:prstGeom prst="rect">
            <a:avLst/>
          </a:prstGeom>
          <a:noFill/>
          <a:ln w="9525">
            <a:noFill/>
            <a:miter lim="800000"/>
            <a:headEnd/>
            <a:tailEnd/>
          </a:ln>
        </p:spPr>
        <p:txBody>
          <a:bodyPr>
            <a:spAutoFit/>
          </a:bodyPr>
          <a:lstStyle/>
          <a:p>
            <a:pPr>
              <a:spcBef>
                <a:spcPct val="50000"/>
              </a:spcBef>
            </a:pPr>
            <a:r>
              <a:rPr lang="zh-CN" altLang="en-US" sz="2800" b="1">
                <a:solidFill>
                  <a:srgbClr val="FF3300"/>
                </a:solidFill>
                <a:latin typeface="Times New Roman" pitchFamily="18" charset="0"/>
              </a:rPr>
              <a:t>（详）</a:t>
            </a:r>
          </a:p>
        </p:txBody>
      </p:sp>
      <p:sp>
        <p:nvSpPr>
          <p:cNvPr id="43034" name="Rectangle 26"/>
          <p:cNvSpPr>
            <a:spLocks noChangeArrowheads="1"/>
          </p:cNvSpPr>
          <p:nvPr/>
        </p:nvSpPr>
        <p:spPr bwMode="auto">
          <a:xfrm>
            <a:off x="7423150" y="5573713"/>
            <a:ext cx="1720850" cy="519112"/>
          </a:xfrm>
          <a:prstGeom prst="rect">
            <a:avLst/>
          </a:prstGeom>
          <a:noFill/>
          <a:ln w="9525">
            <a:noFill/>
            <a:miter lim="800000"/>
            <a:headEnd/>
            <a:tailEnd/>
          </a:ln>
        </p:spPr>
        <p:txBody>
          <a:bodyPr>
            <a:spAutoFit/>
          </a:bodyPr>
          <a:lstStyle/>
          <a:p>
            <a:r>
              <a:rPr lang="zh-CN" altLang="en-US" sz="2800" b="1">
                <a:solidFill>
                  <a:srgbClr val="FF3300"/>
                </a:solidFill>
                <a:latin typeface="Times New Roman" pitchFamily="18" charset="0"/>
              </a:rPr>
              <a:t>（重点）</a:t>
            </a:r>
          </a:p>
        </p:txBody>
      </p:sp>
      <p:sp>
        <p:nvSpPr>
          <p:cNvPr id="43035" name="Text Box 27"/>
          <p:cNvSpPr txBox="1">
            <a:spLocks noChangeArrowheads="1"/>
          </p:cNvSpPr>
          <p:nvPr/>
        </p:nvSpPr>
        <p:spPr bwMode="auto">
          <a:xfrm>
            <a:off x="5146675" y="5573713"/>
            <a:ext cx="3025775"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东路军战绩辉煌</a:t>
            </a:r>
          </a:p>
        </p:txBody>
      </p:sp>
      <p:sp>
        <p:nvSpPr>
          <p:cNvPr id="43036" name="Text Box 28"/>
          <p:cNvSpPr txBox="1">
            <a:spLocks noChangeArrowheads="1"/>
          </p:cNvSpPr>
          <p:nvPr/>
        </p:nvSpPr>
        <p:spPr bwMode="auto">
          <a:xfrm>
            <a:off x="2514600" y="533400"/>
            <a:ext cx="5256213"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人民解放军百万大军横渡长江</a:t>
            </a:r>
          </a:p>
        </p:txBody>
      </p:sp>
      <p:sp>
        <p:nvSpPr>
          <p:cNvPr id="43037" name="AutoShape 29"/>
          <p:cNvSpPr>
            <a:spLocks/>
          </p:cNvSpPr>
          <p:nvPr/>
        </p:nvSpPr>
        <p:spPr bwMode="auto">
          <a:xfrm>
            <a:off x="6248400" y="1828800"/>
            <a:ext cx="304800" cy="1752600"/>
          </a:xfrm>
          <a:prstGeom prst="leftBrace">
            <a:avLst>
              <a:gd name="adj1" fmla="val 47917"/>
              <a:gd name="adj2" fmla="val 50000"/>
            </a:avLst>
          </a:prstGeom>
          <a:noFill/>
          <a:ln w="38100">
            <a:solidFill>
              <a:srgbClr val="E12BBA"/>
            </a:solidFill>
            <a:round/>
            <a:headEnd/>
            <a:tailEnd/>
          </a:ln>
        </p:spPr>
        <p:txBody>
          <a:bodyPr wrap="none" anchor="ctr"/>
          <a:lstStyle/>
          <a:p>
            <a:endParaRPr lang="zh-CN" altLang="zh-CN">
              <a:latin typeface="Times New Roman" pitchFamily="18" charset="0"/>
            </a:endParaRPr>
          </a:p>
        </p:txBody>
      </p:sp>
      <p:sp>
        <p:nvSpPr>
          <p:cNvPr id="43040" name="Text Box 32"/>
          <p:cNvSpPr txBox="1">
            <a:spLocks noChangeArrowheads="1"/>
          </p:cNvSpPr>
          <p:nvPr/>
        </p:nvSpPr>
        <p:spPr bwMode="auto">
          <a:xfrm>
            <a:off x="6588125" y="1447800"/>
            <a:ext cx="1728788"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渡江区域</a:t>
            </a:r>
          </a:p>
        </p:txBody>
      </p:sp>
      <p:sp>
        <p:nvSpPr>
          <p:cNvPr id="43041" name="Text Box 33"/>
          <p:cNvSpPr txBox="1">
            <a:spLocks noChangeArrowheads="1"/>
          </p:cNvSpPr>
          <p:nvPr/>
        </p:nvSpPr>
        <p:spPr bwMode="auto">
          <a:xfrm>
            <a:off x="6588125" y="2133600"/>
            <a:ext cx="2087563"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rPr>
              <a:t>战役全局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430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43016"/>
                                        </p:tgtEl>
                                        <p:attrNameLst>
                                          <p:attrName>style.visibility</p:attrName>
                                        </p:attrNameLst>
                                      </p:cBhvr>
                                      <p:to>
                                        <p:strVal val="visible"/>
                                      </p:to>
                                    </p:set>
                                    <p:animEffect transition="in" filter="dissolve">
                                      <p:cBhvr>
                                        <p:cTn id="11" dur="500"/>
                                        <p:tgtEl>
                                          <p:spTgt spid="430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75"/>
                                  </p:iterate>
                                  <p:childTnLst>
                                    <p:set>
                                      <p:cBhvr>
                                        <p:cTn id="15" dur="1" fill="hold">
                                          <p:stCondLst>
                                            <p:cond delay="74"/>
                                          </p:stCondLst>
                                        </p:cTn>
                                        <p:tgtEl>
                                          <p:spTgt spid="430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75"/>
                                  </p:iterate>
                                  <p:childTnLst>
                                    <p:set>
                                      <p:cBhvr>
                                        <p:cTn id="19" dur="1" fill="hold">
                                          <p:stCondLst>
                                            <p:cond delay="74"/>
                                          </p:stCondLst>
                                        </p:cTn>
                                        <p:tgtEl>
                                          <p:spTgt spid="430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75"/>
                                  </p:iterate>
                                  <p:childTnLst>
                                    <p:set>
                                      <p:cBhvr>
                                        <p:cTn id="23" dur="1" fill="hold">
                                          <p:stCondLst>
                                            <p:cond delay="74"/>
                                          </p:stCondLst>
                                        </p:cTn>
                                        <p:tgtEl>
                                          <p:spTgt spid="430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75"/>
                                  </p:iterate>
                                  <p:childTnLst>
                                    <p:set>
                                      <p:cBhvr>
                                        <p:cTn id="27" dur="1" fill="hold">
                                          <p:stCondLst>
                                            <p:cond delay="74"/>
                                          </p:stCondLst>
                                        </p:cTn>
                                        <p:tgtEl>
                                          <p:spTgt spid="430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75"/>
                                  </p:iterate>
                                  <p:childTnLst>
                                    <p:set>
                                      <p:cBhvr>
                                        <p:cTn id="31" dur="1" fill="hold">
                                          <p:stCondLst>
                                            <p:cond delay="74"/>
                                          </p:stCondLst>
                                        </p:cTn>
                                        <p:tgtEl>
                                          <p:spTgt spid="4301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75"/>
                                  </p:iterate>
                                  <p:childTnLst>
                                    <p:set>
                                      <p:cBhvr>
                                        <p:cTn id="35" dur="1" fill="hold">
                                          <p:stCondLst>
                                            <p:cond delay="74"/>
                                          </p:stCondLst>
                                        </p:cTn>
                                        <p:tgtEl>
                                          <p:spTgt spid="4301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75"/>
                                  </p:iterate>
                                  <p:childTnLst>
                                    <p:set>
                                      <p:cBhvr>
                                        <p:cTn id="39" dur="1" fill="hold">
                                          <p:stCondLst>
                                            <p:cond delay="74"/>
                                          </p:stCondLst>
                                        </p:cTn>
                                        <p:tgtEl>
                                          <p:spTgt spid="4302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3037"/>
                                        </p:tgtEl>
                                        <p:attrNameLst>
                                          <p:attrName>style.visibility</p:attrName>
                                        </p:attrNameLst>
                                      </p:cBhvr>
                                      <p:to>
                                        <p:strVal val="visible"/>
                                      </p:to>
                                    </p:set>
                                    <p:anim calcmode="lin" valueType="num">
                                      <p:cBhvr additive="base">
                                        <p:cTn id="44" dur="500" fill="hold"/>
                                        <p:tgtEl>
                                          <p:spTgt spid="43037"/>
                                        </p:tgtEl>
                                        <p:attrNameLst>
                                          <p:attrName>ppt_x</p:attrName>
                                        </p:attrNameLst>
                                      </p:cBhvr>
                                      <p:tavLst>
                                        <p:tav tm="0">
                                          <p:val>
                                            <p:strVal val="0-#ppt_w/2"/>
                                          </p:val>
                                        </p:tav>
                                        <p:tav tm="100000">
                                          <p:val>
                                            <p:strVal val="#ppt_x"/>
                                          </p:val>
                                        </p:tav>
                                      </p:tavLst>
                                    </p:anim>
                                    <p:anim calcmode="lin" valueType="num">
                                      <p:cBhvr additive="base">
                                        <p:cTn id="45" dur="500" fill="hold"/>
                                        <p:tgtEl>
                                          <p:spTgt spid="4303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3" fill="hold" grpId="0" nodeType="clickEffect">
                                  <p:stCondLst>
                                    <p:cond delay="0"/>
                                  </p:stCondLst>
                                  <p:childTnLst>
                                    <p:set>
                                      <p:cBhvr>
                                        <p:cTn id="49" dur="1" fill="hold">
                                          <p:stCondLst>
                                            <p:cond delay="0"/>
                                          </p:stCondLst>
                                        </p:cTn>
                                        <p:tgtEl>
                                          <p:spTgt spid="43040"/>
                                        </p:tgtEl>
                                        <p:attrNameLst>
                                          <p:attrName>style.visibility</p:attrName>
                                        </p:attrNameLst>
                                      </p:cBhvr>
                                      <p:to>
                                        <p:strVal val="visible"/>
                                      </p:to>
                                    </p:set>
                                    <p:anim calcmode="lin" valueType="num">
                                      <p:cBhvr additive="base">
                                        <p:cTn id="50" dur="500" fill="hold"/>
                                        <p:tgtEl>
                                          <p:spTgt spid="43040"/>
                                        </p:tgtEl>
                                        <p:attrNameLst>
                                          <p:attrName>ppt_x</p:attrName>
                                        </p:attrNameLst>
                                      </p:cBhvr>
                                      <p:tavLst>
                                        <p:tav tm="0">
                                          <p:val>
                                            <p:strVal val="1+#ppt_w/2"/>
                                          </p:val>
                                        </p:tav>
                                        <p:tav tm="100000">
                                          <p:val>
                                            <p:strVal val="#ppt_x"/>
                                          </p:val>
                                        </p:tav>
                                      </p:tavLst>
                                    </p:anim>
                                    <p:anim calcmode="lin" valueType="num">
                                      <p:cBhvr additive="base">
                                        <p:cTn id="51" dur="500" fill="hold"/>
                                        <p:tgtEl>
                                          <p:spTgt spid="43040"/>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3" fill="hold" grpId="0" nodeType="clickEffect">
                                  <p:stCondLst>
                                    <p:cond delay="0"/>
                                  </p:stCondLst>
                                  <p:childTnLst>
                                    <p:set>
                                      <p:cBhvr>
                                        <p:cTn id="55" dur="1" fill="hold">
                                          <p:stCondLst>
                                            <p:cond delay="0"/>
                                          </p:stCondLst>
                                        </p:cTn>
                                        <p:tgtEl>
                                          <p:spTgt spid="43041"/>
                                        </p:tgtEl>
                                        <p:attrNameLst>
                                          <p:attrName>style.visibility</p:attrName>
                                        </p:attrNameLst>
                                      </p:cBhvr>
                                      <p:to>
                                        <p:strVal val="visible"/>
                                      </p:to>
                                    </p:set>
                                    <p:anim calcmode="lin" valueType="num">
                                      <p:cBhvr additive="base">
                                        <p:cTn id="56" dur="500" fill="hold"/>
                                        <p:tgtEl>
                                          <p:spTgt spid="43041"/>
                                        </p:tgtEl>
                                        <p:attrNameLst>
                                          <p:attrName>ppt_x</p:attrName>
                                        </p:attrNameLst>
                                      </p:cBhvr>
                                      <p:tavLst>
                                        <p:tav tm="0">
                                          <p:val>
                                            <p:strVal val="1+#ppt_w/2"/>
                                          </p:val>
                                        </p:tav>
                                        <p:tav tm="100000">
                                          <p:val>
                                            <p:strVal val="#ppt_x"/>
                                          </p:val>
                                        </p:tav>
                                      </p:tavLst>
                                    </p:anim>
                                    <p:anim calcmode="lin" valueType="num">
                                      <p:cBhvr additive="base">
                                        <p:cTn id="57" dur="500" fill="hold"/>
                                        <p:tgtEl>
                                          <p:spTgt spid="43041"/>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3" fill="hold" grpId="0" nodeType="clickEffect">
                                  <p:stCondLst>
                                    <p:cond delay="0"/>
                                  </p:stCondLst>
                                  <p:childTnLst>
                                    <p:set>
                                      <p:cBhvr>
                                        <p:cTn id="61" dur="1" fill="hold">
                                          <p:stCondLst>
                                            <p:cond delay="0"/>
                                          </p:stCondLst>
                                        </p:cTn>
                                        <p:tgtEl>
                                          <p:spTgt spid="43028"/>
                                        </p:tgtEl>
                                        <p:attrNameLst>
                                          <p:attrName>style.visibility</p:attrName>
                                        </p:attrNameLst>
                                      </p:cBhvr>
                                      <p:to>
                                        <p:strVal val="visible"/>
                                      </p:to>
                                    </p:set>
                                    <p:anim calcmode="lin" valueType="num">
                                      <p:cBhvr additive="base">
                                        <p:cTn id="62" dur="500" fill="hold"/>
                                        <p:tgtEl>
                                          <p:spTgt spid="43028"/>
                                        </p:tgtEl>
                                        <p:attrNameLst>
                                          <p:attrName>ppt_x</p:attrName>
                                        </p:attrNameLst>
                                      </p:cBhvr>
                                      <p:tavLst>
                                        <p:tav tm="0">
                                          <p:val>
                                            <p:strVal val="1+#ppt_w/2"/>
                                          </p:val>
                                        </p:tav>
                                        <p:tav tm="100000">
                                          <p:val>
                                            <p:strVal val="#ppt_x"/>
                                          </p:val>
                                        </p:tav>
                                      </p:tavLst>
                                    </p:anim>
                                    <p:anim calcmode="lin" valueType="num">
                                      <p:cBhvr additive="base">
                                        <p:cTn id="63" dur="500" fill="hold"/>
                                        <p:tgtEl>
                                          <p:spTgt spid="43028"/>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3" fill="hold" grpId="0" nodeType="clickEffect">
                                  <p:stCondLst>
                                    <p:cond delay="0"/>
                                  </p:stCondLst>
                                  <p:childTnLst>
                                    <p:set>
                                      <p:cBhvr>
                                        <p:cTn id="67" dur="1" fill="hold">
                                          <p:stCondLst>
                                            <p:cond delay="0"/>
                                          </p:stCondLst>
                                        </p:cTn>
                                        <p:tgtEl>
                                          <p:spTgt spid="43029"/>
                                        </p:tgtEl>
                                        <p:attrNameLst>
                                          <p:attrName>style.visibility</p:attrName>
                                        </p:attrNameLst>
                                      </p:cBhvr>
                                      <p:to>
                                        <p:strVal val="visible"/>
                                      </p:to>
                                    </p:set>
                                    <p:anim calcmode="lin" valueType="num">
                                      <p:cBhvr additive="base">
                                        <p:cTn id="68" dur="500" fill="hold"/>
                                        <p:tgtEl>
                                          <p:spTgt spid="43029"/>
                                        </p:tgtEl>
                                        <p:attrNameLst>
                                          <p:attrName>ppt_x</p:attrName>
                                        </p:attrNameLst>
                                      </p:cBhvr>
                                      <p:tavLst>
                                        <p:tav tm="0">
                                          <p:val>
                                            <p:strVal val="1+#ppt_w/2"/>
                                          </p:val>
                                        </p:tav>
                                        <p:tav tm="100000">
                                          <p:val>
                                            <p:strVal val="#ppt_x"/>
                                          </p:val>
                                        </p:tav>
                                      </p:tavLst>
                                    </p:anim>
                                    <p:anim calcmode="lin" valueType="num">
                                      <p:cBhvr additive="base">
                                        <p:cTn id="69" dur="500" fill="hold"/>
                                        <p:tgtEl>
                                          <p:spTgt spid="43029"/>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3024"/>
                                        </p:tgtEl>
                                        <p:attrNameLst>
                                          <p:attrName>style.visibility</p:attrName>
                                        </p:attrNameLst>
                                      </p:cBhvr>
                                      <p:to>
                                        <p:strVal val="visible"/>
                                      </p:to>
                                    </p:set>
                                    <p:anim calcmode="lin" valueType="num">
                                      <p:cBhvr additive="base">
                                        <p:cTn id="74" dur="500" fill="hold"/>
                                        <p:tgtEl>
                                          <p:spTgt spid="43024"/>
                                        </p:tgtEl>
                                        <p:attrNameLst>
                                          <p:attrName>ppt_x</p:attrName>
                                        </p:attrNameLst>
                                      </p:cBhvr>
                                      <p:tavLst>
                                        <p:tav tm="0">
                                          <p:val>
                                            <p:strVal val="0-#ppt_w/2"/>
                                          </p:val>
                                        </p:tav>
                                        <p:tav tm="100000">
                                          <p:val>
                                            <p:strVal val="#ppt_x"/>
                                          </p:val>
                                        </p:tav>
                                      </p:tavLst>
                                    </p:anim>
                                    <p:anim calcmode="lin" valueType="num">
                                      <p:cBhvr additive="base">
                                        <p:cTn id="75" dur="500" fill="hold"/>
                                        <p:tgtEl>
                                          <p:spTgt spid="4302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43019"/>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iterate type="lt">
                                    <p:tmAbs val="75"/>
                                  </p:iterate>
                                  <p:childTnLst>
                                    <p:set>
                                      <p:cBhvr>
                                        <p:cTn id="83" dur="1" fill="hold">
                                          <p:stCondLst>
                                            <p:cond delay="74"/>
                                          </p:stCondLst>
                                        </p:cTn>
                                        <p:tgtEl>
                                          <p:spTgt spid="43030"/>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43020"/>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75"/>
                                  </p:iterate>
                                  <p:childTnLst>
                                    <p:set>
                                      <p:cBhvr>
                                        <p:cTn id="91" dur="1" fill="hold">
                                          <p:stCondLst>
                                            <p:cond delay="74"/>
                                          </p:stCondLst>
                                        </p:cTn>
                                        <p:tgtEl>
                                          <p:spTgt spid="43031"/>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499"/>
                                          </p:stCondLst>
                                        </p:cTn>
                                        <p:tgtEl>
                                          <p:spTgt spid="43021"/>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75"/>
                                  </p:iterate>
                                  <p:childTnLst>
                                    <p:set>
                                      <p:cBhvr>
                                        <p:cTn id="99" dur="1" fill="hold">
                                          <p:stCondLst>
                                            <p:cond delay="74"/>
                                          </p:stCondLst>
                                        </p:cTn>
                                        <p:tgtEl>
                                          <p:spTgt spid="43035"/>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iterate type="lt">
                                    <p:tmAbs val="75"/>
                                  </p:iterate>
                                  <p:childTnLst>
                                    <p:set>
                                      <p:cBhvr>
                                        <p:cTn id="103" dur="1" fill="hold">
                                          <p:stCondLst>
                                            <p:cond delay="74"/>
                                          </p:stCondLst>
                                        </p:cTn>
                                        <p:tgtEl>
                                          <p:spTgt spid="43032"/>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75"/>
                                  </p:iterate>
                                  <p:childTnLst>
                                    <p:set>
                                      <p:cBhvr>
                                        <p:cTn id="107" dur="1" fill="hold">
                                          <p:stCondLst>
                                            <p:cond delay="74"/>
                                          </p:stCondLst>
                                        </p:cTn>
                                        <p:tgtEl>
                                          <p:spTgt spid="43033"/>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iterate type="lt">
                                    <p:tmAbs val="75"/>
                                  </p:iterate>
                                  <p:childTnLst>
                                    <p:set>
                                      <p:cBhvr>
                                        <p:cTn id="111" dur="1" fill="hold">
                                          <p:stCondLst>
                                            <p:cond delay="74"/>
                                          </p:stCondLst>
                                        </p:cTn>
                                        <p:tgtEl>
                                          <p:spTgt spid="43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utoUpdateAnimBg="0"/>
      <p:bldP spid="43015" grpId="0" autoUpdateAnimBg="0"/>
      <p:bldP spid="43016" grpId="0" animBg="1"/>
      <p:bldP spid="43017" grpId="0" autoUpdateAnimBg="0"/>
      <p:bldP spid="43018" grpId="0" autoUpdateAnimBg="0"/>
      <p:bldP spid="43019" grpId="0" autoUpdateAnimBg="0"/>
      <p:bldP spid="43020" grpId="0" autoUpdateAnimBg="0"/>
      <p:bldP spid="43021" grpId="0" autoUpdateAnimBg="0"/>
      <p:bldP spid="43022" grpId="0" autoUpdateAnimBg="0"/>
      <p:bldP spid="43023" grpId="0" autoUpdateAnimBg="0"/>
      <p:bldP spid="43024" grpId="0" animBg="1"/>
      <p:bldP spid="43027" grpId="0" autoUpdateAnimBg="0"/>
      <p:bldP spid="43028" grpId="0" autoUpdateAnimBg="0"/>
      <p:bldP spid="43029" grpId="0" autoUpdateAnimBg="0"/>
      <p:bldP spid="43030" grpId="0" autoUpdateAnimBg="0"/>
      <p:bldP spid="43031" grpId="0" autoUpdateAnimBg="0"/>
      <p:bldP spid="43032" grpId="0" autoUpdateAnimBg="0"/>
      <p:bldP spid="43033" grpId="0" autoUpdateAnimBg="0"/>
      <p:bldP spid="43034" grpId="0" autoUpdateAnimBg="0"/>
      <p:bldP spid="43035" grpId="0" autoUpdateAnimBg="0"/>
      <p:bldP spid="43036" grpId="0" autoUpdateAnimBg="0"/>
      <p:bldP spid="43037" grpId="0" animBg="1"/>
      <p:bldP spid="43040" grpId="0" autoUpdateAnimBg="0"/>
      <p:bldP spid="43041"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Text Box 6"/>
          <p:cNvSpPr txBox="1">
            <a:spLocks noChangeArrowheads="1"/>
          </p:cNvSpPr>
          <p:nvPr/>
        </p:nvSpPr>
        <p:spPr bwMode="auto">
          <a:xfrm>
            <a:off x="611188" y="620713"/>
            <a:ext cx="8207375" cy="519112"/>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        </a:t>
            </a:r>
          </a:p>
        </p:txBody>
      </p:sp>
      <p:sp>
        <p:nvSpPr>
          <p:cNvPr id="55303" name="Text Box 7"/>
          <p:cNvSpPr txBox="1">
            <a:spLocks noChangeArrowheads="1"/>
          </p:cNvSpPr>
          <p:nvPr/>
        </p:nvSpPr>
        <p:spPr bwMode="auto">
          <a:xfrm>
            <a:off x="1828800" y="152400"/>
            <a:ext cx="5759450" cy="701675"/>
          </a:xfrm>
          <a:prstGeom prst="rect">
            <a:avLst/>
          </a:prstGeom>
          <a:noFill/>
          <a:ln w="9525">
            <a:noFill/>
            <a:miter lim="800000"/>
            <a:headEnd/>
            <a:tailEnd/>
          </a:ln>
        </p:spPr>
        <p:txBody>
          <a:bodyPr>
            <a:spAutoFit/>
          </a:bodyPr>
          <a:lstStyle/>
          <a:p>
            <a:pPr>
              <a:spcBef>
                <a:spcPct val="50000"/>
              </a:spcBef>
            </a:pPr>
            <a:r>
              <a:rPr lang="zh-CN" altLang="en-US" sz="4000" b="1">
                <a:solidFill>
                  <a:srgbClr val="FF0000"/>
                </a:solidFill>
                <a:latin typeface="Times New Roman" pitchFamily="18" charset="0"/>
              </a:rPr>
              <a:t>问题探究</a:t>
            </a:r>
            <a:r>
              <a:rPr lang="zh-CN" altLang="en-US" sz="2800" b="1">
                <a:solidFill>
                  <a:srgbClr val="FF0000"/>
                </a:solidFill>
                <a:latin typeface="Times New Roman" pitchFamily="18" charset="0"/>
              </a:rPr>
              <a:t>（</a:t>
            </a:r>
            <a:r>
              <a:rPr lang="zh-CN" altLang="en-US" sz="3200" b="1">
                <a:solidFill>
                  <a:srgbClr val="FF0000"/>
                </a:solidFill>
                <a:latin typeface="Times New Roman" pitchFamily="18" charset="0"/>
              </a:rPr>
              <a:t>小组讨论）</a:t>
            </a:r>
          </a:p>
        </p:txBody>
      </p:sp>
      <p:sp>
        <p:nvSpPr>
          <p:cNvPr id="55304" name="Text Box 8"/>
          <p:cNvSpPr txBox="1">
            <a:spLocks noChangeArrowheads="1"/>
          </p:cNvSpPr>
          <p:nvPr/>
        </p:nvSpPr>
        <p:spPr bwMode="auto">
          <a:xfrm>
            <a:off x="457200" y="914400"/>
            <a:ext cx="7488238" cy="519113"/>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1</a:t>
            </a:r>
            <a:r>
              <a:rPr lang="zh-CN" altLang="en-US" sz="2800" b="1">
                <a:latin typeface="Times New Roman" pitchFamily="18" charset="0"/>
              </a:rPr>
              <a:t>、本文主体部分的三个层次是怎样衔接的？</a:t>
            </a:r>
          </a:p>
        </p:txBody>
      </p:sp>
      <p:sp>
        <p:nvSpPr>
          <p:cNvPr id="55305" name="Text Box 9"/>
          <p:cNvSpPr txBox="1">
            <a:spLocks noChangeArrowheads="1"/>
          </p:cNvSpPr>
          <p:nvPr/>
        </p:nvSpPr>
        <p:spPr bwMode="auto">
          <a:xfrm>
            <a:off x="533400" y="4083050"/>
            <a:ext cx="8137525" cy="946150"/>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     2</a:t>
            </a:r>
            <a:r>
              <a:rPr lang="zh-CN" altLang="en-US" sz="2800" b="1">
                <a:latin typeface="Times New Roman" pitchFamily="18" charset="0"/>
              </a:rPr>
              <a:t>、找出本文的</a:t>
            </a:r>
            <a:r>
              <a:rPr lang="zh-CN" altLang="en-US" sz="2800" b="1">
                <a:solidFill>
                  <a:srgbClr val="FF0000"/>
                </a:solidFill>
                <a:latin typeface="Times New Roman" pitchFamily="18" charset="0"/>
              </a:rPr>
              <a:t>议论</a:t>
            </a:r>
            <a:r>
              <a:rPr lang="zh-CN" altLang="en-US" sz="2800" b="1">
                <a:latin typeface="Times New Roman" pitchFamily="18" charset="0"/>
              </a:rPr>
              <a:t>句，看看它属消息结构的哪个部分，有什么表达效果？</a:t>
            </a:r>
          </a:p>
        </p:txBody>
      </p:sp>
      <p:sp>
        <p:nvSpPr>
          <p:cNvPr id="55306" name="Text Box 10"/>
          <p:cNvSpPr txBox="1">
            <a:spLocks noChangeArrowheads="1"/>
          </p:cNvSpPr>
          <p:nvPr/>
        </p:nvSpPr>
        <p:spPr bwMode="auto">
          <a:xfrm>
            <a:off x="533400" y="1447800"/>
            <a:ext cx="8101013" cy="2441575"/>
          </a:xfrm>
          <a:prstGeom prst="rect">
            <a:avLst/>
          </a:prstGeom>
          <a:noFill/>
          <a:ln w="9525">
            <a:noFill/>
            <a:miter lim="800000"/>
            <a:headEnd/>
            <a:tailEnd/>
          </a:ln>
        </p:spPr>
        <p:txBody>
          <a:bodyPr>
            <a:spAutoFit/>
          </a:bodyPr>
          <a:lstStyle/>
          <a:p>
            <a:pPr>
              <a:spcBef>
                <a:spcPct val="50000"/>
              </a:spcBef>
            </a:pPr>
            <a:r>
              <a:rPr lang="en-US" altLang="zh-CN" sz="2800" b="1">
                <a:solidFill>
                  <a:srgbClr val="0033CC"/>
                </a:solidFill>
                <a:latin typeface="Times New Roman" pitchFamily="18" charset="0"/>
              </a:rPr>
              <a:t> </a:t>
            </a:r>
            <a:r>
              <a:rPr lang="zh-CN" altLang="en-US" sz="2800" b="1">
                <a:solidFill>
                  <a:srgbClr val="0033CC"/>
                </a:solidFill>
                <a:latin typeface="Times New Roman" pitchFamily="18" charset="0"/>
              </a:rPr>
              <a:t>第二层开头</a:t>
            </a:r>
            <a:r>
              <a:rPr lang="zh-CN" altLang="en-US" sz="2800" b="1">
                <a:solidFill>
                  <a:srgbClr val="0033CC"/>
                </a:solidFill>
              </a:rPr>
              <a:t>“</a:t>
            </a:r>
            <a:r>
              <a:rPr lang="zh-CN" altLang="en-US" sz="2800" b="1">
                <a:solidFill>
                  <a:srgbClr val="0033CC"/>
                </a:solidFill>
                <a:latin typeface="Times New Roman" pitchFamily="18" charset="0"/>
              </a:rPr>
              <a:t>二十日下午五时起</a:t>
            </a:r>
            <a:r>
              <a:rPr lang="zh-CN" altLang="en-US" sz="2800" b="1">
                <a:solidFill>
                  <a:srgbClr val="0033CC"/>
                </a:solidFill>
              </a:rPr>
              <a:t>”</a:t>
            </a:r>
            <a:r>
              <a:rPr lang="zh-CN" altLang="en-US" sz="2800" b="1">
                <a:solidFill>
                  <a:srgbClr val="0033CC"/>
                </a:solidFill>
                <a:latin typeface="Times New Roman" pitchFamily="18" charset="0"/>
              </a:rPr>
              <a:t>与第一层开头</a:t>
            </a:r>
            <a:r>
              <a:rPr lang="zh-CN" altLang="en-US" sz="2800" b="1">
                <a:solidFill>
                  <a:srgbClr val="0033CC"/>
                </a:solidFill>
              </a:rPr>
              <a:t>“</a:t>
            </a:r>
            <a:r>
              <a:rPr lang="zh-CN" altLang="en-US" sz="2800" b="1">
                <a:solidFill>
                  <a:srgbClr val="0033CC"/>
                </a:solidFill>
                <a:latin typeface="Times New Roman" pitchFamily="18" charset="0"/>
              </a:rPr>
              <a:t>二十日夜起</a:t>
            </a:r>
            <a:r>
              <a:rPr lang="zh-CN" altLang="en-US" sz="2800" b="1">
                <a:solidFill>
                  <a:srgbClr val="0033CC"/>
                </a:solidFill>
              </a:rPr>
              <a:t>”</a:t>
            </a:r>
            <a:r>
              <a:rPr lang="zh-CN" altLang="en-US" sz="2800" b="1">
                <a:solidFill>
                  <a:srgbClr val="0033CC"/>
                </a:solidFill>
                <a:latin typeface="Times New Roman" pitchFamily="18" charset="0"/>
              </a:rPr>
              <a:t>紧相衔接；</a:t>
            </a:r>
          </a:p>
          <a:p>
            <a:pPr>
              <a:spcBef>
                <a:spcPct val="50000"/>
              </a:spcBef>
            </a:pPr>
            <a:r>
              <a:rPr lang="zh-CN" altLang="en-US" sz="2800" b="1">
                <a:solidFill>
                  <a:srgbClr val="0033CC"/>
                </a:solidFill>
                <a:latin typeface="Times New Roman" pitchFamily="18" charset="0"/>
              </a:rPr>
              <a:t>第三层开头</a:t>
            </a:r>
            <a:r>
              <a:rPr lang="zh-CN" altLang="en-US" sz="2800" b="1">
                <a:solidFill>
                  <a:srgbClr val="0033CC"/>
                </a:solidFill>
              </a:rPr>
              <a:t>“</a:t>
            </a:r>
            <a:r>
              <a:rPr lang="zh-CN" altLang="en-US" sz="2800" b="1">
                <a:solidFill>
                  <a:srgbClr val="0033CC"/>
                </a:solidFill>
                <a:latin typeface="Times New Roman" pitchFamily="18" charset="0"/>
              </a:rPr>
              <a:t>不料正是汤恩伯到芜湖的那一天</a:t>
            </a:r>
            <a:r>
              <a:rPr lang="en-US" altLang="zh-CN" sz="2800" b="1">
                <a:solidFill>
                  <a:srgbClr val="0033CC"/>
                </a:solidFill>
              </a:rPr>
              <a:t>……</a:t>
            </a:r>
            <a:r>
              <a:rPr lang="zh-CN" altLang="en-US" sz="2800" b="1">
                <a:solidFill>
                  <a:srgbClr val="0033CC"/>
                </a:solidFill>
                <a:latin typeface="Times New Roman" pitchFamily="18" charset="0"/>
              </a:rPr>
              <a:t>我军突破了</a:t>
            </a:r>
            <a:r>
              <a:rPr lang="zh-CN" altLang="en-US" sz="2800" b="1">
                <a:solidFill>
                  <a:srgbClr val="0033CC"/>
                </a:solidFill>
              </a:rPr>
              <a:t>”</a:t>
            </a:r>
            <a:r>
              <a:rPr lang="zh-CN" altLang="en-US" sz="2800" b="1">
                <a:solidFill>
                  <a:srgbClr val="0033CC"/>
                </a:solidFill>
                <a:latin typeface="Times New Roman" pitchFamily="18" charset="0"/>
              </a:rPr>
              <a:t>一句起了</a:t>
            </a:r>
            <a:r>
              <a:rPr lang="zh-CN" altLang="en-US" sz="2800" b="1">
                <a:solidFill>
                  <a:srgbClr val="FF0000"/>
                </a:solidFill>
                <a:latin typeface="Times New Roman" pitchFamily="18" charset="0"/>
              </a:rPr>
              <a:t>承上启下</a:t>
            </a:r>
            <a:r>
              <a:rPr lang="zh-CN" altLang="en-US" sz="2800" b="1">
                <a:solidFill>
                  <a:srgbClr val="0033CC"/>
                </a:solidFill>
                <a:latin typeface="Times New Roman" pitchFamily="18" charset="0"/>
              </a:rPr>
              <a:t>的作用，把第二层与第三层衔接起来了。</a:t>
            </a:r>
          </a:p>
        </p:txBody>
      </p:sp>
      <p:sp>
        <p:nvSpPr>
          <p:cNvPr id="55307" name="Text Box 11"/>
          <p:cNvSpPr txBox="1">
            <a:spLocks noChangeArrowheads="1"/>
          </p:cNvSpPr>
          <p:nvPr/>
        </p:nvSpPr>
        <p:spPr bwMode="auto">
          <a:xfrm>
            <a:off x="609600" y="5181600"/>
            <a:ext cx="8208963" cy="1160463"/>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latin typeface="Times New Roman" pitchFamily="18" charset="0"/>
              </a:rPr>
              <a:t>        </a:t>
            </a:r>
            <a:r>
              <a:rPr lang="en-US" altLang="zh-CN" sz="2800" b="1">
                <a:solidFill>
                  <a:srgbClr val="FF0000"/>
                </a:solidFill>
              </a:rPr>
              <a:t>“</a:t>
            </a:r>
            <a:r>
              <a:rPr lang="zh-CN" altLang="en-US" sz="2800" b="1">
                <a:solidFill>
                  <a:srgbClr val="FF0000"/>
                </a:solidFill>
                <a:latin typeface="Times New Roman" pitchFamily="18" charset="0"/>
              </a:rPr>
              <a:t>此种情况</a:t>
            </a:r>
            <a:r>
              <a:rPr lang="en-US" altLang="zh-CN" sz="2800" b="1">
                <a:solidFill>
                  <a:srgbClr val="FF0000"/>
                </a:solidFill>
              </a:rPr>
              <a:t>……</a:t>
            </a:r>
            <a:r>
              <a:rPr lang="zh-CN" altLang="en-US" sz="2800" b="1">
                <a:solidFill>
                  <a:srgbClr val="FF0000"/>
                </a:solidFill>
                <a:latin typeface="Times New Roman" pitchFamily="18" charset="0"/>
              </a:rPr>
              <a:t>都很泄气</a:t>
            </a:r>
            <a:r>
              <a:rPr lang="zh-CN" altLang="en-US" sz="2800" b="1">
                <a:solidFill>
                  <a:srgbClr val="FF0000"/>
                </a:solidFill>
              </a:rPr>
              <a:t>”</a:t>
            </a:r>
            <a:r>
              <a:rPr lang="zh-CN" altLang="en-US" sz="2800" b="1">
                <a:solidFill>
                  <a:srgbClr val="0033CC"/>
                </a:solidFill>
                <a:latin typeface="Times New Roman" pitchFamily="18" charset="0"/>
              </a:rPr>
              <a:t>。属</a:t>
            </a:r>
            <a:r>
              <a:rPr lang="zh-CN" altLang="en-US" sz="2800" b="1">
                <a:solidFill>
                  <a:srgbClr val="0033CC"/>
                </a:solidFill>
              </a:rPr>
              <a:t>“</a:t>
            </a:r>
            <a:r>
              <a:rPr lang="zh-CN" altLang="en-US" sz="2800" b="1">
                <a:solidFill>
                  <a:srgbClr val="FF0000"/>
                </a:solidFill>
                <a:latin typeface="Times New Roman" pitchFamily="18" charset="0"/>
              </a:rPr>
              <a:t>背景</a:t>
            </a:r>
            <a:r>
              <a:rPr lang="zh-CN" altLang="en-US" sz="2800" b="1">
                <a:solidFill>
                  <a:srgbClr val="0033CC"/>
                </a:solidFill>
              </a:rPr>
              <a:t>”</a:t>
            </a:r>
            <a:r>
              <a:rPr lang="zh-CN" altLang="en-US" sz="2800" b="1">
                <a:solidFill>
                  <a:srgbClr val="0033CC"/>
                </a:solidFill>
                <a:latin typeface="Times New Roman" pitchFamily="18" charset="0"/>
              </a:rPr>
              <a:t>部分。</a:t>
            </a:r>
          </a:p>
          <a:p>
            <a:pPr>
              <a:spcBef>
                <a:spcPct val="50000"/>
              </a:spcBef>
            </a:pPr>
            <a:r>
              <a:rPr lang="zh-CN" altLang="en-US" sz="2800" b="1">
                <a:solidFill>
                  <a:srgbClr val="0033CC"/>
                </a:solidFill>
                <a:latin typeface="Times New Roman" pitchFamily="18" charset="0"/>
              </a:rPr>
              <a:t>作用：分析了敌溃我胜的原因，突出了文章中心。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5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553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553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553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5306"/>
                                        </p:tgtEl>
                                        <p:attrNameLst>
                                          <p:attrName>style.visibility</p:attrName>
                                        </p:attrNameLst>
                                      </p:cBhvr>
                                      <p:to>
                                        <p:strVal val="visible"/>
                                      </p:to>
                                    </p:set>
                                    <p:animEffect transition="in" filter="checkerboard(across)">
                                      <p:cBhvr>
                                        <p:cTn id="23" dur="500"/>
                                        <p:tgtEl>
                                          <p:spTgt spid="5530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75"/>
                                  </p:iterate>
                                  <p:childTnLst>
                                    <p:set>
                                      <p:cBhvr>
                                        <p:cTn id="27" dur="1" fill="hold">
                                          <p:stCondLst>
                                            <p:cond delay="74"/>
                                          </p:stCondLst>
                                        </p:cTn>
                                        <p:tgtEl>
                                          <p:spTgt spid="553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autoUpdateAnimBg="0"/>
      <p:bldP spid="55303" grpId="0" autoUpdateAnimBg="0"/>
      <p:bldP spid="55304" grpId="0" autoUpdateAnimBg="0"/>
      <p:bldP spid="55305" grpId="0" autoUpdateAnimBg="0"/>
      <p:bldP spid="55306" grpId="0" autoUpdateAnimBg="0"/>
      <p:bldP spid="55307"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Text Box 5"/>
          <p:cNvSpPr txBox="1">
            <a:spLocks noChangeArrowheads="1"/>
          </p:cNvSpPr>
          <p:nvPr/>
        </p:nvSpPr>
        <p:spPr bwMode="auto">
          <a:xfrm>
            <a:off x="2428875" y="0"/>
            <a:ext cx="3168650" cy="701675"/>
          </a:xfrm>
          <a:prstGeom prst="rect">
            <a:avLst/>
          </a:prstGeom>
          <a:noFill/>
          <a:ln w="9525">
            <a:noFill/>
            <a:miter lim="800000"/>
            <a:headEnd/>
            <a:tailEnd/>
          </a:ln>
        </p:spPr>
        <p:txBody>
          <a:bodyPr>
            <a:spAutoFit/>
          </a:bodyPr>
          <a:lstStyle/>
          <a:p>
            <a:pPr>
              <a:spcBef>
                <a:spcPct val="50000"/>
              </a:spcBef>
            </a:pPr>
            <a:r>
              <a:rPr lang="zh-CN" altLang="en-US" sz="4000" b="1">
                <a:solidFill>
                  <a:srgbClr val="FF3300"/>
                </a:solidFill>
                <a:latin typeface="Times New Roman" pitchFamily="18" charset="0"/>
                <a:ea typeface="华文隶书" pitchFamily="2" charset="-122"/>
              </a:rPr>
              <a:t>质疑析疑</a:t>
            </a:r>
          </a:p>
        </p:txBody>
      </p:sp>
      <p:sp>
        <p:nvSpPr>
          <p:cNvPr id="58374" name="Text Box 6"/>
          <p:cNvSpPr txBox="1">
            <a:spLocks noChangeArrowheads="1"/>
          </p:cNvSpPr>
          <p:nvPr/>
        </p:nvSpPr>
        <p:spPr bwMode="auto">
          <a:xfrm>
            <a:off x="785813" y="428625"/>
            <a:ext cx="7704137" cy="519113"/>
          </a:xfrm>
          <a:prstGeom prst="rect">
            <a:avLst/>
          </a:prstGeom>
          <a:noFill/>
          <a:ln w="9525">
            <a:noFill/>
            <a:miter lim="800000"/>
            <a:headEnd/>
            <a:tailEnd/>
          </a:ln>
        </p:spPr>
        <p:txBody>
          <a:bodyPr>
            <a:spAutoFit/>
          </a:bodyPr>
          <a:lstStyle/>
          <a:p>
            <a:pPr>
              <a:spcBef>
                <a:spcPct val="50000"/>
              </a:spcBef>
            </a:pPr>
            <a:r>
              <a:rPr lang="en-US" altLang="zh-CN" sz="2800" b="1">
                <a:solidFill>
                  <a:srgbClr val="2F20EC"/>
                </a:solidFill>
                <a:latin typeface="Times New Roman" pitchFamily="18" charset="0"/>
              </a:rPr>
              <a:t>1</a:t>
            </a:r>
            <a:r>
              <a:rPr lang="zh-CN" altLang="en-US" sz="2800" b="1">
                <a:solidFill>
                  <a:srgbClr val="2F20EC"/>
                </a:solidFill>
                <a:latin typeface="Times New Roman" pitchFamily="18" charset="0"/>
              </a:rPr>
              <a:t>、为什么按中、西、东的顺序叙述？</a:t>
            </a:r>
          </a:p>
        </p:txBody>
      </p:sp>
      <p:sp>
        <p:nvSpPr>
          <p:cNvPr id="58375" name="Text Box 7"/>
          <p:cNvSpPr txBox="1">
            <a:spLocks noChangeArrowheads="1"/>
          </p:cNvSpPr>
          <p:nvPr/>
        </p:nvSpPr>
        <p:spPr bwMode="auto">
          <a:xfrm>
            <a:off x="573088" y="785813"/>
            <a:ext cx="8570912" cy="1800225"/>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      </a:t>
            </a:r>
            <a:r>
              <a:rPr lang="zh-CN" altLang="en-US" sz="2800" b="1">
                <a:latin typeface="Times New Roman" pitchFamily="18" charset="0"/>
              </a:rPr>
              <a:t>中路军首先发起渡江作战，所以先说。西路军和中路军所遇敌情一样，敌军抵抗甚为微弱，而东线敌军抵抗较为顽强，所以西路接着中路说，</a:t>
            </a:r>
            <a:r>
              <a:rPr lang="zh-CN" altLang="en-US" sz="2800" b="1">
                <a:solidFill>
                  <a:srgbClr val="FF0000"/>
                </a:solidFill>
                <a:latin typeface="Times New Roman" pitchFamily="18" charset="0"/>
              </a:rPr>
              <a:t>合在一起，可以议一议</a:t>
            </a:r>
            <a:r>
              <a:rPr lang="zh-CN" altLang="en-US" sz="2800" b="1">
                <a:latin typeface="Times New Roman" pitchFamily="18" charset="0"/>
              </a:rPr>
              <a:t>。最后说东路激战，文势也涌起</a:t>
            </a:r>
            <a:r>
              <a:rPr lang="zh-CN" altLang="en-US" sz="2800" b="1">
                <a:solidFill>
                  <a:srgbClr val="FF0000"/>
                </a:solidFill>
                <a:latin typeface="Times New Roman" pitchFamily="18" charset="0"/>
              </a:rPr>
              <a:t>高潮</a:t>
            </a:r>
            <a:r>
              <a:rPr lang="zh-CN" altLang="en-US" sz="2800" b="1">
                <a:latin typeface="Times New Roman" pitchFamily="18" charset="0"/>
              </a:rPr>
              <a:t>。</a:t>
            </a:r>
          </a:p>
        </p:txBody>
      </p:sp>
      <p:sp>
        <p:nvSpPr>
          <p:cNvPr id="58376" name="Text Box 8"/>
          <p:cNvSpPr txBox="1">
            <a:spLocks noChangeArrowheads="1"/>
          </p:cNvSpPr>
          <p:nvPr/>
        </p:nvSpPr>
        <p:spPr bwMode="auto">
          <a:xfrm>
            <a:off x="785813" y="2500313"/>
            <a:ext cx="8064500" cy="946150"/>
          </a:xfrm>
          <a:prstGeom prst="rect">
            <a:avLst/>
          </a:prstGeom>
          <a:noFill/>
          <a:ln w="9525">
            <a:noFill/>
            <a:miter lim="800000"/>
            <a:headEnd/>
            <a:tailEnd/>
          </a:ln>
        </p:spPr>
        <p:txBody>
          <a:bodyPr>
            <a:spAutoFit/>
          </a:bodyPr>
          <a:lstStyle/>
          <a:p>
            <a:pPr>
              <a:spcBef>
                <a:spcPct val="50000"/>
              </a:spcBef>
            </a:pPr>
            <a:r>
              <a:rPr lang="en-US" altLang="zh-CN" sz="2800" b="1">
                <a:solidFill>
                  <a:srgbClr val="2F20EC"/>
                </a:solidFill>
                <a:latin typeface="Times New Roman" pitchFamily="18" charset="0"/>
              </a:rPr>
              <a:t>2</a:t>
            </a:r>
            <a:r>
              <a:rPr lang="zh-CN" altLang="en-US" sz="2800" b="1">
                <a:solidFill>
                  <a:srgbClr val="2F20EC"/>
                </a:solidFill>
                <a:latin typeface="Times New Roman" pitchFamily="18" charset="0"/>
              </a:rPr>
              <a:t>、东路与西路是同时发起渡江作战的，为什么先说西路军，再说东路军？</a:t>
            </a:r>
          </a:p>
        </p:txBody>
      </p:sp>
      <p:sp>
        <p:nvSpPr>
          <p:cNvPr id="58377" name="Text Box 9"/>
          <p:cNvSpPr txBox="1">
            <a:spLocks noChangeArrowheads="1"/>
          </p:cNvSpPr>
          <p:nvPr/>
        </p:nvSpPr>
        <p:spPr bwMode="auto">
          <a:xfrm>
            <a:off x="228600" y="3357563"/>
            <a:ext cx="8915400" cy="3508375"/>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  </a:t>
            </a:r>
            <a:r>
              <a:rPr lang="zh-CN" altLang="en-US" sz="2800" b="1">
                <a:latin typeface="Times New Roman" pitchFamily="18" charset="0"/>
              </a:rPr>
              <a:t>在新闻的主体里，中路军和西路军都从时间说起，中路一层开头是</a:t>
            </a:r>
            <a:r>
              <a:rPr lang="zh-CN" altLang="en-US" sz="2800" b="1"/>
              <a:t>“</a:t>
            </a:r>
            <a:r>
              <a:rPr lang="zh-CN" altLang="en-US" sz="2800" b="1">
                <a:latin typeface="Times New Roman" pitchFamily="18" charset="0"/>
              </a:rPr>
              <a:t>二十日夜起</a:t>
            </a:r>
            <a:r>
              <a:rPr lang="zh-CN" altLang="en-US" sz="2800" b="1"/>
              <a:t>”</a:t>
            </a:r>
            <a:r>
              <a:rPr lang="zh-CN" altLang="en-US" sz="2800" b="1">
                <a:latin typeface="Times New Roman" pitchFamily="18" charset="0"/>
              </a:rPr>
              <a:t>，西路一层开头是</a:t>
            </a:r>
            <a:r>
              <a:rPr lang="zh-CN" altLang="en-US" sz="2800" b="1"/>
              <a:t>“</a:t>
            </a:r>
            <a:r>
              <a:rPr lang="zh-CN" altLang="en-US" sz="2800" b="1">
                <a:latin typeface="Times New Roman" pitchFamily="18" charset="0"/>
              </a:rPr>
              <a:t>二十一日下午五时起</a:t>
            </a:r>
            <a:r>
              <a:rPr lang="zh-CN" altLang="en-US" sz="2800" b="1"/>
              <a:t>”</a:t>
            </a:r>
            <a:r>
              <a:rPr lang="zh-CN" altLang="en-US" sz="2800" b="1">
                <a:latin typeface="Times New Roman" pitchFamily="18" charset="0"/>
              </a:rPr>
              <a:t>，</a:t>
            </a:r>
            <a:r>
              <a:rPr lang="zh-CN" altLang="en-US" sz="2800" b="1">
                <a:solidFill>
                  <a:srgbClr val="FF0000"/>
                </a:solidFill>
                <a:latin typeface="Times New Roman" pitchFamily="18" charset="0"/>
              </a:rPr>
              <a:t>层次分明而又紧相衔接</a:t>
            </a:r>
            <a:r>
              <a:rPr lang="zh-CN" altLang="en-US" sz="2800" b="1">
                <a:latin typeface="Times New Roman" pitchFamily="18" charset="0"/>
              </a:rPr>
              <a:t>。说了西路战况之后，又合起来有所议论，议论最后一句是</a:t>
            </a:r>
            <a:r>
              <a:rPr lang="zh-CN" altLang="en-US" sz="2800" b="1"/>
              <a:t>“</a:t>
            </a:r>
            <a:r>
              <a:rPr lang="zh-CN" altLang="en-US" sz="2800" b="1">
                <a:latin typeface="Times New Roman" pitchFamily="18" charset="0"/>
              </a:rPr>
              <a:t>汤恩伯认为南京江阴段防线是很巩固的，弱点只存在于南京九江一线。</a:t>
            </a:r>
            <a:r>
              <a:rPr lang="zh-CN" altLang="en-US" sz="2800" b="1">
                <a:solidFill>
                  <a:srgbClr val="0033CC"/>
                </a:solidFill>
                <a:latin typeface="Times New Roman" pitchFamily="18" charset="0"/>
              </a:rPr>
              <a:t>不料正是汤恩伯到芜湖的那一天</a:t>
            </a:r>
            <a:r>
              <a:rPr lang="zh-CN" altLang="en-US" sz="2800" b="1">
                <a:latin typeface="Times New Roman" pitchFamily="18" charset="0"/>
              </a:rPr>
              <a:t>，东面防线又被我军突破了</a:t>
            </a:r>
            <a:r>
              <a:rPr lang="zh-CN" altLang="en-US" sz="2800" b="1"/>
              <a:t>”</a:t>
            </a:r>
            <a:r>
              <a:rPr lang="zh-CN" altLang="en-US" sz="2800" b="1">
                <a:latin typeface="Times New Roman" pitchFamily="18" charset="0"/>
              </a:rPr>
              <a:t>。话题</a:t>
            </a:r>
            <a:r>
              <a:rPr lang="zh-CN" altLang="en-US" sz="2800" b="1">
                <a:solidFill>
                  <a:srgbClr val="FF0000"/>
                </a:solidFill>
                <a:latin typeface="Times New Roman" pitchFamily="18" charset="0"/>
              </a:rPr>
              <a:t>巧妙而自然地从</a:t>
            </a:r>
            <a:r>
              <a:rPr lang="zh-CN" altLang="en-US" sz="2800" b="1">
                <a:solidFill>
                  <a:srgbClr val="FF0000"/>
                </a:solidFill>
              </a:rPr>
              <a:t>“</a:t>
            </a:r>
            <a:r>
              <a:rPr lang="zh-CN" altLang="en-US" sz="2800" b="1">
                <a:solidFill>
                  <a:srgbClr val="FF0000"/>
                </a:solidFill>
                <a:latin typeface="Times New Roman" pitchFamily="18" charset="0"/>
              </a:rPr>
              <a:t>西面</a:t>
            </a:r>
            <a:r>
              <a:rPr lang="zh-CN" altLang="en-US" sz="2800" b="1">
                <a:solidFill>
                  <a:srgbClr val="FF0000"/>
                </a:solidFill>
              </a:rPr>
              <a:t>”</a:t>
            </a:r>
            <a:r>
              <a:rPr lang="zh-CN" altLang="en-US" sz="2800" b="1">
                <a:solidFill>
                  <a:srgbClr val="FF0000"/>
                </a:solidFill>
                <a:latin typeface="Times New Roman" pitchFamily="18" charset="0"/>
              </a:rPr>
              <a:t>转到</a:t>
            </a:r>
            <a:r>
              <a:rPr lang="zh-CN" altLang="en-US" sz="2800" b="1">
                <a:solidFill>
                  <a:srgbClr val="FF0000"/>
                </a:solidFill>
              </a:rPr>
              <a:t>“</a:t>
            </a:r>
            <a:r>
              <a:rPr lang="zh-CN" altLang="en-US" sz="2800" b="1">
                <a:solidFill>
                  <a:srgbClr val="FF0000"/>
                </a:solidFill>
                <a:latin typeface="Times New Roman" pitchFamily="18" charset="0"/>
              </a:rPr>
              <a:t>东面</a:t>
            </a:r>
            <a:r>
              <a:rPr lang="zh-CN" altLang="en-US" sz="2800" b="1">
                <a:solidFill>
                  <a:srgbClr val="FF0000"/>
                </a:solidFill>
              </a:rPr>
              <a:t>”</a:t>
            </a:r>
            <a:r>
              <a:rPr lang="zh-CN" altLang="en-US" sz="2800" b="1">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8373"/>
                                        </p:tgtEl>
                                        <p:attrNameLst>
                                          <p:attrName>style.visibility</p:attrName>
                                        </p:attrNameLst>
                                      </p:cBhvr>
                                      <p:to>
                                        <p:strVal val="visible"/>
                                      </p:to>
                                    </p:set>
                                    <p:anim by="(-#ppt_w*2)" calcmode="lin" valueType="num">
                                      <p:cBhvr rctx="PPT">
                                        <p:cTn id="7" dur="500" autoRev="1" fill="hold">
                                          <p:stCondLst>
                                            <p:cond delay="0"/>
                                          </p:stCondLst>
                                        </p:cTn>
                                        <p:tgtEl>
                                          <p:spTgt spid="58373"/>
                                        </p:tgtEl>
                                        <p:attrNameLst>
                                          <p:attrName>ppt_w</p:attrName>
                                        </p:attrNameLst>
                                      </p:cBhvr>
                                    </p:anim>
                                    <p:anim by="(#ppt_w*0.50)" calcmode="lin" valueType="num">
                                      <p:cBhvr>
                                        <p:cTn id="8" dur="500" decel="50000" autoRev="1" fill="hold">
                                          <p:stCondLst>
                                            <p:cond delay="0"/>
                                          </p:stCondLst>
                                        </p:cTn>
                                        <p:tgtEl>
                                          <p:spTgt spid="58373"/>
                                        </p:tgtEl>
                                        <p:attrNameLst>
                                          <p:attrName>ppt_x</p:attrName>
                                        </p:attrNameLst>
                                      </p:cBhvr>
                                    </p:anim>
                                    <p:anim from="(-#ppt_h/2)" to="(#ppt_y)" calcmode="lin" valueType="num">
                                      <p:cBhvr>
                                        <p:cTn id="9" dur="1000" fill="hold">
                                          <p:stCondLst>
                                            <p:cond delay="0"/>
                                          </p:stCondLst>
                                        </p:cTn>
                                        <p:tgtEl>
                                          <p:spTgt spid="58373"/>
                                        </p:tgtEl>
                                        <p:attrNameLst>
                                          <p:attrName>ppt_y</p:attrName>
                                        </p:attrNameLst>
                                      </p:cBhvr>
                                    </p:anim>
                                    <p:animRot by="21600000">
                                      <p:cBhvr>
                                        <p:cTn id="10" dur="1000" fill="hold">
                                          <p:stCondLst>
                                            <p:cond delay="0"/>
                                          </p:stCondLst>
                                        </p:cTn>
                                        <p:tgtEl>
                                          <p:spTgt spid="5837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8374"/>
                                        </p:tgtEl>
                                        <p:attrNameLst>
                                          <p:attrName>style.visibility</p:attrName>
                                        </p:attrNameLst>
                                      </p:cBhvr>
                                      <p:to>
                                        <p:strVal val="visible"/>
                                      </p:to>
                                    </p:set>
                                    <p:anim calcmode="lin" valueType="num">
                                      <p:cBhvr>
                                        <p:cTn id="15" dur="500" fill="hold"/>
                                        <p:tgtEl>
                                          <p:spTgt spid="583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8374"/>
                                        </p:tgtEl>
                                        <p:attrNameLst>
                                          <p:attrName>ppt_y</p:attrName>
                                        </p:attrNameLst>
                                      </p:cBhvr>
                                      <p:tavLst>
                                        <p:tav tm="0">
                                          <p:val>
                                            <p:strVal val="#ppt_y"/>
                                          </p:val>
                                        </p:tav>
                                        <p:tav tm="100000">
                                          <p:val>
                                            <p:strVal val="#ppt_y"/>
                                          </p:val>
                                        </p:tav>
                                      </p:tavLst>
                                    </p:anim>
                                    <p:anim calcmode="lin" valueType="num">
                                      <p:cBhvr>
                                        <p:cTn id="17" dur="500" fill="hold"/>
                                        <p:tgtEl>
                                          <p:spTgt spid="583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83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8374"/>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58376"/>
                                        </p:tgtEl>
                                        <p:attrNameLst>
                                          <p:attrName>style.visibility</p:attrName>
                                        </p:attrNameLst>
                                      </p:cBhvr>
                                      <p:to>
                                        <p:strVal val="visible"/>
                                      </p:to>
                                    </p:set>
                                    <p:anim calcmode="lin" valueType="num">
                                      <p:cBhvr>
                                        <p:cTn id="24" dur="500" fill="hold"/>
                                        <p:tgtEl>
                                          <p:spTgt spid="58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8376"/>
                                        </p:tgtEl>
                                        <p:attrNameLst>
                                          <p:attrName>ppt_y</p:attrName>
                                        </p:attrNameLst>
                                      </p:cBhvr>
                                      <p:tavLst>
                                        <p:tav tm="0">
                                          <p:val>
                                            <p:strVal val="#ppt_y"/>
                                          </p:val>
                                        </p:tav>
                                        <p:tav tm="100000">
                                          <p:val>
                                            <p:strVal val="#ppt_y"/>
                                          </p:val>
                                        </p:tav>
                                      </p:tavLst>
                                    </p:anim>
                                    <p:anim calcmode="lin" valueType="num">
                                      <p:cBhvr>
                                        <p:cTn id="26" dur="500" fill="hold"/>
                                        <p:tgtEl>
                                          <p:spTgt spid="58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8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837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8375"/>
                                        </p:tgtEl>
                                        <p:attrNameLst>
                                          <p:attrName>style.visibility</p:attrName>
                                        </p:attrNameLst>
                                      </p:cBhvr>
                                      <p:to>
                                        <p:strVal val="visible"/>
                                      </p:to>
                                    </p:set>
                                    <p:animEffect transition="in" filter="blinds(horizontal)">
                                      <p:cBhvr>
                                        <p:cTn id="33" dur="500"/>
                                        <p:tgtEl>
                                          <p:spTgt spid="5837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58377"/>
                                        </p:tgtEl>
                                        <p:attrNameLst>
                                          <p:attrName>style.visibility</p:attrName>
                                        </p:attrNameLst>
                                      </p:cBhvr>
                                      <p:to>
                                        <p:strVal val="visible"/>
                                      </p:to>
                                    </p:set>
                                    <p:animEffect transition="in" filter="checkerboard(across)">
                                      <p:cBhvr>
                                        <p:cTn id="38" dur="5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P spid="58374" grpId="0"/>
      <p:bldP spid="58375" grpId="0"/>
      <p:bldP spid="58376" grpId="0"/>
      <p:bldP spid="5837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Text Box 5"/>
          <p:cNvSpPr txBox="1">
            <a:spLocks noChangeArrowheads="1"/>
          </p:cNvSpPr>
          <p:nvPr/>
        </p:nvSpPr>
        <p:spPr bwMode="auto">
          <a:xfrm>
            <a:off x="468313" y="549275"/>
            <a:ext cx="7778750" cy="1066800"/>
          </a:xfrm>
          <a:prstGeom prst="rect">
            <a:avLst/>
          </a:prstGeom>
          <a:noFill/>
          <a:ln w="9525">
            <a:noFill/>
            <a:miter lim="800000"/>
            <a:headEnd/>
            <a:tailEnd/>
          </a:ln>
        </p:spPr>
        <p:txBody>
          <a:bodyPr>
            <a:spAutoFit/>
          </a:bodyPr>
          <a:lstStyle/>
          <a:p>
            <a:pPr>
              <a:spcBef>
                <a:spcPct val="50000"/>
              </a:spcBef>
            </a:pPr>
            <a:r>
              <a:rPr lang="en-US" altLang="zh-CN" sz="3200" b="1">
                <a:solidFill>
                  <a:srgbClr val="2F20EC"/>
                </a:solidFill>
                <a:latin typeface="Times New Roman" pitchFamily="18" charset="0"/>
              </a:rPr>
              <a:t>3</a:t>
            </a:r>
            <a:r>
              <a:rPr lang="zh-CN" altLang="en-US" sz="3200" b="1">
                <a:solidFill>
                  <a:srgbClr val="2F20EC"/>
                </a:solidFill>
                <a:latin typeface="Times New Roman" pitchFamily="18" charset="0"/>
              </a:rPr>
              <a:t>、主体分述三路情况，为什么又能一气呵成？</a:t>
            </a:r>
          </a:p>
        </p:txBody>
      </p:sp>
      <p:sp>
        <p:nvSpPr>
          <p:cNvPr id="59400" name="Text Box 8"/>
          <p:cNvSpPr txBox="1">
            <a:spLocks noChangeArrowheads="1"/>
          </p:cNvSpPr>
          <p:nvPr/>
        </p:nvSpPr>
        <p:spPr bwMode="auto">
          <a:xfrm>
            <a:off x="395288" y="2060575"/>
            <a:ext cx="8305800" cy="2041525"/>
          </a:xfrm>
          <a:prstGeom prst="rect">
            <a:avLst/>
          </a:prstGeom>
          <a:noFill/>
          <a:ln w="9525">
            <a:noFill/>
            <a:miter lim="800000"/>
            <a:headEnd/>
            <a:tailEnd/>
          </a:ln>
        </p:spPr>
        <p:txBody>
          <a:bodyPr>
            <a:spAutoFit/>
          </a:bodyPr>
          <a:lstStyle/>
          <a:p>
            <a:pPr>
              <a:spcBef>
                <a:spcPct val="50000"/>
              </a:spcBef>
            </a:pPr>
            <a:r>
              <a:rPr lang="en-US" altLang="zh-CN" sz="3200" b="1">
                <a:latin typeface="Times New Roman" pitchFamily="18" charset="0"/>
              </a:rPr>
              <a:t>       </a:t>
            </a:r>
            <a:r>
              <a:rPr lang="zh-CN" altLang="en-US" sz="3200" b="1">
                <a:latin typeface="Times New Roman" pitchFamily="18" charset="0"/>
              </a:rPr>
              <a:t>主体分述三路情况，三路三个层次，从上题的分析中可看到作者是很注意一层与一层之间的衔接的，所以全文流转顺畅，一气呵成。</a:t>
            </a:r>
          </a:p>
        </p:txBody>
      </p:sp>
      <p:sp>
        <p:nvSpPr>
          <p:cNvPr id="59403" name="Text Box 11"/>
          <p:cNvSpPr txBox="1">
            <a:spLocks noChangeArrowheads="1"/>
          </p:cNvSpPr>
          <p:nvPr/>
        </p:nvSpPr>
        <p:spPr bwMode="auto">
          <a:xfrm>
            <a:off x="500063" y="2643188"/>
            <a:ext cx="8355012" cy="519112"/>
          </a:xfrm>
          <a:prstGeom prst="rect">
            <a:avLst/>
          </a:prstGeom>
          <a:noFill/>
          <a:ln w="9525">
            <a:noFill/>
            <a:miter lim="800000"/>
            <a:headEnd/>
            <a:tailEnd/>
          </a:ln>
        </p:spPr>
        <p:txBody>
          <a:bodyPr>
            <a:spAutoFit/>
          </a:bodyPr>
          <a:lstStyle/>
          <a:p>
            <a:pPr>
              <a:spcBef>
                <a:spcPct val="50000"/>
              </a:spcBef>
            </a:pPr>
            <a:r>
              <a:rPr lang="en-US" altLang="zh-CN" sz="2800" b="1">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9397"/>
                                        </p:tgtEl>
                                        <p:attrNameLst>
                                          <p:attrName>style.visibility</p:attrName>
                                        </p:attrNameLst>
                                      </p:cBhvr>
                                      <p:to>
                                        <p:strVal val="visible"/>
                                      </p:to>
                                    </p:set>
                                    <p:anim calcmode="lin" valueType="num">
                                      <p:cBhvr>
                                        <p:cTn id="7" dur="500" fill="hold"/>
                                        <p:tgtEl>
                                          <p:spTgt spid="5939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397"/>
                                        </p:tgtEl>
                                        <p:attrNameLst>
                                          <p:attrName>ppt_y</p:attrName>
                                        </p:attrNameLst>
                                      </p:cBhvr>
                                      <p:tavLst>
                                        <p:tav tm="0">
                                          <p:val>
                                            <p:strVal val="#ppt_y"/>
                                          </p:val>
                                        </p:tav>
                                        <p:tav tm="100000">
                                          <p:val>
                                            <p:strVal val="#ppt_y"/>
                                          </p:val>
                                        </p:tav>
                                      </p:tavLst>
                                    </p:anim>
                                    <p:anim calcmode="lin" valueType="num">
                                      <p:cBhvr>
                                        <p:cTn id="9" dur="500" fill="hold"/>
                                        <p:tgtEl>
                                          <p:spTgt spid="5939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39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397"/>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59400"/>
                                        </p:tgtEl>
                                        <p:attrNameLst>
                                          <p:attrName>style.visibility</p:attrName>
                                        </p:attrNameLst>
                                      </p:cBhvr>
                                      <p:to>
                                        <p:strVal val="visible"/>
                                      </p:to>
                                    </p:set>
                                    <p:anim by="(-#ppt_w*2)" calcmode="lin" valueType="num">
                                      <p:cBhvr rctx="PPT">
                                        <p:cTn id="16" dur="500" autoRev="1" fill="hold">
                                          <p:stCondLst>
                                            <p:cond delay="0"/>
                                          </p:stCondLst>
                                        </p:cTn>
                                        <p:tgtEl>
                                          <p:spTgt spid="59400"/>
                                        </p:tgtEl>
                                        <p:attrNameLst>
                                          <p:attrName>ppt_w</p:attrName>
                                        </p:attrNameLst>
                                      </p:cBhvr>
                                    </p:anim>
                                    <p:anim by="(#ppt_w*0.50)" calcmode="lin" valueType="num">
                                      <p:cBhvr>
                                        <p:cTn id="17" dur="500" decel="50000" autoRev="1" fill="hold">
                                          <p:stCondLst>
                                            <p:cond delay="0"/>
                                          </p:stCondLst>
                                        </p:cTn>
                                        <p:tgtEl>
                                          <p:spTgt spid="59400"/>
                                        </p:tgtEl>
                                        <p:attrNameLst>
                                          <p:attrName>ppt_x</p:attrName>
                                        </p:attrNameLst>
                                      </p:cBhvr>
                                    </p:anim>
                                    <p:anim from="(-#ppt_h/2)" to="(#ppt_y)" calcmode="lin" valueType="num">
                                      <p:cBhvr>
                                        <p:cTn id="18" dur="1000" fill="hold">
                                          <p:stCondLst>
                                            <p:cond delay="0"/>
                                          </p:stCondLst>
                                        </p:cTn>
                                        <p:tgtEl>
                                          <p:spTgt spid="59400"/>
                                        </p:tgtEl>
                                        <p:attrNameLst>
                                          <p:attrName>ppt_y</p:attrName>
                                        </p:attrNameLst>
                                      </p:cBhvr>
                                    </p:anim>
                                    <p:animRot by="21600000">
                                      <p:cBhvr>
                                        <p:cTn id="19" dur="1000" fill="hold">
                                          <p:stCondLst>
                                            <p:cond delay="0"/>
                                          </p:stCondLst>
                                        </p:cTn>
                                        <p:tgtEl>
                                          <p:spTgt spid="59400"/>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59403"/>
                                        </p:tgtEl>
                                        <p:attrNameLst>
                                          <p:attrName>style.visibility</p:attrName>
                                        </p:attrNameLst>
                                      </p:cBhvr>
                                      <p:to>
                                        <p:strVal val="visible"/>
                                      </p:to>
                                    </p:set>
                                    <p:anim calcmode="discrete" valueType="clr">
                                      <p:cBhvr override="childStyle">
                                        <p:cTn id="24" dur="80"/>
                                        <p:tgtEl>
                                          <p:spTgt spid="5940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59403"/>
                                        </p:tgtEl>
                                        <p:attrNameLst>
                                          <p:attrName>fillcolor</p:attrName>
                                        </p:attrNameLst>
                                      </p:cBhvr>
                                      <p:tavLst>
                                        <p:tav tm="0">
                                          <p:val>
                                            <p:clrVal>
                                              <a:schemeClr val="accent2"/>
                                            </p:clrVal>
                                          </p:val>
                                        </p:tav>
                                        <p:tav tm="50000">
                                          <p:val>
                                            <p:clrVal>
                                              <a:schemeClr val="hlink"/>
                                            </p:clrVal>
                                          </p:val>
                                        </p:tav>
                                      </p:tavLst>
                                    </p:anim>
                                    <p:set>
                                      <p:cBhvr>
                                        <p:cTn id="26" dur="80"/>
                                        <p:tgtEl>
                                          <p:spTgt spid="5940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400" grpId="0"/>
      <p:bldP spid="594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Text Box 5"/>
          <p:cNvSpPr txBox="1">
            <a:spLocks noChangeArrowheads="1"/>
          </p:cNvSpPr>
          <p:nvPr/>
        </p:nvSpPr>
        <p:spPr bwMode="auto">
          <a:xfrm>
            <a:off x="2843213" y="188913"/>
            <a:ext cx="2016125" cy="701675"/>
          </a:xfrm>
          <a:prstGeom prst="rect">
            <a:avLst/>
          </a:prstGeom>
          <a:noFill/>
          <a:ln w="9525">
            <a:noFill/>
            <a:miter lim="800000"/>
            <a:headEnd/>
            <a:tailEnd/>
          </a:ln>
        </p:spPr>
        <p:txBody>
          <a:bodyPr>
            <a:spAutoFit/>
          </a:bodyPr>
          <a:lstStyle/>
          <a:p>
            <a:pPr>
              <a:spcBef>
                <a:spcPct val="50000"/>
              </a:spcBef>
            </a:pPr>
            <a:r>
              <a:rPr lang="zh-CN" altLang="en-US" sz="4000">
                <a:solidFill>
                  <a:srgbClr val="FF0000"/>
                </a:solidFill>
                <a:latin typeface="Times New Roman" pitchFamily="18" charset="0"/>
                <a:ea typeface="华文隶书" pitchFamily="2" charset="-122"/>
              </a:rPr>
              <a:t>小结</a:t>
            </a:r>
          </a:p>
        </p:txBody>
      </p:sp>
      <p:sp>
        <p:nvSpPr>
          <p:cNvPr id="60422" name="Text Box 6"/>
          <p:cNvSpPr txBox="1">
            <a:spLocks noChangeArrowheads="1"/>
          </p:cNvSpPr>
          <p:nvPr/>
        </p:nvSpPr>
        <p:spPr bwMode="auto">
          <a:xfrm>
            <a:off x="827088" y="836613"/>
            <a:ext cx="7345362" cy="4478337"/>
          </a:xfrm>
          <a:prstGeom prst="rect">
            <a:avLst/>
          </a:prstGeom>
          <a:noFill/>
          <a:ln w="9525">
            <a:noFill/>
            <a:miter lim="800000"/>
            <a:headEnd/>
            <a:tailEnd/>
          </a:ln>
        </p:spPr>
        <p:txBody>
          <a:bodyPr>
            <a:spAutoFit/>
          </a:bodyPr>
          <a:lstStyle/>
          <a:p>
            <a:pPr>
              <a:spcBef>
                <a:spcPct val="50000"/>
              </a:spcBef>
            </a:pPr>
            <a:r>
              <a:rPr lang="zh-CN" altLang="en-US" sz="3200" b="1">
                <a:latin typeface="Times New Roman" pitchFamily="18" charset="0"/>
              </a:rPr>
              <a:t>本文是一篇</a:t>
            </a:r>
            <a:r>
              <a:rPr lang="zh-CN" altLang="en-US" sz="3200" b="1">
                <a:solidFill>
                  <a:srgbClr val="FF0000"/>
                </a:solidFill>
                <a:latin typeface="Times New Roman" pitchFamily="18" charset="0"/>
              </a:rPr>
              <a:t>消息（狭义的新闻），</a:t>
            </a:r>
            <a:r>
              <a:rPr lang="zh-CN" altLang="en-US" sz="3200" b="1">
                <a:latin typeface="Times New Roman" pitchFamily="18" charset="0"/>
              </a:rPr>
              <a:t>它</a:t>
            </a:r>
            <a:r>
              <a:rPr lang="zh-CN" altLang="en-US" sz="3200" b="1">
                <a:solidFill>
                  <a:srgbClr val="FF0000"/>
                </a:solidFill>
                <a:latin typeface="Times New Roman" pitchFamily="18" charset="0"/>
              </a:rPr>
              <a:t>真实、及时、简要</a:t>
            </a:r>
            <a:r>
              <a:rPr lang="zh-CN" altLang="en-US" sz="3200" b="1">
                <a:latin typeface="Times New Roman" pitchFamily="18" charset="0"/>
              </a:rPr>
              <a:t>地报道人民解放军百万大军横渡长江的情况。全面介绍了渡江三路军的进军的时间、地点、战线、战况，使人对震惊中外的渡江战役之概貌有所了解。这则消息的标题、导语和主体部分的结构安排等都颇有讲究，值得细心体味。文中的语言准确精练，铿锵有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0421"/>
                                        </p:tgtEl>
                                        <p:attrNameLst>
                                          <p:attrName>style.visibility</p:attrName>
                                        </p:attrNameLst>
                                      </p:cBhvr>
                                      <p:to>
                                        <p:strVal val="visible"/>
                                      </p:to>
                                    </p:set>
                                    <p:anim by="(-#ppt_w*2)" calcmode="lin" valueType="num">
                                      <p:cBhvr rctx="PPT">
                                        <p:cTn id="7" dur="500" autoRev="1" fill="hold">
                                          <p:stCondLst>
                                            <p:cond delay="0"/>
                                          </p:stCondLst>
                                        </p:cTn>
                                        <p:tgtEl>
                                          <p:spTgt spid="60421"/>
                                        </p:tgtEl>
                                        <p:attrNameLst>
                                          <p:attrName>ppt_w</p:attrName>
                                        </p:attrNameLst>
                                      </p:cBhvr>
                                    </p:anim>
                                    <p:anim by="(#ppt_w*0.50)" calcmode="lin" valueType="num">
                                      <p:cBhvr>
                                        <p:cTn id="8" dur="500" decel="50000" autoRev="1" fill="hold">
                                          <p:stCondLst>
                                            <p:cond delay="0"/>
                                          </p:stCondLst>
                                        </p:cTn>
                                        <p:tgtEl>
                                          <p:spTgt spid="60421"/>
                                        </p:tgtEl>
                                        <p:attrNameLst>
                                          <p:attrName>ppt_x</p:attrName>
                                        </p:attrNameLst>
                                      </p:cBhvr>
                                    </p:anim>
                                    <p:anim from="(-#ppt_h/2)" to="(#ppt_y)" calcmode="lin" valueType="num">
                                      <p:cBhvr>
                                        <p:cTn id="9" dur="1000" fill="hold">
                                          <p:stCondLst>
                                            <p:cond delay="0"/>
                                          </p:stCondLst>
                                        </p:cTn>
                                        <p:tgtEl>
                                          <p:spTgt spid="60421"/>
                                        </p:tgtEl>
                                        <p:attrNameLst>
                                          <p:attrName>ppt_y</p:attrName>
                                        </p:attrNameLst>
                                      </p:cBhvr>
                                    </p:anim>
                                    <p:animRot by="21600000">
                                      <p:cBhvr>
                                        <p:cTn id="10" dur="1000" fill="hold">
                                          <p:stCondLst>
                                            <p:cond delay="0"/>
                                          </p:stCondLst>
                                        </p:cTn>
                                        <p:tgtEl>
                                          <p:spTgt spid="6042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60422"/>
                                        </p:tgtEl>
                                        <p:attrNameLst>
                                          <p:attrName>style.visibility</p:attrName>
                                        </p:attrNameLst>
                                      </p:cBhvr>
                                      <p:to>
                                        <p:strVal val="visible"/>
                                      </p:to>
                                    </p:set>
                                    <p:anim calcmode="discrete" valueType="clr">
                                      <p:cBhvr override="childStyle">
                                        <p:cTn id="15" dur="80"/>
                                        <p:tgtEl>
                                          <p:spTgt spid="6042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60422"/>
                                        </p:tgtEl>
                                        <p:attrNameLst>
                                          <p:attrName>fillcolor</p:attrName>
                                        </p:attrNameLst>
                                      </p:cBhvr>
                                      <p:tavLst>
                                        <p:tav tm="0">
                                          <p:val>
                                            <p:clrVal>
                                              <a:schemeClr val="accent2"/>
                                            </p:clrVal>
                                          </p:val>
                                        </p:tav>
                                        <p:tav tm="50000">
                                          <p:val>
                                            <p:clrVal>
                                              <a:schemeClr val="hlink"/>
                                            </p:clrVal>
                                          </p:val>
                                        </p:tav>
                                      </p:tavLst>
                                    </p:anim>
                                    <p:set>
                                      <p:cBhvr>
                                        <p:cTn id="17" dur="80"/>
                                        <p:tgtEl>
                                          <p:spTgt spid="604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692275" y="1268413"/>
            <a:ext cx="7005638" cy="1143000"/>
          </a:xfrm>
        </p:spPr>
        <p:txBody>
          <a:bodyPr/>
          <a:lstStyle/>
          <a:p>
            <a:pPr algn="l"/>
            <a:r>
              <a:rPr lang="zh-CN" altLang="en-US" sz="3200" b="1"/>
              <a:t>联合国报告称中国因吸烟年损失</a:t>
            </a:r>
            <a:r>
              <a:rPr lang="en-US" altLang="zh-CN" sz="3200" b="1"/>
              <a:t>3500</a:t>
            </a:r>
            <a:r>
              <a:rPr lang="zh-CN" altLang="en-US" sz="3200" b="1"/>
              <a:t>亿 建议全国禁烟</a:t>
            </a:r>
            <a:br>
              <a:rPr lang="zh-CN" altLang="en-US" sz="3200" b="1"/>
            </a:br>
            <a:endParaRPr lang="zh-CN" altLang="en-US" sz="3200" b="1"/>
          </a:p>
        </p:txBody>
      </p:sp>
      <p:sp>
        <p:nvSpPr>
          <p:cNvPr id="97283" name="Rectangle 3"/>
          <p:cNvSpPr>
            <a:spLocks noGrp="1" noChangeArrowheads="1"/>
          </p:cNvSpPr>
          <p:nvPr>
            <p:ph type="body" idx="1"/>
          </p:nvPr>
        </p:nvSpPr>
        <p:spPr>
          <a:xfrm>
            <a:off x="914400" y="2133600"/>
            <a:ext cx="8229600" cy="4525963"/>
          </a:xfrm>
        </p:spPr>
        <p:txBody>
          <a:bodyPr/>
          <a:lstStyle/>
          <a:p>
            <a:pPr>
              <a:lnSpc>
                <a:spcPct val="90000"/>
              </a:lnSpc>
            </a:pPr>
            <a:r>
              <a:rPr lang="en-US" altLang="zh-CN" sz="2400" b="1"/>
              <a:t>        【</a:t>
            </a:r>
            <a:r>
              <a:rPr lang="zh-CN" altLang="en-US" sz="2400" b="1"/>
              <a:t>环球时报报道</a:t>
            </a:r>
            <a:r>
              <a:rPr lang="en-US" altLang="zh-CN" sz="2400" b="1"/>
              <a:t>】</a:t>
            </a:r>
            <a:r>
              <a:rPr lang="zh-CN" altLang="en-US" sz="2400" b="1"/>
              <a:t>世界卫生组织和联合国开发计划署</a:t>
            </a:r>
            <a:r>
              <a:rPr lang="en-US" altLang="zh-CN" sz="2400" b="1"/>
              <a:t>14</a:t>
            </a:r>
            <a:r>
              <a:rPr lang="zh-CN" altLang="en-US" sz="2400" b="1"/>
              <a:t>日发表报告</a:t>
            </a:r>
            <a:r>
              <a:rPr lang="en-US" altLang="zh-CN" sz="2400" b="1"/>
              <a:t>《</a:t>
            </a:r>
            <a:r>
              <a:rPr lang="zh-CN" altLang="en-US" sz="2400" b="1"/>
              <a:t>中国无法支付的账单</a:t>
            </a:r>
            <a:r>
              <a:rPr lang="en-US" altLang="zh-CN" sz="2400" b="1"/>
              <a:t>》</a:t>
            </a:r>
            <a:r>
              <a:rPr lang="zh-CN" altLang="en-US" sz="2400" b="1"/>
              <a:t>。报告指出，烟草消费在中国不仅造成大量人口过早死亡，从长远看，将造成无法承受的经济代价。该报告建议中国提高烟草税，及实行全国禁烟令。</a:t>
            </a:r>
          </a:p>
          <a:p>
            <a:pPr>
              <a:lnSpc>
                <a:spcPct val="90000"/>
              </a:lnSpc>
            </a:pPr>
            <a:r>
              <a:rPr lang="zh-CN" altLang="en-US" sz="2400" b="1"/>
              <a:t>　　报告显示，与吸烟有关的疾病本世纪内在中国将一共造成</a:t>
            </a:r>
            <a:r>
              <a:rPr lang="en-US" altLang="zh-CN" sz="2400" b="1"/>
              <a:t>2</a:t>
            </a:r>
            <a:r>
              <a:rPr lang="zh-CN" altLang="en-US" sz="2400" b="1"/>
              <a:t>亿人死亡，并导致数千万人陷入贫困。据估计，在中国</a:t>
            </a:r>
            <a:r>
              <a:rPr lang="en-US" altLang="zh-CN" sz="2400" b="1"/>
              <a:t>28%</a:t>
            </a:r>
            <a:r>
              <a:rPr lang="zh-CN" altLang="en-US" sz="2400" b="1"/>
              <a:t>的成年人、</a:t>
            </a:r>
            <a:r>
              <a:rPr lang="en-US" altLang="zh-CN" sz="2400" b="1"/>
              <a:t>50%</a:t>
            </a:r>
            <a:r>
              <a:rPr lang="zh-CN" altLang="en-US" sz="2400" b="1"/>
              <a:t>的男性都是经常抽烟的“烟民”。</a:t>
            </a:r>
          </a:p>
          <a:p>
            <a:pPr>
              <a:lnSpc>
                <a:spcPct val="90000"/>
              </a:lnSpc>
            </a:pPr>
            <a:r>
              <a:rPr lang="zh-CN" altLang="en-US" sz="2400" b="1"/>
              <a:t>　　报道称，中国是全世界最大的烟草消费国和生产国，烟草业给政府提供了巨额税收。</a:t>
            </a:r>
            <a:r>
              <a:rPr lang="en-US" altLang="zh-CN" sz="2400" b="1"/>
              <a:t>2015</a:t>
            </a:r>
            <a:r>
              <a:rPr lang="zh-CN" altLang="en-US" sz="2400" b="1"/>
              <a:t>年，中国烟草业上报的利润总额为</a:t>
            </a:r>
            <a:r>
              <a:rPr lang="en-US" altLang="zh-CN" sz="2400" b="1"/>
              <a:t>1.1</a:t>
            </a:r>
            <a:r>
              <a:rPr lang="zh-CN" altLang="en-US" sz="2400" b="1"/>
              <a:t>万亿元人民币。据估计，</a:t>
            </a:r>
            <a:r>
              <a:rPr lang="en-US" altLang="zh-CN" sz="2400" b="1"/>
              <a:t>2014</a:t>
            </a:r>
            <a:r>
              <a:rPr lang="zh-CN" altLang="en-US" sz="2400" b="1"/>
              <a:t>年，中国烟草消费所造成的经济损失为</a:t>
            </a:r>
            <a:r>
              <a:rPr lang="en-US" altLang="zh-CN" sz="2400" b="1"/>
              <a:t>3500</a:t>
            </a:r>
            <a:r>
              <a:rPr lang="zh-CN" altLang="en-US" sz="2400" b="1"/>
              <a:t>亿元人民币，是</a:t>
            </a:r>
            <a:r>
              <a:rPr lang="en-US" altLang="zh-CN" sz="2400" b="1"/>
              <a:t>2000</a:t>
            </a:r>
            <a:r>
              <a:rPr lang="zh-CN" altLang="en-US" sz="2400" b="1"/>
              <a:t>年的十倍。</a:t>
            </a:r>
          </a:p>
        </p:txBody>
      </p:sp>
      <p:sp>
        <p:nvSpPr>
          <p:cNvPr id="59401" name="Text Box 9"/>
          <p:cNvSpPr txBox="1">
            <a:spLocks noChangeArrowheads="1"/>
          </p:cNvSpPr>
          <p:nvPr/>
        </p:nvSpPr>
        <p:spPr bwMode="auto">
          <a:xfrm>
            <a:off x="323850" y="0"/>
            <a:ext cx="3313113" cy="641350"/>
          </a:xfrm>
          <a:prstGeom prst="rect">
            <a:avLst/>
          </a:prstGeom>
          <a:noFill/>
          <a:ln w="9525">
            <a:noFill/>
            <a:miter lim="800000"/>
            <a:headEnd/>
            <a:tailEnd/>
          </a:ln>
        </p:spPr>
        <p:txBody>
          <a:bodyPr>
            <a:spAutoFit/>
          </a:bodyPr>
          <a:lstStyle/>
          <a:p>
            <a:pPr>
              <a:spcBef>
                <a:spcPct val="50000"/>
              </a:spcBef>
            </a:pPr>
            <a:r>
              <a:rPr lang="zh-CN" altLang="en-US" sz="3600" b="1">
                <a:solidFill>
                  <a:srgbClr val="FF0000"/>
                </a:solidFill>
                <a:latin typeface="Times New Roman" pitchFamily="18" charset="0"/>
                <a:ea typeface="华文隶书" pitchFamily="2" charset="-122"/>
              </a:rPr>
              <a:t>拓展延伸</a:t>
            </a:r>
          </a:p>
        </p:txBody>
      </p:sp>
      <p:sp>
        <p:nvSpPr>
          <p:cNvPr id="59402" name="Text Box 10"/>
          <p:cNvSpPr txBox="1">
            <a:spLocks noChangeArrowheads="1"/>
          </p:cNvSpPr>
          <p:nvPr/>
        </p:nvSpPr>
        <p:spPr bwMode="auto">
          <a:xfrm>
            <a:off x="395288" y="549275"/>
            <a:ext cx="7559675" cy="519113"/>
          </a:xfrm>
          <a:prstGeom prst="rect">
            <a:avLst/>
          </a:prstGeom>
          <a:noFill/>
          <a:ln w="9525">
            <a:noFill/>
            <a:miter lim="800000"/>
            <a:headEnd/>
            <a:tailEnd/>
          </a:ln>
        </p:spPr>
        <p:txBody>
          <a:bodyPr>
            <a:spAutoFit/>
          </a:bodyPr>
          <a:lstStyle/>
          <a:p>
            <a:pPr>
              <a:spcBef>
                <a:spcPct val="50000"/>
              </a:spcBef>
            </a:pPr>
            <a:r>
              <a:rPr lang="zh-CN" altLang="en-US" sz="2800" b="1">
                <a:solidFill>
                  <a:srgbClr val="2F20EC"/>
                </a:solidFill>
                <a:latin typeface="Times New Roman" pitchFamily="18" charset="0"/>
              </a:rPr>
              <a:t>请找出下面这则消息的标题、导语和主体。</a:t>
            </a:r>
          </a:p>
        </p:txBody>
      </p:sp>
      <p:sp>
        <p:nvSpPr>
          <p:cNvPr id="59404" name="Text Box 12"/>
          <p:cNvSpPr txBox="1">
            <a:spLocks noChangeArrowheads="1"/>
          </p:cNvSpPr>
          <p:nvPr/>
        </p:nvSpPr>
        <p:spPr bwMode="auto">
          <a:xfrm>
            <a:off x="0" y="1125538"/>
            <a:ext cx="1008063" cy="519112"/>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Times New Roman" pitchFamily="18" charset="0"/>
              </a:rPr>
              <a:t>标题</a:t>
            </a:r>
          </a:p>
        </p:txBody>
      </p:sp>
      <p:sp>
        <p:nvSpPr>
          <p:cNvPr id="59409" name="AutoShape 17"/>
          <p:cNvSpPr>
            <a:spLocks noChangeArrowheads="1"/>
          </p:cNvSpPr>
          <p:nvPr/>
        </p:nvSpPr>
        <p:spPr bwMode="auto">
          <a:xfrm>
            <a:off x="971550" y="1268413"/>
            <a:ext cx="504825" cy="144462"/>
          </a:xfrm>
          <a:prstGeom prst="rightArrow">
            <a:avLst>
              <a:gd name="adj1" fmla="val 50000"/>
              <a:gd name="adj2" fmla="val 87363"/>
            </a:avLst>
          </a:prstGeom>
          <a:solidFill>
            <a:schemeClr val="accent1"/>
          </a:solidFill>
          <a:ln w="9525">
            <a:solidFill>
              <a:srgbClr val="FF00FF"/>
            </a:solidFill>
            <a:miter lim="800000"/>
            <a:headEnd/>
            <a:tailEnd/>
          </a:ln>
        </p:spPr>
        <p:txBody>
          <a:bodyPr wrap="none" anchor="ctr"/>
          <a:lstStyle/>
          <a:p>
            <a:endParaRPr lang="zh-CN" altLang="zh-CN">
              <a:latin typeface="Times New Roman" pitchFamily="18" charset="0"/>
            </a:endParaRPr>
          </a:p>
        </p:txBody>
      </p:sp>
      <p:sp>
        <p:nvSpPr>
          <p:cNvPr id="59405" name="Text Box 13"/>
          <p:cNvSpPr txBox="1">
            <a:spLocks noChangeArrowheads="1"/>
          </p:cNvSpPr>
          <p:nvPr/>
        </p:nvSpPr>
        <p:spPr bwMode="auto">
          <a:xfrm>
            <a:off x="250825" y="2133600"/>
            <a:ext cx="1296988"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Times New Roman" pitchFamily="18" charset="0"/>
              </a:rPr>
              <a:t>导语：</a:t>
            </a:r>
          </a:p>
        </p:txBody>
      </p:sp>
      <p:sp>
        <p:nvSpPr>
          <p:cNvPr id="59407" name="Text Box 15"/>
          <p:cNvSpPr txBox="1">
            <a:spLocks noChangeArrowheads="1"/>
          </p:cNvSpPr>
          <p:nvPr/>
        </p:nvSpPr>
        <p:spPr bwMode="auto">
          <a:xfrm>
            <a:off x="0" y="3860800"/>
            <a:ext cx="1295400" cy="519113"/>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Times New Roman" pitchFamily="18" charset="0"/>
              </a:rPr>
              <a:t>主体：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9404"/>
                                        </p:tgtEl>
                                        <p:attrNameLst>
                                          <p:attrName>style.visibility</p:attrName>
                                        </p:attrNameLst>
                                      </p:cBhvr>
                                      <p:to>
                                        <p:strVal val="visible"/>
                                      </p:to>
                                    </p:set>
                                    <p:set>
                                      <p:cBhvr>
                                        <p:cTn id="7" dur="455" fill="hold">
                                          <p:stCondLst>
                                            <p:cond delay="0"/>
                                          </p:stCondLst>
                                        </p:cTn>
                                        <p:tgtEl>
                                          <p:spTgt spid="59404"/>
                                        </p:tgtEl>
                                        <p:attrNameLst>
                                          <p:attrName>style.rotation</p:attrName>
                                        </p:attrNameLst>
                                      </p:cBhvr>
                                      <p:to>
                                        <p:strVal val="-45.0"/>
                                      </p:to>
                                    </p:set>
                                    <p:anim calcmode="lin" valueType="num">
                                      <p:cBhvr>
                                        <p:cTn id="8" dur="455" fill="hold">
                                          <p:stCondLst>
                                            <p:cond delay="455"/>
                                          </p:stCondLst>
                                        </p:cTn>
                                        <p:tgtEl>
                                          <p:spTgt spid="5940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940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940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940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3" fill="hold" grpId="0" nodeType="clickEffect">
                                  <p:stCondLst>
                                    <p:cond delay="0"/>
                                  </p:stCondLst>
                                  <p:childTnLst>
                                    <p:set>
                                      <p:cBhvr>
                                        <p:cTn id="15" dur="1" fill="hold">
                                          <p:stCondLst>
                                            <p:cond delay="0"/>
                                          </p:stCondLst>
                                        </p:cTn>
                                        <p:tgtEl>
                                          <p:spTgt spid="59409"/>
                                        </p:tgtEl>
                                        <p:attrNameLst>
                                          <p:attrName>style.visibility</p:attrName>
                                        </p:attrNameLst>
                                      </p:cBhvr>
                                      <p:to>
                                        <p:strVal val="visible"/>
                                      </p:to>
                                    </p:set>
                                    <p:anim calcmode="lin" valueType="num">
                                      <p:cBhvr additive="base">
                                        <p:cTn id="16" dur="500" fill="hold"/>
                                        <p:tgtEl>
                                          <p:spTgt spid="59409"/>
                                        </p:tgtEl>
                                        <p:attrNameLst>
                                          <p:attrName>ppt_x</p:attrName>
                                        </p:attrNameLst>
                                      </p:cBhvr>
                                      <p:tavLst>
                                        <p:tav tm="0">
                                          <p:val>
                                            <p:strVal val="1+#ppt_w/2"/>
                                          </p:val>
                                        </p:tav>
                                        <p:tav tm="100000">
                                          <p:val>
                                            <p:strVal val="#ppt_x"/>
                                          </p:val>
                                        </p:tav>
                                      </p:tavLst>
                                    </p:anim>
                                    <p:anim calcmode="lin" valueType="num">
                                      <p:cBhvr additive="base">
                                        <p:cTn id="17" dur="500" fill="hold"/>
                                        <p:tgtEl>
                                          <p:spTgt spid="59409"/>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59405"/>
                                        </p:tgtEl>
                                        <p:attrNameLst>
                                          <p:attrName>style.visibility</p:attrName>
                                        </p:attrNameLst>
                                      </p:cBhvr>
                                      <p:to>
                                        <p:strVal val="visible"/>
                                      </p:to>
                                    </p:set>
                                    <p:set>
                                      <p:cBhvr>
                                        <p:cTn id="22" dur="455" fill="hold">
                                          <p:stCondLst>
                                            <p:cond delay="0"/>
                                          </p:stCondLst>
                                        </p:cTn>
                                        <p:tgtEl>
                                          <p:spTgt spid="59405"/>
                                        </p:tgtEl>
                                        <p:attrNameLst>
                                          <p:attrName>style.rotation</p:attrName>
                                        </p:attrNameLst>
                                      </p:cBhvr>
                                      <p:to>
                                        <p:strVal val="-45.0"/>
                                      </p:to>
                                    </p:set>
                                    <p:anim calcmode="lin" valueType="num">
                                      <p:cBhvr>
                                        <p:cTn id="23" dur="455" fill="hold">
                                          <p:stCondLst>
                                            <p:cond delay="455"/>
                                          </p:stCondLst>
                                        </p:cTn>
                                        <p:tgtEl>
                                          <p:spTgt spid="59405"/>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59405"/>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59405"/>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59405"/>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8" presetClass="entr" presetSubtype="0" accel="50000" fill="hold" grpId="0" nodeType="clickEffect">
                                  <p:stCondLst>
                                    <p:cond delay="0"/>
                                  </p:stCondLst>
                                  <p:iterate type="lt">
                                    <p:tmPct val="50000"/>
                                  </p:iterate>
                                  <p:childTnLst>
                                    <p:set>
                                      <p:cBhvr>
                                        <p:cTn id="30" dur="1" fill="hold">
                                          <p:stCondLst>
                                            <p:cond delay="0"/>
                                          </p:stCondLst>
                                        </p:cTn>
                                        <p:tgtEl>
                                          <p:spTgt spid="59407"/>
                                        </p:tgtEl>
                                        <p:attrNameLst>
                                          <p:attrName>style.visibility</p:attrName>
                                        </p:attrNameLst>
                                      </p:cBhvr>
                                      <p:to>
                                        <p:strVal val="visible"/>
                                      </p:to>
                                    </p:set>
                                    <p:set>
                                      <p:cBhvr>
                                        <p:cTn id="31" dur="455" fill="hold">
                                          <p:stCondLst>
                                            <p:cond delay="0"/>
                                          </p:stCondLst>
                                        </p:cTn>
                                        <p:tgtEl>
                                          <p:spTgt spid="59407"/>
                                        </p:tgtEl>
                                        <p:attrNameLst>
                                          <p:attrName>style.rotation</p:attrName>
                                        </p:attrNameLst>
                                      </p:cBhvr>
                                      <p:to>
                                        <p:strVal val="-45.0"/>
                                      </p:to>
                                    </p:set>
                                    <p:anim calcmode="lin" valueType="num">
                                      <p:cBhvr>
                                        <p:cTn id="32" dur="455" fill="hold">
                                          <p:stCondLst>
                                            <p:cond delay="455"/>
                                          </p:stCondLst>
                                        </p:cTn>
                                        <p:tgtEl>
                                          <p:spTgt spid="59407"/>
                                        </p:tgtEl>
                                        <p:attrNameLst>
                                          <p:attrName>style.rotation</p:attrName>
                                        </p:attrNameLst>
                                      </p:cBhvr>
                                      <p:tavLst>
                                        <p:tav tm="0">
                                          <p:val>
                                            <p:fltVal val="-45"/>
                                          </p:val>
                                        </p:tav>
                                        <p:tav tm="69900">
                                          <p:val>
                                            <p:fltVal val="45"/>
                                          </p:val>
                                        </p:tav>
                                        <p:tav tm="100000">
                                          <p:val>
                                            <p:fltVal val="0"/>
                                          </p:val>
                                        </p:tav>
                                      </p:tavLst>
                                    </p:anim>
                                    <p:anim calcmode="lin" valueType="num">
                                      <p:cBhvr>
                                        <p:cTn id="33" dur="455" fill="hold">
                                          <p:stCondLst>
                                            <p:cond delay="0"/>
                                          </p:stCondLst>
                                        </p:cTn>
                                        <p:tgtEl>
                                          <p:spTgt spid="59407"/>
                                        </p:tgtEl>
                                        <p:attrNameLst>
                                          <p:attrName>ppt_y</p:attrName>
                                        </p:attrNameLst>
                                      </p:cBhvr>
                                      <p:tavLst>
                                        <p:tav tm="0">
                                          <p:val>
                                            <p:strVal val="#ppt_y-1"/>
                                          </p:val>
                                        </p:tav>
                                        <p:tav tm="100000">
                                          <p:val>
                                            <p:strVal val="#ppt_y-(0.354*#ppt_w-0.172*#ppt_h)"/>
                                          </p:val>
                                        </p:tav>
                                      </p:tavLst>
                                    </p:anim>
                                    <p:anim calcmode="lin" valueType="num">
                                      <p:cBhvr>
                                        <p:cTn id="34" dur="156" decel="50000" autoRev="1" fill="hold">
                                          <p:stCondLst>
                                            <p:cond delay="455"/>
                                          </p:stCondLst>
                                        </p:cTn>
                                        <p:tgtEl>
                                          <p:spTgt spid="59407"/>
                                        </p:tgtEl>
                                        <p:attrNameLst>
                                          <p:attrName>ppt_y</p:attrName>
                                        </p:attrNameLst>
                                      </p:cBhvr>
                                      <p:tavLst>
                                        <p:tav tm="0">
                                          <p:val>
                                            <p:strVal val="#ppt_y-(0.354*#ppt_w-0.172*#ppt_h)"/>
                                          </p:val>
                                        </p:tav>
                                        <p:tav tm="100000">
                                          <p:val>
                                            <p:strVal val="#ppt_y-(0.354*#ppt_w-0.172*#ppt_h)-#ppt_h/2"/>
                                          </p:val>
                                        </p:tav>
                                      </p:tavLst>
                                    </p:anim>
                                    <p:anim calcmode="lin" valueType="num">
                                      <p:cBhvr>
                                        <p:cTn id="35" dur="136" fill="hold">
                                          <p:stCondLst>
                                            <p:cond delay="864"/>
                                          </p:stCondLst>
                                        </p:cTn>
                                        <p:tgtEl>
                                          <p:spTgt spid="5940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4" grpId="0"/>
      <p:bldP spid="59409" grpId="0" animBg="1"/>
      <p:bldP spid="59405" grpId="0"/>
      <p:bldP spid="5940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914400" y="620713"/>
            <a:ext cx="8229600" cy="1373187"/>
          </a:xfrm>
          <a:prstGeom prst="rect">
            <a:avLst/>
          </a:prstGeom>
          <a:solidFill>
            <a:srgbClr val="FFFFFF"/>
          </a:solidFill>
          <a:ln w="9525">
            <a:noFill/>
            <a:miter lim="800000"/>
            <a:headEnd/>
            <a:tailEnd/>
          </a:ln>
          <a:effectLst/>
        </p:spPr>
        <p:txBody>
          <a:bodyPr>
            <a:spAutoFit/>
          </a:bodyPr>
          <a:lstStyle/>
          <a:p>
            <a:pPr>
              <a:spcBef>
                <a:spcPct val="50000"/>
              </a:spcBef>
            </a:pPr>
            <a:r>
              <a:rPr kumimoji="1" lang="en-US" altLang="zh-CN" sz="2800">
                <a:latin typeface="Times New Roman" pitchFamily="18" charset="0"/>
              </a:rPr>
              <a:t> </a:t>
            </a:r>
            <a:r>
              <a:rPr lang="en-US" altLang="zh-CN" sz="2800" b="1">
                <a:solidFill>
                  <a:schemeClr val="tx2"/>
                </a:solidFill>
                <a:latin typeface="Times New Roman" pitchFamily="18" charset="0"/>
              </a:rPr>
              <a:t>①</a:t>
            </a:r>
            <a:r>
              <a:rPr kumimoji="1" lang="en-US" altLang="zh-CN" sz="2800">
                <a:latin typeface="Times New Roman" pitchFamily="18" charset="0"/>
              </a:rPr>
              <a:t> </a:t>
            </a:r>
            <a:r>
              <a:rPr kumimoji="1" lang="en-US" altLang="zh-CN" sz="2800" b="1">
                <a:latin typeface="Times New Roman" pitchFamily="18" charset="0"/>
              </a:rPr>
              <a:t>20</a:t>
            </a:r>
            <a:r>
              <a:rPr kumimoji="1" lang="zh-CN" altLang="en-US" sz="2800" b="1">
                <a:latin typeface="Times New Roman" pitchFamily="18" charset="0"/>
              </a:rPr>
              <a:t>日夜起，长江北岸人民解放军中路军首先</a:t>
            </a:r>
            <a:r>
              <a:rPr kumimoji="1" lang="zh-CN" altLang="en-US" sz="2800" b="1">
                <a:solidFill>
                  <a:schemeClr val="accent2"/>
                </a:solidFill>
                <a:latin typeface="Times New Roman" pitchFamily="18" charset="0"/>
              </a:rPr>
              <a:t>越过</a:t>
            </a:r>
            <a:r>
              <a:rPr kumimoji="1" lang="zh-CN" altLang="en-US" sz="2800" b="1">
                <a:latin typeface="Times New Roman" pitchFamily="18" charset="0"/>
              </a:rPr>
              <a:t>安庆、芜湖线，</a:t>
            </a:r>
            <a:r>
              <a:rPr kumimoji="1" lang="zh-CN" altLang="en-US" sz="2800" b="1">
                <a:solidFill>
                  <a:schemeClr val="accent2"/>
                </a:solidFill>
                <a:latin typeface="Times New Roman" pitchFamily="18" charset="0"/>
              </a:rPr>
              <a:t>到达</a:t>
            </a:r>
            <a:r>
              <a:rPr kumimoji="1" lang="zh-CN" altLang="en-US" sz="2800" b="1">
                <a:latin typeface="Times New Roman" pitchFamily="18" charset="0"/>
              </a:rPr>
              <a:t>繁昌、铜陵、青阳、荻港地区，</a:t>
            </a:r>
            <a:r>
              <a:rPr kumimoji="1" lang="zh-CN" altLang="en-US" sz="2800" b="1">
                <a:solidFill>
                  <a:schemeClr val="accent2"/>
                </a:solidFill>
                <a:latin typeface="Times New Roman" pitchFamily="18" charset="0"/>
              </a:rPr>
              <a:t>共</a:t>
            </a:r>
            <a:r>
              <a:rPr kumimoji="1" lang="zh-CN" altLang="en-US" sz="2800" b="1">
                <a:latin typeface="Times New Roman" pitchFamily="18" charset="0"/>
              </a:rPr>
              <a:t>渡过了</a:t>
            </a:r>
            <a:r>
              <a:rPr kumimoji="1" lang="en-US" altLang="zh-CN" sz="2800" b="1">
                <a:latin typeface="Times New Roman" pitchFamily="18" charset="0"/>
              </a:rPr>
              <a:t>30</a:t>
            </a:r>
            <a:r>
              <a:rPr kumimoji="1" lang="zh-CN" altLang="en-US" sz="2800" b="1">
                <a:latin typeface="Times New Roman" pitchFamily="18" charset="0"/>
              </a:rPr>
              <a:t>万人。</a:t>
            </a:r>
          </a:p>
        </p:txBody>
      </p:sp>
      <p:sp>
        <p:nvSpPr>
          <p:cNvPr id="98307" name="Text Box 3"/>
          <p:cNvSpPr txBox="1">
            <a:spLocks noChangeArrowheads="1"/>
          </p:cNvSpPr>
          <p:nvPr/>
        </p:nvSpPr>
        <p:spPr bwMode="auto">
          <a:xfrm>
            <a:off x="914400" y="1916113"/>
            <a:ext cx="8229600" cy="1373187"/>
          </a:xfrm>
          <a:prstGeom prst="rect">
            <a:avLst/>
          </a:prstGeom>
          <a:solidFill>
            <a:srgbClr val="FFFFFF"/>
          </a:solidFill>
          <a:ln w="9525">
            <a:noFill/>
            <a:miter lim="800000"/>
            <a:headEnd/>
            <a:tailEnd/>
          </a:ln>
          <a:effectLst/>
        </p:spPr>
        <p:txBody>
          <a:bodyPr>
            <a:spAutoFit/>
          </a:bodyPr>
          <a:lstStyle/>
          <a:p>
            <a:pPr>
              <a:spcBef>
                <a:spcPct val="50000"/>
              </a:spcBef>
            </a:pPr>
            <a:r>
              <a:rPr kumimoji="1" lang="en-US" altLang="zh-CN" sz="2800">
                <a:latin typeface="Times New Roman" pitchFamily="18" charset="0"/>
              </a:rPr>
              <a:t> </a:t>
            </a:r>
            <a:r>
              <a:rPr lang="en-US" altLang="zh-CN" sz="2800" b="1">
                <a:solidFill>
                  <a:schemeClr val="tx2"/>
                </a:solidFill>
                <a:latin typeface="Times New Roman" pitchFamily="18" charset="0"/>
              </a:rPr>
              <a:t>②</a:t>
            </a:r>
            <a:r>
              <a:rPr kumimoji="1" lang="en-US" altLang="zh-CN" sz="2800">
                <a:latin typeface="Times New Roman" pitchFamily="18" charset="0"/>
              </a:rPr>
              <a:t> </a:t>
            </a:r>
            <a:r>
              <a:rPr kumimoji="1" lang="en-US" altLang="zh-CN" sz="2800" b="1">
                <a:latin typeface="Times New Roman" pitchFamily="18" charset="0"/>
              </a:rPr>
              <a:t>20</a:t>
            </a:r>
            <a:r>
              <a:rPr kumimoji="1" lang="zh-CN" altLang="en-US" sz="2800" b="1">
                <a:latin typeface="Times New Roman" pitchFamily="18" charset="0"/>
              </a:rPr>
              <a:t>日夜起，长江北岸人民解放军中路军首先</a:t>
            </a:r>
            <a:r>
              <a:rPr kumimoji="1" lang="zh-CN" altLang="en-US" sz="2800" b="1">
                <a:solidFill>
                  <a:srgbClr val="0033CC"/>
                </a:solidFill>
                <a:latin typeface="Times New Roman" pitchFamily="18" charset="0"/>
              </a:rPr>
              <a:t>突破</a:t>
            </a:r>
            <a:r>
              <a:rPr kumimoji="1" lang="zh-CN" altLang="en-US" sz="2800" b="1">
                <a:latin typeface="Times New Roman" pitchFamily="18" charset="0"/>
              </a:rPr>
              <a:t>安庆、芜湖线，</a:t>
            </a:r>
            <a:r>
              <a:rPr kumimoji="1" lang="zh-CN" altLang="en-US" sz="2800" b="1">
                <a:solidFill>
                  <a:srgbClr val="0033CC"/>
                </a:solidFill>
                <a:latin typeface="Times New Roman" pitchFamily="18" charset="0"/>
              </a:rPr>
              <a:t>渡至</a:t>
            </a:r>
            <a:r>
              <a:rPr kumimoji="1" lang="zh-CN" altLang="en-US" sz="2800" b="1">
                <a:latin typeface="Times New Roman" pitchFamily="18" charset="0"/>
              </a:rPr>
              <a:t>繁昌、铜陵、青阳、荻港、鲁港地区，</a:t>
            </a:r>
            <a:r>
              <a:rPr kumimoji="1" lang="en-US" altLang="zh-CN" sz="2800" b="1">
                <a:solidFill>
                  <a:srgbClr val="0033CC"/>
                </a:solidFill>
                <a:latin typeface="Times New Roman" pitchFamily="18" charset="0"/>
              </a:rPr>
              <a:t>24</a:t>
            </a:r>
            <a:r>
              <a:rPr kumimoji="1" lang="zh-CN" altLang="en-US" sz="2800" b="1">
                <a:solidFill>
                  <a:srgbClr val="0033CC"/>
                </a:solidFill>
                <a:latin typeface="Times New Roman" pitchFamily="18" charset="0"/>
              </a:rPr>
              <a:t>小时内</a:t>
            </a:r>
            <a:r>
              <a:rPr kumimoji="1" lang="zh-CN" altLang="en-US" sz="2800" b="1">
                <a:latin typeface="Times New Roman" pitchFamily="18" charset="0"/>
              </a:rPr>
              <a:t>即已渡过</a:t>
            </a:r>
            <a:r>
              <a:rPr kumimoji="1" lang="en-US" altLang="zh-CN" sz="2800" b="1">
                <a:latin typeface="Times New Roman" pitchFamily="18" charset="0"/>
              </a:rPr>
              <a:t>30</a:t>
            </a:r>
            <a:r>
              <a:rPr kumimoji="1" lang="zh-CN" altLang="en-US" sz="2800" b="1">
                <a:latin typeface="Times New Roman" pitchFamily="18" charset="0"/>
              </a:rPr>
              <a:t>万人。</a:t>
            </a:r>
          </a:p>
        </p:txBody>
      </p:sp>
      <p:sp>
        <p:nvSpPr>
          <p:cNvPr id="98308" name="AutoShape 4"/>
          <p:cNvSpPr>
            <a:spLocks/>
          </p:cNvSpPr>
          <p:nvPr/>
        </p:nvSpPr>
        <p:spPr bwMode="auto">
          <a:xfrm>
            <a:off x="228600" y="1066800"/>
            <a:ext cx="533400" cy="1905000"/>
          </a:xfrm>
          <a:prstGeom prst="leftBrace">
            <a:avLst>
              <a:gd name="adj1" fmla="val 29762"/>
              <a:gd name="adj2" fmla="val 50000"/>
            </a:avLst>
          </a:prstGeom>
          <a:noFill/>
          <a:ln w="76200">
            <a:solidFill>
              <a:schemeClr val="tx1"/>
            </a:solidFill>
            <a:round/>
            <a:headEnd/>
            <a:tailEnd/>
          </a:ln>
          <a:effectLst/>
        </p:spPr>
        <p:txBody>
          <a:bodyPr wrap="none" anchor="ctr"/>
          <a:lstStyle/>
          <a:p>
            <a:endParaRPr lang="zh-CN" altLang="en-US"/>
          </a:p>
        </p:txBody>
      </p:sp>
      <p:sp>
        <p:nvSpPr>
          <p:cNvPr id="98309" name="Text Box 5"/>
          <p:cNvSpPr txBox="1">
            <a:spLocks noChangeArrowheads="1"/>
          </p:cNvSpPr>
          <p:nvPr/>
        </p:nvSpPr>
        <p:spPr bwMode="auto">
          <a:xfrm>
            <a:off x="323850" y="3357563"/>
            <a:ext cx="8569325" cy="946150"/>
          </a:xfrm>
          <a:prstGeom prst="rect">
            <a:avLst/>
          </a:prstGeom>
          <a:solidFill>
            <a:schemeClr val="bg1"/>
          </a:solidFill>
          <a:ln w="9525">
            <a:noFill/>
            <a:miter lim="800000"/>
            <a:headEnd/>
            <a:tailEnd/>
          </a:ln>
          <a:effectLst/>
        </p:spPr>
        <p:txBody>
          <a:bodyPr>
            <a:spAutoFit/>
          </a:bodyPr>
          <a:lstStyle/>
          <a:p>
            <a:pPr>
              <a:spcBef>
                <a:spcPct val="50000"/>
              </a:spcBef>
            </a:pPr>
            <a:r>
              <a:rPr kumimoji="1" lang="en-US" altLang="zh-CN" sz="2800">
                <a:solidFill>
                  <a:srgbClr val="0033CC"/>
                </a:solidFill>
                <a:latin typeface="Times New Roman" pitchFamily="18" charset="0"/>
                <a:ea typeface="华文细黑" pitchFamily="2" charset="-122"/>
              </a:rPr>
              <a:t>        </a:t>
            </a:r>
            <a:r>
              <a:rPr lang="en-US" altLang="zh-CN" sz="2800" b="1">
                <a:latin typeface="Times New Roman" pitchFamily="18" charset="0"/>
              </a:rPr>
              <a:t>“</a:t>
            </a:r>
            <a:r>
              <a:rPr lang="zh-CN" altLang="en-US" sz="2800" b="1">
                <a:latin typeface="Times New Roman" pitchFamily="18" charset="0"/>
              </a:rPr>
              <a:t>突破”</a:t>
            </a:r>
            <a:r>
              <a:rPr lang="zh-CN" altLang="en-US" sz="2800" b="1">
                <a:solidFill>
                  <a:srgbClr val="FF3300"/>
                </a:solidFill>
                <a:latin typeface="Times New Roman" pitchFamily="18" charset="0"/>
              </a:rPr>
              <a:t>表明有敌军防守，我军歼灭或击溃守敌，冲破敌阵</a:t>
            </a:r>
            <a:r>
              <a:rPr lang="zh-CN" altLang="en-US" sz="2800" b="1">
                <a:latin typeface="Times New Roman" pitchFamily="18" charset="0"/>
              </a:rPr>
              <a:t>。用“越过”表现不出经过战斗。</a:t>
            </a:r>
          </a:p>
        </p:txBody>
      </p:sp>
      <p:sp>
        <p:nvSpPr>
          <p:cNvPr id="98310" name="Text Box 6"/>
          <p:cNvSpPr txBox="1">
            <a:spLocks noChangeArrowheads="1"/>
          </p:cNvSpPr>
          <p:nvPr/>
        </p:nvSpPr>
        <p:spPr bwMode="auto">
          <a:xfrm>
            <a:off x="323850" y="4365625"/>
            <a:ext cx="8534400" cy="1587500"/>
          </a:xfrm>
          <a:prstGeom prst="rect">
            <a:avLst/>
          </a:prstGeom>
          <a:solidFill>
            <a:schemeClr val="bg1"/>
          </a:solidFill>
          <a:ln w="9525">
            <a:noFill/>
            <a:miter lim="800000"/>
            <a:headEnd/>
            <a:tailEnd/>
          </a:ln>
          <a:effectLst/>
        </p:spPr>
        <p:txBody>
          <a:bodyPr>
            <a:spAutoFit/>
          </a:bodyPr>
          <a:lstStyle/>
          <a:p>
            <a:pPr>
              <a:spcBef>
                <a:spcPct val="50000"/>
              </a:spcBef>
            </a:pPr>
            <a:r>
              <a:rPr kumimoji="1" lang="en-US" altLang="zh-CN" sz="2800">
                <a:latin typeface="Times New Roman" pitchFamily="18" charset="0"/>
                <a:ea typeface="华文细黑" pitchFamily="2" charset="-122"/>
              </a:rPr>
              <a:t>    </a:t>
            </a:r>
            <a:r>
              <a:rPr lang="en-US" altLang="zh-CN" sz="2800" b="1">
                <a:latin typeface="Times New Roman" pitchFamily="18" charset="0"/>
              </a:rPr>
              <a:t>“</a:t>
            </a:r>
            <a:r>
              <a:rPr lang="zh-CN" altLang="en-US" sz="2800" b="1">
                <a:latin typeface="Times New Roman" pitchFamily="18" charset="0"/>
              </a:rPr>
              <a:t>渡至”比“到达”含义丰富，有</a:t>
            </a:r>
            <a:r>
              <a:rPr lang="zh-CN" altLang="en-US" sz="2800" b="1">
                <a:solidFill>
                  <a:srgbClr val="FF3300"/>
                </a:solidFill>
                <a:latin typeface="Times New Roman" pitchFamily="18" charset="0"/>
              </a:rPr>
              <a:t>横渡与到达</a:t>
            </a:r>
            <a:r>
              <a:rPr lang="zh-CN" altLang="en-US" sz="2800" b="1">
                <a:latin typeface="Times New Roman" pitchFamily="18" charset="0"/>
              </a:rPr>
              <a:t>两层意思，且文字简洁有力。</a:t>
            </a:r>
          </a:p>
          <a:p>
            <a:pPr>
              <a:spcBef>
                <a:spcPct val="50000"/>
              </a:spcBef>
            </a:pPr>
            <a:endParaRPr kumimoji="1" lang="en-US" altLang="zh-CN" sz="2800" b="1">
              <a:latin typeface="Times New Roman" pitchFamily="18" charset="0"/>
              <a:ea typeface="华文细黑" pitchFamily="2" charset="-122"/>
            </a:endParaRPr>
          </a:p>
        </p:txBody>
      </p:sp>
      <p:sp>
        <p:nvSpPr>
          <p:cNvPr id="98311" name="Text Box 7"/>
          <p:cNvSpPr txBox="1">
            <a:spLocks noChangeArrowheads="1"/>
          </p:cNvSpPr>
          <p:nvPr/>
        </p:nvSpPr>
        <p:spPr bwMode="auto">
          <a:xfrm>
            <a:off x="323850" y="5445125"/>
            <a:ext cx="8534400" cy="946150"/>
          </a:xfrm>
          <a:prstGeom prst="rect">
            <a:avLst/>
          </a:prstGeom>
          <a:solidFill>
            <a:schemeClr val="bg1"/>
          </a:solidFill>
          <a:ln w="9525">
            <a:noFill/>
            <a:miter lim="800000"/>
            <a:headEnd/>
            <a:tailEnd/>
          </a:ln>
          <a:effectLst/>
        </p:spPr>
        <p:txBody>
          <a:bodyPr>
            <a:spAutoFit/>
          </a:bodyPr>
          <a:lstStyle/>
          <a:p>
            <a:pPr>
              <a:spcBef>
                <a:spcPct val="50000"/>
              </a:spcBef>
            </a:pPr>
            <a:r>
              <a:rPr kumimoji="1" lang="en-US" altLang="zh-CN" sz="2800" b="1">
                <a:solidFill>
                  <a:srgbClr val="0033CC"/>
                </a:solidFill>
                <a:latin typeface="华文细黑" pitchFamily="2" charset="-122"/>
                <a:ea typeface="华文细黑" pitchFamily="2" charset="-122"/>
              </a:rPr>
              <a:t>         </a:t>
            </a:r>
            <a:r>
              <a:rPr lang="en-US" altLang="zh-CN" sz="2800" b="1">
                <a:latin typeface="Times New Roman" pitchFamily="18" charset="0"/>
              </a:rPr>
              <a:t>“</a:t>
            </a:r>
            <a:r>
              <a:rPr lang="zh-CN" altLang="en-US" sz="2800" b="1">
                <a:latin typeface="Times New Roman" pitchFamily="18" charset="0"/>
              </a:rPr>
              <a:t>二十四小时内即已”，</a:t>
            </a:r>
            <a:r>
              <a:rPr lang="zh-CN" altLang="en-US" sz="2800" b="1">
                <a:solidFill>
                  <a:srgbClr val="FF3300"/>
                </a:solidFill>
                <a:latin typeface="Times New Roman" pitchFamily="18" charset="0"/>
              </a:rPr>
              <a:t>时间明确，且含渡江迅疾，作战顺利之意。</a:t>
            </a:r>
            <a:r>
              <a:rPr lang="zh-CN" altLang="en-US" sz="2800" b="1">
                <a:latin typeface="Times New Roman" pitchFamily="18" charset="0"/>
              </a:rPr>
              <a:t>用“共”字不能表达这些意思。</a:t>
            </a:r>
          </a:p>
        </p:txBody>
      </p:sp>
      <p:sp>
        <p:nvSpPr>
          <p:cNvPr id="98312" name="Text Box 8"/>
          <p:cNvSpPr txBox="1">
            <a:spLocks noChangeArrowheads="1"/>
          </p:cNvSpPr>
          <p:nvPr/>
        </p:nvSpPr>
        <p:spPr bwMode="auto">
          <a:xfrm>
            <a:off x="3200400" y="0"/>
            <a:ext cx="3743325" cy="701675"/>
          </a:xfrm>
          <a:prstGeom prst="rect">
            <a:avLst/>
          </a:prstGeom>
          <a:noFill/>
          <a:ln w="9525">
            <a:noFill/>
            <a:miter lim="800000"/>
            <a:headEnd/>
            <a:tailEnd/>
          </a:ln>
          <a:effectLst/>
        </p:spPr>
        <p:txBody>
          <a:bodyPr>
            <a:spAutoFit/>
          </a:bodyPr>
          <a:lstStyle/>
          <a:p>
            <a:pPr>
              <a:spcBef>
                <a:spcPct val="50000"/>
              </a:spcBef>
            </a:pPr>
            <a:r>
              <a:rPr lang="zh-CN" altLang="en-US" sz="4000" b="1">
                <a:solidFill>
                  <a:srgbClr val="FF3300"/>
                </a:solidFill>
                <a:latin typeface="Times New Roman" pitchFamily="18" charset="0"/>
                <a:ea typeface="仿宋" pitchFamily="49" charset="-122"/>
              </a:rPr>
              <a:t>揣摩语言</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barn(inHorizontal)">
                                      <p:cBhvr>
                                        <p:cTn id="7" dur="500"/>
                                        <p:tgtEl>
                                          <p:spTgt spid="98309"/>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8310"/>
                                        </p:tgtEl>
                                        <p:attrNameLst>
                                          <p:attrName>style.visibility</p:attrName>
                                        </p:attrNameLst>
                                      </p:cBhvr>
                                      <p:to>
                                        <p:strVal val="visible"/>
                                      </p:to>
                                    </p:set>
                                    <p:animEffect transition="in" filter="randombar(horizontal)">
                                      <p:cBhvr>
                                        <p:cTn id="12" dur="500"/>
                                        <p:tgtEl>
                                          <p:spTgt spid="98310"/>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75"/>
                                  </p:iterate>
                                  <p:childTnLst>
                                    <p:set>
                                      <p:cBhvr>
                                        <p:cTn id="16" dur="1" fill="hold">
                                          <p:stCondLst>
                                            <p:cond delay="74"/>
                                          </p:stCondLst>
                                        </p:cTn>
                                        <p:tgtEl>
                                          <p:spTgt spid="983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98311"/>
                                        </p:tgtEl>
                                        <p:attrNameLst>
                                          <p:attrName>style.visibility</p:attrName>
                                        </p:attrNameLst>
                                      </p:cBhvr>
                                      <p:to>
                                        <p:strVal val="visible"/>
                                      </p:to>
                                    </p:set>
                                    <p:anim calcmode="lin" valueType="num">
                                      <p:cBhvr>
                                        <p:cTn id="21" dur="1000" fill="hold"/>
                                        <p:tgtEl>
                                          <p:spTgt spid="98311"/>
                                        </p:tgtEl>
                                        <p:attrNameLst>
                                          <p:attrName>ppt_w</p:attrName>
                                        </p:attrNameLst>
                                      </p:cBhvr>
                                      <p:tavLst>
                                        <p:tav tm="0">
                                          <p:val>
                                            <p:fltVal val="0"/>
                                          </p:val>
                                        </p:tav>
                                        <p:tav tm="100000">
                                          <p:val>
                                            <p:strVal val="#ppt_w"/>
                                          </p:val>
                                        </p:tav>
                                      </p:tavLst>
                                    </p:anim>
                                    <p:anim calcmode="lin" valueType="num">
                                      <p:cBhvr>
                                        <p:cTn id="22" dur="1000" fill="hold"/>
                                        <p:tgtEl>
                                          <p:spTgt spid="98311"/>
                                        </p:tgtEl>
                                        <p:attrNameLst>
                                          <p:attrName>ppt_h</p:attrName>
                                        </p:attrNameLst>
                                      </p:cBhvr>
                                      <p:tavLst>
                                        <p:tav tm="0">
                                          <p:val>
                                            <p:fltVal val="0"/>
                                          </p:val>
                                        </p:tav>
                                        <p:tav tm="100000">
                                          <p:val>
                                            <p:strVal val="#ppt_h"/>
                                          </p:val>
                                        </p:tav>
                                      </p:tavLst>
                                    </p:anim>
                                    <p:anim calcmode="lin" valueType="num">
                                      <p:cBhvr>
                                        <p:cTn id="23" dur="1000" fill="hold"/>
                                        <p:tgtEl>
                                          <p:spTgt spid="9831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9831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animBg="1" autoUpdateAnimBg="0"/>
      <p:bldP spid="98310" grpId="0" animBg="1" autoUpdateAnimBg="0"/>
      <p:bldP spid="98311" grpId="0" animBg="1" autoUpdateAnimBg="0"/>
      <p:bldP spid="98312"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AutoShape 2"/>
          <p:cNvSpPr>
            <a:spLocks/>
          </p:cNvSpPr>
          <p:nvPr/>
        </p:nvSpPr>
        <p:spPr bwMode="auto">
          <a:xfrm>
            <a:off x="381000" y="609600"/>
            <a:ext cx="304800" cy="2362200"/>
          </a:xfrm>
          <a:prstGeom prst="leftBrace">
            <a:avLst>
              <a:gd name="adj1" fmla="val 64583"/>
              <a:gd name="adj2" fmla="val 50000"/>
            </a:avLst>
          </a:prstGeom>
          <a:noFill/>
          <a:ln w="76200">
            <a:solidFill>
              <a:schemeClr val="tx1"/>
            </a:solidFill>
            <a:round/>
            <a:headEnd/>
            <a:tailEnd/>
          </a:ln>
          <a:effectLst/>
        </p:spPr>
        <p:txBody>
          <a:bodyPr wrap="none" anchor="ctr"/>
          <a:lstStyle/>
          <a:p>
            <a:endParaRPr lang="zh-CN" altLang="en-US"/>
          </a:p>
        </p:txBody>
      </p:sp>
      <p:sp>
        <p:nvSpPr>
          <p:cNvPr id="99331" name="Text Box 3"/>
          <p:cNvSpPr txBox="1">
            <a:spLocks noChangeArrowheads="1"/>
          </p:cNvSpPr>
          <p:nvPr/>
        </p:nvSpPr>
        <p:spPr bwMode="auto">
          <a:xfrm>
            <a:off x="838200" y="260350"/>
            <a:ext cx="8305800" cy="1373188"/>
          </a:xfrm>
          <a:prstGeom prst="rect">
            <a:avLst/>
          </a:prstGeom>
          <a:solidFill>
            <a:srgbClr val="FFFFFF"/>
          </a:solidFill>
          <a:ln w="9525">
            <a:noFill/>
            <a:miter lim="800000"/>
            <a:headEnd/>
            <a:tailEnd/>
          </a:ln>
          <a:effectLst/>
        </p:spPr>
        <p:txBody>
          <a:bodyPr>
            <a:spAutoFit/>
          </a:bodyPr>
          <a:lstStyle/>
          <a:p>
            <a:pPr>
              <a:spcBef>
                <a:spcPct val="50000"/>
              </a:spcBef>
            </a:pPr>
            <a:r>
              <a:rPr kumimoji="1" lang="en-US" altLang="zh-CN" sz="2800" b="1">
                <a:latin typeface="华文细黑" pitchFamily="2" charset="-122"/>
                <a:ea typeface="华文细黑" pitchFamily="2" charset="-122"/>
              </a:rPr>
              <a:t> </a:t>
            </a:r>
            <a:r>
              <a:rPr lang="en-US" altLang="zh-CN" sz="2800" b="1">
                <a:solidFill>
                  <a:schemeClr val="tx2"/>
                </a:solidFill>
                <a:latin typeface="Times New Roman" pitchFamily="18" charset="0"/>
              </a:rPr>
              <a:t>①</a:t>
            </a:r>
            <a:r>
              <a:rPr kumimoji="1" lang="zh-CN" altLang="en-US" sz="2800" b="1">
                <a:latin typeface="华文细黑" pitchFamily="2" charset="-122"/>
                <a:ea typeface="华文细黑" pitchFamily="2" charset="-122"/>
              </a:rPr>
              <a:t>此处敌军抵抗较为顽强，然在</a:t>
            </a:r>
            <a:r>
              <a:rPr kumimoji="1" lang="en-US" altLang="zh-CN" sz="2800" b="1">
                <a:latin typeface="华文细黑" pitchFamily="2" charset="-122"/>
                <a:ea typeface="华文细黑" pitchFamily="2" charset="-122"/>
              </a:rPr>
              <a:t>21</a:t>
            </a:r>
            <a:r>
              <a:rPr kumimoji="1" lang="zh-CN" altLang="en-US" sz="2800" b="1">
                <a:latin typeface="华文细黑" pitchFamily="2" charset="-122"/>
                <a:ea typeface="华文细黑" pitchFamily="2" charset="-122"/>
              </a:rPr>
              <a:t>日下午至</a:t>
            </a:r>
            <a:r>
              <a:rPr kumimoji="1" lang="en-US" altLang="zh-CN" sz="2800" b="1">
                <a:latin typeface="华文细黑" pitchFamily="2" charset="-122"/>
                <a:ea typeface="华文细黑" pitchFamily="2" charset="-122"/>
              </a:rPr>
              <a:t>22</a:t>
            </a:r>
            <a:r>
              <a:rPr kumimoji="1" lang="zh-CN" altLang="en-US" sz="2800" b="1">
                <a:latin typeface="华文细黑" pitchFamily="2" charset="-122"/>
                <a:ea typeface="华文细黑" pitchFamily="2" charset="-122"/>
              </a:rPr>
              <a:t>日下午</a:t>
            </a:r>
            <a:r>
              <a:rPr kumimoji="1" lang="zh-CN" altLang="en-US" sz="2800" b="1">
                <a:solidFill>
                  <a:srgbClr val="20700A"/>
                </a:solidFill>
                <a:latin typeface="华文细黑" pitchFamily="2" charset="-122"/>
                <a:ea typeface="华文细黑" pitchFamily="2" charset="-122"/>
              </a:rPr>
              <a:t>，</a:t>
            </a:r>
            <a:r>
              <a:rPr kumimoji="1" lang="zh-CN" altLang="en-US" sz="2800" b="1">
                <a:solidFill>
                  <a:srgbClr val="0033CC"/>
                </a:solidFill>
                <a:latin typeface="华文细黑" pitchFamily="2" charset="-122"/>
                <a:ea typeface="华文细黑" pitchFamily="2" charset="-122"/>
              </a:rPr>
              <a:t>东路军已战胜</a:t>
            </a:r>
            <a:r>
              <a:rPr kumimoji="1" lang="zh-CN" altLang="en-US" sz="2800" b="1">
                <a:latin typeface="华文细黑" pitchFamily="2" charset="-122"/>
                <a:ea typeface="华文细黑" pitchFamily="2" charset="-122"/>
              </a:rPr>
              <a:t>一切抵抗之敌，</a:t>
            </a:r>
            <a:r>
              <a:rPr kumimoji="1" lang="zh-CN" altLang="en-US" sz="2800" b="1">
                <a:solidFill>
                  <a:srgbClr val="0033CC"/>
                </a:solidFill>
                <a:latin typeface="华文细黑" pitchFamily="2" charset="-122"/>
                <a:ea typeface="华文细黑" pitchFamily="2" charset="-122"/>
              </a:rPr>
              <a:t>占领扬中、镇江、江阴诸县，</a:t>
            </a:r>
            <a:r>
              <a:rPr kumimoji="1" lang="zh-CN" altLang="en-US" sz="2800" b="1">
                <a:latin typeface="华文细黑" pitchFamily="2" charset="-122"/>
                <a:ea typeface="华文细黑" pitchFamily="2" charset="-122"/>
              </a:rPr>
              <a:t>封锁长江。</a:t>
            </a:r>
          </a:p>
        </p:txBody>
      </p:sp>
      <p:sp>
        <p:nvSpPr>
          <p:cNvPr id="99332" name="Text Box 4"/>
          <p:cNvSpPr txBox="1">
            <a:spLocks noChangeArrowheads="1"/>
          </p:cNvSpPr>
          <p:nvPr/>
        </p:nvSpPr>
        <p:spPr bwMode="auto">
          <a:xfrm>
            <a:off x="838200" y="1773238"/>
            <a:ext cx="8305800" cy="1800225"/>
          </a:xfrm>
          <a:prstGeom prst="rect">
            <a:avLst/>
          </a:prstGeom>
          <a:solidFill>
            <a:srgbClr val="FFFFFF"/>
          </a:solidFill>
          <a:ln w="9525">
            <a:noFill/>
            <a:miter lim="800000"/>
            <a:headEnd/>
            <a:tailEnd/>
          </a:ln>
          <a:effectLst/>
        </p:spPr>
        <p:txBody>
          <a:bodyPr>
            <a:spAutoFit/>
          </a:bodyPr>
          <a:lstStyle/>
          <a:p>
            <a:pPr>
              <a:spcBef>
                <a:spcPct val="50000"/>
              </a:spcBef>
            </a:pPr>
            <a:r>
              <a:rPr kumimoji="1" lang="en-US" altLang="zh-CN" sz="2800" b="1">
                <a:latin typeface="华文细黑" pitchFamily="2" charset="-122"/>
                <a:ea typeface="华文细黑" pitchFamily="2" charset="-122"/>
              </a:rPr>
              <a:t> </a:t>
            </a:r>
            <a:r>
              <a:rPr lang="en-US" altLang="zh-CN" b="1">
                <a:solidFill>
                  <a:schemeClr val="tx2"/>
                </a:solidFill>
                <a:latin typeface="Times New Roman" pitchFamily="18" charset="0"/>
              </a:rPr>
              <a:t>②</a:t>
            </a:r>
            <a:r>
              <a:rPr kumimoji="1" lang="en-US" altLang="zh-CN" sz="2800" b="1">
                <a:latin typeface="华文细黑" pitchFamily="2" charset="-122"/>
                <a:ea typeface="华文细黑" pitchFamily="2" charset="-122"/>
              </a:rPr>
              <a:t> </a:t>
            </a:r>
            <a:r>
              <a:rPr kumimoji="1" lang="zh-CN" altLang="en-US" sz="2800" b="1">
                <a:latin typeface="华文细黑" pitchFamily="2" charset="-122"/>
                <a:ea typeface="华文细黑" pitchFamily="2" charset="-122"/>
              </a:rPr>
              <a:t>此处敌军抵抗较为顽强，然在</a:t>
            </a:r>
            <a:r>
              <a:rPr kumimoji="1" lang="en-US" altLang="zh-CN" sz="2800" b="1">
                <a:latin typeface="华文细黑" pitchFamily="2" charset="-122"/>
                <a:ea typeface="华文细黑" pitchFamily="2" charset="-122"/>
              </a:rPr>
              <a:t>21</a:t>
            </a:r>
            <a:r>
              <a:rPr kumimoji="1" lang="zh-CN" altLang="en-US" sz="2800" b="1">
                <a:latin typeface="华文细黑" pitchFamily="2" charset="-122"/>
                <a:ea typeface="华文细黑" pitchFamily="2" charset="-122"/>
              </a:rPr>
              <a:t>日下午至</a:t>
            </a:r>
            <a:r>
              <a:rPr kumimoji="1" lang="en-US" altLang="zh-CN" sz="2800" b="1">
                <a:latin typeface="华文细黑" pitchFamily="2" charset="-122"/>
                <a:ea typeface="华文细黑" pitchFamily="2" charset="-122"/>
              </a:rPr>
              <a:t>22</a:t>
            </a:r>
            <a:r>
              <a:rPr kumimoji="1" lang="zh-CN" altLang="en-US" sz="2800" b="1">
                <a:latin typeface="华文细黑" pitchFamily="2" charset="-122"/>
                <a:ea typeface="华文细黑" pitchFamily="2" charset="-122"/>
              </a:rPr>
              <a:t>日下午的</a:t>
            </a:r>
            <a:r>
              <a:rPr kumimoji="1" lang="zh-CN" altLang="en-US" sz="2800" b="1">
                <a:solidFill>
                  <a:schemeClr val="accent2"/>
                </a:solidFill>
                <a:latin typeface="华文细黑" pitchFamily="2" charset="-122"/>
                <a:ea typeface="华文细黑" pitchFamily="2" charset="-122"/>
              </a:rPr>
              <a:t>整天激战中</a:t>
            </a:r>
            <a:r>
              <a:rPr kumimoji="1" lang="zh-CN" altLang="en-US" sz="2800" b="1">
                <a:solidFill>
                  <a:srgbClr val="FF0000"/>
                </a:solidFill>
                <a:latin typeface="华文细黑" pitchFamily="2" charset="-122"/>
                <a:ea typeface="华文细黑" pitchFamily="2" charset="-122"/>
              </a:rPr>
              <a:t>，</a:t>
            </a:r>
            <a:r>
              <a:rPr kumimoji="1" lang="zh-CN" altLang="en-US" sz="2800" b="1">
                <a:solidFill>
                  <a:schemeClr val="accent2"/>
                </a:solidFill>
                <a:latin typeface="华文细黑" pitchFamily="2" charset="-122"/>
                <a:ea typeface="华文细黑" pitchFamily="2" charset="-122"/>
              </a:rPr>
              <a:t>我已歼灭及击溃</a:t>
            </a:r>
            <a:r>
              <a:rPr kumimoji="1" lang="zh-CN" altLang="en-US" sz="2800" b="1">
                <a:latin typeface="华文细黑" pitchFamily="2" charset="-122"/>
                <a:ea typeface="华文细黑" pitchFamily="2" charset="-122"/>
              </a:rPr>
              <a:t>一切抵抗之敌，</a:t>
            </a:r>
            <a:r>
              <a:rPr kumimoji="1" lang="zh-CN" altLang="en-US" sz="2800" b="1">
                <a:solidFill>
                  <a:schemeClr val="accent2"/>
                </a:solidFill>
                <a:latin typeface="华文细黑" pitchFamily="2" charset="-122"/>
                <a:ea typeface="华文细黑" pitchFamily="2" charset="-122"/>
              </a:rPr>
              <a:t>占领</a:t>
            </a:r>
            <a:r>
              <a:rPr kumimoji="1" lang="zh-CN" altLang="en-US" sz="2800" b="1">
                <a:latin typeface="华文细黑" pitchFamily="2" charset="-122"/>
                <a:ea typeface="华文细黑" pitchFamily="2" charset="-122"/>
              </a:rPr>
              <a:t>扬中、镇江、江阴诸县的</a:t>
            </a:r>
            <a:r>
              <a:rPr kumimoji="1" lang="zh-CN" altLang="en-US" sz="2800" b="1">
                <a:solidFill>
                  <a:schemeClr val="accent2"/>
                </a:solidFill>
                <a:latin typeface="华文细黑" pitchFamily="2" charset="-122"/>
                <a:ea typeface="华文细黑" pitchFamily="2" charset="-122"/>
              </a:rPr>
              <a:t>广大地区，并控制江阴要塞</a:t>
            </a:r>
            <a:r>
              <a:rPr kumimoji="1" lang="zh-CN" altLang="en-US" sz="2800" b="1">
                <a:latin typeface="华文细黑" pitchFamily="2" charset="-122"/>
                <a:ea typeface="华文细黑" pitchFamily="2" charset="-122"/>
              </a:rPr>
              <a:t>，封锁长江。</a:t>
            </a:r>
          </a:p>
        </p:txBody>
      </p:sp>
      <p:sp>
        <p:nvSpPr>
          <p:cNvPr id="99333" name="Text Box 5"/>
          <p:cNvSpPr txBox="1">
            <a:spLocks noChangeArrowheads="1"/>
          </p:cNvSpPr>
          <p:nvPr/>
        </p:nvSpPr>
        <p:spPr bwMode="auto">
          <a:xfrm>
            <a:off x="533400" y="3886200"/>
            <a:ext cx="8610600" cy="2041525"/>
          </a:xfrm>
          <a:prstGeom prst="rect">
            <a:avLst/>
          </a:prstGeom>
          <a:solidFill>
            <a:schemeClr val="bg1"/>
          </a:solidFill>
          <a:ln w="9525">
            <a:noFill/>
            <a:miter lim="800000"/>
            <a:headEnd/>
            <a:tailEnd/>
          </a:ln>
          <a:effectLst/>
        </p:spPr>
        <p:txBody>
          <a:bodyPr>
            <a:spAutoFit/>
          </a:bodyPr>
          <a:lstStyle/>
          <a:p>
            <a:pPr>
              <a:spcBef>
                <a:spcPct val="50000"/>
              </a:spcBef>
            </a:pPr>
            <a:r>
              <a:rPr kumimoji="1" lang="en-US" altLang="zh-CN" sz="3200" b="1">
                <a:solidFill>
                  <a:schemeClr val="bg1"/>
                </a:solidFill>
                <a:latin typeface="Times New Roman" pitchFamily="18" charset="0"/>
                <a:ea typeface="华文细黑" pitchFamily="2" charset="-122"/>
              </a:rPr>
              <a:t>        </a:t>
            </a:r>
            <a:r>
              <a:rPr kumimoji="1" lang="zh-CN" altLang="en-US" sz="3200" b="1">
                <a:solidFill>
                  <a:schemeClr val="accent2"/>
                </a:solidFill>
                <a:latin typeface="Times New Roman" pitchFamily="18" charset="0"/>
              </a:rPr>
              <a:t>上句只交代了我军取得了胜利并占领了哪些区，下句</a:t>
            </a:r>
            <a:r>
              <a:rPr kumimoji="1" lang="zh-CN" altLang="en-US" sz="3200" b="1">
                <a:solidFill>
                  <a:srgbClr val="FF3300"/>
                </a:solidFill>
                <a:latin typeface="Times New Roman" pitchFamily="18" charset="0"/>
              </a:rPr>
              <a:t>用</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整天激战</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歼灭</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击溃</a:t>
            </a:r>
            <a:r>
              <a:rPr kumimoji="1" lang="zh-CN" altLang="en-US" sz="3200" b="1">
                <a:solidFill>
                  <a:srgbClr val="FF3300"/>
                </a:solidFill>
                <a:latin typeface="宋体"/>
              </a:rPr>
              <a:t>”</a:t>
            </a:r>
            <a:r>
              <a:rPr kumimoji="1" lang="zh-CN" altLang="en-US" sz="3200" b="1">
                <a:solidFill>
                  <a:srgbClr val="FF3300"/>
                </a:solidFill>
                <a:latin typeface="Times New Roman" pitchFamily="18" charset="0"/>
              </a:rPr>
              <a:t>等词突出战斗的艰巨，表现我军的英勇无畏，具有震撼人心的力量。</a:t>
            </a:r>
          </a:p>
        </p:txBody>
      </p:sp>
      <p:sp>
        <p:nvSpPr>
          <p:cNvPr id="99334" name="AutoShape 6">
            <a:hlinkClick r:id="rId4" action="ppaction://hlinksldjump" highlightClick="1"/>
          </p:cNvPr>
          <p:cNvSpPr>
            <a:spLocks noChangeArrowheads="1"/>
          </p:cNvSpPr>
          <p:nvPr/>
        </p:nvSpPr>
        <p:spPr bwMode="auto">
          <a:xfrm>
            <a:off x="7956550" y="6381750"/>
            <a:ext cx="863600" cy="476250"/>
          </a:xfrm>
          <a:prstGeom prst="actionButtonBackPrevious">
            <a:avLst/>
          </a:prstGeom>
          <a:solidFill>
            <a:schemeClr val="accent1"/>
          </a:solidFill>
          <a:ln w="9525">
            <a:noFill/>
            <a:miter lim="800000"/>
            <a:headEnd/>
            <a:tailEnd/>
          </a:ln>
          <a:effectLst/>
        </p:spPr>
        <p:txBody>
          <a:bodyPr wrap="none" anchor="ctr"/>
          <a:lstStyle/>
          <a:p>
            <a:endParaRPr lang="zh-CN" alt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9333"/>
                                        </p:tgtEl>
                                        <p:attrNameLst>
                                          <p:attrName>style.visibility</p:attrName>
                                        </p:attrNameLst>
                                      </p:cBhvr>
                                      <p:to>
                                        <p:strVal val="visible"/>
                                      </p:to>
                                    </p:set>
                                    <p:animEffect transition="in" filter="dissolve">
                                      <p:cBhvr>
                                        <p:cTn id="7" dur="500"/>
                                        <p:tgtEl>
                                          <p:spTgt spid="99333"/>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AutoShape 2"/>
          <p:cNvSpPr>
            <a:spLocks/>
          </p:cNvSpPr>
          <p:nvPr/>
        </p:nvSpPr>
        <p:spPr bwMode="auto">
          <a:xfrm>
            <a:off x="468313" y="260350"/>
            <a:ext cx="304800" cy="1600200"/>
          </a:xfrm>
          <a:prstGeom prst="leftBrace">
            <a:avLst>
              <a:gd name="adj1" fmla="val 43750"/>
              <a:gd name="adj2" fmla="val 50000"/>
            </a:avLst>
          </a:prstGeom>
          <a:noFill/>
          <a:ln w="76200">
            <a:solidFill>
              <a:schemeClr val="tx1"/>
            </a:solidFill>
            <a:round/>
            <a:headEnd/>
            <a:tailEnd/>
          </a:ln>
          <a:effectLst/>
        </p:spPr>
        <p:txBody>
          <a:bodyPr wrap="none" anchor="ctr"/>
          <a:lstStyle/>
          <a:p>
            <a:endParaRPr lang="zh-CN" altLang="en-US"/>
          </a:p>
        </p:txBody>
      </p:sp>
      <p:sp>
        <p:nvSpPr>
          <p:cNvPr id="100355" name="Text Box 3"/>
          <p:cNvSpPr txBox="1">
            <a:spLocks noChangeArrowheads="1"/>
          </p:cNvSpPr>
          <p:nvPr/>
        </p:nvSpPr>
        <p:spPr bwMode="auto">
          <a:xfrm>
            <a:off x="838200" y="260350"/>
            <a:ext cx="8305800" cy="946150"/>
          </a:xfrm>
          <a:prstGeom prst="rect">
            <a:avLst/>
          </a:prstGeom>
          <a:solidFill>
            <a:srgbClr val="FFFFFF"/>
          </a:solidFill>
          <a:ln w="9525">
            <a:noFill/>
            <a:miter lim="800000"/>
            <a:headEnd/>
            <a:tailEnd/>
          </a:ln>
          <a:effectLst/>
        </p:spPr>
        <p:txBody>
          <a:bodyPr>
            <a:spAutoFit/>
          </a:bodyPr>
          <a:lstStyle/>
          <a:p>
            <a:pPr>
              <a:spcBef>
                <a:spcPct val="50000"/>
              </a:spcBef>
            </a:pPr>
            <a:r>
              <a:rPr lang="en-US" altLang="zh-CN" sz="2800" b="1">
                <a:solidFill>
                  <a:schemeClr val="tx2"/>
                </a:solidFill>
                <a:latin typeface="Times New Roman" pitchFamily="18" charset="0"/>
              </a:rPr>
              <a:t>①</a:t>
            </a:r>
            <a:r>
              <a:rPr kumimoji="1" lang="zh-CN" altLang="en-US" sz="2800" b="1">
                <a:latin typeface="Times New Roman" pitchFamily="18" charset="0"/>
              </a:rPr>
              <a:t>结果就在</a:t>
            </a:r>
            <a:r>
              <a:rPr kumimoji="1" lang="en-US" altLang="zh-CN" sz="2800" b="1">
                <a:latin typeface="Times New Roman" pitchFamily="18" charset="0"/>
              </a:rPr>
              <a:t>21</a:t>
            </a:r>
            <a:r>
              <a:rPr kumimoji="1" lang="zh-CN" altLang="en-US" sz="2800" b="1">
                <a:latin typeface="Times New Roman" pitchFamily="18" charset="0"/>
              </a:rPr>
              <a:t>日那一天，东面防线又被我军突破了。</a:t>
            </a:r>
          </a:p>
        </p:txBody>
      </p:sp>
      <p:sp>
        <p:nvSpPr>
          <p:cNvPr id="100356" name="Text Box 4"/>
          <p:cNvSpPr txBox="1">
            <a:spLocks noChangeArrowheads="1"/>
          </p:cNvSpPr>
          <p:nvPr/>
        </p:nvSpPr>
        <p:spPr bwMode="auto">
          <a:xfrm>
            <a:off x="838200" y="1066800"/>
            <a:ext cx="8305800" cy="946150"/>
          </a:xfrm>
          <a:prstGeom prst="rect">
            <a:avLst/>
          </a:prstGeom>
          <a:solidFill>
            <a:srgbClr val="FFFFFF"/>
          </a:solidFill>
          <a:ln w="9525">
            <a:noFill/>
            <a:miter lim="800000"/>
            <a:headEnd/>
            <a:tailEnd/>
          </a:ln>
          <a:effectLst/>
        </p:spPr>
        <p:txBody>
          <a:bodyPr>
            <a:spAutoFit/>
          </a:bodyPr>
          <a:lstStyle/>
          <a:p>
            <a:pPr>
              <a:spcBef>
                <a:spcPct val="50000"/>
              </a:spcBef>
            </a:pPr>
            <a:r>
              <a:rPr lang="en-US" altLang="zh-CN" sz="2800" b="1">
                <a:solidFill>
                  <a:schemeClr val="tx2"/>
                </a:solidFill>
                <a:latin typeface="Times New Roman" pitchFamily="18" charset="0"/>
              </a:rPr>
              <a:t>②</a:t>
            </a:r>
            <a:r>
              <a:rPr kumimoji="1" lang="zh-CN" altLang="en-US" sz="2800" b="1">
                <a:solidFill>
                  <a:srgbClr val="0033CC"/>
                </a:solidFill>
                <a:latin typeface="Times New Roman" pitchFamily="18" charset="0"/>
              </a:rPr>
              <a:t>不料正是汤恩伯到芜湖的那一天，</a:t>
            </a:r>
            <a:r>
              <a:rPr kumimoji="1" lang="zh-CN" altLang="en-US" sz="2800" b="1">
                <a:latin typeface="Times New Roman" pitchFamily="18" charset="0"/>
              </a:rPr>
              <a:t>东面防线又被我军突了。</a:t>
            </a:r>
          </a:p>
        </p:txBody>
      </p:sp>
      <p:sp>
        <p:nvSpPr>
          <p:cNvPr id="100357" name="Text Box 5"/>
          <p:cNvSpPr txBox="1">
            <a:spLocks noChangeArrowheads="1"/>
          </p:cNvSpPr>
          <p:nvPr/>
        </p:nvSpPr>
        <p:spPr bwMode="auto">
          <a:xfrm>
            <a:off x="533400" y="2133600"/>
            <a:ext cx="8610600" cy="2528888"/>
          </a:xfrm>
          <a:prstGeom prst="rect">
            <a:avLst/>
          </a:prstGeom>
          <a:solidFill>
            <a:schemeClr val="bg1"/>
          </a:solidFill>
          <a:ln w="9525">
            <a:noFill/>
            <a:miter lim="800000"/>
            <a:headEnd/>
            <a:tailEnd/>
          </a:ln>
          <a:effectLst/>
        </p:spPr>
        <p:txBody>
          <a:bodyPr>
            <a:spAutoFit/>
          </a:bodyPr>
          <a:lstStyle/>
          <a:p>
            <a:pPr>
              <a:spcBef>
                <a:spcPct val="50000"/>
              </a:spcBef>
            </a:pPr>
            <a:r>
              <a:rPr kumimoji="1" lang="en-US" altLang="zh-CN" sz="3200" b="1">
                <a:latin typeface="Times New Roman" pitchFamily="18" charset="0"/>
              </a:rPr>
              <a:t>“</a:t>
            </a:r>
            <a:r>
              <a:rPr kumimoji="1" lang="zh-CN" altLang="en-US" sz="3200" b="1">
                <a:latin typeface="Times New Roman" pitchFamily="18" charset="0"/>
              </a:rPr>
              <a:t>不料正是汤恩伯到芜湖的那一天”，</a:t>
            </a:r>
            <a:r>
              <a:rPr kumimoji="1" lang="zh-CN" altLang="en-US" sz="3200" b="1">
                <a:solidFill>
                  <a:srgbClr val="FF3300"/>
                </a:solidFill>
                <a:latin typeface="Times New Roman" pitchFamily="18" charset="0"/>
              </a:rPr>
              <a:t>有嘲讽意味，嘲讽汤恩伯过高估计东面防线的巩固性，过低估计人民解放军的战斗力，</a:t>
            </a:r>
            <a:r>
              <a:rPr kumimoji="1" lang="zh-CN" altLang="en-US" sz="3200" b="1">
                <a:latin typeface="Times New Roman" pitchFamily="18" charset="0"/>
              </a:rPr>
              <a:t>倘说“结果就在二十日那一天”，只是一般交代了时间，毫无感情色彩，且与上句“二十一日”重复。</a:t>
            </a:r>
          </a:p>
        </p:txBody>
      </p:sp>
      <p:sp>
        <p:nvSpPr>
          <p:cNvPr id="100358" name="Rectangle 6"/>
          <p:cNvSpPr>
            <a:spLocks noChangeArrowheads="1"/>
          </p:cNvSpPr>
          <p:nvPr/>
        </p:nvSpPr>
        <p:spPr bwMode="auto">
          <a:xfrm>
            <a:off x="395288" y="4935538"/>
            <a:ext cx="8534400" cy="1922462"/>
          </a:xfrm>
          <a:prstGeom prst="rect">
            <a:avLst/>
          </a:prstGeom>
          <a:noFill/>
          <a:ln w="12700" cap="sq">
            <a:noFill/>
            <a:miter lim="800000"/>
            <a:headEnd type="none" w="sm" len="sm"/>
            <a:tailEnd type="none" w="sm" len="sm"/>
          </a:ln>
          <a:effectLst/>
        </p:spPr>
        <p:txBody>
          <a:bodyPr>
            <a:spAutoFit/>
          </a:bodyPr>
          <a:lstStyle/>
          <a:p>
            <a:pPr>
              <a:spcBef>
                <a:spcPct val="50000"/>
              </a:spcBef>
            </a:pPr>
            <a:r>
              <a:rPr lang="zh-CN" altLang="en-US" sz="3600" b="1">
                <a:solidFill>
                  <a:srgbClr val="FF0000"/>
                </a:solidFill>
                <a:latin typeface="华文隶书" pitchFamily="2" charset="-122"/>
                <a:ea typeface="华文隶书" pitchFamily="2" charset="-122"/>
              </a:rPr>
              <a:t>小结</a:t>
            </a:r>
            <a:r>
              <a:rPr lang="zh-CN" altLang="en-US" sz="2800" b="1">
                <a:solidFill>
                  <a:srgbClr val="FF0000"/>
                </a:solidFill>
                <a:latin typeface="Times New Roman" pitchFamily="18" charset="0"/>
              </a:rPr>
              <a:t>：</a:t>
            </a:r>
            <a:r>
              <a:rPr lang="zh-CN" altLang="en-US" sz="2800" b="1">
                <a:latin typeface="Times New Roman" pitchFamily="18" charset="0"/>
              </a:rPr>
              <a:t> 可见这则消息的</a:t>
            </a:r>
            <a:r>
              <a:rPr lang="zh-CN" altLang="en-US" sz="2800" b="1">
                <a:solidFill>
                  <a:srgbClr val="0033CC"/>
                </a:solidFill>
                <a:latin typeface="Times New Roman" pitchFamily="18" charset="0"/>
              </a:rPr>
              <a:t>语言用词准确精练，铿锵有力</a:t>
            </a:r>
            <a:r>
              <a:rPr lang="zh-CN" altLang="en-US" sz="2800" b="1">
                <a:latin typeface="Times New Roman" pitchFamily="18" charset="0"/>
              </a:rPr>
              <a:t>。另外还有</a:t>
            </a:r>
            <a:r>
              <a:rPr lang="zh-CN" altLang="en-US" sz="2800" b="1">
                <a:solidFill>
                  <a:srgbClr val="0033CC"/>
                </a:solidFill>
                <a:latin typeface="Times New Roman" pitchFamily="18" charset="0"/>
              </a:rPr>
              <a:t>书面语和口头语相穿插</a:t>
            </a:r>
            <a:r>
              <a:rPr lang="zh-CN" altLang="en-US" sz="2800" b="1">
                <a:latin typeface="Times New Roman" pitchFamily="18" charset="0"/>
              </a:rPr>
              <a:t>，相益得彰（如</a:t>
            </a:r>
            <a:r>
              <a:rPr lang="zh-CN" altLang="en-US" sz="2800" b="1">
                <a:latin typeface="Arial"/>
              </a:rPr>
              <a:t>“</a:t>
            </a:r>
            <a:r>
              <a:rPr lang="zh-CN" altLang="en-US" sz="2800" b="1">
                <a:latin typeface="Times New Roman" pitchFamily="18" charset="0"/>
              </a:rPr>
              <a:t>敌亦纷纷溃退，毫无斗志</a:t>
            </a:r>
            <a:r>
              <a:rPr lang="zh-CN" altLang="en-US" sz="2800" b="1">
                <a:latin typeface="Arial"/>
              </a:rPr>
              <a:t>”</a:t>
            </a:r>
            <a:r>
              <a:rPr lang="en-US" altLang="zh-CN" sz="2800" b="1">
                <a:latin typeface="Arial"/>
              </a:rPr>
              <a:t>——</a:t>
            </a:r>
            <a:r>
              <a:rPr lang="zh-CN" altLang="en-US" sz="2800" b="1">
                <a:latin typeface="Times New Roman" pitchFamily="18" charset="0"/>
              </a:rPr>
              <a:t>文气十足；</a:t>
            </a:r>
            <a:r>
              <a:rPr lang="zh-CN" altLang="en-US" sz="2800" b="1">
                <a:latin typeface="Arial"/>
              </a:rPr>
              <a:t>“</a:t>
            </a:r>
            <a:r>
              <a:rPr lang="zh-CN" altLang="en-US" sz="2800" b="1">
                <a:latin typeface="Times New Roman" pitchFamily="18" charset="0"/>
              </a:rPr>
              <a:t>不想再打了</a:t>
            </a:r>
            <a:r>
              <a:rPr lang="zh-CN" altLang="en-US" sz="2800" b="1">
                <a:latin typeface="Arial"/>
              </a:rPr>
              <a:t>”“</a:t>
            </a:r>
            <a:r>
              <a:rPr lang="zh-CN" altLang="en-US" sz="2800" b="1">
                <a:latin typeface="Times New Roman" pitchFamily="18" charset="0"/>
              </a:rPr>
              <a:t>都很泄气</a:t>
            </a:r>
            <a:r>
              <a:rPr lang="zh-CN" altLang="en-US" sz="2800" b="1">
                <a:latin typeface="Arial"/>
              </a:rPr>
              <a:t>”</a:t>
            </a:r>
            <a:r>
              <a:rPr lang="en-US" altLang="zh-CN" sz="2800" b="1">
                <a:latin typeface="Arial"/>
              </a:rPr>
              <a:t>——</a:t>
            </a:r>
            <a:r>
              <a:rPr lang="zh-CN" altLang="en-US" sz="2800" b="1">
                <a:latin typeface="Times New Roman" pitchFamily="18" charset="0"/>
              </a:rPr>
              <a:t>非常口语化），各有妙处。</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0" fill="hold"/>
                                        <p:tgtEl>
                                          <p:spTgt spid="100357"/>
                                        </p:tgtEl>
                                        <p:attrNameLst>
                                          <p:attrName>ppt_x</p:attrName>
                                        </p:attrNameLst>
                                      </p:cBhvr>
                                      <p:tavLst>
                                        <p:tav tm="0">
                                          <p:val>
                                            <p:strVal val="#ppt_x"/>
                                          </p:val>
                                        </p:tav>
                                        <p:tav tm="100000">
                                          <p:val>
                                            <p:strVal val="#ppt_x"/>
                                          </p:val>
                                        </p:tav>
                                      </p:tavLst>
                                    </p:anim>
                                    <p:anim calcmode="lin" valueType="num">
                                      <p:cBhvr additive="base">
                                        <p:cTn id="8" dur="5000" fill="hold"/>
                                        <p:tgtEl>
                                          <p:spTgt spid="10035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0358">
                                            <p:txEl>
                                              <p:pRg st="0" end="0"/>
                                            </p:txEl>
                                          </p:spTgt>
                                        </p:tgtEl>
                                        <p:attrNameLst>
                                          <p:attrName>style.visibility</p:attrName>
                                        </p:attrNameLst>
                                      </p:cBhvr>
                                      <p:to>
                                        <p:strVal val="visible"/>
                                      </p:to>
                                    </p:set>
                                    <p:animEffect transition="in" filter="blinds(horizontal)">
                                      <p:cBhvr>
                                        <p:cTn id="13" dur="500"/>
                                        <p:tgtEl>
                                          <p:spTgt spid="1003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渡江战役示意图"/>
          <p:cNvPicPr>
            <a:picLocks noChangeAspect="1" noChangeArrowheads="1"/>
          </p:cNvPicPr>
          <p:nvPr/>
        </p:nvPicPr>
        <p:blipFill>
          <a:blip r:embed="rId3" cstate="print">
            <a:lum contrast="12000"/>
          </a:blip>
          <a:srcRect t="3796" r="6650" b="655"/>
          <a:stretch>
            <a:fillRect/>
          </a:stretch>
        </p:blipFill>
        <p:spPr bwMode="auto">
          <a:xfrm>
            <a:off x="0" y="0"/>
            <a:ext cx="9612313" cy="6858000"/>
          </a:xfrm>
          <a:prstGeom prst="rect">
            <a:avLst/>
          </a:prstGeom>
          <a:noFill/>
          <a:ln w="9525">
            <a:noFill/>
            <a:miter lim="800000"/>
            <a:headEnd/>
            <a:tailEnd/>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3"/>
          <p:cNvSpPr txBox="1">
            <a:spLocks noChangeArrowheads="1"/>
          </p:cNvSpPr>
          <p:nvPr/>
        </p:nvSpPr>
        <p:spPr bwMode="auto">
          <a:xfrm>
            <a:off x="685800" y="152400"/>
            <a:ext cx="7342188" cy="762000"/>
          </a:xfrm>
          <a:prstGeom prst="rect">
            <a:avLst/>
          </a:prstGeom>
          <a:noFill/>
          <a:ln w="9525" algn="ctr">
            <a:noFill/>
            <a:miter lim="800000"/>
            <a:headEnd/>
            <a:tailEnd/>
          </a:ln>
          <a:effectLst/>
        </p:spPr>
        <p:txBody>
          <a:bodyPr>
            <a:spAutoFit/>
          </a:bodyPr>
          <a:lstStyle/>
          <a:p>
            <a:pPr>
              <a:spcBef>
                <a:spcPct val="50000"/>
              </a:spcBef>
            </a:pPr>
            <a:r>
              <a:rPr kumimoji="1" lang="zh-CN" altLang="en-US" sz="4400" b="1">
                <a:solidFill>
                  <a:srgbClr val="FF0000"/>
                </a:solidFill>
                <a:latin typeface="Times New Roman" pitchFamily="18" charset="0"/>
                <a:ea typeface="方正魏碑简体" pitchFamily="2" charset="-122"/>
              </a:rPr>
              <a:t>作业：写一则消息 </a:t>
            </a:r>
          </a:p>
        </p:txBody>
      </p:sp>
      <p:sp>
        <p:nvSpPr>
          <p:cNvPr id="94212" name="Text Box 4"/>
          <p:cNvSpPr txBox="1">
            <a:spLocks noChangeArrowheads="1"/>
          </p:cNvSpPr>
          <p:nvPr/>
        </p:nvSpPr>
        <p:spPr bwMode="auto">
          <a:xfrm>
            <a:off x="685800" y="1125538"/>
            <a:ext cx="8458200" cy="641350"/>
          </a:xfrm>
          <a:prstGeom prst="rect">
            <a:avLst/>
          </a:prstGeom>
          <a:noFill/>
          <a:ln w="9525">
            <a:noFill/>
            <a:miter lim="800000"/>
            <a:headEnd/>
            <a:tailEnd/>
          </a:ln>
        </p:spPr>
        <p:txBody>
          <a:bodyPr>
            <a:spAutoFit/>
          </a:bodyPr>
          <a:lstStyle/>
          <a:p>
            <a:pPr>
              <a:spcBef>
                <a:spcPct val="50000"/>
              </a:spcBef>
            </a:pPr>
            <a:r>
              <a:rPr kumimoji="1" lang="zh-CN" altLang="en-US" sz="3600" b="1">
                <a:solidFill>
                  <a:schemeClr val="tx2"/>
                </a:solidFill>
                <a:latin typeface="Times New Roman" pitchFamily="18" charset="0"/>
                <a:ea typeface="方正魏碑简体" pitchFamily="2" charset="-122"/>
              </a:rPr>
              <a:t>报道学校或班上某人、某事或某项活动。</a:t>
            </a:r>
          </a:p>
        </p:txBody>
      </p:sp>
      <p:sp>
        <p:nvSpPr>
          <p:cNvPr id="94213" name="Text Box 5"/>
          <p:cNvSpPr txBox="1">
            <a:spLocks noChangeArrowheads="1"/>
          </p:cNvSpPr>
          <p:nvPr/>
        </p:nvSpPr>
        <p:spPr bwMode="auto">
          <a:xfrm>
            <a:off x="685800" y="1873250"/>
            <a:ext cx="685800" cy="1098550"/>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grpSp>
        <p:nvGrpSpPr>
          <p:cNvPr id="2" name="Group 6"/>
          <p:cNvGrpSpPr>
            <a:grpSpLocks/>
          </p:cNvGrpSpPr>
          <p:nvPr/>
        </p:nvGrpSpPr>
        <p:grpSpPr bwMode="auto">
          <a:xfrm>
            <a:off x="228600" y="3625850"/>
            <a:ext cx="1143000" cy="1098550"/>
            <a:chOff x="144" y="2140"/>
            <a:chExt cx="720" cy="692"/>
          </a:xfrm>
        </p:grpSpPr>
        <p:sp>
          <p:nvSpPr>
            <p:cNvPr id="101382" name="Text Box 7"/>
            <p:cNvSpPr txBox="1">
              <a:spLocks noChangeArrowheads="1"/>
            </p:cNvSpPr>
            <p:nvPr/>
          </p:nvSpPr>
          <p:spPr bwMode="auto">
            <a:xfrm>
              <a:off x="432" y="2140"/>
              <a:ext cx="432" cy="692"/>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sp>
          <p:nvSpPr>
            <p:cNvPr id="101383" name="Text Box 8"/>
            <p:cNvSpPr txBox="1">
              <a:spLocks noChangeArrowheads="1"/>
            </p:cNvSpPr>
            <p:nvPr/>
          </p:nvSpPr>
          <p:spPr bwMode="auto">
            <a:xfrm>
              <a:off x="288" y="2140"/>
              <a:ext cx="432" cy="692"/>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sp>
          <p:nvSpPr>
            <p:cNvPr id="101384" name="Text Box 9"/>
            <p:cNvSpPr txBox="1">
              <a:spLocks noChangeArrowheads="1"/>
            </p:cNvSpPr>
            <p:nvPr/>
          </p:nvSpPr>
          <p:spPr bwMode="auto">
            <a:xfrm>
              <a:off x="144" y="2140"/>
              <a:ext cx="432" cy="692"/>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grpSp>
      <p:grpSp>
        <p:nvGrpSpPr>
          <p:cNvPr id="3" name="Group 10"/>
          <p:cNvGrpSpPr>
            <a:grpSpLocks/>
          </p:cNvGrpSpPr>
          <p:nvPr/>
        </p:nvGrpSpPr>
        <p:grpSpPr bwMode="auto">
          <a:xfrm>
            <a:off x="457200" y="2787650"/>
            <a:ext cx="1066800" cy="1098550"/>
            <a:chOff x="288" y="1632"/>
            <a:chExt cx="672" cy="692"/>
          </a:xfrm>
        </p:grpSpPr>
        <p:sp>
          <p:nvSpPr>
            <p:cNvPr id="101386" name="Text Box 11"/>
            <p:cNvSpPr txBox="1">
              <a:spLocks noChangeArrowheads="1"/>
            </p:cNvSpPr>
            <p:nvPr/>
          </p:nvSpPr>
          <p:spPr bwMode="auto">
            <a:xfrm>
              <a:off x="432" y="1632"/>
              <a:ext cx="528" cy="692"/>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sp>
          <p:nvSpPr>
            <p:cNvPr id="101387" name="Text Box 12"/>
            <p:cNvSpPr txBox="1">
              <a:spLocks noChangeArrowheads="1"/>
            </p:cNvSpPr>
            <p:nvPr/>
          </p:nvSpPr>
          <p:spPr bwMode="auto">
            <a:xfrm>
              <a:off x="288" y="1632"/>
              <a:ext cx="240" cy="692"/>
            </a:xfrm>
            <a:prstGeom prst="rect">
              <a:avLst/>
            </a:prstGeom>
            <a:noFill/>
            <a:ln w="9525">
              <a:noFill/>
              <a:miter lim="800000"/>
              <a:headEnd/>
              <a:tailEnd/>
            </a:ln>
          </p:spPr>
          <p:txBody>
            <a:bodyPr>
              <a:spAutoFit/>
            </a:bodyPr>
            <a:lstStyle/>
            <a:p>
              <a:pPr>
                <a:spcBef>
                  <a:spcPct val="50000"/>
                </a:spcBef>
              </a:pPr>
              <a:r>
                <a:rPr kumimoji="1" lang="zh-CN" altLang="en-US" sz="6600">
                  <a:solidFill>
                    <a:srgbClr val="FF0000"/>
                  </a:solidFill>
                  <a:latin typeface="Times New Roman" pitchFamily="18" charset="0"/>
                </a:rPr>
                <a:t>！</a:t>
              </a:r>
            </a:p>
          </p:txBody>
        </p:sp>
      </p:grpSp>
      <p:sp>
        <p:nvSpPr>
          <p:cNvPr id="101388" name="Text Box 16"/>
          <p:cNvSpPr txBox="1">
            <a:spLocks noChangeArrowheads="1"/>
          </p:cNvSpPr>
          <p:nvPr/>
        </p:nvSpPr>
        <p:spPr bwMode="auto">
          <a:xfrm>
            <a:off x="1752600" y="2971800"/>
            <a:ext cx="6400800" cy="641350"/>
          </a:xfrm>
          <a:prstGeom prst="rect">
            <a:avLst/>
          </a:prstGeom>
          <a:noFill/>
          <a:ln w="9525">
            <a:noFill/>
            <a:miter lim="800000"/>
            <a:headEnd/>
            <a:tailEnd/>
          </a:ln>
        </p:spPr>
        <p:txBody>
          <a:bodyPr>
            <a:spAutoFit/>
          </a:bodyPr>
          <a:lstStyle/>
          <a:p>
            <a:pPr>
              <a:spcBef>
                <a:spcPct val="50000"/>
              </a:spcBef>
            </a:pPr>
            <a:endParaRPr kumimoji="1" lang="zh-CN" altLang="zh-CN" sz="3600" b="1">
              <a:solidFill>
                <a:srgbClr val="660033"/>
              </a:solidFill>
              <a:latin typeface="Times New Roman" pitchFamily="18" charset="0"/>
              <a:ea typeface="仿宋_GB2312" pitchFamily="49" charset="-122"/>
            </a:endParaRPr>
          </a:p>
        </p:txBody>
      </p:sp>
      <p:sp>
        <p:nvSpPr>
          <p:cNvPr id="94225" name="Text Box 17"/>
          <p:cNvSpPr txBox="1">
            <a:spLocks noChangeArrowheads="1"/>
          </p:cNvSpPr>
          <p:nvPr/>
        </p:nvSpPr>
        <p:spPr bwMode="auto">
          <a:xfrm>
            <a:off x="1295400" y="2209800"/>
            <a:ext cx="6400800" cy="228917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33CC"/>
                </a:solidFill>
                <a:latin typeface="方正楷体简体" pitchFamily="2" charset="-122"/>
                <a:ea typeface="方正楷体简体" pitchFamily="2" charset="-122"/>
              </a:rPr>
              <a:t>拟出恰当的标题。</a:t>
            </a:r>
          </a:p>
          <a:p>
            <a:pPr>
              <a:spcBef>
                <a:spcPct val="50000"/>
              </a:spcBef>
            </a:pPr>
            <a:r>
              <a:rPr kumimoji="1" lang="zh-CN" altLang="en-US" sz="3600" b="1">
                <a:solidFill>
                  <a:srgbClr val="0033CC"/>
                </a:solidFill>
                <a:latin typeface="方正楷体简体" pitchFamily="2" charset="-122"/>
                <a:ea typeface="方正楷体简体" pitchFamily="2" charset="-122"/>
              </a:rPr>
              <a:t>注意导语的概括性和准确性。</a:t>
            </a:r>
          </a:p>
          <a:p>
            <a:pPr>
              <a:spcBef>
                <a:spcPct val="50000"/>
              </a:spcBef>
            </a:pPr>
            <a:r>
              <a:rPr kumimoji="1" lang="zh-CN" altLang="en-US" sz="3600" b="1">
                <a:solidFill>
                  <a:srgbClr val="0033CC"/>
                </a:solidFill>
                <a:latin typeface="方正楷体简体" pitchFamily="2" charset="-122"/>
                <a:ea typeface="方正楷体简体" pitchFamily="2" charset="-122"/>
              </a:rPr>
              <a:t>要简明，以</a:t>
            </a:r>
            <a:r>
              <a:rPr kumimoji="1" lang="en-US" altLang="zh-CN" sz="3600" b="1">
                <a:solidFill>
                  <a:srgbClr val="0033CC"/>
                </a:solidFill>
                <a:latin typeface="方正楷体简体" pitchFamily="2" charset="-122"/>
                <a:ea typeface="方正楷体简体" pitchFamily="2" charset="-122"/>
              </a:rPr>
              <a:t>200</a:t>
            </a:r>
            <a:r>
              <a:rPr kumimoji="1" lang="zh-CN" altLang="en-US" sz="3600" b="1">
                <a:solidFill>
                  <a:srgbClr val="0033CC"/>
                </a:solidFill>
                <a:latin typeface="方正楷体简体" pitchFamily="2" charset="-122"/>
                <a:ea typeface="方正楷体简体" pitchFamily="2" charset="-122"/>
              </a:rPr>
              <a:t>字左右为好。</a:t>
            </a:r>
          </a:p>
        </p:txBody>
      </p:sp>
      <p:sp>
        <p:nvSpPr>
          <p:cNvPr id="94226" name="Line 18"/>
          <p:cNvSpPr>
            <a:spLocks noChangeShapeType="1"/>
          </p:cNvSpPr>
          <p:nvPr/>
        </p:nvSpPr>
        <p:spPr bwMode="auto">
          <a:xfrm>
            <a:off x="838200" y="1066800"/>
            <a:ext cx="2971800" cy="0"/>
          </a:xfrm>
          <a:prstGeom prst="line">
            <a:avLst/>
          </a:prstGeom>
          <a:noFill/>
          <a:ln w="38100">
            <a:solidFill>
              <a:schemeClr val="accent2"/>
            </a:solidFill>
            <a:round/>
            <a:headEnd/>
            <a:tailEnd/>
          </a:ln>
        </p:spPr>
        <p:txBody>
          <a:bodyPr/>
          <a:lstStyle/>
          <a:p>
            <a:endParaRPr lang="zh-CN" altLang="en-US"/>
          </a:p>
        </p:txBody>
      </p:sp>
      <p:sp>
        <p:nvSpPr>
          <p:cNvPr id="94227" name="Line 19"/>
          <p:cNvSpPr>
            <a:spLocks noChangeShapeType="1"/>
          </p:cNvSpPr>
          <p:nvPr/>
        </p:nvSpPr>
        <p:spPr bwMode="auto">
          <a:xfrm>
            <a:off x="838200" y="990600"/>
            <a:ext cx="2971800" cy="0"/>
          </a:xfrm>
          <a:prstGeom prst="line">
            <a:avLst/>
          </a:prstGeom>
          <a:noFill/>
          <a:ln w="38100">
            <a:solidFill>
              <a:srgbClr val="00CC00"/>
            </a:solidFill>
            <a:round/>
            <a:headEnd/>
            <a:tailEnd/>
          </a:ln>
        </p:spPr>
        <p:txBody>
          <a:bodyPr/>
          <a:lstStyle/>
          <a:p>
            <a:endParaRPr lang="zh-CN" altLang="en-US"/>
          </a:p>
        </p:txBody>
      </p:sp>
    </p:spTree>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1000"/>
                                  </p:stCondLst>
                                  <p:childTnLst>
                                    <p:set>
                                      <p:cBhvr>
                                        <p:cTn id="6" dur="1" fill="hold">
                                          <p:stCondLst>
                                            <p:cond delay="0"/>
                                          </p:stCondLst>
                                        </p:cTn>
                                        <p:tgtEl>
                                          <p:spTgt spid="94211"/>
                                        </p:tgtEl>
                                        <p:attrNameLst>
                                          <p:attrName>style.visibility</p:attrName>
                                        </p:attrNameLst>
                                      </p:cBhvr>
                                      <p:to>
                                        <p:strVal val="visible"/>
                                      </p:to>
                                    </p:set>
                                    <p:anim calcmode="lin" valueType="num">
                                      <p:cBhvr>
                                        <p:cTn id="7" dur="1000" fill="hold"/>
                                        <p:tgtEl>
                                          <p:spTgt spid="94211"/>
                                        </p:tgtEl>
                                        <p:attrNameLst>
                                          <p:attrName>ppt_w</p:attrName>
                                        </p:attrNameLst>
                                      </p:cBhvr>
                                      <p:tavLst>
                                        <p:tav tm="0">
                                          <p:val>
                                            <p:fltVal val="0"/>
                                          </p:val>
                                        </p:tav>
                                        <p:tav tm="100000">
                                          <p:val>
                                            <p:strVal val="#ppt_w"/>
                                          </p:val>
                                        </p:tav>
                                      </p:tavLst>
                                    </p:anim>
                                    <p:anim calcmode="lin" valueType="num">
                                      <p:cBhvr>
                                        <p:cTn id="8" dur="1000" fill="hold"/>
                                        <p:tgtEl>
                                          <p:spTgt spid="94211"/>
                                        </p:tgtEl>
                                        <p:attrNameLst>
                                          <p:attrName>ppt_h</p:attrName>
                                        </p:attrNameLst>
                                      </p:cBhvr>
                                      <p:tavLst>
                                        <p:tav tm="0">
                                          <p:val>
                                            <p:fltVal val="0"/>
                                          </p:val>
                                        </p:tav>
                                        <p:tav tm="100000">
                                          <p:val>
                                            <p:strVal val="#ppt_h"/>
                                          </p:val>
                                        </p:tav>
                                      </p:tavLst>
                                    </p:anim>
                                    <p:anim calcmode="lin" valueType="num">
                                      <p:cBhvr>
                                        <p:cTn id="9" dur="1000" fill="hold"/>
                                        <p:tgtEl>
                                          <p:spTgt spid="942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421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94227"/>
                                        </p:tgtEl>
                                        <p:attrNameLst>
                                          <p:attrName>style.visibility</p:attrName>
                                        </p:attrNameLst>
                                      </p:cBhvr>
                                      <p:to>
                                        <p:strVal val="visible"/>
                                      </p:to>
                                    </p:set>
                                    <p:anim calcmode="lin" valueType="num">
                                      <p:cBhvr additive="base">
                                        <p:cTn id="14" dur="500" fill="hold"/>
                                        <p:tgtEl>
                                          <p:spTgt spid="94227"/>
                                        </p:tgtEl>
                                        <p:attrNameLst>
                                          <p:attrName>ppt_x</p:attrName>
                                        </p:attrNameLst>
                                      </p:cBhvr>
                                      <p:tavLst>
                                        <p:tav tm="0">
                                          <p:val>
                                            <p:strVal val="0-#ppt_w/2"/>
                                          </p:val>
                                        </p:tav>
                                        <p:tav tm="100000">
                                          <p:val>
                                            <p:strVal val="#ppt_x"/>
                                          </p:val>
                                        </p:tav>
                                      </p:tavLst>
                                    </p:anim>
                                    <p:anim calcmode="lin" valueType="num">
                                      <p:cBhvr additive="base">
                                        <p:cTn id="15" dur="500" fill="hold"/>
                                        <p:tgtEl>
                                          <p:spTgt spid="94227"/>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2" presetClass="entr" presetSubtype="8" fill="hold" grpId="0" nodeType="afterEffect">
                                  <p:stCondLst>
                                    <p:cond delay="0"/>
                                  </p:stCondLst>
                                  <p:childTnLst>
                                    <p:set>
                                      <p:cBhvr>
                                        <p:cTn id="18" dur="1" fill="hold">
                                          <p:stCondLst>
                                            <p:cond delay="0"/>
                                          </p:stCondLst>
                                        </p:cTn>
                                        <p:tgtEl>
                                          <p:spTgt spid="94226"/>
                                        </p:tgtEl>
                                        <p:attrNameLst>
                                          <p:attrName>style.visibility</p:attrName>
                                        </p:attrNameLst>
                                      </p:cBhvr>
                                      <p:to>
                                        <p:strVal val="visible"/>
                                      </p:to>
                                    </p:set>
                                    <p:anim calcmode="lin" valueType="num">
                                      <p:cBhvr additive="base">
                                        <p:cTn id="19" dur="500" fill="hold"/>
                                        <p:tgtEl>
                                          <p:spTgt spid="94226"/>
                                        </p:tgtEl>
                                        <p:attrNameLst>
                                          <p:attrName>ppt_x</p:attrName>
                                        </p:attrNameLst>
                                      </p:cBhvr>
                                      <p:tavLst>
                                        <p:tav tm="0">
                                          <p:val>
                                            <p:strVal val="0-#ppt_w/2"/>
                                          </p:val>
                                        </p:tav>
                                        <p:tav tm="100000">
                                          <p:val>
                                            <p:strVal val="#ppt_x"/>
                                          </p:val>
                                        </p:tav>
                                      </p:tavLst>
                                    </p:anim>
                                    <p:anim calcmode="lin" valueType="num">
                                      <p:cBhvr additive="base">
                                        <p:cTn id="20" dur="500" fill="hold"/>
                                        <p:tgtEl>
                                          <p:spTgt spid="942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18" presetClass="entr" presetSubtype="3" fill="hold" grpId="0" nodeType="afterEffect">
                                  <p:stCondLst>
                                    <p:cond delay="2000"/>
                                  </p:stCondLst>
                                  <p:childTnLst>
                                    <p:set>
                                      <p:cBhvr>
                                        <p:cTn id="23" dur="1" fill="hold">
                                          <p:stCondLst>
                                            <p:cond delay="0"/>
                                          </p:stCondLst>
                                        </p:cTn>
                                        <p:tgtEl>
                                          <p:spTgt spid="94212"/>
                                        </p:tgtEl>
                                        <p:attrNameLst>
                                          <p:attrName>style.visibility</p:attrName>
                                        </p:attrNameLst>
                                      </p:cBhvr>
                                      <p:to>
                                        <p:strVal val="visible"/>
                                      </p:to>
                                    </p:set>
                                    <p:animEffect transition="in" filter="strips(upRight)">
                                      <p:cBhvr>
                                        <p:cTn id="24" dur="500"/>
                                        <p:tgtEl>
                                          <p:spTgt spid="9421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94213"/>
                                        </p:tgtEl>
                                        <p:attrNameLst>
                                          <p:attrName>style.visibility</p:attrName>
                                        </p:attrNameLst>
                                      </p:cBhvr>
                                      <p:to>
                                        <p:strVal val="visible"/>
                                      </p:to>
                                    </p:set>
                                    <p:animEffect transition="in" filter="slide(fromLeft)">
                                      <p:cBhvr>
                                        <p:cTn id="29" dur="500"/>
                                        <p:tgtEl>
                                          <p:spTgt spid="94213"/>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slide(fromLeft)">
                                      <p:cBhvr>
                                        <p:cTn id="33" dur="500"/>
                                        <p:tgtEl>
                                          <p:spTgt spid="3"/>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lide(fromLeft)">
                                      <p:cBhvr>
                                        <p:cTn id="37" dur="500"/>
                                        <p:tgtEl>
                                          <p:spTgt spid="2"/>
                                        </p:tgtEl>
                                      </p:cBhvr>
                                    </p:animEffect>
                                  </p:childTnLst>
                                </p:cTn>
                              </p:par>
                            </p:childTnLst>
                          </p:cTn>
                        </p:par>
                        <p:par>
                          <p:cTn id="38" fill="hold">
                            <p:stCondLst>
                              <p:cond delay="1500"/>
                            </p:stCondLst>
                            <p:childTnLst>
                              <p:par>
                                <p:cTn id="39" presetID="9" presetClass="entr" presetSubtype="0" fill="hold" grpId="0" nodeType="afterEffect">
                                  <p:stCondLst>
                                    <p:cond delay="0"/>
                                  </p:stCondLst>
                                  <p:iterate type="wd">
                                    <p:tmPct val="100000"/>
                                  </p:iterate>
                                  <p:childTnLst>
                                    <p:set>
                                      <p:cBhvr>
                                        <p:cTn id="40" dur="1" fill="hold">
                                          <p:stCondLst>
                                            <p:cond delay="0"/>
                                          </p:stCondLst>
                                        </p:cTn>
                                        <p:tgtEl>
                                          <p:spTgt spid="94225"/>
                                        </p:tgtEl>
                                        <p:attrNameLst>
                                          <p:attrName>style.visibility</p:attrName>
                                        </p:attrNameLst>
                                      </p:cBhvr>
                                      <p:to>
                                        <p:strVal val="visible"/>
                                      </p:to>
                                    </p:set>
                                    <p:animEffect transition="in" filter="dissolve">
                                      <p:cBhvr>
                                        <p:cTn id="41" dur="300"/>
                                        <p:tgtEl>
                                          <p:spTgt spid="94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P spid="94212" grpId="0" autoUpdateAnimBg="0"/>
      <p:bldP spid="94213" grpId="0" autoUpdateAnimBg="0"/>
      <p:bldP spid="94225" grpId="0" autoUpdateAnimBg="0"/>
      <p:bldP spid="94226" grpId="0" animBg="1"/>
      <p:bldP spid="9422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1371600" y="1371600"/>
            <a:ext cx="6019800" cy="457200"/>
          </a:xfrm>
          <a:prstGeom prst="rect">
            <a:avLst/>
          </a:prstGeom>
          <a:noFill/>
          <a:ln w="9525">
            <a:noFill/>
            <a:miter lim="800000"/>
            <a:headEnd/>
            <a:tailEnd/>
          </a:ln>
        </p:spPr>
        <p:txBody>
          <a:bodyPr>
            <a:spAutoFit/>
          </a:bodyPr>
          <a:lstStyle/>
          <a:p>
            <a:pPr>
              <a:spcBef>
                <a:spcPct val="50000"/>
              </a:spcBef>
            </a:pPr>
            <a:endParaRPr kumimoji="1" lang="zh-CN" altLang="zh-CN" sz="2400">
              <a:latin typeface="Times New Roman" pitchFamily="18" charset="0"/>
            </a:endParaRPr>
          </a:p>
        </p:txBody>
      </p:sp>
      <p:sp>
        <p:nvSpPr>
          <p:cNvPr id="102403" name="Text Box 3"/>
          <p:cNvSpPr txBox="1">
            <a:spLocks noChangeArrowheads="1"/>
          </p:cNvSpPr>
          <p:nvPr/>
        </p:nvSpPr>
        <p:spPr bwMode="auto">
          <a:xfrm>
            <a:off x="3200400" y="1143000"/>
            <a:ext cx="3124200" cy="457200"/>
          </a:xfrm>
          <a:prstGeom prst="rect">
            <a:avLst/>
          </a:prstGeom>
          <a:noFill/>
          <a:ln w="9525">
            <a:noFill/>
            <a:miter lim="800000"/>
            <a:headEnd/>
            <a:tailEnd/>
          </a:ln>
        </p:spPr>
        <p:txBody>
          <a:bodyPr>
            <a:spAutoFit/>
          </a:bodyPr>
          <a:lstStyle/>
          <a:p>
            <a:pPr>
              <a:spcBef>
                <a:spcPct val="50000"/>
              </a:spcBef>
            </a:pPr>
            <a:endParaRPr kumimoji="1" lang="zh-CN" altLang="zh-CN" sz="2400">
              <a:latin typeface="Times New Roman" pitchFamily="18" charset="0"/>
            </a:endParaRPr>
          </a:p>
        </p:txBody>
      </p:sp>
      <p:sp>
        <p:nvSpPr>
          <p:cNvPr id="93188" name="Text Box 4"/>
          <p:cNvSpPr txBox="1">
            <a:spLocks noChangeArrowheads="1"/>
          </p:cNvSpPr>
          <p:nvPr/>
        </p:nvSpPr>
        <p:spPr bwMode="auto">
          <a:xfrm>
            <a:off x="0" y="0"/>
            <a:ext cx="8240713" cy="5888038"/>
          </a:xfrm>
          <a:prstGeom prst="rect">
            <a:avLst/>
          </a:prstGeom>
          <a:noFill/>
          <a:ln w="9525">
            <a:noFill/>
            <a:miter lim="800000"/>
            <a:headEnd/>
            <a:tailEnd/>
          </a:ln>
        </p:spPr>
        <p:txBody>
          <a:bodyPr>
            <a:spAutoFit/>
          </a:bodyPr>
          <a:lstStyle/>
          <a:p>
            <a:pPr algn="ctr">
              <a:spcBef>
                <a:spcPct val="50000"/>
              </a:spcBef>
            </a:pPr>
            <a:r>
              <a:rPr kumimoji="1" lang="zh-CN" altLang="en-US" sz="3200" b="1">
                <a:solidFill>
                  <a:srgbClr val="FF0000"/>
                </a:solidFill>
                <a:latin typeface="仿宋_GB2312" pitchFamily="49" charset="-122"/>
                <a:ea typeface="仿宋_GB2312" pitchFamily="49" charset="-122"/>
              </a:rPr>
              <a:t>七    律</a:t>
            </a:r>
          </a:p>
          <a:p>
            <a:pPr algn="ctr">
              <a:spcBef>
                <a:spcPct val="50000"/>
              </a:spcBef>
            </a:pPr>
            <a:r>
              <a:rPr kumimoji="1" lang="zh-CN" altLang="en-US" sz="3600" b="1">
                <a:latin typeface="Times New Roman" pitchFamily="18" charset="0"/>
                <a:ea typeface="方正楷体简体" pitchFamily="2" charset="-122"/>
              </a:rPr>
              <a:t>人民解放军占领南京</a:t>
            </a:r>
          </a:p>
          <a:p>
            <a:pPr algn="ctr">
              <a:spcBef>
                <a:spcPct val="50000"/>
              </a:spcBef>
            </a:pPr>
            <a:r>
              <a:rPr kumimoji="1" lang="en-US" altLang="zh-CN" sz="2800" b="1">
                <a:solidFill>
                  <a:srgbClr val="000066"/>
                </a:solidFill>
                <a:latin typeface="Times New Roman" pitchFamily="18" charset="0"/>
              </a:rPr>
              <a:t>1949</a:t>
            </a:r>
            <a:r>
              <a:rPr kumimoji="1" lang="zh-CN" altLang="en-US" sz="2800" b="1">
                <a:solidFill>
                  <a:srgbClr val="000066"/>
                </a:solidFill>
                <a:latin typeface="Times New Roman" pitchFamily="18" charset="0"/>
              </a:rPr>
              <a:t>年</a:t>
            </a:r>
            <a:r>
              <a:rPr kumimoji="1" lang="en-US" altLang="zh-CN" sz="2800" b="1">
                <a:solidFill>
                  <a:srgbClr val="000066"/>
                </a:solidFill>
                <a:latin typeface="Times New Roman" pitchFamily="18" charset="0"/>
              </a:rPr>
              <a:t>4</a:t>
            </a:r>
            <a:r>
              <a:rPr kumimoji="1" lang="zh-CN" altLang="en-US" sz="2800" b="1">
                <a:solidFill>
                  <a:srgbClr val="000066"/>
                </a:solidFill>
                <a:latin typeface="Times New Roman" pitchFamily="18" charset="0"/>
              </a:rPr>
              <a:t>月</a:t>
            </a:r>
          </a:p>
          <a:p>
            <a:pPr algn="ctr">
              <a:spcBef>
                <a:spcPct val="50000"/>
              </a:spcBef>
            </a:pPr>
            <a:r>
              <a:rPr kumimoji="1" lang="zh-CN" altLang="en-US" sz="2400" b="1">
                <a:latin typeface="Times New Roman" pitchFamily="18" charset="0"/>
                <a:ea typeface="方正黄草简体" pitchFamily="2" charset="-122"/>
              </a:rPr>
              <a:t>毛泽东</a:t>
            </a:r>
          </a:p>
          <a:p>
            <a:pPr>
              <a:spcBef>
                <a:spcPct val="50000"/>
              </a:spcBef>
            </a:pPr>
            <a:r>
              <a:rPr kumimoji="1" lang="zh-CN" altLang="en-US" sz="3600" b="1">
                <a:solidFill>
                  <a:srgbClr val="000099"/>
                </a:solidFill>
                <a:latin typeface="Times New Roman" pitchFamily="18" charset="0"/>
                <a:ea typeface="方正新舒体简体" pitchFamily="2" charset="-122"/>
              </a:rPr>
              <a:t>钟山风雨起苍黄，</a:t>
            </a:r>
            <a:r>
              <a:rPr kumimoji="1" lang="zh-CN" altLang="en-US" sz="3600" b="1">
                <a:solidFill>
                  <a:srgbClr val="FF0000"/>
                </a:solidFill>
                <a:latin typeface="Times New Roman" pitchFamily="18" charset="0"/>
                <a:ea typeface="方正新舒体简体" pitchFamily="2" charset="-122"/>
              </a:rPr>
              <a:t>百万雄师过大江</a:t>
            </a:r>
            <a:r>
              <a:rPr kumimoji="1" lang="zh-CN" altLang="en-US" sz="3600" b="1">
                <a:solidFill>
                  <a:srgbClr val="000099"/>
                </a:solidFill>
                <a:latin typeface="Times New Roman" pitchFamily="18" charset="0"/>
                <a:ea typeface="方正新舒体简体" pitchFamily="2" charset="-122"/>
              </a:rPr>
              <a:t>。</a:t>
            </a:r>
          </a:p>
          <a:p>
            <a:pPr>
              <a:spcBef>
                <a:spcPct val="50000"/>
              </a:spcBef>
            </a:pPr>
            <a:r>
              <a:rPr kumimoji="1" lang="zh-CN" altLang="en-US" sz="3600" b="1">
                <a:solidFill>
                  <a:srgbClr val="000099"/>
                </a:solidFill>
                <a:latin typeface="Times New Roman" pitchFamily="18" charset="0"/>
                <a:ea typeface="方正新舒体简体" pitchFamily="2" charset="-122"/>
              </a:rPr>
              <a:t>虎踞龙盘今胜昔，天翻地覆慨而慷。</a:t>
            </a:r>
          </a:p>
          <a:p>
            <a:pPr>
              <a:spcBef>
                <a:spcPct val="50000"/>
              </a:spcBef>
            </a:pPr>
            <a:r>
              <a:rPr kumimoji="1" lang="zh-CN" altLang="en-US" sz="3600" b="1">
                <a:solidFill>
                  <a:srgbClr val="000099"/>
                </a:solidFill>
                <a:latin typeface="Times New Roman" pitchFamily="18" charset="0"/>
                <a:ea typeface="方正新舒体简体" pitchFamily="2" charset="-122"/>
              </a:rPr>
              <a:t>宜将剩勇追穷寇，不可沽名学霸王。</a:t>
            </a:r>
          </a:p>
          <a:p>
            <a:pPr>
              <a:spcBef>
                <a:spcPct val="50000"/>
              </a:spcBef>
            </a:pPr>
            <a:r>
              <a:rPr kumimoji="1" lang="zh-CN" altLang="en-US" sz="3600" b="1">
                <a:solidFill>
                  <a:srgbClr val="000099"/>
                </a:solidFill>
                <a:latin typeface="Times New Roman" pitchFamily="18" charset="0"/>
                <a:ea typeface="方正新舒体简体" pitchFamily="2" charset="-122"/>
              </a:rPr>
              <a:t>天若有情天亦老，人间正道是沧桑</a:t>
            </a:r>
            <a:r>
              <a:rPr kumimoji="1" lang="zh-CN" altLang="en-US" sz="3600" b="1">
                <a:solidFill>
                  <a:srgbClr val="990099"/>
                </a:solidFill>
                <a:latin typeface="Times New Roman" pitchFamily="18" charset="0"/>
                <a:ea typeface="方正新舒体简体" pitchFamily="2" charset="-122"/>
              </a:rPr>
              <a:t>。</a:t>
            </a:r>
          </a:p>
        </p:txBody>
      </p:sp>
      <p:grpSp>
        <p:nvGrpSpPr>
          <p:cNvPr id="2" name="Group 5"/>
          <p:cNvGrpSpPr>
            <a:grpSpLocks/>
          </p:cNvGrpSpPr>
          <p:nvPr/>
        </p:nvGrpSpPr>
        <p:grpSpPr bwMode="auto">
          <a:xfrm>
            <a:off x="6324600" y="304800"/>
            <a:ext cx="2590800" cy="2286000"/>
            <a:chOff x="3984" y="192"/>
            <a:chExt cx="1632" cy="1440"/>
          </a:xfrm>
        </p:grpSpPr>
        <p:sp>
          <p:nvSpPr>
            <p:cNvPr id="102406" name="AutoShape 6"/>
            <p:cNvSpPr>
              <a:spLocks noChangeArrowheads="1"/>
            </p:cNvSpPr>
            <p:nvPr/>
          </p:nvSpPr>
          <p:spPr bwMode="auto">
            <a:xfrm>
              <a:off x="3984" y="192"/>
              <a:ext cx="1632" cy="1440"/>
            </a:xfrm>
            <a:prstGeom prst="star32">
              <a:avLst>
                <a:gd name="adj" fmla="val 37500"/>
              </a:avLst>
            </a:prstGeom>
            <a:solidFill>
              <a:srgbClr val="99CCFF">
                <a:alpha val="50195"/>
              </a:srgbClr>
            </a:solidFill>
            <a:ln w="9525" cap="rnd">
              <a:solidFill>
                <a:srgbClr val="FFFFFF"/>
              </a:solidFill>
              <a:prstDash val="sysDot"/>
              <a:miter lim="800000"/>
              <a:headEnd/>
              <a:tailEnd/>
            </a:ln>
          </p:spPr>
          <p:txBody>
            <a:bodyPr wrap="none" anchor="ctr"/>
            <a:lstStyle/>
            <a:p>
              <a:endParaRPr lang="zh-CN" altLang="zh-CN">
                <a:latin typeface="Times New Roman" pitchFamily="18" charset="0"/>
              </a:endParaRPr>
            </a:p>
          </p:txBody>
        </p:sp>
        <p:sp>
          <p:nvSpPr>
            <p:cNvPr id="102407" name="WordArt 7"/>
            <p:cNvSpPr>
              <a:spLocks noChangeArrowheads="1" noChangeShapeType="1" noTextEdit="1"/>
            </p:cNvSpPr>
            <p:nvPr/>
          </p:nvSpPr>
          <p:spPr bwMode="auto">
            <a:xfrm rot="-510151">
              <a:off x="4224" y="528"/>
              <a:ext cx="1056" cy="783"/>
            </a:xfrm>
            <a:prstGeom prst="rect">
              <a:avLst/>
            </a:prstGeom>
          </p:spPr>
          <p:txBody>
            <a:bodyPr wrap="none" fromWordArt="1">
              <a:prstTxWarp prst="textCurveUp">
                <a:avLst>
                  <a:gd name="adj" fmla="val 40356"/>
                </a:avLst>
              </a:prstTxWarp>
            </a:bodyPr>
            <a:lstStyle/>
            <a:p>
              <a:pPr algn="ctr"/>
              <a:r>
                <a:rPr lang="zh-CN" altLang="en-US" sz="4800" b="1" kern="10" spc="-240">
                  <a:ln w="12700">
                    <a:solidFill>
                      <a:srgbClr val="339966"/>
                    </a:solidFill>
                    <a:round/>
                    <a:headEnd/>
                    <a:tailEnd/>
                  </a:ln>
                  <a:solidFill>
                    <a:srgbClr val="3366FF"/>
                  </a:solidFill>
                  <a:effectLst>
                    <a:outerShdw dist="45791" dir="2021404" algn="ctr" rotWithShape="0">
                      <a:srgbClr val="808080"/>
                    </a:outerShdw>
                  </a:effectLst>
                  <a:latin typeface="宋体"/>
                  <a:ea typeface="宋体"/>
                </a:rPr>
                <a:t>积累</a:t>
              </a:r>
            </a:p>
          </p:txBody>
        </p:sp>
      </p:grpSp>
      <p:pic>
        <p:nvPicPr>
          <p:cNvPr id="102408" name="1人民解放军占领南京.mp3">
            <a:hlinkClick r:id="" action="ppaction://media"/>
          </p:cNvPr>
          <p:cNvPicPr>
            <a:picLocks noRot="1" noChangeAspect="1" noChangeArrowheads="1"/>
          </p:cNvPicPr>
          <p:nvPr>
            <a:audioFile r:link="rId1"/>
          </p:nvPr>
        </p:nvPicPr>
        <p:blipFill>
          <a:blip r:embed="rId5" cstate="print"/>
          <a:srcRect/>
          <a:stretch>
            <a:fillRect/>
          </a:stretch>
        </p:blipFill>
        <p:spPr bwMode="auto">
          <a:xfrm>
            <a:off x="684213" y="1268413"/>
            <a:ext cx="439737" cy="439737"/>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lt">
                                    <p:tmPct val="100000"/>
                                  </p:iterate>
                                  <p:childTnLst>
                                    <p:set>
                                      <p:cBhvr>
                                        <p:cTn id="12" dur="1" fill="hold">
                                          <p:stCondLst>
                                            <p:cond delay="0"/>
                                          </p:stCondLst>
                                        </p:cTn>
                                        <p:tgtEl>
                                          <p:spTgt spid="93188"/>
                                        </p:tgtEl>
                                        <p:attrNameLst>
                                          <p:attrName>style.visibility</p:attrName>
                                        </p:attrNameLst>
                                      </p:cBhvr>
                                      <p:to>
                                        <p:strVal val="visible"/>
                                      </p:to>
                                    </p:set>
                                    <p:anim calcmode="lin" valueType="num">
                                      <p:cBhvr additive="base">
                                        <p:cTn id="13" dur="75" fill="hold"/>
                                        <p:tgtEl>
                                          <p:spTgt spid="93188"/>
                                        </p:tgtEl>
                                        <p:attrNameLst>
                                          <p:attrName>ppt_x</p:attrName>
                                        </p:attrNameLst>
                                      </p:cBhvr>
                                      <p:tavLst>
                                        <p:tav tm="0">
                                          <p:val>
                                            <p:strVal val="0-#ppt_w/2"/>
                                          </p:val>
                                        </p:tav>
                                        <p:tav tm="100000">
                                          <p:val>
                                            <p:strVal val="#ppt_x"/>
                                          </p:val>
                                        </p:tav>
                                      </p:tavLst>
                                    </p:anim>
                                    <p:anim calcmode="lin" valueType="num">
                                      <p:cBhvr additive="base">
                                        <p:cTn id="14" dur="75" fill="hold"/>
                                        <p:tgtEl>
                                          <p:spTgt spid="93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2408"/>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76634" fill="hold"/>
                                        <p:tgtEl>
                                          <p:spTgt spid="102408"/>
                                        </p:tgtEl>
                                      </p:cBhvr>
                                    </p:cmd>
                                  </p:childTnLst>
                                </p:cTn>
                              </p:par>
                            </p:childTnLst>
                          </p:cTn>
                        </p:par>
                      </p:childTnLst>
                    </p:cTn>
                  </p:par>
                </p:childTnLst>
              </p:cTn>
              <p:nextCondLst>
                <p:cond evt="onClick" delay="0">
                  <p:tgtEl>
                    <p:spTgt spid="102408"/>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2408"/>
                </p:tgtEl>
              </p:cMediaNode>
            </p:audio>
          </p:childTnLst>
        </p:cTn>
      </p:par>
    </p:tnLst>
    <p:bldLst>
      <p:bldP spid="93188"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毛泽东"/>
          <p:cNvPicPr>
            <a:picLocks noChangeAspect="1" noChangeArrowheads="1"/>
          </p:cNvPicPr>
          <p:nvPr/>
        </p:nvPicPr>
        <p:blipFill>
          <a:blip r:embed="rId4" cstate="print"/>
          <a:srcRect/>
          <a:stretch>
            <a:fillRect/>
          </a:stretch>
        </p:blipFill>
        <p:spPr bwMode="auto">
          <a:xfrm>
            <a:off x="0" y="0"/>
            <a:ext cx="4343400" cy="6858000"/>
          </a:xfrm>
          <a:prstGeom prst="rect">
            <a:avLst/>
          </a:prstGeom>
          <a:noFill/>
          <a:ln w="9525">
            <a:noFill/>
            <a:miter lim="800000"/>
            <a:headEnd/>
            <a:tailEnd/>
          </a:ln>
        </p:spPr>
      </p:pic>
      <p:sp>
        <p:nvSpPr>
          <p:cNvPr id="96259" name="Text Box 3"/>
          <p:cNvSpPr txBox="1">
            <a:spLocks noChangeArrowheads="1"/>
          </p:cNvSpPr>
          <p:nvPr/>
        </p:nvSpPr>
        <p:spPr bwMode="auto">
          <a:xfrm>
            <a:off x="4191000" y="0"/>
            <a:ext cx="4800600" cy="8253413"/>
          </a:xfrm>
          <a:prstGeom prst="rect">
            <a:avLst/>
          </a:prstGeom>
          <a:solidFill>
            <a:schemeClr val="bg1"/>
          </a:solidFill>
          <a:ln w="9525">
            <a:noFill/>
            <a:miter lim="800000"/>
            <a:headEnd/>
            <a:tailEnd/>
          </a:ln>
          <a:effectLst/>
        </p:spPr>
        <p:txBody>
          <a:bodyPr>
            <a:spAutoFit/>
          </a:bodyPr>
          <a:lstStyle/>
          <a:p>
            <a:pPr algn="dist">
              <a:spcBef>
                <a:spcPct val="50000"/>
              </a:spcBef>
            </a:pPr>
            <a:r>
              <a:rPr kumimoji="1" lang="en-US" altLang="zh-CN" b="1">
                <a:solidFill>
                  <a:srgbClr val="800000"/>
                </a:solidFill>
                <a:effectLst>
                  <a:outerShdw blurRad="38100" dist="38100" dir="2700000" algn="tl">
                    <a:srgbClr val="C0C0C0"/>
                  </a:outerShdw>
                </a:effectLst>
                <a:latin typeface="Times New Roman" pitchFamily="18" charset="0"/>
              </a:rPr>
              <a:t>          </a:t>
            </a:r>
            <a:r>
              <a:rPr kumimoji="1" lang="zh-CN" altLang="en-US" sz="3200" b="1">
                <a:solidFill>
                  <a:srgbClr val="FF0000"/>
                </a:solidFill>
                <a:latin typeface="Times New Roman" pitchFamily="18" charset="0"/>
                <a:ea typeface="隶书" pitchFamily="49" charset="-122"/>
                <a:hlinkClick r:id="rId5" action="ppaction://hlinkfile"/>
              </a:rPr>
              <a:t>人民解放军占领南京</a:t>
            </a:r>
            <a:endParaRPr kumimoji="1" lang="zh-CN" altLang="en-US" sz="3200" b="1">
              <a:solidFill>
                <a:srgbClr val="FF0000"/>
              </a:solidFill>
              <a:latin typeface="Times New Roman" pitchFamily="18" charset="0"/>
              <a:ea typeface="隶书" pitchFamily="49" charset="-122"/>
            </a:endParaRPr>
          </a:p>
          <a:p>
            <a:pPr>
              <a:spcBef>
                <a:spcPct val="50000"/>
              </a:spcBef>
            </a:pPr>
            <a:r>
              <a:rPr kumimoji="1" lang="zh-CN" altLang="en-US" sz="2400" b="1">
                <a:solidFill>
                  <a:srgbClr val="800000"/>
                </a:solidFill>
                <a:latin typeface="Times New Roman" pitchFamily="18" charset="0"/>
              </a:rPr>
              <a:t>                      </a:t>
            </a:r>
            <a:r>
              <a:rPr kumimoji="1" lang="zh-CN" altLang="en-US" sz="2400" b="1">
                <a:latin typeface="Times New Roman" pitchFamily="18" charset="0"/>
                <a:ea typeface="华文新魏" pitchFamily="2" charset="-122"/>
              </a:rPr>
              <a:t>毛  泽  东</a:t>
            </a:r>
          </a:p>
          <a:p>
            <a:pPr algn="dist">
              <a:spcBef>
                <a:spcPct val="50000"/>
              </a:spcBef>
            </a:pPr>
            <a:r>
              <a:rPr kumimoji="1" lang="zh-CN" altLang="en-US" sz="2000" b="1">
                <a:solidFill>
                  <a:srgbClr val="800000"/>
                </a:solidFill>
                <a:latin typeface="Times New Roman" pitchFamily="18" charset="0"/>
              </a:rPr>
              <a:t>          </a:t>
            </a:r>
            <a:r>
              <a:rPr kumimoji="1" lang="zh-CN" altLang="en-US" sz="2400" b="1">
                <a:solidFill>
                  <a:srgbClr val="000099"/>
                </a:solidFill>
                <a:latin typeface="新宋体" pitchFamily="49" charset="-122"/>
                <a:ea typeface="新宋体" pitchFamily="49" charset="-122"/>
              </a:rPr>
              <a:t>钟山风雨起苍黄，</a:t>
            </a:r>
          </a:p>
          <a:p>
            <a:pPr algn="dist">
              <a:spcBef>
                <a:spcPct val="50000"/>
              </a:spcBef>
            </a:pPr>
            <a:r>
              <a:rPr kumimoji="1" lang="zh-CN" altLang="en-US" sz="2400" b="1">
                <a:solidFill>
                  <a:srgbClr val="000099"/>
                </a:solidFill>
                <a:latin typeface="新宋体" pitchFamily="49" charset="-122"/>
                <a:ea typeface="新宋体" pitchFamily="49" charset="-122"/>
              </a:rPr>
              <a:t>    百万雄师过大江。</a:t>
            </a:r>
          </a:p>
          <a:p>
            <a:pPr algn="dist">
              <a:spcBef>
                <a:spcPct val="50000"/>
              </a:spcBef>
            </a:pPr>
            <a:r>
              <a:rPr kumimoji="1" lang="zh-CN" altLang="en-US" sz="2400" b="1">
                <a:solidFill>
                  <a:srgbClr val="000099"/>
                </a:solidFill>
                <a:latin typeface="新宋体" pitchFamily="49" charset="-122"/>
                <a:ea typeface="新宋体" pitchFamily="49" charset="-122"/>
              </a:rPr>
              <a:t>    虎踞龙盘今胜昔，</a:t>
            </a:r>
          </a:p>
          <a:p>
            <a:pPr algn="dist">
              <a:spcBef>
                <a:spcPct val="50000"/>
              </a:spcBef>
            </a:pPr>
            <a:r>
              <a:rPr kumimoji="1" lang="zh-CN" altLang="en-US" sz="2400" b="1">
                <a:solidFill>
                  <a:srgbClr val="000099"/>
                </a:solidFill>
                <a:latin typeface="新宋体" pitchFamily="49" charset="-122"/>
                <a:ea typeface="新宋体" pitchFamily="49" charset="-122"/>
              </a:rPr>
              <a:t>    天翻地覆慨而慷。</a:t>
            </a:r>
          </a:p>
          <a:p>
            <a:pPr algn="dist">
              <a:spcBef>
                <a:spcPct val="50000"/>
              </a:spcBef>
            </a:pPr>
            <a:r>
              <a:rPr kumimoji="1" lang="zh-CN" altLang="en-US" sz="2400" b="1">
                <a:solidFill>
                  <a:srgbClr val="000099"/>
                </a:solidFill>
                <a:latin typeface="新宋体" pitchFamily="49" charset="-122"/>
                <a:ea typeface="新宋体" pitchFamily="49" charset="-122"/>
              </a:rPr>
              <a:t>    宜将剩勇追穷寇，</a:t>
            </a:r>
          </a:p>
          <a:p>
            <a:pPr algn="dist">
              <a:spcBef>
                <a:spcPct val="50000"/>
              </a:spcBef>
            </a:pPr>
            <a:r>
              <a:rPr kumimoji="1" lang="zh-CN" altLang="en-US" sz="2400" b="1">
                <a:solidFill>
                  <a:srgbClr val="000099"/>
                </a:solidFill>
                <a:latin typeface="新宋体" pitchFamily="49" charset="-122"/>
                <a:ea typeface="新宋体" pitchFamily="49" charset="-122"/>
              </a:rPr>
              <a:t>    不可沽名学霸王。</a:t>
            </a:r>
          </a:p>
          <a:p>
            <a:pPr algn="dist">
              <a:spcBef>
                <a:spcPct val="50000"/>
              </a:spcBef>
            </a:pPr>
            <a:r>
              <a:rPr kumimoji="1" lang="zh-CN" altLang="en-US" sz="2400" b="1">
                <a:solidFill>
                  <a:srgbClr val="000099"/>
                </a:solidFill>
                <a:latin typeface="Times New Roman" pitchFamily="18" charset="0"/>
                <a:ea typeface="新宋体" pitchFamily="49" charset="-122"/>
              </a:rPr>
              <a:t> </a:t>
            </a:r>
            <a:r>
              <a:rPr kumimoji="1" lang="zh-CN" altLang="en-US" sz="2400" b="1">
                <a:solidFill>
                  <a:srgbClr val="000099"/>
                </a:solidFill>
                <a:latin typeface="新宋体" pitchFamily="49" charset="-122"/>
                <a:ea typeface="新宋体" pitchFamily="49" charset="-122"/>
              </a:rPr>
              <a:t> 天若有情天亦老，</a:t>
            </a:r>
          </a:p>
          <a:p>
            <a:pPr algn="dist">
              <a:spcBef>
                <a:spcPct val="50000"/>
              </a:spcBef>
            </a:pPr>
            <a:r>
              <a:rPr kumimoji="1" lang="zh-CN" altLang="en-US" sz="2400" b="1">
                <a:solidFill>
                  <a:srgbClr val="000099"/>
                </a:solidFill>
                <a:latin typeface="新宋体" pitchFamily="49" charset="-122"/>
                <a:ea typeface="新宋体" pitchFamily="49" charset="-122"/>
              </a:rPr>
              <a:t>    人间正道是沧桑。</a:t>
            </a:r>
            <a:endParaRPr kumimoji="1" lang="zh-CN" altLang="en-US" sz="1600" b="1">
              <a:solidFill>
                <a:srgbClr val="000099"/>
              </a:solidFill>
              <a:latin typeface="新宋体" pitchFamily="49" charset="-122"/>
              <a:ea typeface="新宋体" pitchFamily="49" charset="-122"/>
            </a:endParaRPr>
          </a:p>
          <a:p>
            <a:pPr>
              <a:spcBef>
                <a:spcPct val="50000"/>
              </a:spcBef>
            </a:pPr>
            <a:r>
              <a:rPr kumimoji="1" lang="zh-CN" altLang="en-US" sz="1600" b="1">
                <a:latin typeface="Times New Roman" pitchFamily="18" charset="0"/>
              </a:rPr>
              <a:t>    </a:t>
            </a:r>
          </a:p>
          <a:p>
            <a:pPr>
              <a:spcBef>
                <a:spcPct val="50000"/>
              </a:spcBef>
            </a:pPr>
            <a:r>
              <a:rPr kumimoji="1" lang="zh-CN" altLang="en-US" sz="1600" b="1">
                <a:latin typeface="Times New Roman" pitchFamily="18" charset="0"/>
              </a:rPr>
              <a:t>          毛泽东同志这首词最早发表在人民文学出版社      </a:t>
            </a:r>
          </a:p>
          <a:p>
            <a:pPr>
              <a:spcBef>
                <a:spcPct val="50000"/>
              </a:spcBef>
            </a:pPr>
            <a:r>
              <a:rPr kumimoji="1" lang="zh-CN" altLang="en-US" sz="1600" b="1">
                <a:latin typeface="Times New Roman" pitchFamily="18" charset="0"/>
              </a:rPr>
              <a:t>   一九六三年十二月版</a:t>
            </a:r>
            <a:r>
              <a:rPr kumimoji="1" lang="en-US" altLang="zh-CN" sz="1600" b="1">
                <a:latin typeface="Times New Roman" pitchFamily="18" charset="0"/>
              </a:rPr>
              <a:t>《</a:t>
            </a:r>
            <a:r>
              <a:rPr kumimoji="1" lang="zh-CN" altLang="en-US" sz="1600" b="1">
                <a:latin typeface="Times New Roman" pitchFamily="18" charset="0"/>
              </a:rPr>
              <a:t>毛主席诗词</a:t>
            </a:r>
            <a:r>
              <a:rPr kumimoji="1" lang="en-US" altLang="zh-CN" sz="1600" b="1">
                <a:latin typeface="Times New Roman" pitchFamily="18" charset="0"/>
              </a:rPr>
              <a:t>》</a:t>
            </a:r>
            <a:r>
              <a:rPr kumimoji="1" lang="zh-CN" altLang="en-US" sz="1600" b="1">
                <a:latin typeface="Times New Roman" pitchFamily="18" charset="0"/>
              </a:rPr>
              <a:t>。</a:t>
            </a:r>
            <a:r>
              <a:rPr kumimoji="1" lang="zh-CN" altLang="en-US" sz="1400" b="1">
                <a:latin typeface="Times New Roman" pitchFamily="18" charset="0"/>
              </a:rPr>
              <a:t> </a:t>
            </a:r>
            <a:br>
              <a:rPr kumimoji="1" lang="zh-CN" altLang="en-US" sz="1400" b="1">
                <a:latin typeface="Times New Roman" pitchFamily="18" charset="0"/>
              </a:rPr>
            </a:br>
            <a:r>
              <a:rPr kumimoji="1" lang="zh-CN" altLang="en-US" sz="1400" b="1">
                <a:latin typeface="Times New Roman" pitchFamily="18" charset="0"/>
              </a:rPr>
              <a:t/>
            </a:r>
            <a:br>
              <a:rPr kumimoji="1" lang="zh-CN" altLang="en-US" sz="1400" b="1">
                <a:latin typeface="Times New Roman" pitchFamily="18" charset="0"/>
              </a:rPr>
            </a:br>
            <a:endParaRPr kumimoji="1" lang="zh-CN" altLang="en-US" sz="2000" b="1">
              <a:solidFill>
                <a:srgbClr val="800000"/>
              </a:solidFill>
              <a:latin typeface="Times New Roman" pitchFamily="18" charset="0"/>
            </a:endParaRPr>
          </a:p>
          <a:p>
            <a:endParaRPr kumimoji="1" lang="zh-CN" altLang="en-US" sz="1400" b="1">
              <a:effectLst>
                <a:outerShdw blurRad="38100" dist="38100" dir="2700000" algn="tl">
                  <a:srgbClr val="C0C0C0"/>
                </a:outerShdw>
              </a:effectLst>
              <a:latin typeface="Times New Roman" pitchFamily="18" charset="0"/>
            </a:endParaRPr>
          </a:p>
          <a:p>
            <a:pPr>
              <a:spcBef>
                <a:spcPct val="50000"/>
              </a:spcBef>
            </a:pPr>
            <a:endParaRPr kumimoji="1" lang="zh-CN" altLang="en-US" sz="2000" b="1">
              <a:solidFill>
                <a:srgbClr val="800000"/>
              </a:solidFill>
              <a:effectLst>
                <a:outerShdw blurRad="38100" dist="38100" dir="2700000" algn="tl">
                  <a:srgbClr val="C0C0C0"/>
                </a:outerShdw>
              </a:effectLst>
              <a:latin typeface="Times New Roman" pitchFamily="18" charset="0"/>
            </a:endParaRPr>
          </a:p>
          <a:p>
            <a:pPr>
              <a:spcBef>
                <a:spcPct val="50000"/>
              </a:spcBef>
            </a:pPr>
            <a:endParaRPr kumimoji="1" lang="en-US" altLang="zh-CN" sz="2000" b="1">
              <a:solidFill>
                <a:srgbClr val="800000"/>
              </a:solidFill>
              <a:effectLst>
                <a:outerShdw blurRad="38100" dist="38100" dir="2700000" algn="tl">
                  <a:srgbClr val="C0C0C0"/>
                </a:outerShdw>
              </a:effectLst>
              <a:latin typeface="Times New Roman" pitchFamily="18" charset="0"/>
            </a:endParaRPr>
          </a:p>
        </p:txBody>
      </p:sp>
      <p:pic>
        <p:nvPicPr>
          <p:cNvPr id="103428" name="1人民解放军占领南京.mp3">
            <a:hlinkClick r:id="" action="ppaction://media"/>
          </p:cNvPr>
          <p:cNvPicPr>
            <a:picLocks noRot="1" noChangeAspect="1" noChangeArrowheads="1"/>
          </p:cNvPicPr>
          <p:nvPr>
            <a:audioFile r:link="rId1"/>
          </p:nvPr>
        </p:nvPicPr>
        <p:blipFill>
          <a:blip r:embed="rId6" cstate="print"/>
          <a:srcRect/>
          <a:stretch>
            <a:fillRect/>
          </a:stretch>
        </p:blipFill>
        <p:spPr bwMode="auto">
          <a:xfrm>
            <a:off x="4419600" y="3141663"/>
            <a:ext cx="439738" cy="439737"/>
          </a:xfrm>
          <a:prstGeom prst="rect">
            <a:avLst/>
          </a:prstGeom>
          <a:noFill/>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10342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34" fill="hold"/>
                                        <p:tgtEl>
                                          <p:spTgt spid="103428"/>
                                        </p:tgtEl>
                                      </p:cBhvr>
                                    </p:cmd>
                                  </p:childTnLst>
                                </p:cTn>
                              </p:par>
                            </p:childTnLst>
                          </p:cTn>
                        </p:par>
                      </p:childTnLst>
                    </p:cTn>
                  </p:par>
                </p:childTnLst>
              </p:cTn>
              <p:nextCondLst>
                <p:cond evt="onClick" delay="0">
                  <p:tgtEl>
                    <p:spTgt spid="10342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342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1908175" y="0"/>
            <a:ext cx="4381500" cy="2620963"/>
          </a:xfrm>
        </p:spPr>
        <p:txBody>
          <a:bodyPr/>
          <a:lstStyle/>
          <a:p>
            <a:r>
              <a:rPr lang="zh-CN" altLang="en-US" sz="4800" b="1">
                <a:solidFill>
                  <a:srgbClr val="FF0000"/>
                </a:solidFill>
                <a:ea typeface="黑体" pitchFamily="2" charset="-122"/>
              </a:rPr>
              <a:t>一、预习展示</a:t>
            </a:r>
          </a:p>
        </p:txBody>
      </p:sp>
      <p:sp>
        <p:nvSpPr>
          <p:cNvPr id="10243" name="Rectangle 3"/>
          <p:cNvSpPr>
            <a:spLocks noGrp="1" noRot="1" noChangeArrowheads="1"/>
          </p:cNvSpPr>
          <p:nvPr>
            <p:ph type="body" idx="1"/>
          </p:nvPr>
        </p:nvSpPr>
        <p:spPr>
          <a:xfrm>
            <a:off x="0" y="2060575"/>
            <a:ext cx="8569325" cy="5473700"/>
          </a:xfrm>
        </p:spPr>
        <p:txBody>
          <a:bodyPr/>
          <a:lstStyle/>
          <a:p>
            <a:pPr>
              <a:buFontTx/>
              <a:buNone/>
            </a:pPr>
            <a:r>
              <a:rPr lang="en-US" altLang="zh-CN" sz="4000" b="1">
                <a:latin typeface="宋体" pitchFamily="2" charset="-122"/>
              </a:rPr>
              <a:t>     </a:t>
            </a:r>
            <a:r>
              <a:rPr lang="zh-CN" altLang="en-US" sz="4000" b="1">
                <a:latin typeface="宋体" pitchFamily="2" charset="-122"/>
              </a:rPr>
              <a:t>根据你的课外预习 ，说说你了解的</a:t>
            </a:r>
            <a:r>
              <a:rPr lang="zh-CN" altLang="en-US" sz="4000" b="1">
                <a:solidFill>
                  <a:srgbClr val="FF0000"/>
                </a:solidFill>
              </a:rPr>
              <a:t>消息</a:t>
            </a:r>
            <a:r>
              <a:rPr lang="zh-CN" altLang="en-US" sz="4000">
                <a:solidFill>
                  <a:srgbClr val="FF0000"/>
                </a:solidFill>
              </a:rPr>
              <a:t> </a:t>
            </a:r>
            <a:r>
              <a:rPr lang="zh-CN" altLang="en-US" sz="4000" b="1">
                <a:latin typeface="宋体" pitchFamily="2" charset="-122"/>
              </a:rPr>
              <a:t>的有关常识：</a:t>
            </a:r>
          </a:p>
          <a:p>
            <a:pPr>
              <a:buFontTx/>
              <a:buNone/>
            </a:pPr>
            <a:r>
              <a:rPr lang="zh-CN" altLang="en-US" sz="4000" b="1">
                <a:latin typeface="宋体" pitchFamily="2" charset="-122"/>
              </a:rPr>
              <a:t>       1.定义      2.种类</a:t>
            </a:r>
          </a:p>
          <a:p>
            <a:pPr>
              <a:buFontTx/>
              <a:buNone/>
            </a:pPr>
            <a:r>
              <a:rPr lang="zh-CN" altLang="en-US" sz="4000" b="1">
                <a:latin typeface="宋体" pitchFamily="2" charset="-122"/>
              </a:rPr>
              <a:t>       3.特点      4.要素</a:t>
            </a:r>
          </a:p>
          <a:p>
            <a:pPr>
              <a:buFontTx/>
              <a:buNone/>
            </a:pPr>
            <a:r>
              <a:rPr lang="zh-CN" altLang="en-US" sz="4000" b="1">
                <a:latin typeface="宋体" pitchFamily="2" charset="-122"/>
              </a:rPr>
              <a:t>       5.结构</a:t>
            </a:r>
          </a:p>
          <a:p>
            <a:endParaRPr lang="zh-CN" altLang="en-US" sz="4000">
              <a:latin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a:xfrm>
            <a:off x="250825" y="333375"/>
            <a:ext cx="8540750" cy="1143000"/>
          </a:xfrm>
        </p:spPr>
        <p:txBody>
          <a:bodyPr/>
          <a:lstStyle/>
          <a:p>
            <a:r>
              <a:rPr lang="zh-CN" altLang="en-US" sz="4800" b="1">
                <a:solidFill>
                  <a:srgbClr val="FF0000"/>
                </a:solidFill>
                <a:latin typeface="黑体" pitchFamily="2" charset="-122"/>
                <a:ea typeface="黑体" pitchFamily="2" charset="-122"/>
              </a:rPr>
              <a:t>二、展示学习目标</a:t>
            </a:r>
          </a:p>
        </p:txBody>
      </p:sp>
      <p:sp>
        <p:nvSpPr>
          <p:cNvPr id="12291" name="Rectangle 3"/>
          <p:cNvSpPr>
            <a:spLocks noGrp="1" noRot="1" noChangeArrowheads="1"/>
          </p:cNvSpPr>
          <p:nvPr>
            <p:ph type="body" idx="1"/>
          </p:nvPr>
        </p:nvSpPr>
        <p:spPr>
          <a:xfrm>
            <a:off x="611188" y="1916113"/>
            <a:ext cx="8283575" cy="4498975"/>
          </a:xfrm>
        </p:spPr>
        <p:txBody>
          <a:bodyPr/>
          <a:lstStyle/>
          <a:p>
            <a:pPr>
              <a:buFontTx/>
              <a:buNone/>
            </a:pPr>
            <a:r>
              <a:rPr lang="en-US" altLang="zh-CN" b="1">
                <a:latin typeface="宋体" pitchFamily="2" charset="-122"/>
              </a:rPr>
              <a:t>1</a:t>
            </a:r>
            <a:r>
              <a:rPr lang="zh-CN" altLang="en-US" b="1">
                <a:latin typeface="宋体" pitchFamily="2" charset="-122"/>
              </a:rPr>
              <a:t>、掌握</a:t>
            </a:r>
            <a:r>
              <a:rPr lang="zh-CN" altLang="en-US" b="1"/>
              <a:t>消息</a:t>
            </a:r>
            <a:r>
              <a:rPr lang="zh-CN" altLang="en-US" b="1">
                <a:latin typeface="宋体" pitchFamily="2" charset="-122"/>
              </a:rPr>
              <a:t>的特点、结构形式等有关知识。</a:t>
            </a:r>
          </a:p>
          <a:p>
            <a:pPr>
              <a:buFontTx/>
              <a:buNone/>
            </a:pPr>
            <a:r>
              <a:rPr lang="en-US" altLang="zh-CN" b="1">
                <a:latin typeface="宋体" pitchFamily="2" charset="-122"/>
              </a:rPr>
              <a:t>2</a:t>
            </a:r>
            <a:r>
              <a:rPr lang="zh-CN" altLang="en-US" b="1">
                <a:latin typeface="宋体" pitchFamily="2" charset="-122"/>
              </a:rPr>
              <a:t>、根据所学</a:t>
            </a:r>
            <a:r>
              <a:rPr lang="zh-CN" altLang="en-US" b="1"/>
              <a:t>消息</a:t>
            </a:r>
            <a:r>
              <a:rPr lang="zh-CN" altLang="en-US" b="1">
                <a:latin typeface="宋体" pitchFamily="2" charset="-122"/>
              </a:rPr>
              <a:t>的知识理清内容、要素、结构，体会语言的真实准确。</a:t>
            </a:r>
          </a:p>
          <a:p>
            <a:pPr>
              <a:buFontTx/>
              <a:buNone/>
            </a:pPr>
            <a:r>
              <a:rPr lang="en-US" altLang="zh-CN" b="1">
                <a:latin typeface="宋体" pitchFamily="2" charset="-122"/>
              </a:rPr>
              <a:t>3</a:t>
            </a:r>
            <a:r>
              <a:rPr lang="zh-CN" altLang="en-US" b="1">
                <a:latin typeface="宋体" pitchFamily="2" charset="-122"/>
              </a:rPr>
              <a:t>、感受学习人民解放军排山倒海、所向披靡的气势和一往无前、压倒敌人的大无畏精神。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900113" y="0"/>
            <a:ext cx="7343775" cy="366713"/>
          </a:xfrm>
          <a:prstGeom prst="rect">
            <a:avLst/>
          </a:prstGeom>
          <a:noFill/>
          <a:ln w="9525">
            <a:noFill/>
            <a:miter lim="800000"/>
            <a:headEnd/>
            <a:tailEnd/>
          </a:ln>
          <a:effectLst/>
        </p:spPr>
        <p:txBody>
          <a:bodyPr>
            <a:spAutoFit/>
          </a:bodyPr>
          <a:lstStyle/>
          <a:p>
            <a:pPr>
              <a:spcBef>
                <a:spcPct val="50000"/>
              </a:spcBef>
              <a:buFont typeface="Arial" pitchFamily="34" charset="0"/>
              <a:buNone/>
            </a:pPr>
            <a:endParaRPr lang="zh-CN" altLang="zh-CN"/>
          </a:p>
        </p:txBody>
      </p:sp>
      <p:sp>
        <p:nvSpPr>
          <p:cNvPr id="13315" name="Text Box 3"/>
          <p:cNvSpPr txBox="1">
            <a:spLocks noChangeArrowheads="1"/>
          </p:cNvSpPr>
          <p:nvPr/>
        </p:nvSpPr>
        <p:spPr bwMode="auto">
          <a:xfrm>
            <a:off x="684213" y="620713"/>
            <a:ext cx="7991475" cy="366712"/>
          </a:xfrm>
          <a:prstGeom prst="rect">
            <a:avLst/>
          </a:prstGeom>
          <a:noFill/>
          <a:ln w="9525">
            <a:noFill/>
            <a:miter lim="800000"/>
            <a:headEnd/>
            <a:tailEnd/>
          </a:ln>
          <a:effectLst/>
        </p:spPr>
        <p:txBody>
          <a:bodyPr>
            <a:spAutoFit/>
          </a:bodyPr>
          <a:lstStyle/>
          <a:p>
            <a:pPr>
              <a:spcBef>
                <a:spcPct val="50000"/>
              </a:spcBef>
              <a:buFont typeface="Arial" pitchFamily="34" charset="0"/>
              <a:buNone/>
            </a:pPr>
            <a:endParaRPr lang="zh-CN" altLang="zh-CN"/>
          </a:p>
        </p:txBody>
      </p:sp>
      <p:sp>
        <p:nvSpPr>
          <p:cNvPr id="13316" name="Text Box 4"/>
          <p:cNvSpPr txBox="1">
            <a:spLocks noChangeArrowheads="1"/>
          </p:cNvSpPr>
          <p:nvPr/>
        </p:nvSpPr>
        <p:spPr bwMode="auto">
          <a:xfrm>
            <a:off x="971550" y="333375"/>
            <a:ext cx="7488238" cy="822325"/>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4800" b="1">
                <a:solidFill>
                  <a:srgbClr val="FF3300"/>
                </a:solidFill>
                <a:ea typeface="黑体" pitchFamily="2" charset="-122"/>
              </a:rPr>
              <a:t>三、消息</a:t>
            </a:r>
            <a:r>
              <a:rPr lang="en-US" sz="4800" b="1">
                <a:solidFill>
                  <a:srgbClr val="FF3300"/>
                </a:solidFill>
                <a:ea typeface="黑体" pitchFamily="2" charset="-122"/>
              </a:rPr>
              <a:t>的有关知识：</a:t>
            </a:r>
          </a:p>
        </p:txBody>
      </p:sp>
      <p:sp>
        <p:nvSpPr>
          <p:cNvPr id="13317" name="Text Box 5"/>
          <p:cNvSpPr txBox="1">
            <a:spLocks noChangeArrowheads="1"/>
          </p:cNvSpPr>
          <p:nvPr/>
        </p:nvSpPr>
        <p:spPr bwMode="auto">
          <a:xfrm>
            <a:off x="323850" y="1412875"/>
            <a:ext cx="8280400" cy="641350"/>
          </a:xfrm>
          <a:prstGeom prst="rect">
            <a:avLst/>
          </a:prstGeom>
          <a:noFill/>
          <a:ln w="9525">
            <a:noFill/>
            <a:miter lim="800000"/>
            <a:headEnd/>
            <a:tailEnd/>
          </a:ln>
          <a:effectLst/>
        </p:spPr>
        <p:txBody>
          <a:bodyPr>
            <a:spAutoFit/>
          </a:bodyPr>
          <a:lstStyle/>
          <a:p>
            <a:pPr>
              <a:spcBef>
                <a:spcPct val="50000"/>
              </a:spcBef>
              <a:buFont typeface="Arial" pitchFamily="34" charset="0"/>
              <a:buNone/>
            </a:pPr>
            <a:r>
              <a:rPr lang="zh-CN" altLang="en-US" sz="3600" b="1">
                <a:ea typeface="黑体" pitchFamily="2" charset="-122"/>
              </a:rPr>
              <a:t>（一）、消息</a:t>
            </a:r>
            <a:r>
              <a:rPr lang="en-US" sz="3600" b="1">
                <a:ea typeface="黑体" pitchFamily="2" charset="-122"/>
              </a:rPr>
              <a:t>的</a:t>
            </a:r>
            <a:r>
              <a:rPr lang="zh-CN" altLang="en-US" sz="3600" b="1">
                <a:ea typeface="黑体" pitchFamily="2" charset="-122"/>
              </a:rPr>
              <a:t>概念：</a:t>
            </a:r>
          </a:p>
        </p:txBody>
      </p:sp>
      <p:sp>
        <p:nvSpPr>
          <p:cNvPr id="13318" name="Text Box 6"/>
          <p:cNvSpPr txBox="1">
            <a:spLocks noChangeArrowheads="1"/>
          </p:cNvSpPr>
          <p:nvPr/>
        </p:nvSpPr>
        <p:spPr bwMode="auto">
          <a:xfrm>
            <a:off x="539750" y="2276475"/>
            <a:ext cx="8424863" cy="366713"/>
          </a:xfrm>
          <a:prstGeom prst="rect">
            <a:avLst/>
          </a:prstGeom>
          <a:noFill/>
          <a:ln w="9525">
            <a:noFill/>
            <a:miter lim="800000"/>
            <a:headEnd/>
            <a:tailEnd/>
          </a:ln>
          <a:effectLst/>
        </p:spPr>
        <p:txBody>
          <a:bodyPr>
            <a:spAutoFit/>
          </a:bodyPr>
          <a:lstStyle/>
          <a:p>
            <a:pPr>
              <a:spcBef>
                <a:spcPct val="50000"/>
              </a:spcBef>
              <a:buFont typeface="Arial" pitchFamily="34" charset="0"/>
              <a:buNone/>
            </a:pPr>
            <a:endParaRPr lang="zh-CN" altLang="zh-CN"/>
          </a:p>
        </p:txBody>
      </p:sp>
      <p:sp>
        <p:nvSpPr>
          <p:cNvPr id="13319" name="Text Box 7"/>
          <p:cNvSpPr txBox="1">
            <a:spLocks noChangeArrowheads="1"/>
          </p:cNvSpPr>
          <p:nvPr/>
        </p:nvSpPr>
        <p:spPr bwMode="auto">
          <a:xfrm>
            <a:off x="323850" y="2133600"/>
            <a:ext cx="8567738" cy="3263900"/>
          </a:xfrm>
          <a:prstGeom prst="rect">
            <a:avLst/>
          </a:prstGeom>
          <a:noFill/>
          <a:ln w="9525">
            <a:noFill/>
            <a:miter lim="800000"/>
            <a:headEnd/>
            <a:tailEnd/>
          </a:ln>
          <a:effectLst/>
        </p:spPr>
        <p:txBody>
          <a:bodyPr>
            <a:spAutoFit/>
          </a:bodyPr>
          <a:lstStyle/>
          <a:p>
            <a:pPr lvl="4">
              <a:lnSpc>
                <a:spcPct val="80000"/>
              </a:lnSpc>
              <a:spcBef>
                <a:spcPct val="20000"/>
              </a:spcBef>
              <a:buFont typeface="Arial" pitchFamily="34" charset="0"/>
              <a:buNone/>
            </a:pPr>
            <a:r>
              <a:rPr lang="en-US" altLang="zh-CN" sz="3200" b="1">
                <a:solidFill>
                  <a:srgbClr val="161BDE"/>
                </a:solidFill>
                <a:latin typeface="宋体" pitchFamily="2" charset="-122"/>
              </a:rPr>
              <a:t>   </a:t>
            </a:r>
            <a:r>
              <a:rPr lang="zh-CN" altLang="en-US" sz="3200" b="1">
                <a:solidFill>
                  <a:srgbClr val="161BDE"/>
                </a:solidFill>
                <a:latin typeface="宋体" pitchFamily="2" charset="-122"/>
              </a:rPr>
              <a:t>消息</a:t>
            </a:r>
            <a:r>
              <a:rPr lang="zh-CN" altLang="en-US" sz="3200" b="1">
                <a:latin typeface="宋体" pitchFamily="2" charset="-122"/>
              </a:rPr>
              <a:t>是新闻的一种，广义的新闻包括消息、通讯、报告文学等。狭义的新闻也叫消息。</a:t>
            </a:r>
            <a:endParaRPr lang="en-US" sz="3200" b="1">
              <a:latin typeface="宋体" pitchFamily="2" charset="-122"/>
            </a:endParaRPr>
          </a:p>
          <a:p>
            <a:pPr lvl="4">
              <a:lnSpc>
                <a:spcPct val="80000"/>
              </a:lnSpc>
              <a:spcBef>
                <a:spcPct val="20000"/>
              </a:spcBef>
              <a:buFont typeface="Arial" pitchFamily="34" charset="0"/>
              <a:buNone/>
            </a:pPr>
            <a:r>
              <a:rPr lang="zh-CN" altLang="en-US" sz="3200" b="1">
                <a:solidFill>
                  <a:srgbClr val="FF0000"/>
                </a:solidFill>
                <a:latin typeface="宋体" pitchFamily="2" charset="-122"/>
              </a:rPr>
              <a:t>     消息</a:t>
            </a:r>
            <a:r>
              <a:rPr lang="zh-CN" altLang="en-US" sz="3200" b="1">
                <a:latin typeface="宋体" pitchFamily="2" charset="-122"/>
              </a:rPr>
              <a:t>是一种报纸文体，指新近发生的事实的报道。本文就是一篇报道及时的</a:t>
            </a:r>
            <a:r>
              <a:rPr lang="zh-CN" altLang="en-US" sz="3200" b="1">
                <a:solidFill>
                  <a:srgbClr val="FF3300"/>
                </a:solidFill>
                <a:latin typeface="宋体" pitchFamily="2" charset="-122"/>
              </a:rPr>
              <a:t>消息</a:t>
            </a:r>
            <a:r>
              <a:rPr lang="zh-CN" altLang="en-US" sz="3200" b="1">
                <a:latin typeface="宋体" pitchFamily="2" charset="-122"/>
              </a:rPr>
              <a:t>。</a:t>
            </a:r>
          </a:p>
          <a:p>
            <a:pPr>
              <a:spcBef>
                <a:spcPct val="50000"/>
              </a:spcBef>
              <a:buFont typeface="Arial" pitchFamily="34" charset="0"/>
              <a:buNone/>
            </a:pPr>
            <a:endParaRPr lang="zh-CN" altLang="en-US" sz="3200" b="1">
              <a:latin typeface="宋体" pitchFamily="2" charset="-122"/>
            </a:endParaRPr>
          </a:p>
        </p:txBody>
      </p:sp>
      <p:sp>
        <p:nvSpPr>
          <p:cNvPr id="13320" name="Text Box 8"/>
          <p:cNvSpPr txBox="1">
            <a:spLocks noChangeArrowheads="1"/>
          </p:cNvSpPr>
          <p:nvPr/>
        </p:nvSpPr>
        <p:spPr bwMode="auto">
          <a:xfrm>
            <a:off x="879475" y="5738813"/>
            <a:ext cx="6932613" cy="366712"/>
          </a:xfrm>
          <a:prstGeom prst="rect">
            <a:avLst/>
          </a:prstGeom>
          <a:noFill/>
          <a:ln w="9525">
            <a:noFill/>
            <a:miter lim="800000"/>
            <a:headEnd/>
            <a:tailEnd/>
          </a:ln>
          <a:effectLst/>
        </p:spPr>
        <p:txBody>
          <a:bodyPr>
            <a:spAutoFit/>
          </a:bodyPr>
          <a:lstStyle/>
          <a:p>
            <a:pPr>
              <a:buFont typeface="Arial" pitchFamily="34" charset="0"/>
              <a:buNone/>
            </a:pPr>
            <a:endParaRPr lang="zh-CN" altLang="zh-CN"/>
          </a:p>
        </p:txBody>
      </p:sp>
      <p:sp>
        <p:nvSpPr>
          <p:cNvPr id="13321" name="Text Box 9"/>
          <p:cNvSpPr txBox="1">
            <a:spLocks noChangeArrowheads="1"/>
          </p:cNvSpPr>
          <p:nvPr/>
        </p:nvSpPr>
        <p:spPr bwMode="auto">
          <a:xfrm>
            <a:off x="252413" y="5302250"/>
            <a:ext cx="7437437" cy="1187450"/>
          </a:xfrm>
          <a:prstGeom prst="rect">
            <a:avLst/>
          </a:prstGeom>
          <a:noFill/>
          <a:ln w="9525">
            <a:noFill/>
            <a:miter lim="800000"/>
            <a:headEnd/>
            <a:tailEnd/>
          </a:ln>
          <a:effectLst/>
        </p:spPr>
        <p:txBody>
          <a:bodyPr>
            <a:spAutoFit/>
          </a:bodyPr>
          <a:lstStyle/>
          <a:p>
            <a:pPr>
              <a:buFont typeface="Arial" pitchFamily="34" charset="0"/>
              <a:buNone/>
            </a:pPr>
            <a:r>
              <a:rPr lang="zh-CN" altLang="en-US" sz="3600" b="1">
                <a:latin typeface="楷体_GB2312" pitchFamily="49" charset="-122"/>
                <a:ea typeface="楷体_GB2312" pitchFamily="49" charset="-122"/>
              </a:rPr>
              <a:t>（二）、消息的三个特点：</a:t>
            </a:r>
          </a:p>
          <a:p>
            <a:pPr>
              <a:buFont typeface="Arial" pitchFamily="34" charset="0"/>
              <a:buNone/>
            </a:pPr>
            <a:r>
              <a:rPr lang="zh-CN" altLang="en-US" sz="3600" b="1">
                <a:solidFill>
                  <a:srgbClr val="FF0000"/>
                </a:solidFill>
                <a:latin typeface="楷体_GB2312" pitchFamily="49" charset="-122"/>
                <a:ea typeface="楷体_GB2312" pitchFamily="49" charset="-122"/>
              </a:rPr>
              <a:t>    传播性  真实性  时效性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 calcmode="lin" valueType="num">
                                      <p:cBhvr additive="base">
                                        <p:cTn id="12" dur="500" fill="hold"/>
                                        <p:tgtEl>
                                          <p:spTgt spid="13317"/>
                                        </p:tgtEl>
                                        <p:attrNameLst>
                                          <p:attrName>ppt_x</p:attrName>
                                        </p:attrNameLst>
                                      </p:cBhvr>
                                      <p:tavLst>
                                        <p:tav tm="0">
                                          <p:val>
                                            <p:strVal val="#ppt_x"/>
                                          </p:val>
                                        </p:tav>
                                        <p:tav tm="100000">
                                          <p:val>
                                            <p:strVal val="#ppt_x"/>
                                          </p:val>
                                        </p:tav>
                                      </p:tavLst>
                                    </p:anim>
                                    <p:anim calcmode="lin" valueType="num">
                                      <p:cBhvr additive="base">
                                        <p:cTn id="13"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3319"/>
                                        </p:tgtEl>
                                        <p:attrNameLst>
                                          <p:attrName>style.visibility</p:attrName>
                                        </p:attrNameLst>
                                      </p:cBhvr>
                                      <p:to>
                                        <p:strVal val="visible"/>
                                      </p:to>
                                    </p:set>
                                    <p:animEffect transition="in" filter="box(in)">
                                      <p:cBhvr>
                                        <p:cTn id="18" dur="500"/>
                                        <p:tgtEl>
                                          <p:spTgt spid="133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21"/>
                                        </p:tgtEl>
                                        <p:attrNameLst>
                                          <p:attrName>style.visibility</p:attrName>
                                        </p:attrNameLst>
                                      </p:cBhvr>
                                      <p:to>
                                        <p:strVal val="visible"/>
                                      </p:to>
                                    </p:set>
                                    <p:anim calcmode="lin" valueType="num">
                                      <p:cBhvr additive="base">
                                        <p:cTn id="23" dur="500" fill="hold"/>
                                        <p:tgtEl>
                                          <p:spTgt spid="13321"/>
                                        </p:tgtEl>
                                        <p:attrNameLst>
                                          <p:attrName>ppt_x</p:attrName>
                                        </p:attrNameLst>
                                      </p:cBhvr>
                                      <p:tavLst>
                                        <p:tav tm="0">
                                          <p:val>
                                            <p:strVal val="#ppt_x"/>
                                          </p:val>
                                        </p:tav>
                                        <p:tav tm="100000">
                                          <p:val>
                                            <p:strVal val="#ppt_x"/>
                                          </p:val>
                                        </p:tav>
                                      </p:tavLst>
                                    </p:anim>
                                    <p:anim calcmode="lin" valueType="num">
                                      <p:cBhvr additive="base">
                                        <p:cTn id="24"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utoUpdateAnimBg="0"/>
      <p:bldP spid="13319" grpId="0" autoUpdateAnimBg="0"/>
      <p:bldP spid="13321" grpId="0" autoUpdateAnimBg="0"/>
    </p:bldLst>
  </p:timing>
</p:sld>
</file>

<file path=ppt/theme/theme1.xml><?xml version="1.0" encoding="utf-8"?>
<a:theme xmlns:a="http://schemas.openxmlformats.org/drawingml/2006/main" name="语文课件之家">
  <a:themeElements>
    <a:clrScheme name="语文课件之家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语文课件之家">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语文课件之家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语文课件之家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语文课件之家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语文课件之家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语文课件之家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语文课件之家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语文课件之家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语文课件之家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语文课件之家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语文课件之家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语文课件之家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语文课件之家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6317</Words>
  <Application>Microsoft Office PowerPoint</Application>
  <PresentationFormat>On-screen Show (4:3)</PresentationFormat>
  <Paragraphs>457</Paragraphs>
  <Slides>62</Slides>
  <Notes>62</Notes>
  <HiddenSlides>0</HiddenSlides>
  <MMClips>4</MMClips>
  <ScaleCrop>false</ScaleCrop>
  <HeadingPairs>
    <vt:vector size="6" baseType="variant">
      <vt:variant>
        <vt:lpstr>Fonts Used</vt:lpstr>
      </vt:variant>
      <vt:variant>
        <vt:i4>23</vt:i4>
      </vt:variant>
      <vt:variant>
        <vt:lpstr>Theme</vt:lpstr>
      </vt:variant>
      <vt:variant>
        <vt:i4>1</vt:i4>
      </vt:variant>
      <vt:variant>
        <vt:lpstr>Slide Titles</vt:lpstr>
      </vt:variant>
      <vt:variant>
        <vt:i4>62</vt:i4>
      </vt:variant>
    </vt:vector>
  </HeadingPairs>
  <TitlesOfParts>
    <vt:vector size="86" baseType="lpstr">
      <vt:lpstr>Arial</vt:lpstr>
      <vt:lpstr>宋体</vt:lpstr>
      <vt:lpstr>隶书</vt:lpstr>
      <vt:lpstr>黑体</vt:lpstr>
      <vt:lpstr>楷体_GB2312</vt:lpstr>
      <vt:lpstr>华文中宋</vt:lpstr>
      <vt:lpstr>Times New Roman</vt:lpstr>
      <vt:lpstr>Wingdings</vt:lpstr>
      <vt:lpstr>华文细黑</vt:lpstr>
      <vt:lpstr>华文仿宋</vt:lpstr>
      <vt:lpstr>华文彩云</vt:lpstr>
      <vt:lpstr>华文行楷</vt:lpstr>
      <vt:lpstr>方正行楷简体</vt:lpstr>
      <vt:lpstr>华文新魏</vt:lpstr>
      <vt:lpstr>华文楷体</vt:lpstr>
      <vt:lpstr>华文隶书</vt:lpstr>
      <vt:lpstr>仿宋</vt:lpstr>
      <vt:lpstr>方正魏碑简体</vt:lpstr>
      <vt:lpstr>仿宋_GB2312</vt:lpstr>
      <vt:lpstr>方正楷体简体</vt:lpstr>
      <vt:lpstr>方正黄草简体</vt:lpstr>
      <vt:lpstr>方正新舒体简体</vt:lpstr>
      <vt:lpstr>新宋体</vt:lpstr>
      <vt:lpstr>语文课件之家</vt:lpstr>
      <vt:lpstr>1   消息二则</vt:lpstr>
      <vt:lpstr>Slide 2</vt:lpstr>
      <vt:lpstr>Slide 3</vt:lpstr>
      <vt:lpstr>Slide 4</vt:lpstr>
      <vt:lpstr>Slide 5</vt:lpstr>
      <vt:lpstr>Slide 6</vt:lpstr>
      <vt:lpstr>一、预习展示</vt:lpstr>
      <vt:lpstr>二、展示学习目标</vt:lpstr>
      <vt:lpstr>Slide 9</vt:lpstr>
      <vt:lpstr>Slide 10</vt:lpstr>
      <vt:lpstr>Slide 11</vt:lpstr>
      <vt:lpstr>Slide 12</vt:lpstr>
      <vt:lpstr>Slide 13</vt:lpstr>
      <vt:lpstr>四、自主学习</vt:lpstr>
      <vt:lpstr>五、合作探究</vt:lpstr>
      <vt:lpstr>Slide 16</vt:lpstr>
      <vt:lpstr>Slide 17</vt:lpstr>
      <vt:lpstr>2、仔细阅读课文，找出这则消息的要素：</vt:lpstr>
      <vt:lpstr>Slide 19</vt:lpstr>
      <vt:lpstr>Slide 20</vt:lpstr>
      <vt:lpstr>7、品析语言，领悟情感</vt:lpstr>
      <vt:lpstr>Slide 22</vt:lpstr>
      <vt:lpstr>Slide 23</vt:lpstr>
      <vt:lpstr>Slide 24</vt:lpstr>
      <vt:lpstr>毛泽东最广为流传的八句话：</vt:lpstr>
      <vt:lpstr>Slide 26</vt:lpstr>
      <vt:lpstr>Slide 27</vt:lpstr>
      <vt:lpstr>Slide 28</vt:lpstr>
      <vt:lpstr>六、牛刀小试</vt:lpstr>
      <vt:lpstr>Slide 30</vt:lpstr>
      <vt:lpstr>Slide 31</vt:lpstr>
      <vt:lpstr>Slide 32</vt:lpstr>
      <vt:lpstr>Slide 33</vt:lpstr>
      <vt:lpstr>Slide 34</vt:lpstr>
      <vt:lpstr>Slide 35</vt:lpstr>
      <vt:lpstr>Slide 36</vt:lpstr>
      <vt:lpstr>Slide 37</vt:lpstr>
      <vt:lpstr>Slide 38</vt:lpstr>
      <vt:lpstr>Slide 39</vt:lpstr>
      <vt:lpstr> </vt:lpstr>
      <vt:lpstr>感知消息</vt:lpstr>
      <vt:lpstr>Slide 42</vt:lpstr>
      <vt:lpstr>Slide 43</vt:lpstr>
      <vt:lpstr>Slide 44</vt:lpstr>
      <vt:lpstr>画渡江示意图：</vt:lpstr>
      <vt:lpstr>Slide 46</vt:lpstr>
      <vt:lpstr>Slide 47</vt:lpstr>
      <vt:lpstr>Slide 48</vt:lpstr>
      <vt:lpstr>Slide 49</vt:lpstr>
      <vt:lpstr>Slide 50</vt:lpstr>
      <vt:lpstr>Slide 51</vt:lpstr>
      <vt:lpstr>Slide 52</vt:lpstr>
      <vt:lpstr>Slide 53</vt:lpstr>
      <vt:lpstr>Slide 54</vt:lpstr>
      <vt:lpstr>Slide 55</vt:lpstr>
      <vt:lpstr>联合国报告称中国因吸烟年损失3500亿 建议全国禁烟 </vt:lpstr>
      <vt:lpstr>Slide 57</vt:lpstr>
      <vt:lpstr>Slide 58</vt:lpstr>
      <vt:lpstr>Slide 59</vt:lpstr>
      <vt:lpstr>Slide 60</vt:lpstr>
      <vt:lpstr>Slide 61</vt:lpstr>
      <vt:lpstr>Slide 62</vt:lpstr>
    </vt:vector>
  </TitlesOfParts>
  <Company>语文课件之家https://shop123789601.taobao.com/?spm=a230r.7195193.1997079397.2.nXmCLt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消息二则</dc:title>
  <dc:creator>语文课件之家网址https://shop123789601.taobao.com/?spm=a230</dc:creator>
  <cp:lastModifiedBy>xbany</cp:lastModifiedBy>
  <cp:revision>9</cp:revision>
  <dcterms:created xsi:type="dcterms:W3CDTF">2017-08-05T10:27:37Z</dcterms:created>
  <dcterms:modified xsi:type="dcterms:W3CDTF">2018-11-11T04:19:06Z</dcterms:modified>
</cp:coreProperties>
</file>