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2"/>
  </p:notesMasterIdLst>
  <p:sldIdLst>
    <p:sldId id="348" r:id="rId2"/>
    <p:sldId id="349" r:id="rId3"/>
    <p:sldId id="262" r:id="rId4"/>
    <p:sldId id="351" r:id="rId5"/>
    <p:sldId id="331" r:id="rId6"/>
    <p:sldId id="352" r:id="rId7"/>
    <p:sldId id="353" r:id="rId8"/>
    <p:sldId id="288" r:id="rId9"/>
    <p:sldId id="357" r:id="rId10"/>
    <p:sldId id="358" r:id="rId11"/>
    <p:sldId id="359" r:id="rId12"/>
    <p:sldId id="360" r:id="rId13"/>
    <p:sldId id="361" r:id="rId14"/>
    <p:sldId id="362" r:id="rId15"/>
    <p:sldId id="363" r:id="rId16"/>
    <p:sldId id="364" r:id="rId17"/>
    <p:sldId id="365" r:id="rId18"/>
    <p:sldId id="366" r:id="rId19"/>
    <p:sldId id="335" r:id="rId20"/>
    <p:sldId id="369" r:id="rId21"/>
    <p:sldId id="370" r:id="rId22"/>
    <p:sldId id="371" r:id="rId23"/>
    <p:sldId id="372" r:id="rId24"/>
    <p:sldId id="373" r:id="rId25"/>
    <p:sldId id="374" r:id="rId26"/>
    <p:sldId id="375" r:id="rId27"/>
    <p:sldId id="376" r:id="rId28"/>
    <p:sldId id="377" r:id="rId29"/>
    <p:sldId id="378" r:id="rId30"/>
    <p:sldId id="379" r:id="rId31"/>
    <p:sldId id="380" r:id="rId32"/>
    <p:sldId id="381" r:id="rId33"/>
    <p:sldId id="330" r:id="rId34"/>
    <p:sldId id="382" r:id="rId35"/>
    <p:sldId id="388" r:id="rId36"/>
    <p:sldId id="343" r:id="rId37"/>
    <p:sldId id="383" r:id="rId38"/>
    <p:sldId id="389" r:id="rId39"/>
    <p:sldId id="344" r:id="rId40"/>
    <p:sldId id="384" r:id="rId41"/>
    <p:sldId id="390" r:id="rId42"/>
    <p:sldId id="345" r:id="rId43"/>
    <p:sldId id="385" r:id="rId44"/>
    <p:sldId id="391" r:id="rId45"/>
    <p:sldId id="346" r:id="rId46"/>
    <p:sldId id="386" r:id="rId47"/>
    <p:sldId id="392" r:id="rId48"/>
    <p:sldId id="347" r:id="rId49"/>
    <p:sldId id="387" r:id="rId50"/>
    <p:sldId id="393" r:id="rId5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84"/>
      </p:cViewPr>
      <p:guideLst>
        <p:guide orient="horz" pos="663"/>
        <p:guide pos="4059"/>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2016-09-18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a:t>
            </a:fld>
            <a:endParaRPr lang="zh-CN" altLang="en-US"/>
          </a:p>
        </p:txBody>
      </p:sp>
    </p:spTree>
    <p:extLst>
      <p:ext uri="{BB962C8B-B14F-4D97-AF65-F5344CB8AC3E}">
        <p14:creationId xmlns:p14="http://schemas.microsoft.com/office/powerpoint/2010/main"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3</a:t>
            </a:fld>
            <a:endParaRPr lang="zh-CN" altLang="en-US"/>
          </a:p>
        </p:txBody>
      </p:sp>
    </p:spTree>
    <p:extLst>
      <p:ext uri="{BB962C8B-B14F-4D97-AF65-F5344CB8AC3E}">
        <p14:creationId xmlns:p14="http://schemas.microsoft.com/office/powerpoint/2010/main" val="42435510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16</a:t>
            </a:fld>
            <a:endParaRPr lang="zh-CN" altLang="en-US"/>
          </a:p>
        </p:txBody>
      </p:sp>
    </p:spTree>
    <p:extLst>
      <p:ext uri="{BB962C8B-B14F-4D97-AF65-F5344CB8AC3E}">
        <p14:creationId xmlns:p14="http://schemas.microsoft.com/office/powerpoint/2010/main" val="36758744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17</a:t>
            </a:fld>
            <a:endParaRPr lang="zh-CN" altLang="en-US"/>
          </a:p>
        </p:txBody>
      </p:sp>
    </p:spTree>
    <p:extLst>
      <p:ext uri="{BB962C8B-B14F-4D97-AF65-F5344CB8AC3E}">
        <p14:creationId xmlns:p14="http://schemas.microsoft.com/office/powerpoint/2010/main" val="39616339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18</a:t>
            </a:fld>
            <a:endParaRPr lang="zh-CN" altLang="en-US"/>
          </a:p>
        </p:txBody>
      </p:sp>
    </p:spTree>
    <p:extLst>
      <p:ext uri="{BB962C8B-B14F-4D97-AF65-F5344CB8AC3E}">
        <p14:creationId xmlns:p14="http://schemas.microsoft.com/office/powerpoint/2010/main" val="1866226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8</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9</a:t>
            </a:fld>
            <a:endParaRPr lang="zh-CN" altLang="en-US"/>
          </a:p>
        </p:txBody>
      </p:sp>
    </p:spTree>
    <p:extLst>
      <p:ext uri="{BB962C8B-B14F-4D97-AF65-F5344CB8AC3E}">
        <p14:creationId xmlns:p14="http://schemas.microsoft.com/office/powerpoint/2010/main" val="8280391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10</a:t>
            </a:fld>
            <a:endParaRPr lang="zh-CN" altLang="en-US"/>
          </a:p>
        </p:txBody>
      </p:sp>
    </p:spTree>
    <p:extLst>
      <p:ext uri="{BB962C8B-B14F-4D97-AF65-F5344CB8AC3E}">
        <p14:creationId xmlns:p14="http://schemas.microsoft.com/office/powerpoint/2010/main" val="9145245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a:t>
            </a:fld>
            <a:endParaRPr lang="zh-CN" altLang="en-US"/>
          </a:p>
        </p:txBody>
      </p:sp>
    </p:spTree>
    <p:extLst>
      <p:ext uri="{BB962C8B-B14F-4D97-AF65-F5344CB8AC3E}">
        <p14:creationId xmlns:p14="http://schemas.microsoft.com/office/powerpoint/2010/main" val="2674657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a:t>
            </a:fld>
            <a:endParaRPr lang="zh-CN" altLang="en-US"/>
          </a:p>
        </p:txBody>
      </p:sp>
    </p:spTree>
    <p:extLst>
      <p:ext uri="{BB962C8B-B14F-4D97-AF65-F5344CB8AC3E}">
        <p14:creationId xmlns:p14="http://schemas.microsoft.com/office/powerpoint/2010/main" val="32332989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a:t>
            </a:fld>
            <a:endParaRPr lang="zh-CN" altLang="en-US"/>
          </a:p>
        </p:txBody>
      </p:sp>
    </p:spTree>
    <p:extLst>
      <p:ext uri="{BB962C8B-B14F-4D97-AF65-F5344CB8AC3E}">
        <p14:creationId xmlns:p14="http://schemas.microsoft.com/office/powerpoint/2010/main" val="17916326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14</a:t>
            </a:fld>
            <a:endParaRPr lang="zh-CN" altLang="en-US"/>
          </a:p>
        </p:txBody>
      </p:sp>
    </p:spTree>
    <p:extLst>
      <p:ext uri="{BB962C8B-B14F-4D97-AF65-F5344CB8AC3E}">
        <p14:creationId xmlns:p14="http://schemas.microsoft.com/office/powerpoint/2010/main" val="36530662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15</a:t>
            </a:fld>
            <a:endParaRPr lang="zh-CN" altLang="en-US"/>
          </a:p>
        </p:txBody>
      </p:sp>
    </p:spTree>
    <p:extLst>
      <p:ext uri="{BB962C8B-B14F-4D97-AF65-F5344CB8AC3E}">
        <p14:creationId xmlns:p14="http://schemas.microsoft.com/office/powerpoint/2010/main" val="2375285485"/>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10" name="同侧圆角矩形 9"/>
          <p:cNvSpPr/>
          <p:nvPr userDrawn="1"/>
        </p:nvSpPr>
        <p:spPr>
          <a:xfrm>
            <a:off x="6157292" y="538157"/>
            <a:ext cx="1243568"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提升</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精准训练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6320812" y="874706"/>
            <a:ext cx="936032"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4">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2195736" y="2983026"/>
            <a:ext cx="6912768"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3563888" y="538157"/>
            <a:ext cx="1237427"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问题</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自我诊断</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3697682" y="874706"/>
            <a:ext cx="968762"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4862292" y="538157"/>
            <a:ext cx="1242424"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抢分</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直击题点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4988092" y="874706"/>
            <a:ext cx="1008040"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 Target="../slides/slide3.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3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题</a:t>
            </a:r>
            <a:r>
              <a:rPr lang="zh-CN" altLang="en-US" b="1" dirty="0" smtClean="0">
                <a:latin typeface="黑体" panose="02010600030101010101" pitchFamily="2" charset="-122"/>
                <a:ea typeface="黑体" panose="02010600030101010101" pitchFamily="2" charset="-122"/>
              </a:rPr>
              <a:t>点三</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4807726" cy="369332"/>
          </a:xfrm>
          <a:prstGeom prst="rect">
            <a:avLst/>
          </a:prstGeom>
          <a:noFill/>
        </p:spPr>
        <p:txBody>
          <a:bodyPr wrap="none" rtlCol="0">
            <a:spAutoFit/>
          </a:bodyPr>
          <a:lstStyle/>
          <a:p>
            <a:r>
              <a:rPr lang="zh-CN" altLang="zh-CN" sz="1800" b="1" kern="1200" dirty="0" smtClean="0">
                <a:solidFill>
                  <a:srgbClr val="C00000"/>
                </a:solidFill>
                <a:effectLst/>
                <a:latin typeface="+mn-lt"/>
                <a:ea typeface="+mn-ea"/>
                <a:cs typeface="+mn-cs"/>
              </a:rPr>
              <a:t>题型</a:t>
            </a:r>
            <a:r>
              <a:rPr lang="en-US" altLang="zh-CN" sz="1800" b="1" kern="1200" dirty="0" smtClean="0">
                <a:solidFill>
                  <a:srgbClr val="C00000"/>
                </a:solidFill>
                <a:effectLst/>
                <a:latin typeface="+mn-lt"/>
                <a:ea typeface="+mn-ea"/>
                <a:cs typeface="+mn-cs"/>
              </a:rPr>
              <a:t>8</a:t>
            </a:r>
            <a:r>
              <a:rPr lang="zh-CN" altLang="zh-CN" sz="1800" b="1" kern="1200" dirty="0" smtClean="0">
                <a:solidFill>
                  <a:srgbClr val="C00000"/>
                </a:solidFill>
                <a:effectLst/>
                <a:latin typeface="+mn-lt"/>
                <a:ea typeface="+mn-ea"/>
                <a:cs typeface="+mn-cs"/>
              </a:rPr>
              <a:t>　语言与技巧题</a:t>
            </a:r>
            <a:r>
              <a:rPr lang="en-US" altLang="zh-CN" sz="1800" b="1" kern="1200" dirty="0" smtClean="0">
                <a:solidFill>
                  <a:srgbClr val="C00000"/>
                </a:solidFill>
                <a:effectLst/>
                <a:latin typeface="+mn-lt"/>
                <a:ea typeface="+mn-ea"/>
                <a:cs typeface="+mn-cs"/>
              </a:rPr>
              <a:t>:</a:t>
            </a:r>
            <a:r>
              <a:rPr lang="zh-CN" altLang="zh-CN" sz="1800" b="1" kern="1200" dirty="0" smtClean="0">
                <a:solidFill>
                  <a:srgbClr val="C00000"/>
                </a:solidFill>
                <a:effectLst/>
                <a:latin typeface="+mn-lt"/>
                <a:ea typeface="+mn-ea"/>
                <a:cs typeface="+mn-cs"/>
              </a:rPr>
              <a:t>品悟语言</a:t>
            </a:r>
            <a:r>
              <a:rPr lang="en-US" altLang="zh-CN" sz="1800" b="1" kern="1200" dirty="0" smtClean="0">
                <a:solidFill>
                  <a:srgbClr val="C00000"/>
                </a:solidFill>
                <a:effectLst/>
                <a:latin typeface="+mn-lt"/>
                <a:ea typeface="+mn-ea"/>
                <a:cs typeface="+mn-cs"/>
              </a:rPr>
              <a:t>,</a:t>
            </a:r>
            <a:r>
              <a:rPr lang="zh-CN" altLang="zh-CN" sz="1800" b="1" kern="1200" dirty="0" smtClean="0">
                <a:solidFill>
                  <a:srgbClr val="C00000"/>
                </a:solidFill>
                <a:effectLst/>
                <a:latin typeface="+mn-lt"/>
                <a:ea typeface="+mn-ea"/>
                <a:cs typeface="+mn-cs"/>
              </a:rPr>
              <a:t>鉴赏表达技巧</a:t>
            </a:r>
            <a:endParaRPr lang="zh-CN" altLang="zh-CN" sz="1800" b="1" kern="1200" dirty="0">
              <a:solidFill>
                <a:srgbClr val="C00000"/>
              </a:solidFill>
              <a:effectLst/>
              <a:latin typeface="+mn-lt"/>
              <a:ea typeface="+mn-ea"/>
              <a:cs typeface="+mn-cs"/>
            </a:endParaRPr>
          </a:p>
        </p:txBody>
      </p:sp>
      <p:sp>
        <p:nvSpPr>
          <p:cNvPr id="30" name="同侧圆角矩形 29">
            <a:hlinkClick r:id="rId17" action="ppaction://hlinksldjump" tooltip="点击进入"/>
          </p:cNvPr>
          <p:cNvSpPr/>
          <p:nvPr/>
        </p:nvSpPr>
        <p:spPr>
          <a:xfrm>
            <a:off x="3564278" y="607236"/>
            <a:ext cx="123742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问题</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自我诊断</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4853582" y="607236"/>
            <a:ext cx="123742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抢分</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直击题点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6" name="同侧圆角矩形 15">
            <a:hlinkClick r:id="rId19" action="ppaction://hlinksldjump" tooltip="点击进入"/>
          </p:cNvPr>
          <p:cNvSpPr/>
          <p:nvPr userDrawn="1"/>
        </p:nvSpPr>
        <p:spPr>
          <a:xfrm>
            <a:off x="6142886" y="607236"/>
            <a:ext cx="123742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提升</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精准训练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slide" Target="slide19.xml"/></Relationships>
</file>

<file path=ppt/slides/_rels/slide11.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slide" Target="slide19.xml"/></Relationships>
</file>

<file path=ppt/slides/_rels/slide1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6.xml"/><Relationship Id="rId1" Type="http://schemas.openxmlformats.org/officeDocument/2006/relationships/slideLayout" Target="../slideLayouts/slideLayout9.xml"/><Relationship Id="rId4" Type="http://schemas.openxmlformats.org/officeDocument/2006/relationships/slide" Target="slide19.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12.emf"/><Relationship Id="rId2" Type="http://schemas.openxmlformats.org/officeDocument/2006/relationships/slideLayout" Target="../slideLayouts/slideLayout9.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slide" Target="slide19.xml"/><Relationship Id="rId4" Type="http://schemas.openxmlformats.org/officeDocument/2006/relationships/slide" Target="slide8.xml"/></Relationships>
</file>

<file path=ppt/slides/_rels/slide14.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8.xml"/><Relationship Id="rId1" Type="http://schemas.openxmlformats.org/officeDocument/2006/relationships/slideLayout" Target="../slideLayouts/slideLayout9.xml"/><Relationship Id="rId4" Type="http://schemas.openxmlformats.org/officeDocument/2006/relationships/slide" Target="slide19.xml"/></Relationships>
</file>

<file path=ppt/slides/_rels/slide15.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9.xml"/><Relationship Id="rId1" Type="http://schemas.openxmlformats.org/officeDocument/2006/relationships/slideLayout" Target="../slideLayouts/slideLayout9.xml"/><Relationship Id="rId4" Type="http://schemas.openxmlformats.org/officeDocument/2006/relationships/slide" Target="slide19.xml"/></Relationships>
</file>

<file path=ppt/slides/_rels/slide16.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10.xml"/><Relationship Id="rId1" Type="http://schemas.openxmlformats.org/officeDocument/2006/relationships/slideLayout" Target="../slideLayouts/slideLayout9.xml"/><Relationship Id="rId4" Type="http://schemas.openxmlformats.org/officeDocument/2006/relationships/slide" Target="slide19.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13.emf"/><Relationship Id="rId2" Type="http://schemas.openxmlformats.org/officeDocument/2006/relationships/slideLayout" Target="../slideLayouts/slideLayout9.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slide" Target="slide19.xml"/><Relationship Id="rId4" Type="http://schemas.openxmlformats.org/officeDocument/2006/relationships/slide" Target="slide8.xml"/></Relationships>
</file>

<file path=ppt/slides/_rels/slide1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12.xml"/><Relationship Id="rId1" Type="http://schemas.openxmlformats.org/officeDocument/2006/relationships/slideLayout" Target="../slideLayouts/slideLayout9.xml"/><Relationship Id="rId4" Type="http://schemas.openxmlformats.org/officeDocument/2006/relationships/slide" Target="slide19.xml"/></Relationships>
</file>

<file path=ppt/slides/_rels/slide19.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8.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8.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8.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9.xml"/><Relationship Id="rId1" Type="http://schemas.openxmlformats.org/officeDocument/2006/relationships/vmlDrawing" Target="../drawings/vmlDrawing4.vml"/><Relationship Id="rId6" Type="http://schemas.openxmlformats.org/officeDocument/2006/relationships/image" Target="../media/image14.emf"/><Relationship Id="rId5" Type="http://schemas.openxmlformats.org/officeDocument/2006/relationships/package" Target="../embeddings/Microsoft_Word___4.docx"/><Relationship Id="rId4" Type="http://schemas.openxmlformats.org/officeDocument/2006/relationships/slide" Target="slide19.xml"/></Relationships>
</file>

<file path=ppt/slides/_rels/slide2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8.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8.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8.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9.xml"/><Relationship Id="rId1" Type="http://schemas.openxmlformats.org/officeDocument/2006/relationships/vmlDrawing" Target="../drawings/vmlDrawing5.vml"/><Relationship Id="rId6" Type="http://schemas.openxmlformats.org/officeDocument/2006/relationships/image" Target="../media/image15.emf"/><Relationship Id="rId5" Type="http://schemas.openxmlformats.org/officeDocument/2006/relationships/package" Target="../embeddings/Microsoft_Word___5.docx"/><Relationship Id="rId4" Type="http://schemas.openxmlformats.org/officeDocument/2006/relationships/slide" Target="slide19.xml"/></Relationships>
</file>

<file path=ppt/slides/_rels/slide27.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8.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8.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8.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8.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9.xml"/><Relationship Id="rId1" Type="http://schemas.openxmlformats.org/officeDocument/2006/relationships/vmlDrawing" Target="../drawings/vmlDrawing6.vml"/><Relationship Id="rId6" Type="http://schemas.openxmlformats.org/officeDocument/2006/relationships/image" Target="../media/image16.emf"/><Relationship Id="rId5" Type="http://schemas.openxmlformats.org/officeDocument/2006/relationships/package" Target="../embeddings/Microsoft_Word___6.docx"/><Relationship Id="rId4" Type="http://schemas.openxmlformats.org/officeDocument/2006/relationships/slide" Target="slide19.xml"/></Relationships>
</file>

<file path=ppt/slides/_rels/slide32.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8.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3" Type="http://schemas.openxmlformats.org/officeDocument/2006/relationships/slide" Target="slide36.xml"/><Relationship Id="rId7" Type="http://schemas.openxmlformats.org/officeDocument/2006/relationships/slide" Target="slide48.xml"/><Relationship Id="rId2" Type="http://schemas.openxmlformats.org/officeDocument/2006/relationships/slide" Target="slide33.xml"/><Relationship Id="rId1" Type="http://schemas.openxmlformats.org/officeDocument/2006/relationships/slideLayout" Target="../slideLayouts/slideLayout10.xml"/><Relationship Id="rId6" Type="http://schemas.openxmlformats.org/officeDocument/2006/relationships/slide" Target="slide45.xml"/><Relationship Id="rId5" Type="http://schemas.openxmlformats.org/officeDocument/2006/relationships/slide" Target="slide42.xml"/><Relationship Id="rId4" Type="http://schemas.openxmlformats.org/officeDocument/2006/relationships/slide" Target="slide39.xml"/></Relationships>
</file>

<file path=ppt/slides/_rels/slide34.xml.rels><?xml version="1.0" encoding="UTF-8" standalone="yes"?>
<Relationships xmlns="http://schemas.openxmlformats.org/package/2006/relationships"><Relationship Id="rId3" Type="http://schemas.openxmlformats.org/officeDocument/2006/relationships/slide" Target="slide36.xml"/><Relationship Id="rId7" Type="http://schemas.openxmlformats.org/officeDocument/2006/relationships/slide" Target="slide48.xml"/><Relationship Id="rId2" Type="http://schemas.openxmlformats.org/officeDocument/2006/relationships/slide" Target="slide33.xml"/><Relationship Id="rId1" Type="http://schemas.openxmlformats.org/officeDocument/2006/relationships/slideLayout" Target="../slideLayouts/slideLayout10.xml"/><Relationship Id="rId6" Type="http://schemas.openxmlformats.org/officeDocument/2006/relationships/slide" Target="slide45.xml"/><Relationship Id="rId5" Type="http://schemas.openxmlformats.org/officeDocument/2006/relationships/slide" Target="slide42.xml"/><Relationship Id="rId4" Type="http://schemas.openxmlformats.org/officeDocument/2006/relationships/slide" Target="slide39.xml"/></Relationships>
</file>

<file path=ppt/slides/_rels/slide35.xml.rels><?xml version="1.0" encoding="UTF-8" standalone="yes"?>
<Relationships xmlns="http://schemas.openxmlformats.org/package/2006/relationships"><Relationship Id="rId3" Type="http://schemas.openxmlformats.org/officeDocument/2006/relationships/slide" Target="slide36.xml"/><Relationship Id="rId7" Type="http://schemas.openxmlformats.org/officeDocument/2006/relationships/slide" Target="slide48.xml"/><Relationship Id="rId2" Type="http://schemas.openxmlformats.org/officeDocument/2006/relationships/slide" Target="slide33.xml"/><Relationship Id="rId1" Type="http://schemas.openxmlformats.org/officeDocument/2006/relationships/slideLayout" Target="../slideLayouts/slideLayout10.xml"/><Relationship Id="rId6" Type="http://schemas.openxmlformats.org/officeDocument/2006/relationships/slide" Target="slide45.xml"/><Relationship Id="rId5" Type="http://schemas.openxmlformats.org/officeDocument/2006/relationships/slide" Target="slide42.xml"/><Relationship Id="rId4" Type="http://schemas.openxmlformats.org/officeDocument/2006/relationships/slide" Target="slide39.xml"/></Relationships>
</file>

<file path=ppt/slides/_rels/slide36.xml.rels><?xml version="1.0" encoding="UTF-8" standalone="yes"?>
<Relationships xmlns="http://schemas.openxmlformats.org/package/2006/relationships"><Relationship Id="rId3" Type="http://schemas.openxmlformats.org/officeDocument/2006/relationships/slide" Target="slide36.xml"/><Relationship Id="rId7" Type="http://schemas.openxmlformats.org/officeDocument/2006/relationships/slide" Target="slide48.xml"/><Relationship Id="rId2" Type="http://schemas.openxmlformats.org/officeDocument/2006/relationships/slide" Target="slide33.xml"/><Relationship Id="rId1" Type="http://schemas.openxmlformats.org/officeDocument/2006/relationships/slideLayout" Target="../slideLayouts/slideLayout10.xml"/><Relationship Id="rId6" Type="http://schemas.openxmlformats.org/officeDocument/2006/relationships/slide" Target="slide45.xml"/><Relationship Id="rId5" Type="http://schemas.openxmlformats.org/officeDocument/2006/relationships/slide" Target="slide42.xml"/><Relationship Id="rId4" Type="http://schemas.openxmlformats.org/officeDocument/2006/relationships/slide" Target="slide39.xml"/></Relationships>
</file>

<file path=ppt/slides/_rels/slide37.xml.rels><?xml version="1.0" encoding="UTF-8" standalone="yes"?>
<Relationships xmlns="http://schemas.openxmlformats.org/package/2006/relationships"><Relationship Id="rId3" Type="http://schemas.openxmlformats.org/officeDocument/2006/relationships/slide" Target="slide36.xml"/><Relationship Id="rId7" Type="http://schemas.openxmlformats.org/officeDocument/2006/relationships/slide" Target="slide48.xml"/><Relationship Id="rId2" Type="http://schemas.openxmlformats.org/officeDocument/2006/relationships/slide" Target="slide33.xml"/><Relationship Id="rId1" Type="http://schemas.openxmlformats.org/officeDocument/2006/relationships/slideLayout" Target="../slideLayouts/slideLayout10.xml"/><Relationship Id="rId6" Type="http://schemas.openxmlformats.org/officeDocument/2006/relationships/slide" Target="slide45.xml"/><Relationship Id="rId5" Type="http://schemas.openxmlformats.org/officeDocument/2006/relationships/slide" Target="slide42.xml"/><Relationship Id="rId4" Type="http://schemas.openxmlformats.org/officeDocument/2006/relationships/slide" Target="slide39.xml"/></Relationships>
</file>

<file path=ppt/slides/_rels/slide38.xml.rels><?xml version="1.0" encoding="UTF-8" standalone="yes"?>
<Relationships xmlns="http://schemas.openxmlformats.org/package/2006/relationships"><Relationship Id="rId3" Type="http://schemas.openxmlformats.org/officeDocument/2006/relationships/slide" Target="slide36.xml"/><Relationship Id="rId7" Type="http://schemas.openxmlformats.org/officeDocument/2006/relationships/slide" Target="slide48.xml"/><Relationship Id="rId2" Type="http://schemas.openxmlformats.org/officeDocument/2006/relationships/slide" Target="slide33.xml"/><Relationship Id="rId1" Type="http://schemas.openxmlformats.org/officeDocument/2006/relationships/slideLayout" Target="../slideLayouts/slideLayout10.xml"/><Relationship Id="rId6" Type="http://schemas.openxmlformats.org/officeDocument/2006/relationships/slide" Target="slide45.xml"/><Relationship Id="rId5" Type="http://schemas.openxmlformats.org/officeDocument/2006/relationships/slide" Target="slide42.xml"/><Relationship Id="rId4" Type="http://schemas.openxmlformats.org/officeDocument/2006/relationships/slide" Target="slide39.xml"/></Relationships>
</file>

<file path=ppt/slides/_rels/slide39.xml.rels><?xml version="1.0" encoding="UTF-8" standalone="yes"?>
<Relationships xmlns="http://schemas.openxmlformats.org/package/2006/relationships"><Relationship Id="rId3" Type="http://schemas.openxmlformats.org/officeDocument/2006/relationships/slide" Target="slide36.xml"/><Relationship Id="rId7" Type="http://schemas.openxmlformats.org/officeDocument/2006/relationships/slide" Target="slide48.xml"/><Relationship Id="rId2" Type="http://schemas.openxmlformats.org/officeDocument/2006/relationships/slide" Target="slide33.xml"/><Relationship Id="rId1" Type="http://schemas.openxmlformats.org/officeDocument/2006/relationships/slideLayout" Target="../slideLayouts/slideLayout10.xml"/><Relationship Id="rId6" Type="http://schemas.openxmlformats.org/officeDocument/2006/relationships/slide" Target="slide45.xml"/><Relationship Id="rId5" Type="http://schemas.openxmlformats.org/officeDocument/2006/relationships/slide" Target="slide42.xml"/><Relationship Id="rId4" Type="http://schemas.openxmlformats.org/officeDocument/2006/relationships/slide" Target="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slide" Target="slide36.xml"/><Relationship Id="rId7" Type="http://schemas.openxmlformats.org/officeDocument/2006/relationships/slide" Target="slide48.xml"/><Relationship Id="rId2" Type="http://schemas.openxmlformats.org/officeDocument/2006/relationships/slide" Target="slide33.xml"/><Relationship Id="rId1" Type="http://schemas.openxmlformats.org/officeDocument/2006/relationships/slideLayout" Target="../slideLayouts/slideLayout10.xml"/><Relationship Id="rId6" Type="http://schemas.openxmlformats.org/officeDocument/2006/relationships/slide" Target="slide45.xml"/><Relationship Id="rId5" Type="http://schemas.openxmlformats.org/officeDocument/2006/relationships/slide" Target="slide42.xml"/><Relationship Id="rId4" Type="http://schemas.openxmlformats.org/officeDocument/2006/relationships/slide" Target="slide39.xml"/></Relationships>
</file>

<file path=ppt/slides/_rels/slide41.xml.rels><?xml version="1.0" encoding="UTF-8" standalone="yes"?>
<Relationships xmlns="http://schemas.openxmlformats.org/package/2006/relationships"><Relationship Id="rId3" Type="http://schemas.openxmlformats.org/officeDocument/2006/relationships/slide" Target="slide36.xml"/><Relationship Id="rId7" Type="http://schemas.openxmlformats.org/officeDocument/2006/relationships/slide" Target="slide48.xml"/><Relationship Id="rId2" Type="http://schemas.openxmlformats.org/officeDocument/2006/relationships/slide" Target="slide33.xml"/><Relationship Id="rId1" Type="http://schemas.openxmlformats.org/officeDocument/2006/relationships/slideLayout" Target="../slideLayouts/slideLayout10.xml"/><Relationship Id="rId6" Type="http://schemas.openxmlformats.org/officeDocument/2006/relationships/slide" Target="slide45.xml"/><Relationship Id="rId5" Type="http://schemas.openxmlformats.org/officeDocument/2006/relationships/slide" Target="slide42.xml"/><Relationship Id="rId4" Type="http://schemas.openxmlformats.org/officeDocument/2006/relationships/slide" Target="slide39.xml"/></Relationships>
</file>

<file path=ppt/slides/_rels/slide42.xml.rels><?xml version="1.0" encoding="UTF-8" standalone="yes"?>
<Relationships xmlns="http://schemas.openxmlformats.org/package/2006/relationships"><Relationship Id="rId3" Type="http://schemas.openxmlformats.org/officeDocument/2006/relationships/slide" Target="slide36.xml"/><Relationship Id="rId7" Type="http://schemas.openxmlformats.org/officeDocument/2006/relationships/slide" Target="slide48.xml"/><Relationship Id="rId2" Type="http://schemas.openxmlformats.org/officeDocument/2006/relationships/slide" Target="slide33.xml"/><Relationship Id="rId1" Type="http://schemas.openxmlformats.org/officeDocument/2006/relationships/slideLayout" Target="../slideLayouts/slideLayout10.xml"/><Relationship Id="rId6" Type="http://schemas.openxmlformats.org/officeDocument/2006/relationships/slide" Target="slide45.xml"/><Relationship Id="rId5" Type="http://schemas.openxmlformats.org/officeDocument/2006/relationships/slide" Target="slide42.xml"/><Relationship Id="rId4" Type="http://schemas.openxmlformats.org/officeDocument/2006/relationships/slide" Target="slide39.xml"/></Relationships>
</file>

<file path=ppt/slides/_rels/slide43.xml.rels><?xml version="1.0" encoding="UTF-8" standalone="yes"?>
<Relationships xmlns="http://schemas.openxmlformats.org/package/2006/relationships"><Relationship Id="rId3" Type="http://schemas.openxmlformats.org/officeDocument/2006/relationships/slide" Target="slide36.xml"/><Relationship Id="rId7" Type="http://schemas.openxmlformats.org/officeDocument/2006/relationships/slide" Target="slide48.xml"/><Relationship Id="rId2" Type="http://schemas.openxmlformats.org/officeDocument/2006/relationships/slide" Target="slide33.xml"/><Relationship Id="rId1" Type="http://schemas.openxmlformats.org/officeDocument/2006/relationships/slideLayout" Target="../slideLayouts/slideLayout10.xml"/><Relationship Id="rId6" Type="http://schemas.openxmlformats.org/officeDocument/2006/relationships/slide" Target="slide45.xml"/><Relationship Id="rId5" Type="http://schemas.openxmlformats.org/officeDocument/2006/relationships/slide" Target="slide42.xml"/><Relationship Id="rId4" Type="http://schemas.openxmlformats.org/officeDocument/2006/relationships/slide" Target="slide39.xml"/></Relationships>
</file>

<file path=ppt/slides/_rels/slide44.xml.rels><?xml version="1.0" encoding="UTF-8" standalone="yes"?>
<Relationships xmlns="http://schemas.openxmlformats.org/package/2006/relationships"><Relationship Id="rId3" Type="http://schemas.openxmlformats.org/officeDocument/2006/relationships/slide" Target="slide36.xml"/><Relationship Id="rId7" Type="http://schemas.openxmlformats.org/officeDocument/2006/relationships/slide" Target="slide48.xml"/><Relationship Id="rId2" Type="http://schemas.openxmlformats.org/officeDocument/2006/relationships/slide" Target="slide33.xml"/><Relationship Id="rId1" Type="http://schemas.openxmlformats.org/officeDocument/2006/relationships/slideLayout" Target="../slideLayouts/slideLayout10.xml"/><Relationship Id="rId6" Type="http://schemas.openxmlformats.org/officeDocument/2006/relationships/slide" Target="slide45.xml"/><Relationship Id="rId5" Type="http://schemas.openxmlformats.org/officeDocument/2006/relationships/slide" Target="slide42.xml"/><Relationship Id="rId4" Type="http://schemas.openxmlformats.org/officeDocument/2006/relationships/slide" Target="slide39.xml"/></Relationships>
</file>

<file path=ppt/slides/_rels/slide45.xml.rels><?xml version="1.0" encoding="UTF-8" standalone="yes"?>
<Relationships xmlns="http://schemas.openxmlformats.org/package/2006/relationships"><Relationship Id="rId3" Type="http://schemas.openxmlformats.org/officeDocument/2006/relationships/slide" Target="slide36.xml"/><Relationship Id="rId7" Type="http://schemas.openxmlformats.org/officeDocument/2006/relationships/slide" Target="slide48.xml"/><Relationship Id="rId2" Type="http://schemas.openxmlformats.org/officeDocument/2006/relationships/slide" Target="slide33.xml"/><Relationship Id="rId1" Type="http://schemas.openxmlformats.org/officeDocument/2006/relationships/slideLayout" Target="../slideLayouts/slideLayout10.xml"/><Relationship Id="rId6" Type="http://schemas.openxmlformats.org/officeDocument/2006/relationships/slide" Target="slide45.xml"/><Relationship Id="rId5" Type="http://schemas.openxmlformats.org/officeDocument/2006/relationships/slide" Target="slide42.xml"/><Relationship Id="rId4" Type="http://schemas.openxmlformats.org/officeDocument/2006/relationships/slide" Target="slide39.xml"/></Relationships>
</file>

<file path=ppt/slides/_rels/slide46.xml.rels><?xml version="1.0" encoding="UTF-8" standalone="yes"?>
<Relationships xmlns="http://schemas.openxmlformats.org/package/2006/relationships"><Relationship Id="rId3" Type="http://schemas.openxmlformats.org/officeDocument/2006/relationships/slide" Target="slide36.xml"/><Relationship Id="rId7" Type="http://schemas.openxmlformats.org/officeDocument/2006/relationships/slide" Target="slide48.xml"/><Relationship Id="rId2" Type="http://schemas.openxmlformats.org/officeDocument/2006/relationships/slide" Target="slide33.xml"/><Relationship Id="rId1" Type="http://schemas.openxmlformats.org/officeDocument/2006/relationships/slideLayout" Target="../slideLayouts/slideLayout10.xml"/><Relationship Id="rId6" Type="http://schemas.openxmlformats.org/officeDocument/2006/relationships/slide" Target="slide45.xml"/><Relationship Id="rId5" Type="http://schemas.openxmlformats.org/officeDocument/2006/relationships/slide" Target="slide42.xml"/><Relationship Id="rId4" Type="http://schemas.openxmlformats.org/officeDocument/2006/relationships/slide" Target="slide39.xml"/></Relationships>
</file>

<file path=ppt/slides/_rels/slide47.xml.rels><?xml version="1.0" encoding="UTF-8" standalone="yes"?>
<Relationships xmlns="http://schemas.openxmlformats.org/package/2006/relationships"><Relationship Id="rId3" Type="http://schemas.openxmlformats.org/officeDocument/2006/relationships/slide" Target="slide36.xml"/><Relationship Id="rId7" Type="http://schemas.openxmlformats.org/officeDocument/2006/relationships/slide" Target="slide48.xml"/><Relationship Id="rId2" Type="http://schemas.openxmlformats.org/officeDocument/2006/relationships/slide" Target="slide33.xml"/><Relationship Id="rId1" Type="http://schemas.openxmlformats.org/officeDocument/2006/relationships/slideLayout" Target="../slideLayouts/slideLayout10.xml"/><Relationship Id="rId6" Type="http://schemas.openxmlformats.org/officeDocument/2006/relationships/slide" Target="slide45.xml"/><Relationship Id="rId5" Type="http://schemas.openxmlformats.org/officeDocument/2006/relationships/slide" Target="slide42.xml"/><Relationship Id="rId4" Type="http://schemas.openxmlformats.org/officeDocument/2006/relationships/slide" Target="slide39.xml"/></Relationships>
</file>

<file path=ppt/slides/_rels/slide48.xml.rels><?xml version="1.0" encoding="UTF-8" standalone="yes"?>
<Relationships xmlns="http://schemas.openxmlformats.org/package/2006/relationships"><Relationship Id="rId3" Type="http://schemas.openxmlformats.org/officeDocument/2006/relationships/slide" Target="slide36.xml"/><Relationship Id="rId7" Type="http://schemas.openxmlformats.org/officeDocument/2006/relationships/slide" Target="slide48.xml"/><Relationship Id="rId2" Type="http://schemas.openxmlformats.org/officeDocument/2006/relationships/slide" Target="slide33.xml"/><Relationship Id="rId1" Type="http://schemas.openxmlformats.org/officeDocument/2006/relationships/slideLayout" Target="../slideLayouts/slideLayout10.xml"/><Relationship Id="rId6" Type="http://schemas.openxmlformats.org/officeDocument/2006/relationships/slide" Target="slide45.xml"/><Relationship Id="rId5" Type="http://schemas.openxmlformats.org/officeDocument/2006/relationships/slide" Target="slide42.xml"/><Relationship Id="rId4" Type="http://schemas.openxmlformats.org/officeDocument/2006/relationships/slide" Target="slide39.xml"/></Relationships>
</file>

<file path=ppt/slides/_rels/slide49.xml.rels><?xml version="1.0" encoding="UTF-8" standalone="yes"?>
<Relationships xmlns="http://schemas.openxmlformats.org/package/2006/relationships"><Relationship Id="rId3" Type="http://schemas.openxmlformats.org/officeDocument/2006/relationships/slide" Target="slide36.xml"/><Relationship Id="rId7" Type="http://schemas.openxmlformats.org/officeDocument/2006/relationships/slide" Target="slide48.xml"/><Relationship Id="rId2" Type="http://schemas.openxmlformats.org/officeDocument/2006/relationships/slide" Target="slide33.xml"/><Relationship Id="rId1" Type="http://schemas.openxmlformats.org/officeDocument/2006/relationships/slideLayout" Target="../slideLayouts/slideLayout10.xml"/><Relationship Id="rId6" Type="http://schemas.openxmlformats.org/officeDocument/2006/relationships/slide" Target="slide45.xml"/><Relationship Id="rId5" Type="http://schemas.openxmlformats.org/officeDocument/2006/relationships/slide" Target="slide42.xml"/><Relationship Id="rId4" Type="http://schemas.openxmlformats.org/officeDocument/2006/relationships/slide" Target="slide3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3" Type="http://schemas.openxmlformats.org/officeDocument/2006/relationships/slide" Target="slide36.xml"/><Relationship Id="rId7" Type="http://schemas.openxmlformats.org/officeDocument/2006/relationships/slide" Target="slide48.xml"/><Relationship Id="rId2" Type="http://schemas.openxmlformats.org/officeDocument/2006/relationships/slide" Target="slide33.xml"/><Relationship Id="rId1" Type="http://schemas.openxmlformats.org/officeDocument/2006/relationships/slideLayout" Target="../slideLayouts/slideLayout10.xml"/><Relationship Id="rId6" Type="http://schemas.openxmlformats.org/officeDocument/2006/relationships/slide" Target="slide45.xml"/><Relationship Id="rId5" Type="http://schemas.openxmlformats.org/officeDocument/2006/relationships/slide" Target="slide42.xml"/><Relationship Id="rId4" Type="http://schemas.openxmlformats.org/officeDocument/2006/relationships/slide" Target="slide3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2.xml"/><Relationship Id="rId1" Type="http://schemas.openxmlformats.org/officeDocument/2006/relationships/slideLayout" Target="../slideLayouts/slideLayout9.xml"/><Relationship Id="rId4" Type="http://schemas.openxmlformats.org/officeDocument/2006/relationships/slide" Target="slide1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11.emf"/><Relationship Id="rId2" Type="http://schemas.openxmlformats.org/officeDocument/2006/relationships/slideLayout" Target="../slideLayouts/slideLayout9.xml"/><Relationship Id="rId1" Type="http://schemas.openxmlformats.org/officeDocument/2006/relationships/vmlDrawing" Target="../drawings/vmlDrawing1.vml"/><Relationship Id="rId6" Type="http://schemas.openxmlformats.org/officeDocument/2006/relationships/package" Target="../embeddings/Microsoft_Word___1.docx"/><Relationship Id="rId5" Type="http://schemas.openxmlformats.org/officeDocument/2006/relationships/slide" Target="slide19.xml"/><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195736" y="2703090"/>
            <a:ext cx="6912768" cy="1285504"/>
          </a:xfrm>
        </p:spPr>
        <p:txBody>
          <a:bodyPr/>
          <a:lstStyle/>
          <a:p>
            <a:r>
              <a:rPr lang="zh-CN" altLang="zh-CN" dirty="0"/>
              <a:t>题型</a:t>
            </a:r>
            <a:r>
              <a:rPr lang="en-US" altLang="zh-CN" dirty="0"/>
              <a:t>8</a:t>
            </a:r>
            <a:r>
              <a:rPr lang="zh-CN" altLang="zh-CN" dirty="0"/>
              <a:t>　语言与技巧题</a:t>
            </a:r>
            <a:r>
              <a:rPr lang="en-US" altLang="zh-CN" dirty="0"/>
              <a:t>:</a:t>
            </a:r>
            <a:r>
              <a:rPr lang="zh-CN" altLang="zh-CN" dirty="0"/>
              <a:t/>
            </a:r>
            <a:br>
              <a:rPr lang="zh-CN" altLang="zh-CN" dirty="0"/>
            </a:br>
            <a:r>
              <a:rPr lang="en-US" altLang="zh-CN" dirty="0" smtClean="0"/>
              <a:t>       </a:t>
            </a:r>
            <a:r>
              <a:rPr lang="zh-CN" altLang="zh-CN" dirty="0" smtClean="0"/>
              <a:t>品</a:t>
            </a:r>
            <a:r>
              <a:rPr lang="zh-CN" altLang="zh-CN" dirty="0"/>
              <a:t>悟语言</a:t>
            </a:r>
            <a:r>
              <a:rPr lang="en-US" altLang="zh-CN" dirty="0"/>
              <a:t>,</a:t>
            </a:r>
            <a:r>
              <a:rPr lang="zh-CN" altLang="zh-CN" dirty="0"/>
              <a:t>鉴赏表达技巧</a:t>
            </a:r>
          </a:p>
        </p:txBody>
      </p:sp>
    </p:spTree>
    <p:extLst>
      <p:ext uri="{BB962C8B-B14F-4D97-AF65-F5344CB8AC3E}">
        <p14:creationId xmlns:p14="http://schemas.microsoft.com/office/powerpoint/2010/main" val="1256779752"/>
      </p:ext>
    </p:extLst>
  </p:cSld>
  <p:clrMapOvr>
    <a:masterClrMapping/>
  </p:clrMapOvr>
  <p:transition spd="slow">
    <p:checke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628800"/>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炼字、炼句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所谓炼字、炼句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就是为了表达的需要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在遣词造句时进行精细的锤炼推敲和创造性的搭配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使所用的词句获得简练精美、形象生动、含蓄深刻的表达效果。解答此类题目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步骤如下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释含义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解释某字或某句在诗歌中的含义和对表达诗歌主旨的作用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点明某字或某句所运用的表现手法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描景象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展开联想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把某字或某句放入整体中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再现诗歌所描绘的情景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并结合具体字句进行分析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第四步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点出某字或某句烘托了怎样的意境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或表达了怎样的感情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产生了什么样的效果等。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81214777"/>
      </p:ext>
    </p:extLst>
  </p:cSld>
  <p:clrMapOvr>
    <a:masterClrMapping/>
  </p:clrMapOvr>
  <mc:AlternateContent xmlns:mc="http://schemas.openxmlformats.org/markup-compatibility/2006">
    <mc:Choice xmlns:p14="http://schemas.microsoft.com/office/powerpoint/2010/main" Requires="p14">
      <p:transition spd="slow" p14:dur="800">
        <p:split dir="in"/>
      </p:transition>
    </mc:Choice>
    <mc:Fallback>
      <p:transition spd="slow">
        <p:split dir="in"/>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807370"/>
            <a:ext cx="8128000" cy="370986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1(2016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全国高考丙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阅读下面的宋诗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内宴奉诏作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曹</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翰</a:t>
            </a:r>
            <a:r>
              <a:rPr lang="zh-CN" altLang="zh-CN" sz="2200" baseline="30000" dirty="0">
                <a:solidFill>
                  <a:srgbClr val="000000"/>
                </a:solidFill>
                <a:latin typeface="NEU-BZ-S92"/>
                <a:cs typeface="宋体" panose="02010600030101010101" pitchFamily="2" charset="-122"/>
              </a:rPr>
              <a:t>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三十年前学六韬</a:t>
            </a:r>
            <a:r>
              <a:rPr lang="zh-CN" altLang="zh-CN" sz="2200" baseline="300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英名尝得预时髦</a:t>
            </a:r>
            <a:r>
              <a:rPr lang="zh-CN" altLang="zh-CN" sz="2200" baseline="300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曾因国难披金甲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不为家贫卖宝刀。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臂健尚嫌弓力软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眼明犹识阵云</a:t>
            </a:r>
            <a:r>
              <a:rPr lang="zh-CN" altLang="zh-CN" sz="2200" baseline="300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庭前昨夜秋风起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羞见盘花旧战袍。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曹翰</a:t>
            </a:r>
            <a:r>
              <a:rPr lang="en-US" altLang="zh-CN" sz="2200" dirty="0">
                <a:solidFill>
                  <a:srgbClr val="000000"/>
                </a:solidFill>
                <a:latin typeface="Times New Roman" panose="02020603050405020304" pitchFamily="18" charset="0"/>
                <a:cs typeface="Times New Roman" panose="02020603050405020304" pitchFamily="18" charset="0"/>
              </a:rPr>
              <a:t>(923—992),</a:t>
            </a:r>
            <a:r>
              <a:rPr lang="zh-CN" altLang="zh-CN" sz="2200" dirty="0">
                <a:solidFill>
                  <a:srgbClr val="000000"/>
                </a:solidFill>
                <a:latin typeface="Times New Roman" panose="02020603050405020304" pitchFamily="18" charset="0"/>
                <a:cs typeface="Times New Roman" panose="02020603050405020304" pitchFamily="18" charset="0"/>
              </a:rPr>
              <a:t>宋初名将。</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六韬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古代兵书。</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时髦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指当代俊杰。</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阵云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战争中的云气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这里有战阵之意。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8385508"/>
      </p:ext>
    </p:extLst>
  </p:cSld>
  <p:clrMapOvr>
    <a:masterClrMapping/>
  </p:clrMapOvr>
  <mc:AlternateContent xmlns:mc="http://schemas.openxmlformats.org/markup-compatibility/2006">
    <mc:Choice xmlns:p14="http://schemas.microsoft.com/office/powerpoint/2010/main" Requires="p14">
      <p:transition spd="slow" p14:dur="800">
        <p:cover dir="d"/>
      </p:transition>
    </mc:Choice>
    <mc:Fallback>
      <p:transition spd="slow">
        <p:cover dir="d"/>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807370"/>
            <a:ext cx="8128000" cy="370986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读诗有道</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宫廷的宴会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招待有功之臣或重要大臣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奉诏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奉皇帝命令。据此可知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诗歌的内容当然是赞颂朝廷圣明或表达报效朝廷的忠情。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看作者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诗歌后面有注释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宋初名将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印证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报效朝廷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首联回忆三十年前熟读兵书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一时英名传诵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颔联回忆战功卓著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忠心不改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颈联写年高而志向不减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大有烈士暮年壮心不已的气概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尾联陡转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写眼前秋风中羞见战袍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表达自己虽不服老而确实年老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不得不承认自己年事已高的现实。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33852272"/>
      </p:ext>
    </p:extLst>
  </p:cSld>
  <p:clrMapOvr>
    <a:masterClrMapping/>
  </p:clrMapOvr>
  <mc:AlternateContent xmlns:mc="http://schemas.openxmlformats.org/markup-compatibility/2006">
    <mc:Choice xmlns:p14="http://schemas.microsoft.com/office/powerpoint/2010/main" Requires="p14">
      <p:transition spd="slow" p14:dur="800">
        <p:pull dir="ru"/>
      </p:transition>
    </mc:Choice>
    <mc:Fallback>
      <p:transition spd="slow">
        <p:pull dir="ru"/>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27" name="圆角矩形 26">
            <a:hlinkClick r:id="rId4"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565273"/>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解题有法</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审题目要点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03197437"/>
              </p:ext>
            </p:extLst>
          </p:nvPr>
        </p:nvGraphicFramePr>
        <p:xfrm>
          <a:off x="508000" y="2421288"/>
          <a:ext cx="8128000" cy="1563723"/>
        </p:xfrm>
        <a:graphic>
          <a:graphicData uri="http://schemas.openxmlformats.org/presentationml/2006/ole">
            <mc:AlternateContent xmlns:mc="http://schemas.openxmlformats.org/markup-compatibility/2006">
              <mc:Choice xmlns:v="urn:schemas-microsoft-com:vml" Requires="v">
                <p:oleObj spid="_x0000_s6160" name="文档" r:id="rId6" imgW="3837032" imgH="738334" progId="Word.Document.12">
                  <p:embed/>
                </p:oleObj>
              </mc:Choice>
              <mc:Fallback>
                <p:oleObj name="文档" r:id="rId6" imgW="3837032" imgH="738334" progId="Word.Document.12">
                  <p:embed/>
                  <p:pic>
                    <p:nvPicPr>
                      <p:cNvPr id="0" name=""/>
                      <p:cNvPicPr/>
                      <p:nvPr/>
                    </p:nvPicPr>
                    <p:blipFill>
                      <a:blip r:embed="rId7"/>
                      <a:stretch>
                        <a:fillRect/>
                      </a:stretch>
                    </p:blipFill>
                    <p:spPr>
                      <a:xfrm>
                        <a:off x="508000" y="2421288"/>
                        <a:ext cx="8128000" cy="1563723"/>
                      </a:xfrm>
                      <a:prstGeom prst="rect">
                        <a:avLst/>
                      </a:prstGeom>
                    </p:spPr>
                  </p:pic>
                </p:oleObj>
              </mc:Fallback>
            </mc:AlternateContent>
          </a:graphicData>
        </a:graphic>
      </p:graphicFrame>
      <p:sp>
        <p:nvSpPr>
          <p:cNvPr id="8" name="矩形 7"/>
          <p:cNvSpPr>
            <a:spLocks noChangeAspect="1"/>
          </p:cNvSpPr>
          <p:nvPr/>
        </p:nvSpPr>
        <p:spPr>
          <a:xfrm>
            <a:off x="508000" y="4029277"/>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找答题依据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臂健嫌弓软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眼明识阵云</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身体很好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报国心切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臂弱嫌弓软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眼昏识阵云</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年事已高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犹思报国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用模板答题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01223634"/>
      </p:ext>
    </p:extLst>
  </p:cSld>
  <p:clrMapOvr>
    <a:masterClrMapping/>
  </p:clrMapOvr>
  <mc:AlternateContent xmlns:mc="http://schemas.openxmlformats.org/markup-compatibility/2006">
    <mc:Choice xmlns:p14="http://schemas.microsoft.com/office/powerpoint/2010/main" Requires="p14">
      <p:transition spd="slow" p14:dur="800">
        <p:cover/>
      </p:transition>
    </mc:Choice>
    <mc:Fallback>
      <p:transition spd="slow">
        <p:cover/>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整合答案</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zh-CN"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观点一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臂弱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表明作者承认自己年老体衰的客观事实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但强调即便如此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也还是能够去冲锋陷阵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更强烈地表现出作者只要一息尚存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就不忘杀敌报国的刚毅精神。</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观点二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臂健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表明作者认为虽然岁月流逝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但身体依然强健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当然还可以冲锋陷阵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为国驱驰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表现出作者心存随时准备杀敌报国的坚定信念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而忘记自己老之将至。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15331326"/>
      </p:ext>
    </p:extLst>
  </p:cSld>
  <p:clrMapOvr>
    <a:masterClrMapping/>
  </p:clrMapOvr>
  <mc:AlternateContent xmlns:mc="http://schemas.openxmlformats.org/markup-compatibility/2006">
    <mc:Choice xmlns:p14="http://schemas.microsoft.com/office/powerpoint/2010/main" Requires="p14">
      <p:transition spd="slow" p14:dur="800">
        <p:wipe dir="r"/>
      </p:transition>
    </mc:Choice>
    <mc:Fallback>
      <p:transition spd="slow">
        <p:wipe dir="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70612"/>
            <a:ext cx="8128000" cy="5444952"/>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赏析语言风格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古代诗歌语言的风格特色是多种多样的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有的清新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有的古朴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有的绚丽多彩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有的质朴无华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有的语言明朗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有的含蓄。鉴赏语言特色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就是对诗歌语言的格调、色彩、境界、情味等进行赏析。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ts val="3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阅读下面这首诗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ts val="3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酬王处士九日见怀之作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顾炎武</a:t>
            </a:r>
            <a:r>
              <a:rPr lang="zh-CN" altLang="zh-CN" sz="2200" baseline="30000" dirty="0">
                <a:solidFill>
                  <a:srgbClr val="000000"/>
                </a:solidFill>
                <a:latin typeface="NEU-BZ-S92"/>
                <a:cs typeface="宋体" panose="02010600030101010101" pitchFamily="2" charset="-122"/>
              </a:rPr>
              <a:t>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是日惊秋老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相望各一涯。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离怀销浊酒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愁眼见黄花。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天地存肝胆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江山阅鬓华。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多蒙千里讯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逐客已无家。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顾炎武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明清之际著名学者、诗人。明末投身反宦官、权贵斗争。清兵南下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参加人民抗清起义。入清后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多次拒绝清廷征召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流亡北方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考察山川形势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志存恢复。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73527561"/>
      </p:ext>
    </p:extLst>
  </p:cSld>
  <p:clrMapOvr>
    <a:masterClrMapping/>
  </p:clrMapOvr>
  <mc:AlternateContent xmlns:mc="http://schemas.openxmlformats.org/markup-compatibility/2006">
    <mc:Choice xmlns:p14="http://schemas.microsoft.com/office/powerpoint/2010/main" Requires="p14">
      <p:transition spd="slow" p14:dur="800">
        <p:wipe dir="d"/>
      </p:transition>
    </mc:Choice>
    <mc:Fallback>
      <p:transition spd="slow">
        <p:wipe dir="d"/>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读诗有道</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表明这是一首酬答诗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王处士九日见怀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是王处士九月九日重阳节时思念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看作者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注释中有介绍。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惊觉秋老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满眼黄花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萧索的色调充溢字里行间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故人天涯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离怀浊酒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悲怆的感慨融汇词中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两鬓斑白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逐客无家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苍凉的情绪弥漫不散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天地变色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神州易主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郁结的哀愁直透骨髓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但肝胆犹存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江山作证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坚贞的心志更催人泪下。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99852710"/>
      </p:ext>
    </p:extLst>
  </p:cSld>
  <p:clrMapOvr>
    <a:masterClrMapping/>
  </p:clrMapOvr>
  <mc:AlternateContent xmlns:mc="http://schemas.openxmlformats.org/markup-compatibility/2006">
    <mc:Choice xmlns:p14="http://schemas.microsoft.com/office/powerpoint/2010/main" Requires="p14">
      <p:transition spd="slow" p14:dur="800">
        <p:split orient="vert" dir="in"/>
      </p:transition>
    </mc:Choice>
    <mc:Fallback>
      <p:transition spd="slow">
        <p:split orient="vert" dir="in"/>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27" name="圆角矩形 26">
            <a:hlinkClick r:id="rId4"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525280"/>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解题有法</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审题目要点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139856055"/>
              </p:ext>
            </p:extLst>
          </p:nvPr>
        </p:nvGraphicFramePr>
        <p:xfrm>
          <a:off x="508000" y="2389376"/>
          <a:ext cx="8128000" cy="1869743"/>
        </p:xfrm>
        <a:graphic>
          <a:graphicData uri="http://schemas.openxmlformats.org/presentationml/2006/ole">
            <mc:AlternateContent xmlns:mc="http://schemas.openxmlformats.org/markup-compatibility/2006">
              <mc:Choice xmlns:v="urn:schemas-microsoft-com:vml" Requires="v">
                <p:oleObj spid="_x0000_s7179" name="文档" r:id="rId6" imgW="3837032" imgH="882689" progId="Word.Document.12">
                  <p:embed/>
                </p:oleObj>
              </mc:Choice>
              <mc:Fallback>
                <p:oleObj name="文档" r:id="rId6" imgW="3837032" imgH="882689" progId="Word.Document.12">
                  <p:embed/>
                  <p:pic>
                    <p:nvPicPr>
                      <p:cNvPr id="0" name=""/>
                      <p:cNvPicPr/>
                      <p:nvPr/>
                    </p:nvPicPr>
                    <p:blipFill>
                      <a:blip r:embed="rId7"/>
                      <a:stretch>
                        <a:fillRect/>
                      </a:stretch>
                    </p:blipFill>
                    <p:spPr>
                      <a:xfrm>
                        <a:off x="508000" y="2389376"/>
                        <a:ext cx="8128000" cy="1869743"/>
                      </a:xfrm>
                      <a:prstGeom prst="rect">
                        <a:avLst/>
                      </a:prstGeom>
                    </p:spPr>
                  </p:pic>
                </p:oleObj>
              </mc:Fallback>
            </mc:AlternateContent>
          </a:graphicData>
        </a:graphic>
      </p:graphicFrame>
      <p:sp>
        <p:nvSpPr>
          <p:cNvPr id="6" name="矩形 5"/>
          <p:cNvSpPr>
            <a:spLocks noChangeAspect="1"/>
          </p:cNvSpPr>
          <p:nvPr/>
        </p:nvSpPr>
        <p:spPr>
          <a:xfrm>
            <a:off x="508000" y="4275745"/>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找答题依据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杜甫的诗风</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《登高》《秋兴八首》《蜀相》《阁夜》</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悲怆苍凉、深沉凝重、忧国忧民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本诗的内容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惊秋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离怀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愁眼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逐客</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悲凉忧愁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天地存肝胆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江山阅鬓华</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慷慨悲壮、忠诚报国、老而弥坚</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9888901"/>
      </p:ext>
    </p:extLst>
  </p:cSld>
  <p:clrMapOvr>
    <a:masterClrMapping/>
  </p:clrMapOvr>
  <mc:AlternateContent xmlns:mc="http://schemas.openxmlformats.org/markup-compatibility/2006">
    <mc:Choice xmlns:p14="http://schemas.microsoft.com/office/powerpoint/2010/main" Requires="p14">
      <p:transition spd="slow" p14:dur="800">
        <p:blinds/>
      </p:transition>
    </mc:Choice>
    <mc:Fallback>
      <p:transition spd="slow">
        <p:blind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492896"/>
            <a:ext cx="8128000" cy="252992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用模板答题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点明语言特色</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结合相关诗句分析</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指出效果</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妙处</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整合答案</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zh-CN"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风格特征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沉郁悲怆或深沉凝重。这首诗是把深沉的爱国情怀与自己的人生遭际、眼前的具体情境紧密结合在一起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熔铸为凝练精纯的诗句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形成了沉郁、凝重的风格。表现了作者虽已衰老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且明知复国无望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仍然矢志不渝、坚持到底的决心</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89481474"/>
      </p:ext>
    </p:extLst>
  </p:cSld>
  <p:clrMapOvr>
    <a:masterClrMapping/>
  </p:clrMapOvr>
  <mc:AlternateContent xmlns:mc="http://schemas.openxmlformats.org/markup-compatibility/2006">
    <mc:Choice xmlns:p14="http://schemas.microsoft.com/office/powerpoint/2010/main" Requires="p14">
      <p:transition spd="slow" p14:dur="800">
        <p:cover dir="d"/>
      </p:transition>
    </mc:Choice>
    <mc:Fallback>
      <p:transition spd="slow">
        <p:cover dir="d"/>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 name="矩形 2"/>
          <p:cNvSpPr>
            <a:spLocks noChangeAspect="1"/>
          </p:cNvSpPr>
          <p:nvPr/>
        </p:nvSpPr>
        <p:spPr>
          <a:xfrm>
            <a:off x="508000" y="1940671"/>
            <a:ext cx="8128000" cy="328852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二、鉴赏诗歌的表达技巧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指明表达技巧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分析具体运用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指明表达效果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表达技巧是指作者在塑造形象、创造意境、表达思想感情时所采取的特殊的表现手法。它的含义非常广泛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既可以包括各种修辞手法、表达方式的使用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也包括各类表现手法和艺术构思上的巧妙使用。对表达技巧的鉴赏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就是辨识诗歌中所使用的修辞手法、表达方式、表现手法或艺术构思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分析其本身的艺术效果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评价其对表现诗人的思想感情所起到的作用。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06467934"/>
      </p:ext>
    </p:extLst>
  </p:cSld>
  <p:clrMapOvr>
    <a:masterClrMapping/>
  </p:clrMapOvr>
  <p:transition spd="slow">
    <p:zo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【考点考情】</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一首诗词艺术价值的高低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既在于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更在于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怎么写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怎么写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体现在两个方面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一是在语言上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炼字、炼句是诗人不懈的追求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也是考查考生鉴赏水平高低的重要角度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二是诗歌的表达技巧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即修辞手法、表达方式、表现手法的运用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这更是高考诗歌鉴赏的重要考查内容。语言和表达技巧是课标卷考查的热点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分值高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答题难度大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是二轮复习的重点。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3030718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5" name="矩形 4"/>
          <p:cNvSpPr>
            <a:spLocks noChangeAspect="1"/>
          </p:cNvSpPr>
          <p:nvPr/>
        </p:nvSpPr>
        <p:spPr>
          <a:xfrm>
            <a:off x="508000" y="1390341"/>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修辞手法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古典诗词中常用的修辞手法有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比喻、拟人、夸张、对比、对偶、反问、设问、反复、互文、通感、借代、双关、叠字等。对修辞手法的鉴赏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就是要明确辨识和判断修辞手法是什么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掌握和了解各种修辞手法的特点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分析和评价它们对于塑造形象、表现情感和体现主旨的作用。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阅读下面这首元散曲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【正宫】塞鸿秋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浔阳即景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周德清</a:t>
            </a:r>
            <a:r>
              <a:rPr lang="zh-CN" altLang="zh-CN" sz="2200" baseline="30000" dirty="0">
                <a:solidFill>
                  <a:srgbClr val="000000"/>
                </a:solidFill>
                <a:latin typeface="NEU-BZ-S92"/>
                <a:cs typeface="宋体" panose="02010600030101010101" pitchFamily="2" charset="-122"/>
              </a:rPr>
              <a:t>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长江万里白如练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淮山数点青如淀</a:t>
            </a:r>
            <a:r>
              <a:rPr lang="zh-CN" altLang="zh-CN" sz="2200" baseline="300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。江帆几片疾如箭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山泉千尺飞如电。晚云都变露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新月初学扇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塞鸿一字来如线。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周德清</a:t>
            </a:r>
            <a:r>
              <a:rPr lang="en-US" altLang="zh-CN" sz="2200" dirty="0">
                <a:solidFill>
                  <a:srgbClr val="000000"/>
                </a:solidFill>
                <a:latin typeface="Times New Roman" panose="02020603050405020304" pitchFamily="18" charset="0"/>
                <a:cs typeface="Times New Roman" panose="02020603050405020304" pitchFamily="18" charset="0"/>
              </a:rPr>
              <a:t>(1277—1365),</a:t>
            </a:r>
            <a:r>
              <a:rPr lang="zh-CN" altLang="zh-CN" sz="2200" dirty="0">
                <a:solidFill>
                  <a:srgbClr val="000000"/>
                </a:solidFill>
                <a:latin typeface="Times New Roman" panose="02020603050405020304" pitchFamily="18" charset="0"/>
                <a:cs typeface="Times New Roman" panose="02020603050405020304" pitchFamily="18" charset="0"/>
              </a:rPr>
              <a:t>号挺斋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今属江西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蓝靛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蓝色染料。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41033304"/>
      </p:ext>
    </p:extLst>
  </p:cSld>
  <p:clrMapOvr>
    <a:masterClrMapping/>
  </p:clrMapOvr>
  <p:transition spd="slow">
    <p:strips/>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 name="矩形 2"/>
          <p:cNvSpPr>
            <a:spLocks noChangeAspect="1"/>
          </p:cNvSpPr>
          <p:nvPr/>
        </p:nvSpPr>
        <p:spPr>
          <a:xfrm>
            <a:off x="508000" y="1904201"/>
            <a:ext cx="8128000" cy="330359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读诗有道</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浔阳即景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小曲的内容应是写浔阳的景色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属于写景抒情的诗歌。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看作者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诗歌后有简要注释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这种注释实际上是暗示这首元曲没有更多的背景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只需要从内容角度解读。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此曲写浔阳江边清秋晚景。写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淮山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江帆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山泉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晚云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塞鸿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一句一景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宛如七幅山水屏画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七个风景镜头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构成浔阳江山的立体画面。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6198390"/>
      </p:ext>
    </p:extLst>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11" name="圆角矩形 10">
            <a:hlinkClick r:id="rId3"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4"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4" name="矩形 3"/>
          <p:cNvSpPr>
            <a:spLocks noChangeAspect="1"/>
          </p:cNvSpPr>
          <p:nvPr/>
        </p:nvSpPr>
        <p:spPr>
          <a:xfrm>
            <a:off x="508000" y="1570953"/>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解题有法</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审题目要点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468776074"/>
              </p:ext>
            </p:extLst>
          </p:nvPr>
        </p:nvGraphicFramePr>
        <p:xfrm>
          <a:off x="508000" y="2435049"/>
          <a:ext cx="8128000" cy="780180"/>
        </p:xfrm>
        <a:graphic>
          <a:graphicData uri="http://schemas.openxmlformats.org/presentationml/2006/ole">
            <mc:AlternateContent xmlns:mc="http://schemas.openxmlformats.org/markup-compatibility/2006">
              <mc:Choice xmlns:v="urn:schemas-microsoft-com:vml" Requires="v">
                <p:oleObj spid="_x0000_s13323" name="文档" r:id="rId5" imgW="3837032" imgH="368987" progId="Word.Document.12">
                  <p:embed/>
                </p:oleObj>
              </mc:Choice>
              <mc:Fallback>
                <p:oleObj name="文档" r:id="rId5" imgW="3837032" imgH="368987" progId="Word.Document.12">
                  <p:embed/>
                  <p:pic>
                    <p:nvPicPr>
                      <p:cNvPr id="0" name=""/>
                      <p:cNvPicPr/>
                      <p:nvPr/>
                    </p:nvPicPr>
                    <p:blipFill>
                      <a:blip r:embed="rId6"/>
                      <a:stretch>
                        <a:fillRect/>
                      </a:stretch>
                    </p:blipFill>
                    <p:spPr>
                      <a:xfrm>
                        <a:off x="508000" y="2435049"/>
                        <a:ext cx="8128000" cy="780180"/>
                      </a:xfrm>
                      <a:prstGeom prst="rect">
                        <a:avLst/>
                      </a:prstGeom>
                    </p:spPr>
                  </p:pic>
                </p:oleObj>
              </mc:Fallback>
            </mc:AlternateContent>
          </a:graphicData>
        </a:graphic>
      </p:graphicFrame>
      <p:sp>
        <p:nvSpPr>
          <p:cNvPr id="6" name="矩形 5"/>
          <p:cNvSpPr>
            <a:spLocks noChangeAspect="1"/>
          </p:cNvSpPr>
          <p:nvPr/>
        </p:nvSpPr>
        <p:spPr>
          <a:xfrm>
            <a:off x="508000" y="3237528"/>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找答题依据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如线</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新月初学扇</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长江万里白如练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淮山数点青如淀。江帆几片疾如箭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山泉千尺飞如电。</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对偶、排比。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用模板答题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分析说明。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1777262"/>
      </p:ext>
    </p:extLst>
  </p:cSld>
  <p:clrMapOvr>
    <a:masterClrMapping/>
  </p:clrMapOvr>
  <p:transition spd="slow">
    <p:cover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 name="矩形 2"/>
          <p:cNvSpPr>
            <a:spLocks noChangeAspect="1"/>
          </p:cNvSpPr>
          <p:nvPr/>
        </p:nvSpPr>
        <p:spPr>
          <a:xfrm>
            <a:off x="508000" y="2716732"/>
            <a:ext cx="8128000" cy="167853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整合答案</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zh-CN"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如将长江比作白练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将江帆比作疾箭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将下泄的山泉比作闪电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将天上一字排开的飞鸿比作一条线等。</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对偶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排比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如一、二两句对偶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三、四两句对偶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五、六两句对偶等。</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比拟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如说新月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扇。</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23300191"/>
      </p:ext>
    </p:extLst>
  </p:cSld>
  <p:clrMapOvr>
    <a:masterClrMapping/>
  </p:clrMapOvr>
  <p:transition spd="slow">
    <p:pull dir="l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4" name="矩形 3"/>
          <p:cNvSpPr>
            <a:spLocks noChangeAspect="1"/>
          </p:cNvSpPr>
          <p:nvPr/>
        </p:nvSpPr>
        <p:spPr>
          <a:xfrm>
            <a:off x="508000" y="1385664"/>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表达方式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古典诗词中常用的表达方式有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叙述、议论、抒情、描写。考查的重点是抒情和描写。其中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抒情可分直抒胸臆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直接抒情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、间接抒情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手法常是借景抒情、情景交融、托物言志等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4(2016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阅读下面两首宋诗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北来人二首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刘克庄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试说东都</a:t>
            </a:r>
            <a:r>
              <a:rPr lang="zh-CN" altLang="zh-CN" sz="2200" baseline="300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添人白发多。</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寝园残石马</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废殿泣铜驼。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胡运占难久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边情听易讹。凄凉旧京女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妆髻尚宣和</a:t>
            </a:r>
            <a:r>
              <a:rPr lang="zh-CN" altLang="zh-CN" sz="2200" baseline="300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十口同离仳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今成独雁飞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饥锄荒寺菜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贫著陷蕃衣。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甲第歌钟沸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沙场探骑稀。老身闽地死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不见翠銮归</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东都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指北宋都城汴梁。</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宣和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宋徽宗年号。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1656640"/>
      </p:ext>
    </p:extLst>
  </p:cSld>
  <p:clrMapOvr>
    <a:masterClrMapping/>
  </p:clrMapOvr>
  <p:transition spd="slow">
    <p:pull dir="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 name="矩形 2"/>
          <p:cNvSpPr>
            <a:spLocks noChangeAspect="1"/>
          </p:cNvSpPr>
          <p:nvPr/>
        </p:nvSpPr>
        <p:spPr>
          <a:xfrm>
            <a:off x="508000" y="2107334"/>
            <a:ext cx="8128000" cy="289733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读诗有道</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北来人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可知诗歌写的是流落江南的北方人。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看作者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刘克庄是南宋著名辛派词人。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第一首写北宋旧都汴梁的残破景象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以旧京女的凄凉显示民生的凋敝。第二首写自家战乱后的遭遇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原来的十口之家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现在成了孤身一人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饥食野菜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寒着虏衣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而豪富人家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歌舞升平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钟鸣鼎食。通过对比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表达了战乱中百姓的流离之苦。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30249795"/>
      </p:ext>
    </p:extLst>
  </p:cSld>
  <p:clrMapOvr>
    <a:masterClrMapping/>
  </p:clrMapOvr>
  <p:transition spd="slow">
    <p:cover dir="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11" name="圆角矩形 10">
            <a:hlinkClick r:id="rId3"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4"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4" name="矩形 3"/>
          <p:cNvSpPr>
            <a:spLocks noChangeAspect="1"/>
          </p:cNvSpPr>
          <p:nvPr/>
        </p:nvSpPr>
        <p:spPr>
          <a:xfrm>
            <a:off x="508000" y="1568314"/>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解题有法</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审题目要点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1265810500"/>
              </p:ext>
            </p:extLst>
          </p:nvPr>
        </p:nvGraphicFramePr>
        <p:xfrm>
          <a:off x="508000" y="2444711"/>
          <a:ext cx="8128000" cy="780180"/>
        </p:xfrm>
        <a:graphic>
          <a:graphicData uri="http://schemas.openxmlformats.org/presentationml/2006/ole">
            <mc:AlternateContent xmlns:mc="http://schemas.openxmlformats.org/markup-compatibility/2006">
              <mc:Choice xmlns:v="urn:schemas-microsoft-com:vml" Requires="v">
                <p:oleObj spid="_x0000_s17419" name="文档" r:id="rId5" imgW="3837032" imgH="368987" progId="Word.Document.12">
                  <p:embed/>
                </p:oleObj>
              </mc:Choice>
              <mc:Fallback>
                <p:oleObj name="文档" r:id="rId5" imgW="3837032" imgH="368987" progId="Word.Document.12">
                  <p:embed/>
                  <p:pic>
                    <p:nvPicPr>
                      <p:cNvPr id="0" name=""/>
                      <p:cNvPicPr/>
                      <p:nvPr/>
                    </p:nvPicPr>
                    <p:blipFill>
                      <a:blip r:embed="rId6"/>
                      <a:stretch>
                        <a:fillRect/>
                      </a:stretch>
                    </p:blipFill>
                    <p:spPr>
                      <a:xfrm>
                        <a:off x="508000" y="2444711"/>
                        <a:ext cx="8128000" cy="780180"/>
                      </a:xfrm>
                      <a:prstGeom prst="rect">
                        <a:avLst/>
                      </a:prstGeom>
                    </p:spPr>
                  </p:pic>
                </p:oleObj>
              </mc:Fallback>
            </mc:AlternateContent>
          </a:graphicData>
        </a:graphic>
      </p:graphicFrame>
      <p:sp>
        <p:nvSpPr>
          <p:cNvPr id="7" name="矩形 6"/>
          <p:cNvSpPr>
            <a:spLocks noChangeAspect="1"/>
          </p:cNvSpPr>
          <p:nvPr/>
        </p:nvSpPr>
        <p:spPr>
          <a:xfrm>
            <a:off x="508000" y="3236799"/>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找答题依据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叙事的角度</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北来人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的口吻叙述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叙事的手法</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第一首直接描写所见所闻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第二首采用对比</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叙事与抒情的关系</a:t>
            </a:r>
            <a:r>
              <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叙事中包含着强烈的沦落之感和对国家命运的忧思。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用模板答题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叙事的特点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具体表现。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18596124"/>
      </p:ext>
    </p:extLst>
  </p:cSld>
  <p:clrMapOvr>
    <a:masterClrMapping/>
  </p:clrMapOvr>
  <p:transition spd="slow">
    <p:blinds dir="ver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 name="矩形 2"/>
          <p:cNvSpPr>
            <a:spLocks noChangeAspect="1"/>
          </p:cNvSpPr>
          <p:nvPr/>
        </p:nvSpPr>
        <p:spPr>
          <a:xfrm>
            <a:off x="508000" y="2318000"/>
            <a:ext cx="8128000" cy="247599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整合答案</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zh-CN"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以对比加强叙事的抒情效果。用权贵歌舞宴饮、不问军情与百姓心系故国作对比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表达忧国忧民之情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以主人公一家亡国前后境况的对比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表现百姓流离之苦。</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北来人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的口吻叙事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表达情感显得更真实、自然。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叙事中流露出个人的情感。如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今成独雁飞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流露了主人公家破人散的凄凉与孤独。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76769242"/>
      </p:ext>
    </p:extLst>
  </p:cSld>
  <p:clrMapOvr>
    <a:masterClrMapping/>
  </p:clrMapOvr>
  <p:transition spd="slow">
    <p:wipe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5" name="矩形 4"/>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表现手法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诗歌中常用的表现手法有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对照、衬托、渲染、烘托、用典、铺垫、象征等。有人也把动静结合、虚实相生、借景抒情、借古抒怀、借古讽今、托物言志、以乐景写哀情、以哀景写乐情等归为表现手法。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54647018"/>
      </p:ext>
    </p:extLst>
  </p:cSld>
  <p:clrMapOvr>
    <a:masterClrMapping/>
  </p:clrMapOvr>
  <p:transition spd="slow">
    <p:checke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 name="矩形 2"/>
          <p:cNvSpPr>
            <a:spLocks noChangeAspect="1"/>
          </p:cNvSpPr>
          <p:nvPr/>
        </p:nvSpPr>
        <p:spPr>
          <a:xfrm>
            <a:off x="508000" y="1689866"/>
            <a:ext cx="8128000" cy="411612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5(2016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全国高考甲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阅读下面这首唐诗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丹青引赠曹将军霸</a:t>
            </a:r>
            <a:r>
              <a:rPr lang="zh-CN" altLang="zh-CN" sz="2200" baseline="300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节选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先帝天马玉花骢</a:t>
            </a:r>
            <a:r>
              <a:rPr lang="zh-CN" altLang="zh-CN" sz="2200" baseline="300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画工如山貌不同。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是日牵来赤墀下</a:t>
            </a:r>
            <a:r>
              <a:rPr lang="zh-CN" altLang="zh-CN" sz="2200" baseline="300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迥立阊阖生长风</a:t>
            </a:r>
            <a:r>
              <a:rPr lang="zh-CN" altLang="zh-CN" sz="2200" baseline="300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诏谓将军拂绢素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意匠惨淡经营中。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斯须九重真龙出</a:t>
            </a:r>
            <a:r>
              <a:rPr lang="zh-CN" altLang="zh-CN" sz="2200" baseline="30000" dirty="0">
                <a:solidFill>
                  <a:srgbClr val="000000"/>
                </a:solidFill>
                <a:latin typeface="NEU-BZ-S92"/>
                <a:cs typeface="宋体" panose="02010600030101010101" pitchFamily="2" charset="-122"/>
              </a:rPr>
              <a:t>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一洗万古凡马空。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曹将军霸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即曹霸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唐代著名画家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官至左武卫将军。</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玉花骢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唐玄宗御马名。</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赤墀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宫殿前的红色台阶。</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阊阖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传说中的天门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这里指宫门。</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斯须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一会儿。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74899283"/>
      </p:ext>
    </p:extLst>
  </p:cSld>
  <p:clrMapOvr>
    <a:masterClrMapping/>
  </p:clrMapOvr>
  <p:transition spd="slow">
    <p:strips dir="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阅读下面的唐诗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淮上喜会梁州故人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韦应物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江汉曾为客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相逢每醉还。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浮云一别后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流水十年间。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欢笑情如旧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萧疏鬓已斑。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何因不归去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淮上有秋山。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颔联中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浮云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流水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两词用得极为贴切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请作简要赏析。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五边形 4"/>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6" name="五边形 5"/>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7" name="组合 6"/>
          <p:cNvGrpSpPr/>
          <p:nvPr/>
        </p:nvGrpSpPr>
        <p:grpSpPr>
          <a:xfrm>
            <a:off x="251520" y="4149080"/>
            <a:ext cx="8640960" cy="2520280"/>
            <a:chOff x="251520" y="1945807"/>
            <a:chExt cx="8640960" cy="2520280"/>
          </a:xfrm>
        </p:grpSpPr>
        <p:grpSp>
          <p:nvGrpSpPr>
            <p:cNvPr id="8" name="组合 7"/>
            <p:cNvGrpSpPr/>
            <p:nvPr/>
          </p:nvGrpSpPr>
          <p:grpSpPr>
            <a:xfrm>
              <a:off x="251520" y="1945807"/>
              <a:ext cx="8640960" cy="2520280"/>
              <a:chOff x="251520" y="-99392"/>
              <a:chExt cx="8640960" cy="2520280"/>
            </a:xfrm>
          </p:grpSpPr>
          <p:sp>
            <p:nvSpPr>
              <p:cNvPr id="10" name="五边形 9"/>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1" name="燕尾形 10"/>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2" name="组合 11"/>
              <p:cNvGrpSpPr/>
              <p:nvPr/>
            </p:nvGrpSpPr>
            <p:grpSpPr>
              <a:xfrm>
                <a:off x="251520" y="-99392"/>
                <a:ext cx="8640960" cy="2203273"/>
                <a:chOff x="251520" y="-99392"/>
                <a:chExt cx="8640960" cy="2203273"/>
              </a:xfrm>
            </p:grpSpPr>
            <p:sp>
              <p:nvSpPr>
                <p:cNvPr id="13" name="矩形 12"/>
                <p:cNvSpPr/>
                <p:nvPr/>
              </p:nvSpPr>
              <p:spPr>
                <a:xfrm>
                  <a:off x="251520" y="-99392"/>
                  <a:ext cx="8640960" cy="220327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28"/>
                <p:cNvSpPr txBox="1"/>
                <p:nvPr/>
              </p:nvSpPr>
              <p:spPr>
                <a:xfrm>
                  <a:off x="8382111" y="-8837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9" name="矩形 8"/>
            <p:cNvSpPr>
              <a:spLocks noChangeAspect="1"/>
            </p:cNvSpPr>
            <p:nvPr/>
          </p:nvSpPr>
          <p:spPr>
            <a:xfrm>
              <a:off x="508000" y="2222822"/>
              <a:ext cx="8128000" cy="1938992"/>
            </a:xfrm>
            <a:prstGeom prst="rect">
              <a:avLst/>
            </a:prstGeom>
          </p:spPr>
          <p:txBody>
            <a:bodyPr>
              <a:spAutoFit/>
            </a:bodyPr>
            <a:lstStyle/>
            <a:p>
              <a:pPr>
                <a:lnSpc>
                  <a:spcPct val="150000"/>
                </a:lnSpc>
              </a:pPr>
              <a:r>
                <a:rPr lang="zh-CN" altLang="zh-CN" sz="2000" dirty="0"/>
                <a:t>此题考查</a:t>
              </a:r>
              <a:r>
                <a:rPr lang="en-US" altLang="zh-CN" sz="2000" dirty="0"/>
                <a:t>“</a:t>
              </a:r>
              <a:r>
                <a:rPr lang="zh-CN" altLang="zh-CN" sz="2000" dirty="0"/>
                <a:t>炼字</a:t>
              </a:r>
              <a:r>
                <a:rPr lang="en-US" altLang="zh-CN" sz="2000" dirty="0"/>
                <a:t>”,</a:t>
              </a:r>
              <a:r>
                <a:rPr lang="zh-CN" altLang="zh-CN" sz="2000" dirty="0"/>
                <a:t>属于对诗歌语言的鉴赏。答题时先明确手法是</a:t>
              </a:r>
              <a:r>
                <a:rPr lang="en-US" altLang="zh-CN" sz="2000" dirty="0"/>
                <a:t>“</a:t>
              </a:r>
              <a:r>
                <a:rPr lang="zh-CN" altLang="zh-CN" sz="2000" dirty="0"/>
                <a:t>比喻</a:t>
              </a:r>
              <a:r>
                <a:rPr lang="en-US" altLang="zh-CN" sz="2000" dirty="0"/>
                <a:t>”,</a:t>
              </a:r>
              <a:r>
                <a:rPr lang="zh-CN" altLang="zh-CN" sz="2000" dirty="0"/>
                <a:t>然后结合诗歌内容分析。这两个词语</a:t>
              </a:r>
              <a:r>
                <a:rPr lang="en-US" altLang="zh-CN" sz="2000" dirty="0"/>
                <a:t>,</a:t>
              </a:r>
              <a:r>
                <a:rPr lang="zh-CN" altLang="zh-CN" sz="2000" dirty="0"/>
                <a:t>描写别后像浮云一样漂泊不定、十年的时光像流水一样一去不返的生活境况</a:t>
              </a:r>
              <a:r>
                <a:rPr lang="en-US" altLang="zh-CN" sz="2000" dirty="0"/>
                <a:t>;</a:t>
              </a:r>
              <a:r>
                <a:rPr lang="zh-CN" altLang="zh-CN" sz="2000" dirty="0"/>
                <a:t>最后点明情感</a:t>
              </a:r>
              <a:r>
                <a:rPr lang="en-US" altLang="zh-CN" sz="2000" dirty="0"/>
                <a:t>,</a:t>
              </a:r>
              <a:r>
                <a:rPr lang="zh-CN" altLang="zh-CN" sz="2000" dirty="0"/>
                <a:t>表达了诗人对别后多年漂泊、岁月流逝、年华易老的人生感喟。</a:t>
              </a:r>
            </a:p>
          </p:txBody>
        </p:sp>
      </p:grpSp>
      <p:grpSp>
        <p:nvGrpSpPr>
          <p:cNvPr id="15" name="组合 14"/>
          <p:cNvGrpSpPr/>
          <p:nvPr/>
        </p:nvGrpSpPr>
        <p:grpSpPr>
          <a:xfrm>
            <a:off x="251520" y="4570738"/>
            <a:ext cx="8640960" cy="2098622"/>
            <a:chOff x="251520" y="3806054"/>
            <a:chExt cx="8640960" cy="2098622"/>
          </a:xfrm>
        </p:grpSpPr>
        <p:grpSp>
          <p:nvGrpSpPr>
            <p:cNvPr id="16" name="组合 15"/>
            <p:cNvGrpSpPr/>
            <p:nvPr/>
          </p:nvGrpSpPr>
          <p:grpSpPr>
            <a:xfrm>
              <a:off x="251520" y="3806054"/>
              <a:ext cx="8640960" cy="2098622"/>
              <a:chOff x="251520" y="2808975"/>
              <a:chExt cx="8640960" cy="2098622"/>
            </a:xfrm>
          </p:grpSpPr>
          <p:sp>
            <p:nvSpPr>
              <p:cNvPr id="18" name="五边形 17"/>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0" name="五边形 19"/>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1" name="燕尾形 20"/>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矩形 21"/>
              <p:cNvSpPr/>
              <p:nvPr/>
            </p:nvSpPr>
            <p:spPr>
              <a:xfrm>
                <a:off x="251520" y="2808975"/>
                <a:ext cx="8640960" cy="1783188"/>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48"/>
              <p:cNvSpPr txBox="1"/>
              <p:nvPr/>
            </p:nvSpPr>
            <p:spPr>
              <a:xfrm>
                <a:off x="8388424" y="281936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17" name="矩形 16"/>
            <p:cNvSpPr>
              <a:spLocks noChangeAspect="1"/>
            </p:cNvSpPr>
            <p:nvPr/>
          </p:nvSpPr>
          <p:spPr>
            <a:xfrm>
              <a:off x="539552" y="4084321"/>
              <a:ext cx="8064896" cy="1477328"/>
            </a:xfrm>
            <a:prstGeom prst="rect">
              <a:avLst/>
            </a:prstGeom>
          </p:spPr>
          <p:txBody>
            <a:bodyPr wrap="square">
              <a:spAutoFit/>
            </a:bodyPr>
            <a:lstStyle/>
            <a:p>
              <a:pPr>
                <a:lnSpc>
                  <a:spcPct val="150000"/>
                </a:lnSpc>
              </a:pPr>
              <a:r>
                <a:rPr lang="en-US" altLang="zh-CN" sz="2000" dirty="0"/>
                <a:t>“</a:t>
              </a:r>
              <a:r>
                <a:rPr lang="zh-CN" altLang="zh-CN" sz="2000" dirty="0"/>
                <a:t>浮云</a:t>
              </a:r>
              <a:r>
                <a:rPr lang="en-US" altLang="zh-CN" sz="2000" dirty="0"/>
                <a:t>”“</a:t>
              </a:r>
              <a:r>
                <a:rPr lang="zh-CN" altLang="zh-CN" sz="2000" dirty="0"/>
                <a:t>流水</a:t>
              </a:r>
              <a:r>
                <a:rPr lang="en-US" altLang="zh-CN" sz="2000" dirty="0"/>
                <a:t>”</a:t>
              </a:r>
              <a:r>
                <a:rPr lang="zh-CN" altLang="zh-CN" sz="2000" dirty="0"/>
                <a:t>两词都用了比喻的手法</a:t>
              </a:r>
              <a:r>
                <a:rPr lang="en-US" altLang="zh-CN" sz="2000" dirty="0"/>
                <a:t>,</a:t>
              </a:r>
              <a:r>
                <a:rPr lang="zh-CN" altLang="zh-CN" sz="2000" dirty="0"/>
                <a:t>描写出别后像浮云一样漂泊不定</a:t>
              </a:r>
              <a:r>
                <a:rPr lang="en-US" altLang="zh-CN" sz="2000" dirty="0"/>
                <a:t>,</a:t>
              </a:r>
              <a:r>
                <a:rPr lang="zh-CN" altLang="zh-CN" sz="2000" dirty="0"/>
                <a:t>十年的时光像流水一样一去不返</a:t>
              </a:r>
              <a:r>
                <a:rPr lang="en-US" altLang="zh-CN" sz="2000" dirty="0"/>
                <a:t>,</a:t>
              </a:r>
              <a:r>
                <a:rPr lang="zh-CN" altLang="zh-CN" sz="2000" dirty="0"/>
                <a:t>表达了诗人对别后多年漂泊、岁月流逝、年华易老的人生感喟</a:t>
              </a:r>
              <a:r>
                <a:rPr lang="en-US" altLang="zh-CN" sz="2000" dirty="0"/>
                <a:t>(</a:t>
              </a:r>
              <a:r>
                <a:rPr lang="zh-CN" altLang="zh-CN" sz="2000" dirty="0"/>
                <a:t>感慨</a:t>
              </a:r>
              <a:r>
                <a:rPr lang="en-US" altLang="zh-CN" sz="2000" dirty="0"/>
                <a:t>)</a:t>
              </a:r>
              <a:r>
                <a:rPr lang="zh-CN" altLang="zh-CN" sz="2000" dirty="0"/>
                <a:t>。</a:t>
              </a:r>
            </a:p>
          </p:txBody>
        </p:sp>
      </p:grpSp>
    </p:spTree>
    <p:extLst>
      <p:ext uri="{BB962C8B-B14F-4D97-AF65-F5344CB8AC3E}">
        <p14:creationId xmlns:p14="http://schemas.microsoft.com/office/powerpoint/2010/main" val="1942524208"/>
      </p:ext>
    </p:extLst>
  </p:cSld>
  <p:clrMapOvr>
    <a:masterClrMapping/>
  </p:clrMapOvr>
  <p:transition>
    <p:wipe dir="u"/>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nextCondLst>
                <p:cond evt="onClick" delay="0">
                  <p:tgtEl>
                    <p:spTgt spid="6"/>
                  </p:tgtEl>
                </p:cond>
              </p:nextCondLst>
            </p:seq>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7"/>
                                        </p:tgtEl>
                                      </p:cBhvr>
                                    </p:animEffect>
                                    <p:set>
                                      <p:cBhvr>
                                        <p:cTn id="13"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4" restart="whenNotActive" fill="hold" evtFilter="cancelBubble" nodeType="interactiveSeq">
                <p:stCondLst>
                  <p:cond evt="onClick" delay="0">
                    <p:tgtEl>
                      <p:spTgt spid="5"/>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childTnLst>
                          </p:cTn>
                        </p:par>
                      </p:childTnLst>
                    </p:cTn>
                  </p:par>
                </p:childTnLst>
              </p:cTn>
              <p:nextCondLst>
                <p:cond evt="onClick" delay="0">
                  <p:tgtEl>
                    <p:spTgt spid="5"/>
                  </p:tgtEl>
                </p:cond>
              </p:nextCondLst>
            </p:seq>
            <p:seq concurrent="1" nextAc="seek">
              <p:cTn id="20" restart="whenNotActive" fill="hold" evtFilter="cancelBubble" nodeType="interactiveSeq">
                <p:stCondLst>
                  <p:cond evt="onClick" delay="0">
                    <p:tgtEl>
                      <p:spTgt spid="15"/>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15"/>
                                        </p:tgtEl>
                                      </p:cBhvr>
                                    </p:animEffect>
                                    <p:set>
                                      <p:cBhvr>
                                        <p:cTn id="25"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4" name="矩形 3"/>
          <p:cNvSpPr>
            <a:spLocks noChangeAspect="1"/>
          </p:cNvSpPr>
          <p:nvPr/>
        </p:nvSpPr>
        <p:spPr>
          <a:xfrm>
            <a:off x="508000" y="1704205"/>
            <a:ext cx="8128000" cy="410105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读诗有道</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丹青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绘画艺术的代称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七言古诗的一种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赠曹将军霸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是送给曹霸的一首诗。赞扬曹霸的画技的。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看作者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杜甫是我们熟悉的诗人。注释再次印证曹霸是画家。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对唐玄宗的御马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如山的画工都画得不像。这天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将这匹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迥立阊阖生长风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的宝马牵到赤墀之下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让曹将军来画。曹将军思索了一会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然后一挥而就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一匹真龙一样的骏马从画绢上腾空而出。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93277848"/>
      </p:ext>
    </p:extLst>
  </p:cSld>
  <p:clrMapOvr>
    <a:masterClrMapping/>
  </p:clrMapOvr>
  <p:transition spd="slow">
    <p:cover dir="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11" name="圆角矩形 10">
            <a:hlinkClick r:id="rId3"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4"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 name="矩形 2"/>
          <p:cNvSpPr>
            <a:spLocks noChangeAspect="1"/>
          </p:cNvSpPr>
          <p:nvPr/>
        </p:nvSpPr>
        <p:spPr>
          <a:xfrm>
            <a:off x="508000" y="1567183"/>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答题有法</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审题目要点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273133128"/>
              </p:ext>
            </p:extLst>
          </p:nvPr>
        </p:nvGraphicFramePr>
        <p:xfrm>
          <a:off x="764480" y="2431279"/>
          <a:ext cx="8128000" cy="780180"/>
        </p:xfrm>
        <a:graphic>
          <a:graphicData uri="http://schemas.openxmlformats.org/presentationml/2006/ole">
            <mc:AlternateContent xmlns:mc="http://schemas.openxmlformats.org/markup-compatibility/2006">
              <mc:Choice xmlns:v="urn:schemas-microsoft-com:vml" Requires="v">
                <p:oleObj spid="_x0000_s19467" name="文档" r:id="rId5" imgW="3837032" imgH="368987" progId="Word.Document.12">
                  <p:embed/>
                </p:oleObj>
              </mc:Choice>
              <mc:Fallback>
                <p:oleObj name="文档" r:id="rId5" imgW="3837032" imgH="368987" progId="Word.Document.12">
                  <p:embed/>
                  <p:pic>
                    <p:nvPicPr>
                      <p:cNvPr id="0" name=""/>
                      <p:cNvPicPr/>
                      <p:nvPr/>
                    </p:nvPicPr>
                    <p:blipFill>
                      <a:blip r:embed="rId6"/>
                      <a:stretch>
                        <a:fillRect/>
                      </a:stretch>
                    </p:blipFill>
                    <p:spPr>
                      <a:xfrm>
                        <a:off x="764480" y="2431279"/>
                        <a:ext cx="8128000" cy="780180"/>
                      </a:xfrm>
                      <a:prstGeom prst="rect">
                        <a:avLst/>
                      </a:prstGeom>
                    </p:spPr>
                  </p:pic>
                </p:oleObj>
              </mc:Fallback>
            </mc:AlternateContent>
          </a:graphicData>
        </a:graphic>
      </p:graphicFrame>
      <p:sp>
        <p:nvSpPr>
          <p:cNvPr id="6" name="矩形 5"/>
          <p:cNvSpPr>
            <a:spLocks noChangeAspect="1"/>
          </p:cNvSpPr>
          <p:nvPr/>
        </p:nvSpPr>
        <p:spPr>
          <a:xfrm>
            <a:off x="508000" y="3227137"/>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找答题依据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题干中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铺垫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提示了答案信息应在本诗的前半部分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须找与曹霸和马相关的诗句。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画工如山貌不同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众多的画工都画得不像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反面铺垫</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迥立阊阖生长风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此马非凡马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难画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正面铺垫。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用模板答题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54665987"/>
      </p:ext>
    </p:extLst>
  </p:cSld>
  <p:clrMapOvr>
    <a:masterClrMapping/>
  </p:clrMapOvr>
  <p:transition spd="slow">
    <p:cover dir="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4" name="矩形 3"/>
          <p:cNvSpPr>
            <a:spLocks noChangeAspect="1"/>
          </p:cNvSpPr>
          <p:nvPr/>
        </p:nvSpPr>
        <p:spPr>
          <a:xfrm>
            <a:off x="508000" y="2716732"/>
            <a:ext cx="8128000" cy="167853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整合答案</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zh-CN"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画工如山貌不同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写曹霸要画的马已有众多画工画过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但画得都不成功。强调此马的雄俊非凡手可得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造成此马难画的印象。</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迥立阊阖生长风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写真马昂头站立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给人万里生风之感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进一步点出画家要捕捉住此马飞动的神采尤其不易。</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0778038"/>
      </p:ext>
    </p:extLst>
  </p:cSld>
  <p:clrMapOvr>
    <a:masterClrMapping/>
  </p:clrMapOvr>
  <p:transition spd="slow">
    <p:strips/>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33</a:t>
            </a:fld>
            <a:r>
              <a:rPr lang="en-US" altLang="zh-CN" dirty="0" smtClean="0"/>
              <a:t>-</a:t>
            </a:r>
            <a:endParaRPr lang="zh-CN" altLang="en-US" dirty="0"/>
          </a:p>
        </p:txBody>
      </p:sp>
      <p:sp>
        <p:nvSpPr>
          <p:cNvPr id="32" name="椭圆 31">
            <a:hlinkClick r:id="rId2" action="ppaction://hlinksldjump"/>
          </p:cNvPr>
          <p:cNvSpPr/>
          <p:nvPr/>
        </p:nvSpPr>
        <p:spPr>
          <a:xfrm>
            <a:off x="6597255"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33" name="椭圆 32">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4" name="椭圆 33">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6" name="椭圆 35">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37" name="椭圆 36">
            <a:hlinkClick r:id="rId6" action="ppaction://hlinksldjump"/>
          </p:cNvPr>
          <p:cNvSpPr/>
          <p:nvPr/>
        </p:nvSpPr>
        <p:spPr>
          <a:xfrm>
            <a:off x="792940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38" name="椭圆 37">
            <a:hlinkClick r:id="rId7" action="ppaction://hlinksldjump"/>
          </p:cNvPr>
          <p:cNvSpPr/>
          <p:nvPr/>
        </p:nvSpPr>
        <p:spPr>
          <a:xfrm>
            <a:off x="826244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6</a:t>
            </a:r>
            <a:endParaRPr lang="zh-CN" altLang="en-US" dirty="0">
              <a:solidFill>
                <a:srgbClr val="CD242B"/>
              </a:solidFill>
            </a:endParaRPr>
          </a:p>
        </p:txBody>
      </p:sp>
      <p:sp>
        <p:nvSpPr>
          <p:cNvPr id="3" name="矩形 2"/>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阅读下面这首宋诗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凉</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蟾</a:t>
            </a:r>
            <a:r>
              <a:rPr lang="zh-CN" altLang="zh-CN" sz="2200" baseline="30000" dirty="0">
                <a:solidFill>
                  <a:srgbClr val="000000"/>
                </a:solidFill>
                <a:latin typeface="NEU-BZ-S92"/>
                <a:cs typeface="宋体" panose="02010600030101010101" pitchFamily="2" charset="-122"/>
              </a:rPr>
              <a:t>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凉蟾啮残云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飞影上西庑。鹊鸦依空墙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蟏蛸</a:t>
            </a:r>
            <a:r>
              <a:rPr lang="zh-CN" altLang="zh-CN" sz="2200" baseline="300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已在户。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君行阅三岁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确战亦云苦。新衣本自绽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故裳复谁补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朔风万里来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倘或从君所。风过无传音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徘徊独谁语</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凉蟾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这里指秋月。相传月中有蟾蜍。</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蟏蛸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一种蜘蛛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多在室内墙壁间结网。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33969546"/>
      </p:ext>
    </p:extLst>
  </p:cSld>
  <p:clrMapOvr>
    <a:masterClrMapping/>
  </p:clrMapOvr>
  <mc:AlternateContent xmlns:mc="http://schemas.openxmlformats.org/markup-compatibility/2006">
    <mc:Choice xmlns:p14="http://schemas.microsoft.com/office/powerpoint/2010/main" Requires="p14">
      <p:transition spd="slow" p14:dur="1400">
        <p:cover dir="u"/>
      </p:transition>
    </mc:Choice>
    <mc:Fallback>
      <p:transition spd="slow">
        <p:cover dir="u"/>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34</a:t>
            </a:fld>
            <a:r>
              <a:rPr lang="en-US" altLang="zh-CN" dirty="0" smtClean="0"/>
              <a:t>-</a:t>
            </a:r>
            <a:endParaRPr lang="zh-CN" altLang="en-US" dirty="0"/>
          </a:p>
        </p:txBody>
      </p:sp>
      <p:sp>
        <p:nvSpPr>
          <p:cNvPr id="32" name="椭圆 31">
            <a:hlinkClick r:id="rId2" action="ppaction://hlinksldjump"/>
          </p:cNvPr>
          <p:cNvSpPr/>
          <p:nvPr/>
        </p:nvSpPr>
        <p:spPr>
          <a:xfrm>
            <a:off x="6597255"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33" name="椭圆 32">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4" name="椭圆 33">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6" name="椭圆 35">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37" name="椭圆 36">
            <a:hlinkClick r:id="rId6" action="ppaction://hlinksldjump"/>
          </p:cNvPr>
          <p:cNvSpPr/>
          <p:nvPr/>
        </p:nvSpPr>
        <p:spPr>
          <a:xfrm>
            <a:off x="792940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38" name="椭圆 37">
            <a:hlinkClick r:id="rId7" action="ppaction://hlinksldjump"/>
          </p:cNvPr>
          <p:cNvSpPr/>
          <p:nvPr/>
        </p:nvSpPr>
        <p:spPr>
          <a:xfrm>
            <a:off x="826244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6</a:t>
            </a:r>
            <a:endParaRPr lang="zh-CN" altLang="en-US" dirty="0">
              <a:solidFill>
                <a:srgbClr val="CD242B"/>
              </a:solidFill>
            </a:endParaRPr>
          </a:p>
        </p:txBody>
      </p:sp>
      <p:sp>
        <p:nvSpPr>
          <p:cNvPr id="2" name="矩形 1"/>
          <p:cNvSpPr>
            <a:spLocks noChangeAspect="1"/>
          </p:cNvSpPr>
          <p:nvPr/>
        </p:nvSpPr>
        <p:spPr>
          <a:xfrm>
            <a:off x="508000" y="1700808"/>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古人认为诗的前两句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凉蟾啮残云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飞影上西庑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十分奇警。请指出这两句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在哪里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并简要赏析</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558283"/>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此题考查对诗句的鉴赏。题干给出了鉴赏的指向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可围绕修辞的运用、意境的营造和遣词造句的特点分析其不同一般之处。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构思奇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首句诗人用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凉蟾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秋月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用月光把周围的残云咬蚀尽了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终于露出了皎洁的月光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生动描绘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云破月出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的景色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以月影飞上思妇居住的西廊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来说明月亮是从东方升起来的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这些写景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构思奇特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与众不同。</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用词奇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用词出人意料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生动自然。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06892784"/>
      </p:ext>
    </p:extLst>
  </p:cSld>
  <p:clrMapOvr>
    <a:masterClrMapping/>
  </p:clrMapOvr>
  <mc:AlternateContent xmlns:mc="http://schemas.openxmlformats.org/markup-compatibility/2006">
    <mc:Choice xmlns:p14="http://schemas.microsoft.com/office/powerpoint/2010/main" Requires="p14">
      <p:transition spd="slow" p14:dur="14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35</a:t>
            </a:fld>
            <a:r>
              <a:rPr lang="en-US" altLang="zh-CN" dirty="0" smtClean="0"/>
              <a:t>-</a:t>
            </a:r>
            <a:endParaRPr lang="zh-CN" altLang="en-US" dirty="0"/>
          </a:p>
        </p:txBody>
      </p:sp>
      <p:sp>
        <p:nvSpPr>
          <p:cNvPr id="32" name="椭圆 31">
            <a:hlinkClick r:id="rId2" action="ppaction://hlinksldjump"/>
          </p:cNvPr>
          <p:cNvSpPr/>
          <p:nvPr/>
        </p:nvSpPr>
        <p:spPr>
          <a:xfrm>
            <a:off x="6597255"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33" name="椭圆 32">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4" name="椭圆 33">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6" name="椭圆 35">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37" name="椭圆 36">
            <a:hlinkClick r:id="rId6" action="ppaction://hlinksldjump"/>
          </p:cNvPr>
          <p:cNvSpPr/>
          <p:nvPr/>
        </p:nvSpPr>
        <p:spPr>
          <a:xfrm>
            <a:off x="792940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38" name="椭圆 37">
            <a:hlinkClick r:id="rId7" action="ppaction://hlinksldjump"/>
          </p:cNvPr>
          <p:cNvSpPr/>
          <p:nvPr/>
        </p:nvSpPr>
        <p:spPr>
          <a:xfrm>
            <a:off x="826244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6</a:t>
            </a:r>
            <a:endParaRPr lang="zh-CN" altLang="en-US" dirty="0">
              <a:solidFill>
                <a:srgbClr val="CD242B"/>
              </a:solidFill>
            </a:endParaRPr>
          </a:p>
        </p:txBody>
      </p:sp>
      <p:sp>
        <p:nvSpPr>
          <p:cNvPr id="2" name="矩形 1"/>
          <p:cNvSpPr>
            <a:spLocks noChangeAspect="1"/>
          </p:cNvSpPr>
          <p:nvPr/>
        </p:nvSpPr>
        <p:spPr>
          <a:xfrm>
            <a:off x="508000" y="1402385"/>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本诗结尾处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朔风万里来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四句情感真挚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请从虚实结合的角度作简要分析。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22564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题目指出了鉴赏的具体语句和鉴赏的角度。我们看这四句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朔风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即北风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这是实写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万里来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是诗中女主人公的设想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是虚写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尤其是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倘或从君所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更是女主人公的大胆想象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她想象这北风是从万里之外的丈夫的身边吹过来的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风过无传音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又回到眼前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徘徊独谁语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更是写眼前的实际情况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写无法排遣的相思之情。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朔风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吹过是实写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朔风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万里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外而来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实中有虚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倘或从君所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进一步驰骋想象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北风或许就是从万里之外自己丈夫那儿吹过来的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是虚写。可是北风并未传来任何音信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不知满腹心事向谁倾诉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最后只能空自徘徊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又回到眼前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是实写。虚实结合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表达了思妇对丈夫的深切思念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寄托了诗人渴盼团圆的美好愿望。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89628759"/>
      </p:ext>
    </p:extLst>
  </p:cSld>
  <p:clrMapOvr>
    <a:masterClrMapping/>
  </p:clrMapOvr>
  <mc:AlternateContent xmlns:mc="http://schemas.openxmlformats.org/markup-compatibility/2006">
    <mc:Choice xmlns:p14="http://schemas.microsoft.com/office/powerpoint/2010/main" Requires="p14">
      <p:transition spd="slow" p14:dur="14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a:t>
            </a:fld>
            <a:r>
              <a:rPr lang="en-US" altLang="zh-CN" smtClean="0"/>
              <a:t>-</a:t>
            </a:r>
            <a:endParaRPr lang="zh-CN" altLang="en-US" dirty="0"/>
          </a:p>
        </p:txBody>
      </p:sp>
      <p:sp>
        <p:nvSpPr>
          <p:cNvPr id="11" name="椭圆 10">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930292"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13" name="椭圆 12">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5" name="椭圆 14">
            <a:hlinkClick r:id="rId6" action="ppaction://hlinksldjump"/>
          </p:cNvPr>
          <p:cNvSpPr/>
          <p:nvPr/>
        </p:nvSpPr>
        <p:spPr>
          <a:xfrm>
            <a:off x="792940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16" name="椭圆 15">
            <a:hlinkClick r:id="rId7" action="ppaction://hlinksldjump"/>
          </p:cNvPr>
          <p:cNvSpPr/>
          <p:nvPr/>
        </p:nvSpPr>
        <p:spPr>
          <a:xfrm>
            <a:off x="826244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6</a:t>
            </a:r>
            <a:endParaRPr lang="zh-CN" altLang="en-US" dirty="0">
              <a:solidFill>
                <a:srgbClr val="CD242B"/>
              </a:solidFill>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阅读下面这首明诗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三岔驿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三岔驿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十字路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北去南来几朝暮。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朝见扬扬拥盖来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暮看寂寂回车去。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今古销沉名利中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短亭流水长亭树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75847982"/>
      </p:ext>
    </p:extLst>
  </p:cSld>
  <p:clrMapOvr>
    <a:masterClrMapping/>
  </p:clrMapOvr>
  <mc:AlternateContent xmlns:mc="http://schemas.openxmlformats.org/markup-compatibility/2006">
    <mc:Choice xmlns:p14="http://schemas.microsoft.com/office/powerpoint/2010/main" Requires="p14">
      <p:transition spd="slow" p14:dur="1400">
        <p:wipe dir="d"/>
      </p:transition>
    </mc:Choice>
    <mc:Fallback>
      <p:transition spd="slow">
        <p:wipe dir="d"/>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a:t>
            </a:fld>
            <a:r>
              <a:rPr lang="en-US" altLang="zh-CN" smtClean="0"/>
              <a:t>-</a:t>
            </a:r>
            <a:endParaRPr lang="zh-CN" altLang="en-US" dirty="0"/>
          </a:p>
        </p:txBody>
      </p:sp>
      <p:sp>
        <p:nvSpPr>
          <p:cNvPr id="11" name="椭圆 10">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930292"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13" name="椭圆 12">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5" name="椭圆 14">
            <a:hlinkClick r:id="rId6" action="ppaction://hlinksldjump"/>
          </p:cNvPr>
          <p:cNvSpPr/>
          <p:nvPr/>
        </p:nvSpPr>
        <p:spPr>
          <a:xfrm>
            <a:off x="792940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16" name="椭圆 15">
            <a:hlinkClick r:id="rId7" action="ppaction://hlinksldjump"/>
          </p:cNvPr>
          <p:cNvSpPr/>
          <p:nvPr/>
        </p:nvSpPr>
        <p:spPr>
          <a:xfrm>
            <a:off x="826244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6</a:t>
            </a:r>
            <a:endParaRPr lang="zh-CN" altLang="en-US" dirty="0">
              <a:solidFill>
                <a:srgbClr val="CD242B"/>
              </a:solidFill>
            </a:endParaRPr>
          </a:p>
        </p:txBody>
      </p:sp>
      <p:sp>
        <p:nvSpPr>
          <p:cNvPr id="4" name="矩形 3"/>
          <p:cNvSpPr>
            <a:spLocks noChangeAspect="1"/>
          </p:cNvSpPr>
          <p:nvPr/>
        </p:nvSpPr>
        <p:spPr>
          <a:xfrm>
            <a:off x="508000" y="1713621"/>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朝见扬扬拥盖来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暮看寂寂回车去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这两句写得极为精妙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请简要赏析</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562960"/>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对这两句话的鉴赏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首先要指明手法是对比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然后再抓住语言特点是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叠词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分析这两句话表达的内容和手法的精妙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生动地表现了宦海沉浮的景象。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对比。用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描写了诗人当年看到的某些官员极盛时的扬扬自得之态和衰落时的落寞清冷、颓丧之气。</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叠词。用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扬扬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寂寂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表现某些官员宦海沉浮的状态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生动形象。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43262048"/>
      </p:ext>
    </p:extLst>
  </p:cSld>
  <p:clrMapOvr>
    <a:masterClrMapping/>
  </p:clrMapOvr>
  <mc:AlternateContent xmlns:mc="http://schemas.openxmlformats.org/markup-compatibility/2006">
    <mc:Choice xmlns:p14="http://schemas.microsoft.com/office/powerpoint/2010/main" Requires="p14">
      <p:transition spd="slow" p14:dur="14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a:t>
            </a:fld>
            <a:r>
              <a:rPr lang="en-US" altLang="zh-CN" smtClean="0"/>
              <a:t>-</a:t>
            </a:r>
            <a:endParaRPr lang="zh-CN" altLang="en-US" dirty="0"/>
          </a:p>
        </p:txBody>
      </p:sp>
      <p:sp>
        <p:nvSpPr>
          <p:cNvPr id="11" name="椭圆 10">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930292"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13" name="椭圆 12">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5" name="椭圆 14">
            <a:hlinkClick r:id="rId6" action="ppaction://hlinksldjump"/>
          </p:cNvPr>
          <p:cNvSpPr/>
          <p:nvPr/>
        </p:nvSpPr>
        <p:spPr>
          <a:xfrm>
            <a:off x="792940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16" name="椭圆 15">
            <a:hlinkClick r:id="rId7" action="ppaction://hlinksldjump"/>
          </p:cNvPr>
          <p:cNvSpPr/>
          <p:nvPr/>
        </p:nvSpPr>
        <p:spPr>
          <a:xfrm>
            <a:off x="826244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6</a:t>
            </a:r>
            <a:endParaRPr lang="zh-CN" altLang="en-US" dirty="0">
              <a:solidFill>
                <a:srgbClr val="CD242B"/>
              </a:solidFill>
            </a:endParaRPr>
          </a:p>
        </p:txBody>
      </p:sp>
      <p:sp>
        <p:nvSpPr>
          <p:cNvPr id="4" name="矩形 3"/>
          <p:cNvSpPr>
            <a:spLocks noChangeAspect="1"/>
          </p:cNvSpPr>
          <p:nvPr/>
        </p:nvSpPr>
        <p:spPr>
          <a:xfrm>
            <a:off x="508000" y="1505566"/>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诗的末尾两句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今古销沉名利中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短亭流水长亭树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有着丰富的意蕴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请说说你的理解。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362652"/>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此题考查理解诗歌的内容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鉴赏诗歌的情感。首先要结合前后文理解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古往今来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无数追名逐利之徒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升降沉浮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荣辱变化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不变的是那流水绿树。这两句话体现了诗人的感慨和高洁志向。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这两句诗的意思是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古往今来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无数追名逐利之徒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升降沉浮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荣辱变化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不变的是那流水绿树。</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这两句诗既是诗人宦海沉浮、遭遇坎坷的辛酸自白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更是诗人推己及人、对古今文人官场沉浮的概括。</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表现了诗人对物是人非的感叹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表明了名利不过是一时之荣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繁华只是瞬间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只有时空才是永恒的哲理。</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表现了诗人不与黑暗官场同流合污的高洁品格。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答出三点即可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67290233"/>
      </p:ext>
    </p:extLst>
  </p:cSld>
  <p:clrMapOvr>
    <a:masterClrMapping/>
  </p:clrMapOvr>
  <mc:AlternateContent xmlns:mc="http://schemas.openxmlformats.org/markup-compatibility/2006">
    <mc:Choice xmlns:p14="http://schemas.microsoft.com/office/powerpoint/2010/main" Requires="p14">
      <p:transition spd="slow" p14:dur="14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a:t>
            </a:fld>
            <a:r>
              <a:rPr lang="en-US" altLang="zh-CN" smtClean="0"/>
              <a:t>-</a:t>
            </a:r>
            <a:endParaRPr lang="zh-CN" altLang="en-US" dirty="0"/>
          </a:p>
        </p:txBody>
      </p:sp>
      <p:sp>
        <p:nvSpPr>
          <p:cNvPr id="29" name="椭圆 28">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30" name="椭圆 29">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1" name="椭圆 30">
            <a:hlinkClick r:id="rId4" action="ppaction://hlinksldjump"/>
          </p:cNvPr>
          <p:cNvSpPr/>
          <p:nvPr/>
        </p:nvSpPr>
        <p:spPr>
          <a:xfrm>
            <a:off x="7263329"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32" name="椭圆 31">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33" name="椭圆 32">
            <a:hlinkClick r:id="rId6" action="ppaction://hlinksldjump"/>
          </p:cNvPr>
          <p:cNvSpPr/>
          <p:nvPr/>
        </p:nvSpPr>
        <p:spPr>
          <a:xfrm>
            <a:off x="792940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34" name="椭圆 33">
            <a:hlinkClick r:id="rId7" action="ppaction://hlinksldjump"/>
          </p:cNvPr>
          <p:cNvSpPr/>
          <p:nvPr/>
        </p:nvSpPr>
        <p:spPr>
          <a:xfrm>
            <a:off x="826244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6</a:t>
            </a:r>
            <a:endParaRPr lang="zh-CN" altLang="en-US" dirty="0">
              <a:solidFill>
                <a:srgbClr val="CD242B"/>
              </a:solidFill>
            </a:endParaRPr>
          </a:p>
        </p:txBody>
      </p:sp>
      <p:sp>
        <p:nvSpPr>
          <p:cNvPr id="3" name="矩形 2"/>
          <p:cNvSpPr>
            <a:spLocks noChangeAspect="1"/>
          </p:cNvSpPr>
          <p:nvPr/>
        </p:nvSpPr>
        <p:spPr>
          <a:xfrm>
            <a:off x="508000" y="1617129"/>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阅读下面这首宋诗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春</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庚</a:t>
            </a:r>
            <a:r>
              <a:rPr lang="zh-CN" altLang="zh-CN" sz="2200" baseline="30000" dirty="0">
                <a:solidFill>
                  <a:srgbClr val="000000"/>
                </a:solidFill>
                <a:latin typeface="NEU-BZ-S92"/>
                <a:cs typeface="宋体" panose="02010600030101010101" pitchFamily="2" charset="-122"/>
              </a:rPr>
              <a:t>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东风定何物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所至辄苍然。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小市</a:t>
            </a:r>
            <a:r>
              <a:rPr lang="zh-CN" altLang="zh-CN" sz="2200" baseline="300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花间合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孤城</a:t>
            </a:r>
            <a:r>
              <a:rPr lang="zh-CN" altLang="zh-CN" sz="2200" baseline="300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柳外圆。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禽声犯寒食</a:t>
            </a:r>
            <a:r>
              <a:rPr lang="zh-CN" altLang="zh-CN" sz="2200" baseline="30000" dirty="0">
                <a:solidFill>
                  <a:srgbClr val="000000"/>
                </a:solidFill>
                <a:latin typeface="NEU-BZ-S92"/>
                <a:cs typeface="宋体" panose="02010600030101010101" pitchFamily="2" charset="-122"/>
              </a:rPr>
              <a:t>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江色带新年。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无计驱愁得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还推到酒边。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Times New Roman" panose="02020603050405020304" pitchFamily="18" charset="0"/>
                <a:cs typeface="Times New Roman" panose="02020603050405020304" pitchFamily="18" charset="0"/>
              </a:rPr>
              <a:t>唐庚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北宋诗人。宋徽宗年间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被贬逐惠州。</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小市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指当地经营鱼、盐、酒、茶的集市。</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孤城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指诗人被贬之地惠州城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当时商业繁盛之地。</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寒食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即寒食节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在清明节前一二日。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84442024"/>
      </p:ext>
    </p:extLst>
  </p:cSld>
  <p:clrMapOvr>
    <a:masterClrMapping/>
  </p:clrMapOvr>
  <mc:AlternateContent xmlns:mc="http://schemas.openxmlformats.org/markup-compatibility/2006">
    <mc:Choice xmlns:p14="http://schemas.microsoft.com/office/powerpoint/2010/main" Requires="p14">
      <p:transition spd="slow" p14:dur="1400">
        <p:cover dir="rd"/>
      </p:transition>
    </mc:Choice>
    <mc:Fallback>
      <p:transition spd="slow">
        <p:cover dir="r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阅读下面的唐诗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春日游北园寄韩侍郎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灼灼春园晚色分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露珠千点映寒云。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多情舞蝶穿花去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解语流莺隔水闻。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冷酒杯中宜泛滟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暖风林下自氛氲。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仙桃不肯全开拆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应借馀芳待使君。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请对颔联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多情舞蝶穿花去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解语流莺隔水闻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进行赏析。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五边形 5"/>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7" name="五边形 6"/>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8" name="组合 7"/>
          <p:cNvGrpSpPr/>
          <p:nvPr/>
        </p:nvGrpSpPr>
        <p:grpSpPr>
          <a:xfrm>
            <a:off x="251520" y="5038050"/>
            <a:ext cx="8640960" cy="1631310"/>
            <a:chOff x="251520" y="2834777"/>
            <a:chExt cx="8640960" cy="1631310"/>
          </a:xfrm>
        </p:grpSpPr>
        <p:grpSp>
          <p:nvGrpSpPr>
            <p:cNvPr id="9" name="组合 8"/>
            <p:cNvGrpSpPr/>
            <p:nvPr/>
          </p:nvGrpSpPr>
          <p:grpSpPr>
            <a:xfrm>
              <a:off x="251520" y="2834777"/>
              <a:ext cx="8640960" cy="1631310"/>
              <a:chOff x="251520" y="789578"/>
              <a:chExt cx="8640960" cy="1631310"/>
            </a:xfrm>
          </p:grpSpPr>
          <p:sp>
            <p:nvSpPr>
              <p:cNvPr id="11" name="五边形 10"/>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2" name="燕尾形 11"/>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3" name="组合 12"/>
              <p:cNvGrpSpPr/>
              <p:nvPr/>
            </p:nvGrpSpPr>
            <p:grpSpPr>
              <a:xfrm>
                <a:off x="251520" y="789578"/>
                <a:ext cx="8640960" cy="1314303"/>
                <a:chOff x="251520" y="789578"/>
                <a:chExt cx="8640960" cy="1314303"/>
              </a:xfrm>
            </p:grpSpPr>
            <p:sp>
              <p:nvSpPr>
                <p:cNvPr id="14" name="矩形 13"/>
                <p:cNvSpPr/>
                <p:nvPr/>
              </p:nvSpPr>
              <p:spPr>
                <a:xfrm>
                  <a:off x="251520" y="789578"/>
                  <a:ext cx="8640960" cy="131430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28"/>
                <p:cNvSpPr txBox="1"/>
                <p:nvPr/>
              </p:nvSpPr>
              <p:spPr>
                <a:xfrm>
                  <a:off x="8382111" y="789578"/>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0" name="矩形 9"/>
            <p:cNvSpPr>
              <a:spLocks noChangeAspect="1"/>
            </p:cNvSpPr>
            <p:nvPr/>
          </p:nvSpPr>
          <p:spPr>
            <a:xfrm>
              <a:off x="508000" y="3100775"/>
              <a:ext cx="8128000" cy="1015663"/>
            </a:xfrm>
            <a:prstGeom prst="rect">
              <a:avLst/>
            </a:prstGeom>
          </p:spPr>
          <p:txBody>
            <a:bodyPr>
              <a:spAutoFit/>
            </a:bodyPr>
            <a:lstStyle/>
            <a:p>
              <a:pPr>
                <a:lnSpc>
                  <a:spcPct val="150000"/>
                </a:lnSpc>
              </a:pPr>
              <a:r>
                <a:rPr lang="zh-CN" altLang="zh-CN" sz="2000" dirty="0"/>
                <a:t>此题考查对诗歌语言的鉴赏</a:t>
              </a:r>
              <a:r>
                <a:rPr lang="en-US" altLang="zh-CN" sz="2000" dirty="0"/>
                <a:t>,</a:t>
              </a:r>
              <a:r>
                <a:rPr lang="zh-CN" altLang="zh-CN" sz="2000" dirty="0"/>
                <a:t>这句话是诗中的写景句</a:t>
              </a:r>
              <a:r>
                <a:rPr lang="en-US" altLang="zh-CN" sz="2000" dirty="0"/>
                <a:t>,</a:t>
              </a:r>
              <a:r>
                <a:rPr lang="zh-CN" altLang="zh-CN" sz="2000" dirty="0"/>
                <a:t>采用了拟人的修辞手法</a:t>
              </a:r>
              <a:r>
                <a:rPr lang="en-US" altLang="zh-CN" sz="2000" dirty="0"/>
                <a:t>,</a:t>
              </a:r>
              <a:r>
                <a:rPr lang="zh-CN" altLang="zh-CN" sz="2000" dirty="0"/>
                <a:t>蝶多情、莺解语</a:t>
              </a:r>
              <a:r>
                <a:rPr lang="en-US" altLang="zh-CN" sz="2000" dirty="0"/>
                <a:t>,</a:t>
              </a:r>
              <a:r>
                <a:rPr lang="zh-CN" altLang="zh-CN" sz="2000" dirty="0"/>
                <a:t>表达了诗人对春日的喜爱。符合这个意思即可。</a:t>
              </a:r>
            </a:p>
          </p:txBody>
        </p:sp>
      </p:grpSp>
      <p:grpSp>
        <p:nvGrpSpPr>
          <p:cNvPr id="16" name="组合 15"/>
          <p:cNvGrpSpPr/>
          <p:nvPr/>
        </p:nvGrpSpPr>
        <p:grpSpPr>
          <a:xfrm>
            <a:off x="251520" y="4581128"/>
            <a:ext cx="8640960" cy="2088232"/>
            <a:chOff x="251520" y="3816444"/>
            <a:chExt cx="8640960" cy="2088232"/>
          </a:xfrm>
        </p:grpSpPr>
        <p:grpSp>
          <p:nvGrpSpPr>
            <p:cNvPr id="17" name="组合 16"/>
            <p:cNvGrpSpPr/>
            <p:nvPr/>
          </p:nvGrpSpPr>
          <p:grpSpPr>
            <a:xfrm>
              <a:off x="251520" y="3816444"/>
              <a:ext cx="8640960" cy="2088232"/>
              <a:chOff x="251520" y="2819365"/>
              <a:chExt cx="8640960" cy="2088232"/>
            </a:xfrm>
          </p:grpSpPr>
          <p:sp>
            <p:nvSpPr>
              <p:cNvPr id="19" name="五边形 18"/>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0" name="五边形 19"/>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1" name="燕尾形 20"/>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矩形 21"/>
              <p:cNvSpPr/>
              <p:nvPr/>
            </p:nvSpPr>
            <p:spPr>
              <a:xfrm>
                <a:off x="251520" y="2819365"/>
                <a:ext cx="8640960" cy="1772797"/>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48"/>
              <p:cNvSpPr txBox="1"/>
              <p:nvPr/>
            </p:nvSpPr>
            <p:spPr>
              <a:xfrm>
                <a:off x="8388424" y="281936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18" name="矩形 17"/>
            <p:cNvSpPr>
              <a:spLocks noChangeAspect="1"/>
            </p:cNvSpPr>
            <p:nvPr/>
          </p:nvSpPr>
          <p:spPr>
            <a:xfrm>
              <a:off x="539552" y="4099232"/>
              <a:ext cx="8064896" cy="1477328"/>
            </a:xfrm>
            <a:prstGeom prst="rect">
              <a:avLst/>
            </a:prstGeom>
          </p:spPr>
          <p:txBody>
            <a:bodyPr wrap="square">
              <a:spAutoFit/>
            </a:bodyPr>
            <a:lstStyle/>
            <a:p>
              <a:pPr>
                <a:lnSpc>
                  <a:spcPct val="150000"/>
                </a:lnSpc>
              </a:pPr>
              <a:r>
                <a:rPr lang="zh-CN" altLang="zh-CN" sz="2000" dirty="0"/>
                <a:t>这两句运用拟人的修辞手法</a:t>
              </a:r>
              <a:r>
                <a:rPr lang="en-US" altLang="zh-CN" sz="2000" dirty="0"/>
                <a:t>,</a:t>
              </a:r>
              <a:r>
                <a:rPr lang="zh-CN" altLang="zh-CN" sz="2000" dirty="0"/>
                <a:t>借景抒情</a:t>
              </a:r>
              <a:r>
                <a:rPr lang="en-US" altLang="zh-CN" sz="2000" dirty="0"/>
                <a:t>,</a:t>
              </a:r>
              <a:r>
                <a:rPr lang="zh-CN" altLang="zh-CN" sz="2000" dirty="0"/>
                <a:t>蝴蝶多情、流莺解语</a:t>
              </a:r>
              <a:r>
                <a:rPr lang="en-US" altLang="zh-CN" sz="2000" dirty="0"/>
                <a:t>,</a:t>
              </a:r>
              <a:r>
                <a:rPr lang="zh-CN" altLang="zh-CN" sz="2000" dirty="0"/>
                <a:t>作者把蝴蝶、流莺人格化</a:t>
              </a:r>
              <a:r>
                <a:rPr lang="en-US" altLang="zh-CN" sz="2000" dirty="0"/>
                <a:t>,</a:t>
              </a:r>
              <a:r>
                <a:rPr lang="zh-CN" altLang="zh-CN" sz="2000" dirty="0"/>
                <a:t>写出了蝴蝶绕花飞舞</a:t>
              </a:r>
              <a:r>
                <a:rPr lang="en-US" altLang="zh-CN" sz="2000" dirty="0"/>
                <a:t>,</a:t>
              </a:r>
              <a:r>
                <a:rPr lang="zh-CN" altLang="zh-CN" sz="2000" dirty="0"/>
                <a:t>流莺叫声宛转</a:t>
              </a:r>
              <a:r>
                <a:rPr lang="en-US" altLang="zh-CN" sz="2000" dirty="0"/>
                <a:t>,</a:t>
              </a:r>
              <a:r>
                <a:rPr lang="zh-CN" altLang="zh-CN" sz="2000" dirty="0"/>
                <a:t>表达了诗人对北园景物的喜爱。</a:t>
              </a:r>
            </a:p>
          </p:txBody>
        </p:sp>
      </p:grpSp>
    </p:spTree>
    <p:extLst>
      <p:ext uri="{BB962C8B-B14F-4D97-AF65-F5344CB8AC3E}">
        <p14:creationId xmlns:p14="http://schemas.microsoft.com/office/powerpoint/2010/main" val="2798244904"/>
      </p:ext>
    </p:extLst>
  </p:cSld>
  <p:clrMapOvr>
    <a:masterClrMapping/>
  </p:clrMapOvr>
  <p:transition>
    <p:pull dir="rd"/>
  </p:transition>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nextCondLst>
                <p:cond evt="onClick" delay="0">
                  <p:tgtEl>
                    <p:spTgt spid="7"/>
                  </p:tgtEl>
                </p:cond>
              </p:nextCondLst>
            </p:seq>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8"/>
                                        </p:tgtEl>
                                      </p:cBhvr>
                                    </p:animEffect>
                                    <p:set>
                                      <p:cBhvr>
                                        <p:cTn id="13"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14" restart="whenNotActive" fill="hold" evtFilter="cancelBubble" nodeType="interactiveSeq">
                <p:stCondLst>
                  <p:cond evt="onClick" delay="0">
                    <p:tgtEl>
                      <p:spTgt spid="6"/>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500"/>
                                        <p:tgtEl>
                                          <p:spTgt spid="16"/>
                                        </p:tgtEl>
                                      </p:cBhvr>
                                    </p:animEffect>
                                  </p:childTnLst>
                                </p:cTn>
                              </p:par>
                            </p:childTnLst>
                          </p:cTn>
                        </p:par>
                      </p:childTnLst>
                    </p:cTn>
                  </p:par>
                </p:childTnLst>
              </p:cTn>
              <p:nextCondLst>
                <p:cond evt="onClick" delay="0">
                  <p:tgtEl>
                    <p:spTgt spid="6"/>
                  </p:tgtEl>
                </p:cond>
              </p:nextCondLst>
            </p:seq>
            <p:seq concurrent="1" nextAc="seek">
              <p:cTn id="20" restart="whenNotActive" fill="hold" evtFilter="cancelBubble" nodeType="interactiveSeq">
                <p:stCondLst>
                  <p:cond evt="onClick" delay="0">
                    <p:tgtEl>
                      <p:spTgt spid="16"/>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16"/>
                                        </p:tgtEl>
                                      </p:cBhvr>
                                    </p:animEffect>
                                    <p:set>
                                      <p:cBhvr>
                                        <p:cTn id="25"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a:t>
            </a:fld>
            <a:r>
              <a:rPr lang="en-US" altLang="zh-CN" smtClean="0"/>
              <a:t>-</a:t>
            </a:r>
            <a:endParaRPr lang="zh-CN" altLang="en-US" dirty="0"/>
          </a:p>
        </p:txBody>
      </p:sp>
      <p:sp>
        <p:nvSpPr>
          <p:cNvPr id="29" name="椭圆 28">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30" name="椭圆 29">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1" name="椭圆 30">
            <a:hlinkClick r:id="rId4" action="ppaction://hlinksldjump"/>
          </p:cNvPr>
          <p:cNvSpPr/>
          <p:nvPr/>
        </p:nvSpPr>
        <p:spPr>
          <a:xfrm>
            <a:off x="7263329"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32" name="椭圆 31">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33" name="椭圆 32">
            <a:hlinkClick r:id="rId6" action="ppaction://hlinksldjump"/>
          </p:cNvPr>
          <p:cNvSpPr/>
          <p:nvPr/>
        </p:nvSpPr>
        <p:spPr>
          <a:xfrm>
            <a:off x="792940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34" name="椭圆 33">
            <a:hlinkClick r:id="rId7" action="ppaction://hlinksldjump"/>
          </p:cNvPr>
          <p:cNvSpPr/>
          <p:nvPr/>
        </p:nvSpPr>
        <p:spPr>
          <a:xfrm>
            <a:off x="826244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6</a:t>
            </a:r>
            <a:endParaRPr lang="zh-CN" altLang="en-US" dirty="0">
              <a:solidFill>
                <a:srgbClr val="CD242B"/>
              </a:solidFill>
            </a:endParaRPr>
          </a:p>
        </p:txBody>
      </p:sp>
      <p:sp>
        <p:nvSpPr>
          <p:cNvPr id="4" name="矩形 3"/>
          <p:cNvSpPr>
            <a:spLocks noChangeAspect="1"/>
          </p:cNvSpPr>
          <p:nvPr/>
        </p:nvSpPr>
        <p:spPr>
          <a:xfrm>
            <a:off x="508000" y="1525619"/>
            <a:ext cx="8128000" cy="131112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本诗颔联中的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与孟浩然《过故人庄》中的名句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绿树村边合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青山郭外斜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二字有异曲同工之妙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请通过比较简要分析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二字的妙处</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779308"/>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此题考查鉴赏诗歌的语言。题目中有提示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异曲同工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绿树村边合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青山郭外斜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中两字的表达效果鉴赏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两字是如何表现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的美好风景和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孤城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的柳色的。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颔联中的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二字均有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围绕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环绕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形象生动地描绘出惠州集市上繁花似锦、花团锦簇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城郭边绿柳环绕的景象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一改孟浩然诗中那种清新、淡雅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突出了此时的惠州虽当新年乍到、寒食未至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但已经春光大盛的灿烂景象。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4861701"/>
      </p:ext>
    </p:extLst>
  </p:cSld>
  <p:clrMapOvr>
    <a:masterClrMapping/>
  </p:clrMapOvr>
  <mc:AlternateContent xmlns:mc="http://schemas.openxmlformats.org/markup-compatibility/2006">
    <mc:Choice xmlns:p14="http://schemas.microsoft.com/office/powerpoint/2010/main" Requires="p14">
      <p:transition spd="slow" p14:dur="14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41</a:t>
            </a:fld>
            <a:r>
              <a:rPr lang="en-US" altLang="zh-CN" smtClean="0"/>
              <a:t>-</a:t>
            </a:r>
            <a:endParaRPr lang="zh-CN" altLang="en-US" dirty="0"/>
          </a:p>
        </p:txBody>
      </p:sp>
      <p:sp>
        <p:nvSpPr>
          <p:cNvPr id="29" name="椭圆 28">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30" name="椭圆 29">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1" name="椭圆 30">
            <a:hlinkClick r:id="rId4" action="ppaction://hlinksldjump"/>
          </p:cNvPr>
          <p:cNvSpPr/>
          <p:nvPr/>
        </p:nvSpPr>
        <p:spPr>
          <a:xfrm>
            <a:off x="7263329"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32" name="椭圆 31">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33" name="椭圆 32">
            <a:hlinkClick r:id="rId6" action="ppaction://hlinksldjump"/>
          </p:cNvPr>
          <p:cNvSpPr/>
          <p:nvPr/>
        </p:nvSpPr>
        <p:spPr>
          <a:xfrm>
            <a:off x="792940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34" name="椭圆 33">
            <a:hlinkClick r:id="rId7" action="ppaction://hlinksldjump"/>
          </p:cNvPr>
          <p:cNvSpPr/>
          <p:nvPr/>
        </p:nvSpPr>
        <p:spPr>
          <a:xfrm>
            <a:off x="826244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6</a:t>
            </a:r>
            <a:endParaRPr lang="zh-CN" altLang="en-US" dirty="0">
              <a:solidFill>
                <a:srgbClr val="CD242B"/>
              </a:solidFill>
            </a:endParaRPr>
          </a:p>
        </p:txBody>
      </p:sp>
      <p:sp>
        <p:nvSpPr>
          <p:cNvPr id="4" name="矩形 3"/>
          <p:cNvSpPr>
            <a:spLocks noChangeAspect="1"/>
          </p:cNvSpPr>
          <p:nvPr/>
        </p:nvSpPr>
        <p:spPr>
          <a:xfrm>
            <a:off x="508000" y="1648853"/>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本诗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的关系有何特点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请结合全诗作简要赏析。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115455"/>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从诗歌的内容看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前六句都是写诗人被贬之地惠州早春的美好风光的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而诗歌的最后两句是直接抒情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因此可以看出是以乐景写哀情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用美好春色反衬自己的被贬之愁。要注意结合有关诗句分析。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本诗运用以乐景衬哀情的手法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用明丽、灿烂的春色反衬自己被贬谪的哀愁。诗歌开篇就描绘了东风浩荡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铺天盖地而来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遍地皆绿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花繁叶茂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一派春意盎然的景象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结尾却急转直下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借用拟人手法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托出诗人愁绪袭来难以招架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只好借酒浇愁的形象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愁情之重可见一斑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强化了抒情效果。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70247365"/>
      </p:ext>
    </p:extLst>
  </p:cSld>
  <p:clrMapOvr>
    <a:masterClrMapping/>
  </p:clrMapOvr>
  <mc:AlternateContent xmlns:mc="http://schemas.openxmlformats.org/markup-compatibility/2006">
    <mc:Choice xmlns:p14="http://schemas.microsoft.com/office/powerpoint/2010/main" Requires="p14">
      <p:transition spd="slow" p14:dur="1400">
        <p:pull dir="ld"/>
      </p:transition>
    </mc:Choice>
    <mc:Fallback>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42</a:t>
            </a:fld>
            <a:r>
              <a:rPr lang="en-US" altLang="zh-CN" smtClean="0"/>
              <a:t>-</a:t>
            </a:r>
            <a:endParaRPr lang="zh-CN" altLang="en-US" dirty="0"/>
          </a:p>
        </p:txBody>
      </p:sp>
      <p:sp>
        <p:nvSpPr>
          <p:cNvPr id="11" name="椭圆 10">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7596366"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sp>
        <p:nvSpPr>
          <p:cNvPr id="15" name="椭圆 14">
            <a:hlinkClick r:id="rId6" action="ppaction://hlinksldjump"/>
          </p:cNvPr>
          <p:cNvSpPr/>
          <p:nvPr/>
        </p:nvSpPr>
        <p:spPr>
          <a:xfrm>
            <a:off x="792940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16" name="椭圆 15">
            <a:hlinkClick r:id="rId7" action="ppaction://hlinksldjump"/>
          </p:cNvPr>
          <p:cNvSpPr/>
          <p:nvPr/>
        </p:nvSpPr>
        <p:spPr>
          <a:xfrm>
            <a:off x="826244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6</a:t>
            </a:r>
            <a:endParaRPr lang="zh-CN" altLang="en-US" dirty="0">
              <a:solidFill>
                <a:srgbClr val="CD242B"/>
              </a:solidFill>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阅读下面的宋词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卜算子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潜</a:t>
            </a:r>
            <a:r>
              <a:rPr lang="zh-CN" altLang="zh-CN" sz="2200" baseline="30000" dirty="0">
                <a:solidFill>
                  <a:srgbClr val="000000"/>
                </a:solidFill>
                <a:latin typeface="NEU-BZ-S92"/>
                <a:cs typeface="宋体" panose="02010600030101010101" pitchFamily="2" charset="-122"/>
              </a:rPr>
              <a:t>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春事到西湖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处处梅花笑。抖擞长安车马尘</a:t>
            </a:r>
            <a:r>
              <a:rPr lang="zh-CN" altLang="zh-CN" sz="2200" baseline="300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眼底青山好。</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身世两悠悠</a:t>
            </a:r>
            <a:r>
              <a:rPr lang="zh-CN" altLang="zh-CN" sz="2200" baseline="300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岁月闲中老。极目烟波万顷愁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此意谁知道。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吴潜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南宋著名主战派官员。本词大约写于他赋闲之时。</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长安车马尘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借指仕途上的纷扰与不顺。</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悠悠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忧愁思虑的样子。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9442738"/>
      </p:ext>
    </p:extLst>
  </p:cSld>
  <p:clrMapOvr>
    <a:masterClrMapping/>
  </p:clrMapOvr>
  <mc:AlternateContent xmlns:mc="http://schemas.openxmlformats.org/markup-compatibility/2006">
    <mc:Choice xmlns:p14="http://schemas.microsoft.com/office/powerpoint/2010/main" Requires="p14">
      <p:transition spd="slow" p14:dur="1400">
        <p:cover dir="u"/>
      </p:transition>
    </mc:Choice>
    <mc:Fallback>
      <p:transition spd="slow">
        <p:cover dir="u"/>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43</a:t>
            </a:fld>
            <a:r>
              <a:rPr lang="en-US" altLang="zh-CN" smtClean="0"/>
              <a:t>-</a:t>
            </a:r>
            <a:endParaRPr lang="zh-CN" altLang="en-US" dirty="0"/>
          </a:p>
        </p:txBody>
      </p:sp>
      <p:sp>
        <p:nvSpPr>
          <p:cNvPr id="11" name="椭圆 10">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7596366"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sp>
        <p:nvSpPr>
          <p:cNvPr id="15" name="椭圆 14">
            <a:hlinkClick r:id="rId6" action="ppaction://hlinksldjump"/>
          </p:cNvPr>
          <p:cNvSpPr/>
          <p:nvPr/>
        </p:nvSpPr>
        <p:spPr>
          <a:xfrm>
            <a:off x="792940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16" name="椭圆 15">
            <a:hlinkClick r:id="rId7" action="ppaction://hlinksldjump"/>
          </p:cNvPr>
          <p:cNvSpPr/>
          <p:nvPr/>
        </p:nvSpPr>
        <p:spPr>
          <a:xfrm>
            <a:off x="826244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6</a:t>
            </a:r>
            <a:endParaRPr lang="zh-CN" altLang="en-US" dirty="0">
              <a:solidFill>
                <a:srgbClr val="CD242B"/>
              </a:solidFill>
            </a:endParaRPr>
          </a:p>
        </p:txBody>
      </p:sp>
      <p:sp>
        <p:nvSpPr>
          <p:cNvPr id="4" name="矩形 3"/>
          <p:cNvSpPr>
            <a:spLocks noChangeAspect="1"/>
          </p:cNvSpPr>
          <p:nvPr/>
        </p:nvSpPr>
        <p:spPr>
          <a:xfrm>
            <a:off x="508000" y="1772816"/>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极目烟波万顷愁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让你想到李煜《虞美人》中的哪两句词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二者有何异曲同工之妙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请结合词句简要分析</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6349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此题考查鉴赏诗歌语句与手法。这句话采用了比喻与夸张的手法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让人自然而然想到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恰似一江春水向东流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赏析时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也要紧扣比喻与夸张手法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分析是如何表达词人的愁情的。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问君能有几多愁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恰似一江春水向东流。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二者都使用了比喻和夸张的修辞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将愁思比作无限的万顷烟波或者滔滔不绝的江水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使其无限放大。都将抽象的情感形象化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化无形为有形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形象生动地写出了愁思之深之广。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57819035"/>
      </p:ext>
    </p:extLst>
  </p:cSld>
  <p:clrMapOvr>
    <a:masterClrMapping/>
  </p:clrMapOvr>
  <mc:AlternateContent xmlns:mc="http://schemas.openxmlformats.org/markup-compatibility/2006">
    <mc:Choice xmlns:p14="http://schemas.microsoft.com/office/powerpoint/2010/main" Requires="p14">
      <p:transition spd="slow" p14:dur="1400">
        <p:cover dir="ru"/>
      </p:transition>
    </mc:Choice>
    <mc:Fallback>
      <p:transition spd="slow">
        <p:cover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44</a:t>
            </a:fld>
            <a:r>
              <a:rPr lang="en-US" altLang="zh-CN" smtClean="0"/>
              <a:t>-</a:t>
            </a:r>
            <a:endParaRPr lang="zh-CN" altLang="en-US" dirty="0"/>
          </a:p>
        </p:txBody>
      </p:sp>
      <p:sp>
        <p:nvSpPr>
          <p:cNvPr id="11" name="椭圆 10">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7596366"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sp>
        <p:nvSpPr>
          <p:cNvPr id="15" name="椭圆 14">
            <a:hlinkClick r:id="rId6" action="ppaction://hlinksldjump"/>
          </p:cNvPr>
          <p:cNvSpPr/>
          <p:nvPr/>
        </p:nvSpPr>
        <p:spPr>
          <a:xfrm>
            <a:off x="792940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16" name="椭圆 15">
            <a:hlinkClick r:id="rId7" action="ppaction://hlinksldjump"/>
          </p:cNvPr>
          <p:cNvSpPr/>
          <p:nvPr/>
        </p:nvSpPr>
        <p:spPr>
          <a:xfrm>
            <a:off x="826244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6</a:t>
            </a:r>
            <a:endParaRPr lang="zh-CN" altLang="en-US" dirty="0">
              <a:solidFill>
                <a:srgbClr val="CD242B"/>
              </a:solidFill>
            </a:endParaRPr>
          </a:p>
        </p:txBody>
      </p:sp>
      <p:sp>
        <p:nvSpPr>
          <p:cNvPr id="4" name="矩形 3"/>
          <p:cNvSpPr>
            <a:spLocks noChangeAspect="1"/>
          </p:cNvSpPr>
          <p:nvPr/>
        </p:nvSpPr>
        <p:spPr>
          <a:xfrm>
            <a:off x="508000" y="1772816"/>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请从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的角度鉴赏全词。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234417"/>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首先要找出诗词中写了哪些景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抒发了怎样的情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然后体会情景是如何结合的。这首词是用乐景写哀情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也可以理解为借景抒情。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以乐景衬哀情。春天来到了西湖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处处是盛放的梅花。词人想抖掉世俗官场上的尘埃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欣赏眼前的青山美景。描绘了一幅生机盎然的西湖早春图。表达了词人对朝廷偏安一隅的不满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以及自己年华老去却壮志难酬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满腹辛酸又无人理解的无限哀愁。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借景抒情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82799931"/>
      </p:ext>
    </p:extLst>
  </p:cSld>
  <p:clrMapOvr>
    <a:masterClrMapping/>
  </p:clrMapOvr>
  <mc:AlternateContent xmlns:mc="http://schemas.openxmlformats.org/markup-compatibility/2006">
    <mc:Choice xmlns:p14="http://schemas.microsoft.com/office/powerpoint/2010/main" Requires="p14">
      <p:transition spd="slow" p14:dur="14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45</a:t>
            </a:fld>
            <a:r>
              <a:rPr lang="en-US" altLang="zh-CN" smtClean="0"/>
              <a:t>-</a:t>
            </a:r>
            <a:endParaRPr lang="zh-CN" altLang="en-US" dirty="0"/>
          </a:p>
        </p:txBody>
      </p:sp>
      <p:sp>
        <p:nvSpPr>
          <p:cNvPr id="18" name="椭圆 17">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9" name="椭圆 18">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20" name="椭圆 19">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21" name="椭圆 20">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22" name="椭圆 21">
            <a:hlinkClick r:id="rId6" action="ppaction://hlinksldjump"/>
          </p:cNvPr>
          <p:cNvSpPr/>
          <p:nvPr/>
        </p:nvSpPr>
        <p:spPr>
          <a:xfrm>
            <a:off x="7929403"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5</a:t>
            </a:r>
            <a:endParaRPr lang="zh-CN" altLang="en-US" dirty="0"/>
          </a:p>
        </p:txBody>
      </p:sp>
      <p:sp>
        <p:nvSpPr>
          <p:cNvPr id="23" name="椭圆 22">
            <a:hlinkClick r:id="rId7" action="ppaction://hlinksldjump"/>
          </p:cNvPr>
          <p:cNvSpPr/>
          <p:nvPr/>
        </p:nvSpPr>
        <p:spPr>
          <a:xfrm>
            <a:off x="826244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6</a:t>
            </a:r>
            <a:endParaRPr lang="zh-CN" altLang="en-US" dirty="0">
              <a:solidFill>
                <a:srgbClr val="CD242B"/>
              </a:solidFill>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阅读下面一首晋诗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杂诗十首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其四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朝霞迎白日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丹气临汤谷。翳翳结繁云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森森散雨足。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轻风摧劲草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凝霜竦高木。密叶日夜疏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丛林森如束。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畴昔叹时迟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晚节悲年促。岁暮怀百忧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将从季主</a:t>
            </a:r>
            <a:r>
              <a:rPr lang="zh-CN" altLang="zh-CN" sz="2200" baseline="300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季主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即司马季主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他是汉初长安著名的卜者。《史记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日者列传》记载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宋忠和贾谊曾问他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何居之卑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何行之污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他答道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贤者亦不与不肖者同列。故君子处卑隐以辟众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自匿以辟伦。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71308395"/>
      </p:ext>
    </p:extLst>
  </p:cSld>
  <p:clrMapOvr>
    <a:masterClrMapping/>
  </p:clrMapOvr>
  <mc:AlternateContent xmlns:mc="http://schemas.openxmlformats.org/markup-compatibility/2006">
    <mc:Choice xmlns:p14="http://schemas.microsoft.com/office/powerpoint/2010/main" Requires="p14">
      <p:transition spd="slow" p14:dur="1400">
        <p:split dir="in"/>
      </p:transition>
    </mc:Choice>
    <mc:Fallback>
      <p:transition spd="slow">
        <p:split dir="in"/>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46</a:t>
            </a:fld>
            <a:r>
              <a:rPr lang="en-US" altLang="zh-CN" smtClean="0"/>
              <a:t>-</a:t>
            </a:r>
            <a:endParaRPr lang="zh-CN" altLang="en-US" dirty="0"/>
          </a:p>
        </p:txBody>
      </p:sp>
      <p:sp>
        <p:nvSpPr>
          <p:cNvPr id="18" name="椭圆 17">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9" name="椭圆 18">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20" name="椭圆 19">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21" name="椭圆 20">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22" name="椭圆 21">
            <a:hlinkClick r:id="rId6" action="ppaction://hlinksldjump"/>
          </p:cNvPr>
          <p:cNvSpPr/>
          <p:nvPr/>
        </p:nvSpPr>
        <p:spPr>
          <a:xfrm>
            <a:off x="7929403"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5</a:t>
            </a:r>
            <a:endParaRPr lang="zh-CN" altLang="en-US" dirty="0"/>
          </a:p>
        </p:txBody>
      </p:sp>
      <p:sp>
        <p:nvSpPr>
          <p:cNvPr id="23" name="椭圆 22">
            <a:hlinkClick r:id="rId7" action="ppaction://hlinksldjump"/>
          </p:cNvPr>
          <p:cNvSpPr/>
          <p:nvPr/>
        </p:nvSpPr>
        <p:spPr>
          <a:xfrm>
            <a:off x="826244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6</a:t>
            </a:r>
            <a:endParaRPr lang="zh-CN" altLang="en-US" dirty="0">
              <a:solidFill>
                <a:srgbClr val="CD242B"/>
              </a:solidFill>
            </a:endParaRPr>
          </a:p>
        </p:txBody>
      </p:sp>
      <p:sp>
        <p:nvSpPr>
          <p:cNvPr id="4" name="矩形 3"/>
          <p:cNvSpPr>
            <a:spLocks noChangeAspect="1"/>
          </p:cNvSpPr>
          <p:nvPr/>
        </p:nvSpPr>
        <p:spPr>
          <a:xfrm>
            <a:off x="508000" y="1371212"/>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钟嵘《诗品》评其诗云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词采葱蓓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音韵铿锵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请从炼字和修辞的角度赏析诗中写景的句子</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187803"/>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这是一道炼字题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炼字类题目一般从以下几方面着手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该字的字典义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临时语境义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该字使用的表达技巧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表达效果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该字所传递的作者的情感、态度。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首二句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运用拟人手法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以简练的笔触勾勒出曙色初露、旭日东升的壮伟景象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突出了朝霞的动态美。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第六句的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写出树木因叶子凋落而显得更高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似乎惊慑于秋霜的威力而森然竦立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传出一派萧森气象。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丛林森如束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状物生动。林空叶尽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枝条根根上聚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远望去像是被捆成一札札似的。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轻风摧劲草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凝霜竦高木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对偶工整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景物形象鲜明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如在眼前。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第三、四句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运用叠词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翳翳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写云之多而厚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森森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状雨丝之长而密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音韵铿锵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具有韵律美。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答出两条即可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28456495"/>
      </p:ext>
    </p:extLst>
  </p:cSld>
  <p:clrMapOvr>
    <a:masterClrMapping/>
  </p:clrMapOvr>
  <mc:AlternateContent xmlns:mc="http://schemas.openxmlformats.org/markup-compatibility/2006">
    <mc:Choice xmlns:p14="http://schemas.microsoft.com/office/powerpoint/2010/main" Requires="p14">
      <p:transition spd="slow" p14:dur="1400">
        <p:checker dir="vert"/>
      </p:transition>
    </mc:Choice>
    <mc:Fallback>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47</a:t>
            </a:fld>
            <a:r>
              <a:rPr lang="en-US" altLang="zh-CN" smtClean="0"/>
              <a:t>-</a:t>
            </a:r>
            <a:endParaRPr lang="zh-CN" altLang="en-US" dirty="0"/>
          </a:p>
        </p:txBody>
      </p:sp>
      <p:sp>
        <p:nvSpPr>
          <p:cNvPr id="18" name="椭圆 17">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9" name="椭圆 18">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20" name="椭圆 19">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21" name="椭圆 20">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22" name="椭圆 21">
            <a:hlinkClick r:id="rId6" action="ppaction://hlinksldjump"/>
          </p:cNvPr>
          <p:cNvSpPr/>
          <p:nvPr/>
        </p:nvSpPr>
        <p:spPr>
          <a:xfrm>
            <a:off x="7929403"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5</a:t>
            </a:r>
            <a:endParaRPr lang="zh-CN" altLang="en-US" dirty="0"/>
          </a:p>
        </p:txBody>
      </p:sp>
      <p:sp>
        <p:nvSpPr>
          <p:cNvPr id="23" name="椭圆 22">
            <a:hlinkClick r:id="rId7" action="ppaction://hlinksldjump"/>
          </p:cNvPr>
          <p:cNvSpPr/>
          <p:nvPr/>
        </p:nvSpPr>
        <p:spPr>
          <a:xfrm>
            <a:off x="826244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6</a:t>
            </a:r>
            <a:endParaRPr lang="zh-CN" altLang="en-US" dirty="0">
              <a:solidFill>
                <a:srgbClr val="CD242B"/>
              </a:solidFill>
            </a:endParaRPr>
          </a:p>
        </p:txBody>
      </p:sp>
      <p:sp>
        <p:nvSpPr>
          <p:cNvPr id="4" name="矩形 3"/>
          <p:cNvSpPr>
            <a:spLocks noChangeAspect="1"/>
          </p:cNvSpPr>
          <p:nvPr/>
        </p:nvSpPr>
        <p:spPr>
          <a:xfrm>
            <a:off x="508000" y="2586589"/>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最后四句意蕴丰富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请简析其中蕴含着诗人怎样的感情。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3061675"/>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这道题考查诗歌中蕴含的诗人情感。可结合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叹时迟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悲年促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怀百忧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以及季主的典故进行分析。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对时光流逝、壮志未遂的感叹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对高洁情操、君子之风的追求。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04783765"/>
      </p:ext>
    </p:extLst>
  </p:cSld>
  <p:clrMapOvr>
    <a:masterClrMapping/>
  </p:clrMapOvr>
  <mc:AlternateContent xmlns:mc="http://schemas.openxmlformats.org/markup-compatibility/2006">
    <mc:Choice xmlns:p14="http://schemas.microsoft.com/office/powerpoint/2010/main" Requires="p14">
      <p:transition spd="slow" p14:dur="14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48</a:t>
            </a:fld>
            <a:r>
              <a:rPr lang="en-US" altLang="zh-CN" smtClean="0"/>
              <a:t>-</a:t>
            </a:r>
            <a:endParaRPr lang="zh-CN" altLang="en-US" dirty="0"/>
          </a:p>
        </p:txBody>
      </p:sp>
      <p:sp>
        <p:nvSpPr>
          <p:cNvPr id="11" name="椭圆 10">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5" name="椭圆 14">
            <a:hlinkClick r:id="rId6" action="ppaction://hlinksldjump"/>
          </p:cNvPr>
          <p:cNvSpPr/>
          <p:nvPr/>
        </p:nvSpPr>
        <p:spPr>
          <a:xfrm>
            <a:off x="792940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16" name="椭圆 15">
            <a:hlinkClick r:id="rId7" action="ppaction://hlinksldjump"/>
          </p:cNvPr>
          <p:cNvSpPr/>
          <p:nvPr/>
        </p:nvSpPr>
        <p:spPr>
          <a:xfrm>
            <a:off x="8262440"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6</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阅读下面这首宋诗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酒楼秋望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岳</a:t>
            </a:r>
            <a:r>
              <a:rPr lang="zh-CN" altLang="zh-CN" sz="2200" baseline="30000" dirty="0">
                <a:solidFill>
                  <a:srgbClr val="000000"/>
                </a:solidFill>
                <a:latin typeface="NEU-BZ-S92"/>
                <a:cs typeface="宋体" panose="02010600030101010101" pitchFamily="2" charset="-122"/>
              </a:rPr>
              <a:t>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西风吹客上阑干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万里无云宇宙宽。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秋水碧连天一片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暮霞红映日三竿。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花摇舞帽枝尤软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酒入诗肠句不寒。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古往今来恨多少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一时收拾付杯盘。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华岳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南宋著名爱国诗人。这首诗作于南宋晚期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国家正处于危难之中。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13039639"/>
      </p:ext>
    </p:extLst>
  </p:cSld>
  <p:clrMapOvr>
    <a:masterClrMapping/>
  </p:clrMapOvr>
  <mc:AlternateContent xmlns:mc="http://schemas.openxmlformats.org/markup-compatibility/2006">
    <mc:Choice xmlns:p14="http://schemas.microsoft.com/office/powerpoint/2010/main" Requires="p14">
      <p:transition spd="slow" p14:dur="1400">
        <p:split orient="vert" dir="in"/>
      </p:transition>
    </mc:Choice>
    <mc:Fallback>
      <p:transition spd="slow">
        <p:split orient="vert" dir="in"/>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49</a:t>
            </a:fld>
            <a:r>
              <a:rPr lang="en-US" altLang="zh-CN" smtClean="0"/>
              <a:t>-</a:t>
            </a:r>
            <a:endParaRPr lang="zh-CN" altLang="en-US" dirty="0"/>
          </a:p>
        </p:txBody>
      </p:sp>
      <p:sp>
        <p:nvSpPr>
          <p:cNvPr id="11" name="椭圆 10">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5" name="椭圆 14">
            <a:hlinkClick r:id="rId6" action="ppaction://hlinksldjump"/>
          </p:cNvPr>
          <p:cNvSpPr/>
          <p:nvPr/>
        </p:nvSpPr>
        <p:spPr>
          <a:xfrm>
            <a:off x="792940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16" name="椭圆 15">
            <a:hlinkClick r:id="rId7" action="ppaction://hlinksldjump"/>
          </p:cNvPr>
          <p:cNvSpPr/>
          <p:nvPr/>
        </p:nvSpPr>
        <p:spPr>
          <a:xfrm>
            <a:off x="8262440"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6</a:t>
            </a:r>
            <a:endParaRPr lang="zh-CN" altLang="en-US" dirty="0"/>
          </a:p>
        </p:txBody>
      </p:sp>
      <p:sp>
        <p:nvSpPr>
          <p:cNvPr id="4" name="矩形 3"/>
          <p:cNvSpPr>
            <a:spLocks noChangeAspect="1"/>
          </p:cNvSpPr>
          <p:nvPr/>
        </p:nvSpPr>
        <p:spPr>
          <a:xfrm>
            <a:off x="508000" y="1608018"/>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这首诗颔联写景精妙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074620"/>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这是一道分析诗歌的写景技巧的题目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注意抓住描写的顺序、着眼点和运用的技巧进行分析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顺序注意高低俯仰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着眼点注意绘形绘声绘色或视听结合等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手法注意分析情景关系和动静虚实等。此题主要是高低的顺序、视觉的角度和以乐景衬哀情的手法。注意结合诗句的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等词语和表达的情感进行分析。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俯视、仰视相结合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或空间层次由低到高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。诗人先写秋水碧波荡漾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再写映日红霞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由低到高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层次分明。</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色彩鲜明艳丽。以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二字分别描绘秋水、云霞之色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使画面色彩鲜明艳丽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富有美感。</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以乐景写哀情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表达诗人内心的愁苦之情。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72072511"/>
      </p:ext>
    </p:extLst>
  </p:cSld>
  <p:clrMapOvr>
    <a:masterClrMapping/>
  </p:clrMapOvr>
  <mc:AlternateContent xmlns:mc="http://schemas.openxmlformats.org/markup-compatibility/2006">
    <mc:Choice xmlns:p14="http://schemas.microsoft.com/office/powerpoint/2010/main" Requires="p14">
      <p:transition spd="slow" p14:dur="14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a:t>
            </a:fld>
            <a:r>
              <a:rPr lang="en-US" altLang="zh-CN" smtClean="0"/>
              <a:t>-</a:t>
            </a:r>
            <a:endParaRPr lang="zh-CN" altLang="en-US" dirty="0"/>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阅读下面这首宋词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减字木兰花</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春月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春庭月午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摇荡香醪光欲舞。步转回廊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半落梅花婉娩香。</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轻云薄雾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总是少年行乐处。不似秋光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只与离人照断肠。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苏词运用了哪些手法描写春月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五边形 4"/>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7" name="五边形 6"/>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8" name="组合 7"/>
          <p:cNvGrpSpPr/>
          <p:nvPr/>
        </p:nvGrpSpPr>
        <p:grpSpPr>
          <a:xfrm>
            <a:off x="251520" y="3645024"/>
            <a:ext cx="8640960" cy="3024336"/>
            <a:chOff x="251520" y="1441751"/>
            <a:chExt cx="8640960" cy="3024336"/>
          </a:xfrm>
        </p:grpSpPr>
        <p:grpSp>
          <p:nvGrpSpPr>
            <p:cNvPr id="9" name="组合 8"/>
            <p:cNvGrpSpPr/>
            <p:nvPr/>
          </p:nvGrpSpPr>
          <p:grpSpPr>
            <a:xfrm>
              <a:off x="251520" y="1441751"/>
              <a:ext cx="8640960" cy="3024336"/>
              <a:chOff x="251520" y="-603448"/>
              <a:chExt cx="8640960" cy="3024336"/>
            </a:xfrm>
          </p:grpSpPr>
          <p:sp>
            <p:nvSpPr>
              <p:cNvPr id="11" name="五边形 10"/>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2" name="燕尾形 11"/>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3" name="组合 12"/>
              <p:cNvGrpSpPr/>
              <p:nvPr/>
            </p:nvGrpSpPr>
            <p:grpSpPr>
              <a:xfrm>
                <a:off x="251520" y="-603448"/>
                <a:ext cx="8640960" cy="2707329"/>
                <a:chOff x="251520" y="-603448"/>
                <a:chExt cx="8640960" cy="2707329"/>
              </a:xfrm>
            </p:grpSpPr>
            <p:sp>
              <p:nvSpPr>
                <p:cNvPr id="14" name="矩形 13"/>
                <p:cNvSpPr/>
                <p:nvPr/>
              </p:nvSpPr>
              <p:spPr>
                <a:xfrm>
                  <a:off x="251520" y="-603448"/>
                  <a:ext cx="8640960" cy="2707329"/>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28"/>
                <p:cNvSpPr txBox="1"/>
                <p:nvPr/>
              </p:nvSpPr>
              <p:spPr>
                <a:xfrm>
                  <a:off x="8382111" y="-593057"/>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0" name="矩形 9"/>
            <p:cNvSpPr>
              <a:spLocks noChangeAspect="1"/>
            </p:cNvSpPr>
            <p:nvPr/>
          </p:nvSpPr>
          <p:spPr>
            <a:xfrm>
              <a:off x="508000" y="1718140"/>
              <a:ext cx="8128000" cy="2400657"/>
            </a:xfrm>
            <a:prstGeom prst="rect">
              <a:avLst/>
            </a:prstGeom>
          </p:spPr>
          <p:txBody>
            <a:bodyPr>
              <a:spAutoFit/>
            </a:bodyPr>
            <a:lstStyle/>
            <a:p>
              <a:pPr>
                <a:lnSpc>
                  <a:spcPct val="150000"/>
                </a:lnSpc>
              </a:pPr>
              <a:r>
                <a:rPr lang="zh-CN" altLang="zh-CN" sz="2000" dirty="0"/>
                <a:t>此题考查鉴赏诗歌的表现手法。结合诗歌的具体内容看</a:t>
              </a:r>
              <a:r>
                <a:rPr lang="en-US" altLang="zh-CN" sz="2000" dirty="0"/>
                <a:t>,</a:t>
              </a:r>
              <a:r>
                <a:rPr lang="zh-CN" altLang="zh-CN" sz="2000" dirty="0"/>
                <a:t>词人写的是春季午夜的月光</a:t>
              </a:r>
              <a:r>
                <a:rPr lang="en-US" altLang="zh-CN" sz="2000" dirty="0"/>
                <a:t>,</a:t>
              </a:r>
              <a:r>
                <a:rPr lang="zh-CN" altLang="zh-CN" sz="2000" dirty="0"/>
                <a:t>月光</a:t>
              </a:r>
              <a:r>
                <a:rPr lang="en-US" altLang="zh-CN" sz="2000" dirty="0"/>
                <a:t>“</a:t>
              </a:r>
              <a:r>
                <a:rPr lang="zh-CN" altLang="zh-CN" sz="2000" dirty="0"/>
                <a:t>欲舞</a:t>
              </a:r>
              <a:r>
                <a:rPr lang="en-US" altLang="zh-CN" sz="2000" dirty="0"/>
                <a:t>”,</a:t>
              </a:r>
              <a:r>
                <a:rPr lang="zh-CN" altLang="zh-CN" sz="2000" dirty="0"/>
                <a:t>是拟人手法</a:t>
              </a:r>
              <a:r>
                <a:rPr lang="en-US" altLang="zh-CN" sz="2000" dirty="0"/>
                <a:t>;</a:t>
              </a:r>
              <a:r>
                <a:rPr lang="zh-CN" altLang="zh-CN" sz="2000" dirty="0"/>
                <a:t>春庭的月光与秋庭的月光不同</a:t>
              </a:r>
              <a:r>
                <a:rPr lang="en-US" altLang="zh-CN" sz="2000" dirty="0"/>
                <a:t>,</a:t>
              </a:r>
              <a:r>
                <a:rPr lang="zh-CN" altLang="zh-CN" sz="2000" dirty="0"/>
                <a:t>春庭的月光</a:t>
              </a:r>
              <a:r>
                <a:rPr lang="en-US" altLang="zh-CN" sz="2000" dirty="0"/>
                <a:t>“</a:t>
              </a:r>
              <a:r>
                <a:rPr lang="zh-CN" altLang="zh-CN" sz="2000" dirty="0"/>
                <a:t>轻云薄雾</a:t>
              </a:r>
              <a:r>
                <a:rPr lang="en-US" altLang="zh-CN" sz="2000" dirty="0"/>
                <a:t>”,</a:t>
              </a:r>
              <a:r>
                <a:rPr lang="zh-CN" altLang="zh-CN" sz="2000" dirty="0"/>
                <a:t>给人以朦胧之美</a:t>
              </a:r>
              <a:r>
                <a:rPr lang="en-US" altLang="zh-CN" sz="2000" dirty="0"/>
                <a:t>,</a:t>
              </a:r>
              <a:r>
                <a:rPr lang="zh-CN" altLang="zh-CN" sz="2000" dirty="0"/>
                <a:t>秋庭的月光只与</a:t>
              </a:r>
              <a:r>
                <a:rPr lang="en-US" altLang="zh-CN" sz="2000" dirty="0"/>
                <a:t>“</a:t>
              </a:r>
              <a:r>
                <a:rPr lang="zh-CN" altLang="zh-CN" sz="2000" dirty="0"/>
                <a:t>离人照断肠</a:t>
              </a:r>
              <a:r>
                <a:rPr lang="en-US" altLang="zh-CN" sz="2000" dirty="0"/>
                <a:t>”,</a:t>
              </a:r>
              <a:r>
                <a:rPr lang="zh-CN" altLang="zh-CN" sz="2000" dirty="0"/>
                <a:t>是对比。结合诗歌的题目</a:t>
              </a:r>
              <a:r>
                <a:rPr lang="en-US" altLang="zh-CN" sz="2000" dirty="0"/>
                <a:t>,</a:t>
              </a:r>
              <a:r>
                <a:rPr lang="zh-CN" altLang="zh-CN" sz="2000" dirty="0"/>
                <a:t>可知这是词人写旧友重逢的欢乐</a:t>
              </a:r>
              <a:r>
                <a:rPr lang="en-US" altLang="zh-CN" sz="2000" dirty="0"/>
                <a:t>,</a:t>
              </a:r>
              <a:r>
                <a:rPr lang="zh-CN" altLang="zh-CN" sz="2000" dirty="0"/>
                <a:t>是对月光善解人意的赞美之情。</a:t>
              </a:r>
            </a:p>
          </p:txBody>
        </p:sp>
      </p:grpSp>
      <p:grpSp>
        <p:nvGrpSpPr>
          <p:cNvPr id="16" name="组合 15"/>
          <p:cNvGrpSpPr/>
          <p:nvPr/>
        </p:nvGrpSpPr>
        <p:grpSpPr>
          <a:xfrm>
            <a:off x="251520" y="4108245"/>
            <a:ext cx="8640960" cy="2561115"/>
            <a:chOff x="251520" y="3343561"/>
            <a:chExt cx="8640960" cy="2561115"/>
          </a:xfrm>
        </p:grpSpPr>
        <p:grpSp>
          <p:nvGrpSpPr>
            <p:cNvPr id="17" name="组合 16"/>
            <p:cNvGrpSpPr/>
            <p:nvPr/>
          </p:nvGrpSpPr>
          <p:grpSpPr>
            <a:xfrm>
              <a:off x="251520" y="3343561"/>
              <a:ext cx="8640960" cy="2561115"/>
              <a:chOff x="251520" y="2346482"/>
              <a:chExt cx="8640960" cy="2561115"/>
            </a:xfrm>
          </p:grpSpPr>
          <p:sp>
            <p:nvSpPr>
              <p:cNvPr id="19" name="五边形 18"/>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0" name="五边形 19"/>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1" name="燕尾形 20"/>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矩形 21"/>
              <p:cNvSpPr/>
              <p:nvPr/>
            </p:nvSpPr>
            <p:spPr>
              <a:xfrm>
                <a:off x="251520" y="2346483"/>
                <a:ext cx="8640960" cy="22456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48"/>
              <p:cNvSpPr txBox="1"/>
              <p:nvPr/>
            </p:nvSpPr>
            <p:spPr>
              <a:xfrm>
                <a:off x="8388424" y="2346482"/>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18" name="矩形 17"/>
            <p:cNvSpPr>
              <a:spLocks noChangeAspect="1"/>
            </p:cNvSpPr>
            <p:nvPr/>
          </p:nvSpPr>
          <p:spPr>
            <a:xfrm>
              <a:off x="539552" y="3623386"/>
              <a:ext cx="8064896" cy="1938992"/>
            </a:xfrm>
            <a:prstGeom prst="rect">
              <a:avLst/>
            </a:prstGeom>
          </p:spPr>
          <p:txBody>
            <a:bodyPr wrap="square">
              <a:spAutoFit/>
            </a:bodyPr>
            <a:lstStyle/>
            <a:p>
              <a:pPr>
                <a:lnSpc>
                  <a:spcPct val="150000"/>
                </a:lnSpc>
              </a:pPr>
              <a:r>
                <a:rPr lang="zh-CN" altLang="zh-CN" sz="2000" dirty="0"/>
                <a:t>①运用了拟人的修辞手法。春季月夜</a:t>
              </a:r>
              <a:r>
                <a:rPr lang="en-US" altLang="zh-CN" sz="2000" dirty="0"/>
                <a:t>,</a:t>
              </a:r>
              <a:r>
                <a:rPr lang="zh-CN" altLang="zh-CN" sz="2000" dirty="0"/>
                <a:t>与友人聚首</a:t>
              </a:r>
              <a:r>
                <a:rPr lang="en-US" altLang="zh-CN" sz="2000" dirty="0"/>
                <a:t>,</a:t>
              </a:r>
              <a:r>
                <a:rPr lang="zh-CN" altLang="zh-CN" sz="2000" dirty="0"/>
                <a:t>月光、月影在酒杯中浮动欲舞</a:t>
              </a:r>
              <a:r>
                <a:rPr lang="en-US" altLang="zh-CN" sz="2000" dirty="0"/>
                <a:t>,</a:t>
              </a:r>
              <a:r>
                <a:rPr lang="zh-CN" altLang="zh-CN" sz="2000" dirty="0"/>
                <a:t>写出了诗人与友人月下共饮的喜悦之情。②对比。最后两句</a:t>
              </a:r>
              <a:r>
                <a:rPr lang="en-US" altLang="zh-CN" sz="2000" dirty="0"/>
                <a:t>,</a:t>
              </a:r>
              <a:r>
                <a:rPr lang="zh-CN" altLang="zh-CN" sz="2000" dirty="0"/>
                <a:t>词人将春月与秋月进行对比</a:t>
              </a:r>
              <a:r>
                <a:rPr lang="en-US" altLang="zh-CN" sz="2000" dirty="0"/>
                <a:t>,</a:t>
              </a:r>
              <a:r>
                <a:rPr lang="zh-CN" altLang="zh-CN" sz="2000" dirty="0"/>
                <a:t>春月不像秋月那样教人心生感慨凄凉</a:t>
              </a:r>
              <a:r>
                <a:rPr lang="en-US" altLang="zh-CN" sz="2000" dirty="0"/>
                <a:t>,</a:t>
              </a:r>
              <a:r>
                <a:rPr lang="zh-CN" altLang="zh-CN" sz="2000" dirty="0"/>
                <a:t>春月多情思</a:t>
              </a:r>
              <a:r>
                <a:rPr lang="en-US" altLang="zh-CN" sz="2000" dirty="0"/>
                <a:t>,</a:t>
              </a:r>
              <a:r>
                <a:rPr lang="zh-CN" altLang="zh-CN" sz="2000" dirty="0"/>
                <a:t>表达了词人对春天月色之美的赞颂。</a:t>
              </a:r>
            </a:p>
          </p:txBody>
        </p:sp>
      </p:grpSp>
    </p:spTree>
    <p:extLst>
      <p:ext uri="{BB962C8B-B14F-4D97-AF65-F5344CB8AC3E}">
        <p14:creationId xmlns:p14="http://schemas.microsoft.com/office/powerpoint/2010/main" val="2677862538"/>
      </p:ext>
    </p:extLst>
  </p:cSld>
  <p:clrMapOvr>
    <a:masterClrMapping/>
  </p:clrMapOvr>
  <p:transition>
    <p:pull dir="ru"/>
  </p:transition>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nextCondLst>
                <p:cond evt="onClick" delay="0">
                  <p:tgtEl>
                    <p:spTgt spid="7"/>
                  </p:tgtEl>
                </p:cond>
              </p:nextCondLst>
            </p:seq>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8"/>
                                        </p:tgtEl>
                                      </p:cBhvr>
                                    </p:animEffect>
                                    <p:set>
                                      <p:cBhvr>
                                        <p:cTn id="13"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14" restart="whenNotActive" fill="hold" evtFilter="cancelBubble" nodeType="interactiveSeq">
                <p:stCondLst>
                  <p:cond evt="onClick" delay="0">
                    <p:tgtEl>
                      <p:spTgt spid="5"/>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500"/>
                                        <p:tgtEl>
                                          <p:spTgt spid="16"/>
                                        </p:tgtEl>
                                      </p:cBhvr>
                                    </p:animEffect>
                                  </p:childTnLst>
                                </p:cTn>
                              </p:par>
                            </p:childTnLst>
                          </p:cTn>
                        </p:par>
                      </p:childTnLst>
                    </p:cTn>
                  </p:par>
                </p:childTnLst>
              </p:cTn>
              <p:nextCondLst>
                <p:cond evt="onClick" delay="0">
                  <p:tgtEl>
                    <p:spTgt spid="5"/>
                  </p:tgtEl>
                </p:cond>
              </p:nextCondLst>
            </p:seq>
            <p:seq concurrent="1" nextAc="seek">
              <p:cTn id="20" restart="whenNotActive" fill="hold" evtFilter="cancelBubble" nodeType="interactiveSeq">
                <p:stCondLst>
                  <p:cond evt="onClick" delay="0">
                    <p:tgtEl>
                      <p:spTgt spid="16"/>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16"/>
                                        </p:tgtEl>
                                      </p:cBhvr>
                                    </p:animEffect>
                                    <p:set>
                                      <p:cBhvr>
                                        <p:cTn id="25"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50</a:t>
            </a:fld>
            <a:r>
              <a:rPr lang="en-US" altLang="zh-CN" smtClean="0"/>
              <a:t>-</a:t>
            </a:r>
            <a:endParaRPr lang="zh-CN" altLang="en-US" dirty="0"/>
          </a:p>
        </p:txBody>
      </p:sp>
      <p:sp>
        <p:nvSpPr>
          <p:cNvPr id="11" name="椭圆 10">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5" name="椭圆 14">
            <a:hlinkClick r:id="rId6" action="ppaction://hlinksldjump"/>
          </p:cNvPr>
          <p:cNvSpPr/>
          <p:nvPr/>
        </p:nvSpPr>
        <p:spPr>
          <a:xfrm>
            <a:off x="792940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16" name="椭圆 15">
            <a:hlinkClick r:id="rId7" action="ppaction://hlinksldjump"/>
          </p:cNvPr>
          <p:cNvSpPr/>
          <p:nvPr/>
        </p:nvSpPr>
        <p:spPr>
          <a:xfrm>
            <a:off x="8262440"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6</a:t>
            </a:r>
            <a:endParaRPr lang="zh-CN" altLang="en-US" dirty="0"/>
          </a:p>
        </p:txBody>
      </p:sp>
      <p:sp>
        <p:nvSpPr>
          <p:cNvPr id="4" name="矩形 3"/>
          <p:cNvSpPr>
            <a:spLocks noChangeAspect="1"/>
          </p:cNvSpPr>
          <p:nvPr/>
        </p:nvSpPr>
        <p:spPr>
          <a:xfrm>
            <a:off x="508000" y="1669635"/>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与《过零丁洋》尾联相比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本诗尾联抒情方式有何不同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506344"/>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这是一道比较阅读的题目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主要考查诗歌的抒情方式。此诗和《过零丁洋》尾联都有直抒胸臆的成分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此诗又多出了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间接抒情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与《过零丁洋》尾联的直抒胸臆有不同。本诗尾联前句直接抒情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或直抒胸臆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将个人感情融入古往今来的历史之中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拓宽了情感的深度和广度。后句间接抒情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运用反语的手法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写诗人表面上姑且将心中的忧愤之情交付给菜盘和酒杯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实则是愤激之语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表达的感情更加激越。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30570870"/>
      </p:ext>
    </p:extLst>
  </p:cSld>
  <p:clrMapOvr>
    <a:masterClrMapping/>
  </p:clrMapOvr>
  <mc:AlternateContent xmlns:mc="http://schemas.openxmlformats.org/markup-compatibility/2006">
    <mc:Choice xmlns:p14="http://schemas.microsoft.com/office/powerpoint/2010/main" Requires="p14">
      <p:transition spd="slow" p14:dur="14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4" name="矩形 3"/>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阅读下面的宋词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唐多令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a:t>
            </a:r>
            <a:r>
              <a:rPr lang="zh-CN" altLang="zh-CN" sz="2200" baseline="30000" dirty="0">
                <a:solidFill>
                  <a:srgbClr val="000000"/>
                </a:solidFill>
                <a:latin typeface="NEU-BZ-S92"/>
                <a:cs typeface="宋体" panose="02010600030101010101" pitchFamily="2" charset="-122"/>
              </a:rPr>
              <a:t>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芦叶满汀洲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寒沙带浅流。二十年重过南楼</a:t>
            </a:r>
            <a:r>
              <a:rPr lang="zh-CN" altLang="zh-CN" sz="2200" baseline="300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。柳下系船犹未稳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能几日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又中秋。</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黄鹤断矶头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故人今在不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旧江山浑是新愁。欲买桂花同载酒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终不似、少年游。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刘过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作为辛派词人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与辛弃疾、陆游、陈亮等人有着较深的交往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同声相应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同气相求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南楼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在武昌黄鹤山上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一名安远楼。当时武昌是南宋和金人交战的前方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很多词人登临黄鹤楼时都留下了深沉的作品。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请赏析这首词中主要运用的表现手法。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五边形 4"/>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6" name="五边形 5"/>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7" name="组合 6"/>
          <p:cNvGrpSpPr/>
          <p:nvPr/>
        </p:nvGrpSpPr>
        <p:grpSpPr>
          <a:xfrm>
            <a:off x="251520" y="4149080"/>
            <a:ext cx="8640960" cy="2520280"/>
            <a:chOff x="251520" y="1945807"/>
            <a:chExt cx="8640960" cy="2520280"/>
          </a:xfrm>
        </p:grpSpPr>
        <p:grpSp>
          <p:nvGrpSpPr>
            <p:cNvPr id="8" name="组合 7"/>
            <p:cNvGrpSpPr/>
            <p:nvPr/>
          </p:nvGrpSpPr>
          <p:grpSpPr>
            <a:xfrm>
              <a:off x="251520" y="1945807"/>
              <a:ext cx="8640960" cy="2520280"/>
              <a:chOff x="251520" y="-99392"/>
              <a:chExt cx="8640960" cy="2520280"/>
            </a:xfrm>
          </p:grpSpPr>
          <p:sp>
            <p:nvSpPr>
              <p:cNvPr id="10" name="五边形 9"/>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1" name="燕尾形 10"/>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2" name="组合 11"/>
              <p:cNvGrpSpPr/>
              <p:nvPr/>
            </p:nvGrpSpPr>
            <p:grpSpPr>
              <a:xfrm>
                <a:off x="251520" y="-99392"/>
                <a:ext cx="8640960" cy="2203273"/>
                <a:chOff x="251520" y="-99392"/>
                <a:chExt cx="8640960" cy="2203273"/>
              </a:xfrm>
            </p:grpSpPr>
            <p:sp>
              <p:nvSpPr>
                <p:cNvPr id="13" name="矩形 12"/>
                <p:cNvSpPr/>
                <p:nvPr/>
              </p:nvSpPr>
              <p:spPr>
                <a:xfrm>
                  <a:off x="251520" y="-99392"/>
                  <a:ext cx="8640960" cy="220327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28"/>
                <p:cNvSpPr txBox="1"/>
                <p:nvPr/>
              </p:nvSpPr>
              <p:spPr>
                <a:xfrm>
                  <a:off x="8382111" y="-8837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9" name="矩形 8"/>
            <p:cNvSpPr>
              <a:spLocks noChangeAspect="1"/>
            </p:cNvSpPr>
            <p:nvPr/>
          </p:nvSpPr>
          <p:spPr>
            <a:xfrm>
              <a:off x="508000" y="2222822"/>
              <a:ext cx="8128000" cy="1938992"/>
            </a:xfrm>
            <a:prstGeom prst="rect">
              <a:avLst/>
            </a:prstGeom>
          </p:spPr>
          <p:txBody>
            <a:bodyPr>
              <a:spAutoFit/>
            </a:bodyPr>
            <a:lstStyle/>
            <a:p>
              <a:pPr>
                <a:lnSpc>
                  <a:spcPct val="150000"/>
                </a:lnSpc>
              </a:pPr>
              <a:r>
                <a:rPr lang="zh-CN" altLang="zh-CN" sz="2000" dirty="0"/>
                <a:t>解答此题</a:t>
              </a:r>
              <a:r>
                <a:rPr lang="en-US" altLang="zh-CN" sz="2000" dirty="0"/>
                <a:t>,</a:t>
              </a:r>
              <a:r>
                <a:rPr lang="zh-CN" altLang="zh-CN" sz="2000" dirty="0"/>
                <a:t>首先要把握词的内容</a:t>
              </a:r>
              <a:r>
                <a:rPr lang="en-US" altLang="zh-CN" sz="2000" dirty="0"/>
                <a:t>,</a:t>
              </a:r>
              <a:r>
                <a:rPr lang="zh-CN" altLang="zh-CN" sz="2000" dirty="0"/>
                <a:t>从内容领悟手法。从内容上看</a:t>
              </a:r>
              <a:r>
                <a:rPr lang="en-US" altLang="zh-CN" sz="2000" dirty="0"/>
                <a:t>,“</a:t>
              </a:r>
              <a:r>
                <a:rPr lang="zh-CN" altLang="zh-CN" sz="2000" dirty="0"/>
                <a:t>二十年</a:t>
              </a:r>
              <a:r>
                <a:rPr lang="en-US" altLang="zh-CN" sz="2000" dirty="0"/>
                <a:t>”“</a:t>
              </a:r>
              <a:r>
                <a:rPr lang="zh-CN" altLang="zh-CN" sz="2000" dirty="0"/>
                <a:t>故人</a:t>
              </a:r>
              <a:r>
                <a:rPr lang="en-US" altLang="zh-CN" sz="2000" dirty="0"/>
                <a:t>”“</a:t>
              </a:r>
              <a:r>
                <a:rPr lang="zh-CN" altLang="zh-CN" sz="2000" dirty="0"/>
                <a:t>终不似、少年游</a:t>
              </a:r>
              <a:r>
                <a:rPr lang="en-US" altLang="zh-CN" sz="2000" dirty="0"/>
                <a:t>”</a:t>
              </a:r>
              <a:r>
                <a:rPr lang="zh-CN" altLang="zh-CN" sz="2000" dirty="0"/>
                <a:t>采用了对比的手法</a:t>
              </a:r>
              <a:r>
                <a:rPr lang="en-US" altLang="zh-CN" sz="2000" dirty="0"/>
                <a:t>;</a:t>
              </a:r>
              <a:r>
                <a:rPr lang="zh-CN" altLang="zh-CN" sz="2000" dirty="0"/>
                <a:t>结合眼前描写的实景</a:t>
              </a:r>
              <a:r>
                <a:rPr lang="en-US" altLang="zh-CN" sz="2000" dirty="0"/>
                <a:t>“</a:t>
              </a:r>
              <a:r>
                <a:rPr lang="zh-CN" altLang="zh-CN" sz="2000" dirty="0"/>
                <a:t>芦叶满汀洲</a:t>
              </a:r>
              <a:r>
                <a:rPr lang="en-US" altLang="zh-CN" sz="2000" dirty="0"/>
                <a:t>,</a:t>
              </a:r>
              <a:r>
                <a:rPr lang="zh-CN" altLang="zh-CN" sz="2000" dirty="0"/>
                <a:t>寒沙带浅流</a:t>
              </a:r>
              <a:r>
                <a:rPr lang="en-US" altLang="zh-CN" sz="2000" dirty="0"/>
                <a:t>”</a:t>
              </a:r>
              <a:r>
                <a:rPr lang="zh-CN" altLang="zh-CN" sz="2000" dirty="0"/>
                <a:t>和往日</a:t>
              </a:r>
              <a:r>
                <a:rPr lang="en-US" altLang="zh-CN" sz="2000" dirty="0"/>
                <a:t>“</a:t>
              </a:r>
              <a:r>
                <a:rPr lang="zh-CN" altLang="zh-CN" sz="2000" dirty="0"/>
                <a:t>黄鹤断矶头</a:t>
              </a:r>
              <a:r>
                <a:rPr lang="en-US" altLang="zh-CN" sz="2000" dirty="0"/>
                <a:t>,</a:t>
              </a:r>
              <a:r>
                <a:rPr lang="zh-CN" altLang="zh-CN" sz="2000" dirty="0"/>
                <a:t>故人今在不</a:t>
              </a:r>
              <a:r>
                <a:rPr lang="en-US" altLang="zh-CN" sz="2000" dirty="0"/>
                <a:t>”</a:t>
              </a:r>
              <a:r>
                <a:rPr lang="zh-CN" altLang="zh-CN" sz="2000" dirty="0"/>
                <a:t>的回忆</a:t>
              </a:r>
              <a:r>
                <a:rPr lang="en-US" altLang="zh-CN" sz="2000" dirty="0"/>
                <a:t>,</a:t>
              </a:r>
              <a:r>
                <a:rPr lang="zh-CN" altLang="zh-CN" sz="2000" dirty="0"/>
                <a:t>可以理解为借景抒情或虚实结合。要注意联系词人的情感分析。</a:t>
              </a:r>
            </a:p>
          </p:txBody>
        </p:sp>
      </p:grpSp>
      <p:grpSp>
        <p:nvGrpSpPr>
          <p:cNvPr id="15" name="组合 14"/>
          <p:cNvGrpSpPr/>
          <p:nvPr/>
        </p:nvGrpSpPr>
        <p:grpSpPr>
          <a:xfrm>
            <a:off x="251520" y="3715461"/>
            <a:ext cx="8640960" cy="2953899"/>
            <a:chOff x="251520" y="2950777"/>
            <a:chExt cx="8640960" cy="2953899"/>
          </a:xfrm>
        </p:grpSpPr>
        <p:grpSp>
          <p:nvGrpSpPr>
            <p:cNvPr id="16" name="组合 15"/>
            <p:cNvGrpSpPr/>
            <p:nvPr/>
          </p:nvGrpSpPr>
          <p:grpSpPr>
            <a:xfrm>
              <a:off x="251520" y="2950777"/>
              <a:ext cx="8640960" cy="2953899"/>
              <a:chOff x="251520" y="1953698"/>
              <a:chExt cx="8640960" cy="2953899"/>
            </a:xfrm>
          </p:grpSpPr>
          <p:sp>
            <p:nvSpPr>
              <p:cNvPr id="18" name="五边形 17"/>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9" name="五边形 18"/>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0" name="燕尾形 19"/>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矩形 20"/>
              <p:cNvSpPr/>
              <p:nvPr/>
            </p:nvSpPr>
            <p:spPr>
              <a:xfrm>
                <a:off x="251520" y="1953698"/>
                <a:ext cx="8640960" cy="2638464"/>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48"/>
              <p:cNvSpPr txBox="1"/>
              <p:nvPr/>
            </p:nvSpPr>
            <p:spPr>
              <a:xfrm>
                <a:off x="8388424" y="1953698"/>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17" name="矩形 16"/>
            <p:cNvSpPr>
              <a:spLocks noChangeAspect="1"/>
            </p:cNvSpPr>
            <p:nvPr/>
          </p:nvSpPr>
          <p:spPr>
            <a:xfrm>
              <a:off x="539552" y="3223174"/>
              <a:ext cx="8064896" cy="2342244"/>
            </a:xfrm>
            <a:prstGeom prst="rect">
              <a:avLst/>
            </a:prstGeom>
          </p:spPr>
          <p:txBody>
            <a:bodyPr wrap="square">
              <a:spAutoFit/>
            </a:bodyPr>
            <a:lstStyle/>
            <a:p>
              <a:pPr>
                <a:lnSpc>
                  <a:spcPct val="150000"/>
                </a:lnSpc>
              </a:pPr>
              <a:r>
                <a:rPr lang="zh-CN" altLang="zh-CN" sz="2000" dirty="0"/>
                <a:t>①词人在这首词中主要运用了对比手法。将今昔游览的景象与心情同时进行了对比描写</a:t>
              </a:r>
              <a:r>
                <a:rPr lang="en-US" altLang="zh-CN" sz="2000" dirty="0"/>
                <a:t>,</a:t>
              </a:r>
              <a:r>
                <a:rPr lang="zh-CN" altLang="zh-CN" sz="2000" dirty="0"/>
                <a:t>曲折含蓄地抒发了忧国伤时的浓郁愁绪。②虚实结合的表现手法。词中实写眼前凄冷的景象</a:t>
              </a:r>
              <a:r>
                <a:rPr lang="en-US" altLang="zh-CN" sz="2000" dirty="0"/>
                <a:t>,</a:t>
              </a:r>
              <a:r>
                <a:rPr lang="zh-CN" altLang="zh-CN" sz="2000" dirty="0"/>
                <a:t>说自己不过是匆匆经过南楼</a:t>
              </a:r>
              <a:r>
                <a:rPr lang="en-US" altLang="zh-CN" sz="2000" dirty="0"/>
                <a:t>,</a:t>
              </a:r>
              <a:r>
                <a:rPr lang="zh-CN" altLang="zh-CN" sz="2000" dirty="0"/>
                <a:t>马上要回家乡了</a:t>
              </a:r>
              <a:r>
                <a:rPr lang="en-US" altLang="zh-CN" sz="2000" dirty="0"/>
                <a:t>,</a:t>
              </a:r>
              <a:r>
                <a:rPr lang="zh-CN" altLang="zh-CN" sz="2000" dirty="0"/>
                <a:t>满怀的愁绪无法用花酒来消遣</a:t>
              </a:r>
              <a:r>
                <a:rPr lang="en-US" altLang="zh-CN" sz="2000" dirty="0"/>
                <a:t>,</a:t>
              </a:r>
              <a:r>
                <a:rPr lang="zh-CN" altLang="zh-CN" sz="2000" dirty="0"/>
                <a:t>中间穿插虚写</a:t>
              </a:r>
              <a:r>
                <a:rPr lang="en-US" altLang="zh-CN" sz="2000" dirty="0"/>
                <a:t>,</a:t>
              </a:r>
              <a:r>
                <a:rPr lang="zh-CN" altLang="zh-CN" sz="2000" dirty="0"/>
                <a:t>表达出对二十年前登临南楼的回忆和对故人的追念。</a:t>
              </a:r>
            </a:p>
          </p:txBody>
        </p:sp>
      </p:grpSp>
    </p:spTree>
    <p:extLst>
      <p:ext uri="{BB962C8B-B14F-4D97-AF65-F5344CB8AC3E}">
        <p14:creationId xmlns:p14="http://schemas.microsoft.com/office/powerpoint/2010/main" val="2557643932"/>
      </p:ext>
    </p:extLst>
  </p:cSld>
  <p:clrMapOvr>
    <a:masterClrMapping/>
  </p:clrMapOvr>
  <p:transition>
    <p:pull dir="ru"/>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nextCondLst>
                <p:cond evt="onClick" delay="0">
                  <p:tgtEl>
                    <p:spTgt spid="6"/>
                  </p:tgtEl>
                </p:cond>
              </p:nextCondLst>
            </p:seq>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7"/>
                                        </p:tgtEl>
                                      </p:cBhvr>
                                    </p:animEffect>
                                    <p:set>
                                      <p:cBhvr>
                                        <p:cTn id="13"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4" restart="whenNotActive" fill="hold" evtFilter="cancelBubble" nodeType="interactiveSeq">
                <p:stCondLst>
                  <p:cond evt="onClick" delay="0">
                    <p:tgtEl>
                      <p:spTgt spid="5"/>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childTnLst>
                          </p:cTn>
                        </p:par>
                      </p:childTnLst>
                    </p:cTn>
                  </p:par>
                </p:childTnLst>
              </p:cTn>
              <p:nextCondLst>
                <p:cond evt="onClick" delay="0">
                  <p:tgtEl>
                    <p:spTgt spid="5"/>
                  </p:tgtEl>
                </p:cond>
              </p:nextCondLst>
            </p:seq>
            <p:seq concurrent="1" nextAc="seek">
              <p:cTn id="20" restart="whenNotActive" fill="hold" evtFilter="cancelBubble" nodeType="interactiveSeq">
                <p:stCondLst>
                  <p:cond evt="onClick" delay="0">
                    <p:tgtEl>
                      <p:spTgt spid="15"/>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15"/>
                                        </p:tgtEl>
                                      </p:cBhvr>
                                    </p:animEffect>
                                    <p:set>
                                      <p:cBhvr>
                                        <p:cTn id="25"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pic>
        <p:nvPicPr>
          <p:cNvPr id="3" name="图片 2"/>
          <p:cNvPicPr>
            <a:picLocks noChangeAspect="1"/>
          </p:cNvPicPr>
          <p:nvPr/>
        </p:nvPicPr>
        <p:blipFill>
          <a:blip r:embed="rId2"/>
          <a:stretch>
            <a:fillRect/>
          </a:stretch>
        </p:blipFill>
        <p:spPr>
          <a:xfrm>
            <a:off x="367425" y="1879907"/>
            <a:ext cx="8409151" cy="3637325"/>
          </a:xfrm>
          <a:prstGeom prst="rect">
            <a:avLst/>
          </a:prstGeom>
        </p:spPr>
      </p:pic>
    </p:spTree>
    <p:extLst>
      <p:ext uri="{BB962C8B-B14F-4D97-AF65-F5344CB8AC3E}">
        <p14:creationId xmlns:p14="http://schemas.microsoft.com/office/powerpoint/2010/main" val="845776532"/>
      </p:ext>
    </p:extLst>
  </p:cSld>
  <p:clrMapOvr>
    <a:masterClrMapping/>
  </p:clrMapOvr>
  <p:transition>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636912"/>
            <a:ext cx="8128000" cy="167853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一、鉴赏诗歌的语言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解释词句含义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明确修辞手法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结合表达技巧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分析情感作用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鉴赏诗歌的语言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必须将语言与内容联系起来品味。并注意从以下四个角度鉴赏分析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7561553"/>
      </p:ext>
    </p:extLst>
  </p:cSld>
  <p:clrMapOvr>
    <a:masterClrMapping/>
  </p:clrMapOvr>
  <mc:AlternateContent xmlns:mc="http://schemas.openxmlformats.org/markup-compatibility/2006">
    <mc:Choice xmlns:p14="http://schemas.microsoft.com/office/powerpoint/2010/main" Requires="p14">
      <p:transition spd="slow" p14:dur="800">
        <p:wipe dir="r"/>
      </p:transition>
    </mc:Choice>
    <mc:Fallback>
      <p:transition spd="slow">
        <p:wipe dir="r"/>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27" name="圆角矩形 26">
            <a:hlinkClick r:id="rId4"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060123146"/>
              </p:ext>
            </p:extLst>
          </p:nvPr>
        </p:nvGraphicFramePr>
        <p:xfrm>
          <a:off x="508000" y="1402385"/>
          <a:ext cx="8128000" cy="4950037"/>
        </p:xfrm>
        <a:graphic>
          <a:graphicData uri="http://schemas.openxmlformats.org/presentationml/2006/ole">
            <mc:AlternateContent xmlns:mc="http://schemas.openxmlformats.org/markup-compatibility/2006">
              <mc:Choice xmlns:v="urn:schemas-microsoft-com:vml" Requires="v">
                <p:oleObj spid="_x0000_s2059" name="文档" r:id="rId6" imgW="3946425" imgH="2402915" progId="Word.Document.12">
                  <p:embed/>
                </p:oleObj>
              </mc:Choice>
              <mc:Fallback>
                <p:oleObj name="文档" r:id="rId6" imgW="3946425" imgH="2402915" progId="Word.Document.12">
                  <p:embed/>
                  <p:pic>
                    <p:nvPicPr>
                      <p:cNvPr id="0" name=""/>
                      <p:cNvPicPr/>
                      <p:nvPr/>
                    </p:nvPicPr>
                    <p:blipFill>
                      <a:blip r:embed="rId7"/>
                      <a:stretch>
                        <a:fillRect/>
                      </a:stretch>
                    </p:blipFill>
                    <p:spPr>
                      <a:xfrm>
                        <a:off x="508000" y="1402385"/>
                        <a:ext cx="8128000" cy="4950037"/>
                      </a:xfrm>
                      <a:prstGeom prst="rect">
                        <a:avLst/>
                      </a:prstGeom>
                    </p:spPr>
                  </p:pic>
                </p:oleObj>
              </mc:Fallback>
            </mc:AlternateContent>
          </a:graphicData>
        </a:graphic>
      </p:graphicFrame>
      <p:sp>
        <p:nvSpPr>
          <p:cNvPr id="4" name="矩形 3"/>
          <p:cNvSpPr>
            <a:spLocks noChangeAspect="1"/>
          </p:cNvSpPr>
          <p:nvPr/>
        </p:nvSpPr>
        <p:spPr>
          <a:xfrm>
            <a:off x="508000" y="5875362"/>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解答语言类题目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应关注语言对内容与情感的强化作用。以上几个方面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都可以作为解答鉴赏语言类试题的思考方向。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63523250"/>
      </p:ext>
    </p:extLst>
  </p:cSld>
  <p:clrMapOvr>
    <a:masterClrMapping/>
  </p:clrMapOvr>
  <mc:AlternateContent xmlns:mc="http://schemas.openxmlformats.org/markup-compatibility/2006">
    <mc:Choice xmlns:p14="http://schemas.microsoft.com/office/powerpoint/2010/main" Requires="p14">
      <p:transition spd="slow" p14:dur="800">
        <p:split dir="in"/>
      </p:transition>
    </mc:Choice>
    <mc:Fallback>
      <p:transition spd="slow">
        <p:split dir="in"/>
      </p:transition>
    </mc:Fallback>
  </mc:AlternateContent>
  <p:timing>
    <p:tnLst>
      <p:par>
        <p:cTn id="1" dur="indefinite" restart="never" nodeType="tmRoot"/>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109</TotalTime>
  <Words>4563</Words>
  <Application>Microsoft Office PowerPoint</Application>
  <PresentationFormat>全屏显示(4:3)</PresentationFormat>
  <Paragraphs>484</Paragraphs>
  <Slides>50</Slides>
  <Notes>12</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50</vt:i4>
      </vt:variant>
    </vt:vector>
  </HeadingPairs>
  <TitlesOfParts>
    <vt:vector size="63" baseType="lpstr">
      <vt:lpstr>NEU-BZ-S92</vt:lpstr>
      <vt:lpstr>方正书宋_GBK</vt:lpstr>
      <vt:lpstr>方正宋黑_GBK</vt:lpstr>
      <vt:lpstr>仿宋</vt:lpstr>
      <vt:lpstr>黑体</vt:lpstr>
      <vt:lpstr>楷体</vt:lpstr>
      <vt:lpstr>宋体</vt:lpstr>
      <vt:lpstr>微软雅黑</vt:lpstr>
      <vt:lpstr>Arial</vt:lpstr>
      <vt:lpstr>Calibri</vt:lpstr>
      <vt:lpstr>Times New Roman</vt:lpstr>
      <vt:lpstr>高优14新制作模板</vt:lpstr>
      <vt:lpstr>Microsoft Word 文档</vt:lpstr>
      <vt:lpstr>题型8　语言与技巧题:        品悟语言,鉴赏表达技巧</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题点一　一般论述类文章阅读</dc:title>
  <dc:creator>dbc</dc:creator>
  <cp:lastModifiedBy>dbc</cp:lastModifiedBy>
  <cp:revision>16</cp:revision>
  <dcterms:created xsi:type="dcterms:W3CDTF">2016-09-18T00:26:18Z</dcterms:created>
  <dcterms:modified xsi:type="dcterms:W3CDTF">2016-09-18T05:16:03Z</dcterms:modified>
</cp:coreProperties>
</file>