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26" r:id="rId3"/>
    <p:sldId id="320" r:id="rId4"/>
    <p:sldId id="330" r:id="rId5"/>
    <p:sldId id="345" r:id="rId6"/>
    <p:sldId id="344" r:id="rId7"/>
    <p:sldId id="343" r:id="rId8"/>
    <p:sldId id="328" r:id="rId9"/>
    <p:sldId id="349" r:id="rId10"/>
    <p:sldId id="348" r:id="rId11"/>
    <p:sldId id="347" r:id="rId12"/>
    <p:sldId id="352" r:id="rId13"/>
    <p:sldId id="351" r:id="rId14"/>
    <p:sldId id="350" r:id="rId15"/>
    <p:sldId id="319" r:id="rId16"/>
    <p:sldId id="306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288" y="1773238"/>
            <a:ext cx="8458200" cy="2232025"/>
          </a:xfrm>
          <a:prstGeom prst="rect">
            <a:avLst/>
          </a:prstGeom>
        </p:spPr>
        <p:txBody>
          <a:bodyPr/>
          <a:lstStyle/>
          <a:p>
            <a:pPr eaLnBrk="1" hangingPunct="1"/>
            <a:br>
              <a:rPr lang="zh-CN" altLang="en-US" sz="3300" dirty="0" smtClean="0">
                <a:solidFill>
                  <a:srgbClr val="6861EB"/>
                </a:solidFill>
                <a:latin typeface="华文隶书" pitchFamily="2" charset="-122"/>
                <a:ea typeface="华文隶书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endParaRPr lang="zh-CN" altLang="en-US" sz="33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5936" y="5877272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5896" y="764704"/>
            <a:ext cx="1947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驿路梨花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457" name="Picture 1" descr="C:\Users\Administrator\Desktop\u=991415082,3975190748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91680" y="1916832"/>
            <a:ext cx="5904656" cy="3384376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6084168" y="119675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彭荆风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研读课文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21" name="Picture 1" descr="C:\Users\Administrator\课件图12\QQ截图2016091116490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484784"/>
            <a:ext cx="8352928" cy="3672408"/>
          </a:xfrm>
          <a:prstGeom prst="rect">
            <a:avLst/>
          </a:prstGeom>
          <a:noFill/>
        </p:spPr>
      </p:pic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4211960" y="332656"/>
            <a:ext cx="348845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引导学生分析第五部分。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043608" y="1988840"/>
            <a:ext cx="6912768" cy="24006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小说是怎样结束全篇的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具有什么样的表现力量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是引用诗句结束全篇的。引用陆游“驿路梨花处处开”的诗句结尾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既照应题目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更表明“处处”都有这样美如梨花、助人为乐的小姑娘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学习雷锋之花开遍了神州大地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大大开拓了作品的境界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深化了作品的主题。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770" name="Picture 2" descr="C:\Users\Administrator\课件图12\u=949778927,214883041&amp;fm=21&amp;gp=0_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908720"/>
            <a:ext cx="8424936" cy="5112568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115616" y="1674967"/>
            <a:ext cx="6768752" cy="37824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通过上面的分析可以体会到本文叙述故事、结构篇章具有什么样的特点和表现力量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本文不是按事件发生的顺序从解放军盖屋、梨花照料小屋写起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而是集中在一个夜晚和早晨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在记叙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住宿在小屋的得解饥疲和所见所闻当中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运用两段插叙文字表明过去的盖屋和照料小屋。通篇扣住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小屋主人是什么人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这个故事核心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先设悬念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穿插两个误会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三次深化悬念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最后才彻底解开悬念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从而构成了波澜起伏的故事情节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回环递进的结构形式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突出赞美了青年一代学习雷锋、心灵纯美的主题。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3793" name="Picture 1" descr="C:\Users\Administrator\课件图12\u=997792269,3764334052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412776"/>
            <a:ext cx="8136904" cy="3816424"/>
          </a:xfrm>
          <a:prstGeom prst="rect">
            <a:avLst/>
          </a:prstGeom>
          <a:noFill/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259632" y="1817637"/>
            <a:ext cx="666023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文中的解放军和梨花姑娘并未直接出场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而是通过其他人物的语言写出他们的行动。这运用了什么样的写人方法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本文运用这种写人方法收到了什么样的效果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本文对解放军和梨花姑娘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运用了间接描写人物的方法。运用这种写人方法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大大节省了篇幅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构成了曲折生动、波澜起伏的故事情节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有利于表达作品的主题。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83568" y="1340768"/>
            <a:ext cx="7956376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联系作品来体会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本文标题具有什么特点和作用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本文标题为“驿路梨花”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一语双关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既写小屋外边的自然界的梨花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更写小屋主人梨花姑娘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譬喻恰切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以洁白美丽的梨花喻写出梨花姑娘的鲜明形象、纯美心灵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具有深刻的象征意义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以自然界梨花的美化环境象征梨花姑娘的帮助路人。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83568" y="1340768"/>
            <a:ext cx="7920880" cy="648072"/>
          </a:xfrm>
          <a:prstGeom prst="wedgeRoundRectCallout">
            <a:avLst>
              <a:gd name="adj1" fmla="val -7159"/>
              <a:gd name="adj2" fmla="val 55651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539552" y="2348880"/>
            <a:ext cx="8136904" cy="2880320"/>
          </a:xfrm>
          <a:prstGeom prst="wedgeRoundRectCallout">
            <a:avLst>
              <a:gd name="adj1" fmla="val -3376"/>
              <a:gd name="adj2" fmla="val -55548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819" name="Picture 3" descr="C:\Users\Administrator\Desktop\QQ截图2016120814385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48064" y="4653136"/>
            <a:ext cx="3086100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1" descr="C:\Users\Administrator\Desktop\QQ截图201612070957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3" y="1052513"/>
            <a:ext cx="8280920" cy="4752975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907704" y="1955882"/>
            <a:ext cx="432048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写一篇想象作文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梨花姑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娘回娘家路过小茅屋。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49" name="Picture 1" descr="C:\Users\Administrator\Desktop\QQ截图2016120814363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91680" y="1628800"/>
            <a:ext cx="5976664" cy="2952328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1" name="Picture 2" descr="C:\Users\Administrator\课件图12\下载 (2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3861048"/>
            <a:ext cx="2089541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628800"/>
            <a:ext cx="8136904" cy="3312368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C:\Users\Administrator\Desktop\u=1931420602,4046619324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24128" y="1988840"/>
            <a:ext cx="2448272" cy="2664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611560" y="1809691"/>
            <a:ext cx="5112568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上堂课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我们梳理出了文章的段落层次、主要内容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并且研读了第一部分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今天我们继续研读接下来的段落。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研读课文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39552" y="1268760"/>
            <a:ext cx="8424936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接着看到了小屋的什么情况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写这些具有什么样的表现力量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门是从外扣着的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屋内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火塘里的灰是冷的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好多天没人住过了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门板上写着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请进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屋内大竹筒里装满了水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并且用几行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粗大的字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告诉来人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屋后边有干柴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梁上竹筒里有米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有盐巴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有辣子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表现出小屋主人真诚热情地帮助行路的人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准备得非常周到。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小说写出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在小屋中的什么情况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写这些具有什么样的表现力量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小说写出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在小屋中烧火做饭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温暖的火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喷香的米饭和滚热的洗脚水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把我们身上的疲劳、饥饿都撵走了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表现出小屋主人帮助素不相识的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解除了旅途当中的疲劳和饥饿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帮助了深山行路的人。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19872" y="188640"/>
            <a:ext cx="4572000" cy="96077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66700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由分析过的第一部分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引导学生分析第二部分。</a:t>
            </a:r>
            <a:endParaRPr lang="zh-CN" altLang="en-US" sz="2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83568" y="3645024"/>
            <a:ext cx="8064896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角矩形 14"/>
          <p:cNvSpPr/>
          <p:nvPr/>
        </p:nvSpPr>
        <p:spPr>
          <a:xfrm>
            <a:off x="467544" y="1196752"/>
            <a:ext cx="8352928" cy="237626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39552" y="3717032"/>
            <a:ext cx="8280920" cy="237626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C:\Users\Administrator\Desktop\t014666e212c3afe43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68144" y="5949280"/>
            <a:ext cx="1860302" cy="648072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2051" name="Picture 3" descr="C:\Users\Administrator\Desktop\t01df1862417d0453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3212976"/>
            <a:ext cx="1259632" cy="374612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研读课文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1032" y="1196752"/>
            <a:ext cx="8712968" cy="4248472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331640" y="1974032"/>
            <a:ext cx="6804248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饱暖以后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我们”都非常感激小屋主人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我”和老余的对话表现了什么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这在行文上起着什么样的作用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“我问老余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:‘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你猜这家主人是干什么的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?’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老余说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:‘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可能是一位守山护林的老人。’”两人猜测起了小屋主人是干什么的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既表现出对这家主人的感激之深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又在行文上照应前文设置的悬念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可能”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语气并不肯定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深化了前面设置的悬念。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研读课文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707904" y="908720"/>
            <a:ext cx="409439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引导学生分析第三部分。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9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1484784"/>
            <a:ext cx="8496944" cy="4104456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971600" y="2204864"/>
            <a:ext cx="7416824" cy="24006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瑶族老人进屋后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我”和老余的反应表现了什么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老人的反应表明了什么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这在行文上起着什么样的作用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表现出急切要向主人道谢的感激心情。老人的反应表明了把他当作主人是个误会。写出这个误会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既构成了曲折生动的情节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又在行文上再次照应前面设置的悬念。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研读课文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971600" y="1484784"/>
            <a:ext cx="7416824" cy="362587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043608" y="1556792"/>
            <a:ext cx="738031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老人述说了自己曾经打扰小屋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终于打听出小屋主人是对面山头上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名叫梨花的哈尼小姑娘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。这段语言在叙述故事上起着什么作用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表现出什么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在行文上起着什么作用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这段语言具有插叙故事的作用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表现出小屋帮助了很多行路的人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意义重大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终于打听出小屋主人名叫梨花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既表现了老人非常感激小屋主人的心情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又在行文上再次照应前面设置的悬念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似乎已经解开了这个悬念。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026" name="Picture 2" descr="C:\Users\Administrator\Desktop\t01a17401a0f9ffcb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16016" y="4437112"/>
            <a:ext cx="3134395" cy="1584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研读课文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755576" y="1556792"/>
            <a:ext cx="7920880" cy="3744416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043608" y="1844824"/>
            <a:ext cx="720080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小说写出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在这天夜里什么样的梦境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在梨树中看到梨花姑娘的梦境。表现了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对她的衷心赞美。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1267" name="Picture 3" descr="C:\Users\Administrator\Desktop\QQ截图2016120814380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12160" y="3861048"/>
            <a:ext cx="2562225" cy="1847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研读课文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851920" y="260648"/>
            <a:ext cx="348845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引导学生分析第四部分。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611560" y="705471"/>
            <a:ext cx="7992888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小说是怎样写出梨花之妹的出现的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当时是什么样的情景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写这些在行文上起着什么样的作用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是结合着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和瑶族老人的误认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写出梨花之妹的出现的。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我们正在劳动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突然梨树丛中闪出了一群哈尼小姑娘。走在前边的约莫十四五岁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……”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听这老人述说小屋主人名叫梨花的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马上想到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她一定是梨花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老人更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立即走到她们面前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弯腰行礼致谢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感谢她们盖了这间小屋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吓得小姑娘们像小雀似的蹦开了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为头的那个小姑娘赶紧摇手说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不要谢我们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不要谢我们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房子是解放军叔叔盖的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。哈尼小姑娘的出现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再次发生了一个误会。写出这个误会的发生和解开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再次照应前文设置的悬念。小姑娘讲出盖房人是解放军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但解放军为什么在这里盖房子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为什么传说梨花姑娘是小屋主人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为头的小姑娘是否就是梨花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这就在讲出了盖房的是什么人的同时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又生出了新的悬念。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95536" y="908720"/>
            <a:ext cx="8208912" cy="54006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研读课文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7" name="Picture 1" descr="C:\Users\Administrator\课件图12\QQ截图2016091116445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052736"/>
            <a:ext cx="8496944" cy="5184576"/>
          </a:xfrm>
          <a:prstGeom prst="rect">
            <a:avLst/>
          </a:prstGeom>
          <a:noFill/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755576" y="1427584"/>
            <a:ext cx="7884368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小说怎样彻底解开了悬念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这样安排具有什么样的表现意义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是由小姑娘说明原委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彻底解开悬念的。这段具有插叙作用的人物语言表明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原来是一队解放军路过这里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林中过夜淋了雨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为了方便过路人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次晨砍树割草盖起了小屋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梨花看到很受感动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就经常照料小屋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梨花出嫁以后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她的妹妹继续照料小屋。这就彻底解开了悬念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盖小屋的解放军、照料小屋的梨花和哈尼小姑娘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都是小屋的主人。这样几经曲折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最后解开悬念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并由梨花引出解放军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是雷锋同志教我们这样做的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之答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既表现出解放军在学习雷锋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又表现出哈尼小姑娘在解放军的影响下也在学习雷锋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表明了学习雷锋的人甚多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而且经久不衰。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2325</Words>
  <Application>Kingsoft Office WPP</Application>
  <PresentationFormat>全屏显示(4:3)</PresentationFormat>
  <Paragraphs>91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默认设计模板</vt:lpstr>
      <vt:lpstr>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122</cp:revision>
  <dcterms:created xsi:type="dcterms:W3CDTF">2015-11-21T07:20:00Z</dcterms:created>
  <dcterms:modified xsi:type="dcterms:W3CDTF">2017-02-07T02:44:11Z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