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tags/tag29.xml" ContentType="application/vnd.openxmlformats-officedocument.presentationml.tags+xml"/>
  <Override PartName="/ppt/tags/tag38.xml" ContentType="application/vnd.openxmlformats-officedocument.presentationml.tag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ppt/tags/tag36.xml" ContentType="application/vnd.openxmlformats-officedocument.presentationml.tags+xml"/>
  <Override PartName="/ppt/tags/tag45.xml" ContentType="application/vnd.openxmlformats-officedocument.presentationml.tags+xml"/>
  <Override PartName="/docProps/custom.xml" ContentType="application/vnd.openxmlformats-officedocument.custom-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tags/tag43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tags/tag39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docProps/app.xml" ContentType="application/vnd.openxmlformats-officedocument.extended-properties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61" r:id="rId2"/>
    <p:sldId id="264" r:id="rId3"/>
    <p:sldId id="258" r:id="rId4"/>
    <p:sldId id="268" r:id="rId5"/>
    <p:sldId id="269" r:id="rId6"/>
    <p:sldId id="270" r:id="rId7"/>
    <p:sldId id="271" r:id="rId8"/>
    <p:sldId id="272" r:id="rId9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微软雅黑" pitchFamily="34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微软雅黑" pitchFamily="34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微软雅黑" pitchFamily="34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微软雅黑" pitchFamily="34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微软雅黑" pitchFamily="34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charset="0"/>
        <a:ea typeface="微软雅黑" pitchFamily="34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charset="0"/>
        <a:ea typeface="微软雅黑" pitchFamily="34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charset="0"/>
        <a:ea typeface="微软雅黑" pitchFamily="34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charset="0"/>
        <a:ea typeface="微软雅黑" pitchFamily="34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3778" autoAdjust="0"/>
    <p:restoredTop sz="94660" autoAdjust="0"/>
  </p:normalViewPr>
  <p:slideViewPr>
    <p:cSldViewPr snapToGrid="0" showGuides="1">
      <p:cViewPr>
        <p:scale>
          <a:sx n="100" d="100"/>
          <a:sy n="100" d="100"/>
        </p:scale>
        <p:origin x="-1326" y="-882"/>
      </p:cViewPr>
      <p:guideLst>
        <p:guide orient="horz" pos="1643"/>
        <p:guide pos="287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4613" cy="7373461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defRPr/>
            </a:pPr>
            <a:fld id="{B8638E1D-44AF-46E2-858E-552D9E4ABE61}" type="datetimeFigureOut">
              <a:rPr lang="zh-CN" altLang="en-US"/>
              <a:pPr>
                <a:defRPr/>
              </a:pPr>
              <a:t>2020/9/6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微软雅黑" pitchFamily="34" charset="-122"/>
              </a:defRPr>
            </a:lvl1pPr>
          </a:lstStyle>
          <a:p>
            <a:pPr>
              <a:defRPr/>
            </a:pPr>
            <a:fld id="{47DB5792-A5B2-4568-B880-BE0B8871A8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defRPr/>
            </a:pPr>
            <a:fld id="{472529E5-BD8E-4779-A975-EF6A44D9DC20}" type="datetimeFigureOut">
              <a:rPr lang="zh-CN" altLang="en-US"/>
              <a:pPr>
                <a:defRPr/>
              </a:pPr>
              <a:t>2020/9/6 Sunday</a:t>
            </a:fld>
            <a:endParaRPr lang="zh-CN" altLang="en-US"/>
          </a:p>
        </p:txBody>
      </p:sp>
      <p:sp>
        <p:nvSpPr>
          <p:cNvPr id="11268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微软雅黑" pitchFamily="34" charset="-122"/>
              </a:defRPr>
            </a:lvl1pPr>
          </a:lstStyle>
          <a:p>
            <a:pPr>
              <a:defRPr/>
            </a:pPr>
            <a:fld id="{A041798B-75BA-4BE0-BA8E-60DFBA6962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342900" algn="l" rtl="0" eaLnBrk="0" fontAlgn="base" hangingPunct="0">
      <a:spcBef>
        <a:spcPct val="0"/>
      </a:spcBef>
      <a:spcAft>
        <a:spcPct val="0"/>
      </a:spcAft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685800" algn="l" rtl="0" eaLnBrk="0" fontAlgn="base" hangingPunct="0">
      <a:spcBef>
        <a:spcPct val="0"/>
      </a:spcBef>
      <a:spcAft>
        <a:spcPct val="0"/>
      </a:spcAft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028700" algn="l" rtl="0" eaLnBrk="0" fontAlgn="base" hangingPunct="0">
      <a:spcBef>
        <a:spcPct val="0"/>
      </a:spcBef>
      <a:spcAft>
        <a:spcPct val="0"/>
      </a:spcAft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371600" algn="l" rtl="0" eaLnBrk="0" fontAlgn="base" hangingPunct="0">
      <a:spcBef>
        <a:spcPct val="0"/>
      </a:spcBef>
      <a:spcAft>
        <a:spcPct val="0"/>
      </a:spcAft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4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4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4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4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4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4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4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4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4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4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02412" y="1941211"/>
            <a:ext cx="8139178" cy="674375"/>
          </a:xfrm>
        </p:spPr>
        <p:txBody>
          <a:bodyPr rIns="19050" anchor="t">
            <a:noAutofit/>
          </a:bodyPr>
          <a:lstStyle>
            <a:lvl1pPr algn="ctr">
              <a:defRPr sz="4100" b="0" spc="45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02412" y="2674620"/>
            <a:ext cx="8139178" cy="713238"/>
          </a:xfrm>
        </p:spPr>
        <p:txBody>
          <a:bodyPr tIns="28575" rIns="57150" bIns="28575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150" normalizeH="0" baseline="0">
                <a:solidFill>
                  <a:schemeClr val="tx1"/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AB887-D7BA-42F2-B29D-E5FCC51D3C33}" type="datetimeFigureOut">
              <a:rPr lang="zh-CN" altLang="en-US"/>
              <a:pPr>
                <a:defRPr/>
              </a:pPr>
              <a:t>2020/9/6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930FE5-B9CE-4EA1-81C4-E50D8D4C73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02448" y="714381"/>
            <a:ext cx="8139178" cy="378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58909C-793D-4D39-A655-592FE092D622}" type="datetimeFigureOut">
              <a:rPr lang="zh-CN" altLang="en-US"/>
              <a:pPr>
                <a:defRPr/>
              </a:pPr>
              <a:t>2020/9/6 Sunday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2F9ED-EED5-4341-8481-01CD798A83D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1941211"/>
            <a:ext cx="8139178" cy="674375"/>
          </a:xfrm>
        </p:spPr>
        <p:txBody>
          <a:bodyPr rIns="19050" rtlCol="0" anchor="t">
            <a:noAutofit/>
          </a:bodyPr>
          <a:lstStyle>
            <a:lvl1pPr marL="0" marR="0" algn="ctr" defTabSz="685800" rtl="0" eaLnBrk="1" fontAlgn="auto" latinLnBrk="0" hangingPunct="1">
              <a:lnSpc>
                <a:spcPct val="100000"/>
              </a:lnSpc>
              <a:buNone/>
              <a:defRPr kumimoji="0" lang="zh-CN" altLang="en-US" sz="4100" b="0" i="0" u="none" strike="noStrike" kern="1200" cap="none" spc="45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 smtClean="0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346B51-192B-4B84-ADC6-FCA72BB97061}" type="datetimeFigureOut">
              <a:rPr lang="zh-CN" altLang="en-US"/>
              <a:pPr>
                <a:defRPr/>
              </a:pPr>
              <a:t>2020/9/6 Sunday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6872B9-CA28-4425-B815-671CF9237B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4000"/>
            <a:ext cx="8139178" cy="486000"/>
          </a:xfrm>
        </p:spPr>
        <p:txBody>
          <a:bodyPr rtlCol="0">
            <a:noAutofit/>
          </a:bodyPr>
          <a:lstStyle>
            <a:lvl1pPr marL="0" marR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412" y="972000"/>
            <a:ext cx="8139178" cy="3781016"/>
          </a:xfrm>
        </p:spPr>
        <p:txBody>
          <a:bodyPr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294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</a:p>
          <a:p>
            <a:pPr lvl="1"/>
            <a:r>
              <a:rPr noProof="1">
                <a:sym typeface="+mn-ea"/>
              </a:rPr>
              <a:t>第二级</a:t>
            </a:r>
          </a:p>
          <a:p>
            <a:pPr lvl="2"/>
            <a:r>
              <a:rPr noProof="1">
                <a:sym typeface="+mn-ea"/>
              </a:rPr>
              <a:t>第三级</a:t>
            </a:r>
          </a:p>
          <a:p>
            <a:pPr lvl="3"/>
            <a:r>
              <a:rPr noProof="1">
                <a:sym typeface="+mn-ea"/>
              </a:rPr>
              <a:t>第四级</a:t>
            </a:r>
          </a:p>
          <a:p>
            <a:pPr lvl="4"/>
            <a:r>
              <a:rPr noProof="1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6E3C5-CD4C-4DCB-84B9-A73245A73D97}" type="datetimeFigureOut">
              <a:rPr lang="zh-CN" altLang="en-US"/>
              <a:pPr>
                <a:defRPr/>
              </a:pPr>
              <a:t>2020/9/6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25342B-A5B8-46F2-81DA-D179347B23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48" y="2856548"/>
            <a:ext cx="8139178" cy="468634"/>
          </a:xfrm>
        </p:spPr>
        <p:txBody>
          <a:bodyPr rIns="47625" anchor="t">
            <a:noAutofit/>
          </a:bodyPr>
          <a:lstStyle>
            <a:lvl1pPr>
              <a:defRPr sz="2700" b="0" u="none" strike="noStrike" kern="1200" cap="none" spc="225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02444" y="3383757"/>
            <a:ext cx="8139178" cy="808489"/>
          </a:xfrm>
        </p:spPr>
        <p:txBody>
          <a:bodyPr tIns="28575" rIns="57150" bIns="28575">
            <a:noAutofit/>
          </a:bodyPr>
          <a:lstStyle>
            <a:lvl1pPr marL="0" indent="0" eaLnBrk="1" fontAlgn="auto" latinLnBrk="0" hangingPunct="1">
              <a:buNone/>
              <a:defRPr kumimoji="0" lang="zh-CN" altLang="en-US" sz="1200" b="0" i="0" u="none" strike="noStrike" kern="1200" cap="none" spc="113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345614-BC67-4A92-8295-81B217CEA204}" type="datetimeFigureOut">
              <a:rPr lang="zh-CN" altLang="en-US"/>
              <a:pPr>
                <a:defRPr/>
              </a:pPr>
              <a:t>2020/9/6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04559-3424-4051-B99F-A9B476D07F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4000"/>
            <a:ext cx="8139178" cy="486000"/>
          </a:xfrm>
        </p:spPr>
        <p:txBody>
          <a:bodyPr rtlCol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2447" y="972000"/>
            <a:ext cx="3962432" cy="3780000"/>
          </a:xfrm>
        </p:spPr>
        <p:txBody>
          <a:bodyPr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294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</a:p>
          <a:p>
            <a:pPr lvl="1"/>
            <a:r>
              <a:rPr noProof="1">
                <a:sym typeface="+mn-ea"/>
              </a:rPr>
              <a:t>第二级</a:t>
            </a:r>
          </a:p>
          <a:p>
            <a:pPr lvl="2"/>
            <a:r>
              <a:rPr noProof="1">
                <a:sym typeface="+mn-ea"/>
              </a:rPr>
              <a:t>第三级</a:t>
            </a:r>
          </a:p>
          <a:p>
            <a:pPr lvl="3"/>
            <a:r>
              <a:rPr noProof="1">
                <a:sym typeface="+mn-ea"/>
              </a:rPr>
              <a:t>第四级</a:t>
            </a:r>
          </a:p>
          <a:p>
            <a:pPr lvl="4"/>
            <a:r>
              <a:rPr noProof="1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158" y="972000"/>
            <a:ext cx="3962432" cy="3780000"/>
          </a:xfrm>
        </p:spPr>
        <p:txBody>
          <a:bodyPr>
            <a:noAutofit/>
          </a:bodyPr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CD194C-451A-4E42-9AFE-276E1B54D870}" type="datetimeFigureOut">
              <a:rPr lang="zh-CN" altLang="en-US"/>
              <a:pPr>
                <a:defRPr/>
              </a:pPr>
              <a:t>2020/9/6 Sunday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2824E9-D8E3-413B-9143-2E13988283D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4000"/>
            <a:ext cx="8139178" cy="486000"/>
          </a:xfrm>
        </p:spPr>
        <p:txBody>
          <a:bodyPr rtlCol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02447" y="972001"/>
            <a:ext cx="3962432" cy="285752"/>
          </a:xfrm>
        </p:spPr>
        <p:txBody>
          <a:bodyPr tIns="28575" rIns="57150" bIns="28575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150" normalizeH="0" baseline="0">
                <a:solidFill>
                  <a:schemeClr val="tx1"/>
                </a:solidFill>
                <a:uFillTx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444" y="1341782"/>
            <a:ext cx="3962400" cy="3414176"/>
          </a:xfrm>
        </p:spPr>
        <p:txBody>
          <a:bodyPr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294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</a:p>
          <a:p>
            <a:pPr lvl="1"/>
            <a:r>
              <a:rPr noProof="1">
                <a:sym typeface="+mn-ea"/>
              </a:rPr>
              <a:t>第二级</a:t>
            </a:r>
          </a:p>
          <a:p>
            <a:pPr lvl="2"/>
            <a:r>
              <a:rPr noProof="1">
                <a:sym typeface="+mn-ea"/>
              </a:rPr>
              <a:t>第三级</a:t>
            </a:r>
          </a:p>
          <a:p>
            <a:pPr lvl="3"/>
            <a:r>
              <a:rPr noProof="1">
                <a:sym typeface="+mn-ea"/>
              </a:rPr>
              <a:t>第四级</a:t>
            </a:r>
          </a:p>
          <a:p>
            <a:pPr lvl="4"/>
            <a:r>
              <a:rPr noProof="1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76812" y="972001"/>
            <a:ext cx="3962432" cy="285752"/>
          </a:xfrm>
        </p:spPr>
        <p:txBody>
          <a:bodyPr tIns="28575" rIns="57150" bIns="28575" rtlCol="0">
            <a:noAutofit/>
          </a:bodyPr>
          <a:lstStyle>
            <a:lvl1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>
                <a:sym typeface="+mn-ea"/>
              </a:rPr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2" y="1341782"/>
            <a:ext cx="3962432" cy="3414176"/>
          </a:xfrm>
        </p:spPr>
        <p:txBody>
          <a:bodyPr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294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</a:p>
          <a:p>
            <a:pPr lvl="1"/>
            <a:r>
              <a:rPr noProof="1">
                <a:sym typeface="+mn-ea"/>
              </a:rPr>
              <a:t>第二级</a:t>
            </a:r>
          </a:p>
          <a:p>
            <a:pPr lvl="2"/>
            <a:r>
              <a:rPr noProof="1">
                <a:sym typeface="+mn-ea"/>
              </a:rPr>
              <a:t>第三级</a:t>
            </a:r>
          </a:p>
          <a:p>
            <a:pPr lvl="3"/>
            <a:r>
              <a:rPr noProof="1">
                <a:sym typeface="+mn-ea"/>
              </a:rPr>
              <a:t>第四级</a:t>
            </a:r>
          </a:p>
          <a:p>
            <a:pPr lvl="4"/>
            <a:r>
              <a:rPr noProof="1">
                <a:sym typeface="+mn-ea"/>
              </a:rPr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01327-333F-48C6-A856-5FAEEAF756EA}" type="datetimeFigureOut">
              <a:rPr lang="zh-CN" altLang="en-US"/>
              <a:pPr>
                <a:defRPr/>
              </a:pPr>
              <a:t>2020/9/6 Sunday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03A42-DA80-4C00-8691-D1FC23525B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1C4A5-80CE-4F11-B90F-2EFE7E73A7B2}" type="datetimeFigureOut">
              <a:rPr lang="zh-CN" altLang="en-US"/>
              <a:pPr>
                <a:defRPr/>
              </a:pPr>
              <a:t>2020/9/6 Sunday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C478C-0508-4150-A012-9817FB75BB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FA4600-AC4C-4EDC-AE93-A41381EF42A4}" type="datetimeFigureOut">
              <a:rPr lang="zh-CN" altLang="en-US"/>
              <a:pPr>
                <a:defRPr/>
              </a:pPr>
              <a:t>2020/9/6 Sunday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5A8903-A852-4D03-B405-D5947F573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02447" y="972000"/>
            <a:ext cx="3962432" cy="3780000"/>
          </a:xfrm>
        </p:spPr>
        <p:txBody>
          <a:bodyPr rtlCol="0">
            <a:noAutofit/>
          </a:bodyPr>
          <a:lstStyle>
            <a:lvl1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294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lang="zh-CN" altLang="en-US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79194" y="972000"/>
            <a:ext cx="3962432" cy="3780000"/>
          </a:xfrm>
        </p:spPr>
        <p:txBody>
          <a:bodyPr rtlCol="0">
            <a:norm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3504A3-604C-44B1-BA0B-85ED85A50154}" type="datetimeFigureOut">
              <a:rPr lang="zh-CN" altLang="en-US"/>
              <a:pPr>
                <a:defRPr/>
              </a:pPr>
              <a:t>2020/9/6 Sunday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577996-4D05-40CB-80BE-67C93D98EF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928351" y="714382"/>
            <a:ext cx="713238" cy="4041680"/>
          </a:xfrm>
        </p:spPr>
        <p:txBody>
          <a:bodyPr vert="eaVert" rtlCol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2444" y="714376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E80C7-460C-498F-B92E-3FF92AE3084D}" type="datetimeFigureOut">
              <a:rPr lang="zh-CN" altLang="en-US"/>
              <a:pPr>
                <a:defRPr/>
              </a:pPr>
              <a:t>2020/9/6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402C05-42B3-4F79-93B2-6596E0AFB2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13"/>
            </p:custDataLst>
          </p:nvPr>
        </p:nvSpPr>
        <p:spPr bwMode="auto">
          <a:xfrm>
            <a:off x="502444" y="323850"/>
            <a:ext cx="8139113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6200" tIns="28575" rIns="57150" bIns="285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  <p:custDataLst>
              <p:tags r:id="rId14"/>
            </p:custDataLst>
          </p:nvPr>
        </p:nvSpPr>
        <p:spPr bwMode="auto">
          <a:xfrm>
            <a:off x="502444" y="971550"/>
            <a:ext cx="8139113" cy="3780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6200" tIns="0" rIns="61913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59606" y="4762500"/>
            <a:ext cx="2025254" cy="236935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fontAlgn="auto">
              <a:defRPr sz="9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F78EF36-793A-42C6-BF99-A4C7A7EECDEA}" type="datetimeFigureOut">
              <a:rPr lang="zh-CN" altLang="en-US"/>
              <a:pPr>
                <a:defRPr/>
              </a:pPr>
              <a:t>2020/9/6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87291" y="4762500"/>
            <a:ext cx="2969419" cy="236935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fontAlgn="auto">
              <a:defRPr sz="900" noProof="1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457950" y="4762500"/>
            <a:ext cx="2025254" cy="236935"/>
          </a:xfrm>
          <a:prstGeom prst="rect">
            <a:avLst/>
          </a:prstGeom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normAutofit/>
          </a:bodyPr>
          <a:lstStyle>
            <a:lvl1pPr algn="r">
              <a:defRPr sz="900" smtClean="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7745BABA-0825-4D94-A680-27C26A6A3D0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defRPr/>
            </a:pPr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100" b="1" kern="1200" spc="15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itchFamily="34" charset="0"/>
          <a:ea typeface="微软雅黑" pitchFamily="34" charset="-122"/>
        </a:defRPr>
      </a:lvl5pPr>
      <a:lvl6pPr marL="342900"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itchFamily="34" charset="0"/>
          <a:ea typeface="微软雅黑" pitchFamily="34" charset="-122"/>
        </a:defRPr>
      </a:lvl6pPr>
      <a:lvl7pPr marL="685800"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itchFamily="34" charset="0"/>
          <a:ea typeface="微软雅黑" pitchFamily="34" charset="-122"/>
        </a:defRPr>
      </a:lvl7pPr>
      <a:lvl8pPr marL="1028700"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itchFamily="34" charset="0"/>
          <a:ea typeface="微软雅黑" pitchFamily="34" charset="-122"/>
        </a:defRPr>
      </a:lvl8pPr>
      <a:lvl9pPr marL="1371600"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itchFamily="34" charset="0"/>
          <a:ea typeface="微软雅黑" pitchFamily="34" charset="-122"/>
        </a:defRPr>
      </a:lvl9pPr>
    </p:titleStyle>
    <p:bodyStyle>
      <a:lvl1pPr marL="171450" indent="-171450" algn="l" rtl="0" eaLnBrk="0" fontAlgn="base" hangingPunct="0">
        <a:lnSpc>
          <a:spcPct val="130000"/>
        </a:lnSpc>
        <a:spcBef>
          <a:spcPct val="0"/>
        </a:spcBef>
        <a:spcAft>
          <a:spcPts val="750"/>
        </a:spcAft>
        <a:buFont typeface="Arial" charset="0"/>
        <a:buChar char="•"/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130000"/>
        </a:lnSpc>
        <a:spcBef>
          <a:spcPct val="0"/>
        </a:spcBef>
        <a:spcAft>
          <a:spcPts val="750"/>
        </a:spcAft>
        <a:buFont typeface="Arial" charset="0"/>
        <a:buChar char="•"/>
        <a:tabLst>
          <a:tab pos="1207294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130000"/>
        </a:lnSpc>
        <a:spcBef>
          <a:spcPct val="0"/>
        </a:spcBef>
        <a:spcAft>
          <a:spcPts val="750"/>
        </a:spcAft>
        <a:buFont typeface="Arial" charset="0"/>
        <a:buChar char="•"/>
        <a:tabLst>
          <a:tab pos="1207294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130000"/>
        </a:lnSpc>
        <a:spcBef>
          <a:spcPct val="0"/>
        </a:spcBef>
        <a:spcAft>
          <a:spcPts val="750"/>
        </a:spcAft>
        <a:buFont typeface="Arial" charset="0"/>
        <a:buChar char="•"/>
        <a:tabLst>
          <a:tab pos="1207294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130000"/>
        </a:lnSpc>
        <a:spcBef>
          <a:spcPct val="0"/>
        </a:spcBef>
        <a:spcAft>
          <a:spcPts val="750"/>
        </a:spcAft>
        <a:buFont typeface="Arial" charset="0"/>
        <a:buChar char="•"/>
        <a:tabLst>
          <a:tab pos="1207294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 noChangeArrowheads="1"/>
          </p:cNvSpPr>
          <p:nvPr/>
        </p:nvSpPr>
        <p:spPr bwMode="auto">
          <a:xfrm>
            <a:off x="1316831" y="1638300"/>
            <a:ext cx="6521054" cy="1025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 anchor="b"/>
          <a:lstStyle/>
          <a:p>
            <a:pPr algn="ctr">
              <a:lnSpc>
                <a:spcPct val="90000"/>
              </a:lnSpc>
            </a:pPr>
            <a:r>
              <a:rPr lang="zh-CN" altLang="en-US" sz="4500" dirty="0">
                <a:latin typeface="黑体" pitchFamily="49" charset="-122"/>
                <a:ea typeface="黑体" pitchFamily="49" charset="-122"/>
              </a:rPr>
              <a:t>习作：笔尖流出的故事</a:t>
            </a:r>
          </a:p>
        </p:txBody>
      </p:sp>
      <p:sp>
        <p:nvSpPr>
          <p:cNvPr id="2051" name="文本框 2"/>
          <p:cNvSpPr txBox="1">
            <a:spLocks noChangeArrowheads="1"/>
          </p:cNvSpPr>
          <p:nvPr/>
        </p:nvSpPr>
        <p:spPr bwMode="auto">
          <a:xfrm>
            <a:off x="2813447" y="673894"/>
            <a:ext cx="3261122" cy="345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dirty="0">
                <a:latin typeface="方正姚体" pitchFamily="2" charset="-122"/>
                <a:ea typeface="方正姚体" pitchFamily="2" charset="-122"/>
              </a:rPr>
              <a:t>统编教材六年级上册第四单元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858" y="3638074"/>
            <a:ext cx="9149715" cy="1571625"/>
          </a:xfrm>
          <a:prstGeom prst="rect">
            <a:avLst/>
          </a:prstGeom>
          <a:effectLst>
            <a:softEdge rad="5969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/>
          <p:nvPr/>
        </p:nvGraphicFramePr>
        <p:xfrm>
          <a:off x="1221581" y="1340644"/>
          <a:ext cx="6887528" cy="16416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22120"/>
                <a:gridCol w="1720215"/>
                <a:gridCol w="1721644"/>
                <a:gridCol w="1723549"/>
              </a:tblGrid>
              <a:tr h="54292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0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篇目</a:t>
                      </a:r>
                      <a:endParaRPr lang="en-US" altLang="en-US" sz="2100" b="0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0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主要人物</a:t>
                      </a:r>
                      <a:endParaRPr lang="en-US" altLang="en-US" sz="2100" b="0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0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环境</a:t>
                      </a:r>
                      <a:endParaRPr lang="en-US" altLang="en-US" sz="2100" b="0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0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情节</a:t>
                      </a:r>
                      <a:endParaRPr lang="en-US" altLang="en-US" sz="2100" b="0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3399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0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《桥》</a:t>
                      </a:r>
                      <a:endParaRPr lang="en-US" altLang="en-US" sz="2100" b="0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0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100" b="0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0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100" b="0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0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100" b="0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531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0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《穷人》</a:t>
                      </a:r>
                      <a:endParaRPr lang="en-US" altLang="en-US" sz="2100" b="0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0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100" b="0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0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100" b="0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100" b="0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661988" y="275035"/>
            <a:ext cx="2489597" cy="39171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>
            <a:spAutoFit/>
          </a:bodyPr>
          <a:lstStyle/>
          <a:p>
            <a:pPr algn="ctr" fontAlgn="auto">
              <a:defRPr/>
            </a:pPr>
            <a:r>
              <a:rPr lang="zh-CN" altLang="en-US" sz="2100" noProof="1">
                <a:latin typeface="Calibri" panose="020F0502020204030204" charset="0"/>
                <a:ea typeface="宋体" panose="02010600030101010101" pitchFamily="2" charset="-122"/>
              </a:rPr>
              <a:t>填写下表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858" y="3638074"/>
            <a:ext cx="9149715" cy="1571625"/>
          </a:xfrm>
          <a:prstGeom prst="rect">
            <a:avLst/>
          </a:prstGeom>
          <a:effectLst>
            <a:softEdge rad="596900"/>
          </a:effec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内容占位符 2"/>
          <p:cNvSpPr>
            <a:spLocks noGrp="1" noChangeArrowheads="1"/>
          </p:cNvSpPr>
          <p:nvPr>
            <p:ph idx="1"/>
          </p:nvPr>
        </p:nvSpPr>
        <p:spPr>
          <a:xfrm>
            <a:off x="931069" y="681038"/>
            <a:ext cx="7421166" cy="2632472"/>
          </a:xfrm>
        </p:spPr>
        <p:txBody>
          <a:bodyPr/>
          <a:lstStyle/>
          <a:p>
            <a:pPr marL="0" indent="0" fontAlgn="base">
              <a:lnSpc>
                <a:spcPct val="16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smtClean="0">
                <a:solidFill>
                  <a:srgbClr val="404040"/>
                </a:solidFill>
                <a:latin typeface="楷体" pitchFamily="49" charset="-122"/>
                <a:ea typeface="楷体" pitchFamily="49" charset="-122"/>
                <a:sym typeface="微软雅黑" pitchFamily="34" charset="-122"/>
              </a:rPr>
              <a:t>   </a:t>
            </a:r>
            <a:r>
              <a:rPr sz="2400" dirty="0" smtClean="0">
                <a:solidFill>
                  <a:srgbClr val="404040"/>
                </a:solidFill>
                <a:latin typeface="楷体" pitchFamily="49" charset="-122"/>
                <a:ea typeface="楷体" pitchFamily="49" charset="-122"/>
                <a:sym typeface="微软雅黑" pitchFamily="34" charset="-122"/>
              </a:rPr>
              <a:t>《桥》一课中对洪水的描写，交代了故事发生的背景，渲染了紧张的气氛，推动了故事情节的发展，烘托出了老支书冷静果断、铁面无私、舍己为人的感人形象。</a:t>
            </a:r>
          </a:p>
        </p:txBody>
      </p:sp>
      <p:pic>
        <p:nvPicPr>
          <p:cNvPr id="4097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66198" y="3313748"/>
            <a:ext cx="9249251" cy="1924526"/>
          </a:xfrm>
          <a:prstGeom prst="rect">
            <a:avLst/>
          </a:prstGeom>
          <a:noFill/>
          <a:ln w="9525">
            <a:noFill/>
          </a:ln>
          <a:effectLst>
            <a:reflection stA="45000" endPos="65000" dir="5400000" sy="-100000" algn="bl" rotWithShape="0"/>
            <a:softEdge rad="571500"/>
          </a:effectLst>
        </p:spPr>
      </p:pic>
      <p:sp>
        <p:nvSpPr>
          <p:cNvPr id="100" name="文本框 99"/>
          <p:cNvSpPr txBox="1"/>
          <p:nvPr/>
        </p:nvSpPr>
        <p:spPr>
          <a:xfrm>
            <a:off x="661987" y="275035"/>
            <a:ext cx="1319213" cy="39171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>
            <a:spAutoFit/>
          </a:bodyPr>
          <a:lstStyle/>
          <a:p>
            <a:pPr algn="ctr" fontAlgn="auto">
              <a:defRPr/>
            </a:pPr>
            <a:r>
              <a:rPr lang="zh-CN" altLang="en-US" sz="2100" noProof="1">
                <a:latin typeface="Calibri" panose="020F0502020204030204" charset="0"/>
                <a:ea typeface="宋体" panose="02010600030101010101" pitchFamily="2" charset="-122"/>
              </a:rPr>
              <a:t>例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内容占位符 2"/>
          <p:cNvSpPr>
            <a:spLocks noGrp="1" noChangeArrowheads="1"/>
          </p:cNvSpPr>
          <p:nvPr>
            <p:ph idx="1"/>
          </p:nvPr>
        </p:nvSpPr>
        <p:spPr>
          <a:xfrm>
            <a:off x="931069" y="681038"/>
            <a:ext cx="7421166" cy="2632472"/>
          </a:xfrm>
        </p:spPr>
        <p:txBody>
          <a:bodyPr/>
          <a:lstStyle/>
          <a:p>
            <a:pPr marL="0" indent="0" fontAlgn="base">
              <a:lnSpc>
                <a:spcPct val="16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smtClean="0">
                <a:solidFill>
                  <a:srgbClr val="404040"/>
                </a:solidFill>
                <a:latin typeface="楷体" pitchFamily="49" charset="-122"/>
                <a:ea typeface="楷体" pitchFamily="49" charset="-122"/>
                <a:sym typeface="微软雅黑" pitchFamily="34" charset="-122"/>
              </a:rPr>
              <a:t>   </a:t>
            </a:r>
            <a:r>
              <a:rPr sz="2400" dirty="0" smtClean="0">
                <a:solidFill>
                  <a:srgbClr val="404040"/>
                </a:solidFill>
                <a:latin typeface="楷体" pitchFamily="49" charset="-122"/>
                <a:ea typeface="楷体" pitchFamily="49" charset="-122"/>
                <a:sym typeface="微软雅黑" pitchFamily="34" charset="-122"/>
              </a:rPr>
              <a:t>《穷人》一文中，桑娜担心出海的丈夫、抱回邻居西蒙的两个孩子、害怕被丈夫责怪，情节起伏波折，人物内心矛盾纠结，真实而又深刻地表现了桑娜的勤劳、体贴与善良的美好品质。</a:t>
            </a:r>
          </a:p>
        </p:txBody>
      </p:sp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lum bright="20000"/>
          </a:blip>
          <a:srcRect/>
          <a:stretch>
            <a:fillRect/>
          </a:stretch>
        </p:blipFill>
        <p:spPr bwMode="auto">
          <a:xfrm>
            <a:off x="0" y="3496733"/>
            <a:ext cx="9144000" cy="1646766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100" name="文本框 99"/>
          <p:cNvSpPr txBox="1"/>
          <p:nvPr/>
        </p:nvSpPr>
        <p:spPr>
          <a:xfrm>
            <a:off x="661987" y="275035"/>
            <a:ext cx="1319213" cy="39171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>
            <a:spAutoFit/>
          </a:bodyPr>
          <a:lstStyle/>
          <a:p>
            <a:pPr algn="ctr" fontAlgn="auto">
              <a:defRPr/>
            </a:pPr>
            <a:r>
              <a:rPr lang="zh-CN" altLang="en-US" sz="2100" noProof="1">
                <a:latin typeface="Calibri" panose="020F0502020204030204" charset="0"/>
                <a:ea typeface="宋体" panose="02010600030101010101" pitchFamily="2" charset="-122"/>
              </a:rPr>
              <a:t>例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内容占位符 2"/>
          <p:cNvSpPr>
            <a:spLocks noGrp="1" noChangeArrowheads="1"/>
          </p:cNvSpPr>
          <p:nvPr>
            <p:ph idx="1"/>
          </p:nvPr>
        </p:nvSpPr>
        <p:spPr>
          <a:xfrm>
            <a:off x="931069" y="681038"/>
            <a:ext cx="7421166" cy="2632472"/>
          </a:xfrm>
        </p:spPr>
        <p:txBody>
          <a:bodyPr/>
          <a:lstStyle/>
          <a:p>
            <a:pPr marL="0" indent="0" fontAlgn="base">
              <a:lnSpc>
                <a:spcPct val="16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smtClean="0">
                <a:solidFill>
                  <a:srgbClr val="404040"/>
                </a:solidFill>
                <a:latin typeface="楷体" pitchFamily="49" charset="-122"/>
                <a:ea typeface="楷体" pitchFamily="49" charset="-122"/>
                <a:sym typeface="微软雅黑" pitchFamily="34" charset="-122"/>
              </a:rPr>
              <a:t>   </a:t>
            </a:r>
            <a:r>
              <a:rPr sz="2400" dirty="0" smtClean="0">
                <a:solidFill>
                  <a:srgbClr val="404040"/>
                </a:solidFill>
                <a:latin typeface="楷体" pitchFamily="49" charset="-122"/>
                <a:ea typeface="楷体" pitchFamily="49" charset="-122"/>
                <a:sym typeface="微软雅黑" pitchFamily="34" charset="-122"/>
              </a:rPr>
              <a:t>环境：开满丁香花的校园</a:t>
            </a:r>
          </a:p>
          <a:p>
            <a:pPr marL="0" indent="0" fontAlgn="base">
              <a:lnSpc>
                <a:spcPct val="160000"/>
              </a:lnSpc>
              <a:spcBef>
                <a:spcPct val="0"/>
              </a:spcBef>
              <a:buNone/>
              <a:defRPr/>
            </a:pPr>
            <a:r>
              <a:rPr sz="2400" dirty="0" smtClean="0">
                <a:solidFill>
                  <a:srgbClr val="404040"/>
                </a:solidFill>
                <a:latin typeface="楷体" pitchFamily="49" charset="-122"/>
                <a:ea typeface="楷体" pitchFamily="49" charset="-122"/>
                <a:sym typeface="微软雅黑" pitchFamily="34" charset="-122"/>
              </a:rPr>
              <a:t>   人物：淘气包张明</a:t>
            </a:r>
          </a:p>
          <a:p>
            <a:pPr marL="0" indent="0" fontAlgn="base">
              <a:lnSpc>
                <a:spcPct val="160000"/>
              </a:lnSpc>
              <a:spcBef>
                <a:spcPct val="0"/>
              </a:spcBef>
              <a:buNone/>
              <a:defRPr/>
            </a:pPr>
            <a:r>
              <a:rPr sz="2400" dirty="0" smtClean="0">
                <a:solidFill>
                  <a:srgbClr val="404040"/>
                </a:solidFill>
                <a:latin typeface="楷体" pitchFamily="49" charset="-122"/>
                <a:ea typeface="楷体" pitchFamily="49" charset="-122"/>
                <a:sym typeface="微软雅黑" pitchFamily="34" charset="-122"/>
              </a:rPr>
              <a:t>         雷厉风行的班长王寒冰</a:t>
            </a:r>
          </a:p>
          <a:p>
            <a:pPr marL="0" indent="0" fontAlgn="base">
              <a:lnSpc>
                <a:spcPct val="160000"/>
              </a:lnSpc>
              <a:spcBef>
                <a:spcPct val="0"/>
              </a:spcBef>
              <a:buNone/>
              <a:defRPr/>
            </a:pPr>
            <a:r>
              <a:rPr sz="2400" dirty="0" smtClean="0">
                <a:solidFill>
                  <a:srgbClr val="404040"/>
                </a:solidFill>
                <a:latin typeface="楷体" pitchFamily="49" charset="-122"/>
                <a:ea typeface="楷体" pitchFamily="49" charset="-122"/>
                <a:sym typeface="微软雅黑" pitchFamily="34" charset="-122"/>
              </a:rPr>
              <a:t>         充满活力的年轻班主任李军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765" y="3506153"/>
            <a:ext cx="3098483" cy="1677829"/>
          </a:xfrm>
          <a:prstGeom prst="rect">
            <a:avLst/>
          </a:prstGeom>
          <a:effectLst>
            <a:softEdge rad="406400"/>
          </a:effectLst>
        </p:spPr>
      </p:pic>
      <p:sp>
        <p:nvSpPr>
          <p:cNvPr id="100" name="文本框 99"/>
          <p:cNvSpPr txBox="1"/>
          <p:nvPr/>
        </p:nvSpPr>
        <p:spPr>
          <a:xfrm>
            <a:off x="661987" y="275035"/>
            <a:ext cx="1319213" cy="39171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>
            <a:spAutoFit/>
          </a:bodyPr>
          <a:lstStyle/>
          <a:p>
            <a:pPr algn="ctr" fontAlgn="auto">
              <a:defRPr/>
            </a:pPr>
            <a:r>
              <a:rPr lang="zh-CN" altLang="en-US" sz="2100" noProof="1">
                <a:latin typeface="Calibri" panose="020F0502020204030204" charset="0"/>
                <a:ea typeface="宋体" panose="02010600030101010101" pitchFamily="2" charset="-122"/>
              </a:rPr>
              <a:t>例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内容占位符 2"/>
          <p:cNvSpPr>
            <a:spLocks noGrp="1" noChangeArrowheads="1"/>
          </p:cNvSpPr>
          <p:nvPr>
            <p:ph idx="1"/>
          </p:nvPr>
        </p:nvSpPr>
        <p:spPr>
          <a:xfrm>
            <a:off x="931069" y="873919"/>
            <a:ext cx="7421166" cy="2632472"/>
          </a:xfrm>
        </p:spPr>
        <p:txBody>
          <a:bodyPr/>
          <a:lstStyle/>
          <a:p>
            <a:pPr marL="0" indent="0" fontAlgn="base">
              <a:lnSpc>
                <a:spcPct val="16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smtClean="0">
                <a:solidFill>
                  <a:srgbClr val="404040"/>
                </a:solidFill>
                <a:latin typeface="楷体" pitchFamily="49" charset="-122"/>
                <a:ea typeface="楷体" pitchFamily="49" charset="-122"/>
                <a:sym typeface="微软雅黑" pitchFamily="34" charset="-122"/>
              </a:rPr>
              <a:t>   </a:t>
            </a:r>
            <a:r>
              <a:rPr sz="2400" dirty="0" smtClean="0">
                <a:solidFill>
                  <a:srgbClr val="404040"/>
                </a:solidFill>
                <a:latin typeface="楷体" pitchFamily="49" charset="-122"/>
                <a:ea typeface="楷体" pitchFamily="49" charset="-122"/>
                <a:sym typeface="微软雅黑" pitchFamily="34" charset="-122"/>
              </a:rPr>
              <a:t>人物形象如何定位？</a:t>
            </a:r>
          </a:p>
          <a:p>
            <a:pPr marL="0" indent="0" fontAlgn="base">
              <a:lnSpc>
                <a:spcPct val="160000"/>
              </a:lnSpc>
              <a:spcBef>
                <a:spcPct val="0"/>
              </a:spcBef>
              <a:buNone/>
              <a:defRPr/>
            </a:pPr>
            <a:r>
              <a:rPr sz="2400" dirty="0" smtClean="0">
                <a:solidFill>
                  <a:srgbClr val="404040"/>
                </a:solidFill>
                <a:latin typeface="楷体" pitchFamily="49" charset="-122"/>
                <a:ea typeface="楷体" pitchFamily="49" charset="-122"/>
                <a:sym typeface="微软雅黑" pitchFamily="34" charset="-122"/>
              </a:rPr>
              <a:t>   情节是否能够表现人物形象？</a:t>
            </a:r>
          </a:p>
          <a:p>
            <a:pPr marL="0" indent="0" fontAlgn="base">
              <a:lnSpc>
                <a:spcPct val="160000"/>
              </a:lnSpc>
              <a:spcBef>
                <a:spcPct val="0"/>
              </a:spcBef>
              <a:buNone/>
              <a:defRPr/>
            </a:pPr>
            <a:r>
              <a:rPr sz="2400" dirty="0" smtClean="0">
                <a:solidFill>
                  <a:srgbClr val="404040"/>
                </a:solidFill>
                <a:latin typeface="楷体" pitchFamily="49" charset="-122"/>
                <a:ea typeface="楷体" pitchFamily="49" charset="-122"/>
                <a:sym typeface="微软雅黑" pitchFamily="34" charset="-122"/>
              </a:rPr>
              <a:t>   人物、情节与环境的贴合度怎样？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765" y="3506153"/>
            <a:ext cx="3098483" cy="1677829"/>
          </a:xfrm>
          <a:prstGeom prst="rect">
            <a:avLst/>
          </a:prstGeom>
          <a:effectLst>
            <a:softEdge rad="406400"/>
          </a:effectLst>
        </p:spPr>
      </p:pic>
      <p:sp>
        <p:nvSpPr>
          <p:cNvPr id="100" name="文本框 99"/>
          <p:cNvSpPr txBox="1"/>
          <p:nvPr/>
        </p:nvSpPr>
        <p:spPr>
          <a:xfrm>
            <a:off x="661988" y="275035"/>
            <a:ext cx="2489597" cy="39171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>
            <a:spAutoFit/>
          </a:bodyPr>
          <a:lstStyle/>
          <a:p>
            <a:pPr algn="ctr" fontAlgn="auto">
              <a:defRPr/>
            </a:pPr>
            <a:r>
              <a:rPr lang="zh-CN" altLang="en-US" sz="2100" noProof="1">
                <a:latin typeface="Calibri" panose="020F0502020204030204" charset="0"/>
                <a:ea typeface="宋体" panose="02010600030101010101" pitchFamily="2" charset="-122"/>
              </a:rPr>
              <a:t>问题支架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内容占位符 2"/>
          <p:cNvSpPr>
            <a:spLocks noGrp="1" noChangeArrowheads="1"/>
          </p:cNvSpPr>
          <p:nvPr>
            <p:ph idx="1"/>
          </p:nvPr>
        </p:nvSpPr>
        <p:spPr>
          <a:xfrm>
            <a:off x="931069" y="873919"/>
            <a:ext cx="7421166" cy="2632472"/>
          </a:xfrm>
        </p:spPr>
        <p:txBody>
          <a:bodyPr/>
          <a:lstStyle/>
          <a:p>
            <a:pPr marL="0" indent="0" fontAlgn="base">
              <a:lnSpc>
                <a:spcPct val="16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smtClean="0">
                <a:solidFill>
                  <a:srgbClr val="404040"/>
                </a:solidFill>
                <a:latin typeface="楷体" pitchFamily="49" charset="-122"/>
                <a:ea typeface="楷体" pitchFamily="49" charset="-122"/>
                <a:sym typeface="微软雅黑" pitchFamily="34" charset="-122"/>
              </a:rPr>
              <a:t>   </a:t>
            </a:r>
            <a:r>
              <a:rPr sz="2400" dirty="0" smtClean="0">
                <a:solidFill>
                  <a:srgbClr val="404040"/>
                </a:solidFill>
                <a:latin typeface="楷体" pitchFamily="49" charset="-122"/>
                <a:ea typeface="楷体" pitchFamily="49" charset="-122"/>
                <a:sym typeface="微软雅黑" pitchFamily="34" charset="-122"/>
              </a:rPr>
              <a:t>问题1：主人公的“愿望”是什么？</a:t>
            </a:r>
          </a:p>
          <a:p>
            <a:pPr marL="0" indent="0" fontAlgn="base">
              <a:lnSpc>
                <a:spcPct val="160000"/>
              </a:lnSpc>
              <a:spcBef>
                <a:spcPct val="0"/>
              </a:spcBef>
              <a:buNone/>
              <a:defRPr/>
            </a:pPr>
            <a:r>
              <a:rPr sz="2400" dirty="0" smtClean="0">
                <a:solidFill>
                  <a:srgbClr val="404040"/>
                </a:solidFill>
                <a:latin typeface="楷体" pitchFamily="49" charset="-122"/>
                <a:ea typeface="楷体" pitchFamily="49" charset="-122"/>
                <a:sym typeface="微软雅黑" pitchFamily="34" charset="-122"/>
              </a:rPr>
              <a:t>   问题2：他的“阻碍”是什么？</a:t>
            </a:r>
          </a:p>
          <a:p>
            <a:pPr marL="0" indent="0" fontAlgn="base">
              <a:lnSpc>
                <a:spcPct val="160000"/>
              </a:lnSpc>
              <a:spcBef>
                <a:spcPct val="0"/>
              </a:spcBef>
              <a:buNone/>
              <a:defRPr/>
            </a:pPr>
            <a:r>
              <a:rPr sz="2400" dirty="0" smtClean="0">
                <a:solidFill>
                  <a:srgbClr val="404040"/>
                </a:solidFill>
                <a:latin typeface="楷体" pitchFamily="49" charset="-122"/>
                <a:ea typeface="楷体" pitchFamily="49" charset="-122"/>
                <a:sym typeface="微软雅黑" pitchFamily="34" charset="-122"/>
              </a:rPr>
              <a:t>   问题3：他如何“努力”？</a:t>
            </a:r>
          </a:p>
          <a:p>
            <a:pPr marL="0" indent="0" fontAlgn="base">
              <a:lnSpc>
                <a:spcPct val="160000"/>
              </a:lnSpc>
              <a:spcBef>
                <a:spcPct val="0"/>
              </a:spcBef>
              <a:buNone/>
              <a:defRPr/>
            </a:pPr>
            <a:r>
              <a:rPr sz="2400" dirty="0" smtClean="0">
                <a:solidFill>
                  <a:srgbClr val="404040"/>
                </a:solidFill>
                <a:latin typeface="楷体" pitchFamily="49" charset="-122"/>
                <a:ea typeface="楷体" pitchFamily="49" charset="-122"/>
                <a:sym typeface="微软雅黑" pitchFamily="34" charset="-122"/>
              </a:rPr>
              <a:t>   问题4：故事中的“意外”是什么？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661988" y="275035"/>
            <a:ext cx="2489597" cy="39241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>
            <a:spAutoFit/>
          </a:bodyPr>
          <a:lstStyle/>
          <a:p>
            <a:pPr algn="ctr" fontAlgn="auto">
              <a:defRPr/>
            </a:pPr>
            <a:r>
              <a:rPr lang="en-US" altLang="zh-CN" sz="2100" noProof="1">
                <a:latin typeface="Calibri" panose="020F0502020204030204" charset="0"/>
                <a:ea typeface="宋体" panose="02010600030101010101" pitchFamily="2" charset="-122"/>
              </a:rPr>
              <a:t>“</a:t>
            </a:r>
            <a:r>
              <a:rPr lang="zh-CN" altLang="en-US" sz="2100" noProof="1">
                <a:latin typeface="Calibri" panose="020F0502020204030204" charset="0"/>
                <a:ea typeface="宋体" panose="02010600030101010101" pitchFamily="2" charset="-122"/>
              </a:rPr>
              <a:t>愿望</a:t>
            </a:r>
            <a:r>
              <a:rPr lang="en-US" altLang="zh-CN" sz="2100" noProof="1">
                <a:latin typeface="Calibri" panose="020F0502020204030204" charset="0"/>
                <a:ea typeface="宋体" panose="02010600030101010101" pitchFamily="2" charset="-122"/>
              </a:rPr>
              <a:t>”</a:t>
            </a:r>
            <a:r>
              <a:rPr lang="zh-CN" altLang="en-US" sz="2100" noProof="1">
                <a:latin typeface="Calibri" panose="020F0502020204030204" charset="0"/>
                <a:ea typeface="宋体" panose="02010600030101010101" pitchFamily="2" charset="-122"/>
              </a:rPr>
              <a:t>之梯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45580" y="1452086"/>
            <a:ext cx="2544128" cy="3816668"/>
          </a:xfrm>
          <a:prstGeom prst="rect">
            <a:avLst/>
          </a:prstGeom>
          <a:effectLst>
            <a:softEdge rad="508000"/>
          </a:effec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/>
          <p:nvPr/>
        </p:nvGraphicFramePr>
        <p:xfrm>
          <a:off x="1221581" y="1340644"/>
          <a:ext cx="6339841" cy="115966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80273"/>
                <a:gridCol w="4159568"/>
              </a:tblGrid>
              <a:tr h="590550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2100" b="0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故事名</a:t>
                      </a: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2100" b="0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最欣赏的地方</a:t>
                      </a: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9119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0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《           》</a:t>
                      </a:r>
                      <a:endParaRPr lang="en-US" altLang="en-US" sz="2100" b="0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0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100" b="0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661988" y="275035"/>
            <a:ext cx="2489597" cy="39171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>
            <a:spAutoFit/>
          </a:bodyPr>
          <a:lstStyle/>
          <a:p>
            <a:pPr algn="ctr" fontAlgn="auto">
              <a:defRPr/>
            </a:pPr>
            <a:r>
              <a:rPr lang="zh-CN" altLang="en-US" sz="2100" noProof="1">
                <a:latin typeface="Calibri" panose="020F0502020204030204" charset="0"/>
                <a:ea typeface="宋体" panose="02010600030101010101" pitchFamily="2" charset="-122"/>
              </a:rPr>
              <a:t>我最喜欢的故事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1926" y="3343276"/>
            <a:ext cx="8800148" cy="1922621"/>
          </a:xfrm>
          <a:prstGeom prst="rect">
            <a:avLst/>
          </a:prstGeom>
          <a:effectLst>
            <a:softEdge rad="609600"/>
          </a:effec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</Words>
  <Application>WPS 演示</Application>
  <PresentationFormat>全屏显示(16:9)</PresentationFormat>
  <Paragraphs>37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Arial</vt:lpstr>
      <vt:lpstr>微软雅黑</vt:lpstr>
      <vt:lpstr>黑体</vt:lpstr>
      <vt:lpstr>方正姚体</vt:lpstr>
      <vt:lpstr>楷体</vt:lpstr>
      <vt:lpstr>宋体</vt:lpstr>
      <vt:lpstr>Calibri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lbx777</cp:lastModifiedBy>
  <cp:revision>36</cp:revision>
  <dcterms:created xsi:type="dcterms:W3CDTF">2019-06-19T02:08:00Z</dcterms:created>
  <dcterms:modified xsi:type="dcterms:W3CDTF">2020-09-05T17:32:49Z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2052-11.1.0.8894</vt:lpwstr>
  </property>
</Properties>
</file>