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75" r:id="rId8"/>
    <p:sldId id="276" r:id="rId9"/>
    <p:sldId id="260" r:id="rId10"/>
    <p:sldId id="277" r:id="rId11"/>
    <p:sldId id="278" r:id="rId12"/>
    <p:sldId id="279" r:id="rId13"/>
    <p:sldId id="280" r:id="rId14"/>
    <p:sldId id="265" r:id="rId15"/>
    <p:sldId id="281" r:id="rId16"/>
    <p:sldId id="266" r:id="rId17"/>
    <p:sldId id="282" r:id="rId18"/>
    <p:sldId id="283" r:id="rId19"/>
    <p:sldId id="284" r:id="rId20"/>
    <p:sldId id="285"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4D0FFF-61D5-4EDC-933C-DF47A7DE71C4}"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942570-A8EB-48F2-B611-1E93EF33DB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D0FFF-61D5-4EDC-933C-DF47A7DE71C4}"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942570-A8EB-48F2-B611-1E93EF33DB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80" r:id="rId29"/>
    <p:sldLayoutId id="2147483881" r:id="rId30"/>
    <p:sldLayoutId id="2147483882" r:id="rId31"/>
    <p:sldLayoutId id="2147483840" r:id="rId32"/>
    <p:sldLayoutId id="2147483841" r:id="rId33"/>
    <p:sldLayoutId id="2147483839" r:id="rId34"/>
    <p:sldLayoutId id="2147483844" r:id="rId35"/>
    <p:sldLayoutId id="2147483847" r:id="rId3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8.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30.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31.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20.xml"/><Relationship Id="rId5" Type="http://schemas.openxmlformats.org/officeDocument/2006/relationships/image" Target="../media/image7.jpeg"/><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441904129"/>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147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从那个夜晚我懂得了隐藏温暖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在凛冽的寒风中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身体那点温暖正一步步退守到一个隐秘的有时连我自己都难以找到的深远处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我把这点隐深的温暖节俭地用于此后多年的爱情生活。我的亲人们说我是个很冷的人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我把仅有的温暖全给了你们。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这段话含蓄深沉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充满了暖暖的人间温情。从被冻坏一条腿以后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作者彻底认识了寒冷的厉害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从而也形成了对困难与挫折的深刻认识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一个人去盲目地对付巨大的困难与挫折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其实是作无谓牺牲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一个人要懂得积蓄自己的力量来应对生活中的困难与挫折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对自己的终身伴侣更要懂得相濡以沫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要用全部的爱去温暖他人。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身体那点温暖正一步步退守到一个隐秘的有时连我自己都难以找到的深远处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运用拟人手法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传神地写出了在寒风凛冽之时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生命力的顽强和坚韧。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写出了作者对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的珍视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令人耳目一新。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699408"/>
            <a:ext cx="8240464" cy="3681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445421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许多年后有一股寒风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从我自以为火热温暖的从未被寒冷浸入的内心深处阵阵袭来时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我才发现穿再厚的棉衣也没用了。生命本身有一个冬天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它已经来临。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这种深刻的人生哲理来自作者真切的生命体验。自然之冬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再严寒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还是可以抗拒的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如多加棉衣保暖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多吃脂类储存能量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多烤火或用气取暖。随着条件的改善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寒冷越来越不可怕了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它是可以对付的。可作为人自身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的确也像大自然一样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存在一个生命之冬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人总要面临衰老、死亡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这是不以人的意志为转移的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是无可奈何的事情。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924944"/>
            <a:ext cx="8240464" cy="2915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076583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一个人老的时候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是那么渴望春天来临。尽管春天来了她没有一片要抽芽的叶子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没有半瓣要开放的花朵。春天只是来到大地上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来到别人的生命中。但她还是渴望春天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她害怕寒冷。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这段话运用了象征手法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象征着幸福、人生中的顺境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是一种美好的企盼。姑妈和母亲等临近生命冬天的人是一样的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虽然她们眼前没有多少幸福时光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却企盼其他的人少一些困难与挫折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多一些顺境和幸福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看到他人幸福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也是最大的幸福。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一片要抽芽的叶子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半瓣要开放的花朵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比喻生动形象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暗示姑妈在寒风的进逼中走到了生命的尽头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字里行间弥漫着对个体孤独无助的生存状态的巨大悲伤。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15050"/>
            <a:ext cx="8240464" cy="3111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5220098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我围抱着火炉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烤热着漫长一生的一个时刻。我知道这一时刻之外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我其余的岁月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我的亲人们的岁月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远在屋外的大雪中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被寒风吹彻。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这段诗化的文字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蕴藏着深刻的哲理和深沉的情感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写出了生存境遇的恶劣和生命的痛苦与无奈。现实生活中的某一阶段可能会是温暖的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但冷酷的现实生活仍然摆在我们面前。亲人们的生存状态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现在还没有完全改变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他们还在孤独地生存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依然经历寒风吹彻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他们还需努力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还需被帮助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还需反省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才能走过冬天。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212976"/>
            <a:ext cx="8240464"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494113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贯串始终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你认为这种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在文中有哪几层内涵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寒冷一方面源自生存环境的恶劣和物质的极度匮乏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使生命裸露于寒风的淫威下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无法抵御寒冷的摧残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低劣的生存状态也最大限度地驱散了人间的温情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使生命饱受冷漠和孤独的煎熬。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巨大的生存压力使父亲根本无暇顾及一个十四岁少年在寒风肆虐的荒漠独行时所体验到的凄楚和绝望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他给予儿子的只是一句略带责备口气的询问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十四岁的孩子居然已经学会了独自品味自己的伤痛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贫寒使亲人间的温情消遁于无形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所以年老多病的姑妈一直没有等到母亲带来的温暖。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12719" y="2166414"/>
            <a:ext cx="8406098" cy="3902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作者对生命的态度真是这样悲观无奈吗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文中是否还存在一些温暖而积极的东西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作者对人的生存境遇、对生命的态度大致是悲观和认命的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但在悲凉的底色上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作者仍然没有放弃对生命美好的追求和向往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文中仍然存在一些温暖的文字和情感的亮色。比如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文章第二段写作者围着火炉思考人和事情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就分明暗示了作者对生活的喜爱和期待。文中提到作者想象天热的时候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母亲带领孩子过河去看望姑妈的情景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也反映了作者对充满温情的生活的向往。还有文章多次表达了作者对亲人和他人的关爱和深情。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564904"/>
            <a:ext cx="8240464" cy="2952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952004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在作者的笔下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冬天的酷寒是自然现象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而肆虐的寒风却能冻死人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这里通过对中国特定历史时期、特定农村现实的展示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表现了作者对生活中的冷漠、不幸、苦难等进行的深刻思考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还蕴含着作者珍爱生命、希望走出人生冬天的美好愿望。这一曲生命苦难的悲歌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哀而不伤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富有张力。请围绕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拥抱苦难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681641"/>
            <a:ext cx="8128000" cy="3748719"/>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en-US" altLang="zh-CN" sz="2200">
                <a:solidFill>
                  <a:srgbClr val="000000"/>
                </a:solidFill>
                <a:ea typeface="NEU-BZ-S92"/>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名人名言</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天将降大任于是人也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必先苦其心志</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劳其筋骨</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饿其体肤</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空乏其身</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行拂乱其所为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所以动心忍性</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曾益其所不能。</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孟子</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患难困苦</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是磨炼人格之最高学校。</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梁启超</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任何新生事物的成长都是要经过艰难曲折的。在社会主义事业中</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要想不经过艰难曲折</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不付出极大努力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总是一帆风顺</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容易得到成功</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这种想法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只是幻想。</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毛泽东</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有困难是坏事也是好事</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困难会逼着人想办法</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困难环境能锻炼出人才来</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因此</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应该迎着困难前进。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徐特</a:t>
            </a:r>
            <a:r>
              <a:rPr lang="zh-CN" altLang="en-US" sz="220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立</a:t>
            </a:r>
            <a:endParaRPr lang="zh-CN" altLang="en-US" sz="2200"/>
          </a:p>
        </p:txBody>
      </p:sp>
    </p:spTree>
    <p:extLst>
      <p:ext uri="{BB962C8B-B14F-4D97-AF65-F5344CB8AC3E}">
        <p14:creationId xmlns:p14="http://schemas.microsoft.com/office/powerpoint/2010/main" xmlns="" val="7713130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1236"/>
            <a:ext cx="8128000" cy="2489528"/>
          </a:xfrm>
          <a:prstGeom prst="rect">
            <a:avLst/>
          </a:prstGeom>
        </p:spPr>
        <p:txBody>
          <a:bodyPr>
            <a:spAutoFit/>
          </a:bodyPr>
          <a:lstStyle/>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世界上的事情永远不是绝对的</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结果完全因人而异。苦难对于天才是一块垫脚石</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对能干的人是一笔财富</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对弱者是万丈深渊。</a:t>
            </a:r>
            <a:endPar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indent="266700" eaLnBrk="0" hangingPunct="0">
              <a:lnSpc>
                <a:spcPct val="120000"/>
              </a:lnSpc>
              <a:tabLst>
                <a:tab pos="1028700" algn="l"/>
                <a:tab pos="1851025" algn="l"/>
                <a:tab pos="2538413" algn="l"/>
                <a:tab pos="3222625" algn="l"/>
              </a:tabLst>
            </a:pPr>
            <a:r>
              <a:rPr lang="en-US" altLang="zh-CN" sz="220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巴尔扎克</a:t>
            </a:r>
            <a:endParaRPr lang="zh-CN" altLang="en-US" sz="2200"/>
          </a:p>
          <a:p>
            <a:pPr lvl="0" indent="266700" eaLnBrk="0" hangingPunct="0">
              <a:lnSpc>
                <a:spcPct val="120000"/>
              </a:lnSpc>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如果在这个世界上必须有苦难存在</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那就让它存在吧。但总应该留下一线光明。至少留下一点希望的闪光</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以促使人类中较高尚的部分</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怀着希望</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不停地奋斗</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以减轻这种苦难。</a:t>
            </a:r>
            <a:r>
              <a:rPr lang="en-US" altLang="zh-CN" sz="2200">
                <a:solidFill>
                  <a:srgbClr val="000000"/>
                </a:solidFill>
                <a:ea typeface="宋体" panose="02010600030101010101" pitchFamily="2" charset="-122"/>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爱默生</a:t>
            </a:r>
            <a:endParaRPr lang="zh-CN" altLang="en-US" sz="2200"/>
          </a:p>
        </p:txBody>
      </p:sp>
    </p:spTree>
    <p:extLst>
      <p:ext uri="{BB962C8B-B14F-4D97-AF65-F5344CB8AC3E}">
        <p14:creationId xmlns:p14="http://schemas.microsoft.com/office/powerpoint/2010/main" xmlns="" val="3864804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典型事例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在法国里昂的一次宴会上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一幅古希腊的油画引起了人们的兴趣和争论。一方说该画表现的是古希腊神话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另一方则说该画描绘的是希腊历史。双方越吵越激烈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无法平息。主人转身找他的一个仆人来解释这幅画。使客人们大为惊讶的是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仆人的说法是那样地清晰明了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那样地具有说服力。客人都深为折服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纷纷打听他毕业于哪所学校。仆人回答说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我在很多学校学习过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我学习时间最长、收益最大的是苦难。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这位仆人以其智慧和成就震惊了整个欧洲。他就是法国最伟大的天才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卢梭。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5902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072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刘亮程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刘亮程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新疆沙湾县人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当代散文家。他出生在沙漠边缘的一个小村庄里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长大后种过地、放过羊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当过十几年乡农机管理员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一直坚持创作诗歌和散文。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年出版散文集《一个人的村庄》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引起巨大反响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第二届冯牧文学奖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文学新人奖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世纪最后的文学景观。还著有诗集《晒晒黄沙梁的太阳》、散文集《风中的院门》、图文集《库车》等。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08.eps" descr="id:2147488961;FounderCES"/>
          <p:cNvPicPr/>
          <p:nvPr/>
        </p:nvPicPr>
        <p:blipFill>
          <a:blip r:embed="rId4"/>
          <a:stretch>
            <a:fillRect/>
          </a:stretch>
        </p:blipFill>
        <p:spPr>
          <a:xfrm>
            <a:off x="3923928" y="1279646"/>
            <a:ext cx="1368152" cy="181210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精彩语段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要把苦难变成人生的财富是有条件的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那就是你必须彻底战胜苦难。苦难本身并没有价值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它的价值是人赋予的。说苦难是人生的一笔财富的人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必须能够从经历的苦难中总结出宝贵的人生经验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并靠这些经验彻底战胜苦难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最终获得成功。而一个失败的人只会让别人产生怜悯和同情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哪有资格奢谈苦难是人生的财富。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人们都羡慕那光彩夺目的珍珠的美丽和价值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却很少有人留意蚌那漫长的苦难经历。然而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如果你就是那个含珠的蚌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你就必须忍受沙砾的磨砺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才能让点点晶莹的泪滴凝成光彩夺目的珍珠。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节选自《感谢折磨你的人》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34159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刘亮程前三十多年生活在古尔班通古特沙漠边缘沙湾县的一个小村庄里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这里物质极度贫困的、人畜共居的村庄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房子被风吹旧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太阳将人和牲畜晒老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所有事物都按自然的意志伸叶展枝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。作者的成名作散文集《一个人的村庄》多取材于此。作者在书中不慌不忙地叙述着一种人类久违的自然生存环境。一月平均气温在零下十几至零下二十几度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大雪纷飞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寒风怒吼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是这里常见的气候环境。刘亮程对冬天寒风的体验可谓深入骨髓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几十年在寒风中的挣扎与对个体的苦难哲理性的思考熔铸成了这篇冷峻而凝重的《寒风吹彻》。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8463568"/>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70488306"/>
              </p:ext>
            </p:extLst>
          </p:nvPr>
        </p:nvGraphicFramePr>
        <p:xfrm>
          <a:off x="755650" y="1316038"/>
          <a:ext cx="8096250" cy="4462462"/>
        </p:xfrm>
        <a:graphic>
          <a:graphicData uri="http://schemas.openxmlformats.org/presentationml/2006/ole">
            <p:oleObj spid="_x0000_s3075" name="文档" r:id="rId5" imgW="3839157" imgH="2116458" progId="Word.Document.12">
              <p:embed/>
            </p:oleObj>
          </a:graphicData>
        </a:graphic>
      </p:graphicFrame>
      <p:sp>
        <p:nvSpPr>
          <p:cNvPr id="5" name="矩形 4"/>
          <p:cNvSpPr/>
          <p:nvPr/>
        </p:nvSpPr>
        <p:spPr>
          <a:xfrm>
            <a:off x="1353412" y="170080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0166" y="170080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19672" y="216880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91880" y="216880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93932" y="2636912"/>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62456" y="3112504"/>
            <a:ext cx="4393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86066" y="3573016"/>
            <a:ext cx="4393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39952" y="285672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63888" y="3381736"/>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50388" y="398657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27531" y="4448592"/>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70108" y="397242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91880" y="444086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24100" y="487049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10915" y="5371588"/>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12382" y="4893870"/>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23268" y="5403774"/>
            <a:ext cx="12023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4"/>
                                        </p:tgtEl>
                                      </p:cBhvr>
                                    </p:animEffect>
                                    <p:set>
                                      <p:cBhvr>
                                        <p:cTn id="8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74248626"/>
              </p:ext>
            </p:extLst>
          </p:nvPr>
        </p:nvGraphicFramePr>
        <p:xfrm>
          <a:off x="755650" y="1844824"/>
          <a:ext cx="8132763" cy="3560763"/>
        </p:xfrm>
        <a:graphic>
          <a:graphicData uri="http://schemas.openxmlformats.org/presentationml/2006/ole">
            <p:oleObj spid="_x0000_s4099" name="文档" r:id="rId5" imgW="3864734" imgH="1685461" progId="Word.Document.12">
              <p:embed/>
            </p:oleObj>
          </a:graphicData>
        </a:graphic>
      </p:graphicFrame>
      <p:sp>
        <p:nvSpPr>
          <p:cNvPr id="5" name="矩形 4"/>
          <p:cNvSpPr/>
          <p:nvPr/>
        </p:nvSpPr>
        <p:spPr>
          <a:xfrm>
            <a:off x="1205698" y="220486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35696" y="277004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8612" y="220486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7264" y="277004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42884" y="3573016"/>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79712" y="4138194"/>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58637" y="465976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80522" y="3573016"/>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90590" y="4149080"/>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45292" y="4659762"/>
            <a:ext cx="288032"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95974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悄无声息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静悄悄的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听不到任何声音。指非常寂静。悄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说不出。名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纷纷扬扬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雪、花、叶等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飘洒得多而杂乱。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刺骨地寒冷。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蜗居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一般比喻窄小的住所。在本文中用作动词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指像蜗牛缩进壳中一样深居简出。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杯水车薪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用一杯水去救一车着了火的柴草。比喻无济于事。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498751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漠不关心</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漠然置之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三十岁的我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似乎对这个冬天的来临</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漠不关心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却又好像一直在倾听落雪的声音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期待着又一场雪悄无声息地覆盖村庄和田野。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巨大的垃圾场紧临村民生活区和鱼塘、良田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有关部门却</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漠然置之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二者都有对人和事物态度冷淡的意思。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漠然置之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放在一边不理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85860" y="2759156"/>
            <a:ext cx="11303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06140" y="357777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7238" y="397660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305356"/>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72452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暗淡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黯淡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我静坐在屋子里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火炉上烤着几片馍馍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一小碟咸菜放在炉旁的木凳上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屋里光线</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暗淡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非制造业指数创十年来新高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但今年前景仍然</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黯淡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二者都指不明朗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也都可指色彩昏暗。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指光色昏暗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不鲜艳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黯淡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主要指心理暗淡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或比喻没有希望。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杯水车薪</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九牛一毛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我的一小炉火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对这个贫寒一生的人来说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显然</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杯水车薪</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罚款只是暴利中的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九牛一毛</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二者都指数量少。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杯水车薪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强调这点数量无济于事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九牛一毛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比喻极大数量中微不足道的一部分。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94044" y="218309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915285"/>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99110" y="4188352"/>
            <a:ext cx="11412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7214" y="4592014"/>
            <a:ext cx="114124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4964473"/>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63124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71288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雪落在那些年雪落过的地方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我已经不注意它们了。比落雪更重要的事情开始降临到生活中。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一年年的寒冬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一年年地来临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作者已经习以为常了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他深深地感悟到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不仅自然界有冬季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每到冬季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万物凋零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大地肃杀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一些生命会相继死去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人生中也有生命的冬天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人总是要因疾病或衰老而死亡。作者虽才到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可他分明感到生命的冬天已经悄然来临。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Q09.eps" descr="id:2147488989;FounderCES"/>
          <p:cNvPicPr/>
          <p:nvPr/>
        </p:nvPicPr>
        <p:blipFill>
          <a:blip r:embed="rId5"/>
          <a:stretch>
            <a:fillRect/>
          </a:stretch>
        </p:blipFill>
        <p:spPr>
          <a:xfrm>
            <a:off x="3335729" y="1174980"/>
            <a:ext cx="2028359" cy="1535405"/>
          </a:xfrm>
          <a:prstGeom prst="rect">
            <a:avLst/>
          </a:prstGeom>
        </p:spPr>
      </p:pic>
      <p:sp>
        <p:nvSpPr>
          <p:cNvPr id="7" name="矩形 6"/>
          <p:cNvSpPr/>
          <p:nvPr/>
        </p:nvSpPr>
        <p:spPr>
          <a:xfrm>
            <a:off x="395536" y="3513268"/>
            <a:ext cx="8240464" cy="1787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TotalTime>
  <Words>2168</Words>
  <Application>Microsoft Office PowerPoint</Application>
  <PresentationFormat>全屏显示(4:3)</PresentationFormat>
  <Paragraphs>109</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2016-09-16T16:01:55Z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