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89.xml" ContentType="application/vnd.openxmlformats-officedocument.presentationml.slide+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2" r:id="rId2"/>
  </p:sldMasterIdLst>
  <p:notesMasterIdLst>
    <p:notesMasterId r:id="rId125"/>
  </p:notesMasterIdLst>
  <p:sldIdLst>
    <p:sldId id="607" r:id="rId3"/>
    <p:sldId id="365" r:id="rId4"/>
    <p:sldId id="366" r:id="rId5"/>
    <p:sldId id="369" r:id="rId6"/>
    <p:sldId id="371" r:id="rId7"/>
    <p:sldId id="372" r:id="rId8"/>
    <p:sldId id="374" r:id="rId9"/>
    <p:sldId id="375" r:id="rId10"/>
    <p:sldId id="377" r:id="rId11"/>
    <p:sldId id="380" r:id="rId12"/>
    <p:sldId id="381" r:id="rId13"/>
    <p:sldId id="383" r:id="rId14"/>
    <p:sldId id="384" r:id="rId15"/>
    <p:sldId id="386" r:id="rId16"/>
    <p:sldId id="388" r:id="rId17"/>
    <p:sldId id="391" r:id="rId18"/>
    <p:sldId id="393" r:id="rId19"/>
    <p:sldId id="395" r:id="rId20"/>
    <p:sldId id="396" r:id="rId21"/>
    <p:sldId id="397" r:id="rId22"/>
    <p:sldId id="399" r:id="rId23"/>
    <p:sldId id="400" r:id="rId24"/>
    <p:sldId id="402" r:id="rId25"/>
    <p:sldId id="404" r:id="rId26"/>
    <p:sldId id="407" r:id="rId27"/>
    <p:sldId id="410" r:id="rId28"/>
    <p:sldId id="413" r:id="rId29"/>
    <p:sldId id="414" r:id="rId30"/>
    <p:sldId id="417" r:id="rId31"/>
    <p:sldId id="419" r:id="rId32"/>
    <p:sldId id="422" r:id="rId33"/>
    <p:sldId id="424" r:id="rId34"/>
    <p:sldId id="425" r:id="rId35"/>
    <p:sldId id="426" r:id="rId36"/>
    <p:sldId id="427" r:id="rId37"/>
    <p:sldId id="429" r:id="rId38"/>
    <p:sldId id="430" r:id="rId39"/>
    <p:sldId id="432" r:id="rId40"/>
    <p:sldId id="433" r:id="rId41"/>
    <p:sldId id="435" r:id="rId42"/>
    <p:sldId id="438" r:id="rId43"/>
    <p:sldId id="439" r:id="rId44"/>
    <p:sldId id="441" r:id="rId45"/>
    <p:sldId id="442" r:id="rId46"/>
    <p:sldId id="445" r:id="rId47"/>
    <p:sldId id="447" r:id="rId48"/>
    <p:sldId id="448" r:id="rId49"/>
    <p:sldId id="450" r:id="rId50"/>
    <p:sldId id="452" r:id="rId51"/>
    <p:sldId id="453" r:id="rId52"/>
    <p:sldId id="455" r:id="rId53"/>
    <p:sldId id="457" r:id="rId54"/>
    <p:sldId id="458" r:id="rId55"/>
    <p:sldId id="460" r:id="rId56"/>
    <p:sldId id="461" r:id="rId57"/>
    <p:sldId id="463" r:id="rId58"/>
    <p:sldId id="464" r:id="rId59"/>
    <p:sldId id="466" r:id="rId60"/>
    <p:sldId id="469" r:id="rId61"/>
    <p:sldId id="472" r:id="rId62"/>
    <p:sldId id="475" r:id="rId63"/>
    <p:sldId id="478" r:id="rId64"/>
    <p:sldId id="479" r:id="rId65"/>
    <p:sldId id="480" r:id="rId66"/>
    <p:sldId id="482" r:id="rId67"/>
    <p:sldId id="484" r:id="rId68"/>
    <p:sldId id="487" r:id="rId69"/>
    <p:sldId id="489" r:id="rId70"/>
    <p:sldId id="491" r:id="rId71"/>
    <p:sldId id="494" r:id="rId72"/>
    <p:sldId id="495" r:id="rId73"/>
    <p:sldId id="497" r:id="rId74"/>
    <p:sldId id="500" r:id="rId75"/>
    <p:sldId id="503" r:id="rId76"/>
    <p:sldId id="506" r:id="rId77"/>
    <p:sldId id="508" r:id="rId78"/>
    <p:sldId id="511" r:id="rId79"/>
    <p:sldId id="513" r:id="rId80"/>
    <p:sldId id="515" r:id="rId81"/>
    <p:sldId id="517" r:id="rId82"/>
    <p:sldId id="520" r:id="rId83"/>
    <p:sldId id="521" r:id="rId84"/>
    <p:sldId id="523" r:id="rId85"/>
    <p:sldId id="524" r:id="rId86"/>
    <p:sldId id="526" r:id="rId87"/>
    <p:sldId id="529" r:id="rId88"/>
    <p:sldId id="531" r:id="rId89"/>
    <p:sldId id="532" r:id="rId90"/>
    <p:sldId id="534" r:id="rId91"/>
    <p:sldId id="537" r:id="rId92"/>
    <p:sldId id="538" r:id="rId93"/>
    <p:sldId id="540" r:id="rId94"/>
    <p:sldId id="543" r:id="rId95"/>
    <p:sldId id="544" r:id="rId96"/>
    <p:sldId id="546" r:id="rId97"/>
    <p:sldId id="549" r:id="rId98"/>
    <p:sldId id="552" r:id="rId99"/>
    <p:sldId id="555" r:id="rId100"/>
    <p:sldId id="557" r:id="rId101"/>
    <p:sldId id="559" r:id="rId102"/>
    <p:sldId id="560" r:id="rId103"/>
    <p:sldId id="562" r:id="rId104"/>
    <p:sldId id="565" r:id="rId105"/>
    <p:sldId id="568" r:id="rId106"/>
    <p:sldId id="571" r:id="rId107"/>
    <p:sldId id="574" r:id="rId108"/>
    <p:sldId id="575" r:id="rId109"/>
    <p:sldId id="577" r:id="rId110"/>
    <p:sldId id="578" r:id="rId111"/>
    <p:sldId id="580" r:id="rId112"/>
    <p:sldId id="583" r:id="rId113"/>
    <p:sldId id="586" r:id="rId114"/>
    <p:sldId id="589" r:id="rId115"/>
    <p:sldId id="590" r:id="rId116"/>
    <p:sldId id="591" r:id="rId117"/>
    <p:sldId id="593" r:id="rId118"/>
    <p:sldId id="594" r:id="rId119"/>
    <p:sldId id="596" r:id="rId120"/>
    <p:sldId id="598" r:id="rId121"/>
    <p:sldId id="601" r:id="rId122"/>
    <p:sldId id="602" r:id="rId123"/>
    <p:sldId id="604" r:id="rId124"/>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0343" autoAdjust="0"/>
  </p:normalViewPr>
  <p:slideViewPr>
    <p:cSldViewPr>
      <p:cViewPr>
        <p:scale>
          <a:sx n="50" d="100"/>
          <a:sy n="50" d="100"/>
        </p:scale>
        <p:origin x="-2142" y="-1056"/>
      </p:cViewPr>
      <p:guideLst>
        <p:guide orient="horz" pos="2127"/>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theme" Target="theme/theme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5" Type="http://schemas.openxmlformats.org/officeDocument/2006/relationships/image" Target="../media/image8.wmf"/><Relationship Id="rId4"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userDrawn="1"/>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userDrawn="1"/>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3.xml"/><Relationship Id="rId3" Type="http://schemas.openxmlformats.org/officeDocument/2006/relationships/slideLayout" Target="../slideLayouts/slideLayout3.xml"/><Relationship Id="rId7" Type="http://schemas.openxmlformats.org/officeDocument/2006/relationships/slide" Target="../slides/slide80.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 Target="../slides/slide2.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6.xml"/><Relationship Id="rId7" Type="http://schemas.openxmlformats.org/officeDocument/2006/relationships/image" Target="../media/image1.jpe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theme" Target="../theme/theme2.xml"/><Relationship Id="rId5" Type="http://schemas.openxmlformats.org/officeDocument/2006/relationships/slideLayout" Target="../slideLayouts/slideLayout8.xml"/><Relationship Id="rId4" Type="http://schemas.openxmlformats.org/officeDocument/2006/relationships/slideLayout" Target="../slideLayouts/slideLayout7.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6"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7"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7"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hf sldNum="0"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8"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9"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8.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8.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45.xml"/><Relationship Id="rId7" Type="http://schemas.openxmlformats.org/officeDocument/2006/relationships/oleObject" Target="../embeddings/oleObject3.bin"/><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9.jpeg"/><Relationship Id="rId9" Type="http://schemas.openxmlformats.org/officeDocument/2006/relationships/oleObject" Target="../embeddings/oleObject5.bin"/></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3.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a:t>
            </a:r>
            <a:r>
              <a:rPr lang="zh-CN" altLang="en-US" sz="3600" kern="0" dirty="0" smtClean="0">
                <a:latin typeface="黑体" panose="02010600030101010101" pitchFamily="49" charset="-122"/>
                <a:ea typeface="黑体" panose="02010600030101010101" pitchFamily="49" charset="-122"/>
                <a:cs typeface="+mj-cs"/>
              </a:rPr>
              <a:t>八 </a:t>
            </a: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 语言表达的简明、连贯、得体、</a:t>
            </a:r>
            <a:endParaRPr kumimoji="0" lang="en-US" altLang="zh-CN" sz="3600" b="0" kern="0" cap="none" spc="0" normalizeH="0" baseline="0" noProof="0" dirty="0" smtClean="0">
              <a:latin typeface="黑体" panose="02010600030101010101" pitchFamily="49" charset="-122"/>
              <a:ea typeface="黑体" panose="02010600030101010101" pitchFamily="49" charset="-122"/>
              <a:cs typeface="+mj-cs"/>
            </a:endParaRPr>
          </a:p>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准确、鲜明、生动</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7475"/>
            <a:ext cx="9144000" cy="684213"/>
          </a:xfrm>
          <a:prstGeom prst="rect">
            <a:avLst/>
          </a:prstGeom>
          <a:noFill/>
          <a:ln w="9525">
            <a:noFill/>
          </a:ln>
        </p:spPr>
        <p:txBody>
          <a:bodyPr>
            <a:normAutofit fontScale="90000"/>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6.(2014浙江,6)根据下面的内容,拟写信的正文。字数不超过90字。(4分)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张先生订购了一件衣服,店家发货时,误发了一条围巾给他。就此情况,请你以店家身份拟一封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处理此事的信给张先生。地址、姓名等信息用</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代替。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尊敬的张先生: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您好!</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敬礼!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店主:</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月</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94629"/>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1.(2018嘉兴高三统测,5)阅读下面的材料,根据要求完成题目。(4分)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尚清中学将从2017年12月份开始开展“阳光手机”活动。为确保这一活动顺利展开,学校决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定于2017年11月26日15:00在报告厅举行一场辩论赛,辩题是“高中生在校园使用手机是利多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还是弊多”,拟邀请部分家长组成评委团。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请以尚清中学校团委的名义,拟写给家长评委邀请函的正文。要求语言表达简明、得体。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尊敬的学生家长:</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尚清中学校团委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2017年12月20日</a:t>
            </a:r>
            <a:endParaRPr lang="zh-CN" altLang="en-US" dirty="0"/>
          </a:p>
        </p:txBody>
      </p:sp>
      <p:sp>
        <p:nvSpPr>
          <p:cNvPr id="3" name="TextBox 11"/>
          <p:cNvSpPr txBox="1"/>
          <p:nvPr/>
        </p:nvSpPr>
        <p:spPr>
          <a:xfrm>
            <a:off x="2265894" y="1134253"/>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您好!校团委定于11月26日15时在学校报告厅举办以“高中生在校园使用手机是利多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还是弊多”为辩题的辩论赛,特邀请您担任评委,敬请您届时参加。</a:t>
            </a:r>
            <a:endParaRPr lang="zh-CN" altLang="en-US" dirty="0"/>
          </a:p>
        </p:txBody>
      </p:sp>
      <p:sp>
        <p:nvSpPr>
          <p:cNvPr id="3" name="TextBox 2"/>
          <p:cNvSpPr txBox="1"/>
          <p:nvPr/>
        </p:nvSpPr>
        <p:spPr>
          <a:xfrm>
            <a:off x="539750" y="1848633"/>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本题考查邀请函的写法。邀请函的正文是指活动主办方告知被邀请方举办礼仪活动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的缘由、目的、事项及要求,写明活动的日程安排、时间、地点,并对被邀请方发出得体、诚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挚的邀请,切忌以通知口吻向受众行文。本题要写明时间,11月26日</a:t>
            </a:r>
            <a:r>
              <a:rPr lang="en-US" altLang="zh-CN" sz="1530" kern="0" dirty="0" smtClean="0">
                <a:solidFill>
                  <a:srgbClr val="000000"/>
                </a:solidFill>
                <a:latin typeface="Times New Roman" panose="02020603050405020304" pitchFamily="65" charset="-122"/>
                <a:ea typeface="宋体" panose="02010600030101010101" pitchFamily="2" charset="-122"/>
              </a:rPr>
              <a:t>e</a:t>
            </a:r>
            <a:r>
              <a:rPr lang="zh-CN" altLang="en-US" sz="1530" kern="0" dirty="0" smtClean="0">
                <a:solidFill>
                  <a:srgbClr val="000000"/>
                </a:solidFill>
                <a:latin typeface="Times New Roman" panose="02020603050405020304" pitchFamily="65" charset="-122"/>
                <a:ea typeface="宋体" panose="02010600030101010101" pitchFamily="2" charset="-122"/>
              </a:rPr>
              <a:t>15时;地点,在学校报告厅;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事件,以“高中生在校园使用手机是利多还是弊多”为辩题的辩论赛。注意用语要得体。邀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请函写作注意事项:①被邀请者的姓名应写全,不应写绰号或别名;②应写明举办活动的具体日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期(几月几日,星期几);③写明举办活动的地点。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2.(2018嘉兴高三4月模拟,5)下面文字有三处推断存在问题,请参照示例的方式,说明另外两处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问题。(4分)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故宫文创在其淘宝店推出一款“俏格格娃娃”后,很快将其下架。因为有网友指出,该款娃娃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的身体部分与国外某品牌娃娃相似,有可能引起知识产权争议,这势必引起法律纠纷,一旦涉及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法律纠纷,就将严重影响故宫文创的声誉。所以,此举彰显了故宫维护知识产权的决心,会给故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宫文创带来更大的收益。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[示例]“知识产权争议”不一定会“引起法律纠纷”。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(1)“法律纠纷”不一定会“严重影响故宫文创的声誉”。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(2)“此举”不一定“会给故宫文创带来更大的收益”。</a:t>
            </a:r>
            <a:endParaRPr lang="zh-CN" altLang="en-US" dirty="0"/>
          </a:p>
        </p:txBody>
      </p:sp>
      <p:sp>
        <p:nvSpPr>
          <p:cNvPr id="4" name="TextBox 3"/>
          <p:cNvSpPr txBox="1"/>
          <p:nvPr/>
        </p:nvSpPr>
        <p:spPr>
          <a:xfrm>
            <a:off x="539500" y="5189034"/>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抓住关键词“势必”“就将”“所以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会给”进行推断。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3.(2018萧山高三联考,5)小李的历史选考考了100分,他决定停上本学期的历史课。请为小李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同学向学校教务处拟写一则申请书的正文,阐述清楚停课理由和停课后的措施(不超过70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申请书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校教务处:</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申请人:</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年级</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班　李</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月</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日</a:t>
            </a:r>
            <a:endParaRPr lang="zh-CN" altLang="en-US" dirty="0"/>
          </a:p>
        </p:txBody>
      </p:sp>
      <p:sp>
        <p:nvSpPr>
          <p:cNvPr id="3" name="TextBox 2"/>
          <p:cNvSpPr txBox="1"/>
          <p:nvPr/>
        </p:nvSpPr>
        <p:spPr>
          <a:xfrm>
            <a:off x="539750" y="5063343"/>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(示例)本人在历史选考中已取得满意成绩,为有更多精力复习其他学科,现申请不再上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本学期的历史课。本人会在指定教室内认真自习。恳请学校批准。</a:t>
            </a:r>
            <a:endParaRPr lang="zh-CN" altLang="en-US" dirty="0"/>
          </a:p>
        </p:txBody>
      </p:sp>
      <p:sp>
        <p:nvSpPr>
          <p:cNvPr id="4" name="TextBox 2"/>
          <p:cNvSpPr txBox="1"/>
          <p:nvPr/>
        </p:nvSpPr>
        <p:spPr>
          <a:xfrm>
            <a:off x="539500" y="5831976"/>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拟写申请书正文时应注意表达清楚申请的内容、原因及申请后的措施等,表意清楚、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语言流畅即可。其中还要注意谦敬辞的运用,通常结尾有常用语“恳请批准”。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4.(2018台州高三调考,5)下面是某市气象局通过官方微博向市民发布的道歉信(见下文),有人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认为其用语充满调侃的味道,有失严肃。请用规范、简明、得体的语言改写这期微博的正文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(落款不必重写)。要求:不改变原文的意思,不超过60字。(3分)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原约定于今天来的暴雪,因半路气温过于热情,把“白茫茫”变成了“湿漉漉”!这场雪如果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下大了肯定不小,如果下小了也肯定不会大,请市民原谅!老天爷不容易,气象台就更难了!具体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情况气象台会在雪下完后向市民汇报。气象台温馨提醒今天下午如果不下雪,明天不下雪的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话,这两天就没有雪了。气象台郑重劝告美女们最近几天不要穿裙子,容易被撩,雪是好雪,但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风约有五六级且不正经!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市气象局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2017年11月20日</a:t>
            </a:r>
            <a:endParaRPr lang="zh-CN" altLang="en-US" dirty="0"/>
          </a:p>
        </p:txBody>
      </p:sp>
      <p:sp>
        <p:nvSpPr>
          <p:cNvPr id="3" name="TextBox 2"/>
          <p:cNvSpPr txBox="1"/>
          <p:nvPr/>
        </p:nvSpPr>
        <p:spPr>
          <a:xfrm>
            <a:off x="539750" y="463471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(示例)预计今日有暴雪,但因气温偏高,雪并不大,还请市民见谅。据预测,这两天风力约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有五六级,请广大市民注意出行保暖与安全。</a:t>
            </a:r>
            <a:endParaRPr lang="zh-CN" altLang="en-US" dirty="0"/>
          </a:p>
        </p:txBody>
      </p:sp>
      <p:sp>
        <p:nvSpPr>
          <p:cNvPr id="4" name="TextBox 3"/>
          <p:cNvSpPr txBox="1"/>
          <p:nvPr/>
        </p:nvSpPr>
        <p:spPr>
          <a:xfrm>
            <a:off x="539500" y="547478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题干要求改写气象局微博的道歉信,要求是“用规范、简明、得体的语言”。这就要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求考生注意言词的适用场合,因为是官方发布,故要注意内容的准确性,防寒、防风要素齐备;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符合正规气象播报稿规范、平实的特点。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5.(2018温州适应性测试,5)下面是某网络主播的一则口头气象播报,用语随性、亲切。请用规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范、平实的语言,将其改写为温州电视台的气象播报稿。要求:不改变原文意思,语言表达准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确、简明、得体,不超过60字。(3分)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在线的亲们,上午你们还在叫热,要脱掉棉衣,这会儿你可得赶紧把衣服穿回来了。因为上午的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那股暖流已经走了,下午冷空气就要来接班了,而且当班时间还不短呢。小伙伴们,下午你们可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以耍酷了,如果你们朝着西北方向走,那6、7级的大风一定会把你们的衣服和头发吹得与众不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同,劲炫酷帅!姑娘们,明天上午大家可以把美丽的花伞、雨衣拿出来争奇斗艳,因为雨会时不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时地来和大家亲密接触。</a:t>
            </a:r>
            <a:endParaRPr lang="zh-CN" altLang="en-US" dirty="0"/>
          </a:p>
        </p:txBody>
      </p:sp>
      <p:sp>
        <p:nvSpPr>
          <p:cNvPr id="3" name="TextBox 2"/>
          <p:cNvSpPr txBox="1"/>
          <p:nvPr/>
        </p:nvSpPr>
        <p:spPr>
          <a:xfrm>
            <a:off x="540000" y="3999367"/>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(示例)预计今天下午有冷空气来袭,气温将急剧下降,且有6、7级大风;明天上午会有降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雨过程。请广大市民注意出行保暖与防风防雨。</a:t>
            </a:r>
            <a:endParaRPr lang="zh-CN" altLang="en-US" dirty="0"/>
          </a:p>
        </p:txBody>
      </p:sp>
      <p:sp>
        <p:nvSpPr>
          <p:cNvPr id="4" name="TextBox 3"/>
          <p:cNvSpPr txBox="1"/>
          <p:nvPr/>
        </p:nvSpPr>
        <p:spPr>
          <a:xfrm>
            <a:off x="539750" y="4768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题干要求把所给的网络主播的口头气象播报改为“温州电视台的气象播报稿”,要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“用规范、平实的语言”。这就要求考生注意言词的适用场合,因为是在电视台,故要注意内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容的准确性,冷空气(降温)、风力、降雨、防寒、防风、防雨要素要齐全;符合正规气象播报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稿规范、平实的特点。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6.(2018浙江“超级全能生”联考,5)阅读下面材料,根据要求答题。(4分)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2016年以来,共享单车突然火爆起来,仿佛一夜之间,就布满了城市的大街小巷。目前,市场上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的共享单车有两种收费标准,一种是每小时出租费1元,一种是每小时0.5元。不论哪种收费标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准,对于普通百姓来说都是能够接受的。相对于公共自行车,共享单车不用办卡,定位、借车、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锁车、缴费等过程全部在手机上完成。很多用户反映,从家到单位开车太近,走路又比较远,骑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共享单车则时间正好,而且还能锻炼身体。2016年7月,国家发改委同有关部门印发《推进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“互联网+”便捷交通　促进智能交通发展的实施方案》,对共享单车这种绿色环保创新模式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表示支持。共享单车在急速发展中也出现了许多问题,如乱停乱放、私藏乱毁等现象。如果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任其无序发展,则免不了会有昙花一现的结局。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(1)概括共享单车火爆的原因,要求不超过15字。(2分)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(2)针对共享单车使用情况,拟写一条印在共享单车上的文明提醒语。要求:①语言简明、生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动;②使用一种修辞方法。(2分)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(1)收费低廉、使用方便和政策支持。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(2)(示例1)爱护我多一点,方便你多一天。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(示例2)文明使用见素养,有序停放显文明。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(示例3)我想成交通风景线,不想做城市垃圾堆。</a:t>
            </a:r>
            <a:endParaRPr lang="zh-CN" altLang="en-US" dirty="0"/>
          </a:p>
        </p:txBody>
      </p:sp>
      <p:sp>
        <p:nvSpPr>
          <p:cNvPr id="3" name="TextBox 2"/>
          <p:cNvSpPr txBox="1"/>
          <p:nvPr/>
        </p:nvSpPr>
        <p:spPr>
          <a:xfrm>
            <a:off x="539750" y="2640926"/>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(1)首先分析语段,第一句说“共享单车突然火爆起来,仿佛一夜之间,就布满了城市的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大街小巷”,这是陈述火爆的情况,后面应提到原因,“不论哪种收费标准,对于普通百姓来说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都是能够接受的”“相对于公共自行车,共享单车不用办卡,定位、借车、锁车、缴费等过程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全部在手机上完成”“国家发改委同有关部门印发《推进“互联网+”便捷交通 促进智能交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通发展的实施方案》,对共享单车这种绿色环保创新模式表示支持”等,最后依据这些内容进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行概括即可。(2)“文明提醒语”应是针对共享单车出现的问题而设,故应到语段中找出目前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存在的问题,“乱停乱放、私藏乱毁等现象”,同时要注意共享单车给我们带来的便利。拟写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的时候要注意修辞的使用。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7.(2018宁波重点中学联考,5)李先生想邀请某熟识的知名越剧表演艺术家来自己家参加母亲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的八十寿宴。下面是李先生写的邀请函的正文内容,其中有多处措辞不当,请找出三处并加以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修改。(3分)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兹定于2017年12月25日(星期一)11时在府上为家严举办八十岁寿宴。家严是个越剧迷,热切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期望能与您合作表演越剧折子戏《十八相送》,届时还请您抛砖引玉、不吝赐教。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真诚期待您的光临!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修改为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修改为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修改为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(1)府上　寒舍　(2)家严　家慈(家母)　(3)抛砖引玉　大显身手</a:t>
            </a:r>
            <a:endParaRPr lang="zh-CN" altLang="en-US" dirty="0"/>
          </a:p>
        </p:txBody>
      </p:sp>
      <p:sp>
        <p:nvSpPr>
          <p:cNvPr id="3" name="TextBox 2"/>
          <p:cNvSpPr txBox="1"/>
          <p:nvPr/>
        </p:nvSpPr>
        <p:spPr>
          <a:xfrm>
            <a:off x="539750" y="1562881"/>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(1)“府上”用的不对,应修改为“寒舍”。“府上”是对别人的家或老家的尊称。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“寒舍”是谦辞,对人称自己的家。(2)“家严”用的不对,应修改为“家慈(家母)”。“家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严”又称“家君”“家尊”,是在别人面前对自己父亲的谦称。“家母、家慈”都是指自己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的母亲,是在别人面前对自己母亲的谦称。(3)“抛砖引玉”应改为“大显身手”之类词语。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“抛砖引玉”是谦辞,意思是抛出砖去,引回玉来。比喻用自己不成熟的意见或作品引出别人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更好的意见或好作品。不能用于他人。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08635" y="116621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(示例)由于我们的失误,将您订购的衣服错发成了围巾,给您添麻烦了,深表歉意!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您的衣服已寄出。烦请您在收到后将围巾寄回,地址是</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,邮资由我们承担。欢迎再次惠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顾。</a:t>
            </a:r>
            <a:endParaRPr lang="zh-CN" altLang="en-US" dirty="0"/>
          </a:p>
        </p:txBody>
      </p:sp>
      <p:sp>
        <p:nvSpPr>
          <p:cNvPr id="3" name="TextBox 2"/>
          <p:cNvSpPr txBox="1"/>
          <p:nvPr/>
        </p:nvSpPr>
        <p:spPr>
          <a:xfrm>
            <a:off x="508607" y="237763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首先,要就发错货的原因向客户表示诚挚的歉意。其次,说明客户订购的衣服已寄出,让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对方不要担心。再次,告知客户将收到的围巾寄到信中所附的地址,邮资由店家承担。最后,对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再次光顾表示欢迎。一定要注意语言表达上的简明和得体。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8.(2018杭州质检,6)在高三年级“成人仪式”上,一位母亲分享了自己的成长经历,并对同学提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出希望,接着将由学生代表发表成人感言。如果你是主持人,如何串起两人的发言?请拟写一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段120字左右的串词。要求:①引用古诗文名句;②运用比喻的修辞方法;③语言连贯、得体,感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情真挚。(6分)</a:t>
            </a:r>
            <a:endParaRPr lang="zh-CN" altLang="en-US" dirty="0"/>
          </a:p>
        </p:txBody>
      </p:sp>
      <p:sp>
        <p:nvSpPr>
          <p:cNvPr id="3" name="TextBox 2"/>
          <p:cNvSpPr txBox="1"/>
          <p:nvPr/>
        </p:nvSpPr>
        <p:spPr>
          <a:xfrm>
            <a:off x="540000" y="256301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(示例)这位妈妈用亲身经历告诉我们:成长是艰难而又幸福的,充满了泪水和欢笑,您对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我们的恳切希望就像一盏明灯,指引前进的方向,鼓励我们走好人生每一步。“少年心事当拿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云”,在这神圣时刻,我们同学又有什么想说的呢?让我们一起来听听。</a:t>
            </a:r>
            <a:endParaRPr lang="zh-CN" altLang="en-US" dirty="0"/>
          </a:p>
        </p:txBody>
      </p:sp>
      <p:sp>
        <p:nvSpPr>
          <p:cNvPr id="4" name="TextBox 3"/>
          <p:cNvSpPr txBox="1"/>
          <p:nvPr/>
        </p:nvSpPr>
        <p:spPr>
          <a:xfrm>
            <a:off x="539750" y="367815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一位母亲分享了自己的成长经历,接着将由学生代表发表成人感言,围绕一个主题选择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编排,这样串词就容易围绕主题进行。串词,抒情重于叙述,多排比、重复句,注重音节。串词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要求语言优美,它追求朗朗上口、铿锵有力,讲究抑扬顿挫,因而串词语言注意章节美。主题为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高三年级“成人仪式”,还需要注意题干要求,引用古诗文名句,运用比喻的修辞方法。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9.(2018百校联盟调研,6)暑假期间,小王去超市,遇上了正在这里打工的同学小刘。小刘负责销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售洗发露等洗漱用品,小刘说:“超市最近刚进的这种洗发露质量特别好。我自己买了一瓶,昨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天晚上洗头刚用过。好东西大家共享,老同学不妨也来一瓶?”小王不想买,该怎样委婉拒绝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呢?请替小王写一段委婉拒绝的话。(5分)</a:t>
            </a:r>
            <a:endParaRPr lang="zh-CN" altLang="en-US" dirty="0"/>
          </a:p>
        </p:txBody>
      </p:sp>
      <p:sp>
        <p:nvSpPr>
          <p:cNvPr id="3" name="TextBox 2"/>
          <p:cNvSpPr txBox="1"/>
          <p:nvPr/>
        </p:nvSpPr>
        <p:spPr>
          <a:xfrm>
            <a:off x="540000" y="2634451"/>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(示例)老同学,你说得一点不假。我妈妈昨天刚买了一瓶洗发露,就是这个牌子的,她用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后直喊好呢。</a:t>
            </a:r>
            <a:endParaRPr lang="zh-CN" altLang="en-US" dirty="0"/>
          </a:p>
        </p:txBody>
      </p:sp>
      <p:sp>
        <p:nvSpPr>
          <p:cNvPr id="4" name="TextBox 3"/>
          <p:cNvSpPr txBox="1"/>
          <p:nvPr/>
        </p:nvSpPr>
        <p:spPr>
          <a:xfrm>
            <a:off x="539750" y="347452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本题考查语言表达得体的能力。小刘说他推荐的洗发露特别好,对此不妨予以肯定,让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小刘脸上有光;同时,委婉地告诉小刘自己不能买。如何说呢?可以说家人刚刚买了,用过之后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效果很好。既然是刚刚买了,自然也就不用再买了。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10.(2018嘉兴联考,5)请根据提供的信息,拟写下面通知的正文。(3分)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某班定于3月17日去杭州博物馆参观。3月15日晚,班长小强收到班主任张老师带来的口信,委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托他在班级黑板上写一个补充通知,告诉同学们,因3月17日杭州将有大雨,要大家带上雨具,出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发时间提前半小时,上车地点不变。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关于参观博物馆的补充通知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各位同学:</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小强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2018年3月15日</a:t>
            </a:r>
            <a:endParaRPr lang="zh-CN" altLang="en-US" dirty="0"/>
          </a:p>
        </p:txBody>
      </p:sp>
      <p:sp>
        <p:nvSpPr>
          <p:cNvPr id="3" name="TextBox 2"/>
          <p:cNvSpPr txBox="1"/>
          <p:nvPr/>
        </p:nvSpPr>
        <p:spPr>
          <a:xfrm>
            <a:off x="539750" y="4876318"/>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受班主任张老师的委托,补充通知如下:因3月17日杭州将有大雨,请大家带上雨具;出发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时间提前半小时,上车地点不变。希望同学们做好准备并准时上车。</a:t>
            </a:r>
            <a:endParaRPr lang="zh-CN" altLang="en-US" dirty="0"/>
          </a:p>
        </p:txBody>
      </p:sp>
      <p:sp>
        <p:nvSpPr>
          <p:cNvPr id="4" name="TextBox 3"/>
          <p:cNvSpPr txBox="1"/>
          <p:nvPr/>
        </p:nvSpPr>
        <p:spPr>
          <a:xfrm>
            <a:off x="539722" y="5616424"/>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题中提供的信息包括小强发通知的原因(下雨),通知的主要内容(出发时间提前半小时,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上车地点不变),相关要求(带上雨具,准时)。据此拟正文即可,注意语言简明、连贯、得体。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603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11.(2017宁波镇海中学,5)根据下面内容,请你以浙江省志愿者协会志愿者的身份,替农民工老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张写一则寻人启事。要求语言简明、得体、准确,合情合理。正文内容不超过l40字(每两个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数字算一字)。(6分)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材料一:采访实录(2017年1月24日)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志愿者:“能和我说说你老伴的情况吗?”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老张:“我老伴名叫阿芬,今年52岁了,河北人,和我差不多高,是个聋子,有时候神志也不太清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志愿者:“她什么时候走丢的?走丢时什么打扮?”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老张:“昨天在杭州火车站走丢的。她穿一件灰色大衣,大衣领子上缝着银灰色的毛绒领,下身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穿着一条深灰色大纹花哔叽裤,脚穿36码红色平底皮鞋。”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志愿者:“哦,对了,大爷您多高?”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老张:“差不多1米6。”</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材料二:浙江省志愿者协会信息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单位地址:杭州市安吉路21号</a:t>
            </a:r>
          </a:p>
          <a:p>
            <a:pPr marL="0" indent="0" eaLnBrk="0" latinLnBrk="1" hangingPunct="0">
              <a:lnSpc>
                <a:spcPct val="150000"/>
              </a:lnSpc>
              <a:spcBef>
                <a:spcPts val="0"/>
              </a:spcBef>
              <a:buNone/>
            </a:pPr>
            <a:r>
              <a:rPr lang="zh-CN" altLang="en-US" sz="1400" dirty="0"/>
              <a:t>联系电话：</a:t>
            </a:r>
            <a:r>
              <a:rPr lang="en-US" altLang="zh-CN" sz="1400" dirty="0"/>
              <a:t>85069966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3"/>
          <p:cNvGraphicFramePr>
            <a:graphicFrameLocks noGrp="1"/>
          </p:cNvGraphicFramePr>
          <p:nvPr/>
        </p:nvGraphicFramePr>
        <p:xfrm>
          <a:off x="540000" y="1433808"/>
          <a:ext cx="7739998" cy="4343400"/>
        </p:xfrm>
        <a:graphic>
          <a:graphicData uri="http://schemas.openxmlformats.org/drawingml/2006/table">
            <a:tbl>
              <a:tblPr/>
              <a:tblGrid>
                <a:gridCol w="552857"/>
                <a:gridCol w="552857"/>
                <a:gridCol w="553085"/>
                <a:gridCol w="552629"/>
                <a:gridCol w="552857"/>
                <a:gridCol w="552857"/>
                <a:gridCol w="552857"/>
                <a:gridCol w="552857"/>
                <a:gridCol w="552857"/>
                <a:gridCol w="552857"/>
                <a:gridCol w="552857"/>
                <a:gridCol w="552857"/>
                <a:gridCol w="552857"/>
                <a:gridCol w="552857"/>
              </a:tblGrid>
              <a:tr h="373320">
                <a:tc gridSpan="14">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寻人启事</a:t>
                      </a:r>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r>
              <a:tr h="4343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4343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bl>
          </a:graphicData>
        </a:graphic>
      </p:graphicFrame>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38989"/>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endParaRPr lang="zh-CN" altLang="en-US" b="1" dirty="0"/>
          </a:p>
        </p:txBody>
      </p:sp>
      <p:graphicFrame>
        <p:nvGraphicFramePr>
          <p:cNvPr id="3" name="表格 3"/>
          <p:cNvGraphicFramePr>
            <a:graphicFrameLocks noGrp="1"/>
          </p:cNvGraphicFramePr>
          <p:nvPr/>
        </p:nvGraphicFramePr>
        <p:xfrm>
          <a:off x="514985" y="1354455"/>
          <a:ext cx="7764780" cy="4343400"/>
        </p:xfrm>
        <a:graphic>
          <a:graphicData uri="http://schemas.openxmlformats.org/drawingml/2006/table">
            <a:tbl>
              <a:tblPr/>
              <a:tblGrid>
                <a:gridCol w="577850"/>
                <a:gridCol w="553085"/>
                <a:gridCol w="552450"/>
                <a:gridCol w="553085"/>
                <a:gridCol w="553085"/>
                <a:gridCol w="552450"/>
                <a:gridCol w="553085"/>
                <a:gridCol w="552450"/>
                <a:gridCol w="553085"/>
                <a:gridCol w="553085"/>
                <a:gridCol w="552450"/>
                <a:gridCol w="553085"/>
                <a:gridCol w="553085"/>
                <a:gridCol w="552450"/>
              </a:tblGrid>
              <a:tr h="434340">
                <a:tc gridSpan="14">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寻人启事</a:t>
                      </a:r>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c hMerge="1">
                  <a:txBody>
                    <a:bodyPr/>
                    <a:lstStyle/>
                    <a:p>
                      <a:endParaRPr lang="zh-CN"/>
                    </a:p>
                  </a:txBody>
                  <a:tcPr marL="45720" marR="45720"/>
                </a:tc>
              </a:tr>
              <a:tr h="4343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4343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4343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4343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4343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4343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4343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4343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434340">
                <a:tc>
                  <a:txBody>
                    <a:bodyPr/>
                    <a:lstStyle/>
                    <a:p>
                      <a:pPr eaLnBrk="0" latinLnBrk="1" hangingPunct="0">
                        <a:lnSpc>
                          <a:spcPct val="150000"/>
                        </a:lnSpc>
                        <a:spcBef>
                          <a:spcPts val="0"/>
                        </a:spcBef>
                      </a:pPr>
                      <a:r>
                        <a:rPr lang="zh-CN" altLang="en-US" sz="99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bl>
          </a:graphicData>
        </a:graphic>
      </p:graphicFrame>
      <p:sp>
        <p:nvSpPr>
          <p:cNvPr id="4" name="TextBox 2"/>
          <p:cNvSpPr txBox="1"/>
          <p:nvPr/>
        </p:nvSpPr>
        <p:spPr>
          <a:xfrm>
            <a:off x="514985" y="5784215"/>
            <a:ext cx="7920990" cy="1057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解答此题,要符合“寻人启事”的文体特点,交代清楚,注意礼貌用语,格式正确。要根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据采访实录选取“启事”的相关内容。尤其要注意,如果要写出“寻人启事”四个字,千万不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能把“启事”写成“启示”。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12.(2017杭州五县七校期中联考,6)2016年的12月18日,青云学校将举行60周年的校庆,请你写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一封感情真挚的校庆邀请函,邀请校友来参加校庆活动,不少于70字。(开头的称谓和结尾的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落款已经给出,请写出邀请函的主体部分)(5分)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尊敬的</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先生/女士:</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青云中学校庆办公室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2016年11月18日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88404" y="1105377"/>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光阴荏苒,岁月如歌。2016年是青云中学发展史上具有里程碑意义的一年,这一年,我们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将迎来母校六十周年华诞。亲爱的校友,六十年风雨岁月足以使一棵幼苗长成参天大树,正是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有各位校友一直以来的关注和支持,母校才有了今天的成就。为了凝聚校友力量,回顾过去,展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望未来,学校决定于2016年12月18日在学校隆重举行建校六十年校庆庆典活动。我们真诚地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邀请您届时光临,共贺母校六十华诞。</a:t>
            </a:r>
            <a:endParaRPr lang="zh-CN" altLang="en-US" dirty="0"/>
          </a:p>
        </p:txBody>
      </p:sp>
      <p:sp>
        <p:nvSpPr>
          <p:cNvPr id="3" name="TextBox 2"/>
          <p:cNvSpPr txBox="1"/>
          <p:nvPr/>
        </p:nvSpPr>
        <p:spPr>
          <a:xfrm>
            <a:off x="678787" y="3020207"/>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邀请函(信)是邀请亲朋好友或知名人士、专家等参加某项活动时所发的请约性信函,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是现实生活中常用的一种日常应用文。正文是指主办方正式告知被邀请方举办活动的目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的、事项及要求,写明活动的日程安排、时间、地点,并对被邀请方发出得体、诚挚的邀请。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结尾一般要写常用的邀请惯用语,如“敬请光临”“欢迎光临”等。本题中邀请人是学校,被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邀请人是校友,表达内容上宜突出校友与母校的联系,突出二者的关联。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13.(2017浙江吴越联盟高三二联,4)依次填入下面一段文字横线处的语句,衔接最恰当的一组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黄山全是石峰,</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,显示其独具的气质。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①裸露的巨石侧立千仞,光秃秃的没有土壤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②天寒风疾,草木不生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③尤其是那些极高的地方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④苍鹰也不去那里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⑤一棵棵松树却破石而出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⑥伸展着优美的碧绿的长臂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A.①③④②⑤⑥　　B.②①③④⑤⑥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C.②③①④⑥⑤　　D.①③②④⑤⑥</a:t>
            </a:r>
            <a:endParaRPr lang="zh-CN" altLang="en-US" dirty="0"/>
          </a:p>
        </p:txBody>
      </p:sp>
      <p:sp>
        <p:nvSpPr>
          <p:cNvPr id="3" name="TextBox 2"/>
          <p:cNvSpPr txBox="1"/>
          <p:nvPr/>
        </p:nvSpPr>
        <p:spPr>
          <a:xfrm>
            <a:off x="539750" y="5420533"/>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解答时,注意主体:石峰、巨石、极高的地方。注意指示代词:那些、其。注意虚词: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也、却。注意承前省略主语:“伸展”“显示”的主语只能是“松树”。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14.(2017温州十校联合体高三期末,6)下面是某大学生求职面试后考官的话,请说出考官的言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外之意,并用简明、得体的语言替这位大学生做出应对。(4分)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你成绩优秀,直率单纯,将会很有前途,可我们的工作需要与形形色色的人打交道。</a:t>
            </a:r>
            <a:endParaRPr lang="zh-CN" altLang="en-US" dirty="0"/>
          </a:p>
        </p:txBody>
      </p:sp>
      <p:sp>
        <p:nvSpPr>
          <p:cNvPr id="3" name="TextBox 2"/>
          <p:cNvSpPr txBox="1"/>
          <p:nvPr/>
        </p:nvSpPr>
        <p:spPr>
          <a:xfrm>
            <a:off x="540000" y="220582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(示例)言外之意:你太单纯,虽然成绩好,但是社交能力欠佳,缺乏变通,公司不能录用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应对:谢谢您的夸奖。单纯是一种美德,如果我有幸加盟贵公司,我将会很快成为社会经验丰富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的人。我希望自己有这样一段经历。我相信我的真诚和直率可以给跟我打交道的人带来温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暖,希望我们有机会合作!</a:t>
            </a:r>
            <a:endParaRPr lang="zh-CN" altLang="en-US" dirty="0"/>
          </a:p>
        </p:txBody>
      </p:sp>
      <p:sp>
        <p:nvSpPr>
          <p:cNvPr id="4" name="TextBox 3"/>
          <p:cNvSpPr txBox="1"/>
          <p:nvPr/>
        </p:nvSpPr>
        <p:spPr>
          <a:xfrm>
            <a:off x="539750" y="404795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考官的话实际上是拒绝录用,只不过话说得比较委婉。所以概括言外之意时要明确地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表达出拒绝之意。应对语言要大方得体,既要肯定直率单纯在人际交往中的优势,又要表达出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人的社会经验的获取是需要历练的意思。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8834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1.(2018课标全国Ⅲ,17—19)阅读下面的文字,回答问题。(9分)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除了人会为了理想奔波迁徙以外,很多动物也有着自己</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的迁徙盛举。冬季来临,天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气寒冷,食物短缺,很多动物选择集体逃离,待到春暖花开、万物复苏再一起回来。动物迁徙是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有确定路线的。它们对驻地有着自己的坚守和执着,而不是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。对于动物究竟如何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确定自己的迁徙路线,科学家一直都充满好奇。有科学家认为,迁徙动物都有独特的“助航设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施”,</a:t>
            </a:r>
            <a:r>
              <a:rPr lang="zh-CN" altLang="en-US" sz="1530" u="sng" kern="0" dirty="0" smtClean="0">
                <a:solidFill>
                  <a:srgbClr val="000000"/>
                </a:solidFill>
                <a:latin typeface="Times New Roman" panose="02020603050405020304" pitchFamily="65" charset="-122"/>
                <a:ea typeface="宋体" panose="02010600030101010101" pitchFamily="2" charset="-122"/>
              </a:rPr>
              <a:t>它们通过海岸线等作为参照,利用特殊的嗅觉和听觉等获得方向。</a:t>
            </a:r>
            <a:r>
              <a:rPr lang="zh-CN" altLang="en-US" sz="1530" kern="0" dirty="0" smtClean="0">
                <a:solidFill>
                  <a:srgbClr val="000000"/>
                </a:solidFill>
                <a:latin typeface="Times New Roman" panose="02020603050405020304" pitchFamily="65" charset="-122"/>
                <a:ea typeface="宋体" panose="02010600030101010101" pitchFamily="2" charset="-122"/>
              </a:rPr>
              <a:t>也有科学家认为,迁徙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动物身体中存在磁受体,可以感应地球磁场,它们有自己的生物指南针。更有趣的是,又有科学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家发现即使是室内饲养的、从未接触过其他同伴的年轻乌鸦,也会沿着祖辈飞过的路线进行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迁徙,也就是说,(　　),它们天生就知道去哪里寻找温暖的地方过冬。到目前为止,关于动物迁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徙路线确定的问题,科学家仍在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地进行探究,我们期待着更加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的故事出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a:t>
            </a:r>
            <a:endParaRPr lang="zh-CN" altLang="en-US" dirty="0"/>
          </a:p>
        </p:txBody>
      </p:sp>
      <p:sp>
        <p:nvSpPr>
          <p:cNvPr id="3" name="TextBox 11"/>
          <p:cNvSpPr txBox="1"/>
          <p:nvPr/>
        </p:nvSpPr>
        <p:spPr>
          <a:xfrm>
            <a:off x="2430994" y="991377"/>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15.(2016丽水二模,6)请按要求答题。(5分)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(1)某校高二(1)班新建了一个名为“我思故我在”的班级微信群,请你拟写一条体现群名内涵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的标语发在群公告栏。不超过20字。(2分)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(2)王强同学在微信群里发了一个问题,请你@王强,谈谈你的看法。(3分)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各位同学,我在网上看到这样一则材料:某职校一名学生开微店创业,每月利润颇丰,但因此经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常旷课。学校经过讨论最终未让他退学,并根据他的兴趣做了一张个性化课程表,帮助其完成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相关学业。我想听听大家对学校这样做的看法。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@王强:</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(1)(示例1)让我们做一棵有思想的芦苇吧!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(示例2)要有会发现的眼睛,更要有会思考的大脑。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(2)(示例1)我认为学校的做法很有人情味。学校既尊重了学生的兴趣,保护了学生创业的积极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性,又考虑到了学生学习的需求,这样的做法有利于学生的全面发展。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(示例2)我认为学校的做法有利有弊。学业创业的两不误,有利于学生的发展,但有“两得”也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可能会有“两失”,学校要慎重处理。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(示例3)我觉得学校的做法欠妥。在校纪校规面前人人平等,学校应严格执行校纪校规,过度宽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容会给管理带来困难。</a:t>
            </a:r>
            <a:endParaRPr lang="zh-CN" altLang="en-US" dirty="0"/>
          </a:p>
        </p:txBody>
      </p:sp>
      <p:sp>
        <p:nvSpPr>
          <p:cNvPr id="3" name="TextBox 2"/>
          <p:cNvSpPr txBox="1"/>
          <p:nvPr/>
        </p:nvSpPr>
        <p:spPr>
          <a:xfrm>
            <a:off x="539750" y="399177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(1)微信重在“微”,字数要符合要求。(2)学校的做法有“未让他退学”“根据他的兴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趣做了一张个性化课程表”“帮助其完成相关学业”,可以从“校纪校规”和“育人”的角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16.(2016温州高中模考,5)根据下面的情境,补写答话。字数不超过20字。(3分)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光问雾:你为何要带来一团迷雾?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雾回答:我想把整个世界的眼睛都蒙住,让生灵知道这个世界是我的。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光问道:效果如何呢?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雾回答:结果这个世界把我的眼睛都蒙住了,我连自己都看不清了。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光说:我与你恰恰相反,我让整个世界都擦亮眼睛、敞开心扉,让生灵都看清自己、了解别人,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让他们都觉得这个世界是他的,也是我的。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雾问道:效果如何?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光回答:</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40000" y="463471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这个世界将我拥抱,我也拥抱着这个世界。</a:t>
            </a:r>
            <a:endParaRPr lang="zh-CN" altLang="en-US" dirty="0"/>
          </a:p>
        </p:txBody>
      </p:sp>
      <p:sp>
        <p:nvSpPr>
          <p:cNvPr id="4" name="TextBox 3"/>
          <p:cNvSpPr txBox="1"/>
          <p:nvPr/>
        </p:nvSpPr>
        <p:spPr>
          <a:xfrm>
            <a:off x="539750" y="5117596"/>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本题考查综合运用语言的能力。材料是光和雾的对话,所要填写的内容是光的做法的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效果,由前文可知,光的做法的效果应与雾的做法的效果相反,根据雾的做法的效果“这个世界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把我的眼睛都蒙住了,我连自己都看不清了”不难得出答案。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A.波澜壮阔　　随波逐流　　宵衣旰食　　引人入胜</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B.波澜壮阔　　随遇而安　　全力以赴　　引人入胜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C.声势浩大　　随遇而安　　宵衣旰食　　娓娓动听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D.声势浩大　　随波逐流　　全力以赴　　娓娓动听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(2)文中画横线的句子有语病,下列修改最恰当的一项是(3分)(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A.它们通过海岸线等作为参照,利用特殊的嗅觉和听觉等辨明方向。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B.它们以海岸线等作为参照,利用特殊的嗅觉和听觉等辨别方向。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C.它们以海岸线等作为参照,利用特殊的嗅觉和听觉等辨析方向。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D.它们通过海岸线等作为参照,利用特殊的嗅觉和听觉等辨识方向。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(3)下列在文中括号内补写的语句,最恰当的一项是(3分)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A.迁徙的方向感已经被上一代遗传给它们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B.它们已经从上一代遗传了迁徙的方向感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C.迁徙的方向感已经由上一代遗传给它们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D.上一代已经遗传给了它们迁徙的方向感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39750" y="1140421"/>
            <a:ext cx="8127250" cy="5546946"/>
            <a:chOff x="539750" y="1140421"/>
            <a:chExt cx="8127250" cy="5546946"/>
          </a:xfrm>
        </p:grpSpPr>
        <p:sp>
          <p:nvSpPr>
            <p:cNvPr id="2" name="TextBox 2"/>
            <p:cNvSpPr txBox="1"/>
            <p:nvPr/>
          </p:nvSpPr>
          <p:spPr>
            <a:xfrm>
              <a:off x="540000" y="1140421"/>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(1)本题考查正确使用词语(包括熟语)的能力。波澜壮阔:形容声势雄壮浩大(多用于诗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文、群众运动等)。声势浩大:声威和气势盛大。此处写迁徙的场面,有“雄壮”之意,故选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“波澜壮阔”。随波逐流:随着波浪起伏,跟着流水飘荡,比喻自己没有主见,随着潮流走。随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遇而安:能适应各种环境,在任何环境中都能满足。语境中没有“跟着别人、随着潮流”的意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思,故选“随遇而安”。宵衣旰食:天不亮就穿衣起来,天黑了才吃饭,形容勤于政务。全力以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赴:把全部力量投入进去。“宵衣旰食”多用于勤于政务的人,有特定使用对象,所以此处应选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“全力以赴”。引人入胜:引人进入佳境(指风景或作品等)。娓娓动听:形容说话动听。后者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多用于形容“说”,此处修饰对象是“故事”,应选“引人入胜”。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(2)本题考查辨析并修改病句的能力。画线句子前后两个分句都存在搭配不当的毛病,前一分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句中能与后面的“作为参照”相搭配的介词只能是“以”,据此可排除A项和D项;后一分句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中与“方向”搭配的词语应该是“辨别”,因为“辨析”除了“辨别”还有“分析”的意思,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不能与“方向”搭配,据此可排除C项。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(3)本题考查语言表达连贯的能力。“也就是说”后面的内容应是对前文“也会沿着祖辈飞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过的路线进行迁徙”的解说,陈述主语应为“迁徙的方向感”,排除B、D两项。A项和C项的</a:t>
              </a:r>
              <a:endParaRPr lang="zh-CN" altLang="en-US" dirty="0"/>
            </a:p>
          </p:txBody>
        </p:sp>
        <p:sp>
          <p:nvSpPr>
            <p:cNvPr id="3" name="TextBox 2"/>
            <p:cNvSpPr txBox="1"/>
            <p:nvPr/>
          </p:nvSpPr>
          <p:spPr>
            <a:xfrm>
              <a:off x="539750" y="598102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区别主要是句式,A项使用的是被动句,强调的是“方向感”被处置的结果,C项使用介词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“由”,强调的是“方向感”获得的途径,根据语境,应选C。</a:t>
              </a:r>
              <a:endParaRPr lang="zh-CN" altLang="en-US" dirty="0"/>
            </a:p>
          </p:txBody>
        </p:sp>
      </p:grpSp>
      <p:sp>
        <p:nvSpPr>
          <p:cNvPr id="5" name="TextBox 2"/>
          <p:cNvSpPr txBox="1"/>
          <p:nvPr/>
        </p:nvSpPr>
        <p:spPr>
          <a:xfrm>
            <a:off x="538134" y="81843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　(2)B　(3)C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巧辨巧选近义成语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第一,辨析词义,包括词语的语义侧重点、词义轻重、词义范围等。第二,辨析色彩,包括词语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的感情色彩和语体色彩。第三,辨析用法,包括搭配习惯、语法功能、使用对象等方面。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一个语段涉及多处成语选择的,要巧妙使用肯定法或淘汰法,抓住其中最有把握的一到两组先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确定下来,缩小选择范围;再把其他词语代入语境,结合上下文内容加以验证。</a:t>
            </a:r>
            <a:endParaRPr lang="zh-CN" altLang="en-US" dirty="0"/>
          </a:p>
        </p:txBody>
      </p:sp>
      <p:sp>
        <p:nvSpPr>
          <p:cNvPr id="3" name="TextBox 2"/>
          <p:cNvSpPr txBox="1"/>
          <p:nvPr/>
        </p:nvSpPr>
        <p:spPr>
          <a:xfrm>
            <a:off x="539750" y="284876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“三查”识别搭配不当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一查主干,通过缩句,检查主语和谓语、谓语和宾语以及主语和宾语之间是否存在搭配不当的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问题;二查枝叶,检查修饰语和中心语、关联词语是否存在搭配不当的问题;三查对应,看并列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谓语和单宾语、单谓语和并列宾语能不能分别搭配,看并列谓语和并列宾语的搭配能不能前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后照应。</a:t>
            </a:r>
            <a:endParaRPr lang="zh-CN" altLang="en-US" dirty="0"/>
          </a:p>
        </p:txBody>
      </p:sp>
      <p:sp>
        <p:nvSpPr>
          <p:cNvPr id="5" name="TextBox 2"/>
          <p:cNvSpPr txBox="1"/>
          <p:nvPr/>
        </p:nvSpPr>
        <p:spPr>
          <a:xfrm>
            <a:off x="539750" y="463471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语句复位“五看”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一看话题,需紧紧围绕一个中心,集中表现一个事实或观点;二看情调氛围,所表达的情感是否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一致;三看内在逻辑,看是否符合事理、符合认知规律;四看句式结构,看形式是否整齐、音韵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是否和谐、气势是否贯通;五看语气语调,看句式选择和所要表达的语气语调是否一致。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618384"/>
            <a:chOff x="539750" y="991377"/>
            <a:chExt cx="8127250" cy="5618384"/>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2.(2018天津,21)中学生刘星写给天津滨海新区文化中心图书馆馆长的电子邮件,在语言、逻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辑等方面存在若干问题。请找出四个有问题的词或句子,写在横线上。(4分)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尊敬的馆长: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您好!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今天我到贵馆读书,被其别出心裁的外部设计和炫酷的内部场景震慑,“最美图书馆”果然名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不虚传。阳光透过玻璃洒满大厅,有人专注选书,有人静静阅读,这真是“书香天津”的最好写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为了提升图书馆的品质,更好地服务读者,我提两点建议,请采纳。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首当其冲,希望开展更加丰富多彩的读书活动,读者只有参加图书馆的活动,才能真正实现个人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素质的提高。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其次,希望在买书上继续加大投入,增大藏书量就能实现图书馆的内涵发展。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敬礼!</a:t>
              </a:r>
              <a:endParaRPr lang="zh-CN" altLang="en-US" dirty="0"/>
            </a:p>
          </p:txBody>
        </p:sp>
        <p:sp>
          <p:nvSpPr>
            <p:cNvPr id="3" name="TextBox 2"/>
            <p:cNvSpPr txBox="1"/>
            <p:nvPr/>
          </p:nvSpPr>
          <p:spPr>
            <a:xfrm>
              <a:off x="539750" y="590341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刘星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2018年3月3日</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①震慑　②采纳　③首当其冲　④读者只有参加图书馆的活动,才能真正实现个人素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质的提高　⑤增大藏书量就能实现图书馆的内涵发展</a:t>
            </a:r>
            <a:endParaRPr lang="zh-CN" altLang="en-US" dirty="0"/>
          </a:p>
        </p:txBody>
      </p:sp>
      <p:sp>
        <p:nvSpPr>
          <p:cNvPr id="3" name="TextBox 2"/>
          <p:cNvSpPr txBox="1"/>
          <p:nvPr/>
        </p:nvSpPr>
        <p:spPr>
          <a:xfrm>
            <a:off x="539750" y="1848633"/>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本题考查辨析病句的能力。①“震慑”是震动使害怕的意思,“别出心裁的外部设计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和炫酷的内部场景”不可能让人害怕,此处应用“震撼”。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②“采纳”是接受的意思,用在此处不得体,可改为“考虑”。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③“首当其冲”指最先受到攻击或遭遇灾难,用在此处不合适,且与下面的“其次”不对应,应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改成“首先”。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④“只有</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才</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”不合逻辑,参加图书馆的活动,是个人素质提高的途径之一,但不是唯一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途径。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⑤强加因果。“增大藏书量”和“实现图书馆的内涵发展”之间并无必然联系。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　</a:t>
            </a:r>
            <a:r>
              <a:rPr lang="zh-CN" altLang="en-US" sz="1530" kern="0" dirty="0" smtClean="0">
                <a:solidFill>
                  <a:srgbClr val="000000"/>
                </a:solidFill>
                <a:latin typeface="Times New Roman" panose="02020603050405020304" pitchFamily="65" charset="-122"/>
                <a:ea typeface="宋体" panose="02010600030101010101" pitchFamily="2" charset="-122"/>
              </a:rPr>
              <a:t>“不合逻辑”的常见类型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①概念混乱。互相并列的概念,应该是按同一标准划分的种概念,如果标准混乱,就会造成属概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念和种概念并列的错误。②两面对一面。一个句子中,前面包含正反两方面,后面只包含一个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方面,句子前后不照应。③自相矛盾。同一个句子,应该保持语意逻辑前后的一致性。否则,就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会自相矛盾。④主客颠倒。句子表述的对象有主客之分、主动者与被动者之分。表达不好,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就会出现颠倒的现象。⑤否定失当。为了增强表达效果,多次运用否定,结果将本意弄反了。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导致此类语病的原因有两个:一是误用了否定副词,二是不理解反问句本身就表示了一重否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定。⑥强加因果。复句中分句间总离不开某种关系,而这种关系的外在表现形式就是关联词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的使用。在一些句子中,作者没有弄清分句间是否存在因果关系,就强加于句子,形成病句。⑦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不合事理。语句陈述的事实或表述的观点不符合生活的常理或人们普遍认同的事理。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3.(2018江苏,2)在下面一段文字横线处填入语句,衔接最恰当的一项是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“理性经济人”,把利己看作人的天性,只追求个人利益的最大化,这是西方经济学的基本假设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之一。</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,更倾向于暂时获得产品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或服务,或与他人分享产品或服务。使用但不占有,是分享经济最简洁的表述。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①反而更多地采取一种合作分享的思维方式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②不再注重购买、拥有产品或服务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③但在分享经济这一催化剂的作用下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④人们不再把所有权看作获得产品的最佳方式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⑤在新兴的互联网平台上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⑥这个利己主义的假设发生了变化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A.③⑥⑤①④②　　B.③⑥⑤④②①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C.⑤⑥③①④②　　D.⑤⑥③④②①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55174"/>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1.(2018浙江,5)在下面一段文字横线处补写恰当的语句,使整段文字语意完整连贯,内容贴切,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逻辑严密。每处不超过15个字。(3分)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植物的生长与光合作用、呼吸作用及蒸腾作用有关,①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,所以温度直接影响植物的生长。温度的变化,既影响植物吸收肥料的程度,也影响植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物的新陈代谢过程,②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,都会使植物新陈代谢的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酶活性发生变化,只有适宜的温度才能使新陈代谢达到最佳状态,利于植物的快速成长。据研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究,③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,即根、冠、叶的温度都有差异,而根温对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植物的生长影响最直接。</a:t>
            </a:r>
            <a:endParaRPr lang="zh-CN" altLang="en-US" dirty="0"/>
          </a:p>
        </p:txBody>
      </p:sp>
      <p:grpSp>
        <p:nvGrpSpPr>
          <p:cNvPr id="3" name="组合 7"/>
          <p:cNvGrpSpPr/>
          <p:nvPr/>
        </p:nvGrpSpPr>
        <p:grpSpPr>
          <a:xfrm>
            <a:off x="3298985" y="1134253"/>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756724"/>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本题考查语言表达连贯的能力。先整体看,语段主要谈“分享经济”,故第一处应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填表示转折关系的句子;再结合选项,从③⑤句中确定应是③句,排除C、D两项。⑤句做状语,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后面不能接没有主语的①句,故排除A项。</a:t>
            </a:r>
            <a:endParaRPr lang="zh-CN" altLang="en-US" dirty="0"/>
          </a:p>
        </p:txBody>
      </p:sp>
      <p:sp>
        <p:nvSpPr>
          <p:cNvPr id="3" name="TextBox 2"/>
          <p:cNvSpPr txBox="1"/>
          <p:nvPr/>
        </p:nvSpPr>
        <p:spPr>
          <a:xfrm>
            <a:off x="539750" y="220582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语言表达连贯题解题“三意识”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①整体意识。先通读语段,从整体上把握语段主要内容。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②选项意识。结合选项的异同点来辅助判断。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③语法意识。可借助语法来判断所填句子与其前后句子是否连贯。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4.(2017江苏,3)下列对联中,适合悬挂在杜甫草堂的一组是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①为闻庐岳多真隐　别有天地非人间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②十年幕府悲秦月　一卷唐诗补蜀风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③狂到世人皆欲杀　醉来天子不能呼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④秋天一鹄先生骨　春水群鸥野老心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A.①③　　B.①④　　C.②③　　D.②④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①此联是劳鸣勋题桃花源的对联。②“十年幕府悲秦月”是对杜甫在十年幕府生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活中看到朝廷昏庸,国家混乱,民生疾苦而痛心疾首,哀婉叹息的总结;“一卷唐诗补蜀风”指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出杜甫希冀用一卷《茅屋为秋风所破歌》抒发胸臆,企求实现“大庇天下寒士俱欢颜”的愿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望。③此联赞美的是李白。上下联均出自杜甫的诗句,上联“世人皆欲杀”出自《不见》,下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联化用《饮中八仙歌》。④此联节选自象予民题于杜甫草堂的对联。杜甫号少陵野老,在自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己的诗里曾用“飘飘何所似?天地一沙鸥”来形容自己,其《客至》中也有“舍南舍北皆春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水,但见群鸥日日来”的诗句。</a:t>
            </a:r>
            <a:endParaRPr lang="zh-CN" altLang="en-US" dirty="0"/>
          </a:p>
        </p:txBody>
      </p:sp>
      <p:sp>
        <p:nvSpPr>
          <p:cNvPr id="3" name="TextBox 2"/>
          <p:cNvSpPr txBox="1"/>
          <p:nvPr/>
        </p:nvSpPr>
        <p:spPr>
          <a:xfrm>
            <a:off x="539750" y="362390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解答此题,关键在于“知人论世”。题干明确对联须跟杜甫有关。④应不难判断,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因为学过《客至》一诗,对杜甫自号“少陵野老”也不陌生。由此可以排除A、C两项。①句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中“多真隐”不适用于杜甫,杜甫一生忧国忧民,未曾归隐。②句中“唐诗”“蜀”提示了其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与杜甫有关,只是学生不一定了解杜甫的“幕府”生活。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5.(2017课标全国Ⅲ,19)下列各句中,表达得体的一句是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A.他是个可怜的孤儿,小时候承蒙我父母照顾,所以现在经常来看望他们。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B.杨老师年过七旬仍然笔耕不辍,作为他的高足,我们感到既自豪又惭愧。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C.这篇文章是我刚完成的,无论观点还是文字都不够成熟,请您不吝赐教。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D.由于路上堵车非常严重,我赶到约定地点的时候,对方早已恭候多时了。</a:t>
            </a:r>
            <a:endParaRPr lang="zh-CN" altLang="en-US" dirty="0"/>
          </a:p>
        </p:txBody>
      </p:sp>
      <p:sp>
        <p:nvSpPr>
          <p:cNvPr id="3" name="TextBox 2"/>
          <p:cNvSpPr txBox="1"/>
          <p:nvPr/>
        </p:nvSpPr>
        <p:spPr>
          <a:xfrm>
            <a:off x="539750" y="292158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A.承蒙,敬辞,表示心怀感激地接受。不能用于指别人受到自己父母的照顾。B.高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足,敬辞,称呼别人的学生。句中指“我们”,误用。D.恭候,谦辞,恭敬地等候。句中用于指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“对方”,误用。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6.(2017课标全国Ⅲ,20)在下面一段文字横线处补写恰当的语句,使整段文字语意完整连贯,内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容贴切,逻辑严密,每处不超过16个字。(6分)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太阳能与风能①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。通常白天阳光强而风小,夜晚光照变得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很弱而风力加强;夏季阳光强度大而风小,②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。这种互补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性使风光互补发电系统在资源上具有很好的匹配性。常见的风光互补发电系统有两套发电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设备,夜间和阴天由风力发电装置发电,③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,在既有风又有太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阳的情况下,二者同时发挥作用,比单用风力或太阳能发电更经济。</a:t>
            </a:r>
            <a:endParaRPr lang="zh-CN" altLang="en-US" dirty="0"/>
          </a:p>
        </p:txBody>
      </p:sp>
      <p:sp>
        <p:nvSpPr>
          <p:cNvPr id="3" name="TextBox 2"/>
          <p:cNvSpPr txBox="1"/>
          <p:nvPr/>
        </p:nvSpPr>
        <p:spPr>
          <a:xfrm>
            <a:off x="539750" y="363458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(示例)①在时间上有很强的互补性　②冬季阳光强度小而风大　③晴朗的白天由太阳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能发电装置发电</a:t>
            </a:r>
            <a:endParaRPr lang="zh-CN" altLang="en-US" dirty="0"/>
          </a:p>
        </p:txBody>
      </p:sp>
      <p:sp>
        <p:nvSpPr>
          <p:cNvPr id="4" name="TextBox 3"/>
          <p:cNvSpPr txBox="1"/>
          <p:nvPr/>
        </p:nvSpPr>
        <p:spPr>
          <a:xfrm>
            <a:off x="539500" y="433177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本题考查语言表达连贯的能力。语段的陈述对象是“风光互补发电系统”。①处,据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后文“通常白天阳光强而风小,夜晚光照变得很弱而风力加强”可知,是按白天与夜晚的时间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特点来介绍太阳能与风能的关系的;又据②后的“这种互补性”可确定①处所填的内容。②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处所填的句子与“夏季阳光强度大而风小”相对即可。③处内容是前文所说的“两套发电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设备”中的一种,与“夜间和阴天”靠“风力发电”构成互补关系。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7.(2017山东,16)在下面语段横线处填上恰当的关联词语,使整段文字语意连贯,合乎逻辑。(4分)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网络围观中貌似人人都有维护道德的责任感,①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这种责任感大多只局限于对他人行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为的评判,而缺乏对自身行为的省察;②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,网络上有再多的道德言论,也往往难以转化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为现实行动。有道德热情的义愤填膺③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重要,但我们更应该以切实的责任意识为出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发点,以敢于担当的实际行动为落脚点,④</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网络围观也只能是纸上谈兵。</a:t>
            </a:r>
            <a:endParaRPr lang="zh-CN" altLang="en-US" dirty="0"/>
          </a:p>
        </p:txBody>
      </p:sp>
      <p:sp>
        <p:nvSpPr>
          <p:cNvPr id="3" name="TextBox 2"/>
          <p:cNvSpPr txBox="1"/>
          <p:nvPr/>
        </p:nvSpPr>
        <p:spPr>
          <a:xfrm>
            <a:off x="539750" y="2994128"/>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①但是　②所以　③固然　④否则</a:t>
            </a:r>
            <a:endParaRPr lang="zh-CN" altLang="en-US" dirty="0"/>
          </a:p>
        </p:txBody>
      </p:sp>
      <p:sp>
        <p:nvSpPr>
          <p:cNvPr id="4" name="TextBox 3"/>
          <p:cNvSpPr txBox="1"/>
          <p:nvPr/>
        </p:nvSpPr>
        <p:spPr>
          <a:xfrm>
            <a:off x="539500" y="340557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本题考查正确使用关联词的能力。本语段①处前后两个是转折关系,故应填“但是”;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②处后面的内容是结果,故应填“所以”;③处由后面“但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更应该”可知,应为让步假设关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系,故应填“固然”;④处后面讲的是否定假设下可能产生的结果,故应填“否则”。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8.(2017山东,18)某校举办青少年心理健康讲座,下面是主持人的一段开场白。请在横线处填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写句子,使上下文语意连贯。要求使用比喻和排比的修辞手法,不超过60个字。(4分)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人生难免会有不如意,心理健康的青少年面对坎坷时,往往乐观坚强,积极向上。健康的心理对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我们有重要的意义,</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。那么,如何拥有健康的心理呢?我们邀请了著名心理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学家王教授给大家谈谈这个问题,请鼓掌欢迎。</a:t>
            </a:r>
            <a:endParaRPr lang="zh-CN" altLang="en-US" dirty="0"/>
          </a:p>
        </p:txBody>
      </p:sp>
      <p:sp>
        <p:nvSpPr>
          <p:cNvPr id="3" name="TextBox 2"/>
          <p:cNvSpPr txBox="1"/>
          <p:nvPr/>
        </p:nvSpPr>
        <p:spPr>
          <a:xfrm>
            <a:off x="539750" y="291274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(示例1)它如春风,吹走我们脸上的愁云;如阳光,驱散我们心头的阴霾;如暖流,融化我们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心里的坚冰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(示例2)它如明亮的灯火,温暖寒冷的暗夜,驱散心头的迷雾,照亮回家的路途</a:t>
            </a:r>
            <a:endParaRPr lang="zh-CN" altLang="en-US" dirty="0"/>
          </a:p>
        </p:txBody>
      </p:sp>
      <p:sp>
        <p:nvSpPr>
          <p:cNvPr id="4" name="TextBox 3"/>
          <p:cNvSpPr txBox="1"/>
          <p:nvPr/>
        </p:nvSpPr>
        <p:spPr>
          <a:xfrm>
            <a:off x="539722" y="4010498"/>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这是一段开场白,主题鲜明,突出心理健康对青少年的重要意义,心理健康的青少年“乐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观坚强,积极向上”。补写时,需要选用如“阳光”“春风”“灯光”等能够给人带来温暖、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力量的意象。注意运用比喻和排比两种修辞手法,并注意字数的限制。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9.(2017课标全国Ⅰ,20)在下面一段文字横线处补写恰当的语句,使整段文字语意完整连贯,内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容贴切,逻辑严密。每处不超过15个字。(6分)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药品可以帮我们预防、治疗疾病,但若使用不当,①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。以口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服药为例,药物进入胃肠道后逐渐被吸收进血液,随着时间推移,②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。当药物浓度高于某一数值时就开始发挥疗效。然而,③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,超过一定限度就可能产生毒性,危害身体健康。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①也可能对身体产生损害　②血液中药物浓度会逐渐升高　③药物浓度并不是越高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越好</a:t>
            </a:r>
            <a:endParaRPr lang="zh-CN" altLang="en-US" dirty="0"/>
          </a:p>
        </p:txBody>
      </p:sp>
      <p:sp>
        <p:nvSpPr>
          <p:cNvPr id="3" name="TextBox 2"/>
          <p:cNvSpPr txBox="1"/>
          <p:nvPr/>
        </p:nvSpPr>
        <p:spPr>
          <a:xfrm>
            <a:off x="539750" y="1848633"/>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本题考查语言表达简明、连贯的能力。解答此类题,一要注意把握整个语段的中心,二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要注意横线前后语句的提示作用。所给语段主要讲的是药品的使用情况及其效用。通读语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段可知,第一句为中心句,后面的内容是对这句话的举例说明。“药物进入胃肠道</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开始发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挥疗效”对应“药品可以帮我们预防、治疗疾病”,“然而”后面的内容对应“但若使用不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”,根据“但若使用不当”和“然而”后面的“</a:t>
            </a:r>
            <a:r>
              <a:rPr lang="en-US" altLang="zh-CN" sz="1530"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可能产生毒性,危害身体健康”可推知,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①处所填内容与药物对人身体产生危害有关。药物被吸收进血液,随着时间的推移,进入血液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的药物肯定越来越多,而又根据横线后面的“药物浓度”可推知,②处所填内容应强调血液中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药物浓度高。“然而”提示我们,③处所填内容与前文构成转折关系,且与药物浓度有关。</a:t>
            </a:r>
            <a:endParaRPr lang="zh-CN" altLang="en-US" dirty="0"/>
          </a:p>
        </p:txBody>
      </p:sp>
      <p:sp>
        <p:nvSpPr>
          <p:cNvPr id="4" name="TextBox 2"/>
          <p:cNvSpPr txBox="1"/>
          <p:nvPr/>
        </p:nvSpPr>
        <p:spPr>
          <a:xfrm>
            <a:off x="539750" y="470615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30" kern="0" dirty="0" smtClean="0">
                <a:solidFill>
                  <a:srgbClr val="000000"/>
                </a:solidFill>
                <a:latin typeface="Times New Roman" panose="02020603050405020304" pitchFamily="65" charset="-122"/>
                <a:ea typeface="宋体" panose="02010600030101010101" pitchFamily="2" charset="-122"/>
              </a:rPr>
              <a:t>　根据语境补写文字,一般要求根据语段中心内容和具体语境在指定的位置填入合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适的话语,使之上下贯通。解答这种题,一是注意内容要受整个文段的主题的限制;二是语言要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和上下文语境一脉贯通。要做到这两点,必须深入分析内容,牢牢把握语境。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10.(2017课标全国Ⅱ,19)下列各句中,表达得体的一句是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A.我刚在姑姑家坐下来,她就有事失陪了,我只好无聊地翻翻闲书,看看电视。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B.这么珍贵的书您都毫不犹豫地借给我,太感谢了,我会尽快璧还,请您放心。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C.这种壁纸是最近才研制出来的,环保又美观,贴在您家里会让寒舍增色不少。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D.我们夫妇好不容易才得了这个千金,的确放任了些,以后一定对她严格要求。</a:t>
            </a:r>
            <a:endParaRPr lang="zh-CN" altLang="en-US" dirty="0"/>
          </a:p>
        </p:txBody>
      </p:sp>
      <p:sp>
        <p:nvSpPr>
          <p:cNvPr id="3" name="TextBox 2"/>
          <p:cNvSpPr txBox="1"/>
          <p:nvPr/>
        </p:nvSpPr>
        <p:spPr>
          <a:xfrm>
            <a:off x="539750" y="292158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本题考查语言表达得体的能力。A.失陪:客套话,表示不能陪伴对方,该词仅能用在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自己身上,在本句中却用在“她”身上。C.寒舍:谦辞,只能形容自己的屋舍,在本句中却用来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修饰他人的屋舍。D.千金:敬辞,指别人的女儿,在本句中却用来指自己的女儿。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(示例)①这三种作用都受温度的影响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②温度过高或过低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③植物各部位的温度是不同的</a:t>
            </a:r>
            <a:endParaRPr lang="zh-CN" altLang="en-US" dirty="0"/>
          </a:p>
        </p:txBody>
      </p:sp>
      <p:sp>
        <p:nvSpPr>
          <p:cNvPr id="3" name="TextBox 2"/>
          <p:cNvSpPr txBox="1"/>
          <p:nvPr/>
        </p:nvSpPr>
        <p:spPr>
          <a:xfrm>
            <a:off x="539750" y="220582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本题考查补写句子的能力。①要点明“温度”与“光合作用、呼吸作用及蒸腾作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用”的关系,才能与后句构成因果关系。②结合后句“只有适宜的温度”来判断前文应说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“不适宜”,再结合关键词“都会使”可判断所填内容。③结合后句“即根、冠、叶的温度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都有差异”可知,所填写的句子意思应与此相同。</a:t>
            </a:r>
            <a:endParaRPr lang="zh-CN" altLang="en-US" dirty="0"/>
          </a:p>
        </p:txBody>
      </p:sp>
      <p:sp>
        <p:nvSpPr>
          <p:cNvPr id="4" name="TextBox 2"/>
          <p:cNvSpPr txBox="1"/>
          <p:nvPr/>
        </p:nvSpPr>
        <p:spPr>
          <a:xfrm>
            <a:off x="539750" y="3726103"/>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解题方法</a:t>
            </a:r>
            <a:r>
              <a:rPr lang="zh-CN" altLang="en-US" sz="1530" kern="0" dirty="0" smtClean="0">
                <a:solidFill>
                  <a:srgbClr val="000000"/>
                </a:solidFill>
                <a:latin typeface="Times New Roman" panose="02020603050405020304" pitchFamily="65" charset="-122"/>
                <a:ea typeface="宋体" panose="02010600030101010101" pitchFamily="2" charset="-122"/>
              </a:rPr>
              <a:t>　语言表达连贯解题“四注意”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注意一:注意关联词语的呼应。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注意二:注意暗示性词语的呼应。如即、或、换言之等。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注意三:注意总领句、总结句、过渡句等。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注意四:注意句式的协调一致。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11.(2017课标全国Ⅱ,20)在下面一段文字横线处补写恰当的语句,使整段文字语意完整连贯,内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容贴切,逻辑严密。每处不超过10个字。(6分)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为了保护自己,变色龙经常换上与环境接近的颜色。人们对此有一种根深蒂固的看法,以为变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色龙①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,就可以变成什么颜色。其实,②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。蜥蜴类动物的皮肤变色③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,温度和光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线是其决定因素,而且每种蜥蜴能变什么颜色也是固定的。</a:t>
            </a:r>
            <a:endParaRPr lang="zh-CN" altLang="en-US" dirty="0"/>
          </a:p>
        </p:txBody>
      </p:sp>
      <p:sp>
        <p:nvSpPr>
          <p:cNvPr id="3" name="TextBox 2"/>
          <p:cNvSpPr txBox="1"/>
          <p:nvPr/>
        </p:nvSpPr>
        <p:spPr>
          <a:xfrm>
            <a:off x="540000" y="3225599"/>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(示例)①想变成什么颜色　②事实并非如此　③是需要外在条件的</a:t>
            </a:r>
            <a:endParaRPr lang="zh-CN" altLang="en-US" dirty="0"/>
          </a:p>
        </p:txBody>
      </p:sp>
      <p:sp>
        <p:nvSpPr>
          <p:cNvPr id="4" name="TextBox 3"/>
          <p:cNvSpPr txBox="1"/>
          <p:nvPr/>
        </p:nvSpPr>
        <p:spPr>
          <a:xfrm>
            <a:off x="539750" y="3637042"/>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本题考查语言表达简明、连贯、准确的能力。第①空前的半句是总起句,总说人们长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久以来对变色龙所变颜色的看法,结合语段第1句中的“换上与环境接近的颜色”,以及第①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空后“就”这个关联词可知,第①空所补充内容应侧重于说人们夸大了变色龙所变颜色的种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类。语段的尾句指出蜥蜴所能变的颜色是固定的,这就否定了人们“根深蒂固的看法”,第②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空前“其实”一词就暗示读者,第②空所补充内容应侧重于对人们的偏见的批判。第③空前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有“变色”一词,后有“决定因素”,据此可推断第③空所补充内容应侧重于说变色龙变色受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多种因素制约。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12.(2016江苏,3)下列各句中,所引诗词</a:t>
            </a:r>
            <a:r>
              <a:rPr lang="zh-CN" altLang="en-US" sz="1530" u="sng" kern="0" dirty="0" smtClean="0">
                <a:solidFill>
                  <a:srgbClr val="000000"/>
                </a:solidFill>
                <a:latin typeface="Times New Roman" panose="02020603050405020304" pitchFamily="65" charset="-122"/>
                <a:ea typeface="宋体" panose="02010600030101010101" pitchFamily="2" charset="-122"/>
              </a:rPr>
              <a:t>不符合</a:t>
            </a:r>
            <a:r>
              <a:rPr lang="zh-CN" altLang="en-US" sz="1530" kern="0" dirty="0" smtClean="0">
                <a:solidFill>
                  <a:srgbClr val="000000"/>
                </a:solidFill>
                <a:latin typeface="Times New Roman" panose="02020603050405020304" pitchFamily="65" charset="-122"/>
                <a:ea typeface="宋体" panose="02010600030101010101" pitchFamily="2" charset="-122"/>
              </a:rPr>
              <a:t>语境的一项是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A.“闲云潭影日悠悠,物换星移几度秋”,往事历历,所有的记忆都在时光里发酵,散发出别样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的味道。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B.“拣尽寒枝不肯栖,寂寞沙洲冷”,正是这种难言的孤独,使他洗去人生的喧闹,去寻找无言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的山水、远逝的古人。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C.“长风破浪会有时,直挂云帆济沧海”,青葱少年总是信心满满,跃跃欲试,渴望在未来的岁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月中大显身手。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D.“帘外雨潺潺,春意阑珊”,初春的细雨淅淅沥沥,撩拨了无数文人墨客心中关于江南的绵绵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情思。</a:t>
            </a:r>
            <a:endParaRPr lang="zh-CN" altLang="en-US" dirty="0"/>
          </a:p>
        </p:txBody>
      </p:sp>
      <p:sp>
        <p:nvSpPr>
          <p:cNvPr id="3" name="TextBox 2"/>
          <p:cNvSpPr txBox="1"/>
          <p:nvPr/>
        </p:nvSpPr>
        <p:spPr>
          <a:xfrm>
            <a:off x="53975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“阑珊”为“将尽、衰落”之意,与语境“初春”不符。另外选项中所引的词句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是南唐后主李煜所写的透露绵绵故土情思的宛转凄苦的哀歌,表达的是凄苦之情,并不是“无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数文人墨客心中关于江南的绵绵情思”。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13.(2016江苏,4)某同学从自己所写的文章里选出以下三组,为每组文章拟一标题,编成集子。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所拟标题与各组文章对应最恰当的一项是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第一组:《看见&lt;看见&gt;》《书虫诞生记》《对话苏东坡》《家有书窝》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第二组:《同桌的你》《伴我同行》《奔跑吧,兄弟》《没有麦田的守望者》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第三组:《感悟青春》《我的“离经叛道”的话》《扪心自问》《当我发呆时我在想些什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A.读万卷书　　寸草春晖　　我思我在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B.悦读生活　　寸草春晖　　指点江山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C.悦读生活　　那些花儿　　我思我在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D.读万卷书　　那些花儿　　指点江山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510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第一组的几篇文章,是写读书生活的,尤其是《家有书窝》更体现生活性,以“悦读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生活”为标题更恰当。“读万卷书”适合作为侧重于写读了很多书、明白了很多理的文章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的集子名。第二组文章,是写生活中那些留下印象的人和事的,这些人和事都是一朵朵记忆的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花儿,用“那些花儿”比较合适。“寸草春晖”则更适合于那些写小事反映大道理的文章的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集子名。第三组文章,都侧重于思考,宜用“我思我在”做集子名。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本题考查对语言的准确理解与应用能力。设置的情境贴近考生生活。引导</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考生从文章题目入手思考文章内容,根据推测出来的文章内容,概括文章的中心,寻找能够概括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这些文章主旨的词语做集子名。对考生题文对应、词语细微辨析能力有较高要求。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14.(2016课标全国Ⅰ,16)在下面一段文字横线处补写恰当的语句,使整段文字语意完整连贯,内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花青素是一种水溶性的植物色素,分布在液泡内的细胞液中,能够决定花的红色、蓝色、紫色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等颜色的差别。这是因为花青素①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:在酸性溶液中呈现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红色,在碱性溶液中变为蓝色,处于中性环境时则是紫色。更令人称奇的是②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,比如有一种牵牛花清晨是粉红色,之后变成紫红色,最后变成蓝色。究其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原因,就是花瓣表皮细胞的液泡内pH值发生了变化,③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从而形成花的颜色的变化。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(示例)①在不同环境中会形成不同颜色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②有些花的颜色可以一日数变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③花青素也就随之发生变化</a:t>
            </a:r>
            <a:endParaRPr lang="zh-CN" altLang="en-US" dirty="0"/>
          </a:p>
        </p:txBody>
      </p:sp>
      <p:sp>
        <p:nvSpPr>
          <p:cNvPr id="3" name="TextBox 2"/>
          <p:cNvSpPr txBox="1"/>
          <p:nvPr/>
        </p:nvSpPr>
        <p:spPr>
          <a:xfrm>
            <a:off x="516966" y="2205823"/>
            <a:ext cx="8127000" cy="32042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题中所给文字是有关“花青素”的科普文段。第①处后面为冒号,说明后文是对该句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的解释说明,第①处是对“在酸性溶液中呈现红色,在碱性溶液中变为蓝色,处于中性环境时则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是紫色”的归纳概括。因此,第①处可填“在不同环境中会形成不同颜色”。第②处后面举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了例子,“比如有一种牵牛花清晨是粉红色,之后变成紫红色,最后变成蓝色”,由这句话可知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该空应填“有些花的颜色可以一日数变”。第③处根据前后句来判断,前句是“花瓣表皮细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胞的液泡内pH值发生了变化”,后句是“从而形成花的颜色的变化”,根据“pH值变化—花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青素变化—花的颜色变化”的关系,可知,此处应填“花青素也就随之发生变化”。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本题考查考生运用语言文字进行准确连贯表达的能力。考查的语段多为科</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普文段。解答本题,需要根据文段前后内容进行推导,注意文段内容的前后呼应。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15.(2016山东,16)在下面一段文字横线处补写恰当的语句,使整段文字语意完整连贯,内容贴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切,逻辑严密。每处不超过15个字。(4分)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又到了东滩草长莺飞的时候。芦苇荡深处,悠然浮出水面的大鱼猝尔游走;不时有鸟儿落下啄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食,或是翩然起飞,优美地消失在远方。5年前,①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。那时,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广阔的滩涂上没有管护人员和设备,多的倒是偷猎者,毒杀鸟儿的事时时发生。然而,②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。这种原产于北美的入侵植物,在东滩扩展迅猛,所到之处,其他植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物“寸草难生”,水质恶化,生态系统退化,迁徙越冬的鸟儿没了食物和休息地。如今,东滩的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互花米草已被剿灭大半。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(示例)①东滩的景象可不是这样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②比偷猎者更可怕的,是互花米草</a:t>
            </a:r>
            <a:endParaRPr lang="zh-CN" altLang="en-US" dirty="0"/>
          </a:p>
        </p:txBody>
      </p:sp>
      <p:sp>
        <p:nvSpPr>
          <p:cNvPr id="3" name="TextBox 2"/>
          <p:cNvSpPr txBox="1"/>
          <p:nvPr/>
        </p:nvSpPr>
        <p:spPr>
          <a:xfrm>
            <a:off x="539750" y="1848633"/>
            <a:ext cx="8127000" cy="24978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①处前面说东滩的优美环境让人向往,后面说东滩环境遭到人为破坏,故①处应承前启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后,补上一个具有转折意义的过渡句。根据②处前面的“然而”一词,以及后面对互花米草给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环境造成的毁灭性破坏的阐述可知,②处宜补充具有转折意义的衔接性语句,为下文具体阐述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做铺垫。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本题以语句补写题的形式来考查语言表达简明、连贯、得体、准确、鲜</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明、生动的能力。解答此类题,首先要把握语段的整体意思;其次要分析空白处前后的语境,找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准突破口;最后从语段中筛选、整合关键信息作答。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16.(2016课标全国Ⅲ,16)在下面一段文字横线处补写恰当的语句,使整段文字语意完整连贯,内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容贴切,逻辑严密。每处不超过10个字。(5分)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自第一颗人造地球卫星进入太空以来,除了载人航天飞行器会回收之外,其他上天的人造物体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陆续被遗弃在太空中,①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。太空垃圾已经威胁到人类的航天活动。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比如厄瓜多尔的一颗卫星升空后不到一个月,就与太空中的火箭残骸相撞而报废。这种威胁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不仅仅发生在太空,甚至地球上的人类生活也会②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。因此,③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,应是人类接下来要解决的一个重要课题。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①都变成了太空垃圾　②受到太空垃圾的影响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③如何清理太空垃圾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意思答对即可。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如有其他答案,只要言之成理,可酌情给分。</a:t>
            </a:r>
            <a:endParaRPr lang="zh-CN" altLang="en-US" dirty="0"/>
          </a:p>
        </p:txBody>
      </p:sp>
      <p:sp>
        <p:nvSpPr>
          <p:cNvPr id="3" name="TextBox 2"/>
          <p:cNvSpPr txBox="1"/>
          <p:nvPr/>
        </p:nvSpPr>
        <p:spPr>
          <a:xfrm>
            <a:off x="539750" y="2920203"/>
            <a:ext cx="8127000" cy="28510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①处前句提到“被遗弃在太空中”的“其他上天的人造物体”,后句提出了“太空垃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圾”的威胁,故①处应填 “都变成了太空垃圾”。②处所在句子是递进关系复句,前句强调太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空垃圾对太空的威胁,结合后半句的提示,可知②处应接着谈太空垃圾对人类生活的影响,故②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处应填“受到太空垃圾的影响”。③处后面的宾语是“重要课题”,而且整个文段谈的均是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太空垃圾的问题,因此结论则必然与对太空垃圾的处理有关,故此处应填“如何清理太空垃圾”。</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本题考查语言的简明、连贯、得体,能力层级为E。这种因境补文的题目要</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求考生根据语段中心内容和具体情境在指定的位置填入合适的话语,使语段上下贯通。所以,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理解空白处前后文意至关重要,必要时还需对空白处前后文进行一定的概括总结。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2.(2016浙江,5)填入下面空缺处的语句,最恰当的一项是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贾母因要带着刘姥姥散闷,遂携了刘姥姥至山前树下盘桓了半晌,又说与他这是什么树,这是什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么石,这是什么花。刘姥姥一一的领会,又向贾母道:“谁知城里不但人尊贵,连雀儿也是尊贵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。”众人不解</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刘姥姥道:“那廊上金架子上站的绿毛红嘴是鹦哥儿,我是认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得的。那笼子里黑老鸹子,怎么又长出凤头来,也会说话呢。”众人听了,又都笑将起来。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A.这雀儿到了你们这里,变得既俊又会说话了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B.偏这雀儿到了你们这里,他会说话了,也变俊了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C.偏这雀儿到了你们这里,他也变俊了,也会说话了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D.这雀儿到了你们这里,变得既会说话又俊了</a:t>
            </a:r>
            <a:endParaRPr lang="zh-CN" altLang="en-US" dirty="0"/>
          </a:p>
        </p:txBody>
      </p:sp>
      <p:sp>
        <p:nvSpPr>
          <p:cNvPr id="3" name="TextBox 2"/>
          <p:cNvSpPr txBox="1"/>
          <p:nvPr/>
        </p:nvSpPr>
        <p:spPr>
          <a:xfrm>
            <a:off x="539750" y="434896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根据下文中“怎么又长出凤头来,也会说话呢”可知,是先“变俊”后“会说话”,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故排除B、D两项;再根据刘姥姥的身份特点,“既</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又</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”这样较为书面的语言风格与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刘姥姥下层劳动人民的身份不符;同时“偏这雀儿到了你们这里”这一句的言外之意是,雀儿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到其他地方不会这样。这更能衬托出贾府的富贵、繁华,“这雀儿到了你们这里”则没有这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种表达效果,故排除A项。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17.(2016天津,21)2016年是莎士比亚逝世400周年,为纪念这位戏剧大师,某剧院策划了系列演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出活动。请为该活动拟写一条宣传语。(3分)</a:t>
            </a:r>
            <a:endParaRPr lang="zh-CN" altLang="en-US" dirty="0"/>
          </a:p>
        </p:txBody>
      </p:sp>
      <p:sp>
        <p:nvSpPr>
          <p:cNvPr id="3" name="TextBox 2"/>
          <p:cNvSpPr txBox="1"/>
          <p:nvPr/>
        </p:nvSpPr>
        <p:spPr>
          <a:xfrm>
            <a:off x="539750" y="184863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(示例1)纵使时空相隔,此情仍是不渝——纪念莎士比亚逝世400周年演出活动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(示例2)莎士比亚创作了什么,400年后的今天我们就再现什么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(示例3)演绎古典名剧,体味大家情怀——纪念莎士比亚逝世400周年演出活动</a:t>
            </a:r>
            <a:endParaRPr lang="zh-CN" altLang="en-US" dirty="0"/>
          </a:p>
        </p:txBody>
      </p:sp>
      <p:sp>
        <p:nvSpPr>
          <p:cNvPr id="4" name="TextBox 3"/>
          <p:cNvSpPr txBox="1"/>
          <p:nvPr/>
        </p:nvSpPr>
        <p:spPr>
          <a:xfrm>
            <a:off x="539500" y="2974456"/>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拟写宣传语时,要做到言简意赅、表达到位,尽量使用修辞手法。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18.(2016山东,18)下面是某中学学生会向各班班长所发通知的正文,请阅读并按要求完成后面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的题目。(4分)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为了进一步弘扬优秀传统文化,提高同学们的国学素养,校学生会定于10月18日下午4点,在报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告厅举办“走近孔子”读书交流会。届时在孔子研究领域享有极高盛誉的孙荣教授将光临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指导,并向各班奉送其最新研究著作。请拨冗组织班委推荐两名发言的同学,并告知他们一定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务必按时到会。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(1)在不改变语意的前提下,为了表达简明,文中必须删掉两个词语,分别是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(2)文中使用不得体的两个词语,分别是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(1)极高　一定(或“务必”)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(2)奉送　拨冗</a:t>
            </a:r>
            <a:endParaRPr lang="zh-CN" altLang="en-US" dirty="0"/>
          </a:p>
        </p:txBody>
      </p:sp>
      <p:sp>
        <p:nvSpPr>
          <p:cNvPr id="3" name="TextBox 2"/>
          <p:cNvSpPr txBox="1"/>
          <p:nvPr/>
        </p:nvSpPr>
        <p:spPr>
          <a:xfrm>
            <a:off x="539750" y="1848633"/>
            <a:ext cx="8127000" cy="17915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(1)“极高”和“盛”语意重复,删去“极高”。“一定”和“务必”重复,两者删去其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一。(2)奉送:敬辞,赠送。拨冗:客套话,推开繁忙的事务,抽出时间。这两个词均是敬辞,不能用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于上级对下级。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本题考查语言表达简明、连贯、得体的能力,重在考查简明、得体。要删</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除重复累赘的词语,还要根据场合、时间、身份等要素,判断文中所选用的词语是否恰当。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30" kern="0" dirty="0" smtClean="0">
                <a:solidFill>
                  <a:srgbClr val="000000"/>
                </a:solidFill>
                <a:latin typeface="Times New Roman" panose="02020603050405020304" pitchFamily="65" charset="-122"/>
                <a:ea typeface="宋体" panose="02010600030101010101" pitchFamily="2" charset="-122"/>
              </a:rPr>
              <a:t>　常见敬辞与谦辞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初次见面说“久仰”,好久不见说“久违”;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等候客人用“恭候”,客人来到称“光临”;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未及欢迎说“失迎”,起身作别称“告辞”;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看望别人称“拜访”,请人别送用“留步”;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出门送客说“慢走”,与客道别说“再来”;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请人休息称“节劳”,对方不适说“欠安”;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陪伴朋友用“奉陪”,中途告辞用“失陪”;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欢迎购买用“惠顾”,请人受礼说“笑纳”;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对方来信称“惠书”,赠人书画题“惠存”。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19.(2015福建,19)阅读下面材料,按要求答题。(5分)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我们为什么要过生日?班主任在主题班会上提出这个问题时,同学们做出了不同的回答: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“当然是为了庆祝自己又长大了一岁。”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“我觉得应该是为了感谢母亲给了我们生命。”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“我认为是与朋友分享自己生日的快乐。”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对同学们过生日的缘由各不相同这一现象,你有什么看法?请简要阐述。(要求:表达简明连贯,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言之成理。120字左右。)</a:t>
            </a:r>
            <a:endParaRPr lang="zh-CN" altLang="en-US" dirty="0"/>
          </a:p>
        </p:txBody>
      </p:sp>
      <p:sp>
        <p:nvSpPr>
          <p:cNvPr id="3" name="TextBox 2"/>
          <p:cNvSpPr txBox="1"/>
          <p:nvPr/>
        </p:nvSpPr>
        <p:spPr>
          <a:xfrm>
            <a:off x="540000"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(示例)同学们对“为什么要过生日”有多种回答是正常的现象。因为每一位同学的家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庭背景、成长经历和生活观念不尽相同,因而过生日的缘由会产生差异。庆祝自己长大,感谢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母亲,与朋友分享快乐,身处多元时代的学生有多样的想法,这是可以理解的,应该肯定。(其他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答案,言之成理即可)</a:t>
            </a:r>
            <a:endParaRPr lang="zh-CN" altLang="en-US" dirty="0"/>
          </a:p>
        </p:txBody>
      </p:sp>
      <p:sp>
        <p:nvSpPr>
          <p:cNvPr id="4" name="TextBox 3"/>
          <p:cNvSpPr txBox="1"/>
          <p:nvPr/>
        </p:nvSpPr>
        <p:spPr>
          <a:xfrm>
            <a:off x="539750" y="5403348"/>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解答本题时,要审清题目,“这一现象”是指“同学们过生日的缘由各不相同”,而不是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“过生日”。在谈看法时,要有观点和分析,能言之成理;表达上要符合简明连贯的要求。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20.(2015课标全国Ⅱ,15)填入下面一段文字横线处的语句,最恰当的一句是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辣,我们都不陌生,很多人无辣不欢甚至吃辣上瘾。这是因为辣椒素等辣味物质刺激舌头、口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腔的神经末梢时,会在大脑中形成类似灼烧的感觉,机体就反射性地出现心跳加速、唾液及汗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液分泌增多等现象,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,内啡肽又促进多巴胺的分泌,多巴胺能在短时间内令人高度兴奋,带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来“辣椒素快感”,慢慢地我们吃辣就上瘾了。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A.大脑在这些兴奋性的刺激下把内啡肽释放出来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B.内啡肽因这些兴奋性的刺激而被大脑释放出来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C.这些兴奋性的刺激使大脑释放出内啡肽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D.这些兴奋性的刺激使大脑把内啡肽释放出来</a:t>
            </a:r>
            <a:endParaRPr lang="zh-CN" altLang="en-US" dirty="0"/>
          </a:p>
        </p:txBody>
      </p:sp>
      <p:sp>
        <p:nvSpPr>
          <p:cNvPr id="3" name="TextBox 2"/>
          <p:cNvSpPr txBox="1"/>
          <p:nvPr/>
        </p:nvSpPr>
        <p:spPr>
          <a:xfrm>
            <a:off x="588404" y="433024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“这些兴奋性的刺激”承接上文“类似灼烧的感觉”“心跳加速”“唾液及汗液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分泌增多”,“内啡肽”与下文“内啡肽</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的分泌”衔接。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组合 9"/>
          <p:cNvGrpSpPr/>
          <p:nvPr/>
        </p:nvGrpSpPr>
        <p:grpSpPr>
          <a:xfrm>
            <a:off x="540000" y="1080000"/>
            <a:ext cx="8127000" cy="4431213"/>
            <a:chOff x="540000" y="1080000"/>
            <a:chExt cx="8127000" cy="4431213"/>
          </a:xfrm>
        </p:grpSpPr>
        <p:sp>
          <p:nvSpPr>
            <p:cNvPr id="2" name="TextBox 2"/>
            <p:cNvSpPr txBox="1"/>
            <p:nvPr/>
          </p:nvSpPr>
          <p:spPr>
            <a:xfrm>
              <a:off x="540000" y="1080000"/>
              <a:ext cx="8127000" cy="44312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21.(2015重庆,20)阅读下边一段文字,按要求答题。(5分)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a:t>
              </a:r>
              <a:r>
                <a:rPr lang="zh-CN" altLang="en-US" sz="1740" kern="0" spc="261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山谷里,有一处高数千尺的断崖,崖上有一株小小的百合,</a:t>
              </a:r>
              <a:r>
                <a:rPr lang="zh-CN" altLang="en-US" sz="1740" kern="0" spc="261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长得和野草一模一样,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但它知道自己并不是野草。它心里有一个</a:t>
              </a:r>
              <a:r>
                <a:rPr lang="zh-CN" altLang="en-US" sz="1740" kern="0" spc="246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念头:“我是百合,不是野草。</a:t>
              </a:r>
              <a:r>
                <a:rPr lang="zh-CN" altLang="en-US" sz="1740" kern="0" spc="148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能证明这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一点的,就是开出美丽的花朵。”百合深深地扎根,努力地吸收水分和阳光,终于结出了第一个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花苞。百合很高兴,</a:t>
              </a:r>
              <a:r>
                <a:rPr lang="zh-CN" altLang="en-US" sz="1740" kern="0" spc="261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杂草却很不屑,七嘴八舌地嘲讽道:“你别费力气了,即使你真的能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开花,在这</a:t>
              </a:r>
              <a:r>
                <a:rPr lang="zh-CN" altLang="en-US" sz="1740" kern="0" spc="261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荒郊野外,不也是没人欣赏吗?”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百合说:“我会开花,</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。”有一天,百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合终于开花了,那洁白成为断崖上最美丽的颜色。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(1)请在横线处补写一句话。要求:①既能回应野草的嘲讽,又能表现百合坚定的信念;②不少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于20字,不多于25字。(2分)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(2)文中①②③④⑤⑥处,有三处多余,这三处是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。(3分)</a:t>
              </a:r>
              <a:endParaRPr lang="zh-CN" altLang="en-US" dirty="0"/>
            </a:p>
          </p:txBody>
        </p:sp>
        <p:pic>
          <p:nvPicPr>
            <p:cNvPr id="3" name="图片 3" descr="textimage10.jpeg"/>
            <p:cNvPicPr>
              <a:picLocks noChangeAspect="1"/>
            </p:cNvPicPr>
            <p:nvPr/>
          </p:nvPicPr>
          <p:blipFill>
            <a:blip r:embed="rId4" cstate="print"/>
            <a:stretch>
              <a:fillRect/>
            </a:stretch>
          </p:blipFill>
          <p:spPr>
            <a:xfrm>
              <a:off x="7008010" y="1864070"/>
              <a:ext cx="409574" cy="352425"/>
            </a:xfrm>
            <a:prstGeom prst="rect">
              <a:avLst/>
            </a:prstGeom>
          </p:spPr>
        </p:pic>
        <p:graphicFrame>
          <p:nvGraphicFramePr>
            <p:cNvPr id="5" name="对象 4"/>
            <p:cNvGraphicFramePr>
              <a:graphicFrameLocks noChangeAspect="1"/>
            </p:cNvGraphicFramePr>
            <p:nvPr/>
          </p:nvGraphicFramePr>
          <p:xfrm>
            <a:off x="734400" y="1547555"/>
            <a:ext cx="552450" cy="352425"/>
          </p:xfrm>
          <a:graphic>
            <a:graphicData uri="http://schemas.openxmlformats.org/presentationml/2006/ole">
              <p:oleObj spid="_x0000_s1025" name="Equation" r:id="rId5" imgW="14630400" imgH="9448800" progId="">
                <p:embed/>
              </p:oleObj>
            </a:graphicData>
          </a:graphic>
        </p:graphicFrame>
        <p:graphicFrame>
          <p:nvGraphicFramePr>
            <p:cNvPr id="6" name="对象 5"/>
            <p:cNvGraphicFramePr>
              <a:graphicFrameLocks noChangeAspect="1"/>
            </p:cNvGraphicFramePr>
            <p:nvPr/>
          </p:nvGraphicFramePr>
          <p:xfrm>
            <a:off x="5903850" y="1547555"/>
            <a:ext cx="552449" cy="352425"/>
          </p:xfrm>
          <a:graphic>
            <a:graphicData uri="http://schemas.openxmlformats.org/presentationml/2006/ole">
              <p:oleObj spid="_x0000_s1027" name="Equation" r:id="rId6" imgW="14630400" imgH="9448800" progId="">
                <p:embed/>
              </p:oleObj>
            </a:graphicData>
          </a:graphic>
        </p:graphicFrame>
        <p:graphicFrame>
          <p:nvGraphicFramePr>
            <p:cNvPr id="7" name="对象 6"/>
            <p:cNvGraphicFramePr>
              <a:graphicFrameLocks noChangeAspect="1"/>
            </p:cNvGraphicFramePr>
            <p:nvPr/>
          </p:nvGraphicFramePr>
          <p:xfrm>
            <a:off x="4039200" y="1942476"/>
            <a:ext cx="533399" cy="352425"/>
          </p:xfrm>
          <a:graphic>
            <a:graphicData uri="http://schemas.openxmlformats.org/presentationml/2006/ole">
              <p:oleObj spid="_x0000_s1028" name="Equation" r:id="rId7" imgW="14020800" imgH="9448800" progId="">
                <p:embed/>
              </p:oleObj>
            </a:graphicData>
          </a:graphic>
        </p:graphicFrame>
        <p:graphicFrame>
          <p:nvGraphicFramePr>
            <p:cNvPr id="8" name="对象 7"/>
            <p:cNvGraphicFramePr>
              <a:graphicFrameLocks noChangeAspect="1"/>
            </p:cNvGraphicFramePr>
            <p:nvPr/>
          </p:nvGraphicFramePr>
          <p:xfrm>
            <a:off x="2143800" y="2691205"/>
            <a:ext cx="552449" cy="352424"/>
          </p:xfrm>
          <a:graphic>
            <a:graphicData uri="http://schemas.openxmlformats.org/presentationml/2006/ole">
              <p:oleObj spid="_x0000_s1029" name="Equation" r:id="rId8" imgW="14630400" imgH="9448800" progId="">
                <p:embed/>
              </p:oleObj>
            </a:graphicData>
          </a:graphic>
        </p:graphicFrame>
        <p:graphicFrame>
          <p:nvGraphicFramePr>
            <p:cNvPr id="9" name="对象 8"/>
            <p:cNvGraphicFramePr>
              <a:graphicFrameLocks noChangeAspect="1"/>
            </p:cNvGraphicFramePr>
            <p:nvPr/>
          </p:nvGraphicFramePr>
          <p:xfrm>
            <a:off x="1366200" y="3086126"/>
            <a:ext cx="552449" cy="352424"/>
          </p:xfrm>
          <a:graphic>
            <a:graphicData uri="http://schemas.openxmlformats.org/presentationml/2006/ole">
              <p:oleObj spid="_x0000_s1030" name="Equation" r:id="rId9" imgW="14630400" imgH="9448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2"/>
          <p:cNvSpPr txBox="1"/>
          <p:nvPr/>
        </p:nvSpPr>
        <p:spPr>
          <a:xfrm>
            <a:off x="540000" y="1351054"/>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(1)(示例)这正是体现我价值的地方,不管有没有人欣赏我都要开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(2)②③⑥</a:t>
            </a:r>
            <a:endParaRPr lang="zh-CN" altLang="en-US" dirty="0"/>
          </a:p>
        </p:txBody>
      </p:sp>
      <p:sp>
        <p:nvSpPr>
          <p:cNvPr id="5" name="TextBox 4"/>
          <p:cNvSpPr txBox="1"/>
          <p:nvPr/>
        </p:nvSpPr>
        <p:spPr>
          <a:xfrm>
            <a:off x="539750" y="21911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(1)回应“嘲讽”,可以用揭示自我价值、暗示自己有超出对方的优势的语言表达;表现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坚定的信念,则可以用执着的、不为外界所左右的语言表达。(2)②处可以承前省略,用上反倒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显得不简洁;③处“内在的”与“心里”重复;⑥“荒郊野外”本来就是“偏僻”的。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22.(2014广东,4)把下列句子组成语意连贯的语段,排序最恰当的一项是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①然而,我们的大脑对音乐的感知却不是这样。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②所以要有交响乐,也正是这样的“和声”才使得我们这个世界充满趣味。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③例如管弦乐的合奏,音波虽然混合,但是管乐声和弦乐声仍然保持各自的特点。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④物理学家们长期热衷于研究的现象都是整体等于所有部分的加合,声音就是这样的。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⑤整体可以大于部分之和,这一事实现在对大多数人来说已经是显而易见的了,但是曾经让物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理学家们感到非常窘困。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⑥虽然管乐声和弦乐声独立地进入我们的耳朵,但是这两种声音的“和声”对我们的情感所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产生的影响却远远大于这两种乐器的单独作用。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A.④①③⑥②⑤　　B.④③①⑤⑥②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C.⑤③④①②⑥　　D.⑤④③①⑥②</a:t>
            </a:r>
            <a:endParaRPr lang="zh-CN" altLang="en-US" dirty="0"/>
          </a:p>
        </p:txBody>
      </p:sp>
      <p:sp>
        <p:nvSpPr>
          <p:cNvPr id="3" name="TextBox 2"/>
          <p:cNvSpPr txBox="1"/>
          <p:nvPr/>
        </p:nvSpPr>
        <p:spPr>
          <a:xfrm>
            <a:off x="539750" y="499190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⑤“整体可以大于部分之和”是语段的中心,应该放在开头,排除A、B两项。④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“物理学家们”这个短语与⑤衔接紧密,而③(举例)又紧承④“声音就是这样的”,故排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除C。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23.(2014江西,20)请按以下要求写一段话,描写春节期间的某个场景。(15分)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(1)集中表现出喜庆祥和的气氛。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(2)运用疑问句和排比修辞表达情感。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(3)最后一句能概括全段内容。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(4)结构相对完整,语言简明、连贯、得体。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(5)不少于200字,不得透露个人信息。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14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3.(2016浙江,7)在空格处分别补写出倡议的理由和具体内容。(两处字数各不超过40个字)(5分)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倡议书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各位同学: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乘坐公交是很多市民日常出行的选择。众所周知,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。可是,我市不文明乘车现象时有发生,甚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至发生老人被人群挤倒而摔成粉碎性骨折的悲剧。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为此,我们向全校同学发出倡议: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文明乘车,从我做起!让我们用自己的行动为城市增光添彩!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中学学生会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月</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(示例)春节里的热闹去处要数下午的休闲广场了。巨大的电子屏幕闪烁着色彩缤纷的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图案,高耸的灯柱挂满了形状各异的灯笼,整齐的行道飘扬着话语暖人的祝福红丝带。过春节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了,人们穿着节日的盛装,男女老幼,脸上都洋溢着快乐与满足。老人们悠闲踱步聊天,青年们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欢快地嬉笑畅谈,孩子们兴奋地追逐打闹。置身广场,不仅会让你看得眼花缭乱,还会让你听得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心潮澎湃呢。啊,哪里飘来《在那桃花盛开的地方》,是谁还在放声歌唱这经典的老歌?请看,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那是夕阳红歌舞团在演出。哪里跃动着《江南Style》这快节奏的流行曲?请看,那是一群活力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十足的少年街舞队。这一天,我被这喜庆祥和的场景感动着,试问,千年历史,我们的人民,我们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的百姓,在哪个时代拥有过这样幸福的生活呢?没有,只有在新时代,他们迸发出前所未有的活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力,就像这春节的休闲广场,这广场涌动着快乐的波浪,这是一片快乐的海洋。 </a:t>
            </a:r>
            <a:endParaRPr lang="zh-CN" altLang="en-US" dirty="0"/>
          </a:p>
        </p:txBody>
      </p:sp>
      <p:sp>
        <p:nvSpPr>
          <p:cNvPr id="3" name="TextBox 2"/>
          <p:cNvSpPr txBox="1"/>
          <p:nvPr/>
        </p:nvSpPr>
        <p:spPr>
          <a:xfrm>
            <a:off x="539750" y="4285558"/>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此题要求比较多,写作对象是考生熟悉的春节场景。写作时先从整体上进行布局,考虑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如何满足题目的所有要求,特别注意要符合场景的“春节”“喜庆祥和”的特点。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88795"/>
            <a:ext cx="8127000" cy="2115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1.(2013浙江,5)依次填入下面空格处,最恰当的一项是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有地上之山水,有画上之山水,有梦中之山水,有胸中之山水。地上者妙在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,画上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者妙在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,梦中者妙在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,胸中者妙在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①位置自如　②笔墨淋漓　③景象变幻　④丘壑深邃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A.④③②①　　　　　　　B.①②④③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C.②③①④　　                    D.④②③①</a:t>
            </a:r>
            <a:endParaRPr lang="zh-CN" altLang="en-US" dirty="0"/>
          </a:p>
        </p:txBody>
      </p:sp>
      <p:sp>
        <p:nvSpPr>
          <p:cNvPr id="3" name="TextBox 2"/>
          <p:cNvSpPr txBox="1"/>
          <p:nvPr/>
        </p:nvSpPr>
        <p:spPr>
          <a:xfrm>
            <a:off x="401546" y="959037"/>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
        <p:nvSpPr>
          <p:cNvPr id="4" name="TextBox 2"/>
          <p:cNvSpPr txBox="1"/>
          <p:nvPr/>
        </p:nvSpPr>
        <p:spPr>
          <a:xfrm>
            <a:off x="539750" y="370602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第一空“地上”与“丘壑”相对,第二空“画上”与“笔墨”相应,第三空因“梦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中”故“变幻”,第四空唯“胸中”才能“自如”。由此可以确定正确答案。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4" name="组合 83"/>
          <p:cNvGrpSpPr/>
          <p:nvPr/>
        </p:nvGrpSpPr>
        <p:grpSpPr>
          <a:xfrm>
            <a:off x="428596" y="1080000"/>
            <a:ext cx="8238404" cy="5050167"/>
            <a:chOff x="428596" y="1080000"/>
            <a:chExt cx="8238404" cy="5050167"/>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2.(2012浙江,7)阅读以下新闻材料,根据要求答题。(5分)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不久前,某地一所高中对700名学生做了以“你觉得你离父母有多远”为主题的调查。调查结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果显示,69%的学生认为与父母有代沟,其中6%的学生觉得离父母很远。很多学生说,与父母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沟通时,除了学习再无别的话题。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(1)用一句话概括这则新闻的主要内容。(2分)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(2)就此现象谈谈你的看法。(不超过80字)(3分)</a:t>
              </a:r>
              <a:endParaRPr lang="zh-CN" altLang="en-US" dirty="0"/>
            </a:p>
          </p:txBody>
        </p:sp>
        <p:pic>
          <p:nvPicPr>
            <p:cNvPr id="2130" name="Picture 82"/>
            <p:cNvPicPr>
              <a:picLocks noChangeAspect="1" noChangeArrowheads="1"/>
            </p:cNvPicPr>
            <p:nvPr/>
          </p:nvPicPr>
          <p:blipFill>
            <a:blip r:embed="rId3"/>
            <a:srcRect/>
            <a:stretch>
              <a:fillRect/>
            </a:stretch>
          </p:blipFill>
          <p:spPr bwMode="auto">
            <a:xfrm>
              <a:off x="428596" y="3134517"/>
              <a:ext cx="5991298" cy="2995650"/>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(1)调查显示,多数学生与父母存在代沟。(或:调查显示,学习成了多数学生与父母沟通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的唯一话题。)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(2)(示例)学生以学业为主,父母关心成绩没错;但我们的成长路上不仅只有学习成绩,强健身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体、培养兴趣、磨砺意志、塑造品格等都应该成为交流的话题。</a:t>
            </a:r>
            <a:endParaRPr lang="zh-CN" altLang="en-US" dirty="0"/>
          </a:p>
        </p:txBody>
      </p:sp>
      <p:sp>
        <p:nvSpPr>
          <p:cNvPr id="3" name="TextBox 2"/>
          <p:cNvSpPr txBox="1"/>
          <p:nvPr/>
        </p:nvSpPr>
        <p:spPr>
          <a:xfrm>
            <a:off x="539750" y="256301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(1)这是一个说明性语段,说明的对象是“学生与父母”,这是由“你觉得你离父母有多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远”这句话分析出来的;对象如何,下文的内容就重点围绕“学生和父母之间没有话题可说”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而展开,据此分析出来两个词“学习”和“代沟”。由此,这个“一句话”可概括为一个是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“代沟”的问题,一个是“学习”的问题。(2)本题是针对现象说观点,我们谈的时候不要脱离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“学习”和“代沟”即可。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19"/>
          <p:cNvGrpSpPr/>
          <p:nvPr/>
        </p:nvGrpSpPr>
        <p:grpSpPr>
          <a:xfrm>
            <a:off x="538104" y="1080000"/>
            <a:ext cx="8128896" cy="5178084"/>
            <a:chOff x="538104" y="1080000"/>
            <a:chExt cx="8128896" cy="5178084"/>
          </a:xfrm>
        </p:grpSpPr>
        <p:sp>
          <p:nvSpPr>
            <p:cNvPr id="2" name="TextBox 2"/>
            <p:cNvSpPr txBox="1"/>
            <p:nvPr/>
          </p:nvSpPr>
          <p:spPr>
            <a:xfrm>
              <a:off x="540000" y="1080000"/>
              <a:ext cx="8127000" cy="51780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3.(2011浙江,7)请看以下图文材料,根据要求答题。(5分)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由于人类不必要的装饰需要,全球象牙贸易恣意蔓延,100多万只大象因此失去了生命。</a:t>
              </a:r>
              <a:endParaRPr lang="zh-CN" altLang="en-US" dirty="0"/>
            </a:p>
            <a:p>
              <a:pPr marL="0" indent="0" eaLnBrk="0" latinLnBrk="1" hangingPunct="0">
                <a:lnSpc>
                  <a:spcPct val="150000"/>
                </a:lnSpc>
                <a:spcBef>
                  <a:spcPts val="0"/>
                </a:spcBef>
                <a:buNone/>
              </a:pPr>
              <a:r>
                <a:rPr lang="zh-CN" altLang="en-US" sz="10000" kern="0" spc="19324"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306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(1)根据所提供的材料,设计一句放在画面上方的广告宣传语,形成一则完整的公益广告。要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求:鲜明地表达广告主旨,有号召力;不超过15字。(2分)</a:t>
              </a:r>
              <a:endParaRPr lang="zh-CN" altLang="en-US" dirty="0"/>
            </a:p>
            <a:p>
              <a:pPr marL="0" indent="0" eaLnBrk="0" latinLnBrk="1" hangingPunct="0">
                <a:lnSpc>
                  <a:spcPct val="150000"/>
                </a:lnSpc>
                <a:spcBef>
                  <a:spcPts val="0"/>
                </a:spcBef>
                <a:buNone/>
              </a:pP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(2)从这则公益广告的图文特点出发,简要评价它的创意。(3分)</a:t>
              </a:r>
              <a:endParaRPr lang="zh-CN" altLang="en-US" dirty="0"/>
            </a:p>
          </p:txBody>
        </p:sp>
        <p:pic>
          <p:nvPicPr>
            <p:cNvPr id="3" name="图片 3" descr="textimage11.jpeg"/>
            <p:cNvPicPr>
              <a:picLocks noChangeAspect="1"/>
            </p:cNvPicPr>
            <p:nvPr/>
          </p:nvPicPr>
          <p:blipFill>
            <a:blip r:embed="rId3"/>
            <a:stretch>
              <a:fillRect/>
            </a:stretch>
          </p:blipFill>
          <p:spPr>
            <a:xfrm>
              <a:off x="539750" y="1848633"/>
              <a:ext cx="3225719" cy="2392477"/>
            </a:xfrm>
            <a:prstGeom prst="rect">
              <a:avLst/>
            </a:prstGeom>
          </p:spPr>
        </p:pic>
        <p:pic>
          <p:nvPicPr>
            <p:cNvPr id="3089" name="Picture 17"/>
            <p:cNvPicPr>
              <a:picLocks noChangeAspect="1" noChangeArrowheads="1"/>
            </p:cNvPicPr>
            <p:nvPr/>
          </p:nvPicPr>
          <p:blipFill>
            <a:blip r:embed="rId4"/>
            <a:srcRect/>
            <a:stretch>
              <a:fillRect/>
            </a:stretch>
          </p:blipFill>
          <p:spPr bwMode="auto">
            <a:xfrm>
              <a:off x="538104" y="5255037"/>
              <a:ext cx="5391218" cy="45124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(1)公益广告:购买就等于杀戮,对象牙制品说“不”!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(2)评价创意:①人格化的表现方式使整个公益广告打动人心,小象的话以孩子的口吻说出,不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仅能引起人们的同情,还能促使人类反思自己的行为。②构图简洁,图片与文字搭配巧妙,能激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发人们的联想——它们的未来将通向何方?</a:t>
            </a:r>
            <a:endParaRPr lang="zh-CN" altLang="en-US" dirty="0"/>
          </a:p>
        </p:txBody>
      </p:sp>
      <p:sp>
        <p:nvSpPr>
          <p:cNvPr id="3" name="TextBox 2"/>
          <p:cNvSpPr txBox="1"/>
          <p:nvPr/>
        </p:nvSpPr>
        <p:spPr>
          <a:xfrm>
            <a:off x="539750" y="256301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第(1)题要求语言鲜明,有号召力,能表达广告主旨,有字数限制,属于拟写公益广告。第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(2)题要求评价创意,重在评价。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4.(2010浙江,7)某校学生会为使更多的同学体验“低碳”生活,接受“低碳”理念,决定组织同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学参观世博园“零碳馆”。请根据所提供的材料,拟写一份海报。要求:只写海报的宣传鼓动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内容;语言表达简明流畅,生动得体。(100字左右)(5分)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“零碳馆”利用阳光和导热材料采暖、黄浦江水控温、废木头发电,完全摒除了煤、石油等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不可再生能源。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利用温压和风压,“零碳馆”能保持建筑内部空气流通,环境舒爽。墙体表面附着的特殊荧光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涂料能将吸收的太阳能在夜间转换为荧光释放,使展馆成为“会发光的房子”。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游客在“零碳餐厅”看到的餐具都是由前晚多余的有机饼干处理而成,使用后将会用于发电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和发热,最终剩余品又再加工成生物肥,真正实现变废为宝</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这些创意试图让游客在日常生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活体验中,逐渐养成“零碳”的新生活态度。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最特别的是,游客将在“零碳馆”领取专属的“二氧化碳身份码”,然后在“大富翁碳册游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戏”中回答50个互动问题,这些问题涉及每个人的出行方式、里程数,使用的燃气种类,每月的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水电煤费用等,最后游客将得到一张电脑计算出的“碳诊断书”,记录个人一年的“碳排放总量”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(示例)如果你是一个“高碳”消费者,那就去世博园参观最酷的“零碳馆”吧!它没有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空调但温度宜人,它不用耗电却熠熠生辉,它用饼干制作餐具,它用游戏输送理念。想做“低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碳”潮人吗?想拥有第二张身份证吗?现在就出发!</a:t>
            </a:r>
            <a:endParaRPr lang="zh-CN" altLang="en-US" dirty="0"/>
          </a:p>
        </p:txBody>
      </p:sp>
      <p:sp>
        <p:nvSpPr>
          <p:cNvPr id="3" name="TextBox 2"/>
          <p:cNvSpPr txBox="1"/>
          <p:nvPr/>
        </p:nvSpPr>
        <p:spPr>
          <a:xfrm>
            <a:off x="539750" y="220582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宣传海报的内容应该充分展现世博园“零碳馆”的特色,以达到吸引同学们参与活动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的目的。其次,使用煽情的语言或倡导性的语言,更能激发同学们参与活动的热情。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5.(2009浙江,5)把下列带序号的句子组合成语意连贯的一段话并填入横线处。(只填序号)(3分)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理学家为什么崇古抑律?</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古体与律体之辨跟诗歌史联系起来,就是古体的典范—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—汉魏晋诗与律体的典范——唐诗之辨。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①那么,为什么讲求声律、对偶等形式技巧就是品格低呢?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②他们认为,诗歌的审美方面、形式技巧方面对于人的道德修养没有正面的价值。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③以这种价值观去看诗歌的体裁样式,古体诗就高于律诗。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④既然诗歌的审美方面没有价值,本来可以不讲,但是如果要进入到诗歌领域去谈诗的话,那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么,在形式方面人为的工巧因素越多,其价值就越低。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⑤抛开诗歌的内容不论,单从形式上看,近体诗要讲求声律、对偶等,这些讲求在理学家看来,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是其在品格上低于古体诗的重要原因。</a:t>
            </a:r>
            <a:endParaRPr lang="zh-CN" altLang="en-US" dirty="0"/>
          </a:p>
        </p:txBody>
      </p:sp>
      <p:sp>
        <p:nvSpPr>
          <p:cNvPr id="3" name="TextBox 2"/>
          <p:cNvSpPr txBox="1"/>
          <p:nvPr/>
        </p:nvSpPr>
        <p:spPr>
          <a:xfrm>
            <a:off x="540000" y="4637202"/>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⑤①②④③</a:t>
            </a:r>
            <a:endParaRPr lang="zh-CN" altLang="en-US" dirty="0"/>
          </a:p>
        </p:txBody>
      </p:sp>
      <p:sp>
        <p:nvSpPr>
          <p:cNvPr id="4" name="TextBox 3"/>
          <p:cNvSpPr txBox="1"/>
          <p:nvPr/>
        </p:nvSpPr>
        <p:spPr>
          <a:xfrm>
            <a:off x="539750" y="504864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对材料中提出的问题作初步的解释,应选⑤句;紧接着①句中“那么”一词设问,故⑤后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跟①句;接着②句承①句就诗歌的形式技巧指出理学家们的见解,④句具体分析②句中理学家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的见解;③句从理学家的见解中得出结论。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6.(2017课标全国Ⅲ,21)下面文段有三处推断存在问题,请参照①的方式,说明另外两处问题。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“爆竹声声除旧岁”,说的是欢度春节时的传统习俗。春节燃放烟花爆竹虽然喜庆,但会带来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空气、噪声等环境污染问题,还可能引发火灾,一旦引发火灾,势必造成人身伤亡和财产损失。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现在很多城市已经限制燃放,这样就可以避免发生火灾,而且只要限制燃放,就能避免环境污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染,让空气新鲜、环境优美。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①火灾不一定会造成人身伤亡。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39750" y="434896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(示例)②限制燃放烟花爆竹并不一定能避免火灾的发生　③不是限制燃放烟花爆竹就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能避免环境污染</a:t>
            </a:r>
            <a:endParaRPr lang="zh-CN" altLang="en-US" dirty="0"/>
          </a:p>
        </p:txBody>
      </p:sp>
      <p:sp>
        <p:nvSpPr>
          <p:cNvPr id="4" name="TextBox 3"/>
          <p:cNvSpPr txBox="1"/>
          <p:nvPr/>
        </p:nvSpPr>
        <p:spPr>
          <a:xfrm>
            <a:off x="539500" y="504615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本题考查语言表达准确的能力。语段中有些词句的使用不够准确,导致不合乎事实。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如“势必”“这样就可以避免”“只要</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就能”等过于绝对。答题时将其所说的必然改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为不一定即可。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(示例)文明乘车让出行更安全,更高效,体现了一个人的基本素养,也有益于社会和谐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自觉排队,有序上车;尊老爱幼,主动让座;举止文明,谈吐有礼</a:t>
            </a:r>
            <a:endParaRPr lang="zh-CN" altLang="en-US" dirty="0"/>
          </a:p>
        </p:txBody>
      </p:sp>
      <p:sp>
        <p:nvSpPr>
          <p:cNvPr id="3" name="TextBox 2"/>
          <p:cNvSpPr txBox="1"/>
          <p:nvPr/>
        </p:nvSpPr>
        <p:spPr>
          <a:xfrm>
            <a:off x="539750" y="1920071"/>
            <a:ext cx="8127000" cy="17915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“可是,我市不文明乘车现象时有发生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”是一个转折句,可知第一处应该填写文明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乘车的益处。第二处应填写倡议的具体内容,应注意出行方式为文明乘坐公交,答题时可从上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下车以及行车途中的言谈举止文明来谈。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本题综合考查语言表达简明、连贯、得体、准确、鲜明的能力。所选材料</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是一封倡议书,内容为倡议大家文明乘车,具有较强的实用价值。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7.(2017山东,17)阅读下面的文字,逐段概括中国古代木构房屋的特点。每个特点不超过10个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①中国古代木构房屋需防潮防雨,故有高出地面的台基和出檐较大的屋顶。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②这种房屋内部可以全部打通,也可按需要用木材进行装修分隔,分隔方式可实可虚,实的如屏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门、板壁等,虚的如落地罩、太师壁等。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③工匠们设计房屋的各种构件(如梁、柱)时,在保有其功能的基础上,往往顺应其形状、位置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进行艺术加工,使之更加漂亮美观。如把直梁加工成月梁,以给人举重若轻之感。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④为防止木材腐烂,工匠们给木构房屋涂上油漆,油漆在木材表面形成坚韧的保护膜,能起到很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好的防护作用。</a:t>
            </a:r>
            <a:endParaRPr lang="zh-CN" altLang="en-US" dirty="0"/>
          </a:p>
        </p:txBody>
      </p:sp>
      <p:sp>
        <p:nvSpPr>
          <p:cNvPr id="3" name="TextBox 2"/>
          <p:cNvSpPr txBox="1"/>
          <p:nvPr/>
        </p:nvSpPr>
        <p:spPr>
          <a:xfrm>
            <a:off x="54000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①台基高,出檐大。②内部可通可隔。③构件艺术美观。④涂有油漆以防腐。</a:t>
            </a:r>
            <a:endParaRPr lang="zh-CN" altLang="en-US" dirty="0"/>
          </a:p>
        </p:txBody>
      </p:sp>
      <p:sp>
        <p:nvSpPr>
          <p:cNvPr id="4" name="TextBox 3"/>
          <p:cNvSpPr txBox="1"/>
          <p:nvPr/>
        </p:nvSpPr>
        <p:spPr>
          <a:xfrm>
            <a:off x="539750" y="467828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本题考查压缩语段的能力。材料总共有四段,逐段细读,筛选出重要信息并加以概括即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可。第一段强调中国古代木构房屋台基高和屋顶出檐大的特点;第二段强调房屋内部可打通,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也可分隔;第三段强调对房屋各种构件进行艺术加工,使之更加漂亮、美观;第四段强调给房屋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涂油漆,防止木材腐烂。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8.(2016课标全国Ⅱ,16)在下面一段文字横线处补写恰当的语句,使整段文字语意完整连贯,内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气候是一种复杂的自然现象,不仅决定着土壤、植被类型的形成,改变着地表形态,</a:t>
            </a:r>
            <a:r>
              <a:rPr lang="zh-CN" altLang="en-US" sz="1530" u="sng" kern="0" dirty="0" smtClean="0">
                <a:solidFill>
                  <a:srgbClr val="000000"/>
                </a:solidFill>
                <a:latin typeface="Times New Roman" panose="02020603050405020304" pitchFamily="65" charset="-122"/>
                <a:ea typeface="宋体" panose="02010600030101010101" pitchFamily="2" charset="-122"/>
              </a:rPr>
              <a:t>①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。人们的生活、生产、建设无不需要考虑气候的影响。气候已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成为一种自然资源,供人类充分利用,为人类造福。但是,</a:t>
            </a:r>
            <a:r>
              <a:rPr lang="zh-CN" altLang="en-US" sz="1530" u="sng" kern="0" dirty="0" smtClean="0">
                <a:solidFill>
                  <a:srgbClr val="000000"/>
                </a:solidFill>
                <a:latin typeface="Times New Roman" panose="02020603050405020304" pitchFamily="65" charset="-122"/>
                <a:ea typeface="宋体" panose="02010600030101010101" pitchFamily="2" charset="-122"/>
              </a:rPr>
              <a:t>②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,有时会带来某些灾害。所以,人们会利用一些方法,在一定区域内改变气候状况,</a:t>
            </a:r>
            <a:r>
              <a:rPr lang="zh-CN" altLang="en-US" sz="1530" u="sng" kern="0" dirty="0" smtClean="0">
                <a:solidFill>
                  <a:srgbClr val="000000"/>
                </a:solidFill>
                <a:latin typeface="Times New Roman" panose="02020603050405020304" pitchFamily="65" charset="-122"/>
                <a:ea typeface="宋体" panose="02010600030101010101" pitchFamily="2" charset="-122"/>
              </a:rPr>
              <a:t>③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40000" y="354596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(示例)①而且还影响着人类的活动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②气候对人类也有不利的一面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③使它向着有利于人类的方向发展</a:t>
            </a:r>
            <a:endParaRPr lang="zh-CN" altLang="en-US" dirty="0"/>
          </a:p>
        </p:txBody>
      </p:sp>
      <p:sp>
        <p:nvSpPr>
          <p:cNvPr id="4" name="TextBox 3"/>
          <p:cNvSpPr txBox="1"/>
          <p:nvPr/>
        </p:nvSpPr>
        <p:spPr>
          <a:xfrm>
            <a:off x="539750" y="4671783"/>
            <a:ext cx="8127000" cy="17627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本题考查补写句子的能力。解题时,要纵观整个语段,把握所给文字的核心话题,依据相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关提示进行准确补写,使整段文字语意连贯。第①处,前面说“不仅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”,后面自然是“而且</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”,具体内容应结合第①处横线后面的句子填写;第②处,前面的“但是”表转折,前面是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说为人类造福,后面自然是从反面谈气候给人类带来的不利的影响;第③处,根据前文内容,应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填人们利用一些方法改变气候状况的目的。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9.(2016天津,20)下面是今人根据李商隐《夜雨寄北》译写的一首新诗,请从所给两题中任选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一题作答,要求120字左右。(9分)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(1)选择一个角度(如意象、意境、结构、语言等)对新诗加以简评。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(2)请你以李明的名义,给</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诗刊编辑部写封信,推荐这首诗。(不能透露个人相关信息)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会有一天,我跟你说起今夜的雨,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弥漫的水汽,浸润了远来的家书。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窗外的池塘,秋水涨满,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我在想,你是怎样写下了我的称呼。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故乡好远,阻隔着千山万水,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归期迷茫,日日在手指间飘忽。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离人的思念,就像那红烛的芯子,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刚刚剪去,又悄悄长出。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好在啊,好在还有记忆中西窗的烛光,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它摇曳在眼前,摇曳在今夜的巴蜀。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夜雨寄北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[唐]李商隐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君问归期未有期,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巴山夜雨涨秋池。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何当共剪西窗烛,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却话巴山夜雨时。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(1)新诗没有拘泥于原诗的结构顺序,而是别出心裁地先说结尾处的夜雨,再说远方的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“你”的归期,中间又进行了合理的穿插,使新诗在结构上自然简明而又新颖别致。可见译者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的确对原诗进行了创新性解读,并把这种独到的理解反映在新诗的结构中。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诗刊编辑老师: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您好!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我是一名唐诗爱好者。我在翻译李商隐的七言绝句《夜雨寄北》时,打破常规,先对第四句进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行译写;对夜雨这个意象也进行了分解,使它包蕴更多的情感。希望贵刊可以考虑选用我的作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品。谢谢。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敬礼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2016年6月7日</a:t>
            </a:r>
            <a:endParaRPr lang="zh-CN" altLang="en-US" dirty="0"/>
          </a:p>
        </p:txBody>
      </p:sp>
      <p:sp>
        <p:nvSpPr>
          <p:cNvPr id="3" name="TextBox 2"/>
          <p:cNvSpPr txBox="1"/>
          <p:nvPr/>
        </p:nvSpPr>
        <p:spPr>
          <a:xfrm>
            <a:off x="539750" y="554622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回答本题审题很重要,即要从所给两题中任选一题进行回答。第(1)题要求写简评,且仅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允许从一个角度出发,可以是意象、意境、结构、语言等。所给答案即从结构出发进行简评,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有叙有评,比较完整。第(2)题要求写封推荐信,既要写出推荐的理由,还要注意符合书信的格式。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10.(2015课标全国Ⅰ,15)填入下面一段文字横线处的语句,最恰当的一句是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随着雾霾频发,油品质量对环境的影响引起了人们越来越多的关注。有测试表明,一些城市空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气中PM2.5的20%左右来自机动车尾气,而只要使用符合新标准的汽油和柴油,</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。有鉴于此,我国将加快推进成品油质量升级国家专项行动。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A.即使现有汽车不作任何改造,其尾气中相关污染物的排放也能减少10%</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B.汽车尾气中相关污染物的排放就可减少10%,现有汽车的改造并不是必须的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C.再加上对现有汽车进行改造,其尾气中相关污染物的排放就将减少10%以上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D.不管是否改造现有汽车,其尾气中的相关污染物排放都将减少10%</a:t>
            </a:r>
            <a:endParaRPr lang="zh-CN" altLang="en-US" dirty="0"/>
          </a:p>
        </p:txBody>
      </p:sp>
      <p:sp>
        <p:nvSpPr>
          <p:cNvPr id="3" name="TextBox 2"/>
          <p:cNvSpPr txBox="1"/>
          <p:nvPr/>
        </p:nvSpPr>
        <p:spPr>
          <a:xfrm>
            <a:off x="539750" y="399177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A.“只要使用符合新标准的汽油和柴油</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”用表示充分条件的复句,强调提高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成品油质量的重要作用,不必强调改造汽车。B.强调的重点是“现有汽车的改造并不是必须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的”,与语段重点表达“尾气中相关污染物的排放能减少10%”的主题偏离。C.“再加上对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现有汽车进行改造”与“只要使用符合新标准的汽油和柴油”相矛盾。D.不合事理,如果改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造汽车,污染物的排放将更少。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11.(2015课标全国Ⅰ,16)在下面一段文字横线处补写恰当的语句,使整段文字语意完整连贯,内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电子商务存在的价值之一,就是通过互联网进行网上购物、网上支付,节省消费者与商家的时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间和空间,①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,对于工作忙碌的上班族而言,②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,还易于达到货比三家、快乐购物的目的。在信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息多元化的21世纪,③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,完成购物,已经成为许多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消费者的习惯。</a:t>
            </a:r>
            <a:endParaRPr lang="zh-CN" altLang="en-US" dirty="0"/>
          </a:p>
        </p:txBody>
      </p:sp>
      <p:sp>
        <p:nvSpPr>
          <p:cNvPr id="3" name="TextBox 2"/>
          <p:cNvSpPr txBox="1"/>
          <p:nvPr/>
        </p:nvSpPr>
        <p:spPr>
          <a:xfrm>
            <a:off x="540000" y="363707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(示例)①从而大大提高交易效率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②除了大量节省宝贵时间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③上网浏览商品信息</a:t>
            </a:r>
            <a:endParaRPr lang="zh-CN" altLang="en-US" dirty="0"/>
          </a:p>
        </p:txBody>
      </p:sp>
      <p:sp>
        <p:nvSpPr>
          <p:cNvPr id="4" name="TextBox 3"/>
          <p:cNvSpPr txBox="1"/>
          <p:nvPr/>
        </p:nvSpPr>
        <p:spPr>
          <a:xfrm>
            <a:off x="539750" y="476289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①处要填的内容应是前面内容所产生的结果,要包括消费者和商家两方面。②处内容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上要注意与上句的“工作忙碌”相关联,句式上要注意与下句的“还”相衔接。③处应与后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句的“完成购物”构成承接关系,形成网上购物的一个连续过程。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12.(2015重庆,3)依次填入下面一段文字横线处的语句,前后衔接最为恰当的一组是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中国人民抗日战争的胜利,充分证明了中国共产党是救亡图存、实现民族复兴的核心力量。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今天,我们纪念抗日战争胜利70周年,就是要</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。铭记这段历史,是因为它的惨烈悲壮与不屈抗争应当成为中华民族的集体记忆,更是希望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从中汲取沉痛的历史教训,获得开创未来的精神力量。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①永远铭记参加抗日战争的老战士、抗日将领、爱国人士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②永远铭记支援和帮助了中国抗战的外国政府和国际友人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③永远铭记惨遭日本侵略者杀戮的死难同胞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④永远铭记为抗战胜利建立了功勋的海内外中华儿女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⑤永远铭记在抗日战争中英勇战斗、为国捐躯的烈士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A.⑤③④②①　　　　B.①②④⑤③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C.③⑤①④②　　D.④③②①⑤</a:t>
            </a:r>
            <a:endParaRPr lang="zh-CN" altLang="en-US" dirty="0"/>
          </a:p>
        </p:txBody>
      </p:sp>
      <p:sp>
        <p:nvSpPr>
          <p:cNvPr id="3" name="TextBox 2"/>
          <p:cNvSpPr txBox="1"/>
          <p:nvPr/>
        </p:nvSpPr>
        <p:spPr>
          <a:xfrm>
            <a:off x="539750" y="542053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围绕“铭记”进行分析,思考的顺序应该是:先死难者,再生存者;先无辜者,再保卫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者;先战斗主体,再外围支援;先中国,再外国。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13.(2015广东,4)把下列句子组成语意连贯的语段,排序最恰当的一项是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①从汉字笔画的统计分布规律来看,这种看法是值得商榷的。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②不少人认为简化汉字的理想目标是把十画以上的字简化到十画或不足十画。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③为了增强区别性,对那些笔画较多的非常用字还是不去简化为好。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④文字的应用首先要保证看和读的方便,要有相当的清晰性和区别性。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⑤但把笔画全部减到十画或不足十画,势必增加大量的形近字,给看和读带来困难。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⑥其次才是笔画简单,写起来省事。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A.②①④⑥⑤③　　B.②①⑤③④⑥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C.④⑥②①③⑤　　D.④⑥③⑤②①</a:t>
            </a:r>
            <a:endParaRPr lang="zh-CN" altLang="en-US" dirty="0"/>
          </a:p>
        </p:txBody>
      </p:sp>
      <p:sp>
        <p:nvSpPr>
          <p:cNvPr id="3" name="TextBox 2"/>
          <p:cNvSpPr txBox="1"/>
          <p:nvPr/>
        </p:nvSpPr>
        <p:spPr>
          <a:xfrm>
            <a:off x="539750" y="434896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本语段反驳了“不少人”对简化汉字的错误看法,是按“提出问题—分析问题—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解决问题”的思路组织文字的。②句是错误的观点;①句中的“这种看法”指②句中的观点,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针对②句表明作者的观点;④⑥句从理论上论述文字的应用要求,“首先”“其次”表明顺序;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⑤句“但”字表转折,论述简化汉字不当的不良影响;③句是结论。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14.(2015四川,20)《论语》中“己所不欲,勿施于人”“己欲立而立人,己欲达而达人”,蕴含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了丰富的人生智慧。请根据其中一句给你的启示,写出自己处理人际关系的想法和做法。要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求:①内容具体;②句式工整;③语言简明、得体;④60~80字。(6分)</a:t>
            </a:r>
            <a:endParaRPr lang="zh-CN" altLang="en-US" dirty="0"/>
          </a:p>
        </p:txBody>
      </p:sp>
      <p:sp>
        <p:nvSpPr>
          <p:cNvPr id="3" name="TextBox 2"/>
          <p:cNvSpPr txBox="1"/>
          <p:nvPr/>
        </p:nvSpPr>
        <p:spPr>
          <a:xfrm>
            <a:off x="539750" y="2277261"/>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(示例1)自己不想说的话,不强求他人说;自己不愿听的话,不强求他人听;自己不愿做的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事,不强求他人做。设身处地感受他人难处,推己及人避免强人所难。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(示例2)为他人生活提供方便,为和谐相处创造条件;为他人成长贡献力量,为共同发展奉献智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慧。在成全他人中成就自我,在分享快乐中创造幸福。</a:t>
            </a:r>
            <a:r>
              <a:rPr lang="en-US" altLang="zh-CN"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4" name="TextBox 2"/>
          <p:cNvSpPr txBox="1"/>
          <p:nvPr/>
        </p:nvSpPr>
        <p:spPr>
          <a:xfrm>
            <a:off x="539750" y="3777459"/>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先要准确理解《论语》中这两句话的含意,揭示其人生智慧内涵。这两句话是儒家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“仁”的思想精髓,作为具有仁人之心的人应能够设身处地,为他人着想,尊重人,关怀人,与人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和谐相处。孔子的这个思想正是现代人文关怀、主体意识的早期渊源,是处理人际关系、消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除许多社会矛盾的一剂良药。再结合社会现实谈自己的想法和做法。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4.(2015浙江,6)古人有名有字。名与字意义上往往有联系,或同义,或反义,或相关,如岳飞字鹏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举,意思是鲲鹏高飞。给下面的人名取字,并说明字与名的意义关联。(各不超过25字)(4分)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(1)陈璋,字　    。说明:　　　　　　　　　　　　　　　　　　　　　　　　    (2分)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(2)孙冠群,字　    。说明:　　　　　　　　　　　　　　　　　　　　　　　　    (2分)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15.(2015湖南,19)阅读下面的文字,完成题目。(6分)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何方圜之能周兮?夫孰异道而相安?(屈原《离骚》)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(魏晋数学家刘徽在为《九章算术》所作注释中指出)从圆内接正六边形开始割圆,“割之又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割,以至于不可割,则与圆周合体而无所失矣”。(《辞海》“割圆术”条)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两则材料从不同角度给人以教益和启示,请就此谈谈你的认识。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答题要点及角度提示:屈原以方枘与圆凿不相合为喻,主张坚持原则、明辨是非;刘徽的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“割圆”,说明事物在一定条件下可以转化。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可以从世界观和方法论的角度谈两则材料给人的教益和启示,也可以从两则材料的对照谈观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察视角乃至认识的多样性。</a:t>
            </a:r>
            <a:endParaRPr lang="zh-CN" altLang="en-US" dirty="0"/>
          </a:p>
        </p:txBody>
      </p:sp>
      <p:sp>
        <p:nvSpPr>
          <p:cNvPr id="3" name="TextBox 2"/>
          <p:cNvSpPr txBox="1"/>
          <p:nvPr/>
        </p:nvSpPr>
        <p:spPr>
          <a:xfrm>
            <a:off x="539750" y="2561455"/>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先要理解这两则材料的主要意思。屈原《离骚》中的观点是方与圆不能相合,要坚持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原则,明辨是非。刘徽的“割圆术”是说在圆内接正多边形直至穷竭,正多边形的面积最终接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近圆的面积,正多边形的周长也接近圆的周长。“割圆术”给人的启示是事物在一定条件下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可以转化。第一则材料强调的是世界观,第二则材料强调的是做事要讲究方法。可以就两则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材料分别谈认识,也可以对照两则材料谈其中蕴含的道理。因为材料意义具有多向性,故也可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以谈在观察角度和认识多样性方面给我们的启示。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16.(2015湖南,20)阅读下面的文字,完成题目。(6分)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请一定别忘记诗歌!诗是会飞的,会把你带向神秘、自由和解放的语境,带向语言乌托邦。诗,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表达着语言的最高理想和生命的最纯粹区域,其追求与音乐很像。青春应是读诗的旺季。这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时候的你,内心清澈、葱茏、轻盈,没有磐重的世故、杂芜的沉积和理性禁忌,你的精神体质与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诗歌的灵魂是吻合的,美能轻易地诱惑你、俘虏你,你会心甘情愿跟她走。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(节选自王开岭《读书:最美好的生命举止》)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为什么“青春应是读诗的旺季”?请结合材料,用自己的语言阐述。</a:t>
            </a:r>
            <a:endParaRPr lang="zh-CN" altLang="en-US" dirty="0"/>
          </a:p>
        </p:txBody>
      </p:sp>
      <p:sp>
        <p:nvSpPr>
          <p:cNvPr id="3" name="TextBox 2"/>
          <p:cNvSpPr txBox="1"/>
          <p:nvPr/>
        </p:nvSpPr>
        <p:spPr>
          <a:xfrm>
            <a:off x="540000" y="354596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答题要点及角度提示:①诗歌的语境神秘、自由和解放,正符合青春的向往。②诗歌的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纯粹与青春的纯真、感性相吻合。③诗歌之美契合青春之美,诱惑青春之心。</a:t>
            </a:r>
            <a:endParaRPr lang="zh-CN" altLang="en-US" dirty="0"/>
          </a:p>
        </p:txBody>
      </p:sp>
      <p:sp>
        <p:nvSpPr>
          <p:cNvPr id="4" name="TextBox 3"/>
          <p:cNvSpPr txBox="1"/>
          <p:nvPr/>
        </p:nvSpPr>
        <p:spPr>
          <a:xfrm>
            <a:off x="539750" y="431459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为什么说“青春应是读诗的旺季”?首先要找到诗的好处,原文中说“诗是会飞的,会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把你带向神秘、自由和解放的语境,带向语言乌托邦”,“诗,表达着语言的最高理想和生命的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最纯粹区域”。然后找到诗与青春的联系点,一是诗歌的神秘、自由和解放符合青春的向往;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二是诗歌的纯粹与青春的纯真(内心清澈、葱茏、轻盈)、感性(没有磐重的世故、杂芜的沉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积和理性禁忌)相吻合;三是诗歌之美契合青春之美,诱惑青春之心(你的精神体质与诗歌的灵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魂是吻合的,美能轻易地诱惑你)。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17.(2015课标全国Ⅱ,16)在下面一段文字横线处补写恰当的语句,使整段文字语意完整连贯,内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读书的目的仅仅是记住书中的内容吗?答案是否定的。</a:t>
            </a:r>
            <a:r>
              <a:rPr lang="zh-CN" altLang="en-US" sz="1530" u="sng" kern="0" dirty="0" smtClean="0">
                <a:solidFill>
                  <a:srgbClr val="000000"/>
                </a:solidFill>
                <a:latin typeface="Times New Roman" panose="02020603050405020304" pitchFamily="65" charset="-122"/>
                <a:ea typeface="宋体" panose="02010600030101010101" pitchFamily="2" charset="-122"/>
              </a:rPr>
              <a:t>①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。记忆型阅读是我们缺乏想象力的根源之一,因为它容易导致盲从书本知识,从而失去质疑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精神。批判型阅读是一种创造性阅读,它不追求</a:t>
            </a:r>
            <a:r>
              <a:rPr lang="zh-CN" altLang="en-US" sz="1530" u="sng" kern="0" dirty="0" smtClean="0">
                <a:solidFill>
                  <a:srgbClr val="000000"/>
                </a:solidFill>
                <a:latin typeface="Times New Roman" panose="02020603050405020304" pitchFamily="65" charset="-122"/>
                <a:ea typeface="宋体" panose="02010600030101010101" pitchFamily="2" charset="-122"/>
              </a:rPr>
              <a:t>②　　　　　　　　　　　　　　　　    </a:t>
            </a:r>
            <a:r>
              <a:rPr lang="zh-CN" altLang="en-US" sz="1530" kern="0" dirty="0" smtClean="0">
                <a:solidFill>
                  <a:srgbClr val="000000"/>
                </a:solidFill>
                <a:latin typeface="Times New Roman" panose="02020603050405020304" pitchFamily="65" charset="-122"/>
                <a:ea typeface="宋体" panose="02010600030101010101" pitchFamily="2" charset="-122"/>
              </a:rPr>
              <a:t>,而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主张激发想象力和灵感,带着自己的思考,让自己变得更有思想。能通过阅读提出有价值的疑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问,</a:t>
            </a:r>
            <a:r>
              <a:rPr lang="zh-CN" altLang="en-US" sz="1530" u="sng" kern="0" dirty="0" smtClean="0">
                <a:solidFill>
                  <a:srgbClr val="000000"/>
                </a:solidFill>
                <a:latin typeface="Times New Roman" panose="02020603050405020304" pitchFamily="65" charset="-122"/>
                <a:ea typeface="宋体" panose="02010600030101010101" pitchFamily="2" charset="-122"/>
              </a:rPr>
              <a:t>③　　　　　　　　　　　　　　　    </a:t>
            </a:r>
            <a:r>
              <a:rPr lang="zh-CN" altLang="en-US" sz="1530" kern="0" dirty="0" smtClean="0">
                <a:solidFill>
                  <a:srgbClr val="000000"/>
                </a:solidFill>
                <a:latin typeface="Times New Roman" panose="02020603050405020304" pitchFamily="65" charset="-122"/>
                <a:ea typeface="宋体" panose="02010600030101010101" pitchFamily="2" charset="-122"/>
              </a:rPr>
              <a:t>,通过分析根源找到解决问题的途径和方法,这在泛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阅读日益普遍的时候更显得难能可贵。</a:t>
            </a:r>
            <a:endParaRPr lang="zh-CN" altLang="en-US" dirty="0"/>
          </a:p>
        </p:txBody>
      </p:sp>
      <p:sp>
        <p:nvSpPr>
          <p:cNvPr id="3" name="TextBox 2"/>
          <p:cNvSpPr txBox="1"/>
          <p:nvPr/>
        </p:nvSpPr>
        <p:spPr>
          <a:xfrm>
            <a:off x="540000" y="3831712"/>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①阅读有记忆型和批判型之分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②简单的、机械的知识记忆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③通过质疑找出问题的根源</a:t>
            </a:r>
            <a:endParaRPr lang="zh-CN" altLang="en-US" dirty="0"/>
          </a:p>
        </p:txBody>
      </p:sp>
      <p:sp>
        <p:nvSpPr>
          <p:cNvPr id="4" name="TextBox 3"/>
          <p:cNvSpPr txBox="1"/>
          <p:nvPr/>
        </p:nvSpPr>
        <p:spPr>
          <a:xfrm>
            <a:off x="539750" y="53147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把握文段思路,①处所填内容要概括下文,从下文看,主要是讲记忆型阅读和批判型阅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读。②处联系上文,上文说批判型阅读是一种创造性阅读,从“它不追求”可知应从反面来讲,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即跟记忆型阅读对比来说。③处注意前后句式,表述时要衔接自然。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18.(2014重庆,21)阅读下面材料,按要求答题。(4分)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雾是由贴近地面空气层中大量水汽凝结成的微小水滴(或冰晶)组成的悬浮体。出现雾时,空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气中相对湿度大于95%,含水量一般为0.1~1克/立方米,形成人们的视觉障碍,一般情况下,水平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能见距离低于1千米,而轻雾能见距离在1千米到10千米之间,给人朦胧飘渺的感觉。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霾由空气中浓度较大、直径很小的烟、尘等颗粒组成,它们形成悬浮体弥漫于空中。出现霾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时,虽然没有沙尘暴、扬沙等恶劣天气现象,但大气混浊,空气相对湿度小于80%,水平能见距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离明显缩短,一般在10千米以下,给人不甚透明的感觉。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(1)概括雾和霾的不同点,要求:16字以内。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(2)概括雾和霾的相同点,要求:16字以内。</a:t>
            </a:r>
            <a:endParaRPr lang="zh-CN" altLang="en-US" dirty="0"/>
          </a:p>
        </p:txBody>
      </p:sp>
      <p:sp>
        <p:nvSpPr>
          <p:cNvPr id="3" name="TextBox 2"/>
          <p:cNvSpPr txBox="1"/>
          <p:nvPr/>
        </p:nvSpPr>
        <p:spPr>
          <a:xfrm>
            <a:off x="53975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(1)构成成分、能见度范围、相对湿度不同。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(2)都是悬浮体,都形成视觉障碍。</a:t>
            </a:r>
            <a:endParaRPr lang="zh-CN" altLang="en-US" dirty="0"/>
          </a:p>
        </p:txBody>
      </p:sp>
      <p:sp>
        <p:nvSpPr>
          <p:cNvPr id="4" name="TextBox 3"/>
          <p:cNvSpPr txBox="1"/>
          <p:nvPr/>
        </p:nvSpPr>
        <p:spPr>
          <a:xfrm>
            <a:off x="539500" y="5046158"/>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首先分清层次,然后概括要点;答题时既要全面,又要考虑字数限制。抓住关键字词,整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合概括即可。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19.(2014江苏,3)下列交际用语使用</a:t>
            </a:r>
            <a:r>
              <a:rPr lang="zh-CN" altLang="en-US" sz="1530" u="sng" kern="0" dirty="0" smtClean="0">
                <a:solidFill>
                  <a:srgbClr val="000000"/>
                </a:solidFill>
                <a:latin typeface="Times New Roman" panose="02020603050405020304" pitchFamily="65" charset="-122"/>
                <a:ea typeface="宋体" panose="02010600030101010101" pitchFamily="2" charset="-122"/>
              </a:rPr>
              <a:t>不得体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A.涂鸦之作,不足当先生一哂,如蒙赐正,小子不胜感激!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B.欣闻敝校百年校庆,本人忝为校友,因事不能躬临为歉!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C.吉日良辰,花好月圆,恭祝一对璧人并蒂同心、白首偕老!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D.家母古稀之庆,承蒙各位亲友光临,略备薄酒,敬答厚意!</a:t>
            </a:r>
            <a:endParaRPr lang="zh-CN" altLang="en-US" dirty="0"/>
          </a:p>
        </p:txBody>
      </p:sp>
      <p:sp>
        <p:nvSpPr>
          <p:cNvPr id="3" name="TextBox 2"/>
          <p:cNvSpPr txBox="1"/>
          <p:nvPr/>
        </p:nvSpPr>
        <p:spPr>
          <a:xfrm>
            <a:off x="539750" y="292020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“敝”是谦辞,用于称跟自己有关的事物;“躬临”是敬辞,用于别人,不能用于自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20.(2014湖北,21)高一年级将举办“读《论语》,谈交友”读书交流会,拟向参会者赠送纪念书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签。请写一则赠言,用以印制书签。要求:①紧扣活动主题;②必须原创;③语言表达简明、得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体;④不超过30字。(4分)</a:t>
            </a:r>
            <a:endParaRPr lang="zh-CN" altLang="en-US" dirty="0"/>
          </a:p>
        </p:txBody>
      </p:sp>
      <p:sp>
        <p:nvSpPr>
          <p:cNvPr id="3" name="TextBox 2"/>
          <p:cNvSpPr txBox="1"/>
          <p:nvPr/>
        </p:nvSpPr>
        <p:spPr>
          <a:xfrm>
            <a:off x="540000" y="220582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(示例)读《论语》辨损益悟先贤睿智　借慧眼识真伪觅交友良方</a:t>
            </a:r>
            <a:endParaRPr lang="zh-CN" altLang="en-US" dirty="0"/>
          </a:p>
        </p:txBody>
      </p:sp>
      <p:sp>
        <p:nvSpPr>
          <p:cNvPr id="4" name="TextBox 3"/>
          <p:cNvSpPr txBox="1"/>
          <p:nvPr/>
        </p:nvSpPr>
        <p:spPr>
          <a:xfrm>
            <a:off x="539750" y="2688704"/>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既然主题是“读《论语》,谈交友”,那么就一定要引用《论语》中的词句。注意表达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的简明、得体和字数的限定。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21.(2014江苏,4)在下面一段文字横线处填入语句,衔接最恰当的一项是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遥远的箕山,渐渐化成了一幢巨影,遮断了我的视线。</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我在那个遗址上发掘了很久,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但一无所获。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①如果是冬日晴空,从那里可以一直眺望到中岳嵩山齿形的轮廓。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②箕顶宽敞平坦,烟树素淡,悄寂无声。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③而遗址都在下面的河边,那低伏的王城岗上。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④山势平缓,从山脚慢慢上坡,一阵工夫就可以到达箕顶。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⑤如此空旷,让人略感凄凉。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A.①②④⑤③　　B.①④⑤③②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C.④①③②⑤　　D.④②⑤①③</a:t>
            </a:r>
            <a:endParaRPr lang="zh-CN" altLang="en-US" dirty="0"/>
          </a:p>
        </p:txBody>
      </p:sp>
      <p:sp>
        <p:nvSpPr>
          <p:cNvPr id="3" name="TextBox 2"/>
          <p:cNvSpPr txBox="1"/>
          <p:nvPr/>
        </p:nvSpPr>
        <p:spPr>
          <a:xfrm>
            <a:off x="539750" y="4706153"/>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D    观察句子之间的逻辑顺序,由“到达箕顶”“箕顶宽敞平坦”“如此空旷”可知,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④②⑤相连;③中“而遗址”正好与后文“我在那个遗址上发掘了很久”相照应,所以D项正确。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77063"/>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22.(2014江西,5)依次填入下面一段文字横线处的语句,衔接最恰当的一组是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瓦尔登湖“波平如镜”,</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或许,一只燕子飞掠在水面上,低得碰到了湖水。</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①或许,还会有一只鸭子在整理它自己的羽毛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②其时,只有一些掠水虫,隔开了同等的距离,分散在全部的湖面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③有时,全部的圆弧展露了,银色的圆弧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④在远处,有一条鱼在空中画出了一个大约三四英尺的圆弧来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⑤它跃起时一道闪光,降落入水,又一道闪光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A.④⑤③②①　　B.①②③⑤④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C.②①④⑤③　　D.①②④③⑤</a:t>
            </a:r>
            <a:endParaRPr lang="zh-CN" altLang="en-US" dirty="0"/>
          </a:p>
        </p:txBody>
      </p:sp>
      <p:sp>
        <p:nvSpPr>
          <p:cNvPr id="3" name="TextBox 2"/>
          <p:cNvSpPr txBox="1"/>
          <p:nvPr/>
        </p:nvSpPr>
        <p:spPr>
          <a:xfrm>
            <a:off x="539750" y="4331778"/>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本选段选自《瓦尔登湖》,作者登上一座小山,俯瞰瓦尔登湖,看湖面“波平如镜”,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一片平静,似乎什么都没有,这时“只有一些掠水虫,隔开了同等的距离,分散在全部的湖面”,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①“或许,还会有一只鸭子在整理它自己的羽毛”是紧承②中的“只有一些掠水虫”而言的,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形成了“只有</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还会有</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”的句式,与后文形成了“或许</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或许</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”的句式,因此②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①相连,是俯瞰之景。然后作者远眺,看到“在远处,有一条鱼在空中画出了一个大约三四英尺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的圆弧来”,⑤中的“它”正是指代④中的“一条鱼”, ③中的“全部的圆弧展露了”紧承④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中的“三四英尺的圆弧”,所以④⑤③相连。整个语段按照先俯瞰、再远眺的观景顺序展开。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23.(2014辽宁,15)把下列句子组成语意连贯的语段,排序最恰当的一组是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①比如告诉你的父母,陪他们一起逛街感觉非常开心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②如果只是将快乐私藏,积极的情绪便会很快消失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③它不仅有助于快乐感的延续,还能拉近人与人之间的关系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④告诉你的朋友,很怀念在一起时开心的时光,并开始筹划新的聚会,等等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⑤传递快乐其实很简单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⑥积极与他人分享快乐的记忆和经历,是放大快乐感的最佳方法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A.⑤⑥①②④③　　B.⑤③②⑥①④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C.⑥③②⑤①④　　D.⑥⑤①④②③</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首先通读6个句子,概括主要内容,即放大快乐感的最佳方法。然后按照句间的逻辑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关系来排列。⑥句是观点句;③句紧承其后,解说分享快乐的好处;②句讲述与⑥句相反的做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法;⑤①④讲述放大快乐感的具体方法。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(1)(示例)玉成　“璋”,玉器名,字“玉成”,表示玉汝于成。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(2)(示例)谦之　“冠群”意为出类拔萃,字“谦之”,以谦虚戒之。</a:t>
            </a:r>
            <a:endParaRPr lang="zh-CN" altLang="en-US" dirty="0"/>
          </a:p>
        </p:txBody>
      </p:sp>
      <p:sp>
        <p:nvSpPr>
          <p:cNvPr id="3" name="TextBox 2"/>
          <p:cNvSpPr txBox="1"/>
          <p:nvPr/>
        </p:nvSpPr>
        <p:spPr>
          <a:xfrm>
            <a:off x="539750" y="1848633"/>
            <a:ext cx="8127000" cy="24978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解答此题的关键是运用关联思维,展开联想,找出与“名”相关联的字词,推断它们之间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的关联意义。璋,一种用玉制成的器物,可取“字”为“玉成”,“名”与“字”的关系可以是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“玉汝于成”,或“玉成其器”。也可以考虑用与“璋”相关的字为“字”,如“琳”,取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“字”为“宝琳”,意义关联为“同为玉器”。冠群,为群之冠,出类拔萃之意,取“字”可以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从相反的角度立意,“名”有傲视群雄之意,“字”可以从谦虚的角度考虑,告诫其人要谦虚谨慎。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本题传统文化意味较浓,考查语言表达能力和文化积累,有一定的难度,有</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较好的区分度。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05376"/>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1.(2018浙江名校协作体,5)请在下面语段横线处填写恰当的一句话,不超过20字。(4分)</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。传奇女子三毛,饱受人世的是是非非,一到江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南便哭了,她终于找到了生命中可以停歇的地方。江南巨贾沈万山,历经商场的风风雨雨,最后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仍是定居在周庄的水边,不再争名逐利。还有不留名的文人隐士,或许他们也曾想金榜题名,仕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途得意。然而日复一日的尔虞我诈,钩心斗角,终于使他们累了,于是他们打点行囊,到了江南,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终老于斯。</a:t>
            </a:r>
            <a:endParaRPr lang="zh-CN" altLang="en-US" dirty="0"/>
          </a:p>
        </p:txBody>
      </p:sp>
      <p:grpSp>
        <p:nvGrpSpPr>
          <p:cNvPr id="3" name="组合 7"/>
          <p:cNvGrpSpPr/>
          <p:nvPr/>
        </p:nvGrpSpPr>
        <p:grpSpPr>
          <a:xfrm>
            <a:off x="3295650" y="1159445"/>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723960"/>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7" name="TextBox 2"/>
          <p:cNvSpPr txBox="1"/>
          <p:nvPr/>
        </p:nvSpPr>
        <p:spPr>
          <a:xfrm>
            <a:off x="540000" y="4491839"/>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古往今来多少人在江南寻找到了生命的归宿</a:t>
            </a:r>
            <a:endParaRPr lang="zh-CN" altLang="en-US" dirty="0"/>
          </a:p>
        </p:txBody>
      </p:sp>
      <p:sp>
        <p:nvSpPr>
          <p:cNvPr id="8" name="TextBox 7"/>
          <p:cNvSpPr txBox="1"/>
          <p:nvPr/>
        </p:nvSpPr>
        <p:spPr>
          <a:xfrm>
            <a:off x="539750" y="497472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本题考查概括提炼信息的能力。语段给出了3个人物材料:一个是三毛到江南找到了生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命中可以停歇的地方;一个是江南巨贾沈万山定居在周庄(江南);一个是不留名的文人隐士宦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海沉浮,最后终老江南。本段围绕同一主题展开,概括时要找出三者的共同点,以“江南”“归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宿”为关键词组合句子,统领全段。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2.(2018浙江新高考研究联盟,5)2017年,适逢苏轼980周年诞辰,清华附小开展了一系列致敬苏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轼的活动。孩子们在晨读时间吟诵苏轼的诗词,临摹苏轼的书法和画作,跟着《中国诗词大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会》评委康震老师一起品读苏轼作品,观看纪录片《苏东坡》</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随着对苏轼的了解越来越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多,孩子们也产生了很多想法。利用假期,这些孩子自愿组成小组,以苏轼为主题进行研究,完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成了23份研究报告,主题涉及“大苏轼的旅游品牌价值”“苏轼的朋友圈”“苏轼的心情曲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线”“大数据帮你进一步认识苏轼”等。连《人民日报》都惊呼:“厉害了,祖国的花朵!”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有人认为此举可大力推广,有人则认为不然。你如何看待,并说明理由。要求:观点鲜明、语言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简洁。(4分)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(示例1)赞同。①丰富了诗词的教学形式,提升了学生的学习兴趣。②既学习了苏轼的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诗词,又传承了传统文化,是一种教育创新。③大数据分析苏轼,且各个学科之间融通,最大限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度发挥学生的潜力。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(示例2)反对。①这样做,无异于拔苗助长。②从词频、苏轼喜欢的风景等入手研究诗词,只可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能会注重形式而忽略实质内容。③用现代视角解读苏轼,多了几分功利,少了几许古风。</a:t>
            </a:r>
            <a:endParaRPr lang="zh-CN" altLang="en-US" dirty="0"/>
          </a:p>
        </p:txBody>
      </p:sp>
      <p:sp>
        <p:nvSpPr>
          <p:cNvPr id="3" name="TextBox 2"/>
          <p:cNvSpPr txBox="1"/>
          <p:nvPr/>
        </p:nvSpPr>
        <p:spPr>
          <a:xfrm>
            <a:off x="539750" y="298899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本题考查考生针对某一现象或者问题发表观点,并陈述理由的能力。本题解题关键是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“有人认为此举可大力推广,有人则认为不然。你如何看待,并说明理由”,首先明确这里的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“此举”应该是指学校针对苏轼采取的教学形式,所以题目是要求考生针对学校采取让小学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生搞专题研究的教学形式怎么看,并陈述理由。答题时,考生可以赞同学校采取的这种教学形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式,也可以反对这种教学形式。但无论如何,都应首先明确观点,不能模棱两可,然后还要讲明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理由。同时注意字数要求,尽量在表述清楚的同时,力求语言简练。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3.(2018浙江大联考,5)根据下面的通话记录,整理成一则公司的“事务记录”,字数不超过50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“喂,您好!请问是58房产吗?我想询问一下贵公司现售房源情况。”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“是的。请问先生贵姓?您需要什么规格的房子?”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“我姓钱。想了解一下贵公司不久前推出的经济适用房。”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“好的。我公司的经济适用房有三种规格,分别为35平米、55平米和70平米。不知钱先生想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要哪种规格的房子?”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“不好意思,我现在还没法确定。打算先到现场看看再说。”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“好的。欢迎您来看房。几种规格的房子都有样板房。”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“谢谢。那一般什么时候过去看房比较恰当?售楼处双休日也营业吗?”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“双休日和节假日我们售楼处也安排工作人员正常上班的。只要是白天规定工作时间,您什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么时候过来都行。”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“好,谢谢。我安排一下,打算尽早过去看看。到时候再跟你们电话联系吧。”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“好的。谢谢。恭候您的光临。”放下电话,工作人员看了看时间是15点10分。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1973886"/>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(示例)15点左右有位钱先生来电咨询经济适用房和售楼处上班情况,所问内容已全部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告知。顾客会再次电话联系。</a:t>
            </a:r>
            <a:endParaRPr lang="zh-CN" altLang="en-US" dirty="0"/>
          </a:p>
        </p:txBody>
      </p:sp>
      <p:sp>
        <p:nvSpPr>
          <p:cNvPr id="3" name="TextBox 2"/>
          <p:cNvSpPr txBox="1"/>
          <p:nvPr/>
        </p:nvSpPr>
        <p:spPr>
          <a:xfrm>
            <a:off x="508607" y="282942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重点信息包括时间、人物、咨询内容、告知情况、再次来电。语句要通顺,语言表达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要得体。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4.(2018浙江名校联考,5)在下面语段横线处补写恰当的语句,要求语意连贯,每处不超过10个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新农村建设,既要营造现代之美,也要①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。与城市相比,乡村的优势在于良好的自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然生态。美丽乡村建设必须尊重这种自然之美,充分彰显山清水秀、鸟语花香的田园风光,体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现人与自然和谐相处的美好。同时,美丽乡村建设还必须②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,如果千村一面,也会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缺乏生机和活力,而这些正是传统古村落的魅力所在。</a:t>
            </a:r>
            <a:endParaRPr lang="zh-CN" altLang="en-US" dirty="0"/>
          </a:p>
        </p:txBody>
      </p:sp>
      <p:sp>
        <p:nvSpPr>
          <p:cNvPr id="3" name="TextBox 2"/>
          <p:cNvSpPr txBox="1"/>
          <p:nvPr/>
        </p:nvSpPr>
        <p:spPr>
          <a:xfrm>
            <a:off x="539750" y="3277393"/>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①展示自然之美　②凸显个性之美</a:t>
            </a:r>
            <a:endParaRPr lang="zh-CN" altLang="en-US" dirty="0"/>
          </a:p>
        </p:txBody>
      </p:sp>
      <p:sp>
        <p:nvSpPr>
          <p:cNvPr id="4" name="TextBox 3"/>
          <p:cNvSpPr txBox="1"/>
          <p:nvPr/>
        </p:nvSpPr>
        <p:spPr>
          <a:xfrm>
            <a:off x="539500" y="376027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根据上文“要营造现代之美”及下文“乡村的优势在于良好的自然生态”可知,新农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村建设在营造现代之美的同时也要关注、展示“自然之美”,据此可推知①处所填内容。根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据陈述对象“美丽乡村建设”及下文“如果千村一面,也会缺乏生机和活力”可知,要注重凸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显乡村的“个性之美”,据此可推知②处所填内容。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5.(2018嘉兴高三联考,5)下面这则“征文启事”的正文存在问题,请根据提供的信息进行修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在2018年元旦到来之际,</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中学</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文学社经过热烈讨论,确定了“新常态、新气象”这一征文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主题,并于2017年11月25日向全校学生发出了“征文启事”。所有应征作品要求围绕既定主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题,内容、体裁、字数不限。文学社希望此次活动能够激发学生的创作热情,希望广大学生积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极投稿。所有稿件要求投入文学社信箱。征文截止时间为2017年12月31日。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征文启事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为了喜迎元旦,</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文学社经研究决定开展征文活动。本次征文的内容、体裁、字数不限,不得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抄袭。请同学们务必投稿。所有稿件请于2017年12月31日前上交。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中学</a:t>
            </a:r>
            <a:r>
              <a:rPr lang="zh-CN" altLang="en-US" sz="1530" kern="0" dirty="0" smtClean="0">
                <a:solidFill>
                  <a:srgbClr val="000000"/>
                </a:solidFill>
                <a:latin typeface="Arial Narrow" panose="020B0606020202030204" pitchFamily="65" charset="-122"/>
                <a:ea typeface="Arial Unicode MS" panose="020B0604020202020204"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文学社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2017年11月25日</a:t>
            </a:r>
            <a:endParaRPr lang="zh-CN" altLang="en-US" dirty="0"/>
          </a:p>
        </p:txBody>
      </p:sp>
      <p:sp>
        <p:nvSpPr>
          <p:cNvPr id="3" name="TextBox 2"/>
          <p:cNvSpPr txBox="1"/>
          <p:nvPr/>
        </p:nvSpPr>
        <p:spPr>
          <a:xfrm>
            <a:off x="539750" y="499190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(1)征文活动目的不全,应补上“激发学生的创作热情”。(2)缺少征文主题,应改为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“本次征文的主题为‘新常态、新气象’,内容、体裁、字数不限,不得抄袭”。(3)语言不得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体,应改为“欢迎同学们积极投稿”。(4)稿件上交到哪里不明,应改为“所有稿件请于2017年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12月31日前投入文学社信箱”。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6.(2018台州三区三校联考,5)根据下面的情境,在横线上填写恰当的语句,每句不超过30个字。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郝晴是高三学生,学习刻苦,郝晴妈妈为了给她减压,在高考之前,组织了一次小型旅游。参加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的人还有当画家的舅舅、在环保局工作的舅妈、从事房地产开发的姨夫,一大家人登上南部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山区的九如山,站在山顶,面对山南一片郁郁葱葱的旷野,大家很兴奋,都情不自禁地抒发感慨: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郝晴:“会当凌绝顶,一览众山小。”我一定要考上理想的大学。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舅舅:</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舅妈:这里的空气真新鲜,PM2.5指数一定很低,真是天然氧吧。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姨夫:</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妈妈:你们啊,真是一句话不离本行!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(示例)舅舅:这是一幅自然天成的画卷,我要师法自然,画出最美的图画。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姨夫:这一片土地开发出来,盖上别墅,一定会热卖。</a:t>
            </a:r>
            <a:endParaRPr lang="zh-CN" altLang="en-US" dirty="0"/>
          </a:p>
        </p:txBody>
      </p:sp>
      <p:sp>
        <p:nvSpPr>
          <p:cNvPr id="3" name="TextBox 2"/>
          <p:cNvSpPr txBox="1"/>
          <p:nvPr/>
        </p:nvSpPr>
        <p:spPr>
          <a:xfrm>
            <a:off x="539750" y="1920071"/>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解答此题,首先要明确人物所在的情境,题中人物抒发感慨,面对的是美好的大自然。其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次要抓住郝晴、舅妈、郝晴妈妈的话,根据三个人的话可以知道所填语句跟人物的身份职业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有关。最后要根据郝晴舅舅、姨父的身份,写出符合人物特点的话。需注意的是语言要精练,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在规定的字数范围内。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7.(2018湖州五校联考,6)新学期伊始,学校开展了“讲公德、树新风”活动。一天,正在打扫卫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生的田晓东看见陶传京随地丢弃废纸,就对陶传京进行了耐心的劝导。请补出以下两人对话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中的空缺部分。要求:符合情境,简明得体,正确使用标点符号。(6分)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田晓东:①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陶传京:啊,废纸,晓东,我疏忽了。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田晓东:传京,你看,垃圾桶上都有“爱护环境,人人有责!”的标语呢!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陶传京:②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田晓东:③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陶传京:好的,我今后一定注意。</a:t>
            </a:r>
            <a:endParaRPr lang="zh-CN" altLang="en-US" dirty="0"/>
          </a:p>
        </p:txBody>
      </p:sp>
      <p:sp>
        <p:nvSpPr>
          <p:cNvPr id="3" name="TextBox 2"/>
          <p:cNvSpPr txBox="1"/>
          <p:nvPr/>
        </p:nvSpPr>
        <p:spPr>
          <a:xfrm>
            <a:off x="540000"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(示例)①传京,请把废纸丢到垃圾桶里吧!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②对,是有提醒的标语!抱歉啊!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③谁都有疏忽的时候,以后注意就是了。</a:t>
            </a:r>
            <a:endParaRPr lang="zh-CN" altLang="en-US" dirty="0"/>
          </a:p>
        </p:txBody>
      </p:sp>
      <p:sp>
        <p:nvSpPr>
          <p:cNvPr id="4" name="TextBox 3"/>
          <p:cNvSpPr txBox="1"/>
          <p:nvPr/>
        </p:nvSpPr>
        <p:spPr>
          <a:xfrm>
            <a:off x="539750" y="5403348"/>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首先,要体味情景,注意对话的内容;其次,要注意双方的身份及交谈的语气,语言要符合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人物身份。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5.(2014浙江,5)根据下面的情境,补写答话。字数不超过30字。(4分)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师父训练徒弟爬树,徒弟爬到高处时,师父喊道:“小心,小心!”第二次,徒弟爬到高处时,师父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一言不发,等徒弟下到低处时,他才说:“小心,小心!”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徒弟问:“师父,为什么上次在高处时提醒我,这次下到低处才提醒我?”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师父回答:“</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40000" y="334883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(示例)没经验时,容易在难处出错;有经验了,往往在易处出错</a:t>
            </a:r>
            <a:endParaRPr lang="zh-CN" altLang="en-US" dirty="0"/>
          </a:p>
        </p:txBody>
      </p:sp>
      <p:sp>
        <p:nvSpPr>
          <p:cNvPr id="4" name="TextBox 3"/>
          <p:cNvSpPr txBox="1"/>
          <p:nvPr/>
        </p:nvSpPr>
        <p:spPr>
          <a:xfrm>
            <a:off x="539750" y="3760274"/>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补写内容,一定要研读上下文。师父的答话,应是一句含有哲理的话,但要从“训练徒弟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爬树”这一具体事情中抽象出来。徒弟第一次(即没有经验)爬到高处(即难处、危险境地)时,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师父喊“小心,小心”(怕没有经验出差错);但等第二次(有经验)时,师父却一言不发,等徒弟下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到低处(安全、容易的地方)时,才说“小心,小心”(怕大意出错)。应把具体的叙述转化成抽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象的概括。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8.(2018浙江名校联考,5)下面是某中学高三家长会邀请函的正文,请阅读并按要求完成后面的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题目。(4分)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高考分数线已经公布,祝贺您的孩子取得优异成绩!俗话说,考得好不如报得好,接下来的高考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志愿填报尤为至关重要。为了让您对孩子的志愿填报进行有效的指导,鄙校决定于本月24日9</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时在学校报告厅举行高考志愿填报指导报告会,届时将邀请业内享有极高盛誉的专家作专题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讲座。希望您在百忙之中抽出时间,陪孩子一同光临,请勿缺席或迟到。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(1)在不改变语意的前提下,为了表达简明,文中必须删掉两个词语,分别是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(2)文中使用不得体的两个词语,分别是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(1)尤为(或“至关”)　极高　(2)鄙校　光临</a:t>
            </a:r>
            <a:endParaRPr lang="zh-CN" altLang="en-US" dirty="0"/>
          </a:p>
        </p:txBody>
      </p:sp>
      <p:sp>
        <p:nvSpPr>
          <p:cNvPr id="3" name="TextBox 2"/>
          <p:cNvSpPr txBox="1"/>
          <p:nvPr/>
        </p:nvSpPr>
        <p:spPr>
          <a:xfrm>
            <a:off x="539750" y="1562881"/>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本题考查语言表达简明、得体的能力。“尤为”和“至关”都是表示程度的副词,不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能连用,二者可删去其一。“盛誉”的意思是“很高的荣誉”,“极高”与“盛誉”的“盛”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意思重复,可删去“极高”。“鄙”是谦辞,在家长会邀请函中,学校是为学生的志愿填报提供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帮助的一方,没有必要太过谦卑,“鄙校”使用不得体。“光临”是敬辞,称宾客来到,“家长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和学生”不是宾客,因此用于此处不得体。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9.(2018浙江冲刺,6)阅读下面的材料,完成后面的问题。(6分)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“某民办学校给学生发了800万奖学金”的消息引起很大争议。有人说,学校下血本做教育值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得点赞;有人说,这种土豪做法有炒作之嫌,对学生是种不好的引导。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对此,你如何看?请简要阐述你的看法。要求:观点明确,有理有据,不超过150字。</a:t>
            </a:r>
            <a:endParaRPr lang="zh-CN" altLang="en-US" dirty="0"/>
          </a:p>
        </p:txBody>
      </p:sp>
      <p:sp>
        <p:nvSpPr>
          <p:cNvPr id="3" name="TextBox 2"/>
          <p:cNvSpPr txBox="1"/>
          <p:nvPr/>
        </p:nvSpPr>
        <p:spPr>
          <a:xfrm>
            <a:off x="540000" y="2651636"/>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(示例1)我为这种行为点赞。该校是民办学校,有自己分配资金的权力,他们用自己的钱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给优秀学生发奖学金,虽然奖金额度有点大,但也无可厚非。当今社会,“一切朝钱看”的风气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十分严重,而这所学校愿意下血本搞教育,努力激励莘莘学子,这是为社会做好事,是值得肯定的。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(示例2)我认为这种行为不妥。学校是传播精神文明的教育场所,鼓励学子应该以精神鼓励为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主,物质奖励为辅,民办学校也应如此。而且,当今社会,“一切朝钱看”的风气十分严重,学校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有责任做出表率,做精神引领的风向标。可以说,这种土豪做法有炒作之嫌,对学生是种不好的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引导。</a:t>
            </a:r>
            <a:endParaRPr lang="zh-CN" altLang="en-US" dirty="0"/>
          </a:p>
        </p:txBody>
      </p:sp>
      <p:sp>
        <p:nvSpPr>
          <p:cNvPr id="4" name="TextBox 3"/>
          <p:cNvSpPr txBox="1"/>
          <p:nvPr/>
        </p:nvSpPr>
        <p:spPr>
          <a:xfrm>
            <a:off x="539750" y="511606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这是一道新闻时评题。解题时,首先要表明自己的观点,明确指出是赞成还是反对,然后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根据自己的观点,联系事件本身和社会现实进行分析,注意字数控制在150以内。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10.(2017慈溪高三联考,6)阅读下面一段材料,任选一种情境为销售员设计一段话。要求表达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得体,符合情境。(不超过70个字)(4分)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2016年9月3日下午,G20峰会开幕前夕。“一群人簇拥着一个外国老人走了进来,胸前都有G2</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0峰会的标牌,我们觉得应该是参会的嘉宾。”杭州银泰武林店男鞋专柜当班的销售员回忆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说,“逗留了一两分钟后,那位外国老人似乎没有选到满意的鞋子,就离开了专柜,一会儿他又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回到了男鞋区。在我们的介绍下,他拿起一双棕色皮鞋看了一会儿,试穿了一下,就示意随行人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员买下了。事后才知道那位外国老人是巴西总统特梅尔。”专柜销售员回忆起当时的情景,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仍然很激动,她对自己当时的表现还是挺满意的。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(1)假如销售员已经看出总统对皮鞋很满意,该怎么说?(2分)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(2)假如销售员已经看出总统对皮鞋不是很满意,该怎么说?(2分)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128444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(1)(示例)先生您好!您的眼光真不错,这件商品品质上乘,风格很适合您。能得到您的青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睐是我们的莫大荣幸。希望杭城购物之旅能令您愉悦!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(2)(示例)先生您好!欢迎来到美丽的杭城!在这里您可以随意游览,购物不是必需,满意才最重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要。希望您享受观光的乐趣,感受杭城的魅力!</a:t>
            </a:r>
            <a:endParaRPr lang="zh-CN" altLang="en-US" dirty="0"/>
          </a:p>
        </p:txBody>
      </p:sp>
      <p:sp>
        <p:nvSpPr>
          <p:cNvPr id="3" name="TextBox 2"/>
          <p:cNvSpPr txBox="1"/>
          <p:nvPr/>
        </p:nvSpPr>
        <p:spPr>
          <a:xfrm>
            <a:off x="539722" y="273615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首先应浏览所给语段,把握中心意思;再看所给情境,用恰当的语句表达意思。(1)(要点)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①称呼,如“先生”,但是如称呼“总统先生”则不当,因为事先并不知情;②表达对对方的肯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定、赞美之意;③表达自己的荣幸之情;④表达祝福之意。(2)(要点)①称呼;②表达欢迎之意;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③表达不一定要买之意;④表达祝福之意。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11.(2017湖州高三期末调研,6)阅读下面文字,回答后面的问题。(6分)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前不久,网上一组照片引发网友关注。这组黑白照片中,一对父子从1986年起每年以几乎相同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的姿势拍照,记录了两个男人的27年的变化:从儿子出生,到儿子长得父亲都抱不动,再到儿子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比父亲还高大,可以轻松背起父亲。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请你根据上述文字描述,想象自己就是这组照片中的孩子,然后用第二人称的叙述方式写一段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文字,表达对成长、陪伴、父爱的感受。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要求:(1)至少运用一种修辞方法;(2)不少于100字。</a:t>
            </a:r>
            <a:endParaRPr lang="zh-CN" altLang="en-US" dirty="0"/>
          </a:p>
        </p:txBody>
      </p:sp>
      <p:sp>
        <p:nvSpPr>
          <p:cNvPr id="3" name="TextBox 2"/>
          <p:cNvSpPr txBox="1"/>
          <p:nvPr/>
        </p:nvSpPr>
        <p:spPr>
          <a:xfrm>
            <a:off x="540000" y="356314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(示例)如果说您是一匹任劳任怨的骆驼,那么在亲情的大漠里您驮着我从孩提走到少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年;如果说您是一艘劈波斩浪的大船,那么在亲情的海洋里您载着我从懵懂驶向成熟。一路陪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伴,一路颠簸,船要靠岸,您也将变老。是您将我带到人间,是您教会我在成长中如何走过沟沟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坎坎,是您领我认识世界。您的恩情我铭记在心,谢谢您默默的陪伴,父亲!</a:t>
            </a:r>
            <a:endParaRPr lang="zh-CN" altLang="en-US" dirty="0"/>
          </a:p>
        </p:txBody>
      </p:sp>
      <p:sp>
        <p:nvSpPr>
          <p:cNvPr id="4" name="TextBox 3"/>
          <p:cNvSpPr txBox="1"/>
          <p:nvPr/>
        </p:nvSpPr>
        <p:spPr>
          <a:xfrm>
            <a:off x="539750" y="5046158"/>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内容要符合情境要求,感受真切;语言要有文采,至少运用一种修辞方法;人称要符合要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12.(2017浙江教育考试院调研,5)下面这份申请书的正文存在一些问题。请根据文中提供的信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息,重新拟写。(不超过30 个字)(3分)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老师,我记得学生证是放在家里的,但翻箱倒柜都没找着。我这人比较马虎,可能是乱塞乱放弄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丢了,今后我会注意改正。现在我需要学生证办理公交卡,麻烦老师补发给我吧。谢谢老师!</a:t>
            </a:r>
            <a:endParaRPr lang="zh-CN" altLang="en-US" dirty="0"/>
          </a:p>
        </p:txBody>
      </p:sp>
      <p:sp>
        <p:nvSpPr>
          <p:cNvPr id="3" name="TextBox 2"/>
          <p:cNvSpPr txBox="1"/>
          <p:nvPr/>
        </p:nvSpPr>
        <p:spPr>
          <a:xfrm>
            <a:off x="540000" y="2634451"/>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(示例)我不慎遗失学生证,特申请补发,以便办理公交卡。恳请同意。</a:t>
            </a:r>
            <a:endParaRPr lang="zh-CN" altLang="en-US" dirty="0"/>
          </a:p>
        </p:txBody>
      </p:sp>
      <p:sp>
        <p:nvSpPr>
          <p:cNvPr id="4" name="TextBox 3"/>
          <p:cNvSpPr txBox="1"/>
          <p:nvPr/>
        </p:nvSpPr>
        <p:spPr>
          <a:xfrm>
            <a:off x="539750" y="304589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所给正文语体不合适,如 “翻箱倒柜”“乱塞乱放弄丢了”“麻烦老师补发给我吧”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等口语化色彩浓重;无用、无关的话多,如“我这人比较马虎”“今后我会注意改正”等。其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实,文体和语体都制约着内容的表述。写的时候要注意要点:一是事件前因,二是申请内容,三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是申请目的,四是申请要求与感谢语。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13.(2017浙江高三联考,5)在下面一段文字的横线处补写一句话,使前后语意连贯。不超过30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小镇上来了一个小贩,贩卖两种枕头,一种是可以让人做美梦的“美梦枕头”,一种是会让人做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噩梦的“噩梦枕头”。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人们蜂拥而至。几乎所有人都买了美梦枕头,唯独大牛买了一只噩梦枕头。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一个月过去了。那些买了美梦枕头的人都变得情绪低落,心情烦躁,对什么都不满意,不是唉声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叹气,便是乱摔东西。大牛却恰恰相反!他生活得开心满足,每天带着笑容,还哼着愉快的小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有人不解,去问大牛。大牛说:“</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40000" y="4306759"/>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(示例)我每天从噩梦中醒来,都会发现现实生活很美好</a:t>
            </a:r>
            <a:endParaRPr lang="zh-CN" altLang="en-US" dirty="0"/>
          </a:p>
        </p:txBody>
      </p:sp>
      <p:sp>
        <p:nvSpPr>
          <p:cNvPr id="4" name="TextBox 3"/>
          <p:cNvSpPr txBox="1"/>
          <p:nvPr/>
        </p:nvSpPr>
        <p:spPr>
          <a:xfrm>
            <a:off x="539750" y="470615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由上文买了“美梦枕头”的人现实中却情绪低落,心情烦躁可看出“美梦”与“现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实”存在落差,故大牛的话要突出“噩梦”与“现实”的对比。另外,要用第一人称表述,表达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连贯流畅。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14.(2016温州十校联考,5)依次填入下面一段文字横线处的语句,衔接最恰当的一组是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在世界各国建筑史上,石质材料都有广泛而久远的应用。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。石质文物的形式丰富多样,我国著名的四大石窟均被列入世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界文化遗产名录。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①成为研究历史的重要文物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②承载着丰富的历史信息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③完好保存至今的古建筑多为石质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④石质文物占有极其重要的地位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⑤它们经历久远的历史年代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⑥在我国历史文化遗产中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A.⑤③⑥②④①　　B.⑥③①④⑤②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C.③⑤②①⑥④　　D.④⑤①③⑥②</a:t>
            </a:r>
            <a:endParaRPr lang="zh-CN" altLang="en-US" dirty="0"/>
          </a:p>
        </p:txBody>
      </p:sp>
      <p:sp>
        <p:nvSpPr>
          <p:cNvPr id="3" name="TextBox 2"/>
          <p:cNvSpPr txBox="1"/>
          <p:nvPr/>
        </p:nvSpPr>
        <p:spPr>
          <a:xfrm>
            <a:off x="539750" y="534909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文段先谈石质材料在建筑史上的应用,③与之密切相关,排在最前面;与③衔接紧密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的是⑤,而与⑤衔接紧密的有①和②,从逻辑上看②应在①前面;⑥④与后文联系紧密,排在最后。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15.(2016衢州4月质检,5)填入下面空缺处的语句,最恰当的一项是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院落并不宽敞,院子东西是别家的石墙。</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;两道花篱间,藤条弯成的月亮门,缠绕着凌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霄的绿叶红喇叭;月亮门向外的路两边,妖娆着数不清的粉紫大丽花。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A.两道篱笆,在院子北面,被繁花似锦的各色六月菊密密麻麻交织得五彩缤纷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B.院子北面,繁花似锦的各色六月菊,密密麻麻交织成两道五彩缤纷的花篱笆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C.院子北面,密密麻麻交织成两道五彩缤纷的花篱笆,是繁花似锦的各色六月菊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D.繁花似锦的各色六月菊,在院子北面,把两道篱笆密密麻麻交织得五彩缤纷</a:t>
            </a:r>
            <a:endParaRPr lang="zh-CN" altLang="en-US" dirty="0"/>
          </a:p>
        </p:txBody>
      </p:sp>
      <p:sp>
        <p:nvSpPr>
          <p:cNvPr id="3" name="TextBox 2"/>
          <p:cNvSpPr txBox="1"/>
          <p:nvPr/>
        </p:nvSpPr>
        <p:spPr>
          <a:xfrm>
            <a:off x="539750" y="363458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主体是“院子”,排除A、D两项。根据后面句子“月亮门,缠绕着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”和“路两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边,妖娆着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”的结构,可知选B。</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3484</Words>
  <Application>WPS 演示</Application>
  <PresentationFormat>自定义</PresentationFormat>
  <Paragraphs>980</Paragraphs>
  <Slides>122</Slides>
  <Notes>121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122</vt:i4>
      </vt:variant>
    </vt:vector>
  </HeadingPairs>
  <TitlesOfParts>
    <vt:vector size="125" baseType="lpstr">
      <vt:lpstr>主题1</vt:lpstr>
      <vt:lpstr>1_主题1</vt:lpstr>
      <vt:lpstr>Equation</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372</cp:revision>
  <dcterms:created xsi:type="dcterms:W3CDTF">2018-07-23T08:20:32Z</dcterms:created>
  <dcterms:modified xsi:type="dcterms:W3CDTF">2019-03-06T08:25:18Z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