
<file path=[Content_Types].xml><?xml version="1.0" encoding="utf-8"?>
<Types xmlns="http://schemas.openxmlformats.org/package/2006/content-types">
  <Override PartName="/ppt/slides/slide47.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ppt/slides/slide426.xml" ContentType="application/vnd.openxmlformats-officedocument.presentationml.slide+xml"/>
  <Override PartName="/ppt/slides/slide473.xml" ContentType="application/vnd.openxmlformats-officedocument.presentationml.slide+xml"/>
  <Override PartName="/ppt/slides/slide120.xml" ContentType="application/vnd.openxmlformats-officedocument.presentationml.slide+xml"/>
  <Override PartName="/ppt/slides/slide218.xml" ContentType="application/vnd.openxmlformats-officedocument.presentationml.slide+xml"/>
  <Override PartName="/ppt/slides/slide265.xml" ContentType="application/vnd.openxmlformats-officedocument.presentationml.slide+xml"/>
  <Override PartName="/ppt/slides/slide25.xml" ContentType="application/vnd.openxmlformats-officedocument.presentationml.slide+xml"/>
  <Override PartName="/ppt/slides/slide72.xml" ContentType="application/vnd.openxmlformats-officedocument.presentationml.slide+xml"/>
  <Override PartName="/ppt/slides/slide388.xml" ContentType="application/vnd.openxmlformats-officedocument.presentationml.slide+xml"/>
  <Override PartName="/ppt/slides/slide404.xml" ContentType="application/vnd.openxmlformats-officedocument.presentationml.slide+xml"/>
  <Override PartName="/ppt/slides/slide451.xml" ContentType="application/vnd.openxmlformats-officedocument.presentationml.slide+xml"/>
  <Default Extension="xml" ContentType="application/xml"/>
  <Override PartName="/ppt/slides/slide50.xml" ContentType="application/vnd.openxmlformats-officedocument.presentationml.slide+xml"/>
  <Override PartName="/ppt/slides/slide243.xml" ContentType="application/vnd.openxmlformats-officedocument.presentationml.slide+xml"/>
  <Override PartName="/ppt/slides/slide290.xml" ContentType="application/vnd.openxmlformats-officedocument.presentationml.slide+xml"/>
  <Override PartName="/ppt/slides/slide221.xml" ContentType="application/vnd.openxmlformats-officedocument.presentationml.slide+xml"/>
  <Override PartName="/ppt/slides/slide319.xml" ContentType="application/vnd.openxmlformats-officedocument.presentationml.slide+xml"/>
  <Override PartName="/ppt/slides/slide366.xml" ContentType="application/vnd.openxmlformats-officedocument.presentationml.slide+xml"/>
  <Override PartName="/ppt/slides/slide505.xml" ContentType="application/vnd.openxmlformats-officedocument.presentationml.slide+xml"/>
  <Override PartName="/ppt/slides/slide158.xml" ContentType="application/vnd.openxmlformats-officedocument.presentationml.slide+xml"/>
  <Override PartName="/ppt/slides/slide344.xml" ContentType="application/vnd.openxmlformats-officedocument.presentationml.slide+xml"/>
  <Override PartName="/ppt/slides/slide391.xml" ContentType="application/vnd.openxmlformats-officedocument.presentationml.slide+xml"/>
  <Override PartName="/ppt/slides/slide489.xml" ContentType="application/vnd.openxmlformats-officedocument.presentationml.slide+xml"/>
  <Override PartName="/ppt/slides/slide136.xml" ContentType="application/vnd.openxmlformats-officedocument.presentationml.slide+xml"/>
  <Override PartName="/ppt/slides/slide183.xml" ContentType="application/vnd.openxmlformats-officedocument.presentationml.slide+xml"/>
  <Override PartName="/ppt/slides/slide467.xml" ContentType="application/vnd.openxmlformats-officedocument.presentationml.slide+xml"/>
  <Override PartName="/ppt/notesSlides/notesSlide7.xml" ContentType="application/vnd.openxmlformats-officedocument.presentationml.notesSlide+xml"/>
  <Override PartName="/ppt/slides/slide88.xml" ContentType="application/vnd.openxmlformats-officedocument.presentationml.slide+xml"/>
  <Override PartName="/ppt/slides/slide259.xml" ContentType="application/vnd.openxmlformats-officedocument.presentationml.slide+xml"/>
  <Override PartName="/ppt/slides/slide322.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14.xml" ContentType="application/vnd.openxmlformats-officedocument.presentationml.slide+xml"/>
  <Override PartName="/ppt/slides/slide161.xml" ContentType="application/vnd.openxmlformats-officedocument.presentationml.slide+xml"/>
  <Override PartName="/ppt/slides/slide300.xml" ContentType="application/vnd.openxmlformats-officedocument.presentationml.slide+xml"/>
  <Override PartName="/ppt/slides/slide445.xml" ContentType="application/vnd.openxmlformats-officedocument.presentationml.slide+xml"/>
  <Override PartName="/ppt/slides/slide492.xml" ContentType="application/vnd.openxmlformats-officedocument.presentationml.slide+xml"/>
  <Default Extension="png" ContentType="image/png"/>
  <Override PartName="/ppt/slides/slide237.xml" ContentType="application/vnd.openxmlformats-officedocument.presentationml.slide+xml"/>
  <Override PartName="/ppt/slides/slide284.xml" ContentType="application/vnd.openxmlformats-officedocument.presentationml.slide+xml"/>
  <Override PartName="/ppt/slides/slide423.xml" ContentType="application/vnd.openxmlformats-officedocument.presentationml.slide+xml"/>
  <Override PartName="/ppt/slides/slide470.xml" ContentType="application/vnd.openxmlformats-officedocument.presentationml.slide+xml"/>
  <Override PartName="/ppt/theme/theme2.xml" ContentType="application/vnd.openxmlformats-officedocument.theme+xml"/>
  <Override PartName="/ppt/slides/slide44.xml" ContentType="application/vnd.openxmlformats-officedocument.presentationml.slide+xml"/>
  <Override PartName="/ppt/slides/slide91.xml" ContentType="application/vnd.openxmlformats-officedocument.presentationml.slide+xml"/>
  <Override PartName="/ppt/slides/slide215.xml" ContentType="application/vnd.openxmlformats-officedocument.presentationml.slide+xml"/>
  <Override PartName="/ppt/slides/slide262.xml" ContentType="application/vnd.openxmlformats-officedocument.presentationml.slide+xml"/>
  <Default Extension="emf" ContentType="image/x-emf"/>
  <Override PartName="/ppt/slides/slide22.xml" ContentType="application/vnd.openxmlformats-officedocument.presentationml.slide+xml"/>
  <Override PartName="/ppt/slides/slide199.xml" ContentType="application/vnd.openxmlformats-officedocument.presentationml.slide+xml"/>
  <Override PartName="/ppt/slides/slide401.xml" ContentType="application/vnd.openxmlformats-officedocument.presentationml.slide+xml"/>
  <Override PartName="/ppt/slides/slide240.xml" ContentType="application/vnd.openxmlformats-officedocument.presentationml.slide+xml"/>
  <Override PartName="/ppt/slides/slide338.xml" ContentType="application/vnd.openxmlformats-officedocument.presentationml.slide+xml"/>
  <Override PartName="/ppt/slides/slide385.xml" ContentType="application/vnd.openxmlformats-officedocument.presentationml.slide+xml"/>
  <Override PartName="/ppt/slides/slide177.xml" ContentType="application/vnd.openxmlformats-officedocument.presentationml.slide+xml"/>
  <Override PartName="/ppt/slides/slide316.xml" ContentType="application/vnd.openxmlformats-officedocument.presentationml.slide+xml"/>
  <Override PartName="/ppt/slides/slide363.xml" ContentType="application/vnd.openxmlformats-officedocument.presentationml.slide+xml"/>
  <Override PartName="/ppt/slides/slide108.xml" ContentType="application/vnd.openxmlformats-officedocument.presentationml.slide+xml"/>
  <Override PartName="/ppt/slides/slide155.xml" ContentType="application/vnd.openxmlformats-officedocument.presentationml.slide+xml"/>
  <Override PartName="/ppt/slides/slide439.xml" ContentType="application/vnd.openxmlformats-officedocument.presentationml.slide+xml"/>
  <Override PartName="/ppt/slides/slide486.xml" ContentType="application/vnd.openxmlformats-officedocument.presentationml.slide+xml"/>
  <Override PartName="/ppt/slides/slide502.xml" ContentType="application/vnd.openxmlformats-officedocument.presentationml.slide+xml"/>
  <Override PartName="/ppt/slides/slide278.xml" ContentType="application/vnd.openxmlformats-officedocument.presentationml.slide+xml"/>
  <Override PartName="/ppt/slides/slide341.xml" ContentType="application/vnd.openxmlformats-officedocument.presentationml.slide+xml"/>
  <Override PartName="/ppt/notesSlides/notesSlide4.xml" ContentType="application/vnd.openxmlformats-officedocument.presentationml.notesSlide+xml"/>
  <Override PartName="/ppt/slides/slide38.xml" ContentType="application/vnd.openxmlformats-officedocument.presentationml.slide+xml"/>
  <Override PartName="/ppt/slides/slide85.xml" ContentType="application/vnd.openxmlformats-officedocument.presentationml.slide+xml"/>
  <Override PartName="/ppt/slides/slide133.xml" ContentType="application/vnd.openxmlformats-officedocument.presentationml.slide+xml"/>
  <Override PartName="/ppt/slides/slide180.xml" ContentType="application/vnd.openxmlformats-officedocument.presentationml.slide+xml"/>
  <Override PartName="/ppt/slides/slide417.xml" ContentType="application/vnd.openxmlformats-officedocument.presentationml.slide+xml"/>
  <Override PartName="/ppt/slides/slide464.xml" ContentType="application/vnd.openxmlformats-officedocument.presentationml.slide+xml"/>
  <Override PartName="/ppt/slides/slide111.xml" ContentType="application/vnd.openxmlformats-officedocument.presentationml.slide+xml"/>
  <Override PartName="/ppt/slides/slide209.xml" ContentType="application/vnd.openxmlformats-officedocument.presentationml.slide+xml"/>
  <Override PartName="/ppt/slides/slide256.xml" ContentType="application/vnd.openxmlformats-officedocument.presentationml.slide+xml"/>
  <Override PartName="/ppt/slides/slide442.xml" ContentType="application/vnd.openxmlformats-officedocument.presentationml.slide+xml"/>
  <Override PartName="/ppt/slides/slide16.xml" ContentType="application/vnd.openxmlformats-officedocument.presentationml.slide+xml"/>
  <Override PartName="/ppt/slides/slide63.xml" ContentType="application/vnd.openxmlformats-officedocument.presentationml.slide+xml"/>
  <Override PartName="/ppt/slides/slide234.xml" ContentType="application/vnd.openxmlformats-officedocument.presentationml.slide+xml"/>
  <Override PartName="/ppt/slides/slide281.xml" ContentType="application/vnd.openxmlformats-officedocument.presentationml.slide+xml"/>
  <Override PartName="/ppt/slides/slide379.xml" ContentType="application/vnd.openxmlformats-officedocument.presentationml.slide+xml"/>
  <Override PartName="/ppt/slides/slide41.xml" ContentType="application/vnd.openxmlformats-officedocument.presentationml.slide+xml"/>
  <Override PartName="/ppt/slides/slide357.xml" ContentType="application/vnd.openxmlformats-officedocument.presentationml.slide+xml"/>
  <Override PartName="/ppt/slides/slide420.xml" ContentType="application/vnd.openxmlformats-officedocument.presentationml.slide+xml"/>
  <Override PartName="/ppt/slides/slide149.xml" ContentType="application/vnd.openxmlformats-officedocument.presentationml.slide+xml"/>
  <Override PartName="/ppt/slides/slide196.xml" ContentType="application/vnd.openxmlformats-officedocument.presentationml.slide+xml"/>
  <Override PartName="/ppt/slides/slide212.xml" ContentType="application/vnd.openxmlformats-officedocument.presentationml.slide+xml"/>
  <Override PartName="/ppt/slides/slide335.xml" ContentType="application/vnd.openxmlformats-officedocument.presentationml.slide+xml"/>
  <Override PartName="/ppt/slides/slide382.xml" ContentType="application/vnd.openxmlformats-officedocument.presentationml.slide+xml"/>
  <Override PartName="/ppt/slides/slide79.xml" ContentType="application/vnd.openxmlformats-officedocument.presentationml.slide+xml"/>
  <Override PartName="/ppt/slides/slide127.xml" ContentType="application/vnd.openxmlformats-officedocument.presentationml.slide+xml"/>
  <Override PartName="/ppt/slides/slide174.xml" ContentType="application/vnd.openxmlformats-officedocument.presentationml.slide+xml"/>
  <Override PartName="/ppt/slides/slide458.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297.xml" ContentType="application/vnd.openxmlformats-officedocument.presentationml.slide+xml"/>
  <Override PartName="/ppt/slides/slide313.xml" ContentType="application/vnd.openxmlformats-officedocument.presentationml.slide+xml"/>
  <Override PartName="/ppt/slides/slide360.xml" ContentType="application/vnd.openxmlformats-officedocument.presentationml.slide+xml"/>
  <Override PartName="/ppt/slides/slide57.xml" ContentType="application/vnd.openxmlformats-officedocument.presentationml.slide+xml"/>
  <Override PartName="/ppt/slides/slide105.xml" ContentType="application/vnd.openxmlformats-officedocument.presentationml.slide+xml"/>
  <Override PartName="/ppt/slides/slide152.xml" ContentType="application/vnd.openxmlformats-officedocument.presentationml.slide+xml"/>
  <Override PartName="/ppt/slides/slide436.xml" ContentType="application/vnd.openxmlformats-officedocument.presentationml.slide+xml"/>
  <Override PartName="/ppt/slides/slide483.xml" ContentType="application/vnd.openxmlformats-officedocument.presentationml.slide+xml"/>
  <Override PartName="/ppt/notesSlides/notesSlide1.xml" ContentType="application/vnd.openxmlformats-officedocument.presentationml.notesSlide+xml"/>
  <Override PartName="/ppt/slides/slide130.xml" ContentType="application/vnd.openxmlformats-officedocument.presentationml.slide+xml"/>
  <Override PartName="/ppt/slides/slide228.xml" ContentType="application/vnd.openxmlformats-officedocument.presentationml.slide+xml"/>
  <Override PartName="/ppt/slides/slide275.xml" ContentType="application/vnd.openxmlformats-officedocument.presentationml.slide+xml"/>
  <Override PartName="/ppt/slides/slide414.xml" ContentType="application/vnd.openxmlformats-officedocument.presentationml.slide+xml"/>
  <Override PartName="/ppt/slides/slide461.xml" ContentType="application/vnd.openxmlformats-officedocument.presentationml.slide+xml"/>
  <Override PartName="/ppt/slides/slide35.xml" ContentType="application/vnd.openxmlformats-officedocument.presentationml.slide+xml"/>
  <Override PartName="/ppt/slides/slide82.xml" ContentType="application/vnd.openxmlformats-officedocument.presentationml.slide+xml"/>
  <Override PartName="/ppt/slides/slide206.xml" ContentType="application/vnd.openxmlformats-officedocument.presentationml.slide+xml"/>
  <Override PartName="/ppt/slides/slide253.xml" ContentType="application/vnd.openxmlformats-officedocument.presentationml.slide+xml"/>
  <Override PartName="/ppt/slides/slide398.xml" ContentType="application/vnd.openxmlformats-officedocument.presentationml.slide+xml"/>
  <Override PartName="/ppt/slides/slide13.xml" ContentType="application/vnd.openxmlformats-officedocument.presentationml.slide+xml"/>
  <Override PartName="/ppt/slides/slide60.xml" ContentType="application/vnd.openxmlformats-officedocument.presentationml.slide+xml"/>
  <Override PartName="/ppt/slides/slide242.xml" ContentType="application/vnd.openxmlformats-officedocument.presentationml.slide+xml"/>
  <Override PartName="/ppt/slides/slide329.xml" ContentType="application/vnd.openxmlformats-officedocument.presentationml.slide+xml"/>
  <Override PartName="/ppt/slides/slide376.xml" ContentType="application/vnd.openxmlformats-officedocument.presentationml.slide+xml"/>
  <Override PartName="/ppt/slides/slide387.xml" ContentType="application/vnd.openxmlformats-officedocument.presentationml.slide+xml"/>
  <Override PartName="/ppt/slideLayouts/slideLayout1.xml" ContentType="application/vnd.openxmlformats-officedocument.presentationml.slideLayout+xml"/>
  <Override PartName="/ppt/slides/slide168.xml" ContentType="application/vnd.openxmlformats-officedocument.presentationml.slide+xml"/>
  <Override PartName="/ppt/slides/slide179.xml" ContentType="application/vnd.openxmlformats-officedocument.presentationml.slide+xml"/>
  <Override PartName="/ppt/slides/slide231.xml" ContentType="application/vnd.openxmlformats-officedocument.presentationml.slide+xml"/>
  <Override PartName="/ppt/slides/slide318.xml" ContentType="application/vnd.openxmlformats-officedocument.presentationml.slide+xml"/>
  <Override PartName="/ppt/slides/slide365.xml" ContentType="application/vnd.openxmlformats-officedocument.presentationml.slide+xml"/>
  <Override PartName="/ppt/slides/slide157.xml" ContentType="application/vnd.openxmlformats-officedocument.presentationml.slide+xml"/>
  <Override PartName="/ppt/slides/slide220.xml" ContentType="application/vnd.openxmlformats-officedocument.presentationml.slide+xml"/>
  <Override PartName="/ppt/slides/slide307.xml" ContentType="application/vnd.openxmlformats-officedocument.presentationml.slide+xml"/>
  <Override PartName="/ppt/slides/slide354.xml" ContentType="application/vnd.openxmlformats-officedocument.presentationml.slide+xml"/>
  <Override PartName="/ppt/slides/slide488.xml" ContentType="application/vnd.openxmlformats-officedocument.presentationml.slide+xml"/>
  <Override PartName="/ppt/slides/slide499.xml" ContentType="application/vnd.openxmlformats-officedocument.presentationml.slide+xml"/>
  <Override PartName="/ppt/slides/slide504.xml" ContentType="application/vnd.openxmlformats-officedocument.presentationml.slide+xml"/>
  <Override PartName="/ppt/slides/slide98.xml" ContentType="application/vnd.openxmlformats-officedocument.presentationml.slide+xml"/>
  <Override PartName="/ppt/slides/slide146.xml" ContentType="application/vnd.openxmlformats-officedocument.presentationml.slide+xml"/>
  <Override PartName="/ppt/slides/slide193.xml" ContentType="application/vnd.openxmlformats-officedocument.presentationml.slide+xml"/>
  <Override PartName="/ppt/slides/slide332.xml" ContentType="application/vnd.openxmlformats-officedocument.presentationml.slide+xml"/>
  <Override PartName="/ppt/slides/slide343.xml" ContentType="application/vnd.openxmlformats-officedocument.presentationml.slide+xml"/>
  <Override PartName="/ppt/slides/slide390.xml" ContentType="application/vnd.openxmlformats-officedocument.presentationml.slide+xml"/>
  <Override PartName="/ppt/slides/slide477.xml" ContentType="application/vnd.openxmlformats-officedocument.presentationml.slide+xml"/>
  <Override PartName="/ppt/notesSlides/notesSlide6.xml" ContentType="application/vnd.openxmlformats-officedocument.presentationml.notesSlide+xml"/>
  <Override PartName="/ppt/slides/slide87.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171.xml" ContentType="application/vnd.openxmlformats-officedocument.presentationml.slide+xml"/>
  <Override PartName="/ppt/slides/slide182.xml" ContentType="application/vnd.openxmlformats-officedocument.presentationml.slide+xml"/>
  <Override PartName="/ppt/slides/slide269.xml" ContentType="application/vnd.openxmlformats-officedocument.presentationml.slide+xml"/>
  <Override PartName="/ppt/slides/slide321.xml" ContentType="application/vnd.openxmlformats-officedocument.presentationml.slide+xml"/>
  <Override PartName="/ppt/slides/slide419.xml" ContentType="application/vnd.openxmlformats-officedocument.presentationml.slide+xml"/>
  <Override PartName="/ppt/slides/slide466.xml" ContentType="application/vnd.openxmlformats-officedocument.presentationml.slid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slides/slide160.xml" ContentType="application/vnd.openxmlformats-officedocument.presentationml.slide+xml"/>
  <Override PartName="/ppt/slides/slide258.xml" ContentType="application/vnd.openxmlformats-officedocument.presentationml.slide+xml"/>
  <Override PartName="/ppt/slides/slide310.xml" ContentType="application/vnd.openxmlformats-officedocument.presentationml.slide+xml"/>
  <Override PartName="/ppt/slides/slide408.xml" ContentType="application/vnd.openxmlformats-officedocument.presentationml.slide+xml"/>
  <Override PartName="/ppt/slides/slide444.xml" ContentType="application/vnd.openxmlformats-officedocument.presentationml.slide+xml"/>
  <Override PartName="/ppt/slides/slide455.xml" ContentType="application/vnd.openxmlformats-officedocument.presentationml.slide+xml"/>
  <Override PartName="/ppt/slides/slide491.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s/slide236.xml" ContentType="application/vnd.openxmlformats-officedocument.presentationml.slide+xml"/>
  <Override PartName="/ppt/slides/slide247.xml" ContentType="application/vnd.openxmlformats-officedocument.presentationml.slide+xml"/>
  <Override PartName="/ppt/slides/slide283.xml" ContentType="application/vnd.openxmlformats-officedocument.presentationml.slide+xml"/>
  <Override PartName="/ppt/slides/slide294.xml" ContentType="application/vnd.openxmlformats-officedocument.presentationml.slide+xml"/>
  <Override PartName="/ppt/slides/slide433.xml" ContentType="application/vnd.openxmlformats-officedocument.presentationml.slide+xml"/>
  <Override PartName="/ppt/slides/slide480.xml" ContentType="application/vnd.openxmlformats-officedocument.presentationml.slide+xml"/>
  <Override PartName="/ppt/slides/slide43.xml" ContentType="application/vnd.openxmlformats-officedocument.presentationml.slide+xml"/>
  <Override PartName="/ppt/slides/slide90.xml" ContentType="application/vnd.openxmlformats-officedocument.presentationml.slide+xml"/>
  <Override PartName="/ppt/slides/slide225.xml" ContentType="application/vnd.openxmlformats-officedocument.presentationml.slide+xml"/>
  <Override PartName="/ppt/slides/slide272.xml" ContentType="application/vnd.openxmlformats-officedocument.presentationml.slide+xml"/>
  <Override PartName="/ppt/slides/slide422.xml" ContentType="application/vnd.openxmlformats-officedocument.presentationml.slide+xml"/>
  <Override PartName="/ppt/slides/slide509.xml" ContentType="application/vnd.openxmlformats-officedocument.presentationml.slide+xml"/>
  <Override PartName="/ppt/theme/theme1.xml" ContentType="application/vnd.openxmlformats-officedocument.theme+xml"/>
  <Override PartName="/ppt/slides/slide32.xml" ContentType="application/vnd.openxmlformats-officedocument.presentationml.slide+xml"/>
  <Override PartName="/ppt/slides/slide214.xml" ContentType="application/vnd.openxmlformats-officedocument.presentationml.slide+xml"/>
  <Override PartName="/ppt/slides/slide261.xml" ContentType="application/vnd.openxmlformats-officedocument.presentationml.slide+xml"/>
  <Override PartName="/ppt/slides/slide348.xml" ContentType="application/vnd.openxmlformats-officedocument.presentationml.slide+xml"/>
  <Override PartName="/ppt/slides/slide359.xml" ContentType="application/vnd.openxmlformats-officedocument.presentationml.slide+xml"/>
  <Override PartName="/ppt/slides/slide395.xml" ContentType="application/vnd.openxmlformats-officedocument.presentationml.slide+xml"/>
  <Override PartName="/ppt/slides/slide400.xml" ContentType="application/vnd.openxmlformats-officedocument.presentationml.slide+xml"/>
  <Override PartName="/ppt/slides/slide411.xml" ContentType="application/vnd.openxmlformats-officedocument.presentationml.slide+xml"/>
  <Default Extension="docx" ContentType="application/vnd.openxmlformats-officedocument.wordprocessingml.document"/>
  <Override PartName="/ppt/slides/slide10.xml" ContentType="application/vnd.openxmlformats-officedocument.presentationml.slide+xml"/>
  <Override PartName="/ppt/slides/slide21.xml" ContentType="application/vnd.openxmlformats-officedocument.presentationml.slide+xml"/>
  <Override PartName="/ppt/slides/slide187.xml" ContentType="application/vnd.openxmlformats-officedocument.presentationml.slide+xml"/>
  <Override PartName="/ppt/slides/slide198.xml" ContentType="application/vnd.openxmlformats-officedocument.presentationml.slide+xml"/>
  <Override PartName="/ppt/slides/slide203.xml" ContentType="application/vnd.openxmlformats-officedocument.presentationml.slide+xml"/>
  <Override PartName="/ppt/slides/slide250.xml" ContentType="application/vnd.openxmlformats-officedocument.presentationml.slide+xml"/>
  <Override PartName="/ppt/slides/slide337.xml" ContentType="application/vnd.openxmlformats-officedocument.presentationml.slide+xml"/>
  <Override PartName="/ppt/slides/slide384.xml" ContentType="application/vnd.openxmlformats-officedocument.presentationml.slide+xml"/>
  <Override PartName="/ppt/slides/slide129.xml" ContentType="application/vnd.openxmlformats-officedocument.presentationml.slide+xml"/>
  <Override PartName="/ppt/slides/slide176.xml" ContentType="application/vnd.openxmlformats-officedocument.presentationml.slide+xml"/>
  <Override PartName="/ppt/slides/slide326.xml" ContentType="application/vnd.openxmlformats-officedocument.presentationml.slide+xml"/>
  <Override PartName="/ppt/slides/slide373.xml" ContentType="application/vnd.openxmlformats-officedocument.presentationml.slide+xml"/>
  <Override PartName="/ppt/slides/slide118.xml" ContentType="application/vnd.openxmlformats-officedocument.presentationml.slide+xml"/>
  <Override PartName="/ppt/slides/slide165.xml" ContentType="application/vnd.openxmlformats-officedocument.presentationml.slide+xml"/>
  <Override PartName="/ppt/slides/slide299.xml" ContentType="application/vnd.openxmlformats-officedocument.presentationml.slide+xml"/>
  <Override PartName="/ppt/slides/slide304.xml" ContentType="application/vnd.openxmlformats-officedocument.presentationml.slide+xml"/>
  <Override PartName="/ppt/slides/slide315.xml" ContentType="application/vnd.openxmlformats-officedocument.presentationml.slide+xml"/>
  <Override PartName="/ppt/slides/slide351.xml" ContentType="application/vnd.openxmlformats-officedocument.presentationml.slide+xml"/>
  <Override PartName="/ppt/slides/slide362.xml" ContentType="application/vnd.openxmlformats-officedocument.presentationml.slide+xml"/>
  <Override PartName="/ppt/slides/slide449.xml" ContentType="application/vnd.openxmlformats-officedocument.presentationml.slide+xml"/>
  <Override PartName="/ppt/slides/slide496.xml" ContentType="application/vnd.openxmlformats-officedocument.presentationml.slide+xml"/>
  <Override PartName="/ppt/slides/slide501.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slides/slide143.xml" ContentType="application/vnd.openxmlformats-officedocument.presentationml.slide+xml"/>
  <Override PartName="/ppt/slides/slide154.xml" ContentType="application/vnd.openxmlformats-officedocument.presentationml.slide+xml"/>
  <Override PartName="/ppt/slides/slide190.xml" ContentType="application/vnd.openxmlformats-officedocument.presentationml.slide+xml"/>
  <Override PartName="/ppt/slides/slide288.xml" ContentType="application/vnd.openxmlformats-officedocument.presentationml.slide+xml"/>
  <Override PartName="/ppt/slides/slide340.xml" ContentType="application/vnd.openxmlformats-officedocument.presentationml.slide+xml"/>
  <Override PartName="/ppt/slides/slide438.xml" ContentType="application/vnd.openxmlformats-officedocument.presentationml.slide+xml"/>
  <Override PartName="/ppt/slides/slide485.xml" ContentType="application/vnd.openxmlformats-officedocument.presentationml.slide+xml"/>
  <Override PartName="/ppt/viewProps.xml" ContentType="application/vnd.openxmlformats-officedocument.presentationml.viewProps+xml"/>
  <Override PartName="/ppt/slides/slide48.xml" ContentType="application/vnd.openxmlformats-officedocument.presentationml.slide+xml"/>
  <Override PartName="/ppt/slides/slide95.xml" ContentType="application/vnd.openxmlformats-officedocument.presentationml.slide+xml"/>
  <Override PartName="/ppt/slides/slide132.xml" ContentType="application/vnd.openxmlformats-officedocument.presentationml.slide+xml"/>
  <Override PartName="/ppt/slides/slide277.xml" ContentType="application/vnd.openxmlformats-officedocument.presentationml.slide+xml"/>
  <Override PartName="/ppt/slides/slide416.xml" ContentType="application/vnd.openxmlformats-officedocument.presentationml.slide+xml"/>
  <Override PartName="/ppt/slides/slide427.xml" ContentType="application/vnd.openxmlformats-officedocument.presentationml.slide+xml"/>
  <Override PartName="/ppt/slides/slide463.xml" ContentType="application/vnd.openxmlformats-officedocument.presentationml.slide+xml"/>
  <Override PartName="/ppt/slides/slide474.xml" ContentType="application/vnd.openxmlformats-officedocument.presentationml.slide+xml"/>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slides/slide208.xml" ContentType="application/vnd.openxmlformats-officedocument.presentationml.slide+xml"/>
  <Override PartName="/ppt/slides/slide219.xml" ContentType="application/vnd.openxmlformats-officedocument.presentationml.slide+xml"/>
  <Override PartName="/ppt/slides/slide255.xml" ContentType="application/vnd.openxmlformats-officedocument.presentationml.slide+xml"/>
  <Override PartName="/ppt/slides/slide266.xml" ContentType="application/vnd.openxmlformats-officedocument.presentationml.slide+xml"/>
  <Override PartName="/ppt/slides/slide405.xml" ContentType="application/vnd.openxmlformats-officedocument.presentationml.slide+xml"/>
  <Override PartName="/ppt/slides/slide452.xml" ContentType="application/vnd.openxmlformats-officedocument.presentationml.slide+xml"/>
  <Override PartName="/ppt/presProps.xml" ContentType="application/vnd.openxmlformats-officedocument.presentationml.presProps+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s/slide244.xml" ContentType="application/vnd.openxmlformats-officedocument.presentationml.slide+xml"/>
  <Override PartName="/ppt/slides/slide291.xml" ContentType="application/vnd.openxmlformats-officedocument.presentationml.slide+xml"/>
  <Override PartName="/ppt/slides/slide378.xml" ContentType="application/vnd.openxmlformats-officedocument.presentationml.slide+xml"/>
  <Override PartName="/ppt/slides/slide389.xml" ContentType="application/vnd.openxmlformats-officedocument.presentationml.slide+xml"/>
  <Override PartName="/ppt/slides/slide441.xml" ContentType="application/vnd.openxmlformats-officedocument.presentationml.slide+xml"/>
  <Override PartName="/ppt/slides/slide51.xml" ContentType="application/vnd.openxmlformats-officedocument.presentationml.slide+xml"/>
  <Override PartName="/ppt/slides/slide233.xml" ContentType="application/vnd.openxmlformats-officedocument.presentationml.slide+xml"/>
  <Override PartName="/ppt/slides/slide280.xml" ContentType="application/vnd.openxmlformats-officedocument.presentationml.slide+xml"/>
  <Override PartName="/ppt/slides/slide367.xml" ContentType="application/vnd.openxmlformats-officedocument.presentationml.slide+xml"/>
  <Override PartName="/ppt/slides/slide430.xml" ContentType="application/vnd.openxmlformats-officedocument.presentationml.slide+xml"/>
  <Override PartName="/ppt/slides/slide40.xml" ContentType="application/vnd.openxmlformats-officedocument.presentationml.slide+xml"/>
  <Override PartName="/ppt/slides/slide159.xml" ContentType="application/vnd.openxmlformats-officedocument.presentationml.slide+xml"/>
  <Override PartName="/ppt/slides/slide211.xml" ContentType="application/vnd.openxmlformats-officedocument.presentationml.slide+xml"/>
  <Override PartName="/ppt/slides/slide222.xml" ContentType="application/vnd.openxmlformats-officedocument.presentationml.slide+xml"/>
  <Override PartName="/ppt/slides/slide309.xml" ContentType="application/vnd.openxmlformats-officedocument.presentationml.slide+xml"/>
  <Override PartName="/ppt/slides/slide356.xml" ContentType="application/vnd.openxmlformats-officedocument.presentationml.slide+xml"/>
  <Override PartName="/ppt/slides/slide506.xml" ContentType="application/vnd.openxmlformats-officedocument.presentationml.slide+xml"/>
  <Override PartName="/ppt/slides/slide148.xml" ContentType="application/vnd.openxmlformats-officedocument.presentationml.slide+xml"/>
  <Override PartName="/ppt/slides/slide195.xml" ContentType="application/vnd.openxmlformats-officedocument.presentationml.slide+xml"/>
  <Override PartName="/ppt/slides/slide200.xml" ContentType="application/vnd.openxmlformats-officedocument.presentationml.slide+xml"/>
  <Override PartName="/ppt/slides/slide345.xml" ContentType="application/vnd.openxmlformats-officedocument.presentationml.slide+xml"/>
  <Override PartName="/ppt/slides/slide392.xml" ContentType="application/vnd.openxmlformats-officedocument.presentationml.slide+xml"/>
  <Override PartName="/ppt/slides/slide479.xml" ContentType="application/vnd.openxmlformats-officedocument.presentationml.slide+xml"/>
  <Default Extension="vml" ContentType="application/vnd.openxmlformats-officedocument.vmlDrawing"/>
  <Override PartName="/ppt/notesSlides/notesSlide8.xml" ContentType="application/vnd.openxmlformats-officedocument.presentationml.notesSlide+xml"/>
  <Override PartName="/ppt/slides/slide89.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s/slide173.xml" ContentType="application/vnd.openxmlformats-officedocument.presentationml.slide+xml"/>
  <Override PartName="/ppt/slides/slide184.xml" ContentType="application/vnd.openxmlformats-officedocument.presentationml.slide+xml"/>
  <Override PartName="/ppt/slides/slide323.xml" ContentType="application/vnd.openxmlformats-officedocument.presentationml.slide+xml"/>
  <Override PartName="/ppt/slides/slide334.xml" ContentType="application/vnd.openxmlformats-officedocument.presentationml.slide+xml"/>
  <Override PartName="/ppt/slides/slide370.xml" ContentType="application/vnd.openxmlformats-officedocument.presentationml.slide+xml"/>
  <Override PartName="/ppt/slides/slide381.xml" ContentType="application/vnd.openxmlformats-officedocument.presentationml.slide+xml"/>
  <Override PartName="/ppt/slides/slide468.xml" ContentType="application/vnd.openxmlformats-officedocument.presentationml.slide+xml"/>
  <Override PartName="/ppt/slides/slide78.xml" ContentType="application/vnd.openxmlformats-officedocument.presentationml.slide+xml"/>
  <Override PartName="/ppt/slides/slide115.xml" ContentType="application/vnd.openxmlformats-officedocument.presentationml.slide+xml"/>
  <Override PartName="/ppt/slides/slide162.xml" ContentType="application/vnd.openxmlformats-officedocument.presentationml.slide+xml"/>
  <Override PartName="/ppt/slides/slide312.xml" ContentType="application/vnd.openxmlformats-officedocument.presentationml.slide+xml"/>
  <Override PartName="/ppt/slides/slide446.xml" ContentType="application/vnd.openxmlformats-officedocument.presentationml.slide+xml"/>
  <Override PartName="/ppt/slides/slide457.xml" ContentType="application/vnd.openxmlformats-officedocument.presentationml.slide+xml"/>
  <Override PartName="/ppt/slides/slide493.xml" ContentType="application/vnd.openxmlformats-officedocument.presentationml.slide+xml"/>
  <Override PartName="/ppt/handoutMasters/handoutMaster1.xml" ContentType="application/vnd.openxmlformats-officedocument.presentationml.handoutMaster+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104.xml" ContentType="application/vnd.openxmlformats-officedocument.presentationml.slide+xml"/>
  <Override PartName="/ppt/slides/slide151.xml" ContentType="application/vnd.openxmlformats-officedocument.presentationml.slide+xml"/>
  <Override PartName="/ppt/slides/slide238.xml" ContentType="application/vnd.openxmlformats-officedocument.presentationml.slide+xml"/>
  <Override PartName="/ppt/slides/slide249.xml" ContentType="application/vnd.openxmlformats-officedocument.presentationml.slide+xml"/>
  <Override PartName="/ppt/slides/slide285.xml" ContentType="application/vnd.openxmlformats-officedocument.presentationml.slide+xml"/>
  <Override PartName="/ppt/slides/slide296.xml" ContentType="application/vnd.openxmlformats-officedocument.presentationml.slide+xml"/>
  <Override PartName="/ppt/slides/slide301.xml" ContentType="application/vnd.openxmlformats-officedocument.presentationml.slide+xml"/>
  <Override PartName="/ppt/slides/slide435.xml" ContentType="application/vnd.openxmlformats-officedocument.presentationml.slide+xml"/>
  <Override PartName="/ppt/slides/slide482.xml" ContentType="application/vnd.openxmlformats-officedocument.presentationml.slide+xml"/>
  <Override PartName="/ppt/slideMasters/slideMaster1.xml" ContentType="application/vnd.openxmlformats-officedocument.presentationml.slideMaster+xml"/>
  <Override PartName="/ppt/slides/slide45.xml" ContentType="application/vnd.openxmlformats-officedocument.presentationml.slide+xml"/>
  <Override PartName="/ppt/slides/slide92.xml" ContentType="application/vnd.openxmlformats-officedocument.presentationml.slide+xml"/>
  <Override PartName="/ppt/slides/slide140.xml" ContentType="application/vnd.openxmlformats-officedocument.presentationml.slide+xml"/>
  <Override PartName="/ppt/slides/slide227.xml" ContentType="application/vnd.openxmlformats-officedocument.presentationml.slide+xml"/>
  <Override PartName="/ppt/slides/slide274.xml" ContentType="application/vnd.openxmlformats-officedocument.presentationml.slide+xml"/>
  <Override PartName="/ppt/slides/slide424.xml" ContentType="application/vnd.openxmlformats-officedocument.presentationml.slide+xml"/>
  <Override PartName="/ppt/slides/slide471.xml" ContentType="application/vnd.openxmlformats-officedocument.presentationml.slide+xml"/>
  <Override PartName="/ppt/theme/theme3.xml" ContentType="application/vnd.openxmlformats-officedocument.theme+xml"/>
  <Override PartName="/ppt/slides/slide34.xml" ContentType="application/vnd.openxmlformats-officedocument.presentationml.slide+xml"/>
  <Override PartName="/ppt/slides/slide81.xml" ContentType="application/vnd.openxmlformats-officedocument.presentationml.slide+xml"/>
  <Override PartName="/ppt/slides/slide216.xml" ContentType="application/vnd.openxmlformats-officedocument.presentationml.slide+xml"/>
  <Override PartName="/ppt/slides/slide263.xml" ContentType="application/vnd.openxmlformats-officedocument.presentationml.slide+xml"/>
  <Override PartName="/ppt/slides/slide397.xml" ContentType="application/vnd.openxmlformats-officedocument.presentationml.slide+xml"/>
  <Override PartName="/ppt/slides/slide402.xml" ContentType="application/vnd.openxmlformats-officedocument.presentationml.slide+xml"/>
  <Override PartName="/ppt/slides/slide413.xml" ContentType="application/vnd.openxmlformats-officedocument.presentationml.slide+xml"/>
  <Override PartName="/ppt/slides/slide460.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70.xml" ContentType="application/vnd.openxmlformats-officedocument.presentationml.slide+xml"/>
  <Override PartName="/ppt/slides/slide189.xml" ContentType="application/vnd.openxmlformats-officedocument.presentationml.slide+xml"/>
  <Override PartName="/ppt/slides/slide205.xml" ContentType="application/vnd.openxmlformats-officedocument.presentationml.slide+xml"/>
  <Override PartName="/ppt/slides/slide241.xml" ContentType="application/vnd.openxmlformats-officedocument.presentationml.slide+xml"/>
  <Override PartName="/ppt/slides/slide252.xml" ContentType="application/vnd.openxmlformats-officedocument.presentationml.slide+xml"/>
  <Override PartName="/ppt/slides/slide339.xml" ContentType="application/vnd.openxmlformats-officedocument.presentationml.slide+xml"/>
  <Override PartName="/ppt/slides/slide386.xml" ContentType="application/vnd.openxmlformats-officedocument.presentationml.slide+xml"/>
  <Override PartName="/ppt/slides/slide12.xml" ContentType="application/vnd.openxmlformats-officedocument.presentationml.slide+xml"/>
  <Override PartName="/ppt/slides/slide178.xml" ContentType="application/vnd.openxmlformats-officedocument.presentationml.slide+xml"/>
  <Override PartName="/ppt/slides/slide230.xml" ContentType="application/vnd.openxmlformats-officedocument.presentationml.slide+xml"/>
  <Override PartName="/ppt/slides/slide328.xml" ContentType="application/vnd.openxmlformats-officedocument.presentationml.slide+xml"/>
  <Override PartName="/ppt/slides/slide375.xml" ContentType="application/vnd.openxmlformats-officedocument.presentationml.slide+xml"/>
  <Override PartName="/ppt/slides/slide167.xml" ContentType="application/vnd.openxmlformats-officedocument.presentationml.slide+xml"/>
  <Override PartName="/ppt/slides/slide306.xml" ContentType="application/vnd.openxmlformats-officedocument.presentationml.slide+xml"/>
  <Override PartName="/ppt/slides/slide317.xml" ContentType="application/vnd.openxmlformats-officedocument.presentationml.slide+xml"/>
  <Override PartName="/ppt/slides/slide353.xml" ContentType="application/vnd.openxmlformats-officedocument.presentationml.slide+xml"/>
  <Override PartName="/ppt/slides/slide364.xml" ContentType="application/vnd.openxmlformats-officedocument.presentationml.slide+xml"/>
  <Override PartName="/ppt/slides/slide498.xml" ContentType="application/vnd.openxmlformats-officedocument.presentationml.slide+xml"/>
  <Override PartName="/ppt/slides/slide503.xml" ContentType="application/vnd.openxmlformats-officedocument.presentationml.slide+xml"/>
  <Override PartName="/ppt/slides/slide109.xml" ContentType="application/vnd.openxmlformats-officedocument.presentationml.slide+xml"/>
  <Override PartName="/ppt/slides/slide145.xml" ContentType="application/vnd.openxmlformats-officedocument.presentationml.slide+xml"/>
  <Override PartName="/ppt/slides/slide156.xml" ContentType="application/vnd.openxmlformats-officedocument.presentationml.slide+xml"/>
  <Override PartName="/ppt/slides/slide192.xml" ContentType="application/vnd.openxmlformats-officedocument.presentationml.slide+xml"/>
  <Override PartName="/ppt/slides/slide342.xml" ContentType="application/vnd.openxmlformats-officedocument.presentationml.slide+xml"/>
  <Override PartName="/ppt/slides/slide487.xml" ContentType="application/vnd.openxmlformats-officedocument.presentationml.slide+xml"/>
  <Override PartName="/ppt/slides/slide97.xml" ContentType="application/vnd.openxmlformats-officedocument.presentationml.slide+xml"/>
  <Override PartName="/ppt/slides/slide134.xml" ContentType="application/vnd.openxmlformats-officedocument.presentationml.slide+xml"/>
  <Override PartName="/ppt/slides/slide181.xml" ContentType="application/vnd.openxmlformats-officedocument.presentationml.slide+xml"/>
  <Override PartName="/ppt/slides/slide279.xml" ContentType="application/vnd.openxmlformats-officedocument.presentationml.slide+xml"/>
  <Override PartName="/ppt/slides/slide331.xml" ContentType="application/vnd.openxmlformats-officedocument.presentationml.slide+xml"/>
  <Override PartName="/ppt/slides/slide418.xml" ContentType="application/vnd.openxmlformats-officedocument.presentationml.slide+xml"/>
  <Override PartName="/ppt/slides/slide429.xml" ContentType="application/vnd.openxmlformats-officedocument.presentationml.slide+xml"/>
  <Override PartName="/ppt/slides/slide465.xml" ContentType="application/vnd.openxmlformats-officedocument.presentationml.slide+xml"/>
  <Override PartName="/ppt/slides/slide476.xml" ContentType="application/vnd.openxmlformats-officedocument.presentationml.slide+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23.xml" ContentType="application/vnd.openxmlformats-officedocument.presentationml.slide+xml"/>
  <Override PartName="/ppt/slides/slide170.xml" ContentType="application/vnd.openxmlformats-officedocument.presentationml.slide+xml"/>
  <Override PartName="/ppt/slides/slide257.xml" ContentType="application/vnd.openxmlformats-officedocument.presentationml.slide+xml"/>
  <Override PartName="/ppt/slides/slide268.xml" ContentType="application/vnd.openxmlformats-officedocument.presentationml.slide+xml"/>
  <Override PartName="/ppt/slides/slide320.xml" ContentType="application/vnd.openxmlformats-officedocument.presentationml.slide+xml"/>
  <Override PartName="/ppt/slides/slide407.xml" ContentType="application/vnd.openxmlformats-officedocument.presentationml.slide+xml"/>
  <Override PartName="/ppt/slides/slide454.xml" ContentType="application/vnd.openxmlformats-officedocument.presentationml.slide+xml"/>
  <Override PartName="/ppt/slides/slide3.xml" ContentType="application/vnd.openxmlformats-officedocument.presentationml.slide+xml"/>
  <Override PartName="/ppt/slides/slide17.xml" ContentType="application/vnd.openxmlformats-officedocument.presentationml.slide+xml"/>
  <Override PartName="/ppt/slides/slide64.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246.xml" ContentType="application/vnd.openxmlformats-officedocument.presentationml.slide+xml"/>
  <Override PartName="/ppt/slides/slide293.xml" ContentType="application/vnd.openxmlformats-officedocument.presentationml.slide+xml"/>
  <Override PartName="/ppt/slides/slide443.xml" ContentType="application/vnd.openxmlformats-officedocument.presentationml.slide+xml"/>
  <Override PartName="/ppt/slides/slide490.xml" ContentType="application/vnd.openxmlformats-officedocument.presentationml.slide+xml"/>
  <Override PartName="/ppt/slides/slide53.xml" ContentType="application/vnd.openxmlformats-officedocument.presentationml.slide+xml"/>
  <Override PartName="/ppt/slides/slide235.xml" ContentType="application/vnd.openxmlformats-officedocument.presentationml.slide+xml"/>
  <Override PartName="/ppt/slides/slide282.xml" ContentType="application/vnd.openxmlformats-officedocument.presentationml.slide+xml"/>
  <Override PartName="/ppt/slides/slide369.xml" ContentType="application/vnd.openxmlformats-officedocument.presentationml.slide+xml"/>
  <Override PartName="/ppt/slides/slide421.xml" ContentType="application/vnd.openxmlformats-officedocument.presentationml.slide+xml"/>
  <Override PartName="/ppt/slides/slide432.xml" ContentType="application/vnd.openxmlformats-officedocument.presentationml.slide+xml"/>
  <Default Extension="jpeg" ContentType="image/jpeg"/>
  <Override PartName="/ppt/slides/slide31.xml" ContentType="application/vnd.openxmlformats-officedocument.presentationml.slide+xml"/>
  <Override PartName="/ppt/slides/slide42.xml" ContentType="application/vnd.openxmlformats-officedocument.presentationml.slide+xml"/>
  <Override PartName="/ppt/slides/slide213.xml" ContentType="application/vnd.openxmlformats-officedocument.presentationml.slide+xml"/>
  <Override PartName="/ppt/slides/slide224.xml" ContentType="application/vnd.openxmlformats-officedocument.presentationml.slide+xml"/>
  <Override PartName="/ppt/slides/slide260.xml" ContentType="application/vnd.openxmlformats-officedocument.presentationml.slide+xml"/>
  <Override PartName="/ppt/slides/slide271.xml" ContentType="application/vnd.openxmlformats-officedocument.presentationml.slide+xml"/>
  <Override PartName="/ppt/slides/slide358.xml" ContentType="application/vnd.openxmlformats-officedocument.presentationml.slide+xml"/>
  <Override PartName="/ppt/slides/slide410.xml" ContentType="application/vnd.openxmlformats-officedocument.presentationml.slide+xml"/>
  <Override PartName="/ppt/slides/slide508.xml" ContentType="application/vnd.openxmlformats-officedocument.presentationml.slide+xml"/>
  <Override PartName="/ppt/slides/slide20.xml" ContentType="application/vnd.openxmlformats-officedocument.presentationml.slide+xml"/>
  <Override PartName="/ppt/slides/slide197.xml" ContentType="application/vnd.openxmlformats-officedocument.presentationml.slide+xml"/>
  <Override PartName="/ppt/slides/slide202.xml" ContentType="application/vnd.openxmlformats-officedocument.presentationml.slide+xml"/>
  <Override PartName="/ppt/slides/slide347.xml" ContentType="application/vnd.openxmlformats-officedocument.presentationml.slide+xml"/>
  <Override PartName="/ppt/slides/slide394.xml" ContentType="application/vnd.openxmlformats-officedocument.presentationml.slide+xml"/>
  <Override PartName="/ppt/slides/slide139.xml" ContentType="application/vnd.openxmlformats-officedocument.presentationml.slide+xml"/>
  <Override PartName="/ppt/slides/slide186.xml" ContentType="application/vnd.openxmlformats-officedocument.presentationml.slide+xml"/>
  <Override PartName="/ppt/slides/slide325.xml" ContentType="application/vnd.openxmlformats-officedocument.presentationml.slide+xml"/>
  <Override PartName="/ppt/slides/slide336.xml" ContentType="application/vnd.openxmlformats-officedocument.presentationml.slide+xml"/>
  <Override PartName="/ppt/slides/slide372.xml" ContentType="application/vnd.openxmlformats-officedocument.presentationml.slide+xml"/>
  <Override PartName="/ppt/slides/slide383.xml" ContentType="application/vnd.openxmlformats-officedocument.presentationml.slide+xml"/>
  <Override PartName="/ppt/slides/slide117.xml" ContentType="application/vnd.openxmlformats-officedocument.presentationml.slide+xml"/>
  <Override PartName="/ppt/slides/slide128.xml" ContentType="application/vnd.openxmlformats-officedocument.presentationml.slide+xml"/>
  <Override PartName="/ppt/slides/slide164.xml" ContentType="application/vnd.openxmlformats-officedocument.presentationml.slide+xml"/>
  <Override PartName="/ppt/slides/slide175.xml" ContentType="application/vnd.openxmlformats-officedocument.presentationml.slide+xml"/>
  <Override PartName="/ppt/slides/slide314.xml" ContentType="application/vnd.openxmlformats-officedocument.presentationml.slide+xml"/>
  <Override PartName="/ppt/slides/slide361.xml" ContentType="application/vnd.openxmlformats-officedocument.presentationml.slide+xml"/>
  <Override PartName="/ppt/slides/slide448.xml" ContentType="application/vnd.openxmlformats-officedocument.presentationml.slide+xml"/>
  <Override PartName="/ppt/slides/slide459.xml" ContentType="application/vnd.openxmlformats-officedocument.presentationml.slide+xml"/>
  <Override PartName="/ppt/slides/slide495.xml" ContentType="application/vnd.openxmlformats-officedocument.presentationml.slide+xml"/>
  <Override PartName="/ppt/slides/slide8.xml" ContentType="application/vnd.openxmlformats-officedocument.presentationml.slide+xml"/>
  <Override PartName="/ppt/slides/slide69.xml" ContentType="application/vnd.openxmlformats-officedocument.presentationml.slide+xml"/>
  <Override PartName="/ppt/slides/slide106.xml" ContentType="application/vnd.openxmlformats-officedocument.presentationml.slide+xml"/>
  <Override PartName="/ppt/slides/slide153.xml" ContentType="application/vnd.openxmlformats-officedocument.presentationml.slide+xml"/>
  <Override PartName="/ppt/slides/slide287.xml" ContentType="application/vnd.openxmlformats-officedocument.presentationml.slide+xml"/>
  <Override PartName="/ppt/slides/slide298.xml" ContentType="application/vnd.openxmlformats-officedocument.presentationml.slide+xml"/>
  <Override PartName="/ppt/slides/slide303.xml" ContentType="application/vnd.openxmlformats-officedocument.presentationml.slide+xml"/>
  <Override PartName="/ppt/slides/slide350.xml" ContentType="application/vnd.openxmlformats-officedocument.presentationml.slide+xml"/>
  <Override PartName="/ppt/slides/slide437.xml" ContentType="application/vnd.openxmlformats-officedocument.presentationml.slide+xml"/>
  <Override PartName="/ppt/slides/slide484.xml" ContentType="application/vnd.openxmlformats-officedocument.presentationml.slide+xml"/>
  <Override PartName="/ppt/slides/slide500.xml" ContentType="application/vnd.openxmlformats-officedocument.presentationml.slide+xml"/>
  <Override PartName="/ppt/slides/slide58.xml" ContentType="application/vnd.openxmlformats-officedocument.presentationml.slide+xml"/>
  <Override PartName="/ppt/slides/slide229.xml" ContentType="application/vnd.openxmlformats-officedocument.presentationml.slide+xml"/>
  <Override PartName="/ppt/slides/slide276.xml" ContentType="application/vnd.openxmlformats-officedocument.presentationml.slide+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slides/slide131.xml" ContentType="application/vnd.openxmlformats-officedocument.presentationml.slide+xml"/>
  <Override PartName="/ppt/slides/slide399.xml" ContentType="application/vnd.openxmlformats-officedocument.presentationml.slide+xml"/>
  <Override PartName="/ppt/slides/slide415.xml" ContentType="application/vnd.openxmlformats-officedocument.presentationml.slide+xml"/>
  <Override PartName="/ppt/slides/slide462.xml" ContentType="application/vnd.openxmlformats-officedocument.presentationml.slide+xml"/>
  <Override PartName="/ppt/slides/slide207.xml" ContentType="application/vnd.openxmlformats-officedocument.presentationml.slide+xml"/>
  <Override PartName="/ppt/slides/slide254.xml" ContentType="application/vnd.openxmlformats-officedocument.presentationml.slide+xml"/>
  <Override PartName="/ppt/slides/slide440.xml" ContentType="application/vnd.openxmlformats-officedocument.presentationml.slide+xml"/>
  <Override PartName="/ppt/slides/slide14.xml" ContentType="application/vnd.openxmlformats-officedocument.presentationml.slide+xml"/>
  <Override PartName="/ppt/slides/slide61.xml" ContentType="application/vnd.openxmlformats-officedocument.presentationml.slide+xml"/>
  <Override PartName="/ppt/slides/slide232.xml" ContentType="application/vnd.openxmlformats-officedocument.presentationml.slide+xml"/>
  <Override PartName="/ppt/slides/slide377.xml" ContentType="application/vnd.openxmlformats-officedocument.presentationml.slide+xml"/>
  <Override PartName="/ppt/notesMasters/notesMaster1.xml" ContentType="application/vnd.openxmlformats-officedocument.presentationml.notesMaster+xml"/>
  <Override PartName="/ppt/slides/slide169.xml" ContentType="application/vnd.openxmlformats-officedocument.presentationml.slide+xml"/>
  <Override PartName="/ppt/slides/slide308.xml" ContentType="application/vnd.openxmlformats-officedocument.presentationml.slide+xml"/>
  <Override PartName="/ppt/slides/slide355.xml" ContentType="application/vnd.openxmlformats-officedocument.presentationml.slide+xml"/>
  <Override PartName="/ppt/tableStyles.xml" ContentType="application/vnd.openxmlformats-officedocument.presentationml.tableStyles+xml"/>
  <Override PartName="/ppt/slides/slide147.xml" ContentType="application/vnd.openxmlformats-officedocument.presentationml.slide+xml"/>
  <Override PartName="/ppt/slides/slide194.xml" ContentType="application/vnd.openxmlformats-officedocument.presentationml.slide+xml"/>
  <Override PartName="/ppt/slides/slide210.xml" ContentType="application/vnd.openxmlformats-officedocument.presentationml.slide+xml"/>
  <Override PartName="/ppt/slides/slide99.xml" ContentType="application/vnd.openxmlformats-officedocument.presentationml.slide+xml"/>
  <Override PartName="/ppt/slides/slide333.xml" ContentType="application/vnd.openxmlformats-officedocument.presentationml.slide+xml"/>
  <Override PartName="/ppt/slides/slide380.xml" ContentType="application/vnd.openxmlformats-officedocument.presentationml.slide+xml"/>
  <Override PartName="/ppt/slides/slide478.xml" ContentType="application/vnd.openxmlformats-officedocument.presentationml.slide+xml"/>
  <Override PartName="/ppt/slides/slide77.xml" ContentType="application/vnd.openxmlformats-officedocument.presentationml.slide+xml"/>
  <Override PartName="/ppt/slides/slide125.xml" ContentType="application/vnd.openxmlformats-officedocument.presentationml.slide+xml"/>
  <Override PartName="/ppt/slides/slide172.xml" ContentType="application/vnd.openxmlformats-officedocument.presentationml.slide+xml"/>
  <Override PartName="/ppt/slides/slide409.xml" ContentType="application/vnd.openxmlformats-officedocument.presentationml.slide+xml"/>
  <Override PartName="/ppt/slides/slide456.xml" ContentType="application/vnd.openxmlformats-officedocument.presentationml.slide+xml"/>
  <Override PartName="/ppt/slides/slide5.xml" ContentType="application/vnd.openxmlformats-officedocument.presentationml.slide+xml"/>
  <Override PartName="/ppt/slides/slide103.xml" ContentType="application/vnd.openxmlformats-officedocument.presentationml.slide+xml"/>
  <Override PartName="/ppt/slides/slide150.xml" ContentType="application/vnd.openxmlformats-officedocument.presentationml.slide+xml"/>
  <Override PartName="/ppt/slides/slide248.xml" ContentType="application/vnd.openxmlformats-officedocument.presentationml.slide+xml"/>
  <Override PartName="/ppt/slides/slide295.xml" ContentType="application/vnd.openxmlformats-officedocument.presentationml.slide+xml"/>
  <Override PartName="/ppt/slides/slide311.xml" ContentType="application/vnd.openxmlformats-officedocument.presentationml.slide+xml"/>
  <Override PartName="/ppt/slides/slide55.xml" ContentType="application/vnd.openxmlformats-officedocument.presentationml.slide+xml"/>
  <Override PartName="/ppt/slides/slide434.xml" ContentType="application/vnd.openxmlformats-officedocument.presentationml.slide+xml"/>
  <Override PartName="/ppt/slides/slide481.xml" ContentType="application/vnd.openxmlformats-officedocument.presentationml.slide+xml"/>
  <Override PartName="/ppt/slides/slide33.xml" ContentType="application/vnd.openxmlformats-officedocument.presentationml.slide+xml"/>
  <Override PartName="/ppt/slides/slide80.xml" ContentType="application/vnd.openxmlformats-officedocument.presentationml.slide+xml"/>
  <Override PartName="/ppt/slides/slide226.xml" ContentType="application/vnd.openxmlformats-officedocument.presentationml.slide+xml"/>
  <Override PartName="/ppt/slides/slide273.xml" ContentType="application/vnd.openxmlformats-officedocument.presentationml.slide+xml"/>
  <Override PartName="/ppt/slides/slide412.xml" ContentType="application/vnd.openxmlformats-officedocument.presentationml.slide+xml"/>
  <Override PartName="/ppt/presentation.xml" ContentType="application/vnd.openxmlformats-officedocument.presentationml.presentation.main+xml"/>
  <Override PartName="/ppt/slides/slide204.xml" ContentType="application/vnd.openxmlformats-officedocument.presentationml.slide+xml"/>
  <Override PartName="/ppt/slides/slide251.xml" ContentType="application/vnd.openxmlformats-officedocument.presentationml.slide+xml"/>
  <Override PartName="/ppt/slides/slide349.xml" ContentType="application/vnd.openxmlformats-officedocument.presentationml.slide+xml"/>
  <Override PartName="/ppt/slides/slide396.xml" ContentType="application/vnd.openxmlformats-officedocument.presentationml.slide+xml"/>
  <Override PartName="/docProps/app.xml" ContentType="application/vnd.openxmlformats-officedocument.extended-properties+xml"/>
  <Override PartName="/ppt/slides/slide11.xml" ContentType="application/vnd.openxmlformats-officedocument.presentationml.slide+xml"/>
  <Override PartName="/ppt/slides/slide188.xml" ContentType="application/vnd.openxmlformats-officedocument.presentationml.slide+xml"/>
  <Override PartName="/ppt/slides/slide327.xml" ContentType="application/vnd.openxmlformats-officedocument.presentationml.slide+xml"/>
  <Override PartName="/ppt/slides/slide374.xml" ContentType="application/vnd.openxmlformats-officedocument.presentationml.slide+xml"/>
  <Override PartName="/ppt/slides/slide119.xml" ContentType="application/vnd.openxmlformats-officedocument.presentationml.slide+xml"/>
  <Override PartName="/ppt/slides/slide166.xml" ContentType="application/vnd.openxmlformats-officedocument.presentationml.slide+xml"/>
  <Override PartName="/ppt/slides/slide305.xml" ContentType="application/vnd.openxmlformats-officedocument.presentationml.slide+xml"/>
  <Override PartName="/ppt/slides/slide352.xml" ContentType="application/vnd.openxmlformats-officedocument.presentationml.slide+xml"/>
  <Override PartName="/ppt/slides/slide497.xml" ContentType="application/vnd.openxmlformats-officedocument.presentationml.slide+xml"/>
  <Override PartName="/ppt/slides/slide49.xml" ContentType="application/vnd.openxmlformats-officedocument.presentationml.slide+xml"/>
  <Override PartName="/ppt/slides/slide96.xml" ContentType="application/vnd.openxmlformats-officedocument.presentationml.slide+xml"/>
  <Override PartName="/ppt/slides/slide144.xml" ContentType="application/vnd.openxmlformats-officedocument.presentationml.slide+xml"/>
  <Override PartName="/ppt/slides/slide191.xml" ContentType="application/vnd.openxmlformats-officedocument.presentationml.slide+xml"/>
  <Override PartName="/ppt/slides/slide289.xml" ContentType="application/vnd.openxmlformats-officedocument.presentationml.slide+xml"/>
  <Override PartName="/ppt/slides/slide330.xml" ContentType="application/vnd.openxmlformats-officedocument.presentationml.slide+xml"/>
  <Override PartName="/ppt/slides/slide428.xml" ContentType="application/vnd.openxmlformats-officedocument.presentationml.slide+xml"/>
  <Override PartName="/ppt/slides/slide475.xml" ContentType="application/vnd.openxmlformats-officedocument.presentationml.slide+xml"/>
  <Override PartName="/ppt/slides/slide122.xml" ContentType="application/vnd.openxmlformats-officedocument.presentationml.slide+xml"/>
  <Override PartName="/ppt/slides/slide267.xml" ContentType="application/vnd.openxmlformats-officedocument.presentationml.slide+xml"/>
  <Override PartName="/ppt/slides/slide27.xml" ContentType="application/vnd.openxmlformats-officedocument.presentationml.slide+xml"/>
  <Override PartName="/ppt/slides/slide74.xml" ContentType="application/vnd.openxmlformats-officedocument.presentationml.slide+xml"/>
  <Override PartName="/ppt/slides/slide406.xml" ContentType="application/vnd.openxmlformats-officedocument.presentationml.slide+xml"/>
  <Override PartName="/ppt/slides/slide453.xml" ContentType="application/vnd.openxmlformats-officedocument.presentationml.slide+xml"/>
  <Override PartName="/ppt/slides/slide2.xml" ContentType="application/vnd.openxmlformats-officedocument.presentationml.slide+xml"/>
  <Override PartName="/ppt/slides/slide52.xml" ContentType="application/vnd.openxmlformats-officedocument.presentationml.slide+xml"/>
  <Override PartName="/ppt/slides/slide100.xml" ContentType="application/vnd.openxmlformats-officedocument.presentationml.slide+xml"/>
  <Override PartName="/ppt/slides/slide245.xml" ContentType="application/vnd.openxmlformats-officedocument.presentationml.slide+xml"/>
  <Override PartName="/ppt/slides/slide292.xml" ContentType="application/vnd.openxmlformats-officedocument.presentationml.slide+xml"/>
  <Override PartName="/ppt/slides/slide431.xml" ContentType="application/vnd.openxmlformats-officedocument.presentationml.slide+xml"/>
  <Default Extension="wmf" ContentType="image/x-wmf"/>
  <Override PartName="/ppt/slides/slide223.xml" ContentType="application/vnd.openxmlformats-officedocument.presentationml.slide+xml"/>
  <Override PartName="/ppt/slides/slide270.xml" ContentType="application/vnd.openxmlformats-officedocument.presentationml.slide+xml"/>
  <Override PartName="/ppt/slides/slide368.xml" ContentType="application/vnd.openxmlformats-officedocument.presentationml.slide+xml"/>
  <Override PartName="/ppt/slides/slide507.xml" ContentType="application/vnd.openxmlformats-officedocument.presentationml.slide+xml"/>
  <Override PartName="/ppt/slides/slide30.xml" ContentType="application/vnd.openxmlformats-officedocument.presentationml.slide+xml"/>
  <Override PartName="/ppt/slides/slide346.xml" ContentType="application/vnd.openxmlformats-officedocument.presentationml.slide+xml"/>
  <Override PartName="/ppt/slides/slide393.xml" ContentType="application/vnd.openxmlformats-officedocument.presentationml.slide+xml"/>
  <Override PartName="/ppt/slides/slide138.xml" ContentType="application/vnd.openxmlformats-officedocument.presentationml.slide+xml"/>
  <Override PartName="/ppt/slides/slide185.xml" ContentType="application/vnd.openxmlformats-officedocument.presentationml.slide+xml"/>
  <Override PartName="/ppt/slides/slide201.xml" ContentType="application/vnd.openxmlformats-officedocument.presentationml.slide+xml"/>
  <Override PartName="/ppt/slides/slide469.xml" ContentType="application/vnd.openxmlformats-officedocument.presentationml.slide+xml"/>
  <Override PartName="/ppt/notesSlides/notesSlide9.xml" ContentType="application/vnd.openxmlformats-officedocument.presentationml.notesSlide+xml"/>
  <Override PartName="/ppt/slides/slide324.xml" ContentType="application/vnd.openxmlformats-officedocument.presentationml.slide+xml"/>
  <Override PartName="/ppt/slides/slide371.xml" ContentType="application/vnd.openxmlformats-officedocument.presentationml.slide+xml"/>
  <Override PartName="/ppt/slides/slide510.xml" ContentType="application/vnd.openxmlformats-officedocument.presentationml.slide+xml"/>
  <Override PartName="/ppt/slides/slide68.xml" ContentType="application/vnd.openxmlformats-officedocument.presentationml.slide+xml"/>
  <Override PartName="/ppt/slides/slide116.xml" ContentType="application/vnd.openxmlformats-officedocument.presentationml.slide+xml"/>
  <Override PartName="/ppt/slides/slide163.xml" ContentType="application/vnd.openxmlformats-officedocument.presentationml.slide+xml"/>
  <Override PartName="/ppt/slides/slide302.xml" ContentType="application/vnd.openxmlformats-officedocument.presentationml.slide+xml"/>
  <Override PartName="/ppt/slides/slide447.xml" ContentType="application/vnd.openxmlformats-officedocument.presentationml.slide+xml"/>
  <Override PartName="/ppt/slides/slide494.xml" ContentType="application/vnd.openxmlformats-officedocument.presentationml.slide+xml"/>
  <Override PartName="/ppt/slides/slide141.xml" ContentType="application/vnd.openxmlformats-officedocument.presentationml.slide+xml"/>
  <Override PartName="/ppt/slides/slide239.xml" ContentType="application/vnd.openxmlformats-officedocument.presentationml.slide+xml"/>
  <Override PartName="/ppt/slides/slide286.xml" ContentType="application/vnd.openxmlformats-officedocument.presentationml.slide+xml"/>
  <Override PartName="/ppt/slides/slide425.xml" ContentType="application/vnd.openxmlformats-officedocument.presentationml.slide+xml"/>
  <Override PartName="/ppt/slides/slide472.xml" ContentType="application/vnd.openxmlformats-officedocument.presentationml.slide+xml"/>
  <Override PartName="/ppt/slides/slide46.xml" ContentType="application/vnd.openxmlformats-officedocument.presentationml.slide+xml"/>
  <Override PartName="/ppt/slides/slide93.xml" ContentType="application/vnd.openxmlformats-officedocument.presentationml.slide+xml"/>
  <Override PartName="/ppt/slides/slide217.xml" ContentType="application/vnd.openxmlformats-officedocument.presentationml.slide+xml"/>
  <Override PartName="/ppt/slides/slide264.xml" ContentType="application/vnd.openxmlformats-officedocument.presentationml.slide+xml"/>
  <Override PartName="/ppt/slides/slide24.xml" ContentType="application/vnd.openxmlformats-officedocument.presentationml.slide+xml"/>
  <Override PartName="/ppt/slides/slide71.xml" ContentType="application/vnd.openxmlformats-officedocument.presentationml.slide+xml"/>
  <Override PartName="/ppt/slides/slide403.xml" ContentType="application/vnd.openxmlformats-officedocument.presentationml.slide+xml"/>
  <Override PartName="/ppt/slides/slide45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12"/>
  </p:notesMasterIdLst>
  <p:handoutMasterIdLst>
    <p:handoutMasterId r:id="rId513"/>
  </p:handoutMasterIdLst>
  <p:sldIdLst>
    <p:sldId id="262" r:id="rId2"/>
    <p:sldId id="260" r:id="rId3"/>
    <p:sldId id="265" r:id="rId4"/>
    <p:sldId id="408" r:id="rId5"/>
    <p:sldId id="267" r:id="rId6"/>
    <p:sldId id="268" r:id="rId7"/>
    <p:sldId id="507" r:id="rId8"/>
    <p:sldId id="1216" r:id="rId9"/>
    <p:sldId id="1215" r:id="rId10"/>
    <p:sldId id="269" r:id="rId11"/>
    <p:sldId id="1217" r:id="rId12"/>
    <p:sldId id="271" r:id="rId13"/>
    <p:sldId id="270" r:id="rId14"/>
    <p:sldId id="1219" r:id="rId15"/>
    <p:sldId id="1218" r:id="rId16"/>
    <p:sldId id="1220" r:id="rId17"/>
    <p:sldId id="280" r:id="rId18"/>
    <p:sldId id="515" r:id="rId19"/>
    <p:sldId id="516" r:id="rId20"/>
    <p:sldId id="282" r:id="rId21"/>
    <p:sldId id="1221" r:id="rId22"/>
    <p:sldId id="1222" r:id="rId23"/>
    <p:sldId id="1223" r:id="rId24"/>
    <p:sldId id="1224" r:id="rId25"/>
    <p:sldId id="1225" r:id="rId26"/>
    <p:sldId id="1226" r:id="rId27"/>
    <p:sldId id="1227" r:id="rId28"/>
    <p:sldId id="1228" r:id="rId29"/>
    <p:sldId id="1229" r:id="rId30"/>
    <p:sldId id="1230" r:id="rId31"/>
    <p:sldId id="1242" r:id="rId32"/>
    <p:sldId id="1243" r:id="rId33"/>
    <p:sldId id="1232" r:id="rId34"/>
    <p:sldId id="1231" r:id="rId35"/>
    <p:sldId id="517" r:id="rId36"/>
    <p:sldId id="1233" r:id="rId37"/>
    <p:sldId id="1234" r:id="rId38"/>
    <p:sldId id="1245" r:id="rId39"/>
    <p:sldId id="1246" r:id="rId40"/>
    <p:sldId id="284" r:id="rId41"/>
    <p:sldId id="520" r:id="rId42"/>
    <p:sldId id="291" r:id="rId43"/>
    <p:sldId id="1238" r:id="rId44"/>
    <p:sldId id="1247" r:id="rId45"/>
    <p:sldId id="1239" r:id="rId46"/>
    <p:sldId id="1248" r:id="rId47"/>
    <p:sldId id="1237" r:id="rId48"/>
    <p:sldId id="524" r:id="rId49"/>
    <p:sldId id="1250" r:id="rId50"/>
    <p:sldId id="1251" r:id="rId51"/>
    <p:sldId id="1253" r:id="rId52"/>
    <p:sldId id="1252" r:id="rId53"/>
    <p:sldId id="1254" r:id="rId54"/>
    <p:sldId id="301" r:id="rId55"/>
    <p:sldId id="525" r:id="rId56"/>
    <p:sldId id="526" r:id="rId57"/>
    <p:sldId id="1255" r:id="rId58"/>
    <p:sldId id="1256" r:id="rId59"/>
    <p:sldId id="1257" r:id="rId60"/>
    <p:sldId id="1258" r:id="rId61"/>
    <p:sldId id="1259" r:id="rId62"/>
    <p:sldId id="1260" r:id="rId63"/>
    <p:sldId id="578" r:id="rId64"/>
    <p:sldId id="611" r:id="rId65"/>
    <p:sldId id="1263" r:id="rId66"/>
    <p:sldId id="1262" r:id="rId67"/>
    <p:sldId id="613" r:id="rId68"/>
    <p:sldId id="1266" r:id="rId69"/>
    <p:sldId id="1267" r:id="rId70"/>
    <p:sldId id="1268" r:id="rId71"/>
    <p:sldId id="1269" r:id="rId72"/>
    <p:sldId id="1270" r:id="rId73"/>
    <p:sldId id="1271" r:id="rId74"/>
    <p:sldId id="1272" r:id="rId75"/>
    <p:sldId id="1273" r:id="rId76"/>
    <p:sldId id="1274" r:id="rId77"/>
    <p:sldId id="1275" r:id="rId78"/>
    <p:sldId id="1276" r:id="rId79"/>
    <p:sldId id="1277" r:id="rId80"/>
    <p:sldId id="1278" r:id="rId81"/>
    <p:sldId id="1264" r:id="rId82"/>
    <p:sldId id="1265" r:id="rId83"/>
    <p:sldId id="409" r:id="rId84"/>
    <p:sldId id="410" r:id="rId85"/>
    <p:sldId id="411" r:id="rId86"/>
    <p:sldId id="1279" r:id="rId87"/>
    <p:sldId id="1281" r:id="rId88"/>
    <p:sldId id="1280" r:id="rId89"/>
    <p:sldId id="630" r:id="rId90"/>
    <p:sldId id="1282" r:id="rId91"/>
    <p:sldId id="633" r:id="rId92"/>
    <p:sldId id="638" r:id="rId93"/>
    <p:sldId id="639" r:id="rId94"/>
    <p:sldId id="420" r:id="rId95"/>
    <p:sldId id="1283" r:id="rId96"/>
    <p:sldId id="1284" r:id="rId97"/>
    <p:sldId id="1287" r:id="rId98"/>
    <p:sldId id="1285" r:id="rId99"/>
    <p:sldId id="1286" r:id="rId100"/>
    <p:sldId id="641" r:id="rId101"/>
    <p:sldId id="422" r:id="rId102"/>
    <p:sldId id="644" r:id="rId103"/>
    <p:sldId id="1288" r:id="rId104"/>
    <p:sldId id="1289" r:id="rId105"/>
    <p:sldId id="1290" r:id="rId106"/>
    <p:sldId id="648" r:id="rId107"/>
    <p:sldId id="647" r:id="rId108"/>
    <p:sldId id="1291" r:id="rId109"/>
    <p:sldId id="1305" r:id="rId110"/>
    <p:sldId id="1292" r:id="rId111"/>
    <p:sldId id="1293" r:id="rId112"/>
    <p:sldId id="1306" r:id="rId113"/>
    <p:sldId id="1295" r:id="rId114"/>
    <p:sldId id="1307" r:id="rId115"/>
    <p:sldId id="1296" r:id="rId116"/>
    <p:sldId id="1308" r:id="rId117"/>
    <p:sldId id="1297" r:id="rId118"/>
    <p:sldId id="1309" r:id="rId119"/>
    <p:sldId id="1310" r:id="rId120"/>
    <p:sldId id="1298" r:id="rId121"/>
    <p:sldId id="1299" r:id="rId122"/>
    <p:sldId id="1311" r:id="rId123"/>
    <p:sldId id="1312" r:id="rId124"/>
    <p:sldId id="1313" r:id="rId125"/>
    <p:sldId id="1314" r:id="rId126"/>
    <p:sldId id="1316" r:id="rId127"/>
    <p:sldId id="1317" r:id="rId128"/>
    <p:sldId id="447" r:id="rId129"/>
    <p:sldId id="1319" r:id="rId130"/>
    <p:sldId id="1320" r:id="rId131"/>
    <p:sldId id="1321" r:id="rId132"/>
    <p:sldId id="1329" r:id="rId133"/>
    <p:sldId id="1322" r:id="rId134"/>
    <p:sldId id="1323" r:id="rId135"/>
    <p:sldId id="1324" r:id="rId136"/>
    <p:sldId id="1328" r:id="rId137"/>
    <p:sldId id="1325" r:id="rId138"/>
    <p:sldId id="1326" r:id="rId139"/>
    <p:sldId id="1318" r:id="rId140"/>
    <p:sldId id="1330" r:id="rId141"/>
    <p:sldId id="1327" r:id="rId142"/>
    <p:sldId id="686" r:id="rId143"/>
    <p:sldId id="687" r:id="rId144"/>
    <p:sldId id="688" r:id="rId145"/>
    <p:sldId id="1331" r:id="rId146"/>
    <p:sldId id="1334" r:id="rId147"/>
    <p:sldId id="1333" r:id="rId148"/>
    <p:sldId id="1336" r:id="rId149"/>
    <p:sldId id="1335" r:id="rId150"/>
    <p:sldId id="691" r:id="rId151"/>
    <p:sldId id="1338" r:id="rId152"/>
    <p:sldId id="1337" r:id="rId153"/>
    <p:sldId id="692" r:id="rId154"/>
    <p:sldId id="701" r:id="rId155"/>
    <p:sldId id="1339" r:id="rId156"/>
    <p:sldId id="754" r:id="rId157"/>
    <p:sldId id="1340" r:id="rId158"/>
    <p:sldId id="1342" r:id="rId159"/>
    <p:sldId id="755" r:id="rId160"/>
    <p:sldId id="1341" r:id="rId161"/>
    <p:sldId id="1343" r:id="rId162"/>
    <p:sldId id="1344" r:id="rId163"/>
    <p:sldId id="1345" r:id="rId164"/>
    <p:sldId id="1346" r:id="rId165"/>
    <p:sldId id="705" r:id="rId166"/>
    <p:sldId id="757" r:id="rId167"/>
    <p:sldId id="1360" r:id="rId168"/>
    <p:sldId id="1361" r:id="rId169"/>
    <p:sldId id="1362" r:id="rId170"/>
    <p:sldId id="1347" r:id="rId171"/>
    <p:sldId id="1351" r:id="rId172"/>
    <p:sldId id="1354" r:id="rId173"/>
    <p:sldId id="1355" r:id="rId174"/>
    <p:sldId id="1356" r:id="rId175"/>
    <p:sldId id="1357" r:id="rId176"/>
    <p:sldId id="1363" r:id="rId177"/>
    <p:sldId id="1364" r:id="rId178"/>
    <p:sldId id="1358" r:id="rId179"/>
    <p:sldId id="1378" r:id="rId180"/>
    <p:sldId id="1359" r:id="rId181"/>
    <p:sldId id="1365" r:id="rId182"/>
    <p:sldId id="1366" r:id="rId183"/>
    <p:sldId id="1367" r:id="rId184"/>
    <p:sldId id="1368" r:id="rId185"/>
    <p:sldId id="1369" r:id="rId186"/>
    <p:sldId id="1370" r:id="rId187"/>
    <p:sldId id="1372" r:id="rId188"/>
    <p:sldId id="1373" r:id="rId189"/>
    <p:sldId id="1374" r:id="rId190"/>
    <p:sldId id="1379" r:id="rId191"/>
    <p:sldId id="1375" r:id="rId192"/>
    <p:sldId id="1380" r:id="rId193"/>
    <p:sldId id="1381" r:id="rId194"/>
    <p:sldId id="1391" r:id="rId195"/>
    <p:sldId id="1392" r:id="rId196"/>
    <p:sldId id="1382" r:id="rId197"/>
    <p:sldId id="1393" r:id="rId198"/>
    <p:sldId id="1394" r:id="rId199"/>
    <p:sldId id="1383" r:id="rId200"/>
    <p:sldId id="1384" r:id="rId201"/>
    <p:sldId id="1395" r:id="rId202"/>
    <p:sldId id="1385" r:id="rId203"/>
    <p:sldId id="1386" r:id="rId204"/>
    <p:sldId id="1387" r:id="rId205"/>
    <p:sldId id="1388" r:id="rId206"/>
    <p:sldId id="1389" r:id="rId207"/>
    <p:sldId id="1390" r:id="rId208"/>
    <p:sldId id="1396" r:id="rId209"/>
    <p:sldId id="726" r:id="rId210"/>
    <p:sldId id="741" r:id="rId211"/>
    <p:sldId id="1398" r:id="rId212"/>
    <p:sldId id="1405" r:id="rId213"/>
    <p:sldId id="1404" r:id="rId214"/>
    <p:sldId id="1399" r:id="rId215"/>
    <p:sldId id="1400" r:id="rId216"/>
    <p:sldId id="1401" r:id="rId217"/>
    <p:sldId id="1408" r:id="rId218"/>
    <p:sldId id="1407" r:id="rId219"/>
    <p:sldId id="1402" r:id="rId220"/>
    <p:sldId id="1403" r:id="rId221"/>
    <p:sldId id="1397" r:id="rId222"/>
    <p:sldId id="1409" r:id="rId223"/>
    <p:sldId id="743" r:id="rId224"/>
    <p:sldId id="808" r:id="rId225"/>
    <p:sldId id="809" r:id="rId226"/>
    <p:sldId id="810" r:id="rId227"/>
    <p:sldId id="1410" r:id="rId228"/>
    <p:sldId id="1411" r:id="rId229"/>
    <p:sldId id="1412" r:id="rId230"/>
    <p:sldId id="1415" r:id="rId231"/>
    <p:sldId id="1413" r:id="rId232"/>
    <p:sldId id="1414" r:id="rId233"/>
    <p:sldId id="811" r:id="rId234"/>
    <p:sldId id="1416" r:id="rId235"/>
    <p:sldId id="813" r:id="rId236"/>
    <p:sldId id="819" r:id="rId237"/>
    <p:sldId id="820" r:id="rId238"/>
    <p:sldId id="1431" r:id="rId239"/>
    <p:sldId id="824" r:id="rId240"/>
    <p:sldId id="1417" r:id="rId241"/>
    <p:sldId id="1418" r:id="rId242"/>
    <p:sldId id="1430" r:id="rId243"/>
    <p:sldId id="1419" r:id="rId244"/>
    <p:sldId id="1420" r:id="rId245"/>
    <p:sldId id="1429" r:id="rId246"/>
    <p:sldId id="1421" r:id="rId247"/>
    <p:sldId id="1422" r:id="rId248"/>
    <p:sldId id="1432" r:id="rId249"/>
    <p:sldId id="1423" r:id="rId250"/>
    <p:sldId id="825" r:id="rId251"/>
    <p:sldId id="1433" r:id="rId252"/>
    <p:sldId id="1424" r:id="rId253"/>
    <p:sldId id="1425" r:id="rId254"/>
    <p:sldId id="1434" r:id="rId255"/>
    <p:sldId id="913" r:id="rId256"/>
    <p:sldId id="1435" r:id="rId257"/>
    <p:sldId id="1436" r:id="rId258"/>
    <p:sldId id="1438" r:id="rId259"/>
    <p:sldId id="1437" r:id="rId260"/>
    <p:sldId id="830" r:id="rId261"/>
    <p:sldId id="914" r:id="rId262"/>
    <p:sldId id="1439" r:id="rId263"/>
    <p:sldId id="1440" r:id="rId264"/>
    <p:sldId id="1469" r:id="rId265"/>
    <p:sldId id="1441" r:id="rId266"/>
    <p:sldId id="1442" r:id="rId267"/>
    <p:sldId id="1443" r:id="rId268"/>
    <p:sldId id="1444" r:id="rId269"/>
    <p:sldId id="1445" r:id="rId270"/>
    <p:sldId id="1446" r:id="rId271"/>
    <p:sldId id="1447" r:id="rId272"/>
    <p:sldId id="1448" r:id="rId273"/>
    <p:sldId id="1449" r:id="rId274"/>
    <p:sldId id="1470" r:id="rId275"/>
    <p:sldId id="1450" r:id="rId276"/>
    <p:sldId id="1461" r:id="rId277"/>
    <p:sldId id="1462" r:id="rId278"/>
    <p:sldId id="1463" r:id="rId279"/>
    <p:sldId id="1464" r:id="rId280"/>
    <p:sldId id="1466" r:id="rId281"/>
    <p:sldId id="1467" r:id="rId282"/>
    <p:sldId id="1453" r:id="rId283"/>
    <p:sldId id="1465" r:id="rId284"/>
    <p:sldId id="1451" r:id="rId285"/>
    <p:sldId id="1471" r:id="rId286"/>
    <p:sldId id="1468" r:id="rId287"/>
    <p:sldId id="1454" r:id="rId288"/>
    <p:sldId id="1455" r:id="rId289"/>
    <p:sldId id="1456" r:id="rId290"/>
    <p:sldId id="1457" r:id="rId291"/>
    <p:sldId id="1458" r:id="rId292"/>
    <p:sldId id="1502" r:id="rId293"/>
    <p:sldId id="1503" r:id="rId294"/>
    <p:sldId id="1504" r:id="rId295"/>
    <p:sldId id="1506" r:id="rId296"/>
    <p:sldId id="1507" r:id="rId297"/>
    <p:sldId id="1508" r:id="rId298"/>
    <p:sldId id="1532" r:id="rId299"/>
    <p:sldId id="1509" r:id="rId300"/>
    <p:sldId id="1510" r:id="rId301"/>
    <p:sldId id="1511" r:id="rId302"/>
    <p:sldId id="1512" r:id="rId303"/>
    <p:sldId id="1533" r:id="rId304"/>
    <p:sldId id="1513" r:id="rId305"/>
    <p:sldId id="1516" r:id="rId306"/>
    <p:sldId id="1517" r:id="rId307"/>
    <p:sldId id="1518" r:id="rId308"/>
    <p:sldId id="1519" r:id="rId309"/>
    <p:sldId id="1520" r:id="rId310"/>
    <p:sldId id="1521" r:id="rId311"/>
    <p:sldId id="1534" r:id="rId312"/>
    <p:sldId id="1522" r:id="rId313"/>
    <p:sldId id="1523" r:id="rId314"/>
    <p:sldId id="1535" r:id="rId315"/>
    <p:sldId id="1536" r:id="rId316"/>
    <p:sldId id="1537" r:id="rId317"/>
    <p:sldId id="1524" r:id="rId318"/>
    <p:sldId id="1525" r:id="rId319"/>
    <p:sldId id="1538" r:id="rId320"/>
    <p:sldId id="1539" r:id="rId321"/>
    <p:sldId id="1540" r:id="rId322"/>
    <p:sldId id="1541" r:id="rId323"/>
    <p:sldId id="1542" r:id="rId324"/>
    <p:sldId id="1543" r:id="rId325"/>
    <p:sldId id="1544" r:id="rId326"/>
    <p:sldId id="1545" r:id="rId327"/>
    <p:sldId id="1546" r:id="rId328"/>
    <p:sldId id="1527" r:id="rId329"/>
    <p:sldId id="1528" r:id="rId330"/>
    <p:sldId id="1529" r:id="rId331"/>
    <p:sldId id="1530" r:id="rId332"/>
    <p:sldId id="1531" r:id="rId333"/>
    <p:sldId id="1472" r:id="rId334"/>
    <p:sldId id="1473" r:id="rId335"/>
    <p:sldId id="1474" r:id="rId336"/>
    <p:sldId id="1476" r:id="rId337"/>
    <p:sldId id="1477" r:id="rId338"/>
    <p:sldId id="1478" r:id="rId339"/>
    <p:sldId id="1479" r:id="rId340"/>
    <p:sldId id="1480" r:id="rId341"/>
    <p:sldId id="1481" r:id="rId342"/>
    <p:sldId id="1482" r:id="rId343"/>
    <p:sldId id="1483" r:id="rId344"/>
    <p:sldId id="1484" r:id="rId345"/>
    <p:sldId id="1486" r:id="rId346"/>
    <p:sldId id="1487" r:id="rId347"/>
    <p:sldId id="1547" r:id="rId348"/>
    <p:sldId id="1488" r:id="rId349"/>
    <p:sldId id="1489" r:id="rId350"/>
    <p:sldId id="1491" r:id="rId351"/>
    <p:sldId id="1492" r:id="rId352"/>
    <p:sldId id="1497" r:id="rId353"/>
    <p:sldId id="1498" r:id="rId354"/>
    <p:sldId id="1548" r:id="rId355"/>
    <p:sldId id="1549" r:id="rId356"/>
    <p:sldId id="1550" r:id="rId357"/>
    <p:sldId id="1551" r:id="rId358"/>
    <p:sldId id="1552" r:id="rId359"/>
    <p:sldId id="1499" r:id="rId360"/>
    <p:sldId id="1553" r:id="rId361"/>
    <p:sldId id="1554" r:id="rId362"/>
    <p:sldId id="1562" r:id="rId363"/>
    <p:sldId id="1555" r:id="rId364"/>
    <p:sldId id="1556" r:id="rId365"/>
    <p:sldId id="1557" r:id="rId366"/>
    <p:sldId id="1558" r:id="rId367"/>
    <p:sldId id="1564" r:id="rId368"/>
    <p:sldId id="1559" r:id="rId369"/>
    <p:sldId id="1560" r:id="rId370"/>
    <p:sldId id="1561" r:id="rId371"/>
    <p:sldId id="930" r:id="rId372"/>
    <p:sldId id="935" r:id="rId373"/>
    <p:sldId id="936" r:id="rId374"/>
    <p:sldId id="937" r:id="rId375"/>
    <p:sldId id="1565" r:id="rId376"/>
    <p:sldId id="941" r:id="rId377"/>
    <p:sldId id="940" r:id="rId378"/>
    <p:sldId id="943" r:id="rId379"/>
    <p:sldId id="946" r:id="rId380"/>
    <p:sldId id="1566" r:id="rId381"/>
    <p:sldId id="1568" r:id="rId382"/>
    <p:sldId id="1609" r:id="rId383"/>
    <p:sldId id="1610" r:id="rId384"/>
    <p:sldId id="1611" r:id="rId385"/>
    <p:sldId id="1612" r:id="rId386"/>
    <p:sldId id="1613" r:id="rId387"/>
    <p:sldId id="1614" r:id="rId388"/>
    <p:sldId id="1615" r:id="rId389"/>
    <p:sldId id="1616" r:id="rId390"/>
    <p:sldId id="1617" r:id="rId391"/>
    <p:sldId id="1618" r:id="rId392"/>
    <p:sldId id="1619" r:id="rId393"/>
    <p:sldId id="1620" r:id="rId394"/>
    <p:sldId id="1621" r:id="rId395"/>
    <p:sldId id="1622" r:id="rId396"/>
    <p:sldId id="1623" r:id="rId397"/>
    <p:sldId id="1624" r:id="rId398"/>
    <p:sldId id="1625" r:id="rId399"/>
    <p:sldId id="1626" r:id="rId400"/>
    <p:sldId id="1627" r:id="rId401"/>
    <p:sldId id="1628" r:id="rId402"/>
    <p:sldId id="1629" r:id="rId403"/>
    <p:sldId id="1630" r:id="rId404"/>
    <p:sldId id="1631" r:id="rId405"/>
    <p:sldId id="1632" r:id="rId406"/>
    <p:sldId id="1633" r:id="rId407"/>
    <p:sldId id="1634" r:id="rId408"/>
    <p:sldId id="1635" r:id="rId409"/>
    <p:sldId id="1636" r:id="rId410"/>
    <p:sldId id="1637" r:id="rId411"/>
    <p:sldId id="1638" r:id="rId412"/>
    <p:sldId id="1639" r:id="rId413"/>
    <p:sldId id="1640" r:id="rId414"/>
    <p:sldId id="1641" r:id="rId415"/>
    <p:sldId id="1642" r:id="rId416"/>
    <p:sldId id="1643" r:id="rId417"/>
    <p:sldId id="1644" r:id="rId418"/>
    <p:sldId id="1645" r:id="rId419"/>
    <p:sldId id="1646" r:id="rId420"/>
    <p:sldId id="1647" r:id="rId421"/>
    <p:sldId id="1648" r:id="rId422"/>
    <p:sldId id="1649" r:id="rId423"/>
    <p:sldId id="1650" r:id="rId424"/>
    <p:sldId id="1651" r:id="rId425"/>
    <p:sldId id="1652" r:id="rId426"/>
    <p:sldId id="1653" r:id="rId427"/>
    <p:sldId id="951" r:id="rId428"/>
    <p:sldId id="1567" r:id="rId429"/>
    <p:sldId id="1654" r:id="rId430"/>
    <p:sldId id="1655" r:id="rId431"/>
    <p:sldId id="998" r:id="rId432"/>
    <p:sldId id="1569" r:id="rId433"/>
    <p:sldId id="1075" r:id="rId434"/>
    <p:sldId id="1076" r:id="rId435"/>
    <p:sldId id="1077" r:id="rId436"/>
    <p:sldId id="1078" r:id="rId437"/>
    <p:sldId id="1079" r:id="rId438"/>
    <p:sldId id="1080" r:id="rId439"/>
    <p:sldId id="1091" r:id="rId440"/>
    <p:sldId id="1657" r:id="rId441"/>
    <p:sldId id="1658" r:id="rId442"/>
    <p:sldId id="1656" r:id="rId443"/>
    <p:sldId id="1660" r:id="rId444"/>
    <p:sldId id="1659" r:id="rId445"/>
    <p:sldId id="1661" r:id="rId446"/>
    <p:sldId id="1092" r:id="rId447"/>
    <p:sldId id="1662" r:id="rId448"/>
    <p:sldId id="1663" r:id="rId449"/>
    <p:sldId id="1664" r:id="rId450"/>
    <p:sldId id="1665" r:id="rId451"/>
    <p:sldId id="1117" r:id="rId452"/>
    <p:sldId id="1118" r:id="rId453"/>
    <p:sldId id="1119" r:id="rId454"/>
    <p:sldId id="1120" r:id="rId455"/>
    <p:sldId id="1666" r:id="rId456"/>
    <p:sldId id="1669" r:id="rId457"/>
    <p:sldId id="1671" r:id="rId458"/>
    <p:sldId id="1672" r:id="rId459"/>
    <p:sldId id="1673" r:id="rId460"/>
    <p:sldId id="1667" r:id="rId461"/>
    <p:sldId id="1674" r:id="rId462"/>
    <p:sldId id="1670" r:id="rId463"/>
    <p:sldId id="1180" r:id="rId464"/>
    <p:sldId id="1181" r:id="rId465"/>
    <p:sldId id="1675" r:id="rId466"/>
    <p:sldId id="1676" r:id="rId467"/>
    <p:sldId id="1182" r:id="rId468"/>
    <p:sldId id="1183" r:id="rId469"/>
    <p:sldId id="1185" r:id="rId470"/>
    <p:sldId id="1677" r:id="rId471"/>
    <p:sldId id="1187" r:id="rId472"/>
    <p:sldId id="1186" r:id="rId473"/>
    <p:sldId id="1678" r:id="rId474"/>
    <p:sldId id="1190" r:id="rId475"/>
    <p:sldId id="1679" r:id="rId476"/>
    <p:sldId id="1680" r:id="rId477"/>
    <p:sldId id="1191" r:id="rId478"/>
    <p:sldId id="1681" r:id="rId479"/>
    <p:sldId id="1192" r:id="rId480"/>
    <p:sldId id="1682" r:id="rId481"/>
    <p:sldId id="1194" r:id="rId482"/>
    <p:sldId id="1683" r:id="rId483"/>
    <p:sldId id="1684" r:id="rId484"/>
    <p:sldId id="1193" r:id="rId485"/>
    <p:sldId id="1685" r:id="rId486"/>
    <p:sldId id="1195" r:id="rId487"/>
    <p:sldId id="1198" r:id="rId488"/>
    <p:sldId id="1197" r:id="rId489"/>
    <p:sldId id="1188" r:id="rId490"/>
    <p:sldId id="1151" r:id="rId491"/>
    <p:sldId id="1203" r:id="rId492"/>
    <p:sldId id="1153" r:id="rId493"/>
    <p:sldId id="1166" r:id="rId494"/>
    <p:sldId id="1686" r:id="rId495"/>
    <p:sldId id="1167" r:id="rId496"/>
    <p:sldId id="1168" r:id="rId497"/>
    <p:sldId id="1696" r:id="rId498"/>
    <p:sldId id="1687" r:id="rId499"/>
    <p:sldId id="1688" r:id="rId500"/>
    <p:sldId id="1697" r:id="rId501"/>
    <p:sldId id="1698" r:id="rId502"/>
    <p:sldId id="1689" r:id="rId503"/>
    <p:sldId id="1690" r:id="rId504"/>
    <p:sldId id="1699" r:id="rId505"/>
    <p:sldId id="1691" r:id="rId506"/>
    <p:sldId id="1692" r:id="rId507"/>
    <p:sldId id="1693" r:id="rId508"/>
    <p:sldId id="1700" r:id="rId509"/>
    <p:sldId id="1694" r:id="rId510"/>
    <p:sldId id="1695" r:id="rId511"/>
  </p:sldIdLst>
  <p:sldSz cx="23763288" cy="13322300"/>
  <p:notesSz cx="6858000" cy="9144000"/>
  <p:defaultTextStyle>
    <a:defPPr>
      <a:defRPr lang="zh-CN"/>
    </a:defPPr>
    <a:lvl1pPr algn="l" defTabSz="2117725" rtl="0" fontAlgn="base">
      <a:spcBef>
        <a:spcPct val="0"/>
      </a:spcBef>
      <a:spcAft>
        <a:spcPct val="0"/>
      </a:spcAft>
      <a:defRPr sz="4200" kern="1200">
        <a:solidFill>
          <a:schemeClr val="tx1"/>
        </a:solidFill>
        <a:latin typeface="Arial" pitchFamily="34" charset="0"/>
        <a:ea typeface="宋体" pitchFamily="2" charset="-122"/>
        <a:cs typeface="+mn-cs"/>
      </a:defRPr>
    </a:lvl1pPr>
    <a:lvl2pPr marL="1058863" indent="-601663" algn="l" defTabSz="2117725" rtl="0" fontAlgn="base">
      <a:spcBef>
        <a:spcPct val="0"/>
      </a:spcBef>
      <a:spcAft>
        <a:spcPct val="0"/>
      </a:spcAft>
      <a:defRPr sz="4200" kern="1200">
        <a:solidFill>
          <a:schemeClr val="tx1"/>
        </a:solidFill>
        <a:latin typeface="Arial" pitchFamily="34" charset="0"/>
        <a:ea typeface="宋体" pitchFamily="2" charset="-122"/>
        <a:cs typeface="+mn-cs"/>
      </a:defRPr>
    </a:lvl2pPr>
    <a:lvl3pPr marL="2117725" indent="-1203325" algn="l" defTabSz="2117725" rtl="0" fontAlgn="base">
      <a:spcBef>
        <a:spcPct val="0"/>
      </a:spcBef>
      <a:spcAft>
        <a:spcPct val="0"/>
      </a:spcAft>
      <a:defRPr sz="4200" kern="1200">
        <a:solidFill>
          <a:schemeClr val="tx1"/>
        </a:solidFill>
        <a:latin typeface="Arial" pitchFamily="34" charset="0"/>
        <a:ea typeface="宋体" pitchFamily="2" charset="-122"/>
        <a:cs typeface="+mn-cs"/>
      </a:defRPr>
    </a:lvl3pPr>
    <a:lvl4pPr marL="3178175" indent="-1806575" algn="l" defTabSz="2117725" rtl="0" fontAlgn="base">
      <a:spcBef>
        <a:spcPct val="0"/>
      </a:spcBef>
      <a:spcAft>
        <a:spcPct val="0"/>
      </a:spcAft>
      <a:defRPr sz="4200" kern="1200">
        <a:solidFill>
          <a:schemeClr val="tx1"/>
        </a:solidFill>
        <a:latin typeface="Arial" pitchFamily="34" charset="0"/>
        <a:ea typeface="宋体" pitchFamily="2" charset="-122"/>
        <a:cs typeface="+mn-cs"/>
      </a:defRPr>
    </a:lvl4pPr>
    <a:lvl5pPr marL="4237038" indent="-2408238" algn="l" defTabSz="2117725" rtl="0" fontAlgn="base">
      <a:spcBef>
        <a:spcPct val="0"/>
      </a:spcBef>
      <a:spcAft>
        <a:spcPct val="0"/>
      </a:spcAft>
      <a:defRPr sz="4200" kern="1200">
        <a:solidFill>
          <a:schemeClr val="tx1"/>
        </a:solidFill>
        <a:latin typeface="Arial" pitchFamily="34" charset="0"/>
        <a:ea typeface="宋体" pitchFamily="2" charset="-122"/>
        <a:cs typeface="+mn-cs"/>
      </a:defRPr>
    </a:lvl5pPr>
    <a:lvl6pPr marL="2286000" algn="l" defTabSz="914400" rtl="0" eaLnBrk="1" latinLnBrk="0" hangingPunct="1">
      <a:defRPr sz="4200" kern="1200">
        <a:solidFill>
          <a:schemeClr val="tx1"/>
        </a:solidFill>
        <a:latin typeface="Arial" pitchFamily="34" charset="0"/>
        <a:ea typeface="宋体" pitchFamily="2" charset="-122"/>
        <a:cs typeface="+mn-cs"/>
      </a:defRPr>
    </a:lvl6pPr>
    <a:lvl7pPr marL="2743200" algn="l" defTabSz="914400" rtl="0" eaLnBrk="1" latinLnBrk="0" hangingPunct="1">
      <a:defRPr sz="4200" kern="1200">
        <a:solidFill>
          <a:schemeClr val="tx1"/>
        </a:solidFill>
        <a:latin typeface="Arial" pitchFamily="34" charset="0"/>
        <a:ea typeface="宋体" pitchFamily="2" charset="-122"/>
        <a:cs typeface="+mn-cs"/>
      </a:defRPr>
    </a:lvl7pPr>
    <a:lvl8pPr marL="3200400" algn="l" defTabSz="914400" rtl="0" eaLnBrk="1" latinLnBrk="0" hangingPunct="1">
      <a:defRPr sz="4200" kern="1200">
        <a:solidFill>
          <a:schemeClr val="tx1"/>
        </a:solidFill>
        <a:latin typeface="Arial" pitchFamily="34" charset="0"/>
        <a:ea typeface="宋体" pitchFamily="2" charset="-122"/>
        <a:cs typeface="+mn-cs"/>
      </a:defRPr>
    </a:lvl8pPr>
    <a:lvl9pPr marL="3657600" algn="l" defTabSz="914400" rtl="0" eaLnBrk="1" latinLnBrk="0" hangingPunct="1">
      <a:defRPr sz="4200"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xmlns="">
        <p15:guide id="1" orient="horz" pos="4196">
          <p15:clr>
            <a:srgbClr val="A4A3A4"/>
          </p15:clr>
        </p15:guide>
        <p15:guide id="2" pos="7485">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F8340"/>
    <a:srgbClr val="329B61"/>
    <a:srgbClr val="339B61"/>
    <a:srgbClr val="404040"/>
    <a:srgbClr val="002E8A"/>
    <a:srgbClr val="004A60"/>
    <a:srgbClr val="006600"/>
    <a:srgbClr val="FF6600"/>
    <a:srgbClr val="7F2F2D"/>
    <a:srgbClr val="E5F4D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6848" autoAdjust="0"/>
    <p:restoredTop sz="94660"/>
  </p:normalViewPr>
  <p:slideViewPr>
    <p:cSldViewPr>
      <p:cViewPr varScale="1">
        <p:scale>
          <a:sx n="40" d="100"/>
          <a:sy n="40" d="100"/>
        </p:scale>
        <p:origin x="-132" y="-252"/>
      </p:cViewPr>
      <p:guideLst>
        <p:guide orient="horz" pos="4196"/>
        <p:guide pos="7485"/>
      </p:guideLst>
    </p:cSldViewPr>
  </p:slideViewPr>
  <p:notesTextViewPr>
    <p:cViewPr>
      <p:scale>
        <a:sx n="100" d="100"/>
        <a:sy n="100" d="100"/>
      </p:scale>
      <p:origin x="0" y="0"/>
    </p:cViewPr>
  </p:notesTextViewPr>
  <p:notesViewPr>
    <p:cSldViewPr>
      <p:cViewPr varScale="1">
        <p:scale>
          <a:sx n="68" d="100"/>
          <a:sy n="68" d="100"/>
        </p:scale>
        <p:origin x="-2856" y="-108"/>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99" Type="http://schemas.openxmlformats.org/officeDocument/2006/relationships/slide" Target="slides/slide298.xml"/><Relationship Id="rId21" Type="http://schemas.openxmlformats.org/officeDocument/2006/relationships/slide" Target="slides/slide20.xml"/><Relationship Id="rId63" Type="http://schemas.openxmlformats.org/officeDocument/2006/relationships/slide" Target="slides/slide62.xml"/><Relationship Id="rId159" Type="http://schemas.openxmlformats.org/officeDocument/2006/relationships/slide" Target="slides/slide158.xml"/><Relationship Id="rId324" Type="http://schemas.openxmlformats.org/officeDocument/2006/relationships/slide" Target="slides/slide323.xml"/><Relationship Id="rId366" Type="http://schemas.openxmlformats.org/officeDocument/2006/relationships/slide" Target="slides/slide365.xml"/><Relationship Id="rId170" Type="http://schemas.openxmlformats.org/officeDocument/2006/relationships/slide" Target="slides/slide169.xml"/><Relationship Id="rId226" Type="http://schemas.openxmlformats.org/officeDocument/2006/relationships/slide" Target="slides/slide225.xml"/><Relationship Id="rId433" Type="http://schemas.openxmlformats.org/officeDocument/2006/relationships/slide" Target="slides/slide432.xml"/><Relationship Id="rId268" Type="http://schemas.openxmlformats.org/officeDocument/2006/relationships/slide" Target="slides/slide267.xml"/><Relationship Id="rId475" Type="http://schemas.openxmlformats.org/officeDocument/2006/relationships/slide" Target="slides/slide474.xml"/><Relationship Id="rId32" Type="http://schemas.openxmlformats.org/officeDocument/2006/relationships/slide" Target="slides/slide31.xml"/><Relationship Id="rId74" Type="http://schemas.openxmlformats.org/officeDocument/2006/relationships/slide" Target="slides/slide73.xml"/><Relationship Id="rId128" Type="http://schemas.openxmlformats.org/officeDocument/2006/relationships/slide" Target="slides/slide127.xml"/><Relationship Id="rId335" Type="http://schemas.openxmlformats.org/officeDocument/2006/relationships/slide" Target="slides/slide334.xml"/><Relationship Id="rId377" Type="http://schemas.openxmlformats.org/officeDocument/2006/relationships/slide" Target="slides/slide376.xml"/><Relationship Id="rId500" Type="http://schemas.openxmlformats.org/officeDocument/2006/relationships/slide" Target="slides/slide499.xml"/><Relationship Id="rId5" Type="http://schemas.openxmlformats.org/officeDocument/2006/relationships/slide" Target="slides/slide4.xml"/><Relationship Id="rId181" Type="http://schemas.openxmlformats.org/officeDocument/2006/relationships/slide" Target="slides/slide180.xml"/><Relationship Id="rId237" Type="http://schemas.openxmlformats.org/officeDocument/2006/relationships/slide" Target="slides/slide236.xml"/><Relationship Id="rId402" Type="http://schemas.openxmlformats.org/officeDocument/2006/relationships/slide" Target="slides/slide401.xml"/><Relationship Id="rId279" Type="http://schemas.openxmlformats.org/officeDocument/2006/relationships/slide" Target="slides/slide278.xml"/><Relationship Id="rId444" Type="http://schemas.openxmlformats.org/officeDocument/2006/relationships/slide" Target="slides/slide443.xml"/><Relationship Id="rId486" Type="http://schemas.openxmlformats.org/officeDocument/2006/relationships/slide" Target="slides/slide485.xml"/><Relationship Id="rId43" Type="http://schemas.openxmlformats.org/officeDocument/2006/relationships/slide" Target="slides/slide42.xml"/><Relationship Id="rId139" Type="http://schemas.openxmlformats.org/officeDocument/2006/relationships/slide" Target="slides/slide138.xml"/><Relationship Id="rId290" Type="http://schemas.openxmlformats.org/officeDocument/2006/relationships/slide" Target="slides/slide289.xml"/><Relationship Id="rId304" Type="http://schemas.openxmlformats.org/officeDocument/2006/relationships/slide" Target="slides/slide303.xml"/><Relationship Id="rId346" Type="http://schemas.openxmlformats.org/officeDocument/2006/relationships/slide" Target="slides/slide345.xml"/><Relationship Id="rId388" Type="http://schemas.openxmlformats.org/officeDocument/2006/relationships/slide" Target="slides/slide387.xml"/><Relationship Id="rId511" Type="http://schemas.openxmlformats.org/officeDocument/2006/relationships/slide" Target="slides/slide510.xml"/><Relationship Id="rId85" Type="http://schemas.openxmlformats.org/officeDocument/2006/relationships/slide" Target="slides/slide84.xml"/><Relationship Id="rId150" Type="http://schemas.openxmlformats.org/officeDocument/2006/relationships/slide" Target="slides/slide149.xml"/><Relationship Id="rId192" Type="http://schemas.openxmlformats.org/officeDocument/2006/relationships/slide" Target="slides/slide191.xml"/><Relationship Id="rId206" Type="http://schemas.openxmlformats.org/officeDocument/2006/relationships/slide" Target="slides/slide205.xml"/><Relationship Id="rId413" Type="http://schemas.openxmlformats.org/officeDocument/2006/relationships/slide" Target="slides/slide412.xml"/><Relationship Id="rId248" Type="http://schemas.openxmlformats.org/officeDocument/2006/relationships/slide" Target="slides/slide247.xml"/><Relationship Id="rId455" Type="http://schemas.openxmlformats.org/officeDocument/2006/relationships/slide" Target="slides/slide454.xml"/><Relationship Id="rId497" Type="http://schemas.openxmlformats.org/officeDocument/2006/relationships/slide" Target="slides/slide496.xml"/><Relationship Id="rId12" Type="http://schemas.openxmlformats.org/officeDocument/2006/relationships/slide" Target="slides/slide11.xml"/><Relationship Id="rId108" Type="http://schemas.openxmlformats.org/officeDocument/2006/relationships/slide" Target="slides/slide107.xml"/><Relationship Id="rId315" Type="http://schemas.openxmlformats.org/officeDocument/2006/relationships/slide" Target="slides/slide314.xml"/><Relationship Id="rId357" Type="http://schemas.openxmlformats.org/officeDocument/2006/relationships/slide" Target="slides/slide356.xml"/><Relationship Id="rId54" Type="http://schemas.openxmlformats.org/officeDocument/2006/relationships/slide" Target="slides/slide53.xml"/><Relationship Id="rId96" Type="http://schemas.openxmlformats.org/officeDocument/2006/relationships/slide" Target="slides/slide95.xml"/><Relationship Id="rId161" Type="http://schemas.openxmlformats.org/officeDocument/2006/relationships/slide" Target="slides/slide160.xml"/><Relationship Id="rId217" Type="http://schemas.openxmlformats.org/officeDocument/2006/relationships/slide" Target="slides/slide216.xml"/><Relationship Id="rId399" Type="http://schemas.openxmlformats.org/officeDocument/2006/relationships/slide" Target="slides/slide398.xml"/><Relationship Id="rId259" Type="http://schemas.openxmlformats.org/officeDocument/2006/relationships/slide" Target="slides/slide258.xml"/><Relationship Id="rId424" Type="http://schemas.openxmlformats.org/officeDocument/2006/relationships/slide" Target="slides/slide423.xml"/><Relationship Id="rId466" Type="http://schemas.openxmlformats.org/officeDocument/2006/relationships/slide" Target="slides/slide465.xml"/><Relationship Id="rId23" Type="http://schemas.openxmlformats.org/officeDocument/2006/relationships/slide" Target="slides/slide22.xml"/><Relationship Id="rId119" Type="http://schemas.openxmlformats.org/officeDocument/2006/relationships/slide" Target="slides/slide118.xml"/><Relationship Id="rId270" Type="http://schemas.openxmlformats.org/officeDocument/2006/relationships/slide" Target="slides/slide269.xml"/><Relationship Id="rId326" Type="http://schemas.openxmlformats.org/officeDocument/2006/relationships/slide" Target="slides/slide325.xml"/><Relationship Id="rId65" Type="http://schemas.openxmlformats.org/officeDocument/2006/relationships/slide" Target="slides/slide64.xml"/><Relationship Id="rId130" Type="http://schemas.openxmlformats.org/officeDocument/2006/relationships/slide" Target="slides/slide129.xml"/><Relationship Id="rId368" Type="http://schemas.openxmlformats.org/officeDocument/2006/relationships/slide" Target="slides/slide367.xml"/><Relationship Id="rId172" Type="http://schemas.openxmlformats.org/officeDocument/2006/relationships/slide" Target="slides/slide171.xml"/><Relationship Id="rId228" Type="http://schemas.openxmlformats.org/officeDocument/2006/relationships/slide" Target="slides/slide227.xml"/><Relationship Id="rId435" Type="http://schemas.openxmlformats.org/officeDocument/2006/relationships/slide" Target="slides/slide434.xml"/><Relationship Id="rId477" Type="http://schemas.openxmlformats.org/officeDocument/2006/relationships/slide" Target="slides/slide476.xml"/><Relationship Id="rId281" Type="http://schemas.openxmlformats.org/officeDocument/2006/relationships/slide" Target="slides/slide280.xml"/><Relationship Id="rId337" Type="http://schemas.openxmlformats.org/officeDocument/2006/relationships/slide" Target="slides/slide336.xml"/><Relationship Id="rId502" Type="http://schemas.openxmlformats.org/officeDocument/2006/relationships/slide" Target="slides/slide501.xml"/><Relationship Id="rId34" Type="http://schemas.openxmlformats.org/officeDocument/2006/relationships/slide" Target="slides/slide33.xml"/><Relationship Id="rId76" Type="http://schemas.openxmlformats.org/officeDocument/2006/relationships/slide" Target="slides/slide75.xml"/><Relationship Id="rId141" Type="http://schemas.openxmlformats.org/officeDocument/2006/relationships/slide" Target="slides/slide140.xml"/><Relationship Id="rId379" Type="http://schemas.openxmlformats.org/officeDocument/2006/relationships/slide" Target="slides/slide378.xml"/><Relationship Id="rId7" Type="http://schemas.openxmlformats.org/officeDocument/2006/relationships/slide" Target="slides/slide6.xml"/><Relationship Id="rId183" Type="http://schemas.openxmlformats.org/officeDocument/2006/relationships/slide" Target="slides/slide182.xml"/><Relationship Id="rId239" Type="http://schemas.openxmlformats.org/officeDocument/2006/relationships/slide" Target="slides/slide238.xml"/><Relationship Id="rId390" Type="http://schemas.openxmlformats.org/officeDocument/2006/relationships/slide" Target="slides/slide389.xml"/><Relationship Id="rId404" Type="http://schemas.openxmlformats.org/officeDocument/2006/relationships/slide" Target="slides/slide403.xml"/><Relationship Id="rId446" Type="http://schemas.openxmlformats.org/officeDocument/2006/relationships/slide" Target="slides/slide445.xml"/><Relationship Id="rId250" Type="http://schemas.openxmlformats.org/officeDocument/2006/relationships/slide" Target="slides/slide249.xml"/><Relationship Id="rId292" Type="http://schemas.openxmlformats.org/officeDocument/2006/relationships/slide" Target="slides/slide291.xml"/><Relationship Id="rId306" Type="http://schemas.openxmlformats.org/officeDocument/2006/relationships/slide" Target="slides/slide305.xml"/><Relationship Id="rId488" Type="http://schemas.openxmlformats.org/officeDocument/2006/relationships/slide" Target="slides/slide487.xml"/><Relationship Id="rId45" Type="http://schemas.openxmlformats.org/officeDocument/2006/relationships/slide" Target="slides/slide44.xml"/><Relationship Id="rId87" Type="http://schemas.openxmlformats.org/officeDocument/2006/relationships/slide" Target="slides/slide86.xml"/><Relationship Id="rId110" Type="http://schemas.openxmlformats.org/officeDocument/2006/relationships/slide" Target="slides/slide109.xml"/><Relationship Id="rId348" Type="http://schemas.openxmlformats.org/officeDocument/2006/relationships/slide" Target="slides/slide347.xml"/><Relationship Id="rId513" Type="http://schemas.openxmlformats.org/officeDocument/2006/relationships/handoutMaster" Target="handoutMasters/handoutMaster1.xml"/><Relationship Id="rId152" Type="http://schemas.openxmlformats.org/officeDocument/2006/relationships/slide" Target="slides/slide151.xml"/><Relationship Id="rId194" Type="http://schemas.openxmlformats.org/officeDocument/2006/relationships/slide" Target="slides/slide193.xml"/><Relationship Id="rId208" Type="http://schemas.openxmlformats.org/officeDocument/2006/relationships/slide" Target="slides/slide207.xml"/><Relationship Id="rId415" Type="http://schemas.openxmlformats.org/officeDocument/2006/relationships/slide" Target="slides/slide414.xml"/><Relationship Id="rId457" Type="http://schemas.openxmlformats.org/officeDocument/2006/relationships/slide" Target="slides/slide456.xml"/><Relationship Id="rId261" Type="http://schemas.openxmlformats.org/officeDocument/2006/relationships/slide" Target="slides/slide260.xml"/><Relationship Id="rId499" Type="http://schemas.openxmlformats.org/officeDocument/2006/relationships/slide" Target="slides/slide498.xml"/><Relationship Id="rId14" Type="http://schemas.openxmlformats.org/officeDocument/2006/relationships/slide" Target="slides/slide13.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282" Type="http://schemas.openxmlformats.org/officeDocument/2006/relationships/slide" Target="slides/slide281.xml"/><Relationship Id="rId317" Type="http://schemas.openxmlformats.org/officeDocument/2006/relationships/slide" Target="slides/slide316.xml"/><Relationship Id="rId338" Type="http://schemas.openxmlformats.org/officeDocument/2006/relationships/slide" Target="slides/slide337.xml"/><Relationship Id="rId359" Type="http://schemas.openxmlformats.org/officeDocument/2006/relationships/slide" Target="slides/slide358.xml"/><Relationship Id="rId503" Type="http://schemas.openxmlformats.org/officeDocument/2006/relationships/slide" Target="slides/slide502.xml"/><Relationship Id="rId8" Type="http://schemas.openxmlformats.org/officeDocument/2006/relationships/slide" Target="slides/slide7.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219" Type="http://schemas.openxmlformats.org/officeDocument/2006/relationships/slide" Target="slides/slide218.xml"/><Relationship Id="rId370" Type="http://schemas.openxmlformats.org/officeDocument/2006/relationships/slide" Target="slides/slide369.xml"/><Relationship Id="rId391" Type="http://schemas.openxmlformats.org/officeDocument/2006/relationships/slide" Target="slides/slide390.xml"/><Relationship Id="rId405" Type="http://schemas.openxmlformats.org/officeDocument/2006/relationships/slide" Target="slides/slide404.xml"/><Relationship Id="rId426" Type="http://schemas.openxmlformats.org/officeDocument/2006/relationships/slide" Target="slides/slide425.xml"/><Relationship Id="rId447" Type="http://schemas.openxmlformats.org/officeDocument/2006/relationships/slide" Target="slides/slide446.xml"/><Relationship Id="rId230" Type="http://schemas.openxmlformats.org/officeDocument/2006/relationships/slide" Target="slides/slide229.xml"/><Relationship Id="rId251" Type="http://schemas.openxmlformats.org/officeDocument/2006/relationships/slide" Target="slides/slide250.xml"/><Relationship Id="rId468" Type="http://schemas.openxmlformats.org/officeDocument/2006/relationships/slide" Target="slides/slide467.xml"/><Relationship Id="rId489" Type="http://schemas.openxmlformats.org/officeDocument/2006/relationships/slide" Target="slides/slide488.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272" Type="http://schemas.openxmlformats.org/officeDocument/2006/relationships/slide" Target="slides/slide271.xml"/><Relationship Id="rId293" Type="http://schemas.openxmlformats.org/officeDocument/2006/relationships/slide" Target="slides/slide292.xml"/><Relationship Id="rId307" Type="http://schemas.openxmlformats.org/officeDocument/2006/relationships/slide" Target="slides/slide306.xml"/><Relationship Id="rId328" Type="http://schemas.openxmlformats.org/officeDocument/2006/relationships/slide" Target="slides/slide327.xml"/><Relationship Id="rId349" Type="http://schemas.openxmlformats.org/officeDocument/2006/relationships/slide" Target="slides/slide348.xml"/><Relationship Id="rId514" Type="http://schemas.openxmlformats.org/officeDocument/2006/relationships/presProps" Target="presProps.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95" Type="http://schemas.openxmlformats.org/officeDocument/2006/relationships/slide" Target="slides/slide194.xml"/><Relationship Id="rId209" Type="http://schemas.openxmlformats.org/officeDocument/2006/relationships/slide" Target="slides/slide208.xml"/><Relationship Id="rId360" Type="http://schemas.openxmlformats.org/officeDocument/2006/relationships/slide" Target="slides/slide359.xml"/><Relationship Id="rId381" Type="http://schemas.openxmlformats.org/officeDocument/2006/relationships/slide" Target="slides/slide380.xml"/><Relationship Id="rId416" Type="http://schemas.openxmlformats.org/officeDocument/2006/relationships/slide" Target="slides/slide415.xml"/><Relationship Id="rId220" Type="http://schemas.openxmlformats.org/officeDocument/2006/relationships/slide" Target="slides/slide219.xml"/><Relationship Id="rId241" Type="http://schemas.openxmlformats.org/officeDocument/2006/relationships/slide" Target="slides/slide240.xml"/><Relationship Id="rId437" Type="http://schemas.openxmlformats.org/officeDocument/2006/relationships/slide" Target="slides/slide436.xml"/><Relationship Id="rId458" Type="http://schemas.openxmlformats.org/officeDocument/2006/relationships/slide" Target="slides/slide457.xml"/><Relationship Id="rId479" Type="http://schemas.openxmlformats.org/officeDocument/2006/relationships/slide" Target="slides/slide478.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262" Type="http://schemas.openxmlformats.org/officeDocument/2006/relationships/slide" Target="slides/slide261.xml"/><Relationship Id="rId283" Type="http://schemas.openxmlformats.org/officeDocument/2006/relationships/slide" Target="slides/slide282.xml"/><Relationship Id="rId318" Type="http://schemas.openxmlformats.org/officeDocument/2006/relationships/slide" Target="slides/slide317.xml"/><Relationship Id="rId339" Type="http://schemas.openxmlformats.org/officeDocument/2006/relationships/slide" Target="slides/slide338.xml"/><Relationship Id="rId490" Type="http://schemas.openxmlformats.org/officeDocument/2006/relationships/slide" Target="slides/slide489.xml"/><Relationship Id="rId504" Type="http://schemas.openxmlformats.org/officeDocument/2006/relationships/slide" Target="slides/slide503.xml"/><Relationship Id="rId78" Type="http://schemas.openxmlformats.org/officeDocument/2006/relationships/slide" Target="slides/slide77.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64" Type="http://schemas.openxmlformats.org/officeDocument/2006/relationships/slide" Target="slides/slide163.xml"/><Relationship Id="rId185" Type="http://schemas.openxmlformats.org/officeDocument/2006/relationships/slide" Target="slides/slide184.xml"/><Relationship Id="rId350" Type="http://schemas.openxmlformats.org/officeDocument/2006/relationships/slide" Target="slides/slide349.xml"/><Relationship Id="rId371" Type="http://schemas.openxmlformats.org/officeDocument/2006/relationships/slide" Target="slides/slide370.xml"/><Relationship Id="rId406" Type="http://schemas.openxmlformats.org/officeDocument/2006/relationships/slide" Target="slides/slide405.xml"/><Relationship Id="rId9" Type="http://schemas.openxmlformats.org/officeDocument/2006/relationships/slide" Target="slides/slide8.xml"/><Relationship Id="rId210" Type="http://schemas.openxmlformats.org/officeDocument/2006/relationships/slide" Target="slides/slide209.xml"/><Relationship Id="rId392" Type="http://schemas.openxmlformats.org/officeDocument/2006/relationships/slide" Target="slides/slide391.xml"/><Relationship Id="rId427" Type="http://schemas.openxmlformats.org/officeDocument/2006/relationships/slide" Target="slides/slide426.xml"/><Relationship Id="rId448" Type="http://schemas.openxmlformats.org/officeDocument/2006/relationships/slide" Target="slides/slide447.xml"/><Relationship Id="rId469" Type="http://schemas.openxmlformats.org/officeDocument/2006/relationships/slide" Target="slides/slide468.xml"/><Relationship Id="rId26" Type="http://schemas.openxmlformats.org/officeDocument/2006/relationships/slide" Target="slides/slide25.xml"/><Relationship Id="rId231" Type="http://schemas.openxmlformats.org/officeDocument/2006/relationships/slide" Target="slides/slide230.xml"/><Relationship Id="rId252" Type="http://schemas.openxmlformats.org/officeDocument/2006/relationships/slide" Target="slides/slide251.xml"/><Relationship Id="rId273" Type="http://schemas.openxmlformats.org/officeDocument/2006/relationships/slide" Target="slides/slide272.xml"/><Relationship Id="rId294" Type="http://schemas.openxmlformats.org/officeDocument/2006/relationships/slide" Target="slides/slide293.xml"/><Relationship Id="rId308" Type="http://schemas.openxmlformats.org/officeDocument/2006/relationships/slide" Target="slides/slide307.xml"/><Relationship Id="rId329" Type="http://schemas.openxmlformats.org/officeDocument/2006/relationships/slide" Target="slides/slide328.xml"/><Relationship Id="rId480" Type="http://schemas.openxmlformats.org/officeDocument/2006/relationships/slide" Target="slides/slide479.xml"/><Relationship Id="rId515" Type="http://schemas.openxmlformats.org/officeDocument/2006/relationships/viewProps" Target="viewProps.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340" Type="http://schemas.openxmlformats.org/officeDocument/2006/relationships/slide" Target="slides/slide339.xml"/><Relationship Id="rId361" Type="http://schemas.openxmlformats.org/officeDocument/2006/relationships/slide" Target="slides/slide360.xml"/><Relationship Id="rId196" Type="http://schemas.openxmlformats.org/officeDocument/2006/relationships/slide" Target="slides/slide195.xml"/><Relationship Id="rId200" Type="http://schemas.openxmlformats.org/officeDocument/2006/relationships/slide" Target="slides/slide199.xml"/><Relationship Id="rId382" Type="http://schemas.openxmlformats.org/officeDocument/2006/relationships/slide" Target="slides/slide381.xml"/><Relationship Id="rId417" Type="http://schemas.openxmlformats.org/officeDocument/2006/relationships/slide" Target="slides/slide416.xml"/><Relationship Id="rId438" Type="http://schemas.openxmlformats.org/officeDocument/2006/relationships/slide" Target="slides/slide437.xml"/><Relationship Id="rId459" Type="http://schemas.openxmlformats.org/officeDocument/2006/relationships/slide" Target="slides/slide458.xml"/><Relationship Id="rId16" Type="http://schemas.openxmlformats.org/officeDocument/2006/relationships/slide" Target="slides/slide15.xml"/><Relationship Id="rId221" Type="http://schemas.openxmlformats.org/officeDocument/2006/relationships/slide" Target="slides/slide220.xml"/><Relationship Id="rId242" Type="http://schemas.openxmlformats.org/officeDocument/2006/relationships/slide" Target="slides/slide241.xml"/><Relationship Id="rId263" Type="http://schemas.openxmlformats.org/officeDocument/2006/relationships/slide" Target="slides/slide262.xml"/><Relationship Id="rId284" Type="http://schemas.openxmlformats.org/officeDocument/2006/relationships/slide" Target="slides/slide283.xml"/><Relationship Id="rId319" Type="http://schemas.openxmlformats.org/officeDocument/2006/relationships/slide" Target="slides/slide318.xml"/><Relationship Id="rId470" Type="http://schemas.openxmlformats.org/officeDocument/2006/relationships/slide" Target="slides/slide469.xml"/><Relationship Id="rId491" Type="http://schemas.openxmlformats.org/officeDocument/2006/relationships/slide" Target="slides/slide490.xml"/><Relationship Id="rId505" Type="http://schemas.openxmlformats.org/officeDocument/2006/relationships/slide" Target="slides/slide504.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330" Type="http://schemas.openxmlformats.org/officeDocument/2006/relationships/slide" Target="slides/slide329.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351" Type="http://schemas.openxmlformats.org/officeDocument/2006/relationships/slide" Target="slides/slide350.xml"/><Relationship Id="rId372" Type="http://schemas.openxmlformats.org/officeDocument/2006/relationships/slide" Target="slides/slide371.xml"/><Relationship Id="rId393" Type="http://schemas.openxmlformats.org/officeDocument/2006/relationships/slide" Target="slides/slide392.xml"/><Relationship Id="rId407" Type="http://schemas.openxmlformats.org/officeDocument/2006/relationships/slide" Target="slides/slide406.xml"/><Relationship Id="rId428" Type="http://schemas.openxmlformats.org/officeDocument/2006/relationships/slide" Target="slides/slide427.xml"/><Relationship Id="rId449" Type="http://schemas.openxmlformats.org/officeDocument/2006/relationships/slide" Target="slides/slide448.xml"/><Relationship Id="rId211" Type="http://schemas.openxmlformats.org/officeDocument/2006/relationships/slide" Target="slides/slide210.xml"/><Relationship Id="rId232" Type="http://schemas.openxmlformats.org/officeDocument/2006/relationships/slide" Target="slides/slide231.xml"/><Relationship Id="rId253" Type="http://schemas.openxmlformats.org/officeDocument/2006/relationships/slide" Target="slides/slide252.xml"/><Relationship Id="rId274" Type="http://schemas.openxmlformats.org/officeDocument/2006/relationships/slide" Target="slides/slide273.xml"/><Relationship Id="rId295" Type="http://schemas.openxmlformats.org/officeDocument/2006/relationships/slide" Target="slides/slide294.xml"/><Relationship Id="rId309" Type="http://schemas.openxmlformats.org/officeDocument/2006/relationships/slide" Target="slides/slide308.xml"/><Relationship Id="rId460" Type="http://schemas.openxmlformats.org/officeDocument/2006/relationships/slide" Target="slides/slide459.xml"/><Relationship Id="rId481" Type="http://schemas.openxmlformats.org/officeDocument/2006/relationships/slide" Target="slides/slide480.xml"/><Relationship Id="rId516" Type="http://schemas.openxmlformats.org/officeDocument/2006/relationships/theme" Target="theme/theme1.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320" Type="http://schemas.openxmlformats.org/officeDocument/2006/relationships/slide" Target="slides/slide319.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341" Type="http://schemas.openxmlformats.org/officeDocument/2006/relationships/slide" Target="slides/slide340.xml"/><Relationship Id="rId362" Type="http://schemas.openxmlformats.org/officeDocument/2006/relationships/slide" Target="slides/slide361.xml"/><Relationship Id="rId383" Type="http://schemas.openxmlformats.org/officeDocument/2006/relationships/slide" Target="slides/slide382.xml"/><Relationship Id="rId418" Type="http://schemas.openxmlformats.org/officeDocument/2006/relationships/slide" Target="slides/slide417.xml"/><Relationship Id="rId439" Type="http://schemas.openxmlformats.org/officeDocument/2006/relationships/slide" Target="slides/slide438.xml"/><Relationship Id="rId201" Type="http://schemas.openxmlformats.org/officeDocument/2006/relationships/slide" Target="slides/slide200.xml"/><Relationship Id="rId222" Type="http://schemas.openxmlformats.org/officeDocument/2006/relationships/slide" Target="slides/slide221.xml"/><Relationship Id="rId243" Type="http://schemas.openxmlformats.org/officeDocument/2006/relationships/slide" Target="slides/slide242.xml"/><Relationship Id="rId264" Type="http://schemas.openxmlformats.org/officeDocument/2006/relationships/slide" Target="slides/slide263.xml"/><Relationship Id="rId285" Type="http://schemas.openxmlformats.org/officeDocument/2006/relationships/slide" Target="slides/slide284.xml"/><Relationship Id="rId450" Type="http://schemas.openxmlformats.org/officeDocument/2006/relationships/slide" Target="slides/slide449.xml"/><Relationship Id="rId471" Type="http://schemas.openxmlformats.org/officeDocument/2006/relationships/slide" Target="slides/slide470.xml"/><Relationship Id="rId506" Type="http://schemas.openxmlformats.org/officeDocument/2006/relationships/slide" Target="slides/slide505.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310" Type="http://schemas.openxmlformats.org/officeDocument/2006/relationships/slide" Target="slides/slide309.xml"/><Relationship Id="rId492" Type="http://schemas.openxmlformats.org/officeDocument/2006/relationships/slide" Target="slides/slide491.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331" Type="http://schemas.openxmlformats.org/officeDocument/2006/relationships/slide" Target="slides/slide330.xml"/><Relationship Id="rId352" Type="http://schemas.openxmlformats.org/officeDocument/2006/relationships/slide" Target="slides/slide351.xml"/><Relationship Id="rId373" Type="http://schemas.openxmlformats.org/officeDocument/2006/relationships/slide" Target="slides/slide372.xml"/><Relationship Id="rId394" Type="http://schemas.openxmlformats.org/officeDocument/2006/relationships/slide" Target="slides/slide393.xml"/><Relationship Id="rId408" Type="http://schemas.openxmlformats.org/officeDocument/2006/relationships/slide" Target="slides/slide407.xml"/><Relationship Id="rId429" Type="http://schemas.openxmlformats.org/officeDocument/2006/relationships/slide" Target="slides/slide428.xml"/><Relationship Id="rId1" Type="http://schemas.openxmlformats.org/officeDocument/2006/relationships/slideMaster" Target="slideMasters/slideMaster1.xml"/><Relationship Id="rId212" Type="http://schemas.openxmlformats.org/officeDocument/2006/relationships/slide" Target="slides/slide211.xml"/><Relationship Id="rId233" Type="http://schemas.openxmlformats.org/officeDocument/2006/relationships/slide" Target="slides/slide232.xml"/><Relationship Id="rId254" Type="http://schemas.openxmlformats.org/officeDocument/2006/relationships/slide" Target="slides/slide253.xml"/><Relationship Id="rId440" Type="http://schemas.openxmlformats.org/officeDocument/2006/relationships/slide" Target="slides/slide439.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275" Type="http://schemas.openxmlformats.org/officeDocument/2006/relationships/slide" Target="slides/slide274.xml"/><Relationship Id="rId296" Type="http://schemas.openxmlformats.org/officeDocument/2006/relationships/slide" Target="slides/slide295.xml"/><Relationship Id="rId300" Type="http://schemas.openxmlformats.org/officeDocument/2006/relationships/slide" Target="slides/slide299.xml"/><Relationship Id="rId461" Type="http://schemas.openxmlformats.org/officeDocument/2006/relationships/slide" Target="slides/slide460.xml"/><Relationship Id="rId482" Type="http://schemas.openxmlformats.org/officeDocument/2006/relationships/slide" Target="slides/slide481.xml"/><Relationship Id="rId517" Type="http://schemas.openxmlformats.org/officeDocument/2006/relationships/tableStyles" Target="tableStyles.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321" Type="http://schemas.openxmlformats.org/officeDocument/2006/relationships/slide" Target="slides/slide320.xml"/><Relationship Id="rId342" Type="http://schemas.openxmlformats.org/officeDocument/2006/relationships/slide" Target="slides/slide341.xml"/><Relationship Id="rId363" Type="http://schemas.openxmlformats.org/officeDocument/2006/relationships/slide" Target="slides/slide362.xml"/><Relationship Id="rId384" Type="http://schemas.openxmlformats.org/officeDocument/2006/relationships/slide" Target="slides/slide383.xml"/><Relationship Id="rId419" Type="http://schemas.openxmlformats.org/officeDocument/2006/relationships/slide" Target="slides/slide418.xml"/><Relationship Id="rId202" Type="http://schemas.openxmlformats.org/officeDocument/2006/relationships/slide" Target="slides/slide201.xml"/><Relationship Id="rId223" Type="http://schemas.openxmlformats.org/officeDocument/2006/relationships/slide" Target="slides/slide222.xml"/><Relationship Id="rId244" Type="http://schemas.openxmlformats.org/officeDocument/2006/relationships/slide" Target="slides/slide243.xml"/><Relationship Id="rId430" Type="http://schemas.openxmlformats.org/officeDocument/2006/relationships/slide" Target="slides/slide429.xml"/><Relationship Id="rId18" Type="http://schemas.openxmlformats.org/officeDocument/2006/relationships/slide" Target="slides/slide17.xml"/><Relationship Id="rId39" Type="http://schemas.openxmlformats.org/officeDocument/2006/relationships/slide" Target="slides/slide38.xml"/><Relationship Id="rId265" Type="http://schemas.openxmlformats.org/officeDocument/2006/relationships/slide" Target="slides/slide264.xml"/><Relationship Id="rId286" Type="http://schemas.openxmlformats.org/officeDocument/2006/relationships/slide" Target="slides/slide285.xml"/><Relationship Id="rId451" Type="http://schemas.openxmlformats.org/officeDocument/2006/relationships/slide" Target="slides/slide450.xml"/><Relationship Id="rId472" Type="http://schemas.openxmlformats.org/officeDocument/2006/relationships/slide" Target="slides/slide471.xml"/><Relationship Id="rId493" Type="http://schemas.openxmlformats.org/officeDocument/2006/relationships/slide" Target="slides/slide492.xml"/><Relationship Id="rId507" Type="http://schemas.openxmlformats.org/officeDocument/2006/relationships/slide" Target="slides/slide506.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311" Type="http://schemas.openxmlformats.org/officeDocument/2006/relationships/slide" Target="slides/slide310.xml"/><Relationship Id="rId332" Type="http://schemas.openxmlformats.org/officeDocument/2006/relationships/slide" Target="slides/slide331.xml"/><Relationship Id="rId353" Type="http://schemas.openxmlformats.org/officeDocument/2006/relationships/slide" Target="slides/slide352.xml"/><Relationship Id="rId374" Type="http://schemas.openxmlformats.org/officeDocument/2006/relationships/slide" Target="slides/slide373.xml"/><Relationship Id="rId395" Type="http://schemas.openxmlformats.org/officeDocument/2006/relationships/slide" Target="slides/slide394.xml"/><Relationship Id="rId409" Type="http://schemas.openxmlformats.org/officeDocument/2006/relationships/slide" Target="slides/slide408.xml"/><Relationship Id="rId71" Type="http://schemas.openxmlformats.org/officeDocument/2006/relationships/slide" Target="slides/slide70.xml"/><Relationship Id="rId92" Type="http://schemas.openxmlformats.org/officeDocument/2006/relationships/slide" Target="slides/slide91.xml"/><Relationship Id="rId213" Type="http://schemas.openxmlformats.org/officeDocument/2006/relationships/slide" Target="slides/slide212.xml"/><Relationship Id="rId234" Type="http://schemas.openxmlformats.org/officeDocument/2006/relationships/slide" Target="slides/slide233.xml"/><Relationship Id="rId420" Type="http://schemas.openxmlformats.org/officeDocument/2006/relationships/slide" Target="slides/slide419.xml"/><Relationship Id="rId2" Type="http://schemas.openxmlformats.org/officeDocument/2006/relationships/slide" Target="slides/slide1.xml"/><Relationship Id="rId29" Type="http://schemas.openxmlformats.org/officeDocument/2006/relationships/slide" Target="slides/slide28.xml"/><Relationship Id="rId255" Type="http://schemas.openxmlformats.org/officeDocument/2006/relationships/slide" Target="slides/slide254.xml"/><Relationship Id="rId276" Type="http://schemas.openxmlformats.org/officeDocument/2006/relationships/slide" Target="slides/slide275.xml"/><Relationship Id="rId297" Type="http://schemas.openxmlformats.org/officeDocument/2006/relationships/slide" Target="slides/slide296.xml"/><Relationship Id="rId441" Type="http://schemas.openxmlformats.org/officeDocument/2006/relationships/slide" Target="slides/slide440.xml"/><Relationship Id="rId462" Type="http://schemas.openxmlformats.org/officeDocument/2006/relationships/slide" Target="slides/slide461.xml"/><Relationship Id="rId483" Type="http://schemas.openxmlformats.org/officeDocument/2006/relationships/slide" Target="slides/slide482.xml"/><Relationship Id="rId40" Type="http://schemas.openxmlformats.org/officeDocument/2006/relationships/slide" Target="slides/slide39.xml"/><Relationship Id="rId115" Type="http://schemas.openxmlformats.org/officeDocument/2006/relationships/slide" Target="slides/slide114.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301" Type="http://schemas.openxmlformats.org/officeDocument/2006/relationships/slide" Target="slides/slide300.xml"/><Relationship Id="rId322" Type="http://schemas.openxmlformats.org/officeDocument/2006/relationships/slide" Target="slides/slide321.xml"/><Relationship Id="rId343" Type="http://schemas.openxmlformats.org/officeDocument/2006/relationships/slide" Target="slides/slide342.xml"/><Relationship Id="rId364" Type="http://schemas.openxmlformats.org/officeDocument/2006/relationships/slide" Target="slides/slide363.xml"/><Relationship Id="rId61" Type="http://schemas.openxmlformats.org/officeDocument/2006/relationships/slide" Target="slides/slide60.xml"/><Relationship Id="rId82" Type="http://schemas.openxmlformats.org/officeDocument/2006/relationships/slide" Target="slides/slide81.xml"/><Relationship Id="rId199" Type="http://schemas.openxmlformats.org/officeDocument/2006/relationships/slide" Target="slides/slide198.xml"/><Relationship Id="rId203" Type="http://schemas.openxmlformats.org/officeDocument/2006/relationships/slide" Target="slides/slide202.xml"/><Relationship Id="rId385" Type="http://schemas.openxmlformats.org/officeDocument/2006/relationships/slide" Target="slides/slide384.xml"/><Relationship Id="rId19" Type="http://schemas.openxmlformats.org/officeDocument/2006/relationships/slide" Target="slides/slide18.xml"/><Relationship Id="rId224" Type="http://schemas.openxmlformats.org/officeDocument/2006/relationships/slide" Target="slides/slide223.xml"/><Relationship Id="rId245" Type="http://schemas.openxmlformats.org/officeDocument/2006/relationships/slide" Target="slides/slide244.xml"/><Relationship Id="rId266" Type="http://schemas.openxmlformats.org/officeDocument/2006/relationships/slide" Target="slides/slide265.xml"/><Relationship Id="rId287" Type="http://schemas.openxmlformats.org/officeDocument/2006/relationships/slide" Target="slides/slide286.xml"/><Relationship Id="rId410" Type="http://schemas.openxmlformats.org/officeDocument/2006/relationships/slide" Target="slides/slide409.xml"/><Relationship Id="rId431" Type="http://schemas.openxmlformats.org/officeDocument/2006/relationships/slide" Target="slides/slide430.xml"/><Relationship Id="rId452" Type="http://schemas.openxmlformats.org/officeDocument/2006/relationships/slide" Target="slides/slide451.xml"/><Relationship Id="rId473" Type="http://schemas.openxmlformats.org/officeDocument/2006/relationships/slide" Target="slides/slide472.xml"/><Relationship Id="rId494" Type="http://schemas.openxmlformats.org/officeDocument/2006/relationships/slide" Target="slides/slide493.xml"/><Relationship Id="rId508" Type="http://schemas.openxmlformats.org/officeDocument/2006/relationships/slide" Target="slides/slide507.xml"/><Relationship Id="rId30" Type="http://schemas.openxmlformats.org/officeDocument/2006/relationships/slide" Target="slides/slide2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312" Type="http://schemas.openxmlformats.org/officeDocument/2006/relationships/slide" Target="slides/slide311.xml"/><Relationship Id="rId333" Type="http://schemas.openxmlformats.org/officeDocument/2006/relationships/slide" Target="slides/slide332.xml"/><Relationship Id="rId354" Type="http://schemas.openxmlformats.org/officeDocument/2006/relationships/slide" Target="slides/slide353.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189" Type="http://schemas.openxmlformats.org/officeDocument/2006/relationships/slide" Target="slides/slide188.xml"/><Relationship Id="rId375" Type="http://schemas.openxmlformats.org/officeDocument/2006/relationships/slide" Target="slides/slide374.xml"/><Relationship Id="rId396" Type="http://schemas.openxmlformats.org/officeDocument/2006/relationships/slide" Target="slides/slide395.xml"/><Relationship Id="rId3" Type="http://schemas.openxmlformats.org/officeDocument/2006/relationships/slide" Target="slides/slide2.xml"/><Relationship Id="rId214" Type="http://schemas.openxmlformats.org/officeDocument/2006/relationships/slide" Target="slides/slide213.xml"/><Relationship Id="rId235" Type="http://schemas.openxmlformats.org/officeDocument/2006/relationships/slide" Target="slides/slide234.xml"/><Relationship Id="rId256" Type="http://schemas.openxmlformats.org/officeDocument/2006/relationships/slide" Target="slides/slide255.xml"/><Relationship Id="rId277" Type="http://schemas.openxmlformats.org/officeDocument/2006/relationships/slide" Target="slides/slide276.xml"/><Relationship Id="rId298" Type="http://schemas.openxmlformats.org/officeDocument/2006/relationships/slide" Target="slides/slide297.xml"/><Relationship Id="rId400" Type="http://schemas.openxmlformats.org/officeDocument/2006/relationships/slide" Target="slides/slide399.xml"/><Relationship Id="rId421" Type="http://schemas.openxmlformats.org/officeDocument/2006/relationships/slide" Target="slides/slide420.xml"/><Relationship Id="rId442" Type="http://schemas.openxmlformats.org/officeDocument/2006/relationships/slide" Target="slides/slide441.xml"/><Relationship Id="rId463" Type="http://schemas.openxmlformats.org/officeDocument/2006/relationships/slide" Target="slides/slide462.xml"/><Relationship Id="rId484" Type="http://schemas.openxmlformats.org/officeDocument/2006/relationships/slide" Target="slides/slide483.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302" Type="http://schemas.openxmlformats.org/officeDocument/2006/relationships/slide" Target="slides/slide301.xml"/><Relationship Id="rId323" Type="http://schemas.openxmlformats.org/officeDocument/2006/relationships/slide" Target="slides/slide322.xml"/><Relationship Id="rId344" Type="http://schemas.openxmlformats.org/officeDocument/2006/relationships/slide" Target="slides/slide343.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179" Type="http://schemas.openxmlformats.org/officeDocument/2006/relationships/slide" Target="slides/slide178.xml"/><Relationship Id="rId365" Type="http://schemas.openxmlformats.org/officeDocument/2006/relationships/slide" Target="slides/slide364.xml"/><Relationship Id="rId386" Type="http://schemas.openxmlformats.org/officeDocument/2006/relationships/slide" Target="slides/slide385.xml"/><Relationship Id="rId190" Type="http://schemas.openxmlformats.org/officeDocument/2006/relationships/slide" Target="slides/slide189.xml"/><Relationship Id="rId204" Type="http://schemas.openxmlformats.org/officeDocument/2006/relationships/slide" Target="slides/slide203.xml"/><Relationship Id="rId225" Type="http://schemas.openxmlformats.org/officeDocument/2006/relationships/slide" Target="slides/slide224.xml"/><Relationship Id="rId246" Type="http://schemas.openxmlformats.org/officeDocument/2006/relationships/slide" Target="slides/slide245.xml"/><Relationship Id="rId267" Type="http://schemas.openxmlformats.org/officeDocument/2006/relationships/slide" Target="slides/slide266.xml"/><Relationship Id="rId288" Type="http://schemas.openxmlformats.org/officeDocument/2006/relationships/slide" Target="slides/slide287.xml"/><Relationship Id="rId411" Type="http://schemas.openxmlformats.org/officeDocument/2006/relationships/slide" Target="slides/slide410.xml"/><Relationship Id="rId432" Type="http://schemas.openxmlformats.org/officeDocument/2006/relationships/slide" Target="slides/slide431.xml"/><Relationship Id="rId453" Type="http://schemas.openxmlformats.org/officeDocument/2006/relationships/slide" Target="slides/slide452.xml"/><Relationship Id="rId474" Type="http://schemas.openxmlformats.org/officeDocument/2006/relationships/slide" Target="slides/slide473.xml"/><Relationship Id="rId509" Type="http://schemas.openxmlformats.org/officeDocument/2006/relationships/slide" Target="slides/slide508.xml"/><Relationship Id="rId106" Type="http://schemas.openxmlformats.org/officeDocument/2006/relationships/slide" Target="slides/slide105.xml"/><Relationship Id="rId127" Type="http://schemas.openxmlformats.org/officeDocument/2006/relationships/slide" Target="slides/slide126.xml"/><Relationship Id="rId313" Type="http://schemas.openxmlformats.org/officeDocument/2006/relationships/slide" Target="slides/slide312.xml"/><Relationship Id="rId495" Type="http://schemas.openxmlformats.org/officeDocument/2006/relationships/slide" Target="slides/slide494.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94" Type="http://schemas.openxmlformats.org/officeDocument/2006/relationships/slide" Target="slides/slide93.xml"/><Relationship Id="rId148" Type="http://schemas.openxmlformats.org/officeDocument/2006/relationships/slide" Target="slides/slide147.xml"/><Relationship Id="rId169" Type="http://schemas.openxmlformats.org/officeDocument/2006/relationships/slide" Target="slides/slide168.xml"/><Relationship Id="rId334" Type="http://schemas.openxmlformats.org/officeDocument/2006/relationships/slide" Target="slides/slide333.xml"/><Relationship Id="rId355" Type="http://schemas.openxmlformats.org/officeDocument/2006/relationships/slide" Target="slides/slide354.xml"/><Relationship Id="rId376" Type="http://schemas.openxmlformats.org/officeDocument/2006/relationships/slide" Target="slides/slide375.xml"/><Relationship Id="rId397" Type="http://schemas.openxmlformats.org/officeDocument/2006/relationships/slide" Target="slides/slide396.xml"/><Relationship Id="rId4" Type="http://schemas.openxmlformats.org/officeDocument/2006/relationships/slide" Target="slides/slide3.xml"/><Relationship Id="rId180" Type="http://schemas.openxmlformats.org/officeDocument/2006/relationships/slide" Target="slides/slide179.xml"/><Relationship Id="rId215" Type="http://schemas.openxmlformats.org/officeDocument/2006/relationships/slide" Target="slides/slide214.xml"/><Relationship Id="rId236" Type="http://schemas.openxmlformats.org/officeDocument/2006/relationships/slide" Target="slides/slide235.xml"/><Relationship Id="rId257" Type="http://schemas.openxmlformats.org/officeDocument/2006/relationships/slide" Target="slides/slide256.xml"/><Relationship Id="rId278" Type="http://schemas.openxmlformats.org/officeDocument/2006/relationships/slide" Target="slides/slide277.xml"/><Relationship Id="rId401" Type="http://schemas.openxmlformats.org/officeDocument/2006/relationships/slide" Target="slides/slide400.xml"/><Relationship Id="rId422" Type="http://schemas.openxmlformats.org/officeDocument/2006/relationships/slide" Target="slides/slide421.xml"/><Relationship Id="rId443" Type="http://schemas.openxmlformats.org/officeDocument/2006/relationships/slide" Target="slides/slide442.xml"/><Relationship Id="rId464" Type="http://schemas.openxmlformats.org/officeDocument/2006/relationships/slide" Target="slides/slide463.xml"/><Relationship Id="rId303" Type="http://schemas.openxmlformats.org/officeDocument/2006/relationships/slide" Target="slides/slide302.xml"/><Relationship Id="rId485" Type="http://schemas.openxmlformats.org/officeDocument/2006/relationships/slide" Target="slides/slide484.xml"/><Relationship Id="rId42" Type="http://schemas.openxmlformats.org/officeDocument/2006/relationships/slide" Target="slides/slide41.xml"/><Relationship Id="rId84" Type="http://schemas.openxmlformats.org/officeDocument/2006/relationships/slide" Target="slides/slide83.xml"/><Relationship Id="rId138" Type="http://schemas.openxmlformats.org/officeDocument/2006/relationships/slide" Target="slides/slide137.xml"/><Relationship Id="rId345" Type="http://schemas.openxmlformats.org/officeDocument/2006/relationships/slide" Target="slides/slide344.xml"/><Relationship Id="rId387" Type="http://schemas.openxmlformats.org/officeDocument/2006/relationships/slide" Target="slides/slide386.xml"/><Relationship Id="rId510" Type="http://schemas.openxmlformats.org/officeDocument/2006/relationships/slide" Target="slides/slide509.xml"/><Relationship Id="rId191" Type="http://schemas.openxmlformats.org/officeDocument/2006/relationships/slide" Target="slides/slide190.xml"/><Relationship Id="rId205" Type="http://schemas.openxmlformats.org/officeDocument/2006/relationships/slide" Target="slides/slide204.xml"/><Relationship Id="rId247" Type="http://schemas.openxmlformats.org/officeDocument/2006/relationships/slide" Target="slides/slide246.xml"/><Relationship Id="rId412" Type="http://schemas.openxmlformats.org/officeDocument/2006/relationships/slide" Target="slides/slide411.xml"/><Relationship Id="rId107" Type="http://schemas.openxmlformats.org/officeDocument/2006/relationships/slide" Target="slides/slide106.xml"/><Relationship Id="rId289" Type="http://schemas.openxmlformats.org/officeDocument/2006/relationships/slide" Target="slides/slide288.xml"/><Relationship Id="rId454" Type="http://schemas.openxmlformats.org/officeDocument/2006/relationships/slide" Target="slides/slide453.xml"/><Relationship Id="rId496" Type="http://schemas.openxmlformats.org/officeDocument/2006/relationships/slide" Target="slides/slide495.xml"/><Relationship Id="rId11" Type="http://schemas.openxmlformats.org/officeDocument/2006/relationships/slide" Target="slides/slide10.xml"/><Relationship Id="rId53" Type="http://schemas.openxmlformats.org/officeDocument/2006/relationships/slide" Target="slides/slide52.xml"/><Relationship Id="rId149" Type="http://schemas.openxmlformats.org/officeDocument/2006/relationships/slide" Target="slides/slide148.xml"/><Relationship Id="rId314" Type="http://schemas.openxmlformats.org/officeDocument/2006/relationships/slide" Target="slides/slide313.xml"/><Relationship Id="rId356" Type="http://schemas.openxmlformats.org/officeDocument/2006/relationships/slide" Target="slides/slide355.xml"/><Relationship Id="rId398" Type="http://schemas.openxmlformats.org/officeDocument/2006/relationships/slide" Target="slides/slide397.xml"/><Relationship Id="rId95" Type="http://schemas.openxmlformats.org/officeDocument/2006/relationships/slide" Target="slides/slide94.xml"/><Relationship Id="rId160" Type="http://schemas.openxmlformats.org/officeDocument/2006/relationships/slide" Target="slides/slide159.xml"/><Relationship Id="rId216" Type="http://schemas.openxmlformats.org/officeDocument/2006/relationships/slide" Target="slides/slide215.xml"/><Relationship Id="rId423" Type="http://schemas.openxmlformats.org/officeDocument/2006/relationships/slide" Target="slides/slide422.xml"/><Relationship Id="rId258" Type="http://schemas.openxmlformats.org/officeDocument/2006/relationships/slide" Target="slides/slide257.xml"/><Relationship Id="rId465" Type="http://schemas.openxmlformats.org/officeDocument/2006/relationships/slide" Target="slides/slide464.xml"/><Relationship Id="rId22" Type="http://schemas.openxmlformats.org/officeDocument/2006/relationships/slide" Target="slides/slide21.xml"/><Relationship Id="rId64" Type="http://schemas.openxmlformats.org/officeDocument/2006/relationships/slide" Target="slides/slide63.xml"/><Relationship Id="rId118" Type="http://schemas.openxmlformats.org/officeDocument/2006/relationships/slide" Target="slides/slide117.xml"/><Relationship Id="rId325" Type="http://schemas.openxmlformats.org/officeDocument/2006/relationships/slide" Target="slides/slide324.xml"/><Relationship Id="rId367" Type="http://schemas.openxmlformats.org/officeDocument/2006/relationships/slide" Target="slides/slide366.xml"/><Relationship Id="rId171" Type="http://schemas.openxmlformats.org/officeDocument/2006/relationships/slide" Target="slides/slide170.xml"/><Relationship Id="rId227" Type="http://schemas.openxmlformats.org/officeDocument/2006/relationships/slide" Target="slides/slide226.xml"/><Relationship Id="rId269" Type="http://schemas.openxmlformats.org/officeDocument/2006/relationships/slide" Target="slides/slide268.xml"/><Relationship Id="rId434" Type="http://schemas.openxmlformats.org/officeDocument/2006/relationships/slide" Target="slides/slide433.xml"/><Relationship Id="rId476" Type="http://schemas.openxmlformats.org/officeDocument/2006/relationships/slide" Target="slides/slide475.xml"/><Relationship Id="rId33" Type="http://schemas.openxmlformats.org/officeDocument/2006/relationships/slide" Target="slides/slide32.xml"/><Relationship Id="rId129" Type="http://schemas.openxmlformats.org/officeDocument/2006/relationships/slide" Target="slides/slide128.xml"/><Relationship Id="rId280" Type="http://schemas.openxmlformats.org/officeDocument/2006/relationships/slide" Target="slides/slide279.xml"/><Relationship Id="rId336" Type="http://schemas.openxmlformats.org/officeDocument/2006/relationships/slide" Target="slides/slide335.xml"/><Relationship Id="rId501" Type="http://schemas.openxmlformats.org/officeDocument/2006/relationships/slide" Target="slides/slide500.xml"/><Relationship Id="rId75" Type="http://schemas.openxmlformats.org/officeDocument/2006/relationships/slide" Target="slides/slide74.xml"/><Relationship Id="rId140" Type="http://schemas.openxmlformats.org/officeDocument/2006/relationships/slide" Target="slides/slide139.xml"/><Relationship Id="rId182" Type="http://schemas.openxmlformats.org/officeDocument/2006/relationships/slide" Target="slides/slide181.xml"/><Relationship Id="rId378" Type="http://schemas.openxmlformats.org/officeDocument/2006/relationships/slide" Target="slides/slide377.xml"/><Relationship Id="rId403" Type="http://schemas.openxmlformats.org/officeDocument/2006/relationships/slide" Target="slides/slide402.xml"/><Relationship Id="rId6" Type="http://schemas.openxmlformats.org/officeDocument/2006/relationships/slide" Target="slides/slide5.xml"/><Relationship Id="rId238" Type="http://schemas.openxmlformats.org/officeDocument/2006/relationships/slide" Target="slides/slide237.xml"/><Relationship Id="rId445" Type="http://schemas.openxmlformats.org/officeDocument/2006/relationships/slide" Target="slides/slide444.xml"/><Relationship Id="rId487" Type="http://schemas.openxmlformats.org/officeDocument/2006/relationships/slide" Target="slides/slide486.xml"/><Relationship Id="rId291" Type="http://schemas.openxmlformats.org/officeDocument/2006/relationships/slide" Target="slides/slide290.xml"/><Relationship Id="rId305" Type="http://schemas.openxmlformats.org/officeDocument/2006/relationships/slide" Target="slides/slide304.xml"/><Relationship Id="rId347" Type="http://schemas.openxmlformats.org/officeDocument/2006/relationships/slide" Target="slides/slide346.xml"/><Relationship Id="rId512" Type="http://schemas.openxmlformats.org/officeDocument/2006/relationships/notesMaster" Target="notesMasters/notesMaster1.xml"/><Relationship Id="rId44" Type="http://schemas.openxmlformats.org/officeDocument/2006/relationships/slide" Target="slides/slide43.xml"/><Relationship Id="rId86" Type="http://schemas.openxmlformats.org/officeDocument/2006/relationships/slide" Target="slides/slide85.xml"/><Relationship Id="rId151" Type="http://schemas.openxmlformats.org/officeDocument/2006/relationships/slide" Target="slides/slide150.xml"/><Relationship Id="rId389" Type="http://schemas.openxmlformats.org/officeDocument/2006/relationships/slide" Target="slides/slide388.xml"/><Relationship Id="rId193" Type="http://schemas.openxmlformats.org/officeDocument/2006/relationships/slide" Target="slides/slide192.xml"/><Relationship Id="rId207" Type="http://schemas.openxmlformats.org/officeDocument/2006/relationships/slide" Target="slides/slide206.xml"/><Relationship Id="rId249" Type="http://schemas.openxmlformats.org/officeDocument/2006/relationships/slide" Target="slides/slide248.xml"/><Relationship Id="rId414" Type="http://schemas.openxmlformats.org/officeDocument/2006/relationships/slide" Target="slides/slide413.xml"/><Relationship Id="rId456" Type="http://schemas.openxmlformats.org/officeDocument/2006/relationships/slide" Target="slides/slide455.xml"/><Relationship Id="rId498" Type="http://schemas.openxmlformats.org/officeDocument/2006/relationships/slide" Target="slides/slide497.xml"/><Relationship Id="rId13" Type="http://schemas.openxmlformats.org/officeDocument/2006/relationships/slide" Target="slides/slide12.xml"/><Relationship Id="rId109" Type="http://schemas.openxmlformats.org/officeDocument/2006/relationships/slide" Target="slides/slide108.xml"/><Relationship Id="rId260" Type="http://schemas.openxmlformats.org/officeDocument/2006/relationships/slide" Target="slides/slide259.xml"/><Relationship Id="rId316" Type="http://schemas.openxmlformats.org/officeDocument/2006/relationships/slide" Target="slides/slide315.xml"/><Relationship Id="rId55" Type="http://schemas.openxmlformats.org/officeDocument/2006/relationships/slide" Target="slides/slide54.xml"/><Relationship Id="rId97" Type="http://schemas.openxmlformats.org/officeDocument/2006/relationships/slide" Target="slides/slide96.xml"/><Relationship Id="rId120" Type="http://schemas.openxmlformats.org/officeDocument/2006/relationships/slide" Target="slides/slide119.xml"/><Relationship Id="rId358" Type="http://schemas.openxmlformats.org/officeDocument/2006/relationships/slide" Target="slides/slide357.xml"/><Relationship Id="rId162" Type="http://schemas.openxmlformats.org/officeDocument/2006/relationships/slide" Target="slides/slide161.xml"/><Relationship Id="rId218" Type="http://schemas.openxmlformats.org/officeDocument/2006/relationships/slide" Target="slides/slide217.xml"/><Relationship Id="rId425" Type="http://schemas.openxmlformats.org/officeDocument/2006/relationships/slide" Target="slides/slide424.xml"/><Relationship Id="rId467" Type="http://schemas.openxmlformats.org/officeDocument/2006/relationships/slide" Target="slides/slide466.xml"/><Relationship Id="rId271" Type="http://schemas.openxmlformats.org/officeDocument/2006/relationships/slide" Target="slides/slide270.xml"/><Relationship Id="rId24" Type="http://schemas.openxmlformats.org/officeDocument/2006/relationships/slide" Target="slides/slide23.xml"/><Relationship Id="rId66" Type="http://schemas.openxmlformats.org/officeDocument/2006/relationships/slide" Target="slides/slide65.xml"/><Relationship Id="rId131" Type="http://schemas.openxmlformats.org/officeDocument/2006/relationships/slide" Target="slides/slide130.xml"/><Relationship Id="rId327" Type="http://schemas.openxmlformats.org/officeDocument/2006/relationships/slide" Target="slides/slide326.xml"/><Relationship Id="rId369" Type="http://schemas.openxmlformats.org/officeDocument/2006/relationships/slide" Target="slides/slide368.xml"/><Relationship Id="rId173" Type="http://schemas.openxmlformats.org/officeDocument/2006/relationships/slide" Target="slides/slide172.xml"/><Relationship Id="rId229" Type="http://schemas.openxmlformats.org/officeDocument/2006/relationships/slide" Target="slides/slide228.xml"/><Relationship Id="rId380" Type="http://schemas.openxmlformats.org/officeDocument/2006/relationships/slide" Target="slides/slide379.xml"/><Relationship Id="rId436" Type="http://schemas.openxmlformats.org/officeDocument/2006/relationships/slide" Target="slides/slide435.xml"/><Relationship Id="rId240" Type="http://schemas.openxmlformats.org/officeDocument/2006/relationships/slide" Target="slides/slide239.xml"/><Relationship Id="rId478" Type="http://schemas.openxmlformats.org/officeDocument/2006/relationships/slide" Target="slides/slide47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0.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F3931F0-0F06-4D43-84F3-9562F0EEE9E7}" type="datetimeFigureOut">
              <a:rPr lang="zh-CN" altLang="en-US" smtClean="0"/>
              <a:pPr/>
              <a:t>2017-3-17</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3C85A7E-BC9E-4B02-A88E-93F2C7987CD2}" type="slidenum">
              <a:rPr lang="zh-CN" altLang="en-US" smtClean="0"/>
              <a:pPr/>
              <a:t>‹#›</a:t>
            </a:fld>
            <a:endParaRPr lang="zh-CN" altLang="en-US"/>
          </a:p>
        </p:txBody>
      </p:sp>
    </p:spTree>
    <p:extLst>
      <p:ext uri="{BB962C8B-B14F-4D97-AF65-F5344CB8AC3E}">
        <p14:creationId xmlns:p14="http://schemas.microsoft.com/office/powerpoint/2010/main" xmlns="" val="130741045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charset="0"/>
              </a:defRPr>
            </a:lvl1pPr>
          </a:lstStyle>
          <a:p>
            <a:pPr>
              <a:defRPr/>
            </a:pPr>
            <a:fld id="{7255D1F0-0559-45E3-AA3F-653AFB4BCBF4}" type="datetimeFigureOut">
              <a:rPr lang="zh-CN" altLang="en-US"/>
              <a:pPr>
                <a:defRPr/>
              </a:pPr>
              <a:t>2017-3-17</a:t>
            </a:fld>
            <a:endParaRPr lang="zh-CN" altLang="en-US"/>
          </a:p>
        </p:txBody>
      </p:sp>
      <p:sp>
        <p:nvSpPr>
          <p:cNvPr id="4" name="幻灯片图像占位符 3"/>
          <p:cNvSpPr>
            <a:spLocks noGrp="1" noRot="1" noChangeAspect="1"/>
          </p:cNvSpPr>
          <p:nvPr>
            <p:ph type="sldImg" idx="2"/>
          </p:nvPr>
        </p:nvSpPr>
        <p:spPr>
          <a:xfrm>
            <a:off x="371475" y="685800"/>
            <a:ext cx="611505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charset="0"/>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charset="0"/>
              </a:defRPr>
            </a:lvl1pPr>
          </a:lstStyle>
          <a:p>
            <a:pPr>
              <a:defRPr/>
            </a:pPr>
            <a:fld id="{09E6B5E2-414F-4B9B-AAB9-9B87664B65D6}" type="slidenum">
              <a:rPr lang="zh-CN" altLang="en-US"/>
              <a:pPr>
                <a:defRPr/>
              </a:pPr>
              <a:t>‹#›</a:t>
            </a:fld>
            <a:endParaRPr lang="zh-CN" altLang="en-US"/>
          </a:p>
        </p:txBody>
      </p:sp>
    </p:spTree>
    <p:extLst>
      <p:ext uri="{BB962C8B-B14F-4D97-AF65-F5344CB8AC3E}">
        <p14:creationId xmlns:p14="http://schemas.microsoft.com/office/powerpoint/2010/main" xmlns="" val="82332297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58.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4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5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6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9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9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3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3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5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5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258</a:t>
            </a:fld>
            <a:endParaRPr lang="zh-CN" altLang="en-US"/>
          </a:p>
        </p:txBody>
      </p:sp>
    </p:spTree>
    <p:extLst>
      <p:ext uri="{BB962C8B-B14F-4D97-AF65-F5344CB8AC3E}">
        <p14:creationId xmlns:p14="http://schemas.microsoft.com/office/powerpoint/2010/main" xmlns="" val="26964223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449</a:t>
            </a:fld>
            <a:endParaRPr lang="zh-CN" altLang="en-US"/>
          </a:p>
        </p:txBody>
      </p:sp>
    </p:spTree>
    <p:extLst>
      <p:ext uri="{BB962C8B-B14F-4D97-AF65-F5344CB8AC3E}">
        <p14:creationId xmlns:p14="http://schemas.microsoft.com/office/powerpoint/2010/main" xmlns="" val="31873527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259</a:t>
            </a:fld>
            <a:endParaRPr lang="zh-CN" altLang="en-US"/>
          </a:p>
        </p:txBody>
      </p:sp>
    </p:spTree>
    <p:extLst>
      <p:ext uri="{BB962C8B-B14F-4D97-AF65-F5344CB8AC3E}">
        <p14:creationId xmlns:p14="http://schemas.microsoft.com/office/powerpoint/2010/main" xmlns="" val="25893781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260</a:t>
            </a:fld>
            <a:endParaRPr lang="zh-CN" altLang="en-US"/>
          </a:p>
        </p:txBody>
      </p:sp>
    </p:spTree>
    <p:extLst>
      <p:ext uri="{BB962C8B-B14F-4D97-AF65-F5344CB8AC3E}">
        <p14:creationId xmlns:p14="http://schemas.microsoft.com/office/powerpoint/2010/main" xmlns="" val="14763787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290</a:t>
            </a:fld>
            <a:endParaRPr lang="zh-CN" altLang="en-US"/>
          </a:p>
        </p:txBody>
      </p:sp>
    </p:spTree>
    <p:extLst>
      <p:ext uri="{BB962C8B-B14F-4D97-AF65-F5344CB8AC3E}">
        <p14:creationId xmlns:p14="http://schemas.microsoft.com/office/powerpoint/2010/main" xmlns="" val="2839117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291</a:t>
            </a:fld>
            <a:endParaRPr lang="zh-CN" altLang="en-US"/>
          </a:p>
        </p:txBody>
      </p:sp>
    </p:spTree>
    <p:extLst>
      <p:ext uri="{BB962C8B-B14F-4D97-AF65-F5344CB8AC3E}">
        <p14:creationId xmlns:p14="http://schemas.microsoft.com/office/powerpoint/2010/main" xmlns="" val="17340707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331</a:t>
            </a:fld>
            <a:endParaRPr lang="zh-CN" altLang="en-US"/>
          </a:p>
        </p:txBody>
      </p:sp>
    </p:spTree>
    <p:extLst>
      <p:ext uri="{BB962C8B-B14F-4D97-AF65-F5344CB8AC3E}">
        <p14:creationId xmlns:p14="http://schemas.microsoft.com/office/powerpoint/2010/main" xmlns="" val="244891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332</a:t>
            </a:fld>
            <a:endParaRPr lang="zh-CN" altLang="en-US"/>
          </a:p>
        </p:txBody>
      </p:sp>
    </p:spTree>
    <p:extLst>
      <p:ext uri="{BB962C8B-B14F-4D97-AF65-F5344CB8AC3E}">
        <p14:creationId xmlns:p14="http://schemas.microsoft.com/office/powerpoint/2010/main" xmlns="" val="25865627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355</a:t>
            </a:fld>
            <a:endParaRPr lang="zh-CN" altLang="en-US"/>
          </a:p>
        </p:txBody>
      </p:sp>
    </p:spTree>
    <p:extLst>
      <p:ext uri="{BB962C8B-B14F-4D97-AF65-F5344CB8AC3E}">
        <p14:creationId xmlns:p14="http://schemas.microsoft.com/office/powerpoint/2010/main" xmlns="" val="41923097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356</a:t>
            </a:fld>
            <a:endParaRPr lang="zh-CN" altLang="en-US"/>
          </a:p>
        </p:txBody>
      </p:sp>
    </p:spTree>
    <p:extLst>
      <p:ext uri="{BB962C8B-B14F-4D97-AF65-F5344CB8AC3E}">
        <p14:creationId xmlns:p14="http://schemas.microsoft.com/office/powerpoint/2010/main" xmlns="" val="4582856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itchFamily="34" charset="-122"/>
              <a:ea typeface="微软雅黑"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a:solidFill>
                <a:srgbClr val="404040"/>
              </a:solidFill>
              <a:latin typeface="微软雅黑" pitchFamily="34" charset="-122"/>
              <a:ea typeface="微软雅黑"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schemeClr val="bg1">
                  <a:lumMod val="50000"/>
                </a:schemeClr>
              </a:solidFill>
              <a:latin typeface="微软雅黑" pitchFamily="34" charset="-122"/>
              <a:ea typeface="微软雅黑" pitchFamily="34"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itchFamily="34" charset="-122"/>
              <a:ea typeface="微软雅黑"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a:solidFill>
                <a:srgbClr val="404040"/>
              </a:solidFill>
              <a:latin typeface="微软雅黑" pitchFamily="34" charset="-122"/>
              <a:ea typeface="微软雅黑"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schemeClr val="bg1">
                  <a:lumMod val="50000"/>
                </a:schemeClr>
              </a:solidFill>
              <a:latin typeface="微软雅黑" pitchFamily="34" charset="-122"/>
              <a:ea typeface="微软雅黑" pitchFamily="34" charset="-122"/>
            </a:endParaRPr>
          </a:p>
        </p:txBody>
      </p:sp>
    </p:spTree>
  </p:cSld>
  <p:clrMap bg1="lt1" tx1="dk1" bg2="lt2" tx2="dk2" accent1="accent1" accent2="accent2" accent3="accent3" accent4="accent4" accent5="accent5" accent6="accent6" hlink="hlink" folHlink="folHlink"/>
  <p:sldLayoutIdLst>
    <p:sldLayoutId id="2147483759" r:id="rId1"/>
  </p:sldLayoutIdLst>
  <p:txStyles>
    <p:titleStyle>
      <a:lvl1pPr algn="ctr" defTabSz="2117725" rtl="0" eaLnBrk="0" fontAlgn="base" hangingPunct="0">
        <a:spcBef>
          <a:spcPct val="0"/>
        </a:spcBef>
        <a:spcAft>
          <a:spcPct val="0"/>
        </a:spcAft>
        <a:defRPr sz="10200" kern="1200">
          <a:solidFill>
            <a:schemeClr val="tx1"/>
          </a:solidFill>
          <a:latin typeface="+mj-lt"/>
          <a:ea typeface="+mj-ea"/>
          <a:cs typeface="+mj-cs"/>
        </a:defRPr>
      </a:lvl1pPr>
      <a:lvl2pPr algn="ctr" defTabSz="2117725" rtl="0" eaLnBrk="0" fontAlgn="base" hangingPunct="0">
        <a:spcBef>
          <a:spcPct val="0"/>
        </a:spcBef>
        <a:spcAft>
          <a:spcPct val="0"/>
        </a:spcAft>
        <a:defRPr sz="10200">
          <a:solidFill>
            <a:schemeClr val="tx1"/>
          </a:solidFill>
          <a:latin typeface="Calibri" pitchFamily="34" charset="0"/>
          <a:ea typeface="宋体" charset="-122"/>
        </a:defRPr>
      </a:lvl2pPr>
      <a:lvl3pPr algn="ctr" defTabSz="2117725" rtl="0" eaLnBrk="0" fontAlgn="base" hangingPunct="0">
        <a:spcBef>
          <a:spcPct val="0"/>
        </a:spcBef>
        <a:spcAft>
          <a:spcPct val="0"/>
        </a:spcAft>
        <a:defRPr sz="10200">
          <a:solidFill>
            <a:schemeClr val="tx1"/>
          </a:solidFill>
          <a:latin typeface="Calibri" pitchFamily="34" charset="0"/>
          <a:ea typeface="宋体" charset="-122"/>
        </a:defRPr>
      </a:lvl3pPr>
      <a:lvl4pPr algn="ctr" defTabSz="2117725" rtl="0" eaLnBrk="0" fontAlgn="base" hangingPunct="0">
        <a:spcBef>
          <a:spcPct val="0"/>
        </a:spcBef>
        <a:spcAft>
          <a:spcPct val="0"/>
        </a:spcAft>
        <a:defRPr sz="10200">
          <a:solidFill>
            <a:schemeClr val="tx1"/>
          </a:solidFill>
          <a:latin typeface="Calibri" pitchFamily="34" charset="0"/>
          <a:ea typeface="宋体" charset="-122"/>
        </a:defRPr>
      </a:lvl4pPr>
      <a:lvl5pPr algn="ctr" defTabSz="2117725" rtl="0" eaLnBrk="0" fontAlgn="base" hangingPunct="0">
        <a:spcBef>
          <a:spcPct val="0"/>
        </a:spcBef>
        <a:spcAft>
          <a:spcPct val="0"/>
        </a:spcAft>
        <a:defRPr sz="10200">
          <a:solidFill>
            <a:schemeClr val="tx1"/>
          </a:solidFill>
          <a:latin typeface="Calibri" pitchFamily="34" charset="0"/>
          <a:ea typeface="宋体" charset="-122"/>
        </a:defRPr>
      </a:lvl5pPr>
      <a:lvl6pPr marL="457200" algn="ctr" defTabSz="2117725" rtl="0" fontAlgn="base">
        <a:spcBef>
          <a:spcPct val="0"/>
        </a:spcBef>
        <a:spcAft>
          <a:spcPct val="0"/>
        </a:spcAft>
        <a:defRPr sz="10200">
          <a:solidFill>
            <a:schemeClr val="tx1"/>
          </a:solidFill>
          <a:latin typeface="Calibri" pitchFamily="34" charset="0"/>
          <a:ea typeface="宋体" charset="-122"/>
        </a:defRPr>
      </a:lvl6pPr>
      <a:lvl7pPr marL="914400" algn="ctr" defTabSz="2117725" rtl="0" fontAlgn="base">
        <a:spcBef>
          <a:spcPct val="0"/>
        </a:spcBef>
        <a:spcAft>
          <a:spcPct val="0"/>
        </a:spcAft>
        <a:defRPr sz="10200">
          <a:solidFill>
            <a:schemeClr val="tx1"/>
          </a:solidFill>
          <a:latin typeface="Calibri" pitchFamily="34" charset="0"/>
          <a:ea typeface="宋体" charset="-122"/>
        </a:defRPr>
      </a:lvl7pPr>
      <a:lvl8pPr marL="1371600" algn="ctr" defTabSz="2117725" rtl="0" fontAlgn="base">
        <a:spcBef>
          <a:spcPct val="0"/>
        </a:spcBef>
        <a:spcAft>
          <a:spcPct val="0"/>
        </a:spcAft>
        <a:defRPr sz="10200">
          <a:solidFill>
            <a:schemeClr val="tx1"/>
          </a:solidFill>
          <a:latin typeface="Calibri" pitchFamily="34" charset="0"/>
          <a:ea typeface="宋体" charset="-122"/>
        </a:defRPr>
      </a:lvl8pPr>
      <a:lvl9pPr marL="1828800" algn="ctr" defTabSz="2117725" rtl="0" fontAlgn="base">
        <a:spcBef>
          <a:spcPct val="0"/>
        </a:spcBef>
        <a:spcAft>
          <a:spcPct val="0"/>
        </a:spcAft>
        <a:defRPr sz="10200">
          <a:solidFill>
            <a:schemeClr val="tx1"/>
          </a:solidFill>
          <a:latin typeface="Calibri" pitchFamily="34" charset="0"/>
          <a:ea typeface="宋体" charset="-122"/>
        </a:defRPr>
      </a:lvl9pPr>
    </p:titleStyle>
    <p:bodyStyle>
      <a:lvl1pPr marL="793750" indent="-793750" algn="l" defTabSz="2117725" rtl="0" eaLnBrk="0" fontAlgn="base" hangingPunct="0">
        <a:spcBef>
          <a:spcPct val="20000"/>
        </a:spcBef>
        <a:spcAft>
          <a:spcPct val="0"/>
        </a:spcAft>
        <a:buFont typeface="Arial" pitchFamily="34" charset="0"/>
        <a:buChar char="•"/>
        <a:defRPr sz="7400" kern="1200">
          <a:solidFill>
            <a:schemeClr val="tx1"/>
          </a:solidFill>
          <a:latin typeface="+mn-lt"/>
          <a:ea typeface="+mn-ea"/>
          <a:cs typeface="+mn-cs"/>
        </a:defRPr>
      </a:lvl1pPr>
      <a:lvl2pPr marL="1720850" indent="-661988" algn="l" defTabSz="2117725" rtl="0" eaLnBrk="0" fontAlgn="base" hangingPunct="0">
        <a:spcBef>
          <a:spcPct val="20000"/>
        </a:spcBef>
        <a:spcAft>
          <a:spcPct val="0"/>
        </a:spcAft>
        <a:buFont typeface="Arial" pitchFamily="34" charset="0"/>
        <a:buChar char="–"/>
        <a:defRPr sz="6500" kern="1200">
          <a:solidFill>
            <a:schemeClr val="tx1"/>
          </a:solidFill>
          <a:latin typeface="+mn-lt"/>
          <a:ea typeface="+mn-ea"/>
          <a:cs typeface="+mn-cs"/>
        </a:defRPr>
      </a:lvl2pPr>
      <a:lvl3pPr marL="2647950" indent="-528638" algn="l" defTabSz="2117725" rtl="0" eaLnBrk="0" fontAlgn="base" hangingPunct="0">
        <a:spcBef>
          <a:spcPct val="20000"/>
        </a:spcBef>
        <a:spcAft>
          <a:spcPct val="0"/>
        </a:spcAft>
        <a:buFont typeface="Arial" pitchFamily="34" charset="0"/>
        <a:buChar char="•"/>
        <a:defRPr sz="5600" kern="1200">
          <a:solidFill>
            <a:schemeClr val="tx1"/>
          </a:solidFill>
          <a:latin typeface="+mn-lt"/>
          <a:ea typeface="+mn-ea"/>
          <a:cs typeface="+mn-cs"/>
        </a:defRPr>
      </a:lvl3pPr>
      <a:lvl4pPr marL="3708400" indent="-528638" algn="l" defTabSz="2117725" rtl="0" eaLnBrk="0" fontAlgn="base" hangingPunct="0">
        <a:spcBef>
          <a:spcPct val="20000"/>
        </a:spcBef>
        <a:spcAft>
          <a:spcPct val="0"/>
        </a:spcAft>
        <a:buFont typeface="Arial" pitchFamily="34" charset="0"/>
        <a:buChar char="–"/>
        <a:defRPr sz="4600" kern="1200">
          <a:solidFill>
            <a:schemeClr val="tx1"/>
          </a:solidFill>
          <a:latin typeface="+mn-lt"/>
          <a:ea typeface="+mn-ea"/>
          <a:cs typeface="+mn-cs"/>
        </a:defRPr>
      </a:lvl4pPr>
      <a:lvl5pPr marL="4767263" indent="-528638" algn="l" defTabSz="2117725" rtl="0" eaLnBrk="0" fontAlgn="base" hangingPunct="0">
        <a:spcBef>
          <a:spcPct val="20000"/>
        </a:spcBef>
        <a:spcAft>
          <a:spcPct val="0"/>
        </a:spcAft>
        <a:buFont typeface="Arial" pitchFamily="34" charset="0"/>
        <a:buChar char="»"/>
        <a:defRPr sz="4600" kern="1200">
          <a:solidFill>
            <a:schemeClr val="tx1"/>
          </a:solidFill>
          <a:latin typeface="+mn-lt"/>
          <a:ea typeface="+mn-ea"/>
          <a:cs typeface="+mn-cs"/>
        </a:defRPr>
      </a:lvl5pPr>
      <a:lvl6pPr marL="5827586" indent="-529781" algn="l" defTabSz="2119122" rtl="0" eaLnBrk="1" latinLnBrk="0" hangingPunct="1">
        <a:spcBef>
          <a:spcPct val="20000"/>
        </a:spcBef>
        <a:buFont typeface="Arial" pitchFamily="34" charset="0"/>
        <a:buChar char="•"/>
        <a:defRPr sz="4600" kern="1200">
          <a:solidFill>
            <a:schemeClr val="tx1"/>
          </a:solidFill>
          <a:latin typeface="+mn-lt"/>
          <a:ea typeface="+mn-ea"/>
          <a:cs typeface="+mn-cs"/>
        </a:defRPr>
      </a:lvl6pPr>
      <a:lvl7pPr marL="6887147" indent="-529781" algn="l" defTabSz="2119122" rtl="0" eaLnBrk="1" latinLnBrk="0" hangingPunct="1">
        <a:spcBef>
          <a:spcPct val="20000"/>
        </a:spcBef>
        <a:buFont typeface="Arial" pitchFamily="34" charset="0"/>
        <a:buChar char="•"/>
        <a:defRPr sz="4600" kern="1200">
          <a:solidFill>
            <a:schemeClr val="tx1"/>
          </a:solidFill>
          <a:latin typeface="+mn-lt"/>
          <a:ea typeface="+mn-ea"/>
          <a:cs typeface="+mn-cs"/>
        </a:defRPr>
      </a:lvl7pPr>
      <a:lvl8pPr marL="7946708" indent="-529781" algn="l" defTabSz="2119122" rtl="0" eaLnBrk="1" latinLnBrk="0" hangingPunct="1">
        <a:spcBef>
          <a:spcPct val="20000"/>
        </a:spcBef>
        <a:buFont typeface="Arial" pitchFamily="34" charset="0"/>
        <a:buChar char="•"/>
        <a:defRPr sz="4600" kern="1200">
          <a:solidFill>
            <a:schemeClr val="tx1"/>
          </a:solidFill>
          <a:latin typeface="+mn-lt"/>
          <a:ea typeface="+mn-ea"/>
          <a:cs typeface="+mn-cs"/>
        </a:defRPr>
      </a:lvl8pPr>
      <a:lvl9pPr marL="9006269" indent="-529781" algn="l" defTabSz="2119122" rtl="0" eaLnBrk="1" latinLnBrk="0" hangingPunct="1">
        <a:spcBef>
          <a:spcPct val="20000"/>
        </a:spcBef>
        <a:buFont typeface="Arial" pitchFamily="34" charset="0"/>
        <a:buChar char="•"/>
        <a:defRPr sz="4600" kern="1200">
          <a:solidFill>
            <a:schemeClr val="tx1"/>
          </a:solidFill>
          <a:latin typeface="+mn-lt"/>
          <a:ea typeface="+mn-ea"/>
          <a:cs typeface="+mn-cs"/>
        </a:defRPr>
      </a:lvl9pPr>
    </p:bodyStyle>
    <p:otherStyle>
      <a:defPPr>
        <a:defRPr lang="zh-CN"/>
      </a:defPPr>
      <a:lvl1pPr marL="0" algn="l" defTabSz="2119122" rtl="0" eaLnBrk="1" latinLnBrk="0" hangingPunct="1">
        <a:defRPr sz="4200" kern="1200">
          <a:solidFill>
            <a:schemeClr val="tx1"/>
          </a:solidFill>
          <a:latin typeface="+mn-lt"/>
          <a:ea typeface="+mn-ea"/>
          <a:cs typeface="+mn-cs"/>
        </a:defRPr>
      </a:lvl1pPr>
      <a:lvl2pPr marL="1059561" algn="l" defTabSz="2119122" rtl="0" eaLnBrk="1" latinLnBrk="0" hangingPunct="1">
        <a:defRPr sz="4200" kern="1200">
          <a:solidFill>
            <a:schemeClr val="tx1"/>
          </a:solidFill>
          <a:latin typeface="+mn-lt"/>
          <a:ea typeface="+mn-ea"/>
          <a:cs typeface="+mn-cs"/>
        </a:defRPr>
      </a:lvl2pPr>
      <a:lvl3pPr marL="2119122" algn="l" defTabSz="2119122" rtl="0" eaLnBrk="1" latinLnBrk="0" hangingPunct="1">
        <a:defRPr sz="4200" kern="1200">
          <a:solidFill>
            <a:schemeClr val="tx1"/>
          </a:solidFill>
          <a:latin typeface="+mn-lt"/>
          <a:ea typeface="+mn-ea"/>
          <a:cs typeface="+mn-cs"/>
        </a:defRPr>
      </a:lvl3pPr>
      <a:lvl4pPr marL="3178683" algn="l" defTabSz="2119122" rtl="0" eaLnBrk="1" latinLnBrk="0" hangingPunct="1">
        <a:defRPr sz="4200" kern="1200">
          <a:solidFill>
            <a:schemeClr val="tx1"/>
          </a:solidFill>
          <a:latin typeface="+mn-lt"/>
          <a:ea typeface="+mn-ea"/>
          <a:cs typeface="+mn-cs"/>
        </a:defRPr>
      </a:lvl4pPr>
      <a:lvl5pPr marL="4238244" algn="l" defTabSz="2119122" rtl="0" eaLnBrk="1" latinLnBrk="0" hangingPunct="1">
        <a:defRPr sz="4200" kern="1200">
          <a:solidFill>
            <a:schemeClr val="tx1"/>
          </a:solidFill>
          <a:latin typeface="+mn-lt"/>
          <a:ea typeface="+mn-ea"/>
          <a:cs typeface="+mn-cs"/>
        </a:defRPr>
      </a:lvl5pPr>
      <a:lvl6pPr marL="5297805" algn="l" defTabSz="2119122" rtl="0" eaLnBrk="1" latinLnBrk="0" hangingPunct="1">
        <a:defRPr sz="4200" kern="1200">
          <a:solidFill>
            <a:schemeClr val="tx1"/>
          </a:solidFill>
          <a:latin typeface="+mn-lt"/>
          <a:ea typeface="+mn-ea"/>
          <a:cs typeface="+mn-cs"/>
        </a:defRPr>
      </a:lvl6pPr>
      <a:lvl7pPr marL="6357366" algn="l" defTabSz="2119122" rtl="0" eaLnBrk="1" latinLnBrk="0" hangingPunct="1">
        <a:defRPr sz="4200" kern="1200">
          <a:solidFill>
            <a:schemeClr val="tx1"/>
          </a:solidFill>
          <a:latin typeface="+mn-lt"/>
          <a:ea typeface="+mn-ea"/>
          <a:cs typeface="+mn-cs"/>
        </a:defRPr>
      </a:lvl7pPr>
      <a:lvl8pPr marL="7416927" algn="l" defTabSz="2119122" rtl="0" eaLnBrk="1" latinLnBrk="0" hangingPunct="1">
        <a:defRPr sz="4200" kern="1200">
          <a:solidFill>
            <a:schemeClr val="tx1"/>
          </a:solidFill>
          <a:latin typeface="+mn-lt"/>
          <a:ea typeface="+mn-ea"/>
          <a:cs typeface="+mn-cs"/>
        </a:defRPr>
      </a:lvl8pPr>
      <a:lvl9pPr marL="8476488" algn="l" defTabSz="2119122" rtl="0" eaLnBrk="1" latinLnBrk="0" hangingPunct="1">
        <a:defRPr sz="4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package" Target="../embeddings/Microsoft_Word_Document4.docx"/><Relationship Id="rId2" Type="http://schemas.openxmlformats.org/officeDocument/2006/relationships/slideLayout" Target="../slideLayouts/slideLayout1.xml"/><Relationship Id="rId1" Type="http://schemas.openxmlformats.org/officeDocument/2006/relationships/vmlDrawing" Target="../drawings/vmlDrawing4.v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7.xml.rels><?xml version="1.0" encoding="UTF-8" standalone="yes"?>
<Relationships xmlns="http://schemas.openxmlformats.org/package/2006/relationships"><Relationship Id="rId2" Type="http://schemas.openxmlformats.org/officeDocument/2006/relationships/image" Target="../media/image12.wmf"/><Relationship Id="rId1" Type="http://schemas.openxmlformats.org/officeDocument/2006/relationships/slideLayout" Target="../slideLayouts/slideLayout1.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2.xml.rels><?xml version="1.0" encoding="UTF-8" standalone="yes"?>
<Relationships xmlns="http://schemas.openxmlformats.org/package/2006/relationships"><Relationship Id="rId3" Type="http://schemas.openxmlformats.org/officeDocument/2006/relationships/slide" Target="slide144.xml"/><Relationship Id="rId2" Type="http://schemas.openxmlformats.org/officeDocument/2006/relationships/image" Target="../media/image13.jpeg"/><Relationship Id="rId1" Type="http://schemas.openxmlformats.org/officeDocument/2006/relationships/slideLayout" Target="../slideLayouts/slideLayout1.xml"/><Relationship Id="rId5" Type="http://schemas.openxmlformats.org/officeDocument/2006/relationships/slide" Target="slide210.xml"/><Relationship Id="rId4" Type="http://schemas.openxmlformats.org/officeDocument/2006/relationships/slide" Target="slide154.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20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4.xml.rels><?xml version="1.0" encoding="UTF-8" standalone="yes"?>
<Relationships xmlns="http://schemas.openxmlformats.org/package/2006/relationships"><Relationship Id="rId3" Type="http://schemas.openxmlformats.org/officeDocument/2006/relationships/slide" Target="slide226.xml"/><Relationship Id="rId2" Type="http://schemas.openxmlformats.org/officeDocument/2006/relationships/image" Target="../media/image13.jpeg"/><Relationship Id="rId1" Type="http://schemas.openxmlformats.org/officeDocument/2006/relationships/slideLayout" Target="../slideLayouts/slideLayout1.xml"/><Relationship Id="rId5" Type="http://schemas.openxmlformats.org/officeDocument/2006/relationships/slide" Target="slide360.xml"/><Relationship Id="rId4" Type="http://schemas.openxmlformats.org/officeDocument/2006/relationships/slide" Target="slide239.xml"/></Relationships>
</file>

<file path=ppt/slides/_rels/slide2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2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2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5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2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7.xml.rels><?xml version="1.0" encoding="UTF-8" standalone="yes"?>
<Relationships xmlns="http://schemas.openxmlformats.org/package/2006/relationships"><Relationship Id="rId2" Type="http://schemas.openxmlformats.org/officeDocument/2006/relationships/image" Target="../media/image14.wmf"/><Relationship Id="rId1" Type="http://schemas.openxmlformats.org/officeDocument/2006/relationships/slideLayout" Target="../slideLayouts/slideLayout1.xml"/></Relationships>
</file>

<file path=ppt/slides/_rels/slide2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1.xml.rels><?xml version="1.0" encoding="UTF-8" standalone="yes"?>
<Relationships xmlns="http://schemas.openxmlformats.org/package/2006/relationships"><Relationship Id="rId2" Type="http://schemas.openxmlformats.org/officeDocument/2006/relationships/image" Target="../media/image15.wmf"/><Relationship Id="rId1" Type="http://schemas.openxmlformats.org/officeDocument/2006/relationships/slideLayout" Target="../slideLayouts/slideLayout1.xml"/></Relationships>
</file>

<file path=ppt/slides/_rels/slide28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8.xml.rels><?xml version="1.0" encoding="UTF-8" standalone="yes"?>
<Relationships xmlns="http://schemas.openxmlformats.org/package/2006/relationships"><Relationship Id="rId2" Type="http://schemas.openxmlformats.org/officeDocument/2006/relationships/image" Target="../media/image16.wmf"/><Relationship Id="rId1" Type="http://schemas.openxmlformats.org/officeDocument/2006/relationships/slideLayout" Target="../slideLayouts/slideLayout1.xml"/></Relationships>
</file>

<file path=ppt/slides/_rels/slide28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29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29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openxmlformats.org/officeDocument/2006/relationships/slide" Target="slide451.xml"/><Relationship Id="rId3" Type="http://schemas.openxmlformats.org/officeDocument/2006/relationships/slide" Target="slide4.xml"/><Relationship Id="rId7" Type="http://schemas.openxmlformats.org/officeDocument/2006/relationships/slide" Target="slide372.xml"/><Relationship Id="rId2" Type="http://schemas.openxmlformats.org/officeDocument/2006/relationships/image" Target="../media/image4.jpeg"/><Relationship Id="rId1" Type="http://schemas.openxmlformats.org/officeDocument/2006/relationships/slideLayout" Target="../slideLayouts/slideLayout1.xml"/><Relationship Id="rId6" Type="http://schemas.openxmlformats.org/officeDocument/2006/relationships/slide" Target="slide224.xml"/><Relationship Id="rId5" Type="http://schemas.openxmlformats.org/officeDocument/2006/relationships/slide" Target="slide142.xml"/><Relationship Id="rId4" Type="http://schemas.openxmlformats.org/officeDocument/2006/relationships/slide" Target="slide8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0.xml.rels><?xml version="1.0" encoding="UTF-8" standalone="yes"?>
<Relationships xmlns="http://schemas.openxmlformats.org/package/2006/relationships"><Relationship Id="rId2" Type="http://schemas.openxmlformats.org/officeDocument/2006/relationships/image" Target="../media/image17.wmf"/><Relationship Id="rId1" Type="http://schemas.openxmlformats.org/officeDocument/2006/relationships/slideLayout" Target="../slideLayouts/slideLayout1.xml"/></Relationships>
</file>

<file path=ppt/slides/_rels/slide3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33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3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35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35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3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2.xml.rels><?xml version="1.0" encoding="UTF-8" standalone="yes"?>
<Relationships xmlns="http://schemas.openxmlformats.org/package/2006/relationships"><Relationship Id="rId3" Type="http://schemas.openxmlformats.org/officeDocument/2006/relationships/slide" Target="slide374.xml"/><Relationship Id="rId2" Type="http://schemas.openxmlformats.org/officeDocument/2006/relationships/image" Target="../media/image13.jpeg"/><Relationship Id="rId1" Type="http://schemas.openxmlformats.org/officeDocument/2006/relationships/slideLayout" Target="../slideLayouts/slideLayout1.xml"/><Relationship Id="rId5" Type="http://schemas.openxmlformats.org/officeDocument/2006/relationships/slide" Target="slide439.xml"/><Relationship Id="rId4" Type="http://schemas.openxmlformats.org/officeDocument/2006/relationships/slide" Target="slide382.xml"/></Relationships>
</file>

<file path=ppt/slides/_rels/slide3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3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38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image" Target="../media/image5.jpeg"/><Relationship Id="rId1" Type="http://schemas.openxmlformats.org/officeDocument/2006/relationships/slideLayout" Target="../slideLayouts/slideLayout1.xml"/><Relationship Id="rId5" Type="http://schemas.openxmlformats.org/officeDocument/2006/relationships/slide" Target="slide210.xml"/><Relationship Id="rId4" Type="http://schemas.openxmlformats.org/officeDocument/2006/relationships/slide" Target="slide1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9.xml.rels><?xml version="1.0" encoding="UTF-8" standalone="yes"?>
<Relationships xmlns="http://schemas.openxmlformats.org/package/2006/relationships"><Relationship Id="rId2" Type="http://schemas.openxmlformats.org/officeDocument/2006/relationships/image" Target="../media/image18.wmf"/><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4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9.xml.rels><?xml version="1.0" encoding="UTF-8" standalone="yes"?>
<Relationships xmlns="http://schemas.openxmlformats.org/package/2006/relationships"><Relationship Id="rId2" Type="http://schemas.openxmlformats.org/officeDocument/2006/relationships/image" Target="../media/image19.wmf"/><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1.xml.rels><?xml version="1.0" encoding="UTF-8" standalone="yes"?>
<Relationships xmlns="http://schemas.openxmlformats.org/package/2006/relationships"><Relationship Id="rId3" Type="http://schemas.openxmlformats.org/officeDocument/2006/relationships/slide" Target="slide453.xml"/><Relationship Id="rId2" Type="http://schemas.openxmlformats.org/officeDocument/2006/relationships/image" Target="../media/image13.jpeg"/><Relationship Id="rId1" Type="http://schemas.openxmlformats.org/officeDocument/2006/relationships/slideLayout" Target="../slideLayouts/slideLayout1.xml"/><Relationship Id="rId5" Type="http://schemas.openxmlformats.org/officeDocument/2006/relationships/slide" Target="slide493.xml"/><Relationship Id="rId4" Type="http://schemas.openxmlformats.org/officeDocument/2006/relationships/slide" Target="slide463.xml"/></Relationships>
</file>

<file path=ppt/slides/_rels/slide4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4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4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4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49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package" Target="../embeddings/Microsoft_Word_Document1.docx"/><Relationship Id="rId2" Type="http://schemas.openxmlformats.org/officeDocument/2006/relationships/slideLayout" Target="../slideLayouts/slideLayout1.xml"/><Relationship Id="rId1" Type="http://schemas.openxmlformats.org/officeDocument/2006/relationships/vmlDrawing" Target="../drawings/vmlDrawing1.vml"/><Relationship Id="rId4" Type="http://schemas.openxmlformats.org/officeDocument/2006/relationships/image" Target="../media/image7.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package" Target="../embeddings/Microsoft_Word_Document2.docx"/><Relationship Id="rId2" Type="http://schemas.openxmlformats.org/officeDocument/2006/relationships/slideLayout" Target="../slideLayouts/slideLayout1.xml"/><Relationship Id="rId1" Type="http://schemas.openxmlformats.org/officeDocument/2006/relationships/vmlDrawing" Target="../drawings/vmlDrawing2.v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3" Type="http://schemas.openxmlformats.org/officeDocument/2006/relationships/slide" Target="slide85.xml"/><Relationship Id="rId2" Type="http://schemas.openxmlformats.org/officeDocument/2006/relationships/image" Target="../media/image5.jpeg"/><Relationship Id="rId1" Type="http://schemas.openxmlformats.org/officeDocument/2006/relationships/slideLayout" Target="../slideLayouts/slideLayout1.xml"/><Relationship Id="rId5" Type="http://schemas.openxmlformats.org/officeDocument/2006/relationships/slide" Target="slide210.xml"/><Relationship Id="rId4" Type="http://schemas.openxmlformats.org/officeDocument/2006/relationships/slide" Target="slide94.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package" Target="../embeddings/Microsoft_Word_Document3.docx"/><Relationship Id="rId2" Type="http://schemas.openxmlformats.org/officeDocument/2006/relationships/slideLayout" Target="../slideLayouts/slideLayout1.xml"/><Relationship Id="rId1" Type="http://schemas.openxmlformats.org/officeDocument/2006/relationships/vmlDrawing" Target="../drawings/vmlDrawing3.v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circl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1594572" y="1692598"/>
            <a:ext cx="20228628" cy="923330"/>
            <a:chOff x="1594572" y="1803366"/>
            <a:chExt cx="20228628" cy="923330"/>
          </a:xfrm>
        </p:grpSpPr>
        <p:grpSp>
          <p:nvGrpSpPr>
            <p:cNvPr id="74"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3" name="对象 12"/>
          <p:cNvGraphicFramePr>
            <a:graphicFrameLocks noChangeAspect="1"/>
          </p:cNvGraphicFramePr>
          <p:nvPr>
            <p:extLst>
              <p:ext uri="{D42A27DB-BD31-4B8C-83A1-F6EECF244321}">
                <p14:modId xmlns:p14="http://schemas.microsoft.com/office/powerpoint/2010/main" xmlns="" val="753034440"/>
              </p:ext>
            </p:extLst>
          </p:nvPr>
        </p:nvGraphicFramePr>
        <p:xfrm>
          <a:off x="2230438" y="3071813"/>
          <a:ext cx="18946812" cy="8120062"/>
        </p:xfrm>
        <a:graphic>
          <a:graphicData uri="http://schemas.openxmlformats.org/presentationml/2006/ole">
            <p:oleObj spid="_x0000_s4279" name="文档" r:id="rId3" imgW="8049943" imgH="3464161" progId="Word.Document.12">
              <p:embed/>
            </p:oleObj>
          </a:graphicData>
        </a:graphic>
      </p:graphicFrame>
    </p:spTree>
    <p:extLst>
      <p:ext uri="{BB962C8B-B14F-4D97-AF65-F5344CB8AC3E}">
        <p14:creationId xmlns:p14="http://schemas.microsoft.com/office/powerpoint/2010/main" xmlns="" val="348420954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9616992"/>
          </a:xfrm>
          <a:prstGeom prst="rect">
            <a:avLst/>
          </a:prstGeom>
          <a:noFill/>
        </p:spPr>
        <p:txBody>
          <a:bodyPr wrap="square" rtlCol="0">
            <a:spAutoFit/>
          </a:bodyPr>
          <a:lstStyle/>
          <a:p>
            <a:pPr>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6. </a:t>
            </a:r>
            <a:r>
              <a:rPr lang="zh-CN" altLang="en-US" sz="4000" dirty="0">
                <a:solidFill>
                  <a:schemeClr val="tx1">
                    <a:lumMod val="50000"/>
                    <a:lumOff val="50000"/>
                  </a:schemeClr>
                </a:solidFill>
                <a:latin typeface="微软雅黑" pitchFamily="34" charset="-122"/>
                <a:ea typeface="微软雅黑" pitchFamily="34" charset="-122"/>
              </a:rPr>
              <a:t>藐视权贵、傲岸不羁的形象</a:t>
            </a:r>
          </a:p>
          <a:p>
            <a:pP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如李白</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梦游天姥吟留别</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中的“安能摧眉折腰事权贵，使我不得开心颜”，表现了他淡泊名利、傲视权贵的品质，也反映了他傲岸不羁、豪放洒脱性格。</a:t>
            </a:r>
          </a:p>
          <a:p>
            <a:pPr>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7. </a:t>
            </a:r>
            <a:r>
              <a:rPr lang="zh-CN" altLang="en-US" sz="4000" dirty="0">
                <a:solidFill>
                  <a:schemeClr val="tx1">
                    <a:lumMod val="50000"/>
                    <a:lumOff val="50000"/>
                  </a:schemeClr>
                </a:solidFill>
                <a:latin typeface="微软雅黑" pitchFamily="34" charset="-122"/>
                <a:ea typeface="微软雅黑" pitchFamily="34" charset="-122"/>
              </a:rPr>
              <a:t>寂寞愁苦、身世飘零的形象</a:t>
            </a:r>
          </a:p>
          <a:p>
            <a:pP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如在李清照的</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声声慢</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中，我们看到了一个流落无依、形影相吊、漂泊江南的词人形象。亡国之痛、孀居之悲、沦落之苦齐上心头。</a:t>
            </a:r>
          </a:p>
          <a:p>
            <a:pPr>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8. </a:t>
            </a:r>
            <a:r>
              <a:rPr lang="zh-CN" altLang="en-US" sz="4000" dirty="0">
                <a:solidFill>
                  <a:schemeClr val="tx1">
                    <a:lumMod val="50000"/>
                    <a:lumOff val="50000"/>
                  </a:schemeClr>
                </a:solidFill>
                <a:latin typeface="微软雅黑" pitchFamily="34" charset="-122"/>
                <a:ea typeface="微软雅黑" pitchFamily="34" charset="-122"/>
              </a:rPr>
              <a:t>怀才不遇、壮志难酬的形象</a:t>
            </a:r>
          </a:p>
          <a:p>
            <a:pP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如陆游</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书愤</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中的“塞上长城空自许，镜中衰鬓已先斑”，诗人大志落空，而揽镜自照，却是年华不再，衰鬓先斑。此二句刻画了一位悲怆、郁愤的不遇之士的形象。 </a:t>
            </a:r>
          </a:p>
          <a:p>
            <a:pPr>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9. </a:t>
            </a:r>
            <a:r>
              <a:rPr lang="zh-CN" altLang="en-US" sz="4000" dirty="0">
                <a:solidFill>
                  <a:schemeClr val="tx1">
                    <a:lumMod val="50000"/>
                    <a:lumOff val="50000"/>
                  </a:schemeClr>
                </a:solidFill>
                <a:latin typeface="微软雅黑" pitchFamily="34" charset="-122"/>
                <a:ea typeface="微软雅黑" pitchFamily="34" charset="-122"/>
              </a:rPr>
              <a:t>送别友人、思念故乡的形象</a:t>
            </a:r>
          </a:p>
          <a:p>
            <a:pP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如王维的</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九月九日忆山东兄弟</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：“独在异乡为异客，每逢佳节倍思亲。遥知兄弟登高处，遍插茱萸少一人。”塑造了一个思念故乡亲人的诗人形象。</a:t>
            </a:r>
          </a:p>
        </p:txBody>
      </p:sp>
    </p:spTree>
    <p:extLst>
      <p:ext uri="{BB962C8B-B14F-4D97-AF65-F5344CB8AC3E}">
        <p14:creationId xmlns:p14="http://schemas.microsoft.com/office/powerpoint/2010/main" xmlns="" val="303472229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800000" cy="9694962"/>
          </a:xfrm>
          <a:prstGeom prst="rect">
            <a:avLst/>
          </a:prstGeom>
          <a:noFill/>
        </p:spPr>
        <p:txBody>
          <a:bodyPr wrap="square" rtlCol="0">
            <a:spAutoFit/>
          </a:bodyPr>
          <a:lstStyle/>
          <a:p>
            <a:pPr>
              <a:lnSpc>
                <a:spcPct val="130000"/>
              </a:lnSpc>
            </a:pPr>
            <a:r>
              <a:rPr lang="en-US" altLang="zh-CN" sz="4000" dirty="0" smtClean="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针对训练</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rgbClr val="EF8340"/>
                </a:solidFill>
                <a:latin typeface="微软雅黑" pitchFamily="34" charset="-122"/>
                <a:ea typeface="微软雅黑" pitchFamily="34" charset="-122"/>
              </a:rPr>
              <a:t>2. </a:t>
            </a:r>
            <a:r>
              <a:rPr lang="zh-CN" altLang="en-US" sz="4000" dirty="0">
                <a:solidFill>
                  <a:schemeClr val="tx1">
                    <a:lumMod val="50000"/>
                    <a:lumOff val="50000"/>
                  </a:schemeClr>
                </a:solidFill>
                <a:latin typeface="微软雅黑" pitchFamily="34" charset="-122"/>
                <a:ea typeface="微软雅黑" pitchFamily="34" charset="-122"/>
              </a:rPr>
              <a:t>阅读下面这首宋词，然后回答问题。</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临江仙</a:t>
            </a:r>
            <a:r>
              <a:rPr lang="zh-CN" altLang="en-US" sz="4000" baseline="30000" dirty="0">
                <a:solidFill>
                  <a:schemeClr val="tx1">
                    <a:lumMod val="50000"/>
                    <a:lumOff val="50000"/>
                  </a:schemeClr>
                </a:solidFill>
                <a:latin typeface="微软雅黑" pitchFamily="34" charset="-122"/>
                <a:ea typeface="微软雅黑" pitchFamily="34" charset="-122"/>
              </a:rPr>
              <a:t>①</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苏　轼</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夜饮东坡醒复醉，归来仿佛三更。家童鼻息已雷鸣。敲门都不应，倚杖听江声。　　</a:t>
            </a:r>
            <a:endParaRPr lang="en-US" altLang="zh-CN" sz="4000" dirty="0" smtClean="0">
              <a:solidFill>
                <a:schemeClr val="tx1">
                  <a:lumMod val="50000"/>
                  <a:lumOff val="50000"/>
                </a:schemeClr>
              </a:solidFill>
              <a:latin typeface="微软雅黑" pitchFamily="34" charset="-122"/>
              <a:ea typeface="微软雅黑" pitchFamily="34" charset="-122"/>
            </a:endParaRPr>
          </a:p>
          <a:p>
            <a:pPr algn="ctr">
              <a:lnSpc>
                <a:spcPct val="130000"/>
              </a:lnSpc>
            </a:pPr>
            <a:r>
              <a:rPr lang="zh-CN" altLang="en-US" sz="4000" dirty="0" smtClean="0">
                <a:solidFill>
                  <a:schemeClr val="tx1">
                    <a:lumMod val="50000"/>
                    <a:lumOff val="50000"/>
                  </a:schemeClr>
                </a:solidFill>
                <a:latin typeface="微软雅黑" pitchFamily="34" charset="-122"/>
                <a:ea typeface="微软雅黑" pitchFamily="34" charset="-122"/>
              </a:rPr>
              <a:t>长</a:t>
            </a:r>
            <a:r>
              <a:rPr lang="zh-CN" altLang="en-US" sz="4000" dirty="0">
                <a:solidFill>
                  <a:schemeClr val="tx1">
                    <a:lumMod val="50000"/>
                    <a:lumOff val="50000"/>
                  </a:schemeClr>
                </a:solidFill>
                <a:latin typeface="微软雅黑" pitchFamily="34" charset="-122"/>
                <a:ea typeface="微软雅黑" pitchFamily="34" charset="-122"/>
              </a:rPr>
              <a:t>恨此身非我有，何时忘却营营？夜阑风静縠纹</a:t>
            </a:r>
            <a:r>
              <a:rPr lang="zh-CN" altLang="en-US" sz="4000" baseline="30000" dirty="0">
                <a:solidFill>
                  <a:schemeClr val="tx1">
                    <a:lumMod val="50000"/>
                    <a:lumOff val="50000"/>
                  </a:schemeClr>
                </a:solidFill>
                <a:latin typeface="微软雅黑" pitchFamily="34" charset="-122"/>
                <a:ea typeface="微软雅黑" pitchFamily="34" charset="-122"/>
              </a:rPr>
              <a:t>②</a:t>
            </a:r>
            <a:r>
              <a:rPr lang="zh-CN" altLang="en-US" sz="4000" dirty="0">
                <a:solidFill>
                  <a:schemeClr val="tx1">
                    <a:lumMod val="50000"/>
                    <a:lumOff val="50000"/>
                  </a:schemeClr>
                </a:solidFill>
                <a:latin typeface="微软雅黑" pitchFamily="34" charset="-122"/>
                <a:ea typeface="微软雅黑" pitchFamily="34" charset="-122"/>
              </a:rPr>
              <a:t>平。小舟从此逝，江海寄馀生。</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注</a:t>
            </a:r>
            <a:r>
              <a:rPr lang="en-US" altLang="zh-CN" sz="4000" dirty="0">
                <a:solidFill>
                  <a:schemeClr val="tx1">
                    <a:lumMod val="50000"/>
                    <a:lumOff val="50000"/>
                  </a:schemeClr>
                </a:solidFill>
                <a:latin typeface="微软雅黑" pitchFamily="34" charset="-122"/>
                <a:ea typeface="微软雅黑" pitchFamily="34" charset="-122"/>
              </a:rPr>
              <a:t>] ①</a:t>
            </a:r>
            <a:r>
              <a:rPr lang="zh-CN" altLang="en-US" sz="4000" dirty="0">
                <a:solidFill>
                  <a:schemeClr val="tx1">
                    <a:lumMod val="50000"/>
                    <a:lumOff val="50000"/>
                  </a:schemeClr>
                </a:solidFill>
                <a:latin typeface="微软雅黑" pitchFamily="34" charset="-122"/>
                <a:ea typeface="微软雅黑" pitchFamily="34" charset="-122"/>
              </a:rPr>
              <a:t>这首词写于苏轼谪居黄州期间。当时词人住在城南长江边上的临皋亭。后又在不远处开垦了一块荒地，名之曰“东坡”。苏轼还在东坡筑屋名之曰“雪堂”。这首词记叙了深秋之夜苏轼在雪堂开怀畅饮，醉后返归临皋的情景。②縠纹：水中细小的波纹。</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请简要分析这首词中词人的形象特征。</a:t>
            </a:r>
            <a:r>
              <a:rPr lang="en-US" altLang="zh-CN" sz="4000" dirty="0">
                <a:solidFill>
                  <a:schemeClr val="tx1">
                    <a:lumMod val="50000"/>
                    <a:lumOff val="50000"/>
                  </a:schemeClr>
                </a:solidFill>
                <a:latin typeface="微软雅黑" pitchFamily="34" charset="-122"/>
                <a:ea typeface="微软雅黑" pitchFamily="34" charset="-122"/>
              </a:rPr>
              <a:t>(5</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p:txBody>
      </p:sp>
    </p:spTree>
    <p:extLst>
      <p:ext uri="{BB962C8B-B14F-4D97-AF65-F5344CB8AC3E}">
        <p14:creationId xmlns:p14="http://schemas.microsoft.com/office/powerpoint/2010/main" xmlns="" val="419816677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1987481" y="2991924"/>
            <a:ext cx="19835720" cy="839325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987481" y="2988742"/>
            <a:ext cx="19931202" cy="7294305"/>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开怀畅饮，醉而复醒，醒而复醉，可见一个豪兴纵饮、有着真性情的词人形象；</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)②</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独自回家，敲门不应，独自听江声，一个风姿潇洒、襟怀旷达、遗世独立的“幽人”形象便跃然纸上；</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)③</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从全词看，可见一个心事浩茫、心情孤寂、不满世俗、向往自由</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超脱现实</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的词人形象。</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本题考查鉴赏诗歌的形象的能力。从词句描写上看词人的性格，从诗词的氛围上品读词人的心境和情怀。</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读懂诗歌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晚上在东坡雪堂喝得微醉，酒醒后又接着喝，直到大醉，醉后归来已将近三更。家童鼾声如雷鸣，任你敲门总也不应。“我”拄着竹杖倾听江涛声。我时常为身不由己而深深遗憾，何时能忘却为利禄功名奔走钻营？夜将尽，风静水波平。一叶小舟从此去，寄身江海了此残生。</a:t>
            </a:r>
          </a:p>
        </p:txBody>
      </p:sp>
    </p:spTree>
    <p:extLst>
      <p:ext uri="{BB962C8B-B14F-4D97-AF65-F5344CB8AC3E}">
        <p14:creationId xmlns:p14="http://schemas.microsoft.com/office/powerpoint/2010/main" xmlns="" val="369150443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800000" cy="8894743"/>
          </a:xfrm>
          <a:prstGeom prst="rect">
            <a:avLst/>
          </a:prstGeom>
          <a:noFill/>
        </p:spPr>
        <p:txBody>
          <a:bodyPr wrap="square" rtlCol="0">
            <a:spAutoFit/>
          </a:bodyPr>
          <a:lstStyle/>
          <a:p>
            <a:pPr algn="ctr">
              <a:lnSpc>
                <a:spcPct val="130000"/>
              </a:lnSpc>
            </a:pPr>
            <a:r>
              <a:rPr lang="en-US" altLang="zh-CN" sz="4000" b="1" dirty="0" smtClean="0">
                <a:solidFill>
                  <a:schemeClr val="tx1">
                    <a:lumMod val="50000"/>
                    <a:lumOff val="50000"/>
                  </a:schemeClr>
                </a:solidFill>
                <a:latin typeface="微软雅黑" pitchFamily="34" charset="-122"/>
                <a:ea typeface="微软雅黑" pitchFamily="34" charset="-122"/>
              </a:rPr>
              <a:t>【</a:t>
            </a:r>
            <a:r>
              <a:rPr lang="zh-CN" altLang="en-US" sz="4000" b="1" dirty="0" smtClean="0">
                <a:solidFill>
                  <a:schemeClr val="tx1">
                    <a:lumMod val="50000"/>
                    <a:lumOff val="50000"/>
                  </a:schemeClr>
                </a:solidFill>
                <a:latin typeface="微软雅黑" pitchFamily="34" charset="-122"/>
                <a:ea typeface="微软雅黑" pitchFamily="34" charset="-122"/>
              </a:rPr>
              <a:t>类</a:t>
            </a:r>
            <a:r>
              <a:rPr lang="zh-CN" altLang="en-US" sz="4000" b="1" dirty="0">
                <a:solidFill>
                  <a:schemeClr val="tx1">
                    <a:lumMod val="50000"/>
                    <a:lumOff val="50000"/>
                  </a:schemeClr>
                </a:solidFill>
                <a:latin typeface="微软雅黑" pitchFamily="34" charset="-122"/>
                <a:ea typeface="微软雅黑" pitchFamily="34" charset="-122"/>
              </a:rPr>
              <a:t>题指</a:t>
            </a:r>
            <a:r>
              <a:rPr lang="zh-CN" altLang="en-US" sz="4000" b="1" dirty="0" smtClean="0">
                <a:solidFill>
                  <a:schemeClr val="tx1">
                    <a:lumMod val="50000"/>
                    <a:lumOff val="50000"/>
                  </a:schemeClr>
                </a:solidFill>
                <a:latin typeface="微软雅黑" pitchFamily="34" charset="-122"/>
                <a:ea typeface="微软雅黑" pitchFamily="34" charset="-122"/>
              </a:rPr>
              <a:t>津</a:t>
            </a:r>
            <a:r>
              <a:rPr lang="en-US" altLang="zh-CN" sz="4000" b="1" dirty="0" smtClean="0">
                <a:solidFill>
                  <a:schemeClr val="tx1">
                    <a:lumMod val="50000"/>
                    <a:lumOff val="50000"/>
                  </a:schemeClr>
                </a:solidFill>
                <a:latin typeface="微软雅黑" pitchFamily="34" charset="-122"/>
                <a:ea typeface="微软雅黑" pitchFamily="34" charset="-122"/>
              </a:rPr>
              <a:t>】</a:t>
            </a:r>
            <a:endParaRPr lang="zh-CN" altLang="en-US" sz="4000" b="1" dirty="0">
              <a:solidFill>
                <a:schemeClr val="tx1">
                  <a:lumMod val="50000"/>
                  <a:lumOff val="50000"/>
                </a:schemeClr>
              </a:solidFill>
              <a:latin typeface="微软雅黑" pitchFamily="34" charset="-122"/>
              <a:ea typeface="微软雅黑" pitchFamily="34" charset="-122"/>
            </a:endParaRP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设问方式</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 </a:t>
            </a:r>
            <a:r>
              <a:rPr lang="zh-CN" altLang="en-US" sz="4000" dirty="0">
                <a:solidFill>
                  <a:schemeClr val="tx1">
                    <a:lumMod val="50000"/>
                    <a:lumOff val="50000"/>
                  </a:schemeClr>
                </a:solidFill>
                <a:latin typeface="微软雅黑" pitchFamily="34" charset="-122"/>
                <a:ea typeface="微软雅黑" pitchFamily="34" charset="-122"/>
              </a:rPr>
              <a:t>这首诗</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词</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塑造了一个怎样的诗人</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主人公</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形象？试加以分析。</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 </a:t>
            </a:r>
            <a:r>
              <a:rPr lang="zh-CN" altLang="en-US" sz="4000" dirty="0">
                <a:solidFill>
                  <a:schemeClr val="tx1">
                    <a:lumMod val="50000"/>
                    <a:lumOff val="50000"/>
                  </a:schemeClr>
                </a:solidFill>
                <a:latin typeface="微软雅黑" pitchFamily="34" charset="-122"/>
                <a:ea typeface="微软雅黑" pitchFamily="34" charset="-122"/>
              </a:rPr>
              <a:t>诗</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词</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中的人物形象具有怎样的特点？试加以概括</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或分析</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3. </a:t>
            </a:r>
            <a:r>
              <a:rPr lang="zh-CN" altLang="en-US" sz="4000" dirty="0">
                <a:solidFill>
                  <a:schemeClr val="tx1">
                    <a:lumMod val="50000"/>
                    <a:lumOff val="50000"/>
                  </a:schemeClr>
                </a:solidFill>
                <a:latin typeface="微软雅黑" pitchFamily="34" charset="-122"/>
                <a:ea typeface="微软雅黑" pitchFamily="34" charset="-122"/>
              </a:rPr>
              <a:t>请简要概括</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或分析</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诗</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词</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中诗人</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作者</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的形象特点。</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答题步骤</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 </a:t>
            </a:r>
            <a:r>
              <a:rPr lang="zh-CN" altLang="en-US" sz="4000" dirty="0">
                <a:solidFill>
                  <a:schemeClr val="tx1">
                    <a:lumMod val="50000"/>
                    <a:lumOff val="50000"/>
                  </a:schemeClr>
                </a:solidFill>
                <a:latin typeface="微软雅黑" pitchFamily="34" charset="-122"/>
                <a:ea typeface="微软雅黑" pitchFamily="34" charset="-122"/>
              </a:rPr>
              <a:t>审清题干要求，确定答题步骤。</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 </a:t>
            </a:r>
            <a:r>
              <a:rPr lang="zh-CN" altLang="en-US" sz="4000" dirty="0">
                <a:solidFill>
                  <a:schemeClr val="tx1">
                    <a:lumMod val="50000"/>
                    <a:lumOff val="50000"/>
                  </a:schemeClr>
                </a:solidFill>
                <a:latin typeface="微软雅黑" pitchFamily="34" charset="-122"/>
                <a:ea typeface="微软雅黑" pitchFamily="34" charset="-122"/>
              </a:rPr>
              <a:t>明确指出是什么形象，概括人物形象的特征。</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组织语言的格式一般为“思想性格特征＋人物身份”</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步骤</a:t>
            </a:r>
            <a:r>
              <a:rPr lang="en-US" altLang="zh-CN" sz="4000" dirty="0">
                <a:solidFill>
                  <a:schemeClr val="tx1">
                    <a:lumMod val="50000"/>
                    <a:lumOff val="50000"/>
                  </a:schemeClr>
                </a:solidFill>
                <a:latin typeface="微软雅黑" pitchFamily="34" charset="-122"/>
                <a:ea typeface="微软雅黑" pitchFamily="34" charset="-122"/>
              </a:rPr>
              <a:t>1)</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3. </a:t>
            </a:r>
            <a:r>
              <a:rPr lang="zh-CN" altLang="en-US" sz="4000" dirty="0">
                <a:solidFill>
                  <a:schemeClr val="tx1">
                    <a:lumMod val="50000"/>
                    <a:lumOff val="50000"/>
                  </a:schemeClr>
                </a:solidFill>
                <a:latin typeface="微软雅黑" pitchFamily="34" charset="-122"/>
                <a:ea typeface="微软雅黑" pitchFamily="34" charset="-122"/>
              </a:rPr>
              <a:t>结合诗作分点说明、概括。</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步骤</a:t>
            </a:r>
            <a:r>
              <a:rPr lang="en-US" altLang="zh-CN" sz="4000" dirty="0">
                <a:solidFill>
                  <a:schemeClr val="tx1">
                    <a:lumMod val="50000"/>
                    <a:lumOff val="50000"/>
                  </a:schemeClr>
                </a:solidFill>
                <a:latin typeface="微软雅黑" pitchFamily="34" charset="-122"/>
                <a:ea typeface="微软雅黑" pitchFamily="34" charset="-122"/>
              </a:rPr>
              <a:t>2)</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4. </a:t>
            </a:r>
            <a:r>
              <a:rPr lang="zh-CN" altLang="en-US" sz="4000" dirty="0">
                <a:solidFill>
                  <a:schemeClr val="tx1">
                    <a:lumMod val="50000"/>
                    <a:lumOff val="50000"/>
                  </a:schemeClr>
                </a:solidFill>
                <a:latin typeface="微软雅黑" pitchFamily="34" charset="-122"/>
                <a:ea typeface="微软雅黑" pitchFamily="34" charset="-122"/>
              </a:rPr>
              <a:t>概括形象的意义。</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分析诗人通过形象所寄寓的感情</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步骤</a:t>
            </a:r>
            <a:r>
              <a:rPr lang="en-US" altLang="zh-CN" sz="4000" dirty="0">
                <a:solidFill>
                  <a:schemeClr val="tx1">
                    <a:lumMod val="50000"/>
                    <a:lumOff val="50000"/>
                  </a:schemeClr>
                </a:solidFill>
                <a:latin typeface="微软雅黑" pitchFamily="34" charset="-122"/>
                <a:ea typeface="微软雅黑" pitchFamily="34" charset="-122"/>
              </a:rPr>
              <a:t>3)</a:t>
            </a:r>
          </a:p>
        </p:txBody>
      </p:sp>
    </p:spTree>
    <p:extLst>
      <p:ext uri="{BB962C8B-B14F-4D97-AF65-F5344CB8AC3E}">
        <p14:creationId xmlns:p14="http://schemas.microsoft.com/office/powerpoint/2010/main" xmlns="" val="178677090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800000" cy="6494085"/>
          </a:xfrm>
          <a:prstGeom prst="rect">
            <a:avLst/>
          </a:prstGeom>
          <a:noFill/>
        </p:spPr>
        <p:txBody>
          <a:bodyPr wrap="square" rtlCol="0">
            <a:spAutoFit/>
          </a:bodyPr>
          <a:lstStyle/>
          <a:p>
            <a:pPr>
              <a:lnSpc>
                <a:spcPct val="130000"/>
              </a:lnSpc>
            </a:pPr>
            <a:r>
              <a:rPr lang="zh-CN" altLang="en-US" sz="4000" dirty="0" smtClean="0">
                <a:solidFill>
                  <a:srgbClr val="EF8340"/>
                </a:solidFill>
                <a:latin typeface="微软雅黑" pitchFamily="34" charset="-122"/>
                <a:ea typeface="微软雅黑" pitchFamily="34" charset="-122"/>
              </a:rPr>
              <a:t>例</a:t>
            </a:r>
            <a:r>
              <a:rPr lang="en-US" altLang="zh-CN" sz="4000" dirty="0" smtClean="0">
                <a:solidFill>
                  <a:srgbClr val="EF8340"/>
                </a:solidFill>
                <a:latin typeface="微软雅黑" pitchFamily="34" charset="-122"/>
                <a:ea typeface="微软雅黑" pitchFamily="34" charset="-122"/>
              </a:rPr>
              <a:t>1  </a:t>
            </a:r>
            <a:r>
              <a:rPr lang="zh-CN" altLang="en-US" sz="4000" dirty="0" smtClean="0">
                <a:solidFill>
                  <a:schemeClr val="tx1">
                    <a:lumMod val="50000"/>
                    <a:lumOff val="50000"/>
                  </a:schemeClr>
                </a:solidFill>
                <a:latin typeface="微软雅黑" pitchFamily="34" charset="-122"/>
                <a:ea typeface="微软雅黑" pitchFamily="34" charset="-122"/>
              </a:rPr>
              <a:t>阅读</a:t>
            </a:r>
            <a:r>
              <a:rPr lang="zh-CN" altLang="en-US" sz="4000" dirty="0">
                <a:solidFill>
                  <a:schemeClr val="tx1">
                    <a:lumMod val="50000"/>
                    <a:lumOff val="50000"/>
                  </a:schemeClr>
                </a:solidFill>
                <a:latin typeface="微软雅黑" pitchFamily="34" charset="-122"/>
                <a:ea typeface="微软雅黑" pitchFamily="34" charset="-122"/>
              </a:rPr>
              <a:t>下面这首唐诗，回答问题。</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塞下曲六首</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其一</a:t>
            </a:r>
            <a:r>
              <a:rPr lang="en-US" altLang="zh-CN" sz="4000" dirty="0">
                <a:solidFill>
                  <a:schemeClr val="tx1">
                    <a:lumMod val="50000"/>
                    <a:lumOff val="50000"/>
                  </a:schemeClr>
                </a:solidFill>
                <a:latin typeface="微软雅黑" pitchFamily="34" charset="-122"/>
                <a:ea typeface="微软雅黑" pitchFamily="34" charset="-122"/>
              </a:rPr>
              <a:t>)</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李　白</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五月天山雪，无花只有寒。</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笛中闻折柳，春色未曾看。</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晓战随金鼓，宵眠抱玉鞍。</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愿将腰下剑，直为斩楼兰。</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分析诗中塑造的主人公的形象</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415869028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800000" cy="4015458"/>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思维轨迹</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题干的要求是“分析诗中塑造的主人公的形象”，意思是这首诗塑造了怎样的</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特点</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，什么</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形象类别，如隐者、游子、将士等</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形象，然后再结合诗句具体分析。</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参考答案</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这首诗塑造了为国杀敌的边关将士的形象，</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步骤</a:t>
            </a:r>
            <a:r>
              <a:rPr lang="en-US" altLang="zh-CN" sz="4000" dirty="0">
                <a:solidFill>
                  <a:schemeClr val="tx1">
                    <a:lumMod val="50000"/>
                    <a:lumOff val="50000"/>
                  </a:schemeClr>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通过对边关将士在恶劣环境中不畏艰苦、早起晚睡、为国杀敌场景的描写，</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步骤</a:t>
            </a:r>
            <a:r>
              <a:rPr lang="en-US" altLang="zh-CN" sz="4000" dirty="0">
                <a:solidFill>
                  <a:schemeClr val="tx1">
                    <a:lumMod val="50000"/>
                    <a:lumOff val="50000"/>
                  </a:schemeClr>
                </a:solidFill>
                <a:latin typeface="微软雅黑" pitchFamily="34" charset="-122"/>
                <a:ea typeface="微软雅黑" pitchFamily="34" charset="-122"/>
              </a:rPr>
              <a:t>2)</a:t>
            </a:r>
            <a:r>
              <a:rPr lang="zh-CN" altLang="en-US" sz="4000" dirty="0">
                <a:solidFill>
                  <a:schemeClr val="tx1">
                    <a:lumMod val="50000"/>
                    <a:lumOff val="50000"/>
                  </a:schemeClr>
                </a:solidFill>
                <a:latin typeface="微软雅黑" pitchFamily="34" charset="-122"/>
                <a:ea typeface="微软雅黑" pitchFamily="34" charset="-122"/>
              </a:rPr>
              <a:t>表达了诗人对边关将士的赞美之情，诗人希望像边关将士那样报效祖国、建功立业。</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步骤</a:t>
            </a:r>
            <a:r>
              <a:rPr lang="en-US" altLang="zh-CN" sz="4000" dirty="0">
                <a:solidFill>
                  <a:schemeClr val="tx1">
                    <a:lumMod val="50000"/>
                    <a:lumOff val="50000"/>
                  </a:schemeClr>
                </a:solidFill>
                <a:latin typeface="微软雅黑" pitchFamily="34" charset="-122"/>
                <a:ea typeface="微软雅黑" pitchFamily="34" charset="-122"/>
              </a:rPr>
              <a:t>3)</a:t>
            </a:r>
          </a:p>
        </p:txBody>
      </p:sp>
    </p:spTree>
    <p:extLst>
      <p:ext uri="{BB962C8B-B14F-4D97-AF65-F5344CB8AC3E}">
        <p14:creationId xmlns:p14="http://schemas.microsoft.com/office/powerpoint/2010/main" xmlns="" val="25034598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800000" cy="8816773"/>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针对训练</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rgbClr val="EF8340"/>
                </a:solidFill>
                <a:latin typeface="微软雅黑" pitchFamily="34" charset="-122"/>
                <a:ea typeface="微软雅黑" pitchFamily="34" charset="-122"/>
              </a:rPr>
              <a:t>3. </a:t>
            </a:r>
            <a:r>
              <a:rPr lang="zh-CN" altLang="en-US" sz="4000" dirty="0">
                <a:solidFill>
                  <a:schemeClr val="tx1">
                    <a:lumMod val="50000"/>
                    <a:lumOff val="50000"/>
                  </a:schemeClr>
                </a:solidFill>
                <a:latin typeface="微软雅黑" pitchFamily="34" charset="-122"/>
                <a:ea typeface="微软雅黑" pitchFamily="34" charset="-122"/>
              </a:rPr>
              <a:t>阅读下面这首宋诗，完成后面的题目。 </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竹轩诗兴</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张　镃</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柴门风卷却吹开，狭径初成竹旋栽。</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梢影细从茶碗入，叶声轻逐篆</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注</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烟来。</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暑天倦卧星穿过，冬昼闲吟雪压摧。</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预想此时应更好，莫移墙下一株梅。</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注</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篆：盘香。因盘香曲绕如篆文，故称。</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请结合全诗，简要分析诗人的形象。</a:t>
            </a:r>
            <a:r>
              <a:rPr lang="en-US" altLang="zh-CN" sz="4000" dirty="0">
                <a:solidFill>
                  <a:schemeClr val="tx1">
                    <a:lumMod val="50000"/>
                    <a:lumOff val="50000"/>
                  </a:schemeClr>
                </a:solidFill>
                <a:latin typeface="微软雅黑" pitchFamily="34" charset="-122"/>
                <a:ea typeface="微软雅黑" pitchFamily="34" charset="-122"/>
              </a:rPr>
              <a:t>(6</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p:txBody>
      </p:sp>
    </p:spTree>
    <p:extLst>
      <p:ext uri="{BB962C8B-B14F-4D97-AF65-F5344CB8AC3E}">
        <p14:creationId xmlns:p14="http://schemas.microsoft.com/office/powerpoint/2010/main" xmlns="" val="221525325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1987481" y="2991924"/>
            <a:ext cx="19835720" cy="839325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987481" y="2988742"/>
            <a:ext cx="19931202" cy="7944291"/>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塑造了闲适、洒脱、高雅的诗人形象。</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步骤</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通过对“竹轩”“柴门”“狭径”等简朴清幽的生活环境的描写，表现了诗人日常生活的闲适自得；“倦卧”“闲吟”等反映了诗人洒脱的生活态度；“竹”“雪”“梅”等意象表现出诗人高雅的人生志趣。</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步骤</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从题干可知，人物的身份是诗人；从“竹轩”“柴门”和“狭径”等词可见诗人生活简朴；从“茶碗”“篆烟”等生活用具可以看出诗人生活闲适；从“倦卧”和“闲吟”的行为及“预想”冬天景象“更好”和“莫移”“梅”的心理，可以看出诗人的生活闲适、洒脱；从“竹”“雪”“梅”等意象，可以看出诗人高雅的人生志趣。</a:t>
            </a:r>
          </a:p>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读懂诗歌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柴门被风吹开，小径才刚被辟开，竹子也才刚栽上。竹梢的影子追随茶碗细细地落在轩中，竹叶的声响追随篆烟轻轻地飘来。暑天倦卧，可以看到星星从修竹的上面穿过；冬天闲来吟诗，可以看到白雪压弯竹枝的景象。 设想这儿的冬季的景象一定更好，请不要移走墙下那一株梅花。</a:t>
            </a:r>
          </a:p>
        </p:txBody>
      </p:sp>
    </p:spTree>
    <p:extLst>
      <p:ext uri="{BB962C8B-B14F-4D97-AF65-F5344CB8AC3E}">
        <p14:creationId xmlns:p14="http://schemas.microsoft.com/office/powerpoint/2010/main" xmlns="" val="340458965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47" name="矩形 46"/>
          <p:cNvSpPr/>
          <p:nvPr/>
        </p:nvSpPr>
        <p:spPr>
          <a:xfrm>
            <a:off x="2249964" y="2952868"/>
            <a:ext cx="2339102" cy="707886"/>
          </a:xfrm>
          <a:prstGeom prst="rect">
            <a:avLst/>
          </a:prstGeom>
        </p:spPr>
        <p:txBody>
          <a:bodyPr wrap="none">
            <a:spAutoFit/>
          </a:bodyPr>
          <a:lstStyle/>
          <a:p>
            <a:r>
              <a:rPr lang="zh-CN" altLang="en-US" sz="4000" spc="200" dirty="0">
                <a:solidFill>
                  <a:schemeClr val="bg1"/>
                </a:solidFill>
                <a:latin typeface="微软雅黑" pitchFamily="34" charset="-122"/>
                <a:ea typeface="微软雅黑" pitchFamily="34" charset="-122"/>
              </a:rPr>
              <a:t>考点精讲</a:t>
            </a:r>
          </a:p>
        </p:txBody>
      </p:sp>
      <p:sp>
        <p:nvSpPr>
          <p:cNvPr id="11" name="TextBox 68"/>
          <p:cNvSpPr txBox="1"/>
          <p:nvPr/>
        </p:nvSpPr>
        <p:spPr>
          <a:xfrm>
            <a:off x="1999715" y="2916984"/>
            <a:ext cx="19788725" cy="7294305"/>
          </a:xfrm>
          <a:prstGeom prst="rect">
            <a:avLst/>
          </a:prstGeom>
          <a:noFill/>
        </p:spPr>
        <p:txBody>
          <a:bodyPr wrap="square" rtlCol="0">
            <a:spAutoFit/>
          </a:bodyPr>
          <a:lstStyle/>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类型二　景物形象</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包含意象、意境</a:t>
            </a:r>
            <a:r>
              <a:rPr lang="en-US" altLang="zh-CN" sz="4000" dirty="0" smtClean="0">
                <a:solidFill>
                  <a:schemeClr val="tx1">
                    <a:lumMod val="50000"/>
                    <a:lumOff val="50000"/>
                  </a:schemeClr>
                </a:solidFill>
                <a:latin typeface="微软雅黑" pitchFamily="34" charset="-122"/>
                <a:ea typeface="微软雅黑" pitchFamily="34" charset="-122"/>
              </a:rPr>
              <a:t>)</a:t>
            </a:r>
          </a:p>
          <a:p>
            <a:pPr algn="ctr">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smtClean="0">
                <a:solidFill>
                  <a:schemeClr val="tx1">
                    <a:lumMod val="50000"/>
                    <a:lumOff val="50000"/>
                  </a:schemeClr>
                </a:solidFill>
                <a:latin typeface="微软雅黑" pitchFamily="34" charset="-122"/>
                <a:ea typeface="微软雅黑" pitchFamily="34" charset="-122"/>
              </a:rPr>
              <a:t>知识储备</a:t>
            </a:r>
            <a:r>
              <a:rPr lang="en-US" altLang="zh-CN"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景物形象指写景诗或杂诗中的一般景物。抒情诗往往是借助客观物象</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山川草木等</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来表达主观感情的，这种承载主观感情的客观事物就是景物形象，即“意象”。如诗歌中的湖光山色、田园桑林、大漠孤城之类。写景时，作者常常挑选特定的景物，并用带有浓郁的个人感情色彩的词去修饰这些景物。如马致远的</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天净沙</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秋思</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枯藤老树昏鸦，小桥流水人家，古道西风瘦马。夕阳西下，断肠人在天涯。”自然中有万般景象，因为作者有思乡之愁，所以他偏挑选“藤”“鸦”等景物；这些景物也有各种特征，而作者偏偏要用带有思乡之愁的词去修饰它们</a:t>
            </a:r>
            <a:r>
              <a:rPr lang="zh-CN" altLang="en-US" sz="4000" dirty="0" smtClean="0">
                <a:solidFill>
                  <a:schemeClr val="tx1">
                    <a:lumMod val="50000"/>
                    <a:lumOff val="50000"/>
                  </a:schemeClr>
                </a:solidFill>
                <a:latin typeface="微软雅黑" pitchFamily="34" charset="-122"/>
                <a:ea typeface="微软雅黑" pitchFamily="34" charset="-122"/>
              </a:rPr>
              <a:t>。</a:t>
            </a:r>
            <a:endParaRPr lang="en-US"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137207361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9694962"/>
          </a:xfrm>
          <a:prstGeom prst="rect">
            <a:avLst/>
          </a:prstGeom>
          <a:noFill/>
        </p:spPr>
        <p:txBody>
          <a:bodyPr wrap="square" rtlCol="0">
            <a:spAutoFit/>
          </a:bodyPr>
          <a:lstStyle/>
          <a:p>
            <a:pPr algn="just">
              <a:lnSpc>
                <a:spcPct val="130000"/>
              </a:lnSpc>
              <a:spcAft>
                <a:spcPts val="0"/>
              </a:spcAft>
            </a:pPr>
            <a:r>
              <a:rPr lang="zh-CN" altLang="en-US" sz="4000" dirty="0" smtClean="0">
                <a:solidFill>
                  <a:schemeClr val="tx1">
                    <a:lumMod val="50000"/>
                    <a:lumOff val="50000"/>
                  </a:schemeClr>
                </a:solidFill>
                <a:latin typeface="微软雅黑" pitchFamily="34" charset="-122"/>
                <a:ea typeface="微软雅黑" pitchFamily="34" charset="-122"/>
              </a:rPr>
              <a:t>意象</a:t>
            </a:r>
            <a:r>
              <a:rPr lang="zh-CN" altLang="en-US" sz="4000" dirty="0">
                <a:solidFill>
                  <a:schemeClr val="tx1">
                    <a:lumMod val="50000"/>
                    <a:lumOff val="50000"/>
                  </a:schemeClr>
                </a:solidFill>
                <a:latin typeface="微软雅黑" pitchFamily="34" charset="-122"/>
                <a:ea typeface="微软雅黑" pitchFamily="34" charset="-122"/>
              </a:rPr>
              <a:t>是指诗歌中熔铸了作者主观感情的客观物象，是作者内在的思想情感与外在的客观物象的统一，也就是“借景抒情”中的“景”或“托物言志”中的“物”。分析意象的特点，主要围绕以下两方面展开：</a:t>
            </a:r>
            <a:r>
              <a:rPr lang="en-US" altLang="zh-CN" sz="4000" dirty="0">
                <a:solidFill>
                  <a:schemeClr val="tx1">
                    <a:lumMod val="50000"/>
                    <a:lumOff val="50000"/>
                  </a:schemeClr>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要抓住描述该意象的关键性词语，一般为动词、形容词，把握其外在特征。要特别关注意象的时令色彩和冷暖色调，因为不同季节、不同色调所呈现出的特征，尤其是情感特征是不同的。</a:t>
            </a:r>
            <a:r>
              <a:rPr lang="en-US" altLang="zh-CN" sz="4000" dirty="0">
                <a:solidFill>
                  <a:schemeClr val="tx1">
                    <a:lumMod val="50000"/>
                    <a:lumOff val="50000"/>
                  </a:schemeClr>
                </a:solidFill>
                <a:latin typeface="微软雅黑" pitchFamily="34" charset="-122"/>
                <a:ea typeface="微软雅黑" pitchFamily="34" charset="-122"/>
              </a:rPr>
              <a:t>(2)</a:t>
            </a:r>
            <a:r>
              <a:rPr lang="zh-CN" altLang="en-US" sz="4000" dirty="0">
                <a:solidFill>
                  <a:schemeClr val="tx1">
                    <a:lumMod val="50000"/>
                    <a:lumOff val="50000"/>
                  </a:schemeClr>
                </a:solidFill>
                <a:latin typeface="微软雅黑" pitchFamily="34" charset="-122"/>
                <a:ea typeface="微软雅黑" pitchFamily="34" charset="-122"/>
              </a:rPr>
              <a:t>要抓住“物”与“志”“情”的契合点，由外在的形象特征深入挖掘其内在的品质特征。</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分析意象的作用，主要围绕以下几方面展开：</a:t>
            </a:r>
            <a:r>
              <a:rPr lang="en-US" altLang="zh-CN" sz="4000" dirty="0">
                <a:solidFill>
                  <a:schemeClr val="tx1">
                    <a:lumMod val="50000"/>
                    <a:lumOff val="50000"/>
                  </a:schemeClr>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渲染气氛、奠定基调等营造意境方面的作用。</a:t>
            </a:r>
            <a:r>
              <a:rPr lang="en-US" altLang="zh-CN" sz="4000" dirty="0">
                <a:solidFill>
                  <a:schemeClr val="tx1">
                    <a:lumMod val="50000"/>
                    <a:lumOff val="50000"/>
                  </a:schemeClr>
                </a:solidFill>
                <a:latin typeface="微软雅黑" pitchFamily="34" charset="-122"/>
                <a:ea typeface="微软雅黑" pitchFamily="34" charset="-122"/>
              </a:rPr>
              <a:t>(2)</a:t>
            </a:r>
            <a:r>
              <a:rPr lang="zh-CN" altLang="en-US" sz="4000" dirty="0">
                <a:solidFill>
                  <a:schemeClr val="tx1">
                    <a:lumMod val="50000"/>
                    <a:lumOff val="50000"/>
                  </a:schemeClr>
                </a:solidFill>
                <a:latin typeface="微软雅黑" pitchFamily="34" charset="-122"/>
                <a:ea typeface="微软雅黑" pitchFamily="34" charset="-122"/>
              </a:rPr>
              <a:t>提供环境或背景的作用。它通常表现为通过多个意象组成群，为人物的活动提供环境或背景。</a:t>
            </a:r>
            <a:r>
              <a:rPr lang="en-US" altLang="zh-CN" sz="4000" dirty="0">
                <a:solidFill>
                  <a:schemeClr val="tx1">
                    <a:lumMod val="50000"/>
                    <a:lumOff val="50000"/>
                  </a:schemeClr>
                </a:solidFill>
                <a:latin typeface="微软雅黑" pitchFamily="34" charset="-122"/>
                <a:ea typeface="微软雅黑" pitchFamily="34" charset="-122"/>
              </a:rPr>
              <a:t>(3)</a:t>
            </a:r>
            <a:r>
              <a:rPr lang="zh-CN" altLang="en-US" sz="4000" dirty="0">
                <a:solidFill>
                  <a:schemeClr val="tx1">
                    <a:lumMod val="50000"/>
                    <a:lumOff val="50000"/>
                  </a:schemeClr>
                </a:solidFill>
                <a:latin typeface="微软雅黑" pitchFamily="34" charset="-122"/>
                <a:ea typeface="微软雅黑" pitchFamily="34" charset="-122"/>
              </a:rPr>
              <a:t>表情达意方面的作用，这是最主要的。一些传统意象在表情达意上的作用往往是固定的，如“江中扁舟”“月落乌啼”传达出“诗人的羁旅之苦”，“空城落花”传达出“作者对国力衰微的哀叹”及“一腔的爱国情”。 意象在具体诗歌中的传达情感方面的作用，则由具体诗歌的内容来定</a:t>
            </a:r>
            <a:r>
              <a:rPr lang="zh-CN" altLang="en-US" sz="4000" dirty="0" smtClean="0">
                <a:solidFill>
                  <a:schemeClr val="tx1">
                    <a:lumMod val="50000"/>
                    <a:lumOff val="50000"/>
                  </a:schemeClr>
                </a:solidFill>
                <a:latin typeface="微软雅黑" pitchFamily="34" charset="-122"/>
                <a:ea typeface="微软雅黑" pitchFamily="34" charset="-122"/>
              </a:rPr>
              <a:t>。</a:t>
            </a:r>
            <a:endParaRPr lang="en-US"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330697288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4" name="矩形 13"/>
          <p:cNvSpPr/>
          <p:nvPr/>
        </p:nvSpPr>
        <p:spPr>
          <a:xfrm>
            <a:off x="2094638" y="3060750"/>
            <a:ext cx="19645450" cy="820891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106312" y="3060750"/>
            <a:ext cx="19716888" cy="5853910"/>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那些整天酣饮的酒徒一个个都受赏封侯，而自己只能做个闲散的江边渔翁。表达了对自己壮志未酬而只能隐居的无奈与牢骚。</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(2)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用来含蓄地表现对统治者的不屑以及愤慨不平。皇帝既置我于闲散，镜湖风月原本就属于闲散之人，又何必要你皇帝恩赐呢？再说，天地之大，何处容不下我一个闲散之人，谁又稀罕你皇帝的恩赐！</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鉴赏和评价诗歌思想内容以及其含意的能力。根据注解，贺知章归隐，玄宗诏赐镜湖一角，而在词人陆游看来镜湖风月原本就属于闲散之人，何必要你皇帝赏赐呢？这显然是词人向皇帝发牢骚，表达了一种对统治者的不满和愤激之情</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349321547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9616992"/>
          </a:xfrm>
          <a:prstGeom prst="rect">
            <a:avLst/>
          </a:prstGeom>
          <a:noFill/>
        </p:spPr>
        <p:txBody>
          <a:bodyPr wrap="square" rtlCol="0">
            <a:spAutoFit/>
          </a:bodyPr>
          <a:lstStyle/>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(4)</a:t>
            </a:r>
            <a:r>
              <a:rPr lang="zh-CN" altLang="en-US" sz="4000" dirty="0">
                <a:solidFill>
                  <a:schemeClr val="tx1">
                    <a:lumMod val="50000"/>
                    <a:lumOff val="50000"/>
                  </a:schemeClr>
                </a:solidFill>
                <a:latin typeface="微软雅黑" pitchFamily="34" charset="-122"/>
                <a:ea typeface="微软雅黑" pitchFamily="34" charset="-122"/>
              </a:rPr>
              <a:t>衬托人物节操或性格的作用，多表现在咏物诗中。</a:t>
            </a:r>
            <a:r>
              <a:rPr lang="en-US" altLang="zh-CN" sz="4000" dirty="0">
                <a:solidFill>
                  <a:schemeClr val="tx1">
                    <a:lumMod val="50000"/>
                    <a:lumOff val="50000"/>
                  </a:schemeClr>
                </a:solidFill>
                <a:latin typeface="微软雅黑" pitchFamily="34" charset="-122"/>
                <a:ea typeface="微软雅黑" pitchFamily="34" charset="-122"/>
              </a:rPr>
              <a:t>(5)</a:t>
            </a:r>
            <a:r>
              <a:rPr lang="zh-CN" altLang="en-US" sz="4000" dirty="0">
                <a:solidFill>
                  <a:schemeClr val="tx1">
                    <a:lumMod val="50000"/>
                    <a:lumOff val="50000"/>
                  </a:schemeClr>
                </a:solidFill>
                <a:latin typeface="微软雅黑" pitchFamily="34" charset="-122"/>
                <a:ea typeface="微软雅黑" pitchFamily="34" charset="-122"/>
              </a:rPr>
              <a:t>结构上的线索作用。有的意象则贯穿始终，是诗歌的线索。</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意境，通俗地讲，就是诗歌中所有意象的“总和”。概括诗歌的意境，常用这样一些术语，如：动</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活泼、热烈、繁华、喧闹</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、静</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恬静、幽静、宁静、静谧、恬淡</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、悲</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悲凉、悲壮、孤寂、清冷、凄凉、萧瑟、孤清</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、壮</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壮阔、壮丽、空旷、慷慨、雄浑</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、美</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优美、明丽、雅致、清新、自然、质朴、含蓄、飘逸</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意境的范围比较大，通常指整首诗，或几句诗，或一句诗所营造的境界；而意象只不过是构成诗歌意境的一些具体的、细小的单位。意境好比一座完整的建筑，意象只是构成这个建筑的一些砖石。如马致远</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天净沙</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秋思</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中的“枯藤老树昏鸦，小桥流水人家”两句，枯藤、老树、昏鸦、小桥、流水、人家这些事物就是诗中的意象，这些意象组合在一起，就构成了具有阴凉气氛和灰暗色彩的悲凉意境。意象是具体的事物，意境是由具体的事物组成的整体环境和感情的结合，情中有景，景中有情，情景交融</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169774361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9694962"/>
          </a:xfrm>
          <a:prstGeom prst="rect">
            <a:avLst/>
          </a:prstGeom>
          <a:noFill/>
        </p:spPr>
        <p:txBody>
          <a:bodyPr wrap="square" rtlCol="0">
            <a:spAutoFit/>
          </a:bodyPr>
          <a:lstStyle/>
          <a:p>
            <a:pPr algn="just">
              <a:lnSpc>
                <a:spcPct val="130000"/>
              </a:lnSpc>
              <a:spcAft>
                <a:spcPts val="0"/>
              </a:spcAft>
            </a:pPr>
            <a:r>
              <a:rPr lang="en-US" altLang="zh-CN" sz="4000" b="1" dirty="0">
                <a:solidFill>
                  <a:schemeClr val="tx1">
                    <a:lumMod val="50000"/>
                    <a:lumOff val="50000"/>
                  </a:schemeClr>
                </a:solidFill>
                <a:latin typeface="微软雅黑" pitchFamily="34" charset="-122"/>
                <a:ea typeface="微软雅黑" pitchFamily="34" charset="-122"/>
              </a:rPr>
              <a:t>【</a:t>
            </a:r>
            <a:r>
              <a:rPr lang="zh-CN" altLang="en-US" sz="4000" b="1" dirty="0">
                <a:solidFill>
                  <a:schemeClr val="tx1">
                    <a:lumMod val="50000"/>
                    <a:lumOff val="50000"/>
                  </a:schemeClr>
                </a:solidFill>
                <a:latin typeface="微软雅黑" pitchFamily="34" charset="-122"/>
                <a:ea typeface="微软雅黑" pitchFamily="34" charset="-122"/>
              </a:rPr>
              <a:t>针对训练</a:t>
            </a:r>
            <a:r>
              <a:rPr lang="en-US" altLang="zh-CN" sz="4000" b="1" dirty="0">
                <a:solidFill>
                  <a:schemeClr val="tx1">
                    <a:lumMod val="50000"/>
                    <a:lumOff val="50000"/>
                  </a:schemeClr>
                </a:solidFill>
                <a:latin typeface="微软雅黑" pitchFamily="34" charset="-122"/>
                <a:ea typeface="微软雅黑" pitchFamily="34" charset="-122"/>
              </a:rPr>
              <a:t>】</a:t>
            </a:r>
          </a:p>
          <a:p>
            <a:pPr algn="just">
              <a:lnSpc>
                <a:spcPct val="130000"/>
              </a:lnSpc>
              <a:spcAft>
                <a:spcPts val="0"/>
              </a:spcAft>
            </a:pPr>
            <a:r>
              <a:rPr lang="en-US" altLang="zh-CN" sz="4000" dirty="0" smtClean="0">
                <a:solidFill>
                  <a:srgbClr val="EF8340"/>
                </a:solidFill>
                <a:latin typeface="微软雅黑" pitchFamily="34" charset="-122"/>
                <a:ea typeface="微软雅黑" pitchFamily="34" charset="-122"/>
              </a:rPr>
              <a:t>4. </a:t>
            </a:r>
            <a:r>
              <a:rPr lang="zh-CN" altLang="en-US" sz="4000" dirty="0" smtClean="0">
                <a:solidFill>
                  <a:schemeClr val="tx1">
                    <a:lumMod val="50000"/>
                    <a:lumOff val="50000"/>
                  </a:schemeClr>
                </a:solidFill>
                <a:latin typeface="微软雅黑" pitchFamily="34" charset="-122"/>
                <a:ea typeface="微软雅黑" pitchFamily="34" charset="-122"/>
              </a:rPr>
              <a:t>阅读</a:t>
            </a:r>
            <a:r>
              <a:rPr lang="zh-CN" altLang="en-US" sz="4000" dirty="0">
                <a:solidFill>
                  <a:schemeClr val="tx1">
                    <a:lumMod val="50000"/>
                    <a:lumOff val="50000"/>
                  </a:schemeClr>
                </a:solidFill>
                <a:latin typeface="微软雅黑" pitchFamily="34" charset="-122"/>
                <a:ea typeface="微软雅黑" pitchFamily="34" charset="-122"/>
              </a:rPr>
              <a:t>下面一首宋词，完成后面的题目。 </a:t>
            </a:r>
          </a:p>
          <a:p>
            <a:pPr algn="ct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水调歌头</a:t>
            </a:r>
          </a:p>
          <a:p>
            <a:pPr algn="ct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壬子三山被召，陈端仁给事饮饯席上作</a:t>
            </a:r>
            <a:r>
              <a:rPr lang="zh-CN" altLang="en-US" sz="4000" baseline="30000" dirty="0">
                <a:solidFill>
                  <a:schemeClr val="tx1">
                    <a:lumMod val="50000"/>
                    <a:lumOff val="50000"/>
                  </a:schemeClr>
                </a:solidFill>
                <a:latin typeface="微软雅黑" pitchFamily="34" charset="-122"/>
                <a:ea typeface="微软雅黑" pitchFamily="34" charset="-122"/>
              </a:rPr>
              <a:t>①</a:t>
            </a:r>
          </a:p>
          <a:p>
            <a:pPr algn="ct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辛弃疾</a:t>
            </a:r>
          </a:p>
          <a:p>
            <a:pPr algn="ct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长恨复长恨，裁作短歌行。何人为我楚舞，听我楚狂声？余既滋兰九畹，又树蕙之百亩，秋菊更餐英</a:t>
            </a:r>
            <a:r>
              <a:rPr lang="zh-CN" altLang="en-US" sz="4000" baseline="30000" dirty="0">
                <a:solidFill>
                  <a:schemeClr val="tx1">
                    <a:lumMod val="50000"/>
                    <a:lumOff val="50000"/>
                  </a:schemeClr>
                </a:solidFill>
                <a:latin typeface="微软雅黑" pitchFamily="34" charset="-122"/>
                <a:ea typeface="微软雅黑" pitchFamily="34" charset="-122"/>
              </a:rPr>
              <a:t>②</a:t>
            </a:r>
            <a:r>
              <a:rPr lang="zh-CN" altLang="en-US" sz="4000" dirty="0">
                <a:solidFill>
                  <a:schemeClr val="tx1">
                    <a:lumMod val="50000"/>
                    <a:lumOff val="50000"/>
                  </a:schemeClr>
                </a:solidFill>
                <a:latin typeface="微软雅黑" pitchFamily="34" charset="-122"/>
                <a:ea typeface="微软雅黑" pitchFamily="34" charset="-122"/>
              </a:rPr>
              <a:t>。门外沧浪水，可以濯吾缨。　　一杯酒，问何似，身后名？人间万事，毫发常重泰山轻。悲莫悲生离别，乐莫乐新相识，儿女古今情。富贵非吾事，归与白鸥盟。</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注</a:t>
            </a:r>
            <a:r>
              <a:rPr lang="en-US" altLang="zh-CN" sz="4000" dirty="0">
                <a:solidFill>
                  <a:schemeClr val="tx1">
                    <a:lumMod val="50000"/>
                    <a:lumOff val="50000"/>
                  </a:schemeClr>
                </a:solidFill>
                <a:latin typeface="微软雅黑" pitchFamily="34" charset="-122"/>
                <a:ea typeface="微软雅黑" pitchFamily="34" charset="-122"/>
              </a:rPr>
              <a:t>] ①</a:t>
            </a:r>
            <a:r>
              <a:rPr lang="zh-CN" altLang="en-US" sz="4000" dirty="0">
                <a:solidFill>
                  <a:schemeClr val="tx1">
                    <a:lumMod val="50000"/>
                    <a:lumOff val="50000"/>
                  </a:schemeClr>
                </a:solidFill>
                <a:latin typeface="微软雅黑" pitchFamily="34" charset="-122"/>
                <a:ea typeface="微软雅黑" pitchFamily="34" charset="-122"/>
              </a:rPr>
              <a:t>绍熙三年</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壬子</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，辛弃疾奉诏赴临安，在陈端仁的饯行席上赋此词。②“余既”三句出自</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离骚</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：“余既滋兰之九畹兮，又树蕙之百亩”“朝饮木兰之坠露兮，夕餐秋菊之落英”。</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概括“兰”“蕙”“菊”三种意象的共同内涵。</a:t>
            </a:r>
            <a:r>
              <a:rPr lang="en-US" altLang="zh-CN" sz="4000" dirty="0">
                <a:solidFill>
                  <a:schemeClr val="tx1">
                    <a:lumMod val="50000"/>
                    <a:lumOff val="50000"/>
                  </a:schemeClr>
                </a:solidFill>
                <a:latin typeface="微软雅黑" pitchFamily="34" charset="-122"/>
                <a:ea typeface="微软雅黑" pitchFamily="34" charset="-122"/>
              </a:rPr>
              <a:t>(2</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smtClean="0">
                <a:solidFill>
                  <a:schemeClr val="tx1">
                    <a:lumMod val="50000"/>
                    <a:lumOff val="50000"/>
                  </a:schemeClr>
                </a:solidFill>
                <a:latin typeface="微软雅黑" pitchFamily="34" charset="-122"/>
                <a:ea typeface="微软雅黑" pitchFamily="34" charset="-122"/>
              </a:rPr>
              <a:t>)</a:t>
            </a:r>
            <a:endParaRPr lang="en-US"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50096831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1987481" y="2991924"/>
            <a:ext cx="19835720" cy="839325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987481" y="2988742"/>
            <a:ext cx="19931202" cy="7224094"/>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兰、蕙、菊都是花草，在词中都用来象征词人高尚、纯洁的品格和节操。</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本题考查对古诗词中常见意象内涵的理解的能力。答此题既要读懂词的意思，又要注意注释中的暗示性的信息，还要联系所学过的屈原的</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离骚</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中大量运用“香草美人”的手法</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用各种香草来象征自己高洁的情操与品德</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读懂诗歌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我有无尽的悲痛，把它“裁作短歌行”。什么人能为我跳楚舞，听我吟唱像“楚狂”接舆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春秋时期楚国著名的隐士</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一样的狂歌？我有像屈原一样的志向和情操，我也像屈原一样不随波逐流，不与投降派同流合污、沆瀣一气。门外的沧浪水，可以洗我的帽缨。我喝下一杯酒，和张翰多么相似，还要那“身后”的虚名干什么？人间的很多事情，细小的事情往往重要，重大的事情往往不重要。恨别、乐交乃古往今来人之常情，追求富贵不是我的事情，我愿归隐，与鸥鸟为友。</a:t>
            </a:r>
          </a:p>
        </p:txBody>
      </p:sp>
    </p:spTree>
    <p:extLst>
      <p:ext uri="{BB962C8B-B14F-4D97-AF65-F5344CB8AC3E}">
        <p14:creationId xmlns:p14="http://schemas.microsoft.com/office/powerpoint/2010/main" xmlns="" val="261577642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7294305"/>
          </a:xfrm>
          <a:prstGeom prst="rect">
            <a:avLst/>
          </a:prstGeom>
          <a:noFill/>
        </p:spPr>
        <p:txBody>
          <a:bodyPr wrap="square" rtlCol="0">
            <a:spAutoFit/>
          </a:bodyPr>
          <a:lstStyle/>
          <a:p>
            <a:pPr>
              <a:lnSpc>
                <a:spcPct val="130000"/>
              </a:lnSpc>
              <a:spcAft>
                <a:spcPts val="0"/>
              </a:spcAft>
            </a:pPr>
            <a:r>
              <a:rPr lang="en-US" altLang="zh-CN" sz="4000" dirty="0">
                <a:solidFill>
                  <a:srgbClr val="EF8340"/>
                </a:solidFill>
                <a:latin typeface="微软雅黑" pitchFamily="34" charset="-122"/>
                <a:ea typeface="微软雅黑" pitchFamily="34" charset="-122"/>
              </a:rPr>
              <a:t>5. </a:t>
            </a:r>
            <a:r>
              <a:rPr lang="zh-CN" altLang="en-US" sz="4000" dirty="0">
                <a:solidFill>
                  <a:schemeClr val="tx1">
                    <a:lumMod val="50000"/>
                    <a:lumOff val="50000"/>
                  </a:schemeClr>
                </a:solidFill>
                <a:latin typeface="微软雅黑" pitchFamily="34" charset="-122"/>
                <a:ea typeface="微软雅黑" pitchFamily="34" charset="-122"/>
              </a:rPr>
              <a:t>阅读下面的唐诗，完成题目。 </a:t>
            </a:r>
          </a:p>
          <a:p>
            <a:pPr algn="ct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度破讷沙</a:t>
            </a:r>
            <a:r>
              <a:rPr lang="zh-CN" altLang="en-US" sz="4000" baseline="30000" dirty="0">
                <a:solidFill>
                  <a:schemeClr val="tx1">
                    <a:lumMod val="50000"/>
                    <a:lumOff val="50000"/>
                  </a:schemeClr>
                </a:solidFill>
                <a:latin typeface="微软雅黑" pitchFamily="34" charset="-122"/>
                <a:ea typeface="微软雅黑" pitchFamily="34" charset="-122"/>
              </a:rPr>
              <a:t>①</a:t>
            </a:r>
            <a:r>
              <a:rPr lang="zh-CN" altLang="en-US" sz="4000" dirty="0">
                <a:solidFill>
                  <a:schemeClr val="tx1">
                    <a:lumMod val="50000"/>
                    <a:lumOff val="50000"/>
                  </a:schemeClr>
                </a:solidFill>
                <a:latin typeface="微软雅黑" pitchFamily="34" charset="-122"/>
                <a:ea typeface="微软雅黑" pitchFamily="34" charset="-122"/>
              </a:rPr>
              <a:t>二首</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其二</a:t>
            </a:r>
            <a:r>
              <a:rPr lang="en-US" altLang="zh-CN" sz="4000" dirty="0">
                <a:solidFill>
                  <a:schemeClr val="tx1">
                    <a:lumMod val="50000"/>
                    <a:lumOff val="50000"/>
                  </a:schemeClr>
                </a:solidFill>
                <a:latin typeface="微软雅黑" pitchFamily="34" charset="-122"/>
                <a:ea typeface="微软雅黑" pitchFamily="34" charset="-122"/>
              </a:rPr>
              <a:t>)</a:t>
            </a:r>
          </a:p>
          <a:p>
            <a:pPr algn="ct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李　益</a:t>
            </a:r>
          </a:p>
          <a:p>
            <a:pPr algn="ct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破讷沙头雁正飞</a:t>
            </a:r>
            <a:r>
              <a:rPr lang="zh-CN" altLang="en-US" sz="4000" dirty="0" smtClean="0">
                <a:solidFill>
                  <a:schemeClr val="tx1">
                    <a:lumMod val="50000"/>
                    <a:lumOff val="50000"/>
                  </a:schemeClr>
                </a:solidFill>
                <a:latin typeface="微软雅黑" pitchFamily="34" charset="-122"/>
                <a:ea typeface="微软雅黑" pitchFamily="34" charset="-122"/>
              </a:rPr>
              <a:t>，   鹈</a:t>
            </a:r>
            <a:r>
              <a:rPr lang="zh-CN" altLang="en-US" sz="4000" dirty="0">
                <a:solidFill>
                  <a:schemeClr val="tx1">
                    <a:lumMod val="50000"/>
                    <a:lumOff val="50000"/>
                  </a:schemeClr>
                </a:solidFill>
                <a:latin typeface="微软雅黑" pitchFamily="34" charset="-122"/>
                <a:ea typeface="微软雅黑" pitchFamily="34" charset="-122"/>
              </a:rPr>
              <a:t>泉</a:t>
            </a:r>
            <a:r>
              <a:rPr lang="zh-CN" altLang="en-US" sz="4000" baseline="30000" dirty="0">
                <a:solidFill>
                  <a:schemeClr val="tx1">
                    <a:lumMod val="50000"/>
                    <a:lumOff val="50000"/>
                  </a:schemeClr>
                </a:solidFill>
                <a:latin typeface="微软雅黑" pitchFamily="34" charset="-122"/>
                <a:ea typeface="微软雅黑" pitchFamily="34" charset="-122"/>
              </a:rPr>
              <a:t>②</a:t>
            </a:r>
            <a:r>
              <a:rPr lang="zh-CN" altLang="en-US" sz="4000" dirty="0">
                <a:solidFill>
                  <a:schemeClr val="tx1">
                    <a:lumMod val="50000"/>
                    <a:lumOff val="50000"/>
                  </a:schemeClr>
                </a:solidFill>
                <a:latin typeface="微软雅黑" pitchFamily="34" charset="-122"/>
                <a:ea typeface="微软雅黑" pitchFamily="34" charset="-122"/>
              </a:rPr>
              <a:t>上战初归。</a:t>
            </a:r>
          </a:p>
          <a:p>
            <a:pPr algn="ct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平明日出东南地， 满碛寒光生铁衣。</a:t>
            </a:r>
          </a:p>
          <a:p>
            <a:pPr>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注</a:t>
            </a:r>
            <a:r>
              <a:rPr lang="en-US" altLang="zh-CN" sz="4000" dirty="0">
                <a:solidFill>
                  <a:schemeClr val="tx1">
                    <a:lumMod val="50000"/>
                    <a:lumOff val="50000"/>
                  </a:schemeClr>
                </a:solidFill>
                <a:latin typeface="微软雅黑" pitchFamily="34" charset="-122"/>
                <a:ea typeface="微软雅黑" pitchFamily="34" charset="-122"/>
              </a:rPr>
              <a:t>] ①</a:t>
            </a:r>
            <a:r>
              <a:rPr lang="zh-CN" altLang="en-US" sz="4000" dirty="0">
                <a:solidFill>
                  <a:schemeClr val="tx1">
                    <a:lumMod val="50000"/>
                    <a:lumOff val="50000"/>
                  </a:schemeClr>
                </a:solidFill>
                <a:latin typeface="微软雅黑" pitchFamily="34" charset="-122"/>
                <a:ea typeface="微软雅黑" pitchFamily="34" charset="-122"/>
              </a:rPr>
              <a:t>破讷沙：沙漠名。</a:t>
            </a:r>
            <a:r>
              <a:rPr lang="zh-CN" altLang="en-US" sz="4000" dirty="0" smtClean="0">
                <a:solidFill>
                  <a:schemeClr val="tx1">
                    <a:lumMod val="50000"/>
                    <a:lumOff val="50000"/>
                  </a:schemeClr>
                </a:solidFill>
                <a:latin typeface="微软雅黑" pitchFamily="34" charset="-122"/>
                <a:ea typeface="微软雅黑" pitchFamily="34" charset="-122"/>
              </a:rPr>
              <a:t>②    鹈</a:t>
            </a:r>
            <a:r>
              <a:rPr lang="zh-CN" altLang="en-US" sz="4000" dirty="0">
                <a:solidFill>
                  <a:schemeClr val="tx1">
                    <a:lumMod val="50000"/>
                    <a:lumOff val="50000"/>
                  </a:schemeClr>
                </a:solidFill>
                <a:latin typeface="微软雅黑" pitchFamily="34" charset="-122"/>
                <a:ea typeface="微软雅黑" pitchFamily="34" charset="-122"/>
              </a:rPr>
              <a:t>泉：泉水名。</a:t>
            </a:r>
          </a:p>
          <a:p>
            <a:pP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请从意境营造的角度，赏析全诗。</a:t>
            </a:r>
            <a:r>
              <a:rPr lang="en-US" altLang="zh-CN" sz="4000" dirty="0">
                <a:solidFill>
                  <a:schemeClr val="tx1">
                    <a:lumMod val="50000"/>
                    <a:lumOff val="50000"/>
                  </a:schemeClr>
                </a:solidFill>
                <a:latin typeface="微软雅黑" pitchFamily="34" charset="-122"/>
                <a:ea typeface="微软雅黑" pitchFamily="34" charset="-122"/>
              </a:rPr>
              <a:t>(6</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p:txBody>
      </p:sp>
      <p:pic>
        <p:nvPicPr>
          <p:cNvPr id="4" name="图片 3"/>
          <p:cNvPicPr>
            <a:picLocks noChangeAspect="1"/>
          </p:cNvPicPr>
          <p:nvPr/>
        </p:nvPicPr>
        <p:blipFill>
          <a:blip r:embed="rId2" cstate="print"/>
          <a:stretch>
            <a:fillRect/>
          </a:stretch>
        </p:blipFill>
        <p:spPr>
          <a:xfrm>
            <a:off x="11691144" y="5509022"/>
            <a:ext cx="523875" cy="514350"/>
          </a:xfrm>
          <a:prstGeom prst="rect">
            <a:avLst/>
          </a:prstGeom>
        </p:spPr>
      </p:pic>
      <p:pic>
        <p:nvPicPr>
          <p:cNvPr id="9" name="图片 8"/>
          <p:cNvPicPr>
            <a:picLocks noChangeAspect="1"/>
          </p:cNvPicPr>
          <p:nvPr/>
        </p:nvPicPr>
        <p:blipFill>
          <a:blip r:embed="rId2" cstate="print"/>
          <a:stretch>
            <a:fillRect/>
          </a:stretch>
        </p:blipFill>
        <p:spPr>
          <a:xfrm>
            <a:off x="8209236" y="7093198"/>
            <a:ext cx="523875" cy="514350"/>
          </a:xfrm>
          <a:prstGeom prst="rect">
            <a:avLst/>
          </a:prstGeom>
        </p:spPr>
      </p:pic>
    </p:spTree>
    <p:extLst>
      <p:ext uri="{BB962C8B-B14F-4D97-AF65-F5344CB8AC3E}">
        <p14:creationId xmlns:p14="http://schemas.microsoft.com/office/powerpoint/2010/main" xmlns="" val="357869915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par>
                                <p:cTn id="8" presetID="10" presetClass="entr" presetSubtype="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10"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1987481" y="2991924"/>
            <a:ext cx="19835720" cy="839325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987481" y="2988742"/>
            <a:ext cx="19931202" cy="6503896"/>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全诗描绘了戍边将士战罢归来的图景。</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步骤</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前两句写大漠辽远、大雁高飞，既有胜利者的喜悦，也有征人的乡思；后两句写日出东南、铁衣生寒，既表现了壮阔背景下军容的整肃，也暗含了军旅生活的艰辛。</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步骤</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诗歌撷取极具边塞特色的含蕴丰富的意象，通过喜忧、暖冷、声色等的比照映衬，营造出雄健、壮美的意境，抒写了征人慷慨悲壮的情怀。</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步骤</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3)</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题干的要求是“请从意境营造的角度，赏析全诗”，意味着答题范围是全诗，需要答出全部步骤。</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读懂诗歌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在破讷沙头，大雁正在飞；在鹈泉上，战胜了敌军的将士们刚刚归来。一轮红日从东南方的地平线上喷薄而出；在广袤的沙漠上，战士的盔甲如银鳞一般，在日照下寒光闪闪。</a:t>
            </a:r>
          </a:p>
        </p:txBody>
      </p:sp>
    </p:spTree>
    <p:extLst>
      <p:ext uri="{BB962C8B-B14F-4D97-AF65-F5344CB8AC3E}">
        <p14:creationId xmlns:p14="http://schemas.microsoft.com/office/powerpoint/2010/main" xmlns="" val="34391834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8016554"/>
          </a:xfrm>
          <a:prstGeom prst="rect">
            <a:avLst/>
          </a:prstGeom>
          <a:noFill/>
        </p:spPr>
        <p:txBody>
          <a:bodyPr wrap="square" rtlCol="0">
            <a:spAutoFit/>
          </a:bodyPr>
          <a:lstStyle/>
          <a:p>
            <a:pPr algn="ctr">
              <a:lnSpc>
                <a:spcPct val="130000"/>
              </a:lnSpc>
              <a:spcAft>
                <a:spcPts val="0"/>
              </a:spcAft>
            </a:pPr>
            <a:r>
              <a:rPr lang="en-US" altLang="zh-CN" sz="4000" dirty="0" smtClean="0">
                <a:solidFill>
                  <a:schemeClr val="tx1">
                    <a:lumMod val="50000"/>
                    <a:lumOff val="50000"/>
                  </a:schemeClr>
                </a:solidFill>
                <a:latin typeface="微软雅黑" pitchFamily="34" charset="-122"/>
                <a:ea typeface="微软雅黑" pitchFamily="34" charset="-122"/>
              </a:rPr>
              <a:t>【</a:t>
            </a:r>
            <a:r>
              <a:rPr lang="zh-CN" altLang="en-US" sz="4000" dirty="0" smtClean="0">
                <a:solidFill>
                  <a:schemeClr val="tx1">
                    <a:lumMod val="50000"/>
                    <a:lumOff val="50000"/>
                  </a:schemeClr>
                </a:solidFill>
                <a:latin typeface="微软雅黑" pitchFamily="34" charset="-122"/>
                <a:ea typeface="微软雅黑" pitchFamily="34" charset="-122"/>
              </a:rPr>
              <a:t>类题指津</a:t>
            </a:r>
            <a:r>
              <a:rPr lang="en-US" altLang="zh-CN" sz="4000" dirty="0" smtClean="0">
                <a:solidFill>
                  <a:schemeClr val="tx1">
                    <a:lumMod val="50000"/>
                    <a:lumOff val="50000"/>
                  </a:schemeClr>
                </a:solidFill>
                <a:latin typeface="微软雅黑" pitchFamily="34" charset="-122"/>
                <a:ea typeface="微软雅黑" pitchFamily="34" charset="-122"/>
              </a:rPr>
              <a:t>】</a:t>
            </a:r>
          </a:p>
          <a:p>
            <a:pPr>
              <a:lnSpc>
                <a:spcPct val="130000"/>
              </a:lnSpc>
              <a:spcAft>
                <a:spcPts val="0"/>
              </a:spcAft>
            </a:pPr>
            <a:r>
              <a:rPr lang="en-US" altLang="zh-CN" sz="4000" dirty="0" smtClean="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设问方式</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1. </a:t>
            </a:r>
            <a:r>
              <a:rPr lang="zh-CN" altLang="en-US" sz="4000" dirty="0">
                <a:solidFill>
                  <a:schemeClr val="tx1">
                    <a:lumMod val="50000"/>
                    <a:lumOff val="50000"/>
                  </a:schemeClr>
                </a:solidFill>
                <a:latin typeface="微软雅黑" pitchFamily="34" charset="-122"/>
                <a:ea typeface="微软雅黑" pitchFamily="34" charset="-122"/>
              </a:rPr>
              <a:t>这首诗营造了一种怎样的意境氛围？表达了诗人什么样的思想感情？</a:t>
            </a:r>
          </a:p>
          <a:p>
            <a:pPr>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2. </a:t>
            </a:r>
            <a:r>
              <a:rPr lang="zh-CN" altLang="en-US" sz="4000" dirty="0">
                <a:solidFill>
                  <a:schemeClr val="tx1">
                    <a:lumMod val="50000"/>
                    <a:lumOff val="50000"/>
                  </a:schemeClr>
                </a:solidFill>
                <a:latin typeface="微软雅黑" pitchFamily="34" charset="-122"/>
                <a:ea typeface="微软雅黑" pitchFamily="34" charset="-122"/>
              </a:rPr>
              <a:t>这首诗为我们展示了一幅怎样的画面？达到了什么样的效果？</a:t>
            </a:r>
          </a:p>
          <a:p>
            <a:pPr>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3. </a:t>
            </a:r>
            <a:r>
              <a:rPr lang="zh-CN" altLang="en-US" sz="4000" dirty="0">
                <a:solidFill>
                  <a:schemeClr val="tx1">
                    <a:lumMod val="50000"/>
                    <a:lumOff val="50000"/>
                  </a:schemeClr>
                </a:solidFill>
                <a:latin typeface="微软雅黑" pitchFamily="34" charset="-122"/>
                <a:ea typeface="微软雅黑" pitchFamily="34" charset="-122"/>
              </a:rPr>
              <a:t>这首诗描写了什么样的景物？抒发了诗人怎样的情感？</a:t>
            </a:r>
          </a:p>
          <a:p>
            <a:pPr>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答题步骤</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1. </a:t>
            </a:r>
            <a:r>
              <a:rPr lang="zh-CN" altLang="en-US" sz="4000" dirty="0">
                <a:solidFill>
                  <a:schemeClr val="tx1">
                    <a:lumMod val="50000"/>
                    <a:lumOff val="50000"/>
                  </a:schemeClr>
                </a:solidFill>
                <a:latin typeface="微软雅黑" pitchFamily="34" charset="-122"/>
                <a:ea typeface="微软雅黑" pitchFamily="34" charset="-122"/>
              </a:rPr>
              <a:t>审清题干要求，确定答题步骤。</a:t>
            </a:r>
          </a:p>
          <a:p>
            <a:pPr>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2. </a:t>
            </a:r>
            <a:r>
              <a:rPr lang="zh-CN" altLang="en-US" sz="4000" dirty="0">
                <a:solidFill>
                  <a:schemeClr val="tx1">
                    <a:lumMod val="50000"/>
                    <a:lumOff val="50000"/>
                  </a:schemeClr>
                </a:solidFill>
                <a:latin typeface="微软雅黑" pitchFamily="34" charset="-122"/>
                <a:ea typeface="微软雅黑" pitchFamily="34" charset="-122"/>
              </a:rPr>
              <a:t>找出诗中的景物</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意象</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，概括景象</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意境</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的特点。</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步骤</a:t>
            </a:r>
            <a:r>
              <a:rPr lang="en-US" altLang="zh-CN" sz="4000" dirty="0">
                <a:solidFill>
                  <a:schemeClr val="tx1">
                    <a:lumMod val="50000"/>
                    <a:lumOff val="50000"/>
                  </a:schemeClr>
                </a:solidFill>
                <a:latin typeface="微软雅黑" pitchFamily="34" charset="-122"/>
                <a:ea typeface="微软雅黑" pitchFamily="34" charset="-122"/>
              </a:rPr>
              <a:t>1)</a:t>
            </a:r>
          </a:p>
          <a:p>
            <a:pPr>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3. </a:t>
            </a:r>
            <a:r>
              <a:rPr lang="zh-CN" altLang="en-US" sz="4000" dirty="0">
                <a:solidFill>
                  <a:schemeClr val="tx1">
                    <a:lumMod val="50000"/>
                    <a:lumOff val="50000"/>
                  </a:schemeClr>
                </a:solidFill>
                <a:latin typeface="微软雅黑" pitchFamily="34" charset="-122"/>
                <a:ea typeface="微软雅黑" pitchFamily="34" charset="-122"/>
              </a:rPr>
              <a:t>描摹诗歌图景，点明景物所营造的氛围特点。</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步骤</a:t>
            </a:r>
            <a:r>
              <a:rPr lang="en-US" altLang="zh-CN" sz="4000" dirty="0">
                <a:solidFill>
                  <a:schemeClr val="tx1">
                    <a:lumMod val="50000"/>
                    <a:lumOff val="50000"/>
                  </a:schemeClr>
                </a:solidFill>
                <a:latin typeface="微软雅黑" pitchFamily="34" charset="-122"/>
                <a:ea typeface="微软雅黑" pitchFamily="34" charset="-122"/>
              </a:rPr>
              <a:t>2)</a:t>
            </a:r>
          </a:p>
          <a:p>
            <a:pPr>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4. </a:t>
            </a:r>
            <a:r>
              <a:rPr lang="zh-CN" altLang="en-US" sz="4000" dirty="0">
                <a:solidFill>
                  <a:schemeClr val="tx1">
                    <a:lumMod val="50000"/>
                    <a:lumOff val="50000"/>
                  </a:schemeClr>
                </a:solidFill>
                <a:latin typeface="微软雅黑" pitchFamily="34" charset="-122"/>
                <a:ea typeface="微软雅黑" pitchFamily="34" charset="-122"/>
              </a:rPr>
              <a:t>剖析作者的情感。</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步骤</a:t>
            </a:r>
            <a:r>
              <a:rPr lang="en-US" altLang="zh-CN" sz="4000" dirty="0">
                <a:solidFill>
                  <a:schemeClr val="tx1">
                    <a:lumMod val="50000"/>
                    <a:lumOff val="50000"/>
                  </a:schemeClr>
                </a:solidFill>
                <a:latin typeface="微软雅黑" pitchFamily="34" charset="-122"/>
                <a:ea typeface="微软雅黑" pitchFamily="34" charset="-122"/>
              </a:rPr>
              <a:t>3)</a:t>
            </a:r>
          </a:p>
        </p:txBody>
      </p:sp>
    </p:spTree>
    <p:extLst>
      <p:ext uri="{BB962C8B-B14F-4D97-AF65-F5344CB8AC3E}">
        <p14:creationId xmlns:p14="http://schemas.microsoft.com/office/powerpoint/2010/main" xmlns="" val="429217140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6416115"/>
          </a:xfrm>
          <a:prstGeom prst="rect">
            <a:avLst/>
          </a:prstGeom>
          <a:noFill/>
        </p:spPr>
        <p:txBody>
          <a:bodyPr wrap="square" rtlCol="0">
            <a:spAutoFit/>
          </a:bodyPr>
          <a:lstStyle/>
          <a:p>
            <a:pP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阅读下面这首唐诗，回答问题。</a:t>
            </a:r>
          </a:p>
          <a:p>
            <a:pPr algn="ct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山居秋暝</a:t>
            </a:r>
          </a:p>
          <a:p>
            <a:pPr algn="ct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王　维</a:t>
            </a:r>
          </a:p>
          <a:p>
            <a:pPr algn="ct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空山新雨后，天气晚来秋。</a:t>
            </a:r>
          </a:p>
          <a:p>
            <a:pPr algn="ct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明月松间照，清泉石上流。</a:t>
            </a:r>
          </a:p>
          <a:p>
            <a:pPr algn="ct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竹喧归浣女，莲动下渔舟。</a:t>
            </a:r>
          </a:p>
          <a:p>
            <a:pPr algn="ct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随意春芳歇，王孙自可留。</a:t>
            </a:r>
          </a:p>
          <a:p>
            <a:pP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这首诗描写了怎样的画面？表达了什么感情</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336944428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5615896"/>
          </a:xfrm>
          <a:prstGeom prst="rect">
            <a:avLst/>
          </a:prstGeom>
          <a:noFill/>
        </p:spPr>
        <p:txBody>
          <a:bodyPr wrap="square" rtlCol="0">
            <a:spAutoFit/>
          </a:bodyPr>
          <a:lstStyle/>
          <a:p>
            <a:pPr>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思维轨迹</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题干的要求是“这首诗描写了怎样的画面”，意思是答出这首诗塑造了什么样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特点</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的画面，然后再结合诗句具体分析，这需要答出步骤</a:t>
            </a:r>
            <a:r>
              <a:rPr lang="en-US" altLang="zh-CN" sz="4000" dirty="0">
                <a:solidFill>
                  <a:schemeClr val="tx1">
                    <a:lumMod val="50000"/>
                    <a:lumOff val="50000"/>
                  </a:schemeClr>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和步骤</a:t>
            </a:r>
            <a:r>
              <a:rPr lang="en-US" altLang="zh-CN" sz="4000" dirty="0">
                <a:solidFill>
                  <a:schemeClr val="tx1">
                    <a:lumMod val="50000"/>
                    <a:lumOff val="50000"/>
                  </a:schemeClr>
                </a:solidFill>
                <a:latin typeface="微软雅黑" pitchFamily="34" charset="-122"/>
                <a:ea typeface="微软雅黑" pitchFamily="34" charset="-122"/>
              </a:rPr>
              <a:t>2</a:t>
            </a:r>
            <a:r>
              <a:rPr lang="zh-CN" altLang="en-US" sz="4000" dirty="0">
                <a:solidFill>
                  <a:schemeClr val="tx1">
                    <a:lumMod val="50000"/>
                    <a:lumOff val="50000"/>
                  </a:schemeClr>
                </a:solidFill>
                <a:latin typeface="微软雅黑" pitchFamily="34" charset="-122"/>
                <a:ea typeface="微软雅黑" pitchFamily="34" charset="-122"/>
              </a:rPr>
              <a:t>。“表达了什么感情？”则要求答出步骤</a:t>
            </a:r>
            <a:r>
              <a:rPr lang="en-US" altLang="zh-CN" sz="4000" dirty="0">
                <a:solidFill>
                  <a:schemeClr val="tx1">
                    <a:lumMod val="50000"/>
                    <a:lumOff val="50000"/>
                  </a:schemeClr>
                </a:solidFill>
                <a:latin typeface="微软雅黑" pitchFamily="34" charset="-122"/>
                <a:ea typeface="微软雅黑" pitchFamily="34" charset="-122"/>
              </a:rPr>
              <a:t>3</a:t>
            </a:r>
            <a:r>
              <a:rPr lang="zh-CN" altLang="en-US" sz="4000" dirty="0">
                <a:solidFill>
                  <a:schemeClr val="tx1">
                    <a:lumMod val="50000"/>
                    <a:lumOff val="50000"/>
                  </a:schemeClr>
                </a:solidFill>
                <a:latin typeface="微软雅黑" pitchFamily="34" charset="-122"/>
                <a:ea typeface="微软雅黑" pitchFamily="34" charset="-122"/>
              </a:rPr>
              <a:t>。</a:t>
            </a:r>
          </a:p>
          <a:p>
            <a:pPr>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参考答案</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诗歌描写了雨后清新、宁静的秋天山村晚景图，</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步骤</a:t>
            </a:r>
            <a:r>
              <a:rPr lang="en-US" altLang="zh-CN" sz="4000" dirty="0">
                <a:solidFill>
                  <a:schemeClr val="tx1">
                    <a:lumMod val="50000"/>
                    <a:lumOff val="50000"/>
                  </a:schemeClr>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通过对山雨初霁、空气清新、皓月当空、青松如盖、山泉清冽、浣女归舟的纯洁美好的景物的描写，渲染了一种清新宁静、和平安乐的气氛，</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步骤</a:t>
            </a:r>
            <a:r>
              <a:rPr lang="en-US" altLang="zh-CN" sz="4000" dirty="0">
                <a:solidFill>
                  <a:schemeClr val="tx1">
                    <a:lumMod val="50000"/>
                    <a:lumOff val="50000"/>
                  </a:schemeClr>
                </a:solidFill>
                <a:latin typeface="微软雅黑" pitchFamily="34" charset="-122"/>
                <a:ea typeface="微软雅黑" pitchFamily="34" charset="-122"/>
              </a:rPr>
              <a:t>2)</a:t>
            </a:r>
            <a:r>
              <a:rPr lang="zh-CN" altLang="en-US" sz="4000" dirty="0">
                <a:solidFill>
                  <a:schemeClr val="tx1">
                    <a:lumMod val="50000"/>
                    <a:lumOff val="50000"/>
                  </a:schemeClr>
                </a:solidFill>
                <a:latin typeface="微软雅黑" pitchFamily="34" charset="-122"/>
                <a:ea typeface="微软雅黑" pitchFamily="34" charset="-122"/>
              </a:rPr>
              <a:t>表达了作者对田园生活的喜爱、向往之情，并抒发了其对官场生活的厌恶之情。</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步骤</a:t>
            </a:r>
            <a:r>
              <a:rPr lang="en-US" altLang="zh-CN" sz="4000" dirty="0">
                <a:solidFill>
                  <a:schemeClr val="tx1">
                    <a:lumMod val="50000"/>
                    <a:lumOff val="50000"/>
                  </a:schemeClr>
                </a:solidFill>
                <a:latin typeface="微软雅黑" pitchFamily="34" charset="-122"/>
                <a:ea typeface="微软雅黑" pitchFamily="34" charset="-122"/>
              </a:rPr>
              <a:t>3)</a:t>
            </a:r>
          </a:p>
        </p:txBody>
      </p:sp>
    </p:spTree>
    <p:extLst>
      <p:ext uri="{BB962C8B-B14F-4D97-AF65-F5344CB8AC3E}">
        <p14:creationId xmlns:p14="http://schemas.microsoft.com/office/powerpoint/2010/main" xmlns="" val="399309741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800000" cy="8816773"/>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针对训练</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rgbClr val="EF8340"/>
                </a:solidFill>
                <a:latin typeface="微软雅黑" pitchFamily="34" charset="-122"/>
                <a:ea typeface="微软雅黑" pitchFamily="34" charset="-122"/>
              </a:rPr>
              <a:t>6. </a:t>
            </a:r>
            <a:r>
              <a:rPr lang="en-US" altLang="zh-CN" sz="4000" dirty="0">
                <a:solidFill>
                  <a:schemeClr val="tx1">
                    <a:lumMod val="50000"/>
                    <a:lumOff val="50000"/>
                  </a:schemeClr>
                </a:solidFill>
                <a:latin typeface="微软雅黑" pitchFamily="34" charset="-122"/>
                <a:ea typeface="微软雅黑" pitchFamily="34" charset="-122"/>
              </a:rPr>
              <a:t>[2015·</a:t>
            </a:r>
            <a:r>
              <a:rPr lang="zh-CN" altLang="en-US" sz="4000" dirty="0">
                <a:solidFill>
                  <a:schemeClr val="tx1">
                    <a:lumMod val="50000"/>
                    <a:lumOff val="50000"/>
                  </a:schemeClr>
                </a:solidFill>
                <a:latin typeface="微软雅黑" pitchFamily="34" charset="-122"/>
                <a:ea typeface="微软雅黑" pitchFamily="34" charset="-122"/>
              </a:rPr>
              <a:t>天津卷</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阅读下面这首诗，按要求作答。</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雨过至城西苏家</a:t>
            </a:r>
          </a:p>
          <a:p>
            <a:pPr algn="ct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宋</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黄庭坚</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飘然一雨洒青春，九陌净无车马尘。</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渐散紫烟笼帝阙，稍回晴日丽天津。</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花飞衣袖红香湿，柳拂鞍鞯绿色匀。</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管领风光唯痛饮，都城谁是得闲人？</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注</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此诗作于宋哲宗元祐元年</a:t>
            </a:r>
            <a:r>
              <a:rPr lang="en-US" altLang="zh-CN" sz="4000" dirty="0">
                <a:solidFill>
                  <a:schemeClr val="tx1">
                    <a:lumMod val="50000"/>
                    <a:lumOff val="50000"/>
                  </a:schemeClr>
                </a:solidFill>
                <a:latin typeface="微软雅黑" pitchFamily="34" charset="-122"/>
                <a:ea typeface="微软雅黑" pitchFamily="34" charset="-122"/>
              </a:rPr>
              <a:t>(1086)</a:t>
            </a:r>
            <a:r>
              <a:rPr lang="zh-CN" altLang="en-US" sz="4000" dirty="0">
                <a:solidFill>
                  <a:schemeClr val="tx1">
                    <a:lumMod val="50000"/>
                    <a:lumOff val="50000"/>
                  </a:schemeClr>
                </a:solidFill>
                <a:latin typeface="微软雅黑" pitchFamily="34" charset="-122"/>
                <a:ea typeface="微软雅黑" pitchFamily="34" charset="-122"/>
              </a:rPr>
              <a:t>，黄庭坚时任秘书省校书郎。是年，长期贬谪外放的苏轼被授予翰林学士、知制诰等要职。</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诗中描写了春雨后的哪些景象？</a:t>
            </a:r>
            <a:r>
              <a:rPr lang="en-US" altLang="zh-CN" sz="4000" dirty="0">
                <a:solidFill>
                  <a:schemeClr val="tx1">
                    <a:lumMod val="50000"/>
                    <a:lumOff val="50000"/>
                  </a:schemeClr>
                </a:solidFill>
                <a:latin typeface="微软雅黑" pitchFamily="34" charset="-122"/>
                <a:ea typeface="微软雅黑" pitchFamily="34" charset="-122"/>
              </a:rPr>
              <a:t>(2</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smtClean="0">
                <a:solidFill>
                  <a:schemeClr val="tx1">
                    <a:lumMod val="50000"/>
                    <a:lumOff val="50000"/>
                  </a:schemeClr>
                </a:solidFill>
                <a:latin typeface="微软雅黑" pitchFamily="34" charset="-122"/>
                <a:ea typeface="微软雅黑" pitchFamily="34" charset="-122"/>
              </a:rPr>
              <a:t>)</a:t>
            </a:r>
            <a:endParaRPr lang="en-US"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299445692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1987481" y="2991924"/>
            <a:ext cx="19835720" cy="839325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987481" y="2988742"/>
            <a:ext cx="19931202" cy="6503896"/>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尘土涤净、紫烟渐散、雨过日丽、红花沾雨、柳色葱翠。</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鉴赏诗歌的景物形象。考生必须抓住题干中“春雨后”“景象”这两个关键词，逐句梳理，恰当截取，科学概括。所概括出来的景象，不只是一个景物，而且要带有它独有的特征，如“尘土”之净，“紫烟”之散，“日”之丽，“花”之“沾雨”，“柳色”之“葱翠”，这些特征不能忽略。</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读懂诗歌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一场雨飘然洒向蓬勃生长呈青葱色的草木，道路干净，涤净了车马带来的尘土。笼照着皇帝宫殿的紫烟渐散，晴日渐渐回来，被雨润泽的风景十分秀丽。红花沾雨，打湿了衣袖，柳色葱翠，拂过鞍鞯。看着现在美好的风光，只想痛饮。在都城里面哪有闲人呢？</a:t>
            </a:r>
          </a:p>
        </p:txBody>
      </p:sp>
    </p:spTree>
    <p:extLst>
      <p:ext uri="{BB962C8B-B14F-4D97-AF65-F5344CB8AC3E}">
        <p14:creationId xmlns:p14="http://schemas.microsoft.com/office/powerpoint/2010/main" xmlns="" val="14039613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4" name="矩形 13"/>
          <p:cNvSpPr/>
          <p:nvPr/>
        </p:nvSpPr>
        <p:spPr>
          <a:xfrm>
            <a:off x="2094638" y="3060750"/>
            <a:ext cx="19645450" cy="820891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106312" y="3060750"/>
            <a:ext cx="19716888" cy="3693319"/>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读懂诗歌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在华丽的明灯下与同僚纵情下棋，骑上骏马猎射驰驱，还有谁记得那豪迈的生活？终日酣饮耽乐的酒徒，反倒受赏封侯；志存复国的儒生如己者，却被迫投闲置散，做了江边渔父。八尺扁舟，三扇低篷，占尽洲烟雨，独来独往，无拘无束。这镜湖风月本来就只属闲人，还用得着你官家</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皇帝</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赐予吗？</a:t>
            </a:r>
          </a:p>
        </p:txBody>
      </p:sp>
    </p:spTree>
    <p:extLst>
      <p:ext uri="{BB962C8B-B14F-4D97-AF65-F5344CB8AC3E}">
        <p14:creationId xmlns:p14="http://schemas.microsoft.com/office/powerpoint/2010/main" xmlns="" val="209089923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800000" cy="8816773"/>
          </a:xfrm>
          <a:prstGeom prst="rect">
            <a:avLst/>
          </a:prstGeom>
          <a:noFill/>
        </p:spPr>
        <p:txBody>
          <a:bodyPr wrap="square" rtlCol="0">
            <a:spAutoFit/>
          </a:bodyPr>
          <a:lstStyle/>
          <a:p>
            <a:pPr>
              <a:lnSpc>
                <a:spcPct val="130000"/>
              </a:lnSpc>
            </a:pPr>
            <a:r>
              <a:rPr lang="en-US" altLang="zh-CN" sz="4000" dirty="0">
                <a:solidFill>
                  <a:srgbClr val="EF8340"/>
                </a:solidFill>
                <a:latin typeface="微软雅黑" pitchFamily="34" charset="-122"/>
                <a:ea typeface="微软雅黑" pitchFamily="34" charset="-122"/>
              </a:rPr>
              <a:t>7. </a:t>
            </a:r>
            <a:r>
              <a:rPr lang="zh-CN" altLang="en-US" sz="4000" dirty="0">
                <a:solidFill>
                  <a:schemeClr val="tx1">
                    <a:lumMod val="50000"/>
                    <a:lumOff val="50000"/>
                  </a:schemeClr>
                </a:solidFill>
                <a:latin typeface="微软雅黑" pitchFamily="34" charset="-122"/>
                <a:ea typeface="微软雅黑" pitchFamily="34" charset="-122"/>
              </a:rPr>
              <a:t>阅读下面这首唐诗，回答问题。 </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途中见杏花</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吴　融</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一枝红艳出墙头，墙外行人正独愁。</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长得看来犹有恨，可堪逢处更难留！</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林空色暝莺先到，春浅香寒蝶未游。</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更忆帝乡千万树，澹烟笼日暗神州。</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诗的颈联描绘了一幅怎样的画面？有何作用？</a:t>
            </a:r>
            <a:r>
              <a:rPr lang="en-US" altLang="zh-CN" sz="4000" dirty="0">
                <a:solidFill>
                  <a:schemeClr val="tx1">
                    <a:lumMod val="50000"/>
                    <a:lumOff val="50000"/>
                  </a:schemeClr>
                </a:solidFill>
                <a:latin typeface="微软雅黑" pitchFamily="34" charset="-122"/>
                <a:ea typeface="微软雅黑" pitchFamily="34" charset="-122"/>
              </a:rPr>
              <a:t>(6</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 </a:t>
            </a:r>
          </a:p>
        </p:txBody>
      </p:sp>
    </p:spTree>
    <p:extLst>
      <p:ext uri="{BB962C8B-B14F-4D97-AF65-F5344CB8AC3E}">
        <p14:creationId xmlns:p14="http://schemas.microsoft.com/office/powerpoint/2010/main" xmlns="" val="399895945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1987481" y="2991924"/>
            <a:ext cx="19835720" cy="839325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987481" y="2988742"/>
            <a:ext cx="19931202" cy="7944291"/>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颈联描绘了诗人在路途中看到的一幅凄凉的画面。树木的枝梢空疏，傍晚只有归巢的黄莺到来，空气中的花香仍夹带着料峭的寒意，连喜欢花的蝴蝶也不见飞来。衬托了独自开放的杏花的孤寂之感。</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鉴赏诗歌作品形象和表达技巧和思想内容的能力。颈联“林空色暝莺先到，春浅香寒蝶未游”是全诗唯一全部写景的一联，此联写景颇具特点，前句是眼前之景，后句为想象之景，前后互为补充，虚实结合，营造出凄冷、孤寂的早春氛围，同时也衬托出一枝红杏独自开放的寂寞之感。</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读懂诗歌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一</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枝红艳的杏花探出墙头，而墙外的行人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诗人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正在伤春惆怅。这枝杏花看起来好像跟我一样在伤春惆怅，可惜自己行色匆匆，难以驻留，等不及花朵开尽，即刻就要离去。天色已晚，寂静的树林中黄莺最先归来；春色尚早，杏花在料峭的春寒中独自绽放，连喜欢花的蝴蝶也没有来。这时候我更加怀念长安的千万棵树，可淡淡的暮色已经笼罩住了夕阳的光辉，使整个神州一片暗淡。</a:t>
            </a:r>
          </a:p>
        </p:txBody>
      </p:sp>
    </p:spTree>
    <p:extLst>
      <p:ext uri="{BB962C8B-B14F-4D97-AF65-F5344CB8AC3E}">
        <p14:creationId xmlns:p14="http://schemas.microsoft.com/office/powerpoint/2010/main" xmlns="" val="345614029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47" name="矩形 46"/>
          <p:cNvSpPr/>
          <p:nvPr/>
        </p:nvSpPr>
        <p:spPr>
          <a:xfrm>
            <a:off x="2249964" y="2952868"/>
            <a:ext cx="2339102" cy="707886"/>
          </a:xfrm>
          <a:prstGeom prst="rect">
            <a:avLst/>
          </a:prstGeom>
        </p:spPr>
        <p:txBody>
          <a:bodyPr wrap="none">
            <a:spAutoFit/>
          </a:bodyPr>
          <a:lstStyle/>
          <a:p>
            <a:r>
              <a:rPr lang="zh-CN" altLang="en-US" sz="4000" spc="200" dirty="0">
                <a:solidFill>
                  <a:schemeClr val="bg1"/>
                </a:solidFill>
                <a:latin typeface="微软雅黑" pitchFamily="34" charset="-122"/>
                <a:ea typeface="微软雅黑" pitchFamily="34" charset="-122"/>
              </a:rPr>
              <a:t>考点精讲</a:t>
            </a:r>
          </a:p>
        </p:txBody>
      </p:sp>
      <p:sp>
        <p:nvSpPr>
          <p:cNvPr id="11" name="TextBox 68"/>
          <p:cNvSpPr txBox="1"/>
          <p:nvPr/>
        </p:nvSpPr>
        <p:spPr>
          <a:xfrm>
            <a:off x="1999715" y="2916984"/>
            <a:ext cx="19788725" cy="7294305"/>
          </a:xfrm>
          <a:prstGeom prst="rect">
            <a:avLst/>
          </a:prstGeom>
          <a:noFill/>
        </p:spPr>
        <p:txBody>
          <a:bodyPr wrap="square" rtlCol="0">
            <a:spAutoFit/>
          </a:bodyPr>
          <a:lstStyle/>
          <a:p>
            <a:pPr algn="just">
              <a:lnSpc>
                <a:spcPct val="130000"/>
              </a:lnSpc>
              <a:spcAft>
                <a:spcPts val="0"/>
              </a:spcAft>
            </a:pPr>
            <a:r>
              <a:rPr lang="zh-CN" altLang="en-US" sz="4000" b="1" dirty="0">
                <a:solidFill>
                  <a:schemeClr val="tx1">
                    <a:lumMod val="50000"/>
                    <a:lumOff val="50000"/>
                  </a:schemeClr>
                </a:solidFill>
                <a:latin typeface="微软雅黑" pitchFamily="34" charset="-122"/>
                <a:ea typeface="微软雅黑" pitchFamily="34" charset="-122"/>
              </a:rPr>
              <a:t>类型三　事物形象</a:t>
            </a:r>
          </a:p>
          <a:p>
            <a:pPr algn="ctr">
              <a:lnSpc>
                <a:spcPct val="130000"/>
              </a:lnSpc>
              <a:spcAft>
                <a:spcPts val="0"/>
              </a:spcAft>
            </a:pPr>
            <a:r>
              <a:rPr lang="en-US" altLang="zh-CN" sz="4000" b="1" dirty="0" smtClean="0">
                <a:solidFill>
                  <a:schemeClr val="tx1">
                    <a:lumMod val="50000"/>
                    <a:lumOff val="50000"/>
                  </a:schemeClr>
                </a:solidFill>
                <a:latin typeface="微软雅黑" pitchFamily="34" charset="-122"/>
                <a:ea typeface="微软雅黑" pitchFamily="34" charset="-122"/>
              </a:rPr>
              <a:t>【</a:t>
            </a:r>
            <a:r>
              <a:rPr lang="zh-CN" altLang="en-US" sz="4000" b="1" dirty="0" smtClean="0">
                <a:solidFill>
                  <a:schemeClr val="tx1">
                    <a:lumMod val="50000"/>
                    <a:lumOff val="50000"/>
                  </a:schemeClr>
                </a:solidFill>
                <a:latin typeface="微软雅黑" pitchFamily="34" charset="-122"/>
                <a:ea typeface="微软雅黑" pitchFamily="34" charset="-122"/>
              </a:rPr>
              <a:t>知识储备</a:t>
            </a:r>
            <a:r>
              <a:rPr lang="en-US" altLang="zh-CN" sz="4000" b="1" dirty="0" smtClean="0">
                <a:solidFill>
                  <a:schemeClr val="tx1">
                    <a:lumMod val="50000"/>
                    <a:lumOff val="50000"/>
                  </a:schemeClr>
                </a:solidFill>
                <a:latin typeface="微软雅黑" pitchFamily="34" charset="-122"/>
                <a:ea typeface="微软雅黑" pitchFamily="34" charset="-122"/>
              </a:rPr>
              <a:t>】</a:t>
            </a:r>
            <a:endParaRPr lang="zh-CN" altLang="en-US" sz="4000" b="1" dirty="0">
              <a:solidFill>
                <a:schemeClr val="tx1">
                  <a:lumMod val="50000"/>
                  <a:lumOff val="50000"/>
                </a:schemeClr>
              </a:solidFill>
              <a:latin typeface="微软雅黑" pitchFamily="34" charset="-122"/>
              <a:ea typeface="微软雅黑" pitchFamily="34" charset="-122"/>
            </a:endParaRPr>
          </a:p>
          <a:p>
            <a:pPr algn="just">
              <a:lnSpc>
                <a:spcPct val="130000"/>
              </a:lnSpc>
              <a:spcAft>
                <a:spcPts val="0"/>
              </a:spcAft>
            </a:pPr>
            <a:r>
              <a:rPr lang="zh-CN" altLang="en-US" sz="4000" dirty="0" smtClean="0">
                <a:solidFill>
                  <a:schemeClr val="tx1">
                    <a:lumMod val="50000"/>
                    <a:lumOff val="50000"/>
                  </a:schemeClr>
                </a:solidFill>
                <a:latin typeface="微软雅黑" pitchFamily="34" charset="-122"/>
                <a:ea typeface="微软雅黑" pitchFamily="34" charset="-122"/>
              </a:rPr>
              <a:t>古典</a:t>
            </a:r>
            <a:r>
              <a:rPr lang="zh-CN" altLang="en-US" sz="4000" dirty="0">
                <a:solidFill>
                  <a:schemeClr val="tx1">
                    <a:lumMod val="50000"/>
                    <a:lumOff val="50000"/>
                  </a:schemeClr>
                </a:solidFill>
                <a:latin typeface="微软雅黑" pitchFamily="34" charset="-122"/>
                <a:ea typeface="微软雅黑" pitchFamily="34" charset="-122"/>
              </a:rPr>
              <a:t>诗歌中有一类诗叫“咏物诗”，这类诗歌以某些事物为具体描写对象，在形象的描写中将事物人格化。在全诗中把诗人要表现的品格节操或思想感情用象征性的形象曲折地表达出来，这种象征性的形象就是事物形象。大自然中的万物，大至山川河流，小至花鸟虫鱼，都可以成为诗人描摹的对象，都可以寄托诗人的感情。所谓物象，即被作者人格化了的描写对象。诗人通过对这种象征性的物象的描写来曲折地表现自己的品格节操、思想感情。他们塑造物象是为了言志、言情、言心声。如王安石的</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梅花</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墙角数枝梅”</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中“梅花”的形象，郑板桥的</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竹石</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咬定青山不放松”</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中“竹”的形象。</a:t>
            </a:r>
          </a:p>
        </p:txBody>
      </p:sp>
    </p:spTree>
    <p:extLst>
      <p:ext uri="{BB962C8B-B14F-4D97-AF65-F5344CB8AC3E}">
        <p14:creationId xmlns:p14="http://schemas.microsoft.com/office/powerpoint/2010/main" xmlns="" val="173706512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9694962"/>
          </a:xfrm>
          <a:prstGeom prst="rect">
            <a:avLst/>
          </a:prstGeom>
          <a:noFill/>
        </p:spPr>
        <p:txBody>
          <a:bodyPr wrap="square" rtlCol="0">
            <a:spAutoFit/>
          </a:bodyPr>
          <a:lstStyle/>
          <a:p>
            <a:pPr algn="ctr">
              <a:lnSpc>
                <a:spcPct val="130000"/>
              </a:lnSpc>
              <a:spcAft>
                <a:spcPts val="0"/>
              </a:spcAft>
            </a:pPr>
            <a:r>
              <a:rPr lang="en-US" altLang="zh-CN" sz="4000" b="1" dirty="0" smtClean="0">
                <a:solidFill>
                  <a:schemeClr val="tx1">
                    <a:lumMod val="50000"/>
                    <a:lumOff val="50000"/>
                  </a:schemeClr>
                </a:solidFill>
                <a:latin typeface="微软雅黑" pitchFamily="34" charset="-122"/>
                <a:ea typeface="微软雅黑" pitchFamily="34" charset="-122"/>
              </a:rPr>
              <a:t>【</a:t>
            </a:r>
            <a:r>
              <a:rPr lang="zh-CN" altLang="en-US" sz="4000" b="1" dirty="0" smtClean="0">
                <a:solidFill>
                  <a:schemeClr val="tx1">
                    <a:lumMod val="50000"/>
                    <a:lumOff val="50000"/>
                  </a:schemeClr>
                </a:solidFill>
                <a:latin typeface="微软雅黑" pitchFamily="34" charset="-122"/>
                <a:ea typeface="微软雅黑" pitchFamily="34" charset="-122"/>
              </a:rPr>
              <a:t>类题指津</a:t>
            </a:r>
            <a:r>
              <a:rPr lang="en-US" altLang="zh-CN" sz="4000" b="1" dirty="0" smtClean="0">
                <a:solidFill>
                  <a:schemeClr val="tx1">
                    <a:lumMod val="50000"/>
                    <a:lumOff val="50000"/>
                  </a:schemeClr>
                </a:solidFill>
                <a:latin typeface="微软雅黑" pitchFamily="34" charset="-122"/>
                <a:ea typeface="微软雅黑" pitchFamily="34" charset="-122"/>
              </a:rPr>
              <a:t>】</a:t>
            </a:r>
          </a:p>
          <a:p>
            <a:pPr algn="just">
              <a:lnSpc>
                <a:spcPct val="130000"/>
              </a:lnSpc>
              <a:spcAft>
                <a:spcPts val="0"/>
              </a:spcAft>
            </a:pPr>
            <a:r>
              <a:rPr lang="en-US" altLang="zh-CN" sz="4000" dirty="0" smtClean="0">
                <a:solidFill>
                  <a:schemeClr val="tx1">
                    <a:lumMod val="50000"/>
                    <a:lumOff val="50000"/>
                  </a:schemeClr>
                </a:solidFill>
                <a:latin typeface="微软雅黑" pitchFamily="34" charset="-122"/>
                <a:ea typeface="微软雅黑" pitchFamily="34" charset="-122"/>
              </a:rPr>
              <a:t>【</a:t>
            </a:r>
            <a:r>
              <a:rPr lang="zh-CN" altLang="en-US" sz="4000" dirty="0" smtClean="0">
                <a:solidFill>
                  <a:schemeClr val="tx1">
                    <a:lumMod val="50000"/>
                    <a:lumOff val="50000"/>
                  </a:schemeClr>
                </a:solidFill>
                <a:latin typeface="微软雅黑" pitchFamily="34" charset="-122"/>
                <a:ea typeface="微软雅黑" pitchFamily="34" charset="-122"/>
              </a:rPr>
              <a:t>设问方式</a:t>
            </a:r>
            <a:r>
              <a:rPr lang="en-US" altLang="zh-CN" sz="4000" dirty="0" smtClean="0">
                <a:solidFill>
                  <a:schemeClr val="tx1">
                    <a:lumMod val="50000"/>
                    <a:lumOff val="50000"/>
                  </a:schemeClr>
                </a:solidFill>
                <a:latin typeface="微软雅黑" pitchFamily="34" charset="-122"/>
                <a:ea typeface="微软雅黑" pitchFamily="34" charset="-122"/>
              </a:rPr>
              <a:t>】</a:t>
            </a:r>
          </a:p>
          <a:p>
            <a:pPr algn="just">
              <a:lnSpc>
                <a:spcPct val="130000"/>
              </a:lnSpc>
              <a:spcAft>
                <a:spcPts val="0"/>
              </a:spcAft>
            </a:pPr>
            <a:r>
              <a:rPr lang="en-US" altLang="zh-CN" sz="4000" dirty="0" smtClean="0">
                <a:solidFill>
                  <a:schemeClr val="tx1">
                    <a:lumMod val="50000"/>
                    <a:lumOff val="50000"/>
                  </a:schemeClr>
                </a:solidFill>
                <a:latin typeface="微软雅黑" pitchFamily="34" charset="-122"/>
                <a:ea typeface="微软雅黑" pitchFamily="34" charset="-122"/>
              </a:rPr>
              <a:t>1</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这首诗描写了怎样的事物形象？</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2. </a:t>
            </a:r>
            <a:r>
              <a:rPr lang="zh-CN" altLang="en-US" sz="4000" dirty="0">
                <a:solidFill>
                  <a:schemeClr val="tx1">
                    <a:lumMod val="50000"/>
                    <a:lumOff val="50000"/>
                  </a:schemeClr>
                </a:solidFill>
                <a:latin typeface="微软雅黑" pitchFamily="34" charset="-122"/>
                <a:ea typeface="微软雅黑" pitchFamily="34" charset="-122"/>
              </a:rPr>
              <a:t>某联描写了某物的什么形象？有何作用？</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3. </a:t>
            </a:r>
            <a:r>
              <a:rPr lang="zh-CN" altLang="en-US" sz="4000" dirty="0">
                <a:solidFill>
                  <a:schemeClr val="tx1">
                    <a:lumMod val="50000"/>
                    <a:lumOff val="50000"/>
                  </a:schemeClr>
                </a:solidFill>
                <a:latin typeface="微软雅黑" pitchFamily="34" charset="-122"/>
                <a:ea typeface="微软雅黑" pitchFamily="34" charset="-122"/>
              </a:rPr>
              <a:t>这首诗中描写的事物有什么特征？请结合诗句具体分析。</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4. </a:t>
            </a:r>
            <a:r>
              <a:rPr lang="zh-CN" altLang="en-US" sz="4000" dirty="0">
                <a:solidFill>
                  <a:schemeClr val="tx1">
                    <a:lumMod val="50000"/>
                    <a:lumOff val="50000"/>
                  </a:schemeClr>
                </a:solidFill>
                <a:latin typeface="微软雅黑" pitchFamily="34" charset="-122"/>
                <a:ea typeface="微软雅黑" pitchFamily="34" charset="-122"/>
              </a:rPr>
              <a:t>这首诗中的某物具有什么品格？</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答题步骤</a:t>
            </a:r>
            <a:r>
              <a:rPr lang="en-US" altLang="zh-CN" sz="4000" dirty="0">
                <a:solidFill>
                  <a:schemeClr val="tx1">
                    <a:lumMod val="50000"/>
                    <a:lumOff val="50000"/>
                  </a:schemeClr>
                </a:solidFill>
                <a:latin typeface="微软雅黑" pitchFamily="34" charset="-122"/>
                <a:ea typeface="微软雅黑" pitchFamily="34" charset="-122"/>
              </a:rPr>
              <a:t>】</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1. </a:t>
            </a:r>
            <a:r>
              <a:rPr lang="zh-CN" altLang="en-US" sz="4000" dirty="0">
                <a:solidFill>
                  <a:schemeClr val="tx1">
                    <a:lumMod val="50000"/>
                    <a:lumOff val="50000"/>
                  </a:schemeClr>
                </a:solidFill>
                <a:latin typeface="微软雅黑" pitchFamily="34" charset="-122"/>
                <a:ea typeface="微软雅黑" pitchFamily="34" charset="-122"/>
              </a:rPr>
              <a:t>审清题干要求，确定答题步骤。</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2. </a:t>
            </a:r>
            <a:r>
              <a:rPr lang="zh-CN" altLang="en-US" sz="4000" dirty="0">
                <a:solidFill>
                  <a:schemeClr val="tx1">
                    <a:lumMod val="50000"/>
                    <a:lumOff val="50000"/>
                  </a:schemeClr>
                </a:solidFill>
                <a:latin typeface="微软雅黑" pitchFamily="34" charset="-122"/>
                <a:ea typeface="微软雅黑" pitchFamily="34" charset="-122"/>
              </a:rPr>
              <a:t>所写物象是什么？</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步骤</a:t>
            </a:r>
            <a:r>
              <a:rPr lang="en-US" altLang="zh-CN" sz="4000" dirty="0">
                <a:solidFill>
                  <a:schemeClr val="tx1">
                    <a:lumMod val="50000"/>
                    <a:lumOff val="50000"/>
                  </a:schemeClr>
                </a:solidFill>
                <a:latin typeface="微软雅黑" pitchFamily="34" charset="-122"/>
                <a:ea typeface="微软雅黑" pitchFamily="34" charset="-122"/>
              </a:rPr>
              <a:t>1)</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3. </a:t>
            </a:r>
            <a:r>
              <a:rPr lang="zh-CN" altLang="en-US" sz="4000" dirty="0">
                <a:solidFill>
                  <a:schemeClr val="tx1">
                    <a:lumMod val="50000"/>
                    <a:lumOff val="50000"/>
                  </a:schemeClr>
                </a:solidFill>
                <a:latin typeface="微软雅黑" pitchFamily="34" charset="-122"/>
                <a:ea typeface="微软雅黑" pitchFamily="34" charset="-122"/>
              </a:rPr>
              <a:t>作者从哪些方面</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不同感官</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，或运用什么手法</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如动静结合、虚实结合、对比、侧面烘托</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，写出了物象的什么特点？</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步骤</a:t>
            </a:r>
            <a:r>
              <a:rPr lang="en-US" altLang="zh-CN" sz="4000" dirty="0">
                <a:solidFill>
                  <a:schemeClr val="tx1">
                    <a:lumMod val="50000"/>
                    <a:lumOff val="50000"/>
                  </a:schemeClr>
                </a:solidFill>
                <a:latin typeface="微软雅黑" pitchFamily="34" charset="-122"/>
                <a:ea typeface="微软雅黑" pitchFamily="34" charset="-122"/>
              </a:rPr>
              <a:t>2)</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4. </a:t>
            </a:r>
            <a:r>
              <a:rPr lang="zh-CN" altLang="en-US" sz="4000" dirty="0">
                <a:solidFill>
                  <a:schemeClr val="tx1">
                    <a:lumMod val="50000"/>
                    <a:lumOff val="50000"/>
                  </a:schemeClr>
                </a:solidFill>
                <a:latin typeface="微软雅黑" pitchFamily="34" charset="-122"/>
                <a:ea typeface="微软雅黑" pitchFamily="34" charset="-122"/>
              </a:rPr>
              <a:t>所写之物象征什么？或：作者借所写物象表达了怎样的思想感情？</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步骤</a:t>
            </a:r>
            <a:r>
              <a:rPr lang="en-US" altLang="zh-CN" sz="4000" dirty="0">
                <a:solidFill>
                  <a:schemeClr val="tx1">
                    <a:lumMod val="50000"/>
                    <a:lumOff val="50000"/>
                  </a:schemeClr>
                </a:solidFill>
                <a:latin typeface="微软雅黑" pitchFamily="34" charset="-122"/>
                <a:ea typeface="微软雅黑" pitchFamily="34" charset="-122"/>
              </a:rPr>
              <a:t>3)</a:t>
            </a:r>
          </a:p>
        </p:txBody>
      </p:sp>
    </p:spTree>
    <p:extLst>
      <p:ext uri="{BB962C8B-B14F-4D97-AF65-F5344CB8AC3E}">
        <p14:creationId xmlns:p14="http://schemas.microsoft.com/office/powerpoint/2010/main" xmlns="" val="22684408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4893647"/>
          </a:xfrm>
          <a:prstGeom prst="rect">
            <a:avLst/>
          </a:prstGeom>
          <a:noFill/>
        </p:spPr>
        <p:txBody>
          <a:bodyPr wrap="square" rtlCol="0">
            <a:spAutoFit/>
          </a:bodyPr>
          <a:lstStyle/>
          <a:p>
            <a:pPr algn="just">
              <a:lnSpc>
                <a:spcPct val="130000"/>
              </a:lnSpc>
              <a:spcAft>
                <a:spcPts val="0"/>
              </a:spcAft>
            </a:pPr>
            <a:r>
              <a:rPr lang="zh-CN" altLang="en-US" sz="4000" dirty="0" smtClean="0">
                <a:solidFill>
                  <a:srgbClr val="EF8340"/>
                </a:solidFill>
                <a:latin typeface="微软雅黑" pitchFamily="34" charset="-122"/>
                <a:ea typeface="微软雅黑" pitchFamily="34" charset="-122"/>
              </a:rPr>
              <a:t>例</a:t>
            </a:r>
            <a:r>
              <a:rPr lang="en-US" altLang="zh-CN" sz="4000" dirty="0" smtClean="0">
                <a:solidFill>
                  <a:srgbClr val="EF8340"/>
                </a:solidFill>
                <a:latin typeface="微软雅黑" pitchFamily="34" charset="-122"/>
                <a:ea typeface="微软雅黑" pitchFamily="34" charset="-122"/>
              </a:rPr>
              <a:t>3  </a:t>
            </a:r>
            <a:r>
              <a:rPr lang="zh-CN" altLang="en-US" sz="4000" dirty="0" smtClean="0">
                <a:solidFill>
                  <a:schemeClr val="tx1">
                    <a:lumMod val="50000"/>
                    <a:lumOff val="50000"/>
                  </a:schemeClr>
                </a:solidFill>
                <a:latin typeface="微软雅黑" pitchFamily="34" charset="-122"/>
                <a:ea typeface="微软雅黑" pitchFamily="34" charset="-122"/>
              </a:rPr>
              <a:t>阅读</a:t>
            </a:r>
            <a:r>
              <a:rPr lang="zh-CN" altLang="en-US" sz="4000" dirty="0">
                <a:solidFill>
                  <a:schemeClr val="tx1">
                    <a:lumMod val="50000"/>
                    <a:lumOff val="50000"/>
                  </a:schemeClr>
                </a:solidFill>
                <a:latin typeface="微软雅黑" pitchFamily="34" charset="-122"/>
                <a:ea typeface="微软雅黑" pitchFamily="34" charset="-122"/>
              </a:rPr>
              <a:t>下面这首宋诗，回答问题。</a:t>
            </a:r>
          </a:p>
          <a:p>
            <a:pPr algn="ct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北陂杏花</a:t>
            </a:r>
          </a:p>
          <a:p>
            <a:pPr algn="ct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王安石</a:t>
            </a:r>
          </a:p>
          <a:p>
            <a:pPr algn="ct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一陂春水绕花身，花影妖娆各占春。</a:t>
            </a:r>
          </a:p>
          <a:p>
            <a:pPr algn="ct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纵被春风吹作雪，绝胜南陌碾成尘。</a:t>
            </a:r>
          </a:p>
          <a:p>
            <a:pPr algn="ct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简析这首诗塑造的杏花形象</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68792966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4815677"/>
          </a:xfrm>
          <a:prstGeom prst="rect">
            <a:avLst/>
          </a:prstGeom>
          <a:noFill/>
        </p:spPr>
        <p:txBody>
          <a:bodyPr wrap="square" rtlCol="0">
            <a:spAutoFit/>
          </a:bodyPr>
          <a:lstStyle/>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思维轨迹</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题干的要求是“简析这首诗塑造的杏花形象”，答题范围是整首诗，需要答出全部步骤。</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参考答案</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这首诗塑造了风姿绰约、妖娆美丽，宁可飘零天涯，也不愿忍受屈辱的杏花形象。</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步骤</a:t>
            </a:r>
            <a:r>
              <a:rPr lang="en-US" altLang="zh-CN" sz="4000" dirty="0">
                <a:solidFill>
                  <a:schemeClr val="tx1">
                    <a:lumMod val="50000"/>
                    <a:lumOff val="50000"/>
                  </a:schemeClr>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通过对妖娆美丽、占尽春光、花落逐春水、芳魂无玷的杏花形象的描写，</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步骤</a:t>
            </a:r>
            <a:r>
              <a:rPr lang="en-US" altLang="zh-CN" sz="4000" dirty="0">
                <a:solidFill>
                  <a:schemeClr val="tx1">
                    <a:lumMod val="50000"/>
                    <a:lumOff val="50000"/>
                  </a:schemeClr>
                </a:solidFill>
                <a:latin typeface="微软雅黑" pitchFamily="34" charset="-122"/>
                <a:ea typeface="微软雅黑" pitchFamily="34" charset="-122"/>
              </a:rPr>
              <a:t>2)</a:t>
            </a:r>
            <a:r>
              <a:rPr lang="zh-CN" altLang="en-US" sz="4000" dirty="0">
                <a:solidFill>
                  <a:schemeClr val="tx1">
                    <a:lumMod val="50000"/>
                    <a:lumOff val="50000"/>
                  </a:schemeClr>
                </a:solidFill>
                <a:latin typeface="微软雅黑" pitchFamily="34" charset="-122"/>
                <a:ea typeface="微软雅黑" pitchFamily="34" charset="-122"/>
              </a:rPr>
              <a:t>表达了政治家、诗人王安石宁为玉碎不为瓦全，坚守自己的节操和见解，坚持变法改革的志向。</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步骤</a:t>
            </a:r>
            <a:r>
              <a:rPr lang="en-US" altLang="zh-CN" sz="4000" dirty="0">
                <a:solidFill>
                  <a:schemeClr val="tx1">
                    <a:lumMod val="50000"/>
                    <a:lumOff val="50000"/>
                  </a:schemeClr>
                </a:solidFill>
                <a:latin typeface="微软雅黑" pitchFamily="34" charset="-122"/>
                <a:ea typeface="微软雅黑" pitchFamily="34" charset="-122"/>
              </a:rPr>
              <a:t>3)</a:t>
            </a:r>
          </a:p>
        </p:txBody>
      </p:sp>
    </p:spTree>
    <p:extLst>
      <p:ext uri="{BB962C8B-B14F-4D97-AF65-F5344CB8AC3E}">
        <p14:creationId xmlns:p14="http://schemas.microsoft.com/office/powerpoint/2010/main" xmlns="" val="209472661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8816773"/>
          </a:xfrm>
          <a:prstGeom prst="rect">
            <a:avLst/>
          </a:prstGeom>
          <a:noFill/>
        </p:spPr>
        <p:txBody>
          <a:bodyPr wrap="square" rtlCol="0">
            <a:spAutoFit/>
          </a:bodyPr>
          <a:lstStyle/>
          <a:p>
            <a:pPr>
              <a:lnSpc>
                <a:spcPct val="130000"/>
              </a:lnSpc>
              <a:spcAft>
                <a:spcPts val="0"/>
              </a:spcAft>
            </a:pPr>
            <a:r>
              <a:rPr lang="en-US" altLang="zh-CN" sz="4000" b="1" dirty="0" smtClean="0">
                <a:solidFill>
                  <a:schemeClr val="tx1">
                    <a:lumMod val="50000"/>
                    <a:lumOff val="50000"/>
                  </a:schemeClr>
                </a:solidFill>
                <a:latin typeface="微软雅黑" pitchFamily="34" charset="-122"/>
                <a:ea typeface="微软雅黑" pitchFamily="34" charset="-122"/>
              </a:rPr>
              <a:t>【</a:t>
            </a:r>
            <a:r>
              <a:rPr lang="zh-CN" altLang="en-US" sz="4000" b="1" dirty="0">
                <a:solidFill>
                  <a:schemeClr val="tx1">
                    <a:lumMod val="50000"/>
                    <a:lumOff val="50000"/>
                  </a:schemeClr>
                </a:solidFill>
                <a:latin typeface="微软雅黑" pitchFamily="34" charset="-122"/>
                <a:ea typeface="微软雅黑" pitchFamily="34" charset="-122"/>
              </a:rPr>
              <a:t>针对训练</a:t>
            </a:r>
            <a:r>
              <a:rPr lang="en-US" altLang="zh-CN" sz="4000" b="1" dirty="0">
                <a:solidFill>
                  <a:schemeClr val="tx1">
                    <a:lumMod val="50000"/>
                    <a:lumOff val="50000"/>
                  </a:schemeClr>
                </a:solidFill>
                <a:latin typeface="微软雅黑" pitchFamily="34" charset="-122"/>
                <a:ea typeface="微软雅黑" pitchFamily="34" charset="-122"/>
              </a:rPr>
              <a:t>】</a:t>
            </a:r>
          </a:p>
          <a:p>
            <a:pPr>
              <a:lnSpc>
                <a:spcPct val="130000"/>
              </a:lnSpc>
              <a:spcAft>
                <a:spcPts val="0"/>
              </a:spcAft>
            </a:pPr>
            <a:r>
              <a:rPr lang="en-US" altLang="zh-CN" sz="4000" dirty="0">
                <a:solidFill>
                  <a:srgbClr val="EF8340"/>
                </a:solidFill>
                <a:latin typeface="微软雅黑" pitchFamily="34" charset="-122"/>
                <a:ea typeface="微软雅黑" pitchFamily="34" charset="-122"/>
              </a:rPr>
              <a:t>8. </a:t>
            </a:r>
            <a:r>
              <a:rPr lang="zh-CN" altLang="en-US" sz="4000" dirty="0">
                <a:solidFill>
                  <a:schemeClr val="tx1">
                    <a:lumMod val="50000"/>
                    <a:lumOff val="50000"/>
                  </a:schemeClr>
                </a:solidFill>
                <a:latin typeface="微软雅黑" pitchFamily="34" charset="-122"/>
                <a:ea typeface="微软雅黑" pitchFamily="34" charset="-122"/>
              </a:rPr>
              <a:t>阅读下面这首律诗，按要求作答。</a:t>
            </a:r>
          </a:p>
          <a:p>
            <a:pPr algn="ct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野　菊</a:t>
            </a:r>
          </a:p>
          <a:p>
            <a:pPr algn="ctr">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宋</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杨万里</a:t>
            </a:r>
          </a:p>
          <a:p>
            <a:pPr algn="ct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未与骚人当糗粮</a:t>
            </a:r>
            <a:r>
              <a:rPr lang="zh-CN" altLang="en-US" sz="4000" baseline="30000" dirty="0">
                <a:solidFill>
                  <a:schemeClr val="tx1">
                    <a:lumMod val="50000"/>
                    <a:lumOff val="50000"/>
                  </a:schemeClr>
                </a:solidFill>
                <a:latin typeface="微软雅黑" pitchFamily="34" charset="-122"/>
                <a:ea typeface="微软雅黑" pitchFamily="34" charset="-122"/>
              </a:rPr>
              <a:t>①</a:t>
            </a:r>
            <a:r>
              <a:rPr lang="zh-CN" altLang="en-US" sz="4000" dirty="0">
                <a:solidFill>
                  <a:schemeClr val="tx1">
                    <a:lumMod val="50000"/>
                    <a:lumOff val="50000"/>
                  </a:schemeClr>
                </a:solidFill>
                <a:latin typeface="微软雅黑" pitchFamily="34" charset="-122"/>
                <a:ea typeface="微软雅黑" pitchFamily="34" charset="-122"/>
              </a:rPr>
              <a:t>，况随流俗作重阳。</a:t>
            </a:r>
          </a:p>
          <a:p>
            <a:pPr algn="ct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政</a:t>
            </a:r>
            <a:r>
              <a:rPr lang="zh-CN" altLang="en-US" sz="4000" baseline="30000" dirty="0">
                <a:solidFill>
                  <a:schemeClr val="tx1">
                    <a:lumMod val="50000"/>
                    <a:lumOff val="50000"/>
                  </a:schemeClr>
                </a:solidFill>
                <a:latin typeface="微软雅黑" pitchFamily="34" charset="-122"/>
                <a:ea typeface="微软雅黑" pitchFamily="34" charset="-122"/>
              </a:rPr>
              <a:t>②</a:t>
            </a:r>
            <a:r>
              <a:rPr lang="zh-CN" altLang="en-US" sz="4000" dirty="0">
                <a:solidFill>
                  <a:schemeClr val="tx1">
                    <a:lumMod val="50000"/>
                    <a:lumOff val="50000"/>
                  </a:schemeClr>
                </a:solidFill>
                <a:latin typeface="微软雅黑" pitchFamily="34" charset="-122"/>
                <a:ea typeface="微软雅黑" pitchFamily="34" charset="-122"/>
              </a:rPr>
              <a:t>缘在野有幽色，肯为无人减妙香？</a:t>
            </a:r>
          </a:p>
          <a:p>
            <a:pPr algn="ct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已晚相逢半山碧，便忙也折一枝黄。</a:t>
            </a:r>
          </a:p>
          <a:p>
            <a:pPr algn="ct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花应冷笑东篱族，犹向陶翁觅宠光。</a:t>
            </a:r>
          </a:p>
          <a:p>
            <a:pPr>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注</a:t>
            </a:r>
            <a:r>
              <a:rPr lang="en-US" altLang="zh-CN" sz="4000" dirty="0">
                <a:solidFill>
                  <a:schemeClr val="tx1">
                    <a:lumMod val="50000"/>
                    <a:lumOff val="50000"/>
                  </a:schemeClr>
                </a:solidFill>
                <a:latin typeface="微软雅黑" pitchFamily="34" charset="-122"/>
                <a:ea typeface="微软雅黑" pitchFamily="34" charset="-122"/>
              </a:rPr>
              <a:t>] ①</a:t>
            </a:r>
            <a:r>
              <a:rPr lang="zh-CN" altLang="en-US" sz="4000" dirty="0">
                <a:solidFill>
                  <a:schemeClr val="tx1">
                    <a:lumMod val="50000"/>
                    <a:lumOff val="50000"/>
                  </a:schemeClr>
                </a:solidFill>
                <a:latin typeface="微软雅黑" pitchFamily="34" charset="-122"/>
                <a:ea typeface="微软雅黑" pitchFamily="34" charset="-122"/>
              </a:rPr>
              <a:t>糗粮：干粮。首句典出屈原</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离骚</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夕餐秋菊之落英”句。②政：通“正”。</a:t>
            </a:r>
          </a:p>
          <a:p>
            <a:pP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颔联描绘了怎样的野菊形象？</a:t>
            </a:r>
            <a:r>
              <a:rPr lang="en-US" altLang="zh-CN" sz="4000" dirty="0">
                <a:solidFill>
                  <a:schemeClr val="tx1">
                    <a:lumMod val="50000"/>
                    <a:lumOff val="50000"/>
                  </a:schemeClr>
                </a:solidFill>
                <a:latin typeface="微软雅黑" pitchFamily="34" charset="-122"/>
                <a:ea typeface="微软雅黑" pitchFamily="34" charset="-122"/>
              </a:rPr>
              <a:t>(5</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p:txBody>
      </p:sp>
    </p:spTree>
    <p:extLst>
      <p:ext uri="{BB962C8B-B14F-4D97-AF65-F5344CB8AC3E}">
        <p14:creationId xmlns:p14="http://schemas.microsoft.com/office/powerpoint/2010/main" xmlns="" val="292329420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1987481" y="2991924"/>
            <a:ext cx="19835720" cy="839325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987481" y="2988742"/>
            <a:ext cx="19931202" cy="5783699"/>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颔联描绘了馨香、高洁的野菊形象。</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步骤</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野菊生长在山野，花色清淡，香气清馨。不因无人欣赏而自减其香，不为外部环境而改变内心的高洁。</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步骤</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根据题干“颔联描绘了怎样的野菊形象”可知，答题范围是颔联；回答“描绘了怎样的野菊形象”，需要答出步骤</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和步骤</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读懂诗歌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不给文人骚客做干粮</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指不追求被文人赏识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更不肯随流俗在重阳节被人赏识。正因为在野外更清幽淡雅，怎肯因为无人欣赏而减少自己的幽香？已是傍晚时分，在绿色的半山腰中与野菊相逢，即使匆忙也要折一枝淡黄色的野菊。野菊应该嘲笑东篱下的菊花，因为它们还在媚求陶渊明的赏识 。</a:t>
            </a:r>
          </a:p>
        </p:txBody>
      </p:sp>
    </p:spTree>
    <p:extLst>
      <p:ext uri="{BB962C8B-B14F-4D97-AF65-F5344CB8AC3E}">
        <p14:creationId xmlns:p14="http://schemas.microsoft.com/office/powerpoint/2010/main" xmlns="" val="229285013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8"/>
          <p:cNvGrpSpPr/>
          <p:nvPr/>
        </p:nvGrpSpPr>
        <p:grpSpPr>
          <a:xfrm>
            <a:off x="2059953" y="2952868"/>
            <a:ext cx="2677891" cy="707886"/>
            <a:chOff x="2074961" y="4276948"/>
            <a:chExt cx="2677891" cy="707886"/>
          </a:xfrm>
        </p:grpSpPr>
        <p:pic>
          <p:nvPicPr>
            <p:cNvPr id="40" name="Picture 2"/>
            <p:cNvPicPr>
              <a:picLocks noChangeAspect="1" noChangeArrowheads="1"/>
            </p:cNvPicPr>
            <p:nvPr/>
          </p:nvPicPr>
          <p:blipFill>
            <a:blip r:embed="rId2"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47" name="矩形 46"/>
            <p:cNvSpPr/>
            <p:nvPr/>
          </p:nvSpPr>
          <p:spPr>
            <a:xfrm>
              <a:off x="2264972" y="4276948"/>
              <a:ext cx="2339102" cy="707886"/>
            </a:xfrm>
            <a:prstGeom prst="rect">
              <a:avLst/>
            </a:prstGeom>
          </p:spPr>
          <p:txBody>
            <a:bodyPr wrap="none">
              <a:spAutoFit/>
            </a:bodyPr>
            <a:lstStyle/>
            <a:p>
              <a:r>
                <a:rPr lang="zh-CN" altLang="en-US" sz="4000" spc="200" dirty="0" smtClean="0">
                  <a:solidFill>
                    <a:schemeClr val="bg1"/>
                  </a:solidFill>
                  <a:latin typeface="微软雅黑" pitchFamily="34" charset="-122"/>
                  <a:ea typeface="微软雅黑" pitchFamily="34" charset="-122"/>
                </a:rPr>
                <a:t>技法点拨</a:t>
              </a:r>
              <a:endParaRPr lang="zh-CN" altLang="en-US" sz="4000" spc="200" dirty="0">
                <a:solidFill>
                  <a:schemeClr val="bg1"/>
                </a:solidFill>
                <a:latin typeface="微软雅黑" pitchFamily="34" charset="-122"/>
                <a:ea typeface="微软雅黑" pitchFamily="34" charset="-122"/>
              </a:endParaRPr>
            </a:p>
          </p:txBody>
        </p:sp>
      </p:grpSp>
      <p:sp>
        <p:nvSpPr>
          <p:cNvPr id="69" name="TextBox 68"/>
          <p:cNvSpPr txBox="1"/>
          <p:nvPr/>
        </p:nvSpPr>
        <p:spPr>
          <a:xfrm>
            <a:off x="1951762" y="3803630"/>
            <a:ext cx="20002640" cy="6494085"/>
          </a:xfrm>
          <a:prstGeom prst="rect">
            <a:avLst/>
          </a:prstGeom>
          <a:noFill/>
        </p:spPr>
        <p:txBody>
          <a:bodyPr wrap="square" rtlCol="0">
            <a:spAutoFit/>
          </a:bodyPr>
          <a:lstStyle/>
          <a:p>
            <a:pPr algn="just">
              <a:lnSpc>
                <a:spcPct val="130000"/>
              </a:lnSpc>
              <a:spcAft>
                <a:spcPts val="0"/>
              </a:spcAft>
            </a:pPr>
            <a:r>
              <a:rPr lang="zh-CN" altLang="en-US" sz="4000" b="1" kern="100" dirty="0">
                <a:solidFill>
                  <a:srgbClr val="EF8340"/>
                </a:solidFill>
                <a:latin typeface="微软雅黑" pitchFamily="34" charset="-122"/>
                <a:ea typeface="微软雅黑" pitchFamily="34" charset="-122"/>
                <a:cs typeface="Courier New" panose="02070309020205020404" pitchFamily="49" charset="0"/>
              </a:rPr>
              <a:t>技法</a:t>
            </a:r>
            <a:r>
              <a:rPr lang="en-US" altLang="zh-CN" sz="4000" b="1" kern="100" dirty="0">
                <a:solidFill>
                  <a:srgbClr val="EF8340"/>
                </a:solidFill>
                <a:latin typeface="微软雅黑" pitchFamily="34" charset="-122"/>
                <a:ea typeface="微软雅黑" pitchFamily="34" charset="-122"/>
                <a:cs typeface="Courier New" panose="02070309020205020404" pitchFamily="49" charset="0"/>
              </a:rPr>
              <a:t>21</a:t>
            </a:r>
            <a:r>
              <a:rPr lang="zh-CN" altLang="en-US" sz="4000" b="1" kern="100" dirty="0">
                <a:solidFill>
                  <a:srgbClr val="EF8340"/>
                </a:solidFill>
                <a:latin typeface="微软雅黑" pitchFamily="34" charset="-122"/>
                <a:ea typeface="微软雅黑" pitchFamily="34" charset="-122"/>
                <a:cs typeface="Courier New" panose="02070309020205020404" pitchFamily="49" charset="0"/>
              </a:rPr>
              <a:t>　分析形象三步走，特点、情感不可少</a:t>
            </a:r>
          </a:p>
          <a:p>
            <a:pPr algn="just">
              <a:lnSpc>
                <a:spcPct val="130000"/>
              </a:lnSpc>
              <a:spcAft>
                <a:spcPts val="0"/>
              </a:spcAft>
            </a:pPr>
            <a:r>
              <a:rPr lang="zh-CN" altLang="en-US" sz="4000" dirty="0" smtClean="0">
                <a:solidFill>
                  <a:schemeClr val="tx1">
                    <a:lumMod val="50000"/>
                    <a:lumOff val="50000"/>
                  </a:schemeClr>
                </a:solidFill>
                <a:latin typeface="微软雅黑" pitchFamily="34" charset="-122"/>
                <a:ea typeface="微软雅黑" pitchFamily="34" charset="-122"/>
              </a:rPr>
              <a:t>第一</a:t>
            </a:r>
            <a:r>
              <a:rPr lang="zh-CN" altLang="en-US" sz="4000" dirty="0">
                <a:solidFill>
                  <a:schemeClr val="tx1">
                    <a:lumMod val="50000"/>
                    <a:lumOff val="50000"/>
                  </a:schemeClr>
                </a:solidFill>
                <a:latin typeface="微软雅黑" pitchFamily="34" charset="-122"/>
                <a:ea typeface="微软雅黑" pitchFamily="34" charset="-122"/>
              </a:rPr>
              <a:t>步：找具体描写形象的句子，逐句翻译，读懂诗句的内容。</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第二步：分析作者从哪些角度</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直接描写与间接描写，间接描写主要表现为环境描写</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，从哪些方面</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主要体现为调动多种感官</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，运用哪些手法，写出了形象的什么特点，或营造了具有什么特点的画面与意境。一般在概括形象特点时用形容词短语，在概括画面特点时用“时间＋地点＋事件＋图”</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如“晚秋山野隐居图”</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的形式。如果题干要求简析相关形象，实际上只要把相关诗句简洁、准确地翻译一下即可。</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第三步：理解形象特点，结合注释，联系时代背景，分析作者的思想感情。</a:t>
            </a:r>
          </a:p>
        </p:txBody>
      </p:sp>
      <p:sp>
        <p:nvSpPr>
          <p:cNvPr id="12" name="矩形 11"/>
          <p:cNvSpPr/>
          <p:nvPr/>
        </p:nvSpPr>
        <p:spPr>
          <a:xfrm>
            <a:off x="1951762" y="10498657"/>
            <a:ext cx="20145516" cy="88652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987481" y="10501311"/>
            <a:ext cx="19931202" cy="742319"/>
          </a:xfrm>
          <a:prstGeom prst="rect">
            <a:avLst/>
          </a:prstGeom>
        </p:spPr>
        <p:txBody>
          <a:bodyPr wrap="square">
            <a:spAutoFit/>
          </a:bodyPr>
          <a:lstStyle/>
          <a:p>
            <a:pPr eaLnBrk="1" hangingPunct="1">
              <a:lnSpc>
                <a:spcPct val="130000"/>
              </a:lnSpc>
              <a:buNone/>
            </a:pPr>
            <a:r>
              <a:rPr lang="en-US" altLang="zh-CN" sz="3600" dirty="0" smtClean="0">
                <a:solidFill>
                  <a:schemeClr val="tx1">
                    <a:lumMod val="50000"/>
                    <a:lumOff val="50000"/>
                  </a:schemeClr>
                </a:solidFill>
                <a:latin typeface="微软雅黑" pitchFamily="34" charset="-122"/>
                <a:ea typeface="微软雅黑" pitchFamily="34" charset="-122"/>
                <a:cs typeface="Times New Roman" panose="02020603050405020304" pitchFamily="18" charset="0"/>
              </a:rPr>
              <a:t>【</a:t>
            </a:r>
            <a:r>
              <a:rPr lang="zh-CN" altLang="en-US" sz="3600" dirty="0" smtClean="0">
                <a:solidFill>
                  <a:schemeClr val="tx1">
                    <a:lumMod val="50000"/>
                    <a:lumOff val="50000"/>
                  </a:schemeClr>
                </a:solidFill>
                <a:latin typeface="微软雅黑" pitchFamily="34" charset="-122"/>
                <a:ea typeface="微软雅黑" pitchFamily="34" charset="-122"/>
                <a:cs typeface="Times New Roman" panose="02020603050405020304" pitchFamily="18" charset="0"/>
              </a:rPr>
              <a:t>温馨提示</a:t>
            </a:r>
            <a:r>
              <a:rPr lang="en-US" altLang="zh-CN" sz="3600" dirty="0" smtClean="0">
                <a:solidFill>
                  <a:schemeClr val="tx1">
                    <a:lumMod val="50000"/>
                    <a:lumOff val="50000"/>
                  </a:schemeClr>
                </a:solidFill>
                <a:latin typeface="微软雅黑" pitchFamily="34" charset="-122"/>
                <a:ea typeface="微软雅黑" pitchFamily="34" charset="-122"/>
                <a:cs typeface="Times New Roman" panose="02020603050405020304" pitchFamily="18" charset="0"/>
              </a:rPr>
              <a:t>】[</a:t>
            </a:r>
            <a:r>
              <a:rPr lang="zh-CN" altLang="en-US" sz="3600" dirty="0">
                <a:solidFill>
                  <a:schemeClr val="tx1">
                    <a:lumMod val="50000"/>
                    <a:lumOff val="50000"/>
                  </a:schemeClr>
                </a:solidFill>
                <a:latin typeface="微软雅黑" pitchFamily="34" charset="-122"/>
                <a:ea typeface="微软雅黑" pitchFamily="34" charset="-122"/>
                <a:cs typeface="Times New Roman" panose="02020603050405020304" pitchFamily="18" charset="0"/>
              </a:rPr>
              <a:t>诗歌常见意象及其寓意</a:t>
            </a:r>
            <a:r>
              <a:rPr lang="en-US" altLang="zh-CN" sz="3600" dirty="0">
                <a:solidFill>
                  <a:schemeClr val="tx1">
                    <a:lumMod val="50000"/>
                    <a:lumOff val="50000"/>
                  </a:schemeClr>
                </a:solidFill>
                <a:latin typeface="微软雅黑" pitchFamily="34" charset="-122"/>
                <a:ea typeface="微软雅黑" pitchFamily="34" charset="-122"/>
                <a:cs typeface="Times New Roman" panose="02020603050405020304" pitchFamily="18" charset="0"/>
              </a:rPr>
              <a:t>]</a:t>
            </a:r>
            <a:r>
              <a:rPr lang="zh-CN" altLang="en-US" sz="3600" dirty="0">
                <a:solidFill>
                  <a:schemeClr val="tx1">
                    <a:lumMod val="50000"/>
                    <a:lumOff val="50000"/>
                  </a:schemeClr>
                </a:solidFill>
                <a:latin typeface="微软雅黑" pitchFamily="34" charset="-122"/>
                <a:ea typeface="微软雅黑" pitchFamily="34" charset="-122"/>
                <a:cs typeface="Times New Roman" panose="02020603050405020304" pitchFamily="18" charset="0"/>
              </a:rPr>
              <a:t>　请见速查速记</a:t>
            </a:r>
            <a:r>
              <a:rPr lang="en-US" altLang="zh-CN" sz="3600" dirty="0">
                <a:solidFill>
                  <a:schemeClr val="tx1">
                    <a:lumMod val="50000"/>
                    <a:lumOff val="50000"/>
                  </a:schemeClr>
                </a:solidFill>
                <a:latin typeface="微软雅黑" pitchFamily="34" charset="-122"/>
                <a:ea typeface="微软雅黑" pitchFamily="34" charset="-122"/>
                <a:cs typeface="Times New Roman" panose="02020603050405020304" pitchFamily="18" charset="0"/>
              </a:rPr>
              <a:t>P091</a:t>
            </a:r>
            <a:r>
              <a:rPr lang="zh-CN" altLang="en-US" sz="3600" dirty="0">
                <a:solidFill>
                  <a:schemeClr val="tx1">
                    <a:lumMod val="50000"/>
                    <a:lumOff val="50000"/>
                  </a:schemeClr>
                </a:solidFill>
                <a:latin typeface="微软雅黑" pitchFamily="34" charset="-122"/>
                <a:ea typeface="微软雅黑" pitchFamily="34" charset="-122"/>
                <a:cs typeface="Times New Roman" panose="02020603050405020304" pitchFamily="18" charset="0"/>
              </a:rPr>
              <a:t>。</a:t>
            </a:r>
          </a:p>
        </p:txBody>
      </p:sp>
    </p:spTree>
    <p:extLst>
      <p:ext uri="{BB962C8B-B14F-4D97-AF65-F5344CB8AC3E}">
        <p14:creationId xmlns:p14="http://schemas.microsoft.com/office/powerpoint/2010/main" xmlns="" val="108214592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69"/>
                                        </p:tgtEl>
                                        <p:attrNameLst>
                                          <p:attrName>style.visibility</p:attrName>
                                        </p:attrNameLst>
                                      </p:cBhvr>
                                      <p:to>
                                        <p:strVal val="visible"/>
                                      </p:to>
                                    </p:set>
                                    <p:animEffect transition="in" filter="fade">
                                      <p:cBhvr>
                                        <p:cTn id="14" dur="500"/>
                                        <p:tgtEl>
                                          <p:spTgt spid="69"/>
                                        </p:tgtEl>
                                      </p:cBhvr>
                                    </p:animEffec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3" grpId="0"/>
    </p:bld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68"/>
          <p:cNvSpPr txBox="1"/>
          <p:nvPr/>
        </p:nvSpPr>
        <p:spPr>
          <a:xfrm>
            <a:off x="2023200" y="3060750"/>
            <a:ext cx="20002640" cy="8094524"/>
          </a:xfrm>
          <a:prstGeom prst="rect">
            <a:avLst/>
          </a:prstGeom>
          <a:noFill/>
        </p:spPr>
        <p:txBody>
          <a:bodyPr wrap="square" rtlCol="0">
            <a:spAutoFit/>
          </a:bodyPr>
          <a:lstStyle/>
          <a:p>
            <a:pPr algn="just">
              <a:lnSpc>
                <a:spcPct val="130000"/>
              </a:lnSpc>
              <a:spcAft>
                <a:spcPts val="0"/>
              </a:spcAft>
            </a:pPr>
            <a:r>
              <a:rPr lang="en-US" altLang="zh-CN" sz="4000" dirty="0">
                <a:solidFill>
                  <a:srgbClr val="EF8340"/>
                </a:solidFill>
                <a:latin typeface="微软雅黑" pitchFamily="34" charset="-122"/>
                <a:ea typeface="微软雅黑" pitchFamily="34" charset="-122"/>
              </a:rPr>
              <a:t>1. </a:t>
            </a:r>
            <a:r>
              <a:rPr lang="zh-CN" altLang="en-US" sz="4000" dirty="0">
                <a:solidFill>
                  <a:schemeClr val="tx1">
                    <a:lumMod val="50000"/>
                    <a:lumOff val="50000"/>
                  </a:schemeClr>
                </a:solidFill>
                <a:latin typeface="微软雅黑" pitchFamily="34" charset="-122"/>
                <a:ea typeface="微软雅黑" pitchFamily="34" charset="-122"/>
              </a:rPr>
              <a:t>阅读下面这首宋诗，完成题目。 </a:t>
            </a:r>
            <a:r>
              <a:rPr lang="en-US" altLang="zh-CN" sz="4000" dirty="0">
                <a:solidFill>
                  <a:schemeClr val="tx1">
                    <a:lumMod val="50000"/>
                    <a:lumOff val="50000"/>
                  </a:schemeClr>
                </a:solidFill>
                <a:latin typeface="微软雅黑" pitchFamily="34" charset="-122"/>
                <a:ea typeface="微软雅黑" pitchFamily="34" charset="-122"/>
              </a:rPr>
              <a:t>(11</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gn="ct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发宜兴</a:t>
            </a:r>
          </a:p>
          <a:p>
            <a:pPr algn="ct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曾　幾</a:t>
            </a:r>
            <a:r>
              <a:rPr lang="zh-CN" altLang="en-US" sz="4000" baseline="30000" dirty="0">
                <a:solidFill>
                  <a:schemeClr val="tx1">
                    <a:lumMod val="50000"/>
                    <a:lumOff val="50000"/>
                  </a:schemeClr>
                </a:solidFill>
                <a:latin typeface="微软雅黑" pitchFamily="34" charset="-122"/>
                <a:ea typeface="微软雅黑" pitchFamily="34" charset="-122"/>
              </a:rPr>
              <a:t>①</a:t>
            </a:r>
          </a:p>
          <a:p>
            <a:pPr algn="ct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老境垂垂六十年，又将家上铁头船。</a:t>
            </a:r>
          </a:p>
          <a:p>
            <a:pPr algn="ct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客留阳羡</a:t>
            </a:r>
            <a:r>
              <a:rPr lang="zh-CN" altLang="en-US" sz="4000" baseline="30000" dirty="0">
                <a:solidFill>
                  <a:schemeClr val="tx1">
                    <a:lumMod val="50000"/>
                    <a:lumOff val="50000"/>
                  </a:schemeClr>
                </a:solidFill>
                <a:latin typeface="微软雅黑" pitchFamily="34" charset="-122"/>
                <a:ea typeface="微软雅黑" pitchFamily="34" charset="-122"/>
              </a:rPr>
              <a:t>②</a:t>
            </a:r>
            <a:r>
              <a:rPr lang="zh-CN" altLang="en-US" sz="4000" dirty="0">
                <a:solidFill>
                  <a:schemeClr val="tx1">
                    <a:lumMod val="50000"/>
                    <a:lumOff val="50000"/>
                  </a:schemeClr>
                </a:solidFill>
                <a:latin typeface="微软雅黑" pitchFamily="34" charset="-122"/>
                <a:ea typeface="微软雅黑" pitchFamily="34" charset="-122"/>
              </a:rPr>
              <a:t>只三月，归去玉溪无一钱。</a:t>
            </a:r>
          </a:p>
          <a:p>
            <a:pPr algn="ct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观水观山都废食，听风听雨不妨眠。</a:t>
            </a:r>
          </a:p>
          <a:p>
            <a:pPr algn="ct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从今布袜青鞋梦，不到张公即善权</a:t>
            </a:r>
            <a:r>
              <a:rPr lang="zh-CN" altLang="en-US" sz="4000" baseline="30000" dirty="0">
                <a:solidFill>
                  <a:schemeClr val="tx1">
                    <a:lumMod val="50000"/>
                    <a:lumOff val="50000"/>
                  </a:schemeClr>
                </a:solidFill>
                <a:latin typeface="微软雅黑" pitchFamily="34" charset="-122"/>
                <a:ea typeface="微软雅黑" pitchFamily="34" charset="-122"/>
              </a:rPr>
              <a:t>③</a:t>
            </a:r>
            <a:r>
              <a:rPr lang="zh-CN" altLang="en-US" sz="4000" dirty="0">
                <a:solidFill>
                  <a:schemeClr val="tx1">
                    <a:lumMod val="50000"/>
                    <a:lumOff val="50000"/>
                  </a:schemeClr>
                </a:solidFill>
                <a:latin typeface="微软雅黑" pitchFamily="34" charset="-122"/>
                <a:ea typeface="微软雅黑" pitchFamily="34" charset="-122"/>
              </a:rPr>
              <a:t>。</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注</a:t>
            </a:r>
            <a:r>
              <a:rPr lang="en-US" altLang="zh-CN" sz="4000" dirty="0">
                <a:solidFill>
                  <a:schemeClr val="tx1">
                    <a:lumMod val="50000"/>
                    <a:lumOff val="50000"/>
                  </a:schemeClr>
                </a:solidFill>
                <a:latin typeface="微软雅黑" pitchFamily="34" charset="-122"/>
                <a:ea typeface="微软雅黑" pitchFamily="34" charset="-122"/>
              </a:rPr>
              <a:t>] ①</a:t>
            </a:r>
            <a:r>
              <a:rPr lang="zh-CN" altLang="en-US" sz="4000" dirty="0">
                <a:solidFill>
                  <a:schemeClr val="tx1">
                    <a:lumMod val="50000"/>
                    <a:lumOff val="50000"/>
                  </a:schemeClr>
                </a:solidFill>
                <a:latin typeface="微软雅黑" pitchFamily="34" charset="-122"/>
                <a:ea typeface="微软雅黑" pitchFamily="34" charset="-122"/>
              </a:rPr>
              <a:t>曾幾：南宋爱国诗人，曾因触忤秦桧去职。在作此诗的头一年十二月，岳飞被秦桧谋害，抗金形势急转直下。②阳羡：宜兴。③张公、善权：分别指张公洞、善卷洞，都是宜兴境内的游览胜迹</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grpSp>
        <p:nvGrpSpPr>
          <p:cNvPr id="8" name="组合 56"/>
          <p:cNvGrpSpPr/>
          <p:nvPr/>
        </p:nvGrpSpPr>
        <p:grpSpPr>
          <a:xfrm>
            <a:off x="1594572" y="1692598"/>
            <a:ext cx="20228628" cy="895733"/>
            <a:chOff x="1594572" y="1803366"/>
            <a:chExt cx="20228628" cy="895733"/>
          </a:xfrm>
        </p:grpSpPr>
        <p:grpSp>
          <p:nvGrpSpPr>
            <p:cNvPr id="10" name="组合 57"/>
            <p:cNvGrpSpPr/>
            <p:nvPr/>
          </p:nvGrpSpPr>
          <p:grpSpPr>
            <a:xfrm>
              <a:off x="1594572" y="1803366"/>
              <a:ext cx="5500726" cy="892552"/>
              <a:chOff x="7309612" y="2089118"/>
              <a:chExt cx="5500726" cy="892552"/>
            </a:xfrm>
          </p:grpSpPr>
          <p:sp>
            <p:nvSpPr>
              <p:cNvPr id="12"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13" name="椭圆 12"/>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1" name="直接连接符 10"/>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293350228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right)">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75942" y="4019586"/>
            <a:ext cx="19747258" cy="1614801"/>
          </a:xfrm>
          <a:prstGeom prst="rect">
            <a:avLst/>
          </a:prstGeom>
          <a:noFill/>
        </p:spPr>
        <p:txBody>
          <a:bodyPr wrap="square" rtlCol="0">
            <a:spAutoFit/>
          </a:bodyPr>
          <a:lstStyle/>
          <a:p>
            <a:pPr>
              <a:lnSpc>
                <a:spcPct val="130000"/>
              </a:lnSpc>
            </a:pPr>
            <a:r>
              <a:rPr lang="en-US" altLang="zh-CN" sz="4000" dirty="0" smtClean="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2016·</a:t>
            </a:r>
            <a:r>
              <a:rPr lang="zh-CN" altLang="en-US" sz="4000" dirty="0">
                <a:solidFill>
                  <a:schemeClr val="tx1">
                    <a:lumMod val="50000"/>
                    <a:lumOff val="50000"/>
                  </a:schemeClr>
                </a:solidFill>
                <a:latin typeface="微软雅黑" pitchFamily="34" charset="-122"/>
                <a:ea typeface="微软雅黑" pitchFamily="34" charset="-122"/>
              </a:rPr>
              <a:t>全国卷</a:t>
            </a:r>
            <a:r>
              <a:rPr lang="en-US" altLang="zh-CN" sz="4000" dirty="0">
                <a:solidFill>
                  <a:schemeClr val="tx1">
                    <a:lumMod val="50000"/>
                    <a:lumOff val="50000"/>
                  </a:schemeClr>
                </a:solidFill>
                <a:latin typeface="微软雅黑" pitchFamily="34" charset="-122"/>
                <a:ea typeface="微软雅黑" pitchFamily="34" charset="-122"/>
              </a:rPr>
              <a:t>Ⅱ]</a:t>
            </a:r>
            <a:r>
              <a:rPr lang="zh-CN" altLang="en-US" sz="4000" dirty="0">
                <a:solidFill>
                  <a:schemeClr val="tx1">
                    <a:lumMod val="50000"/>
                    <a:lumOff val="50000"/>
                  </a:schemeClr>
                </a:solidFill>
                <a:latin typeface="微软雅黑" pitchFamily="34" charset="-122"/>
                <a:ea typeface="微软雅黑" pitchFamily="34" charset="-122"/>
              </a:rPr>
              <a:t>如何理解曹霸画的马“一洗万古凡马空”？曹霸是怎样做到的？请简要分析。</a:t>
            </a:r>
            <a:r>
              <a:rPr lang="en-US" altLang="zh-CN" sz="4000" dirty="0">
                <a:solidFill>
                  <a:schemeClr val="tx1">
                    <a:lumMod val="50000"/>
                    <a:lumOff val="50000"/>
                  </a:schemeClr>
                </a:solidFill>
                <a:latin typeface="微软雅黑" pitchFamily="34" charset="-122"/>
                <a:ea typeface="微软雅黑" pitchFamily="34" charset="-122"/>
              </a:rPr>
              <a:t>(5</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原诗见本讲“真题体验”第</a:t>
            </a:r>
            <a:r>
              <a:rPr lang="en-US" altLang="zh-CN" sz="4000" dirty="0">
                <a:solidFill>
                  <a:schemeClr val="tx1">
                    <a:lumMod val="50000"/>
                    <a:lumOff val="50000"/>
                  </a:schemeClr>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题</a:t>
            </a:r>
            <a:r>
              <a:rPr lang="en-US" altLang="zh-CN" sz="4000" dirty="0">
                <a:solidFill>
                  <a:schemeClr val="tx1">
                    <a:lumMod val="50000"/>
                    <a:lumOff val="50000"/>
                  </a:schemeClr>
                </a:solidFill>
                <a:latin typeface="微软雅黑" pitchFamily="34" charset="-122"/>
                <a:ea typeface="微软雅黑" pitchFamily="34" charset="-122"/>
              </a:rPr>
              <a:t>)</a:t>
            </a:r>
          </a:p>
        </p:txBody>
      </p:sp>
      <p:grpSp>
        <p:nvGrpSpPr>
          <p:cNvPr id="13" name="组合 12"/>
          <p:cNvGrpSpPr/>
          <p:nvPr/>
        </p:nvGrpSpPr>
        <p:grpSpPr>
          <a:xfrm>
            <a:off x="2059953" y="2952868"/>
            <a:ext cx="2677891" cy="707886"/>
            <a:chOff x="2074961" y="4276948"/>
            <a:chExt cx="2677891" cy="707886"/>
          </a:xfrm>
        </p:grpSpPr>
        <p:pic>
          <p:nvPicPr>
            <p:cNvPr id="14" name="Picture 2"/>
            <p:cNvPicPr>
              <a:picLocks noChangeAspect="1" noChangeArrowheads="1"/>
            </p:cNvPicPr>
            <p:nvPr/>
          </p:nvPicPr>
          <p:blipFill>
            <a:blip r:embed="rId2"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15" name="矩形 14"/>
            <p:cNvSpPr/>
            <p:nvPr/>
          </p:nvSpPr>
          <p:spPr>
            <a:xfrm>
              <a:off x="2264972" y="4276948"/>
              <a:ext cx="2339102" cy="707886"/>
            </a:xfrm>
            <a:prstGeom prst="rect">
              <a:avLst/>
            </a:prstGeom>
          </p:spPr>
          <p:txBody>
            <a:bodyPr wrap="none">
              <a:spAutoFit/>
            </a:bodyPr>
            <a:lstStyle/>
            <a:p>
              <a:r>
                <a:rPr lang="zh-CN" altLang="en-US" sz="4000" spc="200" dirty="0" smtClean="0">
                  <a:solidFill>
                    <a:schemeClr val="bg1"/>
                  </a:solidFill>
                  <a:latin typeface="微软雅黑" pitchFamily="34" charset="-122"/>
                  <a:ea typeface="微软雅黑" pitchFamily="34" charset="-122"/>
                </a:rPr>
                <a:t>现场指导</a:t>
              </a:r>
              <a:endParaRPr lang="zh-CN" altLang="en-US" sz="4000" spc="200" dirty="0">
                <a:solidFill>
                  <a:schemeClr val="bg1"/>
                </a:solidFill>
                <a:latin typeface="微软雅黑" pitchFamily="34" charset="-122"/>
                <a:ea typeface="微软雅黑" pitchFamily="34" charset="-122"/>
              </a:endParaRPr>
            </a:p>
          </p:txBody>
        </p:sp>
      </p:grpSp>
      <p:graphicFrame>
        <p:nvGraphicFramePr>
          <p:cNvPr id="4" name="表格 3"/>
          <p:cNvGraphicFramePr>
            <a:graphicFrameLocks noGrp="1"/>
          </p:cNvGraphicFramePr>
          <p:nvPr>
            <p:extLst>
              <p:ext uri="{D42A27DB-BD31-4B8C-83A1-F6EECF244321}">
                <p14:modId xmlns:p14="http://schemas.microsoft.com/office/powerpoint/2010/main" xmlns="" val="4172355597"/>
              </p:ext>
            </p:extLst>
          </p:nvPr>
        </p:nvGraphicFramePr>
        <p:xfrm>
          <a:off x="2240935" y="5993219"/>
          <a:ext cx="19289781" cy="3169920"/>
        </p:xfrm>
        <a:graphic>
          <a:graphicData uri="http://schemas.openxmlformats.org/drawingml/2006/table">
            <a:tbl>
              <a:tblPr>
                <a:tableStyleId>{5C22544A-7EE6-4342-B048-85BDC9FD1C3A}</a:tableStyleId>
              </a:tblPr>
              <a:tblGrid>
                <a:gridCol w="622625"/>
                <a:gridCol w="1047277"/>
                <a:gridCol w="17619879"/>
              </a:tblGrid>
              <a:tr h="2540139">
                <a:tc>
                  <a:txBody>
                    <a:bodyPr/>
                    <a:lstStyle/>
                    <a:p>
                      <a:pPr algn="ctr">
                        <a:lnSpc>
                          <a:spcPct val="130000"/>
                        </a:lnSpc>
                        <a:spcAft>
                          <a:spcPts val="0"/>
                        </a:spcAft>
                      </a:pPr>
                      <a:r>
                        <a:rPr lang="zh-CN" sz="4000" kern="1200" dirty="0">
                          <a:solidFill>
                            <a:schemeClr val="tx1">
                              <a:lumMod val="50000"/>
                              <a:lumOff val="50000"/>
                            </a:schemeClr>
                          </a:solidFill>
                          <a:latin typeface="微软雅黑" pitchFamily="34" charset="-122"/>
                          <a:ea typeface="微软雅黑" pitchFamily="34" charset="-122"/>
                          <a:cs typeface="+mn-cs"/>
                        </a:rPr>
                        <a:t>教你</a:t>
                      </a:r>
                    </a:p>
                    <a:p>
                      <a:pPr algn="ctr">
                        <a:lnSpc>
                          <a:spcPct val="130000"/>
                        </a:lnSpc>
                        <a:spcAft>
                          <a:spcPts val="0"/>
                        </a:spcAft>
                      </a:pPr>
                      <a:r>
                        <a:rPr lang="zh-CN" sz="4000" kern="1200" dirty="0">
                          <a:solidFill>
                            <a:schemeClr val="tx1">
                              <a:lumMod val="50000"/>
                              <a:lumOff val="50000"/>
                            </a:schemeClr>
                          </a:solidFill>
                          <a:latin typeface="微软雅黑" pitchFamily="34" charset="-122"/>
                          <a:ea typeface="微软雅黑" pitchFamily="34" charset="-122"/>
                          <a:cs typeface="+mn-cs"/>
                        </a:rPr>
                        <a:t>审题</a:t>
                      </a:r>
                    </a:p>
                  </a:txBody>
                  <a:tcPr marL="60962" marR="60962" marT="0" marB="0" anchor="ctr"/>
                </a:tc>
                <a:tc>
                  <a:txBody>
                    <a:bodyPr/>
                    <a:lstStyle/>
                    <a:p>
                      <a:pPr algn="ctr">
                        <a:lnSpc>
                          <a:spcPct val="130000"/>
                        </a:lnSpc>
                        <a:spcAft>
                          <a:spcPts val="0"/>
                        </a:spcAft>
                      </a:pPr>
                      <a:r>
                        <a:rPr lang="zh-CN" sz="4000" kern="1200" dirty="0">
                          <a:solidFill>
                            <a:schemeClr val="tx1">
                              <a:lumMod val="50000"/>
                              <a:lumOff val="50000"/>
                            </a:schemeClr>
                          </a:solidFill>
                          <a:latin typeface="微软雅黑" pitchFamily="34" charset="-122"/>
                          <a:ea typeface="微软雅黑" pitchFamily="34" charset="-122"/>
                          <a:cs typeface="+mn-cs"/>
                        </a:rPr>
                        <a:t>审题要点　</a:t>
                      </a:r>
                    </a:p>
                  </a:txBody>
                  <a:tcPr marL="60962" marR="60962" marT="0" marB="0" anchor="ctr"/>
                </a:tc>
                <a:tc>
                  <a:txBody>
                    <a:bodyPr/>
                    <a:lstStyle/>
                    <a:p>
                      <a:pPr algn="l">
                        <a:lnSpc>
                          <a:spcPct val="130000"/>
                        </a:lnSpc>
                        <a:spcAft>
                          <a:spcPts val="0"/>
                        </a:spcAft>
                      </a:pPr>
                      <a:r>
                        <a:rPr lang="zh-CN" sz="4000" kern="1200" dirty="0">
                          <a:solidFill>
                            <a:schemeClr val="tx1">
                              <a:lumMod val="50000"/>
                              <a:lumOff val="50000"/>
                            </a:schemeClr>
                          </a:solidFill>
                          <a:latin typeface="微软雅黑" pitchFamily="34" charset="-122"/>
                          <a:ea typeface="微软雅黑" pitchFamily="34" charset="-122"/>
                          <a:cs typeface="+mn-cs"/>
                        </a:rPr>
                        <a:t>第一问</a:t>
                      </a:r>
                      <a:r>
                        <a:rPr lang="en-US" sz="4000" kern="1200" dirty="0">
                          <a:solidFill>
                            <a:schemeClr val="tx1">
                              <a:lumMod val="50000"/>
                              <a:lumOff val="50000"/>
                            </a:schemeClr>
                          </a:solidFill>
                          <a:latin typeface="微软雅黑" pitchFamily="34" charset="-122"/>
                          <a:ea typeface="微软雅黑" pitchFamily="34" charset="-122"/>
                          <a:cs typeface="+mn-cs"/>
                        </a:rPr>
                        <a:t>“</a:t>
                      </a:r>
                      <a:r>
                        <a:rPr lang="zh-CN" sz="4000" kern="1200" dirty="0">
                          <a:solidFill>
                            <a:schemeClr val="tx1">
                              <a:lumMod val="50000"/>
                              <a:lumOff val="50000"/>
                            </a:schemeClr>
                          </a:solidFill>
                          <a:latin typeface="微软雅黑" pitchFamily="34" charset="-122"/>
                          <a:ea typeface="微软雅黑" pitchFamily="34" charset="-122"/>
                          <a:cs typeface="+mn-cs"/>
                        </a:rPr>
                        <a:t>如何理解曹霸画的马</a:t>
                      </a:r>
                      <a:r>
                        <a:rPr lang="en-US" sz="4000" kern="1200" dirty="0">
                          <a:solidFill>
                            <a:schemeClr val="tx1">
                              <a:lumMod val="50000"/>
                              <a:lumOff val="50000"/>
                            </a:schemeClr>
                          </a:solidFill>
                          <a:latin typeface="微软雅黑" pitchFamily="34" charset="-122"/>
                          <a:ea typeface="微软雅黑" pitchFamily="34" charset="-122"/>
                          <a:cs typeface="+mn-cs"/>
                        </a:rPr>
                        <a:t>‘</a:t>
                      </a:r>
                      <a:r>
                        <a:rPr lang="zh-CN" sz="4000" kern="1200" dirty="0">
                          <a:solidFill>
                            <a:schemeClr val="tx1">
                              <a:lumMod val="50000"/>
                              <a:lumOff val="50000"/>
                            </a:schemeClr>
                          </a:solidFill>
                          <a:latin typeface="微软雅黑" pitchFamily="34" charset="-122"/>
                          <a:ea typeface="微软雅黑" pitchFamily="34" charset="-122"/>
                          <a:cs typeface="+mn-cs"/>
                        </a:rPr>
                        <a:t>一洗万古凡马空</a:t>
                      </a:r>
                      <a:r>
                        <a:rPr lang="en-US" sz="4000" kern="1200" dirty="0">
                          <a:solidFill>
                            <a:schemeClr val="tx1">
                              <a:lumMod val="50000"/>
                              <a:lumOff val="50000"/>
                            </a:schemeClr>
                          </a:solidFill>
                          <a:latin typeface="微软雅黑" pitchFamily="34" charset="-122"/>
                          <a:ea typeface="微软雅黑" pitchFamily="34" charset="-122"/>
                          <a:cs typeface="+mn-cs"/>
                        </a:rPr>
                        <a:t>’”</a:t>
                      </a:r>
                      <a:r>
                        <a:rPr lang="zh-CN" sz="4000" kern="1200" dirty="0">
                          <a:solidFill>
                            <a:schemeClr val="tx1">
                              <a:lumMod val="50000"/>
                              <a:lumOff val="50000"/>
                            </a:schemeClr>
                          </a:solidFill>
                          <a:latin typeface="微软雅黑" pitchFamily="34" charset="-122"/>
                          <a:ea typeface="微软雅黑" pitchFamily="34" charset="-122"/>
                          <a:cs typeface="+mn-cs"/>
                        </a:rPr>
                        <a:t>就是说这句诗的意思是什么，写出了曹霸画的马的什么特点，第二问</a:t>
                      </a:r>
                      <a:r>
                        <a:rPr lang="en-US" sz="4000" kern="1200" dirty="0">
                          <a:solidFill>
                            <a:schemeClr val="tx1">
                              <a:lumMod val="50000"/>
                              <a:lumOff val="50000"/>
                            </a:schemeClr>
                          </a:solidFill>
                          <a:latin typeface="微软雅黑" pitchFamily="34" charset="-122"/>
                          <a:ea typeface="微软雅黑" pitchFamily="34" charset="-122"/>
                          <a:cs typeface="+mn-cs"/>
                        </a:rPr>
                        <a:t>“</a:t>
                      </a:r>
                      <a:r>
                        <a:rPr lang="zh-CN" sz="4000" kern="1200" dirty="0">
                          <a:solidFill>
                            <a:schemeClr val="tx1">
                              <a:lumMod val="50000"/>
                              <a:lumOff val="50000"/>
                            </a:schemeClr>
                          </a:solidFill>
                          <a:latin typeface="微软雅黑" pitchFamily="34" charset="-122"/>
                          <a:ea typeface="微软雅黑" pitchFamily="34" charset="-122"/>
                          <a:cs typeface="+mn-cs"/>
                        </a:rPr>
                        <a:t>曹霸是怎样做到的</a:t>
                      </a:r>
                      <a:r>
                        <a:rPr lang="en-US" sz="4000" kern="1200" dirty="0">
                          <a:solidFill>
                            <a:schemeClr val="tx1">
                              <a:lumMod val="50000"/>
                              <a:lumOff val="50000"/>
                            </a:schemeClr>
                          </a:solidFill>
                          <a:latin typeface="微软雅黑" pitchFamily="34" charset="-122"/>
                          <a:ea typeface="微软雅黑" pitchFamily="34" charset="-122"/>
                          <a:cs typeface="+mn-cs"/>
                        </a:rPr>
                        <a:t>”</a:t>
                      </a:r>
                      <a:r>
                        <a:rPr lang="zh-CN" sz="4000" kern="1200" dirty="0">
                          <a:solidFill>
                            <a:schemeClr val="tx1">
                              <a:lumMod val="50000"/>
                              <a:lumOff val="50000"/>
                            </a:schemeClr>
                          </a:solidFill>
                          <a:latin typeface="微软雅黑" pitchFamily="34" charset="-122"/>
                          <a:ea typeface="微软雅黑" pitchFamily="34" charset="-122"/>
                          <a:cs typeface="+mn-cs"/>
                        </a:rPr>
                        <a:t>，意思就是怎么画出这样的马的，要结合具体诗句来理解</a:t>
                      </a:r>
                    </a:p>
                  </a:txBody>
                  <a:tcPr marL="60962" marR="60962" marT="0" marB="0" anchor="ctr"/>
                </a:tc>
              </a:tr>
            </a:tbl>
          </a:graphicData>
        </a:graphic>
      </p:graphicFrame>
    </p:spTree>
    <p:extLst>
      <p:ext uri="{BB962C8B-B14F-4D97-AF65-F5344CB8AC3E}">
        <p14:creationId xmlns:p14="http://schemas.microsoft.com/office/powerpoint/2010/main" xmlns="" val="362368456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69"/>
                                        </p:tgtEl>
                                        <p:attrNameLst>
                                          <p:attrName>style.visibility</p:attrName>
                                        </p:attrNameLst>
                                      </p:cBhvr>
                                      <p:to>
                                        <p:strVal val="visible"/>
                                      </p:to>
                                    </p:set>
                                    <p:anim calcmode="lin" valueType="num">
                                      <p:cBhvr additive="base">
                                        <p:cTn id="14" dur="500" fill="hold"/>
                                        <p:tgtEl>
                                          <p:spTgt spid="69"/>
                                        </p:tgtEl>
                                        <p:attrNameLst>
                                          <p:attrName>ppt_x</p:attrName>
                                        </p:attrNameLst>
                                      </p:cBhvr>
                                      <p:tavLst>
                                        <p:tav tm="0">
                                          <p:val>
                                            <p:strVal val="#ppt_x"/>
                                          </p:val>
                                        </p:tav>
                                        <p:tav tm="100000">
                                          <p:val>
                                            <p:strVal val="#ppt_x"/>
                                          </p:val>
                                        </p:tav>
                                      </p:tavLst>
                                    </p:anim>
                                    <p:anim calcmode="lin" valueType="num">
                                      <p:cBhvr additive="base">
                                        <p:cTn id="15"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68"/>
          <p:cNvSpPr txBox="1"/>
          <p:nvPr/>
        </p:nvSpPr>
        <p:spPr>
          <a:xfrm>
            <a:off x="2023200" y="3060750"/>
            <a:ext cx="20002640" cy="8894743"/>
          </a:xfrm>
          <a:prstGeom prst="rect">
            <a:avLst/>
          </a:prstGeom>
          <a:noFill/>
        </p:spPr>
        <p:txBody>
          <a:bodyPr wrap="square" rtlCol="0">
            <a:spAutoFit/>
          </a:bodyPr>
          <a:lstStyle/>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(1) </a:t>
            </a:r>
            <a:r>
              <a:rPr lang="zh-CN" altLang="en-US" sz="4000" dirty="0">
                <a:solidFill>
                  <a:schemeClr val="tx1">
                    <a:lumMod val="50000"/>
                    <a:lumOff val="50000"/>
                  </a:schemeClr>
                </a:solidFill>
                <a:latin typeface="微软雅黑" pitchFamily="34" charset="-122"/>
                <a:ea typeface="微软雅黑" pitchFamily="34" charset="-122"/>
              </a:rPr>
              <a:t>下列对这首诗的赏析，不恰当的两项是</a:t>
            </a:r>
            <a:r>
              <a:rPr lang="en-US" altLang="zh-CN" sz="4000" dirty="0">
                <a:solidFill>
                  <a:schemeClr val="tx1">
                    <a:lumMod val="50000"/>
                    <a:lumOff val="50000"/>
                  </a:schemeClr>
                </a:solidFill>
                <a:latin typeface="微软雅黑" pitchFamily="34" charset="-122"/>
                <a:ea typeface="微软雅黑" pitchFamily="34" charset="-122"/>
              </a:rPr>
              <a:t>(5</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A. </a:t>
            </a:r>
            <a:r>
              <a:rPr lang="zh-CN" altLang="en-US" sz="4000" dirty="0">
                <a:solidFill>
                  <a:schemeClr val="tx1">
                    <a:lumMod val="50000"/>
                    <a:lumOff val="50000"/>
                  </a:schemeClr>
                </a:solidFill>
                <a:latin typeface="微软雅黑" pitchFamily="34" charset="-122"/>
                <a:ea typeface="微软雅黑" pitchFamily="34" charset="-122"/>
              </a:rPr>
              <a:t>首联自叙年将六十而又有挈家远行之举，紧扣“发宜兴”，一个“又”字表达作者心境凄凉。</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B. </a:t>
            </a:r>
            <a:r>
              <a:rPr lang="zh-CN" altLang="en-US" sz="4000" dirty="0">
                <a:solidFill>
                  <a:schemeClr val="tx1">
                    <a:lumMod val="50000"/>
                    <a:lumOff val="50000"/>
                  </a:schemeClr>
                </a:solidFill>
                <a:latin typeface="微软雅黑" pitchFamily="34" charset="-122"/>
                <a:ea typeface="微软雅黑" pitchFamily="34" charset="-122"/>
              </a:rPr>
              <a:t>第二联结构上承上启下，承上说自己客居宜兴时日之短，启下说自己虽归故山却囊空如洗，反映作者事业无成。</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C. </a:t>
            </a:r>
            <a:r>
              <a:rPr lang="zh-CN" altLang="en-US" sz="4000" dirty="0">
                <a:solidFill>
                  <a:schemeClr val="tx1">
                    <a:lumMod val="50000"/>
                    <a:lumOff val="50000"/>
                  </a:schemeClr>
                </a:solidFill>
                <a:latin typeface="微软雅黑" pitchFamily="34" charset="-122"/>
                <a:ea typeface="微软雅黑" pitchFamily="34" charset="-122"/>
              </a:rPr>
              <a:t>第三联表现手法独特，既有对偶，也有叠词，还采用想象联想，充分地彰显其内心的感受。</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D. </a:t>
            </a:r>
            <a:r>
              <a:rPr lang="zh-CN" altLang="en-US" sz="4000" dirty="0">
                <a:solidFill>
                  <a:schemeClr val="tx1">
                    <a:lumMod val="50000"/>
                    <a:lumOff val="50000"/>
                  </a:schemeClr>
                </a:solidFill>
                <a:latin typeface="微软雅黑" pitchFamily="34" charset="-122"/>
                <a:ea typeface="微软雅黑" pitchFamily="34" charset="-122"/>
              </a:rPr>
              <a:t>第四联运用借代手法，以“张公”“善权”代宜兴景致，表达了对宜兴山水的留恋，这是实写。</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E. </a:t>
            </a:r>
            <a:r>
              <a:rPr lang="zh-CN" altLang="en-US" sz="4000" dirty="0">
                <a:solidFill>
                  <a:schemeClr val="tx1">
                    <a:lumMod val="50000"/>
                    <a:lumOff val="50000"/>
                  </a:schemeClr>
                </a:solidFill>
                <a:latin typeface="微软雅黑" pitchFamily="34" charset="-122"/>
                <a:ea typeface="微软雅黑" pitchFamily="34" charset="-122"/>
              </a:rPr>
              <a:t>本诗标题为“发宜兴”，首、尾两联照应、回抱题目，“述怀”并非主体，“纪行”才是中心</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grpSp>
        <p:nvGrpSpPr>
          <p:cNvPr id="8" name="组合 56"/>
          <p:cNvGrpSpPr/>
          <p:nvPr/>
        </p:nvGrpSpPr>
        <p:grpSpPr>
          <a:xfrm>
            <a:off x="1594572" y="1692598"/>
            <a:ext cx="20228628" cy="895733"/>
            <a:chOff x="1594572" y="1803366"/>
            <a:chExt cx="20228628" cy="895733"/>
          </a:xfrm>
        </p:grpSpPr>
        <p:grpSp>
          <p:nvGrpSpPr>
            <p:cNvPr id="10" name="组合 57"/>
            <p:cNvGrpSpPr/>
            <p:nvPr/>
          </p:nvGrpSpPr>
          <p:grpSpPr>
            <a:xfrm>
              <a:off x="1594572" y="1803366"/>
              <a:ext cx="5500726" cy="892552"/>
              <a:chOff x="7309612" y="2089118"/>
              <a:chExt cx="5500726" cy="892552"/>
            </a:xfrm>
          </p:grpSpPr>
          <p:sp>
            <p:nvSpPr>
              <p:cNvPr id="12"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13" name="椭圆 12"/>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1" name="直接连接符 10"/>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46512243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68"/>
          <p:cNvSpPr txBox="1"/>
          <p:nvPr/>
        </p:nvSpPr>
        <p:spPr>
          <a:xfrm>
            <a:off x="2023200" y="3060750"/>
            <a:ext cx="20002640" cy="2492990"/>
          </a:xfrm>
          <a:prstGeom prst="rect">
            <a:avLst/>
          </a:prstGeom>
          <a:noFill/>
        </p:spPr>
        <p:txBody>
          <a:bodyPr wrap="square" rtlCol="0">
            <a:spAutoFit/>
          </a:bodyPr>
          <a:lstStyle/>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(2)</a:t>
            </a:r>
            <a:r>
              <a:rPr lang="zh-CN" altLang="en-US" sz="4000" dirty="0">
                <a:solidFill>
                  <a:schemeClr val="tx1">
                    <a:lumMod val="50000"/>
                    <a:lumOff val="50000"/>
                  </a:schemeClr>
                </a:solidFill>
                <a:latin typeface="微软雅黑" pitchFamily="34" charset="-122"/>
                <a:ea typeface="微软雅黑" pitchFamily="34" charset="-122"/>
              </a:rPr>
              <a:t>诗的前两联描写了一个怎样的诗人形象？请简要分析。</a:t>
            </a:r>
            <a:r>
              <a:rPr lang="en-US" altLang="zh-CN" sz="4000" dirty="0">
                <a:solidFill>
                  <a:schemeClr val="tx1">
                    <a:lumMod val="50000"/>
                    <a:lumOff val="50000"/>
                  </a:schemeClr>
                </a:solidFill>
                <a:latin typeface="微软雅黑" pitchFamily="34" charset="-122"/>
                <a:ea typeface="微软雅黑" pitchFamily="34" charset="-122"/>
              </a:rPr>
              <a:t>(6</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gn="just">
              <a:lnSpc>
                <a:spcPct val="130000"/>
              </a:lnSpc>
              <a:spcAft>
                <a:spcPts val="0"/>
              </a:spcAft>
            </a:pPr>
            <a:r>
              <a:rPr lang="en-US" altLang="zh-CN" sz="4000" dirty="0" smtClean="0">
                <a:solidFill>
                  <a:schemeClr val="tx1">
                    <a:lumMod val="50000"/>
                    <a:lumOff val="50000"/>
                  </a:schemeClr>
                </a:solidFill>
                <a:latin typeface="微软雅黑" pitchFamily="34" charset="-122"/>
                <a:ea typeface="微软雅黑" pitchFamily="34" charset="-122"/>
              </a:rPr>
              <a:t>________________________________________________________________________</a:t>
            </a:r>
            <a:endParaRPr lang="en-US" altLang="zh-CN" sz="4000" dirty="0">
              <a:solidFill>
                <a:schemeClr val="tx1">
                  <a:lumMod val="50000"/>
                  <a:lumOff val="50000"/>
                </a:schemeClr>
              </a:solidFill>
              <a:latin typeface="微软雅黑" pitchFamily="34" charset="-122"/>
              <a:ea typeface="微软雅黑" pitchFamily="34" charset="-122"/>
            </a:endParaRPr>
          </a:p>
        </p:txBody>
      </p:sp>
      <p:grpSp>
        <p:nvGrpSpPr>
          <p:cNvPr id="8" name="组合 56"/>
          <p:cNvGrpSpPr/>
          <p:nvPr/>
        </p:nvGrpSpPr>
        <p:grpSpPr>
          <a:xfrm>
            <a:off x="1594572" y="1692598"/>
            <a:ext cx="20228628" cy="895733"/>
            <a:chOff x="1594572" y="1803366"/>
            <a:chExt cx="20228628" cy="895733"/>
          </a:xfrm>
        </p:grpSpPr>
        <p:grpSp>
          <p:nvGrpSpPr>
            <p:cNvPr id="10" name="组合 57"/>
            <p:cNvGrpSpPr/>
            <p:nvPr/>
          </p:nvGrpSpPr>
          <p:grpSpPr>
            <a:xfrm>
              <a:off x="1594572" y="1803366"/>
              <a:ext cx="5500726" cy="892552"/>
              <a:chOff x="7309612" y="2089118"/>
              <a:chExt cx="5500726" cy="892552"/>
            </a:xfrm>
          </p:grpSpPr>
          <p:sp>
            <p:nvSpPr>
              <p:cNvPr id="12"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13" name="椭圆 12"/>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1" name="直接连接符 10"/>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391812239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1880324" y="3483379"/>
            <a:ext cx="20145516" cy="790179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1987481" y="3483379"/>
            <a:ext cx="19931202" cy="8014502"/>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(1)BE</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项，“事业无成”无据，应为“为官清廉”。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E</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项，“述怀”才是中心。</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描写了一个年届迟暮、漂泊不定、生活清贫的诗人形象。 “老境垂垂六十年”，交代诗人已经进入垂暮之年；“客留”点明漂泊的身世；由“无一钱”可以看出诗人囊空如洗，为官清正廉洁。</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首联以人生感慨入笔，叙写自己老来仍罹流离之苦。颔联承此而来，表达客居阳羡难回故乡的离愁。结合这两句的内容可知，诗的前两联描写了年迈、漂泊、生活清贫的诗人形象。身上“无一钱”，也说明了诗人为官清正廉洁。 然后再结合具体诗句分析即可。</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读懂诗歌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我一个年将六十岁的老翁又要携带全家坐船远行了。客居阳羡只有几个月，想回到玉溪，身上没有一个钱。闲居无事，以观山赏水为务，遇到山水佳胜处，恐不免因此废食；外界的风风雨雨，似乎与自己毫不相关。从今以后，如果想出世隐居、游览山水，不是到张公洞，就是到善卷洞</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grpSp>
        <p:nvGrpSpPr>
          <p:cNvPr id="9" name="组合 56"/>
          <p:cNvGrpSpPr/>
          <p:nvPr/>
        </p:nvGrpSpPr>
        <p:grpSpPr>
          <a:xfrm>
            <a:off x="1594572" y="1692598"/>
            <a:ext cx="20228628" cy="895733"/>
            <a:chOff x="1594572" y="1803366"/>
            <a:chExt cx="20228628" cy="895733"/>
          </a:xfrm>
        </p:grpSpPr>
        <p:grpSp>
          <p:nvGrpSpPr>
            <p:cNvPr id="10" name="组合 57"/>
            <p:cNvGrpSpPr/>
            <p:nvPr/>
          </p:nvGrpSpPr>
          <p:grpSpPr>
            <a:xfrm>
              <a:off x="1594572" y="1803366"/>
              <a:ext cx="5500726" cy="892552"/>
              <a:chOff x="7309612" y="2089118"/>
              <a:chExt cx="5500726" cy="892552"/>
            </a:xfrm>
          </p:grpSpPr>
          <p:sp>
            <p:nvSpPr>
              <p:cNvPr id="12"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13" name="椭圆 12"/>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1" name="直接连接符 10"/>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401201225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68"/>
          <p:cNvSpPr txBox="1"/>
          <p:nvPr/>
        </p:nvSpPr>
        <p:spPr>
          <a:xfrm>
            <a:off x="2023200" y="3060750"/>
            <a:ext cx="20002640" cy="7294305"/>
          </a:xfrm>
          <a:prstGeom prst="rect">
            <a:avLst/>
          </a:prstGeom>
          <a:noFill/>
        </p:spPr>
        <p:txBody>
          <a:bodyPr wrap="square" rtlCol="0">
            <a:spAutoFit/>
          </a:bodyPr>
          <a:lstStyle/>
          <a:p>
            <a:pPr algn="just">
              <a:lnSpc>
                <a:spcPct val="130000"/>
              </a:lnSpc>
              <a:spcAft>
                <a:spcPts val="0"/>
              </a:spcAft>
            </a:pPr>
            <a:r>
              <a:rPr lang="en-US" altLang="zh-CN" sz="4000" dirty="0" smtClean="0">
                <a:solidFill>
                  <a:srgbClr val="EF8340"/>
                </a:solidFill>
                <a:latin typeface="微软雅黑" pitchFamily="34" charset="-122"/>
                <a:ea typeface="微软雅黑" pitchFamily="34" charset="-122"/>
              </a:rPr>
              <a:t>2</a:t>
            </a:r>
            <a:r>
              <a:rPr lang="en-US" altLang="zh-CN" sz="4000" dirty="0">
                <a:solidFill>
                  <a:srgbClr val="EF8340"/>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阅读下面这首唐诗，完成题目。</a:t>
            </a:r>
            <a:r>
              <a:rPr lang="en-US" altLang="zh-CN" sz="4000" dirty="0">
                <a:solidFill>
                  <a:schemeClr val="tx1">
                    <a:lumMod val="50000"/>
                    <a:lumOff val="50000"/>
                  </a:schemeClr>
                </a:solidFill>
                <a:latin typeface="微软雅黑" pitchFamily="34" charset="-122"/>
                <a:ea typeface="微软雅黑" pitchFamily="34" charset="-122"/>
              </a:rPr>
              <a:t>(11</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gn="ct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菊</a:t>
            </a:r>
          </a:p>
          <a:p>
            <a:pPr algn="ct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李商隐</a:t>
            </a:r>
          </a:p>
          <a:p>
            <a:pPr algn="ct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暗暗淡淡紫，融融冶冶黄。</a:t>
            </a:r>
          </a:p>
          <a:p>
            <a:pPr algn="ct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陶令篱边色，罗含宅里香</a:t>
            </a:r>
            <a:r>
              <a:rPr lang="zh-CN" altLang="en-US" sz="4000" baseline="30000" dirty="0">
                <a:solidFill>
                  <a:schemeClr val="tx1">
                    <a:lumMod val="50000"/>
                    <a:lumOff val="50000"/>
                  </a:schemeClr>
                </a:solidFill>
                <a:latin typeface="微软雅黑" pitchFamily="34" charset="-122"/>
                <a:ea typeface="微软雅黑" pitchFamily="34" charset="-122"/>
              </a:rPr>
              <a:t>①</a:t>
            </a:r>
            <a:r>
              <a:rPr lang="zh-CN" altLang="en-US" sz="4000" dirty="0">
                <a:solidFill>
                  <a:schemeClr val="tx1">
                    <a:lumMod val="50000"/>
                    <a:lumOff val="50000"/>
                  </a:schemeClr>
                </a:solidFill>
                <a:latin typeface="微软雅黑" pitchFamily="34" charset="-122"/>
                <a:ea typeface="微软雅黑" pitchFamily="34" charset="-122"/>
              </a:rPr>
              <a:t>。</a:t>
            </a:r>
          </a:p>
          <a:p>
            <a:pPr algn="ct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几时禁重露，实是怯残阳。</a:t>
            </a:r>
          </a:p>
          <a:p>
            <a:pPr algn="ct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 愿泛金鹦鹉</a:t>
            </a:r>
            <a:r>
              <a:rPr lang="zh-CN" altLang="en-US" sz="4000" baseline="30000" dirty="0">
                <a:solidFill>
                  <a:schemeClr val="tx1">
                    <a:lumMod val="50000"/>
                    <a:lumOff val="50000"/>
                  </a:schemeClr>
                </a:solidFill>
                <a:latin typeface="微软雅黑" pitchFamily="34" charset="-122"/>
                <a:ea typeface="微软雅黑" pitchFamily="34" charset="-122"/>
              </a:rPr>
              <a:t>②</a:t>
            </a:r>
            <a:r>
              <a:rPr lang="zh-CN" altLang="en-US" sz="4000" dirty="0">
                <a:solidFill>
                  <a:schemeClr val="tx1">
                    <a:lumMod val="50000"/>
                    <a:lumOff val="50000"/>
                  </a:schemeClr>
                </a:solidFill>
                <a:latin typeface="微软雅黑" pitchFamily="34" charset="-122"/>
                <a:ea typeface="微软雅黑" pitchFamily="34" charset="-122"/>
              </a:rPr>
              <a:t>，升君白玉堂。</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注</a:t>
            </a:r>
            <a:r>
              <a:rPr lang="en-US" altLang="zh-CN" sz="4000" dirty="0">
                <a:solidFill>
                  <a:schemeClr val="tx1">
                    <a:lumMod val="50000"/>
                    <a:lumOff val="50000"/>
                  </a:schemeClr>
                </a:solidFill>
                <a:latin typeface="微软雅黑" pitchFamily="34" charset="-122"/>
                <a:ea typeface="微软雅黑" pitchFamily="34" charset="-122"/>
              </a:rPr>
              <a:t>] ①《</a:t>
            </a:r>
            <a:r>
              <a:rPr lang="zh-CN" altLang="en-US" sz="4000" dirty="0">
                <a:solidFill>
                  <a:schemeClr val="tx1">
                    <a:lumMod val="50000"/>
                    <a:lumOff val="50000"/>
                  </a:schemeClr>
                </a:solidFill>
                <a:latin typeface="微软雅黑" pitchFamily="34" charset="-122"/>
                <a:ea typeface="微软雅黑" pitchFamily="34" charset="-122"/>
              </a:rPr>
              <a:t>晋书</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罗含传</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：“及致仕还家，阶庭忽兰菊丛生，以为德行之感焉。” ②金鹦鹉：金制的状如鹦鹉螺的酒杯</a:t>
            </a:r>
            <a:r>
              <a:rPr lang="zh-CN" altLang="en-US" sz="4000" dirty="0" smtClean="0">
                <a:solidFill>
                  <a:schemeClr val="tx1">
                    <a:lumMod val="50000"/>
                    <a:lumOff val="50000"/>
                  </a:schemeClr>
                </a:solidFill>
                <a:latin typeface="微软雅黑" pitchFamily="34" charset="-122"/>
                <a:ea typeface="微软雅黑" pitchFamily="34" charset="-122"/>
              </a:rPr>
              <a:t>。</a:t>
            </a:r>
            <a:endParaRPr lang="en-US" altLang="zh-CN" sz="4000" dirty="0">
              <a:solidFill>
                <a:schemeClr val="tx1">
                  <a:lumMod val="50000"/>
                  <a:lumOff val="50000"/>
                </a:schemeClr>
              </a:solidFill>
              <a:latin typeface="微软雅黑" pitchFamily="34" charset="-122"/>
              <a:ea typeface="微软雅黑" pitchFamily="34" charset="-122"/>
            </a:endParaRPr>
          </a:p>
        </p:txBody>
      </p:sp>
      <p:grpSp>
        <p:nvGrpSpPr>
          <p:cNvPr id="8" name="组合 56"/>
          <p:cNvGrpSpPr/>
          <p:nvPr/>
        </p:nvGrpSpPr>
        <p:grpSpPr>
          <a:xfrm>
            <a:off x="1594572" y="1692598"/>
            <a:ext cx="20228628" cy="895733"/>
            <a:chOff x="1594572" y="1803366"/>
            <a:chExt cx="20228628" cy="895733"/>
          </a:xfrm>
        </p:grpSpPr>
        <p:grpSp>
          <p:nvGrpSpPr>
            <p:cNvPr id="10" name="组合 57"/>
            <p:cNvGrpSpPr/>
            <p:nvPr/>
          </p:nvGrpSpPr>
          <p:grpSpPr>
            <a:xfrm>
              <a:off x="1594572" y="1803366"/>
              <a:ext cx="5500726" cy="892552"/>
              <a:chOff x="7309612" y="2089118"/>
              <a:chExt cx="5500726" cy="892552"/>
            </a:xfrm>
          </p:grpSpPr>
          <p:sp>
            <p:nvSpPr>
              <p:cNvPr id="12"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13" name="椭圆 12"/>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1" name="直接连接符 10"/>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42746490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68"/>
          <p:cNvSpPr txBox="1"/>
          <p:nvPr/>
        </p:nvSpPr>
        <p:spPr>
          <a:xfrm>
            <a:off x="2023200" y="3060750"/>
            <a:ext cx="20002640" cy="8894743"/>
          </a:xfrm>
          <a:prstGeom prst="rect">
            <a:avLst/>
          </a:prstGeom>
          <a:noFill/>
        </p:spPr>
        <p:txBody>
          <a:bodyPr wrap="square" rtlCol="0">
            <a:spAutoFit/>
          </a:bodyPr>
          <a:lstStyle/>
          <a:p>
            <a:pPr algn="just">
              <a:lnSpc>
                <a:spcPct val="130000"/>
              </a:lnSpc>
              <a:spcAft>
                <a:spcPts val="0"/>
              </a:spcAft>
            </a:pPr>
            <a:r>
              <a:rPr lang="en-US" altLang="zh-CN" sz="4000" dirty="0" smtClean="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1) </a:t>
            </a:r>
            <a:r>
              <a:rPr lang="zh-CN" altLang="en-US" sz="4000" dirty="0">
                <a:solidFill>
                  <a:schemeClr val="tx1">
                    <a:lumMod val="50000"/>
                    <a:lumOff val="50000"/>
                  </a:schemeClr>
                </a:solidFill>
                <a:latin typeface="微软雅黑" pitchFamily="34" charset="-122"/>
                <a:ea typeface="微软雅黑" pitchFamily="34" charset="-122"/>
              </a:rPr>
              <a:t>下列对这首诗的赏析，不恰当的两项是</a:t>
            </a:r>
            <a:r>
              <a:rPr lang="en-US" altLang="zh-CN" sz="4000" dirty="0">
                <a:solidFill>
                  <a:schemeClr val="tx1">
                    <a:lumMod val="50000"/>
                    <a:lumOff val="50000"/>
                  </a:schemeClr>
                </a:solidFill>
                <a:latin typeface="微软雅黑" pitchFamily="34" charset="-122"/>
                <a:ea typeface="微软雅黑" pitchFamily="34" charset="-122"/>
              </a:rPr>
              <a:t>(5</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A. </a:t>
            </a:r>
            <a:r>
              <a:rPr lang="zh-CN" altLang="en-US" sz="4000" dirty="0">
                <a:solidFill>
                  <a:schemeClr val="tx1">
                    <a:lumMod val="50000"/>
                    <a:lumOff val="50000"/>
                  </a:schemeClr>
                </a:solidFill>
                <a:latin typeface="微软雅黑" pitchFamily="34" charset="-122"/>
                <a:ea typeface="微软雅黑" pitchFamily="34" charset="-122"/>
              </a:rPr>
              <a:t>首联“暗”“淡”二字的重叠使用，生动逼真地刻画出菊那淡雅的风姿；“融融”运用通感，“冶冶”状其明艳柔美之态。</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B. </a:t>
            </a:r>
            <a:r>
              <a:rPr lang="zh-CN" altLang="en-US" sz="4000" dirty="0">
                <a:solidFill>
                  <a:schemeClr val="tx1">
                    <a:lumMod val="50000"/>
                    <a:lumOff val="50000"/>
                  </a:schemeClr>
                </a:solidFill>
                <a:latin typeface="微软雅黑" pitchFamily="34" charset="-122"/>
                <a:ea typeface="微软雅黑" pitchFamily="34" charset="-122"/>
              </a:rPr>
              <a:t>第二联用典写菊花之美，写色说成同陶渊明东篱下的菊花一样，写香说成与罗含宅中的菊花一样，这赋予了菊花高贵的品格。</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C. </a:t>
            </a:r>
            <a:r>
              <a:rPr lang="zh-CN" altLang="en-US" sz="4000" dirty="0">
                <a:solidFill>
                  <a:schemeClr val="tx1">
                    <a:lumMod val="50000"/>
                    <a:lumOff val="50000"/>
                  </a:schemeClr>
                </a:solidFill>
                <a:latin typeface="微软雅黑" pitchFamily="34" charset="-122"/>
                <a:ea typeface="微软雅黑" pitchFamily="34" charset="-122"/>
              </a:rPr>
              <a:t>第三联对比鲜明，一“禁”一“怯”，写菊花不怕被露水沾湿，可是害怕夕阳的来临，赋予了菊花软弱的性格。</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D. </a:t>
            </a:r>
            <a:r>
              <a:rPr lang="zh-CN" altLang="en-US" sz="4000" dirty="0">
                <a:solidFill>
                  <a:schemeClr val="tx1">
                    <a:lumMod val="50000"/>
                    <a:lumOff val="50000"/>
                  </a:schemeClr>
                </a:solidFill>
                <a:latin typeface="微软雅黑" pitchFamily="34" charset="-122"/>
                <a:ea typeface="微软雅黑" pitchFamily="34" charset="-122"/>
              </a:rPr>
              <a:t>第四联阐述菊花希望自己被制成美酒，装在金鹦鹉螺状的酒杯中，来到富贵人家丰盛的酒席上，表明诗人想通过捷径摆脱地位卑下的现状。</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E. </a:t>
            </a:r>
            <a:r>
              <a:rPr lang="zh-CN" altLang="en-US" sz="4000" dirty="0">
                <a:solidFill>
                  <a:schemeClr val="tx1">
                    <a:lumMod val="50000"/>
                    <a:lumOff val="50000"/>
                  </a:schemeClr>
                </a:solidFill>
                <a:latin typeface="微软雅黑" pitchFamily="34" charset="-122"/>
                <a:ea typeface="微软雅黑" pitchFamily="34" charset="-122"/>
              </a:rPr>
              <a:t>这首诗引典自然，锐意中有伤时，哀婉里有进取，突出的特点是状物新奇，物我交融，毫无晦涩之感</a:t>
            </a:r>
            <a:r>
              <a:rPr lang="zh-CN" altLang="en-US" sz="4000" dirty="0" smtClean="0">
                <a:solidFill>
                  <a:schemeClr val="tx1">
                    <a:lumMod val="50000"/>
                    <a:lumOff val="50000"/>
                  </a:schemeClr>
                </a:solidFill>
                <a:latin typeface="微软雅黑" pitchFamily="34" charset="-122"/>
                <a:ea typeface="微软雅黑" pitchFamily="34" charset="-122"/>
              </a:rPr>
              <a:t>。</a:t>
            </a:r>
            <a:endParaRPr lang="en-US" altLang="zh-CN" sz="4000" dirty="0">
              <a:solidFill>
                <a:schemeClr val="tx1">
                  <a:lumMod val="50000"/>
                  <a:lumOff val="50000"/>
                </a:schemeClr>
              </a:solidFill>
              <a:latin typeface="微软雅黑" pitchFamily="34" charset="-122"/>
              <a:ea typeface="微软雅黑" pitchFamily="34" charset="-122"/>
            </a:endParaRPr>
          </a:p>
        </p:txBody>
      </p:sp>
      <p:grpSp>
        <p:nvGrpSpPr>
          <p:cNvPr id="8" name="组合 56"/>
          <p:cNvGrpSpPr/>
          <p:nvPr/>
        </p:nvGrpSpPr>
        <p:grpSpPr>
          <a:xfrm>
            <a:off x="1594572" y="1692598"/>
            <a:ext cx="20228628" cy="895733"/>
            <a:chOff x="1594572" y="1803366"/>
            <a:chExt cx="20228628" cy="895733"/>
          </a:xfrm>
        </p:grpSpPr>
        <p:grpSp>
          <p:nvGrpSpPr>
            <p:cNvPr id="10" name="组合 57"/>
            <p:cNvGrpSpPr/>
            <p:nvPr/>
          </p:nvGrpSpPr>
          <p:grpSpPr>
            <a:xfrm>
              <a:off x="1594572" y="1803366"/>
              <a:ext cx="5500726" cy="892552"/>
              <a:chOff x="7309612" y="2089118"/>
              <a:chExt cx="5500726" cy="892552"/>
            </a:xfrm>
          </p:grpSpPr>
          <p:sp>
            <p:nvSpPr>
              <p:cNvPr id="12"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13" name="椭圆 12"/>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1" name="直接连接符 10"/>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212855523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68"/>
          <p:cNvSpPr txBox="1"/>
          <p:nvPr/>
        </p:nvSpPr>
        <p:spPr>
          <a:xfrm>
            <a:off x="2023200" y="3060750"/>
            <a:ext cx="20002640" cy="2492990"/>
          </a:xfrm>
          <a:prstGeom prst="rect">
            <a:avLst/>
          </a:prstGeom>
          <a:noFill/>
        </p:spPr>
        <p:txBody>
          <a:bodyPr wrap="square" rtlCol="0">
            <a:spAutoFit/>
          </a:bodyPr>
          <a:lstStyle/>
          <a:p>
            <a:pPr algn="just">
              <a:lnSpc>
                <a:spcPct val="130000"/>
              </a:lnSpc>
              <a:spcAft>
                <a:spcPts val="0"/>
              </a:spcAft>
            </a:pPr>
            <a:r>
              <a:rPr lang="zh-CN" altLang="en-US" sz="4000" smtClean="0">
                <a:solidFill>
                  <a:schemeClr val="tx1">
                    <a:lumMod val="50000"/>
                    <a:lumOff val="50000"/>
                  </a:schemeClr>
                </a:solidFill>
                <a:latin typeface="微软雅黑" pitchFamily="34" charset="-122"/>
                <a:ea typeface="微软雅黑" pitchFamily="34" charset="-122"/>
              </a:rPr>
              <a:t>*</a:t>
            </a:r>
            <a:r>
              <a:rPr lang="en-US" altLang="zh-CN" sz="4000" dirty="0" smtClean="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2)</a:t>
            </a:r>
            <a:r>
              <a:rPr lang="zh-CN" altLang="en-US" sz="4000" dirty="0">
                <a:solidFill>
                  <a:schemeClr val="tx1">
                    <a:lumMod val="50000"/>
                    <a:lumOff val="50000"/>
                  </a:schemeClr>
                </a:solidFill>
                <a:latin typeface="微软雅黑" pitchFamily="34" charset="-122"/>
                <a:ea typeface="微软雅黑" pitchFamily="34" charset="-122"/>
              </a:rPr>
              <a:t>诗的前四句描写了菊花怎样的特点？请结合诗句简要分析。</a:t>
            </a:r>
            <a:r>
              <a:rPr lang="en-US" altLang="zh-CN" sz="4000" dirty="0">
                <a:solidFill>
                  <a:schemeClr val="tx1">
                    <a:lumMod val="50000"/>
                    <a:lumOff val="50000"/>
                  </a:schemeClr>
                </a:solidFill>
                <a:latin typeface="微软雅黑" pitchFamily="34" charset="-122"/>
                <a:ea typeface="微软雅黑" pitchFamily="34" charset="-122"/>
              </a:rPr>
              <a:t>(6</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p:txBody>
      </p:sp>
      <p:sp>
        <p:nvSpPr>
          <p:cNvPr id="8" name="矩形 7"/>
          <p:cNvSpPr/>
          <p:nvPr/>
        </p:nvSpPr>
        <p:spPr>
          <a:xfrm>
            <a:off x="1880324" y="5998562"/>
            <a:ext cx="20145516" cy="538661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911934" y="6047038"/>
            <a:ext cx="19931202" cy="5133713"/>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 CD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项，“软弱”分析错误，这两句表面写菊，实则别有寄托。李商隐仕途坎坷，屡受挫折，但这并没有使他丧失信心，他最担心的是时间流逝，事业无成，虚度年华，有一种美人迟暮之感。</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项，“表明诗人想通过捷径摆脱地位卑下的现状”属于任意拔高，实际是暗含诗人期望入朝做官的心绪。</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色美：花心淡紫、花瓣嫩黄，色彩鲜明而和谐。②味香：有罗含宅中菊的香味。③品高：将菊花的色、香与陶潜、罗含等有德行的人联系起来，赋予菊花高贵的品格。</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每点</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分，意思对即可</a:t>
            </a: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grpSp>
        <p:nvGrpSpPr>
          <p:cNvPr id="11" name="组合 56"/>
          <p:cNvGrpSpPr/>
          <p:nvPr/>
        </p:nvGrpSpPr>
        <p:grpSpPr>
          <a:xfrm>
            <a:off x="1594572" y="1692598"/>
            <a:ext cx="20228628" cy="895733"/>
            <a:chOff x="1594572" y="1803366"/>
            <a:chExt cx="20228628" cy="895733"/>
          </a:xfrm>
        </p:grpSpPr>
        <p:grpSp>
          <p:nvGrpSpPr>
            <p:cNvPr id="12" name="组合 57"/>
            <p:cNvGrpSpPr/>
            <p:nvPr/>
          </p:nvGrpSpPr>
          <p:grpSpPr>
            <a:xfrm>
              <a:off x="1594572" y="1803366"/>
              <a:ext cx="5500726" cy="892552"/>
              <a:chOff x="7309612" y="2089118"/>
              <a:chExt cx="5500726" cy="892552"/>
            </a:xfrm>
          </p:grpSpPr>
          <p:sp>
            <p:nvSpPr>
              <p:cNvPr id="14"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15" name="椭圆 14"/>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3" name="直接连接符 12"/>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60283234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1880324" y="3483379"/>
            <a:ext cx="20145516" cy="790179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1987481" y="3483379"/>
            <a:ext cx="19931202" cy="5853910"/>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淡紫的花心、嫩黄的花瓣，鲜明而和谐的色彩对比，写出了菊花的佳色神韵。罗含宅中菊的香味，说明了菊花的味香。诗人又将菊花的色、香与陶潜、罗含等有德行的人联系起来，赋予了菊花高贵的品格。</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读懂诗歌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暗淡的紫色，鲜艳的黄色。它们既有陶渊明篱边菊的色彩，又有罗含宅中菊的香味。菊花不怕被露水沾湿，可是害怕夕阳的来临。愿意留在水边畅饮的人的金鹦鹉杯中，希望来到富贵人家丰盛的酒席上。</a:t>
            </a:r>
          </a:p>
          <a:p>
            <a:pPr eaLnBrk="1" hangingPunct="1">
              <a:lnSpc>
                <a:spcPct val="130000"/>
              </a:lnSpc>
              <a:buNone/>
            </a:pP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grpSp>
        <p:nvGrpSpPr>
          <p:cNvPr id="9" name="组合 56"/>
          <p:cNvGrpSpPr/>
          <p:nvPr/>
        </p:nvGrpSpPr>
        <p:grpSpPr>
          <a:xfrm>
            <a:off x="1594572" y="1692598"/>
            <a:ext cx="20228628" cy="895733"/>
            <a:chOff x="1594572" y="1803366"/>
            <a:chExt cx="20228628" cy="895733"/>
          </a:xfrm>
        </p:grpSpPr>
        <p:grpSp>
          <p:nvGrpSpPr>
            <p:cNvPr id="10" name="组合 57"/>
            <p:cNvGrpSpPr/>
            <p:nvPr/>
          </p:nvGrpSpPr>
          <p:grpSpPr>
            <a:xfrm>
              <a:off x="1594572" y="1803366"/>
              <a:ext cx="5500726" cy="892552"/>
              <a:chOff x="7309612" y="2089118"/>
              <a:chExt cx="5500726" cy="892552"/>
            </a:xfrm>
          </p:grpSpPr>
          <p:sp>
            <p:nvSpPr>
              <p:cNvPr id="12"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13" name="椭圆 12"/>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1" name="直接连接符 10"/>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134821839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68"/>
          <p:cNvSpPr txBox="1"/>
          <p:nvPr/>
        </p:nvSpPr>
        <p:spPr>
          <a:xfrm>
            <a:off x="2023200" y="3060750"/>
            <a:ext cx="20002640" cy="7294305"/>
          </a:xfrm>
          <a:prstGeom prst="rect">
            <a:avLst/>
          </a:prstGeom>
          <a:noFill/>
        </p:spPr>
        <p:txBody>
          <a:bodyPr wrap="square" rtlCol="0">
            <a:spAutoFit/>
          </a:bodyPr>
          <a:lstStyle/>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3. </a:t>
            </a:r>
            <a:r>
              <a:rPr lang="zh-CN" altLang="en-US" sz="4000" dirty="0">
                <a:solidFill>
                  <a:schemeClr val="tx1">
                    <a:lumMod val="50000"/>
                    <a:lumOff val="50000"/>
                  </a:schemeClr>
                </a:solidFill>
                <a:latin typeface="微软雅黑" pitchFamily="34" charset="-122"/>
                <a:ea typeface="微软雅黑" pitchFamily="34" charset="-122"/>
              </a:rPr>
              <a:t>阅读下面这首唐诗，完成题目。</a:t>
            </a:r>
            <a:r>
              <a:rPr lang="en-US" altLang="zh-CN" sz="4000" dirty="0">
                <a:solidFill>
                  <a:schemeClr val="tx1">
                    <a:lumMod val="50000"/>
                    <a:lumOff val="50000"/>
                  </a:schemeClr>
                </a:solidFill>
                <a:latin typeface="微软雅黑" pitchFamily="34" charset="-122"/>
                <a:ea typeface="微软雅黑" pitchFamily="34" charset="-122"/>
              </a:rPr>
              <a:t>(11</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gn="ct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宋　中</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注</a:t>
            </a:r>
            <a:r>
              <a:rPr lang="en-US" altLang="zh-CN" sz="4000" dirty="0">
                <a:solidFill>
                  <a:schemeClr val="tx1">
                    <a:lumMod val="50000"/>
                    <a:lumOff val="50000"/>
                  </a:schemeClr>
                </a:solidFill>
                <a:latin typeface="微软雅黑" pitchFamily="34" charset="-122"/>
                <a:ea typeface="微软雅黑" pitchFamily="34" charset="-122"/>
              </a:rPr>
              <a:t>]</a:t>
            </a:r>
          </a:p>
          <a:p>
            <a:pPr algn="ct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耿　</a:t>
            </a:r>
          </a:p>
          <a:p>
            <a:pPr algn="ct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日暮黄云合，年深白骨稀。 </a:t>
            </a:r>
          </a:p>
          <a:p>
            <a:pPr algn="ct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旧村乔木在，秋草远人归。</a:t>
            </a:r>
          </a:p>
          <a:p>
            <a:pPr algn="ct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废井莓苔厚，荒田路径微。 </a:t>
            </a:r>
          </a:p>
          <a:p>
            <a:pPr algn="ct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唯馀近山色，相对似依依。 </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注</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宋中：唐朝“安史之乱”时，张巡、许远在此与叛军进行过殊死搏斗，杀敌万人，但最后二人战败被杀。 </a:t>
            </a:r>
          </a:p>
        </p:txBody>
      </p:sp>
      <p:pic>
        <p:nvPicPr>
          <p:cNvPr id="555010" name="Picture 2" descr="伟"/>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2313692" y="4788942"/>
            <a:ext cx="538659" cy="5760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10" name="组合 56"/>
          <p:cNvGrpSpPr/>
          <p:nvPr/>
        </p:nvGrpSpPr>
        <p:grpSpPr>
          <a:xfrm>
            <a:off x="1594572" y="1692598"/>
            <a:ext cx="20228628" cy="895733"/>
            <a:chOff x="1594572" y="1803366"/>
            <a:chExt cx="20228628" cy="895733"/>
          </a:xfrm>
        </p:grpSpPr>
        <p:grpSp>
          <p:nvGrpSpPr>
            <p:cNvPr id="11" name="组合 57"/>
            <p:cNvGrpSpPr/>
            <p:nvPr/>
          </p:nvGrpSpPr>
          <p:grpSpPr>
            <a:xfrm>
              <a:off x="1594572" y="1803366"/>
              <a:ext cx="5500726" cy="892552"/>
              <a:chOff x="7309612" y="2089118"/>
              <a:chExt cx="5500726" cy="892552"/>
            </a:xfrm>
          </p:grpSpPr>
          <p:sp>
            <p:nvSpPr>
              <p:cNvPr id="13"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14" name="椭圆 13"/>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2" name="直接连接符 11"/>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5240588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nodeType="withEffect">
                                  <p:stCondLst>
                                    <p:cond delay="0"/>
                                  </p:stCondLst>
                                  <p:childTnLst>
                                    <p:set>
                                      <p:cBhvr>
                                        <p:cTn id="9" dur="1" fill="hold">
                                          <p:stCondLst>
                                            <p:cond delay="0"/>
                                          </p:stCondLst>
                                        </p:cTn>
                                        <p:tgtEl>
                                          <p:spTgt spid="555010"/>
                                        </p:tgtEl>
                                        <p:attrNameLst>
                                          <p:attrName>style.visibility</p:attrName>
                                        </p:attrNameLst>
                                      </p:cBhvr>
                                      <p:to>
                                        <p:strVal val="visible"/>
                                      </p:to>
                                    </p:set>
                                    <p:animEffect transition="in" filter="fade">
                                      <p:cBhvr>
                                        <p:cTn id="10" dur="500"/>
                                        <p:tgtEl>
                                          <p:spTgt spid="5550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68"/>
          <p:cNvSpPr txBox="1"/>
          <p:nvPr/>
        </p:nvSpPr>
        <p:spPr>
          <a:xfrm>
            <a:off x="2023200" y="3060750"/>
            <a:ext cx="20002640" cy="8894743"/>
          </a:xfrm>
          <a:prstGeom prst="rect">
            <a:avLst/>
          </a:prstGeom>
          <a:noFill/>
        </p:spPr>
        <p:txBody>
          <a:bodyPr wrap="square" rtlCol="0">
            <a:spAutoFit/>
          </a:bodyPr>
          <a:lstStyle/>
          <a:p>
            <a:pPr algn="just">
              <a:lnSpc>
                <a:spcPct val="130000"/>
              </a:lnSpc>
              <a:spcAft>
                <a:spcPts val="0"/>
              </a:spcAft>
            </a:pPr>
            <a:r>
              <a:rPr lang="zh-CN" altLang="en-US" sz="4000" dirty="0" smtClean="0">
                <a:solidFill>
                  <a:schemeClr val="tx1">
                    <a:lumMod val="50000"/>
                    <a:lumOff val="50000"/>
                  </a:schemeClr>
                </a:solidFill>
                <a:latin typeface="微软雅黑" pitchFamily="34" charset="-122"/>
                <a:ea typeface="微软雅黑" pitchFamily="34" charset="-122"/>
              </a:rPr>
              <a:t>*</a:t>
            </a:r>
            <a:r>
              <a:rPr lang="en-US" altLang="zh-CN" sz="4000" dirty="0" smtClean="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1) </a:t>
            </a:r>
            <a:r>
              <a:rPr lang="zh-CN" altLang="en-US" sz="4000" dirty="0">
                <a:solidFill>
                  <a:schemeClr val="tx1">
                    <a:lumMod val="50000"/>
                    <a:lumOff val="50000"/>
                  </a:schemeClr>
                </a:solidFill>
                <a:latin typeface="微软雅黑" pitchFamily="34" charset="-122"/>
                <a:ea typeface="微软雅黑" pitchFamily="34" charset="-122"/>
              </a:rPr>
              <a:t>下列对这首诗的赏析，不恰当的两项是</a:t>
            </a:r>
            <a:r>
              <a:rPr lang="en-US" altLang="zh-CN" sz="4000" dirty="0">
                <a:solidFill>
                  <a:schemeClr val="tx1">
                    <a:lumMod val="50000"/>
                    <a:lumOff val="50000"/>
                  </a:schemeClr>
                </a:solidFill>
                <a:latin typeface="微软雅黑" pitchFamily="34" charset="-122"/>
                <a:ea typeface="微软雅黑" pitchFamily="34" charset="-122"/>
              </a:rPr>
              <a:t>(5</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A. </a:t>
            </a:r>
            <a:r>
              <a:rPr lang="zh-CN" altLang="en-US" sz="4000" dirty="0">
                <a:solidFill>
                  <a:schemeClr val="tx1">
                    <a:lumMod val="50000"/>
                    <a:lumOff val="50000"/>
                  </a:schemeClr>
                </a:solidFill>
                <a:latin typeface="微软雅黑" pitchFamily="34" charset="-122"/>
                <a:ea typeface="微软雅黑" pitchFamily="34" charset="-122"/>
              </a:rPr>
              <a:t>首联从时间上看，写“日暮”，为当天情景，写“年深”，将时间拉得很长；从空间上看，写“黄云合”是仰观，见“白骨稀”为俯视，时空错综极尽其妙。</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B. </a:t>
            </a:r>
            <a:r>
              <a:rPr lang="zh-CN" altLang="en-US" sz="4000" dirty="0">
                <a:solidFill>
                  <a:schemeClr val="tx1">
                    <a:lumMod val="50000"/>
                    <a:lumOff val="50000"/>
                  </a:schemeClr>
                </a:solidFill>
                <a:latin typeface="微软雅黑" pitchFamily="34" charset="-122"/>
                <a:ea typeface="微软雅黑" pitchFamily="34" charset="-122"/>
              </a:rPr>
              <a:t>首联通过对宋中暮色四合、白骨稀少的景物描写，营造了一种凄凉、惨淡的意境，为全诗定下悲凉的基调，引出最后一联绚丽景色的描写。</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C. </a:t>
            </a:r>
            <a:r>
              <a:rPr lang="zh-CN" altLang="en-US" sz="4000" dirty="0">
                <a:solidFill>
                  <a:schemeClr val="tx1">
                    <a:lumMod val="50000"/>
                    <a:lumOff val="50000"/>
                  </a:schemeClr>
                </a:solidFill>
                <a:latin typeface="微软雅黑" pitchFamily="34" charset="-122"/>
                <a:ea typeface="微软雅黑" pitchFamily="34" charset="-122"/>
              </a:rPr>
              <a:t>第二联着重写“旧村”的“乔木”和“秋草”仍在，表明既无人烟、又无屋舍，一片废墟而已，以疏淡之笔写荒废之景，尤为动人。</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D. </a:t>
            </a:r>
            <a:r>
              <a:rPr lang="zh-CN" altLang="en-US" sz="4000" dirty="0">
                <a:solidFill>
                  <a:schemeClr val="tx1">
                    <a:lumMod val="50000"/>
                    <a:lumOff val="50000"/>
                  </a:schemeClr>
                </a:solidFill>
                <a:latin typeface="微软雅黑" pitchFamily="34" charset="-122"/>
                <a:ea typeface="微软雅黑" pitchFamily="34" charset="-122"/>
              </a:rPr>
              <a:t>第三联用“废井”“荒田”两个最有代表性的意象，极写旧村的荒废、凄清，如果说前一联是淡笔虚写，此联就是浓墨实写。</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E. </a:t>
            </a:r>
            <a:r>
              <a:rPr lang="zh-CN" altLang="en-US" sz="4000" dirty="0">
                <a:solidFill>
                  <a:schemeClr val="tx1">
                    <a:lumMod val="50000"/>
                    <a:lumOff val="50000"/>
                  </a:schemeClr>
                </a:solidFill>
                <a:latin typeface="微软雅黑" pitchFamily="34" charset="-122"/>
                <a:ea typeface="微软雅黑" pitchFamily="34" charset="-122"/>
              </a:rPr>
              <a:t>本诗语言通俗，以清淡质朴见长，不深琢削，善于传达长年战乱后的荒寂之景，因而风格雄浑磅礴，自成一家</a:t>
            </a:r>
            <a:r>
              <a:rPr lang="zh-CN" altLang="en-US" sz="4000" dirty="0" smtClean="0">
                <a:solidFill>
                  <a:schemeClr val="tx1">
                    <a:lumMod val="50000"/>
                    <a:lumOff val="50000"/>
                  </a:schemeClr>
                </a:solidFill>
                <a:latin typeface="微软雅黑" pitchFamily="34" charset="-122"/>
                <a:ea typeface="微软雅黑" pitchFamily="34" charset="-122"/>
              </a:rPr>
              <a:t>。</a:t>
            </a:r>
            <a:endParaRPr lang="en-US" altLang="zh-CN" sz="4000" dirty="0">
              <a:solidFill>
                <a:schemeClr val="tx1">
                  <a:lumMod val="50000"/>
                  <a:lumOff val="50000"/>
                </a:schemeClr>
              </a:solidFill>
              <a:latin typeface="微软雅黑" pitchFamily="34" charset="-122"/>
              <a:ea typeface="微软雅黑" pitchFamily="34" charset="-122"/>
            </a:endParaRPr>
          </a:p>
        </p:txBody>
      </p:sp>
      <p:grpSp>
        <p:nvGrpSpPr>
          <p:cNvPr id="8" name="组合 56"/>
          <p:cNvGrpSpPr/>
          <p:nvPr/>
        </p:nvGrpSpPr>
        <p:grpSpPr>
          <a:xfrm>
            <a:off x="1594572" y="1692598"/>
            <a:ext cx="20228628" cy="895733"/>
            <a:chOff x="1594572" y="1803366"/>
            <a:chExt cx="20228628" cy="895733"/>
          </a:xfrm>
        </p:grpSpPr>
        <p:grpSp>
          <p:nvGrpSpPr>
            <p:cNvPr id="10" name="组合 57"/>
            <p:cNvGrpSpPr/>
            <p:nvPr/>
          </p:nvGrpSpPr>
          <p:grpSpPr>
            <a:xfrm>
              <a:off x="1594572" y="1803366"/>
              <a:ext cx="5500726" cy="892552"/>
              <a:chOff x="7309612" y="2089118"/>
              <a:chExt cx="5500726" cy="892552"/>
            </a:xfrm>
          </p:grpSpPr>
          <p:sp>
            <p:nvSpPr>
              <p:cNvPr id="12"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13" name="椭圆 12"/>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1" name="直接连接符 10"/>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282171927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68"/>
          <p:cNvSpPr txBox="1"/>
          <p:nvPr/>
        </p:nvSpPr>
        <p:spPr>
          <a:xfrm>
            <a:off x="2023200" y="3060750"/>
            <a:ext cx="20002640" cy="2492990"/>
          </a:xfrm>
          <a:prstGeom prst="rect">
            <a:avLst/>
          </a:prstGeom>
          <a:noFill/>
        </p:spPr>
        <p:txBody>
          <a:bodyPr wrap="square" rtlCol="0">
            <a:spAutoFit/>
          </a:bodyPr>
          <a:lstStyle/>
          <a:p>
            <a:pPr algn="just">
              <a:lnSpc>
                <a:spcPct val="130000"/>
              </a:lnSpc>
              <a:spcAft>
                <a:spcPts val="0"/>
              </a:spcAft>
            </a:pPr>
            <a:r>
              <a:rPr lang="en-US" altLang="zh-CN" sz="4000" dirty="0" smtClean="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2)</a:t>
            </a:r>
            <a:r>
              <a:rPr lang="zh-CN" altLang="en-US" sz="4000" dirty="0">
                <a:solidFill>
                  <a:schemeClr val="tx1">
                    <a:lumMod val="50000"/>
                    <a:lumOff val="50000"/>
                  </a:schemeClr>
                </a:solidFill>
                <a:latin typeface="微软雅黑" pitchFamily="34" charset="-122"/>
                <a:ea typeface="微软雅黑" pitchFamily="34" charset="-122"/>
              </a:rPr>
              <a:t>请简要说明诗歌最后一句“唯馀近山色，相对似依依”与李白的“相看两不厌，只有敬亭山”在景物描写上的相同点和情感表达上的不同点。</a:t>
            </a:r>
            <a:r>
              <a:rPr lang="en-US" altLang="zh-CN" sz="4000" dirty="0">
                <a:solidFill>
                  <a:schemeClr val="tx1">
                    <a:lumMod val="50000"/>
                    <a:lumOff val="50000"/>
                  </a:schemeClr>
                </a:solidFill>
                <a:latin typeface="微软雅黑" pitchFamily="34" charset="-122"/>
                <a:ea typeface="微软雅黑" pitchFamily="34" charset="-122"/>
              </a:rPr>
              <a:t>(6</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p:txBody>
      </p:sp>
      <p:grpSp>
        <p:nvGrpSpPr>
          <p:cNvPr id="10" name="组合 56"/>
          <p:cNvGrpSpPr/>
          <p:nvPr/>
        </p:nvGrpSpPr>
        <p:grpSpPr>
          <a:xfrm>
            <a:off x="1594572" y="1692598"/>
            <a:ext cx="20228628" cy="895733"/>
            <a:chOff x="1594572" y="1803366"/>
            <a:chExt cx="20228628" cy="895733"/>
          </a:xfrm>
        </p:grpSpPr>
        <p:grpSp>
          <p:nvGrpSpPr>
            <p:cNvPr id="11" name="组合 57"/>
            <p:cNvGrpSpPr/>
            <p:nvPr/>
          </p:nvGrpSpPr>
          <p:grpSpPr>
            <a:xfrm>
              <a:off x="1594572" y="1803366"/>
              <a:ext cx="5500726" cy="892552"/>
              <a:chOff x="7309612" y="2089118"/>
              <a:chExt cx="5500726" cy="892552"/>
            </a:xfrm>
          </p:grpSpPr>
          <p:sp>
            <p:nvSpPr>
              <p:cNvPr id="13"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14" name="椭圆 13"/>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2" name="直接连接符 11"/>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25072459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0" name="表格 9"/>
          <p:cNvGraphicFramePr>
            <a:graphicFrameLocks noGrp="1"/>
          </p:cNvGraphicFramePr>
          <p:nvPr>
            <p:extLst>
              <p:ext uri="{D42A27DB-BD31-4B8C-83A1-F6EECF244321}">
                <p14:modId xmlns:p14="http://schemas.microsoft.com/office/powerpoint/2010/main" xmlns="" val="2845040561"/>
              </p:ext>
            </p:extLst>
          </p:nvPr>
        </p:nvGraphicFramePr>
        <p:xfrm>
          <a:off x="2240935" y="2988742"/>
          <a:ext cx="19582265" cy="9509760"/>
        </p:xfrm>
        <a:graphic>
          <a:graphicData uri="http://schemas.openxmlformats.org/drawingml/2006/table">
            <a:tbl>
              <a:tblPr>
                <a:tableStyleId>{5C22544A-7EE6-4342-B048-85BDC9FD1C3A}</a:tableStyleId>
              </a:tblPr>
              <a:tblGrid>
                <a:gridCol w="693944"/>
                <a:gridCol w="1241909"/>
                <a:gridCol w="17646412"/>
              </a:tblGrid>
              <a:tr h="2070230">
                <a:tc rowSpan="2">
                  <a:txBody>
                    <a:bodyPr/>
                    <a:lstStyle/>
                    <a:p>
                      <a:pPr algn="ctr">
                        <a:lnSpc>
                          <a:spcPct val="130000"/>
                        </a:lnSpc>
                        <a:spcAft>
                          <a:spcPts val="0"/>
                        </a:spcAft>
                      </a:pPr>
                      <a:r>
                        <a:rPr lang="zh-CN" sz="4000" kern="1200" dirty="0">
                          <a:solidFill>
                            <a:schemeClr val="tx1">
                              <a:lumMod val="50000"/>
                              <a:lumOff val="50000"/>
                            </a:schemeClr>
                          </a:solidFill>
                          <a:latin typeface="微软雅黑" pitchFamily="34" charset="-122"/>
                          <a:ea typeface="微软雅黑" pitchFamily="34" charset="-122"/>
                          <a:cs typeface="+mn-cs"/>
                        </a:rPr>
                        <a:t>教你</a:t>
                      </a:r>
                    </a:p>
                    <a:p>
                      <a:pPr algn="ctr">
                        <a:lnSpc>
                          <a:spcPct val="130000"/>
                        </a:lnSpc>
                        <a:spcAft>
                          <a:spcPts val="0"/>
                        </a:spcAft>
                      </a:pPr>
                      <a:r>
                        <a:rPr lang="zh-CN" sz="4000" kern="1200" dirty="0">
                          <a:solidFill>
                            <a:schemeClr val="tx1">
                              <a:lumMod val="50000"/>
                              <a:lumOff val="50000"/>
                            </a:schemeClr>
                          </a:solidFill>
                          <a:latin typeface="微软雅黑" pitchFamily="34" charset="-122"/>
                          <a:ea typeface="微软雅黑" pitchFamily="34" charset="-122"/>
                          <a:cs typeface="+mn-cs"/>
                        </a:rPr>
                        <a:t>审题</a:t>
                      </a:r>
                    </a:p>
                  </a:txBody>
                  <a:tcPr marL="60962" marR="60962" marT="0" marB="0" anchor="ctr"/>
                </a:tc>
                <a:tc>
                  <a:txBody>
                    <a:bodyPr/>
                    <a:lstStyle/>
                    <a:p>
                      <a:pPr algn="ctr">
                        <a:lnSpc>
                          <a:spcPct val="130000"/>
                        </a:lnSpc>
                        <a:spcAft>
                          <a:spcPts val="0"/>
                        </a:spcAft>
                      </a:pPr>
                      <a:r>
                        <a:rPr lang="zh-CN" sz="4000" kern="1200" dirty="0">
                          <a:solidFill>
                            <a:schemeClr val="tx1">
                              <a:lumMod val="50000"/>
                              <a:lumOff val="50000"/>
                            </a:schemeClr>
                          </a:solidFill>
                          <a:latin typeface="微软雅黑" pitchFamily="34" charset="-122"/>
                          <a:ea typeface="微软雅黑" pitchFamily="34" charset="-122"/>
                          <a:cs typeface="+mn-cs"/>
                        </a:rPr>
                        <a:t>审题要点　</a:t>
                      </a:r>
                    </a:p>
                  </a:txBody>
                  <a:tcPr marL="60962" marR="60962" marT="0" marB="0" anchor="ctr"/>
                </a:tc>
                <a:tc>
                  <a:txBody>
                    <a:bodyPr/>
                    <a:lstStyle/>
                    <a:p>
                      <a:pPr algn="l">
                        <a:lnSpc>
                          <a:spcPct val="130000"/>
                        </a:lnSpc>
                        <a:spcAft>
                          <a:spcPts val="0"/>
                        </a:spcAft>
                      </a:pPr>
                      <a:r>
                        <a:rPr lang="zh-CN" sz="4000" kern="1200" dirty="0">
                          <a:solidFill>
                            <a:schemeClr val="tx1">
                              <a:lumMod val="50000"/>
                              <a:lumOff val="50000"/>
                            </a:schemeClr>
                          </a:solidFill>
                          <a:latin typeface="微软雅黑" pitchFamily="34" charset="-122"/>
                          <a:ea typeface="微软雅黑" pitchFamily="34" charset="-122"/>
                          <a:cs typeface="+mn-cs"/>
                        </a:rPr>
                        <a:t>第一问</a:t>
                      </a:r>
                      <a:r>
                        <a:rPr lang="en-US" sz="4000" kern="1200" dirty="0">
                          <a:solidFill>
                            <a:schemeClr val="tx1">
                              <a:lumMod val="50000"/>
                              <a:lumOff val="50000"/>
                            </a:schemeClr>
                          </a:solidFill>
                          <a:latin typeface="微软雅黑" pitchFamily="34" charset="-122"/>
                          <a:ea typeface="微软雅黑" pitchFamily="34" charset="-122"/>
                          <a:cs typeface="+mn-cs"/>
                        </a:rPr>
                        <a:t>“</a:t>
                      </a:r>
                      <a:r>
                        <a:rPr lang="zh-CN" sz="4000" kern="1200" dirty="0">
                          <a:solidFill>
                            <a:schemeClr val="tx1">
                              <a:lumMod val="50000"/>
                              <a:lumOff val="50000"/>
                            </a:schemeClr>
                          </a:solidFill>
                          <a:latin typeface="微软雅黑" pitchFamily="34" charset="-122"/>
                          <a:ea typeface="微软雅黑" pitchFamily="34" charset="-122"/>
                          <a:cs typeface="+mn-cs"/>
                        </a:rPr>
                        <a:t>如何理解曹霸画的马</a:t>
                      </a:r>
                      <a:r>
                        <a:rPr lang="en-US" sz="4000" kern="1200" dirty="0">
                          <a:solidFill>
                            <a:schemeClr val="tx1">
                              <a:lumMod val="50000"/>
                              <a:lumOff val="50000"/>
                            </a:schemeClr>
                          </a:solidFill>
                          <a:latin typeface="微软雅黑" pitchFamily="34" charset="-122"/>
                          <a:ea typeface="微软雅黑" pitchFamily="34" charset="-122"/>
                          <a:cs typeface="+mn-cs"/>
                        </a:rPr>
                        <a:t>‘</a:t>
                      </a:r>
                      <a:r>
                        <a:rPr lang="zh-CN" sz="4000" kern="1200" dirty="0">
                          <a:solidFill>
                            <a:schemeClr val="tx1">
                              <a:lumMod val="50000"/>
                              <a:lumOff val="50000"/>
                            </a:schemeClr>
                          </a:solidFill>
                          <a:latin typeface="微软雅黑" pitchFamily="34" charset="-122"/>
                          <a:ea typeface="微软雅黑" pitchFamily="34" charset="-122"/>
                          <a:cs typeface="+mn-cs"/>
                        </a:rPr>
                        <a:t>一洗万古凡马空</a:t>
                      </a:r>
                      <a:r>
                        <a:rPr lang="en-US" sz="4000" kern="1200" dirty="0">
                          <a:solidFill>
                            <a:schemeClr val="tx1">
                              <a:lumMod val="50000"/>
                              <a:lumOff val="50000"/>
                            </a:schemeClr>
                          </a:solidFill>
                          <a:latin typeface="微软雅黑" pitchFamily="34" charset="-122"/>
                          <a:ea typeface="微软雅黑" pitchFamily="34" charset="-122"/>
                          <a:cs typeface="+mn-cs"/>
                        </a:rPr>
                        <a:t>’”</a:t>
                      </a:r>
                      <a:r>
                        <a:rPr lang="zh-CN" sz="4000" kern="1200" dirty="0">
                          <a:solidFill>
                            <a:schemeClr val="tx1">
                              <a:lumMod val="50000"/>
                              <a:lumOff val="50000"/>
                            </a:schemeClr>
                          </a:solidFill>
                          <a:latin typeface="微软雅黑" pitchFamily="34" charset="-122"/>
                          <a:ea typeface="微软雅黑" pitchFamily="34" charset="-122"/>
                          <a:cs typeface="+mn-cs"/>
                        </a:rPr>
                        <a:t>就是说这句诗的意思是什么，写出了曹霸画的马的什么特点，第二问</a:t>
                      </a:r>
                      <a:r>
                        <a:rPr lang="en-US" sz="4000" kern="1200" dirty="0">
                          <a:solidFill>
                            <a:schemeClr val="tx1">
                              <a:lumMod val="50000"/>
                              <a:lumOff val="50000"/>
                            </a:schemeClr>
                          </a:solidFill>
                          <a:latin typeface="微软雅黑" pitchFamily="34" charset="-122"/>
                          <a:ea typeface="微软雅黑" pitchFamily="34" charset="-122"/>
                          <a:cs typeface="+mn-cs"/>
                        </a:rPr>
                        <a:t>“</a:t>
                      </a:r>
                      <a:r>
                        <a:rPr lang="zh-CN" sz="4000" kern="1200" dirty="0">
                          <a:solidFill>
                            <a:schemeClr val="tx1">
                              <a:lumMod val="50000"/>
                              <a:lumOff val="50000"/>
                            </a:schemeClr>
                          </a:solidFill>
                          <a:latin typeface="微软雅黑" pitchFamily="34" charset="-122"/>
                          <a:ea typeface="微软雅黑" pitchFamily="34" charset="-122"/>
                          <a:cs typeface="+mn-cs"/>
                        </a:rPr>
                        <a:t>曹霸是怎样做到的</a:t>
                      </a:r>
                      <a:r>
                        <a:rPr lang="en-US" sz="4000" kern="1200" dirty="0">
                          <a:solidFill>
                            <a:schemeClr val="tx1">
                              <a:lumMod val="50000"/>
                              <a:lumOff val="50000"/>
                            </a:schemeClr>
                          </a:solidFill>
                          <a:latin typeface="微软雅黑" pitchFamily="34" charset="-122"/>
                          <a:ea typeface="微软雅黑" pitchFamily="34" charset="-122"/>
                          <a:cs typeface="+mn-cs"/>
                        </a:rPr>
                        <a:t>”</a:t>
                      </a:r>
                      <a:r>
                        <a:rPr lang="zh-CN" sz="4000" kern="1200" dirty="0">
                          <a:solidFill>
                            <a:schemeClr val="tx1">
                              <a:lumMod val="50000"/>
                              <a:lumOff val="50000"/>
                            </a:schemeClr>
                          </a:solidFill>
                          <a:latin typeface="微软雅黑" pitchFamily="34" charset="-122"/>
                          <a:ea typeface="微软雅黑" pitchFamily="34" charset="-122"/>
                          <a:cs typeface="+mn-cs"/>
                        </a:rPr>
                        <a:t>，意思就是怎么画出这样的马的，要结合具体诗句来理解</a:t>
                      </a:r>
                    </a:p>
                  </a:txBody>
                  <a:tcPr marL="60962" marR="60962" marT="0" marB="0" anchor="ctr"/>
                </a:tc>
              </a:tr>
              <a:tr h="6210690">
                <a:tc vMerge="1">
                  <a:txBody>
                    <a:bodyPr/>
                    <a:lstStyle/>
                    <a:p>
                      <a:endParaRPr lang="zh-CN" altLang="en-US"/>
                    </a:p>
                  </a:txBody>
                  <a:tcPr/>
                </a:tc>
                <a:tc>
                  <a:txBody>
                    <a:bodyPr/>
                    <a:lstStyle/>
                    <a:p>
                      <a:pPr algn="ctr">
                        <a:lnSpc>
                          <a:spcPct val="130000"/>
                        </a:lnSpc>
                        <a:spcAft>
                          <a:spcPts val="0"/>
                        </a:spcAft>
                      </a:pPr>
                      <a:r>
                        <a:rPr lang="zh-CN" sz="4000" kern="1200" dirty="0">
                          <a:solidFill>
                            <a:schemeClr val="tx1">
                              <a:lumMod val="50000"/>
                              <a:lumOff val="50000"/>
                            </a:schemeClr>
                          </a:solidFill>
                          <a:latin typeface="微软雅黑" pitchFamily="34" charset="-122"/>
                          <a:ea typeface="微软雅黑" pitchFamily="34" charset="-122"/>
                          <a:cs typeface="+mn-cs"/>
                        </a:rPr>
                        <a:t>思路分析</a:t>
                      </a:r>
                    </a:p>
                  </a:txBody>
                  <a:tcPr marL="60962" marR="60962" marT="0" marB="0" anchor="ctr"/>
                </a:tc>
                <a:tc>
                  <a:txBody>
                    <a:bodyPr/>
                    <a:lstStyle/>
                    <a:p>
                      <a:pPr algn="l">
                        <a:lnSpc>
                          <a:spcPct val="130000"/>
                        </a:lnSpc>
                        <a:spcAft>
                          <a:spcPts val="0"/>
                        </a:spcAft>
                      </a:pPr>
                      <a:r>
                        <a:rPr lang="zh-CN" sz="4000" kern="1200" dirty="0">
                          <a:solidFill>
                            <a:schemeClr val="tx1">
                              <a:lumMod val="50000"/>
                              <a:lumOff val="50000"/>
                            </a:schemeClr>
                          </a:solidFill>
                          <a:latin typeface="微软雅黑" pitchFamily="34" charset="-122"/>
                          <a:ea typeface="微软雅黑" pitchFamily="34" charset="-122"/>
                          <a:cs typeface="+mn-cs"/>
                        </a:rPr>
                        <a:t>　诗歌内容均是通过语言这个载体来表达的，因此，理解诗歌大意是做此类题的前提。做此类题要注意以下两点：①明白诗句的意思；②结合题目要求具体分析，分条作答。第一问“一洗万古凡马空”的意思是一切凡马在此马面前都不免相形失色。这说明题干要求回答曹霸画的马有什么样的突出特点。诗人先用“生长风”形容真马的雄俊神奇，再用众画工的凡马来烘托画师的“真龙”，着意描摹曹霸画马的神妙。第二问可结合“意匠惨淡经营中”“斯须九重真龙出”两句作答，这两句可翻译为“你匠心独运，惨淡经营，刻苦用功”“片刻间九天龙马就在绢上显现”，由此可见曹霸画马首先凝神构思，苦心布局，然后落笔挥洒，一气呵成</a:t>
                      </a:r>
                    </a:p>
                  </a:txBody>
                  <a:tcPr marL="60962" marR="60962" marT="0" marB="0" anchor="ctr"/>
                </a:tc>
              </a:tr>
            </a:tbl>
          </a:graphicData>
        </a:graphic>
      </p:graphicFrame>
    </p:spTree>
    <p:extLst>
      <p:ext uri="{BB962C8B-B14F-4D97-AF65-F5344CB8AC3E}">
        <p14:creationId xmlns:p14="http://schemas.microsoft.com/office/powerpoint/2010/main" xmlns="" val="175010851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1880324" y="3483379"/>
            <a:ext cx="20145516" cy="790179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1987481" y="3483379"/>
            <a:ext cx="19931202" cy="7294305"/>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1)BE</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项，“引出最后一联绚丽景色的描写”分析错误，应该是引出“对宋中苍凉、寥落景色的描写”。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E</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项，“雄浑磅礴”无据。</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相同点：耿诗和李诗的诗句都是写人与山之间的感情交流。②不同点：耿诗表现的是青山不改、人事全非的悲凉愁怀；李诗表现的是物我两忘、怡然自得的情感。</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结合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独坐敬亭山</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的前两句，回答体现的诗人情感亦可</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本题考查鉴赏诗歌表达技巧和情感的能力。本诗“唯馀”的意思是剩下附近的山峦，“依依”意思是对我依恋，似有无限深情；李诗中“只有”，是唯有之意，“两不厌”，是互相欣赏之意。两首诗都将“山峦” 人格化、个性化，运用拟人手法进行描写。本诗前六句都是哀景，结合注释，全诗表达的情感必是哀情，通过“白骨稀”与“唯馀”对比，表达了自然山色的永恒不变和人事全非的无可奈何的万般愁怀。李诗表达的情感却是轻松、怡然自得的</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grpSp>
        <p:nvGrpSpPr>
          <p:cNvPr id="9" name="组合 56"/>
          <p:cNvGrpSpPr/>
          <p:nvPr/>
        </p:nvGrpSpPr>
        <p:grpSpPr>
          <a:xfrm>
            <a:off x="1594572" y="1692598"/>
            <a:ext cx="20228628" cy="895733"/>
            <a:chOff x="1594572" y="1803366"/>
            <a:chExt cx="20228628" cy="895733"/>
          </a:xfrm>
        </p:grpSpPr>
        <p:grpSp>
          <p:nvGrpSpPr>
            <p:cNvPr id="10" name="组合 57"/>
            <p:cNvGrpSpPr/>
            <p:nvPr/>
          </p:nvGrpSpPr>
          <p:grpSpPr>
            <a:xfrm>
              <a:off x="1594572" y="1803366"/>
              <a:ext cx="5500726" cy="892552"/>
              <a:chOff x="7309612" y="2089118"/>
              <a:chExt cx="5500726" cy="892552"/>
            </a:xfrm>
          </p:grpSpPr>
          <p:sp>
            <p:nvSpPr>
              <p:cNvPr id="12"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13" name="椭圆 12"/>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1" name="直接连接符 10"/>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407236831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2023200" y="3483379"/>
            <a:ext cx="20002640" cy="790179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1987481" y="3483379"/>
            <a:ext cx="19931202" cy="2973122"/>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读懂诗歌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日暮时分，黄云四合。年深日久，曾经的战场白骨已稀少。回到曾经居住的地方，只有乔木和秋草还在。废弃的井边长满了苔藓，田园早已荒芜，小路也因长满杂草，变得模糊不清。只剩下附近的山峦，与我相对无言，似有无限深情。</a:t>
            </a:r>
          </a:p>
        </p:txBody>
      </p:sp>
      <p:grpSp>
        <p:nvGrpSpPr>
          <p:cNvPr id="9" name="组合 56"/>
          <p:cNvGrpSpPr/>
          <p:nvPr/>
        </p:nvGrpSpPr>
        <p:grpSpPr>
          <a:xfrm>
            <a:off x="1594572" y="1692598"/>
            <a:ext cx="20228628" cy="895733"/>
            <a:chOff x="1594572" y="1803366"/>
            <a:chExt cx="20228628" cy="895733"/>
          </a:xfrm>
        </p:grpSpPr>
        <p:grpSp>
          <p:nvGrpSpPr>
            <p:cNvPr id="10" name="组合 57"/>
            <p:cNvGrpSpPr/>
            <p:nvPr/>
          </p:nvGrpSpPr>
          <p:grpSpPr>
            <a:xfrm>
              <a:off x="1594572" y="1803366"/>
              <a:ext cx="5500726" cy="892552"/>
              <a:chOff x="7309612" y="2089118"/>
              <a:chExt cx="5500726" cy="892552"/>
            </a:xfrm>
          </p:grpSpPr>
          <p:sp>
            <p:nvSpPr>
              <p:cNvPr id="12"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13" name="椭圆 12"/>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1" name="直接连接符 10"/>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385417071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41919" y="0"/>
            <a:ext cx="23679449" cy="13322300"/>
          </a:xfrm>
          <a:prstGeom prst="rect">
            <a:avLst/>
          </a:prstGeom>
        </p:spPr>
      </p:pic>
      <p:sp>
        <p:nvSpPr>
          <p:cNvPr id="18" name="TextBox 17"/>
          <p:cNvSpPr txBox="1"/>
          <p:nvPr/>
        </p:nvSpPr>
        <p:spPr>
          <a:xfrm>
            <a:off x="7881116" y="4238094"/>
            <a:ext cx="13289560" cy="1046440"/>
          </a:xfrm>
          <a:prstGeom prst="rect">
            <a:avLst/>
          </a:prstGeom>
          <a:noFill/>
        </p:spPr>
        <p:txBody>
          <a:bodyPr wrap="square" rtlCol="0">
            <a:spAutoFit/>
          </a:bodyPr>
          <a:lstStyle/>
          <a:p>
            <a:r>
              <a:rPr lang="zh-CN" altLang="en-US" sz="6000" b="1" dirty="0" smtClean="0">
                <a:solidFill>
                  <a:srgbClr val="EF8340"/>
                </a:solidFill>
                <a:latin typeface="微软雅黑" pitchFamily="34" charset="-122"/>
                <a:ea typeface="微软雅黑" pitchFamily="34" charset="-122"/>
              </a:rPr>
              <a:t>第</a:t>
            </a:r>
            <a:r>
              <a:rPr lang="en-US" altLang="zh-CN" sz="6000" b="1" dirty="0" smtClean="0">
                <a:solidFill>
                  <a:srgbClr val="EF8340"/>
                </a:solidFill>
                <a:latin typeface="微软雅黑" pitchFamily="34" charset="-122"/>
                <a:ea typeface="微软雅黑" pitchFamily="34" charset="-122"/>
              </a:rPr>
              <a:t>3</a:t>
            </a:r>
            <a:r>
              <a:rPr lang="zh-CN" altLang="en-US" sz="6000" b="1" dirty="0" smtClean="0">
                <a:solidFill>
                  <a:srgbClr val="EF8340"/>
                </a:solidFill>
                <a:latin typeface="微软雅黑" pitchFamily="34" charset="-122"/>
                <a:ea typeface="微软雅黑" pitchFamily="34" charset="-122"/>
              </a:rPr>
              <a:t>讲</a:t>
            </a:r>
            <a:r>
              <a:rPr lang="zh-CN" altLang="en-US" sz="6000" b="1" dirty="0">
                <a:solidFill>
                  <a:srgbClr val="EF8340"/>
                </a:solidFill>
                <a:latin typeface="微软雅黑" pitchFamily="34" charset="-122"/>
                <a:ea typeface="微软雅黑" pitchFamily="34" charset="-122"/>
              </a:rPr>
              <a:t>　</a:t>
            </a:r>
          </a:p>
        </p:txBody>
      </p:sp>
      <p:sp>
        <p:nvSpPr>
          <p:cNvPr id="3" name="TextBox 2"/>
          <p:cNvSpPr txBox="1"/>
          <p:nvPr/>
        </p:nvSpPr>
        <p:spPr>
          <a:xfrm>
            <a:off x="7993212" y="7624837"/>
            <a:ext cx="10144196" cy="692497"/>
          </a:xfrm>
          <a:prstGeom prst="rect">
            <a:avLst/>
          </a:prstGeom>
          <a:noFill/>
        </p:spPr>
        <p:txBody>
          <a:bodyPr wrap="square" rtlCol="0">
            <a:spAutoFit/>
          </a:bodyPr>
          <a:lstStyle/>
          <a:p>
            <a:r>
              <a:rPr lang="zh-CN" altLang="en-US" sz="3900" dirty="0" smtClean="0">
                <a:latin typeface="微软雅黑" pitchFamily="34" charset="-122"/>
                <a:ea typeface="微软雅黑" pitchFamily="34" charset="-122"/>
                <a:hlinkClick r:id="rId3" action="ppaction://hlinksldjump"/>
              </a:rPr>
              <a:t>高考真题指导</a:t>
            </a:r>
            <a:r>
              <a:rPr lang="zh-CN" altLang="en-US" sz="3900" dirty="0" smtClean="0">
                <a:latin typeface="微软雅黑" pitchFamily="34" charset="-122"/>
                <a:ea typeface="微软雅黑" pitchFamily="34" charset="-122"/>
              </a:rPr>
              <a:t>│</a:t>
            </a:r>
            <a:r>
              <a:rPr lang="zh-CN" altLang="en-US" sz="3900" dirty="0">
                <a:latin typeface="微软雅黑" pitchFamily="34" charset="-122"/>
                <a:ea typeface="微软雅黑" pitchFamily="34" charset="-122"/>
                <a:hlinkClick r:id="rId4" action="ppaction://hlinksldjump"/>
              </a:rPr>
              <a:t>考点技法精要</a:t>
            </a:r>
            <a:r>
              <a:rPr lang="zh-CN" altLang="en-US" sz="3900" dirty="0">
                <a:latin typeface="微软雅黑" pitchFamily="34" charset="-122"/>
                <a:ea typeface="微软雅黑" pitchFamily="34" charset="-122"/>
              </a:rPr>
              <a:t>│</a:t>
            </a:r>
            <a:r>
              <a:rPr lang="zh-CN" altLang="en-US" sz="3900" dirty="0">
                <a:latin typeface="微软雅黑" pitchFamily="34" charset="-122"/>
                <a:ea typeface="微软雅黑" pitchFamily="34" charset="-122"/>
                <a:hlinkClick r:id="rId5" action="ppaction://hlinksldjump"/>
              </a:rPr>
              <a:t>跟踪训练验收</a:t>
            </a:r>
            <a:endParaRPr lang="zh-CN" altLang="en-US" sz="3900" dirty="0">
              <a:latin typeface="微软雅黑" pitchFamily="34" charset="-122"/>
              <a:ea typeface="微软雅黑" pitchFamily="34" charset="-122"/>
            </a:endParaRPr>
          </a:p>
        </p:txBody>
      </p:sp>
      <p:sp>
        <p:nvSpPr>
          <p:cNvPr id="4" name="TextBox 3"/>
          <p:cNvSpPr txBox="1"/>
          <p:nvPr/>
        </p:nvSpPr>
        <p:spPr>
          <a:xfrm>
            <a:off x="7881116" y="5173950"/>
            <a:ext cx="14369680" cy="1631216"/>
          </a:xfrm>
          <a:prstGeom prst="rect">
            <a:avLst/>
          </a:prstGeom>
          <a:noFill/>
        </p:spPr>
        <p:txBody>
          <a:bodyPr wrap="square" rtlCol="0">
            <a:spAutoFit/>
          </a:bodyPr>
          <a:lstStyle/>
          <a:p>
            <a:r>
              <a:rPr lang="zh-CN" altLang="en-US" sz="10000" b="1" dirty="0">
                <a:solidFill>
                  <a:srgbClr val="404040"/>
                </a:solidFill>
                <a:latin typeface="微软雅黑" pitchFamily="34" charset="-122"/>
                <a:ea typeface="微软雅黑" pitchFamily="34" charset="-122"/>
              </a:rPr>
              <a:t>鉴赏古代诗歌的语言</a:t>
            </a:r>
          </a:p>
        </p:txBody>
      </p:sp>
    </p:spTree>
    <p:extLst>
      <p:ext uri="{BB962C8B-B14F-4D97-AF65-F5344CB8AC3E}">
        <p14:creationId xmlns:p14="http://schemas.microsoft.com/office/powerpoint/2010/main" xmlns="" val="222507104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mph" presetSubtype="0" fill="hold" nodeType="withEffect">
                                  <p:stCondLst>
                                    <p:cond delay="0"/>
                                  </p:stCondLst>
                                  <p:iterate type="lt">
                                    <p:tmPct val="0"/>
                                  </p:iterate>
                                  <p:childTnLst>
                                    <p:anim calcmode="discrete" valueType="str">
                                      <p:cBhvr override="childStyle">
                                        <p:cTn id="6" dur="2000" fill="hold"/>
                                        <p:tgtEl>
                                          <p:spTgt spid="3">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par>
                          <p:cTn id="7" fill="hold">
                            <p:stCondLst>
                              <p:cond delay="2000"/>
                            </p:stCondLst>
                            <p:childTnLst>
                              <p:par>
                                <p:cTn id="8" presetID="16" presetClass="emph" presetSubtype="0" fill="hold" grpId="0" nodeType="afterEffect">
                                  <p:stCondLst>
                                    <p:cond delay="0"/>
                                  </p:stCondLst>
                                  <p:iterate type="lt">
                                    <p:tmPct val="4000"/>
                                  </p:iterate>
                                  <p:childTnLst>
                                    <p:set>
                                      <p:cBhvr override="childStyle">
                                        <p:cTn id="9" dur="1000" fill="hold"/>
                                        <p:tgtEl>
                                          <p:spTgt spid="3">
                                            <p:txEl>
                                              <p:pRg st="0" end="0"/>
                                            </p:txEl>
                                          </p:spTgt>
                                        </p:tgtEl>
                                        <p:attrNameLst>
                                          <p:attrName>style.color</p:attrName>
                                        </p:attrNameLst>
                                      </p:cBhvr>
                                      <p:to>
                                        <p:clrVal>
                                          <a:schemeClr val="accent2"/>
                                        </p:clrVal>
                                      </p:to>
                                    </p:set>
                                    <p:set>
                                      <p:cBhvr>
                                        <p:cTn id="10" dur="1000" fill="hold"/>
                                        <p:tgtEl>
                                          <p:spTgt spid="3">
                                            <p:txEl>
                                              <p:pRg st="0" end="0"/>
                                            </p:txEl>
                                          </p:spTgt>
                                        </p:tgtEl>
                                        <p:attrNameLst>
                                          <p:attrName>fillcolor</p:attrName>
                                        </p:attrNameLst>
                                      </p:cBhvr>
                                      <p:to>
                                        <p:clrVal>
                                          <a:schemeClr val="accent2"/>
                                        </p:clrVal>
                                      </p:to>
                                    </p:set>
                                    <p:set>
                                      <p:cBhvr>
                                        <p:cTn id="11" dur="1000" fill="hold"/>
                                        <p:tgtEl>
                                          <p:spTgt spid="3">
                                            <p:txEl>
                                              <p:pRg st="0" end="0"/>
                                            </p:txEl>
                                          </p:spTgt>
                                        </p:tgtEl>
                                        <p:attrNameLst>
                                          <p:attrName>fill.type</p:attrName>
                                        </p:attrNameLst>
                                      </p:cBhvr>
                                      <p:to>
                                        <p:strVal val="solid"/>
                                      </p:to>
                                    </p:set>
                                  </p:childTnLst>
                                </p:cTn>
                              </p:par>
                            </p:childTnLst>
                          </p:cTn>
                        </p:par>
                        <p:par>
                          <p:cTn id="12" fill="hold">
                            <p:stCondLst>
                              <p:cond delay="3760"/>
                            </p:stCondLst>
                            <p:childTnLst>
                              <p:par>
                                <p:cTn id="13" presetID="2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4" grpId="0"/>
    </p:bld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023200" y="2952868"/>
            <a:ext cx="19800000" cy="856606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1951762" y="2937518"/>
            <a:ext cx="19871438" cy="3693319"/>
          </a:xfrm>
          <a:prstGeom prst="rect">
            <a:avLst/>
          </a:prstGeom>
          <a:noFill/>
        </p:spPr>
        <p:txBody>
          <a:bodyPr wrap="square" rtlCol="0">
            <a:spAutoFit/>
          </a:bodyPr>
          <a:lstStyle/>
          <a:p>
            <a:pPr>
              <a:lnSpc>
                <a:spcPct val="130000"/>
              </a:lnSpc>
            </a:pPr>
            <a:r>
              <a:rPr lang="zh-CN" altLang="en-US" sz="3600" b="1" dirty="0">
                <a:solidFill>
                  <a:srgbClr val="EF8340"/>
                </a:solidFill>
                <a:latin typeface="微软雅黑" pitchFamily="34" charset="-122"/>
                <a:ea typeface="微软雅黑" pitchFamily="34" charset="-122"/>
              </a:rPr>
              <a:t>考纲</a:t>
            </a:r>
            <a:r>
              <a:rPr lang="zh-CN" altLang="en-US" sz="3600" b="1" dirty="0" smtClean="0">
                <a:solidFill>
                  <a:srgbClr val="EF8340"/>
                </a:solidFill>
                <a:latin typeface="微软雅黑" pitchFamily="34" charset="-122"/>
                <a:ea typeface="微软雅黑" pitchFamily="34" charset="-122"/>
              </a:rPr>
              <a:t>在线   </a:t>
            </a:r>
            <a:r>
              <a:rPr lang="zh-CN" altLang="en-US" sz="3600" dirty="0" smtClean="0">
                <a:solidFill>
                  <a:schemeClr val="tx1">
                    <a:lumMod val="50000"/>
                    <a:lumOff val="50000"/>
                  </a:schemeClr>
                </a:solidFill>
                <a:latin typeface="微软雅黑" pitchFamily="34" charset="-122"/>
                <a:ea typeface="微软雅黑" pitchFamily="34" charset="-122"/>
              </a:rPr>
              <a:t>新</a:t>
            </a:r>
            <a:r>
              <a:rPr lang="zh-CN" altLang="en-US" sz="3600" dirty="0">
                <a:solidFill>
                  <a:schemeClr val="tx1">
                    <a:lumMod val="50000"/>
                    <a:lumOff val="50000"/>
                  </a:schemeClr>
                </a:solidFill>
                <a:latin typeface="微软雅黑" pitchFamily="34" charset="-122"/>
                <a:ea typeface="微软雅黑" pitchFamily="34" charset="-122"/>
              </a:rPr>
              <a:t>课标全国卷</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考试说明</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在“古诗文阅读”中对该考点提出的要求是“鉴赏文学作品的语言”，能力层级为</a:t>
            </a:r>
            <a:r>
              <a:rPr lang="en-US" altLang="zh-CN" sz="3600" dirty="0">
                <a:solidFill>
                  <a:schemeClr val="tx1">
                    <a:lumMod val="50000"/>
                    <a:lumOff val="50000"/>
                  </a:schemeClr>
                </a:solidFill>
                <a:latin typeface="微软雅黑" pitchFamily="34" charset="-122"/>
                <a:ea typeface="微软雅黑" pitchFamily="34" charset="-122"/>
              </a:rPr>
              <a:t>D</a:t>
            </a:r>
            <a:r>
              <a:rPr lang="zh-CN" altLang="en-US" sz="3600" dirty="0">
                <a:solidFill>
                  <a:schemeClr val="tx1">
                    <a:lumMod val="50000"/>
                    <a:lumOff val="50000"/>
                  </a:schemeClr>
                </a:solidFill>
                <a:latin typeface="微软雅黑" pitchFamily="34" charset="-122"/>
                <a:ea typeface="微软雅黑" pitchFamily="34" charset="-122"/>
              </a:rPr>
              <a:t>级。</a:t>
            </a:r>
            <a:endParaRPr lang="en-US" altLang="zh-CN" sz="3600" dirty="0" smtClean="0">
              <a:solidFill>
                <a:schemeClr val="tx1">
                  <a:lumMod val="50000"/>
                  <a:lumOff val="50000"/>
                </a:schemeClr>
              </a:solidFill>
              <a:latin typeface="微软雅黑" pitchFamily="34" charset="-122"/>
              <a:ea typeface="微软雅黑" pitchFamily="34" charset="-122"/>
            </a:endParaRPr>
          </a:p>
          <a:p>
            <a:pPr>
              <a:lnSpc>
                <a:spcPct val="130000"/>
              </a:lnSpc>
            </a:pPr>
            <a:r>
              <a:rPr lang="zh-CN" altLang="en-US" sz="3600" b="1" dirty="0" smtClean="0">
                <a:solidFill>
                  <a:srgbClr val="EF8340"/>
                </a:solidFill>
                <a:latin typeface="微软雅黑" pitchFamily="34" charset="-122"/>
                <a:ea typeface="微软雅黑" pitchFamily="34" charset="-122"/>
              </a:rPr>
              <a:t>考情透析   </a:t>
            </a:r>
            <a:r>
              <a:rPr lang="zh-CN" altLang="en-US" sz="3600" dirty="0" smtClean="0">
                <a:solidFill>
                  <a:schemeClr val="tx1">
                    <a:lumMod val="50000"/>
                    <a:lumOff val="50000"/>
                  </a:schemeClr>
                </a:solidFill>
                <a:latin typeface="微软雅黑" pitchFamily="34" charset="-122"/>
                <a:ea typeface="微软雅黑" pitchFamily="34" charset="-122"/>
              </a:rPr>
              <a:t>语言</a:t>
            </a:r>
            <a:r>
              <a:rPr lang="zh-CN" altLang="en-US" sz="3600" dirty="0">
                <a:solidFill>
                  <a:schemeClr val="tx1">
                    <a:lumMod val="50000"/>
                    <a:lumOff val="50000"/>
                  </a:schemeClr>
                </a:solidFill>
                <a:latin typeface="微软雅黑" pitchFamily="34" charset="-122"/>
                <a:ea typeface="微软雅黑" pitchFamily="34" charset="-122"/>
              </a:rPr>
              <a:t>是古代诗歌鉴赏命题的重点之一，</a:t>
            </a:r>
            <a:r>
              <a:rPr lang="en-US" altLang="zh-CN" sz="3600" dirty="0">
                <a:solidFill>
                  <a:schemeClr val="tx1">
                    <a:lumMod val="50000"/>
                    <a:lumOff val="50000"/>
                  </a:schemeClr>
                </a:solidFill>
                <a:latin typeface="微软雅黑" pitchFamily="34" charset="-122"/>
                <a:ea typeface="微软雅黑" pitchFamily="34" charset="-122"/>
              </a:rPr>
              <a:t>2016</a:t>
            </a:r>
            <a:r>
              <a:rPr lang="zh-CN" altLang="en-US" sz="3600" dirty="0">
                <a:solidFill>
                  <a:schemeClr val="tx1">
                    <a:lumMod val="50000"/>
                    <a:lumOff val="50000"/>
                  </a:schemeClr>
                </a:solidFill>
                <a:latin typeface="微软雅黑" pitchFamily="34" charset="-122"/>
                <a:ea typeface="微软雅黑" pitchFamily="34" charset="-122"/>
              </a:rPr>
              <a:t>年全国卷</a:t>
            </a:r>
            <a:r>
              <a:rPr lang="en-US" altLang="zh-CN" sz="3600" dirty="0">
                <a:solidFill>
                  <a:schemeClr val="tx1">
                    <a:lumMod val="50000"/>
                    <a:lumOff val="50000"/>
                  </a:schemeClr>
                </a:solidFill>
                <a:latin typeface="微软雅黑" pitchFamily="34" charset="-122"/>
                <a:ea typeface="微软雅黑" pitchFamily="34" charset="-122"/>
              </a:rPr>
              <a:t>Ⅲ</a:t>
            </a:r>
            <a:r>
              <a:rPr lang="zh-CN" altLang="en-US" sz="3600" dirty="0">
                <a:solidFill>
                  <a:schemeClr val="tx1">
                    <a:lumMod val="50000"/>
                    <a:lumOff val="50000"/>
                  </a:schemeClr>
                </a:solidFill>
                <a:latin typeface="微软雅黑" pitchFamily="34" charset="-122"/>
                <a:ea typeface="微软雅黑" pitchFamily="34" charset="-122"/>
              </a:rPr>
              <a:t>、</a:t>
            </a:r>
            <a:r>
              <a:rPr lang="en-US" altLang="zh-CN" sz="3600" dirty="0">
                <a:solidFill>
                  <a:schemeClr val="tx1">
                    <a:lumMod val="50000"/>
                    <a:lumOff val="50000"/>
                  </a:schemeClr>
                </a:solidFill>
                <a:latin typeface="微软雅黑" pitchFamily="34" charset="-122"/>
                <a:ea typeface="微软雅黑" pitchFamily="34" charset="-122"/>
              </a:rPr>
              <a:t>2015</a:t>
            </a:r>
            <a:r>
              <a:rPr lang="zh-CN" altLang="en-US" sz="3600" dirty="0">
                <a:solidFill>
                  <a:schemeClr val="tx1">
                    <a:lumMod val="50000"/>
                    <a:lumOff val="50000"/>
                  </a:schemeClr>
                </a:solidFill>
                <a:latin typeface="微软雅黑" pitchFamily="34" charset="-122"/>
                <a:ea typeface="微软雅黑" pitchFamily="34" charset="-122"/>
              </a:rPr>
              <a:t>年全国卷</a:t>
            </a:r>
            <a:r>
              <a:rPr lang="en-US" altLang="zh-CN" sz="3600" dirty="0">
                <a:solidFill>
                  <a:schemeClr val="tx1">
                    <a:lumMod val="50000"/>
                    <a:lumOff val="50000"/>
                  </a:schemeClr>
                </a:solidFill>
                <a:latin typeface="微软雅黑" pitchFamily="34" charset="-122"/>
                <a:ea typeface="微软雅黑" pitchFamily="34" charset="-122"/>
              </a:rPr>
              <a:t>Ⅱ</a:t>
            </a:r>
            <a:r>
              <a:rPr lang="zh-CN" altLang="en-US" sz="3600" dirty="0">
                <a:solidFill>
                  <a:schemeClr val="tx1">
                    <a:lumMod val="50000"/>
                    <a:lumOff val="50000"/>
                  </a:schemeClr>
                </a:solidFill>
                <a:latin typeface="微软雅黑" pitchFamily="34" charset="-122"/>
                <a:ea typeface="微软雅黑" pitchFamily="34" charset="-122"/>
              </a:rPr>
              <a:t>对此考点做了考查，考题以主观题的形式呈现。不少省份在诗歌鉴赏中涉及这一考点，复习时应引起足够的重视。</a:t>
            </a:r>
          </a:p>
        </p:txBody>
      </p:sp>
    </p:spTree>
    <p:extLst>
      <p:ext uri="{BB962C8B-B14F-4D97-AF65-F5344CB8AC3E}">
        <p14:creationId xmlns:p14="http://schemas.microsoft.com/office/powerpoint/2010/main" xmlns="" val="406923880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9" name="组合 38"/>
          <p:cNvGrpSpPr/>
          <p:nvPr/>
        </p:nvGrpSpPr>
        <p:grpSpPr>
          <a:xfrm>
            <a:off x="2059953" y="2952868"/>
            <a:ext cx="2677891" cy="707886"/>
            <a:chOff x="2074961" y="4276948"/>
            <a:chExt cx="2677891" cy="707886"/>
          </a:xfrm>
        </p:grpSpPr>
        <p:pic>
          <p:nvPicPr>
            <p:cNvPr id="40" name="Picture 2"/>
            <p:cNvPicPr>
              <a:picLocks noChangeAspect="1" noChangeArrowheads="1"/>
            </p:cNvPicPr>
            <p:nvPr/>
          </p:nvPicPr>
          <p:blipFill>
            <a:blip r:embed="rId2"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47" name="矩形 46"/>
            <p:cNvSpPr/>
            <p:nvPr/>
          </p:nvSpPr>
          <p:spPr>
            <a:xfrm>
              <a:off x="2264972" y="4276948"/>
              <a:ext cx="2339102" cy="707886"/>
            </a:xfrm>
            <a:prstGeom prst="rect">
              <a:avLst/>
            </a:prstGeom>
          </p:spPr>
          <p:txBody>
            <a:bodyPr wrap="none">
              <a:spAutoFit/>
            </a:bodyPr>
            <a:lstStyle/>
            <a:p>
              <a:r>
                <a:rPr lang="zh-CN" altLang="en-US" sz="4000" spc="200" dirty="0">
                  <a:solidFill>
                    <a:schemeClr val="bg1"/>
                  </a:solidFill>
                  <a:latin typeface="微软雅黑" pitchFamily="34" charset="-122"/>
                  <a:ea typeface="微软雅黑" pitchFamily="34" charset="-122"/>
                </a:rPr>
                <a:t>真题体验</a:t>
              </a:r>
            </a:p>
          </p:txBody>
        </p:sp>
      </p:grpSp>
      <p:sp>
        <p:nvSpPr>
          <p:cNvPr id="12" name="TextBox 68"/>
          <p:cNvSpPr txBox="1"/>
          <p:nvPr/>
        </p:nvSpPr>
        <p:spPr>
          <a:xfrm>
            <a:off x="2023200" y="4017092"/>
            <a:ext cx="20002640" cy="8894743"/>
          </a:xfrm>
          <a:prstGeom prst="rect">
            <a:avLst/>
          </a:prstGeom>
          <a:noFill/>
        </p:spPr>
        <p:txBody>
          <a:bodyPr wrap="square" rtlCol="0">
            <a:spAutoFit/>
          </a:bodyPr>
          <a:lstStyle/>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标“*”的为本考点题。</a:t>
            </a:r>
            <a:r>
              <a:rPr lang="en-US" altLang="zh-CN" sz="4000" dirty="0">
                <a:solidFill>
                  <a:schemeClr val="tx1">
                    <a:lumMod val="50000"/>
                    <a:lumOff val="50000"/>
                  </a:schemeClr>
                </a:solidFill>
                <a:latin typeface="微软雅黑" pitchFamily="34" charset="-122"/>
                <a:ea typeface="微软雅黑" pitchFamily="34" charset="-122"/>
              </a:rPr>
              <a:t>)</a:t>
            </a:r>
          </a:p>
          <a:p>
            <a:pPr algn="just">
              <a:lnSpc>
                <a:spcPct val="130000"/>
              </a:lnSpc>
              <a:spcAft>
                <a:spcPts val="0"/>
              </a:spcAft>
            </a:pPr>
            <a:r>
              <a:rPr lang="en-US" altLang="zh-CN" sz="4000" dirty="0">
                <a:solidFill>
                  <a:srgbClr val="EF8340"/>
                </a:solidFill>
                <a:latin typeface="微软雅黑" pitchFamily="34" charset="-122"/>
                <a:ea typeface="微软雅黑" pitchFamily="34" charset="-122"/>
              </a:rPr>
              <a:t>1. </a:t>
            </a:r>
            <a:r>
              <a:rPr lang="en-US" altLang="zh-CN" sz="4000" dirty="0">
                <a:solidFill>
                  <a:schemeClr val="tx1">
                    <a:lumMod val="50000"/>
                    <a:lumOff val="50000"/>
                  </a:schemeClr>
                </a:solidFill>
                <a:latin typeface="微软雅黑" pitchFamily="34" charset="-122"/>
                <a:ea typeface="微软雅黑" pitchFamily="34" charset="-122"/>
              </a:rPr>
              <a:t>[2015·</a:t>
            </a:r>
            <a:r>
              <a:rPr lang="zh-CN" altLang="en-US" sz="4000" dirty="0">
                <a:solidFill>
                  <a:schemeClr val="tx1">
                    <a:lumMod val="50000"/>
                    <a:lumOff val="50000"/>
                  </a:schemeClr>
                </a:solidFill>
                <a:latin typeface="微软雅黑" pitchFamily="34" charset="-122"/>
                <a:ea typeface="微软雅黑" pitchFamily="34" charset="-122"/>
              </a:rPr>
              <a:t>全国卷</a:t>
            </a:r>
            <a:r>
              <a:rPr lang="en-US" altLang="zh-CN" sz="4000" dirty="0">
                <a:solidFill>
                  <a:schemeClr val="tx1">
                    <a:lumMod val="50000"/>
                    <a:lumOff val="50000"/>
                  </a:schemeClr>
                </a:solidFill>
                <a:latin typeface="微软雅黑" pitchFamily="34" charset="-122"/>
                <a:ea typeface="微软雅黑" pitchFamily="34" charset="-122"/>
              </a:rPr>
              <a:t>Ⅱ]</a:t>
            </a:r>
            <a:r>
              <a:rPr lang="zh-CN" altLang="en-US" sz="4000" dirty="0">
                <a:solidFill>
                  <a:schemeClr val="tx1">
                    <a:lumMod val="50000"/>
                    <a:lumOff val="50000"/>
                  </a:schemeClr>
                </a:solidFill>
                <a:latin typeface="微软雅黑" pitchFamily="34" charset="-122"/>
                <a:ea typeface="微软雅黑" pitchFamily="34" charset="-122"/>
              </a:rPr>
              <a:t>阅读下面这首唐诗，完成题目。</a:t>
            </a:r>
            <a:r>
              <a:rPr lang="en-US" altLang="zh-CN" sz="4000" dirty="0">
                <a:solidFill>
                  <a:schemeClr val="tx1">
                    <a:lumMod val="50000"/>
                    <a:lumOff val="50000"/>
                  </a:schemeClr>
                </a:solidFill>
                <a:latin typeface="微软雅黑" pitchFamily="34" charset="-122"/>
                <a:ea typeface="微软雅黑" pitchFamily="34" charset="-122"/>
              </a:rPr>
              <a:t>(11</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gn="ct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残春旅舍</a:t>
            </a:r>
          </a:p>
          <a:p>
            <a:pPr algn="ct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韩　偓</a:t>
            </a:r>
            <a:r>
              <a:rPr lang="zh-CN" altLang="en-US" sz="4000" baseline="30000" dirty="0">
                <a:solidFill>
                  <a:schemeClr val="tx1">
                    <a:lumMod val="50000"/>
                    <a:lumOff val="50000"/>
                  </a:schemeClr>
                </a:solidFill>
                <a:latin typeface="微软雅黑" pitchFamily="34" charset="-122"/>
                <a:ea typeface="微软雅黑" pitchFamily="34" charset="-122"/>
              </a:rPr>
              <a:t>①</a:t>
            </a:r>
          </a:p>
          <a:p>
            <a:pPr algn="ct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 旅舍残春宿雨晴，恍然心地忆咸京</a:t>
            </a:r>
            <a:r>
              <a:rPr lang="zh-CN" altLang="en-US" sz="4000" baseline="30000" dirty="0">
                <a:solidFill>
                  <a:schemeClr val="tx1">
                    <a:lumMod val="50000"/>
                    <a:lumOff val="50000"/>
                  </a:schemeClr>
                </a:solidFill>
                <a:latin typeface="微软雅黑" pitchFamily="34" charset="-122"/>
                <a:ea typeface="微软雅黑" pitchFamily="34" charset="-122"/>
              </a:rPr>
              <a:t>②</a:t>
            </a:r>
            <a:r>
              <a:rPr lang="zh-CN" altLang="en-US" sz="4000" dirty="0">
                <a:solidFill>
                  <a:schemeClr val="tx1">
                    <a:lumMod val="50000"/>
                    <a:lumOff val="50000"/>
                  </a:schemeClr>
                </a:solidFill>
                <a:latin typeface="微软雅黑" pitchFamily="34" charset="-122"/>
                <a:ea typeface="微软雅黑" pitchFamily="34" charset="-122"/>
              </a:rPr>
              <a:t>。</a:t>
            </a:r>
          </a:p>
          <a:p>
            <a:pPr algn="ct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树头蜂抱花须落，池面鱼吹柳絮行。</a:t>
            </a:r>
          </a:p>
          <a:p>
            <a:pPr algn="ct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禅伏诗魔归净域，酒冲愁阵出奇兵。</a:t>
            </a:r>
          </a:p>
          <a:p>
            <a:pPr algn="ct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　</a:t>
            </a:r>
            <a:r>
              <a:rPr lang="zh-CN" altLang="en-US" sz="4000" dirty="0" smtClean="0">
                <a:solidFill>
                  <a:schemeClr val="tx1">
                    <a:lumMod val="50000"/>
                    <a:lumOff val="50000"/>
                  </a:schemeClr>
                </a:solidFill>
                <a:latin typeface="微软雅黑" pitchFamily="34" charset="-122"/>
                <a:ea typeface="微软雅黑" pitchFamily="34" charset="-122"/>
              </a:rPr>
              <a:t>两</a:t>
            </a:r>
            <a:r>
              <a:rPr lang="zh-CN" altLang="en-US" sz="4000" dirty="0">
                <a:solidFill>
                  <a:schemeClr val="tx1">
                    <a:lumMod val="50000"/>
                    <a:lumOff val="50000"/>
                  </a:schemeClr>
                </a:solidFill>
                <a:latin typeface="微软雅黑" pitchFamily="34" charset="-122"/>
                <a:ea typeface="微软雅黑" pitchFamily="34" charset="-122"/>
              </a:rPr>
              <a:t>梁免被尘埃污</a:t>
            </a:r>
            <a:r>
              <a:rPr lang="zh-CN" altLang="en-US" sz="4000" baseline="30000" dirty="0">
                <a:solidFill>
                  <a:schemeClr val="tx1">
                    <a:lumMod val="50000"/>
                    <a:lumOff val="50000"/>
                  </a:schemeClr>
                </a:solidFill>
                <a:latin typeface="微软雅黑" pitchFamily="34" charset="-122"/>
                <a:ea typeface="微软雅黑" pitchFamily="34" charset="-122"/>
              </a:rPr>
              <a:t>③</a:t>
            </a:r>
            <a:r>
              <a:rPr lang="zh-CN" altLang="en-US" sz="4000" dirty="0">
                <a:solidFill>
                  <a:schemeClr val="tx1">
                    <a:lumMod val="50000"/>
                    <a:lumOff val="50000"/>
                  </a:schemeClr>
                </a:solidFill>
                <a:latin typeface="微软雅黑" pitchFamily="34" charset="-122"/>
                <a:ea typeface="微软雅黑" pitchFamily="34" charset="-122"/>
              </a:rPr>
              <a:t>，拂拭朝簪待眼明</a:t>
            </a:r>
            <a:r>
              <a:rPr lang="zh-CN" altLang="en-US" sz="4000" baseline="30000" dirty="0">
                <a:solidFill>
                  <a:schemeClr val="tx1">
                    <a:lumMod val="50000"/>
                    <a:lumOff val="50000"/>
                  </a:schemeClr>
                </a:solidFill>
                <a:latin typeface="微软雅黑" pitchFamily="34" charset="-122"/>
                <a:ea typeface="微软雅黑" pitchFamily="34" charset="-122"/>
              </a:rPr>
              <a:t>④</a:t>
            </a:r>
            <a:r>
              <a:rPr lang="zh-CN" altLang="en-US" sz="4000" dirty="0">
                <a:solidFill>
                  <a:schemeClr val="tx1">
                    <a:lumMod val="50000"/>
                    <a:lumOff val="50000"/>
                  </a:schemeClr>
                </a:solidFill>
                <a:latin typeface="微软雅黑" pitchFamily="34" charset="-122"/>
                <a:ea typeface="微软雅黑" pitchFamily="34" charset="-122"/>
              </a:rPr>
              <a:t>。</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注</a:t>
            </a:r>
            <a:r>
              <a:rPr lang="en-US" altLang="zh-CN" sz="4000" dirty="0">
                <a:solidFill>
                  <a:schemeClr val="tx1">
                    <a:lumMod val="50000"/>
                    <a:lumOff val="50000"/>
                  </a:schemeClr>
                </a:solidFill>
                <a:latin typeface="微软雅黑" pitchFamily="34" charset="-122"/>
                <a:ea typeface="微软雅黑" pitchFamily="34" charset="-122"/>
              </a:rPr>
              <a:t>] ①</a:t>
            </a:r>
            <a:r>
              <a:rPr lang="zh-CN" altLang="en-US" sz="4000" dirty="0">
                <a:solidFill>
                  <a:schemeClr val="tx1">
                    <a:lumMod val="50000"/>
                    <a:lumOff val="50000"/>
                  </a:schemeClr>
                </a:solidFill>
                <a:latin typeface="微软雅黑" pitchFamily="34" charset="-122"/>
                <a:ea typeface="微软雅黑" pitchFamily="34" charset="-122"/>
              </a:rPr>
              <a:t>韩偓</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约</a:t>
            </a:r>
            <a:r>
              <a:rPr lang="en-US" altLang="zh-CN" sz="4000" dirty="0">
                <a:solidFill>
                  <a:schemeClr val="tx1">
                    <a:lumMod val="50000"/>
                    <a:lumOff val="50000"/>
                  </a:schemeClr>
                </a:solidFill>
                <a:latin typeface="微软雅黑" pitchFamily="34" charset="-122"/>
                <a:ea typeface="微软雅黑" pitchFamily="34" charset="-122"/>
              </a:rPr>
              <a:t>842—923)</a:t>
            </a:r>
            <a:r>
              <a:rPr lang="zh-CN" altLang="en-US" sz="4000" dirty="0">
                <a:solidFill>
                  <a:schemeClr val="tx1">
                    <a:lumMod val="50000"/>
                    <a:lumOff val="50000"/>
                  </a:schemeClr>
                </a:solidFill>
                <a:latin typeface="微软雅黑" pitchFamily="34" charset="-122"/>
                <a:ea typeface="微软雅黑" pitchFamily="34" charset="-122"/>
              </a:rPr>
              <a:t>：字致尧，京兆万年</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今陕西西安</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人。这首诗是作者流徙闽地时所作。②咸京：这里借指都城长安。③梁：官帽上的横脊，古代以梁的多少区分官阶。④朝簪：朝廷官员的冠饰</a:t>
            </a:r>
            <a:r>
              <a:rPr lang="zh-CN" altLang="en-US" sz="4000" dirty="0" smtClean="0">
                <a:solidFill>
                  <a:schemeClr val="tx1">
                    <a:lumMod val="50000"/>
                    <a:lumOff val="50000"/>
                  </a:schemeClr>
                </a:solidFill>
                <a:latin typeface="微软雅黑" pitchFamily="34" charset="-122"/>
                <a:ea typeface="微软雅黑" pitchFamily="34" charset="-122"/>
              </a:rPr>
              <a:t>。</a:t>
            </a:r>
            <a:endParaRPr lang="en-US"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314453854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right)">
                                      <p:cBhvr>
                                        <p:cTn id="7" dur="500"/>
                                        <p:tgtEl>
                                          <p:spTgt spid="57"/>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p:cTn id="12" dur="500" fill="hold"/>
                                        <p:tgtEl>
                                          <p:spTgt spid="39"/>
                                        </p:tgtEl>
                                        <p:attrNameLst>
                                          <p:attrName>ppt_w</p:attrName>
                                        </p:attrNameLst>
                                      </p:cBhvr>
                                      <p:tavLst>
                                        <p:tav tm="0">
                                          <p:val>
                                            <p:fltVal val="0"/>
                                          </p:val>
                                        </p:tav>
                                        <p:tav tm="100000">
                                          <p:val>
                                            <p:strVal val="#ppt_w"/>
                                          </p:val>
                                        </p:tav>
                                      </p:tavLst>
                                    </p:anim>
                                    <p:anim calcmode="lin" valueType="num">
                                      <p:cBhvr>
                                        <p:cTn id="13" dur="500" fill="hold"/>
                                        <p:tgtEl>
                                          <p:spTgt spid="39"/>
                                        </p:tgtEl>
                                        <p:attrNameLst>
                                          <p:attrName>ppt_h</p:attrName>
                                        </p:attrNameLst>
                                      </p:cBhvr>
                                      <p:tavLst>
                                        <p:tav tm="0">
                                          <p:val>
                                            <p:fltVal val="0"/>
                                          </p:val>
                                        </p:tav>
                                        <p:tav tm="100000">
                                          <p:val>
                                            <p:strVal val="#ppt_h"/>
                                          </p:val>
                                        </p:tav>
                                      </p:tavLst>
                                    </p:anim>
                                    <p:animEffect transition="in" filter="fade">
                                      <p:cBhvr>
                                        <p:cTn id="14" dur="500"/>
                                        <p:tgtEl>
                                          <p:spTgt spid="39"/>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1594572" y="1692598"/>
            <a:ext cx="20228628" cy="923330"/>
            <a:chOff x="1594572" y="1803366"/>
            <a:chExt cx="20228628" cy="923330"/>
          </a:xfrm>
        </p:grpSpPr>
        <p:grpSp>
          <p:nvGrpSpPr>
            <p:cNvPr id="74"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68"/>
          <p:cNvSpPr txBox="1"/>
          <p:nvPr/>
        </p:nvSpPr>
        <p:spPr>
          <a:xfrm>
            <a:off x="2023200" y="2988742"/>
            <a:ext cx="19800000" cy="4893647"/>
          </a:xfrm>
          <a:prstGeom prst="rect">
            <a:avLst/>
          </a:prstGeom>
          <a:noFill/>
        </p:spPr>
        <p:txBody>
          <a:bodyPr wrap="square" rtlCol="0">
            <a:spAutoFit/>
          </a:bodyPr>
          <a:lstStyle/>
          <a:p>
            <a:pPr algn="just">
              <a:lnSpc>
                <a:spcPct val="130000"/>
              </a:lnSpc>
              <a:spcAft>
                <a:spcPts val="0"/>
              </a:spcAft>
            </a:pPr>
            <a:r>
              <a:rPr lang="zh-CN" altLang="en-US" sz="4000" dirty="0" smtClean="0">
                <a:solidFill>
                  <a:schemeClr val="tx1">
                    <a:lumMod val="50000"/>
                    <a:lumOff val="50000"/>
                  </a:schemeClr>
                </a:solidFill>
                <a:latin typeface="微软雅黑" pitchFamily="34" charset="-122"/>
                <a:ea typeface="微软雅黑" pitchFamily="34" charset="-122"/>
              </a:rPr>
              <a:t>*</a:t>
            </a:r>
            <a:r>
              <a:rPr lang="en-US" altLang="zh-CN" sz="4000" dirty="0" smtClean="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古人认为这首诗的颔联“乃晚唐巧句”，请指出这一联巧在哪里，并简要赏析。</a:t>
            </a:r>
            <a:r>
              <a:rPr lang="en-US" altLang="zh-CN" sz="4000" dirty="0">
                <a:solidFill>
                  <a:schemeClr val="tx1">
                    <a:lumMod val="50000"/>
                    <a:lumOff val="50000"/>
                  </a:schemeClr>
                </a:solidFill>
                <a:latin typeface="微软雅黑" pitchFamily="34" charset="-122"/>
                <a:ea typeface="微软雅黑" pitchFamily="34" charset="-122"/>
              </a:rPr>
              <a:t>(5</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 (2)</a:t>
            </a:r>
            <a:r>
              <a:rPr lang="zh-CN" altLang="en-US" sz="4000" dirty="0">
                <a:solidFill>
                  <a:schemeClr val="tx1">
                    <a:lumMod val="50000"/>
                    <a:lumOff val="50000"/>
                  </a:schemeClr>
                </a:solidFill>
                <a:latin typeface="微软雅黑" pitchFamily="34" charset="-122"/>
                <a:ea typeface="微软雅黑" pitchFamily="34" charset="-122"/>
              </a:rPr>
              <a:t>这首诗的后两联表达了作者什么样的感情？请简要分析。</a:t>
            </a:r>
            <a:r>
              <a:rPr lang="en-US" altLang="zh-CN" sz="4000" dirty="0">
                <a:solidFill>
                  <a:schemeClr val="tx1">
                    <a:lumMod val="50000"/>
                    <a:lumOff val="50000"/>
                  </a:schemeClr>
                </a:solidFill>
                <a:latin typeface="微软雅黑" pitchFamily="34" charset="-122"/>
                <a:ea typeface="微软雅黑" pitchFamily="34" charset="-122"/>
              </a:rPr>
              <a:t>(6</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p:txBody>
      </p:sp>
    </p:spTree>
    <p:extLst>
      <p:ext uri="{BB962C8B-B14F-4D97-AF65-F5344CB8AC3E}">
        <p14:creationId xmlns:p14="http://schemas.microsoft.com/office/powerpoint/2010/main" xmlns="" val="102730125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1594572" y="1692598"/>
            <a:ext cx="20228628" cy="923330"/>
            <a:chOff x="1594572" y="1803366"/>
            <a:chExt cx="20228628" cy="923330"/>
          </a:xfrm>
        </p:grpSpPr>
        <p:grpSp>
          <p:nvGrpSpPr>
            <p:cNvPr id="74"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2023200" y="2946083"/>
            <a:ext cx="19800000" cy="800932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2023200" y="2946083"/>
            <a:ext cx="19800000" cy="8014502"/>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答案”和“解析”见本讲“现场指导”。</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表达了作者内心孤寂愁苦，但仍忠于大唐、心系故国之情。通过参禅使自己平静，通过饮酒化解“愁阵”，表明他内心孤寂愁苦；避免染“尘埃”，整理朝冠期待“眼明”，表明他不愿依附奸佞，对大唐一片忠心。</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答出什么感情的，给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3</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分；进行简要分析的，给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3</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分。意思答对即可。如有其他答案，只要言之成理，可酌情给分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鉴赏和评价诗歌思想内容的能力。本题的答题范围是后两联，五、六句具体写诗人客居馆舍中的寂寞、愁苦，注意抓住表情词语“愁”，还要联系题目和注释，这首诗是作者流徙闽地在旅舍中写的，所以有孤寂之情。七、八句写作者要好好地保存朝帽，千万不能让它被尘埃污染。言外之意是不改变自己的气节，不依附奸佞之臣，要一直等到大唐复兴，还要为大唐效忠。</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读懂诗歌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见本讲“现场指导”</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164346177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1594572" y="1692598"/>
            <a:ext cx="20228628" cy="923330"/>
            <a:chOff x="1594572" y="1803366"/>
            <a:chExt cx="20228628" cy="923330"/>
          </a:xfrm>
        </p:grpSpPr>
        <p:grpSp>
          <p:nvGrpSpPr>
            <p:cNvPr id="74"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68"/>
          <p:cNvSpPr txBox="1"/>
          <p:nvPr/>
        </p:nvSpPr>
        <p:spPr>
          <a:xfrm>
            <a:off x="2023200" y="2988742"/>
            <a:ext cx="19800000" cy="6494085"/>
          </a:xfrm>
          <a:prstGeom prst="rect">
            <a:avLst/>
          </a:prstGeom>
          <a:noFill/>
        </p:spPr>
        <p:txBody>
          <a:bodyPr wrap="square" rtlCol="0">
            <a:spAutoFit/>
          </a:bodyPr>
          <a:lstStyle/>
          <a:p>
            <a:pPr>
              <a:lnSpc>
                <a:spcPct val="130000"/>
              </a:lnSpc>
              <a:spcAft>
                <a:spcPts val="0"/>
              </a:spcAft>
            </a:pPr>
            <a:r>
              <a:rPr lang="en-US" altLang="zh-CN" sz="4000" dirty="0">
                <a:solidFill>
                  <a:srgbClr val="EF8340"/>
                </a:solidFill>
                <a:latin typeface="微软雅黑" pitchFamily="34" charset="-122"/>
                <a:ea typeface="微软雅黑" pitchFamily="34" charset="-122"/>
              </a:rPr>
              <a:t>2. </a:t>
            </a:r>
            <a:r>
              <a:rPr lang="en-US" altLang="zh-CN" sz="4000" dirty="0">
                <a:solidFill>
                  <a:schemeClr val="tx1">
                    <a:lumMod val="50000"/>
                    <a:lumOff val="50000"/>
                  </a:schemeClr>
                </a:solidFill>
                <a:latin typeface="微软雅黑" pitchFamily="34" charset="-122"/>
                <a:ea typeface="微软雅黑" pitchFamily="34" charset="-122"/>
              </a:rPr>
              <a:t>[2016·</a:t>
            </a:r>
            <a:r>
              <a:rPr lang="zh-CN" altLang="zh-CN" sz="4000" dirty="0">
                <a:solidFill>
                  <a:schemeClr val="tx1">
                    <a:lumMod val="50000"/>
                    <a:lumOff val="50000"/>
                  </a:schemeClr>
                </a:solidFill>
                <a:latin typeface="微软雅黑" pitchFamily="34" charset="-122"/>
                <a:ea typeface="微软雅黑" pitchFamily="34" charset="-122"/>
              </a:rPr>
              <a:t>天津卷</a:t>
            </a:r>
            <a:r>
              <a:rPr lang="en-US" altLang="zh-CN" sz="4000" dirty="0">
                <a:solidFill>
                  <a:schemeClr val="tx1">
                    <a:lumMod val="50000"/>
                    <a:lumOff val="50000"/>
                  </a:schemeClr>
                </a:solidFill>
                <a:latin typeface="微软雅黑" pitchFamily="34" charset="-122"/>
                <a:ea typeface="微软雅黑" pitchFamily="34" charset="-122"/>
              </a:rPr>
              <a:t>]  </a:t>
            </a:r>
            <a:r>
              <a:rPr lang="zh-CN" altLang="zh-CN" sz="4000" dirty="0">
                <a:solidFill>
                  <a:schemeClr val="tx1">
                    <a:lumMod val="50000"/>
                    <a:lumOff val="50000"/>
                  </a:schemeClr>
                </a:solidFill>
                <a:latin typeface="微软雅黑" pitchFamily="34" charset="-122"/>
                <a:ea typeface="微软雅黑" pitchFamily="34" charset="-122"/>
              </a:rPr>
              <a:t>阅读下面的诗，按要求作答。</a:t>
            </a:r>
            <a:r>
              <a:rPr lang="en-US" altLang="zh-CN" sz="4000" dirty="0">
                <a:solidFill>
                  <a:schemeClr val="tx1">
                    <a:lumMod val="50000"/>
                    <a:lumOff val="50000"/>
                  </a:schemeClr>
                </a:solidFill>
                <a:latin typeface="微软雅黑" pitchFamily="34" charset="-122"/>
                <a:ea typeface="微软雅黑" pitchFamily="34" charset="-122"/>
              </a:rPr>
              <a:t>(8</a:t>
            </a:r>
            <a:r>
              <a:rPr lang="zh-CN" altLang="zh-CN"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endParaRPr lang="zh-CN" altLang="zh-CN" sz="4000" dirty="0">
              <a:solidFill>
                <a:schemeClr val="tx1">
                  <a:lumMod val="50000"/>
                  <a:lumOff val="50000"/>
                </a:schemeClr>
              </a:solidFill>
              <a:latin typeface="微软雅黑" pitchFamily="34" charset="-122"/>
              <a:ea typeface="微软雅黑" pitchFamily="34" charset="-122"/>
            </a:endParaRPr>
          </a:p>
          <a:p>
            <a:pPr algn="ctr">
              <a:lnSpc>
                <a:spcPct val="130000"/>
              </a:lnSpc>
              <a:spcAft>
                <a:spcPts val="0"/>
              </a:spcAft>
            </a:pPr>
            <a:r>
              <a:rPr lang="zh-CN" altLang="zh-CN" sz="4000" dirty="0">
                <a:solidFill>
                  <a:schemeClr val="tx1">
                    <a:lumMod val="50000"/>
                    <a:lumOff val="50000"/>
                  </a:schemeClr>
                </a:solidFill>
                <a:latin typeface="微软雅黑" pitchFamily="34" charset="-122"/>
                <a:ea typeface="微软雅黑" pitchFamily="34" charset="-122"/>
              </a:rPr>
              <a:t>登裴秀才迪小台</a:t>
            </a:r>
          </a:p>
          <a:p>
            <a:pPr algn="ctr">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a:t>
            </a:r>
            <a:r>
              <a:rPr lang="zh-CN" altLang="zh-CN" sz="4000" dirty="0">
                <a:solidFill>
                  <a:schemeClr val="tx1">
                    <a:lumMod val="50000"/>
                    <a:lumOff val="50000"/>
                  </a:schemeClr>
                </a:solidFill>
                <a:latin typeface="微软雅黑" pitchFamily="34" charset="-122"/>
                <a:ea typeface="微软雅黑" pitchFamily="34" charset="-122"/>
              </a:rPr>
              <a:t>唐</a:t>
            </a:r>
            <a:r>
              <a:rPr lang="en-US" altLang="zh-CN" sz="4000" dirty="0">
                <a:solidFill>
                  <a:schemeClr val="tx1">
                    <a:lumMod val="50000"/>
                    <a:lumOff val="50000"/>
                  </a:schemeClr>
                </a:solidFill>
                <a:latin typeface="微软雅黑" pitchFamily="34" charset="-122"/>
                <a:ea typeface="微软雅黑" pitchFamily="34" charset="-122"/>
              </a:rPr>
              <a:t>] </a:t>
            </a:r>
            <a:r>
              <a:rPr lang="zh-CN" altLang="zh-CN" sz="4000" dirty="0">
                <a:solidFill>
                  <a:schemeClr val="tx1">
                    <a:lumMod val="50000"/>
                    <a:lumOff val="50000"/>
                  </a:schemeClr>
                </a:solidFill>
                <a:latin typeface="微软雅黑" pitchFamily="34" charset="-122"/>
                <a:ea typeface="微软雅黑" pitchFamily="34" charset="-122"/>
              </a:rPr>
              <a:t>王　维</a:t>
            </a:r>
          </a:p>
          <a:p>
            <a:pPr algn="ctr">
              <a:lnSpc>
                <a:spcPct val="130000"/>
              </a:lnSpc>
              <a:spcAft>
                <a:spcPts val="0"/>
              </a:spcAft>
            </a:pPr>
            <a:r>
              <a:rPr lang="zh-CN" altLang="zh-CN" sz="4000" dirty="0">
                <a:solidFill>
                  <a:schemeClr val="tx1">
                    <a:lumMod val="50000"/>
                    <a:lumOff val="50000"/>
                  </a:schemeClr>
                </a:solidFill>
                <a:latin typeface="微软雅黑" pitchFamily="34" charset="-122"/>
                <a:ea typeface="微软雅黑" pitchFamily="34" charset="-122"/>
              </a:rPr>
              <a:t>端居不出户，满目望云山。</a:t>
            </a:r>
          </a:p>
          <a:p>
            <a:pPr algn="ctr">
              <a:lnSpc>
                <a:spcPct val="130000"/>
              </a:lnSpc>
              <a:spcAft>
                <a:spcPts val="0"/>
              </a:spcAft>
            </a:pPr>
            <a:r>
              <a:rPr lang="zh-CN" altLang="zh-CN" sz="4000" dirty="0">
                <a:solidFill>
                  <a:schemeClr val="tx1">
                    <a:lumMod val="50000"/>
                    <a:lumOff val="50000"/>
                  </a:schemeClr>
                </a:solidFill>
                <a:latin typeface="微软雅黑" pitchFamily="34" charset="-122"/>
                <a:ea typeface="微软雅黑" pitchFamily="34" charset="-122"/>
              </a:rPr>
              <a:t>落日鸟边下，秋原人外闲。</a:t>
            </a:r>
          </a:p>
          <a:p>
            <a:pPr algn="ctr">
              <a:lnSpc>
                <a:spcPct val="130000"/>
              </a:lnSpc>
              <a:spcAft>
                <a:spcPts val="0"/>
              </a:spcAft>
            </a:pPr>
            <a:r>
              <a:rPr lang="zh-CN" altLang="zh-CN" sz="4000" dirty="0">
                <a:solidFill>
                  <a:schemeClr val="tx1">
                    <a:lumMod val="50000"/>
                    <a:lumOff val="50000"/>
                  </a:schemeClr>
                </a:solidFill>
                <a:latin typeface="微软雅黑" pitchFamily="34" charset="-122"/>
                <a:ea typeface="微软雅黑" pitchFamily="34" charset="-122"/>
              </a:rPr>
              <a:t>遥知远林际，不见此檐间。</a:t>
            </a:r>
          </a:p>
          <a:p>
            <a:pPr algn="ctr">
              <a:lnSpc>
                <a:spcPct val="130000"/>
              </a:lnSpc>
              <a:spcAft>
                <a:spcPts val="0"/>
              </a:spcAft>
            </a:pPr>
            <a:r>
              <a:rPr lang="zh-CN" altLang="zh-CN" sz="4000" dirty="0">
                <a:solidFill>
                  <a:schemeClr val="tx1">
                    <a:lumMod val="50000"/>
                    <a:lumOff val="50000"/>
                  </a:schemeClr>
                </a:solidFill>
                <a:latin typeface="微软雅黑" pitchFamily="34" charset="-122"/>
                <a:ea typeface="微软雅黑" pitchFamily="34" charset="-122"/>
              </a:rPr>
              <a:t>好客多乘月，应门莫上关。</a:t>
            </a:r>
          </a:p>
          <a:p>
            <a:pPr algn="r">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a:t>
            </a:r>
            <a:r>
              <a:rPr lang="zh-CN" altLang="zh-CN" sz="4000" dirty="0">
                <a:solidFill>
                  <a:schemeClr val="tx1">
                    <a:lumMod val="50000"/>
                    <a:lumOff val="50000"/>
                  </a:schemeClr>
                </a:solidFill>
                <a:latin typeface="微软雅黑" pitchFamily="34" charset="-122"/>
                <a:ea typeface="微软雅黑" pitchFamily="34" charset="-122"/>
              </a:rPr>
              <a:t>选自《全唐诗》</a:t>
            </a:r>
            <a:r>
              <a:rPr lang="en-US" altLang="zh-CN" sz="4000" dirty="0" smtClean="0">
                <a:solidFill>
                  <a:schemeClr val="tx1">
                    <a:lumMod val="50000"/>
                    <a:lumOff val="50000"/>
                  </a:schemeClr>
                </a:solidFill>
                <a:latin typeface="微软雅黑" pitchFamily="34" charset="-122"/>
                <a:ea typeface="微软雅黑" pitchFamily="34" charset="-122"/>
              </a:rPr>
              <a:t>)</a:t>
            </a:r>
            <a:endParaRPr lang="zh-CN"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325989233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1594572" y="1692598"/>
            <a:ext cx="20228628" cy="923330"/>
            <a:chOff x="1594572" y="1803366"/>
            <a:chExt cx="20228628" cy="923330"/>
          </a:xfrm>
        </p:grpSpPr>
        <p:grpSp>
          <p:nvGrpSpPr>
            <p:cNvPr id="74"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68"/>
          <p:cNvSpPr txBox="1"/>
          <p:nvPr/>
        </p:nvSpPr>
        <p:spPr>
          <a:xfrm>
            <a:off x="2023200" y="2988742"/>
            <a:ext cx="19800000" cy="7294305"/>
          </a:xfrm>
          <a:prstGeom prst="rect">
            <a:avLst/>
          </a:prstGeom>
          <a:noFill/>
        </p:spPr>
        <p:txBody>
          <a:bodyPr wrap="square" rtlCol="0">
            <a:spAutoFit/>
          </a:bodyPr>
          <a:lstStyle/>
          <a:p>
            <a:pPr algn="just">
              <a:lnSpc>
                <a:spcPct val="130000"/>
              </a:lnSpc>
              <a:spcAft>
                <a:spcPts val="0"/>
              </a:spcAft>
            </a:pPr>
            <a:r>
              <a:rPr lang="en-US" altLang="zh-CN" sz="4000" dirty="0" smtClean="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1)“</a:t>
            </a:r>
            <a:r>
              <a:rPr lang="zh-CN" altLang="zh-CN" sz="4000" dirty="0">
                <a:solidFill>
                  <a:schemeClr val="tx1">
                    <a:lumMod val="50000"/>
                    <a:lumOff val="50000"/>
                  </a:schemeClr>
                </a:solidFill>
                <a:latin typeface="微软雅黑" pitchFamily="34" charset="-122"/>
                <a:ea typeface="微软雅黑" pitchFamily="34" charset="-122"/>
              </a:rPr>
              <a:t>满目望云山</a:t>
            </a:r>
            <a:r>
              <a:rPr lang="en-US" altLang="zh-CN" sz="4000" dirty="0">
                <a:solidFill>
                  <a:schemeClr val="tx1">
                    <a:lumMod val="50000"/>
                    <a:lumOff val="50000"/>
                  </a:schemeClr>
                </a:solidFill>
                <a:latin typeface="微软雅黑" pitchFamily="34" charset="-122"/>
                <a:ea typeface="微软雅黑" pitchFamily="34" charset="-122"/>
              </a:rPr>
              <a:t>”</a:t>
            </a:r>
            <a:r>
              <a:rPr lang="zh-CN" altLang="zh-CN" sz="4000" dirty="0">
                <a:solidFill>
                  <a:schemeClr val="tx1">
                    <a:lumMod val="50000"/>
                    <a:lumOff val="50000"/>
                  </a:schemeClr>
                </a:solidFill>
                <a:latin typeface="微软雅黑" pitchFamily="34" charset="-122"/>
                <a:ea typeface="微软雅黑" pitchFamily="34" charset="-122"/>
              </a:rPr>
              <a:t>句中</a:t>
            </a:r>
            <a:r>
              <a:rPr lang="en-US" altLang="zh-CN" sz="4000" dirty="0">
                <a:solidFill>
                  <a:schemeClr val="tx1">
                    <a:lumMod val="50000"/>
                    <a:lumOff val="50000"/>
                  </a:schemeClr>
                </a:solidFill>
                <a:latin typeface="微软雅黑" pitchFamily="34" charset="-122"/>
                <a:ea typeface="微软雅黑" pitchFamily="34" charset="-122"/>
              </a:rPr>
              <a:t>“</a:t>
            </a:r>
            <a:r>
              <a:rPr lang="zh-CN" altLang="zh-CN" sz="4000" dirty="0">
                <a:solidFill>
                  <a:schemeClr val="tx1">
                    <a:lumMod val="50000"/>
                    <a:lumOff val="50000"/>
                  </a:schemeClr>
                </a:solidFill>
                <a:latin typeface="微软雅黑" pitchFamily="34" charset="-122"/>
                <a:ea typeface="微软雅黑" pitchFamily="34" charset="-122"/>
              </a:rPr>
              <a:t>望</a:t>
            </a:r>
            <a:r>
              <a:rPr lang="en-US" altLang="zh-CN" sz="4000" dirty="0">
                <a:solidFill>
                  <a:schemeClr val="tx1">
                    <a:lumMod val="50000"/>
                    <a:lumOff val="50000"/>
                  </a:schemeClr>
                </a:solidFill>
                <a:latin typeface="微软雅黑" pitchFamily="34" charset="-122"/>
                <a:ea typeface="微软雅黑" pitchFamily="34" charset="-122"/>
              </a:rPr>
              <a:t>”</a:t>
            </a:r>
            <a:r>
              <a:rPr lang="zh-CN" altLang="zh-CN" sz="4000" dirty="0">
                <a:solidFill>
                  <a:schemeClr val="tx1">
                    <a:lumMod val="50000"/>
                    <a:lumOff val="50000"/>
                  </a:schemeClr>
                </a:solidFill>
                <a:latin typeface="微软雅黑" pitchFamily="34" charset="-122"/>
                <a:ea typeface="微软雅黑" pitchFamily="34" charset="-122"/>
              </a:rPr>
              <a:t>字一作</a:t>
            </a:r>
            <a:r>
              <a:rPr lang="en-US" altLang="zh-CN" sz="4000" dirty="0">
                <a:solidFill>
                  <a:schemeClr val="tx1">
                    <a:lumMod val="50000"/>
                    <a:lumOff val="50000"/>
                  </a:schemeClr>
                </a:solidFill>
                <a:latin typeface="微软雅黑" pitchFamily="34" charset="-122"/>
                <a:ea typeface="微软雅黑" pitchFamily="34" charset="-122"/>
              </a:rPr>
              <a:t>“</a:t>
            </a:r>
            <a:r>
              <a:rPr lang="zh-CN" altLang="zh-CN" sz="4000" dirty="0">
                <a:solidFill>
                  <a:schemeClr val="tx1">
                    <a:lumMod val="50000"/>
                    <a:lumOff val="50000"/>
                  </a:schemeClr>
                </a:solidFill>
                <a:latin typeface="微软雅黑" pitchFamily="34" charset="-122"/>
                <a:ea typeface="微软雅黑" pitchFamily="34" charset="-122"/>
              </a:rPr>
              <a:t>空</a:t>
            </a:r>
            <a:r>
              <a:rPr lang="en-US" altLang="zh-CN" sz="4000" dirty="0">
                <a:solidFill>
                  <a:schemeClr val="tx1">
                    <a:lumMod val="50000"/>
                    <a:lumOff val="50000"/>
                  </a:schemeClr>
                </a:solidFill>
                <a:latin typeface="微软雅黑" pitchFamily="34" charset="-122"/>
                <a:ea typeface="微软雅黑" pitchFamily="34" charset="-122"/>
              </a:rPr>
              <a:t>”</a:t>
            </a:r>
            <a:r>
              <a:rPr lang="zh-CN" altLang="zh-CN" sz="4000" dirty="0">
                <a:solidFill>
                  <a:schemeClr val="tx1">
                    <a:lumMod val="50000"/>
                    <a:lumOff val="50000"/>
                  </a:schemeClr>
                </a:solidFill>
                <a:latin typeface="微软雅黑" pitchFamily="34" charset="-122"/>
                <a:ea typeface="微软雅黑" pitchFamily="34" charset="-122"/>
              </a:rPr>
              <a:t>，你认为这两个字用哪个更好？请说明理由。</a:t>
            </a:r>
            <a:r>
              <a:rPr lang="en-US" altLang="zh-CN" sz="4000" dirty="0">
                <a:solidFill>
                  <a:schemeClr val="tx1">
                    <a:lumMod val="50000"/>
                    <a:lumOff val="50000"/>
                  </a:schemeClr>
                </a:solidFill>
                <a:latin typeface="微软雅黑" pitchFamily="34" charset="-122"/>
                <a:ea typeface="微软雅黑" pitchFamily="34" charset="-122"/>
              </a:rPr>
              <a:t>(2</a:t>
            </a:r>
            <a:r>
              <a:rPr lang="zh-CN" altLang="zh-CN"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endParaRPr lang="zh-CN" altLang="zh-CN" sz="4000" dirty="0">
              <a:solidFill>
                <a:schemeClr val="tx1">
                  <a:lumMod val="50000"/>
                  <a:lumOff val="50000"/>
                </a:schemeClr>
              </a:solidFill>
              <a:latin typeface="微软雅黑" pitchFamily="34" charset="-122"/>
              <a:ea typeface="微软雅黑" pitchFamily="34" charset="-122"/>
            </a:endParaRP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endParaRPr lang="zh-CN" altLang="zh-CN" sz="4000" dirty="0">
              <a:solidFill>
                <a:schemeClr val="tx1">
                  <a:lumMod val="50000"/>
                  <a:lumOff val="50000"/>
                </a:schemeClr>
              </a:solidFill>
              <a:latin typeface="微软雅黑" pitchFamily="34" charset="-122"/>
              <a:ea typeface="微软雅黑" pitchFamily="34" charset="-122"/>
            </a:endParaRPr>
          </a:p>
          <a:p>
            <a:pPr algn="just">
              <a:lnSpc>
                <a:spcPct val="130000"/>
              </a:lnSpc>
              <a:spcAft>
                <a:spcPts val="0"/>
              </a:spcAft>
            </a:pPr>
            <a:r>
              <a:rPr lang="en-US" altLang="zh-CN" sz="4000" dirty="0" smtClean="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2)</a:t>
            </a:r>
            <a:r>
              <a:rPr lang="zh-CN" altLang="zh-CN" sz="4000" dirty="0">
                <a:solidFill>
                  <a:schemeClr val="tx1">
                    <a:lumMod val="50000"/>
                    <a:lumOff val="50000"/>
                  </a:schemeClr>
                </a:solidFill>
                <a:latin typeface="微软雅黑" pitchFamily="34" charset="-122"/>
                <a:ea typeface="微软雅黑" pitchFamily="34" charset="-122"/>
              </a:rPr>
              <a:t>请结合诗句说明颔联采用了哪些表现手法。</a:t>
            </a:r>
            <a:r>
              <a:rPr lang="en-US" altLang="zh-CN" sz="4000" dirty="0">
                <a:solidFill>
                  <a:schemeClr val="tx1">
                    <a:lumMod val="50000"/>
                    <a:lumOff val="50000"/>
                  </a:schemeClr>
                </a:solidFill>
                <a:latin typeface="微软雅黑" pitchFamily="34" charset="-122"/>
                <a:ea typeface="微软雅黑" pitchFamily="34" charset="-122"/>
              </a:rPr>
              <a:t>(3</a:t>
            </a:r>
            <a:r>
              <a:rPr lang="zh-CN" altLang="zh-CN"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endParaRPr lang="zh-CN" altLang="zh-CN" sz="4000" dirty="0">
              <a:solidFill>
                <a:schemeClr val="tx1">
                  <a:lumMod val="50000"/>
                  <a:lumOff val="50000"/>
                </a:schemeClr>
              </a:solidFill>
              <a:latin typeface="微软雅黑" pitchFamily="34" charset="-122"/>
              <a:ea typeface="微软雅黑" pitchFamily="34" charset="-122"/>
            </a:endParaRP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endParaRPr lang="zh-CN" altLang="zh-CN" sz="4000" dirty="0">
              <a:solidFill>
                <a:schemeClr val="tx1">
                  <a:lumMod val="50000"/>
                  <a:lumOff val="50000"/>
                </a:schemeClr>
              </a:solidFill>
              <a:latin typeface="微软雅黑" pitchFamily="34" charset="-122"/>
              <a:ea typeface="微软雅黑" pitchFamily="34" charset="-122"/>
            </a:endParaRP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endParaRPr lang="zh-CN" altLang="zh-CN" sz="4000" dirty="0">
              <a:solidFill>
                <a:schemeClr val="tx1">
                  <a:lumMod val="50000"/>
                  <a:lumOff val="50000"/>
                </a:schemeClr>
              </a:solidFill>
              <a:latin typeface="微软雅黑" pitchFamily="34" charset="-122"/>
              <a:ea typeface="微软雅黑" pitchFamily="34" charset="-122"/>
            </a:endParaRP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*(3)</a:t>
            </a:r>
            <a:r>
              <a:rPr lang="zh-CN" altLang="zh-CN" sz="4000" dirty="0">
                <a:solidFill>
                  <a:schemeClr val="tx1">
                    <a:lumMod val="50000"/>
                    <a:lumOff val="50000"/>
                  </a:schemeClr>
                </a:solidFill>
                <a:latin typeface="微软雅黑" pitchFamily="34" charset="-122"/>
                <a:ea typeface="微软雅黑" pitchFamily="34" charset="-122"/>
              </a:rPr>
              <a:t>你如何理解诗中的</a:t>
            </a:r>
            <a:r>
              <a:rPr lang="en-US" altLang="zh-CN" sz="4000" dirty="0">
                <a:solidFill>
                  <a:schemeClr val="tx1">
                    <a:lumMod val="50000"/>
                    <a:lumOff val="50000"/>
                  </a:schemeClr>
                </a:solidFill>
                <a:latin typeface="微软雅黑" pitchFamily="34" charset="-122"/>
                <a:ea typeface="微软雅黑" pitchFamily="34" charset="-122"/>
              </a:rPr>
              <a:t>“</a:t>
            </a:r>
            <a:r>
              <a:rPr lang="zh-CN" altLang="zh-CN" sz="4000" dirty="0">
                <a:solidFill>
                  <a:schemeClr val="tx1">
                    <a:lumMod val="50000"/>
                    <a:lumOff val="50000"/>
                  </a:schemeClr>
                </a:solidFill>
                <a:latin typeface="微软雅黑" pitchFamily="34" charset="-122"/>
                <a:ea typeface="微软雅黑" pitchFamily="34" charset="-122"/>
              </a:rPr>
              <a:t>闲</a:t>
            </a:r>
            <a:r>
              <a:rPr lang="en-US" altLang="zh-CN" sz="4000" dirty="0">
                <a:solidFill>
                  <a:schemeClr val="tx1">
                    <a:lumMod val="50000"/>
                    <a:lumOff val="50000"/>
                  </a:schemeClr>
                </a:solidFill>
                <a:latin typeface="微软雅黑" pitchFamily="34" charset="-122"/>
                <a:ea typeface="微软雅黑" pitchFamily="34" charset="-122"/>
              </a:rPr>
              <a:t>”</a:t>
            </a:r>
            <a:r>
              <a:rPr lang="zh-CN" altLang="zh-CN" sz="4000" dirty="0">
                <a:solidFill>
                  <a:schemeClr val="tx1">
                    <a:lumMod val="50000"/>
                    <a:lumOff val="50000"/>
                  </a:schemeClr>
                </a:solidFill>
                <a:latin typeface="微软雅黑" pitchFamily="34" charset="-122"/>
                <a:ea typeface="微软雅黑" pitchFamily="34" charset="-122"/>
              </a:rPr>
              <a:t>字？</a:t>
            </a:r>
            <a:r>
              <a:rPr lang="en-US" altLang="zh-CN" sz="4000" dirty="0">
                <a:solidFill>
                  <a:schemeClr val="tx1">
                    <a:lumMod val="50000"/>
                    <a:lumOff val="50000"/>
                  </a:schemeClr>
                </a:solidFill>
                <a:latin typeface="微软雅黑" pitchFamily="34" charset="-122"/>
                <a:ea typeface="微软雅黑" pitchFamily="34" charset="-122"/>
              </a:rPr>
              <a:t>(3</a:t>
            </a:r>
            <a:r>
              <a:rPr lang="zh-CN" altLang="zh-CN"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endParaRPr lang="zh-CN" altLang="zh-CN" sz="4000" dirty="0">
              <a:solidFill>
                <a:schemeClr val="tx1">
                  <a:lumMod val="50000"/>
                  <a:lumOff val="50000"/>
                </a:schemeClr>
              </a:solidFill>
              <a:latin typeface="微软雅黑" pitchFamily="34" charset="-122"/>
              <a:ea typeface="微软雅黑" pitchFamily="34" charset="-122"/>
            </a:endParaRP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endParaRPr lang="zh-CN" altLang="zh-CN" sz="4000" dirty="0">
              <a:solidFill>
                <a:schemeClr val="tx1">
                  <a:lumMod val="50000"/>
                  <a:lumOff val="50000"/>
                </a:schemeClr>
              </a:solidFill>
              <a:latin typeface="微软雅黑" pitchFamily="34" charset="-122"/>
              <a:ea typeface="微软雅黑" pitchFamily="34" charset="-122"/>
            </a:endParaRP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endParaRPr lang="zh-CN"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111223921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1594572" y="1692598"/>
            <a:ext cx="20228628" cy="923330"/>
            <a:chOff x="1594572" y="1803366"/>
            <a:chExt cx="20228628" cy="923330"/>
          </a:xfrm>
        </p:grpSpPr>
        <p:grpSp>
          <p:nvGrpSpPr>
            <p:cNvPr id="74"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2023200" y="2946083"/>
            <a:ext cx="19800000" cy="800932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2023200" y="2946083"/>
            <a:ext cx="19800000" cy="6574107"/>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望”：照应诗题中的“登台”，引出后面描写的景物。或“空”：①营造空旷的意境；②流露出超然心态。</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(2)①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动静结合。落日与鸟，是动态描写；秋日原野，是静态描写。②寓情于景。通过描写秋原的空阔，表现出诗人闲适的心境。</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(3)</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一个“闲”字，点出闲景、闲人、闲心，写出了闲境之美、闲适之情。</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本题考查鉴赏文学作品的形象、语言和表达技巧，能力层级为鉴赏评价</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级</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题是一道考查“炼字”的题目，注意明确自己的观点，然后结合诗歌的内容和结构说明理由。</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题是一道考查表现手法的题目，不仅要答出具体的表现手法，还应结合诗歌内容简要分析其表达效果。</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(3)</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题是一道理解诗中关键词所表达的情感的题目，首先要答出表层含义，然后分析暗含的情感</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55061411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0" name="表格 9"/>
          <p:cNvGraphicFramePr>
            <a:graphicFrameLocks noGrp="1"/>
          </p:cNvGraphicFramePr>
          <p:nvPr>
            <p:extLst>
              <p:ext uri="{D42A27DB-BD31-4B8C-83A1-F6EECF244321}">
                <p14:modId xmlns:p14="http://schemas.microsoft.com/office/powerpoint/2010/main" xmlns="" val="2587743307"/>
              </p:ext>
            </p:extLst>
          </p:nvPr>
        </p:nvGraphicFramePr>
        <p:xfrm>
          <a:off x="2240935" y="3276774"/>
          <a:ext cx="19289781" cy="6552728"/>
        </p:xfrm>
        <a:graphic>
          <a:graphicData uri="http://schemas.openxmlformats.org/drawingml/2006/table">
            <a:tbl>
              <a:tblPr>
                <a:tableStyleId>{5C22544A-7EE6-4342-B048-85BDC9FD1C3A}</a:tableStyleId>
              </a:tblPr>
              <a:tblGrid>
                <a:gridCol w="622625"/>
                <a:gridCol w="1313228"/>
                <a:gridCol w="1080120"/>
                <a:gridCol w="1224136"/>
                <a:gridCol w="15049672"/>
              </a:tblGrid>
              <a:tr h="1806138">
                <a:tc rowSpan="4">
                  <a:txBody>
                    <a:bodyPr/>
                    <a:lstStyle/>
                    <a:p>
                      <a:pPr algn="ctr">
                        <a:lnSpc>
                          <a:spcPct val="130000"/>
                        </a:lnSpc>
                        <a:spcAft>
                          <a:spcPts val="0"/>
                        </a:spcAft>
                      </a:pPr>
                      <a:r>
                        <a:rPr lang="zh-CN" sz="4000" kern="1200" dirty="0">
                          <a:solidFill>
                            <a:schemeClr val="tx1">
                              <a:lumMod val="50000"/>
                              <a:lumOff val="50000"/>
                            </a:schemeClr>
                          </a:solidFill>
                          <a:latin typeface="微软雅黑" pitchFamily="34" charset="-122"/>
                          <a:ea typeface="微软雅黑" pitchFamily="34" charset="-122"/>
                          <a:cs typeface="+mn-cs"/>
                        </a:rPr>
                        <a:t>教你</a:t>
                      </a:r>
                    </a:p>
                    <a:p>
                      <a:pPr algn="ctr">
                        <a:lnSpc>
                          <a:spcPct val="130000"/>
                        </a:lnSpc>
                        <a:spcAft>
                          <a:spcPts val="0"/>
                        </a:spcAft>
                      </a:pPr>
                      <a:r>
                        <a:rPr lang="zh-CN" sz="4000" kern="1200" dirty="0">
                          <a:solidFill>
                            <a:schemeClr val="tx1">
                              <a:lumMod val="50000"/>
                              <a:lumOff val="50000"/>
                            </a:schemeClr>
                          </a:solidFill>
                          <a:latin typeface="微软雅黑" pitchFamily="34" charset="-122"/>
                          <a:ea typeface="微软雅黑" pitchFamily="34" charset="-122"/>
                          <a:cs typeface="+mn-cs"/>
                        </a:rPr>
                        <a:t>答题</a:t>
                      </a:r>
                    </a:p>
                  </a:txBody>
                  <a:tcPr marL="60962" marR="60962" marT="0" marB="0" anchor="ctr"/>
                </a:tc>
                <a:tc gridSpan="2">
                  <a:txBody>
                    <a:bodyPr/>
                    <a:lstStyle/>
                    <a:p>
                      <a:pPr algn="ctr">
                        <a:lnSpc>
                          <a:spcPct val="130000"/>
                        </a:lnSpc>
                        <a:spcAft>
                          <a:spcPts val="0"/>
                        </a:spcAft>
                      </a:pPr>
                      <a:r>
                        <a:rPr lang="zh-CN" sz="4000" kern="1200">
                          <a:solidFill>
                            <a:schemeClr val="tx1">
                              <a:lumMod val="50000"/>
                              <a:lumOff val="50000"/>
                            </a:schemeClr>
                          </a:solidFill>
                          <a:latin typeface="微软雅黑" pitchFamily="34" charset="-122"/>
                          <a:ea typeface="微软雅黑" pitchFamily="34" charset="-122"/>
                          <a:cs typeface="+mn-cs"/>
                        </a:rPr>
                        <a:t>现场答案</a:t>
                      </a:r>
                    </a:p>
                  </a:txBody>
                  <a:tcPr marL="60962" marR="60962" marT="0" marB="0" anchor="ctr"/>
                </a:tc>
                <a:tc hMerge="1">
                  <a:txBody>
                    <a:bodyPr/>
                    <a:lstStyle/>
                    <a:p>
                      <a:endParaRPr lang="zh-CN" altLang="en-US"/>
                    </a:p>
                  </a:txBody>
                  <a:tcPr/>
                </a:tc>
                <a:tc gridSpan="2">
                  <a:txBody>
                    <a:bodyPr/>
                    <a:lstStyle/>
                    <a:p>
                      <a:pPr algn="l">
                        <a:lnSpc>
                          <a:spcPct val="130000"/>
                        </a:lnSpc>
                        <a:spcAft>
                          <a:spcPts val="0"/>
                        </a:spcAft>
                      </a:pPr>
                      <a:r>
                        <a:rPr lang="zh-CN" sz="4000" kern="1200" dirty="0">
                          <a:solidFill>
                            <a:schemeClr val="tx1">
                              <a:lumMod val="50000"/>
                              <a:lumOff val="50000"/>
                            </a:schemeClr>
                          </a:solidFill>
                          <a:latin typeface="微软雅黑" pitchFamily="34" charset="-122"/>
                          <a:ea typeface="微软雅黑" pitchFamily="34" charset="-122"/>
                          <a:cs typeface="+mn-cs"/>
                        </a:rPr>
                        <a:t>　第一问：曹霸所画的马比他人画的</a:t>
                      </a:r>
                      <a:r>
                        <a:rPr lang="en-US" sz="4000" kern="1200" dirty="0">
                          <a:solidFill>
                            <a:schemeClr val="tx1">
                              <a:lumMod val="50000"/>
                              <a:lumOff val="50000"/>
                            </a:schemeClr>
                          </a:solidFill>
                          <a:latin typeface="微软雅黑" pitchFamily="34" charset="-122"/>
                          <a:ea typeface="微软雅黑" pitchFamily="34" charset="-122"/>
                          <a:cs typeface="+mn-cs"/>
                        </a:rPr>
                        <a:t>“</a:t>
                      </a:r>
                      <a:r>
                        <a:rPr lang="zh-CN" sz="4000" kern="1200" dirty="0">
                          <a:solidFill>
                            <a:schemeClr val="tx1">
                              <a:lumMod val="50000"/>
                              <a:lumOff val="50000"/>
                            </a:schemeClr>
                          </a:solidFill>
                          <a:latin typeface="微软雅黑" pitchFamily="34" charset="-122"/>
                          <a:ea typeface="微软雅黑" pitchFamily="34" charset="-122"/>
                          <a:cs typeface="+mn-cs"/>
                        </a:rPr>
                        <a:t>凡马</a:t>
                      </a:r>
                      <a:r>
                        <a:rPr lang="en-US" sz="4000" kern="1200" dirty="0">
                          <a:solidFill>
                            <a:schemeClr val="tx1">
                              <a:lumMod val="50000"/>
                              <a:lumOff val="50000"/>
                            </a:schemeClr>
                          </a:solidFill>
                          <a:latin typeface="微软雅黑" pitchFamily="34" charset="-122"/>
                          <a:ea typeface="微软雅黑" pitchFamily="34" charset="-122"/>
                          <a:cs typeface="+mn-cs"/>
                        </a:rPr>
                        <a:t>”</a:t>
                      </a:r>
                      <a:r>
                        <a:rPr lang="zh-CN" sz="4000" kern="1200" dirty="0">
                          <a:solidFill>
                            <a:schemeClr val="tx1">
                              <a:lumMod val="50000"/>
                              <a:lumOff val="50000"/>
                            </a:schemeClr>
                          </a:solidFill>
                          <a:latin typeface="微软雅黑" pitchFamily="34" charset="-122"/>
                          <a:ea typeface="微软雅黑" pitchFamily="34" charset="-122"/>
                          <a:cs typeface="+mn-cs"/>
                        </a:rPr>
                        <a:t>都好。 </a:t>
                      </a:r>
                    </a:p>
                    <a:p>
                      <a:pPr algn="l">
                        <a:lnSpc>
                          <a:spcPct val="130000"/>
                        </a:lnSpc>
                        <a:spcAft>
                          <a:spcPts val="0"/>
                        </a:spcAft>
                      </a:pPr>
                      <a:r>
                        <a:rPr lang="zh-CN" sz="4000" kern="1200" dirty="0">
                          <a:solidFill>
                            <a:schemeClr val="tx1">
                              <a:lumMod val="50000"/>
                              <a:lumOff val="50000"/>
                            </a:schemeClr>
                          </a:solidFill>
                          <a:latin typeface="微软雅黑" pitchFamily="34" charset="-122"/>
                          <a:ea typeface="微软雅黑" pitchFamily="34" charset="-122"/>
                          <a:cs typeface="+mn-cs"/>
                        </a:rPr>
                        <a:t>　第二问：曹霸</a:t>
                      </a:r>
                      <a:r>
                        <a:rPr lang="en-US" sz="4000" kern="1200" dirty="0">
                          <a:solidFill>
                            <a:schemeClr val="tx1">
                              <a:lumMod val="50000"/>
                              <a:lumOff val="50000"/>
                            </a:schemeClr>
                          </a:solidFill>
                          <a:latin typeface="微软雅黑" pitchFamily="34" charset="-122"/>
                          <a:ea typeface="微软雅黑" pitchFamily="34" charset="-122"/>
                          <a:cs typeface="+mn-cs"/>
                        </a:rPr>
                        <a:t>“</a:t>
                      </a:r>
                      <a:r>
                        <a:rPr lang="zh-CN" sz="4000" kern="1200" dirty="0">
                          <a:solidFill>
                            <a:schemeClr val="tx1">
                              <a:lumMod val="50000"/>
                              <a:lumOff val="50000"/>
                            </a:schemeClr>
                          </a:solidFill>
                          <a:latin typeface="微软雅黑" pitchFamily="34" charset="-122"/>
                          <a:ea typeface="微软雅黑" pitchFamily="34" charset="-122"/>
                          <a:cs typeface="+mn-cs"/>
                        </a:rPr>
                        <a:t>意匠惨淡经营中</a:t>
                      </a:r>
                      <a:r>
                        <a:rPr lang="en-US" sz="4000" kern="1200" dirty="0">
                          <a:solidFill>
                            <a:schemeClr val="tx1">
                              <a:lumMod val="50000"/>
                              <a:lumOff val="50000"/>
                            </a:schemeClr>
                          </a:solidFill>
                          <a:latin typeface="微软雅黑" pitchFamily="34" charset="-122"/>
                          <a:ea typeface="微软雅黑" pitchFamily="34" charset="-122"/>
                          <a:cs typeface="+mn-cs"/>
                        </a:rPr>
                        <a:t>”“</a:t>
                      </a:r>
                      <a:r>
                        <a:rPr lang="zh-CN" sz="4000" kern="1200" dirty="0">
                          <a:solidFill>
                            <a:schemeClr val="tx1">
                              <a:lumMod val="50000"/>
                              <a:lumOff val="50000"/>
                            </a:schemeClr>
                          </a:solidFill>
                          <a:latin typeface="微软雅黑" pitchFamily="34" charset="-122"/>
                          <a:ea typeface="微软雅黑" pitchFamily="34" charset="-122"/>
                          <a:cs typeface="+mn-cs"/>
                        </a:rPr>
                        <a:t>斯须九重真龙出</a:t>
                      </a:r>
                      <a:r>
                        <a:rPr lang="en-US" sz="4000" kern="1200" dirty="0">
                          <a:solidFill>
                            <a:schemeClr val="tx1">
                              <a:lumMod val="50000"/>
                              <a:lumOff val="50000"/>
                            </a:schemeClr>
                          </a:solidFill>
                          <a:latin typeface="微软雅黑" pitchFamily="34" charset="-122"/>
                          <a:ea typeface="微软雅黑" pitchFamily="34" charset="-122"/>
                          <a:cs typeface="+mn-cs"/>
                        </a:rPr>
                        <a:t>”</a:t>
                      </a:r>
                      <a:endParaRPr lang="zh-CN" sz="4000" kern="1200" dirty="0">
                        <a:solidFill>
                          <a:schemeClr val="tx1">
                            <a:lumMod val="50000"/>
                            <a:lumOff val="50000"/>
                          </a:schemeClr>
                        </a:solidFill>
                        <a:latin typeface="微软雅黑" pitchFamily="34" charset="-122"/>
                        <a:ea typeface="微软雅黑" pitchFamily="34" charset="-122"/>
                        <a:cs typeface="+mn-cs"/>
                      </a:endParaRPr>
                    </a:p>
                  </a:txBody>
                  <a:tcPr marL="60962" marR="60962" marT="0" marB="0" anchor="ctr"/>
                </a:tc>
                <a:tc hMerge="1">
                  <a:txBody>
                    <a:bodyPr/>
                    <a:lstStyle/>
                    <a:p>
                      <a:endParaRPr lang="zh-CN" altLang="en-US"/>
                    </a:p>
                  </a:txBody>
                  <a:tcPr/>
                </a:tc>
              </a:tr>
              <a:tr h="1898636">
                <a:tc vMerge="1">
                  <a:txBody>
                    <a:bodyPr/>
                    <a:lstStyle/>
                    <a:p>
                      <a:endParaRPr lang="zh-CN" altLang="en-US"/>
                    </a:p>
                  </a:txBody>
                  <a:tcPr/>
                </a:tc>
                <a:tc>
                  <a:txBody>
                    <a:bodyPr/>
                    <a:lstStyle/>
                    <a:p>
                      <a:pPr algn="ctr">
                        <a:lnSpc>
                          <a:spcPct val="130000"/>
                        </a:lnSpc>
                        <a:spcAft>
                          <a:spcPts val="0"/>
                        </a:spcAft>
                      </a:pPr>
                      <a:r>
                        <a:rPr lang="zh-CN" sz="4000" kern="1200" dirty="0">
                          <a:solidFill>
                            <a:schemeClr val="tx1">
                              <a:lumMod val="50000"/>
                              <a:lumOff val="50000"/>
                            </a:schemeClr>
                          </a:solidFill>
                          <a:latin typeface="微软雅黑" pitchFamily="34" charset="-122"/>
                          <a:ea typeface="微软雅黑" pitchFamily="34" charset="-122"/>
                          <a:cs typeface="+mn-cs"/>
                        </a:rPr>
                        <a:t>我来评分</a:t>
                      </a:r>
                    </a:p>
                  </a:txBody>
                  <a:tcPr marL="60962" marR="60962" marT="0" marB="0" anchor="ctr"/>
                </a:tc>
                <a:tc>
                  <a:txBody>
                    <a:bodyPr/>
                    <a:lstStyle/>
                    <a:p>
                      <a:pPr algn="ctr">
                        <a:lnSpc>
                          <a:spcPct val="130000"/>
                        </a:lnSpc>
                        <a:spcAft>
                          <a:spcPts val="0"/>
                        </a:spcAft>
                      </a:pPr>
                      <a:r>
                        <a:rPr lang="en-US" sz="4000" kern="1200" dirty="0">
                          <a:solidFill>
                            <a:schemeClr val="tx1">
                              <a:lumMod val="50000"/>
                              <a:lumOff val="50000"/>
                            </a:schemeClr>
                          </a:solidFill>
                          <a:latin typeface="微软雅黑" pitchFamily="34" charset="-122"/>
                          <a:ea typeface="微软雅黑" pitchFamily="34" charset="-122"/>
                          <a:cs typeface="+mn-cs"/>
                        </a:rPr>
                        <a:t> </a:t>
                      </a:r>
                      <a:endParaRPr lang="zh-CN" sz="4000" kern="1200" dirty="0">
                        <a:solidFill>
                          <a:schemeClr val="tx1">
                            <a:lumMod val="50000"/>
                            <a:lumOff val="50000"/>
                          </a:schemeClr>
                        </a:solidFill>
                        <a:latin typeface="微软雅黑" pitchFamily="34" charset="-122"/>
                        <a:ea typeface="微软雅黑" pitchFamily="34" charset="-122"/>
                        <a:cs typeface="+mn-cs"/>
                      </a:endParaRPr>
                    </a:p>
                  </a:txBody>
                  <a:tcPr marL="60962" marR="60962" marT="0" marB="0" anchor="ctr"/>
                </a:tc>
                <a:tc>
                  <a:txBody>
                    <a:bodyPr/>
                    <a:lstStyle/>
                    <a:p>
                      <a:pPr algn="l">
                        <a:lnSpc>
                          <a:spcPct val="130000"/>
                        </a:lnSpc>
                        <a:spcAft>
                          <a:spcPts val="0"/>
                        </a:spcAft>
                      </a:pPr>
                      <a:r>
                        <a:rPr lang="zh-CN" sz="4000" kern="1200" dirty="0">
                          <a:solidFill>
                            <a:schemeClr val="tx1">
                              <a:lumMod val="50000"/>
                              <a:lumOff val="50000"/>
                            </a:schemeClr>
                          </a:solidFill>
                          <a:latin typeface="微软雅黑" pitchFamily="34" charset="-122"/>
                          <a:ea typeface="微软雅黑" pitchFamily="34" charset="-122"/>
                          <a:cs typeface="+mn-cs"/>
                        </a:rPr>
                        <a:t>得分理由</a:t>
                      </a:r>
                    </a:p>
                  </a:txBody>
                  <a:tcPr marL="60962" marR="60962" marT="0" marB="0" anchor="ctr"/>
                </a:tc>
                <a:tc>
                  <a:txBody>
                    <a:bodyPr/>
                    <a:lstStyle/>
                    <a:p>
                      <a:pPr algn="l">
                        <a:lnSpc>
                          <a:spcPct val="130000"/>
                        </a:lnSpc>
                        <a:spcAft>
                          <a:spcPts val="0"/>
                        </a:spcAft>
                      </a:pPr>
                      <a:r>
                        <a:rPr lang="en-US" sz="4000" kern="1200" dirty="0">
                          <a:solidFill>
                            <a:schemeClr val="tx1">
                              <a:lumMod val="50000"/>
                              <a:lumOff val="50000"/>
                            </a:schemeClr>
                          </a:solidFill>
                          <a:latin typeface="微软雅黑" pitchFamily="34" charset="-122"/>
                          <a:ea typeface="微软雅黑" pitchFamily="34" charset="-122"/>
                          <a:cs typeface="+mn-cs"/>
                        </a:rPr>
                        <a:t> </a:t>
                      </a:r>
                      <a:endParaRPr lang="zh-CN" sz="4000" kern="1200" dirty="0">
                        <a:solidFill>
                          <a:schemeClr val="tx1">
                            <a:lumMod val="50000"/>
                            <a:lumOff val="50000"/>
                          </a:schemeClr>
                        </a:solidFill>
                        <a:latin typeface="微软雅黑" pitchFamily="34" charset="-122"/>
                        <a:ea typeface="微软雅黑" pitchFamily="34" charset="-122"/>
                        <a:cs typeface="+mn-cs"/>
                      </a:endParaRPr>
                    </a:p>
                  </a:txBody>
                  <a:tcPr marL="60962" marR="60962" marT="0" marB="0" anchor="ctr"/>
                </a:tc>
              </a:tr>
              <a:tr h="949318">
                <a:tc vMerge="1">
                  <a:txBody>
                    <a:bodyPr/>
                    <a:lstStyle/>
                    <a:p>
                      <a:endParaRPr lang="zh-CN" altLang="en-US"/>
                    </a:p>
                  </a:txBody>
                  <a:tcPr/>
                </a:tc>
                <a:tc gridSpan="2">
                  <a:txBody>
                    <a:bodyPr/>
                    <a:lstStyle/>
                    <a:p>
                      <a:pPr algn="ctr">
                        <a:lnSpc>
                          <a:spcPct val="130000"/>
                        </a:lnSpc>
                        <a:spcAft>
                          <a:spcPts val="0"/>
                        </a:spcAft>
                      </a:pPr>
                      <a:r>
                        <a:rPr lang="zh-CN" sz="4000" kern="1200" dirty="0">
                          <a:solidFill>
                            <a:schemeClr val="tx1">
                              <a:lumMod val="50000"/>
                              <a:lumOff val="50000"/>
                            </a:schemeClr>
                          </a:solidFill>
                          <a:latin typeface="微软雅黑" pitchFamily="34" charset="-122"/>
                          <a:ea typeface="微软雅黑" pitchFamily="34" charset="-122"/>
                          <a:cs typeface="+mn-cs"/>
                        </a:rPr>
                        <a:t>我来答题</a:t>
                      </a:r>
                    </a:p>
                  </a:txBody>
                  <a:tcPr marL="60962" marR="60962" marT="0" marB="0" anchor="ctr"/>
                </a:tc>
                <a:tc hMerge="1">
                  <a:txBody>
                    <a:bodyPr/>
                    <a:lstStyle/>
                    <a:p>
                      <a:endParaRPr lang="zh-CN" altLang="en-US"/>
                    </a:p>
                  </a:txBody>
                  <a:tcPr/>
                </a:tc>
                <a:tc gridSpan="2">
                  <a:txBody>
                    <a:bodyPr/>
                    <a:lstStyle/>
                    <a:p>
                      <a:pPr algn="l">
                        <a:lnSpc>
                          <a:spcPct val="130000"/>
                        </a:lnSpc>
                        <a:spcAft>
                          <a:spcPts val="0"/>
                        </a:spcAft>
                      </a:pPr>
                      <a:r>
                        <a:rPr lang="en-US" sz="4000" kern="1200" dirty="0">
                          <a:solidFill>
                            <a:schemeClr val="tx1">
                              <a:lumMod val="50000"/>
                              <a:lumOff val="50000"/>
                            </a:schemeClr>
                          </a:solidFill>
                          <a:latin typeface="微软雅黑" pitchFamily="34" charset="-122"/>
                          <a:ea typeface="微软雅黑" pitchFamily="34" charset="-122"/>
                          <a:cs typeface="+mn-cs"/>
                        </a:rPr>
                        <a:t> </a:t>
                      </a:r>
                      <a:endParaRPr lang="zh-CN" sz="4000" kern="1200" dirty="0">
                        <a:solidFill>
                          <a:schemeClr val="tx1">
                            <a:lumMod val="50000"/>
                            <a:lumOff val="50000"/>
                          </a:schemeClr>
                        </a:solidFill>
                        <a:latin typeface="微软雅黑" pitchFamily="34" charset="-122"/>
                        <a:ea typeface="微软雅黑" pitchFamily="34" charset="-122"/>
                        <a:cs typeface="+mn-cs"/>
                      </a:endParaRPr>
                    </a:p>
                  </a:txBody>
                  <a:tcPr marL="60962" marR="60962" marT="0" marB="0" anchor="ctr"/>
                </a:tc>
                <a:tc hMerge="1">
                  <a:txBody>
                    <a:bodyPr/>
                    <a:lstStyle/>
                    <a:p>
                      <a:endParaRPr lang="zh-CN" altLang="en-US"/>
                    </a:p>
                  </a:txBody>
                  <a:tcPr/>
                </a:tc>
              </a:tr>
              <a:tr h="1898636">
                <a:tc vMerge="1">
                  <a:txBody>
                    <a:bodyPr/>
                    <a:lstStyle/>
                    <a:p>
                      <a:endParaRPr lang="zh-CN" altLang="en-US"/>
                    </a:p>
                  </a:txBody>
                  <a:tcPr/>
                </a:tc>
                <a:tc gridSpan="2">
                  <a:txBody>
                    <a:bodyPr/>
                    <a:lstStyle/>
                    <a:p>
                      <a:pPr algn="ctr">
                        <a:lnSpc>
                          <a:spcPct val="130000"/>
                        </a:lnSpc>
                        <a:spcAft>
                          <a:spcPts val="0"/>
                        </a:spcAft>
                      </a:pPr>
                      <a:r>
                        <a:rPr lang="zh-CN" sz="4000" kern="1200">
                          <a:solidFill>
                            <a:schemeClr val="tx1">
                              <a:lumMod val="50000"/>
                              <a:lumOff val="50000"/>
                            </a:schemeClr>
                          </a:solidFill>
                          <a:latin typeface="微软雅黑" pitchFamily="34" charset="-122"/>
                          <a:ea typeface="微软雅黑" pitchFamily="34" charset="-122"/>
                          <a:cs typeface="+mn-cs"/>
                        </a:rPr>
                        <a:t>读懂诗歌，</a:t>
                      </a:r>
                    </a:p>
                    <a:p>
                      <a:pPr algn="ctr">
                        <a:lnSpc>
                          <a:spcPct val="130000"/>
                        </a:lnSpc>
                        <a:spcAft>
                          <a:spcPts val="0"/>
                        </a:spcAft>
                      </a:pPr>
                      <a:r>
                        <a:rPr lang="zh-CN" sz="4000" kern="1200">
                          <a:solidFill>
                            <a:schemeClr val="tx1">
                              <a:lumMod val="50000"/>
                              <a:lumOff val="50000"/>
                            </a:schemeClr>
                          </a:solidFill>
                          <a:latin typeface="微软雅黑" pitchFamily="34" charset="-122"/>
                          <a:ea typeface="微软雅黑" pitchFamily="34" charset="-122"/>
                          <a:cs typeface="+mn-cs"/>
                        </a:rPr>
                        <a:t>我来翻译</a:t>
                      </a:r>
                    </a:p>
                  </a:txBody>
                  <a:tcPr marL="60962" marR="60962" marT="0" marB="0" anchor="ctr"/>
                </a:tc>
                <a:tc hMerge="1">
                  <a:txBody>
                    <a:bodyPr/>
                    <a:lstStyle/>
                    <a:p>
                      <a:endParaRPr lang="zh-CN" altLang="en-US"/>
                    </a:p>
                  </a:txBody>
                  <a:tcPr/>
                </a:tc>
                <a:tc gridSpan="2">
                  <a:txBody>
                    <a:bodyPr/>
                    <a:lstStyle/>
                    <a:p>
                      <a:pPr algn="l">
                        <a:lnSpc>
                          <a:spcPct val="130000"/>
                        </a:lnSpc>
                        <a:spcAft>
                          <a:spcPts val="0"/>
                        </a:spcAft>
                      </a:pPr>
                      <a:r>
                        <a:rPr lang="en-US" sz="4000" kern="1200" dirty="0">
                          <a:solidFill>
                            <a:schemeClr val="tx1">
                              <a:lumMod val="50000"/>
                              <a:lumOff val="50000"/>
                            </a:schemeClr>
                          </a:solidFill>
                          <a:latin typeface="微软雅黑" pitchFamily="34" charset="-122"/>
                          <a:ea typeface="微软雅黑" pitchFamily="34" charset="-122"/>
                          <a:cs typeface="+mn-cs"/>
                        </a:rPr>
                        <a:t> </a:t>
                      </a:r>
                      <a:endParaRPr lang="zh-CN" sz="4000" kern="1200" dirty="0">
                        <a:solidFill>
                          <a:schemeClr val="tx1">
                            <a:lumMod val="50000"/>
                            <a:lumOff val="50000"/>
                          </a:schemeClr>
                        </a:solidFill>
                        <a:latin typeface="微软雅黑" pitchFamily="34" charset="-122"/>
                        <a:ea typeface="微软雅黑" pitchFamily="34" charset="-122"/>
                        <a:cs typeface="+mn-cs"/>
                      </a:endParaRPr>
                    </a:p>
                  </a:txBody>
                  <a:tcPr marL="60962" marR="60962" marT="0" marB="0" anchor="ctr"/>
                </a:tc>
                <a:tc hMerge="1">
                  <a:txBody>
                    <a:bodyPr/>
                    <a:lstStyle/>
                    <a:p>
                      <a:endParaRPr lang="zh-CN" altLang="en-US"/>
                    </a:p>
                  </a:txBody>
                  <a:tcPr/>
                </a:tc>
              </a:tr>
            </a:tbl>
          </a:graphicData>
        </a:graphic>
      </p:graphicFrame>
    </p:spTree>
    <p:extLst>
      <p:ext uri="{BB962C8B-B14F-4D97-AF65-F5344CB8AC3E}">
        <p14:creationId xmlns:p14="http://schemas.microsoft.com/office/powerpoint/2010/main" xmlns="" val="285093397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1594572" y="1692598"/>
            <a:ext cx="20228628" cy="923330"/>
            <a:chOff x="1594572" y="1803366"/>
            <a:chExt cx="20228628" cy="923330"/>
          </a:xfrm>
        </p:grpSpPr>
        <p:grpSp>
          <p:nvGrpSpPr>
            <p:cNvPr id="74"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2023200" y="2946083"/>
            <a:ext cx="19800000" cy="800932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2023200" y="2946083"/>
            <a:ext cx="19800000" cy="2973122"/>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读懂诗歌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终日闲居不大出门，今天登台远望，满眼都是天上的云、远处的山。落日时分，鸟儿也往回飞；秋日原野上，人分外悠闲。遥知在远方的树林边际，是看不见这间屋的房檐的。嘉宾多趁着月色而来，守门的仆人不要关上门。</a:t>
            </a:r>
          </a:p>
        </p:txBody>
      </p:sp>
    </p:spTree>
    <p:extLst>
      <p:ext uri="{BB962C8B-B14F-4D97-AF65-F5344CB8AC3E}">
        <p14:creationId xmlns:p14="http://schemas.microsoft.com/office/powerpoint/2010/main" xmlns="" val="82438012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1594572" y="1692598"/>
            <a:ext cx="20228628" cy="923330"/>
            <a:chOff x="1594572" y="1803366"/>
            <a:chExt cx="20228628" cy="923330"/>
          </a:xfrm>
        </p:grpSpPr>
        <p:grpSp>
          <p:nvGrpSpPr>
            <p:cNvPr id="74"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68"/>
          <p:cNvSpPr txBox="1"/>
          <p:nvPr/>
        </p:nvSpPr>
        <p:spPr>
          <a:xfrm>
            <a:off x="2023200" y="2988742"/>
            <a:ext cx="19800000" cy="1614801"/>
          </a:xfrm>
          <a:prstGeom prst="rect">
            <a:avLst/>
          </a:prstGeom>
          <a:noFill/>
        </p:spPr>
        <p:txBody>
          <a:bodyPr wrap="square" rtlCol="0">
            <a:spAutoFit/>
          </a:bodyPr>
          <a:lstStyle/>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[2015·</a:t>
            </a:r>
            <a:r>
              <a:rPr lang="zh-CN" altLang="en-US" sz="4000" dirty="0">
                <a:solidFill>
                  <a:schemeClr val="tx1">
                    <a:lumMod val="50000"/>
                    <a:lumOff val="50000"/>
                  </a:schemeClr>
                </a:solidFill>
                <a:latin typeface="微软雅黑" pitchFamily="34" charset="-122"/>
                <a:ea typeface="微软雅黑" pitchFamily="34" charset="-122"/>
              </a:rPr>
              <a:t>全国卷</a:t>
            </a:r>
            <a:r>
              <a:rPr lang="en-US" altLang="zh-CN" sz="4000" dirty="0">
                <a:solidFill>
                  <a:schemeClr val="tx1">
                    <a:lumMod val="50000"/>
                    <a:lumOff val="50000"/>
                  </a:schemeClr>
                </a:solidFill>
                <a:latin typeface="微软雅黑" pitchFamily="34" charset="-122"/>
                <a:ea typeface="微软雅黑" pitchFamily="34" charset="-122"/>
              </a:rPr>
              <a:t>Ⅱ]</a:t>
            </a:r>
            <a:r>
              <a:rPr lang="zh-CN" altLang="en-US" sz="4000" dirty="0">
                <a:solidFill>
                  <a:schemeClr val="tx1">
                    <a:lumMod val="50000"/>
                    <a:lumOff val="50000"/>
                  </a:schemeClr>
                </a:solidFill>
                <a:latin typeface="微软雅黑" pitchFamily="34" charset="-122"/>
                <a:ea typeface="微软雅黑" pitchFamily="34" charset="-122"/>
              </a:rPr>
              <a:t>古人认为这首诗的颔联“乃晚唐巧句”，请指出这一联巧在哪里，并简要赏析。</a:t>
            </a:r>
            <a:r>
              <a:rPr lang="en-US" altLang="zh-CN" sz="4000" dirty="0">
                <a:solidFill>
                  <a:schemeClr val="tx1">
                    <a:lumMod val="50000"/>
                    <a:lumOff val="50000"/>
                  </a:schemeClr>
                </a:solidFill>
                <a:latin typeface="微软雅黑" pitchFamily="34" charset="-122"/>
                <a:ea typeface="微软雅黑" pitchFamily="34" charset="-122"/>
              </a:rPr>
              <a:t>(5</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原诗见本讲“真题体验”第</a:t>
            </a:r>
            <a:r>
              <a:rPr lang="en-US" altLang="zh-CN" sz="4000" dirty="0">
                <a:solidFill>
                  <a:schemeClr val="tx1">
                    <a:lumMod val="50000"/>
                    <a:lumOff val="50000"/>
                  </a:schemeClr>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题</a:t>
            </a:r>
            <a:r>
              <a:rPr lang="en-US" altLang="zh-CN" sz="4000" dirty="0">
                <a:solidFill>
                  <a:schemeClr val="tx1">
                    <a:lumMod val="50000"/>
                    <a:lumOff val="50000"/>
                  </a:schemeClr>
                </a:solidFill>
                <a:latin typeface="微软雅黑" pitchFamily="34" charset="-122"/>
                <a:ea typeface="微软雅黑" pitchFamily="34" charset="-122"/>
              </a:rPr>
              <a:t>)</a:t>
            </a:r>
            <a:endParaRPr lang="zh-CN" altLang="zh-CN" sz="4000" dirty="0">
              <a:solidFill>
                <a:schemeClr val="tx1">
                  <a:lumMod val="50000"/>
                  <a:lumOff val="50000"/>
                </a:schemeClr>
              </a:solidFill>
              <a:latin typeface="微软雅黑" pitchFamily="34" charset="-122"/>
              <a:ea typeface="微软雅黑" pitchFamily="34" charset="-122"/>
            </a:endParaRPr>
          </a:p>
        </p:txBody>
      </p:sp>
      <p:graphicFrame>
        <p:nvGraphicFramePr>
          <p:cNvPr id="2" name="表格 1"/>
          <p:cNvGraphicFramePr>
            <a:graphicFrameLocks noGrp="1"/>
          </p:cNvGraphicFramePr>
          <p:nvPr>
            <p:extLst>
              <p:ext uri="{D42A27DB-BD31-4B8C-83A1-F6EECF244321}">
                <p14:modId xmlns:p14="http://schemas.microsoft.com/office/powerpoint/2010/main" xmlns="" val="1885811785"/>
              </p:ext>
            </p:extLst>
          </p:nvPr>
        </p:nvGraphicFramePr>
        <p:xfrm>
          <a:off x="2304580" y="4943302"/>
          <a:ext cx="19370153" cy="6398368"/>
        </p:xfrm>
        <a:graphic>
          <a:graphicData uri="http://schemas.openxmlformats.org/drawingml/2006/table">
            <a:tbl>
              <a:tblPr>
                <a:tableStyleId>{5C22544A-7EE6-4342-B048-85BDC9FD1C3A}</a:tableStyleId>
              </a:tblPr>
              <a:tblGrid>
                <a:gridCol w="766183"/>
                <a:gridCol w="1394057"/>
                <a:gridCol w="17209913"/>
              </a:tblGrid>
              <a:tr h="1559633">
                <a:tc rowSpan="2">
                  <a:txBody>
                    <a:bodyPr/>
                    <a:lstStyle/>
                    <a:p>
                      <a:pPr algn="ctr">
                        <a:lnSpc>
                          <a:spcPct val="130000"/>
                        </a:lnSpc>
                        <a:spcAft>
                          <a:spcPts val="0"/>
                        </a:spcAft>
                      </a:pPr>
                      <a:r>
                        <a:rPr lang="zh-CN" sz="3600" kern="1200" dirty="0">
                          <a:solidFill>
                            <a:schemeClr val="tx1">
                              <a:lumMod val="50000"/>
                              <a:lumOff val="50000"/>
                            </a:schemeClr>
                          </a:solidFill>
                          <a:latin typeface="微软雅黑" pitchFamily="34" charset="-122"/>
                          <a:ea typeface="微软雅黑" pitchFamily="34" charset="-122"/>
                          <a:cs typeface="+mn-cs"/>
                        </a:rPr>
                        <a:t>教你</a:t>
                      </a:r>
                    </a:p>
                    <a:p>
                      <a:pPr algn="ctr">
                        <a:lnSpc>
                          <a:spcPct val="130000"/>
                        </a:lnSpc>
                        <a:spcAft>
                          <a:spcPts val="0"/>
                        </a:spcAft>
                      </a:pPr>
                      <a:r>
                        <a:rPr lang="zh-CN" sz="3600" kern="1200" dirty="0">
                          <a:solidFill>
                            <a:schemeClr val="tx1">
                              <a:lumMod val="50000"/>
                              <a:lumOff val="50000"/>
                            </a:schemeClr>
                          </a:solidFill>
                          <a:latin typeface="微软雅黑" pitchFamily="34" charset="-122"/>
                          <a:ea typeface="微软雅黑" pitchFamily="34" charset="-122"/>
                          <a:cs typeface="+mn-cs"/>
                        </a:rPr>
                        <a:t>审题</a:t>
                      </a:r>
                    </a:p>
                  </a:txBody>
                  <a:tcPr marL="62567" marR="62567" marT="0" marB="0"/>
                </a:tc>
                <a:tc>
                  <a:txBody>
                    <a:bodyPr/>
                    <a:lstStyle/>
                    <a:p>
                      <a:pPr algn="ctr">
                        <a:lnSpc>
                          <a:spcPct val="130000"/>
                        </a:lnSpc>
                        <a:spcAft>
                          <a:spcPts val="0"/>
                        </a:spcAft>
                      </a:pPr>
                      <a:r>
                        <a:rPr lang="zh-CN" sz="3600" kern="1200" dirty="0">
                          <a:solidFill>
                            <a:schemeClr val="tx1">
                              <a:lumMod val="50000"/>
                              <a:lumOff val="50000"/>
                            </a:schemeClr>
                          </a:solidFill>
                          <a:latin typeface="微软雅黑" pitchFamily="34" charset="-122"/>
                          <a:ea typeface="微软雅黑" pitchFamily="34" charset="-122"/>
                          <a:cs typeface="+mn-cs"/>
                        </a:rPr>
                        <a:t>审题要点</a:t>
                      </a:r>
                    </a:p>
                  </a:txBody>
                  <a:tcPr marL="62567" marR="62567" marT="0" marB="0" anchor="ctr"/>
                </a:tc>
                <a:tc>
                  <a:txBody>
                    <a:bodyPr/>
                    <a:lstStyle/>
                    <a:p>
                      <a:pPr algn="l">
                        <a:lnSpc>
                          <a:spcPct val="130000"/>
                        </a:lnSpc>
                        <a:spcAft>
                          <a:spcPts val="0"/>
                        </a:spcAft>
                      </a:pPr>
                      <a:r>
                        <a:rPr lang="zh-CN" sz="3600" kern="1200" dirty="0">
                          <a:solidFill>
                            <a:schemeClr val="tx1">
                              <a:lumMod val="50000"/>
                              <a:lumOff val="50000"/>
                            </a:schemeClr>
                          </a:solidFill>
                          <a:latin typeface="微软雅黑" pitchFamily="34" charset="-122"/>
                          <a:ea typeface="微软雅黑" pitchFamily="34" charset="-122"/>
                          <a:cs typeface="+mn-cs"/>
                        </a:rPr>
                        <a:t>　本题的答题范围是</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颔联</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，题目要求是回答</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巧在哪里</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，要多角度、全方位地考虑</a:t>
                      </a:r>
                    </a:p>
                  </a:txBody>
                  <a:tcPr marL="62567" marR="62567" marT="0" marB="0" anchor="ctr"/>
                </a:tc>
              </a:tr>
              <a:tr h="4838735">
                <a:tc vMerge="1">
                  <a:txBody>
                    <a:bodyPr/>
                    <a:lstStyle/>
                    <a:p>
                      <a:endParaRPr lang="zh-CN" altLang="en-US"/>
                    </a:p>
                  </a:txBody>
                  <a:tcPr/>
                </a:tc>
                <a:tc>
                  <a:txBody>
                    <a:bodyPr/>
                    <a:lstStyle/>
                    <a:p>
                      <a:pPr algn="ctr">
                        <a:lnSpc>
                          <a:spcPct val="130000"/>
                        </a:lnSpc>
                        <a:spcAft>
                          <a:spcPts val="0"/>
                        </a:spcAft>
                      </a:pPr>
                      <a:r>
                        <a:rPr lang="zh-CN" sz="3600" kern="1200" dirty="0">
                          <a:solidFill>
                            <a:schemeClr val="tx1">
                              <a:lumMod val="50000"/>
                              <a:lumOff val="50000"/>
                            </a:schemeClr>
                          </a:solidFill>
                          <a:latin typeface="微软雅黑" pitchFamily="34" charset="-122"/>
                          <a:ea typeface="微软雅黑" pitchFamily="34" charset="-122"/>
                          <a:cs typeface="+mn-cs"/>
                        </a:rPr>
                        <a:t>思路分析</a:t>
                      </a:r>
                    </a:p>
                  </a:txBody>
                  <a:tcPr marL="62567" marR="62567" marT="0" marB="0" anchor="ctr"/>
                </a:tc>
                <a:tc>
                  <a:txBody>
                    <a:bodyPr/>
                    <a:lstStyle/>
                    <a:p>
                      <a:pPr algn="l">
                        <a:lnSpc>
                          <a:spcPct val="130000"/>
                        </a:lnSpc>
                        <a:spcAft>
                          <a:spcPts val="0"/>
                        </a:spcAft>
                      </a:pPr>
                      <a:r>
                        <a:rPr lang="zh-CN" sz="3600" kern="1200" dirty="0">
                          <a:solidFill>
                            <a:schemeClr val="tx1">
                              <a:lumMod val="50000"/>
                              <a:lumOff val="50000"/>
                            </a:schemeClr>
                          </a:solidFill>
                          <a:latin typeface="微软雅黑" pitchFamily="34" charset="-122"/>
                          <a:ea typeface="微软雅黑" pitchFamily="34" charset="-122"/>
                          <a:cs typeface="+mn-cs"/>
                        </a:rPr>
                        <a:t>　回答这个问题首先要明确题干要求——指出颔联巧在哪里，在组织答案时要注意围绕“颔联巧”来回答。赏析诗句的妙处，思考角度有内容</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句意、情感</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和表达技巧</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有时兼及意象、炼字</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两个方面，然后再分析表达效果。从内容上考虑，飞花、落絮本是残春景物，而蜜蜂、鱼儿的行为却平添了无穷趣味与几分生机，给人新奇之感。从炼字、修辞手法的角度考虑，蜜蜂抱着花蕊随花飞落，鱼儿吞吐着像是在吹着柳絮游玩，很明显“抱”“吹”二字运用了拟人的手法，巧妙地写出了皇都美好的春光</a:t>
                      </a:r>
                    </a:p>
                  </a:txBody>
                  <a:tcPr marL="62567" marR="62567" marT="0" marB="0" anchor="ctr"/>
                </a:tc>
              </a:tr>
            </a:tbl>
          </a:graphicData>
        </a:graphic>
      </p:graphicFrame>
    </p:spTree>
    <p:extLst>
      <p:ext uri="{BB962C8B-B14F-4D97-AF65-F5344CB8AC3E}">
        <p14:creationId xmlns:p14="http://schemas.microsoft.com/office/powerpoint/2010/main" xmlns="" val="327345461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1594572" y="1692598"/>
            <a:ext cx="20228628" cy="923330"/>
            <a:chOff x="1594572" y="1803366"/>
            <a:chExt cx="20228628" cy="923330"/>
          </a:xfrm>
        </p:grpSpPr>
        <p:grpSp>
          <p:nvGrpSpPr>
            <p:cNvPr id="74"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2" name="表格 1"/>
          <p:cNvGraphicFramePr>
            <a:graphicFrameLocks noGrp="1"/>
          </p:cNvGraphicFramePr>
          <p:nvPr>
            <p:extLst>
              <p:ext uri="{D42A27DB-BD31-4B8C-83A1-F6EECF244321}">
                <p14:modId xmlns:p14="http://schemas.microsoft.com/office/powerpoint/2010/main" xmlns="" val="2849349756"/>
              </p:ext>
            </p:extLst>
          </p:nvPr>
        </p:nvGraphicFramePr>
        <p:xfrm>
          <a:off x="2131544" y="3060750"/>
          <a:ext cx="19370153" cy="4455996"/>
        </p:xfrm>
        <a:graphic>
          <a:graphicData uri="http://schemas.openxmlformats.org/drawingml/2006/table">
            <a:tbl>
              <a:tblPr>
                <a:tableStyleId>{5C22544A-7EE6-4342-B048-85BDC9FD1C3A}</a:tableStyleId>
              </a:tblPr>
              <a:tblGrid>
                <a:gridCol w="766183"/>
                <a:gridCol w="1322049"/>
                <a:gridCol w="1080120"/>
                <a:gridCol w="2254266"/>
                <a:gridCol w="13947535"/>
              </a:tblGrid>
              <a:tr h="889836">
                <a:tc rowSpan="4">
                  <a:txBody>
                    <a:bodyPr/>
                    <a:lstStyle/>
                    <a:p>
                      <a:pPr algn="ctr">
                        <a:lnSpc>
                          <a:spcPct val="130000"/>
                        </a:lnSpc>
                        <a:spcAft>
                          <a:spcPts val="0"/>
                        </a:spcAft>
                      </a:pPr>
                      <a:endParaRPr lang="en-US" altLang="zh-CN" sz="3600" kern="1200" dirty="0" smtClean="0">
                        <a:solidFill>
                          <a:schemeClr val="tx1">
                            <a:lumMod val="50000"/>
                            <a:lumOff val="50000"/>
                          </a:schemeClr>
                        </a:solidFill>
                        <a:latin typeface="微软雅黑" pitchFamily="34" charset="-122"/>
                        <a:ea typeface="微软雅黑" pitchFamily="34" charset="-122"/>
                        <a:cs typeface="+mn-cs"/>
                      </a:endParaRPr>
                    </a:p>
                    <a:p>
                      <a:pPr algn="ctr">
                        <a:lnSpc>
                          <a:spcPct val="130000"/>
                        </a:lnSpc>
                        <a:spcAft>
                          <a:spcPts val="0"/>
                        </a:spcAft>
                      </a:pPr>
                      <a:r>
                        <a:rPr lang="zh-CN" sz="3600" kern="1200" dirty="0" smtClean="0">
                          <a:solidFill>
                            <a:schemeClr val="tx1">
                              <a:lumMod val="50000"/>
                              <a:lumOff val="50000"/>
                            </a:schemeClr>
                          </a:solidFill>
                          <a:latin typeface="微软雅黑" pitchFamily="34" charset="-122"/>
                          <a:ea typeface="微软雅黑" pitchFamily="34" charset="-122"/>
                          <a:cs typeface="+mn-cs"/>
                        </a:rPr>
                        <a:t>教</a:t>
                      </a:r>
                      <a:r>
                        <a:rPr lang="zh-CN" sz="3600" kern="1200" dirty="0">
                          <a:solidFill>
                            <a:schemeClr val="tx1">
                              <a:lumMod val="50000"/>
                              <a:lumOff val="50000"/>
                            </a:schemeClr>
                          </a:solidFill>
                          <a:latin typeface="微软雅黑" pitchFamily="34" charset="-122"/>
                          <a:ea typeface="微软雅黑" pitchFamily="34" charset="-122"/>
                          <a:cs typeface="+mn-cs"/>
                        </a:rPr>
                        <a:t>你</a:t>
                      </a:r>
                    </a:p>
                    <a:p>
                      <a:pPr algn="ctr">
                        <a:lnSpc>
                          <a:spcPct val="130000"/>
                        </a:lnSpc>
                        <a:spcAft>
                          <a:spcPts val="0"/>
                        </a:spcAft>
                      </a:pPr>
                      <a:r>
                        <a:rPr lang="zh-CN" sz="3600" kern="1200" dirty="0">
                          <a:solidFill>
                            <a:schemeClr val="tx1">
                              <a:lumMod val="50000"/>
                              <a:lumOff val="50000"/>
                            </a:schemeClr>
                          </a:solidFill>
                          <a:latin typeface="微软雅黑" pitchFamily="34" charset="-122"/>
                          <a:ea typeface="微软雅黑" pitchFamily="34" charset="-122"/>
                          <a:cs typeface="+mn-cs"/>
                        </a:rPr>
                        <a:t>答题</a:t>
                      </a:r>
                    </a:p>
                  </a:txBody>
                  <a:tcPr marL="62567" marR="62567" marT="0" marB="0"/>
                </a:tc>
                <a:tc gridSpan="2">
                  <a:txBody>
                    <a:bodyPr/>
                    <a:lstStyle/>
                    <a:p>
                      <a:pPr algn="ctr">
                        <a:lnSpc>
                          <a:spcPct val="130000"/>
                        </a:lnSpc>
                        <a:spcAft>
                          <a:spcPts val="0"/>
                        </a:spcAft>
                      </a:pPr>
                      <a:r>
                        <a:rPr lang="zh-CN" sz="3600" kern="1200">
                          <a:solidFill>
                            <a:schemeClr val="tx1">
                              <a:lumMod val="50000"/>
                              <a:lumOff val="50000"/>
                            </a:schemeClr>
                          </a:solidFill>
                          <a:latin typeface="微软雅黑" pitchFamily="34" charset="-122"/>
                          <a:ea typeface="微软雅黑" pitchFamily="34" charset="-122"/>
                          <a:cs typeface="+mn-cs"/>
                        </a:rPr>
                        <a:t>现场答案</a:t>
                      </a:r>
                    </a:p>
                  </a:txBody>
                  <a:tcPr marL="62567" marR="62567" marT="0" marB="0" anchor="ctr"/>
                </a:tc>
                <a:tc hMerge="1">
                  <a:txBody>
                    <a:bodyPr/>
                    <a:lstStyle/>
                    <a:p>
                      <a:endParaRPr lang="zh-CN" altLang="en-US"/>
                    </a:p>
                  </a:txBody>
                  <a:tcPr/>
                </a:tc>
                <a:tc gridSpan="2">
                  <a:txBody>
                    <a:bodyPr/>
                    <a:lstStyle/>
                    <a:p>
                      <a:pPr algn="l">
                        <a:lnSpc>
                          <a:spcPct val="130000"/>
                        </a:lnSpc>
                        <a:spcAft>
                          <a:spcPts val="0"/>
                        </a:spcAft>
                      </a:pPr>
                      <a:r>
                        <a:rPr lang="en-US" sz="3600" kern="1200" dirty="0">
                          <a:solidFill>
                            <a:schemeClr val="tx1">
                              <a:lumMod val="50000"/>
                              <a:lumOff val="50000"/>
                            </a:schemeClr>
                          </a:solidFill>
                          <a:latin typeface="微软雅黑" pitchFamily="34" charset="-122"/>
                          <a:ea typeface="微软雅黑" pitchFamily="34" charset="-122"/>
                          <a:cs typeface="+mn-cs"/>
                        </a:rPr>
                        <a:t> </a:t>
                      </a:r>
                      <a:r>
                        <a:rPr lang="zh-CN" sz="3600" kern="1200" dirty="0">
                          <a:solidFill>
                            <a:schemeClr val="tx1">
                              <a:lumMod val="50000"/>
                              <a:lumOff val="50000"/>
                            </a:schemeClr>
                          </a:solidFill>
                          <a:latin typeface="微软雅黑" pitchFamily="34" charset="-122"/>
                          <a:ea typeface="微软雅黑" pitchFamily="34" charset="-122"/>
                          <a:cs typeface="+mn-cs"/>
                        </a:rPr>
                        <a:t>　</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抱</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吹</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运用了拟人的手法，巧妙地写出了皇都美好的春光</a:t>
                      </a:r>
                    </a:p>
                  </a:txBody>
                  <a:tcPr marL="62567" marR="62567" marT="0" marB="0" anchor="ctr"/>
                </a:tc>
                <a:tc hMerge="1">
                  <a:txBody>
                    <a:bodyPr/>
                    <a:lstStyle/>
                    <a:p>
                      <a:endParaRPr lang="zh-CN" altLang="en-US"/>
                    </a:p>
                  </a:txBody>
                  <a:tcPr/>
                </a:tc>
              </a:tr>
              <a:tr h="444918">
                <a:tc vMerge="1">
                  <a:txBody>
                    <a:bodyPr/>
                    <a:lstStyle/>
                    <a:p>
                      <a:endParaRPr lang="zh-CN" altLang="en-US"/>
                    </a:p>
                  </a:txBody>
                  <a:tcPr/>
                </a:tc>
                <a:tc>
                  <a:txBody>
                    <a:bodyPr/>
                    <a:lstStyle/>
                    <a:p>
                      <a:pPr algn="ctr">
                        <a:lnSpc>
                          <a:spcPct val="130000"/>
                        </a:lnSpc>
                        <a:spcAft>
                          <a:spcPts val="0"/>
                        </a:spcAft>
                      </a:pPr>
                      <a:r>
                        <a:rPr lang="zh-CN" sz="3600" kern="1200">
                          <a:solidFill>
                            <a:schemeClr val="tx1">
                              <a:lumMod val="50000"/>
                              <a:lumOff val="50000"/>
                            </a:schemeClr>
                          </a:solidFill>
                          <a:latin typeface="微软雅黑" pitchFamily="34" charset="-122"/>
                          <a:ea typeface="微软雅黑" pitchFamily="34" charset="-122"/>
                          <a:cs typeface="+mn-cs"/>
                        </a:rPr>
                        <a:t>我来评分</a:t>
                      </a:r>
                    </a:p>
                  </a:txBody>
                  <a:tcPr marL="62567" marR="62567" marT="0" marB="0" anchor="ctr"/>
                </a:tc>
                <a:tc>
                  <a:txBody>
                    <a:bodyPr/>
                    <a:lstStyle/>
                    <a:p>
                      <a:pPr algn="ctr">
                        <a:lnSpc>
                          <a:spcPct val="130000"/>
                        </a:lnSpc>
                        <a:spcAft>
                          <a:spcPts val="0"/>
                        </a:spcAft>
                      </a:pPr>
                      <a:r>
                        <a:rPr lang="en-US" sz="3600" kern="1200">
                          <a:solidFill>
                            <a:schemeClr val="tx1">
                              <a:lumMod val="50000"/>
                              <a:lumOff val="50000"/>
                            </a:schemeClr>
                          </a:solidFill>
                          <a:latin typeface="微软雅黑" pitchFamily="34" charset="-122"/>
                          <a:ea typeface="微软雅黑" pitchFamily="34" charset="-122"/>
                          <a:cs typeface="+mn-cs"/>
                        </a:rPr>
                        <a:t> </a:t>
                      </a:r>
                      <a:endParaRPr lang="zh-CN" sz="3600" kern="1200">
                        <a:solidFill>
                          <a:schemeClr val="tx1">
                            <a:lumMod val="50000"/>
                            <a:lumOff val="50000"/>
                          </a:schemeClr>
                        </a:solidFill>
                        <a:latin typeface="微软雅黑" pitchFamily="34" charset="-122"/>
                        <a:ea typeface="微软雅黑" pitchFamily="34" charset="-122"/>
                        <a:cs typeface="+mn-cs"/>
                      </a:endParaRPr>
                    </a:p>
                  </a:txBody>
                  <a:tcPr marL="62567" marR="62567" marT="0" marB="0" anchor="ctr"/>
                </a:tc>
                <a:tc>
                  <a:txBody>
                    <a:bodyPr/>
                    <a:lstStyle/>
                    <a:p>
                      <a:pPr algn="l">
                        <a:lnSpc>
                          <a:spcPct val="130000"/>
                        </a:lnSpc>
                        <a:spcAft>
                          <a:spcPts val="0"/>
                        </a:spcAft>
                      </a:pPr>
                      <a:r>
                        <a:rPr lang="zh-CN" sz="3600" kern="1200">
                          <a:solidFill>
                            <a:schemeClr val="tx1">
                              <a:lumMod val="50000"/>
                              <a:lumOff val="50000"/>
                            </a:schemeClr>
                          </a:solidFill>
                          <a:latin typeface="微软雅黑" pitchFamily="34" charset="-122"/>
                          <a:ea typeface="微软雅黑" pitchFamily="34" charset="-122"/>
                          <a:cs typeface="+mn-cs"/>
                        </a:rPr>
                        <a:t>得分理由</a:t>
                      </a:r>
                    </a:p>
                  </a:txBody>
                  <a:tcPr marL="62567" marR="62567" marT="0" marB="0" anchor="ctr"/>
                </a:tc>
                <a:tc>
                  <a:txBody>
                    <a:bodyPr/>
                    <a:lstStyle/>
                    <a:p>
                      <a:pPr algn="l">
                        <a:lnSpc>
                          <a:spcPct val="130000"/>
                        </a:lnSpc>
                        <a:spcAft>
                          <a:spcPts val="0"/>
                        </a:spcAft>
                      </a:pPr>
                      <a:r>
                        <a:rPr lang="en-US" sz="3600" kern="1200" dirty="0">
                          <a:solidFill>
                            <a:schemeClr val="tx1">
                              <a:lumMod val="50000"/>
                              <a:lumOff val="50000"/>
                            </a:schemeClr>
                          </a:solidFill>
                          <a:latin typeface="微软雅黑" pitchFamily="34" charset="-122"/>
                          <a:ea typeface="微软雅黑" pitchFamily="34" charset="-122"/>
                          <a:cs typeface="+mn-cs"/>
                        </a:rPr>
                        <a:t> </a:t>
                      </a:r>
                      <a:endParaRPr lang="zh-CN" sz="3600" kern="1200" dirty="0">
                        <a:solidFill>
                          <a:schemeClr val="tx1">
                            <a:lumMod val="50000"/>
                            <a:lumOff val="50000"/>
                          </a:schemeClr>
                        </a:solidFill>
                        <a:latin typeface="微软雅黑" pitchFamily="34" charset="-122"/>
                        <a:ea typeface="微软雅黑" pitchFamily="34" charset="-122"/>
                        <a:cs typeface="+mn-cs"/>
                      </a:endParaRPr>
                    </a:p>
                  </a:txBody>
                  <a:tcPr marL="62567" marR="62567" marT="0" marB="0" anchor="ctr"/>
                </a:tc>
              </a:tr>
              <a:tr h="222459">
                <a:tc vMerge="1">
                  <a:txBody>
                    <a:bodyPr/>
                    <a:lstStyle/>
                    <a:p>
                      <a:endParaRPr lang="zh-CN" altLang="en-US"/>
                    </a:p>
                  </a:txBody>
                  <a:tcPr/>
                </a:tc>
                <a:tc gridSpan="2">
                  <a:txBody>
                    <a:bodyPr/>
                    <a:lstStyle/>
                    <a:p>
                      <a:pPr algn="ctr">
                        <a:lnSpc>
                          <a:spcPct val="130000"/>
                        </a:lnSpc>
                        <a:spcAft>
                          <a:spcPts val="0"/>
                        </a:spcAft>
                      </a:pPr>
                      <a:r>
                        <a:rPr lang="zh-CN" sz="3600" kern="1200">
                          <a:solidFill>
                            <a:schemeClr val="tx1">
                              <a:lumMod val="50000"/>
                              <a:lumOff val="50000"/>
                            </a:schemeClr>
                          </a:solidFill>
                          <a:latin typeface="微软雅黑" pitchFamily="34" charset="-122"/>
                          <a:ea typeface="微软雅黑" pitchFamily="34" charset="-122"/>
                          <a:cs typeface="+mn-cs"/>
                        </a:rPr>
                        <a:t>我来答题</a:t>
                      </a:r>
                    </a:p>
                  </a:txBody>
                  <a:tcPr marL="62567" marR="62567" marT="0" marB="0" anchor="ctr"/>
                </a:tc>
                <a:tc hMerge="1">
                  <a:txBody>
                    <a:bodyPr/>
                    <a:lstStyle/>
                    <a:p>
                      <a:endParaRPr lang="zh-CN" altLang="en-US"/>
                    </a:p>
                  </a:txBody>
                  <a:tcPr/>
                </a:tc>
                <a:tc gridSpan="2">
                  <a:txBody>
                    <a:bodyPr/>
                    <a:lstStyle/>
                    <a:p>
                      <a:pPr algn="l">
                        <a:lnSpc>
                          <a:spcPct val="130000"/>
                        </a:lnSpc>
                        <a:spcAft>
                          <a:spcPts val="0"/>
                        </a:spcAft>
                      </a:pPr>
                      <a:r>
                        <a:rPr lang="en-US" sz="3600" kern="1200" dirty="0">
                          <a:solidFill>
                            <a:schemeClr val="tx1">
                              <a:lumMod val="50000"/>
                              <a:lumOff val="50000"/>
                            </a:schemeClr>
                          </a:solidFill>
                          <a:latin typeface="微软雅黑" pitchFamily="34" charset="-122"/>
                          <a:ea typeface="微软雅黑" pitchFamily="34" charset="-122"/>
                          <a:cs typeface="+mn-cs"/>
                        </a:rPr>
                        <a:t> </a:t>
                      </a:r>
                      <a:endParaRPr lang="zh-CN" sz="3600" kern="1200" dirty="0">
                        <a:solidFill>
                          <a:schemeClr val="tx1">
                            <a:lumMod val="50000"/>
                            <a:lumOff val="50000"/>
                          </a:schemeClr>
                        </a:solidFill>
                        <a:latin typeface="微软雅黑" pitchFamily="34" charset="-122"/>
                        <a:ea typeface="微软雅黑" pitchFamily="34" charset="-122"/>
                        <a:cs typeface="+mn-cs"/>
                      </a:endParaRPr>
                    </a:p>
                  </a:txBody>
                  <a:tcPr marL="62567" marR="62567" marT="0" marB="0" anchor="ctr"/>
                </a:tc>
                <a:tc hMerge="1">
                  <a:txBody>
                    <a:bodyPr/>
                    <a:lstStyle/>
                    <a:p>
                      <a:endParaRPr lang="zh-CN" altLang="en-US"/>
                    </a:p>
                  </a:txBody>
                  <a:tcPr/>
                </a:tc>
              </a:tr>
              <a:tr h="222459">
                <a:tc vMerge="1">
                  <a:txBody>
                    <a:bodyPr/>
                    <a:lstStyle/>
                    <a:p>
                      <a:endParaRPr lang="zh-CN" altLang="en-US"/>
                    </a:p>
                  </a:txBody>
                  <a:tcPr/>
                </a:tc>
                <a:tc gridSpan="2">
                  <a:txBody>
                    <a:bodyPr/>
                    <a:lstStyle/>
                    <a:p>
                      <a:pPr algn="ctr">
                        <a:lnSpc>
                          <a:spcPct val="130000"/>
                        </a:lnSpc>
                        <a:spcAft>
                          <a:spcPts val="0"/>
                        </a:spcAft>
                      </a:pPr>
                      <a:r>
                        <a:rPr lang="zh-CN" sz="3600" kern="1200">
                          <a:solidFill>
                            <a:schemeClr val="tx1">
                              <a:lumMod val="50000"/>
                              <a:lumOff val="50000"/>
                            </a:schemeClr>
                          </a:solidFill>
                          <a:latin typeface="微软雅黑" pitchFamily="34" charset="-122"/>
                          <a:ea typeface="微软雅黑" pitchFamily="34" charset="-122"/>
                          <a:cs typeface="+mn-cs"/>
                        </a:rPr>
                        <a:t>读懂诗歌，我来翻译</a:t>
                      </a:r>
                    </a:p>
                  </a:txBody>
                  <a:tcPr marL="62567" marR="62567" marT="0" marB="0" anchor="ctr"/>
                </a:tc>
                <a:tc hMerge="1">
                  <a:txBody>
                    <a:bodyPr/>
                    <a:lstStyle/>
                    <a:p>
                      <a:endParaRPr lang="zh-CN" altLang="en-US"/>
                    </a:p>
                  </a:txBody>
                  <a:tcPr/>
                </a:tc>
                <a:tc gridSpan="2">
                  <a:txBody>
                    <a:bodyPr/>
                    <a:lstStyle/>
                    <a:p>
                      <a:pPr algn="l">
                        <a:lnSpc>
                          <a:spcPct val="130000"/>
                        </a:lnSpc>
                        <a:spcAft>
                          <a:spcPts val="0"/>
                        </a:spcAft>
                      </a:pPr>
                      <a:r>
                        <a:rPr lang="en-US" sz="3600" kern="1200" dirty="0">
                          <a:solidFill>
                            <a:schemeClr val="tx1">
                              <a:lumMod val="50000"/>
                              <a:lumOff val="50000"/>
                            </a:schemeClr>
                          </a:solidFill>
                          <a:latin typeface="微软雅黑" pitchFamily="34" charset="-122"/>
                          <a:ea typeface="微软雅黑" pitchFamily="34" charset="-122"/>
                          <a:cs typeface="+mn-cs"/>
                        </a:rPr>
                        <a:t> </a:t>
                      </a:r>
                      <a:endParaRPr lang="zh-CN" sz="3600" kern="1200" dirty="0">
                        <a:solidFill>
                          <a:schemeClr val="tx1">
                            <a:lumMod val="50000"/>
                            <a:lumOff val="50000"/>
                          </a:schemeClr>
                        </a:solidFill>
                        <a:latin typeface="微软雅黑" pitchFamily="34" charset="-122"/>
                        <a:ea typeface="微软雅黑" pitchFamily="34" charset="-122"/>
                        <a:cs typeface="+mn-cs"/>
                      </a:endParaRPr>
                    </a:p>
                  </a:txBody>
                  <a:tcPr marL="62567" marR="62567" marT="0" marB="0" anchor="ctr"/>
                </a:tc>
                <a:tc hMerge="1">
                  <a:txBody>
                    <a:bodyPr/>
                    <a:lstStyle/>
                    <a:p>
                      <a:endParaRPr lang="zh-CN" altLang="en-US"/>
                    </a:p>
                  </a:txBody>
                  <a:tcPr/>
                </a:tc>
              </a:tr>
            </a:tbl>
          </a:graphicData>
        </a:graphic>
      </p:graphicFrame>
    </p:spTree>
    <p:extLst>
      <p:ext uri="{BB962C8B-B14F-4D97-AF65-F5344CB8AC3E}">
        <p14:creationId xmlns:p14="http://schemas.microsoft.com/office/powerpoint/2010/main" xmlns="" val="4431013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1594572" y="1692598"/>
            <a:ext cx="20228628" cy="923330"/>
            <a:chOff x="1594572" y="1803366"/>
            <a:chExt cx="20228628" cy="923330"/>
          </a:xfrm>
        </p:grpSpPr>
        <p:grpSp>
          <p:nvGrpSpPr>
            <p:cNvPr id="74"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2023200" y="2944330"/>
            <a:ext cx="19800000" cy="80110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023200" y="2916734"/>
            <a:ext cx="19800000" cy="6503896"/>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我来评分：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得分理由：要求赏析诗句的巧妙处，思考角度有句意、情感、意象、炼字等多个方面，但答案只回答了一个方面，回答要点不全</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我来答题：①构思巧妙，把“花须落”“柳絮行”这些常见的残春景象与“蜂抱”“鱼吹”联系起来，十分新奇；②用词巧妙，“抱”“吹”的使用虽然出人意料，却又显得非常自然。</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答出①的，给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3</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分；答出②的，给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分。意思答对即可。如有其他答案，只要言之成理，可酌情给分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读懂诗歌，我来翻译：在一个春残红飞、夜雨放晴的早晨，我突然间忆起长安城。在树枝上，蜜蜂上下翻飞好像抱着花蕊从枝头降落；在水面上，鱼儿吞吐着像是在吹着柳絮漂行。借写诗抒情，因悟禅停止，借酒浇愁如同出奇兵破阵一样。保存好官帽不要遭污损，擦干净朝簪等待大唐复兴</a:t>
            </a:r>
          </a:p>
        </p:txBody>
      </p:sp>
    </p:spTree>
    <p:extLst>
      <p:ext uri="{BB962C8B-B14F-4D97-AF65-F5344CB8AC3E}">
        <p14:creationId xmlns:p14="http://schemas.microsoft.com/office/powerpoint/2010/main" xmlns="" val="212800715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8"/>
          <p:cNvGrpSpPr/>
          <p:nvPr/>
        </p:nvGrpSpPr>
        <p:grpSpPr>
          <a:xfrm>
            <a:off x="2059953" y="2952868"/>
            <a:ext cx="2677891" cy="707886"/>
            <a:chOff x="2074961" y="4276948"/>
            <a:chExt cx="2677891" cy="707886"/>
          </a:xfrm>
        </p:grpSpPr>
        <p:pic>
          <p:nvPicPr>
            <p:cNvPr id="40" name="Picture 2"/>
            <p:cNvPicPr>
              <a:picLocks noChangeAspect="1" noChangeArrowheads="1"/>
            </p:cNvPicPr>
            <p:nvPr/>
          </p:nvPicPr>
          <p:blipFill>
            <a:blip r:embed="rId2"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47" name="矩形 46"/>
            <p:cNvSpPr/>
            <p:nvPr/>
          </p:nvSpPr>
          <p:spPr>
            <a:xfrm>
              <a:off x="2264972" y="4276948"/>
              <a:ext cx="2339102" cy="707886"/>
            </a:xfrm>
            <a:prstGeom prst="rect">
              <a:avLst/>
            </a:prstGeom>
          </p:spPr>
          <p:txBody>
            <a:bodyPr wrap="none">
              <a:spAutoFit/>
            </a:bodyPr>
            <a:lstStyle/>
            <a:p>
              <a:r>
                <a:rPr lang="zh-CN" altLang="en-US" sz="4000" spc="200" dirty="0">
                  <a:solidFill>
                    <a:schemeClr val="bg1"/>
                  </a:solidFill>
                  <a:latin typeface="微软雅黑" pitchFamily="34" charset="-122"/>
                  <a:ea typeface="微软雅黑" pitchFamily="34" charset="-122"/>
                </a:rPr>
                <a:t>考点精讲</a:t>
              </a:r>
            </a:p>
          </p:txBody>
        </p:sp>
      </p:grpSp>
      <p:sp>
        <p:nvSpPr>
          <p:cNvPr id="69" name="TextBox 68"/>
          <p:cNvSpPr txBox="1"/>
          <p:nvPr/>
        </p:nvSpPr>
        <p:spPr>
          <a:xfrm>
            <a:off x="1951762" y="3803630"/>
            <a:ext cx="20002640" cy="3293209"/>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鉴赏诗歌的语言，主要是鉴赏诗歌的词句、诗眼、语言特色。因此，仔细品味诗歌的词语，认真分析诗歌的句法，准确把握诗歌的语言风格，对于提升鉴赏诗歌语言的能力至关重要</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algn="just">
              <a:lnSpc>
                <a:spcPct val="130000"/>
              </a:lnSpc>
              <a:spcAft>
                <a:spcPts val="0"/>
              </a:spcAft>
            </a:pP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类型一　</a:t>
            </a:r>
            <a:r>
              <a:rPr lang="zh-CN" altLang="en-US" sz="4000" b="1"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炼字</a:t>
            </a:r>
            <a:endParaRPr lang="en-US" altLang="zh-CN" sz="4000" b="1"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algn="ctr">
              <a:lnSpc>
                <a:spcPct val="130000"/>
              </a:lnSpc>
              <a:spcAft>
                <a:spcPts val="0"/>
              </a:spcAft>
            </a:pPr>
            <a:r>
              <a:rPr lang="en-US" altLang="zh-CN" sz="4000" b="1"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知识储备</a:t>
            </a:r>
            <a:r>
              <a:rPr lang="en-US" altLang="zh-CN" sz="4000" b="1"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graphicFrame>
        <p:nvGraphicFramePr>
          <p:cNvPr id="5" name="表格 4"/>
          <p:cNvGraphicFramePr>
            <a:graphicFrameLocks noGrp="1"/>
          </p:cNvGraphicFramePr>
          <p:nvPr>
            <p:extLst>
              <p:ext uri="{D42A27DB-BD31-4B8C-83A1-F6EECF244321}">
                <p14:modId xmlns:p14="http://schemas.microsoft.com/office/powerpoint/2010/main" xmlns="" val="1107169952"/>
              </p:ext>
            </p:extLst>
          </p:nvPr>
        </p:nvGraphicFramePr>
        <p:xfrm>
          <a:off x="2232572" y="7309222"/>
          <a:ext cx="19298144" cy="3816424"/>
        </p:xfrm>
        <a:graphic>
          <a:graphicData uri="http://schemas.openxmlformats.org/drawingml/2006/table">
            <a:tbl>
              <a:tblPr>
                <a:tableStyleId>{5C22544A-7EE6-4342-B048-85BDC9FD1C3A}</a:tableStyleId>
              </a:tblPr>
              <a:tblGrid>
                <a:gridCol w="1728192"/>
                <a:gridCol w="8228376"/>
                <a:gridCol w="9341576"/>
              </a:tblGrid>
              <a:tr h="763285">
                <a:tc>
                  <a:txBody>
                    <a:bodyPr/>
                    <a:lstStyle/>
                    <a:p>
                      <a:pPr algn="ctr">
                        <a:lnSpc>
                          <a:spcPct val="130000"/>
                        </a:lnSpc>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词　类</a:t>
                      </a:r>
                    </a:p>
                  </a:txBody>
                  <a:tcPr marL="45722" marR="45722" marT="0" marB="0" anchor="ctr"/>
                </a:tc>
                <a:tc>
                  <a:txBody>
                    <a:bodyPr/>
                    <a:lstStyle/>
                    <a:p>
                      <a:pPr algn="ctr">
                        <a:lnSpc>
                          <a:spcPct val="130000"/>
                        </a:lnSpc>
                        <a:spcAft>
                          <a:spcPts val="0"/>
                        </a:spcAft>
                      </a:pP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作　用</a:t>
                      </a:r>
                    </a:p>
                  </a:txBody>
                  <a:tcPr marL="45722" marR="45722" marT="0" marB="0" anchor="ctr"/>
                </a:tc>
                <a:tc>
                  <a:txBody>
                    <a:bodyPr/>
                    <a:lstStyle/>
                    <a:p>
                      <a:pPr algn="ctr">
                        <a:lnSpc>
                          <a:spcPct val="130000"/>
                        </a:lnSpc>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举　例</a:t>
                      </a:r>
                    </a:p>
                  </a:txBody>
                  <a:tcPr marL="45722" marR="45722" marT="0" marB="0" anchor="ctr"/>
                </a:tc>
              </a:tr>
              <a:tr h="3053139">
                <a:tc>
                  <a:txBody>
                    <a:bodyPr/>
                    <a:lstStyle/>
                    <a:p>
                      <a:pPr algn="l">
                        <a:lnSpc>
                          <a:spcPct val="130000"/>
                        </a:lnSpc>
                        <a:spcAft>
                          <a:spcPts val="0"/>
                        </a:spcAft>
                      </a:pP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动词</a:t>
                      </a:r>
                    </a:p>
                  </a:txBody>
                  <a:tcPr marL="45722" marR="45722" marT="0" marB="0" anchor="ctr"/>
                </a:tc>
                <a:tc>
                  <a:txBody>
                    <a:bodyPr/>
                    <a:lstStyle/>
                    <a:p>
                      <a:pPr algn="l">
                        <a:lnSpc>
                          <a:spcPct val="130000"/>
                        </a:lnSpc>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一个好的动词能够点燃整首诗，在鉴赏诗歌时，需要关注动词，特别是具有多重意义的动词</a:t>
                      </a:r>
                    </a:p>
                  </a:txBody>
                  <a:tcPr marL="45722" marR="45722" marT="0" marB="0" anchor="ctr"/>
                </a:tc>
                <a:tc>
                  <a:txBody>
                    <a:bodyPr/>
                    <a:lstStyle/>
                    <a:p>
                      <a:pPr algn="l">
                        <a:lnSpc>
                          <a:spcPct val="130000"/>
                        </a:lnSpc>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如唐朝王之涣《凉州词》中</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羌笛何须怨杨柳，春风不度玉门关</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怨</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字运用拟人手法，既写出了笛声的哀怨，又写出了吹笛人对朝廷不关心边疆士卒的怨恨</a:t>
                      </a:r>
                    </a:p>
                  </a:txBody>
                  <a:tcPr marL="45722" marR="45722" marT="0" marB="0" anchor="ctr"/>
                </a:tc>
              </a:tr>
            </a:tbl>
          </a:graphicData>
        </a:graphic>
      </p:graphicFrame>
    </p:spTree>
    <p:extLst>
      <p:ext uri="{BB962C8B-B14F-4D97-AF65-F5344CB8AC3E}">
        <p14:creationId xmlns:p14="http://schemas.microsoft.com/office/powerpoint/2010/main" xmlns="" val="323595572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69"/>
                                        </p:tgtEl>
                                        <p:attrNameLst>
                                          <p:attrName>style.visibility</p:attrName>
                                        </p:attrNameLst>
                                      </p:cBhvr>
                                      <p:to>
                                        <p:strVal val="visible"/>
                                      </p:to>
                                    </p:set>
                                    <p:animEffect transition="in" filter="barn(inVertical)">
                                      <p:cBhvr>
                                        <p:cTn id="19" dur="500"/>
                                        <p:tgtEl>
                                          <p:spTgt spid="69"/>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9" name="表格 8"/>
          <p:cNvGraphicFramePr>
            <a:graphicFrameLocks noGrp="1"/>
          </p:cNvGraphicFramePr>
          <p:nvPr>
            <p:extLst>
              <p:ext uri="{D42A27DB-BD31-4B8C-83A1-F6EECF244321}">
                <p14:modId xmlns:p14="http://schemas.microsoft.com/office/powerpoint/2010/main" xmlns="" val="269946814"/>
              </p:ext>
            </p:extLst>
          </p:nvPr>
        </p:nvGraphicFramePr>
        <p:xfrm>
          <a:off x="2088556" y="2988742"/>
          <a:ext cx="19734644" cy="7132320"/>
        </p:xfrm>
        <a:graphic>
          <a:graphicData uri="http://schemas.openxmlformats.org/drawingml/2006/table">
            <a:tbl>
              <a:tblPr>
                <a:tableStyleId>{5C22544A-7EE6-4342-B048-85BDC9FD1C3A}</a:tableStyleId>
              </a:tblPr>
              <a:tblGrid>
                <a:gridCol w="1512168"/>
                <a:gridCol w="8669605"/>
                <a:gridCol w="9552871"/>
              </a:tblGrid>
              <a:tr h="162566">
                <a:tc>
                  <a:txBody>
                    <a:bodyPr/>
                    <a:lstStyle/>
                    <a:p>
                      <a:pPr algn="ctr">
                        <a:lnSpc>
                          <a:spcPct val="130000"/>
                        </a:lnSpc>
                        <a:spcAft>
                          <a:spcPts val="0"/>
                        </a:spcAft>
                      </a:pPr>
                      <a:r>
                        <a:rPr lang="zh-CN" sz="36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词类</a:t>
                      </a:r>
                      <a:endPar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txBody>
                  <a:tcPr marL="45722" marR="45722" marT="0" marB="0" anchor="ctr"/>
                </a:tc>
                <a:tc>
                  <a:txBody>
                    <a:bodyPr/>
                    <a:lstStyle/>
                    <a:p>
                      <a:pPr algn="ctr">
                        <a:lnSpc>
                          <a:spcPct val="130000"/>
                        </a:lnSpc>
                        <a:spcAft>
                          <a:spcPts val="0"/>
                        </a:spcAft>
                      </a:pP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作　用</a:t>
                      </a:r>
                    </a:p>
                  </a:txBody>
                  <a:tcPr marL="45722" marR="45722" marT="0" marB="0" anchor="ctr"/>
                </a:tc>
                <a:tc>
                  <a:txBody>
                    <a:bodyPr/>
                    <a:lstStyle/>
                    <a:p>
                      <a:pPr algn="ctr">
                        <a:lnSpc>
                          <a:spcPct val="130000"/>
                        </a:lnSpc>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举　例</a:t>
                      </a:r>
                    </a:p>
                  </a:txBody>
                  <a:tcPr marL="45722" marR="45722" marT="0" marB="0" anchor="ctr"/>
                </a:tc>
              </a:tr>
              <a:tr h="1625661">
                <a:tc>
                  <a:txBody>
                    <a:bodyPr/>
                    <a:lstStyle/>
                    <a:p>
                      <a:pPr algn="l">
                        <a:lnSpc>
                          <a:spcPct val="130000"/>
                        </a:lnSpc>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形容词</a:t>
                      </a:r>
                    </a:p>
                  </a:txBody>
                  <a:tcPr marL="45722" marR="45722" marT="0" marB="0" anchor="ctr"/>
                </a:tc>
                <a:tc>
                  <a:txBody>
                    <a:bodyPr/>
                    <a:lstStyle/>
                    <a:p>
                      <a:pPr algn="l">
                        <a:lnSpc>
                          <a:spcPct val="130000"/>
                        </a:lnSpc>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这类词不仅可以从形、声、光、色等方面点出形象的特点，而且还能传达出作者的感情。尤其是颜色词，可以增强描写的色彩感和画面感，渲染气氛，且大多能表现心情</a:t>
                      </a:r>
                    </a:p>
                  </a:txBody>
                  <a:tcPr marL="45722" marR="45722" marT="0" marB="0" anchor="ctr"/>
                </a:tc>
                <a:tc>
                  <a:txBody>
                    <a:bodyPr/>
                    <a:lstStyle/>
                    <a:p>
                      <a:pPr algn="l">
                        <a:lnSpc>
                          <a:spcPct val="130000"/>
                        </a:lnSpc>
                        <a:spcAft>
                          <a:spcPts val="0"/>
                        </a:spcAft>
                      </a:pP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　如白居易《忆江南》中</a:t>
                      </a:r>
                      <a:r>
                        <a:rPr 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日出江花红胜火，春来江水绿如蓝</a:t>
                      </a:r>
                      <a:r>
                        <a:rPr 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红</a:t>
                      </a:r>
                      <a:r>
                        <a:rPr 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火</a:t>
                      </a:r>
                      <a:r>
                        <a:rPr 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绿</a:t>
                      </a:r>
                      <a:r>
                        <a:rPr 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蓝</a:t>
                      </a:r>
                      <a:r>
                        <a:rPr 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这些色彩绚烂的词语展现出一幅风和日丽、花红水碧、生气盎然的江南春色图，把江南美景写得色彩鲜亮，令人难忘</a:t>
                      </a:r>
                    </a:p>
                  </a:txBody>
                  <a:tcPr marL="45722" marR="45722" marT="0" marB="0" anchor="ctr"/>
                </a:tc>
              </a:tr>
              <a:tr h="1137963">
                <a:tc>
                  <a:txBody>
                    <a:bodyPr/>
                    <a:lstStyle/>
                    <a:p>
                      <a:pPr algn="l">
                        <a:lnSpc>
                          <a:spcPct val="130000"/>
                        </a:lnSpc>
                        <a:spcAft>
                          <a:spcPts val="0"/>
                        </a:spcAft>
                      </a:pP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名词</a:t>
                      </a:r>
                    </a:p>
                  </a:txBody>
                  <a:tcPr marL="45722" marR="45722" marT="0" marB="0" anchor="ctr"/>
                </a:tc>
                <a:tc>
                  <a:txBody>
                    <a:bodyPr/>
                    <a:lstStyle/>
                    <a:p>
                      <a:pPr algn="l">
                        <a:lnSpc>
                          <a:spcPct val="130000"/>
                        </a:lnSpc>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一些意象名词，由于意象的独特性和代表性，可以通过它理解作者的思想或感情，尤其是多个名词连用时，意象的组合会营造出一种独特的意境</a:t>
                      </a:r>
                    </a:p>
                  </a:txBody>
                  <a:tcPr marL="45722" marR="45722" marT="0" marB="0" anchor="ctr"/>
                </a:tc>
                <a:tc>
                  <a:txBody>
                    <a:bodyPr/>
                    <a:lstStyle/>
                    <a:p>
                      <a:pPr algn="l">
                        <a:lnSpc>
                          <a:spcPct val="130000"/>
                        </a:lnSpc>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如杜牧《江南春》中</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水村山郭酒旗风</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用多个名词罗列了水村、山峦、城郭、酒旗、风几个意象，让我们领略到了江南春天的特有风情</a:t>
                      </a:r>
                    </a:p>
                  </a:txBody>
                  <a:tcPr marL="45722" marR="45722" marT="0" marB="0" anchor="ctr"/>
                </a:tc>
              </a:tr>
            </a:tbl>
          </a:graphicData>
        </a:graphic>
      </p:graphicFrame>
    </p:spTree>
    <p:extLst>
      <p:ext uri="{BB962C8B-B14F-4D97-AF65-F5344CB8AC3E}">
        <p14:creationId xmlns:p14="http://schemas.microsoft.com/office/powerpoint/2010/main" xmlns="" val="115742835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9" name="表格 8"/>
          <p:cNvGraphicFramePr>
            <a:graphicFrameLocks noGrp="1"/>
          </p:cNvGraphicFramePr>
          <p:nvPr>
            <p:extLst>
              <p:ext uri="{D42A27DB-BD31-4B8C-83A1-F6EECF244321}">
                <p14:modId xmlns:p14="http://schemas.microsoft.com/office/powerpoint/2010/main" xmlns="" val="3333470188"/>
              </p:ext>
            </p:extLst>
          </p:nvPr>
        </p:nvGraphicFramePr>
        <p:xfrm>
          <a:off x="2088556" y="2988742"/>
          <a:ext cx="19734644" cy="9272016"/>
        </p:xfrm>
        <a:graphic>
          <a:graphicData uri="http://schemas.openxmlformats.org/drawingml/2006/table">
            <a:tbl>
              <a:tblPr>
                <a:tableStyleId>{5C22544A-7EE6-4342-B048-85BDC9FD1C3A}</a:tableStyleId>
              </a:tblPr>
              <a:tblGrid>
                <a:gridCol w="1368152"/>
                <a:gridCol w="6768752"/>
                <a:gridCol w="11597740"/>
              </a:tblGrid>
              <a:tr h="162566">
                <a:tc>
                  <a:txBody>
                    <a:bodyPr/>
                    <a:lstStyle/>
                    <a:p>
                      <a:pPr algn="ctr">
                        <a:lnSpc>
                          <a:spcPct val="130000"/>
                        </a:lnSpc>
                        <a:spcAft>
                          <a:spcPts val="0"/>
                        </a:spcAft>
                      </a:pPr>
                      <a:r>
                        <a:rPr lang="zh-CN" sz="36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词类</a:t>
                      </a:r>
                      <a:endPar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txBody>
                  <a:tcPr marL="45722" marR="45722" marT="0" marB="0" anchor="ctr"/>
                </a:tc>
                <a:tc>
                  <a:txBody>
                    <a:bodyPr/>
                    <a:lstStyle/>
                    <a:p>
                      <a:pPr algn="ctr">
                        <a:lnSpc>
                          <a:spcPct val="130000"/>
                        </a:lnSpc>
                        <a:spcAft>
                          <a:spcPts val="0"/>
                        </a:spcAft>
                      </a:pP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作　用</a:t>
                      </a:r>
                    </a:p>
                  </a:txBody>
                  <a:tcPr marL="45722" marR="45722" marT="0" marB="0" anchor="ctr"/>
                </a:tc>
                <a:tc>
                  <a:txBody>
                    <a:bodyPr/>
                    <a:lstStyle/>
                    <a:p>
                      <a:pPr algn="ctr">
                        <a:lnSpc>
                          <a:spcPct val="130000"/>
                        </a:lnSpc>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举　例</a:t>
                      </a:r>
                    </a:p>
                  </a:txBody>
                  <a:tcPr marL="45722" marR="45722" marT="0" marB="0" anchor="ctr"/>
                </a:tc>
              </a:tr>
              <a:tr h="1137963">
                <a:tc>
                  <a:txBody>
                    <a:bodyPr/>
                    <a:lstStyle/>
                    <a:p>
                      <a:pPr algn="l">
                        <a:lnSpc>
                          <a:spcPct val="130000"/>
                        </a:lnSpc>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副词</a:t>
                      </a:r>
                    </a:p>
                  </a:txBody>
                  <a:tcPr marL="45722" marR="45722" marT="0" marB="0" anchor="ctr"/>
                </a:tc>
                <a:tc>
                  <a:txBody>
                    <a:bodyPr/>
                    <a:lstStyle/>
                    <a:p>
                      <a:pPr algn="l">
                        <a:lnSpc>
                          <a:spcPct val="130000"/>
                        </a:lnSpc>
                        <a:spcAft>
                          <a:spcPts val="0"/>
                        </a:spcAft>
                      </a:pP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　在古典诗词中，副词的锤炼恰到好处时，可以获得疏通文气、开合呼应、悠扬委曲、活跃情韵、化板滞为流动等美学效果</a:t>
                      </a:r>
                    </a:p>
                  </a:txBody>
                  <a:tcPr marL="45722" marR="45722" marT="0" marB="0" anchor="ctr"/>
                </a:tc>
                <a:tc>
                  <a:txBody>
                    <a:bodyPr/>
                    <a:lstStyle/>
                    <a:p>
                      <a:pPr algn="l">
                        <a:lnSpc>
                          <a:spcPct val="130000"/>
                        </a:lnSpc>
                        <a:spcAft>
                          <a:spcPts val="0"/>
                        </a:spcAft>
                      </a:pP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　如阴铿</a:t>
                      </a:r>
                      <a:r>
                        <a:rPr 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南朝陈</a:t>
                      </a:r>
                      <a:r>
                        <a:rPr 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《江津送刘光禄不及》中</a:t>
                      </a:r>
                      <a:r>
                        <a:rPr 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泊处空余鸟，离亭已散人</a:t>
                      </a:r>
                      <a:r>
                        <a:rPr 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，虚词</a:t>
                      </a:r>
                      <a:r>
                        <a:rPr 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空</a:t>
                      </a:r>
                      <a:r>
                        <a:rPr 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已</a:t>
                      </a:r>
                      <a:r>
                        <a:rPr 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就活画出了诗人送友人未遇后的怅然若失的情状</a:t>
                      </a:r>
                    </a:p>
                  </a:txBody>
                  <a:tcPr marL="45722" marR="45722" marT="0" marB="0" anchor="ctr"/>
                </a:tc>
              </a:tr>
              <a:tr h="1625661">
                <a:tc>
                  <a:txBody>
                    <a:bodyPr/>
                    <a:lstStyle/>
                    <a:p>
                      <a:pPr algn="l">
                        <a:lnSpc>
                          <a:spcPct val="130000"/>
                        </a:lnSpc>
                        <a:spcAft>
                          <a:spcPts val="0"/>
                        </a:spcAft>
                      </a:pPr>
                      <a:r>
                        <a:rPr 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数量词</a:t>
                      </a:r>
                    </a:p>
                  </a:txBody>
                  <a:tcPr marL="45722" marR="45722" marT="0" marB="0" anchor="ctr"/>
                </a:tc>
                <a:tc>
                  <a:txBody>
                    <a:bodyPr/>
                    <a:lstStyle/>
                    <a:p>
                      <a:pPr algn="l">
                        <a:lnSpc>
                          <a:spcPct val="130000"/>
                        </a:lnSpc>
                        <a:spcAft>
                          <a:spcPts val="0"/>
                        </a:spcAft>
                      </a:pP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　经过诗人精心选择提炼的数量词，往往可以产生丰富隽永的诗情</a:t>
                      </a:r>
                    </a:p>
                  </a:txBody>
                  <a:tcPr marL="45722" marR="45722" marT="0" marB="0" anchor="ctr"/>
                </a:tc>
                <a:tc>
                  <a:txBody>
                    <a:bodyPr/>
                    <a:lstStyle/>
                    <a:p>
                      <a:pPr algn="l">
                        <a:lnSpc>
                          <a:spcPct val="130000"/>
                        </a:lnSpc>
                        <a:spcAft>
                          <a:spcPts val="0"/>
                        </a:spcAft>
                      </a:pP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　诗中被夸张使用的数量词也值得注意，如</a:t>
                      </a:r>
                      <a:r>
                        <a:rPr 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白发三千丈</a:t>
                      </a:r>
                      <a:r>
                        <a:rPr 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的</a:t>
                      </a:r>
                      <a:r>
                        <a:rPr 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三千</a:t>
                      </a:r>
                      <a:r>
                        <a:rPr 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横扫千军如卷席</a:t>
                      </a:r>
                      <a:r>
                        <a:rPr 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中的</a:t>
                      </a:r>
                      <a:r>
                        <a:rPr 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千军</a:t>
                      </a:r>
                      <a:r>
                        <a:rPr 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等，气势磅礴，撼人心魄。而连用的数词，则可造成一种错落有致的结构美，如辛弃疾的“七八个星天外，两三点雨山前”</a:t>
                      </a:r>
                    </a:p>
                  </a:txBody>
                  <a:tcPr marL="45722" marR="45722" marT="0" marB="0" anchor="ctr"/>
                </a:tc>
              </a:tr>
              <a:tr h="1625661">
                <a:tc>
                  <a:txBody>
                    <a:bodyPr/>
                    <a:lstStyle/>
                    <a:p>
                      <a:pPr algn="l">
                        <a:lnSpc>
                          <a:spcPct val="130000"/>
                        </a:lnSpc>
                        <a:spcAft>
                          <a:spcPts val="0"/>
                        </a:spcAft>
                      </a:pPr>
                      <a:r>
                        <a:rPr 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叠词</a:t>
                      </a:r>
                    </a:p>
                  </a:txBody>
                  <a:tcPr marL="45722" marR="45722" marT="0" marB="0" anchor="ctr"/>
                </a:tc>
                <a:tc>
                  <a:txBody>
                    <a:bodyPr/>
                    <a:lstStyle/>
                    <a:p>
                      <a:pPr algn="l">
                        <a:lnSpc>
                          <a:spcPct val="130000"/>
                        </a:lnSpc>
                        <a:spcAft>
                          <a:spcPts val="0"/>
                        </a:spcAft>
                      </a:pP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　叠词往往能够增强语言的韵律感或是起强调作用，丰富语言的含意，表达或舒缓、或悠然、或深沉、或缠绵、或委婉的情感</a:t>
                      </a:r>
                    </a:p>
                  </a:txBody>
                  <a:tcPr marL="45722" marR="45722" marT="0" marB="0" anchor="ctr"/>
                </a:tc>
                <a:tc>
                  <a:txBody>
                    <a:bodyPr/>
                    <a:lstStyle/>
                    <a:p>
                      <a:pPr algn="l">
                        <a:lnSpc>
                          <a:spcPct val="130000"/>
                        </a:lnSpc>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如明代高启《黄氏延绿轩》</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葱葱溪树暗，靡靡江芜湿</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中</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葱葱</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写出了春雨后溪边树木苍翠茂盛的样子，</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靡靡</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则写出了江边杂草在微风吹拂下摇曳起伏的情态。两个叠词的运用，使诗歌富有韵律感，增强了表达效果</a:t>
                      </a:r>
                    </a:p>
                  </a:txBody>
                  <a:tcPr marL="45722" marR="45722" marT="0" marB="0" anchor="ctr"/>
                </a:tc>
              </a:tr>
            </a:tbl>
          </a:graphicData>
        </a:graphic>
      </p:graphicFrame>
    </p:spTree>
    <p:extLst>
      <p:ext uri="{BB962C8B-B14F-4D97-AF65-F5344CB8AC3E}">
        <p14:creationId xmlns:p14="http://schemas.microsoft.com/office/powerpoint/2010/main" xmlns="" val="225854886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2088556" y="2916734"/>
            <a:ext cx="20002640" cy="8894743"/>
          </a:xfrm>
          <a:prstGeom prst="rect">
            <a:avLst/>
          </a:prstGeom>
          <a:noFill/>
        </p:spPr>
        <p:txBody>
          <a:bodyPr wrap="square" rtlCol="0">
            <a:spAutoFit/>
          </a:bodyPr>
          <a:lstStyle/>
          <a:p>
            <a:pPr algn="just">
              <a:lnSpc>
                <a:spcPct val="130000"/>
              </a:lnSpc>
              <a:spcAft>
                <a:spcPts val="0"/>
              </a:spcAft>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rgbClr val="EF8340"/>
                </a:solidFill>
                <a:latin typeface="微软雅黑" pitchFamily="34" charset="-122"/>
                <a:ea typeface="微软雅黑" pitchFamily="34" charset="-122"/>
                <a:cs typeface="Courier New" panose="02070309020205020404" pitchFamily="49" charset="0"/>
              </a:rPr>
              <a:t>1.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[2015·</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湖北卷</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阅读下面这首宋诗，然后回答问题。 </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劳停驿</a:t>
            </a:r>
            <a:r>
              <a:rPr lang="en-US" altLang="zh-CN" sz="4000" kern="100" baseline="300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baseline="300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注</a:t>
            </a:r>
            <a:r>
              <a:rPr lang="en-US" altLang="zh-CN" sz="4000" kern="100" baseline="300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欧阳修</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孤舟转山曲，豁尔见平川。</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树杪帆初落，峰头月正圆。</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荒烟几家聚，瘦野一刀田。</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行客愁明发，惊滩鸟道前。</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此诗为欧阳修被贬峡州夷陵令时作。劳停驿，驿站名。</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简要分析第三联中“荒”“瘦”二字的妙处。</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(4</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________________________________________________________________________</a:t>
            </a: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169395877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91555" y="2988743"/>
            <a:ext cx="19835720" cy="836450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91555" y="2987785"/>
            <a:ext cx="19931202" cy="8014502"/>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从用字自然传神来看：数缕荒烟，几户人家，在暮色笼罩之下，尤显荒凉冷落；瘦野薄田，狭促如刀，瘦瘠之至。“荒”“瘦”二字，乃寻常字眼，但在此运用十分贴切，显得自然而工稳，能传达出诗人面对“荒村”“瘦田”的第一感觉，具有很强的感染力。②从情感寄寓来看：“荒”“瘦”二字，包含地僻、田瘦等多重意义，寄寓了诗人对山民的怜悯、关切，以及诗人被贬蛮荒的失意，极好地丰富了全诗的情感内涵。</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本题考查炼字。答题时一般从两个层面来组织：①表层上，景物的特征或人物的情态；②深层上，作者的思想情感。结合诗句可知，“荒”“瘦”写出了旷野的荒凉和土地的贫瘠，寄寓了人物的复杂情感</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对百姓处境的同情和自身的伤感失意</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读懂诗歌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孤</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舟在弯曲的水道中航行，舟随山转，而后豁然开朗，见到一马平川的平原。晚上在树边泊舟，帆落于树梢，月圆于峰头。看到数缕荒烟，几户人家，在暮色笼罩之下，尤显荒凉冷落；瘦野薄田，狭促如刀，瘦瘠之至 。我这出行的客人为明天而发愁，因为惊险的水滩前只有鸟道</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249596617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2088556" y="2916734"/>
            <a:ext cx="20002640" cy="8894743"/>
          </a:xfrm>
          <a:prstGeom prst="rect">
            <a:avLst/>
          </a:prstGeom>
          <a:noFill/>
        </p:spPr>
        <p:txBody>
          <a:bodyPr wrap="square" rtlCol="0">
            <a:spAutoFit/>
          </a:bodyPr>
          <a:lstStyle/>
          <a:p>
            <a:pPr algn="just">
              <a:lnSpc>
                <a:spcPct val="130000"/>
              </a:lnSpc>
              <a:spcAft>
                <a:spcPts val="0"/>
              </a:spcAft>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2. </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阅读</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下面这首唐诗，然后回答问题。 </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题元八</a:t>
            </a:r>
            <a:r>
              <a:rPr lang="zh-CN" altLang="en-US" sz="4000" kern="100" baseline="300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①</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溪居</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白居易</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溪岚漠漠树重重，水槛山窗次第逢。</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晚叶尚开红踯躅</a:t>
            </a:r>
            <a:r>
              <a:rPr lang="zh-CN" altLang="en-US" sz="4000" kern="100" baseline="300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②</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，秋芳初结白芙蓉。</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声来枕上千年鹤，影落杯中五老峰。</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更愧殷勤留客意，鱼鲜饭细酒香浓。</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①</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元八：白居易被贬江州时结识的朋友，隐于庐山五老峰下。②踯躅：杜鹃花的别称。</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首句中的两个叠音词有什么作用？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(5</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________________________________________________________________________</a:t>
            </a: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202555033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1880324" y="3088347"/>
            <a:ext cx="20145516" cy="829683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1996475" y="3060750"/>
            <a:ext cx="19931202" cy="7224094"/>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我来评分：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得分理由：第一问答案简单些，可以给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分。第二问虽然找对了答题对应的诗句，但没有读懂诗句，没有分析诗句，所以也只能给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我来答题：</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第一问</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曹霸所画玉花骢神奇雄俊，如飞龙跃出，其他人画的“凡马”在此马面前都不免相形失色。</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(3</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第二问</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曹霸先凝神构思，苦心布局，然后落笔挥洒，顷刻之间一气呵成。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意思答对即可。如有其他答案，只要言之成理，可酌情给分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读懂诗歌，我来翻译：开元时先帝的天马名叫玉花骢，多少画家画出的都与原貌不同。当天玉花骢被牵到殿前红阶下，昂首立于宫门前更增添它的威风。皇上命令你展开丝绢准备作画，你匠心独运，淋漓尽致地落笔挥洒。片刻间九天龙马就在绢上显现，一下子让万代凡马皆成了平庸。</a:t>
            </a:r>
          </a:p>
        </p:txBody>
      </p:sp>
      <p:grpSp>
        <p:nvGrpSpPr>
          <p:cNvPr id="9" name="组合 56"/>
          <p:cNvGrpSpPr/>
          <p:nvPr/>
        </p:nvGrpSpPr>
        <p:grpSpPr>
          <a:xfrm>
            <a:off x="1594572" y="1692598"/>
            <a:ext cx="20228628" cy="895733"/>
            <a:chOff x="1594572" y="1803366"/>
            <a:chExt cx="20228628" cy="895733"/>
          </a:xfrm>
        </p:grpSpPr>
        <p:grpSp>
          <p:nvGrpSpPr>
            <p:cNvPr id="10" name="组合 57"/>
            <p:cNvGrpSpPr/>
            <p:nvPr/>
          </p:nvGrpSpPr>
          <p:grpSpPr>
            <a:xfrm>
              <a:off x="1594572" y="1803366"/>
              <a:ext cx="5500726" cy="892552"/>
              <a:chOff x="7309612" y="2089118"/>
              <a:chExt cx="5500726" cy="892552"/>
            </a:xfrm>
          </p:grpSpPr>
          <p:sp>
            <p:nvSpPr>
              <p:cNvPr id="12"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13" name="椭圆 12"/>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1" name="直接连接符 10"/>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22266103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91555" y="2988743"/>
            <a:ext cx="19835720" cy="836450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91555" y="2987785"/>
            <a:ext cx="19931202" cy="5133713"/>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漠漠”生动形象地写出了溪岚的迷蒙，“重重”生动形象地写出了树木的茂盛，</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步骤</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展现了友人溪居景色的幽美。</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步骤</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3)</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富有韵律感，增强了表达效果。</a:t>
            </a:r>
          </a:p>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读懂诗歌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明净的小溪上雾气茫茫，两岸的树木密密层层。山水令人目不暇接，栏杆、小窗依次迎面而来。秋叶间依然有红红的杜鹃花绽放，初秋的花朵只看到洁白的芙蓉。倚枕而眠，耳边似乎传来千年仙鹤的声音；举杯共饮，杯中竟然映出五老峰的影子。更令人感到惭愧的是主人殷勤热情的留客心意：鱼肉鲜美，饭食精细，酒味醇香浓郁。</a:t>
            </a:r>
          </a:p>
        </p:txBody>
      </p:sp>
    </p:spTree>
    <p:extLst>
      <p:ext uri="{BB962C8B-B14F-4D97-AF65-F5344CB8AC3E}">
        <p14:creationId xmlns:p14="http://schemas.microsoft.com/office/powerpoint/2010/main" xmlns="" val="282059373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800000" cy="5693866"/>
          </a:xfrm>
          <a:prstGeom prst="rect">
            <a:avLst/>
          </a:prstGeom>
          <a:noFill/>
        </p:spPr>
        <p:txBody>
          <a:bodyPr wrap="square" rtlCol="0">
            <a:spAutoFit/>
          </a:bodyPr>
          <a:lstStyle/>
          <a:p>
            <a:pPr algn="ctr">
              <a:lnSpc>
                <a:spcPct val="130000"/>
              </a:lnSpc>
            </a:pPr>
            <a:r>
              <a:rPr lang="en-US" altLang="zh-CN" sz="4000" b="1" dirty="0" smtClean="0">
                <a:solidFill>
                  <a:schemeClr val="tx1">
                    <a:lumMod val="50000"/>
                    <a:lumOff val="50000"/>
                  </a:schemeClr>
                </a:solidFill>
                <a:latin typeface="微软雅黑" pitchFamily="34" charset="-122"/>
                <a:ea typeface="微软雅黑" pitchFamily="34" charset="-122"/>
              </a:rPr>
              <a:t>【</a:t>
            </a:r>
            <a:r>
              <a:rPr lang="zh-CN" altLang="en-US" sz="4000" b="1" dirty="0" smtClean="0">
                <a:solidFill>
                  <a:schemeClr val="tx1">
                    <a:lumMod val="50000"/>
                    <a:lumOff val="50000"/>
                  </a:schemeClr>
                </a:solidFill>
                <a:latin typeface="微软雅黑" pitchFamily="34" charset="-122"/>
                <a:ea typeface="微软雅黑" pitchFamily="34" charset="-122"/>
              </a:rPr>
              <a:t>类</a:t>
            </a:r>
            <a:r>
              <a:rPr lang="zh-CN" altLang="en-US" sz="4000" b="1" dirty="0">
                <a:solidFill>
                  <a:schemeClr val="tx1">
                    <a:lumMod val="50000"/>
                    <a:lumOff val="50000"/>
                  </a:schemeClr>
                </a:solidFill>
                <a:latin typeface="微软雅黑" pitchFamily="34" charset="-122"/>
                <a:ea typeface="微软雅黑" pitchFamily="34" charset="-122"/>
              </a:rPr>
              <a:t>题指</a:t>
            </a:r>
            <a:r>
              <a:rPr lang="zh-CN" altLang="en-US" sz="4000" b="1" dirty="0" smtClean="0">
                <a:solidFill>
                  <a:schemeClr val="tx1">
                    <a:lumMod val="50000"/>
                    <a:lumOff val="50000"/>
                  </a:schemeClr>
                </a:solidFill>
                <a:latin typeface="微软雅黑" pitchFamily="34" charset="-122"/>
                <a:ea typeface="微软雅黑" pitchFamily="34" charset="-122"/>
              </a:rPr>
              <a:t>津</a:t>
            </a:r>
            <a:r>
              <a:rPr lang="en-US" altLang="zh-CN" sz="4000" b="1" dirty="0" smtClean="0">
                <a:solidFill>
                  <a:schemeClr val="tx1">
                    <a:lumMod val="50000"/>
                    <a:lumOff val="50000"/>
                  </a:schemeClr>
                </a:solidFill>
                <a:latin typeface="微软雅黑" pitchFamily="34" charset="-122"/>
                <a:ea typeface="微软雅黑" pitchFamily="34" charset="-122"/>
              </a:rPr>
              <a:t>】</a:t>
            </a:r>
            <a:endParaRPr lang="zh-CN" altLang="en-US" sz="4000" b="1" dirty="0">
              <a:solidFill>
                <a:schemeClr val="tx1">
                  <a:lumMod val="50000"/>
                  <a:lumOff val="50000"/>
                </a:schemeClr>
              </a:solidFill>
              <a:latin typeface="微软雅黑" pitchFamily="34" charset="-122"/>
              <a:ea typeface="微软雅黑" pitchFamily="34" charset="-122"/>
            </a:endParaRP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设问方式</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 </a:t>
            </a:r>
            <a:r>
              <a:rPr lang="zh-CN" altLang="en-US" sz="4000" dirty="0">
                <a:solidFill>
                  <a:schemeClr val="tx1">
                    <a:lumMod val="50000"/>
                    <a:lumOff val="50000"/>
                  </a:schemeClr>
                </a:solidFill>
                <a:latin typeface="微软雅黑" pitchFamily="34" charset="-122"/>
                <a:ea typeface="微软雅黑" pitchFamily="34" charset="-122"/>
              </a:rPr>
              <a:t>某一联中最精练传神的是哪个字？请简要赏析。</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 </a:t>
            </a:r>
            <a:r>
              <a:rPr lang="zh-CN" altLang="en-US" sz="4000" dirty="0">
                <a:solidFill>
                  <a:schemeClr val="tx1">
                    <a:lumMod val="50000"/>
                    <a:lumOff val="50000"/>
                  </a:schemeClr>
                </a:solidFill>
                <a:latin typeface="微软雅黑" pitchFamily="34" charset="-122"/>
                <a:ea typeface="微软雅黑" pitchFamily="34" charset="-122"/>
              </a:rPr>
              <a:t>某字历来被人称道，你认为它好在哪里？</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3. </a:t>
            </a:r>
            <a:r>
              <a:rPr lang="zh-CN" altLang="en-US" sz="4000" dirty="0">
                <a:solidFill>
                  <a:schemeClr val="tx1">
                    <a:lumMod val="50000"/>
                    <a:lumOff val="50000"/>
                  </a:schemeClr>
                </a:solidFill>
                <a:latin typeface="微软雅黑" pitchFamily="34" charset="-122"/>
                <a:ea typeface="微软雅黑" pitchFamily="34" charset="-122"/>
              </a:rPr>
              <a:t>这首诗中的某字可否换成另一字？请简述理由。</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4. </a:t>
            </a:r>
            <a:r>
              <a:rPr lang="zh-CN" altLang="en-US" sz="4000" dirty="0">
                <a:solidFill>
                  <a:schemeClr val="tx1">
                    <a:lumMod val="50000"/>
                    <a:lumOff val="50000"/>
                  </a:schemeClr>
                </a:solidFill>
                <a:latin typeface="微软雅黑" pitchFamily="34" charset="-122"/>
                <a:ea typeface="微软雅黑" pitchFamily="34" charset="-122"/>
              </a:rPr>
              <a:t>请对某句中某字的妙处加以赏析。</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5. </a:t>
            </a:r>
            <a:r>
              <a:rPr lang="zh-CN" altLang="en-US" sz="4000" dirty="0">
                <a:solidFill>
                  <a:schemeClr val="tx1">
                    <a:lumMod val="50000"/>
                    <a:lumOff val="50000"/>
                  </a:schemeClr>
                </a:solidFill>
                <a:latin typeface="微软雅黑" pitchFamily="34" charset="-122"/>
                <a:ea typeface="微软雅黑" pitchFamily="34" charset="-122"/>
              </a:rPr>
              <a:t>某字另一版写作另一字，你认为哪个字更恰当？为什么</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271527005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800000" cy="5693866"/>
          </a:xfrm>
          <a:prstGeom prst="rect">
            <a:avLst/>
          </a:prstGeom>
          <a:noFill/>
        </p:spPr>
        <p:txBody>
          <a:bodyPr wrap="square" rtlCol="0">
            <a:spAutoFit/>
          </a:bodyPr>
          <a:lstStyle/>
          <a:p>
            <a:pPr>
              <a:lnSpc>
                <a:spcPct val="130000"/>
              </a:lnSpc>
            </a:pPr>
            <a:r>
              <a:rPr lang="en-US" altLang="zh-CN" sz="4000" dirty="0" smtClean="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答题步骤</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 </a:t>
            </a:r>
            <a:r>
              <a:rPr lang="zh-CN" altLang="en-US" sz="4000" dirty="0">
                <a:solidFill>
                  <a:schemeClr val="tx1">
                    <a:lumMod val="50000"/>
                    <a:lumOff val="50000"/>
                  </a:schemeClr>
                </a:solidFill>
                <a:latin typeface="微软雅黑" pitchFamily="34" charset="-122"/>
                <a:ea typeface="微软雅黑" pitchFamily="34" charset="-122"/>
              </a:rPr>
              <a:t>审清题干要求，确定答题步骤。</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 </a:t>
            </a:r>
            <a:r>
              <a:rPr lang="zh-CN" altLang="en-US" sz="4000" dirty="0">
                <a:solidFill>
                  <a:schemeClr val="tx1">
                    <a:lumMod val="50000"/>
                    <a:lumOff val="50000"/>
                  </a:schemeClr>
                </a:solidFill>
                <a:latin typeface="微软雅黑" pitchFamily="34" charset="-122"/>
                <a:ea typeface="微软雅黑" pitchFamily="34" charset="-122"/>
              </a:rPr>
              <a:t>写出该字在句中的含义</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字面意思和深层含义</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。该字运用了什么手法</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有就写，没有就不写</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，形象、生动、传神地刻画了什么形象</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景、物、人</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概括说，必答</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步骤</a:t>
            </a:r>
            <a:r>
              <a:rPr lang="en-US" altLang="zh-CN" sz="4000" dirty="0">
                <a:solidFill>
                  <a:schemeClr val="tx1">
                    <a:lumMod val="50000"/>
                    <a:lumOff val="50000"/>
                  </a:schemeClr>
                </a:solidFill>
                <a:latin typeface="微软雅黑" pitchFamily="34" charset="-122"/>
                <a:ea typeface="微软雅黑" pitchFamily="34" charset="-122"/>
              </a:rPr>
              <a:t>1)</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3. </a:t>
            </a:r>
            <a:r>
              <a:rPr lang="zh-CN" altLang="en-US" sz="4000" dirty="0">
                <a:solidFill>
                  <a:schemeClr val="tx1">
                    <a:lumMod val="50000"/>
                    <a:lumOff val="50000"/>
                  </a:schemeClr>
                </a:solidFill>
                <a:latin typeface="微软雅黑" pitchFamily="34" charset="-122"/>
                <a:ea typeface="微软雅黑" pitchFamily="34" charset="-122"/>
              </a:rPr>
              <a:t>把该字放入原句中描述景象。</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将画面具体展开，展开时要注意突出画面特征，分值少的题这步可省略</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步骤</a:t>
            </a:r>
            <a:r>
              <a:rPr lang="en-US" altLang="zh-CN" sz="4000" dirty="0">
                <a:solidFill>
                  <a:schemeClr val="tx1">
                    <a:lumMod val="50000"/>
                    <a:lumOff val="50000"/>
                  </a:schemeClr>
                </a:solidFill>
                <a:latin typeface="微软雅黑" pitchFamily="34" charset="-122"/>
                <a:ea typeface="微软雅黑" pitchFamily="34" charset="-122"/>
              </a:rPr>
              <a:t>2)</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4. </a:t>
            </a:r>
            <a:r>
              <a:rPr lang="zh-CN" altLang="en-US" sz="4000" dirty="0">
                <a:solidFill>
                  <a:schemeClr val="tx1">
                    <a:lumMod val="50000"/>
                    <a:lumOff val="50000"/>
                  </a:schemeClr>
                </a:solidFill>
                <a:latin typeface="微软雅黑" pitchFamily="34" charset="-122"/>
                <a:ea typeface="微软雅黑" pitchFamily="34" charset="-122"/>
              </a:rPr>
              <a:t>点出该诗烘托了怎样的意境，或表达了怎样的感情或哲理。</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必答</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步骤</a:t>
            </a:r>
            <a:r>
              <a:rPr lang="en-US" altLang="zh-CN" sz="4000" dirty="0">
                <a:solidFill>
                  <a:schemeClr val="tx1">
                    <a:lumMod val="50000"/>
                    <a:lumOff val="50000"/>
                  </a:schemeClr>
                </a:solidFill>
                <a:latin typeface="微软雅黑" pitchFamily="34" charset="-122"/>
                <a:ea typeface="微软雅黑" pitchFamily="34" charset="-122"/>
              </a:rPr>
              <a:t>3)</a:t>
            </a:r>
          </a:p>
        </p:txBody>
      </p:sp>
    </p:spTree>
    <p:extLst>
      <p:ext uri="{BB962C8B-B14F-4D97-AF65-F5344CB8AC3E}">
        <p14:creationId xmlns:p14="http://schemas.microsoft.com/office/powerpoint/2010/main" xmlns="" val="227548368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800000" cy="5615896"/>
          </a:xfrm>
          <a:prstGeom prst="rect">
            <a:avLst/>
          </a:prstGeom>
          <a:noFill/>
        </p:spPr>
        <p:txBody>
          <a:bodyPr wrap="square" rtlCol="0">
            <a:spAutoFit/>
          </a:bodyPr>
          <a:lstStyle/>
          <a:p>
            <a:pPr>
              <a:lnSpc>
                <a:spcPct val="130000"/>
              </a:lnSpc>
            </a:pPr>
            <a:r>
              <a:rPr lang="zh-CN" altLang="en-US" sz="4000" b="1" dirty="0" smtClean="0">
                <a:solidFill>
                  <a:srgbClr val="EF8340"/>
                </a:solidFill>
                <a:latin typeface="微软雅黑" pitchFamily="34" charset="-122"/>
                <a:ea typeface="微软雅黑" pitchFamily="34" charset="-122"/>
              </a:rPr>
              <a:t>例</a:t>
            </a:r>
            <a:r>
              <a:rPr lang="en-US" altLang="zh-CN" sz="4000" b="1" dirty="0" smtClean="0">
                <a:solidFill>
                  <a:srgbClr val="EF8340"/>
                </a:solidFill>
                <a:latin typeface="微软雅黑" pitchFamily="34" charset="-122"/>
                <a:ea typeface="微软雅黑" pitchFamily="34" charset="-122"/>
              </a:rPr>
              <a:t>1  </a:t>
            </a:r>
            <a:r>
              <a:rPr lang="zh-CN" altLang="en-US" sz="4000" dirty="0" smtClean="0">
                <a:solidFill>
                  <a:schemeClr val="tx1">
                    <a:lumMod val="50000"/>
                    <a:lumOff val="50000"/>
                  </a:schemeClr>
                </a:solidFill>
                <a:latin typeface="微软雅黑" pitchFamily="34" charset="-122"/>
                <a:ea typeface="微软雅黑" pitchFamily="34" charset="-122"/>
              </a:rPr>
              <a:t>阅读</a:t>
            </a:r>
            <a:r>
              <a:rPr lang="zh-CN" altLang="en-US" sz="4000" dirty="0">
                <a:solidFill>
                  <a:schemeClr val="tx1">
                    <a:lumMod val="50000"/>
                    <a:lumOff val="50000"/>
                  </a:schemeClr>
                </a:solidFill>
                <a:latin typeface="微软雅黑" pitchFamily="34" charset="-122"/>
                <a:ea typeface="微软雅黑" pitchFamily="34" charset="-122"/>
              </a:rPr>
              <a:t>下面这首宋词，回答后面的问题。</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木兰花</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宋　祁</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东城渐觉风光好，縠皱波纹迎客棹。绿杨烟外晓寒轻，红杏枝头春意闹。　　</a:t>
            </a:r>
            <a:endParaRPr lang="en-US" altLang="zh-CN" sz="4000" dirty="0" smtClean="0">
              <a:solidFill>
                <a:schemeClr val="tx1">
                  <a:lumMod val="50000"/>
                  <a:lumOff val="50000"/>
                </a:schemeClr>
              </a:solidFill>
              <a:latin typeface="微软雅黑" pitchFamily="34" charset="-122"/>
              <a:ea typeface="微软雅黑" pitchFamily="34" charset="-122"/>
            </a:endParaRPr>
          </a:p>
          <a:p>
            <a:pPr algn="ctr">
              <a:lnSpc>
                <a:spcPct val="130000"/>
              </a:lnSpc>
            </a:pPr>
            <a:r>
              <a:rPr lang="zh-CN" altLang="en-US" sz="4000" dirty="0" smtClean="0">
                <a:solidFill>
                  <a:schemeClr val="tx1">
                    <a:lumMod val="50000"/>
                    <a:lumOff val="50000"/>
                  </a:schemeClr>
                </a:solidFill>
                <a:latin typeface="微软雅黑" pitchFamily="34" charset="-122"/>
                <a:ea typeface="微软雅黑" pitchFamily="34" charset="-122"/>
              </a:rPr>
              <a:t>浮生</a:t>
            </a:r>
            <a:r>
              <a:rPr lang="zh-CN" altLang="en-US" sz="4000" dirty="0">
                <a:solidFill>
                  <a:schemeClr val="tx1">
                    <a:lumMod val="50000"/>
                    <a:lumOff val="50000"/>
                  </a:schemeClr>
                </a:solidFill>
                <a:latin typeface="微软雅黑" pitchFamily="34" charset="-122"/>
                <a:ea typeface="微软雅黑" pitchFamily="34" charset="-122"/>
              </a:rPr>
              <a:t>长恨欢娱少，肯爱千金轻一笑。为君持酒劝斜阳，且向花间留晚照。</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王国维</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人间词话</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中对“红杏枝头春意闹”的“闹”字有这样一个评价，“著一‘闹’字，而境界全出”，你认为这个“闹”字用得好不好？为什么</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71839950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800000" cy="5615896"/>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思维轨迹</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题干的要求是：“你认为这个‘闹’字用得好不好？为什么？”要求回答两问，第一问回答用得好不好，第二问回答理由。回答理由时需要回答出所有步骤。</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参考答案</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用得好。“闹”有“热闹、喧闹”的意思，“闹”字用拟人和通感的手法，具体、生动、形象、传神地刻画了杏花怒放的春天景色。</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步骤</a:t>
            </a:r>
            <a:r>
              <a:rPr lang="en-US" altLang="zh-CN" sz="4000" dirty="0">
                <a:solidFill>
                  <a:schemeClr val="tx1">
                    <a:lumMod val="50000"/>
                    <a:lumOff val="50000"/>
                  </a:schemeClr>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花开本来没有声音，这里用拟人的手法使其具有了声音，展现出春意盎然、杏花闹春的景象，使人在视觉里获得了听觉的感受，突出了春天美丽而有生气的特征，</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步骤</a:t>
            </a:r>
            <a:r>
              <a:rPr lang="en-US" altLang="zh-CN" sz="4000" dirty="0">
                <a:solidFill>
                  <a:schemeClr val="tx1">
                    <a:lumMod val="50000"/>
                    <a:lumOff val="50000"/>
                  </a:schemeClr>
                </a:solidFill>
                <a:latin typeface="微软雅黑" pitchFamily="34" charset="-122"/>
                <a:ea typeface="微软雅黑" pitchFamily="34" charset="-122"/>
              </a:rPr>
              <a:t>2)</a:t>
            </a:r>
            <a:r>
              <a:rPr lang="zh-CN" altLang="en-US" sz="4000" dirty="0">
                <a:solidFill>
                  <a:schemeClr val="tx1">
                    <a:lumMod val="50000"/>
                    <a:lumOff val="50000"/>
                  </a:schemeClr>
                </a:solidFill>
                <a:latin typeface="微软雅黑" pitchFamily="34" charset="-122"/>
                <a:ea typeface="微软雅黑" pitchFamily="34" charset="-122"/>
              </a:rPr>
              <a:t>表现了作者对春天的无比喜爱之情。</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步骤</a:t>
            </a:r>
            <a:r>
              <a:rPr lang="en-US" altLang="zh-CN" sz="4000" dirty="0">
                <a:solidFill>
                  <a:schemeClr val="tx1">
                    <a:lumMod val="50000"/>
                    <a:lumOff val="50000"/>
                  </a:schemeClr>
                </a:solidFill>
                <a:latin typeface="微软雅黑" pitchFamily="34" charset="-122"/>
                <a:ea typeface="微软雅黑" pitchFamily="34" charset="-122"/>
              </a:rPr>
              <a:t>3)</a:t>
            </a:r>
          </a:p>
        </p:txBody>
      </p:sp>
    </p:spTree>
    <p:extLst>
      <p:ext uri="{BB962C8B-B14F-4D97-AF65-F5344CB8AC3E}">
        <p14:creationId xmlns:p14="http://schemas.microsoft.com/office/powerpoint/2010/main" xmlns="" val="114301817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800000" cy="6416115"/>
          </a:xfrm>
          <a:prstGeom prst="rect">
            <a:avLst/>
          </a:prstGeom>
          <a:noFill/>
        </p:spPr>
        <p:txBody>
          <a:bodyPr wrap="square" rtlCol="0">
            <a:spAutoFit/>
          </a:bodyPr>
          <a:lstStyle/>
          <a:p>
            <a:pPr>
              <a:lnSpc>
                <a:spcPct val="130000"/>
              </a:lnSpc>
            </a:pPr>
            <a:r>
              <a:rPr lang="en-US" altLang="zh-CN" sz="4000" b="1" dirty="0">
                <a:solidFill>
                  <a:schemeClr val="tx1">
                    <a:lumMod val="50000"/>
                    <a:lumOff val="50000"/>
                  </a:schemeClr>
                </a:solidFill>
                <a:latin typeface="微软雅黑" pitchFamily="34" charset="-122"/>
                <a:ea typeface="微软雅黑" pitchFamily="34" charset="-122"/>
              </a:rPr>
              <a:t>【</a:t>
            </a:r>
            <a:r>
              <a:rPr lang="zh-CN" altLang="en-US" sz="4000" b="1" dirty="0">
                <a:solidFill>
                  <a:schemeClr val="tx1">
                    <a:lumMod val="50000"/>
                    <a:lumOff val="50000"/>
                  </a:schemeClr>
                </a:solidFill>
                <a:latin typeface="微软雅黑" pitchFamily="34" charset="-122"/>
                <a:ea typeface="微软雅黑" pitchFamily="34" charset="-122"/>
              </a:rPr>
              <a:t>针对训练</a:t>
            </a:r>
            <a:r>
              <a:rPr lang="en-US" altLang="zh-CN" sz="4000" b="1"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rgbClr val="EF8340"/>
                </a:solidFill>
                <a:latin typeface="微软雅黑" pitchFamily="34" charset="-122"/>
                <a:ea typeface="微软雅黑" pitchFamily="34" charset="-122"/>
              </a:rPr>
              <a:t>3. </a:t>
            </a:r>
            <a:r>
              <a:rPr lang="en-US" altLang="zh-CN" sz="4000" dirty="0">
                <a:solidFill>
                  <a:schemeClr val="tx1">
                    <a:lumMod val="50000"/>
                    <a:lumOff val="50000"/>
                  </a:schemeClr>
                </a:solidFill>
                <a:latin typeface="微软雅黑" pitchFamily="34" charset="-122"/>
                <a:ea typeface="微软雅黑" pitchFamily="34" charset="-122"/>
              </a:rPr>
              <a:t>[2013·</a:t>
            </a:r>
            <a:r>
              <a:rPr lang="zh-CN" altLang="en-US" sz="4000" dirty="0">
                <a:solidFill>
                  <a:schemeClr val="tx1">
                    <a:lumMod val="50000"/>
                    <a:lumOff val="50000"/>
                  </a:schemeClr>
                </a:solidFill>
                <a:latin typeface="微软雅黑" pitchFamily="34" charset="-122"/>
                <a:ea typeface="微软雅黑" pitchFamily="34" charset="-122"/>
              </a:rPr>
              <a:t>湖南卷</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阅读下面的宋词，完成题目。 </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钓船归</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贺　铸</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绿净春深好染衣，际柴扉。溶溶漾漾白鸥飞，两忘机。　　</a:t>
            </a:r>
            <a:endParaRPr lang="en-US" altLang="zh-CN" sz="4000" dirty="0" smtClean="0">
              <a:solidFill>
                <a:schemeClr val="tx1">
                  <a:lumMod val="50000"/>
                  <a:lumOff val="50000"/>
                </a:schemeClr>
              </a:solidFill>
              <a:latin typeface="微软雅黑" pitchFamily="34" charset="-122"/>
              <a:ea typeface="微软雅黑" pitchFamily="34" charset="-122"/>
            </a:endParaRPr>
          </a:p>
          <a:p>
            <a:pPr algn="ctr">
              <a:lnSpc>
                <a:spcPct val="130000"/>
              </a:lnSpc>
            </a:pPr>
            <a:r>
              <a:rPr lang="zh-CN" altLang="en-US" sz="4000" dirty="0" smtClean="0">
                <a:solidFill>
                  <a:schemeClr val="tx1">
                    <a:lumMod val="50000"/>
                    <a:lumOff val="50000"/>
                  </a:schemeClr>
                </a:solidFill>
                <a:latin typeface="微软雅黑" pitchFamily="34" charset="-122"/>
                <a:ea typeface="微软雅黑" pitchFamily="34" charset="-122"/>
              </a:rPr>
              <a:t>南</a:t>
            </a:r>
            <a:r>
              <a:rPr lang="zh-CN" altLang="en-US" sz="4000" dirty="0">
                <a:solidFill>
                  <a:schemeClr val="tx1">
                    <a:lumMod val="50000"/>
                    <a:lumOff val="50000"/>
                  </a:schemeClr>
                </a:solidFill>
                <a:latin typeface="微软雅黑" pitchFamily="34" charset="-122"/>
                <a:ea typeface="微软雅黑" pitchFamily="34" charset="-122"/>
              </a:rPr>
              <a:t>去北来徒自老，故人稀。夕阳长送钓船归，鳜鱼肥。</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简析首句中“净”字的妙处。</a:t>
            </a:r>
            <a:r>
              <a:rPr lang="en-US" altLang="zh-CN" sz="4000" dirty="0">
                <a:solidFill>
                  <a:schemeClr val="tx1">
                    <a:lumMod val="50000"/>
                    <a:lumOff val="50000"/>
                  </a:schemeClr>
                </a:solidFill>
                <a:latin typeface="微软雅黑" pitchFamily="34" charset="-122"/>
                <a:ea typeface="微软雅黑" pitchFamily="34" charset="-122"/>
              </a:rPr>
              <a:t>(3</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p:txBody>
      </p:sp>
    </p:spTree>
    <p:extLst>
      <p:ext uri="{BB962C8B-B14F-4D97-AF65-F5344CB8AC3E}">
        <p14:creationId xmlns:p14="http://schemas.microsoft.com/office/powerpoint/2010/main" xmlns="" val="190826273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2091555" y="3060750"/>
            <a:ext cx="19835720" cy="829249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043814" y="3057568"/>
            <a:ext cx="19931202" cy="5783699"/>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联系“春深”“染衣”，“净”字巧妙地展现了暮春时节芳菲凋尽的景象，“绿”成了自然的主色调的情景，</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步骤</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委婉道出了词人内心的纯净。</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步骤</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3)</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本题考查炼字，要答出这个字表层写了什么内容，深层写了什么内容，运用了什么手法，有何表达效果。</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读懂诗歌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绿色纯粹，暮春时节的绿色是染衣的天然好材料。春意逼近柴扉。</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湖面</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水波荡漾，白鸥飞舞，眼前的景象让白鸥和“我”都忘却机心</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与世无争</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。看着南来北往的行人，只有“我”独自老去，</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朋友离别</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故人渐渐离去。夕阳西下，湖面的晚霞遥送</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我的</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渔船回家，水中鳜鱼正肥。</a:t>
            </a:r>
          </a:p>
        </p:txBody>
      </p:sp>
    </p:spTree>
    <p:extLst>
      <p:ext uri="{BB962C8B-B14F-4D97-AF65-F5344CB8AC3E}">
        <p14:creationId xmlns:p14="http://schemas.microsoft.com/office/powerpoint/2010/main" xmlns="" val="261749221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3132758"/>
            <a:ext cx="20002640" cy="8894743"/>
          </a:xfrm>
          <a:prstGeom prst="rect">
            <a:avLst/>
          </a:prstGeom>
          <a:noFill/>
        </p:spPr>
        <p:txBody>
          <a:bodyPr wrap="square" rtlCol="0">
            <a:spAutoFit/>
          </a:bodyPr>
          <a:lstStyle/>
          <a:p>
            <a:pPr algn="just">
              <a:lnSpc>
                <a:spcPct val="130000"/>
              </a:lnSpc>
              <a:spcAft>
                <a:spcPts val="0"/>
              </a:spcAft>
            </a:pP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类型二　诗</a:t>
            </a:r>
            <a:r>
              <a:rPr lang="zh-CN" altLang="en-US" sz="4000" b="1"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眼</a:t>
            </a:r>
            <a:endParaRPr lang="en-US" altLang="zh-CN" sz="4000" b="1"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algn="ctr">
              <a:lnSpc>
                <a:spcPct val="130000"/>
              </a:lnSpc>
              <a:spcAft>
                <a:spcPts val="0"/>
              </a:spcAft>
            </a:pPr>
            <a:r>
              <a:rPr lang="en-US" altLang="zh-CN" sz="4000" b="1"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知识储备</a:t>
            </a:r>
            <a:r>
              <a:rPr lang="en-US" altLang="zh-CN" sz="4000" b="1"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b="1"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一</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、定义</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常言道，画有“画眼”，文有“文眼”，诗也有“诗眼”。所谓“诗眼”，是指在诗中最能体现作者思想观点、情感态度，对表达主题、深化意境、突出形象起关键作用的高度概括的词句。具体说来，“诗眼”主要表现为三类字</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词</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最能揭示作者情感的字</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词</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，如“愁”“思”“忆”“惊”</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这类字是直接揭示</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和“凉”“冷”“孤”</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这类字常常语意双关，一方面指自然界中的凉、冷、孤，另一方面指诗人或主人公的心理感受</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，这类字</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词</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以动词或形容词为主。</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最生动传神的字，常常出现在描写句中，且常运用比喻、拟人等修辞手法。这类字</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词</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以动词或形容词为主</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395558280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inVertic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3132758"/>
            <a:ext cx="20002640" cy="7294305"/>
          </a:xfrm>
          <a:prstGeom prst="rect">
            <a:avLst/>
          </a:prstGeom>
          <a:noFill/>
        </p:spPr>
        <p:txBody>
          <a:bodyPr wrap="square" rtlCol="0">
            <a:spAutoFit/>
          </a:bodyPr>
          <a:lstStyle/>
          <a:p>
            <a:pPr algn="just">
              <a:lnSpc>
                <a:spcPct val="130000"/>
              </a:lnSpc>
              <a:spcAft>
                <a:spcPts val="0"/>
              </a:spcAft>
            </a:pP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3</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最能统领全篇的字</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词</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，全诗都是或明或暗地围绕该字</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词</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来写，只是各有侧重，此类字</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词</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以形容词或动词为主。</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我们在判断哪个字</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词</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是“诗眼”或“词眼”时，以上三条是重要的依据。但在具体分析时，对不同词性的字</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词</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的分析思路又有所不同。</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二、分类</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句中诗眼：是诗人着力锤炼之字。相当于上面讲的“炼字”。</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篇中诗眼：是全文的心脏，是诗中思想闪光的句子。在许多近体诗，如律诗、绝句中，那些有眼之句，往往就是篇眼之所在。句眼使句子见精神，而这见精神之句又使全篇见精神</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309668839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inVertic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3132758"/>
            <a:ext cx="20002640" cy="8894743"/>
          </a:xfrm>
          <a:prstGeom prst="rect">
            <a:avLst/>
          </a:prstGeom>
          <a:noFill/>
        </p:spPr>
        <p:txBody>
          <a:bodyPr wrap="square" rtlCol="0">
            <a:spAutoFit/>
          </a:bodyPr>
          <a:lstStyle/>
          <a:p>
            <a:pPr algn="just">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三</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、鉴赏角度</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内容定位。所谓内容定位，就是指找出诗歌中最能体现作者强烈感情的词语，即找出“诗眼”。</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修辞定格。修辞的运用能够恰到好处地叙事、状物、传情。在诗词中出现频率较高的修辞手法是拟人。诗人要既“能以奴仆命风月”，又“能与花鸟共忧乐”。</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王国维</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人间词话</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风月花鸟，在诗人眼中莫不可以被人格化，因而拟人的修辞手法被广泛采用，这些妙用修辞手法的地方往往正是诗人精心铸炼的诗眼。</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词类定性。在鉴赏诗歌时要想抓住诗眼，必须特别关注诗歌里的动词，特别是具有“多重含义”的动词。原因是动词在诗歌里具有“以最小的面积，表达最大的思想”的神奇作用，在勾勒人物形象、传情达意、摹写物态方面有着独特的功能。而诗歌语言的“凝练”特点在动词的应用上也表现得最为突出</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121243774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inVertic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8"/>
          <p:cNvGrpSpPr/>
          <p:nvPr/>
        </p:nvGrpSpPr>
        <p:grpSpPr>
          <a:xfrm>
            <a:off x="2059953" y="2952868"/>
            <a:ext cx="2677891" cy="707886"/>
            <a:chOff x="2074961" y="4276948"/>
            <a:chExt cx="2677891" cy="707886"/>
          </a:xfrm>
        </p:grpSpPr>
        <p:pic>
          <p:nvPicPr>
            <p:cNvPr id="40" name="Picture 2"/>
            <p:cNvPicPr>
              <a:picLocks noChangeAspect="1" noChangeArrowheads="1"/>
            </p:cNvPicPr>
            <p:nvPr/>
          </p:nvPicPr>
          <p:blipFill>
            <a:blip r:embed="rId2"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47" name="矩形 46"/>
            <p:cNvSpPr/>
            <p:nvPr/>
          </p:nvSpPr>
          <p:spPr>
            <a:xfrm>
              <a:off x="2264972" y="4276948"/>
              <a:ext cx="2339102" cy="707886"/>
            </a:xfrm>
            <a:prstGeom prst="rect">
              <a:avLst/>
            </a:prstGeom>
          </p:spPr>
          <p:txBody>
            <a:bodyPr wrap="none">
              <a:spAutoFit/>
            </a:bodyPr>
            <a:lstStyle/>
            <a:p>
              <a:r>
                <a:rPr lang="zh-CN" altLang="en-US" sz="4000" spc="200" dirty="0">
                  <a:solidFill>
                    <a:schemeClr val="bg1"/>
                  </a:solidFill>
                  <a:latin typeface="微软雅黑" pitchFamily="34" charset="-122"/>
                  <a:ea typeface="微软雅黑" pitchFamily="34" charset="-122"/>
                </a:rPr>
                <a:t>考点精讲</a:t>
              </a:r>
            </a:p>
          </p:txBody>
        </p:sp>
      </p:grpSp>
      <p:sp>
        <p:nvSpPr>
          <p:cNvPr id="69" name="TextBox 68"/>
          <p:cNvSpPr txBox="1"/>
          <p:nvPr/>
        </p:nvSpPr>
        <p:spPr>
          <a:xfrm>
            <a:off x="1951762" y="3803630"/>
            <a:ext cx="20002640" cy="4093428"/>
          </a:xfrm>
          <a:prstGeom prst="rect">
            <a:avLst/>
          </a:prstGeom>
          <a:noFill/>
        </p:spPr>
        <p:txBody>
          <a:bodyPr wrap="square" rtlCol="0">
            <a:spAutoFit/>
          </a:bodyPr>
          <a:lstStyle/>
          <a:p>
            <a:pPr algn="just">
              <a:lnSpc>
                <a:spcPct val="130000"/>
              </a:lnSpc>
              <a:spcAft>
                <a:spcPts val="0"/>
              </a:spcAft>
            </a:pPr>
            <a:r>
              <a:rPr lang="zh-CN" altLang="en-US" sz="4000" b="1" kern="100" dirty="0">
                <a:solidFill>
                  <a:srgbClr val="EF8340"/>
                </a:solidFill>
                <a:latin typeface="微软雅黑" pitchFamily="34" charset="-122"/>
                <a:ea typeface="微软雅黑" pitchFamily="34" charset="-122"/>
                <a:cs typeface="Courier New" panose="02070309020205020404" pitchFamily="49" charset="0"/>
              </a:rPr>
              <a:t>考点一　读懂诗歌</a:t>
            </a:r>
          </a:p>
          <a:p>
            <a:pPr indent="1071563" algn="just">
              <a:lnSpc>
                <a:spcPct val="130000"/>
              </a:lnSpc>
              <a:spcAft>
                <a:spcPts val="0"/>
              </a:spcAft>
            </a:pPr>
            <a:r>
              <a:rPr lang="zh-CN" altLang="en-US" sz="4000" b="1"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角度</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一　读懂诗歌的题目</a:t>
            </a:r>
          </a:p>
          <a:p>
            <a:pPr indent="1071563"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标题是诗歌内容的重要载体。有的标题概括了诗歌的内容，有的提示了诗歌的线索，有的奠定了诗歌的感情基调，有的点明了诗歌的时间、地点、对象、事件、主旨等。总之，标题是我们理解诗歌的重要切入点。</a:t>
            </a:r>
          </a:p>
        </p:txBody>
      </p:sp>
    </p:spTree>
    <p:extLst>
      <p:ext uri="{BB962C8B-B14F-4D97-AF65-F5344CB8AC3E}">
        <p14:creationId xmlns:p14="http://schemas.microsoft.com/office/powerpoint/2010/main" xmlns="" val="125608074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3132758"/>
            <a:ext cx="20002640" cy="8894743"/>
          </a:xfrm>
          <a:prstGeom prst="rect">
            <a:avLst/>
          </a:prstGeom>
          <a:noFill/>
        </p:spPr>
        <p:txBody>
          <a:bodyPr wrap="square" rtlCol="0">
            <a:spAutoFit/>
          </a:bodyPr>
          <a:lstStyle/>
          <a:p>
            <a:pPr algn="just">
              <a:lnSpc>
                <a:spcPct val="130000"/>
              </a:lnSpc>
              <a:spcAft>
                <a:spcPts val="0"/>
              </a:spcAft>
            </a:pP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4</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活用定类。中国古代诗人为了某种需要，常常改变诗词中形容词的词性，这些地方，往往就是一首诗的“诗眼”或一首词的“词眼”所在</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algn="just">
              <a:lnSpc>
                <a:spcPct val="130000"/>
              </a:lnSpc>
              <a:spcAft>
                <a:spcPts val="0"/>
              </a:spcAft>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rgbClr val="EF8340"/>
                </a:solidFill>
                <a:latin typeface="微软雅黑" pitchFamily="34" charset="-122"/>
                <a:ea typeface="微软雅黑" pitchFamily="34" charset="-122"/>
                <a:cs typeface="Courier New" panose="02070309020205020404" pitchFamily="49" charset="0"/>
              </a:rPr>
              <a:t>4.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阅读下面这首唐诗，然后回答问题。</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塞下曲四首</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其一</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常　建</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玉帛朝回望帝乡，乌孙归去不称王。</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天涯静处无征战，兵气销为日月光。</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这首诗的“诗眼”是什么？请结合诗歌内容，简要说明判断的依据。</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(5</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________________________________________________________________________</a:t>
            </a:r>
          </a:p>
          <a:p>
            <a:pPr algn="just">
              <a:lnSpc>
                <a:spcPct val="130000"/>
              </a:lnSpc>
              <a:spcAft>
                <a:spcPts val="0"/>
              </a:spcAft>
            </a:pP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________________________________________________________________________</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44521278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inVertic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91555" y="2988743"/>
            <a:ext cx="19835720" cy="836450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91555" y="2987785"/>
            <a:ext cx="19931202" cy="6503896"/>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诗眼是“静”。本诗立足于民族和睦的高度，讴歌了化干戈为玉帛的和平友好的主题。在前两句生动概括了西汉朝廷与乌孙民族友好交往的史实后，第三句描绘玉门关外的茫茫大漠，那里曾是积骸成阵的兵争要冲，如今却享有和平宁静的生活。这是把今日的和平与昔日的战乱做明暗交织的两面关锁的写法，于无字处皆有深意，因此说“静”是本诗的“诗眼”。</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综观全诗，“天涯静”是各民族人民的共同追求，“乌孙归去不称王”表明民族关系已经被妥善处理，边疆各族可以和睦共处。“静”字最能传神地表现人们的这种愿望和追求。</a:t>
            </a:r>
          </a:p>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读懂诗歌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乌孙使者执玉帛</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表示臣服</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朝觐汉朝后，乌孙王取消王号，对汉称臣。边远地方停息了战争，战争的烟尘消散了，到处充满日月的清辉。</a:t>
            </a:r>
          </a:p>
        </p:txBody>
      </p:sp>
    </p:spTree>
    <p:extLst>
      <p:ext uri="{BB962C8B-B14F-4D97-AF65-F5344CB8AC3E}">
        <p14:creationId xmlns:p14="http://schemas.microsoft.com/office/powerpoint/2010/main" xmlns="" val="120545841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800000" cy="5693866"/>
          </a:xfrm>
          <a:prstGeom prst="rect">
            <a:avLst/>
          </a:prstGeom>
          <a:noFill/>
        </p:spPr>
        <p:txBody>
          <a:bodyPr wrap="square" rtlCol="0">
            <a:spAutoFit/>
          </a:bodyPr>
          <a:lstStyle/>
          <a:p>
            <a:pPr algn="ctr">
              <a:lnSpc>
                <a:spcPct val="130000"/>
              </a:lnSpc>
            </a:pPr>
            <a:r>
              <a:rPr lang="en-US" altLang="zh-CN" sz="4000" b="1" dirty="0" smtClean="0">
                <a:solidFill>
                  <a:schemeClr val="tx1">
                    <a:lumMod val="50000"/>
                    <a:lumOff val="50000"/>
                  </a:schemeClr>
                </a:solidFill>
                <a:latin typeface="微软雅黑" pitchFamily="34" charset="-122"/>
                <a:ea typeface="微软雅黑" pitchFamily="34" charset="-122"/>
              </a:rPr>
              <a:t>【</a:t>
            </a:r>
            <a:r>
              <a:rPr lang="zh-CN" altLang="en-US" sz="4000" b="1" dirty="0" smtClean="0">
                <a:solidFill>
                  <a:schemeClr val="tx1">
                    <a:lumMod val="50000"/>
                    <a:lumOff val="50000"/>
                  </a:schemeClr>
                </a:solidFill>
                <a:latin typeface="微软雅黑" pitchFamily="34" charset="-122"/>
                <a:ea typeface="微软雅黑" pitchFamily="34" charset="-122"/>
              </a:rPr>
              <a:t>类</a:t>
            </a:r>
            <a:r>
              <a:rPr lang="zh-CN" altLang="en-US" sz="4000" b="1" dirty="0">
                <a:solidFill>
                  <a:schemeClr val="tx1">
                    <a:lumMod val="50000"/>
                    <a:lumOff val="50000"/>
                  </a:schemeClr>
                </a:solidFill>
                <a:latin typeface="微软雅黑" pitchFamily="34" charset="-122"/>
                <a:ea typeface="微软雅黑" pitchFamily="34" charset="-122"/>
              </a:rPr>
              <a:t>题指</a:t>
            </a:r>
            <a:r>
              <a:rPr lang="zh-CN" altLang="en-US" sz="4000" b="1" dirty="0" smtClean="0">
                <a:solidFill>
                  <a:schemeClr val="tx1">
                    <a:lumMod val="50000"/>
                    <a:lumOff val="50000"/>
                  </a:schemeClr>
                </a:solidFill>
                <a:latin typeface="微软雅黑" pitchFamily="34" charset="-122"/>
                <a:ea typeface="微软雅黑" pitchFamily="34" charset="-122"/>
              </a:rPr>
              <a:t>津</a:t>
            </a:r>
            <a:r>
              <a:rPr lang="en-US" altLang="zh-CN" sz="4000" b="1" dirty="0" smtClean="0">
                <a:solidFill>
                  <a:schemeClr val="tx1">
                    <a:lumMod val="50000"/>
                    <a:lumOff val="50000"/>
                  </a:schemeClr>
                </a:solidFill>
                <a:latin typeface="微软雅黑" pitchFamily="34" charset="-122"/>
                <a:ea typeface="微软雅黑" pitchFamily="34" charset="-122"/>
              </a:rPr>
              <a:t>】</a:t>
            </a:r>
            <a:endParaRPr lang="zh-CN" altLang="en-US" sz="4000" b="1" dirty="0">
              <a:solidFill>
                <a:schemeClr val="tx1">
                  <a:lumMod val="50000"/>
                  <a:lumOff val="50000"/>
                </a:schemeClr>
              </a:solidFill>
              <a:latin typeface="微软雅黑" pitchFamily="34" charset="-122"/>
              <a:ea typeface="微软雅黑" pitchFamily="34" charset="-122"/>
            </a:endParaRP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设问方式</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 </a:t>
            </a:r>
            <a:r>
              <a:rPr lang="zh-CN" altLang="en-US" sz="4000" dirty="0">
                <a:solidFill>
                  <a:schemeClr val="tx1">
                    <a:lumMod val="50000"/>
                    <a:lumOff val="50000"/>
                  </a:schemeClr>
                </a:solidFill>
                <a:latin typeface="微软雅黑" pitchFamily="34" charset="-122"/>
                <a:ea typeface="微软雅黑" pitchFamily="34" charset="-122"/>
              </a:rPr>
              <a:t>这首诗的“诗眼”是什么？请做简要分析。</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 </a:t>
            </a:r>
            <a:r>
              <a:rPr lang="zh-CN" altLang="en-US" sz="4000" dirty="0">
                <a:solidFill>
                  <a:schemeClr val="tx1">
                    <a:lumMod val="50000"/>
                    <a:lumOff val="50000"/>
                  </a:schemeClr>
                </a:solidFill>
                <a:latin typeface="微软雅黑" pitchFamily="34" charset="-122"/>
                <a:ea typeface="微软雅黑" pitchFamily="34" charset="-122"/>
              </a:rPr>
              <a:t>有人说，本诗“诗眼”是某某字，你同意这个说法吗？为什么？请结合诗歌内容分析。</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3. </a:t>
            </a:r>
            <a:r>
              <a:rPr lang="zh-CN" altLang="en-US" sz="4000" dirty="0">
                <a:solidFill>
                  <a:schemeClr val="tx1">
                    <a:lumMod val="50000"/>
                    <a:lumOff val="50000"/>
                  </a:schemeClr>
                </a:solidFill>
                <a:latin typeface="微软雅黑" pitchFamily="34" charset="-122"/>
                <a:ea typeface="微软雅黑" pitchFamily="34" charset="-122"/>
              </a:rPr>
              <a:t>找出全诗的“诗眼”，请简要分析其妙处。</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4. </a:t>
            </a:r>
            <a:r>
              <a:rPr lang="zh-CN" altLang="en-US" sz="4000" dirty="0">
                <a:solidFill>
                  <a:schemeClr val="tx1">
                    <a:lumMod val="50000"/>
                    <a:lumOff val="50000"/>
                  </a:schemeClr>
                </a:solidFill>
                <a:latin typeface="微软雅黑" pitchFamily="34" charset="-122"/>
                <a:ea typeface="微软雅黑" pitchFamily="34" charset="-122"/>
              </a:rPr>
              <a:t>本诗是怎样以某某字</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词</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统摄全篇或贯穿全篇的？请结合全诗</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词</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进行简要赏析。</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5. </a:t>
            </a:r>
            <a:r>
              <a:rPr lang="zh-CN" altLang="en-US" sz="4000" dirty="0">
                <a:solidFill>
                  <a:schemeClr val="tx1">
                    <a:lumMod val="50000"/>
                    <a:lumOff val="50000"/>
                  </a:schemeClr>
                </a:solidFill>
                <a:latin typeface="微软雅黑" pitchFamily="34" charset="-122"/>
                <a:ea typeface="微软雅黑" pitchFamily="34" charset="-122"/>
              </a:rPr>
              <a:t>全诗围绕某字</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词</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展开，请结合全诗</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词</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分析</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10015969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800000" cy="5693866"/>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答题步骤</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 </a:t>
            </a:r>
            <a:r>
              <a:rPr lang="zh-CN" altLang="en-US" sz="4000" dirty="0">
                <a:solidFill>
                  <a:schemeClr val="tx1">
                    <a:lumMod val="50000"/>
                    <a:lumOff val="50000"/>
                  </a:schemeClr>
                </a:solidFill>
                <a:latin typeface="微软雅黑" pitchFamily="34" charset="-122"/>
                <a:ea typeface="微软雅黑" pitchFamily="34" charset="-122"/>
              </a:rPr>
              <a:t>审清题干要求，确定答题步骤。</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 </a:t>
            </a:r>
            <a:r>
              <a:rPr lang="zh-CN" altLang="en-US" sz="4000" dirty="0">
                <a:solidFill>
                  <a:schemeClr val="tx1">
                    <a:lumMod val="50000"/>
                    <a:lumOff val="50000"/>
                  </a:schemeClr>
                </a:solidFill>
                <a:latin typeface="微软雅黑" pitchFamily="34" charset="-122"/>
                <a:ea typeface="微软雅黑" pitchFamily="34" charset="-122"/>
              </a:rPr>
              <a:t>点明哪一诗</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词</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句在全诗</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词</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中是关键</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如果试题已经点明，这一步骤可以省略</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步骤</a:t>
            </a:r>
            <a:r>
              <a:rPr lang="en-US" altLang="zh-CN" sz="4000" dirty="0">
                <a:solidFill>
                  <a:schemeClr val="tx1">
                    <a:lumMod val="50000"/>
                    <a:lumOff val="50000"/>
                  </a:schemeClr>
                </a:solidFill>
                <a:latin typeface="微软雅黑" pitchFamily="34" charset="-122"/>
                <a:ea typeface="微软雅黑" pitchFamily="34" charset="-122"/>
              </a:rPr>
              <a:t>1)</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3. </a:t>
            </a:r>
            <a:r>
              <a:rPr lang="zh-CN" altLang="en-US" sz="4000" dirty="0">
                <a:solidFill>
                  <a:schemeClr val="tx1">
                    <a:lumMod val="50000"/>
                    <a:lumOff val="50000"/>
                  </a:schemeClr>
                </a:solidFill>
                <a:latin typeface="微软雅黑" pitchFamily="34" charset="-122"/>
                <a:ea typeface="微软雅黑" pitchFamily="34" charset="-122"/>
              </a:rPr>
              <a:t>简要分析诗</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词</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句在全诗</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词</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结构上、在突出诗</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词</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的主题或在表达诗</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词</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人的情感上所起的作用。</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步骤</a:t>
            </a:r>
            <a:r>
              <a:rPr lang="en-US" altLang="zh-CN" sz="4000" dirty="0">
                <a:solidFill>
                  <a:schemeClr val="tx1">
                    <a:lumMod val="50000"/>
                    <a:lumOff val="50000"/>
                  </a:schemeClr>
                </a:solidFill>
                <a:latin typeface="微软雅黑" pitchFamily="34" charset="-122"/>
                <a:ea typeface="微软雅黑" pitchFamily="34" charset="-122"/>
              </a:rPr>
              <a:t>2)</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4. </a:t>
            </a:r>
            <a:r>
              <a:rPr lang="zh-CN" altLang="en-US" sz="4000" dirty="0">
                <a:solidFill>
                  <a:schemeClr val="tx1">
                    <a:lumMod val="50000"/>
                    <a:lumOff val="50000"/>
                  </a:schemeClr>
                </a:solidFill>
                <a:latin typeface="微软雅黑" pitchFamily="34" charset="-122"/>
                <a:ea typeface="微软雅黑" pitchFamily="34" charset="-122"/>
              </a:rPr>
              <a:t>抒发或表达了作者的什么情感。</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步骤</a:t>
            </a:r>
            <a:r>
              <a:rPr lang="en-US" altLang="zh-CN" sz="4000" dirty="0">
                <a:solidFill>
                  <a:schemeClr val="tx1">
                    <a:lumMod val="50000"/>
                    <a:lumOff val="50000"/>
                  </a:schemeClr>
                </a:solidFill>
                <a:latin typeface="微软雅黑" pitchFamily="34" charset="-122"/>
                <a:ea typeface="微软雅黑" pitchFamily="34" charset="-122"/>
              </a:rPr>
              <a:t>3)</a:t>
            </a:r>
          </a:p>
        </p:txBody>
      </p:sp>
    </p:spTree>
    <p:extLst>
      <p:ext uri="{BB962C8B-B14F-4D97-AF65-F5344CB8AC3E}">
        <p14:creationId xmlns:p14="http://schemas.microsoft.com/office/powerpoint/2010/main" xmlns="" val="340330190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800000" cy="6494085"/>
          </a:xfrm>
          <a:prstGeom prst="rect">
            <a:avLst/>
          </a:prstGeom>
          <a:noFill/>
        </p:spPr>
        <p:txBody>
          <a:bodyPr wrap="square" rtlCol="0">
            <a:spAutoFit/>
          </a:bodyPr>
          <a:lstStyle/>
          <a:p>
            <a:pPr>
              <a:lnSpc>
                <a:spcPct val="130000"/>
              </a:lnSpc>
            </a:pPr>
            <a:r>
              <a:rPr lang="zh-CN" altLang="en-US" sz="4000" b="1" dirty="0" smtClean="0">
                <a:solidFill>
                  <a:srgbClr val="EF8340"/>
                </a:solidFill>
                <a:latin typeface="微软雅黑" pitchFamily="34" charset="-122"/>
                <a:ea typeface="微软雅黑" pitchFamily="34" charset="-122"/>
              </a:rPr>
              <a:t>例</a:t>
            </a:r>
            <a:r>
              <a:rPr lang="en-US" altLang="zh-CN" sz="4000" b="1" dirty="0" smtClean="0">
                <a:solidFill>
                  <a:srgbClr val="EF8340"/>
                </a:solidFill>
                <a:latin typeface="微软雅黑" pitchFamily="34" charset="-122"/>
                <a:ea typeface="微软雅黑" pitchFamily="34" charset="-122"/>
              </a:rPr>
              <a:t>2  </a:t>
            </a:r>
            <a:r>
              <a:rPr lang="zh-CN" altLang="en-US" sz="4000" dirty="0" smtClean="0">
                <a:solidFill>
                  <a:schemeClr val="tx1">
                    <a:lumMod val="50000"/>
                    <a:lumOff val="50000"/>
                  </a:schemeClr>
                </a:solidFill>
                <a:latin typeface="微软雅黑" pitchFamily="34" charset="-122"/>
                <a:ea typeface="微软雅黑" pitchFamily="34" charset="-122"/>
              </a:rPr>
              <a:t>阅读</a:t>
            </a:r>
            <a:r>
              <a:rPr lang="zh-CN" altLang="en-US" sz="4000" dirty="0">
                <a:solidFill>
                  <a:schemeClr val="tx1">
                    <a:lumMod val="50000"/>
                    <a:lumOff val="50000"/>
                  </a:schemeClr>
                </a:solidFill>
                <a:latin typeface="微软雅黑" pitchFamily="34" charset="-122"/>
                <a:ea typeface="微软雅黑" pitchFamily="34" charset="-122"/>
              </a:rPr>
              <a:t>下面这首唐诗，然后回答问题。</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望蓟门</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祖　咏</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燕台一去客心惊，笳鼓喧喧汉将营。</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万里寒光生积雪，三边曙色动危旌。</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沙场烽火连胡月，海畔云山拥蓟城。</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少小虽非投笔吏，论功还欲请长缨。</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诗歌开篇写客心之“惊”，这个“惊”字是贯穿全诗的吗？请谈谈你的理解</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347780199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800000" cy="6416115"/>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思维轨迹</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题干一共两问，第一问需要表明观点，第二问需要回答理由。回答理由时需要注意“诗歌开篇”几个字，需要答出结构上的作用：统领全文，为全文奠定的感情基调。“贯穿全诗”的意思为全诗是如何体现“惊”的。</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参考答案</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全诗以“惊”为线索，以“惊”为基调。</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步骤</a:t>
            </a:r>
            <a:r>
              <a:rPr lang="en-US" altLang="zh-CN" sz="4000" dirty="0">
                <a:solidFill>
                  <a:schemeClr val="tx1">
                    <a:lumMod val="50000"/>
                    <a:lumOff val="50000"/>
                  </a:schemeClr>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第一句写诗人初至燕台时心为之“惊”，第二句写其为边塞重镇及汉将军营整肃而惊，第三句写其为边塞苦寒而惊，第四句写其为猎猎军旗而惊。颈联写诗人因汉军进攻时意气昂扬，汉军守备时岿然不动而惊。最后两句写诗人因为“惊”而雄心勃发，意欲立功边疆，以酬平生之志。</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步骤</a:t>
            </a:r>
            <a:r>
              <a:rPr lang="en-US" altLang="zh-CN" sz="4000" dirty="0">
                <a:solidFill>
                  <a:schemeClr val="tx1">
                    <a:lumMod val="50000"/>
                    <a:lumOff val="50000"/>
                  </a:schemeClr>
                </a:solidFill>
                <a:latin typeface="微软雅黑" pitchFamily="34" charset="-122"/>
                <a:ea typeface="微软雅黑" pitchFamily="34" charset="-122"/>
              </a:rPr>
              <a:t>2)</a:t>
            </a:r>
            <a:r>
              <a:rPr lang="zh-CN" altLang="en-US" sz="4000" dirty="0">
                <a:solidFill>
                  <a:schemeClr val="tx1">
                    <a:lumMod val="50000"/>
                    <a:lumOff val="50000"/>
                  </a:schemeClr>
                </a:solidFill>
                <a:latin typeface="微软雅黑" pitchFamily="34" charset="-122"/>
                <a:ea typeface="微软雅黑" pitchFamily="34" charset="-122"/>
              </a:rPr>
              <a:t>全诗以“惊”展现了诗人的心灵震撼。</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步骤</a:t>
            </a:r>
            <a:r>
              <a:rPr lang="en-US" altLang="zh-CN" sz="4000" dirty="0">
                <a:solidFill>
                  <a:schemeClr val="tx1">
                    <a:lumMod val="50000"/>
                    <a:lumOff val="50000"/>
                  </a:schemeClr>
                </a:solidFill>
                <a:latin typeface="微软雅黑" pitchFamily="34" charset="-122"/>
                <a:ea typeface="微软雅黑" pitchFamily="34" charset="-122"/>
              </a:rPr>
              <a:t>3)</a:t>
            </a:r>
          </a:p>
        </p:txBody>
      </p:sp>
    </p:spTree>
    <p:extLst>
      <p:ext uri="{BB962C8B-B14F-4D97-AF65-F5344CB8AC3E}">
        <p14:creationId xmlns:p14="http://schemas.microsoft.com/office/powerpoint/2010/main" xmlns="" val="106248794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800000" cy="6494085"/>
          </a:xfrm>
          <a:prstGeom prst="rect">
            <a:avLst/>
          </a:prstGeom>
          <a:noFill/>
        </p:spPr>
        <p:txBody>
          <a:bodyPr wrap="square" rtlCol="0">
            <a:spAutoFit/>
          </a:bodyPr>
          <a:lstStyle/>
          <a:p>
            <a:pPr>
              <a:lnSpc>
                <a:spcPct val="130000"/>
              </a:lnSpc>
            </a:pPr>
            <a:r>
              <a:rPr lang="en-US" altLang="zh-CN" sz="4000" b="1" dirty="0">
                <a:solidFill>
                  <a:schemeClr val="tx1">
                    <a:lumMod val="50000"/>
                    <a:lumOff val="50000"/>
                  </a:schemeClr>
                </a:solidFill>
                <a:latin typeface="微软雅黑" pitchFamily="34" charset="-122"/>
                <a:ea typeface="微软雅黑" pitchFamily="34" charset="-122"/>
              </a:rPr>
              <a:t>【</a:t>
            </a:r>
            <a:r>
              <a:rPr lang="zh-CN" altLang="en-US" sz="4000" b="1" dirty="0">
                <a:solidFill>
                  <a:schemeClr val="tx1">
                    <a:lumMod val="50000"/>
                    <a:lumOff val="50000"/>
                  </a:schemeClr>
                </a:solidFill>
                <a:latin typeface="微软雅黑" pitchFamily="34" charset="-122"/>
                <a:ea typeface="微软雅黑" pitchFamily="34" charset="-122"/>
              </a:rPr>
              <a:t>针对训练</a:t>
            </a:r>
            <a:r>
              <a:rPr lang="en-US" altLang="zh-CN" sz="4000" b="1"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smtClean="0">
                <a:solidFill>
                  <a:srgbClr val="EF8340"/>
                </a:solidFill>
                <a:latin typeface="微软雅黑" pitchFamily="34" charset="-122"/>
                <a:ea typeface="微软雅黑" pitchFamily="34" charset="-122"/>
              </a:rPr>
              <a:t>5</a:t>
            </a:r>
            <a:r>
              <a:rPr lang="en-US" altLang="zh-CN" sz="4000" dirty="0">
                <a:solidFill>
                  <a:srgbClr val="EF8340"/>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阅读下面这首唐诗，回答问题。</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送魏二</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王昌龄</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醉别江楼橘柚香，江风引雨入舟凉。</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忆君遥在潇湘月，愁听清猿梦里长。</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有人说诗里的“凉”字是诗眼，试赏析。</a:t>
            </a:r>
            <a:r>
              <a:rPr lang="en-US" altLang="zh-CN" sz="4000" dirty="0">
                <a:solidFill>
                  <a:schemeClr val="tx1">
                    <a:lumMod val="50000"/>
                    <a:lumOff val="50000"/>
                  </a:schemeClr>
                </a:solidFill>
                <a:latin typeface="微软雅黑" pitchFamily="34" charset="-122"/>
                <a:ea typeface="微软雅黑" pitchFamily="34" charset="-122"/>
              </a:rPr>
              <a:t>(6</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p:txBody>
      </p:sp>
    </p:spTree>
    <p:extLst>
      <p:ext uri="{BB962C8B-B14F-4D97-AF65-F5344CB8AC3E}">
        <p14:creationId xmlns:p14="http://schemas.microsoft.com/office/powerpoint/2010/main" xmlns="" val="44579705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2091555" y="3060750"/>
            <a:ext cx="19835720" cy="829249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043814" y="3057568"/>
            <a:ext cx="19931202" cy="6503896"/>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凉”字写出了江风夹杂着雨水吹入船中给人的感觉</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或写出了秋风、秋雨给人的真实感觉</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步骤</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同时也是全诗中凄凉氛围、情感的反映，该字将情景融合在了一起。</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步骤</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3)</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所以“凉”字是诗眼。</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解答此类试题可从以下几个方面入手：①结合具体语言环境，分析诗眼在句中的含义；②将诗眼延伸至全诗，分析诗眼与全诗的关系。</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读懂诗歌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在飘散着橘柚的香气的高楼上设宴，为朋友送别，江风引来江雨，我感到夜凉后送友人上船。我好像看到了友人远在潇湘，在孤月高照之下，难以成眠，即使他暂时入梦，两岸猿啼也会一声一声闯入梦境，令他睡不安稳，在梦中也摆脱不了愁绪。</a:t>
            </a:r>
          </a:p>
        </p:txBody>
      </p:sp>
    </p:spTree>
    <p:extLst>
      <p:ext uri="{BB962C8B-B14F-4D97-AF65-F5344CB8AC3E}">
        <p14:creationId xmlns:p14="http://schemas.microsoft.com/office/powerpoint/2010/main" xmlns="" val="69054438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800000" cy="8094524"/>
          </a:xfrm>
          <a:prstGeom prst="rect">
            <a:avLst/>
          </a:prstGeom>
          <a:noFill/>
        </p:spPr>
        <p:txBody>
          <a:bodyPr wrap="square" rtlCol="0">
            <a:spAutoFit/>
          </a:bodyPr>
          <a:lstStyle/>
          <a:p>
            <a:pPr>
              <a:lnSpc>
                <a:spcPct val="130000"/>
              </a:lnSpc>
            </a:pPr>
            <a:r>
              <a:rPr lang="en-US" altLang="zh-CN" sz="4000" dirty="0" smtClean="0">
                <a:solidFill>
                  <a:srgbClr val="EF8340"/>
                </a:solidFill>
                <a:latin typeface="微软雅黑" pitchFamily="34" charset="-122"/>
                <a:ea typeface="微软雅黑" pitchFamily="34" charset="-122"/>
              </a:rPr>
              <a:t>6. </a:t>
            </a:r>
            <a:r>
              <a:rPr lang="zh-CN" altLang="en-US" sz="4000" dirty="0" smtClean="0">
                <a:solidFill>
                  <a:schemeClr val="tx1">
                    <a:lumMod val="50000"/>
                    <a:lumOff val="50000"/>
                  </a:schemeClr>
                </a:solidFill>
                <a:latin typeface="微软雅黑" pitchFamily="34" charset="-122"/>
                <a:ea typeface="微软雅黑" pitchFamily="34" charset="-122"/>
              </a:rPr>
              <a:t>阅读</a:t>
            </a:r>
            <a:r>
              <a:rPr lang="zh-CN" altLang="en-US" sz="4000" dirty="0">
                <a:solidFill>
                  <a:schemeClr val="tx1">
                    <a:lumMod val="50000"/>
                    <a:lumOff val="50000"/>
                  </a:schemeClr>
                </a:solidFill>
                <a:latin typeface="微软雅黑" pitchFamily="34" charset="-122"/>
                <a:ea typeface="微软雅黑" pitchFamily="34" charset="-122"/>
              </a:rPr>
              <a:t>下面这首金诗，然后回答问题。</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日暮倚杖水边</a:t>
            </a:r>
            <a:r>
              <a:rPr lang="en-US" altLang="zh-CN" sz="4000" baseline="30000" dirty="0">
                <a:solidFill>
                  <a:schemeClr val="tx1">
                    <a:lumMod val="50000"/>
                    <a:lumOff val="50000"/>
                  </a:schemeClr>
                </a:solidFill>
                <a:latin typeface="微软雅黑" pitchFamily="34" charset="-122"/>
                <a:ea typeface="微软雅黑" pitchFamily="34" charset="-122"/>
              </a:rPr>
              <a:t>[</a:t>
            </a:r>
            <a:r>
              <a:rPr lang="zh-CN" altLang="en-US" sz="4000" baseline="30000" dirty="0">
                <a:solidFill>
                  <a:schemeClr val="tx1">
                    <a:lumMod val="50000"/>
                    <a:lumOff val="50000"/>
                  </a:schemeClr>
                </a:solidFill>
                <a:latin typeface="微软雅黑" pitchFamily="34" charset="-122"/>
                <a:ea typeface="微软雅黑" pitchFamily="34" charset="-122"/>
              </a:rPr>
              <a:t>注</a:t>
            </a:r>
            <a:r>
              <a:rPr lang="en-US" altLang="zh-CN" sz="4000" baseline="30000" dirty="0">
                <a:solidFill>
                  <a:schemeClr val="tx1">
                    <a:lumMod val="50000"/>
                    <a:lumOff val="50000"/>
                  </a:schemeClr>
                </a:solidFill>
                <a:latin typeface="微软雅黑" pitchFamily="34" charset="-122"/>
                <a:ea typeface="微软雅黑" pitchFamily="34" charset="-122"/>
              </a:rPr>
              <a:t>]</a:t>
            </a:r>
          </a:p>
          <a:p>
            <a:pPr algn="ctr">
              <a:lnSpc>
                <a:spcPct val="130000"/>
              </a:lnSpc>
            </a:pP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王　寂</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水国西风小摇落，撩人羁绪乱如丝。</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大夫泽畔行吟处，司马江头送别时。</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尔辈何伤吾道在，此心惟有彼苍知。</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苍颜华发今如许，便挂衣冠已是迟。</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注</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此诗为王寂被贬官至河南蔡州时所作。</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指出“羁绪”在全诗中的具体内容。</a:t>
            </a:r>
            <a:r>
              <a:rPr lang="en-US" altLang="zh-CN" sz="4000" dirty="0">
                <a:solidFill>
                  <a:schemeClr val="tx1">
                    <a:lumMod val="50000"/>
                    <a:lumOff val="50000"/>
                  </a:schemeClr>
                </a:solidFill>
                <a:latin typeface="微软雅黑" pitchFamily="34" charset="-122"/>
                <a:ea typeface="微软雅黑" pitchFamily="34" charset="-122"/>
              </a:rPr>
              <a:t>(6</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p:txBody>
      </p:sp>
    </p:spTree>
    <p:extLst>
      <p:ext uri="{BB962C8B-B14F-4D97-AF65-F5344CB8AC3E}">
        <p14:creationId xmlns:p14="http://schemas.microsoft.com/office/powerpoint/2010/main" xmlns="" val="307471264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2091555" y="3060750"/>
            <a:ext cx="19835720" cy="829249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043814" y="3057568"/>
            <a:ext cx="19931202" cy="5853910"/>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诗歌以“羁绪”领起全篇。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步骤</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首联写出漂泊的旅思，颔联写到谪官的愁思，颈联写到秉道直行的信念和内心不被理解的苦闷，尾联抒发对年华易逝的伤感、对宦海浮沉的厌倦。</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步骤</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诗歌触景生情，以“羁绪”为线索抒发了诗人的纷乱愁思。</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步骤</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3)</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首联点明地点、时令和心绪。“水国”指的是蔡州。望着在秋风中回旋、挣扎，最后还要落地化作尘泥的黄叶，诗人联想到自己的身世和命运，怎能不思潮如涌，心乱如麻呢？以下六句是作者蓄积心底已久的愁思怨意的总爆发，每一联又单独表达一层意思：颔联以屈原和白居易自况；颈联是愤恨情绪的直接流露，包含了对小人的轻蔑、对自己人格品德的自信；尾联袒露了作者在前途渺茫、申冤无望的事实面前暗悔当初的低沉心情</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191310577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9" name="表格 8"/>
          <p:cNvGraphicFramePr>
            <a:graphicFrameLocks noGrp="1"/>
          </p:cNvGraphicFramePr>
          <p:nvPr>
            <p:extLst>
              <p:ext uri="{D42A27DB-BD31-4B8C-83A1-F6EECF244321}">
                <p14:modId xmlns:p14="http://schemas.microsoft.com/office/powerpoint/2010/main" xmlns="" val="3482666254"/>
              </p:ext>
            </p:extLst>
          </p:nvPr>
        </p:nvGraphicFramePr>
        <p:xfrm>
          <a:off x="2023200" y="3204766"/>
          <a:ext cx="19800000" cy="7920882"/>
        </p:xfrm>
        <a:graphic>
          <a:graphicData uri="http://schemas.openxmlformats.org/drawingml/2006/table">
            <a:tbl>
              <a:tblPr>
                <a:tableStyleId>{5C22544A-7EE6-4342-B048-85BDC9FD1C3A}</a:tableStyleId>
              </a:tblPr>
              <a:tblGrid>
                <a:gridCol w="3946729"/>
                <a:gridCol w="3473894"/>
                <a:gridCol w="12379377"/>
              </a:tblGrid>
              <a:tr h="880098">
                <a:tc>
                  <a:txBody>
                    <a:bodyPr/>
                    <a:lstStyle/>
                    <a:p>
                      <a:pPr algn="ctr">
                        <a:lnSpc>
                          <a:spcPct val="130000"/>
                        </a:lnSpc>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卷　别</a:t>
                      </a:r>
                    </a:p>
                  </a:txBody>
                  <a:tcPr marL="68580" marR="68580" marT="0" marB="0" anchor="ctr"/>
                </a:tc>
                <a:tc>
                  <a:txBody>
                    <a:bodyPr/>
                    <a:lstStyle/>
                    <a:p>
                      <a:pPr algn="ctr">
                        <a:lnSpc>
                          <a:spcPct val="130000"/>
                        </a:lnSpc>
                        <a:spcAft>
                          <a:spcPts val="0"/>
                        </a:spcAft>
                      </a:pP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诗　题</a:t>
                      </a:r>
                    </a:p>
                  </a:txBody>
                  <a:tcPr marL="68580" marR="68580" marT="0" marB="0" anchor="ctr"/>
                </a:tc>
                <a:tc>
                  <a:txBody>
                    <a:bodyPr/>
                    <a:lstStyle/>
                    <a:p>
                      <a:pPr algn="ctr">
                        <a:lnSpc>
                          <a:spcPct val="130000"/>
                        </a:lnSpc>
                        <a:spcAft>
                          <a:spcPts val="0"/>
                        </a:spcAft>
                      </a:pP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重要信息</a:t>
                      </a:r>
                    </a:p>
                  </a:txBody>
                  <a:tcPr marL="68580" marR="68580" marT="0" marB="0" anchor="ctr"/>
                </a:tc>
              </a:tr>
              <a:tr h="880098">
                <a:tc>
                  <a:txBody>
                    <a:bodyPr/>
                    <a:lstStyle/>
                    <a:p>
                      <a:pPr algn="ctr">
                        <a:lnSpc>
                          <a:spcPct val="130000"/>
                        </a:lnSpc>
                        <a:spcAft>
                          <a:spcPts val="0"/>
                        </a:spcAft>
                      </a:pP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2016</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年全国卷</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Ⅰ</a:t>
                      </a:r>
                      <a:endPar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txBody>
                  <a:tcPr marL="68580" marR="68580" marT="0" marB="0" anchor="ctr"/>
                </a:tc>
                <a:tc>
                  <a:txBody>
                    <a:bodyPr/>
                    <a:lstStyle/>
                    <a:p>
                      <a:pPr algn="l">
                        <a:lnSpc>
                          <a:spcPct val="130000"/>
                        </a:lnSpc>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金陵望汉江</a:t>
                      </a:r>
                    </a:p>
                  </a:txBody>
                  <a:tcPr marL="68580" marR="68580" marT="0" marB="0" anchor="ctr"/>
                </a:tc>
                <a:tc>
                  <a:txBody>
                    <a:bodyPr/>
                    <a:lstStyle/>
                    <a:p>
                      <a:pPr algn="l">
                        <a:lnSpc>
                          <a:spcPct val="130000"/>
                        </a:lnSpc>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①</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点明了地点</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金陵</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②</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点明了事件</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望汉江</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txBody>
                  <a:tcPr marL="68580" marR="68580" marT="0" marB="0" anchor="ctr"/>
                </a:tc>
              </a:tr>
              <a:tr h="880098">
                <a:tc>
                  <a:txBody>
                    <a:bodyPr/>
                    <a:lstStyle/>
                    <a:p>
                      <a:pPr algn="ctr">
                        <a:lnSpc>
                          <a:spcPct val="130000"/>
                        </a:lnSpc>
                        <a:spcAft>
                          <a:spcPts val="0"/>
                        </a:spcAft>
                      </a:pPr>
                      <a:r>
                        <a:rPr 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2016</a:t>
                      </a: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年全国卷</a:t>
                      </a:r>
                      <a:r>
                        <a:rPr 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Ⅲ</a:t>
                      </a:r>
                      <a:endPar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txBody>
                  <a:tcPr marL="68580" marR="68580" marT="0" marB="0" anchor="ctr"/>
                </a:tc>
                <a:tc>
                  <a:txBody>
                    <a:bodyPr/>
                    <a:lstStyle/>
                    <a:p>
                      <a:pPr algn="l">
                        <a:lnSpc>
                          <a:spcPct val="130000"/>
                        </a:lnSpc>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内宴奉诏作</a:t>
                      </a:r>
                    </a:p>
                  </a:txBody>
                  <a:tcPr marL="68580" marR="68580" marT="0" marB="0" anchor="ctr"/>
                </a:tc>
                <a:tc>
                  <a:txBody>
                    <a:bodyPr/>
                    <a:lstStyle/>
                    <a:p>
                      <a:pPr algn="l">
                        <a:lnSpc>
                          <a:spcPct val="130000"/>
                        </a:lnSpc>
                        <a:spcAft>
                          <a:spcPts val="0"/>
                        </a:spcAft>
                      </a:pP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①</a:t>
                      </a: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点明了地点</a:t>
                      </a:r>
                      <a:r>
                        <a:rPr 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内宴</a:t>
                      </a:r>
                      <a:r>
                        <a:rPr 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)②</a:t>
                      </a: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点明了写作原因</a:t>
                      </a:r>
                      <a:r>
                        <a:rPr 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奉诏</a:t>
                      </a:r>
                      <a:r>
                        <a:rPr 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txBody>
                  <a:tcPr marL="68580" marR="68580" marT="0" marB="0" anchor="ctr"/>
                </a:tc>
              </a:tr>
              <a:tr h="1760196">
                <a:tc>
                  <a:txBody>
                    <a:bodyPr/>
                    <a:lstStyle/>
                    <a:p>
                      <a:pPr algn="ctr">
                        <a:lnSpc>
                          <a:spcPct val="130000"/>
                        </a:lnSpc>
                        <a:spcAft>
                          <a:spcPts val="0"/>
                        </a:spcAft>
                      </a:pP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2015</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年全国卷</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Ⅰ</a:t>
                      </a:r>
                      <a:endPar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txBody>
                  <a:tcPr marL="68580" marR="68580" marT="0" marB="0" anchor="ctr"/>
                </a:tc>
                <a:tc>
                  <a:txBody>
                    <a:bodyPr/>
                    <a:lstStyle/>
                    <a:p>
                      <a:pPr algn="l">
                        <a:lnSpc>
                          <a:spcPct val="130000"/>
                        </a:lnSpc>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发临洮将</a:t>
                      </a:r>
                    </a:p>
                    <a:p>
                      <a:pPr algn="l">
                        <a:lnSpc>
                          <a:spcPct val="130000"/>
                        </a:lnSpc>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赴北庭留别</a:t>
                      </a:r>
                    </a:p>
                  </a:txBody>
                  <a:tcPr marL="68580" marR="68580" marT="0" marB="0" anchor="ctr"/>
                </a:tc>
                <a:tc>
                  <a:txBody>
                    <a:bodyPr/>
                    <a:lstStyle/>
                    <a:p>
                      <a:pPr algn="l">
                        <a:lnSpc>
                          <a:spcPct val="130000"/>
                        </a:lnSpc>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①</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点明了事件：</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于</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临洮发，将赴北庭。</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②</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点明了写作目的：回应其他人的关心和慰问</a:t>
                      </a:r>
                    </a:p>
                  </a:txBody>
                  <a:tcPr marL="68580" marR="68580" marT="0" marB="0" anchor="ctr"/>
                </a:tc>
              </a:tr>
              <a:tr h="880098">
                <a:tc>
                  <a:txBody>
                    <a:bodyPr/>
                    <a:lstStyle/>
                    <a:p>
                      <a:pPr algn="ctr">
                        <a:lnSpc>
                          <a:spcPct val="130000"/>
                        </a:lnSpc>
                        <a:spcAft>
                          <a:spcPts val="0"/>
                        </a:spcAft>
                      </a:pPr>
                      <a:r>
                        <a:rPr 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2015</a:t>
                      </a: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年全国卷</a:t>
                      </a:r>
                      <a:r>
                        <a:rPr 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Ⅱ</a:t>
                      </a:r>
                      <a:endPar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txBody>
                  <a:tcPr marL="68580" marR="68580" marT="0" marB="0" anchor="ctr"/>
                </a:tc>
                <a:tc>
                  <a:txBody>
                    <a:bodyPr/>
                    <a:lstStyle/>
                    <a:p>
                      <a:pPr algn="l">
                        <a:lnSpc>
                          <a:spcPct val="130000"/>
                        </a:lnSpc>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残春旅舍</a:t>
                      </a:r>
                    </a:p>
                  </a:txBody>
                  <a:tcPr marL="68580" marR="68580" marT="0" marB="0" anchor="ctr"/>
                </a:tc>
                <a:tc>
                  <a:txBody>
                    <a:bodyPr/>
                    <a:lstStyle/>
                    <a:p>
                      <a:pPr algn="l">
                        <a:lnSpc>
                          <a:spcPct val="130000"/>
                        </a:lnSpc>
                        <a:spcAft>
                          <a:spcPts val="0"/>
                        </a:spcAft>
                      </a:pP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①</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点明了季节</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残春</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②</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点明了地点</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旅舍</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txBody>
                  <a:tcPr marL="68580" marR="68580" marT="0" marB="0" anchor="ctr"/>
                </a:tc>
              </a:tr>
              <a:tr h="1760196">
                <a:tc rowSpan="2">
                  <a:txBody>
                    <a:bodyPr/>
                    <a:lstStyle/>
                    <a:p>
                      <a:pPr algn="ctr">
                        <a:lnSpc>
                          <a:spcPct val="130000"/>
                        </a:lnSpc>
                        <a:spcAft>
                          <a:spcPts val="0"/>
                        </a:spcAft>
                      </a:pPr>
                      <a:r>
                        <a:rPr 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2014</a:t>
                      </a: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年新</a:t>
                      </a:r>
                    </a:p>
                    <a:p>
                      <a:pPr algn="ctr">
                        <a:lnSpc>
                          <a:spcPct val="130000"/>
                        </a:lnSpc>
                        <a:spcAft>
                          <a:spcPts val="0"/>
                        </a:spcAft>
                      </a:pP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课标全国卷</a:t>
                      </a:r>
                      <a:r>
                        <a:rPr 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Ⅱ</a:t>
                      </a:r>
                      <a:endPar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txBody>
                  <a:tcPr marL="68580" marR="68580" marT="0" marB="0" anchor="ctr"/>
                </a:tc>
                <a:tc>
                  <a:txBody>
                    <a:bodyPr/>
                    <a:lstStyle/>
                    <a:p>
                      <a:pPr algn="l">
                        <a:lnSpc>
                          <a:spcPct val="130000"/>
                        </a:lnSpc>
                        <a:spcAft>
                          <a:spcPts val="0"/>
                        </a:spcAft>
                      </a:pP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含山店梦觉作</a:t>
                      </a:r>
                    </a:p>
                  </a:txBody>
                  <a:tcPr marL="68580" marR="68580" marT="0" marB="0" anchor="ctr"/>
                </a:tc>
                <a:tc>
                  <a:txBody>
                    <a:bodyPr/>
                    <a:lstStyle/>
                    <a:p>
                      <a:pPr algn="l">
                        <a:lnSpc>
                          <a:spcPct val="130000"/>
                        </a:lnSpc>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①</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点明了地点</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含山的店里</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②</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点明了诗人的状态</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梦觉</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)③</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点明了时间</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夜里</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txBody>
                  <a:tcPr marL="68580" marR="68580" marT="0" marB="0" anchor="ctr"/>
                </a:tc>
              </a:tr>
              <a:tr h="880098">
                <a:tc vMerge="1">
                  <a:txBody>
                    <a:bodyPr/>
                    <a:lstStyle/>
                    <a:p>
                      <a:endParaRPr lang="zh-CN" altLang="en-US"/>
                    </a:p>
                  </a:txBody>
                  <a:tcPr/>
                </a:tc>
                <a:tc>
                  <a:txBody>
                    <a:bodyPr/>
                    <a:lstStyle/>
                    <a:p>
                      <a:pPr algn="l">
                        <a:lnSpc>
                          <a:spcPct val="130000"/>
                        </a:lnSpc>
                        <a:spcAft>
                          <a:spcPts val="0"/>
                        </a:spcAft>
                      </a:pP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宿渔家</a:t>
                      </a:r>
                    </a:p>
                  </a:txBody>
                  <a:tcPr marL="68580" marR="68580" marT="0" marB="0" anchor="ctr"/>
                </a:tc>
                <a:tc>
                  <a:txBody>
                    <a:bodyPr/>
                    <a:lstStyle/>
                    <a:p>
                      <a:pPr algn="l">
                        <a:lnSpc>
                          <a:spcPct val="130000"/>
                        </a:lnSpc>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点明了事件</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宿</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和地点</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渔家</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txBody>
                  <a:tcPr marL="68580" marR="68580" marT="0" marB="0" anchor="ctr"/>
                </a:tc>
              </a:tr>
            </a:tbl>
          </a:graphicData>
        </a:graphic>
      </p:graphicFrame>
    </p:spTree>
    <p:extLst>
      <p:ext uri="{BB962C8B-B14F-4D97-AF65-F5344CB8AC3E}">
        <p14:creationId xmlns:p14="http://schemas.microsoft.com/office/powerpoint/2010/main" xmlns="" val="186017556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2091555" y="3060750"/>
            <a:ext cx="19835720" cy="829249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043814" y="3057568"/>
            <a:ext cx="19931202" cy="2973122"/>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读懂诗歌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水国秋风萧瑟，西风摇落片片黄叶，漂泊在外的我的心绪被撩拨得乱如发丝。此时的处境像是屈原在江边深情吟诵时的处境，又像是白居易江边送别时的处境。你们怎么能诋毁、中伤我坚持的道义，我的这份心思只有那苍天才知道。苍白的容颜如今又增添了些许白发，现在想辞官归隐已经太迟了</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293775856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3132758"/>
            <a:ext cx="20002640" cy="7294305"/>
          </a:xfrm>
          <a:prstGeom prst="rect">
            <a:avLst/>
          </a:prstGeom>
          <a:noFill/>
        </p:spPr>
        <p:txBody>
          <a:bodyPr wrap="square" rtlCol="0">
            <a:spAutoFit/>
          </a:bodyPr>
          <a:lstStyle/>
          <a:p>
            <a:pPr algn="just">
              <a:lnSpc>
                <a:spcPct val="130000"/>
              </a:lnSpc>
              <a:spcAft>
                <a:spcPts val="0"/>
              </a:spcAft>
            </a:pP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类型三　赏句</a:t>
            </a:r>
          </a:p>
          <a:p>
            <a:pPr algn="ctr">
              <a:lnSpc>
                <a:spcPct val="130000"/>
              </a:lnSpc>
              <a:spcAft>
                <a:spcPts val="0"/>
              </a:spcAft>
            </a:pPr>
            <a:r>
              <a:rPr lang="en-US" altLang="zh-CN" sz="4000" b="1"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知识储备</a:t>
            </a:r>
            <a:r>
              <a:rPr lang="en-US" altLang="zh-CN" sz="4000" b="1"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b="1"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赏析</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语句是与赏析字词或整首诗相并列的一种题型。这种题型综合性强、自由度大，它可以从内容、形象、语言、表达技巧、情感等角度赏析，有时可以等同于词语赏析题、分析表达技巧题或句子情感分析题，但毕竟不能完全等同。有时又因赏析角度的不固定性，使答题的自由度较大，同时难度也较大。对这种题型，要注意两个方面：</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一、注意赏析角度</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弄懂所给句子的基本意思，进而把握住其内容、情感的内涵。这是从句子的内容、情感方面出发的，也是赏析句子的前提</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281976175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inVertic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3132758"/>
            <a:ext cx="20002640" cy="8816773"/>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注意从语言特点出发。有的句子倒装，有种错位的美；有的句子对仗，有种整饬的美；有的句子互文，有种开合的美；有的句子长于炼字，有种凝练的美。从这个角度说，立足于语言的赏析就是平日里做的炼字题。</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注意从表达技巧出发。有的句子运用修辞手法，有的句子运用表现手法。一般而言，命题选取的句子，都是在表达上有特色的句子。鉴赏此题就是要看出其在表达技巧上的特别之处来。从这个角度说，它就是一种表达技巧题中的暗考题。</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4.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注意从句子的位置出发，把它放在全诗整体的框架内，做到句不离篇。句子处在诗中不同的位置，其作用甚至手法都有所不同。高考所选句子的位置一般有三处：首句，有点题、开篇、奠定基调之妙；中间句</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主要指绝句的第三句、词的中间句</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，有转折文意、承上启下之用；尾句，或卒章显志，或另辟新境，尤其是以景结情句，有含蓄隽永之妙。总之，要关注句子位置，联系全篇赏析</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33899172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inVertic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3132758"/>
            <a:ext cx="19931202" cy="4893647"/>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二、注意答题步骤</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解释该句的含意，写出表达的情感。</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指出它在炼字、词法、句法、章法，尤其是表达技巧方面的特点。</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根据该句在全诗中的位置，分析其对全诗所起的结构作用。</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4.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点出其对表达主旨和情感所起的作用。</a:t>
            </a:r>
          </a:p>
          <a:p>
            <a:pPr algn="just">
              <a:lnSpc>
                <a:spcPct val="130000"/>
              </a:lnSpc>
              <a:spcAft>
                <a:spcPts val="0"/>
              </a:spcAft>
            </a:pP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172872226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inVertic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3132758"/>
            <a:ext cx="20002640" cy="8094524"/>
          </a:xfrm>
          <a:prstGeom prst="rect">
            <a:avLst/>
          </a:prstGeom>
          <a:noFill/>
        </p:spPr>
        <p:txBody>
          <a:bodyPr wrap="square" rtlCol="0">
            <a:spAutoFit/>
          </a:bodyPr>
          <a:lstStyle/>
          <a:p>
            <a:pPr algn="just">
              <a:lnSpc>
                <a:spcPct val="130000"/>
              </a:lnSpc>
              <a:spcAft>
                <a:spcPts val="0"/>
              </a:spcAft>
            </a:pPr>
            <a:r>
              <a:rPr lang="en-US" altLang="zh-CN" sz="4000" b="1"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7</a:t>
            </a:r>
            <a:r>
              <a:rPr lang="en-US" altLang="zh-CN" sz="4000" kern="100" dirty="0">
                <a:solidFill>
                  <a:srgbClr val="EF8340"/>
                </a:solidFill>
                <a:latin typeface="微软雅黑" pitchFamily="34" charset="-122"/>
                <a:ea typeface="微软雅黑" pitchFamily="34" charset="-122"/>
                <a:cs typeface="Courier New" panose="02070309020205020404" pitchFamily="49" charset="0"/>
              </a:rPr>
              <a:t>.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[2015·</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四川卷</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阅读下面这首唐诗，然后回答问题。 </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夏日游山家同夏少府</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骆宾王</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返照下层岑，物外狎招寻。</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兰径薰幽珮，槐庭落暗金。</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谷静风声彻，山空月色深。</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一遣樊笼累，唯馀松桂心。</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请简要赏析“谷静风声彻，山空月色深”。</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________________________________________________________________________</a:t>
            </a:r>
          </a:p>
        </p:txBody>
      </p:sp>
    </p:spTree>
    <p:extLst>
      <p:ext uri="{BB962C8B-B14F-4D97-AF65-F5344CB8AC3E}">
        <p14:creationId xmlns:p14="http://schemas.microsoft.com/office/powerpoint/2010/main" xmlns="" val="213089094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inVertic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91555" y="2988743"/>
            <a:ext cx="19835720" cy="836450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91555" y="2987785"/>
            <a:ext cx="19931202" cy="7224094"/>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谷静风声彻，山空月色深”这两句用山谷的幽静、空旷衬托风声格外之响与月色分外之浓，视听兼具，动静结合，突出表现了山间空旷、静寂的美好景致。</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本题考查考生鉴赏古代诗歌的表现手法和语言的能力。答题时，可先分析诗人是怎样运用衬托手法的，然后再分析表达效果等。</a:t>
            </a:r>
          </a:p>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读懂诗歌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夕阳下去之后去游览小而高的山，超越世间事物去寻找快乐。路边散发阵阵香味的幽兰可以连缀成佩饰，落日透过庭院的槐树散发金色的光影。因为风声停止，山谷显得异常安静；幽深少人的山林，月色更加浓郁。看到这些美景，我在官场的劳累一下子就没有了，只剩下了像松树、桂树一样的美好心情了。</a:t>
            </a:r>
          </a:p>
          <a:p>
            <a:pPr eaLnBrk="1" hangingPunct="1">
              <a:lnSpc>
                <a:spcPct val="130000"/>
              </a:lnSpc>
              <a:buNone/>
            </a:pP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327192722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800000" cy="8894743"/>
          </a:xfrm>
          <a:prstGeom prst="rect">
            <a:avLst/>
          </a:prstGeom>
          <a:noFill/>
        </p:spPr>
        <p:txBody>
          <a:bodyPr wrap="square" rtlCol="0">
            <a:spAutoFit/>
          </a:bodyPr>
          <a:lstStyle/>
          <a:p>
            <a:pPr algn="ctr">
              <a:lnSpc>
                <a:spcPct val="130000"/>
              </a:lnSpc>
            </a:pPr>
            <a:r>
              <a:rPr lang="en-US" altLang="zh-CN" sz="4000" b="1" dirty="0" smtClean="0">
                <a:solidFill>
                  <a:schemeClr val="tx1">
                    <a:lumMod val="50000"/>
                    <a:lumOff val="50000"/>
                  </a:schemeClr>
                </a:solidFill>
                <a:latin typeface="微软雅黑" pitchFamily="34" charset="-122"/>
                <a:ea typeface="微软雅黑" pitchFamily="34" charset="-122"/>
              </a:rPr>
              <a:t>【</a:t>
            </a:r>
            <a:r>
              <a:rPr lang="zh-CN" altLang="en-US" sz="4000" b="1" dirty="0" smtClean="0">
                <a:solidFill>
                  <a:schemeClr val="tx1">
                    <a:lumMod val="50000"/>
                    <a:lumOff val="50000"/>
                  </a:schemeClr>
                </a:solidFill>
                <a:latin typeface="微软雅黑" pitchFamily="34" charset="-122"/>
                <a:ea typeface="微软雅黑" pitchFamily="34" charset="-122"/>
              </a:rPr>
              <a:t>类</a:t>
            </a:r>
            <a:r>
              <a:rPr lang="zh-CN" altLang="en-US" sz="4000" b="1" dirty="0">
                <a:solidFill>
                  <a:schemeClr val="tx1">
                    <a:lumMod val="50000"/>
                    <a:lumOff val="50000"/>
                  </a:schemeClr>
                </a:solidFill>
                <a:latin typeface="微软雅黑" pitchFamily="34" charset="-122"/>
                <a:ea typeface="微软雅黑" pitchFamily="34" charset="-122"/>
              </a:rPr>
              <a:t>题指</a:t>
            </a:r>
            <a:r>
              <a:rPr lang="zh-CN" altLang="en-US" sz="4000" b="1" dirty="0" smtClean="0">
                <a:solidFill>
                  <a:schemeClr val="tx1">
                    <a:lumMod val="50000"/>
                    <a:lumOff val="50000"/>
                  </a:schemeClr>
                </a:solidFill>
                <a:latin typeface="微软雅黑" pitchFamily="34" charset="-122"/>
                <a:ea typeface="微软雅黑" pitchFamily="34" charset="-122"/>
              </a:rPr>
              <a:t>津</a:t>
            </a:r>
            <a:r>
              <a:rPr lang="en-US" altLang="zh-CN" sz="4000" b="1" dirty="0" smtClean="0">
                <a:solidFill>
                  <a:schemeClr val="tx1">
                    <a:lumMod val="50000"/>
                    <a:lumOff val="50000"/>
                  </a:schemeClr>
                </a:solidFill>
                <a:latin typeface="微软雅黑" pitchFamily="34" charset="-122"/>
                <a:ea typeface="微软雅黑" pitchFamily="34" charset="-122"/>
              </a:rPr>
              <a:t>】</a:t>
            </a:r>
            <a:endParaRPr lang="zh-CN" altLang="en-US" sz="4000" b="1" dirty="0">
              <a:solidFill>
                <a:schemeClr val="tx1">
                  <a:lumMod val="50000"/>
                  <a:lumOff val="50000"/>
                </a:schemeClr>
              </a:solidFill>
              <a:latin typeface="微软雅黑" pitchFamily="34" charset="-122"/>
              <a:ea typeface="微软雅黑" pitchFamily="34" charset="-122"/>
            </a:endParaRP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设问方式</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 </a:t>
            </a:r>
            <a:r>
              <a:rPr lang="zh-CN" altLang="en-US" sz="4000" dirty="0">
                <a:solidFill>
                  <a:schemeClr val="tx1">
                    <a:lumMod val="50000"/>
                    <a:lumOff val="50000"/>
                  </a:schemeClr>
                </a:solidFill>
                <a:latin typeface="微软雅黑" pitchFamily="34" charset="-122"/>
                <a:ea typeface="微软雅黑" pitchFamily="34" charset="-122"/>
              </a:rPr>
              <a:t>分析某一诗句的含意。</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 </a:t>
            </a:r>
            <a:r>
              <a:rPr lang="zh-CN" altLang="en-US" sz="4000" dirty="0">
                <a:solidFill>
                  <a:schemeClr val="tx1">
                    <a:lumMod val="50000"/>
                    <a:lumOff val="50000"/>
                  </a:schemeClr>
                </a:solidFill>
                <a:latin typeface="微软雅黑" pitchFamily="34" charset="-122"/>
                <a:ea typeface="微软雅黑" pitchFamily="34" charset="-122"/>
              </a:rPr>
              <a:t>请简要赏析这首诗</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词</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的首句</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承上启下句或结句</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3. </a:t>
            </a:r>
            <a:r>
              <a:rPr lang="zh-CN" altLang="en-US" sz="4000" dirty="0">
                <a:solidFill>
                  <a:schemeClr val="tx1">
                    <a:lumMod val="50000"/>
                    <a:lumOff val="50000"/>
                  </a:schemeClr>
                </a:solidFill>
                <a:latin typeface="微软雅黑" pitchFamily="34" charset="-122"/>
                <a:ea typeface="微软雅黑" pitchFamily="34" charset="-122"/>
              </a:rPr>
              <a:t>请对这首诗的第几联进行赏析。</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4. </a:t>
            </a:r>
            <a:r>
              <a:rPr lang="zh-CN" altLang="en-US" sz="4000" dirty="0">
                <a:solidFill>
                  <a:schemeClr val="tx1">
                    <a:lumMod val="50000"/>
                    <a:lumOff val="50000"/>
                  </a:schemeClr>
                </a:solidFill>
                <a:latin typeface="微软雅黑" pitchFamily="34" charset="-122"/>
                <a:ea typeface="微软雅黑" pitchFamily="34" charset="-122"/>
              </a:rPr>
              <a:t>结合全诗，简要分析某一诗句的妙处。</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答题步骤</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 </a:t>
            </a:r>
            <a:r>
              <a:rPr lang="zh-CN" altLang="en-US" sz="4000" dirty="0">
                <a:solidFill>
                  <a:schemeClr val="tx1">
                    <a:lumMod val="50000"/>
                    <a:lumOff val="50000"/>
                  </a:schemeClr>
                </a:solidFill>
                <a:latin typeface="微软雅黑" pitchFamily="34" charset="-122"/>
                <a:ea typeface="微软雅黑" pitchFamily="34" charset="-122"/>
              </a:rPr>
              <a:t>审清题干要求，确定答题步骤。</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 </a:t>
            </a:r>
            <a:r>
              <a:rPr lang="zh-CN" altLang="en-US" sz="4000" dirty="0">
                <a:solidFill>
                  <a:schemeClr val="tx1">
                    <a:lumMod val="50000"/>
                    <a:lumOff val="50000"/>
                  </a:schemeClr>
                </a:solidFill>
                <a:latin typeface="微软雅黑" pitchFamily="34" charset="-122"/>
                <a:ea typeface="微软雅黑" pitchFamily="34" charset="-122"/>
              </a:rPr>
              <a:t>描述诗句内容，理解诗句含意。如果运用了表现手法，要分析其作用及表达效果。</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步骤</a:t>
            </a:r>
            <a:r>
              <a:rPr lang="en-US" altLang="zh-CN" sz="4000" dirty="0">
                <a:solidFill>
                  <a:schemeClr val="tx1">
                    <a:lumMod val="50000"/>
                    <a:lumOff val="50000"/>
                  </a:schemeClr>
                </a:solidFill>
                <a:latin typeface="微软雅黑" pitchFamily="34" charset="-122"/>
                <a:ea typeface="微软雅黑" pitchFamily="34" charset="-122"/>
              </a:rPr>
              <a:t>1)</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3. </a:t>
            </a:r>
            <a:r>
              <a:rPr lang="zh-CN" altLang="en-US" sz="4000" dirty="0">
                <a:solidFill>
                  <a:schemeClr val="tx1">
                    <a:lumMod val="50000"/>
                    <a:lumOff val="50000"/>
                  </a:schemeClr>
                </a:solidFill>
                <a:latin typeface="微软雅黑" pitchFamily="34" charset="-122"/>
                <a:ea typeface="微软雅黑" pitchFamily="34" charset="-122"/>
              </a:rPr>
              <a:t>点出该句营造了怎样的意境，或表达了怎样的感情。</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步骤</a:t>
            </a:r>
            <a:r>
              <a:rPr lang="en-US" altLang="zh-CN" sz="4000" dirty="0">
                <a:solidFill>
                  <a:schemeClr val="tx1">
                    <a:lumMod val="50000"/>
                    <a:lumOff val="50000"/>
                  </a:schemeClr>
                </a:solidFill>
                <a:latin typeface="微软雅黑" pitchFamily="34" charset="-122"/>
                <a:ea typeface="微软雅黑" pitchFamily="34" charset="-122"/>
              </a:rPr>
              <a:t>2)</a:t>
            </a:r>
          </a:p>
        </p:txBody>
      </p:sp>
    </p:spTree>
    <p:extLst>
      <p:ext uri="{BB962C8B-B14F-4D97-AF65-F5344CB8AC3E}">
        <p14:creationId xmlns:p14="http://schemas.microsoft.com/office/powerpoint/2010/main" xmlns="" val="416346959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800000" cy="5615896"/>
          </a:xfrm>
          <a:prstGeom prst="rect">
            <a:avLst/>
          </a:prstGeom>
          <a:noFill/>
        </p:spPr>
        <p:txBody>
          <a:bodyPr wrap="square" rtlCol="0">
            <a:spAutoFit/>
          </a:bodyPr>
          <a:lstStyle/>
          <a:p>
            <a:pPr>
              <a:lnSpc>
                <a:spcPct val="130000"/>
              </a:lnSpc>
            </a:pPr>
            <a:r>
              <a:rPr lang="zh-CN" altLang="en-US" sz="4000" b="1" dirty="0" smtClean="0">
                <a:solidFill>
                  <a:srgbClr val="EF8340"/>
                </a:solidFill>
                <a:latin typeface="微软雅黑" pitchFamily="34" charset="-122"/>
                <a:ea typeface="微软雅黑" pitchFamily="34" charset="-122"/>
              </a:rPr>
              <a:t>例</a:t>
            </a:r>
            <a:r>
              <a:rPr lang="en-US" altLang="zh-CN" sz="4000" b="1" dirty="0" smtClean="0">
                <a:solidFill>
                  <a:srgbClr val="EF8340"/>
                </a:solidFill>
                <a:latin typeface="微软雅黑" pitchFamily="34" charset="-122"/>
                <a:ea typeface="微软雅黑" pitchFamily="34" charset="-122"/>
              </a:rPr>
              <a:t>3  </a:t>
            </a:r>
            <a:r>
              <a:rPr lang="zh-CN" altLang="en-US" sz="4000" dirty="0" smtClean="0">
                <a:solidFill>
                  <a:schemeClr val="tx1">
                    <a:lumMod val="50000"/>
                    <a:lumOff val="50000"/>
                  </a:schemeClr>
                </a:solidFill>
                <a:latin typeface="微软雅黑" pitchFamily="34" charset="-122"/>
                <a:ea typeface="微软雅黑" pitchFamily="34" charset="-122"/>
              </a:rPr>
              <a:t>下面</a:t>
            </a:r>
            <a:r>
              <a:rPr lang="zh-CN" altLang="en-US" sz="4000" dirty="0">
                <a:solidFill>
                  <a:schemeClr val="tx1">
                    <a:lumMod val="50000"/>
                    <a:lumOff val="50000"/>
                  </a:schemeClr>
                </a:solidFill>
                <a:latin typeface="微软雅黑" pitchFamily="34" charset="-122"/>
                <a:ea typeface="微软雅黑" pitchFamily="34" charset="-122"/>
              </a:rPr>
              <a:t>这首唐诗阅读下面这首宋诗，完成后面的题目。</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初见嵩山</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张　耒</a:t>
            </a:r>
            <a:r>
              <a:rPr lang="en-US" altLang="zh-CN" sz="4000" baseline="30000" dirty="0">
                <a:solidFill>
                  <a:schemeClr val="tx1">
                    <a:lumMod val="50000"/>
                    <a:lumOff val="50000"/>
                  </a:schemeClr>
                </a:solidFill>
                <a:latin typeface="微软雅黑" pitchFamily="34" charset="-122"/>
                <a:ea typeface="微软雅黑" pitchFamily="34" charset="-122"/>
              </a:rPr>
              <a:t>[</a:t>
            </a:r>
            <a:r>
              <a:rPr lang="zh-CN" altLang="en-US" sz="4000" baseline="30000" dirty="0">
                <a:solidFill>
                  <a:schemeClr val="tx1">
                    <a:lumMod val="50000"/>
                    <a:lumOff val="50000"/>
                  </a:schemeClr>
                </a:solidFill>
                <a:latin typeface="微软雅黑" pitchFamily="34" charset="-122"/>
                <a:ea typeface="微软雅黑" pitchFamily="34" charset="-122"/>
              </a:rPr>
              <a:t>注</a:t>
            </a:r>
            <a:r>
              <a:rPr lang="en-US" altLang="zh-CN" sz="4000" baseline="30000" dirty="0">
                <a:solidFill>
                  <a:schemeClr val="tx1">
                    <a:lumMod val="50000"/>
                    <a:lumOff val="50000"/>
                  </a:schemeClr>
                </a:solidFill>
                <a:latin typeface="微软雅黑" pitchFamily="34" charset="-122"/>
                <a:ea typeface="微软雅黑" pitchFamily="34" charset="-122"/>
              </a:rPr>
              <a:t>]</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年来鞍马困尘埃，赖有青山豁我怀。</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日暮北风吹雨去，数峰清瘦出云来。</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注</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张耒：北宋诗人，苏门四学士之一，因受苏轼牵连，累遭贬谪。</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“数峰清瘦出云来”一句妙在何处？“清瘦”有何精神内涵</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369366155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800000" cy="5615896"/>
          </a:xfrm>
          <a:prstGeom prst="rect">
            <a:avLst/>
          </a:prstGeom>
          <a:noFill/>
        </p:spPr>
        <p:txBody>
          <a:bodyPr wrap="square" rtlCol="0">
            <a:spAutoFit/>
          </a:bodyPr>
          <a:lstStyle/>
          <a:p>
            <a:pPr>
              <a:lnSpc>
                <a:spcPct val="130000"/>
              </a:lnSpc>
            </a:pPr>
            <a:r>
              <a:rPr lang="en-US" altLang="zh-CN" sz="4000" dirty="0" smtClean="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思维轨迹</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第一问“妙在何处”主要考作用，主要要求鉴赏语言与表达技巧，鉴赏时要考虑诗句运用了何种表现手法，再考虑其语言特点或富有表现力的词，然后分析表达效果。第二问，理解诗歌的内涵，既要理解表层意，更要挖掘深层意。</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参考答案</a:t>
            </a:r>
            <a:r>
              <a:rPr lang="en-US" altLang="zh-CN" sz="4000" dirty="0">
                <a:solidFill>
                  <a:schemeClr val="tx1">
                    <a:lumMod val="50000"/>
                    <a:lumOff val="50000"/>
                  </a:schemeClr>
                </a:solidFill>
                <a:latin typeface="微软雅黑" pitchFamily="34" charset="-122"/>
                <a:ea typeface="微软雅黑" pitchFamily="34" charset="-122"/>
              </a:rPr>
              <a:t>] ①</a:t>
            </a:r>
            <a:r>
              <a:rPr lang="zh-CN" altLang="en-US" sz="4000" dirty="0">
                <a:solidFill>
                  <a:schemeClr val="tx1">
                    <a:lumMod val="50000"/>
                    <a:lumOff val="50000"/>
                  </a:schemeClr>
                </a:solidFill>
                <a:latin typeface="微软雅黑" pitchFamily="34" charset="-122"/>
                <a:ea typeface="微软雅黑" pitchFamily="34" charset="-122"/>
              </a:rPr>
              <a:t>高峻的山峰在一片积云之中突现，基于这种观感，作者运用了拟人手法，以“清瘦”形容山峰，突出山峰的高峻挺拔，造语新奇；一个“出”字，作者运用了以动写静的手法，赋予山峰动感，使山峰与云层形成了尖耸与广阔、跃动与静态相结合的画面。②“清瘦”表现了作者清高独立、坚守人格的品质。</a:t>
            </a:r>
          </a:p>
        </p:txBody>
      </p:sp>
    </p:spTree>
    <p:extLst>
      <p:ext uri="{BB962C8B-B14F-4D97-AF65-F5344CB8AC3E}">
        <p14:creationId xmlns:p14="http://schemas.microsoft.com/office/powerpoint/2010/main" xmlns="" val="77028518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800000" cy="9694962"/>
          </a:xfrm>
          <a:prstGeom prst="rect">
            <a:avLst/>
          </a:prstGeom>
          <a:noFill/>
        </p:spPr>
        <p:txBody>
          <a:bodyPr wrap="square" rtlCol="0">
            <a:spAutoFit/>
          </a:bodyPr>
          <a:lstStyle/>
          <a:p>
            <a:pPr>
              <a:lnSpc>
                <a:spcPct val="130000"/>
              </a:lnSpc>
            </a:pPr>
            <a:r>
              <a:rPr lang="en-US" altLang="zh-CN" sz="4000" b="1" dirty="0">
                <a:solidFill>
                  <a:schemeClr val="tx1">
                    <a:lumMod val="50000"/>
                    <a:lumOff val="50000"/>
                  </a:schemeClr>
                </a:solidFill>
                <a:latin typeface="微软雅黑" pitchFamily="34" charset="-122"/>
                <a:ea typeface="微软雅黑" pitchFamily="34" charset="-122"/>
              </a:rPr>
              <a:t>【</a:t>
            </a:r>
            <a:r>
              <a:rPr lang="zh-CN" altLang="en-US" sz="4000" b="1" dirty="0">
                <a:solidFill>
                  <a:schemeClr val="tx1">
                    <a:lumMod val="50000"/>
                    <a:lumOff val="50000"/>
                  </a:schemeClr>
                </a:solidFill>
                <a:latin typeface="微软雅黑" pitchFamily="34" charset="-122"/>
                <a:ea typeface="微软雅黑" pitchFamily="34" charset="-122"/>
              </a:rPr>
              <a:t>针对训练</a:t>
            </a:r>
            <a:r>
              <a:rPr lang="en-US" altLang="zh-CN" sz="4000" b="1"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smtClean="0">
                <a:solidFill>
                  <a:srgbClr val="EF8340"/>
                </a:solidFill>
                <a:latin typeface="微软雅黑" pitchFamily="34" charset="-122"/>
                <a:ea typeface="微软雅黑" pitchFamily="34" charset="-122"/>
              </a:rPr>
              <a:t>8</a:t>
            </a:r>
            <a:r>
              <a:rPr lang="en-US" altLang="zh-CN" sz="4000" dirty="0">
                <a:solidFill>
                  <a:srgbClr val="EF8340"/>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[2014·</a:t>
            </a:r>
            <a:r>
              <a:rPr lang="zh-CN" altLang="en-US" sz="4000" dirty="0">
                <a:solidFill>
                  <a:schemeClr val="tx1">
                    <a:lumMod val="50000"/>
                    <a:lumOff val="50000"/>
                  </a:schemeClr>
                </a:solidFill>
                <a:latin typeface="微软雅黑" pitchFamily="34" charset="-122"/>
                <a:ea typeface="微软雅黑" pitchFamily="34" charset="-122"/>
              </a:rPr>
              <a:t>江苏卷</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阅读下面两首唐诗，回答问题。</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休暇日访王侍御不遇</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韦应物</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九日驱驰一日闲，寻君不遇又空还。</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怪来诗思清人骨，门对寒流雪满山。</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访隐者不遇成二绝</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其二</a:t>
            </a:r>
            <a:r>
              <a:rPr lang="en-US" altLang="zh-CN" sz="4000" dirty="0">
                <a:solidFill>
                  <a:schemeClr val="tx1">
                    <a:lumMod val="50000"/>
                    <a:lumOff val="50000"/>
                  </a:schemeClr>
                </a:solidFill>
                <a:latin typeface="微软雅黑" pitchFamily="34" charset="-122"/>
                <a:ea typeface="微软雅黑" pitchFamily="34" charset="-122"/>
              </a:rPr>
              <a:t>)</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李商隐</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城郭休过识者稀，哀猿啼处有柴扉。</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沧江白石渔樵路，日暮归来雨满衣</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请分别赏析两首诗结句的表达效果。</a:t>
            </a:r>
            <a:r>
              <a:rPr lang="en-US" altLang="zh-CN" sz="4000" dirty="0">
                <a:solidFill>
                  <a:schemeClr val="tx1">
                    <a:lumMod val="50000"/>
                    <a:lumOff val="50000"/>
                  </a:schemeClr>
                </a:solidFill>
                <a:latin typeface="微软雅黑" pitchFamily="34" charset="-122"/>
                <a:ea typeface="微软雅黑" pitchFamily="34" charset="-122"/>
              </a:rPr>
              <a:t>(5</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p:txBody>
      </p:sp>
    </p:spTree>
    <p:extLst>
      <p:ext uri="{BB962C8B-B14F-4D97-AF65-F5344CB8AC3E}">
        <p14:creationId xmlns:p14="http://schemas.microsoft.com/office/powerpoint/2010/main" xmlns="" val="151023491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2415020"/>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还有一些诗歌，根据题目就可以看出其体裁。如汉代以后的诗人用古乐府诗的题目写诗，一般在题目中含有“歌、行、引、曲、吟、谣”等表示体裁的字，如</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塞上曲</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塞下曲</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从军行</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陇西行</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长干行</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子夜吴歌</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等，其体裁还是乐府诗。</a:t>
            </a:r>
          </a:p>
        </p:txBody>
      </p:sp>
    </p:spTree>
    <p:extLst>
      <p:ext uri="{BB962C8B-B14F-4D97-AF65-F5344CB8AC3E}">
        <p14:creationId xmlns:p14="http://schemas.microsoft.com/office/powerpoint/2010/main" xmlns="" val="366567231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2091555" y="3060750"/>
            <a:ext cx="19835720" cy="829249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043814" y="3057568"/>
            <a:ext cx="19931202" cy="5133713"/>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第一首诗的结句，通过描写友人住处的环境，揭示其诗歌独特风格的成因，并暗寓对友人品性的赞颂。第二首诗的结句，通过描写诗人不遇隐者、日暮归来而雨湿衣衫的情景，突出访人的执着和情怀的深挚</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或：通过想象隐者日暮归来而雨湿衣衫的情景，展示其生活情趣</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鉴赏文学作品的语言。首先理解两句诗的基本含意，再结合诗歌内容，分析每句诗对诗歌主旨及结构方面的作用。第一首诗的结句与“怪来诗思清人骨”句形成因果关系，也是诗人情感凝结处；第二首诗的结句存在理解的多向性，可以理解为诗人从正面展现自己的情态，也可以理解为诗人从侧面衬托隐者的生活状态</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240263868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2091555" y="3060750"/>
            <a:ext cx="19835720" cy="829249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043814" y="3057568"/>
            <a:ext cx="19931202" cy="4343305"/>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读懂诗歌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休暇日访王侍御不遇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：奔波忙碌了九天，终于得到一日空闲。我前去拜访你，可惜没有遇到，只好自己回去。也难怪你诗歌的意境凉意彻骨</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你家的门扉正对着寒流，抬眼远望，积雪满山。</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访隐者不遇成二绝</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其二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：根本不需要到城郭去寻找，因为那里认识他的人很少；在那猿猴哀啼的地方，他那所茅舍柴扉紧闭。白天他去砍柴打鱼，傍晚沿着沧江边的小路归来时，雨水早已淋透了衣衫。</a:t>
            </a:r>
          </a:p>
        </p:txBody>
      </p:sp>
    </p:spTree>
    <p:extLst>
      <p:ext uri="{BB962C8B-B14F-4D97-AF65-F5344CB8AC3E}">
        <p14:creationId xmlns:p14="http://schemas.microsoft.com/office/powerpoint/2010/main" xmlns="" val="316397247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3132758"/>
            <a:ext cx="20002640" cy="9694962"/>
          </a:xfrm>
          <a:prstGeom prst="rect">
            <a:avLst/>
          </a:prstGeom>
          <a:noFill/>
        </p:spPr>
        <p:txBody>
          <a:bodyPr wrap="square" rtlCol="0">
            <a:spAutoFit/>
          </a:bodyPr>
          <a:lstStyle/>
          <a:p>
            <a:pPr algn="just">
              <a:lnSpc>
                <a:spcPct val="130000"/>
              </a:lnSpc>
              <a:spcAft>
                <a:spcPts val="0"/>
              </a:spcAft>
            </a:pP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类型四　语言风格</a:t>
            </a:r>
          </a:p>
          <a:p>
            <a:pPr algn="ctr">
              <a:lnSpc>
                <a:spcPct val="130000"/>
              </a:lnSpc>
              <a:spcAft>
                <a:spcPts val="0"/>
              </a:spcAft>
            </a:pPr>
            <a:r>
              <a:rPr lang="en-US" altLang="zh-CN" sz="4000" b="1"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知识储备</a:t>
            </a:r>
            <a:r>
              <a:rPr lang="en-US" altLang="zh-CN" sz="4000" b="1"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b="1"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所谓</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语言风格，是指诗人在长期的创作实践中逐渐形成的独特的语言艺术个性，是诗人的个人气质、诗歌美学观念在作品中的凝结，是具有恒定性的、区别于其他诗人的艺术特色。不同的诗人往往表现出不同的语言风格，同一诗人的不同作品，语言风格有时也不尽相同。常见、常考的诗歌的语言风格有：</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平实质朴</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其特点是选用确切的字眼直接陈述。或用白描，不加修饰，平易近人；或用口语，情真意切；或朴素自然，宛如民歌。总之，语言力求平淡，不追求辞藻的华丽，显现出质朴无华的特点，但于平淡中蕴含着深意。如陶渊明</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饮酒</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其五</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：“采菊东篱下，悠然见南山。山气日夕佳，飞鸟相与还。”这</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个字，毫无难解之处。表面看来句句平淡，但平淡之中蕴含着诗人超脱尘世、悠然自得的情趣</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252963216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inVertic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3132758"/>
            <a:ext cx="20002640" cy="7294305"/>
          </a:xfrm>
          <a:prstGeom prst="rect">
            <a:avLst/>
          </a:prstGeom>
          <a:noFill/>
        </p:spPr>
        <p:txBody>
          <a:bodyPr wrap="square" rtlCol="0">
            <a:spAutoFit/>
          </a:bodyPr>
          <a:lstStyle/>
          <a:p>
            <a:pPr algn="just">
              <a:lnSpc>
                <a:spcPct val="130000"/>
              </a:lnSpc>
              <a:spcAft>
                <a:spcPts val="0"/>
              </a:spcAft>
            </a:pP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2</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清新雅致</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也称之为“清新自然”“清新”</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具有此种语言风格的诗常为写景诗，诗中景物优美，色彩明丽，诗人描写景物的手法也常多样，多用比喻或拟人的手法，景物描写或动静结合，或视听结合，常表达作者怡然喜悦的感情。如杨万里</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小池</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中的“小荷才露尖尖角，早有蜻蜓立上头”，用语新颖别致，不落俗套，给人一种清新自然之美。类似的还有王维与孟浩然等的山水诗。</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飘逸绚丽</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诗歌有富丽的辞藻、绚烂的文采、奇幻的情思、缤纷的色彩，景象绮丽，变幻莫测，这是绚丽飘逸之美。如杜甫的</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观山水图</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红浸珊瑚短，青悬薜荔长”辞藻华丽，对仗工整，两句开头的“红”“青”颜色词语构成一幅色彩鲜明的画面</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249956975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inVertic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3132758"/>
            <a:ext cx="19931202" cy="6494085"/>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4.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婉约含蓄</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这种风格的诗往往不直接把意思说出来，或借景抒情，用景物的色彩与特征暗示</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烘托</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个人的情感；或语意双关，言在此而意在彼；或用典故，借古人的事抒自己的情；或在对比中表达个人情感态度；或托物起兴，寄托个人情感</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或讽喻等</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。如李清照</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如梦令</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昨夜雨疏风骤，浓睡不消残酒。试问卷帘人，却道‘海棠依旧’。知否，知否？应是绿肥红瘦！”“绿”“红”代指绿叶和红花，“肥”和“瘦”形容叶的茂盛和花的凋零。词人惜花，为花悲喜，为花醒醉，为花憎风恨雨，含蓄地表达了词人对青春韶光短暂、好花不常开的惋惜之情</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49466597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inVertic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3132758"/>
            <a:ext cx="19931202" cy="5615896"/>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5.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豪放雄浑</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这种风格的诗气势豪放，意境雄浑，立意高远，笔力雄健，气概恢宏。在具体作品中，有的壮志凌云、刚毅雄健，如刘邦的</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大风歌</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；有的慷慨悲壮、视死如归，如项羽的</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垓下歌</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；有的胸襟豁达、豪情横溢，如曹操的</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观沧海</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。唐诗中李白是诗歌豪放风格之集大成者，他的诗情感激荡，格调昂扬，想象奇特，夸张出格。宋词中的豪放派，以苏轼、辛弃疾为杰出代表。</a:t>
            </a:r>
          </a:p>
          <a:p>
            <a:pPr algn="just">
              <a:lnSpc>
                <a:spcPct val="130000"/>
              </a:lnSpc>
              <a:spcAft>
                <a:spcPts val="0"/>
              </a:spcAft>
            </a:pP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395408140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inVertic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3132758"/>
            <a:ext cx="19931202" cy="5615896"/>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6.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沉郁顿挫</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此类诗往往用一种苍老遒劲的笔调去描绘广阔的社会生活，而在所描绘的生活画面里笼罩着凝重深沉的忧郁色彩和悲剧气氛，并配以相适应的严格诗律和铿锵的音韵，如杜甫的“无边落木萧萧下，不尽长江滚滚来”。 杜甫之诗，为沉郁之极致。忧愁是杜诗沉郁的主要内容，他的忧愁，不只是个人的，更是人民的、国家的，因而这种忧愁具有丰富的情感层次，使其沉郁获得了深厚的情感和崇高的价值。他的“三吏”“三别”</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兵车行</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茅屋为秋风所破歌</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都是沉郁的力作。</a:t>
            </a:r>
          </a:p>
        </p:txBody>
      </p:sp>
    </p:spTree>
    <p:extLst>
      <p:ext uri="{BB962C8B-B14F-4D97-AF65-F5344CB8AC3E}">
        <p14:creationId xmlns:p14="http://schemas.microsoft.com/office/powerpoint/2010/main" xmlns="" val="355003885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inVertic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3132758"/>
            <a:ext cx="20002640" cy="8894743"/>
          </a:xfrm>
          <a:prstGeom prst="rect">
            <a:avLst/>
          </a:prstGeom>
          <a:noFill/>
        </p:spPr>
        <p:txBody>
          <a:bodyPr wrap="square" rtlCol="0">
            <a:spAutoFit/>
          </a:bodyPr>
          <a:lstStyle/>
          <a:p>
            <a:pPr algn="just">
              <a:lnSpc>
                <a:spcPct val="130000"/>
              </a:lnSpc>
              <a:spcAft>
                <a:spcPts val="0"/>
              </a:spcAft>
            </a:pPr>
            <a:r>
              <a:rPr lang="en-US" altLang="zh-CN" sz="4000" b="1"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9</a:t>
            </a:r>
            <a:r>
              <a:rPr lang="en-US" altLang="zh-CN" sz="4000" kern="100" dirty="0">
                <a:solidFill>
                  <a:srgbClr val="EF8340"/>
                </a:solidFill>
                <a:latin typeface="微软雅黑" pitchFamily="34" charset="-122"/>
                <a:ea typeface="微软雅黑" pitchFamily="34" charset="-122"/>
                <a:cs typeface="Courier New" panose="02070309020205020404" pitchFamily="49" charset="0"/>
              </a:rPr>
              <a:t>.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[2013·</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湖北卷</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阅读下面这首宋词，然后回答问题。 </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临江仙</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欧阳修</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记得金銮同唱第，春风上国繁华。如今薄宦老天涯。十年歧路，空负曲江花。　　</a:t>
            </a:r>
            <a:endPar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闻</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说阆山通阆苑，楼高不见君家。孤城寒日等闲斜。离愁难尽，红树远连霞。</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欧阳修贬任滁州太守期间，一位同榜及第的朋友将赴任阆州</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今四川阆中</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通判，远道来访，欧阳修席上作此词相送。词中的“曲江花”代指新科进士的宴会，“阆苑”指传说中神仙居住的地方。</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前人评此词，称其“飘逸”。请结合“闻说阆山通阆苑，楼高不见君家”两句做简要赏析。</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(5</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p:txBody>
      </p:sp>
    </p:spTree>
    <p:extLst>
      <p:ext uri="{BB962C8B-B14F-4D97-AF65-F5344CB8AC3E}">
        <p14:creationId xmlns:p14="http://schemas.microsoft.com/office/powerpoint/2010/main" xmlns="" val="263695252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inVertic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91555" y="2988743"/>
            <a:ext cx="19835720" cy="836450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91555" y="2987785"/>
            <a:ext cx="19931202" cy="7944291"/>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想象奇特，虚实相生。</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步骤</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词人忽发奇想，将本来荒僻的阆州点化为神仙阆苑，赋予阆州神话般的美丽。虚实处理得当，富有浪漫色彩。</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步骤</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2)②</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境界缥缈开阔，语言洒脱灵动。</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步骤</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阆山”通“阆苑”，“滁州”望“阆州”，展现了多重时空的组合变化。“闻说”二字导入传说，忽又接以“楼高”句设想将来，灵动超逸，挥洒自如。</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步骤</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本题考查分析语言风格特点的能力。先要考虑词人的一贯风格，然后再根据具体的词句进行分析。这首词中的“楼高”句设想将来，灵动超逸，将本来荒僻的阆州点化为神仙阆苑，词风飘逸浪漫。</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读懂诗歌</a:t>
            </a: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还</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记得当年刚刚进士登第时，春风得意，自以为前途似锦。可如今却是官职卑微，身老天涯。分别十年以来</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我一事无成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白白辜负了当年新科进士的宴会。听说你要到的阆州有阆山，那里可以通往神仙阆苑，可我登上高楼却望不到你的家。我独处孤城，寒日无端西斜。离别的愁绪难以说尽，只见那经霜的红树连接着远处的红霞。</a:t>
            </a:r>
          </a:p>
        </p:txBody>
      </p:sp>
    </p:spTree>
    <p:extLst>
      <p:ext uri="{BB962C8B-B14F-4D97-AF65-F5344CB8AC3E}">
        <p14:creationId xmlns:p14="http://schemas.microsoft.com/office/powerpoint/2010/main" xmlns="" val="418868437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3132758"/>
            <a:ext cx="20002640" cy="8894743"/>
          </a:xfrm>
          <a:prstGeom prst="rect">
            <a:avLst/>
          </a:prstGeom>
          <a:noFill/>
        </p:spPr>
        <p:txBody>
          <a:bodyPr wrap="square" rtlCol="0">
            <a:spAutoFit/>
          </a:bodyPr>
          <a:lstStyle/>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10. </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阅读</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下面两首唐诗，回答问题。</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南园十三首</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其五</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李　贺</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男儿何不带吴钩，收取关山五十州？</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请君暂上凌烟阁，若个书生万户侯？</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马诗二十三首</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其五</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李　贺</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大漠沙如雪，燕山月似钩。</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何当金络脑，快走踏清秋。</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这两首诗语言风格各具特色，请加以鉴赏。</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(6</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________________________________________________________________________</a:t>
            </a:r>
          </a:p>
        </p:txBody>
      </p:sp>
    </p:spTree>
    <p:extLst>
      <p:ext uri="{BB962C8B-B14F-4D97-AF65-F5344CB8AC3E}">
        <p14:creationId xmlns:p14="http://schemas.microsoft.com/office/powerpoint/2010/main" xmlns="" val="101506331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inVertic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8094524"/>
          </a:xfrm>
          <a:prstGeom prst="rect">
            <a:avLst/>
          </a:prstGeom>
          <a:noFill/>
        </p:spPr>
        <p:txBody>
          <a:bodyPr wrap="square" rtlCol="0">
            <a:spAutoFit/>
          </a:bodyPr>
          <a:lstStyle/>
          <a:p>
            <a:pPr>
              <a:lnSpc>
                <a:spcPct val="130000"/>
              </a:lnSpc>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dirty="0">
              <a:solidFill>
                <a:schemeClr val="tx1">
                  <a:lumMod val="50000"/>
                  <a:lumOff val="50000"/>
                </a:schemeClr>
              </a:solidFill>
              <a:latin typeface="微软雅黑" pitchFamily="34" charset="-122"/>
              <a:ea typeface="微软雅黑" pitchFamily="34" charset="-122"/>
            </a:endParaRPr>
          </a:p>
          <a:p>
            <a:pPr>
              <a:lnSpc>
                <a:spcPct val="130000"/>
              </a:lnSpc>
            </a:pPr>
            <a:r>
              <a:rPr lang="zh-CN" altLang="en-US" sz="4000" dirty="0" smtClean="0">
                <a:solidFill>
                  <a:schemeClr val="tx1">
                    <a:lumMod val="50000"/>
                    <a:lumOff val="50000"/>
                  </a:schemeClr>
                </a:solidFill>
                <a:latin typeface="微软雅黑" pitchFamily="34" charset="-122"/>
                <a:ea typeface="微软雅黑" pitchFamily="34" charset="-122"/>
              </a:rPr>
              <a:t>阅读</a:t>
            </a:r>
            <a:r>
              <a:rPr lang="zh-CN" altLang="en-US" sz="4000" dirty="0">
                <a:solidFill>
                  <a:schemeClr val="tx1">
                    <a:lumMod val="50000"/>
                    <a:lumOff val="50000"/>
                  </a:schemeClr>
                </a:solidFill>
                <a:latin typeface="微软雅黑" pitchFamily="34" charset="-122"/>
                <a:ea typeface="微软雅黑" pitchFamily="34" charset="-122"/>
              </a:rPr>
              <a:t>下列诗歌的题目，写出从题目中读出的内容。</a:t>
            </a:r>
          </a:p>
          <a:p>
            <a:pPr>
              <a:lnSpc>
                <a:spcPct val="130000"/>
              </a:lnSpc>
            </a:pPr>
            <a:r>
              <a:rPr lang="en-US" altLang="zh-CN" sz="4000" dirty="0">
                <a:solidFill>
                  <a:srgbClr val="EF8340"/>
                </a:solidFill>
                <a:latin typeface="微软雅黑" pitchFamily="34" charset="-122"/>
                <a:ea typeface="微软雅黑" pitchFamily="34" charset="-122"/>
              </a:rPr>
              <a:t>1. </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休暇日访王侍御不遇</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dirty="0" smtClean="0">
                <a:solidFill>
                  <a:srgbClr val="EF8340"/>
                </a:solidFill>
                <a:latin typeface="微软雅黑" pitchFamily="34" charset="-122"/>
                <a:ea typeface="微软雅黑" pitchFamily="34" charset="-122"/>
              </a:rPr>
              <a:t>2</a:t>
            </a:r>
            <a:r>
              <a:rPr lang="en-US" altLang="zh-CN" sz="4000" dirty="0">
                <a:solidFill>
                  <a:srgbClr val="EF8340"/>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阮郎归</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西湖春暮</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smtClean="0">
                <a:solidFill>
                  <a:schemeClr val="tx1">
                    <a:lumMod val="50000"/>
                    <a:lumOff val="50000"/>
                  </a:schemeClr>
                </a:solidFill>
                <a:latin typeface="微软雅黑" pitchFamily="34" charset="-122"/>
                <a:ea typeface="微软雅黑" pitchFamily="34" charset="-122"/>
              </a:rPr>
              <a:t>________________________________________________________________________</a:t>
            </a:r>
            <a:endParaRPr lang="en-US" altLang="zh-CN" sz="4000" dirty="0">
              <a:solidFill>
                <a:schemeClr val="tx1">
                  <a:lumMod val="50000"/>
                  <a:lumOff val="50000"/>
                </a:schemeClr>
              </a:solidFill>
              <a:latin typeface="微软雅黑" pitchFamily="34" charset="-122"/>
              <a:ea typeface="微软雅黑" pitchFamily="34" charset="-122"/>
            </a:endParaRPr>
          </a:p>
          <a:p>
            <a:pPr>
              <a:lnSpc>
                <a:spcPct val="130000"/>
              </a:lnSpc>
            </a:pPr>
            <a:r>
              <a:rPr lang="en-US" altLang="zh-CN" sz="4000" dirty="0">
                <a:solidFill>
                  <a:srgbClr val="EF8340"/>
                </a:solidFill>
                <a:latin typeface="微软雅黑" pitchFamily="34" charset="-122"/>
                <a:ea typeface="微软雅黑" pitchFamily="34" charset="-122"/>
              </a:rPr>
              <a:t>3. </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左迁至蓝关示侄孙湘</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smtClean="0">
                <a:solidFill>
                  <a:schemeClr val="tx1">
                    <a:lumMod val="50000"/>
                    <a:lumOff val="50000"/>
                  </a:schemeClr>
                </a:solidFill>
                <a:latin typeface="微软雅黑" pitchFamily="34" charset="-122"/>
                <a:ea typeface="微软雅黑" pitchFamily="34" charset="-122"/>
              </a:rPr>
              <a:t>________________________________________________________________________</a:t>
            </a:r>
            <a:endParaRPr lang="en-US" altLang="zh-CN" sz="4000" dirty="0">
              <a:solidFill>
                <a:schemeClr val="tx1">
                  <a:lumMod val="50000"/>
                  <a:lumOff val="50000"/>
                </a:schemeClr>
              </a:solidFill>
              <a:latin typeface="微软雅黑" pitchFamily="34" charset="-122"/>
              <a:ea typeface="微软雅黑" pitchFamily="34" charset="-122"/>
            </a:endParaRPr>
          </a:p>
          <a:p>
            <a:pPr>
              <a:lnSpc>
                <a:spcPct val="130000"/>
              </a:lnSpc>
            </a:pPr>
            <a:r>
              <a:rPr lang="en-US" altLang="zh-CN" sz="4000" dirty="0">
                <a:solidFill>
                  <a:srgbClr val="EF8340"/>
                </a:solidFill>
                <a:latin typeface="微软雅黑" pitchFamily="34" charset="-122"/>
                <a:ea typeface="微软雅黑" pitchFamily="34" charset="-122"/>
              </a:rPr>
              <a:t>4.  </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中夜起望西园值月上</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smtClean="0">
                <a:solidFill>
                  <a:schemeClr val="tx1">
                    <a:lumMod val="50000"/>
                    <a:lumOff val="50000"/>
                  </a:schemeClr>
                </a:solidFill>
                <a:latin typeface="微软雅黑" pitchFamily="34" charset="-122"/>
                <a:ea typeface="微软雅黑" pitchFamily="34" charset="-122"/>
              </a:rPr>
              <a:t>________________________________________________________________________</a:t>
            </a:r>
            <a:endParaRPr lang="en-US" altLang="zh-CN" sz="4000" dirty="0">
              <a:solidFill>
                <a:schemeClr val="tx1">
                  <a:lumMod val="50000"/>
                  <a:lumOff val="50000"/>
                </a:schemeClr>
              </a:solidFill>
              <a:latin typeface="微软雅黑" pitchFamily="34" charset="-122"/>
              <a:ea typeface="微软雅黑" pitchFamily="34" charset="-122"/>
            </a:endParaRPr>
          </a:p>
        </p:txBody>
      </p:sp>
      <p:sp>
        <p:nvSpPr>
          <p:cNvPr id="13" name="矩形 12"/>
          <p:cNvSpPr/>
          <p:nvPr/>
        </p:nvSpPr>
        <p:spPr>
          <a:xfrm>
            <a:off x="2080389" y="5119331"/>
            <a:ext cx="19931202" cy="742319"/>
          </a:xfrm>
          <a:prstGeom prst="rect">
            <a:avLst/>
          </a:prstGeom>
        </p:spPr>
        <p:txBody>
          <a:bodyPr wrap="square">
            <a:spAutoFit/>
          </a:bodyPr>
          <a:lstStyle/>
          <a:p>
            <a:pPr eaLnBrk="1" hangingPunct="1">
              <a:lnSpc>
                <a:spcPct val="130000"/>
              </a:lnSpc>
              <a:buNone/>
            </a:pP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点明了时间</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休暇日</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；②点明了事件</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访王侍御</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；③点明了事件的结果</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不遇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
        <p:nvSpPr>
          <p:cNvPr id="10" name="矩形 9"/>
          <p:cNvSpPr/>
          <p:nvPr/>
        </p:nvSpPr>
        <p:spPr>
          <a:xfrm>
            <a:off x="2119464" y="6722821"/>
            <a:ext cx="19931202" cy="1462516"/>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点明了地点</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西湖</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；②点明了时令</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暮春</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
        <p:nvSpPr>
          <p:cNvPr id="11" name="矩形 10"/>
          <p:cNvSpPr/>
          <p:nvPr/>
        </p:nvSpPr>
        <p:spPr>
          <a:xfrm>
            <a:off x="2155231" y="8315250"/>
            <a:ext cx="19931202" cy="742319"/>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交代了写作缘由</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左迁</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、地点</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蓝关</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和特定读者</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侄孙韩湘</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②</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暗示了诗的类别</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贬谪诗</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
        <p:nvSpPr>
          <p:cNvPr id="14" name="矩形 13"/>
          <p:cNvSpPr/>
          <p:nvPr/>
        </p:nvSpPr>
        <p:spPr>
          <a:xfrm>
            <a:off x="2161863" y="10044987"/>
            <a:ext cx="19931202" cy="742319"/>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交代了时间</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中夜</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；②地点</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西园</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；③人物动作</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中夜起来后望着西园的月亮</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a:t>
            </a:r>
          </a:p>
        </p:txBody>
      </p:sp>
    </p:spTree>
    <p:extLst>
      <p:ext uri="{BB962C8B-B14F-4D97-AF65-F5344CB8AC3E}">
        <p14:creationId xmlns:p14="http://schemas.microsoft.com/office/powerpoint/2010/main" xmlns="" val="175233810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3" grpId="0"/>
      <p:bldP spid="10" grpId="0"/>
      <p:bldP spid="11" grpId="0"/>
      <p:bldP spid="14" grpId="0"/>
    </p:bld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91555" y="2988743"/>
            <a:ext cx="19835720" cy="836450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91555" y="2987785"/>
            <a:ext cx="19731645" cy="8014502"/>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南园十三首</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其五</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的“男儿何不带吴钩”等语言直白，较为痛快淋漓，是直抒胸臆；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马诗二十三首</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其五</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语言委婉，运用比兴的方式，借骏马戴上金络脑来间接地表达自己建功立业的愿望，耐人寻味。</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南园十三首</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其五</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，语言直白，读后便可得出作者所要表达的思想。而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马诗二十三首</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其五</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则借骏马戴上金络脑来间接地表达自己建功立业的愿望。</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读懂诗歌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南园十三首</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其五</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：男子汉大丈夫为什么不腰带吴钩，去收取那被藩镇割据的关塞河山五十州？请你且登上那画有开国功臣的凌烟阁去看，又有哪一个书生曾被封为万户侯？</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马诗二十三首</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其五</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：平沙万里，在月光下像铺上一层白皑皑的霜雪。连绵的燕山山岭上，一弯明月当空，如弯钩一般。何时皇帝给我这匹骏马佩戴上威武的鞍具，让我在秋天的战场上驰骋呢？</a:t>
            </a:r>
          </a:p>
        </p:txBody>
      </p:sp>
    </p:spTree>
    <p:extLst>
      <p:ext uri="{BB962C8B-B14F-4D97-AF65-F5344CB8AC3E}">
        <p14:creationId xmlns:p14="http://schemas.microsoft.com/office/powerpoint/2010/main" xmlns="" val="223165732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800000" cy="5693866"/>
          </a:xfrm>
          <a:prstGeom prst="rect">
            <a:avLst/>
          </a:prstGeom>
          <a:noFill/>
        </p:spPr>
        <p:txBody>
          <a:bodyPr wrap="square" rtlCol="0">
            <a:spAutoFit/>
          </a:bodyPr>
          <a:lstStyle/>
          <a:p>
            <a:pPr algn="ctr">
              <a:lnSpc>
                <a:spcPct val="130000"/>
              </a:lnSpc>
            </a:pPr>
            <a:r>
              <a:rPr lang="en-US" altLang="zh-CN" sz="4000" b="1" dirty="0" smtClean="0">
                <a:solidFill>
                  <a:schemeClr val="tx1">
                    <a:lumMod val="50000"/>
                    <a:lumOff val="50000"/>
                  </a:schemeClr>
                </a:solidFill>
                <a:latin typeface="微软雅黑" pitchFamily="34" charset="-122"/>
                <a:ea typeface="微软雅黑" pitchFamily="34" charset="-122"/>
              </a:rPr>
              <a:t>【</a:t>
            </a:r>
            <a:r>
              <a:rPr lang="zh-CN" altLang="en-US" sz="4000" b="1" dirty="0" smtClean="0">
                <a:solidFill>
                  <a:schemeClr val="tx1">
                    <a:lumMod val="50000"/>
                    <a:lumOff val="50000"/>
                  </a:schemeClr>
                </a:solidFill>
                <a:latin typeface="微软雅黑" pitchFamily="34" charset="-122"/>
                <a:ea typeface="微软雅黑" pitchFamily="34" charset="-122"/>
              </a:rPr>
              <a:t>类</a:t>
            </a:r>
            <a:r>
              <a:rPr lang="zh-CN" altLang="en-US" sz="4000" b="1" dirty="0">
                <a:solidFill>
                  <a:schemeClr val="tx1">
                    <a:lumMod val="50000"/>
                    <a:lumOff val="50000"/>
                  </a:schemeClr>
                </a:solidFill>
                <a:latin typeface="微软雅黑" pitchFamily="34" charset="-122"/>
                <a:ea typeface="微软雅黑" pitchFamily="34" charset="-122"/>
              </a:rPr>
              <a:t>题指</a:t>
            </a:r>
            <a:r>
              <a:rPr lang="zh-CN" altLang="en-US" sz="4000" b="1" dirty="0" smtClean="0">
                <a:solidFill>
                  <a:schemeClr val="tx1">
                    <a:lumMod val="50000"/>
                    <a:lumOff val="50000"/>
                  </a:schemeClr>
                </a:solidFill>
                <a:latin typeface="微软雅黑" pitchFamily="34" charset="-122"/>
                <a:ea typeface="微软雅黑" pitchFamily="34" charset="-122"/>
              </a:rPr>
              <a:t>津</a:t>
            </a:r>
            <a:r>
              <a:rPr lang="en-US" altLang="zh-CN" sz="4000" b="1" dirty="0" smtClean="0">
                <a:solidFill>
                  <a:schemeClr val="tx1">
                    <a:lumMod val="50000"/>
                    <a:lumOff val="50000"/>
                  </a:schemeClr>
                </a:solidFill>
                <a:latin typeface="微软雅黑" pitchFamily="34" charset="-122"/>
                <a:ea typeface="微软雅黑" pitchFamily="34" charset="-122"/>
              </a:rPr>
              <a:t>】</a:t>
            </a:r>
            <a:endParaRPr lang="zh-CN" altLang="en-US" sz="4000" b="1" dirty="0">
              <a:solidFill>
                <a:schemeClr val="tx1">
                  <a:lumMod val="50000"/>
                  <a:lumOff val="50000"/>
                </a:schemeClr>
              </a:solidFill>
              <a:latin typeface="微软雅黑" pitchFamily="34" charset="-122"/>
              <a:ea typeface="微软雅黑" pitchFamily="34" charset="-122"/>
            </a:endParaRP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设问方式</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 </a:t>
            </a:r>
            <a:r>
              <a:rPr lang="zh-CN" altLang="en-US" sz="4000" dirty="0">
                <a:solidFill>
                  <a:schemeClr val="tx1">
                    <a:lumMod val="50000"/>
                    <a:lumOff val="50000"/>
                  </a:schemeClr>
                </a:solidFill>
                <a:latin typeface="微软雅黑" pitchFamily="34" charset="-122"/>
                <a:ea typeface="微软雅黑" pitchFamily="34" charset="-122"/>
              </a:rPr>
              <a:t>请简要分析这首诗</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词</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的语言特色。</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 </a:t>
            </a:r>
            <a:r>
              <a:rPr lang="zh-CN" altLang="en-US" sz="4000" dirty="0">
                <a:solidFill>
                  <a:schemeClr val="tx1">
                    <a:lumMod val="50000"/>
                    <a:lumOff val="50000"/>
                  </a:schemeClr>
                </a:solidFill>
                <a:latin typeface="微软雅黑" pitchFamily="34" charset="-122"/>
                <a:ea typeface="微软雅黑" pitchFamily="34" charset="-122"/>
              </a:rPr>
              <a:t>这首诗</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词</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的某一特点主要表现在哪些方面？请做简要分析。</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3. </a:t>
            </a:r>
            <a:r>
              <a:rPr lang="zh-CN" altLang="en-US" sz="4000" dirty="0">
                <a:solidFill>
                  <a:schemeClr val="tx1">
                    <a:lumMod val="50000"/>
                    <a:lumOff val="50000"/>
                  </a:schemeClr>
                </a:solidFill>
                <a:latin typeface="微软雅黑" pitchFamily="34" charset="-122"/>
                <a:ea typeface="微软雅黑" pitchFamily="34" charset="-122"/>
              </a:rPr>
              <a:t>这首诗</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词</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的风格是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，请结合诗</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词</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句具体分析。</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4. </a:t>
            </a:r>
            <a:r>
              <a:rPr lang="zh-CN" altLang="en-US" sz="4000" dirty="0">
                <a:solidFill>
                  <a:schemeClr val="tx1">
                    <a:lumMod val="50000"/>
                    <a:lumOff val="50000"/>
                  </a:schemeClr>
                </a:solidFill>
                <a:latin typeface="微软雅黑" pitchFamily="34" charset="-122"/>
                <a:ea typeface="微软雅黑" pitchFamily="34" charset="-122"/>
              </a:rPr>
              <a:t>前人对这首诗</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词</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的评价是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，你是否同意？请结合诗</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词</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句简要赏析。</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5. </a:t>
            </a:r>
            <a:r>
              <a:rPr lang="zh-CN" altLang="en-US" sz="4000" dirty="0">
                <a:solidFill>
                  <a:schemeClr val="tx1">
                    <a:lumMod val="50000"/>
                    <a:lumOff val="50000"/>
                  </a:schemeClr>
                </a:solidFill>
                <a:latin typeface="微软雅黑" pitchFamily="34" charset="-122"/>
                <a:ea typeface="微软雅黑" pitchFamily="34" charset="-122"/>
              </a:rPr>
              <a:t>这首诗</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词</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是如何体现</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风格特点的？请简要分析</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161019873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800000" cy="4893647"/>
          </a:xfrm>
          <a:prstGeom prst="rect">
            <a:avLst/>
          </a:prstGeom>
          <a:noFill/>
        </p:spPr>
        <p:txBody>
          <a:bodyPr wrap="square" rtlCol="0">
            <a:spAutoFit/>
          </a:bodyPr>
          <a:lstStyle/>
          <a:p>
            <a:pPr>
              <a:lnSpc>
                <a:spcPct val="130000"/>
              </a:lnSpc>
            </a:pPr>
            <a:r>
              <a:rPr lang="en-US" altLang="zh-CN" sz="4000" dirty="0" smtClean="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答题步骤</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 </a:t>
            </a:r>
            <a:r>
              <a:rPr lang="zh-CN" altLang="en-US" sz="4000" dirty="0">
                <a:solidFill>
                  <a:schemeClr val="tx1">
                    <a:lumMod val="50000"/>
                    <a:lumOff val="50000"/>
                  </a:schemeClr>
                </a:solidFill>
                <a:latin typeface="微软雅黑" pitchFamily="34" charset="-122"/>
                <a:ea typeface="微软雅黑" pitchFamily="34" charset="-122"/>
              </a:rPr>
              <a:t>审清题干要求，确定答题步骤。</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 </a:t>
            </a:r>
            <a:r>
              <a:rPr lang="zh-CN" altLang="en-US" sz="4000" dirty="0">
                <a:solidFill>
                  <a:schemeClr val="tx1">
                    <a:lumMod val="50000"/>
                    <a:lumOff val="50000"/>
                  </a:schemeClr>
                </a:solidFill>
                <a:latin typeface="微软雅黑" pitchFamily="34" charset="-122"/>
                <a:ea typeface="微软雅黑" pitchFamily="34" charset="-122"/>
              </a:rPr>
              <a:t>用一两个词准确地点明语言特色。</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常用来表现语言特色的词有：清新自然、朴实无华、华美绚丽、明白晓畅、多用口语、雄浑豪放、委婉含蓄、简练生动</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步骤</a:t>
            </a:r>
            <a:r>
              <a:rPr lang="en-US" altLang="zh-CN" sz="4000" dirty="0">
                <a:solidFill>
                  <a:schemeClr val="tx1">
                    <a:lumMod val="50000"/>
                    <a:lumOff val="50000"/>
                  </a:schemeClr>
                </a:solidFill>
                <a:latin typeface="微软雅黑" pitchFamily="34" charset="-122"/>
                <a:ea typeface="微软雅黑" pitchFamily="34" charset="-122"/>
              </a:rPr>
              <a:t>1)</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3. </a:t>
            </a:r>
            <a:r>
              <a:rPr lang="zh-CN" altLang="en-US" sz="4000" dirty="0">
                <a:solidFill>
                  <a:schemeClr val="tx1">
                    <a:lumMod val="50000"/>
                    <a:lumOff val="50000"/>
                  </a:schemeClr>
                </a:solidFill>
                <a:latin typeface="微软雅黑" pitchFamily="34" charset="-122"/>
                <a:ea typeface="微软雅黑" pitchFamily="34" charset="-122"/>
              </a:rPr>
              <a:t>用诗中有关语句具体分析这种特色。</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步骤</a:t>
            </a:r>
            <a:r>
              <a:rPr lang="en-US" altLang="zh-CN" sz="4000" dirty="0">
                <a:solidFill>
                  <a:schemeClr val="tx1">
                    <a:lumMod val="50000"/>
                    <a:lumOff val="50000"/>
                  </a:schemeClr>
                </a:solidFill>
                <a:latin typeface="微软雅黑" pitchFamily="34" charset="-122"/>
                <a:ea typeface="微软雅黑" pitchFamily="34" charset="-122"/>
              </a:rPr>
              <a:t>2)</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4. </a:t>
            </a:r>
            <a:r>
              <a:rPr lang="zh-CN" altLang="en-US" sz="4000" dirty="0">
                <a:solidFill>
                  <a:schemeClr val="tx1">
                    <a:lumMod val="50000"/>
                    <a:lumOff val="50000"/>
                  </a:schemeClr>
                </a:solidFill>
                <a:latin typeface="微软雅黑" pitchFamily="34" charset="-122"/>
                <a:ea typeface="微软雅黑" pitchFamily="34" charset="-122"/>
              </a:rPr>
              <a:t>指出诗歌表现了作者怎样的感情或刻画了什么形象。</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步骤</a:t>
            </a:r>
            <a:r>
              <a:rPr lang="en-US" altLang="zh-CN" sz="4000" dirty="0">
                <a:solidFill>
                  <a:schemeClr val="tx1">
                    <a:lumMod val="50000"/>
                    <a:lumOff val="50000"/>
                  </a:schemeClr>
                </a:solidFill>
                <a:latin typeface="微软雅黑" pitchFamily="34" charset="-122"/>
                <a:ea typeface="微软雅黑" pitchFamily="34" charset="-122"/>
              </a:rPr>
              <a:t>3)</a:t>
            </a:r>
          </a:p>
        </p:txBody>
      </p:sp>
    </p:spTree>
    <p:extLst>
      <p:ext uri="{BB962C8B-B14F-4D97-AF65-F5344CB8AC3E}">
        <p14:creationId xmlns:p14="http://schemas.microsoft.com/office/powerpoint/2010/main" xmlns="" val="290578134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800000" cy="8016554"/>
          </a:xfrm>
          <a:prstGeom prst="rect">
            <a:avLst/>
          </a:prstGeom>
          <a:noFill/>
        </p:spPr>
        <p:txBody>
          <a:bodyPr wrap="square" rtlCol="0">
            <a:spAutoFit/>
          </a:bodyPr>
          <a:lstStyle/>
          <a:p>
            <a:pPr>
              <a:lnSpc>
                <a:spcPct val="130000"/>
              </a:lnSpc>
            </a:pPr>
            <a:r>
              <a:rPr lang="zh-CN" altLang="en-US" sz="4000" b="1" dirty="0" smtClean="0">
                <a:solidFill>
                  <a:srgbClr val="EF8340"/>
                </a:solidFill>
                <a:latin typeface="微软雅黑" pitchFamily="34" charset="-122"/>
                <a:ea typeface="微软雅黑" pitchFamily="34" charset="-122"/>
              </a:rPr>
              <a:t>例</a:t>
            </a:r>
            <a:r>
              <a:rPr lang="en-US" altLang="zh-CN" sz="4000" b="1" dirty="0" smtClean="0">
                <a:solidFill>
                  <a:srgbClr val="EF8340"/>
                </a:solidFill>
                <a:latin typeface="微软雅黑" pitchFamily="34" charset="-122"/>
                <a:ea typeface="微软雅黑" pitchFamily="34" charset="-122"/>
              </a:rPr>
              <a:t>4  </a:t>
            </a:r>
            <a:r>
              <a:rPr lang="zh-CN" altLang="en-US" sz="4000" dirty="0" smtClean="0">
                <a:solidFill>
                  <a:schemeClr val="tx1">
                    <a:lumMod val="50000"/>
                    <a:lumOff val="50000"/>
                  </a:schemeClr>
                </a:solidFill>
                <a:latin typeface="微软雅黑" pitchFamily="34" charset="-122"/>
                <a:ea typeface="微软雅黑" pitchFamily="34" charset="-122"/>
              </a:rPr>
              <a:t>这</a:t>
            </a:r>
            <a:r>
              <a:rPr lang="zh-CN" altLang="en-US" sz="4000" dirty="0">
                <a:solidFill>
                  <a:schemeClr val="tx1">
                    <a:lumMod val="50000"/>
                    <a:lumOff val="50000"/>
                  </a:schemeClr>
                </a:solidFill>
                <a:latin typeface="微软雅黑" pitchFamily="34" charset="-122"/>
                <a:ea typeface="微软雅黑" pitchFamily="34" charset="-122"/>
              </a:rPr>
              <a:t>阅读下面这首诗，回答问题。 </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横波亭为青口帅赋</a:t>
            </a:r>
            <a:r>
              <a:rPr lang="zh-CN" altLang="en-US" sz="4000" baseline="30000" dirty="0">
                <a:solidFill>
                  <a:schemeClr val="tx1">
                    <a:lumMod val="50000"/>
                    <a:lumOff val="50000"/>
                  </a:schemeClr>
                </a:solidFill>
                <a:latin typeface="微软雅黑" pitchFamily="34" charset="-122"/>
                <a:ea typeface="微软雅黑" pitchFamily="34" charset="-122"/>
              </a:rPr>
              <a:t>①</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元好问</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孤亭突兀插飞流，气压元龙百尺楼</a:t>
            </a:r>
            <a:r>
              <a:rPr lang="zh-CN" altLang="en-US" sz="4000" baseline="30000" dirty="0">
                <a:solidFill>
                  <a:schemeClr val="tx1">
                    <a:lumMod val="50000"/>
                    <a:lumOff val="50000"/>
                  </a:schemeClr>
                </a:solidFill>
                <a:latin typeface="微软雅黑" pitchFamily="34" charset="-122"/>
                <a:ea typeface="微软雅黑" pitchFamily="34" charset="-122"/>
              </a:rPr>
              <a:t>②</a:t>
            </a:r>
            <a:r>
              <a:rPr lang="zh-CN" altLang="en-US" sz="4000" dirty="0">
                <a:solidFill>
                  <a:schemeClr val="tx1">
                    <a:lumMod val="50000"/>
                    <a:lumOff val="50000"/>
                  </a:schemeClr>
                </a:solidFill>
                <a:latin typeface="微软雅黑" pitchFamily="34" charset="-122"/>
                <a:ea typeface="微软雅黑" pitchFamily="34" charset="-122"/>
              </a:rPr>
              <a:t>。</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万里风涛接瀛海，千年豪杰壮山丘。</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疏星淡月鱼龙夜，老木清霜鸿雁秋。</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倚剑长歌一杯酒，浮云西北是神州。</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注</a:t>
            </a:r>
            <a:r>
              <a:rPr lang="en-US" altLang="zh-CN" sz="4000" dirty="0">
                <a:solidFill>
                  <a:schemeClr val="tx1">
                    <a:lumMod val="50000"/>
                    <a:lumOff val="50000"/>
                  </a:schemeClr>
                </a:solidFill>
                <a:latin typeface="微软雅黑" pitchFamily="34" charset="-122"/>
                <a:ea typeface="微软雅黑" pitchFamily="34" charset="-122"/>
              </a:rPr>
              <a:t>] ①</a:t>
            </a:r>
            <a:r>
              <a:rPr lang="zh-CN" altLang="en-US" sz="4000" dirty="0">
                <a:solidFill>
                  <a:schemeClr val="tx1">
                    <a:lumMod val="50000"/>
                    <a:lumOff val="50000"/>
                  </a:schemeClr>
                </a:solidFill>
                <a:latin typeface="微软雅黑" pitchFamily="34" charset="-122"/>
                <a:ea typeface="微软雅黑" pitchFamily="34" charset="-122"/>
              </a:rPr>
              <a:t>本诗是诗人为镇守金国青口要塞的老朋友所作，写于元灭金之前。②元龙百尺楼：元龙指三国时的陈登，刘备赞扬他有文才武略。“元龙百尺楼”指抒发壮怀的登临处。</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有人评此诗，称其具有“豪迈”之风，请分析</a:t>
            </a:r>
            <a:r>
              <a:rPr lang="zh-CN" altLang="en-US" sz="4000" dirty="0" smtClean="0">
                <a:solidFill>
                  <a:schemeClr val="tx1">
                    <a:lumMod val="50000"/>
                    <a:lumOff val="50000"/>
                  </a:schemeClr>
                </a:solidFill>
                <a:latin typeface="微软雅黑" pitchFamily="34" charset="-122"/>
                <a:ea typeface="微软雅黑" pitchFamily="34" charset="-122"/>
              </a:rPr>
              <a:t>。</a:t>
            </a:r>
            <a:endParaRPr lang="en-US"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17918444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800000" cy="6416115"/>
          </a:xfrm>
          <a:prstGeom prst="rect">
            <a:avLst/>
          </a:prstGeom>
          <a:noFill/>
        </p:spPr>
        <p:txBody>
          <a:bodyPr wrap="square" rtlCol="0">
            <a:spAutoFit/>
          </a:bodyPr>
          <a:lstStyle/>
          <a:p>
            <a:pPr>
              <a:lnSpc>
                <a:spcPct val="130000"/>
              </a:lnSpc>
            </a:pPr>
            <a:r>
              <a:rPr lang="en-US" altLang="zh-CN" sz="4000" dirty="0" smtClean="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思维轨迹</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在审本题时需要转换一下题干的问法：这首诗是如何体现豪迈之风的？答题范围是全诗，需要结合诗句作答。</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参考答案</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一是思想情感之豪迈，</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步骤</a:t>
            </a:r>
            <a:r>
              <a:rPr lang="en-US" altLang="zh-CN" sz="4000" dirty="0">
                <a:solidFill>
                  <a:schemeClr val="tx1">
                    <a:lumMod val="50000"/>
                    <a:lumOff val="50000"/>
                  </a:schemeClr>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如在首联和颔联中，诗人以横波亭的孤高气势，周围山川的雄壮</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步骤</a:t>
            </a:r>
            <a:r>
              <a:rPr lang="en-US" altLang="zh-CN" sz="4000" dirty="0">
                <a:solidFill>
                  <a:schemeClr val="tx1">
                    <a:lumMod val="50000"/>
                    <a:lumOff val="50000"/>
                  </a:schemeClr>
                </a:solidFill>
                <a:latin typeface="微软雅黑" pitchFamily="34" charset="-122"/>
                <a:ea typeface="微软雅黑" pitchFamily="34" charset="-122"/>
              </a:rPr>
              <a:t>2)</a:t>
            </a:r>
            <a:r>
              <a:rPr lang="zh-CN" altLang="en-US" sz="4000" dirty="0">
                <a:solidFill>
                  <a:schemeClr val="tx1">
                    <a:lumMod val="50000"/>
                    <a:lumOff val="50000"/>
                  </a:schemeClr>
                </a:solidFill>
                <a:latin typeface="微软雅黑" pitchFamily="34" charset="-122"/>
                <a:ea typeface="微软雅黑" pitchFamily="34" charset="-122"/>
              </a:rPr>
              <a:t>烘托青口帅之豪情；</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步骤</a:t>
            </a:r>
            <a:r>
              <a:rPr lang="en-US" altLang="zh-CN" sz="4000" dirty="0">
                <a:solidFill>
                  <a:schemeClr val="tx1">
                    <a:lumMod val="50000"/>
                    <a:lumOff val="50000"/>
                  </a:schemeClr>
                </a:solidFill>
                <a:latin typeface="微软雅黑" pitchFamily="34" charset="-122"/>
                <a:ea typeface="微软雅黑" pitchFamily="34" charset="-122"/>
              </a:rPr>
              <a:t>3)</a:t>
            </a:r>
            <a:r>
              <a:rPr lang="zh-CN" altLang="en-US" sz="4000" dirty="0">
                <a:solidFill>
                  <a:schemeClr val="tx1">
                    <a:lumMod val="50000"/>
                    <a:lumOff val="50000"/>
                  </a:schemeClr>
                </a:solidFill>
                <a:latin typeface="微软雅黑" pitchFamily="34" charset="-122"/>
                <a:ea typeface="微软雅黑" pitchFamily="34" charset="-122"/>
              </a:rPr>
              <a:t>尾联写倚剑高歌，慷慨豪饮，遥想西北神州，</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步骤</a:t>
            </a:r>
            <a:r>
              <a:rPr lang="en-US" altLang="zh-CN" sz="4000" dirty="0">
                <a:solidFill>
                  <a:schemeClr val="tx1">
                    <a:lumMod val="50000"/>
                    <a:lumOff val="50000"/>
                  </a:schemeClr>
                </a:solidFill>
                <a:latin typeface="微软雅黑" pitchFamily="34" charset="-122"/>
                <a:ea typeface="微软雅黑" pitchFamily="34" charset="-122"/>
              </a:rPr>
              <a:t>2)</a:t>
            </a:r>
            <a:r>
              <a:rPr lang="zh-CN" altLang="en-US" sz="4000" dirty="0">
                <a:solidFill>
                  <a:schemeClr val="tx1">
                    <a:lumMod val="50000"/>
                    <a:lumOff val="50000"/>
                  </a:schemeClr>
                </a:solidFill>
                <a:latin typeface="微软雅黑" pitchFamily="34" charset="-122"/>
                <a:ea typeface="微软雅黑" pitchFamily="34" charset="-122"/>
              </a:rPr>
              <a:t>表现出诗人重整河山、收复中原的豪迈气概。</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步骤</a:t>
            </a:r>
            <a:r>
              <a:rPr lang="en-US" altLang="zh-CN" sz="4000" dirty="0">
                <a:solidFill>
                  <a:schemeClr val="tx1">
                    <a:lumMod val="50000"/>
                    <a:lumOff val="50000"/>
                  </a:schemeClr>
                </a:solidFill>
                <a:latin typeface="微软雅黑" pitchFamily="34" charset="-122"/>
                <a:ea typeface="微软雅黑" pitchFamily="34" charset="-122"/>
              </a:rPr>
              <a:t>3)</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二是用词不凡，</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步骤</a:t>
            </a:r>
            <a:r>
              <a:rPr lang="en-US" altLang="zh-CN" sz="4000" dirty="0">
                <a:solidFill>
                  <a:schemeClr val="tx1">
                    <a:lumMod val="50000"/>
                    <a:lumOff val="50000"/>
                  </a:schemeClr>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如“插”“压”形象地写出横波亭下临飞流的险要之势；颔联“万里”“千年”分别从空间的广阔与时间的悠远的角度，</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步骤</a:t>
            </a:r>
            <a:r>
              <a:rPr lang="en-US" altLang="zh-CN" sz="4000" dirty="0">
                <a:solidFill>
                  <a:schemeClr val="tx1">
                    <a:lumMod val="50000"/>
                    <a:lumOff val="50000"/>
                  </a:schemeClr>
                </a:solidFill>
                <a:latin typeface="微软雅黑" pitchFamily="34" charset="-122"/>
                <a:ea typeface="微软雅黑" pitchFamily="34" charset="-122"/>
              </a:rPr>
              <a:t>2)</a:t>
            </a:r>
            <a:r>
              <a:rPr lang="zh-CN" altLang="en-US" sz="4000" dirty="0">
                <a:solidFill>
                  <a:schemeClr val="tx1">
                    <a:lumMod val="50000"/>
                    <a:lumOff val="50000"/>
                  </a:schemeClr>
                </a:solidFill>
                <a:latin typeface="微软雅黑" pitchFamily="34" charset="-122"/>
                <a:ea typeface="微软雅黑" pitchFamily="34" charset="-122"/>
              </a:rPr>
              <a:t>表现了景之壮观与人的豪情。</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步骤</a:t>
            </a:r>
            <a:r>
              <a:rPr lang="en-US" altLang="zh-CN" sz="4000" dirty="0">
                <a:solidFill>
                  <a:schemeClr val="tx1">
                    <a:lumMod val="50000"/>
                    <a:lumOff val="50000"/>
                  </a:schemeClr>
                </a:solidFill>
                <a:latin typeface="微软雅黑" pitchFamily="34" charset="-122"/>
                <a:ea typeface="微软雅黑" pitchFamily="34" charset="-122"/>
              </a:rPr>
              <a:t>3)</a:t>
            </a:r>
          </a:p>
        </p:txBody>
      </p:sp>
    </p:spTree>
    <p:extLst>
      <p:ext uri="{BB962C8B-B14F-4D97-AF65-F5344CB8AC3E}">
        <p14:creationId xmlns:p14="http://schemas.microsoft.com/office/powerpoint/2010/main" xmlns="" val="965211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800000" cy="9694962"/>
          </a:xfrm>
          <a:prstGeom prst="rect">
            <a:avLst/>
          </a:prstGeom>
          <a:noFill/>
        </p:spPr>
        <p:txBody>
          <a:bodyPr wrap="square" rtlCol="0">
            <a:spAutoFit/>
          </a:bodyPr>
          <a:lstStyle/>
          <a:p>
            <a:pPr>
              <a:lnSpc>
                <a:spcPct val="130000"/>
              </a:lnSpc>
            </a:pPr>
            <a:r>
              <a:rPr lang="en-US" altLang="zh-CN" sz="4000" b="1" dirty="0">
                <a:solidFill>
                  <a:schemeClr val="tx1">
                    <a:lumMod val="50000"/>
                    <a:lumOff val="50000"/>
                  </a:schemeClr>
                </a:solidFill>
                <a:latin typeface="微软雅黑" pitchFamily="34" charset="-122"/>
                <a:ea typeface="微软雅黑" pitchFamily="34" charset="-122"/>
              </a:rPr>
              <a:t>【</a:t>
            </a:r>
            <a:r>
              <a:rPr lang="zh-CN" altLang="en-US" sz="4000" b="1" dirty="0">
                <a:solidFill>
                  <a:schemeClr val="tx1">
                    <a:lumMod val="50000"/>
                    <a:lumOff val="50000"/>
                  </a:schemeClr>
                </a:solidFill>
                <a:latin typeface="微软雅黑" pitchFamily="34" charset="-122"/>
                <a:ea typeface="微软雅黑" pitchFamily="34" charset="-122"/>
              </a:rPr>
              <a:t>针对训练</a:t>
            </a:r>
            <a:r>
              <a:rPr lang="en-US" altLang="zh-CN" sz="4000" b="1"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smtClean="0">
                <a:solidFill>
                  <a:srgbClr val="EF8340"/>
                </a:solidFill>
                <a:latin typeface="微软雅黑" pitchFamily="34" charset="-122"/>
                <a:ea typeface="微软雅黑" pitchFamily="34" charset="-122"/>
              </a:rPr>
              <a:t>11. </a:t>
            </a:r>
            <a:r>
              <a:rPr lang="zh-CN" altLang="en-US" sz="4000" dirty="0" smtClean="0">
                <a:solidFill>
                  <a:schemeClr val="tx1">
                    <a:lumMod val="50000"/>
                    <a:lumOff val="50000"/>
                  </a:schemeClr>
                </a:solidFill>
                <a:latin typeface="微软雅黑" pitchFamily="34" charset="-122"/>
                <a:ea typeface="微软雅黑" pitchFamily="34" charset="-122"/>
              </a:rPr>
              <a:t>阅读</a:t>
            </a:r>
            <a:r>
              <a:rPr lang="zh-CN" altLang="en-US" sz="4000" dirty="0">
                <a:solidFill>
                  <a:schemeClr val="tx1">
                    <a:lumMod val="50000"/>
                    <a:lumOff val="50000"/>
                  </a:schemeClr>
                </a:solidFill>
                <a:latin typeface="微软雅黑" pitchFamily="34" charset="-122"/>
                <a:ea typeface="微软雅黑" pitchFamily="34" charset="-122"/>
              </a:rPr>
              <a:t>下面两首宋诗，完成后面的题目。</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微雨登城二首</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其一</a:t>
            </a:r>
            <a:r>
              <a:rPr lang="en-US" altLang="zh-CN" sz="4000" dirty="0">
                <a:solidFill>
                  <a:schemeClr val="tx1">
                    <a:lumMod val="50000"/>
                    <a:lumOff val="50000"/>
                  </a:schemeClr>
                </a:solidFill>
                <a:latin typeface="微软雅黑" pitchFamily="34" charset="-122"/>
                <a:ea typeface="微软雅黑" pitchFamily="34" charset="-122"/>
              </a:rPr>
              <a:t>)</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刘　敞</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雨映寒空半有无，重楼闲上倚城隅。</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浅深山色高低树，一片江南水墨图。</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望海楼晚景五绝</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其二</a:t>
            </a:r>
            <a:r>
              <a:rPr lang="en-US" altLang="zh-CN" sz="4000" dirty="0">
                <a:solidFill>
                  <a:schemeClr val="tx1">
                    <a:lumMod val="50000"/>
                    <a:lumOff val="50000"/>
                  </a:schemeClr>
                </a:solidFill>
                <a:latin typeface="微软雅黑" pitchFamily="34" charset="-122"/>
                <a:ea typeface="微软雅黑" pitchFamily="34" charset="-122"/>
              </a:rPr>
              <a:t>)</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苏　轼</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横风吹雨入楼斜，壮观应须好句夸。</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雨过潮平江海碧，电光时掣紫金蛇。</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以上两首诗，刘诗优美，苏诗壮美，请结合诗句赏析。</a:t>
            </a:r>
            <a:r>
              <a:rPr lang="en-US" altLang="zh-CN" sz="4000" dirty="0">
                <a:solidFill>
                  <a:schemeClr val="tx1">
                    <a:lumMod val="50000"/>
                    <a:lumOff val="50000"/>
                  </a:schemeClr>
                </a:solidFill>
                <a:latin typeface="微软雅黑" pitchFamily="34" charset="-122"/>
                <a:ea typeface="微软雅黑" pitchFamily="34" charset="-122"/>
              </a:rPr>
              <a:t>(4</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p:txBody>
      </p:sp>
    </p:spTree>
    <p:extLst>
      <p:ext uri="{BB962C8B-B14F-4D97-AF65-F5344CB8AC3E}">
        <p14:creationId xmlns:p14="http://schemas.microsoft.com/office/powerpoint/2010/main" xmlns="" val="301300944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2091555" y="3060750"/>
            <a:ext cx="19835720" cy="829249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043814" y="3057568"/>
            <a:ext cx="19931202" cy="5063502"/>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刘诗用“雨映寒空半有无”作为背景，用“浅深山色高低树”作为主景，虚实结合，浓淡配置，相互映衬，描绘出一幅“江南水墨图”的优美画面。苏诗描绘的是由疾风、骤雨、雷电所构成的壮美景观，“横风吹雨”“电光时掣”先后出现，中间插入“雨过潮平”的短暂平静，跌宕起伏，更凸显其壮观。</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答题范围是两首诗，题干已经指出诗歌语言的特色，而且是写景诗，只需要答出步骤</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，写出这两首诗是如何体现出这种语言特色的即可。</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p>
        </p:txBody>
      </p:sp>
    </p:spTree>
    <p:extLst>
      <p:ext uri="{BB962C8B-B14F-4D97-AF65-F5344CB8AC3E}">
        <p14:creationId xmlns:p14="http://schemas.microsoft.com/office/powerpoint/2010/main" xmlns="" val="367407416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2091555" y="3060750"/>
            <a:ext cx="19835720" cy="829249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091554" y="3057568"/>
            <a:ext cx="19883461" cy="4413516"/>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读懂诗歌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微雨登城二首</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其一</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：寒空中飘洒着丝丝细雨，若有若无；我闲着无事，登上高高的城楼，斜靠着城墙远望纵目。远近的群山或深或浅，树木高低参差；我忽然发现，这一派景色，多像一幅江南水墨图。</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望海楼晚景五绝</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其二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：大风吹打雨水斜着飘进望海楼，壮丽的景观应该用华美的词句来夸赞。风雨过后潮水平静江海碧澄，时时闪过的电光形成紫金蛇。</a:t>
            </a:r>
          </a:p>
        </p:txBody>
      </p:sp>
    </p:spTree>
    <p:extLst>
      <p:ext uri="{BB962C8B-B14F-4D97-AF65-F5344CB8AC3E}">
        <p14:creationId xmlns:p14="http://schemas.microsoft.com/office/powerpoint/2010/main" xmlns="" val="333501669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8"/>
          <p:cNvGrpSpPr/>
          <p:nvPr/>
        </p:nvGrpSpPr>
        <p:grpSpPr>
          <a:xfrm>
            <a:off x="2059953" y="2952868"/>
            <a:ext cx="2677891" cy="707886"/>
            <a:chOff x="2074961" y="4276948"/>
            <a:chExt cx="2677891" cy="707886"/>
          </a:xfrm>
        </p:grpSpPr>
        <p:pic>
          <p:nvPicPr>
            <p:cNvPr id="40" name="Picture 2"/>
            <p:cNvPicPr>
              <a:picLocks noChangeAspect="1" noChangeArrowheads="1"/>
            </p:cNvPicPr>
            <p:nvPr/>
          </p:nvPicPr>
          <p:blipFill>
            <a:blip r:embed="rId2"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47" name="矩形 46"/>
            <p:cNvSpPr/>
            <p:nvPr/>
          </p:nvSpPr>
          <p:spPr>
            <a:xfrm>
              <a:off x="2264972" y="4276948"/>
              <a:ext cx="2339102" cy="707886"/>
            </a:xfrm>
            <a:prstGeom prst="rect">
              <a:avLst/>
            </a:prstGeom>
          </p:spPr>
          <p:txBody>
            <a:bodyPr wrap="none">
              <a:spAutoFit/>
            </a:bodyPr>
            <a:lstStyle/>
            <a:p>
              <a:r>
                <a:rPr lang="zh-CN" altLang="en-US" sz="4000" spc="200" dirty="0" smtClean="0">
                  <a:solidFill>
                    <a:schemeClr val="bg1"/>
                  </a:solidFill>
                  <a:latin typeface="微软雅黑" pitchFamily="34" charset="-122"/>
                  <a:ea typeface="微软雅黑" pitchFamily="34" charset="-122"/>
                </a:rPr>
                <a:t>技法点拨</a:t>
              </a:r>
              <a:endParaRPr lang="zh-CN" altLang="en-US" sz="4000" spc="200" dirty="0">
                <a:solidFill>
                  <a:schemeClr val="bg1"/>
                </a:solidFill>
                <a:latin typeface="微软雅黑" pitchFamily="34" charset="-122"/>
                <a:ea typeface="微软雅黑" pitchFamily="34" charset="-122"/>
              </a:endParaRPr>
            </a:p>
          </p:txBody>
        </p:sp>
      </p:grpSp>
      <p:sp>
        <p:nvSpPr>
          <p:cNvPr id="69" name="TextBox 68"/>
          <p:cNvSpPr txBox="1"/>
          <p:nvPr/>
        </p:nvSpPr>
        <p:spPr>
          <a:xfrm>
            <a:off x="1951762" y="3803630"/>
            <a:ext cx="20002640" cy="8094524"/>
          </a:xfrm>
          <a:prstGeom prst="rect">
            <a:avLst/>
          </a:prstGeom>
          <a:noFill/>
        </p:spPr>
        <p:txBody>
          <a:bodyPr wrap="square" rtlCol="0">
            <a:spAutoFit/>
          </a:bodyPr>
          <a:lstStyle/>
          <a:p>
            <a:pPr algn="just">
              <a:lnSpc>
                <a:spcPct val="130000"/>
              </a:lnSpc>
              <a:spcAft>
                <a:spcPts val="0"/>
              </a:spcAft>
            </a:pPr>
            <a:r>
              <a:rPr lang="zh-CN" altLang="en-US" sz="4000" b="1" kern="100" dirty="0">
                <a:solidFill>
                  <a:srgbClr val="EF8340"/>
                </a:solidFill>
                <a:latin typeface="微软雅黑" pitchFamily="34" charset="-122"/>
                <a:ea typeface="微软雅黑" pitchFamily="34" charset="-122"/>
                <a:cs typeface="Courier New" panose="02070309020205020404" pitchFamily="49" charset="0"/>
              </a:rPr>
              <a:t>技法</a:t>
            </a:r>
            <a:r>
              <a:rPr lang="en-US" altLang="zh-CN" sz="4000" b="1" kern="100" dirty="0">
                <a:solidFill>
                  <a:srgbClr val="EF8340"/>
                </a:solidFill>
                <a:latin typeface="微软雅黑" pitchFamily="34" charset="-122"/>
                <a:ea typeface="微软雅黑" pitchFamily="34" charset="-122"/>
                <a:cs typeface="Courier New" panose="02070309020205020404" pitchFamily="49" charset="0"/>
              </a:rPr>
              <a:t>22</a:t>
            </a:r>
            <a:r>
              <a:rPr lang="zh-CN" altLang="en-US" sz="4000" b="1" kern="100" dirty="0">
                <a:solidFill>
                  <a:srgbClr val="EF8340"/>
                </a:solidFill>
                <a:latin typeface="微软雅黑" pitchFamily="34" charset="-122"/>
                <a:ea typeface="微软雅黑" pitchFamily="34" charset="-122"/>
                <a:cs typeface="Courier New" panose="02070309020205020404" pitchFamily="49" charset="0"/>
              </a:rPr>
              <a:t>　赏析诗歌语言，答题有法可依　</a:t>
            </a:r>
            <a:r>
              <a:rPr lang="zh-CN" altLang="en-US" sz="4000" dirty="0">
                <a:solidFill>
                  <a:schemeClr val="tx1">
                    <a:lumMod val="50000"/>
                    <a:lumOff val="50000"/>
                  </a:schemeClr>
                </a:solidFill>
                <a:latin typeface="微软雅黑" pitchFamily="34" charset="-122"/>
                <a:ea typeface="微软雅黑" pitchFamily="34" charset="-122"/>
              </a:rPr>
              <a:t>　</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鉴赏诗歌语言主要指炼字、赏析诗</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词</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句、语言风格等。近年考查的重点落在词语品鉴上，语言风格的考查也有所体现，但考得比较简单。常见题型的答题要领如下：</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1. </a:t>
            </a:r>
            <a:r>
              <a:rPr lang="zh-CN" altLang="en-US" sz="4000" dirty="0">
                <a:solidFill>
                  <a:schemeClr val="tx1">
                    <a:lumMod val="50000"/>
                    <a:lumOff val="50000"/>
                  </a:schemeClr>
                </a:solidFill>
                <a:latin typeface="微软雅黑" pitchFamily="34" charset="-122"/>
                <a:ea typeface="微软雅黑" pitchFamily="34" charset="-122"/>
              </a:rPr>
              <a:t>寻找某联中用得巧妙的词语</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这些词一般为动词或形容词，也要注意一些特殊的词语，如叠词、拟声词等。</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2. </a:t>
            </a:r>
            <a:r>
              <a:rPr lang="zh-CN" altLang="en-US" sz="4000" dirty="0">
                <a:solidFill>
                  <a:schemeClr val="tx1">
                    <a:lumMod val="50000"/>
                    <a:lumOff val="50000"/>
                  </a:schemeClr>
                </a:solidFill>
                <a:latin typeface="微软雅黑" pitchFamily="34" charset="-122"/>
                <a:ea typeface="微软雅黑" pitchFamily="34" charset="-122"/>
              </a:rPr>
              <a:t>分析词语妙处</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①从词语本身的特点入手，分析该词语在创设意境和塑造形象上的作用，如准确、传神、富有情味等。②留心该词语在句中是否活用，理解其在句中的意思。③分析修辞的作用，如比喻、拟人、夸张等的作用。④组织答案时，要选择恰当的词语，以强调其妙处，如深刻、含蓄、生动、形象、传神等</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33107931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69"/>
                                        </p:tgtEl>
                                        <p:attrNameLst>
                                          <p:attrName>style.visibility</p:attrName>
                                        </p:attrNameLst>
                                      </p:cBhvr>
                                      <p:to>
                                        <p:strVal val="visible"/>
                                      </p:to>
                                    </p:set>
                                    <p:animEffect transition="in" filter="fade">
                                      <p:cBhvr>
                                        <p:cTn id="14"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916734"/>
            <a:ext cx="19800000" cy="8094524"/>
          </a:xfrm>
          <a:prstGeom prst="rect">
            <a:avLst/>
          </a:prstGeom>
          <a:noFill/>
        </p:spPr>
        <p:txBody>
          <a:bodyPr wrap="square" rtlCol="0">
            <a:spAutoFit/>
          </a:bodyPr>
          <a:lstStyle/>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3. </a:t>
            </a:r>
            <a:r>
              <a:rPr lang="zh-CN" altLang="en-US" sz="4000" dirty="0">
                <a:solidFill>
                  <a:schemeClr val="tx1">
                    <a:lumMod val="50000"/>
                    <a:lumOff val="50000"/>
                  </a:schemeClr>
                </a:solidFill>
                <a:latin typeface="微软雅黑" pitchFamily="34" charset="-122"/>
                <a:ea typeface="微软雅黑" pitchFamily="34" charset="-122"/>
              </a:rPr>
              <a:t>分析“诗眼”</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要抓住词语在句子和整首诗中的作用来进行分析，要做到“词不离句，句不离章”，也就是要从整体上把握，看它是不是诗歌的代表性意象，是否奠定了诗歌的感情基调，是否表明了诗歌的主旨。</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4. </a:t>
            </a:r>
            <a:r>
              <a:rPr lang="zh-CN" altLang="en-US" sz="4000" dirty="0">
                <a:solidFill>
                  <a:schemeClr val="tx1">
                    <a:lumMod val="50000"/>
                    <a:lumOff val="50000"/>
                  </a:schemeClr>
                </a:solidFill>
                <a:latin typeface="微软雅黑" pitchFamily="34" charset="-122"/>
                <a:ea typeface="微软雅黑" pitchFamily="34" charset="-122"/>
              </a:rPr>
              <a:t>赏析诗句的妙处</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这类题主要体现在诗句的内容和在诗歌结构、思想内容上的特点以及在表达技巧</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景与景的关系、修辞手法、写作手法等</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上的特点等。</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5. </a:t>
            </a:r>
            <a:r>
              <a:rPr lang="zh-CN" altLang="en-US" sz="4000" dirty="0">
                <a:solidFill>
                  <a:schemeClr val="tx1">
                    <a:lumMod val="50000"/>
                    <a:lumOff val="50000"/>
                  </a:schemeClr>
                </a:solidFill>
                <a:latin typeface="微软雅黑" pitchFamily="34" charset="-122"/>
                <a:ea typeface="微软雅黑" pitchFamily="34" charset="-122"/>
              </a:rPr>
              <a:t>分析诗歌的语言风格</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一要结合意境；二要注意用词；三要准确使用术语，如平淡、清新、绚丽、质朴、明快、含蓄、简洁、洗练等。</a:t>
            </a:r>
          </a:p>
        </p:txBody>
      </p:sp>
    </p:spTree>
    <p:extLst>
      <p:ext uri="{BB962C8B-B14F-4D97-AF65-F5344CB8AC3E}">
        <p14:creationId xmlns:p14="http://schemas.microsoft.com/office/powerpoint/2010/main" xmlns="" val="97575587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8894743"/>
          </a:xfrm>
          <a:prstGeom prst="rect">
            <a:avLst/>
          </a:prstGeom>
          <a:noFill/>
        </p:spPr>
        <p:txBody>
          <a:bodyPr wrap="square" rtlCol="0">
            <a:spAutoFit/>
          </a:bodyPr>
          <a:lstStyle/>
          <a:p>
            <a:pPr>
              <a:lnSpc>
                <a:spcPct val="130000"/>
              </a:lnSpc>
            </a:pPr>
            <a:r>
              <a:rPr lang="zh-CN" altLang="en-US" sz="4000" b="1" dirty="0" smtClean="0">
                <a:solidFill>
                  <a:schemeClr val="tx1">
                    <a:lumMod val="50000"/>
                    <a:lumOff val="50000"/>
                  </a:schemeClr>
                </a:solidFill>
                <a:latin typeface="微软雅黑" pitchFamily="34" charset="-122"/>
                <a:ea typeface="微软雅黑" pitchFamily="34" charset="-122"/>
              </a:rPr>
              <a:t>角度</a:t>
            </a:r>
            <a:r>
              <a:rPr lang="zh-CN" altLang="en-US" sz="4000" b="1" dirty="0">
                <a:solidFill>
                  <a:schemeClr val="tx1">
                    <a:lumMod val="50000"/>
                    <a:lumOff val="50000"/>
                  </a:schemeClr>
                </a:solidFill>
                <a:latin typeface="微软雅黑" pitchFamily="34" charset="-122"/>
                <a:ea typeface="微软雅黑" pitchFamily="34" charset="-122"/>
              </a:rPr>
              <a:t>二　读懂诗歌正文</a:t>
            </a:r>
            <a:r>
              <a:rPr lang="en-US" altLang="zh-CN" sz="4000" b="1" dirty="0">
                <a:solidFill>
                  <a:schemeClr val="tx1">
                    <a:lumMod val="50000"/>
                    <a:lumOff val="50000"/>
                  </a:schemeClr>
                </a:solidFill>
                <a:latin typeface="微软雅黑" pitchFamily="34" charset="-122"/>
                <a:ea typeface="微软雅黑" pitchFamily="34" charset="-122"/>
              </a:rPr>
              <a:t>——</a:t>
            </a:r>
            <a:r>
              <a:rPr lang="zh-CN" altLang="en-US" sz="4000" b="1" dirty="0">
                <a:solidFill>
                  <a:schemeClr val="tx1">
                    <a:lumMod val="50000"/>
                    <a:lumOff val="50000"/>
                  </a:schemeClr>
                </a:solidFill>
                <a:latin typeface="微软雅黑" pitchFamily="34" charset="-122"/>
                <a:ea typeface="微软雅黑" pitchFamily="34" charset="-122"/>
              </a:rPr>
              <a:t>理解“诗家语”</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古代诗歌的语言属于抒情话语系统，这种语言是一种“变形的语言”，之所以要做变形处理，完全是由作者表情达意的需要和诗词格律的要求决定的。具体如下：</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 </a:t>
            </a:r>
            <a:r>
              <a:rPr lang="zh-CN" altLang="en-US" sz="4000" dirty="0">
                <a:solidFill>
                  <a:schemeClr val="tx1">
                    <a:lumMod val="50000"/>
                    <a:lumOff val="50000"/>
                  </a:schemeClr>
                </a:solidFill>
                <a:latin typeface="微软雅黑" pitchFamily="34" charset="-122"/>
                <a:ea typeface="微软雅黑" pitchFamily="34" charset="-122"/>
              </a:rPr>
              <a:t>倒装。古诗特别是其中的近体诗，具有严整的格律，受格律的制约，诗句中的词语顺序往往需要打破某些语法规律而表现出一种只有在诗中才能见到的特殊形态。若对这种现象缺乏认识，在解读古诗时就会碰到不少困难。例如杜牧</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村行</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中有这样两句：“蓑唱牧牛儿，篱窥蒨裙女。”如果也像读散文那样去读，岂不是蓑衣能唱歌，竹篱长眼睛了吗？只有把它理解成牧牛儿披蓑高唱，蒨裙女隔篱窥客，才算读懂了这两句诗。可见，诗句的语序往往具有某种独特的形态，解读古诗，必须注意到这些情况。只有真正了解了古诗语言的特征，懂得了“诗家语”，懂得了古诗对语言的变形，才能读懂古诗。下面分几个方面来谈</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62751671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68"/>
          <p:cNvSpPr txBox="1"/>
          <p:nvPr/>
        </p:nvSpPr>
        <p:spPr>
          <a:xfrm>
            <a:off x="2039784" y="2916734"/>
            <a:ext cx="19800000" cy="9694962"/>
          </a:xfrm>
          <a:prstGeom prst="rect">
            <a:avLst/>
          </a:prstGeom>
          <a:noFill/>
        </p:spPr>
        <p:txBody>
          <a:bodyPr wrap="square" rtlCol="0">
            <a:spAutoFit/>
          </a:bodyPr>
          <a:lstStyle/>
          <a:p>
            <a:pPr algn="just">
              <a:lnSpc>
                <a:spcPct val="130000"/>
              </a:lnSpc>
              <a:spcAft>
                <a:spcPts val="0"/>
              </a:spcAft>
            </a:pPr>
            <a:r>
              <a:rPr lang="en-US" altLang="zh-CN" sz="4000" dirty="0">
                <a:solidFill>
                  <a:srgbClr val="EF8340"/>
                </a:solidFill>
                <a:latin typeface="微软雅黑" pitchFamily="34" charset="-122"/>
                <a:ea typeface="微软雅黑" pitchFamily="34" charset="-122"/>
              </a:rPr>
              <a:t>1. </a:t>
            </a:r>
            <a:r>
              <a:rPr lang="zh-CN" altLang="en-US" sz="4000" dirty="0">
                <a:solidFill>
                  <a:schemeClr val="tx1">
                    <a:lumMod val="50000"/>
                    <a:lumOff val="50000"/>
                  </a:schemeClr>
                </a:solidFill>
                <a:latin typeface="微软雅黑" pitchFamily="34" charset="-122"/>
                <a:ea typeface="微软雅黑" pitchFamily="34" charset="-122"/>
              </a:rPr>
              <a:t>阅读下面这首诗，回答问题。</a:t>
            </a:r>
            <a:r>
              <a:rPr lang="en-US" altLang="zh-CN" sz="4000" dirty="0">
                <a:solidFill>
                  <a:schemeClr val="tx1">
                    <a:lumMod val="50000"/>
                    <a:lumOff val="50000"/>
                  </a:schemeClr>
                </a:solidFill>
                <a:latin typeface="微软雅黑" pitchFamily="34" charset="-122"/>
                <a:ea typeface="微软雅黑" pitchFamily="34" charset="-122"/>
              </a:rPr>
              <a:t>(11</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gn="ct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秋宿湘江遇雨</a:t>
            </a:r>
          </a:p>
          <a:p>
            <a:pPr algn="ct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谭用之</a:t>
            </a:r>
          </a:p>
          <a:p>
            <a:pPr algn="ct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湘上阴云锁梦魂，江边深夜舞刘琨</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注</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a:t>
            </a:r>
          </a:p>
          <a:p>
            <a:pPr algn="ct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秋风万里芙蓉国，暮雨千家薜荔村。</a:t>
            </a:r>
          </a:p>
          <a:p>
            <a:pPr algn="ct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乡思不堪悲橘柚，旅游谁肯重王孙。</a:t>
            </a:r>
          </a:p>
          <a:p>
            <a:pPr algn="ct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渔人相见不相问，长笛一声归岛门。</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注</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刘琨，晋代人。当时北方被少数民族所统治，刘琨和好友祖逖胸怀统一大志，为了报效国家，他们常常闻鸡鸣而起舞</a:t>
            </a:r>
            <a:r>
              <a:rPr lang="zh-CN" altLang="en-US" sz="4000" dirty="0" smtClean="0">
                <a:solidFill>
                  <a:schemeClr val="tx1">
                    <a:lumMod val="50000"/>
                    <a:lumOff val="50000"/>
                  </a:schemeClr>
                </a:solidFill>
                <a:latin typeface="微软雅黑" pitchFamily="34" charset="-122"/>
                <a:ea typeface="微软雅黑" pitchFamily="34" charset="-122"/>
              </a:rPr>
              <a:t>。</a:t>
            </a:r>
            <a:endParaRPr lang="en-US" altLang="zh-CN" sz="4000" dirty="0" smtClean="0">
              <a:solidFill>
                <a:schemeClr val="tx1">
                  <a:lumMod val="50000"/>
                  <a:lumOff val="50000"/>
                </a:schemeClr>
              </a:solidFill>
              <a:latin typeface="微软雅黑" pitchFamily="34" charset="-122"/>
              <a:ea typeface="微软雅黑" pitchFamily="34" charset="-122"/>
            </a:endParaRP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(1) </a:t>
            </a:r>
            <a:r>
              <a:rPr lang="zh-CN" altLang="en-US" sz="4000" dirty="0">
                <a:solidFill>
                  <a:schemeClr val="tx1">
                    <a:lumMod val="50000"/>
                    <a:lumOff val="50000"/>
                  </a:schemeClr>
                </a:solidFill>
                <a:latin typeface="微软雅黑" pitchFamily="34" charset="-122"/>
                <a:ea typeface="微软雅黑" pitchFamily="34" charset="-122"/>
              </a:rPr>
              <a:t>下列对这首诗的赏析，不恰当的两项是</a:t>
            </a:r>
            <a:r>
              <a:rPr lang="en-US" altLang="zh-CN" sz="4000" dirty="0">
                <a:solidFill>
                  <a:schemeClr val="tx1">
                    <a:lumMod val="50000"/>
                    <a:lumOff val="50000"/>
                  </a:schemeClr>
                </a:solidFill>
                <a:latin typeface="微软雅黑" pitchFamily="34" charset="-122"/>
                <a:ea typeface="微软雅黑" pitchFamily="34" charset="-122"/>
              </a:rPr>
              <a:t>(5</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A. “</a:t>
            </a:r>
            <a:r>
              <a:rPr lang="zh-CN" altLang="en-US" sz="4000" dirty="0">
                <a:solidFill>
                  <a:schemeClr val="tx1">
                    <a:lumMod val="50000"/>
                    <a:lumOff val="50000"/>
                  </a:schemeClr>
                </a:solidFill>
                <a:latin typeface="微软雅黑" pitchFamily="34" charset="-122"/>
                <a:ea typeface="微软雅黑" pitchFamily="34" charset="-122"/>
              </a:rPr>
              <a:t>江边深夜舞刘琨”一句用典，借刘琨闻鸡起舞的故事，表明自己奋发振作、立志救时的抱负和决心</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59171554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68"/>
          <p:cNvSpPr txBox="1"/>
          <p:nvPr/>
        </p:nvSpPr>
        <p:spPr>
          <a:xfrm>
            <a:off x="2039784" y="2916734"/>
            <a:ext cx="19800000" cy="8094524"/>
          </a:xfrm>
          <a:prstGeom prst="rect">
            <a:avLst/>
          </a:prstGeom>
          <a:noFill/>
        </p:spPr>
        <p:txBody>
          <a:bodyPr wrap="square" rtlCol="0">
            <a:spAutoFit/>
          </a:bodyPr>
          <a:lstStyle/>
          <a:p>
            <a:pPr algn="just">
              <a:lnSpc>
                <a:spcPct val="130000"/>
              </a:lnSpc>
              <a:spcAft>
                <a:spcPts val="0"/>
              </a:spcAft>
            </a:pPr>
            <a:r>
              <a:rPr lang="en-US" altLang="zh-CN" sz="4000" dirty="0" smtClean="0">
                <a:solidFill>
                  <a:schemeClr val="tx1">
                    <a:lumMod val="50000"/>
                    <a:lumOff val="50000"/>
                  </a:schemeClr>
                </a:solidFill>
                <a:latin typeface="微软雅黑" pitchFamily="34" charset="-122"/>
                <a:ea typeface="微软雅黑" pitchFamily="34" charset="-122"/>
              </a:rPr>
              <a:t>B</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第二联既对仗工整，又写景壮丽，壮丽之处主要表现在名之以“芙蓉国”和“薜荔村”，本来就极言其多、其盛，再加上“万里”和“千家”的修饰，更显幅员辽阔。</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C. </a:t>
            </a:r>
            <a:r>
              <a:rPr lang="zh-CN" altLang="en-US" sz="4000" dirty="0">
                <a:solidFill>
                  <a:schemeClr val="tx1">
                    <a:lumMod val="50000"/>
                    <a:lumOff val="50000"/>
                  </a:schemeClr>
                </a:solidFill>
                <a:latin typeface="微软雅黑" pitchFamily="34" charset="-122"/>
                <a:ea typeface="微软雅黑" pitchFamily="34" charset="-122"/>
              </a:rPr>
              <a:t>第三联抒发了作者的思乡之情和仕途不遇之悲。 “乡思”一词直接抒情，“王孙”一词巧用典故、反诘，在壮烈情怀中寄寓着诗人的愤慨与忧伤之情。</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D. </a:t>
            </a:r>
            <a:r>
              <a:rPr lang="zh-CN" altLang="en-US" sz="4000" dirty="0">
                <a:solidFill>
                  <a:schemeClr val="tx1">
                    <a:lumMod val="50000"/>
                    <a:lumOff val="50000"/>
                  </a:schemeClr>
                </a:solidFill>
                <a:latin typeface="微软雅黑" pitchFamily="34" charset="-122"/>
                <a:ea typeface="微软雅黑" pitchFamily="34" charset="-122"/>
              </a:rPr>
              <a:t>第四联虽然表面是以写景作结，实际是暗用屈原与渔父之事，表达自己理当超越屈原，一种世无知音的悲愤溢于言表。</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E. </a:t>
            </a:r>
            <a:r>
              <a:rPr lang="zh-CN" altLang="en-US" sz="4000" dirty="0">
                <a:solidFill>
                  <a:schemeClr val="tx1">
                    <a:lumMod val="50000"/>
                    <a:lumOff val="50000"/>
                  </a:schemeClr>
                </a:solidFill>
                <a:latin typeface="微软雅黑" pitchFamily="34" charset="-122"/>
                <a:ea typeface="微软雅黑" pitchFamily="34" charset="-122"/>
              </a:rPr>
              <a:t>这首诗描绘了秋天湘江夜雨的绮丽景色，全诗寓情于景，借景以抒情，二者融合无间，同时语言凝练，语意极为沉痛、悲凉。</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(2)</a:t>
            </a:r>
            <a:r>
              <a:rPr lang="zh-CN" altLang="en-US" sz="4000" dirty="0">
                <a:solidFill>
                  <a:schemeClr val="tx1">
                    <a:lumMod val="50000"/>
                    <a:lumOff val="50000"/>
                  </a:schemeClr>
                </a:solidFill>
                <a:latin typeface="微软雅黑" pitchFamily="34" charset="-122"/>
                <a:ea typeface="微软雅黑" pitchFamily="34" charset="-122"/>
              </a:rPr>
              <a:t>这首诗首联中哪个字用得好？请简要赏析。</a:t>
            </a:r>
            <a:r>
              <a:rPr lang="en-US" altLang="zh-CN" sz="4000" dirty="0">
                <a:solidFill>
                  <a:schemeClr val="tx1">
                    <a:lumMod val="50000"/>
                    <a:lumOff val="50000"/>
                  </a:schemeClr>
                </a:solidFill>
                <a:latin typeface="微软雅黑" pitchFamily="34" charset="-122"/>
                <a:ea typeface="微软雅黑" pitchFamily="34" charset="-122"/>
              </a:rPr>
              <a:t>(6</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gn="just">
              <a:lnSpc>
                <a:spcPct val="130000"/>
              </a:lnSpc>
              <a:spcAft>
                <a:spcPts val="0"/>
              </a:spcAft>
            </a:pPr>
            <a:r>
              <a:rPr lang="en-US" altLang="zh-CN" sz="4000" dirty="0" smtClean="0">
                <a:solidFill>
                  <a:schemeClr val="tx1">
                    <a:lumMod val="50000"/>
                    <a:lumOff val="50000"/>
                  </a:schemeClr>
                </a:solidFill>
                <a:latin typeface="微软雅黑" pitchFamily="34" charset="-122"/>
                <a:ea typeface="微软雅黑" pitchFamily="34" charset="-122"/>
              </a:rPr>
              <a:t>________________________________________________________________________</a:t>
            </a:r>
            <a:endParaRPr lang="en-US" altLang="zh-CN" sz="4000" dirty="0">
              <a:solidFill>
                <a:schemeClr val="tx1">
                  <a:lumMod val="50000"/>
                  <a:lumOff val="50000"/>
                </a:schemeClr>
              </a:solidFill>
              <a:latin typeface="微软雅黑" pitchFamily="34" charset="-122"/>
              <a:ea typeface="微软雅黑"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327715064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124278" y="2916734"/>
            <a:ext cx="19800000" cy="81369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225356" y="2919781"/>
            <a:ext cx="19698922" cy="6574107"/>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(1)DE</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项，“表达自己理当超越屈原”分析错误，原诗的意思是“屈原虽然不被世人理解，但是尚有渔父与之对话，而自己竟然连屈原都不如”。</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E</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项，“绮丽”特点分析不正确，应为“苍茫、寂寥”。</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锁”字。</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锁：束缚，封住，笼罩的意思。</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一个“锁”字写出了阴云笼罩、暮雨将临、孤舟受阻的情形，</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流露出诗人被困于此地的无奈和怅惘的心情。</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考生鉴赏诗歌语言的能力。本题是炼字题，答题步骤为：释字义、指手法，即解释该字在诗句中的含义，有手法指出使用了什么手法；描景象，即把该字放回原句中进行简单描述；点效果、明感情。“锁梦魂”，巧用一个“锁”字，透露出诗人因行游受阻而不无怅然之感。内心郁闷但志不颓，面对滔滔湘水，引出第二句用刘琨舞剑的典故抒写其雄心壮志</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266242518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124278" y="3060750"/>
            <a:ext cx="19800000" cy="799288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73739" y="3060750"/>
            <a:ext cx="19698922" cy="2973122"/>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读懂诗歌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阴云笼罩，我泊舟停行，就宿在湘江。深夜，我像刘琨一样起舞弄剑于江旁。万里秋风吹拂遍地的芙蓉，暮雨浇淋着薜荔丛中的村庄。看到橘柚，使我难以忍受对家乡的思念，身处异地，谁又会把一个游子放在心上？就连渔人见了我也不寒暄相问，吹一声长笛回到自己的岛上</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81437876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68"/>
          <p:cNvSpPr txBox="1"/>
          <p:nvPr/>
        </p:nvSpPr>
        <p:spPr>
          <a:xfrm>
            <a:off x="2039784" y="2916734"/>
            <a:ext cx="19800000" cy="5693866"/>
          </a:xfrm>
          <a:prstGeom prst="rect">
            <a:avLst/>
          </a:prstGeom>
          <a:noFill/>
        </p:spPr>
        <p:txBody>
          <a:bodyPr wrap="square" rtlCol="0">
            <a:spAutoFit/>
          </a:bodyPr>
          <a:lstStyle/>
          <a:p>
            <a:pPr algn="just">
              <a:lnSpc>
                <a:spcPct val="130000"/>
              </a:lnSpc>
              <a:spcAft>
                <a:spcPts val="0"/>
              </a:spcAft>
            </a:pPr>
            <a:r>
              <a:rPr lang="en-US" altLang="zh-CN" sz="4000" dirty="0" smtClean="0">
                <a:solidFill>
                  <a:srgbClr val="EF8340"/>
                </a:solidFill>
                <a:latin typeface="微软雅黑" pitchFamily="34" charset="-122"/>
                <a:ea typeface="微软雅黑" pitchFamily="34" charset="-122"/>
              </a:rPr>
              <a:t>2</a:t>
            </a:r>
            <a:r>
              <a:rPr lang="en-US" altLang="zh-CN" sz="4000" dirty="0">
                <a:solidFill>
                  <a:srgbClr val="EF8340"/>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阅读下面这首元词，完成题目。</a:t>
            </a:r>
            <a:r>
              <a:rPr lang="en-US" altLang="zh-CN" sz="4000" dirty="0">
                <a:solidFill>
                  <a:schemeClr val="tx1">
                    <a:lumMod val="50000"/>
                    <a:lumOff val="50000"/>
                  </a:schemeClr>
                </a:solidFill>
                <a:latin typeface="微软雅黑" pitchFamily="34" charset="-122"/>
                <a:ea typeface="微软雅黑" pitchFamily="34" charset="-122"/>
              </a:rPr>
              <a:t>(11</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gn="ct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小阑干</a:t>
            </a:r>
          </a:p>
          <a:p>
            <a:pPr algn="ct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萨都剌</a:t>
            </a:r>
          </a:p>
          <a:p>
            <a:pPr algn="ct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去年人在凤凰池</a:t>
            </a:r>
            <a:r>
              <a:rPr lang="zh-CN" altLang="en-US" sz="4000" baseline="30000" dirty="0">
                <a:solidFill>
                  <a:schemeClr val="tx1">
                    <a:lumMod val="50000"/>
                    <a:lumOff val="50000"/>
                  </a:schemeClr>
                </a:solidFill>
                <a:latin typeface="微软雅黑" pitchFamily="34" charset="-122"/>
                <a:ea typeface="微软雅黑" pitchFamily="34" charset="-122"/>
              </a:rPr>
              <a:t>①</a:t>
            </a:r>
            <a:r>
              <a:rPr lang="zh-CN" altLang="en-US" sz="4000" dirty="0">
                <a:solidFill>
                  <a:schemeClr val="tx1">
                    <a:lumMod val="50000"/>
                    <a:lumOff val="50000"/>
                  </a:schemeClr>
                </a:solidFill>
                <a:latin typeface="微软雅黑" pitchFamily="34" charset="-122"/>
                <a:ea typeface="微软雅黑" pitchFamily="34" charset="-122"/>
              </a:rPr>
              <a:t>，银烛夜弹丝。沉水香消，梨云梦</a:t>
            </a:r>
            <a:r>
              <a:rPr lang="zh-CN" altLang="en-US" sz="4000" baseline="30000" dirty="0">
                <a:solidFill>
                  <a:schemeClr val="tx1">
                    <a:lumMod val="50000"/>
                    <a:lumOff val="50000"/>
                  </a:schemeClr>
                </a:solidFill>
                <a:latin typeface="微软雅黑" pitchFamily="34" charset="-122"/>
                <a:ea typeface="微软雅黑" pitchFamily="34" charset="-122"/>
              </a:rPr>
              <a:t>②</a:t>
            </a:r>
            <a:r>
              <a:rPr lang="zh-CN" altLang="en-US" sz="4000" dirty="0">
                <a:solidFill>
                  <a:schemeClr val="tx1">
                    <a:lumMod val="50000"/>
                    <a:lumOff val="50000"/>
                  </a:schemeClr>
                </a:solidFill>
                <a:latin typeface="微软雅黑" pitchFamily="34" charset="-122"/>
                <a:ea typeface="微软雅黑" pitchFamily="34" charset="-122"/>
              </a:rPr>
              <a:t>暖，深院绣帘垂。　</a:t>
            </a:r>
            <a:endParaRPr lang="en-US" altLang="zh-CN" sz="4000" dirty="0" smtClean="0">
              <a:solidFill>
                <a:schemeClr val="tx1">
                  <a:lumMod val="50000"/>
                  <a:lumOff val="50000"/>
                </a:schemeClr>
              </a:solidFill>
              <a:latin typeface="微软雅黑" pitchFamily="34" charset="-122"/>
              <a:ea typeface="微软雅黑" pitchFamily="34" charset="-122"/>
            </a:endParaRPr>
          </a:p>
          <a:p>
            <a:pPr algn="ctr">
              <a:lnSpc>
                <a:spcPct val="130000"/>
              </a:lnSpc>
              <a:spcAft>
                <a:spcPts val="0"/>
              </a:spcAft>
            </a:pPr>
            <a:r>
              <a:rPr lang="zh-CN" altLang="en-US" sz="4000" dirty="0" smtClean="0">
                <a:solidFill>
                  <a:schemeClr val="tx1">
                    <a:lumMod val="50000"/>
                    <a:lumOff val="50000"/>
                  </a:schemeClr>
                </a:solidFill>
                <a:latin typeface="微软雅黑" pitchFamily="34" charset="-122"/>
                <a:ea typeface="微软雅黑" pitchFamily="34" charset="-122"/>
              </a:rPr>
              <a:t>今年</a:t>
            </a:r>
            <a:r>
              <a:rPr lang="zh-CN" altLang="en-US" sz="4000" dirty="0">
                <a:solidFill>
                  <a:schemeClr val="tx1">
                    <a:lumMod val="50000"/>
                    <a:lumOff val="50000"/>
                  </a:schemeClr>
                </a:solidFill>
                <a:latin typeface="微软雅黑" pitchFamily="34" charset="-122"/>
                <a:ea typeface="微软雅黑" pitchFamily="34" charset="-122"/>
              </a:rPr>
              <a:t>冷落江南夜，心事有谁知？杨柳风柔，海棠月澹，独自倚阑时。</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注</a:t>
            </a:r>
            <a:r>
              <a:rPr lang="en-US" altLang="zh-CN" sz="4000" dirty="0">
                <a:solidFill>
                  <a:schemeClr val="tx1">
                    <a:lumMod val="50000"/>
                    <a:lumOff val="50000"/>
                  </a:schemeClr>
                </a:solidFill>
                <a:latin typeface="微软雅黑" pitchFamily="34" charset="-122"/>
                <a:ea typeface="微软雅黑" pitchFamily="34" charset="-122"/>
              </a:rPr>
              <a:t>] ①</a:t>
            </a:r>
            <a:r>
              <a:rPr lang="zh-CN" altLang="en-US" sz="4000" dirty="0">
                <a:solidFill>
                  <a:schemeClr val="tx1">
                    <a:lumMod val="50000"/>
                    <a:lumOff val="50000"/>
                  </a:schemeClr>
                </a:solidFill>
                <a:latin typeface="微软雅黑" pitchFamily="34" charset="-122"/>
                <a:ea typeface="微软雅黑" pitchFamily="34" charset="-122"/>
              </a:rPr>
              <a:t>凤凰池：中书省别称。这首词写于元宁宗至顺四年</a:t>
            </a:r>
            <a:r>
              <a:rPr lang="en-US" altLang="zh-CN" sz="4000" dirty="0">
                <a:solidFill>
                  <a:schemeClr val="tx1">
                    <a:lumMod val="50000"/>
                    <a:lumOff val="50000"/>
                  </a:schemeClr>
                </a:solidFill>
                <a:latin typeface="微软雅黑" pitchFamily="34" charset="-122"/>
                <a:ea typeface="微软雅黑" pitchFamily="34" charset="-122"/>
              </a:rPr>
              <a:t>(1333</a:t>
            </a:r>
            <a:r>
              <a:rPr lang="zh-CN" altLang="en-US" sz="4000" dirty="0">
                <a:solidFill>
                  <a:schemeClr val="tx1">
                    <a:lumMod val="50000"/>
                    <a:lumOff val="50000"/>
                  </a:schemeClr>
                </a:solidFill>
                <a:latin typeface="微软雅黑" pitchFamily="34" charset="-122"/>
                <a:ea typeface="微软雅黑" pitchFamily="34" charset="-122"/>
              </a:rPr>
              <a:t>年</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春，此前一年，作者从京都被外放为江南诸道行御史台掾史。②梨云梦：用唐王建梦见梨花云事典</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53201672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68"/>
          <p:cNvSpPr txBox="1"/>
          <p:nvPr/>
        </p:nvSpPr>
        <p:spPr>
          <a:xfrm>
            <a:off x="2039784" y="2916734"/>
            <a:ext cx="19800000" cy="8894743"/>
          </a:xfrm>
          <a:prstGeom prst="rect">
            <a:avLst/>
          </a:prstGeom>
          <a:noFill/>
        </p:spPr>
        <p:txBody>
          <a:bodyPr wrap="square" rtlCol="0">
            <a:spAutoFit/>
          </a:bodyPr>
          <a:lstStyle/>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下列对这首词的赏析，不恰当的两项是</a:t>
            </a:r>
            <a:r>
              <a:rPr lang="en-US" altLang="zh-CN" sz="4000" dirty="0">
                <a:solidFill>
                  <a:schemeClr val="tx1">
                    <a:lumMod val="50000"/>
                    <a:lumOff val="50000"/>
                  </a:schemeClr>
                </a:solidFill>
                <a:latin typeface="微软雅黑" pitchFamily="34" charset="-122"/>
                <a:ea typeface="微软雅黑" pitchFamily="34" charset="-122"/>
              </a:rPr>
              <a:t>(5</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A. </a:t>
            </a:r>
            <a:r>
              <a:rPr lang="zh-CN" altLang="en-US" sz="4000" dirty="0">
                <a:solidFill>
                  <a:schemeClr val="tx1">
                    <a:lumMod val="50000"/>
                    <a:lumOff val="50000"/>
                  </a:schemeClr>
                </a:solidFill>
                <a:latin typeface="微软雅黑" pitchFamily="34" charset="-122"/>
                <a:ea typeface="微软雅黑" pitchFamily="34" charset="-122"/>
              </a:rPr>
              <a:t>上片开始两句叙说去年这个时候，人在都城机要处任职，常与朋友宴请酬唱，秉烛促谈，弹奏丝弦，表现对过去官场生活庸俗的不堪回首。</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B. </a:t>
            </a:r>
            <a:r>
              <a:rPr lang="zh-CN" altLang="en-US" sz="4000" dirty="0">
                <a:solidFill>
                  <a:schemeClr val="tx1">
                    <a:lumMod val="50000"/>
                    <a:lumOff val="50000"/>
                  </a:schemeClr>
                </a:solidFill>
                <a:latin typeface="微软雅黑" pitchFamily="34" charset="-122"/>
                <a:ea typeface="微软雅黑" pitchFamily="34" charset="-122"/>
              </a:rPr>
              <a:t>上片后三句说沉香已经燃尽，香气飘散了，深院中，早把绣帘放下来，其“梨云”用唐朝王建梦见梨花云事典，是追忆从前的安适日子。</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C. </a:t>
            </a:r>
            <a:r>
              <a:rPr lang="zh-CN" altLang="en-US" sz="4000" dirty="0">
                <a:solidFill>
                  <a:schemeClr val="tx1">
                    <a:lumMod val="50000"/>
                    <a:lumOff val="50000"/>
                  </a:schemeClr>
                </a:solidFill>
                <a:latin typeface="微软雅黑" pitchFamily="34" charset="-122"/>
                <a:ea typeface="微软雅黑" pitchFamily="34" charset="-122"/>
              </a:rPr>
              <a:t>下片开始两句写今年的这个时候，一个人孤独地在江南的月下之夜，有谁知道我的心事？表达对朋友的怀念之情。</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D. </a:t>
            </a:r>
            <a:r>
              <a:rPr lang="zh-CN" altLang="en-US" sz="4000" dirty="0">
                <a:solidFill>
                  <a:schemeClr val="tx1">
                    <a:lumMod val="50000"/>
                    <a:lumOff val="50000"/>
                  </a:schemeClr>
                </a:solidFill>
                <a:latin typeface="微软雅黑" pitchFamily="34" charset="-122"/>
                <a:ea typeface="微软雅黑" pitchFamily="34" charset="-122"/>
              </a:rPr>
              <a:t>上片与下片通过今昔对比，写出了自己的不幸遭遇，表达了词人对自己被当政者从翰林院外放江南的不满与悲凉。</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E. </a:t>
            </a:r>
            <a:r>
              <a:rPr lang="zh-CN" altLang="en-US" sz="4000" dirty="0">
                <a:solidFill>
                  <a:schemeClr val="tx1">
                    <a:lumMod val="50000"/>
                    <a:lumOff val="50000"/>
                  </a:schemeClr>
                </a:solidFill>
                <a:latin typeface="微软雅黑" pitchFamily="34" charset="-122"/>
                <a:ea typeface="微软雅黑" pitchFamily="34" charset="-122"/>
              </a:rPr>
              <a:t>这首词流丽俊逸，自然质朴，情深意长，采用普通的生活片断，糅入通感手法，铸成悠远意境，读来回味无穷</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31704496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68"/>
          <p:cNvSpPr txBox="1"/>
          <p:nvPr/>
        </p:nvSpPr>
        <p:spPr>
          <a:xfrm>
            <a:off x="2039784" y="2916734"/>
            <a:ext cx="19800000" cy="3293209"/>
          </a:xfrm>
          <a:prstGeom prst="rect">
            <a:avLst/>
          </a:prstGeom>
          <a:noFill/>
        </p:spPr>
        <p:txBody>
          <a:bodyPr wrap="square" rtlCol="0">
            <a:spAutoFit/>
          </a:bodyPr>
          <a:lstStyle/>
          <a:p>
            <a:pPr algn="just">
              <a:lnSpc>
                <a:spcPct val="130000"/>
              </a:lnSpc>
              <a:spcAft>
                <a:spcPts val="0"/>
              </a:spcAft>
            </a:pPr>
            <a:r>
              <a:rPr lang="zh-CN" altLang="en-US" sz="4000" dirty="0" smtClean="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(2)</a:t>
            </a:r>
            <a:r>
              <a:rPr lang="zh-CN" altLang="en-US" sz="4000" dirty="0">
                <a:solidFill>
                  <a:schemeClr val="tx1">
                    <a:lumMod val="50000"/>
                    <a:lumOff val="50000"/>
                  </a:schemeClr>
                </a:solidFill>
                <a:latin typeface="微软雅黑" pitchFamily="34" charset="-122"/>
                <a:ea typeface="微软雅黑" pitchFamily="34" charset="-122"/>
              </a:rPr>
              <a:t>这首词最后三句向来为人所称道，请做具体赏析。</a:t>
            </a:r>
            <a:r>
              <a:rPr lang="en-US" altLang="zh-CN" sz="4000" dirty="0">
                <a:solidFill>
                  <a:schemeClr val="tx1">
                    <a:lumMod val="50000"/>
                    <a:lumOff val="50000"/>
                  </a:schemeClr>
                </a:solidFill>
                <a:latin typeface="微软雅黑" pitchFamily="34" charset="-122"/>
                <a:ea typeface="微软雅黑" pitchFamily="34" charset="-122"/>
              </a:rPr>
              <a:t>(6</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gn="just">
              <a:lnSpc>
                <a:spcPct val="130000"/>
              </a:lnSpc>
              <a:spcAft>
                <a:spcPts val="0"/>
              </a:spcAft>
            </a:pPr>
            <a:r>
              <a:rPr lang="en-US" altLang="zh-CN" sz="4000" dirty="0" smtClean="0">
                <a:solidFill>
                  <a:schemeClr val="tx1">
                    <a:lumMod val="50000"/>
                    <a:lumOff val="50000"/>
                  </a:schemeClr>
                </a:solidFill>
                <a:latin typeface="微软雅黑" pitchFamily="34" charset="-122"/>
                <a:ea typeface="微软雅黑" pitchFamily="34" charset="-122"/>
              </a:rPr>
              <a:t>________________________________________________________________________</a:t>
            </a:r>
            <a:endParaRPr lang="en-US" altLang="zh-CN" sz="4000" dirty="0">
              <a:solidFill>
                <a:schemeClr val="tx1">
                  <a:lumMod val="50000"/>
                  <a:lumOff val="50000"/>
                </a:schemeClr>
              </a:solidFill>
              <a:latin typeface="微软雅黑" pitchFamily="34" charset="-122"/>
              <a:ea typeface="微软雅黑"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33937837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124278" y="2844726"/>
            <a:ext cx="19800000" cy="820891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225356" y="2841544"/>
            <a:ext cx="19698922" cy="5853910"/>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项，“表现对过去官场生活庸俗的不堪回首”错误，只说明作者认为当时在翰林院任职的生活美好。</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项，“对朋友的怀念之情”不合词意，应为“冷落寂寞的心情”。</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最后三句先描绘了江南特有的春夜美景：杨柳青青，微风习习，淡淡的月光下海棠花清香扑鼻，迷蒙宜人的景色十分美好。</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但这美景并不属于自己，词人笔锋一转，以“独自倚阑时”作结，再次表达无法排遣的寂寞怅恨之情。</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这里采用以乐景写哀情的手法，具有很强的感染力。</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本题考查鉴赏文学作品的语言的能力。赏析就是分析为什么“为人所称道”，一般可从手法的运用、表达效果等方面进行分析，如指出以乐景写哀情的手法，并联系具体内容做出分析</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73462515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124278" y="2844726"/>
            <a:ext cx="19800000" cy="820891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225356" y="2871063"/>
            <a:ext cx="19698922" cy="2973122"/>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读懂诗歌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去年的这个时候在中书省，</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我</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与朋友们在烛火通明的晚上，弹奏乐器。沉香已经燃尽，香气飘散了，深院中，早把绣帘放下来了。今年的这个时候，一个人孤独地在江南之夜，有谁知道我的心事？杨柳青青，微风习习，淡淡的月光下海棠花清香扑鼻，</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我</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孤独地倚于栏杆</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216883658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68"/>
          <p:cNvSpPr txBox="1"/>
          <p:nvPr/>
        </p:nvSpPr>
        <p:spPr>
          <a:xfrm>
            <a:off x="2039784" y="2916734"/>
            <a:ext cx="19800000" cy="6494085"/>
          </a:xfrm>
          <a:prstGeom prst="rect">
            <a:avLst/>
          </a:prstGeom>
          <a:noFill/>
        </p:spPr>
        <p:txBody>
          <a:bodyPr wrap="square" rtlCol="0">
            <a:spAutoFit/>
          </a:bodyPr>
          <a:lstStyle/>
          <a:p>
            <a:pPr algn="just">
              <a:lnSpc>
                <a:spcPct val="130000"/>
              </a:lnSpc>
              <a:spcAft>
                <a:spcPts val="0"/>
              </a:spcAft>
            </a:pPr>
            <a:r>
              <a:rPr lang="en-US" altLang="zh-CN" sz="4000" dirty="0" smtClean="0">
                <a:solidFill>
                  <a:srgbClr val="EF8340"/>
                </a:solidFill>
                <a:latin typeface="微软雅黑" pitchFamily="34" charset="-122"/>
                <a:ea typeface="微软雅黑" pitchFamily="34" charset="-122"/>
              </a:rPr>
              <a:t>3</a:t>
            </a:r>
            <a:r>
              <a:rPr lang="en-US" altLang="zh-CN" sz="4000" dirty="0">
                <a:solidFill>
                  <a:srgbClr val="EF8340"/>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阅读下面这首唐诗，完成题目。</a:t>
            </a:r>
            <a:r>
              <a:rPr lang="en-US" altLang="zh-CN" sz="4000" dirty="0">
                <a:solidFill>
                  <a:schemeClr val="tx1">
                    <a:lumMod val="50000"/>
                    <a:lumOff val="50000"/>
                  </a:schemeClr>
                </a:solidFill>
                <a:latin typeface="微软雅黑" pitchFamily="34" charset="-122"/>
                <a:ea typeface="微软雅黑" pitchFamily="34" charset="-122"/>
              </a:rPr>
              <a:t>(11</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gn="ct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谪岭南道中作</a:t>
            </a:r>
            <a:r>
              <a:rPr lang="en-US" altLang="zh-CN" sz="4000" baseline="30000" dirty="0">
                <a:solidFill>
                  <a:schemeClr val="tx1">
                    <a:lumMod val="50000"/>
                    <a:lumOff val="50000"/>
                  </a:schemeClr>
                </a:solidFill>
                <a:latin typeface="微软雅黑" pitchFamily="34" charset="-122"/>
                <a:ea typeface="微软雅黑" pitchFamily="34" charset="-122"/>
              </a:rPr>
              <a:t>[</a:t>
            </a:r>
            <a:r>
              <a:rPr lang="zh-CN" altLang="en-US" sz="4000" baseline="30000" dirty="0">
                <a:solidFill>
                  <a:schemeClr val="tx1">
                    <a:lumMod val="50000"/>
                    <a:lumOff val="50000"/>
                  </a:schemeClr>
                </a:solidFill>
                <a:latin typeface="微软雅黑" pitchFamily="34" charset="-122"/>
                <a:ea typeface="微软雅黑" pitchFamily="34" charset="-122"/>
              </a:rPr>
              <a:t>注</a:t>
            </a:r>
            <a:r>
              <a:rPr lang="en-US" altLang="zh-CN" sz="4000" baseline="30000" dirty="0">
                <a:solidFill>
                  <a:schemeClr val="tx1">
                    <a:lumMod val="50000"/>
                    <a:lumOff val="50000"/>
                  </a:schemeClr>
                </a:solidFill>
                <a:latin typeface="微软雅黑" pitchFamily="34" charset="-122"/>
                <a:ea typeface="微软雅黑" pitchFamily="34" charset="-122"/>
              </a:rPr>
              <a:t>]</a:t>
            </a:r>
          </a:p>
          <a:p>
            <a:pPr algn="ct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李德裕</a:t>
            </a:r>
          </a:p>
          <a:p>
            <a:pPr algn="ct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岭水争分路转迷，桄榔椰叶暗蛮溪。</a:t>
            </a:r>
          </a:p>
          <a:p>
            <a:pPr algn="ct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愁冲毒雾逢蛇草，畏落沙虫避燕泥。</a:t>
            </a:r>
          </a:p>
          <a:p>
            <a:pPr algn="ct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五月畬田收火米，三更津吏报潮鸡。</a:t>
            </a:r>
          </a:p>
          <a:p>
            <a:pPr algn="ct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不堪肠断思乡处，红槿花中越鸟啼。</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注</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这首七言律诗，是李德裕在唐宣宗李忱即位后被贬岭南时所作</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375713618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7294305"/>
          </a:xfrm>
          <a:prstGeom prst="rect">
            <a:avLst/>
          </a:prstGeom>
          <a:noFill/>
        </p:spPr>
        <p:txBody>
          <a:bodyPr wrap="square" rtlCol="0">
            <a:spAutoFit/>
          </a:bodyPr>
          <a:lstStyle/>
          <a:p>
            <a:pPr>
              <a:lnSpc>
                <a:spcPct val="130000"/>
              </a:lnSpc>
            </a:pPr>
            <a:r>
              <a:rPr lang="zh-CN" altLang="en-US" sz="4000" dirty="0" smtClean="0">
                <a:solidFill>
                  <a:schemeClr val="tx1">
                    <a:lumMod val="50000"/>
                    <a:lumOff val="50000"/>
                  </a:schemeClr>
                </a:solidFill>
                <a:latin typeface="微软雅黑" pitchFamily="34" charset="-122"/>
                <a:ea typeface="微软雅黑" pitchFamily="34" charset="-122"/>
              </a:rPr>
              <a:t>①</a:t>
            </a:r>
            <a:r>
              <a:rPr lang="zh-CN" altLang="en-US" sz="4000" dirty="0">
                <a:solidFill>
                  <a:schemeClr val="tx1">
                    <a:lumMod val="50000"/>
                    <a:lumOff val="50000"/>
                  </a:schemeClr>
                </a:solidFill>
                <a:latin typeface="微软雅黑" pitchFamily="34" charset="-122"/>
                <a:ea typeface="微软雅黑" pitchFamily="34" charset="-122"/>
              </a:rPr>
              <a:t>诗句语序要符合诗的节奏。古诗诗句的节奏有一定之规。五字诗的节奏通常是“二</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二</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一”或“二</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一</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二”，如：空山</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新雨</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后，天气</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晚来</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秋。 </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王维</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山居秋暝</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七字诗的节奏通常是：“二</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二</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二</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一”或“二</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二</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一</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二”。如：无边</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落木</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萧萧</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下，不尽</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长江</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滚滚</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来。</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杜甫</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登高</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如果一句诗在表达某一意思时，其词义与节奏不能一致，则要适当调整词语在句中的顺序，以求符合上述节奏。如：巴蜀</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来</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多病</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，荆蛮</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去</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几年。</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杜甫</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一室</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诗句因为要符合节奏而在词语顺序上做了一定调整：来</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巴蜀</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多病，去</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荆蛮</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几年。</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来到巴蜀多疾病，离开荆蛮已有多年</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这样说，意思比原来易懂了，可破坏了诗的节奏，不能称其为诗了</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253722543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68"/>
          <p:cNvSpPr txBox="1"/>
          <p:nvPr/>
        </p:nvSpPr>
        <p:spPr>
          <a:xfrm>
            <a:off x="2039784" y="2916734"/>
            <a:ext cx="19800000" cy="9694962"/>
          </a:xfrm>
          <a:prstGeom prst="rect">
            <a:avLst/>
          </a:prstGeom>
          <a:noFill/>
        </p:spPr>
        <p:txBody>
          <a:bodyPr wrap="square" rtlCol="0">
            <a:spAutoFit/>
          </a:bodyPr>
          <a:lstStyle/>
          <a:p>
            <a:pPr algn="just">
              <a:lnSpc>
                <a:spcPct val="130000"/>
              </a:lnSpc>
              <a:spcAft>
                <a:spcPts val="0"/>
              </a:spcAft>
            </a:pPr>
            <a:r>
              <a:rPr lang="zh-CN" altLang="en-US" sz="4000" dirty="0" smtClean="0">
                <a:solidFill>
                  <a:schemeClr val="tx1">
                    <a:lumMod val="50000"/>
                    <a:lumOff val="50000"/>
                  </a:schemeClr>
                </a:solidFill>
                <a:latin typeface="微软雅黑" pitchFamily="34" charset="-122"/>
                <a:ea typeface="微软雅黑" pitchFamily="34" charset="-122"/>
              </a:rPr>
              <a:t>*</a:t>
            </a:r>
            <a:r>
              <a:rPr lang="en-US" altLang="zh-CN" sz="4000" dirty="0" smtClean="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1) </a:t>
            </a:r>
            <a:r>
              <a:rPr lang="zh-CN" altLang="en-US" sz="4000" dirty="0">
                <a:solidFill>
                  <a:schemeClr val="tx1">
                    <a:lumMod val="50000"/>
                    <a:lumOff val="50000"/>
                  </a:schemeClr>
                </a:solidFill>
                <a:latin typeface="微软雅黑" pitchFamily="34" charset="-122"/>
                <a:ea typeface="微软雅黑" pitchFamily="34" charset="-122"/>
              </a:rPr>
              <a:t>下列对这首诗的赏析，不恰当的两项是</a:t>
            </a:r>
            <a:r>
              <a:rPr lang="en-US" altLang="zh-CN" sz="4000" dirty="0">
                <a:solidFill>
                  <a:schemeClr val="tx1">
                    <a:lumMod val="50000"/>
                    <a:lumOff val="50000"/>
                  </a:schemeClr>
                </a:solidFill>
                <a:latin typeface="微软雅黑" pitchFamily="34" charset="-122"/>
                <a:ea typeface="微软雅黑" pitchFamily="34" charset="-122"/>
              </a:rPr>
              <a:t>(5</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A. </a:t>
            </a:r>
            <a:r>
              <a:rPr lang="zh-CN" altLang="en-US" sz="4000" dirty="0">
                <a:solidFill>
                  <a:schemeClr val="tx1">
                    <a:lumMod val="50000"/>
                    <a:lumOff val="50000"/>
                  </a:schemeClr>
                </a:solidFill>
                <a:latin typeface="微软雅黑" pitchFamily="34" charset="-122"/>
                <a:ea typeface="微软雅黑" pitchFamily="34" charset="-122"/>
              </a:rPr>
              <a:t>首联描写在贬谪途中所见的岭南风光：第一句写林木，岭南重峦叠嶂，山溪奔腾湍急，形成不少的支流岔道；第二句侧重写山水，桄榔、椰树布满千山万壑。</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B. </a:t>
            </a:r>
            <a:r>
              <a:rPr lang="zh-CN" altLang="en-US" sz="4000" dirty="0">
                <a:solidFill>
                  <a:schemeClr val="tx1">
                    <a:lumMod val="50000"/>
                    <a:lumOff val="50000"/>
                  </a:schemeClr>
                </a:solidFill>
                <a:latin typeface="微软雅黑" pitchFamily="34" charset="-122"/>
                <a:ea typeface="微软雅黑" pitchFamily="34" charset="-122"/>
              </a:rPr>
              <a:t>颔联表面写在谪贬途中处处提心吊胆的情况，渲染了岭南地区的荒僻险恶。实际上是用这种险恶的自然环境比喻官场的凶险，用“毒雾” “蛇草”等来喻指奸佞小人，从而表达对他们的憎恶和畏惧之情。</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C. </a:t>
            </a:r>
            <a:r>
              <a:rPr lang="zh-CN" altLang="en-US" sz="4000" dirty="0">
                <a:solidFill>
                  <a:schemeClr val="tx1">
                    <a:lumMod val="50000"/>
                    <a:lumOff val="50000"/>
                  </a:schemeClr>
                </a:solidFill>
                <a:latin typeface="微软雅黑" pitchFamily="34" charset="-122"/>
                <a:ea typeface="微软雅黑" pitchFamily="34" charset="-122"/>
              </a:rPr>
              <a:t>颈联写风俗特别，五月即收稻米，潮汛到来的时候，三更时分，鸡就打鸣，这时津吏就会通知乡民潮汛要来了，总结了前面描写的景色。</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D. </a:t>
            </a:r>
            <a:r>
              <a:rPr lang="zh-CN" altLang="en-US" sz="4000" dirty="0">
                <a:solidFill>
                  <a:schemeClr val="tx1">
                    <a:lumMod val="50000"/>
                    <a:lumOff val="50000"/>
                  </a:schemeClr>
                </a:solidFill>
                <a:latin typeface="微软雅黑" pitchFamily="34" charset="-122"/>
                <a:ea typeface="微软雅黑" pitchFamily="34" charset="-122"/>
              </a:rPr>
              <a:t>尾联触景生情，听到在鲜艳的红槿花枝上越鸟啼叫，进而想到飞鸟都不忘本，依恋故土，何况有情之人，其中蕴含着被排挤打击、非罪谪贬的愤懑。</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E. </a:t>
            </a:r>
            <a:r>
              <a:rPr lang="zh-CN" altLang="en-US" sz="4000" dirty="0">
                <a:solidFill>
                  <a:schemeClr val="tx1">
                    <a:lumMod val="50000"/>
                    <a:lumOff val="50000"/>
                  </a:schemeClr>
                </a:solidFill>
                <a:latin typeface="微软雅黑" pitchFamily="34" charset="-122"/>
                <a:ea typeface="微软雅黑" pitchFamily="34" charset="-122"/>
              </a:rPr>
              <a:t>全诗写景抒情互相交替，显得灵活多变而不呆滞，情景交融，借物抒情，但选择意象具有地域特色，语言凝重，诗情沉郁</a:t>
            </a:r>
            <a:r>
              <a:rPr lang="zh-CN" altLang="en-US" sz="4000" dirty="0" smtClean="0">
                <a:solidFill>
                  <a:schemeClr val="tx1">
                    <a:lumMod val="50000"/>
                    <a:lumOff val="50000"/>
                  </a:schemeClr>
                </a:solidFill>
                <a:latin typeface="微软雅黑" pitchFamily="34" charset="-122"/>
                <a:ea typeface="微软雅黑" pitchFamily="34" charset="-122"/>
              </a:rPr>
              <a:t>。</a:t>
            </a:r>
            <a:endParaRPr lang="en-US" altLang="zh-CN" sz="4000" dirty="0">
              <a:solidFill>
                <a:schemeClr val="tx1">
                  <a:lumMod val="50000"/>
                  <a:lumOff val="50000"/>
                </a:schemeClr>
              </a:solidFill>
              <a:latin typeface="微软雅黑" pitchFamily="34" charset="-122"/>
              <a:ea typeface="微软雅黑"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16669702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68"/>
          <p:cNvSpPr txBox="1"/>
          <p:nvPr/>
        </p:nvSpPr>
        <p:spPr>
          <a:xfrm>
            <a:off x="2039784" y="2916734"/>
            <a:ext cx="19800000" cy="3215239"/>
          </a:xfrm>
          <a:prstGeom prst="rect">
            <a:avLst/>
          </a:prstGeom>
          <a:noFill/>
        </p:spPr>
        <p:txBody>
          <a:bodyPr wrap="square" rtlCol="0">
            <a:spAutoFit/>
          </a:bodyPr>
          <a:lstStyle/>
          <a:p>
            <a:pPr algn="just">
              <a:lnSpc>
                <a:spcPct val="130000"/>
              </a:lnSpc>
              <a:spcAft>
                <a:spcPts val="0"/>
              </a:spcAft>
            </a:pPr>
            <a:r>
              <a:rPr lang="zh-CN" altLang="en-US" sz="4000" dirty="0" smtClean="0">
                <a:solidFill>
                  <a:schemeClr val="tx1">
                    <a:lumMod val="50000"/>
                    <a:lumOff val="50000"/>
                  </a:schemeClr>
                </a:solidFill>
                <a:latin typeface="微软雅黑" pitchFamily="34" charset="-122"/>
                <a:ea typeface="微软雅黑" pitchFamily="34" charset="-122"/>
              </a:rPr>
              <a:t>*</a:t>
            </a:r>
            <a:r>
              <a:rPr lang="en-US" altLang="zh-CN" sz="4000" dirty="0" smtClean="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2)</a:t>
            </a:r>
            <a:r>
              <a:rPr lang="zh-CN" altLang="en-US" sz="4000" dirty="0">
                <a:solidFill>
                  <a:schemeClr val="tx1">
                    <a:lumMod val="50000"/>
                    <a:lumOff val="50000"/>
                  </a:schemeClr>
                </a:solidFill>
                <a:latin typeface="微软雅黑" pitchFamily="34" charset="-122"/>
                <a:ea typeface="微软雅黑" pitchFamily="34" charset="-122"/>
              </a:rPr>
              <a:t>试分析首联中“争”和“暗”字的妙处。</a:t>
            </a:r>
            <a:r>
              <a:rPr lang="en-US" altLang="zh-CN" sz="4000" dirty="0">
                <a:solidFill>
                  <a:schemeClr val="tx1">
                    <a:lumMod val="50000"/>
                    <a:lumOff val="50000"/>
                  </a:schemeClr>
                </a:solidFill>
                <a:latin typeface="微软雅黑" pitchFamily="34" charset="-122"/>
                <a:ea typeface="微软雅黑" pitchFamily="34" charset="-122"/>
              </a:rPr>
              <a:t>(6</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122324012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124278" y="3060750"/>
            <a:ext cx="19800000" cy="799288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241794" y="3060750"/>
            <a:ext cx="19698922" cy="8014502"/>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项，“第一句写林木”“第二句侧重写山水”中“林木”“山水”互相颠倒了。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项，“总结了前面描写的景色”分析错误，应该是“为尾联抒发被谪贬瘴疠之地而产生的深切思乡之情做铺垫”。 </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争”字，用了拟人手法，</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点出了“路转迷”的原因，好像道路迂曲，使人迷失方向是“岭水”故意“争分”造成的。</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暗”字，突出桄榔、椰树等常绿乔木的茂密，遮天蔽日，</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连溪流都显得阴暗。</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鉴赏诗歌语言的能力。“争”字，运用了拟人手法，不仅使动态景物描绘得更加生动，而且也点出了“路转迷”的原因，好像道路迂曲，使人迷失方向是“岭水”故意“争分”造成的。第二句紧接上句进一步描写山间景色，桄榔、椰树布满千山万壑，层林叠翠，郁郁葱葱，一派浓郁的南国风光。“暗”字，突出桄榔、椰树等常绿乔木的茂密，遮天蔽日，连溪流都显得阴暗</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343557072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124278" y="2988742"/>
            <a:ext cx="19800000" cy="806489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174817" y="2968186"/>
            <a:ext cx="19698922" cy="5133713"/>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读懂诗歌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岭南道中溪流纵横交错，地势迂回曲折，置身其间，茫然不知身在何处。沿途随处可见高大的乔木，绿树丛荫下，溪流显得格外幽深。我在旅途中提心吊胆，担心遇上毒雾，碰着蛇草；为了躲避沙虫，看见燕子衔泥也会急忙让开。这里的风俗很特别，五月即收稻米，潮汛到来的时候，三更时分，鸡就打鸣，这时津吏就会通知乡民潮汛要来了。这一切让人一时难以适应，看着那鲜艳欲滴的红槿花，听着那树上越鸟的鸣叫，想到家乡，这谪居岁月何时是个尽头？想起这些真是肝肠寸断。</a:t>
            </a:r>
          </a:p>
        </p:txBody>
      </p:sp>
    </p:spTree>
    <p:extLst>
      <p:ext uri="{BB962C8B-B14F-4D97-AF65-F5344CB8AC3E}">
        <p14:creationId xmlns:p14="http://schemas.microsoft.com/office/powerpoint/2010/main" xmlns="" val="155294579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41919" y="0"/>
            <a:ext cx="23679449" cy="13322300"/>
          </a:xfrm>
          <a:prstGeom prst="rect">
            <a:avLst/>
          </a:prstGeom>
        </p:spPr>
      </p:pic>
      <p:sp>
        <p:nvSpPr>
          <p:cNvPr id="18" name="TextBox 17"/>
          <p:cNvSpPr txBox="1"/>
          <p:nvPr/>
        </p:nvSpPr>
        <p:spPr>
          <a:xfrm>
            <a:off x="7881116" y="4238094"/>
            <a:ext cx="13289560" cy="1046440"/>
          </a:xfrm>
          <a:prstGeom prst="rect">
            <a:avLst/>
          </a:prstGeom>
          <a:noFill/>
        </p:spPr>
        <p:txBody>
          <a:bodyPr wrap="square" rtlCol="0">
            <a:spAutoFit/>
          </a:bodyPr>
          <a:lstStyle/>
          <a:p>
            <a:r>
              <a:rPr lang="zh-CN" altLang="en-US" sz="6000" b="1" dirty="0" smtClean="0">
                <a:solidFill>
                  <a:srgbClr val="EF8340"/>
                </a:solidFill>
                <a:latin typeface="微软雅黑" pitchFamily="34" charset="-122"/>
                <a:ea typeface="微软雅黑" pitchFamily="34" charset="-122"/>
              </a:rPr>
              <a:t>第</a:t>
            </a:r>
            <a:r>
              <a:rPr lang="en-US" altLang="zh-CN" sz="6000" b="1" dirty="0" smtClean="0">
                <a:solidFill>
                  <a:srgbClr val="EF8340"/>
                </a:solidFill>
                <a:latin typeface="微软雅黑" pitchFamily="34" charset="-122"/>
                <a:ea typeface="微软雅黑" pitchFamily="34" charset="-122"/>
              </a:rPr>
              <a:t>4</a:t>
            </a:r>
            <a:r>
              <a:rPr lang="zh-CN" altLang="en-US" sz="6000" b="1" dirty="0" smtClean="0">
                <a:solidFill>
                  <a:srgbClr val="EF8340"/>
                </a:solidFill>
                <a:latin typeface="微软雅黑" pitchFamily="34" charset="-122"/>
                <a:ea typeface="微软雅黑" pitchFamily="34" charset="-122"/>
              </a:rPr>
              <a:t>讲</a:t>
            </a:r>
            <a:r>
              <a:rPr lang="zh-CN" altLang="en-US" sz="6000" b="1" dirty="0">
                <a:solidFill>
                  <a:srgbClr val="EF8340"/>
                </a:solidFill>
                <a:latin typeface="微软雅黑" pitchFamily="34" charset="-122"/>
                <a:ea typeface="微软雅黑" pitchFamily="34" charset="-122"/>
              </a:rPr>
              <a:t>　</a:t>
            </a:r>
          </a:p>
        </p:txBody>
      </p:sp>
      <p:sp>
        <p:nvSpPr>
          <p:cNvPr id="3" name="TextBox 2"/>
          <p:cNvSpPr txBox="1"/>
          <p:nvPr/>
        </p:nvSpPr>
        <p:spPr>
          <a:xfrm>
            <a:off x="7993212" y="7624837"/>
            <a:ext cx="10144196" cy="692497"/>
          </a:xfrm>
          <a:prstGeom prst="rect">
            <a:avLst/>
          </a:prstGeom>
          <a:noFill/>
        </p:spPr>
        <p:txBody>
          <a:bodyPr wrap="square" rtlCol="0">
            <a:spAutoFit/>
          </a:bodyPr>
          <a:lstStyle/>
          <a:p>
            <a:r>
              <a:rPr lang="zh-CN" altLang="en-US" sz="3900" dirty="0" smtClean="0">
                <a:latin typeface="微软雅黑" pitchFamily="34" charset="-122"/>
                <a:ea typeface="微软雅黑" pitchFamily="34" charset="-122"/>
                <a:hlinkClick r:id="rId3" action="ppaction://hlinksldjump"/>
              </a:rPr>
              <a:t>高考真题指导</a:t>
            </a:r>
            <a:r>
              <a:rPr lang="zh-CN" altLang="en-US" sz="3900" dirty="0" smtClean="0">
                <a:latin typeface="微软雅黑" pitchFamily="34" charset="-122"/>
                <a:ea typeface="微软雅黑" pitchFamily="34" charset="-122"/>
              </a:rPr>
              <a:t>│</a:t>
            </a:r>
            <a:r>
              <a:rPr lang="zh-CN" altLang="en-US" sz="3900" dirty="0">
                <a:latin typeface="微软雅黑" pitchFamily="34" charset="-122"/>
                <a:ea typeface="微软雅黑" pitchFamily="34" charset="-122"/>
                <a:hlinkClick r:id="rId4" action="ppaction://hlinksldjump"/>
              </a:rPr>
              <a:t>考点技法精要</a:t>
            </a:r>
            <a:r>
              <a:rPr lang="zh-CN" altLang="en-US" sz="3900" dirty="0">
                <a:latin typeface="微软雅黑" pitchFamily="34" charset="-122"/>
                <a:ea typeface="微软雅黑" pitchFamily="34" charset="-122"/>
              </a:rPr>
              <a:t>│</a:t>
            </a:r>
            <a:r>
              <a:rPr lang="zh-CN" altLang="en-US" sz="3900" dirty="0">
                <a:latin typeface="微软雅黑" pitchFamily="34" charset="-122"/>
                <a:ea typeface="微软雅黑" pitchFamily="34" charset="-122"/>
                <a:hlinkClick r:id="rId5" action="ppaction://hlinksldjump"/>
              </a:rPr>
              <a:t>跟踪训练验收</a:t>
            </a:r>
            <a:endParaRPr lang="zh-CN" altLang="en-US" sz="3900" dirty="0">
              <a:latin typeface="微软雅黑" pitchFamily="34" charset="-122"/>
              <a:ea typeface="微软雅黑" pitchFamily="34" charset="-122"/>
            </a:endParaRPr>
          </a:p>
        </p:txBody>
      </p:sp>
      <p:sp>
        <p:nvSpPr>
          <p:cNvPr id="4" name="TextBox 3"/>
          <p:cNvSpPr txBox="1"/>
          <p:nvPr/>
        </p:nvSpPr>
        <p:spPr>
          <a:xfrm>
            <a:off x="7881116" y="5173950"/>
            <a:ext cx="14369680" cy="1554272"/>
          </a:xfrm>
          <a:prstGeom prst="rect">
            <a:avLst/>
          </a:prstGeom>
          <a:noFill/>
        </p:spPr>
        <p:txBody>
          <a:bodyPr wrap="square" rtlCol="0">
            <a:spAutoFit/>
          </a:bodyPr>
          <a:lstStyle/>
          <a:p>
            <a:r>
              <a:rPr lang="zh-CN" altLang="en-US" sz="9500" b="1" dirty="0">
                <a:solidFill>
                  <a:srgbClr val="404040"/>
                </a:solidFill>
                <a:latin typeface="微软雅黑" pitchFamily="34" charset="-122"/>
                <a:ea typeface="微软雅黑" pitchFamily="34" charset="-122"/>
              </a:rPr>
              <a:t>鉴赏古代诗歌的表达技巧</a:t>
            </a:r>
          </a:p>
        </p:txBody>
      </p:sp>
    </p:spTree>
    <p:extLst>
      <p:ext uri="{BB962C8B-B14F-4D97-AF65-F5344CB8AC3E}">
        <p14:creationId xmlns:p14="http://schemas.microsoft.com/office/powerpoint/2010/main" xmlns="" val="64579918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mph" presetSubtype="0" fill="hold" nodeType="withEffect">
                                  <p:stCondLst>
                                    <p:cond delay="0"/>
                                  </p:stCondLst>
                                  <p:iterate type="lt">
                                    <p:tmPct val="0"/>
                                  </p:iterate>
                                  <p:childTnLst>
                                    <p:anim calcmode="discrete" valueType="str">
                                      <p:cBhvr override="childStyle">
                                        <p:cTn id="6" dur="2000" fill="hold"/>
                                        <p:tgtEl>
                                          <p:spTgt spid="3">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par>
                          <p:cTn id="7" fill="hold">
                            <p:stCondLst>
                              <p:cond delay="2000"/>
                            </p:stCondLst>
                            <p:childTnLst>
                              <p:par>
                                <p:cTn id="8" presetID="16" presetClass="emph" presetSubtype="0" fill="hold" grpId="0" nodeType="afterEffect">
                                  <p:stCondLst>
                                    <p:cond delay="0"/>
                                  </p:stCondLst>
                                  <p:iterate type="lt">
                                    <p:tmPct val="4000"/>
                                  </p:iterate>
                                  <p:childTnLst>
                                    <p:set>
                                      <p:cBhvr override="childStyle">
                                        <p:cTn id="9" dur="1000" fill="hold"/>
                                        <p:tgtEl>
                                          <p:spTgt spid="3">
                                            <p:txEl>
                                              <p:pRg st="0" end="0"/>
                                            </p:txEl>
                                          </p:spTgt>
                                        </p:tgtEl>
                                        <p:attrNameLst>
                                          <p:attrName>style.color</p:attrName>
                                        </p:attrNameLst>
                                      </p:cBhvr>
                                      <p:to>
                                        <p:clrVal>
                                          <a:schemeClr val="accent2"/>
                                        </p:clrVal>
                                      </p:to>
                                    </p:set>
                                    <p:set>
                                      <p:cBhvr>
                                        <p:cTn id="10" dur="1000" fill="hold"/>
                                        <p:tgtEl>
                                          <p:spTgt spid="3">
                                            <p:txEl>
                                              <p:pRg st="0" end="0"/>
                                            </p:txEl>
                                          </p:spTgt>
                                        </p:tgtEl>
                                        <p:attrNameLst>
                                          <p:attrName>fillcolor</p:attrName>
                                        </p:attrNameLst>
                                      </p:cBhvr>
                                      <p:to>
                                        <p:clrVal>
                                          <a:schemeClr val="accent2"/>
                                        </p:clrVal>
                                      </p:to>
                                    </p:set>
                                    <p:set>
                                      <p:cBhvr>
                                        <p:cTn id="11" dur="1000" fill="hold"/>
                                        <p:tgtEl>
                                          <p:spTgt spid="3">
                                            <p:txEl>
                                              <p:pRg st="0" end="0"/>
                                            </p:txEl>
                                          </p:spTgt>
                                        </p:tgtEl>
                                        <p:attrNameLst>
                                          <p:attrName>fill.type</p:attrName>
                                        </p:attrNameLst>
                                      </p:cBhvr>
                                      <p:to>
                                        <p:strVal val="solid"/>
                                      </p:to>
                                    </p:set>
                                  </p:childTnLst>
                                </p:cTn>
                              </p:par>
                            </p:childTnLst>
                          </p:cTn>
                        </p:par>
                        <p:par>
                          <p:cTn id="12" fill="hold">
                            <p:stCondLst>
                              <p:cond delay="3760"/>
                            </p:stCondLst>
                            <p:childTnLst>
                              <p:par>
                                <p:cTn id="13" presetID="2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4" grpId="0"/>
    </p:bldLst>
  </p:timing>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023200" y="2952868"/>
            <a:ext cx="19800000" cy="856606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1951762" y="2937518"/>
            <a:ext cx="19871438" cy="3623108"/>
          </a:xfrm>
          <a:prstGeom prst="rect">
            <a:avLst/>
          </a:prstGeom>
          <a:noFill/>
        </p:spPr>
        <p:txBody>
          <a:bodyPr wrap="square" rtlCol="0">
            <a:spAutoFit/>
          </a:bodyPr>
          <a:lstStyle/>
          <a:p>
            <a:pPr>
              <a:lnSpc>
                <a:spcPct val="130000"/>
              </a:lnSpc>
            </a:pPr>
            <a:r>
              <a:rPr lang="zh-CN" altLang="en-US" sz="3600" b="1" dirty="0">
                <a:solidFill>
                  <a:srgbClr val="EF8340"/>
                </a:solidFill>
                <a:latin typeface="微软雅黑" pitchFamily="34" charset="-122"/>
                <a:ea typeface="微软雅黑" pitchFamily="34" charset="-122"/>
              </a:rPr>
              <a:t>考纲</a:t>
            </a:r>
            <a:r>
              <a:rPr lang="zh-CN" altLang="en-US" sz="3600" b="1" dirty="0" smtClean="0">
                <a:solidFill>
                  <a:srgbClr val="EF8340"/>
                </a:solidFill>
                <a:latin typeface="微软雅黑" pitchFamily="34" charset="-122"/>
                <a:ea typeface="微软雅黑" pitchFamily="34" charset="-122"/>
              </a:rPr>
              <a:t>在线   </a:t>
            </a:r>
            <a:r>
              <a:rPr lang="zh-CN" altLang="en-US" sz="3600" dirty="0" smtClean="0">
                <a:solidFill>
                  <a:schemeClr val="tx1">
                    <a:lumMod val="50000"/>
                    <a:lumOff val="50000"/>
                  </a:schemeClr>
                </a:solidFill>
                <a:latin typeface="微软雅黑" pitchFamily="34" charset="-122"/>
                <a:ea typeface="微软雅黑" pitchFamily="34" charset="-122"/>
              </a:rPr>
              <a:t>新</a:t>
            </a:r>
            <a:r>
              <a:rPr lang="zh-CN" altLang="en-US" sz="3600" dirty="0">
                <a:solidFill>
                  <a:schemeClr val="tx1">
                    <a:lumMod val="50000"/>
                    <a:lumOff val="50000"/>
                  </a:schemeClr>
                </a:solidFill>
                <a:latin typeface="微软雅黑" pitchFamily="34" charset="-122"/>
                <a:ea typeface="微软雅黑" pitchFamily="34" charset="-122"/>
              </a:rPr>
              <a:t>课标全国卷</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考试说明</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在“古诗文阅读”中对该考点提出的要求是“鉴赏文学作品的表达技巧”，能力层级为</a:t>
            </a:r>
            <a:r>
              <a:rPr lang="en-US" altLang="zh-CN" sz="3600" dirty="0">
                <a:solidFill>
                  <a:schemeClr val="tx1">
                    <a:lumMod val="50000"/>
                    <a:lumOff val="50000"/>
                  </a:schemeClr>
                </a:solidFill>
                <a:latin typeface="微软雅黑" pitchFamily="34" charset="-122"/>
                <a:ea typeface="微软雅黑" pitchFamily="34" charset="-122"/>
              </a:rPr>
              <a:t>D</a:t>
            </a:r>
            <a:r>
              <a:rPr lang="zh-CN" altLang="en-US" sz="3600" dirty="0">
                <a:solidFill>
                  <a:schemeClr val="tx1">
                    <a:lumMod val="50000"/>
                    <a:lumOff val="50000"/>
                  </a:schemeClr>
                </a:solidFill>
                <a:latin typeface="微软雅黑" pitchFamily="34" charset="-122"/>
                <a:ea typeface="微软雅黑" pitchFamily="34" charset="-122"/>
              </a:rPr>
              <a:t>级</a:t>
            </a:r>
            <a:r>
              <a:rPr lang="zh-CN" altLang="en-US" sz="3600" dirty="0" smtClean="0">
                <a:solidFill>
                  <a:schemeClr val="tx1">
                    <a:lumMod val="50000"/>
                    <a:lumOff val="50000"/>
                  </a:schemeClr>
                </a:solidFill>
                <a:latin typeface="微软雅黑" pitchFamily="34" charset="-122"/>
                <a:ea typeface="微软雅黑" pitchFamily="34" charset="-122"/>
              </a:rPr>
              <a:t>。</a:t>
            </a:r>
            <a:endParaRPr lang="en-US" altLang="zh-CN" sz="3600" dirty="0" smtClean="0">
              <a:solidFill>
                <a:schemeClr val="tx1">
                  <a:lumMod val="50000"/>
                  <a:lumOff val="50000"/>
                </a:schemeClr>
              </a:solidFill>
              <a:latin typeface="微软雅黑" pitchFamily="34" charset="-122"/>
              <a:ea typeface="微软雅黑" pitchFamily="34" charset="-122"/>
            </a:endParaRPr>
          </a:p>
          <a:p>
            <a:pPr>
              <a:lnSpc>
                <a:spcPct val="130000"/>
              </a:lnSpc>
            </a:pPr>
            <a:r>
              <a:rPr lang="zh-CN" altLang="en-US" sz="3600" b="1" dirty="0" smtClean="0">
                <a:solidFill>
                  <a:srgbClr val="EF8340"/>
                </a:solidFill>
                <a:latin typeface="微软雅黑" pitchFamily="34" charset="-122"/>
                <a:ea typeface="微软雅黑" pitchFamily="34" charset="-122"/>
              </a:rPr>
              <a:t>考情透析   </a:t>
            </a:r>
            <a:r>
              <a:rPr lang="zh-CN" altLang="en-US" sz="3600" dirty="0" smtClean="0">
                <a:solidFill>
                  <a:schemeClr val="tx1">
                    <a:lumMod val="50000"/>
                    <a:lumOff val="50000"/>
                  </a:schemeClr>
                </a:solidFill>
                <a:latin typeface="微软雅黑" pitchFamily="34" charset="-122"/>
                <a:ea typeface="微软雅黑" pitchFamily="34" charset="-122"/>
              </a:rPr>
              <a:t>诗歌</a:t>
            </a:r>
            <a:r>
              <a:rPr lang="zh-CN" altLang="en-US" sz="3600" dirty="0">
                <a:solidFill>
                  <a:schemeClr val="tx1">
                    <a:lumMod val="50000"/>
                    <a:lumOff val="50000"/>
                  </a:schemeClr>
                </a:solidFill>
                <a:latin typeface="微软雅黑" pitchFamily="34" charset="-122"/>
                <a:ea typeface="微软雅黑" pitchFamily="34" charset="-122"/>
              </a:rPr>
              <a:t>中的表达技巧是古代诗歌鉴赏命题的重点之一，课标全国卷这三年中都涉及这一考点。考题一般以主观题的形式呈现。鉴赏古代诗歌的表达技巧依然会是</a:t>
            </a:r>
            <a:r>
              <a:rPr lang="en-US" altLang="zh-CN" sz="3600" dirty="0">
                <a:solidFill>
                  <a:schemeClr val="tx1">
                    <a:lumMod val="50000"/>
                    <a:lumOff val="50000"/>
                  </a:schemeClr>
                </a:solidFill>
                <a:latin typeface="微软雅黑" pitchFamily="34" charset="-122"/>
                <a:ea typeface="微软雅黑" pitchFamily="34" charset="-122"/>
              </a:rPr>
              <a:t>2017</a:t>
            </a:r>
            <a:r>
              <a:rPr lang="zh-CN" altLang="en-US" sz="3600" dirty="0">
                <a:solidFill>
                  <a:schemeClr val="tx1">
                    <a:lumMod val="50000"/>
                    <a:lumOff val="50000"/>
                  </a:schemeClr>
                </a:solidFill>
                <a:latin typeface="微软雅黑" pitchFamily="34" charset="-122"/>
                <a:ea typeface="微软雅黑" pitchFamily="34" charset="-122"/>
              </a:rPr>
              <a:t>年高考考查的重点，要重点复习。</a:t>
            </a:r>
          </a:p>
        </p:txBody>
      </p:sp>
    </p:spTree>
    <p:extLst>
      <p:ext uri="{BB962C8B-B14F-4D97-AF65-F5344CB8AC3E}">
        <p14:creationId xmlns:p14="http://schemas.microsoft.com/office/powerpoint/2010/main" xmlns="" val="347578062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9" name="组合 38"/>
          <p:cNvGrpSpPr/>
          <p:nvPr/>
        </p:nvGrpSpPr>
        <p:grpSpPr>
          <a:xfrm>
            <a:off x="2059953" y="2952868"/>
            <a:ext cx="2677891" cy="707886"/>
            <a:chOff x="2074961" y="4276948"/>
            <a:chExt cx="2677891" cy="707886"/>
          </a:xfrm>
        </p:grpSpPr>
        <p:pic>
          <p:nvPicPr>
            <p:cNvPr id="40" name="Picture 2"/>
            <p:cNvPicPr>
              <a:picLocks noChangeAspect="1" noChangeArrowheads="1"/>
            </p:cNvPicPr>
            <p:nvPr/>
          </p:nvPicPr>
          <p:blipFill>
            <a:blip r:embed="rId2"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47" name="矩形 46"/>
            <p:cNvSpPr/>
            <p:nvPr/>
          </p:nvSpPr>
          <p:spPr>
            <a:xfrm>
              <a:off x="2264972" y="4276948"/>
              <a:ext cx="2339102" cy="707886"/>
            </a:xfrm>
            <a:prstGeom prst="rect">
              <a:avLst/>
            </a:prstGeom>
          </p:spPr>
          <p:txBody>
            <a:bodyPr wrap="none">
              <a:spAutoFit/>
            </a:bodyPr>
            <a:lstStyle/>
            <a:p>
              <a:r>
                <a:rPr lang="zh-CN" altLang="en-US" sz="4000" spc="200" dirty="0">
                  <a:solidFill>
                    <a:schemeClr val="bg1"/>
                  </a:solidFill>
                  <a:latin typeface="微软雅黑" pitchFamily="34" charset="-122"/>
                  <a:ea typeface="微软雅黑" pitchFamily="34" charset="-122"/>
                </a:rPr>
                <a:t>真题体验</a:t>
              </a:r>
            </a:p>
          </p:txBody>
        </p:sp>
      </p:grpSp>
      <p:sp>
        <p:nvSpPr>
          <p:cNvPr id="12" name="TextBox 68"/>
          <p:cNvSpPr txBox="1"/>
          <p:nvPr/>
        </p:nvSpPr>
        <p:spPr>
          <a:xfrm>
            <a:off x="2043050" y="3732544"/>
            <a:ext cx="19800000" cy="8094524"/>
          </a:xfrm>
          <a:prstGeom prst="rect">
            <a:avLst/>
          </a:prstGeom>
          <a:noFill/>
        </p:spPr>
        <p:txBody>
          <a:bodyPr wrap="square" rtlCol="0">
            <a:spAutoFit/>
          </a:bodyPr>
          <a:lstStyle/>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标“*”的为本考点题。</a:t>
            </a:r>
            <a:r>
              <a:rPr lang="en-US" altLang="zh-CN" sz="4000" dirty="0">
                <a:solidFill>
                  <a:schemeClr val="tx1">
                    <a:lumMod val="50000"/>
                    <a:lumOff val="50000"/>
                  </a:schemeClr>
                </a:solidFill>
                <a:latin typeface="微软雅黑" pitchFamily="34" charset="-122"/>
                <a:ea typeface="微软雅黑" pitchFamily="34" charset="-122"/>
              </a:rPr>
              <a:t>)</a:t>
            </a:r>
          </a:p>
          <a:p>
            <a:pPr algn="just">
              <a:lnSpc>
                <a:spcPct val="130000"/>
              </a:lnSpc>
              <a:spcAft>
                <a:spcPts val="0"/>
              </a:spcAft>
            </a:pPr>
            <a:r>
              <a:rPr lang="en-US" altLang="zh-CN" sz="4000" dirty="0">
                <a:solidFill>
                  <a:srgbClr val="EF8340"/>
                </a:solidFill>
                <a:latin typeface="微软雅黑" pitchFamily="34" charset="-122"/>
                <a:ea typeface="微软雅黑" pitchFamily="34" charset="-122"/>
              </a:rPr>
              <a:t>1. </a:t>
            </a:r>
            <a:r>
              <a:rPr lang="en-US" altLang="zh-CN" sz="4000" dirty="0">
                <a:solidFill>
                  <a:schemeClr val="tx1">
                    <a:lumMod val="50000"/>
                    <a:lumOff val="50000"/>
                  </a:schemeClr>
                </a:solidFill>
                <a:latin typeface="微软雅黑" pitchFamily="34" charset="-122"/>
                <a:ea typeface="微软雅黑" pitchFamily="34" charset="-122"/>
              </a:rPr>
              <a:t>[2014·</a:t>
            </a:r>
            <a:r>
              <a:rPr lang="zh-CN" altLang="en-US" sz="4000" dirty="0">
                <a:solidFill>
                  <a:schemeClr val="tx1">
                    <a:lumMod val="50000"/>
                    <a:lumOff val="50000"/>
                  </a:schemeClr>
                </a:solidFill>
                <a:latin typeface="微软雅黑" pitchFamily="34" charset="-122"/>
                <a:ea typeface="微软雅黑" pitchFamily="34" charset="-122"/>
              </a:rPr>
              <a:t>新课标全国卷</a:t>
            </a:r>
            <a:r>
              <a:rPr lang="en-US" altLang="zh-CN" sz="4000" dirty="0">
                <a:solidFill>
                  <a:schemeClr val="tx1">
                    <a:lumMod val="50000"/>
                    <a:lumOff val="50000"/>
                  </a:schemeClr>
                </a:solidFill>
                <a:latin typeface="微软雅黑" pitchFamily="34" charset="-122"/>
                <a:ea typeface="微软雅黑" pitchFamily="34" charset="-122"/>
              </a:rPr>
              <a:t>Ⅱ]</a:t>
            </a:r>
            <a:r>
              <a:rPr lang="zh-CN" altLang="en-US" sz="4000" dirty="0">
                <a:solidFill>
                  <a:schemeClr val="tx1">
                    <a:lumMod val="50000"/>
                    <a:lumOff val="50000"/>
                  </a:schemeClr>
                </a:solidFill>
                <a:latin typeface="微软雅黑" pitchFamily="34" charset="-122"/>
                <a:ea typeface="微软雅黑" pitchFamily="34" charset="-122"/>
              </a:rPr>
              <a:t>阅读下面两首诗，完成题目。</a:t>
            </a:r>
            <a:r>
              <a:rPr lang="en-US" altLang="zh-CN" sz="4000" dirty="0">
                <a:solidFill>
                  <a:schemeClr val="tx1">
                    <a:lumMod val="50000"/>
                    <a:lumOff val="50000"/>
                  </a:schemeClr>
                </a:solidFill>
                <a:latin typeface="微软雅黑" pitchFamily="34" charset="-122"/>
                <a:ea typeface="微软雅黑" pitchFamily="34" charset="-122"/>
              </a:rPr>
              <a:t>(11</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gn="ct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含山店梦觉作</a:t>
            </a:r>
          </a:p>
          <a:p>
            <a:pPr algn="ctr">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唐</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韦　庄</a:t>
            </a:r>
            <a:r>
              <a:rPr lang="zh-CN" altLang="en-US" sz="4000" baseline="30000" dirty="0">
                <a:solidFill>
                  <a:schemeClr val="tx1">
                    <a:lumMod val="50000"/>
                    <a:lumOff val="50000"/>
                  </a:schemeClr>
                </a:solidFill>
                <a:latin typeface="微软雅黑" pitchFamily="34" charset="-122"/>
                <a:ea typeface="微软雅黑" pitchFamily="34" charset="-122"/>
              </a:rPr>
              <a:t>①</a:t>
            </a:r>
          </a:p>
          <a:p>
            <a:pPr algn="ct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曾为流离惯别家，等闲挥袂客天涯。 </a:t>
            </a:r>
          </a:p>
          <a:p>
            <a:pPr algn="ct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灯前一觉江南梦，惆怅起来山月斜。  </a:t>
            </a:r>
          </a:p>
          <a:p>
            <a:pPr algn="ctr">
              <a:lnSpc>
                <a:spcPct val="130000"/>
              </a:lnSpc>
              <a:spcAft>
                <a:spcPts val="0"/>
              </a:spcAft>
            </a:pPr>
            <a:r>
              <a:rPr lang="zh-CN" altLang="en-US" sz="4000" dirty="0" smtClean="0">
                <a:solidFill>
                  <a:schemeClr val="tx1">
                    <a:lumMod val="50000"/>
                    <a:lumOff val="50000"/>
                  </a:schemeClr>
                </a:solidFill>
                <a:latin typeface="微软雅黑" pitchFamily="34" charset="-122"/>
                <a:ea typeface="微软雅黑" pitchFamily="34" charset="-122"/>
              </a:rPr>
              <a:t>宿</a:t>
            </a:r>
            <a:r>
              <a:rPr lang="zh-CN" altLang="en-US" sz="4000" dirty="0">
                <a:solidFill>
                  <a:schemeClr val="tx1">
                    <a:lumMod val="50000"/>
                    <a:lumOff val="50000"/>
                  </a:schemeClr>
                </a:solidFill>
                <a:latin typeface="微软雅黑" pitchFamily="34" charset="-122"/>
                <a:ea typeface="微软雅黑" pitchFamily="34" charset="-122"/>
              </a:rPr>
              <a:t>渔家</a:t>
            </a:r>
          </a:p>
          <a:p>
            <a:pPr algn="ctr">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宋</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郭　震</a:t>
            </a:r>
            <a:r>
              <a:rPr lang="zh-CN" altLang="en-US" sz="4000" baseline="30000" dirty="0">
                <a:solidFill>
                  <a:schemeClr val="tx1">
                    <a:lumMod val="50000"/>
                    <a:lumOff val="50000"/>
                  </a:schemeClr>
                </a:solidFill>
                <a:latin typeface="微软雅黑" pitchFamily="34" charset="-122"/>
                <a:ea typeface="微软雅黑" pitchFamily="34" charset="-122"/>
              </a:rPr>
              <a:t>②</a:t>
            </a:r>
          </a:p>
          <a:p>
            <a:pPr algn="ct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几代生涯傍海涯，两三间屋盖芦花。 </a:t>
            </a:r>
          </a:p>
          <a:p>
            <a:pPr algn="ct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灯前笑说归来夜，明月随船送到家。  </a:t>
            </a:r>
          </a:p>
        </p:txBody>
      </p:sp>
    </p:spTree>
    <p:extLst>
      <p:ext uri="{BB962C8B-B14F-4D97-AF65-F5344CB8AC3E}">
        <p14:creationId xmlns:p14="http://schemas.microsoft.com/office/powerpoint/2010/main" xmlns="" val="228679639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right)">
                                      <p:cBhvr>
                                        <p:cTn id="7" dur="500"/>
                                        <p:tgtEl>
                                          <p:spTgt spid="57"/>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p:cTn id="12" dur="500" fill="hold"/>
                                        <p:tgtEl>
                                          <p:spTgt spid="39"/>
                                        </p:tgtEl>
                                        <p:attrNameLst>
                                          <p:attrName>ppt_w</p:attrName>
                                        </p:attrNameLst>
                                      </p:cBhvr>
                                      <p:tavLst>
                                        <p:tav tm="0">
                                          <p:val>
                                            <p:fltVal val="0"/>
                                          </p:val>
                                        </p:tav>
                                        <p:tav tm="100000">
                                          <p:val>
                                            <p:strVal val="#ppt_w"/>
                                          </p:val>
                                        </p:tav>
                                      </p:tavLst>
                                    </p:anim>
                                    <p:anim calcmode="lin" valueType="num">
                                      <p:cBhvr>
                                        <p:cTn id="13" dur="500" fill="hold"/>
                                        <p:tgtEl>
                                          <p:spTgt spid="39"/>
                                        </p:tgtEl>
                                        <p:attrNameLst>
                                          <p:attrName>ppt_h</p:attrName>
                                        </p:attrNameLst>
                                      </p:cBhvr>
                                      <p:tavLst>
                                        <p:tav tm="0">
                                          <p:val>
                                            <p:fltVal val="0"/>
                                          </p:val>
                                        </p:tav>
                                        <p:tav tm="100000">
                                          <p:val>
                                            <p:strVal val="#ppt_h"/>
                                          </p:val>
                                        </p:tav>
                                      </p:tavLst>
                                    </p:anim>
                                    <p:animEffect transition="in" filter="fade">
                                      <p:cBhvr>
                                        <p:cTn id="14" dur="500"/>
                                        <p:tgtEl>
                                          <p:spTgt spid="39"/>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1594572" y="1692598"/>
            <a:ext cx="20228628" cy="923330"/>
            <a:chOff x="1594572" y="1803366"/>
            <a:chExt cx="20228628" cy="923330"/>
          </a:xfrm>
        </p:grpSpPr>
        <p:grpSp>
          <p:nvGrpSpPr>
            <p:cNvPr id="74"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68"/>
          <p:cNvSpPr txBox="1"/>
          <p:nvPr/>
        </p:nvSpPr>
        <p:spPr>
          <a:xfrm>
            <a:off x="2017862" y="2988742"/>
            <a:ext cx="19800000" cy="4893647"/>
          </a:xfrm>
          <a:prstGeom prst="rect">
            <a:avLst/>
          </a:prstGeom>
          <a:noFill/>
        </p:spPr>
        <p:txBody>
          <a:bodyPr wrap="square" rtlCol="0">
            <a:spAutoFit/>
          </a:bodyPr>
          <a:lstStyle/>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注</a:t>
            </a:r>
            <a:r>
              <a:rPr lang="en-US" altLang="zh-CN" sz="4000" dirty="0">
                <a:solidFill>
                  <a:schemeClr val="tx1">
                    <a:lumMod val="50000"/>
                    <a:lumOff val="50000"/>
                  </a:schemeClr>
                </a:solidFill>
                <a:latin typeface="微软雅黑" pitchFamily="34" charset="-122"/>
                <a:ea typeface="微软雅黑" pitchFamily="34" charset="-122"/>
              </a:rPr>
              <a:t>] ①</a:t>
            </a:r>
            <a:r>
              <a:rPr lang="zh-CN" altLang="en-US" sz="4000" dirty="0">
                <a:solidFill>
                  <a:schemeClr val="tx1">
                    <a:lumMod val="50000"/>
                    <a:lumOff val="50000"/>
                  </a:schemeClr>
                </a:solidFill>
                <a:latin typeface="微软雅黑" pitchFamily="34" charset="-122"/>
                <a:ea typeface="微软雅黑" pitchFamily="34" charset="-122"/>
              </a:rPr>
              <a:t>韦庄</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约</a:t>
            </a:r>
            <a:r>
              <a:rPr lang="en-US" altLang="zh-CN" sz="4000" dirty="0">
                <a:solidFill>
                  <a:schemeClr val="tx1">
                    <a:lumMod val="50000"/>
                    <a:lumOff val="50000"/>
                  </a:schemeClr>
                </a:solidFill>
                <a:latin typeface="微软雅黑" pitchFamily="34" charset="-122"/>
                <a:ea typeface="微软雅黑" pitchFamily="34" charset="-122"/>
              </a:rPr>
              <a:t>836</a:t>
            </a:r>
            <a:r>
              <a:rPr lang="zh-CN" altLang="en-US" sz="4000" dirty="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910)</a:t>
            </a:r>
            <a:r>
              <a:rPr lang="zh-CN" altLang="en-US" sz="4000" dirty="0">
                <a:solidFill>
                  <a:schemeClr val="tx1">
                    <a:lumMod val="50000"/>
                    <a:lumOff val="50000"/>
                  </a:schemeClr>
                </a:solidFill>
                <a:latin typeface="微软雅黑" pitchFamily="34" charset="-122"/>
                <a:ea typeface="微软雅黑" pitchFamily="34" charset="-122"/>
              </a:rPr>
              <a:t>：字端己，长安杜陵</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今陕西西安东南</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人。曾流离迁徙于汴洛、吴越等地。②郭震：字希声，成都人。生卒年及生平不详。  </a:t>
            </a:r>
          </a:p>
          <a:p>
            <a:pPr algn="just">
              <a:lnSpc>
                <a:spcPct val="130000"/>
              </a:lnSpc>
              <a:spcAft>
                <a:spcPts val="0"/>
              </a:spcAft>
            </a:pPr>
            <a:r>
              <a:rPr lang="zh-CN" altLang="en-US" sz="4000" dirty="0" smtClean="0">
                <a:solidFill>
                  <a:schemeClr val="tx1">
                    <a:lumMod val="50000"/>
                    <a:lumOff val="50000"/>
                  </a:schemeClr>
                </a:solidFill>
                <a:latin typeface="微软雅黑" pitchFamily="34" charset="-122"/>
                <a:ea typeface="微软雅黑" pitchFamily="34" charset="-122"/>
              </a:rPr>
              <a:t>*</a:t>
            </a:r>
            <a:r>
              <a:rPr lang="en-US" altLang="zh-CN" sz="4000" dirty="0" smtClean="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韦庄在诗中是用什么方法表现感情的？请简要分析。</a:t>
            </a:r>
            <a:r>
              <a:rPr lang="en-US" altLang="zh-CN" sz="4000" dirty="0">
                <a:solidFill>
                  <a:schemeClr val="tx1">
                    <a:lumMod val="50000"/>
                    <a:lumOff val="50000"/>
                  </a:schemeClr>
                </a:solidFill>
                <a:latin typeface="微软雅黑" pitchFamily="34" charset="-122"/>
                <a:ea typeface="微软雅黑" pitchFamily="34" charset="-122"/>
              </a:rPr>
              <a:t>(5</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 </a:t>
            </a:r>
          </a:p>
          <a:p>
            <a:pPr algn="just">
              <a:lnSpc>
                <a:spcPct val="130000"/>
              </a:lnSpc>
              <a:spcAft>
                <a:spcPts val="0"/>
              </a:spcAft>
            </a:pPr>
            <a:r>
              <a:rPr lang="en-US" altLang="zh-CN" sz="4000" dirty="0" smtClean="0">
                <a:solidFill>
                  <a:schemeClr val="tx1">
                    <a:lumMod val="50000"/>
                    <a:lumOff val="50000"/>
                  </a:schemeClr>
                </a:solidFill>
                <a:latin typeface="微软雅黑" pitchFamily="34" charset="-122"/>
                <a:ea typeface="微软雅黑" pitchFamily="34" charset="-122"/>
              </a:rPr>
              <a:t>________________________________________________________________________</a:t>
            </a:r>
            <a:endParaRPr lang="en-US" altLang="zh-CN" sz="4000" dirty="0">
              <a:solidFill>
                <a:schemeClr val="tx1">
                  <a:lumMod val="50000"/>
                  <a:lumOff val="50000"/>
                </a:schemeClr>
              </a:solidFill>
              <a:latin typeface="微软雅黑" pitchFamily="34" charset="-122"/>
              <a:ea typeface="微软雅黑" pitchFamily="34" charset="-122"/>
            </a:endParaRP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(2)</a:t>
            </a:r>
            <a:r>
              <a:rPr lang="zh-CN" altLang="en-US" sz="4000" dirty="0">
                <a:solidFill>
                  <a:schemeClr val="tx1">
                    <a:lumMod val="50000"/>
                    <a:lumOff val="50000"/>
                  </a:schemeClr>
                </a:solidFill>
                <a:latin typeface="微软雅黑" pitchFamily="34" charset="-122"/>
                <a:ea typeface="微软雅黑" pitchFamily="34" charset="-122"/>
              </a:rPr>
              <a:t>两首诗都写到“灯前”，这两处“灯前”各自表达了诗人什么样的感情？</a:t>
            </a:r>
            <a:r>
              <a:rPr lang="en-US" altLang="zh-CN" sz="4000" dirty="0">
                <a:solidFill>
                  <a:schemeClr val="tx1">
                    <a:lumMod val="50000"/>
                    <a:lumOff val="50000"/>
                  </a:schemeClr>
                </a:solidFill>
                <a:latin typeface="微软雅黑" pitchFamily="34" charset="-122"/>
                <a:ea typeface="微软雅黑" pitchFamily="34" charset="-122"/>
              </a:rPr>
              <a:t>(6</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  </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p:txBody>
      </p:sp>
    </p:spTree>
    <p:extLst>
      <p:ext uri="{BB962C8B-B14F-4D97-AF65-F5344CB8AC3E}">
        <p14:creationId xmlns:p14="http://schemas.microsoft.com/office/powerpoint/2010/main" xmlns="" val="171165084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1594572" y="1692598"/>
            <a:ext cx="20228628" cy="923330"/>
            <a:chOff x="1594572" y="1803366"/>
            <a:chExt cx="20228628" cy="923330"/>
          </a:xfrm>
        </p:grpSpPr>
        <p:grpSp>
          <p:nvGrpSpPr>
            <p:cNvPr id="74"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2023200" y="2946083"/>
            <a:ext cx="19800000" cy="800932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2023200" y="2946083"/>
            <a:ext cx="19800000" cy="7294305"/>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答案”和“解析”见“现场指导”。</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韦诗中，“灯前”表现了诗人旅途漂泊中的凄美、失神、惆怅之情；郭诗中，“灯前”表现了诗人住宿在渔家所感到的温暖、愉悦之情。</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本题考查评价文章的思想内容和作者的观点态度的能力，能力层级为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级。解答本题，首先要结合诗歌文本，抓住关键词“惆怅”“笑说”进行分析。其次要审标题。</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含山店梦觉作</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，显然是夜梦醒来之作，其感情是惆怅的；</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宿渔家</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，渔家</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樵</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是隐居</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闲适</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类意象，其感情应该是愉悦的。再次要知人论世，通过注释①中的内容我们可以分析出其漂泊之意。</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读懂诗歌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含山店梦觉作</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见本讲“现场指导”。</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宿渔家</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：渔家几代人的生活就傍靠在大海边涯，两三间家居的屋顶上覆盖着芦花。在灯前聚到一起谈笑说起归来的夜晚，一轮明月追随渔船一直把渔民送到家 </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221363914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1594572" y="1692598"/>
            <a:ext cx="20228628" cy="923330"/>
            <a:chOff x="1594572" y="1803366"/>
            <a:chExt cx="20228628" cy="923330"/>
          </a:xfrm>
        </p:grpSpPr>
        <p:grpSp>
          <p:nvGrpSpPr>
            <p:cNvPr id="74"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68"/>
          <p:cNvSpPr txBox="1"/>
          <p:nvPr/>
        </p:nvSpPr>
        <p:spPr>
          <a:xfrm>
            <a:off x="2017862" y="2988742"/>
            <a:ext cx="19800000" cy="8894743"/>
          </a:xfrm>
          <a:prstGeom prst="rect">
            <a:avLst/>
          </a:prstGeom>
          <a:noFill/>
        </p:spPr>
        <p:txBody>
          <a:bodyPr wrap="square" rtlCol="0">
            <a:spAutoFit/>
          </a:bodyPr>
          <a:lstStyle/>
          <a:p>
            <a:pPr algn="just">
              <a:lnSpc>
                <a:spcPct val="130000"/>
              </a:lnSpc>
              <a:spcAft>
                <a:spcPts val="0"/>
              </a:spcAft>
            </a:pPr>
            <a:r>
              <a:rPr lang="en-US" altLang="zh-CN" sz="4000" dirty="0">
                <a:solidFill>
                  <a:srgbClr val="EF8340"/>
                </a:solidFill>
                <a:latin typeface="微软雅黑" pitchFamily="34" charset="-122"/>
                <a:ea typeface="微软雅黑" pitchFamily="34" charset="-122"/>
              </a:rPr>
              <a:t>2. </a:t>
            </a:r>
            <a:r>
              <a:rPr lang="en-US" altLang="zh-CN" sz="4000" dirty="0">
                <a:solidFill>
                  <a:schemeClr val="tx1">
                    <a:lumMod val="50000"/>
                    <a:lumOff val="50000"/>
                  </a:schemeClr>
                </a:solidFill>
                <a:latin typeface="微软雅黑" pitchFamily="34" charset="-122"/>
                <a:ea typeface="微软雅黑" pitchFamily="34" charset="-122"/>
              </a:rPr>
              <a:t>[2013·</a:t>
            </a:r>
            <a:r>
              <a:rPr lang="zh-CN" altLang="en-US" sz="4000" dirty="0">
                <a:solidFill>
                  <a:schemeClr val="tx1">
                    <a:lumMod val="50000"/>
                    <a:lumOff val="50000"/>
                  </a:schemeClr>
                </a:solidFill>
                <a:latin typeface="微软雅黑" pitchFamily="34" charset="-122"/>
                <a:ea typeface="微软雅黑" pitchFamily="34" charset="-122"/>
              </a:rPr>
              <a:t>新课标全国卷</a:t>
            </a:r>
            <a:r>
              <a:rPr lang="en-US" altLang="zh-CN" sz="4000" dirty="0">
                <a:solidFill>
                  <a:schemeClr val="tx1">
                    <a:lumMod val="50000"/>
                    <a:lumOff val="50000"/>
                  </a:schemeClr>
                </a:solidFill>
                <a:latin typeface="微软雅黑" pitchFamily="34" charset="-122"/>
                <a:ea typeface="微软雅黑" pitchFamily="34" charset="-122"/>
              </a:rPr>
              <a:t>Ⅱ]</a:t>
            </a:r>
            <a:r>
              <a:rPr lang="zh-CN" altLang="en-US" sz="4000" dirty="0">
                <a:solidFill>
                  <a:schemeClr val="tx1">
                    <a:lumMod val="50000"/>
                    <a:lumOff val="50000"/>
                  </a:schemeClr>
                </a:solidFill>
                <a:latin typeface="微软雅黑" pitchFamily="34" charset="-122"/>
                <a:ea typeface="微软雅黑" pitchFamily="34" charset="-122"/>
              </a:rPr>
              <a:t>阅读下面这首宋诗，完成题目。</a:t>
            </a:r>
            <a:r>
              <a:rPr lang="en-US" altLang="zh-CN" sz="4000" dirty="0">
                <a:solidFill>
                  <a:schemeClr val="tx1">
                    <a:lumMod val="50000"/>
                    <a:lumOff val="50000"/>
                  </a:schemeClr>
                </a:solidFill>
                <a:latin typeface="微软雅黑" pitchFamily="34" charset="-122"/>
                <a:ea typeface="微软雅黑" pitchFamily="34" charset="-122"/>
              </a:rPr>
              <a:t>(11</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gn="ct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次韵雪后书事二首</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其一</a:t>
            </a:r>
            <a:r>
              <a:rPr lang="en-US" altLang="zh-CN" sz="4000" dirty="0">
                <a:solidFill>
                  <a:schemeClr val="tx1">
                    <a:lumMod val="50000"/>
                    <a:lumOff val="50000"/>
                  </a:schemeClr>
                </a:solidFill>
                <a:latin typeface="微软雅黑" pitchFamily="34" charset="-122"/>
                <a:ea typeface="微软雅黑" pitchFamily="34" charset="-122"/>
              </a:rPr>
              <a:t>)</a:t>
            </a:r>
          </a:p>
          <a:p>
            <a:pPr algn="ct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朱　熹</a:t>
            </a:r>
          </a:p>
          <a:p>
            <a:pPr algn="ct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惆怅江头几树梅，杖藜行绕去还来。</a:t>
            </a:r>
          </a:p>
          <a:p>
            <a:pPr algn="ct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  前时雪压无寻处，昨夜月明依旧开。</a:t>
            </a:r>
          </a:p>
          <a:p>
            <a:pPr algn="ct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  折寄遥怜人似玉，相思应恨劫成灰。</a:t>
            </a:r>
          </a:p>
          <a:p>
            <a:pPr algn="ct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  沉吟日落寒鸦起，却望柴荆独自回。</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这首咏梅诗中，作者是用什么手法来表现梅花的？请简要分析。</a:t>
            </a:r>
            <a:r>
              <a:rPr lang="en-US" altLang="zh-CN" sz="4000" dirty="0">
                <a:solidFill>
                  <a:schemeClr val="tx1">
                    <a:lumMod val="50000"/>
                    <a:lumOff val="50000"/>
                  </a:schemeClr>
                </a:solidFill>
                <a:latin typeface="微软雅黑" pitchFamily="34" charset="-122"/>
                <a:ea typeface="微软雅黑" pitchFamily="34" charset="-122"/>
              </a:rPr>
              <a:t>(5</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gn="just">
              <a:lnSpc>
                <a:spcPct val="130000"/>
              </a:lnSpc>
              <a:spcAft>
                <a:spcPts val="0"/>
              </a:spcAft>
            </a:pPr>
            <a:r>
              <a:rPr lang="en-US" altLang="zh-CN" sz="4000" dirty="0" smtClean="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2)</a:t>
            </a:r>
            <a:r>
              <a:rPr lang="zh-CN" altLang="en-US" sz="4000" dirty="0">
                <a:solidFill>
                  <a:schemeClr val="tx1">
                    <a:lumMod val="50000"/>
                    <a:lumOff val="50000"/>
                  </a:schemeClr>
                </a:solidFill>
                <a:latin typeface="微软雅黑" pitchFamily="34" charset="-122"/>
                <a:ea typeface="微软雅黑" pitchFamily="34" charset="-122"/>
              </a:rPr>
              <a:t>诗的最后一联表达了作者什么样的心情？请简要分析。</a:t>
            </a:r>
            <a:r>
              <a:rPr lang="en-US" altLang="zh-CN" sz="4000" dirty="0">
                <a:solidFill>
                  <a:schemeClr val="tx1">
                    <a:lumMod val="50000"/>
                    <a:lumOff val="50000"/>
                  </a:schemeClr>
                </a:solidFill>
                <a:latin typeface="微软雅黑" pitchFamily="34" charset="-122"/>
                <a:ea typeface="微软雅黑" pitchFamily="34" charset="-122"/>
              </a:rPr>
              <a:t>(6</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p:txBody>
      </p:sp>
    </p:spTree>
    <p:extLst>
      <p:ext uri="{BB962C8B-B14F-4D97-AF65-F5344CB8AC3E}">
        <p14:creationId xmlns:p14="http://schemas.microsoft.com/office/powerpoint/2010/main" xmlns="" val="271389324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6494085"/>
          </a:xfrm>
          <a:prstGeom prst="rect">
            <a:avLst/>
          </a:prstGeom>
          <a:noFill/>
        </p:spPr>
        <p:txBody>
          <a:bodyPr wrap="square" rtlCol="0">
            <a:spAutoFit/>
          </a:bodyPr>
          <a:lstStyle/>
          <a:p>
            <a:pPr>
              <a:lnSpc>
                <a:spcPct val="130000"/>
              </a:lnSpc>
            </a:pPr>
            <a:r>
              <a:rPr lang="zh-CN" altLang="en-US" sz="4000" dirty="0" smtClean="0">
                <a:solidFill>
                  <a:schemeClr val="tx1">
                    <a:lumMod val="50000"/>
                    <a:lumOff val="50000"/>
                  </a:schemeClr>
                </a:solidFill>
                <a:latin typeface="微软雅黑" pitchFamily="34" charset="-122"/>
                <a:ea typeface="微软雅黑" pitchFamily="34" charset="-122"/>
              </a:rPr>
              <a:t>②</a:t>
            </a:r>
            <a:r>
              <a:rPr lang="zh-CN" altLang="en-US" sz="4000" dirty="0">
                <a:solidFill>
                  <a:schemeClr val="tx1">
                    <a:lumMod val="50000"/>
                    <a:lumOff val="50000"/>
                  </a:schemeClr>
                </a:solidFill>
                <a:latin typeface="微软雅黑" pitchFamily="34" charset="-122"/>
                <a:ea typeface="微软雅黑" pitchFamily="34" charset="-122"/>
              </a:rPr>
              <a:t>词语的顺序应符合押韵的需要。古诗，不论是古体还是近体，都要押韵。一句诗，如顺说不能押韵，则须颠倒语序，以求押韵。如：白日依山尽，黄河入海流。</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王之涣</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登鹳雀楼</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第二句顺说则为“黄河流入海”，但不能押韵，故倒说“入海流”。</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③诗句的语序受平仄制约。近体诗有严格的平仄格律，若按正常语序表达某一意思而有悖于平仄格律时，则须调整语序。如：竹喧归浣女，莲动下渔舟。</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王维</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山居秋暝</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如果按客观环境中的动作顺序应是：浣女归喧竹，渔舟下动莲。但这不符合诗的平仄格律，这首诗的颈联平仄应为“平平平仄仄，平仄仄平平。”为了合乎这样的句型，合乎句子的平仄格式，故颠倒词序</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80136952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1594572" y="1692598"/>
            <a:ext cx="20228628" cy="923330"/>
            <a:chOff x="1594572" y="1803366"/>
            <a:chExt cx="20228628" cy="923330"/>
          </a:xfrm>
        </p:grpSpPr>
        <p:grpSp>
          <p:nvGrpSpPr>
            <p:cNvPr id="74"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2023200" y="2946083"/>
            <a:ext cx="19800000" cy="800932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2023200" y="2946083"/>
            <a:ext cx="19800000" cy="8014502"/>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运用了烘托和渲染的手法。全诗几乎未涉及梅花的色香，而注重环境的烘托和感情的渲染，从而表现梅花的精神和品格。</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答出烘托和渲染的，给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分；能做简要分析的，给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3</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分。意思答对即可。如有其他答案，只要言之成理，可酌情给分。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的是对诗歌的表达技巧的掌握能力。答题时，首先明确手法，然后展开分析，最后说明作用或效果。由题目可知环境是“雪后”，由内容可知书写对象是“梅”，可见表现手法是烘托和渲染，而“雪后”的环境衬托渲染梅花，突出梅花的品格。</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表现了作者落寞惆怅、若有所失的心情。作者将自己复杂的情感投射到梅花上，思绪万端却又无从说起，以至在梅树下沉吟许久，直到日暮才独自离开。</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答出作者心情的，给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3</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分；能做简要分析的，给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3</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分。意思答对即可。如有其他答案，只要言之成理，可酌情给分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本题考查的是评价诗歌的内容和作者的思想情感的能力。由“惆怅”“遥怜”“相思”“成灰”“沉吟”“独自回”等可以看出作者惆怅、孤独、寂寞、失落的心情</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140114274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1594572" y="1692598"/>
            <a:ext cx="20228628" cy="923330"/>
            <a:chOff x="1594572" y="1803366"/>
            <a:chExt cx="20228628" cy="923330"/>
          </a:xfrm>
        </p:grpSpPr>
        <p:grpSp>
          <p:nvGrpSpPr>
            <p:cNvPr id="74"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2023200" y="2946083"/>
            <a:ext cx="19800000" cy="800932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2023200" y="2946083"/>
            <a:ext cx="19800000" cy="4413516"/>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读懂诗歌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江边有几树梅花，我拄着藜杖惆怅地在树下徘徊，离开又回来。先前白雪覆盖在梅花上，看不出是雪还是梅，花朵无处找寻，昨天夜里伴着皎洁的月光，才见梅花凌寒盛放。今日我想折下几枝来送给远方那个我怜爱的人，希望其如梅花一样虽历经劫难却更坚贞不屈。我在树下沉吟了良久，直到日暮时分寒鸦归巢，远远地望着那扇柴门，才独自归去。</a:t>
            </a:r>
          </a:p>
          <a:p>
            <a:pPr eaLnBrk="1" hangingPunct="1">
              <a:lnSpc>
                <a:spcPct val="130000"/>
              </a:lnSpc>
              <a:buNone/>
            </a:pP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360720894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1594572" y="1692598"/>
            <a:ext cx="20228628" cy="923330"/>
            <a:chOff x="1594572" y="1803366"/>
            <a:chExt cx="20228628" cy="923330"/>
          </a:xfrm>
        </p:grpSpPr>
        <p:grpSp>
          <p:nvGrpSpPr>
            <p:cNvPr id="74"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68"/>
          <p:cNvSpPr txBox="1"/>
          <p:nvPr/>
        </p:nvSpPr>
        <p:spPr>
          <a:xfrm>
            <a:off x="2017862" y="2988742"/>
            <a:ext cx="19800000" cy="7216334"/>
          </a:xfrm>
          <a:prstGeom prst="rect">
            <a:avLst/>
          </a:prstGeom>
          <a:noFill/>
        </p:spPr>
        <p:txBody>
          <a:bodyPr wrap="square" rtlCol="0">
            <a:spAutoFit/>
          </a:bodyPr>
          <a:lstStyle/>
          <a:p>
            <a:pPr algn="just">
              <a:lnSpc>
                <a:spcPct val="130000"/>
              </a:lnSpc>
              <a:spcAft>
                <a:spcPts val="0"/>
              </a:spcAft>
            </a:pPr>
            <a:r>
              <a:rPr lang="en-US" altLang="zh-CN" sz="4000" dirty="0" smtClean="0">
                <a:solidFill>
                  <a:srgbClr val="EF8340"/>
                </a:solidFill>
                <a:latin typeface="微软雅黑" pitchFamily="34" charset="-122"/>
                <a:ea typeface="微软雅黑" pitchFamily="34" charset="-122"/>
              </a:rPr>
              <a:t>3. </a:t>
            </a:r>
            <a:r>
              <a:rPr lang="en-US" altLang="zh-CN" sz="4000" dirty="0" smtClean="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2011·</a:t>
            </a:r>
            <a:r>
              <a:rPr lang="zh-CN" altLang="en-US" sz="4000" dirty="0">
                <a:solidFill>
                  <a:schemeClr val="tx1">
                    <a:lumMod val="50000"/>
                    <a:lumOff val="50000"/>
                  </a:schemeClr>
                </a:solidFill>
                <a:latin typeface="微软雅黑" pitchFamily="34" charset="-122"/>
                <a:ea typeface="微软雅黑" pitchFamily="34" charset="-122"/>
              </a:rPr>
              <a:t>课标全国卷</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阅读下面这首唐诗，完成题目。</a:t>
            </a:r>
            <a:r>
              <a:rPr lang="en-US" altLang="zh-CN" sz="4000" dirty="0">
                <a:solidFill>
                  <a:schemeClr val="tx1">
                    <a:lumMod val="50000"/>
                    <a:lumOff val="50000"/>
                  </a:schemeClr>
                </a:solidFill>
                <a:latin typeface="微软雅黑" pitchFamily="34" charset="-122"/>
                <a:ea typeface="微软雅黑" pitchFamily="34" charset="-122"/>
              </a:rPr>
              <a:t>(11</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gn="ct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春日秦国怀古</a:t>
            </a:r>
          </a:p>
          <a:p>
            <a:pPr algn="ct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周　朴</a:t>
            </a:r>
            <a:r>
              <a:rPr lang="zh-CN" altLang="en-US" sz="4000" baseline="30000" dirty="0">
                <a:solidFill>
                  <a:schemeClr val="tx1">
                    <a:lumMod val="50000"/>
                    <a:lumOff val="50000"/>
                  </a:schemeClr>
                </a:solidFill>
                <a:latin typeface="微软雅黑" pitchFamily="34" charset="-122"/>
                <a:ea typeface="微软雅黑" pitchFamily="34" charset="-122"/>
              </a:rPr>
              <a:t>①</a:t>
            </a:r>
          </a:p>
          <a:p>
            <a:pPr algn="ct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荒郊一望欲消魂</a:t>
            </a:r>
            <a:r>
              <a:rPr lang="zh-CN" altLang="en-US" sz="4000" baseline="30000" dirty="0">
                <a:solidFill>
                  <a:schemeClr val="tx1">
                    <a:lumMod val="50000"/>
                    <a:lumOff val="50000"/>
                  </a:schemeClr>
                </a:solidFill>
                <a:latin typeface="微软雅黑" pitchFamily="34" charset="-122"/>
                <a:ea typeface="微软雅黑" pitchFamily="34" charset="-122"/>
              </a:rPr>
              <a:t>②</a:t>
            </a:r>
            <a:r>
              <a:rPr lang="zh-CN" altLang="en-US" sz="4000" dirty="0">
                <a:solidFill>
                  <a:schemeClr val="tx1">
                    <a:lumMod val="50000"/>
                    <a:lumOff val="50000"/>
                  </a:schemeClr>
                </a:solidFill>
                <a:latin typeface="微软雅黑" pitchFamily="34" charset="-122"/>
                <a:ea typeface="微软雅黑" pitchFamily="34" charset="-122"/>
              </a:rPr>
              <a:t>，泾水萦纡</a:t>
            </a:r>
            <a:r>
              <a:rPr lang="zh-CN" altLang="en-US" sz="4000" baseline="30000" dirty="0">
                <a:solidFill>
                  <a:schemeClr val="tx1">
                    <a:lumMod val="50000"/>
                    <a:lumOff val="50000"/>
                  </a:schemeClr>
                </a:solidFill>
                <a:latin typeface="微软雅黑" pitchFamily="34" charset="-122"/>
                <a:ea typeface="微软雅黑" pitchFamily="34" charset="-122"/>
              </a:rPr>
              <a:t>③</a:t>
            </a:r>
            <a:r>
              <a:rPr lang="zh-CN" altLang="en-US" sz="4000" dirty="0">
                <a:solidFill>
                  <a:schemeClr val="tx1">
                    <a:lumMod val="50000"/>
                    <a:lumOff val="50000"/>
                  </a:schemeClr>
                </a:solidFill>
                <a:latin typeface="微软雅黑" pitchFamily="34" charset="-122"/>
                <a:ea typeface="微软雅黑" pitchFamily="34" charset="-122"/>
              </a:rPr>
              <a:t>傍远村。</a:t>
            </a:r>
          </a:p>
          <a:p>
            <a:pPr algn="ct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牛马放多春草尽，原田耕破古碑存。</a:t>
            </a:r>
          </a:p>
          <a:p>
            <a:pPr algn="ct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云和积雪苍山晚，烟伴残阳绿树昏。</a:t>
            </a:r>
          </a:p>
          <a:p>
            <a:pPr algn="ct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数里黄沙行客路，不堪回首思秦原。</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注</a:t>
            </a:r>
            <a:r>
              <a:rPr lang="en-US" altLang="zh-CN" sz="4000" dirty="0">
                <a:solidFill>
                  <a:schemeClr val="tx1">
                    <a:lumMod val="50000"/>
                    <a:lumOff val="50000"/>
                  </a:schemeClr>
                </a:solidFill>
                <a:latin typeface="微软雅黑" pitchFamily="34" charset="-122"/>
                <a:ea typeface="微软雅黑" pitchFamily="34" charset="-122"/>
              </a:rPr>
              <a:t>] ①</a:t>
            </a:r>
            <a:r>
              <a:rPr lang="zh-CN" altLang="en-US" sz="4000" dirty="0">
                <a:solidFill>
                  <a:schemeClr val="tx1">
                    <a:lumMod val="50000"/>
                    <a:lumOff val="50000"/>
                  </a:schemeClr>
                </a:solidFill>
                <a:latin typeface="微软雅黑" pitchFamily="34" charset="-122"/>
                <a:ea typeface="微软雅黑" pitchFamily="34" charset="-122"/>
              </a:rPr>
              <a:t>周朴</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—878)</a:t>
            </a:r>
            <a:r>
              <a:rPr lang="zh-CN" altLang="en-US" sz="4000" dirty="0">
                <a:solidFill>
                  <a:schemeClr val="tx1">
                    <a:lumMod val="50000"/>
                    <a:lumOff val="50000"/>
                  </a:schemeClr>
                </a:solidFill>
                <a:latin typeface="微软雅黑" pitchFamily="34" charset="-122"/>
                <a:ea typeface="微软雅黑" pitchFamily="34" charset="-122"/>
              </a:rPr>
              <a:t>：字太朴，吴兴</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今属浙江</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人。②消魂：这里形容极其哀愁。③泾水：渭水支流，在今陕西省中部，古属秦国。萦纡：旋绕曲折</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100030503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1594572" y="1692598"/>
            <a:ext cx="20228628" cy="923330"/>
            <a:chOff x="1594572" y="1803366"/>
            <a:chExt cx="20228628" cy="923330"/>
          </a:xfrm>
        </p:grpSpPr>
        <p:grpSp>
          <p:nvGrpSpPr>
            <p:cNvPr id="74"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68"/>
          <p:cNvSpPr txBox="1"/>
          <p:nvPr/>
        </p:nvSpPr>
        <p:spPr>
          <a:xfrm>
            <a:off x="2017862" y="2988742"/>
            <a:ext cx="19800000" cy="3215239"/>
          </a:xfrm>
          <a:prstGeom prst="rect">
            <a:avLst/>
          </a:prstGeom>
          <a:noFill/>
        </p:spPr>
        <p:txBody>
          <a:bodyPr wrap="square" rtlCol="0">
            <a:spAutoFit/>
          </a:bodyPr>
          <a:lstStyle/>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这首诗表现了诗人什么样的感情？请简要分析。</a:t>
            </a:r>
            <a:r>
              <a:rPr lang="en-US" altLang="zh-CN" sz="4000" dirty="0">
                <a:solidFill>
                  <a:schemeClr val="tx1">
                    <a:lumMod val="50000"/>
                    <a:lumOff val="50000"/>
                  </a:schemeClr>
                </a:solidFill>
                <a:latin typeface="微软雅黑" pitchFamily="34" charset="-122"/>
                <a:ea typeface="微软雅黑" pitchFamily="34" charset="-122"/>
              </a:rPr>
              <a:t>(5</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*(2)</a:t>
            </a:r>
            <a:r>
              <a:rPr lang="zh-CN" altLang="en-US" sz="4000" dirty="0">
                <a:solidFill>
                  <a:schemeClr val="tx1">
                    <a:lumMod val="50000"/>
                    <a:lumOff val="50000"/>
                  </a:schemeClr>
                </a:solidFill>
                <a:latin typeface="微软雅黑" pitchFamily="34" charset="-122"/>
                <a:ea typeface="微软雅黑" pitchFamily="34" charset="-122"/>
              </a:rPr>
              <a:t>你认为这首诗在写作上是如何处理情景关系的？</a:t>
            </a:r>
            <a:r>
              <a:rPr lang="en-US" altLang="zh-CN" sz="4000" dirty="0">
                <a:solidFill>
                  <a:schemeClr val="tx1">
                    <a:lumMod val="50000"/>
                    <a:lumOff val="50000"/>
                  </a:schemeClr>
                </a:solidFill>
                <a:latin typeface="微软雅黑" pitchFamily="34" charset="-122"/>
                <a:ea typeface="微软雅黑" pitchFamily="34" charset="-122"/>
              </a:rPr>
              <a:t>(6</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p:txBody>
      </p:sp>
    </p:spTree>
    <p:extLst>
      <p:ext uri="{BB962C8B-B14F-4D97-AF65-F5344CB8AC3E}">
        <p14:creationId xmlns:p14="http://schemas.microsoft.com/office/powerpoint/2010/main" xmlns="" val="306316786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1594572" y="1692598"/>
            <a:ext cx="20228628" cy="923330"/>
            <a:chOff x="1594572" y="1803366"/>
            <a:chExt cx="20228628" cy="923330"/>
          </a:xfrm>
        </p:grpSpPr>
        <p:grpSp>
          <p:nvGrpSpPr>
            <p:cNvPr id="74"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2023200" y="2946083"/>
            <a:ext cx="19800000" cy="800932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2023200" y="2946083"/>
            <a:ext cx="19800000" cy="6574107"/>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表现了怀古伤今之情。诗人春日眺望泾水之滨，不见春草，只见古碑，行客之路尽是黄沙，想当年秦国何等强盛，看如今唐王朝国势日衰，眼前一片荒凉，于是“不堪回首”之情油然而生。</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鉴赏诗歌思想内容的能力。这首诗是一首怀古诗，追怀秦朝，诗人通过描写荒凉的景物来表达这种怀古伤今之情。首联直言“荒郊”“消魂”便透露出了这种情愫，颔联中“春草尽”“古碑存”便进一步触发了诗人对秦朝的怀念，颈联的景物描写更是渲染了荒凉气氛，尾联表明强秦已不再，只有黄沙漫漫，不堪回首，使诗人想到了当今的唐王朝，国势衰微，那是一种怎样的伤感之情呢！</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触景生情；②寓情于景；③写哀景抒哀情</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354789860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1594572" y="1692598"/>
            <a:ext cx="20228628" cy="923330"/>
            <a:chOff x="1594572" y="1803366"/>
            <a:chExt cx="20228628" cy="923330"/>
          </a:xfrm>
        </p:grpSpPr>
        <p:grpSp>
          <p:nvGrpSpPr>
            <p:cNvPr id="74"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2023200" y="2946083"/>
            <a:ext cx="19800000" cy="800932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2023200" y="2946083"/>
            <a:ext cx="19800000" cy="5853910"/>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鉴赏诗歌表达技巧的能力。这首诗的情景关系处理得很自然、清晰，作者由眼前实景引发了怀古伤感之情，在充沛的景物描写之中又寄寓了作者无尽的伤感之情。作者所描写的景物是一种哀景，而抒发的也是一种哀情，这显然是一种以哀景写哀情的手法。</a:t>
            </a:r>
          </a:p>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读懂诗歌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望着无际的荒原内心极度哀愁，曲折的泾水环绕着远处荒村。放牧的牛马很多，随意啃啮残存的春草，高原上田地残破，几座古碑很是显眼。晚云映着积雪，山色苍茫一派暮色，荒烟伴着残阳，绿树笼罩在一片昏暗中。走过了好几里路，旅途漫漫黄沙。想到秦朝衰亡，不忍心再回头看那片荒原。</a:t>
            </a:r>
          </a:p>
        </p:txBody>
      </p:sp>
    </p:spTree>
    <p:extLst>
      <p:ext uri="{BB962C8B-B14F-4D97-AF65-F5344CB8AC3E}">
        <p14:creationId xmlns:p14="http://schemas.microsoft.com/office/powerpoint/2010/main" xmlns="" val="428284560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3" name="组合 12"/>
          <p:cNvGrpSpPr/>
          <p:nvPr/>
        </p:nvGrpSpPr>
        <p:grpSpPr>
          <a:xfrm>
            <a:off x="2059953" y="2952868"/>
            <a:ext cx="2677891" cy="707886"/>
            <a:chOff x="2074961" y="4276948"/>
            <a:chExt cx="2677891" cy="707886"/>
          </a:xfrm>
        </p:grpSpPr>
        <p:pic>
          <p:nvPicPr>
            <p:cNvPr id="14" name="Picture 2"/>
            <p:cNvPicPr>
              <a:picLocks noChangeAspect="1" noChangeArrowheads="1"/>
            </p:cNvPicPr>
            <p:nvPr/>
          </p:nvPicPr>
          <p:blipFill>
            <a:blip r:embed="rId2"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15" name="矩形 14"/>
            <p:cNvSpPr/>
            <p:nvPr/>
          </p:nvSpPr>
          <p:spPr>
            <a:xfrm>
              <a:off x="2264972" y="4276948"/>
              <a:ext cx="2339102" cy="707886"/>
            </a:xfrm>
            <a:prstGeom prst="rect">
              <a:avLst/>
            </a:prstGeom>
          </p:spPr>
          <p:txBody>
            <a:bodyPr wrap="none">
              <a:spAutoFit/>
            </a:bodyPr>
            <a:lstStyle/>
            <a:p>
              <a:r>
                <a:rPr lang="zh-CN" altLang="en-US" sz="4000" spc="200" dirty="0" smtClean="0">
                  <a:solidFill>
                    <a:schemeClr val="bg1"/>
                  </a:solidFill>
                  <a:latin typeface="微软雅黑" pitchFamily="34" charset="-122"/>
                  <a:ea typeface="微软雅黑" pitchFamily="34" charset="-122"/>
                </a:rPr>
                <a:t>现场指导</a:t>
              </a:r>
              <a:endParaRPr lang="zh-CN" altLang="en-US" sz="4000" spc="200" dirty="0">
                <a:solidFill>
                  <a:schemeClr val="bg1"/>
                </a:solidFill>
                <a:latin typeface="微软雅黑" pitchFamily="34" charset="-122"/>
                <a:ea typeface="微软雅黑" pitchFamily="34" charset="-122"/>
              </a:endParaRPr>
            </a:p>
          </p:txBody>
        </p:sp>
      </p:grpSp>
      <p:sp>
        <p:nvSpPr>
          <p:cNvPr id="16" name="TextBox 68"/>
          <p:cNvSpPr txBox="1"/>
          <p:nvPr/>
        </p:nvSpPr>
        <p:spPr>
          <a:xfrm>
            <a:off x="2041186" y="4019586"/>
            <a:ext cx="19800000" cy="1614801"/>
          </a:xfrm>
          <a:prstGeom prst="rect">
            <a:avLst/>
          </a:prstGeom>
          <a:noFill/>
        </p:spPr>
        <p:txBody>
          <a:bodyPr wrap="square" rtlCol="0">
            <a:spAutoFit/>
          </a:bodyPr>
          <a:lstStyle/>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[2014·</a:t>
            </a:r>
            <a:r>
              <a:rPr lang="zh-CN" altLang="en-US" sz="4000" dirty="0">
                <a:solidFill>
                  <a:schemeClr val="tx1">
                    <a:lumMod val="50000"/>
                    <a:lumOff val="50000"/>
                  </a:schemeClr>
                </a:solidFill>
                <a:latin typeface="微软雅黑" pitchFamily="34" charset="-122"/>
                <a:ea typeface="微软雅黑" pitchFamily="34" charset="-122"/>
              </a:rPr>
              <a:t>新课标全国卷</a:t>
            </a:r>
            <a:r>
              <a:rPr lang="en-US" altLang="zh-CN" sz="4000" dirty="0">
                <a:solidFill>
                  <a:schemeClr val="tx1">
                    <a:lumMod val="50000"/>
                    <a:lumOff val="50000"/>
                  </a:schemeClr>
                </a:solidFill>
                <a:latin typeface="微软雅黑" pitchFamily="34" charset="-122"/>
                <a:ea typeface="微软雅黑" pitchFamily="34" charset="-122"/>
              </a:rPr>
              <a:t>Ⅱ] </a:t>
            </a:r>
            <a:r>
              <a:rPr lang="zh-CN" altLang="en-US" sz="4000" dirty="0">
                <a:solidFill>
                  <a:schemeClr val="tx1">
                    <a:lumMod val="50000"/>
                    <a:lumOff val="50000"/>
                  </a:schemeClr>
                </a:solidFill>
                <a:latin typeface="微软雅黑" pitchFamily="34" charset="-122"/>
                <a:ea typeface="微软雅黑" pitchFamily="34" charset="-122"/>
              </a:rPr>
              <a:t>韦庄在诗中是用什么方法表现感情的？请简要分析。</a:t>
            </a:r>
            <a:r>
              <a:rPr lang="en-US" altLang="zh-CN" sz="4000" dirty="0">
                <a:solidFill>
                  <a:schemeClr val="tx1">
                    <a:lumMod val="50000"/>
                    <a:lumOff val="50000"/>
                  </a:schemeClr>
                </a:solidFill>
                <a:latin typeface="微软雅黑" pitchFamily="34" charset="-122"/>
                <a:ea typeface="微软雅黑" pitchFamily="34" charset="-122"/>
              </a:rPr>
              <a:t>(5</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原诗见本讲“真题体验”第</a:t>
            </a:r>
            <a:r>
              <a:rPr lang="en-US" altLang="zh-CN" sz="4000" dirty="0">
                <a:solidFill>
                  <a:schemeClr val="tx1">
                    <a:lumMod val="50000"/>
                    <a:lumOff val="50000"/>
                  </a:schemeClr>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题</a:t>
            </a:r>
            <a:r>
              <a:rPr lang="en-US" altLang="zh-CN" sz="4000" dirty="0">
                <a:solidFill>
                  <a:schemeClr val="tx1">
                    <a:lumMod val="50000"/>
                    <a:lumOff val="50000"/>
                  </a:schemeClr>
                </a:solidFill>
                <a:latin typeface="微软雅黑" pitchFamily="34" charset="-122"/>
                <a:ea typeface="微软雅黑" pitchFamily="34" charset="-122"/>
              </a:rPr>
              <a:t>)</a:t>
            </a:r>
          </a:p>
        </p:txBody>
      </p:sp>
      <p:graphicFrame>
        <p:nvGraphicFramePr>
          <p:cNvPr id="4" name="表格 3"/>
          <p:cNvGraphicFramePr>
            <a:graphicFrameLocks noGrp="1"/>
          </p:cNvGraphicFramePr>
          <p:nvPr>
            <p:extLst>
              <p:ext uri="{D42A27DB-BD31-4B8C-83A1-F6EECF244321}">
                <p14:modId xmlns:p14="http://schemas.microsoft.com/office/powerpoint/2010/main" xmlns="" val="1279462143"/>
              </p:ext>
            </p:extLst>
          </p:nvPr>
        </p:nvGraphicFramePr>
        <p:xfrm>
          <a:off x="2249964" y="5869062"/>
          <a:ext cx="19645555" cy="6419088"/>
        </p:xfrm>
        <a:graphic>
          <a:graphicData uri="http://schemas.openxmlformats.org/drawingml/2006/table">
            <a:tbl>
              <a:tblPr>
                <a:tableStyleId>{5C22544A-7EE6-4342-B048-85BDC9FD1C3A}</a:tableStyleId>
              </a:tblPr>
              <a:tblGrid>
                <a:gridCol w="827598"/>
                <a:gridCol w="1459266"/>
                <a:gridCol w="17358691"/>
              </a:tblGrid>
              <a:tr h="54552">
                <a:tc rowSpan="2">
                  <a:txBody>
                    <a:bodyPr/>
                    <a:lstStyle/>
                    <a:p>
                      <a:pPr algn="ctr">
                        <a:lnSpc>
                          <a:spcPct val="130000"/>
                        </a:lnSpc>
                        <a:spcAft>
                          <a:spcPts val="0"/>
                        </a:spcAft>
                      </a:pPr>
                      <a:endParaRPr lang="en-US" altLang="zh-CN" sz="3600" kern="1200" dirty="0" smtClean="0">
                        <a:solidFill>
                          <a:schemeClr val="tx1">
                            <a:lumMod val="50000"/>
                            <a:lumOff val="50000"/>
                          </a:schemeClr>
                        </a:solidFill>
                        <a:latin typeface="微软雅黑" pitchFamily="34" charset="-122"/>
                        <a:ea typeface="微软雅黑" pitchFamily="34" charset="-122"/>
                        <a:cs typeface="+mn-cs"/>
                      </a:endParaRPr>
                    </a:p>
                    <a:p>
                      <a:pPr algn="ctr">
                        <a:lnSpc>
                          <a:spcPct val="130000"/>
                        </a:lnSpc>
                        <a:spcAft>
                          <a:spcPts val="0"/>
                        </a:spcAft>
                      </a:pPr>
                      <a:endParaRPr lang="en-US" altLang="zh-CN" sz="3600" kern="1200" dirty="0" smtClean="0">
                        <a:solidFill>
                          <a:schemeClr val="tx1">
                            <a:lumMod val="50000"/>
                            <a:lumOff val="50000"/>
                          </a:schemeClr>
                        </a:solidFill>
                        <a:latin typeface="微软雅黑" pitchFamily="34" charset="-122"/>
                        <a:ea typeface="微软雅黑" pitchFamily="34" charset="-122"/>
                        <a:cs typeface="+mn-cs"/>
                      </a:endParaRPr>
                    </a:p>
                    <a:p>
                      <a:pPr algn="ctr">
                        <a:lnSpc>
                          <a:spcPct val="130000"/>
                        </a:lnSpc>
                        <a:spcAft>
                          <a:spcPts val="0"/>
                        </a:spcAft>
                      </a:pPr>
                      <a:r>
                        <a:rPr lang="zh-CN" sz="3600" kern="1200" dirty="0" smtClean="0">
                          <a:solidFill>
                            <a:schemeClr val="tx1">
                              <a:lumMod val="50000"/>
                              <a:lumOff val="50000"/>
                            </a:schemeClr>
                          </a:solidFill>
                          <a:latin typeface="微软雅黑" pitchFamily="34" charset="-122"/>
                          <a:ea typeface="微软雅黑" pitchFamily="34" charset="-122"/>
                          <a:cs typeface="+mn-cs"/>
                        </a:rPr>
                        <a:t>教</a:t>
                      </a:r>
                      <a:r>
                        <a:rPr lang="zh-CN" sz="3600" kern="1200" dirty="0">
                          <a:solidFill>
                            <a:schemeClr val="tx1">
                              <a:lumMod val="50000"/>
                              <a:lumOff val="50000"/>
                            </a:schemeClr>
                          </a:solidFill>
                          <a:latin typeface="微软雅黑" pitchFamily="34" charset="-122"/>
                          <a:ea typeface="微软雅黑" pitchFamily="34" charset="-122"/>
                          <a:cs typeface="+mn-cs"/>
                        </a:rPr>
                        <a:t>你</a:t>
                      </a:r>
                    </a:p>
                    <a:p>
                      <a:pPr algn="ctr">
                        <a:lnSpc>
                          <a:spcPct val="130000"/>
                        </a:lnSpc>
                        <a:spcAft>
                          <a:spcPts val="0"/>
                        </a:spcAft>
                      </a:pPr>
                      <a:r>
                        <a:rPr lang="zh-CN" sz="3600" kern="1200" dirty="0">
                          <a:solidFill>
                            <a:schemeClr val="tx1">
                              <a:lumMod val="50000"/>
                              <a:lumOff val="50000"/>
                            </a:schemeClr>
                          </a:solidFill>
                          <a:latin typeface="微软雅黑" pitchFamily="34" charset="-122"/>
                          <a:ea typeface="微软雅黑" pitchFamily="34" charset="-122"/>
                          <a:cs typeface="+mn-cs"/>
                        </a:rPr>
                        <a:t>审题</a:t>
                      </a:r>
                    </a:p>
                  </a:txBody>
                  <a:tcPr marL="54035" marR="54035" marT="0" marB="0"/>
                </a:tc>
                <a:tc>
                  <a:txBody>
                    <a:bodyPr/>
                    <a:lstStyle/>
                    <a:p>
                      <a:pPr algn="ctr">
                        <a:lnSpc>
                          <a:spcPct val="130000"/>
                        </a:lnSpc>
                        <a:spcAft>
                          <a:spcPts val="0"/>
                        </a:spcAft>
                      </a:pPr>
                      <a:r>
                        <a:rPr lang="zh-CN" sz="3600" kern="1200" dirty="0">
                          <a:solidFill>
                            <a:schemeClr val="tx1">
                              <a:lumMod val="50000"/>
                              <a:lumOff val="50000"/>
                            </a:schemeClr>
                          </a:solidFill>
                          <a:latin typeface="微软雅黑" pitchFamily="34" charset="-122"/>
                          <a:ea typeface="微软雅黑" pitchFamily="34" charset="-122"/>
                          <a:cs typeface="+mn-cs"/>
                        </a:rPr>
                        <a:t>审题要点</a:t>
                      </a:r>
                    </a:p>
                  </a:txBody>
                  <a:tcPr marL="54035" marR="54035" marT="0" marB="0" anchor="ctr"/>
                </a:tc>
                <a:tc>
                  <a:txBody>
                    <a:bodyPr/>
                    <a:lstStyle/>
                    <a:p>
                      <a:pPr algn="l">
                        <a:lnSpc>
                          <a:spcPct val="130000"/>
                        </a:lnSpc>
                        <a:spcAft>
                          <a:spcPts val="0"/>
                        </a:spcAft>
                      </a:pPr>
                      <a:r>
                        <a:rPr lang="zh-CN" sz="3600" kern="1200" dirty="0">
                          <a:solidFill>
                            <a:schemeClr val="tx1">
                              <a:lumMod val="50000"/>
                              <a:lumOff val="50000"/>
                            </a:schemeClr>
                          </a:solidFill>
                          <a:latin typeface="微软雅黑" pitchFamily="34" charset="-122"/>
                          <a:ea typeface="微软雅黑" pitchFamily="34" charset="-122"/>
                          <a:cs typeface="+mn-cs"/>
                        </a:rPr>
                        <a:t>　由题干可知答题范围是</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韦庄诗</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是用什么方法表现感情的</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表明答题时先要指出这种手法，然后分析手法是如何体现作者的感情的</a:t>
                      </a:r>
                    </a:p>
                  </a:txBody>
                  <a:tcPr marL="54035" marR="54035" marT="0" marB="0" anchor="ctr"/>
                </a:tc>
              </a:tr>
              <a:tr h="3842472">
                <a:tc vMerge="1">
                  <a:txBody>
                    <a:bodyPr/>
                    <a:lstStyle/>
                    <a:p>
                      <a:endParaRPr lang="zh-CN" altLang="en-US"/>
                    </a:p>
                  </a:txBody>
                  <a:tcPr/>
                </a:tc>
                <a:tc>
                  <a:txBody>
                    <a:bodyPr/>
                    <a:lstStyle/>
                    <a:p>
                      <a:pPr algn="ctr">
                        <a:lnSpc>
                          <a:spcPct val="130000"/>
                        </a:lnSpc>
                        <a:spcAft>
                          <a:spcPts val="0"/>
                        </a:spcAft>
                      </a:pPr>
                      <a:r>
                        <a:rPr lang="zh-CN" sz="3600" kern="1200" dirty="0">
                          <a:solidFill>
                            <a:schemeClr val="tx1">
                              <a:lumMod val="50000"/>
                              <a:lumOff val="50000"/>
                            </a:schemeClr>
                          </a:solidFill>
                          <a:latin typeface="微软雅黑" pitchFamily="34" charset="-122"/>
                          <a:ea typeface="微软雅黑" pitchFamily="34" charset="-122"/>
                          <a:cs typeface="+mn-cs"/>
                        </a:rPr>
                        <a:t>思路分析</a:t>
                      </a:r>
                    </a:p>
                  </a:txBody>
                  <a:tcPr marL="54035" marR="54035" marT="0" marB="0" anchor="ctr"/>
                </a:tc>
                <a:tc>
                  <a:txBody>
                    <a:bodyPr/>
                    <a:lstStyle/>
                    <a:p>
                      <a:pPr algn="l">
                        <a:lnSpc>
                          <a:spcPct val="130000"/>
                        </a:lnSpc>
                        <a:spcAft>
                          <a:spcPts val="0"/>
                        </a:spcAft>
                      </a:pPr>
                      <a:r>
                        <a:rPr lang="zh-CN" sz="3600" kern="1200" dirty="0">
                          <a:solidFill>
                            <a:schemeClr val="tx1">
                              <a:lumMod val="50000"/>
                              <a:lumOff val="50000"/>
                            </a:schemeClr>
                          </a:solidFill>
                          <a:latin typeface="微软雅黑" pitchFamily="34" charset="-122"/>
                          <a:ea typeface="微软雅黑" pitchFamily="34" charset="-122"/>
                          <a:cs typeface="+mn-cs"/>
                        </a:rPr>
                        <a:t>　鉴赏诗歌表达技巧的步骤为：</a:t>
                      </a:r>
                      <a:r>
                        <a:rPr lang="en-US" sz="3600" kern="1200" dirty="0">
                          <a:solidFill>
                            <a:schemeClr val="tx1">
                              <a:lumMod val="50000"/>
                              <a:lumOff val="50000"/>
                            </a:schemeClr>
                          </a:solidFill>
                          <a:latin typeface="微软雅黑" pitchFamily="34" charset="-122"/>
                          <a:ea typeface="微软雅黑" pitchFamily="34" charset="-122"/>
                          <a:cs typeface="+mn-cs"/>
                        </a:rPr>
                        <a:t>①</a:t>
                      </a:r>
                      <a:r>
                        <a:rPr lang="zh-CN" sz="3600" kern="1200" dirty="0">
                          <a:solidFill>
                            <a:schemeClr val="tx1">
                              <a:lumMod val="50000"/>
                              <a:lumOff val="50000"/>
                            </a:schemeClr>
                          </a:solidFill>
                          <a:latin typeface="微软雅黑" pitchFamily="34" charset="-122"/>
                          <a:ea typeface="微软雅黑" pitchFamily="34" charset="-122"/>
                          <a:cs typeface="+mn-cs"/>
                        </a:rPr>
                        <a:t>整体把握诗歌的内容和主旨；</a:t>
                      </a:r>
                      <a:r>
                        <a:rPr lang="en-US" sz="3600" kern="1200" dirty="0">
                          <a:solidFill>
                            <a:schemeClr val="tx1">
                              <a:lumMod val="50000"/>
                              <a:lumOff val="50000"/>
                            </a:schemeClr>
                          </a:solidFill>
                          <a:latin typeface="微软雅黑" pitchFamily="34" charset="-122"/>
                          <a:ea typeface="微软雅黑" pitchFamily="34" charset="-122"/>
                          <a:cs typeface="+mn-cs"/>
                        </a:rPr>
                        <a:t>②</a:t>
                      </a:r>
                      <a:r>
                        <a:rPr lang="zh-CN" sz="3600" kern="1200" dirty="0">
                          <a:solidFill>
                            <a:schemeClr val="tx1">
                              <a:lumMod val="50000"/>
                              <a:lumOff val="50000"/>
                            </a:schemeClr>
                          </a:solidFill>
                          <a:latin typeface="微软雅黑" pitchFamily="34" charset="-122"/>
                          <a:ea typeface="微软雅黑" pitchFamily="34" charset="-122"/>
                          <a:cs typeface="+mn-cs"/>
                        </a:rPr>
                        <a:t>明确运用了何种表达技巧；</a:t>
                      </a:r>
                      <a:r>
                        <a:rPr lang="en-US" sz="3600" kern="1200" dirty="0">
                          <a:solidFill>
                            <a:schemeClr val="tx1">
                              <a:lumMod val="50000"/>
                              <a:lumOff val="50000"/>
                            </a:schemeClr>
                          </a:solidFill>
                          <a:latin typeface="微软雅黑" pitchFamily="34" charset="-122"/>
                          <a:ea typeface="微软雅黑" pitchFamily="34" charset="-122"/>
                          <a:cs typeface="+mn-cs"/>
                        </a:rPr>
                        <a:t>③</a:t>
                      </a:r>
                      <a:r>
                        <a:rPr lang="zh-CN" sz="3600" kern="1200" dirty="0">
                          <a:solidFill>
                            <a:schemeClr val="tx1">
                              <a:lumMod val="50000"/>
                              <a:lumOff val="50000"/>
                            </a:schemeClr>
                          </a:solidFill>
                          <a:latin typeface="微软雅黑" pitchFamily="34" charset="-122"/>
                          <a:ea typeface="微软雅黑" pitchFamily="34" charset="-122"/>
                          <a:cs typeface="+mn-cs"/>
                        </a:rPr>
                        <a:t>结合诗句具体分析这种表达技巧在传达诗人情感或凸显主题方面的作用。诗歌前两句说为了建功立业，自己甘愿客居天涯，已经习惯了</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流离</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别家</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的生活，把这当作等闲之事了。</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挥袂</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之举表现了诗人的洒脱。后两句说在万籁俱寂的夜晚，诗人好梦醒来，只有一盏孤灯相伴，不禁心生悲凉，欲在孤独无奈中寻找寄托，却是斜月相迎。“斜月”意象的加入，让诗人思念家乡和亲人的惆怅之情更浓。显然，这是衬托的手法</a:t>
                      </a:r>
                    </a:p>
                  </a:txBody>
                  <a:tcPr marL="54035" marR="54035" marT="0" marB="0" anchor="ctr"/>
                </a:tc>
              </a:tr>
            </a:tbl>
          </a:graphicData>
        </a:graphic>
      </p:graphicFrame>
    </p:spTree>
    <p:extLst>
      <p:ext uri="{BB962C8B-B14F-4D97-AF65-F5344CB8AC3E}">
        <p14:creationId xmlns:p14="http://schemas.microsoft.com/office/powerpoint/2010/main" xmlns="" val="387134533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500"/>
                                        <p:tgtEl>
                                          <p:spTgt spid="16"/>
                                        </p:tgtEl>
                                      </p:cBhvr>
                                    </p:animEffec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0" name="表格 9"/>
          <p:cNvGraphicFramePr>
            <a:graphicFrameLocks noGrp="1"/>
          </p:cNvGraphicFramePr>
          <p:nvPr>
            <p:extLst>
              <p:ext uri="{D42A27DB-BD31-4B8C-83A1-F6EECF244321}">
                <p14:modId xmlns:p14="http://schemas.microsoft.com/office/powerpoint/2010/main" xmlns="" val="3180797936"/>
              </p:ext>
            </p:extLst>
          </p:nvPr>
        </p:nvGraphicFramePr>
        <p:xfrm>
          <a:off x="2088556" y="3204766"/>
          <a:ext cx="19645555" cy="6419088"/>
        </p:xfrm>
        <a:graphic>
          <a:graphicData uri="http://schemas.openxmlformats.org/drawingml/2006/table">
            <a:tbl>
              <a:tblPr>
                <a:tableStyleId>{5C22544A-7EE6-4342-B048-85BDC9FD1C3A}</a:tableStyleId>
              </a:tblPr>
              <a:tblGrid>
                <a:gridCol w="827598"/>
                <a:gridCol w="1260634"/>
                <a:gridCol w="1337154"/>
                <a:gridCol w="3299940"/>
                <a:gridCol w="12920229"/>
              </a:tblGrid>
              <a:tr h="384247">
                <a:tc rowSpan="4">
                  <a:txBody>
                    <a:bodyPr/>
                    <a:lstStyle/>
                    <a:p>
                      <a:pPr algn="ctr">
                        <a:lnSpc>
                          <a:spcPct val="130000"/>
                        </a:lnSpc>
                        <a:spcAft>
                          <a:spcPts val="0"/>
                        </a:spcAft>
                      </a:pPr>
                      <a:endParaRPr lang="en-US" altLang="zh-CN" sz="3600" kern="1200" dirty="0" smtClean="0">
                        <a:solidFill>
                          <a:schemeClr val="tx1">
                            <a:lumMod val="50000"/>
                            <a:lumOff val="50000"/>
                          </a:schemeClr>
                        </a:solidFill>
                        <a:latin typeface="微软雅黑" pitchFamily="34" charset="-122"/>
                        <a:ea typeface="微软雅黑" pitchFamily="34" charset="-122"/>
                        <a:cs typeface="+mn-cs"/>
                      </a:endParaRPr>
                    </a:p>
                    <a:p>
                      <a:pPr algn="ctr">
                        <a:lnSpc>
                          <a:spcPct val="130000"/>
                        </a:lnSpc>
                        <a:spcAft>
                          <a:spcPts val="0"/>
                        </a:spcAft>
                      </a:pPr>
                      <a:endParaRPr lang="en-US" altLang="zh-CN" sz="3600" kern="1200" dirty="0" smtClean="0">
                        <a:solidFill>
                          <a:schemeClr val="tx1">
                            <a:lumMod val="50000"/>
                            <a:lumOff val="50000"/>
                          </a:schemeClr>
                        </a:solidFill>
                        <a:latin typeface="微软雅黑" pitchFamily="34" charset="-122"/>
                        <a:ea typeface="微软雅黑" pitchFamily="34" charset="-122"/>
                        <a:cs typeface="+mn-cs"/>
                      </a:endParaRPr>
                    </a:p>
                    <a:p>
                      <a:pPr algn="ctr">
                        <a:lnSpc>
                          <a:spcPct val="130000"/>
                        </a:lnSpc>
                        <a:spcAft>
                          <a:spcPts val="0"/>
                        </a:spcAft>
                      </a:pPr>
                      <a:endParaRPr lang="en-US" altLang="zh-CN" sz="3600" kern="1200" dirty="0" smtClean="0">
                        <a:solidFill>
                          <a:schemeClr val="tx1">
                            <a:lumMod val="50000"/>
                            <a:lumOff val="50000"/>
                          </a:schemeClr>
                        </a:solidFill>
                        <a:latin typeface="微软雅黑" pitchFamily="34" charset="-122"/>
                        <a:ea typeface="微软雅黑" pitchFamily="34" charset="-122"/>
                        <a:cs typeface="+mn-cs"/>
                      </a:endParaRPr>
                    </a:p>
                    <a:p>
                      <a:pPr algn="ctr">
                        <a:lnSpc>
                          <a:spcPct val="130000"/>
                        </a:lnSpc>
                        <a:spcAft>
                          <a:spcPts val="0"/>
                        </a:spcAft>
                      </a:pPr>
                      <a:r>
                        <a:rPr lang="zh-CN" sz="3600" kern="1200" dirty="0" smtClean="0">
                          <a:solidFill>
                            <a:schemeClr val="tx1">
                              <a:lumMod val="50000"/>
                              <a:lumOff val="50000"/>
                            </a:schemeClr>
                          </a:solidFill>
                          <a:latin typeface="微软雅黑" pitchFamily="34" charset="-122"/>
                          <a:ea typeface="微软雅黑" pitchFamily="34" charset="-122"/>
                          <a:cs typeface="+mn-cs"/>
                        </a:rPr>
                        <a:t>教</a:t>
                      </a:r>
                      <a:r>
                        <a:rPr lang="zh-CN" sz="3600" kern="1200" dirty="0">
                          <a:solidFill>
                            <a:schemeClr val="tx1">
                              <a:lumMod val="50000"/>
                              <a:lumOff val="50000"/>
                            </a:schemeClr>
                          </a:solidFill>
                          <a:latin typeface="微软雅黑" pitchFamily="34" charset="-122"/>
                          <a:ea typeface="微软雅黑" pitchFamily="34" charset="-122"/>
                          <a:cs typeface="+mn-cs"/>
                        </a:rPr>
                        <a:t>你</a:t>
                      </a:r>
                    </a:p>
                    <a:p>
                      <a:pPr algn="ctr">
                        <a:lnSpc>
                          <a:spcPct val="130000"/>
                        </a:lnSpc>
                        <a:spcAft>
                          <a:spcPts val="0"/>
                        </a:spcAft>
                      </a:pPr>
                      <a:r>
                        <a:rPr lang="zh-CN" sz="3600" kern="1200" dirty="0">
                          <a:solidFill>
                            <a:schemeClr val="tx1">
                              <a:lumMod val="50000"/>
                              <a:lumOff val="50000"/>
                            </a:schemeClr>
                          </a:solidFill>
                          <a:latin typeface="微软雅黑" pitchFamily="34" charset="-122"/>
                          <a:ea typeface="微软雅黑" pitchFamily="34" charset="-122"/>
                          <a:cs typeface="+mn-cs"/>
                        </a:rPr>
                        <a:t>答题</a:t>
                      </a:r>
                    </a:p>
                  </a:txBody>
                  <a:tcPr marL="54035" marR="54035" marT="0" marB="0"/>
                </a:tc>
                <a:tc gridSpan="2">
                  <a:txBody>
                    <a:bodyPr/>
                    <a:lstStyle/>
                    <a:p>
                      <a:pPr algn="ctr">
                        <a:lnSpc>
                          <a:spcPct val="130000"/>
                        </a:lnSpc>
                        <a:spcAft>
                          <a:spcPts val="0"/>
                        </a:spcAft>
                      </a:pPr>
                      <a:r>
                        <a:rPr lang="zh-CN" sz="3600" kern="1200">
                          <a:solidFill>
                            <a:schemeClr val="tx1">
                              <a:lumMod val="50000"/>
                              <a:lumOff val="50000"/>
                            </a:schemeClr>
                          </a:solidFill>
                          <a:latin typeface="微软雅黑" pitchFamily="34" charset="-122"/>
                          <a:ea typeface="微软雅黑" pitchFamily="34" charset="-122"/>
                          <a:cs typeface="+mn-cs"/>
                        </a:rPr>
                        <a:t>现场答案</a:t>
                      </a:r>
                    </a:p>
                  </a:txBody>
                  <a:tcPr marL="54035" marR="54035" marT="0" marB="0" anchor="ctr"/>
                </a:tc>
                <a:tc hMerge="1">
                  <a:txBody>
                    <a:bodyPr/>
                    <a:lstStyle/>
                    <a:p>
                      <a:endParaRPr lang="zh-CN" altLang="en-US"/>
                    </a:p>
                  </a:txBody>
                  <a:tcPr/>
                </a:tc>
                <a:tc gridSpan="2">
                  <a:txBody>
                    <a:bodyPr/>
                    <a:lstStyle/>
                    <a:p>
                      <a:pPr algn="l">
                        <a:lnSpc>
                          <a:spcPct val="130000"/>
                        </a:lnSpc>
                        <a:spcAft>
                          <a:spcPts val="0"/>
                        </a:spcAft>
                      </a:pPr>
                      <a:r>
                        <a:rPr lang="zh-CN" sz="3600" kern="1200" dirty="0">
                          <a:solidFill>
                            <a:schemeClr val="tx1">
                              <a:lumMod val="50000"/>
                              <a:lumOff val="50000"/>
                            </a:schemeClr>
                          </a:solidFill>
                          <a:latin typeface="微软雅黑" pitchFamily="34" charset="-122"/>
                          <a:ea typeface="微软雅黑" pitchFamily="34" charset="-122"/>
                          <a:cs typeface="+mn-cs"/>
                        </a:rPr>
                        <a:t>　衬托，用</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等闲挥袂</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的豪迈、潇洒衬托自己的情感</a:t>
                      </a:r>
                    </a:p>
                  </a:txBody>
                  <a:tcPr marL="54035" marR="54035" marT="0" marB="0" anchor="ctr"/>
                </a:tc>
                <a:tc hMerge="1">
                  <a:txBody>
                    <a:bodyPr/>
                    <a:lstStyle/>
                    <a:p>
                      <a:endParaRPr lang="zh-CN" altLang="en-US"/>
                    </a:p>
                  </a:txBody>
                  <a:tcPr/>
                </a:tc>
              </a:tr>
              <a:tr h="768494">
                <a:tc vMerge="1">
                  <a:txBody>
                    <a:bodyPr/>
                    <a:lstStyle/>
                    <a:p>
                      <a:endParaRPr lang="zh-CN" altLang="en-US"/>
                    </a:p>
                  </a:txBody>
                  <a:tcPr/>
                </a:tc>
                <a:tc>
                  <a:txBody>
                    <a:bodyPr/>
                    <a:lstStyle/>
                    <a:p>
                      <a:pPr algn="ctr">
                        <a:lnSpc>
                          <a:spcPct val="130000"/>
                        </a:lnSpc>
                        <a:spcAft>
                          <a:spcPts val="0"/>
                        </a:spcAft>
                      </a:pPr>
                      <a:r>
                        <a:rPr lang="zh-CN" sz="3600" kern="1200">
                          <a:solidFill>
                            <a:schemeClr val="tx1">
                              <a:lumMod val="50000"/>
                              <a:lumOff val="50000"/>
                            </a:schemeClr>
                          </a:solidFill>
                          <a:latin typeface="微软雅黑" pitchFamily="34" charset="-122"/>
                          <a:ea typeface="微软雅黑" pitchFamily="34" charset="-122"/>
                          <a:cs typeface="+mn-cs"/>
                        </a:rPr>
                        <a:t>我来评分</a:t>
                      </a:r>
                    </a:p>
                  </a:txBody>
                  <a:tcPr marL="54035" marR="54035" marT="0" marB="0" anchor="ctr"/>
                </a:tc>
                <a:tc>
                  <a:txBody>
                    <a:bodyPr/>
                    <a:lstStyle/>
                    <a:p>
                      <a:pPr algn="ctr">
                        <a:lnSpc>
                          <a:spcPct val="130000"/>
                        </a:lnSpc>
                        <a:spcAft>
                          <a:spcPts val="0"/>
                        </a:spcAft>
                      </a:pPr>
                      <a:r>
                        <a:rPr lang="en-US" sz="3600" kern="1200">
                          <a:solidFill>
                            <a:schemeClr val="tx1">
                              <a:lumMod val="50000"/>
                              <a:lumOff val="50000"/>
                            </a:schemeClr>
                          </a:solidFill>
                          <a:latin typeface="微软雅黑" pitchFamily="34" charset="-122"/>
                          <a:ea typeface="微软雅黑" pitchFamily="34" charset="-122"/>
                          <a:cs typeface="+mn-cs"/>
                        </a:rPr>
                        <a:t> </a:t>
                      </a:r>
                      <a:endParaRPr lang="zh-CN" sz="3600" kern="1200">
                        <a:solidFill>
                          <a:schemeClr val="tx1">
                            <a:lumMod val="50000"/>
                            <a:lumOff val="50000"/>
                          </a:schemeClr>
                        </a:solidFill>
                        <a:latin typeface="微软雅黑" pitchFamily="34" charset="-122"/>
                        <a:ea typeface="微软雅黑" pitchFamily="34" charset="-122"/>
                        <a:cs typeface="+mn-cs"/>
                      </a:endParaRPr>
                    </a:p>
                  </a:txBody>
                  <a:tcPr marL="54035" marR="54035" marT="0" marB="0" anchor="ctr"/>
                </a:tc>
                <a:tc>
                  <a:txBody>
                    <a:bodyPr/>
                    <a:lstStyle/>
                    <a:p>
                      <a:pPr algn="l">
                        <a:lnSpc>
                          <a:spcPct val="130000"/>
                        </a:lnSpc>
                        <a:spcAft>
                          <a:spcPts val="0"/>
                        </a:spcAft>
                      </a:pPr>
                      <a:r>
                        <a:rPr lang="zh-CN" sz="3600" kern="1200">
                          <a:solidFill>
                            <a:schemeClr val="tx1">
                              <a:lumMod val="50000"/>
                              <a:lumOff val="50000"/>
                            </a:schemeClr>
                          </a:solidFill>
                          <a:latin typeface="微软雅黑" pitchFamily="34" charset="-122"/>
                          <a:ea typeface="微软雅黑" pitchFamily="34" charset="-122"/>
                          <a:cs typeface="+mn-cs"/>
                        </a:rPr>
                        <a:t>得分理由</a:t>
                      </a:r>
                    </a:p>
                  </a:txBody>
                  <a:tcPr marL="54035" marR="54035" marT="0" marB="0" anchor="ctr"/>
                </a:tc>
                <a:tc>
                  <a:txBody>
                    <a:bodyPr/>
                    <a:lstStyle/>
                    <a:p>
                      <a:pPr algn="l">
                        <a:lnSpc>
                          <a:spcPct val="130000"/>
                        </a:lnSpc>
                        <a:spcAft>
                          <a:spcPts val="0"/>
                        </a:spcAft>
                      </a:pPr>
                      <a:r>
                        <a:rPr lang="en-US" sz="3600" kern="1200" dirty="0">
                          <a:solidFill>
                            <a:schemeClr val="tx1">
                              <a:lumMod val="50000"/>
                              <a:lumOff val="50000"/>
                            </a:schemeClr>
                          </a:solidFill>
                          <a:latin typeface="微软雅黑" pitchFamily="34" charset="-122"/>
                          <a:ea typeface="微软雅黑" pitchFamily="34" charset="-122"/>
                          <a:cs typeface="+mn-cs"/>
                        </a:rPr>
                        <a:t> </a:t>
                      </a:r>
                      <a:endParaRPr lang="zh-CN" sz="3600" kern="1200" dirty="0">
                        <a:solidFill>
                          <a:schemeClr val="tx1">
                            <a:lumMod val="50000"/>
                            <a:lumOff val="50000"/>
                          </a:schemeClr>
                        </a:solidFill>
                        <a:latin typeface="微软雅黑" pitchFamily="34" charset="-122"/>
                        <a:ea typeface="微软雅黑" pitchFamily="34" charset="-122"/>
                        <a:cs typeface="+mn-cs"/>
                      </a:endParaRPr>
                    </a:p>
                  </a:txBody>
                  <a:tcPr marL="54035" marR="54035" marT="0" marB="0" anchor="ctr"/>
                </a:tc>
              </a:tr>
              <a:tr h="192124">
                <a:tc vMerge="1">
                  <a:txBody>
                    <a:bodyPr/>
                    <a:lstStyle/>
                    <a:p>
                      <a:endParaRPr lang="zh-CN" altLang="en-US"/>
                    </a:p>
                  </a:txBody>
                  <a:tcPr/>
                </a:tc>
                <a:tc gridSpan="2">
                  <a:txBody>
                    <a:bodyPr/>
                    <a:lstStyle/>
                    <a:p>
                      <a:pPr algn="ctr">
                        <a:lnSpc>
                          <a:spcPct val="130000"/>
                        </a:lnSpc>
                        <a:spcAft>
                          <a:spcPts val="0"/>
                        </a:spcAft>
                      </a:pPr>
                      <a:r>
                        <a:rPr lang="zh-CN" sz="3600" kern="1200">
                          <a:solidFill>
                            <a:schemeClr val="tx1">
                              <a:lumMod val="50000"/>
                              <a:lumOff val="50000"/>
                            </a:schemeClr>
                          </a:solidFill>
                          <a:latin typeface="微软雅黑" pitchFamily="34" charset="-122"/>
                          <a:ea typeface="微软雅黑" pitchFamily="34" charset="-122"/>
                          <a:cs typeface="+mn-cs"/>
                        </a:rPr>
                        <a:t>我来答题</a:t>
                      </a:r>
                    </a:p>
                  </a:txBody>
                  <a:tcPr marL="54035" marR="54035" marT="0" marB="0" anchor="ctr"/>
                </a:tc>
                <a:tc hMerge="1">
                  <a:txBody>
                    <a:bodyPr/>
                    <a:lstStyle/>
                    <a:p>
                      <a:endParaRPr lang="zh-CN" altLang="en-US"/>
                    </a:p>
                  </a:txBody>
                  <a:tcPr/>
                </a:tc>
                <a:tc gridSpan="2">
                  <a:txBody>
                    <a:bodyPr/>
                    <a:lstStyle/>
                    <a:p>
                      <a:pPr algn="l">
                        <a:lnSpc>
                          <a:spcPct val="130000"/>
                        </a:lnSpc>
                        <a:spcAft>
                          <a:spcPts val="0"/>
                        </a:spcAft>
                      </a:pPr>
                      <a:r>
                        <a:rPr lang="en-US" sz="3600" kern="1200" dirty="0">
                          <a:solidFill>
                            <a:schemeClr val="tx1">
                              <a:lumMod val="50000"/>
                              <a:lumOff val="50000"/>
                            </a:schemeClr>
                          </a:solidFill>
                          <a:latin typeface="微软雅黑" pitchFamily="34" charset="-122"/>
                          <a:ea typeface="微软雅黑" pitchFamily="34" charset="-122"/>
                          <a:cs typeface="+mn-cs"/>
                        </a:rPr>
                        <a:t> </a:t>
                      </a:r>
                      <a:endParaRPr lang="zh-CN" sz="3600" kern="1200" dirty="0">
                        <a:solidFill>
                          <a:schemeClr val="tx1">
                            <a:lumMod val="50000"/>
                            <a:lumOff val="50000"/>
                          </a:schemeClr>
                        </a:solidFill>
                        <a:latin typeface="微软雅黑" pitchFamily="34" charset="-122"/>
                        <a:ea typeface="微软雅黑" pitchFamily="34" charset="-122"/>
                        <a:cs typeface="+mn-cs"/>
                      </a:endParaRPr>
                    </a:p>
                  </a:txBody>
                  <a:tcPr marL="54035" marR="54035" marT="0" marB="0" anchor="ctr"/>
                </a:tc>
                <a:tc hMerge="1">
                  <a:txBody>
                    <a:bodyPr/>
                    <a:lstStyle/>
                    <a:p>
                      <a:endParaRPr lang="zh-CN" altLang="en-US"/>
                    </a:p>
                  </a:txBody>
                  <a:tcPr/>
                </a:tc>
              </a:tr>
              <a:tr h="2113359">
                <a:tc vMerge="1">
                  <a:txBody>
                    <a:bodyPr/>
                    <a:lstStyle/>
                    <a:p>
                      <a:endParaRPr lang="zh-CN" altLang="en-US"/>
                    </a:p>
                  </a:txBody>
                  <a:tcPr/>
                </a:tc>
                <a:tc gridSpan="2">
                  <a:txBody>
                    <a:bodyPr/>
                    <a:lstStyle/>
                    <a:p>
                      <a:pPr algn="ctr">
                        <a:lnSpc>
                          <a:spcPct val="130000"/>
                        </a:lnSpc>
                        <a:spcAft>
                          <a:spcPts val="0"/>
                        </a:spcAft>
                      </a:pPr>
                      <a:r>
                        <a:rPr lang="zh-CN" sz="3600" kern="1200">
                          <a:solidFill>
                            <a:schemeClr val="tx1">
                              <a:lumMod val="50000"/>
                              <a:lumOff val="50000"/>
                            </a:schemeClr>
                          </a:solidFill>
                          <a:latin typeface="微软雅黑" pitchFamily="34" charset="-122"/>
                          <a:ea typeface="微软雅黑" pitchFamily="34" charset="-122"/>
                          <a:cs typeface="+mn-cs"/>
                        </a:rPr>
                        <a:t>读懂诗歌，我来翻译</a:t>
                      </a:r>
                    </a:p>
                  </a:txBody>
                  <a:tcPr marL="54035" marR="54035" marT="0" marB="0" anchor="ctr"/>
                </a:tc>
                <a:tc hMerge="1">
                  <a:txBody>
                    <a:bodyPr/>
                    <a:lstStyle/>
                    <a:p>
                      <a:endParaRPr lang="zh-CN" altLang="en-US"/>
                    </a:p>
                  </a:txBody>
                  <a:tcPr/>
                </a:tc>
                <a:tc gridSpan="2">
                  <a:txBody>
                    <a:bodyPr/>
                    <a:lstStyle/>
                    <a:p>
                      <a:pPr algn="l">
                        <a:lnSpc>
                          <a:spcPct val="130000"/>
                        </a:lnSpc>
                        <a:spcAft>
                          <a:spcPts val="0"/>
                        </a:spcAft>
                      </a:pPr>
                      <a:r>
                        <a:rPr lang="en-US" sz="3600" kern="1200" dirty="0">
                          <a:solidFill>
                            <a:schemeClr val="tx1">
                              <a:lumMod val="50000"/>
                              <a:lumOff val="50000"/>
                            </a:schemeClr>
                          </a:solidFill>
                          <a:latin typeface="微软雅黑" pitchFamily="34" charset="-122"/>
                          <a:ea typeface="微软雅黑" pitchFamily="34" charset="-122"/>
                          <a:cs typeface="+mn-cs"/>
                        </a:rPr>
                        <a:t> </a:t>
                      </a:r>
                      <a:endParaRPr lang="zh-CN" sz="3600" kern="1200" dirty="0">
                        <a:solidFill>
                          <a:schemeClr val="tx1">
                            <a:lumMod val="50000"/>
                            <a:lumOff val="50000"/>
                          </a:schemeClr>
                        </a:solidFill>
                        <a:latin typeface="微软雅黑" pitchFamily="34" charset="-122"/>
                        <a:ea typeface="微软雅黑" pitchFamily="34" charset="-122"/>
                        <a:cs typeface="+mn-cs"/>
                      </a:endParaRPr>
                    </a:p>
                    <a:p>
                      <a:pPr algn="l">
                        <a:lnSpc>
                          <a:spcPct val="130000"/>
                        </a:lnSpc>
                        <a:spcAft>
                          <a:spcPts val="0"/>
                        </a:spcAft>
                      </a:pPr>
                      <a:r>
                        <a:rPr lang="zh-CN" sz="3600" kern="1200" dirty="0">
                          <a:solidFill>
                            <a:schemeClr val="tx1">
                              <a:lumMod val="50000"/>
                              <a:lumOff val="50000"/>
                            </a:schemeClr>
                          </a:solidFill>
                          <a:latin typeface="微软雅黑" pitchFamily="34" charset="-122"/>
                          <a:ea typeface="微软雅黑" pitchFamily="34" charset="-122"/>
                          <a:cs typeface="+mn-cs"/>
                        </a:rPr>
                        <a:t>《含山店梦觉作》：</a:t>
                      </a:r>
                      <a:r>
                        <a:rPr lang="en-US" sz="3600" kern="1200" dirty="0">
                          <a:solidFill>
                            <a:schemeClr val="tx1">
                              <a:lumMod val="50000"/>
                              <a:lumOff val="50000"/>
                            </a:schemeClr>
                          </a:solidFill>
                          <a:latin typeface="微软雅黑" pitchFamily="34" charset="-122"/>
                          <a:ea typeface="微软雅黑" pitchFamily="34" charset="-122"/>
                          <a:cs typeface="+mn-cs"/>
                        </a:rPr>
                        <a:t>________________________________________________________________________</a:t>
                      </a:r>
                      <a:endParaRPr lang="zh-CN" sz="3600" kern="1200" dirty="0">
                        <a:solidFill>
                          <a:schemeClr val="tx1">
                            <a:lumMod val="50000"/>
                            <a:lumOff val="50000"/>
                          </a:schemeClr>
                        </a:solidFill>
                        <a:latin typeface="微软雅黑" pitchFamily="34" charset="-122"/>
                        <a:ea typeface="微软雅黑" pitchFamily="34" charset="-122"/>
                        <a:cs typeface="+mn-cs"/>
                      </a:endParaRPr>
                    </a:p>
                    <a:p>
                      <a:pPr algn="l">
                        <a:lnSpc>
                          <a:spcPct val="130000"/>
                        </a:lnSpc>
                        <a:spcAft>
                          <a:spcPts val="0"/>
                        </a:spcAft>
                      </a:pPr>
                      <a:r>
                        <a:rPr lang="en-US" sz="3600" kern="1200" dirty="0">
                          <a:solidFill>
                            <a:schemeClr val="tx1">
                              <a:lumMod val="50000"/>
                              <a:lumOff val="50000"/>
                            </a:schemeClr>
                          </a:solidFill>
                          <a:latin typeface="微软雅黑" pitchFamily="34" charset="-122"/>
                          <a:ea typeface="微软雅黑" pitchFamily="34" charset="-122"/>
                          <a:cs typeface="+mn-cs"/>
                        </a:rPr>
                        <a:t>________________________________________________________________________</a:t>
                      </a:r>
                      <a:endParaRPr lang="zh-CN" sz="3600" kern="1200" dirty="0">
                        <a:solidFill>
                          <a:schemeClr val="tx1">
                            <a:lumMod val="50000"/>
                            <a:lumOff val="50000"/>
                          </a:schemeClr>
                        </a:solidFill>
                        <a:latin typeface="微软雅黑" pitchFamily="34" charset="-122"/>
                        <a:ea typeface="微软雅黑" pitchFamily="34" charset="-122"/>
                        <a:cs typeface="+mn-cs"/>
                      </a:endParaRPr>
                    </a:p>
                    <a:p>
                      <a:pPr algn="l">
                        <a:lnSpc>
                          <a:spcPct val="130000"/>
                        </a:lnSpc>
                        <a:spcAft>
                          <a:spcPts val="0"/>
                        </a:spcAft>
                      </a:pPr>
                      <a:r>
                        <a:rPr lang="en-US" sz="3600" kern="1200" dirty="0">
                          <a:solidFill>
                            <a:schemeClr val="tx1">
                              <a:lumMod val="50000"/>
                              <a:lumOff val="50000"/>
                            </a:schemeClr>
                          </a:solidFill>
                          <a:latin typeface="微软雅黑" pitchFamily="34" charset="-122"/>
                          <a:ea typeface="微软雅黑" pitchFamily="34" charset="-122"/>
                          <a:cs typeface="+mn-cs"/>
                        </a:rPr>
                        <a:t>________________________________________________________________________</a:t>
                      </a:r>
                      <a:endParaRPr lang="zh-CN" sz="3600" kern="1200" dirty="0">
                        <a:solidFill>
                          <a:schemeClr val="tx1">
                            <a:lumMod val="50000"/>
                            <a:lumOff val="50000"/>
                          </a:schemeClr>
                        </a:solidFill>
                        <a:latin typeface="微软雅黑" pitchFamily="34" charset="-122"/>
                        <a:ea typeface="微软雅黑" pitchFamily="34" charset="-122"/>
                        <a:cs typeface="+mn-cs"/>
                      </a:endParaRPr>
                    </a:p>
                  </a:txBody>
                  <a:tcPr marL="54035" marR="54035" marT="0" marB="0" anchor="ctr"/>
                </a:tc>
                <a:tc hMerge="1">
                  <a:txBody>
                    <a:bodyPr/>
                    <a:lstStyle/>
                    <a:p>
                      <a:endParaRPr lang="zh-CN" altLang="en-US"/>
                    </a:p>
                  </a:txBody>
                  <a:tcPr/>
                </a:tc>
              </a:tr>
            </a:tbl>
          </a:graphicData>
        </a:graphic>
      </p:graphicFrame>
    </p:spTree>
    <p:extLst>
      <p:ext uri="{BB962C8B-B14F-4D97-AF65-F5344CB8AC3E}">
        <p14:creationId xmlns:p14="http://schemas.microsoft.com/office/powerpoint/2010/main" xmlns="" val="137262972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091555" y="2916735"/>
            <a:ext cx="19835720" cy="843651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98121" y="2934142"/>
            <a:ext cx="19931202" cy="6503896"/>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我来评分：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3</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得分理由：答案没有指出衬托了作者哪些具体的情感，所以丢了分数，应该答出“衬托诗人思念家乡与亲人的惆怅之情”</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我来答题：诗人是用衬托的方法来表现感情的，诗人虽然到处漂泊，但好像对此并不在意，认为这是“等闲”之事；而客中一觉梦醒，思家乡，念亲人的惆怅之情不禁油然而生</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读懂诗歌，我来翻译：</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含山店梦觉作</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：曾经因流落离散已经习惯于作别离家，随便地一挥衣袖就独自浪迹天涯。恍惚间灯前醒来却发现原是江南一梦，满怀惆怅起身看见山间月亮已经西斜</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p>
        </p:txBody>
      </p:sp>
    </p:spTree>
    <p:extLst>
      <p:ext uri="{BB962C8B-B14F-4D97-AF65-F5344CB8AC3E}">
        <p14:creationId xmlns:p14="http://schemas.microsoft.com/office/powerpoint/2010/main" xmlns="" val="95265457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8"/>
          <p:cNvGrpSpPr/>
          <p:nvPr/>
        </p:nvGrpSpPr>
        <p:grpSpPr>
          <a:xfrm>
            <a:off x="2059953" y="2952868"/>
            <a:ext cx="2677891" cy="707886"/>
            <a:chOff x="2074961" y="4276948"/>
            <a:chExt cx="2677891" cy="707886"/>
          </a:xfrm>
        </p:grpSpPr>
        <p:pic>
          <p:nvPicPr>
            <p:cNvPr id="40" name="Picture 2"/>
            <p:cNvPicPr>
              <a:picLocks noChangeAspect="1" noChangeArrowheads="1"/>
            </p:cNvPicPr>
            <p:nvPr/>
          </p:nvPicPr>
          <p:blipFill>
            <a:blip r:embed="rId2"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47" name="矩形 46"/>
            <p:cNvSpPr/>
            <p:nvPr/>
          </p:nvSpPr>
          <p:spPr>
            <a:xfrm>
              <a:off x="2264972" y="4276948"/>
              <a:ext cx="2339102" cy="707886"/>
            </a:xfrm>
            <a:prstGeom prst="rect">
              <a:avLst/>
            </a:prstGeom>
          </p:spPr>
          <p:txBody>
            <a:bodyPr wrap="none">
              <a:spAutoFit/>
            </a:bodyPr>
            <a:lstStyle/>
            <a:p>
              <a:r>
                <a:rPr lang="zh-CN" altLang="en-US" sz="4000" spc="200" dirty="0">
                  <a:solidFill>
                    <a:schemeClr val="bg1"/>
                  </a:solidFill>
                  <a:latin typeface="微软雅黑" pitchFamily="34" charset="-122"/>
                  <a:ea typeface="微软雅黑" pitchFamily="34" charset="-122"/>
                </a:rPr>
                <a:t>考点精讲</a:t>
              </a:r>
            </a:p>
          </p:txBody>
        </p:sp>
      </p:grpSp>
      <p:sp>
        <p:nvSpPr>
          <p:cNvPr id="69" name="TextBox 68"/>
          <p:cNvSpPr txBox="1"/>
          <p:nvPr/>
        </p:nvSpPr>
        <p:spPr>
          <a:xfrm>
            <a:off x="2059952" y="3803630"/>
            <a:ext cx="19894449" cy="4015458"/>
          </a:xfrm>
          <a:prstGeom prst="rect">
            <a:avLst/>
          </a:prstGeom>
          <a:noFill/>
        </p:spPr>
        <p:txBody>
          <a:bodyPr wrap="square" rtlCol="0">
            <a:spAutoFit/>
          </a:bodyPr>
          <a:lstStyle/>
          <a:p>
            <a:pPr algn="just">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表达</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技巧是指作者在塑造形象、创造意境、表达思想感情时所采取的特殊的表现手法。它的含义非常广泛，既包括各种修辞手法、表达方式的使用，也包括各类表现手法和艺术构思上的巧妙运用。对表达技巧的鉴赏，就是辨识诗歌中所使用的修辞手法、表达方式、表现手法或艺术构思，分析其本身的艺术效果，评价其对表现诗人的思想感情所起到的作用</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194949696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69"/>
                                        </p:tgtEl>
                                        <p:attrNameLst>
                                          <p:attrName>style.visibility</p:attrName>
                                        </p:attrNameLst>
                                      </p:cBhvr>
                                      <p:to>
                                        <p:strVal val="visible"/>
                                      </p:to>
                                    </p:set>
                                    <p:animEffect transition="in" filter="barn(inVertical)">
                                      <p:cBhvr>
                                        <p:cTn id="1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4015458"/>
          </a:xfrm>
          <a:prstGeom prst="rect">
            <a:avLst/>
          </a:prstGeom>
          <a:noFill/>
        </p:spPr>
        <p:txBody>
          <a:bodyPr wrap="square" rtlCol="0">
            <a:spAutoFit/>
          </a:bodyPr>
          <a:lstStyle/>
          <a:p>
            <a:pPr>
              <a:lnSpc>
                <a:spcPct val="130000"/>
              </a:lnSpc>
            </a:pPr>
            <a:r>
              <a:rPr lang="zh-CN" altLang="en-US" sz="4000" dirty="0" smtClean="0">
                <a:solidFill>
                  <a:schemeClr val="tx1">
                    <a:lumMod val="50000"/>
                    <a:lumOff val="50000"/>
                  </a:schemeClr>
                </a:solidFill>
                <a:latin typeface="微软雅黑" pitchFamily="34" charset="-122"/>
                <a:ea typeface="微软雅黑" pitchFamily="34" charset="-122"/>
              </a:rPr>
              <a:t>④</a:t>
            </a:r>
            <a:r>
              <a:rPr lang="zh-CN" altLang="en-US" sz="4000" dirty="0">
                <a:solidFill>
                  <a:schemeClr val="tx1">
                    <a:lumMod val="50000"/>
                    <a:lumOff val="50000"/>
                  </a:schemeClr>
                </a:solidFill>
                <a:latin typeface="微软雅黑" pitchFamily="34" charset="-122"/>
                <a:ea typeface="微软雅黑" pitchFamily="34" charset="-122"/>
              </a:rPr>
              <a:t>诗句语序须顾及对仗。古诗讲究对仗，近体诗中的律诗，其颔联、颈联更是非对仗不可。诗人在写诗时，为了对仗工整，须颠倒语序。对仗，指的是出句和对句的词义成为对偶，如“天”对“地”、“风”对“雨”、“长”对“短”、“来”对“去”等等。 如：青苔寺里无马迹，绿水桥边多酒楼。</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杜牧</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润州二首</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其一</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为与下句的“绿水桥边”相对，上句把“寺里青苔”倒成“青苔寺里”</a:t>
            </a:r>
            <a:r>
              <a:rPr lang="zh-CN" altLang="en-US" sz="4000" dirty="0" smtClean="0">
                <a:solidFill>
                  <a:schemeClr val="tx1">
                    <a:lumMod val="50000"/>
                    <a:lumOff val="50000"/>
                  </a:schemeClr>
                </a:solidFill>
                <a:latin typeface="微软雅黑" pitchFamily="34" charset="-122"/>
                <a:ea typeface="微软雅黑" pitchFamily="34" charset="-122"/>
              </a:rPr>
              <a:t>。</a:t>
            </a:r>
            <a:endParaRPr lang="en-US" altLang="zh-CN" sz="4000" dirty="0" smtClean="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155097596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1975975" y="2916734"/>
            <a:ext cx="19894449" cy="8894743"/>
          </a:xfrm>
          <a:prstGeom prst="rect">
            <a:avLst/>
          </a:prstGeom>
          <a:noFill/>
        </p:spPr>
        <p:txBody>
          <a:bodyPr wrap="square" rtlCol="0">
            <a:spAutoFit/>
          </a:bodyPr>
          <a:lstStyle/>
          <a:p>
            <a:pPr algn="just">
              <a:lnSpc>
                <a:spcPct val="130000"/>
              </a:lnSpc>
              <a:spcAft>
                <a:spcPts val="0"/>
              </a:spcAft>
            </a:pPr>
            <a:r>
              <a:rPr lang="zh-CN" altLang="en-US" sz="4000" b="1"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类型</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一　修辞</a:t>
            </a:r>
            <a:r>
              <a:rPr lang="zh-CN" altLang="en-US" sz="4000" b="1"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手法</a:t>
            </a:r>
            <a:endParaRPr lang="en-US" altLang="zh-CN" sz="4000" b="1"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algn="ctr">
              <a:lnSpc>
                <a:spcPct val="130000"/>
              </a:lnSpc>
              <a:spcAft>
                <a:spcPts val="0"/>
              </a:spcAft>
            </a:pPr>
            <a:r>
              <a:rPr lang="en-US" altLang="zh-CN" sz="4000" b="1"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知识储备</a:t>
            </a:r>
            <a:r>
              <a:rPr lang="en-US" altLang="zh-CN" sz="4000" b="1"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对修辞手法的考查一般分两个层面，一是辨认修辞手法并具体解说，二是说明其表达效果。此类试题所涉及的修辞手法主要有比喻、比拟、夸张、借代、双关、顶真、设问、反问等。高考对于修辞手法的考查，一般要求结合具体内容做具体分析，而不能只就共性泛泛而谈。下面针对几种最主要的修辞手法进行讲解。</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比喻</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诗人在描写事物或说明道理时，用同它相似的事物或道理来打比方，这种修辞手法就叫作比喻。比喻可以用来写景、抒情、寓理和刻画人物，即喻情、喻事、喻人、喻理。比喻的主要作用是化平淡为生动，化抽象为具体。</a:t>
            </a:r>
          </a:p>
          <a:p>
            <a:pPr algn="just">
              <a:lnSpc>
                <a:spcPct val="130000"/>
              </a:lnSpc>
              <a:spcAft>
                <a:spcPts val="0"/>
              </a:spcAft>
            </a:pPr>
            <a:endPar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107031365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1975975" y="2916734"/>
            <a:ext cx="19894449" cy="10495181"/>
          </a:xfrm>
          <a:prstGeom prst="rect">
            <a:avLst/>
          </a:prstGeom>
          <a:noFill/>
        </p:spPr>
        <p:txBody>
          <a:bodyPr wrap="square" rtlCol="0">
            <a:spAutoFit/>
          </a:bodyPr>
          <a:lstStyle/>
          <a:p>
            <a:pPr algn="just">
              <a:lnSpc>
                <a:spcPct val="130000"/>
              </a:lnSpc>
              <a:spcAft>
                <a:spcPts val="0"/>
              </a:spcAft>
            </a:pPr>
            <a:r>
              <a:rPr lang="en-US" altLang="zh-CN" sz="4000" b="1"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rgbClr val="EF8340"/>
                </a:solidFill>
                <a:latin typeface="微软雅黑" pitchFamily="34" charset="-122"/>
                <a:ea typeface="微软雅黑" pitchFamily="34" charset="-122"/>
                <a:cs typeface="Courier New" panose="02070309020205020404" pitchFamily="49" charset="0"/>
              </a:rPr>
              <a:t>1.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阅读下面这首宋诗，完成题目。 </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春　近</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王　铚</a:t>
            </a:r>
            <a:r>
              <a:rPr lang="zh-CN" altLang="en-US" sz="4000" kern="100" baseline="300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①</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山雪银屏晓，溪梅玉镜春。</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东风露消息，万物有精神。</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索莫</a:t>
            </a:r>
            <a:r>
              <a:rPr lang="zh-CN" altLang="en-US" sz="4000" kern="100" baseline="300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②</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贫游世，龙钟老迫身。</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欲浮沧海去，风浪阔无津。</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①</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作者曾为枢密院编修官，后因忤奸相秦桧意，遭到贬斥。②索莫：枯寂无生气的样子。</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第一联写“山”和“溪”运用了什么修辞手法？请加以分析。</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(5</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________________________________________________________________________</a:t>
            </a:r>
          </a:p>
          <a:p>
            <a:pPr algn="just">
              <a:lnSpc>
                <a:spcPct val="130000"/>
              </a:lnSpc>
              <a:spcAft>
                <a:spcPts val="0"/>
              </a:spcAft>
            </a:pPr>
            <a:endPar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41264674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091555" y="2916735"/>
            <a:ext cx="19835720" cy="843651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98121" y="2934142"/>
            <a:ext cx="19931202" cy="5853910"/>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首联写“山”和“溪”运用了比喻的修辞手法。包裹着积雪的山峦，起伏绵延，像一道银色的屏风；清澄的溪水像一面白玉的镜子，形象地展示了一幅春日将临的明丽图画。 </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首联展示出一幅春日将临的图画。包裹着积雪的山峦，起伏绵延，像一道银色的屏风；清澄的溪水像一面白玉的镜子，都运用了比喻的修辞手法。</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读懂诗歌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皑皑白雪覆盖着的绵延起伏的山峦，宛如一道银色的屏风，清澄如镜的溪水旁，梅花绽开笑脸，迎接春天的到来。东风吹来了春的消息，万物精神倍增。穷困潦倒在尘世，而又年老体衰之晚景将至，我心境孤寂沮丧。想要退隐却找不到出路</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375858172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1975975" y="2916734"/>
            <a:ext cx="19894449" cy="5693866"/>
          </a:xfrm>
          <a:prstGeom prst="rect">
            <a:avLst/>
          </a:prstGeom>
          <a:noFill/>
        </p:spPr>
        <p:txBody>
          <a:bodyPr wrap="square" rtlCol="0">
            <a:spAutoFit/>
          </a:bodyPr>
          <a:lstStyle/>
          <a:p>
            <a:pPr algn="just">
              <a:lnSpc>
                <a:spcPct val="130000"/>
              </a:lnSpc>
              <a:spcAft>
                <a:spcPts val="0"/>
              </a:spcAft>
            </a:pP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2</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比拟</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比拟包含拟人和拟物两种。</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拟人。拟人就是把不具备人的动作和感情的事物人格化。拟人化的写法可以使诗歌更加生动、形象、具体，既能写出某事物的某个特点，又使其有了拟人化之后所特有的具象效果。</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拟物。把人当作物，或把此物当作彼物来写的修辞方式，叫作拟物。</a:t>
            </a:r>
          </a:p>
          <a:p>
            <a:pPr algn="just">
              <a:lnSpc>
                <a:spcPct val="130000"/>
              </a:lnSpc>
              <a:spcAft>
                <a:spcPts val="0"/>
              </a:spcAft>
            </a:pP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275901910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1975975" y="2916734"/>
            <a:ext cx="19894449" cy="8094524"/>
          </a:xfrm>
          <a:prstGeom prst="rect">
            <a:avLst/>
          </a:prstGeom>
          <a:noFill/>
        </p:spPr>
        <p:txBody>
          <a:bodyPr wrap="square" rtlCol="0">
            <a:spAutoFit/>
          </a:bodyPr>
          <a:lstStyle/>
          <a:p>
            <a:pPr algn="just">
              <a:lnSpc>
                <a:spcPct val="130000"/>
              </a:lnSpc>
              <a:spcAft>
                <a:spcPts val="0"/>
              </a:spcAft>
            </a:pPr>
            <a:r>
              <a:rPr lang="en-US" altLang="zh-CN" sz="4000" b="1"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b="1"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rgbClr val="EF8340"/>
                </a:solidFill>
                <a:latin typeface="微软雅黑" pitchFamily="34" charset="-122"/>
                <a:ea typeface="微软雅黑" pitchFamily="34" charset="-122"/>
                <a:cs typeface="Courier New" panose="02070309020205020404" pitchFamily="49" charset="0"/>
              </a:rPr>
              <a:t>2.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[2016·</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山东卷</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阅读下面的元曲，回答问题。</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(4</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水仙子</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舟中</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孙周卿</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孤舟夜泊洞庭边，灯火青荧对客船，朔风吹老梅花片</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。推开</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篷雪满天。诗豪与风雪争先，雪片与风鏖战，诗和雪缴缠。一笑琅然。</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分析“诗豪与风雪争先，雪片与风鏖战，诗和雪缴缠”使用的两种修辞手法。</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________________________________________________________________________</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________________________________________________________________________</a:t>
            </a:r>
          </a:p>
          <a:p>
            <a:pPr algn="just">
              <a:lnSpc>
                <a:spcPct val="130000"/>
              </a:lnSpc>
              <a:spcAft>
                <a:spcPts val="0"/>
              </a:spcAft>
            </a:pP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111340547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091555" y="2916735"/>
            <a:ext cx="19835720" cy="843651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98121" y="2934142"/>
            <a:ext cx="19931202" cy="8014502"/>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比拟、排比。“诗豪与风雪争先”“雪片与风鏖战”，用“争先”“鏖战”把“诗豪”“风”和“雪”拟人化，“诗和雪缴缠”，用“缴缠”将“诗”拟物，把抽象的“诗”具象化，生动形象地描写了风雪交加的壮美，表现了作者迸发的诗情。“诗豪与风雪争先，雪片与风鏖战，诗和雪缴缠”构成排比句，描写了作者的诗情与风雪难分难解的关系，渲染了气氛。</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争先”“鏖战”都体现出拟人色彩，全句是排比修辞。答题时首先判断手法，然后要对手法进行解读，最后还要答出作者所要表达的情感。</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读懂诗歌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入夜，洞庭湖上昏蒙蒙一片，客船孤零零地停泊在湖间。只有岸上一盏青灯荧荧作闪，同我乘坐的小船遥遥相伴。舱外一阵阵北风逞着淫威，想必在无情地摧残着梅花的花瓣。我禁不住推开船窗观看，这才发现已是大雪漫天。顿时我诗兴大作，迫不及待要同风雪争先。雪片与暴风搅作一团，我的诗句又同飞雪互相纠缠。我朗声大笑，心情无比畅然</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76740406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1975975" y="2916734"/>
            <a:ext cx="19894449" cy="2492990"/>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夸张</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对事物的形象、特征、作用、程度等做扩大或缩小的描述，能更突出、更鲜明地表现事物</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613779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1975975" y="2916734"/>
            <a:ext cx="19894449" cy="8094524"/>
          </a:xfrm>
          <a:prstGeom prst="rect">
            <a:avLst/>
          </a:prstGeom>
          <a:noFill/>
        </p:spPr>
        <p:txBody>
          <a:bodyPr wrap="square" rtlCol="0">
            <a:spAutoFit/>
          </a:bodyPr>
          <a:lstStyle/>
          <a:p>
            <a:pPr algn="just">
              <a:lnSpc>
                <a:spcPct val="130000"/>
              </a:lnSpc>
              <a:spcAft>
                <a:spcPts val="0"/>
              </a:spcAft>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rgbClr val="EF8340"/>
                </a:solidFill>
                <a:latin typeface="微软雅黑" pitchFamily="34" charset="-122"/>
                <a:ea typeface="微软雅黑" pitchFamily="34" charset="-122"/>
                <a:cs typeface="Courier New" panose="02070309020205020404" pitchFamily="49" charset="0"/>
              </a:rPr>
              <a:t>3.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阅读下面这首唐诗，完成题目。</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登崖州城作</a:t>
            </a:r>
            <a:r>
              <a:rPr lang="en-US" altLang="zh-CN" sz="4000" kern="100" baseline="300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baseline="300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注</a:t>
            </a:r>
            <a:r>
              <a:rPr lang="en-US" altLang="zh-CN" sz="4000" kern="100" baseline="300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李德裕</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独上高楼望帝京，鸟飞犹是半年程。</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青山似欲留人住，百匝千遭绕郡城。</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诗人曾官至宰相，在他秉政的短短六年中，扭转了唐王朝积弱不振的混乱局面。此诗为诗人被贬至海南时所作。</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请从运用修辞和抒发情感两方面分析“鸟飞犹是半年程”一句的妙处。</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(5</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________________________________________________________________________</a:t>
            </a:r>
          </a:p>
        </p:txBody>
      </p:sp>
    </p:spTree>
    <p:extLst>
      <p:ext uri="{BB962C8B-B14F-4D97-AF65-F5344CB8AC3E}">
        <p14:creationId xmlns:p14="http://schemas.microsoft.com/office/powerpoint/2010/main" xmlns="" val="174629346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091555" y="2916735"/>
            <a:ext cx="19835720" cy="843651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98121" y="2934142"/>
            <a:ext cx="19931202" cy="4413516"/>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这一句使用夸张手法，极言自己距离京城之遥远；突出表现了诗人对京城深深的眷念之情以及对回京之难的感叹。</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鸟飞犹是半年程”，极言离京遥远。这种艺术上的夸张，其中含有浓厚的抒情因素。</a:t>
            </a:r>
          </a:p>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读懂诗歌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我</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孤独地登上高楼，遥望京城长安，它是多么遥远啊，鸟儿也要飞上半年。青山好像有意留住我，重重叠叠地环绕着这座郡城</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340927460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2023200" y="2916734"/>
            <a:ext cx="19847224" cy="2492990"/>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4.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借代</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借用相关的事物来代替所要表现的事物，或借事物的局部或特征来代替所要表现的事物。借代的运用可使语言简练、形象、含蓄</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144057101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6416115"/>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 </a:t>
            </a:r>
            <a:r>
              <a:rPr lang="zh-CN" altLang="en-US" sz="4000" dirty="0">
                <a:solidFill>
                  <a:schemeClr val="tx1">
                    <a:lumMod val="50000"/>
                    <a:lumOff val="50000"/>
                  </a:schemeClr>
                </a:solidFill>
                <a:latin typeface="微软雅黑" pitchFamily="34" charset="-122"/>
                <a:ea typeface="微软雅黑" pitchFamily="34" charset="-122"/>
              </a:rPr>
              <a:t>浓缩。诗歌的语言是高度凝练的语言，而我国的古诗又有各种规律的限制，从而对诗的语言的精练性提出了更高的要求。诗人在写诗时，为了准确地表情达意而又不违反格律，就在语言的锤炼上下了极大的功夫，这种锤炼功夫表现之一是对词语的浓缩。如张志和的</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渔歌子</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中有一句“斜风细雨不须归”，意思是斜风吹拂，细雨蒙蒙，醉心春色忘了归程。可在这首词中，由于格式的限制，是容纳不了这么多字的，词人张志和就把它压缩成这七个字。再如孟浩然的</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过故人庄</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中有一联：“绿树村边合，青山郭外斜。”这一联的意思是：浓绿的树木环绕在村庄四周，乡郭之外隐隐横斜着一脉青山。在这首诗中，是容纳不了这么多字的，诗人就把它浓缩成这样十个字</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198014191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2023200" y="2916734"/>
            <a:ext cx="19847224" cy="9694962"/>
          </a:xfrm>
          <a:prstGeom prst="rect">
            <a:avLst/>
          </a:prstGeom>
          <a:noFill/>
        </p:spPr>
        <p:txBody>
          <a:bodyPr wrap="square" rtlCol="0">
            <a:spAutoFit/>
          </a:bodyPr>
          <a:lstStyle/>
          <a:p>
            <a:pPr algn="just">
              <a:lnSpc>
                <a:spcPct val="130000"/>
              </a:lnSpc>
              <a:spcAft>
                <a:spcPts val="0"/>
              </a:spcAft>
            </a:pPr>
            <a:r>
              <a:rPr lang="en-US" altLang="zh-CN" sz="4000" b="1"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rgbClr val="EF8340"/>
                </a:solidFill>
                <a:latin typeface="微软雅黑" pitchFamily="34" charset="-122"/>
                <a:ea typeface="微软雅黑" pitchFamily="34" charset="-122"/>
                <a:cs typeface="Courier New" panose="02070309020205020404" pitchFamily="49" charset="0"/>
              </a:rPr>
              <a:t>4.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阅读下面这首唐诗，完成题目。 </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岁　暮</a:t>
            </a:r>
            <a:r>
              <a:rPr lang="zh-CN" altLang="en-US" sz="4000" kern="100" baseline="300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①</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杜　甫</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岁暮远为客， 边隅还用兵。</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烟尘犯雪岭</a:t>
            </a:r>
            <a:r>
              <a:rPr lang="zh-CN" altLang="en-US" sz="4000" kern="100" baseline="300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②</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，鼓角动江城。</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天地日流血， 朝廷谁请缨。</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济时敢爱死， 寂寞壮心惊。</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①</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本诗作于唐代宗广德元年</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(763)</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末，时杜甫客居阆州</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今四川阆中</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。②雪岭：又名雪山，在成都</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今四川成都</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西。雪岭临近松州、维州、保州</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均在今四川成都西北</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，杜甫作本诗时，三州已被吐蕃攻占。</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第二联除了运用对偶的修辞之外，还运用了什么修辞手法？并分析其作用。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(5</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398738755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091555" y="2916735"/>
            <a:ext cx="19835720" cy="843651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98121" y="2934142"/>
            <a:ext cx="19931202" cy="5133713"/>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借代，如“烟尘”代指边境战争，与后文“鼓角”相映，从视觉和听觉两方面突出了战争的紧张，渲染了时局的艰危。</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先指出手法，然后结合诗句具体内容分析其作用。</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读懂诗歌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时当岁末，我远在天涯客居，边境上还在苦战用兵。吐蕃的烟尘侵入雪岭，战斗的鼓角震动着江城。人世间时时处处都在流血，朝廷上有谁敢请缨？为救时危我怎敢惜于一死？仕途寂寞的我亦难免壮心勃勃</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317268430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2023200" y="2916734"/>
            <a:ext cx="19847224" cy="2492990"/>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5.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双关</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双关是在一定的语言环境中，利用词的多义和同音的条件，有意使语句具有双重意义的一种修辞手法。运用双关修辞的句子，往往是言在此而意在彼。</a:t>
            </a:r>
          </a:p>
        </p:txBody>
      </p:sp>
    </p:spTree>
    <p:extLst>
      <p:ext uri="{BB962C8B-B14F-4D97-AF65-F5344CB8AC3E}">
        <p14:creationId xmlns:p14="http://schemas.microsoft.com/office/powerpoint/2010/main" xmlns="" val="406303134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2023200" y="2916734"/>
            <a:ext cx="19847224" cy="5693866"/>
          </a:xfrm>
          <a:prstGeom prst="rect">
            <a:avLst/>
          </a:prstGeom>
          <a:noFill/>
        </p:spPr>
        <p:txBody>
          <a:bodyPr wrap="square" rtlCol="0">
            <a:spAutoFit/>
          </a:bodyPr>
          <a:lstStyle/>
          <a:p>
            <a:pPr algn="just">
              <a:lnSpc>
                <a:spcPct val="130000"/>
              </a:lnSpc>
              <a:spcAft>
                <a:spcPts val="0"/>
              </a:spcAft>
            </a:pPr>
            <a:r>
              <a:rPr lang="en-US" altLang="zh-CN" sz="4000" b="1"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rgbClr val="EF8340"/>
                </a:solidFill>
                <a:latin typeface="微软雅黑" pitchFamily="34" charset="-122"/>
                <a:ea typeface="微软雅黑" pitchFamily="34" charset="-122"/>
                <a:cs typeface="Courier New" panose="02070309020205020404" pitchFamily="49" charset="0"/>
              </a:rPr>
              <a:t>5.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阅读下面这首唐诗，完成题目。 </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竹枝词二首</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其一</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刘禹锡</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杨柳青青江水平，闻郎江上唱歌声。</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东边日出西边雨，道是无晴还有晴。</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诗的最后一句使用了什么修辞手法？表达了女主人公怎样的情感？</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(5</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p:txBody>
      </p:sp>
    </p:spTree>
    <p:extLst>
      <p:ext uri="{BB962C8B-B14F-4D97-AF65-F5344CB8AC3E}">
        <p14:creationId xmlns:p14="http://schemas.microsoft.com/office/powerpoint/2010/main" xmlns="" val="111128882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091555" y="2916735"/>
            <a:ext cx="19835720" cy="843651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98121" y="2934142"/>
            <a:ext cx="19931202" cy="7944291"/>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最后一句使用了谐音双关的修辞手法。这里晴雨的“晴”，是用来暗指感情的“情”，“道是无晴还有晴”也就是“道是无情还有情”。作者明确而又含蓄地表达出一位沉浸在初恋中的少女的心情，她的迷惘，她的眷恋，她的忐忑不安，她的希望和等待便都被刻画了出来。</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第一句写景，是她眼前所见。第二句写她耳中所闻。第三、四句接着写她听到这熟悉的歌声之后的心理活动：这个人啊，倒是有点像黄梅时节晴雨不定的天气，说它是晴天吧，西边还下着雨；说它是雨天吧，东边又还出着太阳，可真有点让人捉摸不透了。</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读懂诗歌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江边杨柳，叶青青，江水平缓地流动，一叶轻舟在江上行驶。岸上少女忽然听到舟中青年男子在对她唱歌。歌声中，他没有更明确的表示，却又似乎有些情意。这真好像黄梅时节晴雨不定的天气，说是晴天吧，西边还下着雨；说是雨天吧，东边还出着太阳，令人捉摸不透，是无“情”还是有“情”呢？</a:t>
            </a:r>
          </a:p>
        </p:txBody>
      </p:sp>
    </p:spTree>
    <p:extLst>
      <p:ext uri="{BB962C8B-B14F-4D97-AF65-F5344CB8AC3E}">
        <p14:creationId xmlns:p14="http://schemas.microsoft.com/office/powerpoint/2010/main" xmlns="" val="227804737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800000" cy="8094524"/>
          </a:xfrm>
          <a:prstGeom prst="rect">
            <a:avLst/>
          </a:prstGeom>
          <a:noFill/>
        </p:spPr>
        <p:txBody>
          <a:bodyPr wrap="square" rtlCol="0">
            <a:spAutoFit/>
          </a:bodyPr>
          <a:lstStyle/>
          <a:p>
            <a:pPr algn="ctr">
              <a:lnSpc>
                <a:spcPct val="130000"/>
              </a:lnSpc>
            </a:pPr>
            <a:r>
              <a:rPr lang="en-US" altLang="zh-CN" sz="4000" b="1" dirty="0" smtClean="0">
                <a:solidFill>
                  <a:schemeClr val="tx1">
                    <a:lumMod val="50000"/>
                    <a:lumOff val="50000"/>
                  </a:schemeClr>
                </a:solidFill>
                <a:latin typeface="微软雅黑" pitchFamily="34" charset="-122"/>
                <a:ea typeface="微软雅黑" pitchFamily="34" charset="-122"/>
              </a:rPr>
              <a:t>【</a:t>
            </a:r>
            <a:r>
              <a:rPr lang="zh-CN" altLang="en-US" sz="4000" b="1" dirty="0" smtClean="0">
                <a:solidFill>
                  <a:schemeClr val="tx1">
                    <a:lumMod val="50000"/>
                    <a:lumOff val="50000"/>
                  </a:schemeClr>
                </a:solidFill>
                <a:latin typeface="微软雅黑" pitchFamily="34" charset="-122"/>
                <a:ea typeface="微软雅黑" pitchFamily="34" charset="-122"/>
              </a:rPr>
              <a:t>类题指津</a:t>
            </a:r>
            <a:r>
              <a:rPr lang="en-US" altLang="zh-CN" sz="4000" b="1" dirty="0" smtClean="0">
                <a:solidFill>
                  <a:schemeClr val="tx1">
                    <a:lumMod val="50000"/>
                    <a:lumOff val="50000"/>
                  </a:schemeClr>
                </a:solidFill>
                <a:latin typeface="微软雅黑" pitchFamily="34" charset="-122"/>
                <a:ea typeface="微软雅黑" pitchFamily="34" charset="-122"/>
              </a:rPr>
              <a:t>】</a:t>
            </a:r>
            <a:endParaRPr lang="zh-CN" altLang="en-US" sz="4000" b="1" dirty="0">
              <a:solidFill>
                <a:schemeClr val="tx1">
                  <a:lumMod val="50000"/>
                  <a:lumOff val="50000"/>
                </a:schemeClr>
              </a:solidFill>
              <a:latin typeface="微软雅黑" pitchFamily="34" charset="-122"/>
              <a:ea typeface="微软雅黑" pitchFamily="34" charset="-122"/>
            </a:endParaRPr>
          </a:p>
          <a:p>
            <a:pPr>
              <a:lnSpc>
                <a:spcPct val="130000"/>
              </a:lnSpc>
            </a:pPr>
            <a:r>
              <a:rPr lang="en-US" altLang="zh-CN" sz="4000" dirty="0" smtClean="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设问方式</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 </a:t>
            </a:r>
            <a:r>
              <a:rPr lang="zh-CN" altLang="en-US" sz="4000" dirty="0">
                <a:solidFill>
                  <a:schemeClr val="tx1">
                    <a:lumMod val="50000"/>
                    <a:lumOff val="50000"/>
                  </a:schemeClr>
                </a:solidFill>
                <a:latin typeface="微软雅黑" pitchFamily="34" charset="-122"/>
                <a:ea typeface="微软雅黑" pitchFamily="34" charset="-122"/>
              </a:rPr>
              <a:t>这首诗运用了哪种修辞手法？请结合诗句分析其表达作用。</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 </a:t>
            </a:r>
            <a:r>
              <a:rPr lang="zh-CN" altLang="en-US" sz="4000" dirty="0">
                <a:solidFill>
                  <a:schemeClr val="tx1">
                    <a:lumMod val="50000"/>
                    <a:lumOff val="50000"/>
                  </a:schemeClr>
                </a:solidFill>
                <a:latin typeface="微软雅黑" pitchFamily="34" charset="-122"/>
                <a:ea typeface="微软雅黑" pitchFamily="34" charset="-122"/>
              </a:rPr>
              <a:t>请从修辞手法的角度，赏析诗歌某一句的妙处。</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3. </a:t>
            </a:r>
            <a:r>
              <a:rPr lang="zh-CN" altLang="en-US" sz="4000" dirty="0">
                <a:solidFill>
                  <a:schemeClr val="tx1">
                    <a:lumMod val="50000"/>
                    <a:lumOff val="50000"/>
                  </a:schemeClr>
                </a:solidFill>
                <a:latin typeface="微软雅黑" pitchFamily="34" charset="-122"/>
                <a:ea typeface="微软雅黑" pitchFamily="34" charset="-122"/>
              </a:rPr>
              <a:t>诗中某句运用了某种修辞手法，试简析它的艺术效果。</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答题步骤</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 </a:t>
            </a:r>
            <a:r>
              <a:rPr lang="zh-CN" altLang="en-US" sz="4000" dirty="0">
                <a:solidFill>
                  <a:schemeClr val="tx1">
                    <a:lumMod val="50000"/>
                    <a:lumOff val="50000"/>
                  </a:schemeClr>
                </a:solidFill>
                <a:latin typeface="微软雅黑" pitchFamily="34" charset="-122"/>
                <a:ea typeface="微软雅黑" pitchFamily="34" charset="-122"/>
              </a:rPr>
              <a:t>审清题干要求，确定答题步骤。</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 </a:t>
            </a:r>
            <a:r>
              <a:rPr lang="zh-CN" altLang="en-US" sz="4000" dirty="0">
                <a:solidFill>
                  <a:schemeClr val="tx1">
                    <a:lumMod val="50000"/>
                    <a:lumOff val="50000"/>
                  </a:schemeClr>
                </a:solidFill>
                <a:latin typeface="微软雅黑" pitchFamily="34" charset="-122"/>
                <a:ea typeface="微软雅黑" pitchFamily="34" charset="-122"/>
              </a:rPr>
              <a:t>指出运用了什么修辞手法。</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步骤</a:t>
            </a:r>
            <a:r>
              <a:rPr lang="en-US" altLang="zh-CN" sz="4000" dirty="0">
                <a:solidFill>
                  <a:schemeClr val="tx1">
                    <a:lumMod val="50000"/>
                    <a:lumOff val="50000"/>
                  </a:schemeClr>
                </a:solidFill>
                <a:latin typeface="微软雅黑" pitchFamily="34" charset="-122"/>
                <a:ea typeface="微软雅黑" pitchFamily="34" charset="-122"/>
              </a:rPr>
              <a:t>1)</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3. </a:t>
            </a:r>
            <a:r>
              <a:rPr lang="zh-CN" altLang="en-US" sz="4000" dirty="0">
                <a:solidFill>
                  <a:schemeClr val="tx1">
                    <a:lumMod val="50000"/>
                    <a:lumOff val="50000"/>
                  </a:schemeClr>
                </a:solidFill>
                <a:latin typeface="微软雅黑" pitchFamily="34" charset="-122"/>
                <a:ea typeface="微软雅黑" pitchFamily="34" charset="-122"/>
              </a:rPr>
              <a:t>结合诗句说明修辞手法是怎样运用的。</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步骤</a:t>
            </a:r>
            <a:r>
              <a:rPr lang="en-US" altLang="zh-CN" sz="4000" dirty="0">
                <a:solidFill>
                  <a:schemeClr val="tx1">
                    <a:lumMod val="50000"/>
                    <a:lumOff val="50000"/>
                  </a:schemeClr>
                </a:solidFill>
                <a:latin typeface="微软雅黑" pitchFamily="34" charset="-122"/>
                <a:ea typeface="微软雅黑" pitchFamily="34" charset="-122"/>
              </a:rPr>
              <a:t>2)</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4. </a:t>
            </a:r>
            <a:r>
              <a:rPr lang="zh-CN" altLang="en-US" sz="4000" dirty="0">
                <a:solidFill>
                  <a:schemeClr val="tx1">
                    <a:lumMod val="50000"/>
                    <a:lumOff val="50000"/>
                  </a:schemeClr>
                </a:solidFill>
                <a:latin typeface="微软雅黑" pitchFamily="34" charset="-122"/>
                <a:ea typeface="微软雅黑" pitchFamily="34" charset="-122"/>
              </a:rPr>
              <a:t>指出该修辞有什么作用，表达了作者什么样的情感。</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步骤</a:t>
            </a:r>
            <a:r>
              <a:rPr lang="en-US" altLang="zh-CN" sz="4000" dirty="0">
                <a:solidFill>
                  <a:schemeClr val="tx1">
                    <a:lumMod val="50000"/>
                    <a:lumOff val="50000"/>
                  </a:schemeClr>
                </a:solidFill>
                <a:latin typeface="微软雅黑" pitchFamily="34" charset="-122"/>
                <a:ea typeface="微软雅黑" pitchFamily="34" charset="-122"/>
              </a:rPr>
              <a:t>3)</a:t>
            </a:r>
          </a:p>
        </p:txBody>
      </p:sp>
    </p:spTree>
    <p:extLst>
      <p:ext uri="{BB962C8B-B14F-4D97-AF65-F5344CB8AC3E}">
        <p14:creationId xmlns:p14="http://schemas.microsoft.com/office/powerpoint/2010/main" xmlns="" val="211960389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800000" cy="4815677"/>
          </a:xfrm>
          <a:prstGeom prst="rect">
            <a:avLst/>
          </a:prstGeom>
          <a:noFill/>
        </p:spPr>
        <p:txBody>
          <a:bodyPr wrap="square" rtlCol="0">
            <a:spAutoFit/>
          </a:bodyPr>
          <a:lstStyle/>
          <a:p>
            <a:pPr>
              <a:lnSpc>
                <a:spcPct val="130000"/>
              </a:lnSpc>
            </a:pPr>
            <a:r>
              <a:rPr lang="zh-CN" altLang="en-US" sz="4000" dirty="0" smtClean="0">
                <a:solidFill>
                  <a:srgbClr val="EF8340"/>
                </a:solidFill>
                <a:latin typeface="微软雅黑" pitchFamily="34" charset="-122"/>
                <a:ea typeface="微软雅黑" pitchFamily="34" charset="-122"/>
              </a:rPr>
              <a:t>例</a:t>
            </a:r>
            <a:r>
              <a:rPr lang="en-US" altLang="zh-CN" sz="4000" dirty="0" smtClean="0">
                <a:solidFill>
                  <a:srgbClr val="EF8340"/>
                </a:solidFill>
                <a:latin typeface="微软雅黑" pitchFamily="34" charset="-122"/>
                <a:ea typeface="微软雅黑" pitchFamily="34" charset="-122"/>
              </a:rPr>
              <a:t>1  </a:t>
            </a:r>
            <a:r>
              <a:rPr lang="zh-CN" altLang="en-US" sz="4000" dirty="0" smtClean="0">
                <a:solidFill>
                  <a:schemeClr val="tx1">
                    <a:lumMod val="50000"/>
                    <a:lumOff val="50000"/>
                  </a:schemeClr>
                </a:solidFill>
                <a:latin typeface="微软雅黑" pitchFamily="34" charset="-122"/>
                <a:ea typeface="微软雅黑" pitchFamily="34" charset="-122"/>
              </a:rPr>
              <a:t>阅读</a:t>
            </a:r>
            <a:r>
              <a:rPr lang="zh-CN" altLang="en-US" sz="4000" dirty="0">
                <a:solidFill>
                  <a:schemeClr val="tx1">
                    <a:lumMod val="50000"/>
                    <a:lumOff val="50000"/>
                  </a:schemeClr>
                </a:solidFill>
                <a:latin typeface="微软雅黑" pitchFamily="34" charset="-122"/>
                <a:ea typeface="微软雅黑" pitchFamily="34" charset="-122"/>
              </a:rPr>
              <a:t>下面的宋词，然后回答问题。 </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蝶恋花</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送春</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朱淑真</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楼外垂杨千万缕，欲系青春，少住春还去。犹自风前飘柳絮，随春且看归何处？　　</a:t>
            </a:r>
            <a:endParaRPr lang="en-US" altLang="zh-CN" sz="4000" dirty="0" smtClean="0">
              <a:solidFill>
                <a:schemeClr val="tx1">
                  <a:lumMod val="50000"/>
                  <a:lumOff val="50000"/>
                </a:schemeClr>
              </a:solidFill>
              <a:latin typeface="微软雅黑" pitchFamily="34" charset="-122"/>
              <a:ea typeface="微软雅黑" pitchFamily="34" charset="-122"/>
            </a:endParaRPr>
          </a:p>
          <a:p>
            <a:pPr algn="ctr">
              <a:lnSpc>
                <a:spcPct val="130000"/>
              </a:lnSpc>
            </a:pPr>
            <a:r>
              <a:rPr lang="zh-CN" altLang="en-US" sz="4000" dirty="0" smtClean="0">
                <a:solidFill>
                  <a:schemeClr val="tx1">
                    <a:lumMod val="50000"/>
                    <a:lumOff val="50000"/>
                  </a:schemeClr>
                </a:solidFill>
                <a:latin typeface="微软雅黑" pitchFamily="34" charset="-122"/>
                <a:ea typeface="微软雅黑" pitchFamily="34" charset="-122"/>
              </a:rPr>
              <a:t>绿</a:t>
            </a:r>
            <a:r>
              <a:rPr lang="zh-CN" altLang="en-US" sz="4000" dirty="0">
                <a:solidFill>
                  <a:schemeClr val="tx1">
                    <a:lumMod val="50000"/>
                    <a:lumOff val="50000"/>
                  </a:schemeClr>
                </a:solidFill>
                <a:latin typeface="微软雅黑" pitchFamily="34" charset="-122"/>
                <a:ea typeface="微软雅黑" pitchFamily="34" charset="-122"/>
              </a:rPr>
              <a:t>满山川闻杜宇，便做无情，莫也愁人苦。把酒送春春不语，黄昏却下潇潇雨。</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词的上片运用了什么修辞手法？有什么作用？ </a:t>
            </a:r>
          </a:p>
        </p:txBody>
      </p:sp>
    </p:spTree>
    <p:extLst>
      <p:ext uri="{BB962C8B-B14F-4D97-AF65-F5344CB8AC3E}">
        <p14:creationId xmlns:p14="http://schemas.microsoft.com/office/powerpoint/2010/main" xmlns="" val="287207996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800000" cy="6416115"/>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思维轨迹</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由题干可知，答题范围是词的上片，首先要指出运用了什么修辞手法。题干还要求指出修辞的作用</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表达效果</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说明在指出修辞的同时还要指出词句如何体现了这种修辞手法，有什么样的表达效果。本词上阕描绘的是，女词人透过窗帘，看到楼台外面千万条碧绿的杨柳枝正缠绵悱恻地伸手想牵挽住春天，向春天表示着无限的依恋；然而，春天略做停留，却还是冷漠地走了。而多情的柳絮仍在飘舞着，它要尾随春天归去，查看春的去处。这里运用了拟人的手法。答题时注意分析修辞的效果、表达的情感。</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参考答案</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拟人。</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步骤</a:t>
            </a:r>
            <a:r>
              <a:rPr lang="en-US" altLang="zh-CN" sz="4000" dirty="0">
                <a:solidFill>
                  <a:schemeClr val="tx1">
                    <a:lumMod val="50000"/>
                    <a:lumOff val="50000"/>
                  </a:schemeClr>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将杨柳和春人格化，</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步骤</a:t>
            </a:r>
            <a:r>
              <a:rPr lang="en-US" altLang="zh-CN" sz="4000" dirty="0">
                <a:solidFill>
                  <a:schemeClr val="tx1">
                    <a:lumMod val="50000"/>
                    <a:lumOff val="50000"/>
                  </a:schemeClr>
                </a:solidFill>
                <a:latin typeface="微软雅黑" pitchFamily="34" charset="-122"/>
                <a:ea typeface="微软雅黑" pitchFamily="34" charset="-122"/>
              </a:rPr>
              <a:t>2)</a:t>
            </a:r>
            <a:r>
              <a:rPr lang="zh-CN" altLang="en-US" sz="4000" dirty="0">
                <a:solidFill>
                  <a:schemeClr val="tx1">
                    <a:lumMod val="50000"/>
                    <a:lumOff val="50000"/>
                  </a:schemeClr>
                </a:solidFill>
                <a:latin typeface="微软雅黑" pitchFamily="34" charset="-122"/>
                <a:ea typeface="微软雅黑" pitchFamily="34" charset="-122"/>
              </a:rPr>
              <a:t>表现了杨柳对春的依恋不舍。</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步骤</a:t>
            </a:r>
            <a:r>
              <a:rPr lang="en-US" altLang="zh-CN" sz="4000" dirty="0">
                <a:solidFill>
                  <a:schemeClr val="tx1">
                    <a:lumMod val="50000"/>
                    <a:lumOff val="50000"/>
                  </a:schemeClr>
                </a:solidFill>
                <a:latin typeface="微软雅黑" pitchFamily="34" charset="-122"/>
                <a:ea typeface="微软雅黑" pitchFamily="34" charset="-122"/>
              </a:rPr>
              <a:t>3)</a:t>
            </a:r>
          </a:p>
        </p:txBody>
      </p:sp>
    </p:spTree>
    <p:extLst>
      <p:ext uri="{BB962C8B-B14F-4D97-AF65-F5344CB8AC3E}">
        <p14:creationId xmlns:p14="http://schemas.microsoft.com/office/powerpoint/2010/main" xmlns="" val="315416690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800000" cy="9616992"/>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针对训练</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rgbClr val="EF8340"/>
                </a:solidFill>
                <a:latin typeface="微软雅黑" pitchFamily="34" charset="-122"/>
                <a:ea typeface="微软雅黑" pitchFamily="34" charset="-122"/>
              </a:rPr>
              <a:t>6.  </a:t>
            </a:r>
            <a:r>
              <a:rPr lang="en-US" altLang="zh-CN" sz="4000" dirty="0">
                <a:solidFill>
                  <a:schemeClr val="tx1">
                    <a:lumMod val="50000"/>
                    <a:lumOff val="50000"/>
                  </a:schemeClr>
                </a:solidFill>
                <a:latin typeface="微软雅黑" pitchFamily="34" charset="-122"/>
                <a:ea typeface="微软雅黑" pitchFamily="34" charset="-122"/>
              </a:rPr>
              <a:t>[2013·</a:t>
            </a:r>
            <a:r>
              <a:rPr lang="zh-CN" altLang="en-US" sz="4000" dirty="0">
                <a:solidFill>
                  <a:schemeClr val="tx1">
                    <a:lumMod val="50000"/>
                    <a:lumOff val="50000"/>
                  </a:schemeClr>
                </a:solidFill>
                <a:latin typeface="微软雅黑" pitchFamily="34" charset="-122"/>
                <a:ea typeface="微软雅黑" pitchFamily="34" charset="-122"/>
              </a:rPr>
              <a:t>安徽卷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阅读下面两首诗，完成题目。</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秋斋独宿</a:t>
            </a:r>
          </a:p>
          <a:p>
            <a:pPr algn="ct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唐</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韦应物</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山月皎如烛，风霜时动竹。</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夜半鸟惊栖，窗间人独宿。</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和韦苏州</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注</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秋斋独宿</a:t>
            </a:r>
            <a:r>
              <a:rPr lang="en-US" altLang="zh-CN" sz="4000" dirty="0">
                <a:solidFill>
                  <a:schemeClr val="tx1">
                    <a:lumMod val="50000"/>
                    <a:lumOff val="50000"/>
                  </a:schemeClr>
                </a:solidFill>
                <a:latin typeface="微软雅黑" pitchFamily="34" charset="-122"/>
                <a:ea typeface="微软雅黑" pitchFamily="34" charset="-122"/>
              </a:rPr>
              <a:t>》</a:t>
            </a:r>
          </a:p>
          <a:p>
            <a:pPr algn="ct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金</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赵秉文</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冷晕侵残烛，雨声在深竹。</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惊鸟时一鸣，寒枝不成宿。</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注</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韦苏州：韦应物，因其曾任苏州刺史，故称“韦苏州”。</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请分别指出两首诗第一句使用的修辞手法，并加以赏析。</a:t>
            </a:r>
            <a:r>
              <a:rPr lang="en-US" altLang="zh-CN" sz="4000" dirty="0">
                <a:solidFill>
                  <a:schemeClr val="tx1">
                    <a:lumMod val="50000"/>
                    <a:lumOff val="50000"/>
                  </a:schemeClr>
                </a:solidFill>
                <a:latin typeface="微软雅黑" pitchFamily="34" charset="-122"/>
                <a:ea typeface="微软雅黑" pitchFamily="34" charset="-122"/>
              </a:rPr>
              <a:t>(4</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smtClean="0">
                <a:solidFill>
                  <a:schemeClr val="tx1">
                    <a:lumMod val="50000"/>
                    <a:lumOff val="50000"/>
                  </a:schemeClr>
                </a:solidFill>
                <a:latin typeface="微软雅黑" pitchFamily="34" charset="-122"/>
                <a:ea typeface="微软雅黑" pitchFamily="34" charset="-122"/>
              </a:rPr>
              <a:t>)</a:t>
            </a:r>
            <a:endParaRPr lang="en-US"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31320626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91555" y="3088346"/>
            <a:ext cx="19835720" cy="826489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91555" y="3054204"/>
            <a:ext cx="19931202" cy="8014502"/>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韦诗：比喻，</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步骤</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以烛喻月。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步骤</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山月皎洁，宛如夜烛相伴，照人无眠。</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步骤</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3)</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赵诗：借代，</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步骤</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借“晕”代月。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步骤</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晕”配以“冷”，突出月夜寒意侵人；“晕”又预示天气变化，引出下句。</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步骤</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3)</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本题考查鉴赏古代诗歌表达技巧的能力。侧重考查修辞手法的运用，答题时注意除了指出修辞手法之外，还要对运用这种修辞手法的诗句加以赏析，也就是要回答将什么比喻成什么，有何妙处或作用。</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读懂诗歌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秋斋独宿</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：山中明月皎洁如烛光相伴，夜风寒凉夹霜不时吹动静寂的竹叶。深夜里，在树上栖落的鸟突然惊起，窗前的人独自入眠。</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和韦苏州</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秋斋独宿</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：冷冷的月光侵蚀着残烛，竹林深处传来潇潇雨声。被惊飞的山鸟不时传来一声鸣叫，寒枝已不能栖息了</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374544412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8016554"/>
          </a:xfrm>
          <a:prstGeom prst="rect">
            <a:avLst/>
          </a:prstGeom>
          <a:noFill/>
        </p:spPr>
        <p:txBody>
          <a:bodyPr wrap="square" rtlCol="0">
            <a:spAutoFit/>
          </a:bodyPr>
          <a:lstStyle/>
          <a:p>
            <a:pPr>
              <a:lnSpc>
                <a:spcPct val="130000"/>
              </a:lnSpc>
            </a:pPr>
            <a:r>
              <a:rPr lang="en-US" altLang="zh-CN" sz="4000" dirty="0" smtClean="0">
                <a:solidFill>
                  <a:schemeClr val="tx1">
                    <a:lumMod val="50000"/>
                    <a:lumOff val="50000"/>
                  </a:schemeClr>
                </a:solidFill>
                <a:latin typeface="微软雅黑" pitchFamily="34" charset="-122"/>
                <a:ea typeface="微软雅黑" pitchFamily="34" charset="-122"/>
              </a:rPr>
              <a:t>3</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省略。词语的省略，是指省略了诗句中某一成分的语法现象。主要有省略主语、省略谓语、省略中心词、省略关联词等。如：①省略谓语。如温庭筠</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商山早行</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中的一联“鸡声茅店月，人迹板桥霜”，这两句的意思是旅客听到鸡声即起来看茅店上空之月，看见天上有月，就收拾行装，起身赶路，然而已经是“人迹板桥霜”了。两句诗用十个名词组成，写早行情景，宛然在目，有关谓语则被省略了。②省略中心词语。所谓省略中心词语，是指在一个偏正词组中，只有表修饰限制的词，而省去了被修饰限制的词。如张九龄的</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望月怀远</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中有一联：“不堪盈手赠，还寝梦佳期。”“盈手”，盈手的月光。意思是我不能把满手的月光赠给你。诗句中省略了“月光”这一中心词。阅读时要凭借想象，填充诗词省略的部分，补充完善诗人留下的空白，因为想象是打开读懂诗词大门的一把金钥匙</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361637050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800000" cy="4893647"/>
          </a:xfrm>
          <a:prstGeom prst="rect">
            <a:avLst/>
          </a:prstGeom>
          <a:noFill/>
        </p:spPr>
        <p:txBody>
          <a:bodyPr wrap="square" rtlCol="0">
            <a:spAutoFit/>
          </a:bodyPr>
          <a:lstStyle/>
          <a:p>
            <a:pPr>
              <a:lnSpc>
                <a:spcPct val="130000"/>
              </a:lnSpc>
            </a:pPr>
            <a:r>
              <a:rPr lang="en-US" altLang="zh-CN" sz="4000" dirty="0" smtClean="0">
                <a:solidFill>
                  <a:srgbClr val="EF8340"/>
                </a:solidFill>
                <a:latin typeface="微软雅黑" pitchFamily="34" charset="-122"/>
                <a:ea typeface="微软雅黑" pitchFamily="34" charset="-122"/>
              </a:rPr>
              <a:t>7</a:t>
            </a:r>
            <a:r>
              <a:rPr lang="en-US" altLang="zh-CN" sz="4000" dirty="0">
                <a:solidFill>
                  <a:srgbClr val="EF8340"/>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阅读下面的唐诗，然后回答问题。</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逢入京使</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岑　参</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故园东望路漫漫，双袖龙钟泪不干。</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马上相逢无纸笔，凭君传语报平安。</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“双袖龙钟泪不干”中运用了什么修辞手法？表达了诗人什么样的思想感情？</a:t>
            </a:r>
            <a:r>
              <a:rPr lang="en-US" altLang="zh-CN" sz="4000" dirty="0">
                <a:solidFill>
                  <a:schemeClr val="tx1">
                    <a:lumMod val="50000"/>
                    <a:lumOff val="50000"/>
                  </a:schemeClr>
                </a:solidFill>
                <a:latin typeface="微软雅黑" pitchFamily="34" charset="-122"/>
                <a:ea typeface="微软雅黑" pitchFamily="34" charset="-122"/>
              </a:rPr>
              <a:t>(6</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p:txBody>
      </p:sp>
    </p:spTree>
    <p:extLst>
      <p:ext uri="{BB962C8B-B14F-4D97-AF65-F5344CB8AC3E}">
        <p14:creationId xmlns:p14="http://schemas.microsoft.com/office/powerpoint/2010/main" xmlns="" val="367287938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2091555" y="3132758"/>
            <a:ext cx="19835720" cy="822048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091555" y="3156916"/>
            <a:ext cx="19931202" cy="4343305"/>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诗人运用了夸张的修辞手法，</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步骤</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说泪流不止，湿袖难干。</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步骤</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与后两句形成对比，增添了悲壮的气氛，表达了自己深切思念亲人的心情。</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步骤</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3)</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指出修辞手法时一定要写出哪里体现了这种手法以及其表达效果。</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读懂诗歌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回头向东看自己的故乡，路途遥远，满面泪水沾湿了衣袖，湿袖难干。途中与你走马相逢，想要写封信却没有纸与笔， 唯有托你捎个口信，回家帮我报个平安。</a:t>
            </a:r>
          </a:p>
        </p:txBody>
      </p:sp>
    </p:spTree>
    <p:extLst>
      <p:ext uri="{BB962C8B-B14F-4D97-AF65-F5344CB8AC3E}">
        <p14:creationId xmlns:p14="http://schemas.microsoft.com/office/powerpoint/2010/main" xmlns="" val="333783604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1975975" y="2916734"/>
            <a:ext cx="19894449" cy="8894743"/>
          </a:xfrm>
          <a:prstGeom prst="rect">
            <a:avLst/>
          </a:prstGeom>
          <a:noFill/>
        </p:spPr>
        <p:txBody>
          <a:bodyPr wrap="square" rtlCol="0">
            <a:spAutoFit/>
          </a:bodyPr>
          <a:lstStyle/>
          <a:p>
            <a:pPr algn="just">
              <a:lnSpc>
                <a:spcPct val="130000"/>
              </a:lnSpc>
              <a:spcAft>
                <a:spcPts val="0"/>
              </a:spcAft>
            </a:pP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类型二　表现手法</a:t>
            </a:r>
          </a:p>
          <a:p>
            <a:pPr algn="ctr">
              <a:lnSpc>
                <a:spcPct val="130000"/>
              </a:lnSpc>
              <a:spcAft>
                <a:spcPts val="0"/>
              </a:spcAft>
            </a:pPr>
            <a:r>
              <a:rPr lang="en-US" altLang="zh-CN" sz="4000" b="1"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知识储备</a:t>
            </a:r>
            <a:r>
              <a:rPr lang="en-US" altLang="zh-CN" sz="4000" b="1"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从</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广义上来讲，表现手法是指作者在行文措辞和表达思想感情时，所使用的特殊的表情达意的方式。常考的表现手法有：衬托、对比、象征、渲染、烘托等。</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衬托</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衬托指为了突出主要事物，用类似的事物或反面的、有差别的事物做陪衬，这种“烘云托月”的修辞手法叫衬托。运用衬托手法，能突出或渲染主体，使之形象鲜明，给人以深刻的感受。衬托是用环境、气氛或其他条件做陪衬，烘托出主体事物或作者所要表达的思想感情，如“桃花潭水深千尺，不及汪伦送我情”。此处用桃花潭水之深正衬汪伦对“我”的情谊之深。衬托与对比不同，衬托要分出主次，对比是两者分量相当，相得益彰</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109206463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1975975" y="2916734"/>
            <a:ext cx="19894449" cy="8894743"/>
          </a:xfrm>
          <a:prstGeom prst="rect">
            <a:avLst/>
          </a:prstGeom>
          <a:noFill/>
        </p:spPr>
        <p:txBody>
          <a:bodyPr wrap="square" rtlCol="0">
            <a:spAutoFit/>
          </a:bodyPr>
          <a:lstStyle/>
          <a:p>
            <a:pPr algn="just">
              <a:lnSpc>
                <a:spcPct val="130000"/>
              </a:lnSpc>
              <a:spcAft>
                <a:spcPts val="0"/>
              </a:spcAft>
            </a:pPr>
            <a:r>
              <a:rPr lang="en-US" altLang="zh-CN" sz="4000" b="1"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8. </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阅读</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下面这首宋诗，完成题目。</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登宝公塔</a:t>
            </a:r>
            <a:r>
              <a:rPr lang="zh-CN" altLang="en-US" sz="4000" kern="100" baseline="300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①</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王安石</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倦童疲马放松门，自把长筇</a:t>
            </a:r>
            <a:r>
              <a:rPr lang="zh-CN" altLang="en-US" sz="4000" kern="100" baseline="300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②</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倚石根。</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江月转空为白昼，岭云分暝与黄昏。</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鼠摇岑寂声随起，鸦矫荒寒影对翻。</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当此不知谁客主，道人忘我我忘言。</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①</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本诗写于作者晚年闲居钟山时。宝公塔位于南京钟山，塔依山临水，地势险峻，是后人为纪念南朝高僧宝志而修建的。②筇</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err="1">
                <a:solidFill>
                  <a:schemeClr val="tx1">
                    <a:lumMod val="50000"/>
                    <a:lumOff val="50000"/>
                  </a:schemeClr>
                </a:solidFill>
                <a:latin typeface="微软雅黑" pitchFamily="34" charset="-122"/>
                <a:ea typeface="微软雅黑" pitchFamily="34" charset="-122"/>
                <a:cs typeface="Courier New" panose="02070309020205020404" pitchFamily="49" charset="0"/>
              </a:rPr>
              <a:t>qiónɡ</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：竹杖。</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“鼠摇岑寂声随起，鸦矫荒寒影对翻”一联用了什么表现手法？请简要赏析。</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(5</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p:txBody>
      </p:sp>
    </p:spTree>
    <p:extLst>
      <p:ext uri="{BB962C8B-B14F-4D97-AF65-F5344CB8AC3E}">
        <p14:creationId xmlns:p14="http://schemas.microsoft.com/office/powerpoint/2010/main" xmlns="" val="297990912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091555" y="2916735"/>
            <a:ext cx="19835720" cy="843651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98121" y="2934142"/>
            <a:ext cx="19931202" cy="5133713"/>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衬托的手法。“鼠摇”的声响不大，却可以听见，以动衬静，突出了空山古塔的幽寂。鸦飞夜空本是晦暗不明的，然而其影却清晰可见，衬托出了月色的明朗。</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鉴赏诗歌的表现手法。题干明确了鉴赏的具体诗句，但没有明确运用了哪种表现手法，解题的关键在于判断出诗句“鼠摇岑寂声随起，鸦矫荒寒影对翻”所用的表现手法。句中的“岑寂”与“声随起”说明诗句运用了反衬</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或以动衬静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的手法，在寒夜月光之下，乌鸦“寒影对翻”也说明诗句运用了衬托的手法。</a:t>
            </a:r>
          </a:p>
          <a:p>
            <a:pPr eaLnBrk="1" hangingPunct="1">
              <a:lnSpc>
                <a:spcPct val="130000"/>
              </a:lnSpc>
              <a:buNone/>
            </a:pP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145958017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091555" y="2916735"/>
            <a:ext cx="19835720" cy="843651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98121" y="2934142"/>
            <a:ext cx="19931202" cy="4413516"/>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读懂诗歌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童仆和马匹倦怠疲惫，停在寺门，我拄着竹杖登山临水，意兴无穷。江上升起的皓月驱走了黄昏时苍茫的夜色，将黝黯的夜空照得如同白昼一般；岭间飘浮的云影加深了暮色的昏暗，像是将暝色分给了黄昏。老鼠轻微的一动便打破了山间的寂静，声音随之而起；乌鸦在荒寒的空中高飞，投下它们翻飞的身影。如此静谧开阔的景色令人心旷神怡，深深陶醉，甚至忘记了谁是“客主”。道人忘记了我的存在，我也忘记了用言语表达自己的感受</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86280096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1975975" y="2916734"/>
            <a:ext cx="19894449" cy="7216334"/>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对比</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对比是故意把两个相反、相对的事物或同一事物相反、相对的两个方面放在一起，用比较的方法加以描述或说明的手法。运用对比，可以把不同的人物、不同的生活现象、不同的思想感情，区别得更加鲜明。使美者更美，丑者更丑。如李约</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观祈雨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桑条无叶土生烟，箫管迎龙水庙前。朱门几处看歌舞，犹恐春阴咽管弦。”这首诗在写作技巧上运用了对比手法。前两句写农民因春旱而祈雨的看似热闹的场面，实则内心忧虑，唯恐天不下雨；后两句写朱门歌舞的热闹情景，在嬉笑中“犹恐春阴”使管弦受潮而影响其享乐的闲愁。大旱之日两种不同的生活场面、不同的思想感情对比鲜明，反差强烈，具有震撼力。</a:t>
            </a:r>
          </a:p>
        </p:txBody>
      </p:sp>
    </p:spTree>
    <p:extLst>
      <p:ext uri="{BB962C8B-B14F-4D97-AF65-F5344CB8AC3E}">
        <p14:creationId xmlns:p14="http://schemas.microsoft.com/office/powerpoint/2010/main" xmlns="" val="134038928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1975975" y="2916734"/>
            <a:ext cx="19894449" cy="5693866"/>
          </a:xfrm>
          <a:prstGeom prst="rect">
            <a:avLst/>
          </a:prstGeom>
          <a:noFill/>
        </p:spPr>
        <p:txBody>
          <a:bodyPr wrap="square" rtlCol="0">
            <a:spAutoFit/>
          </a:bodyPr>
          <a:lstStyle/>
          <a:p>
            <a:pPr algn="just">
              <a:lnSpc>
                <a:spcPct val="130000"/>
              </a:lnSpc>
              <a:spcAft>
                <a:spcPts val="0"/>
              </a:spcAft>
            </a:pPr>
            <a:r>
              <a:rPr lang="en-US" altLang="zh-CN" sz="4000" b="1"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b="1"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9.  </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阅读</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下面这首宋词，回答问题。</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惜琼花</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张　先</a:t>
            </a:r>
          </a:p>
          <a:p>
            <a:pPr algn="ctr">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汀    白</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，苕水碧。每逢花驻乐，随处欢席。别时携手看春色。萤火而今，飞破秋夕。　　汴河流，如带窄。任身轻似叶，何计归得？ 断云孤鹜青山极。楼上徘徊，无尽相忆。</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这首词主要是通过什么表现手法来表达怀人思归的情感的？请简要分析。</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(5</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p:txBody>
      </p:sp>
      <p:pic>
        <p:nvPicPr>
          <p:cNvPr id="624642" name="Picture 2" descr="频"/>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096668" y="6301110"/>
            <a:ext cx="432048" cy="462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46012802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par>
                                <p:cTn id="8" presetID="1" presetClass="entr" presetSubtype="0" fill="hold" nodeType="withEffect">
                                  <p:stCondLst>
                                    <p:cond delay="0"/>
                                  </p:stCondLst>
                                  <p:childTnLst>
                                    <p:set>
                                      <p:cBhvr>
                                        <p:cTn id="9" dur="1" fill="hold">
                                          <p:stCondLst>
                                            <p:cond delay="9"/>
                                          </p:stCondLst>
                                        </p:cTn>
                                        <p:tgtEl>
                                          <p:spTgt spid="6246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091555" y="2916735"/>
            <a:ext cx="19835720" cy="843651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98121" y="2934142"/>
            <a:ext cx="19931202" cy="7294305"/>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对比。词人将昔日故乡春光的艳丽和今日异乡秋色的萧索进行对比，又以昔日的纵情宴游、意气风发与今日的独倚高楼、落寞消沉进行对比，将怀人思归之情在节序交替和情事变故中层层演绎出来。</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言之成理即可</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本题考查分析诗歌表达技巧的能力。作答时，应先点明表达技巧，从上下片内容来看，此词主要通过春与秋的对比、昔日的欢乐与今日的落寞的对比表达了怀人思归之情。</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读懂诗歌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汀上花盛开，洁白如雪，苕溪水波青碧。每逢花开即寻芳，随处设席情酣畅。别时携手赏春光。而今已是秋夕，夜晚萤火虫乱飞。汴河水流不息，细长如带。纵然身轻似落叶，仍难归故里。凭栏望，只见飘浮无依的“断云”、离群失所的“孤鹜”以及耸立的青山。凭高临眺之人在楼上久久徘徊，归路迢迢、归期渺茫之感涌上心头</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93535529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1975975" y="2916734"/>
            <a:ext cx="19894449" cy="7216334"/>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象征</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象征是古典诗歌中惯用的表现手法之一，是通过特定的容易引起联想的具体物象，表现某种概念、思想和感情的艺术手法。象征体和本体之间存在着某种相似的特点，可以借助读者的想象和联想把它们联系起来。如于谦</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石灰吟</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千锤万击出深山，烈火焚烧若等闲。粉骨碎身全不怕，要留清白在人间。”这是一首比较浅易直白的托物言志诗，诗人运用了象征手法，表面上是写石灰，实际上石灰只是象征体，目的是写人的志趣情操，其中“清白”二字，不只是对石灰外形特点的吟咏，也是对其神韵、品格的高度概括。这首诗的价值就在于它处处以石灰自喻，象征诗人光明磊落的襟怀和崇高清白的人格，表达自己为国尽忠、不怕牺牲的心愿和坚守高洁情操的决心</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332468647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8094524"/>
          </a:xfrm>
          <a:prstGeom prst="rect">
            <a:avLst/>
          </a:prstGeom>
          <a:noFill/>
        </p:spPr>
        <p:txBody>
          <a:bodyPr wrap="square" rtlCol="0">
            <a:spAutoFit/>
          </a:bodyPr>
          <a:lstStyle/>
          <a:p>
            <a:pPr>
              <a:lnSpc>
                <a:spcPct val="130000"/>
              </a:lnSpc>
            </a:pPr>
            <a:r>
              <a:rPr lang="en-US" altLang="zh-CN" sz="4000" dirty="0" smtClean="0">
                <a:solidFill>
                  <a:schemeClr val="tx1">
                    <a:lumMod val="50000"/>
                    <a:lumOff val="50000"/>
                  </a:schemeClr>
                </a:solidFill>
                <a:latin typeface="微软雅黑" pitchFamily="34" charset="-122"/>
                <a:ea typeface="微软雅黑" pitchFamily="34" charset="-122"/>
              </a:rPr>
              <a:t>4</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分拆。本是一个完整的词语，诗人在使用它时，却因格律的需要而将其分拆开来，这也是古诗中一种常见的现象。这类词语多为由一个修饰、限制性词语与一个中心词组成的偏正式的词语。例如，一领锦袍绣上了兽形图案，就叫“兽锦袍”，但在杜甫</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寄李十二白二十韵</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笔下，“兽锦”与“袍”被拆开了：龙舟移棹晚，兽锦夺袍新。诗的下句按理应作“夺新兽锦袍”，但为了与上句“龙舟移棹”构成对偶，也为了符合声律的要求，就把“夺兽锦袍”写成“兽锦夺袍”了。</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5. </a:t>
            </a:r>
            <a:r>
              <a:rPr lang="zh-CN" altLang="en-US" sz="4000" dirty="0">
                <a:solidFill>
                  <a:schemeClr val="tx1">
                    <a:lumMod val="50000"/>
                    <a:lumOff val="50000"/>
                  </a:schemeClr>
                </a:solidFill>
                <a:latin typeface="微软雅黑" pitchFamily="34" charset="-122"/>
                <a:ea typeface="微软雅黑" pitchFamily="34" charset="-122"/>
              </a:rPr>
              <a:t>互文见义。由于诗句字数的限制，格律的约束或艺术表达的需要，诗人常常把一个完整的意思，有意地拆开，分别放在两句中或本句中，在解释时必须前后结合，才能理解语意。这种现象称为互文见义，有人也称之为连句。互文见义最常见的形式有本句互见和对句互见两种。所谓本句互见，指同一句中前后两个词语在意义上互见</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94788579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1975975" y="2916734"/>
            <a:ext cx="19894449" cy="8094524"/>
          </a:xfrm>
          <a:prstGeom prst="rect">
            <a:avLst/>
          </a:prstGeom>
          <a:noFill/>
        </p:spPr>
        <p:txBody>
          <a:bodyPr wrap="square" rtlCol="0">
            <a:spAutoFit/>
          </a:bodyPr>
          <a:lstStyle/>
          <a:p>
            <a:pPr algn="just">
              <a:lnSpc>
                <a:spcPct val="130000"/>
              </a:lnSpc>
              <a:spcAft>
                <a:spcPts val="0"/>
              </a:spcAft>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10. </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阅读</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下面这首宋诗，完成题目。</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和李上舍冬日书事</a:t>
            </a:r>
            <a:r>
              <a:rPr lang="en-US" altLang="zh-CN" sz="4000" kern="100" baseline="300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baseline="300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注</a:t>
            </a:r>
            <a:r>
              <a:rPr lang="en-US" altLang="zh-CN" sz="4000" kern="100" baseline="300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韩　驹</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北风吹日昼多阴，日暮拥阶黄叶深。</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倦鹊绕枝翻冻影，飞鸿摩月堕孤音。</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推愁不去如相觅，与老无期稍见侵。</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顾藉微官少年事，病来那复一分心？</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据吴曾</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能改斋漫录</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记载，这首诗是作者因获罪被贬为分宁县令时所作。</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分析本诗所使用的两种突出的艺术手法并概括抒情主人公的形象。</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(6</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p:txBody>
      </p:sp>
    </p:spTree>
    <p:extLst>
      <p:ext uri="{BB962C8B-B14F-4D97-AF65-F5344CB8AC3E}">
        <p14:creationId xmlns:p14="http://schemas.microsoft.com/office/powerpoint/2010/main" xmlns="" val="176129672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091555" y="2916735"/>
            <a:ext cx="19835720" cy="843651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98121" y="2934142"/>
            <a:ext cx="19931202" cy="8734699"/>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象征：颔联中的“倦鹊”“飞鸿”是贬谪中的诗人孤孑无依的身世的象征。②拟人：颈联写诗人主观上想排遣愁绪，但“愁”却像是故意来寻找自己，硬是摆脱不掉。自己跟“老”并没有订立期约，而“老”却渐渐地来临了。颈联将“愁”与“老”拟人化，使直接抒情带有生动的形象性。这首诗抒写了一个在阴冷凄寒的冬日愁病交加的困顿失意的被贬官员的形象。</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此题考查对表现手法的掌握情况，同时考查鉴赏诗歌中的形象。回答时要先答手法，然后结合诗句做适当分析；回答形象时要注意抓住抒情主人公的具体特点。</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读懂诗歌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北风劲吹，日色昏黄，白昼也显得阴晦无光。到了日暮时分，北风刮落的黄叶，已经深深地堆积起来，拥满了阶前。冬夜觅枝的乌鹊困惫，却无法摆脱无枝可依、翻飞绕枝的孤凄处境。飞鸿高翔，掠过清冷的月亮，发出一声哀鸣。想要排遣愁绪，但愁却像故意来寻找自己，硬是摆脱不掉。自己跟老并没有订立期约，而老却渐渐地来临了。眷念微官是少年时的情事，如今老病交加，怎能再为此挂心呢</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176932873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2023200" y="2916734"/>
            <a:ext cx="19847224" cy="3215239"/>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4.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渲染</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渲染原是国画中用水墨或淡色涂抹画面以加强艺术效果的一种技法，后成为文学创作的一种表现手法，即对环境、景物等做多方面的正面描写，以突出形象，营造意境，表现人物的思想性格，增强艺术感染力</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162279709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2023200" y="2916734"/>
            <a:ext cx="20083580" cy="5693866"/>
          </a:xfrm>
          <a:prstGeom prst="rect">
            <a:avLst/>
          </a:prstGeom>
          <a:noFill/>
        </p:spPr>
        <p:txBody>
          <a:bodyPr wrap="square" rtlCol="0">
            <a:spAutoFit/>
          </a:bodyPr>
          <a:lstStyle/>
          <a:p>
            <a:pPr algn="just">
              <a:lnSpc>
                <a:spcPct val="130000"/>
              </a:lnSpc>
              <a:spcAft>
                <a:spcPts val="0"/>
              </a:spcAft>
            </a:pPr>
            <a:r>
              <a:rPr lang="en-US" altLang="zh-CN" sz="4000" b="1"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11. </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阅读下面的宋词，完成题目。</a:t>
            </a:r>
          </a:p>
          <a:p>
            <a:pPr algn="ctr">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青玉案</a:t>
            </a:r>
          </a:p>
          <a:p>
            <a:pPr algn="ctr">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贺</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铸</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凌波不过横塘路，但目送、芳尘去。锦瑟华年谁与度？月桥花院，琐窗朱户，只有春知处。　　</a:t>
            </a:r>
            <a:endPar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飞云</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冉冉蘅皋暮，彩笔新题断肠句。若问闲情都几许？一川烟草，满城风絮，梅子黄时雨！</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“一川烟草，满城风絮，梅子黄时雨！”三句，运用了什么手法？请简要赏析。</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(5</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p:txBody>
      </p:sp>
    </p:spTree>
    <p:extLst>
      <p:ext uri="{BB962C8B-B14F-4D97-AF65-F5344CB8AC3E}">
        <p14:creationId xmlns:p14="http://schemas.microsoft.com/office/powerpoint/2010/main" xmlns="" val="198503347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091555" y="2916735"/>
            <a:ext cx="19835720" cy="843651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98121" y="2934142"/>
            <a:ext cx="19931202" cy="6574107"/>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渲染。词人紧扣季节，用满地的青草、满城的柳絮、满天的梅雨来渲染这闲愁之浓、之深。用博喻的修辞手法将无形变有形，将抽象变形象，变不可捉摸为有形有质，显示了高超的艺术表现力。</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上阕是说美人的身影款款，没有来到横塘，作者只有遥遥地目送她的倩影渐行渐远。基于这种可望而不可即的遗憾，作者展开丰富的想象，推测那位佳人是怎样生活的。下阕则承上阕词意，遥想美人独处幽闺的怅惘情怀。词人伫立良久，直到暮色四合，笼罩了周围的景物，才惊回现实。不由得悲从中来，提笔写下柔肠寸断的词句。结尾的“闲愁”，正因为“闲”，所以才漫无目的、漫无边际、缥缥缈缈、捉摸不定，却又无处不在、无时不有。这种若有若无、似真还幻的形象，只有那“一川烟草，满城风絮，梅子黄时雨！”可以比拟</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86251970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091555" y="2916735"/>
            <a:ext cx="19835720" cy="843651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98121" y="2934142"/>
            <a:ext cx="19931202" cy="3693319"/>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读懂诗歌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美人轻移莲步没有来到横塘，我只有用目光相送，她像芳尘一样飘去。正值青春年华，可什么人能与她一起欢度？是如月的小桥，是种满鲜花的院子，是雕饰的窗，还是紧闭的朱户？只有春天才会知道她的居处。飘飞的云彩舒卷自如，芳草岸旁的日色将暮，挥起笔刚刚写下断肠的词句。若问闲情愁绪有几许？好像一江的烟草，满城随风飘落的花絮，梅子刚刚黄熟时的雨</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207505702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2023200" y="2916734"/>
            <a:ext cx="19847224" cy="1692771"/>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5.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烘托</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与渲染不同，烘托多从侧面着意描写，作为陪衬，使要突出的事物更加鲜明</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374897764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2023200" y="2916734"/>
            <a:ext cx="19847224" cy="9694962"/>
          </a:xfrm>
          <a:prstGeom prst="rect">
            <a:avLst/>
          </a:prstGeom>
          <a:noFill/>
        </p:spPr>
        <p:txBody>
          <a:bodyPr wrap="square" rtlCol="0">
            <a:spAutoFit/>
          </a:bodyPr>
          <a:lstStyle/>
          <a:p>
            <a:pPr algn="just">
              <a:lnSpc>
                <a:spcPct val="130000"/>
              </a:lnSpc>
              <a:spcAft>
                <a:spcPts val="0"/>
              </a:spcAft>
            </a:pP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12</a:t>
            </a:r>
            <a:r>
              <a:rPr lang="en-US" altLang="zh-CN" sz="4000" kern="100" dirty="0">
                <a:solidFill>
                  <a:srgbClr val="EF8340"/>
                </a:solidFill>
                <a:latin typeface="微软雅黑" pitchFamily="34" charset="-122"/>
                <a:ea typeface="微软雅黑" pitchFamily="34" charset="-122"/>
                <a:cs typeface="Courier New" panose="02070309020205020404" pitchFamily="49" charset="0"/>
              </a:rPr>
              <a:t>.</a:t>
            </a: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阅读下面两首唐诗，按要求作答。</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峡口送友人</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司空曙</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峡口花飞欲尽春，天涯去住泪沾巾。</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来时万里同为客，今日翻成送故人。</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送蜀客</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雍　陶</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剑南风景腊前春，山鸟江花得雨新。</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莫怪送君行较远，自缘身是忆归人。</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有人认为</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峡口送友人</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一诗采用了正面烘托的手法，</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送蜀客</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一诗采用了反面衬托的手法，你是否同意？请说明理由。</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(6</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p:txBody>
      </p:sp>
    </p:spTree>
    <p:extLst>
      <p:ext uri="{BB962C8B-B14F-4D97-AF65-F5344CB8AC3E}">
        <p14:creationId xmlns:p14="http://schemas.microsoft.com/office/powerpoint/2010/main" xmlns="" val="23649596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091555" y="2916735"/>
            <a:ext cx="19835720" cy="843651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98121" y="2934142"/>
            <a:ext cx="19931202" cy="8664488"/>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同意。第一首用伤春之景正面烘托离别之情；第二首用早春清新之景反衬离别之情，以乐景写哀情。</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不同意。第一首用伤春之景正面烘托离别之情；第二首也是正面烘托，用早春清新之景烘托诗人分享友人归乡的喜悦之情</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要说明理由，首先要掌握烘托手法的基本知识。第一首以伤春之景来写离别之情，以哀景写哀情，是正面烘托；第二首，如何理解诗人所抒发的情感是回答同意与不同意的关键，如果理解为抒发的是离别之情，就是以乐景写哀情，手法是反衬；如果理解为是分享友人归乡的喜悦之情，就是以乐景写乐情，手法就是正面烘托。</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读懂诗歌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峡口送友人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：峡口的花随风飘落，春天快要过去了，想到彼此将要分别，泪水沾湿了巾帕。来的时候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我们</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是同路的旅伴，今天我这个“客人”倒变成主人来送别自己的朋友了。</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送蜀客</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：剑南现在正值腊月，但已春意盎然，山鸟、江花在春雨中焕然一新。不要为自己的行程更远而难过，其实我和你一样，都是在外的游子</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179681885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2023200" y="2916734"/>
            <a:ext cx="19847224" cy="7294305"/>
          </a:xfrm>
          <a:prstGeom prst="rect">
            <a:avLst/>
          </a:prstGeom>
          <a:noFill/>
        </p:spPr>
        <p:txBody>
          <a:bodyPr wrap="square" rtlCol="0">
            <a:spAutoFit/>
          </a:bodyPr>
          <a:lstStyle/>
          <a:p>
            <a:pPr algn="just">
              <a:lnSpc>
                <a:spcPct val="130000"/>
              </a:lnSpc>
              <a:spcAft>
                <a:spcPts val="0"/>
              </a:spcAft>
            </a:pP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6</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比兴</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“比”，不是单纯的比喻，包括的面较宽，这就如朱熹所说的“以彼物比此物也”。如</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诗经</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氓</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中“桑之未落，其叶沃若”比喻女子年轻貌美之时；“于嗟鸠兮，无食桑葚！”，据说斑鸠吃了桑葚会醉，这两句话用比喻的修辞劝诫女子不要沉溺在爱情里；“桑之落矣，其黄而陨”则比喻女子容颜变老。“兴”就是托物寓情，是寄托，是联想，其作用是使语言含蓄、蕴藉，是言有尽而意无穷。有些情感如果直言表达，容易穷尽。若把情感寄寓在形象之中，让读者不知不觉地从形象中受到感染，会产生韵味无穷的效果。比如，“昔我往矣，杨柳依依。今我来思，雨雪霏霏”</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诗经</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采薇</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，如果舍去景物，不过就是说“去时是春天，回来时是冬天”，还有什么韵味呢</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350437589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5615896"/>
          </a:xfrm>
          <a:prstGeom prst="rect">
            <a:avLst/>
          </a:prstGeom>
          <a:noFill/>
        </p:spPr>
        <p:txBody>
          <a:bodyPr wrap="square" rtlCol="0">
            <a:spAutoFit/>
          </a:bodyPr>
          <a:lstStyle/>
          <a:p>
            <a:pPr>
              <a:lnSpc>
                <a:spcPct val="130000"/>
              </a:lnSpc>
            </a:pPr>
            <a:r>
              <a:rPr lang="zh-CN" altLang="en-US" sz="4000" dirty="0" smtClean="0">
                <a:solidFill>
                  <a:schemeClr val="tx1">
                    <a:lumMod val="50000"/>
                    <a:lumOff val="50000"/>
                  </a:schemeClr>
                </a:solidFill>
                <a:latin typeface="微软雅黑" pitchFamily="34" charset="-122"/>
                <a:ea typeface="微软雅黑" pitchFamily="34" charset="-122"/>
              </a:rPr>
              <a:t>例如</a:t>
            </a:r>
            <a:r>
              <a:rPr lang="zh-CN" altLang="en-US" sz="4000" dirty="0">
                <a:solidFill>
                  <a:schemeClr val="tx1">
                    <a:lumMod val="50000"/>
                    <a:lumOff val="50000"/>
                  </a:schemeClr>
                </a:solidFill>
                <a:latin typeface="微软雅黑" pitchFamily="34" charset="-122"/>
                <a:ea typeface="微软雅黑" pitchFamily="34" charset="-122"/>
              </a:rPr>
              <a:t>：“罗襦宝带为君解，燕歌赵舞为君开。”</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卢照邻</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长安古意</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古人认为，“燕”“赵”多美女，是歌舞之乡，因此，这里的“燕歌赵舞”是指燕赵的歌、燕赵的舞。对句互见就是上下句中某些词语在意义上具有互相补充的作用。例如：“十三能织素，十四学裁衣，十五弹箜篌，十六诵诗书。十七为君妇，心中常苦悲。”</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孔雀东南飞</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诗中罗列数字，交叉表述，应作为互文来看。突出了刘兰芝多才多艺、有教养的优点。在实际运用上，以上几点往往是综合运用的。如“蓑唱牧牛儿，篱窥蒨裙女”，除倒装外，还有省略。因此，我们在解读古诗词时，应从多方面去把握这种语言现象</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267004208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2023200" y="2916734"/>
            <a:ext cx="19847224" cy="3215239"/>
          </a:xfrm>
          <a:prstGeom prst="rect">
            <a:avLst/>
          </a:prstGeom>
          <a:noFill/>
        </p:spPr>
        <p:txBody>
          <a:bodyPr wrap="square" rtlCol="0">
            <a:spAutoFit/>
          </a:bodyPr>
          <a:lstStyle/>
          <a:p>
            <a:pPr algn="just">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比</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兴经常一起用而不分彼此，只要用了比或者兴，就可以说用了比兴手法，不要做单一分析。如</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孔雀东南飞</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开头，“孔雀东南飞，五里一徘徊”，既是“兴”，又是“比”。总之，比兴手法的运用，加强了古代诗歌的生动性和鲜明性，增加了古代诗歌的韵味和形象感染力，使得我国的古代诗歌永远散发着迷人的艺术魅力</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310081455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2023200" y="2916734"/>
            <a:ext cx="19847224" cy="8894743"/>
          </a:xfrm>
          <a:prstGeom prst="rect">
            <a:avLst/>
          </a:prstGeom>
          <a:noFill/>
        </p:spPr>
        <p:txBody>
          <a:bodyPr wrap="square" rtlCol="0">
            <a:spAutoFit/>
          </a:bodyPr>
          <a:lstStyle/>
          <a:p>
            <a:pPr algn="just">
              <a:lnSpc>
                <a:spcPct val="130000"/>
              </a:lnSpc>
              <a:spcAft>
                <a:spcPts val="0"/>
              </a:spcAft>
            </a:pP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13</a:t>
            </a:r>
            <a:r>
              <a:rPr lang="en-US" altLang="zh-CN" sz="4000" kern="100" dirty="0">
                <a:solidFill>
                  <a:srgbClr val="EF8340"/>
                </a:solidFill>
                <a:latin typeface="微软雅黑" pitchFamily="34" charset="-122"/>
                <a:ea typeface="微软雅黑" pitchFamily="34" charset="-122"/>
                <a:cs typeface="Courier New" panose="02070309020205020404" pitchFamily="49" charset="0"/>
              </a:rPr>
              <a:t>.</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 [2014</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湖南</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卷</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阅读</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下面的古诗，完成题目。</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桃　夭</a:t>
            </a:r>
          </a:p>
          <a:p>
            <a:pPr algn="ctr">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诗经</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桃之夭夭，灼灼其华。之子于归①，宜其室家</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桃之夭夭，</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有   ②</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其实。之子于归，宜其家室。</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桃之夭夭，其叶蓁蓁③。之子于归，宜其家人。</a:t>
            </a:r>
          </a:p>
          <a:p>
            <a:pPr>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①</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归：出嫁。</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②     </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err="1">
                <a:solidFill>
                  <a:schemeClr val="tx1">
                    <a:lumMod val="50000"/>
                    <a:lumOff val="50000"/>
                  </a:schemeClr>
                </a:solidFill>
                <a:latin typeface="微软雅黑" pitchFamily="34" charset="-122"/>
                <a:ea typeface="微软雅黑" pitchFamily="34" charset="-122"/>
                <a:cs typeface="Courier New" panose="02070309020205020404" pitchFamily="49" charset="0"/>
              </a:rPr>
              <a:t>fén</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：草木果实繁盛硕大的样子。 ③蓁</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err="1">
                <a:solidFill>
                  <a:schemeClr val="tx1">
                    <a:lumMod val="50000"/>
                    <a:lumOff val="50000"/>
                  </a:schemeClr>
                </a:solidFill>
                <a:latin typeface="微软雅黑" pitchFamily="34" charset="-122"/>
                <a:ea typeface="微软雅黑" pitchFamily="34" charset="-122"/>
                <a:cs typeface="Courier New" panose="02070309020205020404" pitchFamily="49" charset="0"/>
              </a:rPr>
              <a:t>zhēn</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蓁：草木茂盛的样子。</a:t>
            </a:r>
          </a:p>
          <a:p>
            <a:pP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请从比兴手法运用的角度赏析全诗。</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(6</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ctr">
              <a:lnSpc>
                <a:spcPct val="130000"/>
              </a:lnSpc>
              <a:spcAft>
                <a:spcPts val="0"/>
              </a:spcAft>
            </a:pP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pic>
        <p:nvPicPr>
          <p:cNvPr id="625666" name="Picture 2" descr="愤K"/>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9649396" y="7024244"/>
            <a:ext cx="576064" cy="6160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 name="Picture 2" descr="愤K"/>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807266" y="8677374"/>
            <a:ext cx="576064" cy="6160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424514859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625666"/>
                                        </p:tgtEl>
                                        <p:attrNameLst>
                                          <p:attrName>style.visibility</p:attrName>
                                        </p:attrNameLst>
                                      </p:cBhvr>
                                      <p:to>
                                        <p:strVal val="visible"/>
                                      </p:to>
                                    </p:set>
                                    <p:animEffect transition="in" filter="fade">
                                      <p:cBhvr>
                                        <p:cTn id="10" dur="500"/>
                                        <p:tgtEl>
                                          <p:spTgt spid="62566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091555" y="2916735"/>
            <a:ext cx="19835720" cy="843651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98121" y="2934142"/>
            <a:ext cx="19931202" cy="8664488"/>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以“桃之夭夭”起兴，通过铺垫和渲染，热烈而真挚地表达了对新娘的赞美和祝福。以桃设比，通过对桃花、桃实、桃叶的描写，在赞美新娘美丽贤淑的同时，从不同的角度祝福新娘婚后夫妻和睦、子孙繁衍、家族兴旺；联想巧妙，形象鲜明，意趣盎然。</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本题考查从艺术手法的角度赏析全诗。对</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桃夭</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中比兴手法的辨认不难，每一节前两句均为比兴；但此题缺乏背景交代，赏析难点在于对思想感情的把握，依据“归”的意义可知，</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桃夭</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写的是婚恋嫁娶。全诗以桃来比新娘，喻指新娘的美丽贤淑；第一节写桃花盛开，喻指夫妻婚姻和睦；第二节写桃树结果，喻指夫妻生儿育女，子孙繁衍；第三节写桃叶茂盛，喻指家族兴旺。题目要求从比兴手法的角度赏析，必须关注比兴手法的作用，如联想巧妙，形象鲜明等。</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读懂诗歌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三月的桃树茂盛美如画，枝头上绽开粉红的花。这位姑娘要出嫁，祝福你建立一个和美的家！五月的桃树茂盛美如画，枝头上的桃子繁盛又硕大。这位姑娘要出嫁，祝福你建立一个幸福的家！七月的桃树茂盛美如画，浓密的叶子闪闪发光华。这位姑娘要出嫁，祝福你全家和睦美无涯！</a:t>
            </a:r>
          </a:p>
        </p:txBody>
      </p:sp>
    </p:spTree>
    <p:extLst>
      <p:ext uri="{BB962C8B-B14F-4D97-AF65-F5344CB8AC3E}">
        <p14:creationId xmlns:p14="http://schemas.microsoft.com/office/powerpoint/2010/main" xmlns="" val="60670247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2023200" y="2916734"/>
            <a:ext cx="19847224" cy="5615896"/>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7.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虚实结合</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虚”是指直觉中看不见摸不着，却又能从字里行间体味出那些虚象和空灵的境界，它包括梦幻之境、已逝之境、未来之境；“实”是指客观世界中的实象、实事、实境。虚实相生，人们常以此描述虚实之间的关系。如李煜</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虞美人</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中“雕栏玉砌应犹在，只是朱颜改”，“雕栏玉砌”是回忆中的景物。姜夔</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扬州慢</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中的虚景是“春风十里”，实景是“尽荠麦青青”，通过描写昔盛更显出今衰。</a:t>
            </a:r>
          </a:p>
          <a:p>
            <a:pPr algn="just">
              <a:lnSpc>
                <a:spcPct val="130000"/>
              </a:lnSpc>
              <a:spcAft>
                <a:spcPts val="0"/>
              </a:spcAft>
            </a:pP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30274528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2023200" y="2916734"/>
            <a:ext cx="19847224" cy="8094524"/>
          </a:xfrm>
          <a:prstGeom prst="rect">
            <a:avLst/>
          </a:prstGeom>
          <a:noFill/>
        </p:spPr>
        <p:txBody>
          <a:bodyPr wrap="square" rtlCol="0">
            <a:spAutoFit/>
          </a:bodyPr>
          <a:lstStyle/>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14. </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阅读下面这首宋词，完成题目。</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石州慢</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张元幹</a:t>
            </a:r>
          </a:p>
          <a:p>
            <a:pP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寒水依痕，春意渐回，沙际烟阔。溪梅晴照生香，冷蕊数枝争发。天涯旧恨，试看几许消魂？长亭门外山重叠。不尽眼中青，是愁来时节。　　情切。画楼深闭，想见东风，暗消肌雪。孤负枕前云雨，尊前花月。心期切处，更有多少凄凉，殷勤留与归时说。到得再相逢，恰经年离别。</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请从虚实关系的角度对下阕进行赏析。</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(6</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________________________________________________________________________</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________________________________________________________________________</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156599046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091555" y="2916735"/>
            <a:ext cx="19835720" cy="843651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98121" y="2934142"/>
            <a:ext cx="19931202" cy="4413516"/>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下阕虚实相生，以虚衬实，抒写自己的相思之苦。“画楼深闭”这三句是想象，虚景实写，设想闺人独居深楼，日夜思念丈夫，久盼不归，身体渐渐消瘦。“心期切处”三句是写实，写自己的无限凄凉、孤独，留着回家时向对方倾诉，与“画楼深闭”三句写家人的别恨形成对照。最后两句也是虚写，设想未来重逢，但重逢之喜犹似不能抵消离别之憾。</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回答本题首先要明确下阕的虚实是什么样的关系，然后再具体回答词人是怎样表现这种关系的</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248768974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091555" y="2916735"/>
            <a:ext cx="19835720" cy="843651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98121" y="2934142"/>
            <a:ext cx="19931202" cy="7294305"/>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读懂诗歌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冬日江水渐渐退去，江岸留下江水的痕迹。春色渐回原野，烟雾笼罩着迷茫开阔的沙洲。晴日里阳光普照，溪畔的梅花开得正旺，散发出一阵阵幽香。冷蕊梅花数枝形成一丛，丛丛簇拥争相竞放。漂泊天涯的羁客，尝尽世间离愁旧恨，试问天下有多少凄凉惆怅，令人心神憔悴、备受煎熬？长亭门外群山重叠。望不尽眼中的春色，恰是触景生情的犯愁时节。</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虽然离别远行，但绵绵情意却割舍不断。她身居门户紧闭的深宅，因日夜思念丈夫，久盼不归，她白雪般的肌骨暗自消减。我一步三叹，辜负了她多少枕前恩爱？又辜负了多少花前月下之情？我归心似箭，憧憬着美妙的那一刻，越是情深意长，凄凉就越发浸入心底，还是把所有的深情，留着归去后倾情向你诉说。想来可怜，得到重逢的机会，已经是分别多年了，短暂的欢爱，怎能补偿我魂断他乡的无尽想念？</a:t>
            </a:r>
          </a:p>
        </p:txBody>
      </p:sp>
    </p:spTree>
    <p:extLst>
      <p:ext uri="{BB962C8B-B14F-4D97-AF65-F5344CB8AC3E}">
        <p14:creationId xmlns:p14="http://schemas.microsoft.com/office/powerpoint/2010/main" xmlns="" val="119680072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800000" cy="9694962"/>
          </a:xfrm>
          <a:prstGeom prst="rect">
            <a:avLst/>
          </a:prstGeom>
          <a:noFill/>
        </p:spPr>
        <p:txBody>
          <a:bodyPr wrap="square" rtlCol="0">
            <a:spAutoFit/>
          </a:bodyPr>
          <a:lstStyle/>
          <a:p>
            <a:pPr algn="ctr">
              <a:lnSpc>
                <a:spcPct val="130000"/>
              </a:lnSpc>
            </a:pPr>
            <a:r>
              <a:rPr lang="en-US" altLang="zh-CN" sz="4000" b="1" dirty="0" smtClean="0">
                <a:solidFill>
                  <a:schemeClr val="tx1">
                    <a:lumMod val="50000"/>
                    <a:lumOff val="50000"/>
                  </a:schemeClr>
                </a:solidFill>
                <a:latin typeface="微软雅黑" pitchFamily="34" charset="-122"/>
                <a:ea typeface="微软雅黑" pitchFamily="34" charset="-122"/>
              </a:rPr>
              <a:t>【</a:t>
            </a:r>
            <a:r>
              <a:rPr lang="zh-CN" altLang="en-US" sz="4000" b="1" dirty="0" smtClean="0">
                <a:solidFill>
                  <a:schemeClr val="tx1">
                    <a:lumMod val="50000"/>
                    <a:lumOff val="50000"/>
                  </a:schemeClr>
                </a:solidFill>
                <a:latin typeface="微软雅黑" pitchFamily="34" charset="-122"/>
                <a:ea typeface="微软雅黑" pitchFamily="34" charset="-122"/>
              </a:rPr>
              <a:t>类题指津</a:t>
            </a:r>
            <a:r>
              <a:rPr lang="en-US" altLang="zh-CN" sz="4000" b="1" dirty="0" smtClean="0">
                <a:solidFill>
                  <a:schemeClr val="tx1">
                    <a:lumMod val="50000"/>
                    <a:lumOff val="50000"/>
                  </a:schemeClr>
                </a:solidFill>
                <a:latin typeface="微软雅黑" pitchFamily="34" charset="-122"/>
                <a:ea typeface="微软雅黑" pitchFamily="34" charset="-122"/>
              </a:rPr>
              <a:t>】</a:t>
            </a:r>
            <a:endParaRPr lang="zh-CN" altLang="en-US" sz="4000" b="1" dirty="0">
              <a:solidFill>
                <a:schemeClr val="tx1">
                  <a:lumMod val="50000"/>
                  <a:lumOff val="50000"/>
                </a:schemeClr>
              </a:solidFill>
              <a:latin typeface="微软雅黑" pitchFamily="34" charset="-122"/>
              <a:ea typeface="微软雅黑" pitchFamily="34" charset="-122"/>
            </a:endParaRP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设问方式</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 </a:t>
            </a:r>
            <a:r>
              <a:rPr lang="zh-CN" altLang="en-US" sz="4000" dirty="0">
                <a:solidFill>
                  <a:schemeClr val="tx1">
                    <a:lumMod val="50000"/>
                    <a:lumOff val="50000"/>
                  </a:schemeClr>
                </a:solidFill>
                <a:latin typeface="微软雅黑" pitchFamily="34" charset="-122"/>
                <a:ea typeface="微软雅黑" pitchFamily="34" charset="-122"/>
              </a:rPr>
              <a:t>这首诗</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词</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使用了什么表现手法？请简要分析。</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 </a:t>
            </a:r>
            <a:r>
              <a:rPr lang="zh-CN" altLang="en-US" sz="4000" dirty="0">
                <a:solidFill>
                  <a:schemeClr val="tx1">
                    <a:lumMod val="50000"/>
                    <a:lumOff val="50000"/>
                  </a:schemeClr>
                </a:solidFill>
                <a:latin typeface="微软雅黑" pitchFamily="34" charset="-122"/>
                <a:ea typeface="微软雅黑" pitchFamily="34" charset="-122"/>
              </a:rPr>
              <a:t>试分析“</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诗句运用的表现手法。</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3. </a:t>
            </a:r>
            <a:r>
              <a:rPr lang="zh-CN" altLang="en-US" sz="4000" dirty="0">
                <a:solidFill>
                  <a:schemeClr val="tx1">
                    <a:lumMod val="50000"/>
                    <a:lumOff val="50000"/>
                  </a:schemeClr>
                </a:solidFill>
                <a:latin typeface="微软雅黑" pitchFamily="34" charset="-122"/>
                <a:ea typeface="微软雅黑" pitchFamily="34" charset="-122"/>
              </a:rPr>
              <a:t>请你从</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表现手法的角度对“</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诗句进行赏析。</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4. </a:t>
            </a:r>
            <a:r>
              <a:rPr lang="zh-CN" altLang="en-US" sz="4000" dirty="0">
                <a:solidFill>
                  <a:schemeClr val="tx1">
                    <a:lumMod val="50000"/>
                    <a:lumOff val="50000"/>
                  </a:schemeClr>
                </a:solidFill>
                <a:latin typeface="微软雅黑" pitchFamily="34" charset="-122"/>
                <a:ea typeface="微软雅黑" pitchFamily="34" charset="-122"/>
              </a:rPr>
              <a:t>试分析本诗使用的表现手法。</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5. </a:t>
            </a:r>
            <a:r>
              <a:rPr lang="zh-CN" altLang="en-US" sz="4000" dirty="0">
                <a:solidFill>
                  <a:schemeClr val="tx1">
                    <a:lumMod val="50000"/>
                    <a:lumOff val="50000"/>
                  </a:schemeClr>
                </a:solidFill>
                <a:latin typeface="微软雅黑" pitchFamily="34" charset="-122"/>
                <a:ea typeface="微软雅黑" pitchFamily="34" charset="-122"/>
              </a:rPr>
              <a:t>这首诗是通过什么方法来表现诗人的情感的？</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答题步骤</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 </a:t>
            </a:r>
            <a:r>
              <a:rPr lang="zh-CN" altLang="en-US" sz="4000" dirty="0">
                <a:solidFill>
                  <a:schemeClr val="tx1">
                    <a:lumMod val="50000"/>
                    <a:lumOff val="50000"/>
                  </a:schemeClr>
                </a:solidFill>
                <a:latin typeface="微软雅黑" pitchFamily="34" charset="-122"/>
                <a:ea typeface="微软雅黑" pitchFamily="34" charset="-122"/>
              </a:rPr>
              <a:t>审清题干要求，确定答题步骤。</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 </a:t>
            </a:r>
            <a:r>
              <a:rPr lang="zh-CN" altLang="en-US" sz="4000" dirty="0">
                <a:solidFill>
                  <a:schemeClr val="tx1">
                    <a:lumMod val="50000"/>
                    <a:lumOff val="50000"/>
                  </a:schemeClr>
                </a:solidFill>
                <a:latin typeface="微软雅黑" pitchFamily="34" charset="-122"/>
                <a:ea typeface="微软雅黑" pitchFamily="34" charset="-122"/>
              </a:rPr>
              <a:t>指出手法。</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步骤</a:t>
            </a:r>
            <a:r>
              <a:rPr lang="en-US" altLang="zh-CN" sz="4000" dirty="0">
                <a:solidFill>
                  <a:schemeClr val="tx1">
                    <a:lumMod val="50000"/>
                    <a:lumOff val="50000"/>
                  </a:schemeClr>
                </a:solidFill>
                <a:latin typeface="微软雅黑" pitchFamily="34" charset="-122"/>
                <a:ea typeface="微软雅黑" pitchFamily="34" charset="-122"/>
              </a:rPr>
              <a:t>1)</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3. </a:t>
            </a:r>
            <a:r>
              <a:rPr lang="zh-CN" altLang="en-US" sz="4000" dirty="0">
                <a:solidFill>
                  <a:schemeClr val="tx1">
                    <a:lumMod val="50000"/>
                    <a:lumOff val="50000"/>
                  </a:schemeClr>
                </a:solidFill>
                <a:latin typeface="微软雅黑" pitchFamily="34" charset="-122"/>
                <a:ea typeface="微软雅黑" pitchFamily="34" charset="-122"/>
              </a:rPr>
              <a:t>结合诗句具体分析怎样运用的这种手法。</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步骤</a:t>
            </a:r>
            <a:r>
              <a:rPr lang="en-US" altLang="zh-CN" sz="4000" dirty="0">
                <a:solidFill>
                  <a:schemeClr val="tx1">
                    <a:lumMod val="50000"/>
                    <a:lumOff val="50000"/>
                  </a:schemeClr>
                </a:solidFill>
                <a:latin typeface="微软雅黑" pitchFamily="34" charset="-122"/>
                <a:ea typeface="微软雅黑" pitchFamily="34" charset="-122"/>
              </a:rPr>
              <a:t>2)</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4. </a:t>
            </a:r>
            <a:r>
              <a:rPr lang="zh-CN" altLang="en-US" sz="4000" dirty="0">
                <a:solidFill>
                  <a:schemeClr val="tx1">
                    <a:lumMod val="50000"/>
                    <a:lumOff val="50000"/>
                  </a:schemeClr>
                </a:solidFill>
                <a:latin typeface="微软雅黑" pitchFamily="34" charset="-122"/>
                <a:ea typeface="微软雅黑" pitchFamily="34" charset="-122"/>
              </a:rPr>
              <a:t>写出用这个手法有什么好处、作用，抒发了作者什么样的感情。</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步骤</a:t>
            </a:r>
            <a:r>
              <a:rPr lang="en-US" altLang="zh-CN" sz="4000" dirty="0">
                <a:solidFill>
                  <a:schemeClr val="tx1">
                    <a:lumMod val="50000"/>
                    <a:lumOff val="50000"/>
                  </a:schemeClr>
                </a:solidFill>
                <a:latin typeface="微软雅黑" pitchFamily="34" charset="-122"/>
                <a:ea typeface="微软雅黑" pitchFamily="34" charset="-122"/>
              </a:rPr>
              <a:t>3)</a:t>
            </a:r>
          </a:p>
        </p:txBody>
      </p:sp>
    </p:spTree>
    <p:extLst>
      <p:ext uri="{BB962C8B-B14F-4D97-AF65-F5344CB8AC3E}">
        <p14:creationId xmlns:p14="http://schemas.microsoft.com/office/powerpoint/2010/main" xmlns="" val="189474461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2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800000" cy="8094524"/>
          </a:xfrm>
          <a:prstGeom prst="rect">
            <a:avLst/>
          </a:prstGeom>
          <a:noFill/>
        </p:spPr>
        <p:txBody>
          <a:bodyPr wrap="square" rtlCol="0">
            <a:spAutoFit/>
          </a:bodyPr>
          <a:lstStyle/>
          <a:p>
            <a:pPr>
              <a:lnSpc>
                <a:spcPct val="130000"/>
              </a:lnSpc>
            </a:pPr>
            <a:r>
              <a:rPr lang="zh-CN" altLang="en-US" sz="4000" dirty="0" smtClean="0">
                <a:solidFill>
                  <a:srgbClr val="EF8340"/>
                </a:solidFill>
                <a:latin typeface="微软雅黑" pitchFamily="34" charset="-122"/>
                <a:ea typeface="微软雅黑" pitchFamily="34" charset="-122"/>
              </a:rPr>
              <a:t>例</a:t>
            </a:r>
            <a:r>
              <a:rPr lang="en-US" altLang="zh-CN" sz="4000" dirty="0" smtClean="0">
                <a:solidFill>
                  <a:srgbClr val="EF8340"/>
                </a:solidFill>
                <a:latin typeface="微软雅黑" pitchFamily="34" charset="-122"/>
                <a:ea typeface="微软雅黑" pitchFamily="34" charset="-122"/>
              </a:rPr>
              <a:t>2  </a:t>
            </a:r>
            <a:r>
              <a:rPr lang="en-US" altLang="zh-CN" sz="4000" dirty="0" smtClean="0">
                <a:solidFill>
                  <a:schemeClr val="tx1">
                    <a:lumMod val="50000"/>
                    <a:lumOff val="50000"/>
                  </a:schemeClr>
                </a:solidFill>
                <a:latin typeface="微软雅黑" pitchFamily="34" charset="-122"/>
                <a:ea typeface="微软雅黑" pitchFamily="34" charset="-122"/>
              </a:rPr>
              <a:t> </a:t>
            </a:r>
            <a:r>
              <a:rPr lang="zh-CN" altLang="en-US" sz="4000" dirty="0" smtClean="0">
                <a:solidFill>
                  <a:schemeClr val="tx1">
                    <a:lumMod val="50000"/>
                    <a:lumOff val="50000"/>
                  </a:schemeClr>
                </a:solidFill>
                <a:latin typeface="微软雅黑" pitchFamily="34" charset="-122"/>
                <a:ea typeface="微软雅黑" pitchFamily="34" charset="-122"/>
              </a:rPr>
              <a:t>阅读</a:t>
            </a:r>
            <a:r>
              <a:rPr lang="zh-CN" altLang="en-US" sz="4000" dirty="0">
                <a:solidFill>
                  <a:schemeClr val="tx1">
                    <a:lumMod val="50000"/>
                    <a:lumOff val="50000"/>
                  </a:schemeClr>
                </a:solidFill>
                <a:latin typeface="微软雅黑" pitchFamily="34" charset="-122"/>
                <a:ea typeface="微软雅黑" pitchFamily="34" charset="-122"/>
              </a:rPr>
              <a:t>下面这首宋诗，然后回答问题。</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寄</a:t>
            </a:r>
            <a:r>
              <a:rPr lang="zh-CN" altLang="en-US" sz="4000" dirty="0" smtClean="0">
                <a:solidFill>
                  <a:schemeClr val="tx1">
                    <a:lumMod val="50000"/>
                    <a:lumOff val="50000"/>
                  </a:schemeClr>
                </a:solidFill>
                <a:latin typeface="微软雅黑" pitchFamily="34" charset="-122"/>
                <a:ea typeface="微软雅黑" pitchFamily="34" charset="-122"/>
              </a:rPr>
              <a:t>黄    复</a:t>
            </a:r>
            <a:r>
              <a:rPr lang="zh-CN" altLang="en-US" sz="4000" dirty="0">
                <a:solidFill>
                  <a:schemeClr val="tx1">
                    <a:lumMod val="50000"/>
                    <a:lumOff val="50000"/>
                  </a:schemeClr>
                </a:solidFill>
                <a:latin typeface="微软雅黑" pitchFamily="34" charset="-122"/>
                <a:ea typeface="微软雅黑" pitchFamily="34" charset="-122"/>
              </a:rPr>
              <a:t>①</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黄庭坚</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我居北海君南海，寄雁传书谢不能。</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桃李春风一杯酒，江湖夜雨十年灯。</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持家但有四立壁，治病不蕲三折肱②。</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想见读书头已白，隔溪猿哭瘴溪藤。</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注</a:t>
            </a:r>
            <a:r>
              <a:rPr lang="en-US" altLang="zh-CN" sz="4000" dirty="0">
                <a:solidFill>
                  <a:schemeClr val="tx1">
                    <a:lumMod val="50000"/>
                    <a:lumOff val="50000"/>
                  </a:schemeClr>
                </a:solidFill>
                <a:latin typeface="微软雅黑" pitchFamily="34" charset="-122"/>
                <a:ea typeface="微软雅黑" pitchFamily="34" charset="-122"/>
              </a:rPr>
              <a:t>] ①</a:t>
            </a:r>
            <a:r>
              <a:rPr lang="zh-CN" altLang="en-US" sz="4000" dirty="0">
                <a:solidFill>
                  <a:schemeClr val="tx1">
                    <a:lumMod val="50000"/>
                    <a:lumOff val="50000"/>
                  </a:schemeClr>
                </a:solidFill>
                <a:latin typeface="微软雅黑" pitchFamily="34" charset="-122"/>
                <a:ea typeface="微软雅黑" pitchFamily="34" charset="-122"/>
              </a:rPr>
              <a:t>黄幾复：与黄庭坚少年交游，当时在南方做官。②治病不蕲三折肱：蕲，通“祈”，求。此句称赞黄幾复有治国救民的才干，有政绩。</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这首诗的颔联主要运用了什么表现手法？请简要分析</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pic>
        <p:nvPicPr>
          <p:cNvPr id="626690" name="Picture 2" descr="几"/>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1673391" y="3924846"/>
            <a:ext cx="499617" cy="46717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5508956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26690"/>
                                        </p:tgtEl>
                                        <p:attrNameLst>
                                          <p:attrName>style.visibility</p:attrName>
                                        </p:attrNameLst>
                                      </p:cBhvr>
                                      <p:to>
                                        <p:strVal val="visible"/>
                                      </p:to>
                                    </p:set>
                                    <p:animEffect transition="in" filter="fade">
                                      <p:cBhvr>
                                        <p:cTn id="7" dur="500"/>
                                        <p:tgtEl>
                                          <p:spTgt spid="626690"/>
                                        </p:tgtEl>
                                      </p:cBhvr>
                                    </p:animEffect>
                                    <p:anim calcmode="lin" valueType="num">
                                      <p:cBhvr>
                                        <p:cTn id="8" dur="500" fill="hold"/>
                                        <p:tgtEl>
                                          <p:spTgt spid="626690"/>
                                        </p:tgtEl>
                                        <p:attrNameLst>
                                          <p:attrName>ppt_x</p:attrName>
                                        </p:attrNameLst>
                                      </p:cBhvr>
                                      <p:tavLst>
                                        <p:tav tm="0">
                                          <p:val>
                                            <p:strVal val="#ppt_x"/>
                                          </p:val>
                                        </p:tav>
                                        <p:tav tm="100000">
                                          <p:val>
                                            <p:strVal val="#ppt_x"/>
                                          </p:val>
                                        </p:tav>
                                      </p:tavLst>
                                    </p:anim>
                                    <p:anim calcmode="lin" valueType="num">
                                      <p:cBhvr>
                                        <p:cTn id="9" dur="500" fill="hold"/>
                                        <p:tgtEl>
                                          <p:spTgt spid="62669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4"/>
                                        </p:tgtEl>
                                        <p:attrNameLst>
                                          <p:attrName>style.visibility</p:attrName>
                                        </p:attrNameLst>
                                      </p:cBhvr>
                                      <p:to>
                                        <p:strVal val="visible"/>
                                      </p:to>
                                    </p:set>
                                    <p:animEffect transition="in" filter="fade">
                                      <p:cBhvr>
                                        <p:cTn id="12" dur="500"/>
                                        <p:tgtEl>
                                          <p:spTgt spid="54"/>
                                        </p:tgtEl>
                                      </p:cBhvr>
                                    </p:animEffect>
                                    <p:anim calcmode="lin" valueType="num">
                                      <p:cBhvr>
                                        <p:cTn id="13" dur="500" fill="hold"/>
                                        <p:tgtEl>
                                          <p:spTgt spid="54"/>
                                        </p:tgtEl>
                                        <p:attrNameLst>
                                          <p:attrName>ppt_x</p:attrName>
                                        </p:attrNameLst>
                                      </p:cBhvr>
                                      <p:tavLst>
                                        <p:tav tm="0">
                                          <p:val>
                                            <p:strVal val="#ppt_x"/>
                                          </p:val>
                                        </p:tav>
                                        <p:tav tm="100000">
                                          <p:val>
                                            <p:strVal val="#ppt_x"/>
                                          </p:val>
                                        </p:tav>
                                      </p:tavLst>
                                    </p:anim>
                                    <p:anim calcmode="lin" valueType="num">
                                      <p:cBhvr>
                                        <p:cTn id="14" dur="500" fill="hold"/>
                                        <p:tgtEl>
                                          <p:spTgt spid="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2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800000" cy="4015458"/>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思维轨迹</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颔联上句追忆了当年相聚的欢乐，下句抒写了与友人久别的凄凉，很明显，运用了对比手法，对比的表达效果是突出了要表达的感情。</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参考答案</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对比。</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步骤</a:t>
            </a:r>
            <a:r>
              <a:rPr lang="en-US" altLang="zh-CN" sz="4000" dirty="0">
                <a:solidFill>
                  <a:schemeClr val="tx1">
                    <a:lumMod val="50000"/>
                    <a:lumOff val="50000"/>
                  </a:schemeClr>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上句追忆了当年相聚的欢乐，和下句描写与友人久别的凄凉构成了鲜明的对比，</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步骤</a:t>
            </a:r>
            <a:r>
              <a:rPr lang="en-US" altLang="zh-CN" sz="4000" dirty="0">
                <a:solidFill>
                  <a:schemeClr val="tx1">
                    <a:lumMod val="50000"/>
                    <a:lumOff val="50000"/>
                  </a:schemeClr>
                </a:solidFill>
                <a:latin typeface="微软雅黑" pitchFamily="34" charset="-122"/>
                <a:ea typeface="微软雅黑" pitchFamily="34" charset="-122"/>
              </a:rPr>
              <a:t>2)</a:t>
            </a:r>
            <a:r>
              <a:rPr lang="zh-CN" altLang="en-US" sz="4000" dirty="0">
                <a:solidFill>
                  <a:schemeClr val="tx1">
                    <a:lumMod val="50000"/>
                    <a:lumOff val="50000"/>
                  </a:schemeClr>
                </a:solidFill>
                <a:latin typeface="微软雅黑" pitchFamily="34" charset="-122"/>
                <a:ea typeface="微软雅黑" pitchFamily="34" charset="-122"/>
              </a:rPr>
              <a:t>突出地表达了对朋友的思念、关切与赞颂之情。</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步骤</a:t>
            </a:r>
            <a:r>
              <a:rPr lang="en-US" altLang="zh-CN" sz="4000" dirty="0">
                <a:solidFill>
                  <a:schemeClr val="tx1">
                    <a:lumMod val="50000"/>
                    <a:lumOff val="50000"/>
                  </a:schemeClr>
                </a:solidFill>
                <a:latin typeface="微软雅黑" pitchFamily="34" charset="-122"/>
                <a:ea typeface="微软雅黑" pitchFamily="34" charset="-122"/>
              </a:rPr>
              <a:t>3)</a:t>
            </a:r>
          </a:p>
          <a:p>
            <a:pPr>
              <a:lnSpc>
                <a:spcPct val="130000"/>
              </a:lnSpc>
            </a:pPr>
            <a:endParaRPr lang="en-US"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108139095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4815677"/>
          </a:xfrm>
          <a:prstGeom prst="rect">
            <a:avLst/>
          </a:prstGeom>
          <a:noFill/>
        </p:spPr>
        <p:txBody>
          <a:bodyPr wrap="square" rtlCol="0">
            <a:spAutoFit/>
          </a:bodyPr>
          <a:lstStyle/>
          <a:p>
            <a:pPr>
              <a:lnSpc>
                <a:spcPct val="130000"/>
              </a:lnSpc>
            </a:pPr>
            <a:r>
              <a:rPr lang="en-US" altLang="zh-CN" sz="4000" dirty="0" smtClean="0">
                <a:solidFill>
                  <a:schemeClr val="tx1">
                    <a:lumMod val="50000"/>
                    <a:lumOff val="50000"/>
                  </a:schemeClr>
                </a:solidFill>
                <a:latin typeface="微软雅黑" pitchFamily="34" charset="-122"/>
                <a:ea typeface="微软雅黑" pitchFamily="34" charset="-122"/>
              </a:rPr>
              <a:t>6</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变换称谓。古诗词还有变换称谓的特征，即同一事物用多种名称称谓。如称战争和战乱用“烽火、烽烟、狼烟、干戈、天狼、兵锋”等；称书信用“鸿雁、青鸟、青鸾、尺素、锦书、函、简、笺、札、尺牍”等；称船用“扁舟、兰舟、厕舫、樯、棹、橹、楫”等；称马用“玉骢、玉鞭、征辔、鞍”等；称月亮用“婵娟、蟾宫、玉兔、素娥、嫦娥、银阙、玉轮、玉环、清辉”等；称眼睛用“秋水”等。这是在鉴赏古诗词时必须注意的。</a:t>
            </a: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50548634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800000" cy="7294305"/>
          </a:xfrm>
          <a:prstGeom prst="rect">
            <a:avLst/>
          </a:prstGeom>
          <a:noFill/>
        </p:spPr>
        <p:txBody>
          <a:bodyPr wrap="square" rtlCol="0">
            <a:spAutoFit/>
          </a:bodyPr>
          <a:lstStyle/>
          <a:p>
            <a:pPr>
              <a:lnSpc>
                <a:spcPct val="130000"/>
              </a:lnSpc>
            </a:pPr>
            <a:r>
              <a:rPr lang="en-US" altLang="zh-CN" sz="4000" b="1" dirty="0">
                <a:solidFill>
                  <a:schemeClr val="tx1">
                    <a:lumMod val="50000"/>
                    <a:lumOff val="50000"/>
                  </a:schemeClr>
                </a:solidFill>
                <a:latin typeface="微软雅黑" pitchFamily="34" charset="-122"/>
                <a:ea typeface="微软雅黑" pitchFamily="34" charset="-122"/>
              </a:rPr>
              <a:t>【</a:t>
            </a:r>
            <a:r>
              <a:rPr lang="zh-CN" altLang="en-US" sz="4000" b="1" dirty="0">
                <a:solidFill>
                  <a:schemeClr val="tx1">
                    <a:lumMod val="50000"/>
                    <a:lumOff val="50000"/>
                  </a:schemeClr>
                </a:solidFill>
                <a:latin typeface="微软雅黑" pitchFamily="34" charset="-122"/>
                <a:ea typeface="微软雅黑" pitchFamily="34" charset="-122"/>
              </a:rPr>
              <a:t>针对训练</a:t>
            </a:r>
            <a:r>
              <a:rPr lang="en-US" altLang="zh-CN" sz="4000" b="1"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smtClean="0">
                <a:solidFill>
                  <a:srgbClr val="EF8340"/>
                </a:solidFill>
                <a:latin typeface="微软雅黑" pitchFamily="34" charset="-122"/>
                <a:ea typeface="微软雅黑" pitchFamily="34" charset="-122"/>
              </a:rPr>
              <a:t>15. </a:t>
            </a:r>
            <a:r>
              <a:rPr lang="zh-CN" altLang="en-US" sz="4000" dirty="0" smtClean="0">
                <a:solidFill>
                  <a:schemeClr val="tx1">
                    <a:lumMod val="50000"/>
                    <a:lumOff val="50000"/>
                  </a:schemeClr>
                </a:solidFill>
                <a:latin typeface="微软雅黑" pitchFamily="34" charset="-122"/>
                <a:ea typeface="微软雅黑" pitchFamily="34" charset="-122"/>
              </a:rPr>
              <a:t>阅读</a:t>
            </a:r>
            <a:r>
              <a:rPr lang="zh-CN" altLang="en-US" sz="4000" dirty="0">
                <a:solidFill>
                  <a:schemeClr val="tx1">
                    <a:lumMod val="50000"/>
                    <a:lumOff val="50000"/>
                  </a:schemeClr>
                </a:solidFill>
                <a:latin typeface="微软雅黑" pitchFamily="34" charset="-122"/>
                <a:ea typeface="微软雅黑" pitchFamily="34" charset="-122"/>
              </a:rPr>
              <a:t>下面这首明诗，完成后面的题目。</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除夕九江官舍</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欧大任</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饯岁浔阳馆，羁怀强笑欢。</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烛销深夜酒，菜簇异乡盘。</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泪每思亲堕，书频寄弟看。</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家人计程远，应已梦长安。</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这首诗在写作上主要运用了哪种表现手法？试结合诗句加以分析。</a:t>
            </a:r>
            <a:r>
              <a:rPr lang="en-US" altLang="zh-CN" sz="4000" dirty="0">
                <a:solidFill>
                  <a:schemeClr val="tx1">
                    <a:lumMod val="50000"/>
                    <a:lumOff val="50000"/>
                  </a:schemeClr>
                </a:solidFill>
                <a:latin typeface="微软雅黑" pitchFamily="34" charset="-122"/>
                <a:ea typeface="微软雅黑" pitchFamily="34" charset="-122"/>
              </a:rPr>
              <a:t>(6</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p:txBody>
      </p:sp>
    </p:spTree>
    <p:extLst>
      <p:ext uri="{BB962C8B-B14F-4D97-AF65-F5344CB8AC3E}">
        <p14:creationId xmlns:p14="http://schemas.microsoft.com/office/powerpoint/2010/main" xmlns="" val="250982316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2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91555" y="3088346"/>
            <a:ext cx="19835720" cy="826489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91555" y="3054204"/>
            <a:ext cx="19931202" cy="8014502"/>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虚实结合。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前六句描写眼前之景，是实写。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除夕夜中，诗人在异乡宴饮度岁，不由得思念亲人，只好含泪给弟弟写起家书。最后两句诗人想象家人思念自己的情景，是虚写。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这首诗最为突出的手法就是虚实结合，所以在解答时应首先点出手法，然后分别指出诗中哪里是实写，哪里是虚写，再结合诗句稍做分析即可。本诗从题目可知，诗人在除夕夜客居异乡。诗的前六句写出了诗人客居异乡官舍辞旧迎新的情景，这是眼前所见、所历之景，是实写。除夕夜本是团圆的时刻，而诗人此时却独居在外，无法与家人团聚，内心不免悲伤，最后两句写到了“梦”，则属于典型的虚写。</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读懂诗歌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除夕夜中，我在异乡强颜欢笑，宴饮度岁，夜已深，烛已尽，酒尚存，盘子中堆满了异乡的菜肴，面对良辰美景，陈酿佳肴，不由得思念亲人，只好含泪给弟弟写起家书。想象此时此刻家人也应在计算路程，想到我也应该在此时梦到长安</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代指京城</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a:t>
            </a:r>
          </a:p>
        </p:txBody>
      </p:sp>
    </p:spTree>
    <p:extLst>
      <p:ext uri="{BB962C8B-B14F-4D97-AF65-F5344CB8AC3E}">
        <p14:creationId xmlns:p14="http://schemas.microsoft.com/office/powerpoint/2010/main" xmlns="" val="3880282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1975975" y="2916734"/>
            <a:ext cx="19894449" cy="7294305"/>
          </a:xfrm>
          <a:prstGeom prst="rect">
            <a:avLst/>
          </a:prstGeom>
          <a:noFill/>
        </p:spPr>
        <p:txBody>
          <a:bodyPr wrap="square" rtlCol="0">
            <a:spAutoFit/>
          </a:bodyPr>
          <a:lstStyle/>
          <a:p>
            <a:pPr algn="just">
              <a:lnSpc>
                <a:spcPct val="130000"/>
              </a:lnSpc>
              <a:spcAft>
                <a:spcPts val="0"/>
              </a:spcAft>
            </a:pP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类型三　</a:t>
            </a:r>
            <a:r>
              <a:rPr lang="zh-CN" altLang="en-US" sz="4000" b="1"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表达方式</a:t>
            </a:r>
            <a:endParaRPr lang="en-US" altLang="zh-CN" sz="4000" b="1"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algn="ctr">
              <a:lnSpc>
                <a:spcPct val="130000"/>
              </a:lnSpc>
              <a:spcAft>
                <a:spcPts val="0"/>
              </a:spcAft>
            </a:pPr>
            <a:r>
              <a:rPr lang="en-US" altLang="zh-CN" sz="4000" b="1"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知识储备</a:t>
            </a:r>
            <a:r>
              <a:rPr lang="en-US" altLang="zh-CN" sz="4000" b="1"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b="1"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诗词</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中主要运用抒情、描写、记叙、议论四种表达方式，其中抒情、描写是考查的重点。</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一</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抒情手法</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在作品中抒发主观感受，表露自我感情。抒情手法可以分为直接抒情和间接抒情。</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直接抒情</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直接抒情也叫直抒胸臆，就是指诗人在其诗作中袒露襟怀、不假掩饰地抒发激情、快意或愁绪。如李白在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梦游天姥吟留别</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中写道：“安能摧眉折腰事权贵，使我不得开心颜？”这两句诗直接抒发了作者蔑视权贵之情</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174128893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1975975" y="2916734"/>
            <a:ext cx="19894449" cy="5693866"/>
          </a:xfrm>
          <a:prstGeom prst="rect">
            <a:avLst/>
          </a:prstGeom>
          <a:noFill/>
        </p:spPr>
        <p:txBody>
          <a:bodyPr wrap="square" rtlCol="0">
            <a:spAutoFit/>
          </a:bodyPr>
          <a:lstStyle/>
          <a:p>
            <a:pPr algn="just">
              <a:lnSpc>
                <a:spcPct val="130000"/>
              </a:lnSpc>
              <a:spcAft>
                <a:spcPts val="0"/>
              </a:spcAft>
            </a:pPr>
            <a:r>
              <a:rPr lang="en-US" altLang="zh-CN" sz="4000" b="1"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16.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阅读阅读下面这首唐诗，完成题目。</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年少行四首</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其三</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令狐楚</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弓背霞明剑照霜，秋风走马出咸阳。</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未收天子河湟地，不拟回头望故乡。</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本</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诗后两句采用了什么样的抒情方式？请简要分析。</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(6</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p:txBody>
      </p:sp>
    </p:spTree>
    <p:extLst>
      <p:ext uri="{BB962C8B-B14F-4D97-AF65-F5344CB8AC3E}">
        <p14:creationId xmlns:p14="http://schemas.microsoft.com/office/powerpoint/2010/main" xmlns="" val="344295655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091555" y="2916735"/>
            <a:ext cx="19835720" cy="843651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98121" y="2934142"/>
            <a:ext cx="19931202" cy="5783699"/>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直接抒情</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直抒胸臆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，后两句直接展示了将士们的心声，表现出将士们义无反顾、公而忘私的英雄主义精神。</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首先要明确抒情方式分为直接抒情和间接抒情，然后结合诗句确定后两句采用了什么抒情方式。诗歌前两句刻画了青年将士们的飒爽英姿。后两句写出了将士们收复失地的决心，是直接抒情。</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读懂诗歌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弓背如彩霞般明亮，宝剑磨得像霜雪一样闪亮，迎着秋风跨上战马奔驰出咸阳。不收复河湟一带失地，誓不回头眺望故乡。</a:t>
            </a:r>
          </a:p>
        </p:txBody>
      </p:sp>
    </p:spTree>
    <p:extLst>
      <p:ext uri="{BB962C8B-B14F-4D97-AF65-F5344CB8AC3E}">
        <p14:creationId xmlns:p14="http://schemas.microsoft.com/office/powerpoint/2010/main" xmlns="" val="17695515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1975975" y="2916734"/>
            <a:ext cx="19894449" cy="5615896"/>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间接抒情</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间接抒情是借助具体的人、事、物、景来抒情的手法，具体可分为：</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托物言志。指诗人不直接表露自己的思想、感情，而是采用象征、起兴等手法，把自己的某种理想和人格融于某种具体的事物中。如骆宾王</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咏蝉</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：“西陆蝉声唱，南冠客思深。不堪玄鬓影，来对白头吟。露重飞难进，风多响易沉。无人信高洁，谁为表予心？”该诗就是通过描写蝉来表达自己高洁的情怀。</a:t>
            </a:r>
          </a:p>
          <a:p>
            <a:pPr algn="just">
              <a:lnSpc>
                <a:spcPct val="130000"/>
              </a:lnSpc>
              <a:spcAft>
                <a:spcPts val="0"/>
              </a:spcAft>
            </a:pP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14988761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1975975" y="2916734"/>
            <a:ext cx="19894449" cy="9694962"/>
          </a:xfrm>
          <a:prstGeom prst="rect">
            <a:avLst/>
          </a:prstGeom>
          <a:noFill/>
        </p:spPr>
        <p:txBody>
          <a:bodyPr wrap="square" rtlCol="0">
            <a:spAutoFit/>
          </a:bodyPr>
          <a:lstStyle/>
          <a:p>
            <a:pPr algn="just">
              <a:lnSpc>
                <a:spcPct val="130000"/>
              </a:lnSpc>
              <a:spcAft>
                <a:spcPts val="0"/>
              </a:spcAft>
            </a:pPr>
            <a:r>
              <a:rPr lang="en-US" altLang="zh-CN" sz="4000" b="1"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b="1"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17. </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阅读</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下面这首古诗，完成题目。</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咏怀八十二首</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其七十九</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阮　籍</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林中有奇鸟，自言是凤凰。</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清朝饮醴泉，日夕栖山冈。</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高鸣彻九州，延颈望八荒。</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适逢商风</a:t>
            </a:r>
            <a:r>
              <a:rPr lang="zh-CN" altLang="en-US" sz="4000" kern="100" baseline="300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①</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起，羽翼自摧藏。</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一去昆仑西，何时复回翔。</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但恨处非位，怆悢</a:t>
            </a:r>
            <a:r>
              <a:rPr lang="zh-CN" altLang="en-US" sz="4000" kern="100" baseline="300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②</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使心伤。</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①</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商风：秋风。②怆悢</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err="1">
                <a:solidFill>
                  <a:schemeClr val="tx1">
                    <a:lumMod val="50000"/>
                    <a:lumOff val="50000"/>
                  </a:schemeClr>
                </a:solidFill>
                <a:latin typeface="微软雅黑" pitchFamily="34" charset="-122"/>
                <a:ea typeface="微软雅黑" pitchFamily="34" charset="-122"/>
                <a:cs typeface="Courier New" panose="02070309020205020404" pitchFamily="49" charset="0"/>
              </a:rPr>
              <a:t>liàng</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：悲伤。</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这首诗整体上运用了什么表现手法？表达了怎样的情感？请简要分析。</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(6</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p:txBody>
      </p:sp>
    </p:spTree>
    <p:extLst>
      <p:ext uri="{BB962C8B-B14F-4D97-AF65-F5344CB8AC3E}">
        <p14:creationId xmlns:p14="http://schemas.microsoft.com/office/powerpoint/2010/main" xmlns="" val="376068764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091555" y="2916735"/>
            <a:ext cx="19835720" cy="843651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98121" y="2934142"/>
            <a:ext cx="19931202" cy="7294305"/>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这首诗用了托物言志的手法。通过对性情高洁、心系苍生、没有同伴、没有共鸣的“凤凰”这个意象的描写，抒发了诗人对命运的无奈和壮志难酬的苦闷心情；也充分反映了他极度苦闷的心情和忧愤深广的情怀，同时也反衬了当时社会的黑暗与腐败。</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整体上”是就整首诗而言，题目是问全诗的表现手法，而不是某一句的手法，不能用某一句的手法代替。</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读懂诗歌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在</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山间树林中有奇异的鸟，自称是凤凰。清晨醒来喝的是甘美的泉水，日落后栖息在山冈。它一声高亢的鸣啼可以响彻整个九州，它伸长了脖子可以看到极远的地方。此时正逢秋风吹起，它的羽翼自然受了挫伤。它飞离昆仑山的西侧，不知何时才会飞回来啊！只恨处于不恰当的职位，那种凄凉悲伤真的使我伤心难过啊。</a:t>
            </a:r>
          </a:p>
        </p:txBody>
      </p:sp>
    </p:spTree>
    <p:extLst>
      <p:ext uri="{BB962C8B-B14F-4D97-AF65-F5344CB8AC3E}">
        <p14:creationId xmlns:p14="http://schemas.microsoft.com/office/powerpoint/2010/main" xmlns="" val="366949373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1975975" y="2916734"/>
            <a:ext cx="19894449" cy="7294305"/>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借景抒情</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融情于景、情景交融</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诗人对某种景象或某种客观事物有所感触时，把自身所要抒发的感情、表达的思想寄寓在此景此物中，通过描写此景此物抒发感情，这种抒情方式叫作借景抒情或借物抒情。“一切景语皆情语”，景物与感情的关系通常有四种：</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①乐景写乐情。如杜甫</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绝句二首</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其一</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：“迟日江山丽，春风花草香。泥融飞燕子，沙暖睡鸳鸯。”诗人用一幅色彩鲜明、生机勃勃的初春美景图，抒发了自己经过战乱的奔波流徙之后，暂时定居成都草堂的安适、欢悦之情。</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②哀景写哀情。如杜甫的</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登高</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，全诗通过对登高所见秋江景色</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哀景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的描写，倾诉了诗人长年漂泊、老病孤愁的复杂感情</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哀情</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402068827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1975975" y="2916734"/>
            <a:ext cx="19894449" cy="7294305"/>
          </a:xfrm>
          <a:prstGeom prst="rect">
            <a:avLst/>
          </a:prstGeom>
          <a:noFill/>
        </p:spPr>
        <p:txBody>
          <a:bodyPr wrap="square" rtlCol="0">
            <a:spAutoFit/>
          </a:bodyPr>
          <a:lstStyle/>
          <a:p>
            <a:pPr algn="just">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③</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以乐景写哀情。如杜甫</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江南逢李龟年</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岐王宅里寻常见，崔九堂前几度闻。正是江南好风景，落花时节又逢君。”“江南好风景”恰恰成了乱离时世和沉沦身世的有力反衬，更让人觉出无限悲凉。这种抒情方式是古代诗歌最易出彩也是最容易考查的点，考生应该熟练掌握。</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④以哀景写乐情。这一类比较少见，如</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诗经</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：“昔我往矣，杨柳依依。今我来思，雨雪霏霏。”后两句以“雨雪霏霏”的哀景，反衬久戍边疆、此时就要到家的战士的欢喜之情。</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以上四种情与景的关系，总的来讲可以分为两类，前两种可以看作是正衬，后两种可以看作是反衬</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104860741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12935580" y="6300254"/>
            <a:ext cx="10520578" cy="2161017"/>
            <a:chOff x="12815919" y="5875332"/>
            <a:chExt cx="10520578" cy="2161017"/>
          </a:xfrm>
        </p:grpSpPr>
        <p:sp>
          <p:nvSpPr>
            <p:cNvPr id="16" name="TextBox 15"/>
            <p:cNvSpPr txBox="1"/>
            <p:nvPr/>
          </p:nvSpPr>
          <p:spPr>
            <a:xfrm>
              <a:off x="12881776" y="5875332"/>
              <a:ext cx="9513036" cy="938719"/>
            </a:xfrm>
            <a:prstGeom prst="rect">
              <a:avLst/>
            </a:prstGeom>
            <a:noFill/>
          </p:spPr>
          <p:txBody>
            <a:bodyPr wrap="square" rtlCol="0">
              <a:spAutoFit/>
            </a:bodyPr>
            <a:lstStyle/>
            <a:p>
              <a:r>
                <a:rPr lang="zh-CN" altLang="en-US" sz="5500" b="1" dirty="0" smtClean="0">
                  <a:solidFill>
                    <a:srgbClr val="EF8340"/>
                  </a:solidFill>
                  <a:latin typeface="微软雅黑" pitchFamily="34" charset="-122"/>
                  <a:ea typeface="微软雅黑" pitchFamily="34" charset="-122"/>
                </a:rPr>
                <a:t>专题八   </a:t>
              </a:r>
              <a:r>
                <a:rPr lang="en-US" altLang="zh-CN" sz="5500" b="1" dirty="0">
                  <a:solidFill>
                    <a:srgbClr val="EF8340"/>
                  </a:solidFill>
                  <a:latin typeface="微软雅黑" pitchFamily="34" charset="-122"/>
                  <a:ea typeface="微软雅黑" pitchFamily="34" charset="-122"/>
                </a:rPr>
                <a:t>PART </a:t>
              </a:r>
              <a:r>
                <a:rPr lang="en-US" altLang="zh-CN" sz="5500" b="1" dirty="0" smtClean="0">
                  <a:solidFill>
                    <a:srgbClr val="EF8340"/>
                  </a:solidFill>
                  <a:latin typeface="微软雅黑" pitchFamily="34" charset="-122"/>
                  <a:ea typeface="微软雅黑" pitchFamily="34" charset="-122"/>
                </a:rPr>
                <a:t>08 </a:t>
              </a:r>
              <a:r>
                <a:rPr lang="zh-CN" altLang="en-US" sz="5500" b="1" dirty="0">
                  <a:solidFill>
                    <a:srgbClr val="EF8340"/>
                  </a:solidFill>
                  <a:latin typeface="微软雅黑" pitchFamily="34" charset="-122"/>
                  <a:ea typeface="微软雅黑" pitchFamily="34" charset="-122"/>
                </a:rPr>
                <a:t>　</a:t>
              </a:r>
            </a:p>
          </p:txBody>
        </p:sp>
        <p:sp>
          <p:nvSpPr>
            <p:cNvPr id="17" name="TextBox 16"/>
            <p:cNvSpPr txBox="1"/>
            <p:nvPr/>
          </p:nvSpPr>
          <p:spPr>
            <a:xfrm>
              <a:off x="12815919" y="6789854"/>
              <a:ext cx="10520578" cy="1246495"/>
            </a:xfrm>
            <a:prstGeom prst="rect">
              <a:avLst/>
            </a:prstGeom>
            <a:noFill/>
          </p:spPr>
          <p:txBody>
            <a:bodyPr wrap="square" rtlCol="0">
              <a:spAutoFit/>
            </a:bodyPr>
            <a:lstStyle/>
            <a:p>
              <a:r>
                <a:rPr lang="zh-CN" altLang="en-US" sz="7500" b="1" dirty="0">
                  <a:solidFill>
                    <a:srgbClr val="404040"/>
                  </a:solidFill>
                  <a:latin typeface="微软雅黑" pitchFamily="34" charset="-122"/>
                  <a:ea typeface="微软雅黑" pitchFamily="34" charset="-122"/>
                </a:rPr>
                <a:t>古代诗歌阅读</a:t>
              </a:r>
            </a:p>
          </p:txBody>
        </p:sp>
      </p:grpSp>
      <p:cxnSp>
        <p:nvCxnSpPr>
          <p:cNvPr id="19" name="直接连接符 18"/>
          <p:cNvCxnSpPr/>
          <p:nvPr/>
        </p:nvCxnSpPr>
        <p:spPr>
          <a:xfrm>
            <a:off x="12953214" y="8589976"/>
            <a:ext cx="10810074" cy="1588"/>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12989038" y="8848973"/>
            <a:ext cx="8829709" cy="1292662"/>
          </a:xfrm>
          <a:prstGeom prst="rect">
            <a:avLst/>
          </a:prstGeom>
          <a:noFill/>
        </p:spPr>
        <p:txBody>
          <a:bodyPr wrap="square" rtlCol="0">
            <a:spAutoFit/>
          </a:bodyPr>
          <a:lstStyle/>
          <a:p>
            <a:r>
              <a:rPr lang="zh-CN" altLang="en-US" sz="3900" dirty="0">
                <a:solidFill>
                  <a:srgbClr val="EF8340"/>
                </a:solidFill>
                <a:latin typeface="微软雅黑" pitchFamily="34" charset="-122"/>
                <a:ea typeface="微软雅黑" pitchFamily="34" charset="-122"/>
                <a:hlinkClick r:id="rId3" action="ppaction://hlinksldjump"/>
              </a:rPr>
              <a:t>第</a:t>
            </a:r>
            <a:r>
              <a:rPr lang="en-US" altLang="zh-CN" sz="3900" dirty="0">
                <a:solidFill>
                  <a:srgbClr val="EF8340"/>
                </a:solidFill>
                <a:latin typeface="微软雅黑" pitchFamily="34" charset="-122"/>
                <a:ea typeface="微软雅黑" pitchFamily="34" charset="-122"/>
                <a:hlinkClick r:id="rId3" action="ppaction://hlinksldjump"/>
              </a:rPr>
              <a:t>1</a:t>
            </a:r>
            <a:r>
              <a:rPr lang="zh-CN" altLang="en-US" sz="3900" dirty="0">
                <a:solidFill>
                  <a:srgbClr val="EF8340"/>
                </a:solidFill>
                <a:latin typeface="微软雅黑" pitchFamily="34" charset="-122"/>
                <a:ea typeface="微软雅黑" pitchFamily="34" charset="-122"/>
                <a:hlinkClick r:id="rId3" action="ppaction://hlinksldjump"/>
              </a:rPr>
              <a:t>讲 </a:t>
            </a:r>
            <a:r>
              <a:rPr lang="zh-CN" altLang="en-US" sz="3900" dirty="0">
                <a:solidFill>
                  <a:schemeClr val="bg1">
                    <a:lumMod val="50000"/>
                  </a:schemeClr>
                </a:solidFill>
                <a:latin typeface="微软雅黑" pitchFamily="34" charset="-122"/>
                <a:ea typeface="微软雅黑" pitchFamily="34" charset="-122"/>
              </a:rPr>
              <a:t>│ </a:t>
            </a:r>
            <a:r>
              <a:rPr lang="zh-CN" altLang="en-US" sz="3900" dirty="0">
                <a:solidFill>
                  <a:schemeClr val="bg1">
                    <a:lumMod val="50000"/>
                  </a:schemeClr>
                </a:solidFill>
                <a:latin typeface="微软雅黑" pitchFamily="34" charset="-122"/>
                <a:ea typeface="微软雅黑" pitchFamily="34" charset="-122"/>
                <a:hlinkClick r:id="rId4" action="ppaction://hlinksldjump"/>
              </a:rPr>
              <a:t>第</a:t>
            </a:r>
            <a:r>
              <a:rPr lang="en-US" altLang="zh-CN" sz="3900" dirty="0">
                <a:solidFill>
                  <a:schemeClr val="bg1">
                    <a:lumMod val="50000"/>
                  </a:schemeClr>
                </a:solidFill>
                <a:latin typeface="微软雅黑" pitchFamily="34" charset="-122"/>
                <a:ea typeface="微软雅黑" pitchFamily="34" charset="-122"/>
                <a:hlinkClick r:id="rId4" action="ppaction://hlinksldjump"/>
              </a:rPr>
              <a:t>2</a:t>
            </a:r>
            <a:r>
              <a:rPr lang="zh-CN" altLang="en-US" sz="3900" dirty="0">
                <a:solidFill>
                  <a:schemeClr val="bg1">
                    <a:lumMod val="50000"/>
                  </a:schemeClr>
                </a:solidFill>
                <a:latin typeface="微软雅黑" pitchFamily="34" charset="-122"/>
                <a:ea typeface="微软雅黑" pitchFamily="34" charset="-122"/>
                <a:hlinkClick r:id="rId4" action="ppaction://hlinksldjump"/>
              </a:rPr>
              <a:t>讲</a:t>
            </a:r>
            <a:r>
              <a:rPr lang="zh-CN" altLang="en-US" sz="3900" dirty="0">
                <a:solidFill>
                  <a:schemeClr val="bg1">
                    <a:lumMod val="50000"/>
                  </a:schemeClr>
                </a:solidFill>
                <a:latin typeface="微软雅黑" pitchFamily="34" charset="-122"/>
                <a:ea typeface="微软雅黑" pitchFamily="34" charset="-122"/>
              </a:rPr>
              <a:t>│ </a:t>
            </a:r>
            <a:r>
              <a:rPr lang="zh-CN" altLang="en-US" sz="3900" dirty="0">
                <a:solidFill>
                  <a:schemeClr val="bg1">
                    <a:lumMod val="50000"/>
                  </a:schemeClr>
                </a:solidFill>
                <a:latin typeface="微软雅黑" pitchFamily="34" charset="-122"/>
                <a:ea typeface="微软雅黑" pitchFamily="34" charset="-122"/>
                <a:hlinkClick r:id="rId5" action="ppaction://hlinksldjump"/>
              </a:rPr>
              <a:t>第</a:t>
            </a:r>
            <a:r>
              <a:rPr lang="en-US" altLang="zh-CN" sz="3900" dirty="0">
                <a:solidFill>
                  <a:schemeClr val="bg1">
                    <a:lumMod val="50000"/>
                  </a:schemeClr>
                </a:solidFill>
                <a:latin typeface="微软雅黑" pitchFamily="34" charset="-122"/>
                <a:ea typeface="微软雅黑" pitchFamily="34" charset="-122"/>
                <a:hlinkClick r:id="rId5" action="ppaction://hlinksldjump"/>
              </a:rPr>
              <a:t>3</a:t>
            </a:r>
            <a:r>
              <a:rPr lang="zh-CN" altLang="en-US" sz="3900" dirty="0">
                <a:solidFill>
                  <a:schemeClr val="bg1">
                    <a:lumMod val="50000"/>
                  </a:schemeClr>
                </a:solidFill>
                <a:latin typeface="微软雅黑" pitchFamily="34" charset="-122"/>
                <a:ea typeface="微软雅黑" pitchFamily="34" charset="-122"/>
                <a:hlinkClick r:id="rId5" action="ppaction://hlinksldjump"/>
              </a:rPr>
              <a:t>讲</a:t>
            </a:r>
            <a:endParaRPr lang="en-US" altLang="zh-CN" sz="3900" dirty="0">
              <a:solidFill>
                <a:schemeClr val="bg1">
                  <a:lumMod val="50000"/>
                </a:schemeClr>
              </a:solidFill>
              <a:latin typeface="微软雅黑" pitchFamily="34" charset="-122"/>
              <a:ea typeface="微软雅黑" pitchFamily="34" charset="-122"/>
            </a:endParaRPr>
          </a:p>
          <a:p>
            <a:r>
              <a:rPr lang="zh-CN" altLang="en-US" sz="3900" dirty="0">
                <a:solidFill>
                  <a:schemeClr val="bg1">
                    <a:lumMod val="50000"/>
                  </a:schemeClr>
                </a:solidFill>
                <a:latin typeface="微软雅黑" pitchFamily="34" charset="-122"/>
                <a:ea typeface="微软雅黑" pitchFamily="34" charset="-122"/>
                <a:hlinkClick r:id="rId6" action="ppaction://hlinksldjump"/>
              </a:rPr>
              <a:t>第</a:t>
            </a:r>
            <a:r>
              <a:rPr lang="en-US" altLang="zh-CN" sz="3900" dirty="0">
                <a:solidFill>
                  <a:schemeClr val="bg1">
                    <a:lumMod val="50000"/>
                  </a:schemeClr>
                </a:solidFill>
                <a:latin typeface="微软雅黑" pitchFamily="34" charset="-122"/>
                <a:ea typeface="微软雅黑" pitchFamily="34" charset="-122"/>
                <a:hlinkClick r:id="rId6" action="ppaction://hlinksldjump"/>
              </a:rPr>
              <a:t>4</a:t>
            </a:r>
            <a:r>
              <a:rPr lang="zh-CN" altLang="en-US" sz="3900" dirty="0">
                <a:solidFill>
                  <a:schemeClr val="bg1">
                    <a:lumMod val="50000"/>
                  </a:schemeClr>
                </a:solidFill>
                <a:latin typeface="微软雅黑" pitchFamily="34" charset="-122"/>
                <a:ea typeface="微软雅黑" pitchFamily="34" charset="-122"/>
                <a:hlinkClick r:id="rId6" action="ppaction://hlinksldjump"/>
              </a:rPr>
              <a:t>讲 </a:t>
            </a:r>
            <a:r>
              <a:rPr lang="zh-CN" altLang="en-US" sz="3900" dirty="0">
                <a:solidFill>
                  <a:schemeClr val="bg1">
                    <a:lumMod val="50000"/>
                  </a:schemeClr>
                </a:solidFill>
                <a:latin typeface="微软雅黑" pitchFamily="34" charset="-122"/>
                <a:ea typeface="微软雅黑" pitchFamily="34" charset="-122"/>
              </a:rPr>
              <a:t>│ </a:t>
            </a:r>
            <a:r>
              <a:rPr lang="zh-CN" altLang="en-US" sz="3900" dirty="0">
                <a:solidFill>
                  <a:schemeClr val="bg1">
                    <a:lumMod val="50000"/>
                  </a:schemeClr>
                </a:solidFill>
                <a:latin typeface="微软雅黑" pitchFamily="34" charset="-122"/>
                <a:ea typeface="微软雅黑" pitchFamily="34" charset="-122"/>
                <a:hlinkClick r:id="rId7" action="ppaction://hlinksldjump"/>
              </a:rPr>
              <a:t>第</a:t>
            </a:r>
            <a:r>
              <a:rPr lang="en-US" altLang="zh-CN" sz="3900" dirty="0">
                <a:solidFill>
                  <a:schemeClr val="bg1">
                    <a:lumMod val="50000"/>
                  </a:schemeClr>
                </a:solidFill>
                <a:latin typeface="微软雅黑" pitchFamily="34" charset="-122"/>
                <a:ea typeface="微软雅黑" pitchFamily="34" charset="-122"/>
                <a:hlinkClick r:id="rId7" action="ppaction://hlinksldjump"/>
              </a:rPr>
              <a:t>5</a:t>
            </a:r>
            <a:r>
              <a:rPr lang="zh-CN" altLang="en-US" sz="3900" dirty="0">
                <a:solidFill>
                  <a:schemeClr val="bg1">
                    <a:lumMod val="50000"/>
                  </a:schemeClr>
                </a:solidFill>
                <a:latin typeface="微软雅黑" pitchFamily="34" charset="-122"/>
                <a:ea typeface="微软雅黑" pitchFamily="34" charset="-122"/>
                <a:hlinkClick r:id="rId7" action="ppaction://hlinksldjump"/>
              </a:rPr>
              <a:t>讲</a:t>
            </a:r>
            <a:r>
              <a:rPr lang="zh-CN" altLang="en-US" sz="3900" dirty="0">
                <a:solidFill>
                  <a:schemeClr val="bg1">
                    <a:lumMod val="50000"/>
                  </a:schemeClr>
                </a:solidFill>
                <a:latin typeface="微软雅黑" pitchFamily="34" charset="-122"/>
                <a:ea typeface="微软雅黑" pitchFamily="34" charset="-122"/>
              </a:rPr>
              <a:t>│ </a:t>
            </a:r>
            <a:r>
              <a:rPr lang="zh-CN" altLang="en-US" sz="3900" dirty="0">
                <a:solidFill>
                  <a:schemeClr val="bg1">
                    <a:lumMod val="50000"/>
                  </a:schemeClr>
                </a:solidFill>
                <a:latin typeface="微软雅黑" pitchFamily="34" charset="-122"/>
                <a:ea typeface="微软雅黑" pitchFamily="34" charset="-122"/>
                <a:hlinkClick r:id="rId8" action="ppaction://hlinksldjump"/>
              </a:rPr>
              <a:t>第</a:t>
            </a:r>
            <a:r>
              <a:rPr lang="en-US" altLang="zh-CN" sz="3900" dirty="0">
                <a:solidFill>
                  <a:schemeClr val="bg1">
                    <a:lumMod val="50000"/>
                  </a:schemeClr>
                </a:solidFill>
                <a:latin typeface="微软雅黑" pitchFamily="34" charset="-122"/>
                <a:ea typeface="微软雅黑" pitchFamily="34" charset="-122"/>
                <a:hlinkClick r:id="rId8" action="ppaction://hlinksldjump"/>
              </a:rPr>
              <a:t>6</a:t>
            </a:r>
            <a:r>
              <a:rPr lang="zh-CN" altLang="en-US" sz="3900" dirty="0">
                <a:solidFill>
                  <a:schemeClr val="bg1">
                    <a:lumMod val="50000"/>
                  </a:schemeClr>
                </a:solidFill>
                <a:latin typeface="微软雅黑" pitchFamily="34" charset="-122"/>
                <a:ea typeface="微软雅黑" pitchFamily="34" charset="-122"/>
                <a:hlinkClick r:id="rId8" action="ppaction://hlinksldjump"/>
              </a:rPr>
              <a:t>讲</a:t>
            </a:r>
            <a:endParaRPr lang="zh-CN" altLang="en-US" sz="3900" dirty="0">
              <a:solidFill>
                <a:schemeClr val="bg1">
                  <a:lumMod val="50000"/>
                </a:schemeClr>
              </a:solidFill>
              <a:latin typeface="微软雅黑" pitchFamily="34" charset="-122"/>
              <a:ea typeface="微软雅黑"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mph" presetSubtype="0" fill="hold" nodeType="withEffect">
                                  <p:stCondLst>
                                    <p:cond delay="0"/>
                                  </p:stCondLst>
                                  <p:iterate type="lt">
                                    <p:tmPct val="0"/>
                                  </p:iterate>
                                  <p:childTnLst>
                                    <p:anim calcmode="discrete" valueType="str">
                                      <p:cBhvr override="childStyle">
                                        <p:cTn id="6" dur="2000" fill="hold"/>
                                        <p:tgtEl>
                                          <p:spTgt spid="21">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par>
                                <p:cTn id="7" presetID="10" presetClass="emph" presetSubtype="0" fill="hold" nodeType="withEffect">
                                  <p:stCondLst>
                                    <p:cond delay="0"/>
                                  </p:stCondLst>
                                  <p:iterate type="lt">
                                    <p:tmPct val="0"/>
                                  </p:iterate>
                                  <p:childTnLst>
                                    <p:anim calcmode="discrete" valueType="str">
                                      <p:cBhvr override="childStyle">
                                        <p:cTn id="8" dur="2000" fill="hold"/>
                                        <p:tgtEl>
                                          <p:spTgt spid="21">
                                            <p:txEl>
                                              <p:pRg st="1" end="1"/>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par>
                          <p:cTn id="9" fill="hold">
                            <p:stCondLst>
                              <p:cond delay="2000"/>
                            </p:stCondLst>
                            <p:childTnLst>
                              <p:par>
                                <p:cTn id="10" presetID="16" presetClass="emph" presetSubtype="0" fill="hold" grpId="0" nodeType="afterEffect">
                                  <p:stCondLst>
                                    <p:cond delay="0"/>
                                  </p:stCondLst>
                                  <p:iterate type="lt">
                                    <p:tmPct val="4000"/>
                                  </p:iterate>
                                  <p:childTnLst>
                                    <p:set>
                                      <p:cBhvr override="childStyle">
                                        <p:cTn id="11" dur="1000" fill="hold"/>
                                        <p:tgtEl>
                                          <p:spTgt spid="21">
                                            <p:txEl>
                                              <p:pRg st="0" end="0"/>
                                            </p:txEl>
                                          </p:spTgt>
                                        </p:tgtEl>
                                        <p:attrNameLst>
                                          <p:attrName>style.color</p:attrName>
                                        </p:attrNameLst>
                                      </p:cBhvr>
                                      <p:to>
                                        <p:clrVal>
                                          <a:schemeClr val="accent2"/>
                                        </p:clrVal>
                                      </p:to>
                                    </p:set>
                                    <p:set>
                                      <p:cBhvr>
                                        <p:cTn id="12" dur="1000" fill="hold"/>
                                        <p:tgtEl>
                                          <p:spTgt spid="21">
                                            <p:txEl>
                                              <p:pRg st="0" end="0"/>
                                            </p:txEl>
                                          </p:spTgt>
                                        </p:tgtEl>
                                        <p:attrNameLst>
                                          <p:attrName>fillcolor</p:attrName>
                                        </p:attrNameLst>
                                      </p:cBhvr>
                                      <p:to>
                                        <p:clrVal>
                                          <a:schemeClr val="accent2"/>
                                        </p:clrVal>
                                      </p:to>
                                    </p:set>
                                    <p:set>
                                      <p:cBhvr>
                                        <p:cTn id="13" dur="1000" fill="hold"/>
                                        <p:tgtEl>
                                          <p:spTgt spid="21">
                                            <p:txEl>
                                              <p:pRg st="0" end="0"/>
                                            </p:txEl>
                                          </p:spTgt>
                                        </p:tgtEl>
                                        <p:attrNameLst>
                                          <p:attrName>fill.type</p:attrName>
                                        </p:attrNameLst>
                                      </p:cBhvr>
                                      <p:to>
                                        <p:strVal val="solid"/>
                                      </p:to>
                                    </p:set>
                                  </p:childTnLst>
                                </p:cTn>
                              </p:par>
                            </p:childTnLst>
                          </p:cTn>
                        </p:par>
                        <p:par>
                          <p:cTn id="14" fill="hold">
                            <p:stCondLst>
                              <p:cond delay="3400"/>
                            </p:stCondLst>
                            <p:childTnLst>
                              <p:par>
                                <p:cTn id="15" presetID="16" presetClass="emph" presetSubtype="0" fill="hold" grpId="0" nodeType="afterEffect">
                                  <p:stCondLst>
                                    <p:cond delay="0"/>
                                  </p:stCondLst>
                                  <p:iterate type="lt">
                                    <p:tmPct val="4000"/>
                                  </p:iterate>
                                  <p:childTnLst>
                                    <p:set>
                                      <p:cBhvr override="childStyle">
                                        <p:cTn id="16" dur="1000" fill="hold"/>
                                        <p:tgtEl>
                                          <p:spTgt spid="21">
                                            <p:txEl>
                                              <p:pRg st="1" end="1"/>
                                            </p:txEl>
                                          </p:spTgt>
                                        </p:tgtEl>
                                        <p:attrNameLst>
                                          <p:attrName>style.color</p:attrName>
                                        </p:attrNameLst>
                                      </p:cBhvr>
                                      <p:to>
                                        <p:clrVal>
                                          <a:schemeClr val="accent2"/>
                                        </p:clrVal>
                                      </p:to>
                                    </p:set>
                                    <p:set>
                                      <p:cBhvr>
                                        <p:cTn id="17" dur="1000" fill="hold"/>
                                        <p:tgtEl>
                                          <p:spTgt spid="21">
                                            <p:txEl>
                                              <p:pRg st="1" end="1"/>
                                            </p:txEl>
                                          </p:spTgt>
                                        </p:tgtEl>
                                        <p:attrNameLst>
                                          <p:attrName>fillcolor</p:attrName>
                                        </p:attrNameLst>
                                      </p:cBhvr>
                                      <p:to>
                                        <p:clrVal>
                                          <a:schemeClr val="accent2"/>
                                        </p:clrVal>
                                      </p:to>
                                    </p:set>
                                    <p:set>
                                      <p:cBhvr>
                                        <p:cTn id="18" dur="1000" fill="hold"/>
                                        <p:tgtEl>
                                          <p:spTgt spid="21">
                                            <p:txEl>
                                              <p:pRg st="1" end="1"/>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uild="allAtOnce"/>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7294305"/>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针对训练</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阅读下面这首宋诗，回答问题。</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吴松</a:t>
            </a:r>
            <a:r>
              <a:rPr lang="en-US" altLang="zh-CN" sz="4000" baseline="30000" dirty="0">
                <a:solidFill>
                  <a:schemeClr val="tx1">
                    <a:lumMod val="50000"/>
                    <a:lumOff val="50000"/>
                  </a:schemeClr>
                </a:solidFill>
                <a:latin typeface="微软雅黑" pitchFamily="34" charset="-122"/>
                <a:ea typeface="微软雅黑" pitchFamily="34" charset="-122"/>
              </a:rPr>
              <a:t>[</a:t>
            </a:r>
            <a:r>
              <a:rPr lang="zh-CN" altLang="en-US" sz="4000" baseline="30000" dirty="0">
                <a:solidFill>
                  <a:schemeClr val="tx1">
                    <a:lumMod val="50000"/>
                    <a:lumOff val="50000"/>
                  </a:schemeClr>
                </a:solidFill>
                <a:latin typeface="微软雅黑" pitchFamily="34" charset="-122"/>
                <a:ea typeface="微软雅黑" pitchFamily="34" charset="-122"/>
              </a:rPr>
              <a:t>注</a:t>
            </a:r>
            <a:r>
              <a:rPr lang="en-US" altLang="zh-CN" sz="4000" baseline="30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道中二首</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其二</a:t>
            </a:r>
            <a:r>
              <a:rPr lang="en-US" altLang="zh-CN" sz="4000" dirty="0">
                <a:solidFill>
                  <a:schemeClr val="tx1">
                    <a:lumMod val="50000"/>
                    <a:lumOff val="50000"/>
                  </a:schemeClr>
                </a:solidFill>
                <a:latin typeface="微软雅黑" pitchFamily="34" charset="-122"/>
                <a:ea typeface="微软雅黑" pitchFamily="34" charset="-122"/>
              </a:rPr>
              <a:t>)</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晁补之</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晓路雨萧萧，江乡叶正飘。</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天寒雁声急，岁晚客程遥。</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鸟避征帆却，鱼惊荡桨跳。</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孤舟宿何许？霜月系枫桥。</a:t>
            </a:r>
          </a:p>
          <a:p>
            <a:pPr algn="ct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注</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吴松：“吴淞”，江名</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319980760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1975975" y="2916734"/>
            <a:ext cx="19894449" cy="7294305"/>
          </a:xfrm>
          <a:prstGeom prst="rect">
            <a:avLst/>
          </a:prstGeom>
          <a:noFill/>
        </p:spPr>
        <p:txBody>
          <a:bodyPr wrap="square" rtlCol="0">
            <a:spAutoFit/>
          </a:bodyPr>
          <a:lstStyle/>
          <a:p>
            <a:pPr algn="just">
              <a:lnSpc>
                <a:spcPct val="130000"/>
              </a:lnSpc>
              <a:spcAft>
                <a:spcPts val="0"/>
              </a:spcAft>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18. </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[2013</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广东</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卷</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阅读</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下面的宋词，然后回答问题。</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鹧鸪天</a:t>
            </a:r>
          </a:p>
          <a:p>
            <a:pPr algn="ctr">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宋</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张　炎</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楼上谁将玉笛吹，山前水阔暝云低。劳劳</a:t>
            </a:r>
            <a:r>
              <a:rPr lang="zh-CN" altLang="en-US" sz="4000" kern="100" baseline="300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①</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燕子人千里，落落梨花雨一枝。　　</a:t>
            </a:r>
            <a:endPar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修</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禊</a:t>
            </a:r>
            <a:r>
              <a:rPr lang="zh-CN" altLang="en-US" sz="4000" kern="100" baseline="300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②</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近，卖饧</a:t>
            </a:r>
            <a:r>
              <a:rPr lang="zh-CN" altLang="en-US" sz="4000" kern="100" baseline="300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③</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时，故乡惟有梦相随。夜来折得江头柳，不是苏堤④也皱眉。</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①</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劳劳：遥远。②修禊：古俗春季于水滨设祭。③卖饧：清明前后卖糖粥。④苏堤：作者家乡杭州的名胜，以柳闻名。</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作者在词的上片是怎样借景抒情的？</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(4</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p:txBody>
      </p:sp>
    </p:spTree>
    <p:extLst>
      <p:ext uri="{BB962C8B-B14F-4D97-AF65-F5344CB8AC3E}">
        <p14:creationId xmlns:p14="http://schemas.microsoft.com/office/powerpoint/2010/main" xmlns="" val="418510631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091555" y="2916735"/>
            <a:ext cx="19835720" cy="843651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98121" y="2934142"/>
            <a:ext cx="19931202" cy="7944291"/>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借楼上笛声、迷蒙山水、千里燕子、雨中梨花之景，运用用典、对偶的手法委婉含蓄地表达了愁苦的思乡之情。</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怎样借景抒情”要求考生通过情景之间的相似性来分析词人在作品中表达的丰富而生动的情感。考生首先要理清词人写景的顺序和角度，如本词上片是由听觉到视觉，由远及近。由此考生就可以感知到作者是因声而望景，由景再生情。其次是情景之间的相似性，如水阔云低暗示了心情的黯淡，燕子流落千里和“人千里”又极为相似，落落的梨花又恰是孤寂无依的词人的真实写照。</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读懂诗歌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是谁在楼上吹奏起哀怨的玉笛呢？山前，只见宽阔、迷茫的水面和低垂的云雾。流落千里的燕子开始做窠了，而我所思念的人也远隔千里，眼前孤零零的，只有一枝梨花在雨中与我做伴。修禊的日子快到了，如今正是卖糖粥的时候。故乡呢？只能在梦中追寻。昨夜从江边折回来一枝新柳，虽然不是苏堤上的，也足以令我愁眉不展了。 </a:t>
            </a:r>
          </a:p>
        </p:txBody>
      </p:sp>
    </p:spTree>
    <p:extLst>
      <p:ext uri="{BB962C8B-B14F-4D97-AF65-F5344CB8AC3E}">
        <p14:creationId xmlns:p14="http://schemas.microsoft.com/office/powerpoint/2010/main" xmlns="" val="1983999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2023200" y="2916734"/>
            <a:ext cx="19847224" cy="4015458"/>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借古讽今。即借古代的人和事来影射现实，表面回忆历史，叙述古代的人和事，实则抒发自己对人或事物的认识。如杜甫</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蜀相</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丞相祠堂何处寻？锦官城外柏森森。映阶碧草自春色，隔叶黄鹂空好音。三顾频烦天下计，两朝开济老臣心。出师未捷身先死，长使英雄泪满襟。”这首诗借诸葛亮的故事，抒发了作者怀才不遇、壮志难酬的悲愤心情</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10715673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2023200" y="2916734"/>
            <a:ext cx="20083580" cy="9694962"/>
          </a:xfrm>
          <a:prstGeom prst="rect">
            <a:avLst/>
          </a:prstGeom>
          <a:noFill/>
        </p:spPr>
        <p:txBody>
          <a:bodyPr wrap="square" rtlCol="0">
            <a:spAutoFit/>
          </a:bodyPr>
          <a:lstStyle/>
          <a:p>
            <a:pPr algn="just">
              <a:lnSpc>
                <a:spcPct val="130000"/>
              </a:lnSpc>
              <a:spcAft>
                <a:spcPts val="0"/>
              </a:spcAft>
            </a:pPr>
            <a:r>
              <a:rPr lang="en-US" altLang="zh-CN" sz="4000" b="1"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19. </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阅读</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下面这首唐诗，完成题目。 </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西塞山</a:t>
            </a:r>
            <a:r>
              <a:rPr lang="zh-CN" altLang="en-US" sz="4000" kern="100" baseline="300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①</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怀古</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刘禹锡</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王濬楼船下益州</a:t>
            </a:r>
            <a:r>
              <a:rPr lang="zh-CN" altLang="en-US" sz="4000" kern="100" baseline="300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②</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，金陵王气黯然收。</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千寻铁锁沉江底</a:t>
            </a:r>
            <a:r>
              <a:rPr lang="zh-CN" altLang="en-US" sz="4000" kern="100" baseline="300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③</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，一片降幡出石头。</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人世几回伤往事，山形依旧枕寒流。</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今逢四海为家日，故垒萧萧芦荻秋。</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①</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西塞山：三国时吴国的西部要塞。在今湖北大冶东面的长江边。②太康元年</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(280)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晋武帝命王濬率领水军，顺江而下，讨伐东吴。③东吴的亡国之君孙皓，凭借长江天险，并在江中暗置铁锥，再加以千寻铁链横锁江面，自以为是万全之计。谁知王濬用大筏数十，冲走铁锥，以火炬烧毁铁链，结果顺流鼓棹，径造三山，直取金陵</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207576876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2023200" y="2916734"/>
            <a:ext cx="20083580" cy="814582"/>
          </a:xfrm>
          <a:prstGeom prst="rect">
            <a:avLst/>
          </a:prstGeom>
          <a:noFill/>
        </p:spPr>
        <p:txBody>
          <a:bodyPr wrap="square" rtlCol="0">
            <a:spAutoFit/>
          </a:bodyPr>
          <a:lstStyle/>
          <a:p>
            <a:pPr algn="just">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诗人</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看似怀古，却另有其意。其弦外之音是什么？请做具体分析。</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(5</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p:txBody>
      </p:sp>
      <p:sp>
        <p:nvSpPr>
          <p:cNvPr id="8" name="矩形 7"/>
          <p:cNvSpPr/>
          <p:nvPr/>
        </p:nvSpPr>
        <p:spPr>
          <a:xfrm>
            <a:off x="2091555" y="4059717"/>
            <a:ext cx="19835720" cy="729352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76127" y="4059717"/>
            <a:ext cx="19931202" cy="6574107"/>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诗歌借东吴破亡的历史，无情地嘲讽了割据一方的藩镇。这破败荒凉的西塞山就像那些割据一方的藩镇，它们最终逃脱不了灭亡的命运。</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作者是中唐时代的人，写的却是三国的人和事，显然不是为写古而写古。诗的前四句主要是叙事，后四句主要是抒情。刘禹锡写此诗时，正处于藩镇势力意欲抬头之时。刘禹锡此诗的确有所指。</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读懂诗歌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王濬的战船从益州出发，东吴的王气便黯然消逝。千寻长的铁链沉入江底，一面降旗挂在石头城的城头。人生中有多少次伤怀往事，但山形依然不变，靠着寒流。从今以后天下归为一家，秋日芦荻在旧垒上萧萧飘摇。</a:t>
            </a:r>
          </a:p>
        </p:txBody>
      </p:sp>
    </p:spTree>
    <p:extLst>
      <p:ext uri="{BB962C8B-B14F-4D97-AF65-F5344CB8AC3E}">
        <p14:creationId xmlns:p14="http://schemas.microsoft.com/office/powerpoint/2010/main" xmlns="" val="206846653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3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2023200" y="2916734"/>
            <a:ext cx="19847224" cy="5615896"/>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(4)</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用典抒情。有用事和引用前人诗句两种。用事是借历史故事来表达作者的思想感情，包括在现实生活中的某些问题上的立场和态度、个人的意绪和愿望等等，属于借古抒怀。引用或者化用前人诗句的目的是加深诗词中的意境，促使人联想而寻意于言外。如辛弃疾“想当年，金戈铁马，气吞万里如虎”写的是刘裕当年北伐抗敌的英雄气概。作者借赞扬刘裕，讽刺南宋王朝的主和派屈辱求和的无耻行径，表现出作者抗金的主张和恢复中原的决心。</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p>
        </p:txBody>
      </p:sp>
    </p:spTree>
    <p:extLst>
      <p:ext uri="{BB962C8B-B14F-4D97-AF65-F5344CB8AC3E}">
        <p14:creationId xmlns:p14="http://schemas.microsoft.com/office/powerpoint/2010/main" xmlns="" val="378222187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2023200" y="2916734"/>
            <a:ext cx="19847224" cy="9694962"/>
          </a:xfrm>
          <a:prstGeom prst="rect">
            <a:avLst/>
          </a:prstGeom>
          <a:noFill/>
        </p:spPr>
        <p:txBody>
          <a:bodyPr wrap="square" rtlCol="0">
            <a:spAutoFit/>
          </a:bodyPr>
          <a:lstStyle/>
          <a:p>
            <a:pPr algn="just">
              <a:lnSpc>
                <a:spcPct val="130000"/>
              </a:lnSpc>
              <a:spcAft>
                <a:spcPts val="0"/>
              </a:spcAft>
            </a:pPr>
            <a:r>
              <a:rPr lang="en-US" altLang="zh-CN" sz="4000" b="1"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b="1"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20.</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 [2014</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浙江</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卷</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阅读</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下面两首诗，完成题目。</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溪行逢雨与柳中庸</a:t>
            </a:r>
          </a:p>
          <a:p>
            <a:pPr algn="ctr">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唐</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李　端</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日落众山昏，萧萧暮雨繁。</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那堪两处宿，共听一声猿！</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三峡吟</a:t>
            </a:r>
          </a:p>
          <a:p>
            <a:pPr algn="ctr">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南宋</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徐　照</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山水七百里，上有青枫林</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啼猿不自愁，愁落行人心。</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上有青枫林：</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楚辞</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招魂</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中有“湛湛江水兮上有枫，目极千里兮伤春心”句。</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简要分析这两首诗抒情手法的差异。</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(5</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p:txBody>
      </p:sp>
    </p:spTree>
    <p:extLst>
      <p:ext uri="{BB962C8B-B14F-4D97-AF65-F5344CB8AC3E}">
        <p14:creationId xmlns:p14="http://schemas.microsoft.com/office/powerpoint/2010/main" xmlns="" val="282843713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091555" y="2916735"/>
            <a:ext cx="19835720" cy="843651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98121" y="2934142"/>
            <a:ext cx="19931202" cy="7224094"/>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第一首寓情于景，“昏”“繁”二字点明了愁；第二首景不显愁，借典故写愁。②第一首以“那堪”唱叹抒情；第二首以理写愁，辨析猿声“不自愁”，可知愁在人心。</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鉴赏诗歌的表达技巧。从表现手法上看，第一首借景抒情，第二首可以根据注解的提示，使人想到化用前人诗句，化用前人诗文也是用典。从表达方式上看，第一首未着一“愁”字，比较内敛；第二首末句表达情感明朗，议论与抒情兼而有之。</a:t>
            </a:r>
          </a:p>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读懂诗歌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溪行逢雨与柳中庸</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：夕阳西下，使得整个山头一片昏黑，傍晚的细细雨滴，下得很频繁。怎么能够忍受在两个地方安寝，共同听着同一声猿啼呢？</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三峡吟</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：长江三峡丽山秀水连绵七百里，两岸大量地生长着深幽的青枫林。林中的猿啼声本身没有愁苦之情，愁苦的其实是行人自己的心情。</a:t>
            </a:r>
          </a:p>
        </p:txBody>
      </p:sp>
    </p:spTree>
    <p:extLst>
      <p:ext uri="{BB962C8B-B14F-4D97-AF65-F5344CB8AC3E}">
        <p14:creationId xmlns:p14="http://schemas.microsoft.com/office/powerpoint/2010/main" xmlns="" val="49374829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2023200" y="2916734"/>
            <a:ext cx="19847224" cy="6416115"/>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二</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描写方式</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用形象的语言对人、物、环境等的形态、特征做具体生动的描绘，使读者如见其人，如闻其声，如睹其物，如临其境。根据描写角度的不同可分为正面描写和侧面描写。根据描写所用笔墨的多少可分为白描</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简笔</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和细描</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工笔</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正面描写与侧面描写</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正面描写，也称直接描写。指对描写对象直接进行描写。如白居易</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杨柳枝词</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：“一树春风千万枝，嫩于金色软于丝。永丰西角荒园里，尽日无人属阿谁？”第一、二句运用正面描写的手法，描写了春天柳树的娇美形态。 </a:t>
            </a:r>
          </a:p>
        </p:txBody>
      </p:sp>
    </p:spTree>
    <p:extLst>
      <p:ext uri="{BB962C8B-B14F-4D97-AF65-F5344CB8AC3E}">
        <p14:creationId xmlns:p14="http://schemas.microsoft.com/office/powerpoint/2010/main" xmlns="" val="244751718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2023200" y="2916734"/>
            <a:ext cx="19847224" cy="5615896"/>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侧面描写，也称间接描写。指对描写对象不直接进行描写，而从其他人物的态度、议论、评价等方面达到间接表现事物的目的。如白居易</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夜雪</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：“已讶衾枕冷，复见窗户明。夜深知雪重， 时闻折竹声。”整首诗句句写人，却处处从侧面表现夜雪之大。第一句通过“冷”不仅点出有雪，而且从侧面暗示雪大。第二句从视觉角度进一步从侧面写夜雪。窗明，正说明雪下得大。第三、四句从听觉角度再一次从侧面表现雪势渐大，写出了诗人的彻夜无眠，也透露出诗人谪居江州</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今江西九江</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时孤寂的心情。 </a:t>
            </a:r>
          </a:p>
          <a:p>
            <a:pPr algn="just">
              <a:lnSpc>
                <a:spcPct val="130000"/>
              </a:lnSpc>
              <a:spcAft>
                <a:spcPts val="0"/>
              </a:spcAft>
            </a:pP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361764836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7294305"/>
          </a:xfrm>
          <a:prstGeom prst="rect">
            <a:avLst/>
          </a:prstGeom>
          <a:noFill/>
        </p:spPr>
        <p:txBody>
          <a:bodyPr wrap="square" rtlCol="0">
            <a:spAutoFit/>
          </a:bodyPr>
          <a:lstStyle/>
          <a:p>
            <a:pPr>
              <a:lnSpc>
                <a:spcPct val="130000"/>
              </a:lnSpc>
            </a:pPr>
            <a:r>
              <a:rPr lang="en-US" altLang="zh-CN" sz="4000" dirty="0">
                <a:solidFill>
                  <a:srgbClr val="EF8340"/>
                </a:solidFill>
                <a:latin typeface="微软雅黑" pitchFamily="34" charset="-122"/>
                <a:ea typeface="微软雅黑" pitchFamily="34" charset="-122"/>
              </a:rPr>
              <a:t>5. </a:t>
            </a:r>
            <a:r>
              <a:rPr lang="zh-CN" altLang="en-US" sz="4000" dirty="0">
                <a:solidFill>
                  <a:schemeClr val="tx1">
                    <a:lumMod val="50000"/>
                    <a:lumOff val="50000"/>
                  </a:schemeClr>
                </a:solidFill>
                <a:latin typeface="微软雅黑" pitchFamily="34" charset="-122"/>
                <a:ea typeface="微软雅黑" pitchFamily="34" charset="-122"/>
              </a:rPr>
              <a:t>读懂诗歌。</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题目提供的信息：</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a:t>
            </a:r>
            <a:r>
              <a:rPr lang="zh-CN" altLang="en-US" sz="4000" dirty="0">
                <a:solidFill>
                  <a:schemeClr val="tx1">
                    <a:lumMod val="50000"/>
                    <a:lumOff val="50000"/>
                  </a:schemeClr>
                </a:solidFill>
                <a:latin typeface="微软雅黑" pitchFamily="34" charset="-122"/>
                <a:ea typeface="微软雅黑" pitchFamily="34" charset="-122"/>
              </a:rPr>
              <a:t>翻译诗歌正文：</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(3)</a:t>
            </a:r>
            <a:r>
              <a:rPr lang="zh-CN" altLang="en-US" sz="4000" dirty="0">
                <a:solidFill>
                  <a:schemeClr val="tx1">
                    <a:lumMod val="50000"/>
                    <a:lumOff val="50000"/>
                  </a:schemeClr>
                </a:solidFill>
                <a:latin typeface="微软雅黑" pitchFamily="34" charset="-122"/>
                <a:ea typeface="微软雅黑" pitchFamily="34" charset="-122"/>
              </a:rPr>
              <a:t>有明显“诗家语”特征的句子是：</a:t>
            </a:r>
          </a:p>
          <a:p>
            <a:pPr>
              <a:lnSpc>
                <a:spcPct val="130000"/>
              </a:lnSpc>
            </a:pPr>
            <a:r>
              <a:rPr lang="en-US" altLang="zh-CN" sz="4000" dirty="0" smtClean="0">
                <a:solidFill>
                  <a:schemeClr val="tx1">
                    <a:lumMod val="50000"/>
                    <a:lumOff val="50000"/>
                  </a:schemeClr>
                </a:solidFill>
                <a:latin typeface="微软雅黑" pitchFamily="34" charset="-122"/>
                <a:ea typeface="微软雅黑" pitchFamily="34" charset="-122"/>
              </a:rPr>
              <a:t>________________________________________________________________________</a:t>
            </a:r>
            <a:endParaRPr lang="en-US"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352535691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2023200" y="2916734"/>
            <a:ext cx="19847224" cy="9694962"/>
          </a:xfrm>
          <a:prstGeom prst="rect">
            <a:avLst/>
          </a:prstGeom>
          <a:noFill/>
        </p:spPr>
        <p:txBody>
          <a:bodyPr wrap="square" rtlCol="0">
            <a:spAutoFit/>
          </a:bodyPr>
          <a:lstStyle/>
          <a:p>
            <a:pPr algn="just">
              <a:lnSpc>
                <a:spcPct val="130000"/>
              </a:lnSpc>
              <a:spcAft>
                <a:spcPts val="0"/>
              </a:spcAft>
            </a:pPr>
            <a:r>
              <a:rPr lang="en-US" altLang="zh-CN" sz="4000" b="1"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21.</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2015</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浙江</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卷</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阅读</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下面这首词，完成题目。 </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木兰花慢</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赠弹琵琶者</a:t>
            </a:r>
          </a:p>
          <a:p>
            <a:pPr algn="ctr">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元</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张伯淳</a:t>
            </a:r>
          </a:p>
          <a:p>
            <a:pP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爱当垆年少，将雅调，寄幽情。尽百喙春和，群喧夜寂，老凤孤鸣。都来四条弦里，有无穷、旧谱与新声。写出天然律吕①，扫空</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眼底    ②</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筝。　</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   落</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红，天气暖犹轻。洗耳为渠听。想关塞风寒，浔阳月色，似醉还醒。轩窗静来偏好，到曲终、怀抱转分明。相见今朝何处？语溪③乍雨初晴。</a:t>
            </a:r>
          </a:p>
          <a:p>
            <a:pPr>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①</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律吕，此指乐律或音律</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 ②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一种弦乐器，如筝。③语溪，溪水名，在今浙江桐乡。</a:t>
            </a:r>
          </a:p>
          <a:p>
            <a:pP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分析上片与下片对琵琶演奏描写角度的差异。</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(5</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ctr">
              <a:lnSpc>
                <a:spcPct val="130000"/>
              </a:lnSpc>
              <a:spcAft>
                <a:spcPts val="0"/>
              </a:spcAft>
            </a:pP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pic>
        <p:nvPicPr>
          <p:cNvPr id="627714" name="Picture 2" descr="蓁"/>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2961764" y="7021190"/>
            <a:ext cx="487435" cy="5760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Picture 2" descr="蓁"/>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9937428" y="9397454"/>
            <a:ext cx="487435" cy="5760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94759550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arn(inVertical)">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091555" y="2916735"/>
            <a:ext cx="19835720" cy="843651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98121" y="2934142"/>
            <a:ext cx="19931202" cy="4413516"/>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上片从乐曲方面来描写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乐曲的演奏者、乐曲旋律的复杂变化、乐曲声律的高雅等</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，侧重正面描写、直接描写。</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②下片从听者方面来描写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气氛感受、典故联想、景色渲染等</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，侧重侧面描写、间接描写。</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本题考查鉴赏诗歌表达技巧的能力。描写手法有很多，既有正面</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直接</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描写和侧面</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间接</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描写，也有正衬和反衬。比较上下片的内容，上片侧重从乐曲本身的角度来描写，下片侧重从听者的角度来描写。理清了这一思路，回答此题就有条理了</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185008571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091555" y="2916735"/>
            <a:ext cx="19835720" cy="843651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98121" y="2934142"/>
            <a:ext cx="19931202" cy="5133713"/>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读懂诗歌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喜爱那对着酒垆的年少女子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此处指弹琵琶卖艺女子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，将悠悠情思寄托于高雅的曲调之中。琵琶奏出春日百鸟鸣唱相和之音，白日里喧喧嚷嚷，夜里便沉寂下来，只有年老的凤凰独自哀鸣。琴弦里，有无穷，旧谱与新旨写出天然的音律，连眼底的</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筝之音也望尘莫及。花瓣飘落，天气微暖，认真地听着乐曲。想到了昭君出塞时的风冷苍凉，浔阳江头商人妇在月色里的孤寂，好像醉了，却很清醒。偏爱安静的轩窗，一曲终了，明白了曲中的幽深情绪。今日相遇却不知将来在何处相见，语溪的雨刚下就停了，天气也晴了。</a:t>
            </a:r>
          </a:p>
        </p:txBody>
      </p:sp>
    </p:spTree>
    <p:extLst>
      <p:ext uri="{BB962C8B-B14F-4D97-AF65-F5344CB8AC3E}">
        <p14:creationId xmlns:p14="http://schemas.microsoft.com/office/powerpoint/2010/main" xmlns="" val="328465861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2023200" y="2916734"/>
            <a:ext cx="19847224" cy="6416115"/>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动静结合</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或以动衬静、以静衬动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动静结合、以动衬静、以静衬动是常用的写景手法。如李白的</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望庐山瀑布</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中“遥看瀑布挂前川”写出了遥看瀑布的第一眼形象，瀑布像一条巨大的白练挂在山间，“挂”字化动为静。以动衬静是一种以动态的景物来反衬静态的景象，烘托出一种更宁静的环境的表现手法。如南朝诗人王籍的</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入若耶溪</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中的“蝉噪林逾静，鸟鸣山更幽”用的就是典型的以动衬静的手法， “蝉噪”“鸟鸣”笼罩着若耶溪，山林的寂静显得更为深沉。</a:t>
            </a:r>
          </a:p>
          <a:p>
            <a:pPr algn="just">
              <a:lnSpc>
                <a:spcPct val="130000"/>
              </a:lnSpc>
              <a:spcAft>
                <a:spcPts val="0"/>
              </a:spcAft>
            </a:pP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13284226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2023200" y="2916734"/>
            <a:ext cx="19847224" cy="6494085"/>
          </a:xfrm>
          <a:prstGeom prst="rect">
            <a:avLst/>
          </a:prstGeom>
          <a:noFill/>
        </p:spPr>
        <p:txBody>
          <a:bodyPr wrap="square" rtlCol="0">
            <a:spAutoFit/>
          </a:bodyPr>
          <a:lstStyle/>
          <a:p>
            <a:pPr algn="just">
              <a:lnSpc>
                <a:spcPct val="130000"/>
              </a:lnSpc>
              <a:spcAft>
                <a:spcPts val="0"/>
              </a:spcAft>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22. </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阅读下面这首宋词，完成题目。 </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西江月</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题溧阳三塔寺</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张孝祥</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问讯湖边春色，重来又是三年。东风吹我过湖船，杨柳丝丝拂面。　　世路如今已惯，此心到处悠然。寒光亭下水连天，飞起沙鸥一片。</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三塔寺在溧阳县西七十里，傍三塔湖而建，寒光亭也在湖边。</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这首词描写“春色”的手法多样，试简要赏析。</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(6</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206962018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091555" y="2916735"/>
            <a:ext cx="19835720" cy="843651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98121" y="2934142"/>
            <a:ext cx="19931202" cy="7944291"/>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运用拟人手法写春风杨柳：东风似乎有意，轻轻吹拂，送“我”渡湖；杨柳似乎含情，微微摆动，丝丝抚摩“我”的面庞。词人不说船乘风势，人触柳丝，而说风助船行，柳拂人面，正是寓情于物的拟人写法，从而创造出一个物我合一的艺术境界。②动静结合：寒光亭下一碧万顷，碧水连天；在这明丽如画的水天之间，一群沙鸥展翅飞起，自由翱翔。一静一动，动静结合；有点有面，点面交映，使得整个画面充满了蓬勃的生气。</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要分析描写“春色”的手法，先找到写景的句子，答题范围是“东风吹我过湖船，杨柳丝丝拂面”“寒光亭下水连天，飞起沙鸥一片”。</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读懂诗歌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我</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远道而来问候三塔湖畔那美好的春景，再次来到这里已经过了三年。东风似乎有意，轻轻吹拂，送我渡湖；杨柳似乎含情，微微摆动，丝丝抚摩我的面庞。尘世的生活道路</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我</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如今已经习惯了，这样的心境无论到哪儿都是悠闲、安适的。寒光亭下，水光接天，一群沙鸥展翅飞起，自由翱翔。</a:t>
            </a:r>
          </a:p>
        </p:txBody>
      </p:sp>
    </p:spTree>
    <p:extLst>
      <p:ext uri="{BB962C8B-B14F-4D97-AF65-F5344CB8AC3E}">
        <p14:creationId xmlns:p14="http://schemas.microsoft.com/office/powerpoint/2010/main" xmlns="" val="125360081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2023200" y="2916734"/>
            <a:ext cx="19847224" cy="4815677"/>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细节描写</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细节指细微的动作或细小的情节，这些动作或情节人们一般不在意，但对表现人物性格或抒发情感能起到重要的作用。细节描写有很强的表现力，可以管中窥豹，一叶落而知秋。如张籍</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秋思</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：“洛阳城里见秋风，欲作家书意万重。复恐匆匆说不尽，行人临发又开封。”这首诗借助生动的细节描写传递人物的思想感情，“临发又开封”这一细节表达了作者对家乡、对亲人的深切怀念</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381824907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2023200" y="2916734"/>
            <a:ext cx="19847224" cy="6494085"/>
          </a:xfrm>
          <a:prstGeom prst="rect">
            <a:avLst/>
          </a:prstGeom>
          <a:noFill/>
        </p:spPr>
        <p:txBody>
          <a:bodyPr wrap="square" rtlCol="0">
            <a:spAutoFit/>
          </a:bodyPr>
          <a:lstStyle/>
          <a:p>
            <a:pPr algn="just">
              <a:lnSpc>
                <a:spcPct val="130000"/>
              </a:lnSpc>
              <a:spcAft>
                <a:spcPts val="0"/>
              </a:spcAft>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23. </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阅读</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下面这首唐诗，回答问题。</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巴女谣</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于　鹄</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巴女骑牛唱</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竹枝</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，藕丝菱叶傍江时。</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不愁日暮还家错，记得芭蕉出槿篱。</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“不愁日暮还家错，记得芭蕉出槿篱”运用了什么描写手法？全诗表达了什么样的感情？</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(6</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p:txBody>
      </p:sp>
    </p:spTree>
    <p:extLst>
      <p:ext uri="{BB962C8B-B14F-4D97-AF65-F5344CB8AC3E}">
        <p14:creationId xmlns:p14="http://schemas.microsoft.com/office/powerpoint/2010/main" xmlns="" val="189820522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091555" y="2916735"/>
            <a:ext cx="19835720" cy="843651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98121" y="2934142"/>
            <a:ext cx="19931202" cy="5783699"/>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这两句诗运用了细节描写的手法，描写了巴女的心态。全诗描绘了川江农家日出而作、日落而息的恬静生活，表达了作者对这种田园生活的热爱。</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读懂诗歌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夏天的傍晚，夕阳西下，烟霭四起，江上菱叶铺展，随波轻漾，一个天真伶俐的巴江女孩，骑在牛背上面，引吭高歌，沿着江边弯弯曲曲的小路慢慢悠悠地回转家去。这时天色渐渐晚了，可是这个顽皮的小家伙还是一个劲儿地歪在牛背上面唱歌，听任牛儿不紧不忙地踱步。路旁的好心人催促她快些回家，要不，待会儿天黑下来，就找不到家门了！不料这个俏皮的女孩居然不以为意地说道：我才不害怕呢！只要看见伸出木槿篱笆外面的大大的芭蕉叶子，那就是我的家了！</a:t>
            </a:r>
          </a:p>
        </p:txBody>
      </p:sp>
    </p:spTree>
    <p:extLst>
      <p:ext uri="{BB962C8B-B14F-4D97-AF65-F5344CB8AC3E}">
        <p14:creationId xmlns:p14="http://schemas.microsoft.com/office/powerpoint/2010/main" xmlns="" val="59275181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2023200" y="2916734"/>
            <a:ext cx="19847224" cy="8094524"/>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4.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点面结合</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所谓“点”，指的是最能显示人、事、景、物的形象状态特征的详细描写；所谓“面”，指的是对人、事、景、物的叙述或概括性描写。点面结合就是“点”的详细描写和“面”的叙述或概括性描写的有机结合。“面”指的是对背景做粗线条的勾勒，“点”指的是在背景上做精妙的描画。点面结合的形式多样，可以是虚面上的实点，也可以是动面上的静点。如朱敦儒的</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好事近</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渔父词</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摇首出红尘，醒醉更无时节。活计绿蓑青笠，惯披霜冲雪。晚来风定钓丝闲，上下是新月。千里水天一色，看孤鸿明灭。”五至八句从面上对渔父的志趣和生活概貌做了总的交代，后用洗练的笔墨摹写了一个恬淡自适的渔父形象。而在静态的画面上，又加上了孤鸿这个动点。全诗点面结合，描写了词人超脱世俗、不受约束的闲适生活</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389412999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23200" y="3088347"/>
            <a:ext cx="19800000" cy="829683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27569" y="3125512"/>
            <a:ext cx="19931202" cy="5783699"/>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点明了作者的行程和地点：行船在吴淞江上。</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早晨的路上</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晓路</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，细雨潇潇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雨萧萧</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，江南水乡</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江乡</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正是黄叶飘飞的时候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叶正飘</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。因为天气开始变冷了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天寒</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，大雁怎会不急？大雁从头顶飞过，抛下几声急促的鸣叫</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雁声急</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，一年将尽</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岁晚</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，我远望归家的路，却遥遥不可及</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客程遥</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。鸟儿躲避着时而后退的船</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鸟避征帆却</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，船家一起一落地摇动着双桨，偶尔声音响了一些，便惊得鱼儿慌不迭地散了开去</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鱼惊荡桨跳</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。独坐孤舟的我今夜要在哪里投宿呢</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孤舟宿何许</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？放眼望去，一轮霜月下</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霜月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，看见了那久负盛名的枫桥，于是嘱咐船家将船系在桥下</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系枫桥</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(3)</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鸟避征帆却，鱼惊荡桨跳。</a:t>
            </a:r>
          </a:p>
        </p:txBody>
      </p:sp>
    </p:spTree>
    <p:extLst>
      <p:ext uri="{BB962C8B-B14F-4D97-AF65-F5344CB8AC3E}">
        <p14:creationId xmlns:p14="http://schemas.microsoft.com/office/powerpoint/2010/main" xmlns="" val="278201010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2023200" y="2916734"/>
            <a:ext cx="19847224" cy="7294305"/>
          </a:xfrm>
          <a:prstGeom prst="rect">
            <a:avLst/>
          </a:prstGeom>
          <a:noFill/>
        </p:spPr>
        <p:txBody>
          <a:bodyPr wrap="square" rtlCol="0">
            <a:spAutoFit/>
          </a:bodyPr>
          <a:lstStyle/>
          <a:p>
            <a:pPr algn="just">
              <a:lnSpc>
                <a:spcPct val="130000"/>
              </a:lnSpc>
              <a:spcAft>
                <a:spcPts val="0"/>
              </a:spcAft>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24. </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[2014</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安徽</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卷</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阅读</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下面这首词，完成题目。</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阮郎归</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西湖春暮</a:t>
            </a:r>
          </a:p>
          <a:p>
            <a:pPr algn="ctr">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南宋</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马子严</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清明寒食不多时，香红渐渐稀。番腾①妆束闹苏堤，留春春怎知？　　</a:t>
            </a:r>
            <a:endPar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花</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褪雨，絮沾泥。凌波②寸不移。三三两两叫船儿，人归春也归。</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①</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番腾：同“翻腾”。②凌波：这里指女子步履。曹植</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洛神赋</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：“凌波微步，罗袜生尘。”</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这首词描写了暮春之景，请从点面结合的角度做简要赏析。</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(4</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302454168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091555" y="2916735"/>
            <a:ext cx="19835720" cy="843651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98121" y="2934142"/>
            <a:ext cx="19931202" cy="6574107"/>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香红渐稀，是面的描写；花褪雨，絮沾泥，则是点的刻画。勾勒写意，细节传神，点面结合，相互映衬；以景起情，丰富了词作内涵。</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本题考查鉴赏古代诗歌的表达技巧。要结合具体的词句分析本词所运用的技巧，如“香红渐渐稀”是面，而“花褪雨”“絮沾泥”则是点，也是细节描写，由此得出答案。</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读懂诗歌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寒食节、清明节过去不久， 那些香味扑鼻的花儿渐渐变稀疏。搜寻出艳丽的服装穿上，热热闹闹地游览苏堤。好想留住春天，可春天哪知人的心意？ 鲜花在雨中褪去了颜色，柳絮飘零沾满了烂泥。流连春光的女子步履迟迟，寸步也不想前移。三三两两地叫来船儿，归去时，春天也随着人们而远离</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146536946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2023200" y="2916734"/>
            <a:ext cx="19847224" cy="7294305"/>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5.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观察角度变化</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描写要有层次性</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由远到近或由下而上等。看同一景物，观察者所处的方位不同、角度不同，俯视、仰视、远眺、近看，看到的风景也会千姿百态，变化万千。从不同角度描写，会使读者对所描写的景物产生更加全面的认识，获得更完美的体验。如杜牧的</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山行</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远上寒山石径斜，白云生处有人家。停车坐爱枫林晚，霜叶红于二月花。”头两句描绘了秋山远景。第一句描写了秋山高远的景象，表现了诗人勇于攀登的精神。第二句描写了秋山中的一个特定场景，在白云浮动的天空下有几户人家隐约可见。后两句描绘了秋山近景。“霜叶红于二月花”一句，生机勃勃，鲜艳夺目，清新刚劲，形象鲜明，给人一种秋光胜似春光的美感。描写顺序：由远到近</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94702274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2023200" y="2916734"/>
            <a:ext cx="19847224" cy="6494085"/>
          </a:xfrm>
          <a:prstGeom prst="rect">
            <a:avLst/>
          </a:prstGeom>
          <a:noFill/>
        </p:spPr>
        <p:txBody>
          <a:bodyPr wrap="square" rtlCol="0">
            <a:spAutoFit/>
          </a:bodyPr>
          <a:lstStyle/>
          <a:p>
            <a:pPr algn="just">
              <a:lnSpc>
                <a:spcPct val="130000"/>
              </a:lnSpc>
              <a:spcAft>
                <a:spcPts val="0"/>
              </a:spcAft>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25. </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阅读</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下面这首宋词，完成题目。</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南柯子</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忆旧</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仲　殊</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十里青山远，潮平路带沙。数声啼鸟怨年华，又是凄凉时候在天涯。　　</a:t>
            </a:r>
            <a:endPar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白露</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收残月，清风散晓霞。绿杨堤畔问荷花：记得年时沽酒那人家</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家：在此用作句末语气词，加强语气。</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这首词上阕写景用了哪些技巧？试结合词句分析。</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(5</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151852019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091555" y="2916735"/>
            <a:ext cx="19835720" cy="843651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98121" y="2934142"/>
            <a:ext cx="19931202" cy="5853910"/>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写景采用了远近结合的手法。“十里青山远”是远景，“潮平路带沙”是近景。②用了视听结合的手法。前两句是视觉描写，“数声啼鸟”是听觉描写。③运用了拟人的修辞手法。“数声啼鸟怨年华”一句通过写“啼鸟怨”表达出作者内心的愁怨。</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答出两点即可</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读懂诗歌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远处青山重重叠叠连成一片，泥沙被涌起的潮水推到路边。啼鸟鸣叫，仿佛在埋怨年华易逝，在这凄凉的时节我又独自漂泊在天涯。白露泠泠，残月渐收，微微晨风吹开了天边的朝霞。在绿杨堤畔，我忽然看见满塘盛开的荷花，于是问荷花：“你还记得那年在此买酒的那个人吗？”</a:t>
            </a:r>
          </a:p>
          <a:p>
            <a:pPr eaLnBrk="1" hangingPunct="1">
              <a:lnSpc>
                <a:spcPct val="130000"/>
              </a:lnSpc>
              <a:buNone/>
            </a:pP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239036925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2023200" y="2916734"/>
            <a:ext cx="19847224" cy="6494085"/>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6.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调用多种感官</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视觉与听觉相结合等等</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描写要选取不同角度，以增强描写的立体感。描写大多采用视觉描写，但为了多方面地表现所写之物的特点，更加方便抒发感情，常常辅之以听觉描写、嗅觉描写、触觉描写、味觉描写等。如唐代诗人王建</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江馆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：“水面细风生， 菱歌慢慢声。客亭临小市， 灯火夜妆明。”他熟练地运用各种感官，描写了一幅清新的江馆夜市图。“水面细风生”是触觉描写，写的是清风徐来、水波微兴的景象。“菱歌慢慢声”是听觉描写，采莲小调婉转柔美，舒缓悠扬。“灯火夜妆明”是视觉描写，不远处有明亮的灯光，灯光下，有盛装女子婉丽的身影。这首旅宿诗，透露出作者领略江边夜市风景时悠闲欣喜的感情</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283770311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2023200" y="2916734"/>
            <a:ext cx="19847224" cy="9694962"/>
          </a:xfrm>
          <a:prstGeom prst="rect">
            <a:avLst/>
          </a:prstGeom>
          <a:noFill/>
        </p:spPr>
        <p:txBody>
          <a:bodyPr wrap="square" rtlCol="0">
            <a:spAutoFit/>
          </a:bodyPr>
          <a:lstStyle/>
          <a:p>
            <a:pPr algn="just">
              <a:lnSpc>
                <a:spcPct val="130000"/>
              </a:lnSpc>
              <a:spcAft>
                <a:spcPts val="0"/>
              </a:spcAft>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26. </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阅读</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下面这首唐诗，完成题目。</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题宣州开元寺水阁，阁下宛溪，夹溪居人</a:t>
            </a:r>
            <a:r>
              <a:rPr lang="zh-CN" altLang="en-US" sz="4000" kern="100" baseline="300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①</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杜　牧</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六朝文物草连空，天淡云闲今古同。</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鸟去鸟来山色里，人歌人哭水声中。</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深秋帘幕千家雨，落日楼台一笛风。</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惆怅无因见范蠡</a:t>
            </a:r>
            <a:r>
              <a:rPr lang="zh-CN" altLang="en-US" sz="4000" kern="100" baseline="300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②</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，参差烟树五湖东。</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①</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本诗作于杜牧任宣州团练判官期间，当时杜牧常去城中开元寺游赏。此篇抒写了诗人俯瞰宛溪、眺望敬亭山的古今感慨。②范蠡：辅佐越王勾践一雪会稽之耻，功成名就之后急流勇退，泛舟五湖，经商成巨富，自号陶朱公，后人尊称他为“商圣”。</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本诗中间两联采用了什么手法来描绘景物？请简要分析。</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(6</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p:txBody>
      </p:sp>
    </p:spTree>
    <p:extLst>
      <p:ext uri="{BB962C8B-B14F-4D97-AF65-F5344CB8AC3E}">
        <p14:creationId xmlns:p14="http://schemas.microsoft.com/office/powerpoint/2010/main" xmlns="" val="94898437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091555" y="2916735"/>
            <a:ext cx="19835720" cy="843651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98121" y="2934142"/>
            <a:ext cx="19931202" cy="6503896"/>
          </a:xfrm>
          <a:prstGeom prst="rect">
            <a:avLst/>
          </a:prstGeom>
        </p:spPr>
        <p:txBody>
          <a:bodyPr wrap="square">
            <a:spAutoFit/>
          </a:bodyPr>
          <a:lstStyle/>
          <a:p>
            <a:pPr eaLnBrk="1" hangingPunct="1">
              <a:lnSpc>
                <a:spcPct val="130000"/>
              </a:lnSpc>
              <a:buNone/>
            </a:pP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采用</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了视觉和听觉相结合的手法。诗人抓住了山色之间飞鸟来去之态，秋雨连绵家家挂上天然雨幕之形，绿水之畔人歌人哭、楼台夕照竹笛悠悠之声来描绘景物。视觉与听觉有机结合，形态与声音相得益彰，描绘了一幅安静祥和的湖光山色图。</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读懂诗歌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六朝的繁华已成陈迹，放眼望去，只见草色空无。那天淡云闲的景象，倒是自古至今未发生什么变化。敬亭山像一面巨大的翠色屏风，展开在宣城的附近，飞鸟来去出没在山色的掩映之中。宛溪两岸，百姓临河而居，人的歌声和哭声，掺杂着水声，随着岁月一起流逝。深秋时节的密雨，像给上千户人家挂上了层层的雨帘；落日时分，夕阳掩映着的楼台，在晚风中送出悠扬的笛声。心头浮动着对范蠡的怀念，无由相会，只见五湖方向有一片参差的烟树。</a:t>
            </a:r>
          </a:p>
        </p:txBody>
      </p:sp>
    </p:spTree>
    <p:extLst>
      <p:ext uri="{BB962C8B-B14F-4D97-AF65-F5344CB8AC3E}">
        <p14:creationId xmlns:p14="http://schemas.microsoft.com/office/powerpoint/2010/main" xmlns="" val="111199018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800000" cy="9694962"/>
          </a:xfrm>
          <a:prstGeom prst="rect">
            <a:avLst/>
          </a:prstGeom>
          <a:noFill/>
        </p:spPr>
        <p:txBody>
          <a:bodyPr wrap="square" rtlCol="0">
            <a:spAutoFit/>
          </a:bodyPr>
          <a:lstStyle/>
          <a:p>
            <a:pPr algn="ctr">
              <a:lnSpc>
                <a:spcPct val="130000"/>
              </a:lnSpc>
            </a:pPr>
            <a:r>
              <a:rPr lang="en-US" altLang="zh-CN" sz="4000" b="1" dirty="0" smtClean="0">
                <a:solidFill>
                  <a:schemeClr val="tx1">
                    <a:lumMod val="50000"/>
                    <a:lumOff val="50000"/>
                  </a:schemeClr>
                </a:solidFill>
                <a:latin typeface="微软雅黑" pitchFamily="34" charset="-122"/>
                <a:ea typeface="微软雅黑" pitchFamily="34" charset="-122"/>
              </a:rPr>
              <a:t>【</a:t>
            </a:r>
            <a:r>
              <a:rPr lang="zh-CN" altLang="en-US" sz="4000" b="1" dirty="0" smtClean="0">
                <a:solidFill>
                  <a:schemeClr val="tx1">
                    <a:lumMod val="50000"/>
                    <a:lumOff val="50000"/>
                  </a:schemeClr>
                </a:solidFill>
                <a:latin typeface="微软雅黑" pitchFamily="34" charset="-122"/>
                <a:ea typeface="微软雅黑" pitchFamily="34" charset="-122"/>
              </a:rPr>
              <a:t>类题指津</a:t>
            </a:r>
            <a:r>
              <a:rPr lang="en-US" altLang="zh-CN" sz="4000" b="1" dirty="0" smtClean="0">
                <a:solidFill>
                  <a:schemeClr val="tx1">
                    <a:lumMod val="50000"/>
                    <a:lumOff val="50000"/>
                  </a:schemeClr>
                </a:solidFill>
                <a:latin typeface="微软雅黑" pitchFamily="34" charset="-122"/>
                <a:ea typeface="微软雅黑" pitchFamily="34" charset="-122"/>
              </a:rPr>
              <a:t>】</a:t>
            </a:r>
            <a:endParaRPr lang="zh-CN" altLang="en-US" sz="4000" b="1" dirty="0">
              <a:solidFill>
                <a:schemeClr val="tx1">
                  <a:lumMod val="50000"/>
                  <a:lumOff val="50000"/>
                </a:schemeClr>
              </a:solidFill>
              <a:latin typeface="微软雅黑" pitchFamily="34" charset="-122"/>
              <a:ea typeface="微软雅黑" pitchFamily="34" charset="-122"/>
            </a:endParaRP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设问方式</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 </a:t>
            </a:r>
            <a:r>
              <a:rPr lang="zh-CN" altLang="en-US" sz="4000" dirty="0">
                <a:solidFill>
                  <a:schemeClr val="tx1">
                    <a:lumMod val="50000"/>
                    <a:lumOff val="50000"/>
                  </a:schemeClr>
                </a:solidFill>
                <a:latin typeface="微软雅黑" pitchFamily="34" charset="-122"/>
                <a:ea typeface="微软雅黑" pitchFamily="34" charset="-122"/>
              </a:rPr>
              <a:t>某诗</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词</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句运用了哪种表达方式？有什么作用？</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 </a:t>
            </a:r>
            <a:r>
              <a:rPr lang="zh-CN" altLang="en-US" sz="4000" dirty="0">
                <a:solidFill>
                  <a:schemeClr val="tx1">
                    <a:lumMod val="50000"/>
                    <a:lumOff val="50000"/>
                  </a:schemeClr>
                </a:solidFill>
                <a:latin typeface="微软雅黑" pitchFamily="34" charset="-122"/>
                <a:ea typeface="微软雅黑" pitchFamily="34" charset="-122"/>
              </a:rPr>
              <a:t>某诗</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词</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句运用了什么描写方法？请加以赏析。</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3. </a:t>
            </a:r>
            <a:r>
              <a:rPr lang="zh-CN" altLang="en-US" sz="4000" dirty="0">
                <a:solidFill>
                  <a:schemeClr val="tx1">
                    <a:lumMod val="50000"/>
                    <a:lumOff val="50000"/>
                  </a:schemeClr>
                </a:solidFill>
                <a:latin typeface="微软雅黑" pitchFamily="34" charset="-122"/>
                <a:ea typeface="微软雅黑" pitchFamily="34" charset="-122"/>
              </a:rPr>
              <a:t>从“情”与“景”的角度赏析本诗</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词</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是怎样表达作者情感的。</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4. </a:t>
            </a:r>
            <a:r>
              <a:rPr lang="zh-CN" altLang="en-US" sz="4000" dirty="0">
                <a:solidFill>
                  <a:schemeClr val="tx1">
                    <a:lumMod val="50000"/>
                    <a:lumOff val="50000"/>
                  </a:schemeClr>
                </a:solidFill>
                <a:latin typeface="微软雅黑" pitchFamily="34" charset="-122"/>
                <a:ea typeface="微软雅黑" pitchFamily="34" charset="-122"/>
              </a:rPr>
              <a:t>诗</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词</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中的感情是怎样表达出来的？试做简要分析。</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5. </a:t>
            </a:r>
            <a:r>
              <a:rPr lang="zh-CN" altLang="en-US" sz="4000" dirty="0">
                <a:solidFill>
                  <a:schemeClr val="tx1">
                    <a:lumMod val="50000"/>
                    <a:lumOff val="50000"/>
                  </a:schemeClr>
                </a:solidFill>
                <a:latin typeface="微软雅黑" pitchFamily="34" charset="-122"/>
                <a:ea typeface="微软雅黑" pitchFamily="34" charset="-122"/>
              </a:rPr>
              <a:t>诗歌在情与景的关系上是如何处理的？</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答题步骤</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 </a:t>
            </a:r>
            <a:r>
              <a:rPr lang="zh-CN" altLang="en-US" sz="4000" dirty="0">
                <a:solidFill>
                  <a:schemeClr val="tx1">
                    <a:lumMod val="50000"/>
                    <a:lumOff val="50000"/>
                  </a:schemeClr>
                </a:solidFill>
                <a:latin typeface="微软雅黑" pitchFamily="34" charset="-122"/>
                <a:ea typeface="微软雅黑" pitchFamily="34" charset="-122"/>
              </a:rPr>
              <a:t>审清题干要求，确定答题步骤。</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 </a:t>
            </a:r>
            <a:r>
              <a:rPr lang="zh-CN" altLang="en-US" sz="4000" dirty="0">
                <a:solidFill>
                  <a:schemeClr val="tx1">
                    <a:lumMod val="50000"/>
                    <a:lumOff val="50000"/>
                  </a:schemeClr>
                </a:solidFill>
                <a:latin typeface="微软雅黑" pitchFamily="34" charset="-122"/>
                <a:ea typeface="微软雅黑" pitchFamily="34" charset="-122"/>
              </a:rPr>
              <a:t>指出技巧或手法。</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步骤</a:t>
            </a:r>
            <a:r>
              <a:rPr lang="en-US" altLang="zh-CN" sz="4000" dirty="0">
                <a:solidFill>
                  <a:schemeClr val="tx1">
                    <a:lumMod val="50000"/>
                    <a:lumOff val="50000"/>
                  </a:schemeClr>
                </a:solidFill>
                <a:latin typeface="微软雅黑" pitchFamily="34" charset="-122"/>
                <a:ea typeface="微软雅黑" pitchFamily="34" charset="-122"/>
              </a:rPr>
              <a:t>1)</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3. </a:t>
            </a:r>
            <a:r>
              <a:rPr lang="zh-CN" altLang="en-US" sz="4000" dirty="0">
                <a:solidFill>
                  <a:schemeClr val="tx1">
                    <a:lumMod val="50000"/>
                    <a:lumOff val="50000"/>
                  </a:schemeClr>
                </a:solidFill>
                <a:latin typeface="微软雅黑" pitchFamily="34" charset="-122"/>
                <a:ea typeface="微软雅黑" pitchFamily="34" charset="-122"/>
              </a:rPr>
              <a:t>结合诗</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词</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句具体分析怎样运用的这种手法。</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步骤</a:t>
            </a:r>
            <a:r>
              <a:rPr lang="en-US" altLang="zh-CN" sz="4000" dirty="0">
                <a:solidFill>
                  <a:schemeClr val="tx1">
                    <a:lumMod val="50000"/>
                    <a:lumOff val="50000"/>
                  </a:schemeClr>
                </a:solidFill>
                <a:latin typeface="微软雅黑" pitchFamily="34" charset="-122"/>
                <a:ea typeface="微软雅黑" pitchFamily="34" charset="-122"/>
              </a:rPr>
              <a:t>2)</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4. </a:t>
            </a:r>
            <a:r>
              <a:rPr lang="zh-CN" altLang="en-US" sz="4000" dirty="0">
                <a:solidFill>
                  <a:schemeClr val="tx1">
                    <a:lumMod val="50000"/>
                    <a:lumOff val="50000"/>
                  </a:schemeClr>
                </a:solidFill>
                <a:latin typeface="微软雅黑" pitchFamily="34" charset="-122"/>
                <a:ea typeface="微软雅黑" pitchFamily="34" charset="-122"/>
              </a:rPr>
              <a:t>写出用这个手法有什么好处、作用，抒发了作者什么样的感情。</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步骤</a:t>
            </a:r>
            <a:r>
              <a:rPr lang="en-US" altLang="zh-CN" sz="4000" dirty="0">
                <a:solidFill>
                  <a:schemeClr val="tx1">
                    <a:lumMod val="50000"/>
                    <a:lumOff val="50000"/>
                  </a:schemeClr>
                </a:solidFill>
                <a:latin typeface="微软雅黑" pitchFamily="34" charset="-122"/>
                <a:ea typeface="微软雅黑" pitchFamily="34" charset="-122"/>
              </a:rPr>
              <a:t>3)</a:t>
            </a:r>
          </a:p>
        </p:txBody>
      </p:sp>
    </p:spTree>
    <p:extLst>
      <p:ext uri="{BB962C8B-B14F-4D97-AF65-F5344CB8AC3E}">
        <p14:creationId xmlns:p14="http://schemas.microsoft.com/office/powerpoint/2010/main" xmlns="" val="406547365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3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800000" cy="8094524"/>
          </a:xfrm>
          <a:prstGeom prst="rect">
            <a:avLst/>
          </a:prstGeom>
          <a:noFill/>
        </p:spPr>
        <p:txBody>
          <a:bodyPr wrap="square" rtlCol="0">
            <a:spAutoFit/>
          </a:bodyPr>
          <a:lstStyle/>
          <a:p>
            <a:pPr>
              <a:lnSpc>
                <a:spcPct val="130000"/>
              </a:lnSpc>
            </a:pPr>
            <a:r>
              <a:rPr lang="zh-CN" altLang="en-US" sz="4000" dirty="0" smtClean="0">
                <a:solidFill>
                  <a:srgbClr val="EF8340"/>
                </a:solidFill>
                <a:latin typeface="微软雅黑" pitchFamily="34" charset="-122"/>
                <a:ea typeface="微软雅黑" pitchFamily="34" charset="-122"/>
              </a:rPr>
              <a:t>例</a:t>
            </a:r>
            <a:r>
              <a:rPr lang="en-US" altLang="zh-CN" sz="4000" dirty="0" smtClean="0">
                <a:solidFill>
                  <a:srgbClr val="EF8340"/>
                </a:solidFill>
                <a:latin typeface="微软雅黑" pitchFamily="34" charset="-122"/>
                <a:ea typeface="微软雅黑" pitchFamily="34" charset="-122"/>
              </a:rPr>
              <a:t>3  </a:t>
            </a:r>
            <a:r>
              <a:rPr lang="en-US" altLang="zh-CN" sz="4000" dirty="0" smtClean="0">
                <a:solidFill>
                  <a:schemeClr val="tx1">
                    <a:lumMod val="50000"/>
                    <a:lumOff val="50000"/>
                  </a:schemeClr>
                </a:solidFill>
                <a:latin typeface="微软雅黑" pitchFamily="34" charset="-122"/>
                <a:ea typeface="微软雅黑" pitchFamily="34" charset="-122"/>
              </a:rPr>
              <a:t> </a:t>
            </a:r>
            <a:r>
              <a:rPr lang="zh-CN" altLang="en-US" sz="4000" dirty="0" smtClean="0">
                <a:solidFill>
                  <a:schemeClr val="tx1">
                    <a:lumMod val="50000"/>
                    <a:lumOff val="50000"/>
                  </a:schemeClr>
                </a:solidFill>
                <a:latin typeface="微软雅黑" pitchFamily="34" charset="-122"/>
                <a:ea typeface="微软雅黑" pitchFamily="34" charset="-122"/>
              </a:rPr>
              <a:t>阅读</a:t>
            </a:r>
            <a:r>
              <a:rPr lang="zh-CN" altLang="en-US" sz="4000" dirty="0">
                <a:solidFill>
                  <a:schemeClr val="tx1">
                    <a:lumMod val="50000"/>
                    <a:lumOff val="50000"/>
                  </a:schemeClr>
                </a:solidFill>
                <a:latin typeface="微软雅黑" pitchFamily="34" charset="-122"/>
                <a:ea typeface="微软雅黑" pitchFamily="34" charset="-122"/>
              </a:rPr>
              <a:t>下面这首唐诗，完成题目。</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长安夜雨</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薛　逢</a:t>
            </a:r>
            <a:r>
              <a:rPr lang="zh-CN" altLang="en-US" sz="4000" baseline="30000" dirty="0">
                <a:solidFill>
                  <a:schemeClr val="tx1">
                    <a:lumMod val="50000"/>
                    <a:lumOff val="50000"/>
                  </a:schemeClr>
                </a:solidFill>
                <a:latin typeface="微软雅黑" pitchFamily="34" charset="-122"/>
                <a:ea typeface="微软雅黑" pitchFamily="34" charset="-122"/>
              </a:rPr>
              <a:t>①</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滞雨通宵又彻明，百忧如草雨中生。</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心关桂玉</a:t>
            </a:r>
            <a:r>
              <a:rPr lang="zh-CN" altLang="en-US" sz="4000" baseline="30000" dirty="0">
                <a:solidFill>
                  <a:schemeClr val="tx1">
                    <a:lumMod val="50000"/>
                    <a:lumOff val="50000"/>
                  </a:schemeClr>
                </a:solidFill>
                <a:latin typeface="微软雅黑" pitchFamily="34" charset="-122"/>
                <a:ea typeface="微软雅黑" pitchFamily="34" charset="-122"/>
              </a:rPr>
              <a:t>②</a:t>
            </a:r>
            <a:r>
              <a:rPr lang="zh-CN" altLang="en-US" sz="4000" dirty="0">
                <a:solidFill>
                  <a:schemeClr val="tx1">
                    <a:lumMod val="50000"/>
                    <a:lumOff val="50000"/>
                  </a:schemeClr>
                </a:solidFill>
                <a:latin typeface="微软雅黑" pitchFamily="34" charset="-122"/>
                <a:ea typeface="微软雅黑" pitchFamily="34" charset="-122"/>
              </a:rPr>
              <a:t>天难晓，运落风波梦亦惊。</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压树早鸦飞不散，到窗寒鼓湿无声。</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当年志气俱消尽，白发新添四五茎。</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注</a:t>
            </a:r>
            <a:r>
              <a:rPr lang="en-US" altLang="zh-CN" sz="4000" dirty="0">
                <a:solidFill>
                  <a:schemeClr val="tx1">
                    <a:lumMod val="50000"/>
                    <a:lumOff val="50000"/>
                  </a:schemeClr>
                </a:solidFill>
                <a:latin typeface="微软雅黑" pitchFamily="34" charset="-122"/>
                <a:ea typeface="微软雅黑" pitchFamily="34" charset="-122"/>
              </a:rPr>
              <a:t>] ①</a:t>
            </a:r>
            <a:r>
              <a:rPr lang="zh-CN" altLang="en-US" sz="4000" dirty="0">
                <a:solidFill>
                  <a:schemeClr val="tx1">
                    <a:lumMod val="50000"/>
                    <a:lumOff val="50000"/>
                  </a:schemeClr>
                </a:solidFill>
                <a:latin typeface="微软雅黑" pitchFamily="34" charset="-122"/>
                <a:ea typeface="微软雅黑" pitchFamily="34" charset="-122"/>
              </a:rPr>
              <a:t>薛逢：字陶臣，历任侍御史、尚书郎。因恃才傲物，屡忤权贵，故仕途颇不得意。②桂玉：比喻昂贵的生活费用。</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颈联从哪些角度对景物进行了描写？请简要分析</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358818481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500"/>
                                        <p:tgtEl>
                                          <p:spTgt spid="54"/>
                                        </p:tgtEl>
                                      </p:cBhvr>
                                    </p:animEffect>
                                    <p:anim calcmode="lin" valueType="num">
                                      <p:cBhvr>
                                        <p:cTn id="8" dur="500" fill="hold"/>
                                        <p:tgtEl>
                                          <p:spTgt spid="54"/>
                                        </p:tgtEl>
                                        <p:attrNameLst>
                                          <p:attrName>ppt_x</p:attrName>
                                        </p:attrNameLst>
                                      </p:cBhvr>
                                      <p:tavLst>
                                        <p:tav tm="0">
                                          <p:val>
                                            <p:strVal val="#ppt_x"/>
                                          </p:val>
                                        </p:tav>
                                        <p:tav tm="100000">
                                          <p:val>
                                            <p:strVal val="#ppt_x"/>
                                          </p:val>
                                        </p:tav>
                                      </p:tavLst>
                                    </p:anim>
                                    <p:anim calcmode="lin" valueType="num">
                                      <p:cBhvr>
                                        <p:cTn id="9" dur="500" fill="hold"/>
                                        <p:tgtEl>
                                          <p:spTgt spid="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8094524"/>
          </a:xfrm>
          <a:prstGeom prst="rect">
            <a:avLst/>
          </a:prstGeom>
          <a:noFill/>
        </p:spPr>
        <p:txBody>
          <a:bodyPr wrap="square" rtlCol="0">
            <a:spAutoFit/>
          </a:bodyPr>
          <a:lstStyle/>
          <a:p>
            <a:pPr>
              <a:lnSpc>
                <a:spcPct val="130000"/>
              </a:lnSpc>
            </a:pPr>
            <a:r>
              <a:rPr lang="en-US" altLang="zh-CN" sz="4000" dirty="0">
                <a:solidFill>
                  <a:srgbClr val="EF8340"/>
                </a:solidFill>
                <a:latin typeface="微软雅黑" pitchFamily="34" charset="-122"/>
                <a:ea typeface="微软雅黑" pitchFamily="34" charset="-122"/>
              </a:rPr>
              <a:t>6. </a:t>
            </a:r>
            <a:r>
              <a:rPr lang="zh-CN" altLang="en-US" sz="4000" dirty="0">
                <a:solidFill>
                  <a:schemeClr val="tx1">
                    <a:lumMod val="50000"/>
                    <a:lumOff val="50000"/>
                  </a:schemeClr>
                </a:solidFill>
                <a:latin typeface="微软雅黑" pitchFamily="34" charset="-122"/>
                <a:ea typeface="微软雅黑" pitchFamily="34" charset="-122"/>
              </a:rPr>
              <a:t>下列对这首诗的赏析，不恰当的两项是</a:t>
            </a:r>
            <a:r>
              <a:rPr lang="en-US" altLang="zh-CN" sz="4000" dirty="0">
                <a:solidFill>
                  <a:schemeClr val="tx1">
                    <a:lumMod val="50000"/>
                    <a:lumOff val="50000"/>
                  </a:schemeClr>
                </a:solidFill>
                <a:latin typeface="微软雅黑" pitchFamily="34" charset="-122"/>
                <a:ea typeface="微软雅黑" pitchFamily="34" charset="-122"/>
              </a:rPr>
              <a:t>(5</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 </a:t>
            </a:r>
            <a:r>
              <a:rPr lang="zh-CN" altLang="en-US" sz="4000" dirty="0">
                <a:solidFill>
                  <a:schemeClr val="tx1">
                    <a:lumMod val="50000"/>
                    <a:lumOff val="50000"/>
                  </a:schemeClr>
                </a:solidFill>
                <a:latin typeface="微软雅黑" pitchFamily="34" charset="-122"/>
                <a:ea typeface="微软雅黑" pitchFamily="34" charset="-122"/>
              </a:rPr>
              <a:t>诗中的“天寒”“叶正飘”“雁声急”“岁晚”“霜月”诸语，点明季节已是初冬。</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B. </a:t>
            </a:r>
            <a:r>
              <a:rPr lang="zh-CN" altLang="en-US" sz="4000" dirty="0">
                <a:solidFill>
                  <a:schemeClr val="tx1">
                    <a:lumMod val="50000"/>
                    <a:lumOff val="50000"/>
                  </a:schemeClr>
                </a:solidFill>
                <a:latin typeface="微软雅黑" pitchFamily="34" charset="-122"/>
                <a:ea typeface="微软雅黑" pitchFamily="34" charset="-122"/>
              </a:rPr>
              <a:t>首联描写了清晨起航时，江南水乡细雨潇潇、落叶飘飞的景色，营造了感伤的离别氛围。</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 </a:t>
            </a:r>
            <a:r>
              <a:rPr lang="zh-CN" altLang="en-US" sz="4000" dirty="0">
                <a:solidFill>
                  <a:schemeClr val="tx1">
                    <a:lumMod val="50000"/>
                    <a:lumOff val="50000"/>
                  </a:schemeClr>
                </a:solidFill>
                <a:latin typeface="微软雅黑" pitchFamily="34" charset="-122"/>
                <a:ea typeface="微软雅黑" pitchFamily="34" charset="-122"/>
              </a:rPr>
              <a:t>颔联写天寒时听到空中大雁鸣声惶急，向着南方飞去而无留意；一年将尽，旅程却还遥远。</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D. “</a:t>
            </a:r>
            <a:r>
              <a:rPr lang="zh-CN" altLang="en-US" sz="4000" dirty="0">
                <a:solidFill>
                  <a:schemeClr val="tx1">
                    <a:lumMod val="50000"/>
                    <a:lumOff val="50000"/>
                  </a:schemeClr>
                </a:solidFill>
                <a:latin typeface="微软雅黑" pitchFamily="34" charset="-122"/>
                <a:ea typeface="微软雅黑" pitchFamily="34" charset="-122"/>
              </a:rPr>
              <a:t>鸟避征帆却”写水鸟们“啾啾”鸣叫着跟在船后面，有时船身猛一倒退，鸟儿们便急急地避了开去。</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E. “</a:t>
            </a:r>
            <a:r>
              <a:rPr lang="zh-CN" altLang="en-US" sz="4000" dirty="0">
                <a:solidFill>
                  <a:schemeClr val="tx1">
                    <a:lumMod val="50000"/>
                    <a:lumOff val="50000"/>
                  </a:schemeClr>
                </a:solidFill>
                <a:latin typeface="微软雅黑" pitchFamily="34" charset="-122"/>
                <a:ea typeface="微软雅黑" pitchFamily="34" charset="-122"/>
              </a:rPr>
              <a:t>鱼惊荡桨跳”写鱼儿聚游在船两侧，船家一起一落地摇动着双桨，惊得鱼儿慌不迭地散了开去</a:t>
            </a:r>
            <a:r>
              <a:rPr lang="zh-CN" altLang="en-US" sz="4000" dirty="0" smtClean="0">
                <a:solidFill>
                  <a:schemeClr val="tx1">
                    <a:lumMod val="50000"/>
                    <a:lumOff val="50000"/>
                  </a:schemeClr>
                </a:solidFill>
                <a:latin typeface="微软雅黑" pitchFamily="34" charset="-122"/>
                <a:ea typeface="微软雅黑" pitchFamily="34" charset="-122"/>
              </a:rPr>
              <a:t>。</a:t>
            </a:r>
            <a:endParaRPr lang="en-US"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210979878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800000" cy="4015458"/>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思维轨迹</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描写景物的角度，一般分为仰视与俯视、远与近、点与面、整体与局部、视觉与听觉等。本诗的颈联是写景的句子，“早鸦”是视觉，“鼓声”是听觉，据此可得出答案。</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参考答案</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视觉角度与听觉角度。</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步骤</a:t>
            </a:r>
            <a:r>
              <a:rPr lang="en-US" altLang="zh-CN" sz="4000" dirty="0">
                <a:solidFill>
                  <a:schemeClr val="tx1">
                    <a:lumMod val="50000"/>
                    <a:lumOff val="50000"/>
                  </a:schemeClr>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树上集聚的早鸦是作者所见之景，沉闷的鼓声是作者所闻之声。</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步骤</a:t>
            </a:r>
            <a:r>
              <a:rPr lang="en-US" altLang="zh-CN" sz="4000" dirty="0">
                <a:solidFill>
                  <a:schemeClr val="tx1">
                    <a:lumMod val="50000"/>
                    <a:lumOff val="50000"/>
                  </a:schemeClr>
                </a:solidFill>
                <a:latin typeface="微软雅黑" pitchFamily="34" charset="-122"/>
                <a:ea typeface="微软雅黑" pitchFamily="34" charset="-122"/>
              </a:rPr>
              <a:t>2)</a:t>
            </a:r>
            <a:r>
              <a:rPr lang="zh-CN" altLang="en-US" sz="4000" dirty="0">
                <a:solidFill>
                  <a:schemeClr val="tx1">
                    <a:lumMod val="50000"/>
                    <a:lumOff val="50000"/>
                  </a:schemeClr>
                </a:solidFill>
                <a:latin typeface="微软雅黑" pitchFamily="34" charset="-122"/>
                <a:ea typeface="微软雅黑" pitchFamily="34" charset="-122"/>
              </a:rPr>
              <a:t>表现了凄冷萧条的意境。</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步骤</a:t>
            </a:r>
            <a:r>
              <a:rPr lang="en-US" altLang="zh-CN" sz="4000" dirty="0">
                <a:solidFill>
                  <a:schemeClr val="tx1">
                    <a:lumMod val="50000"/>
                    <a:lumOff val="50000"/>
                  </a:schemeClr>
                </a:solidFill>
                <a:latin typeface="微软雅黑" pitchFamily="34" charset="-122"/>
                <a:ea typeface="微软雅黑" pitchFamily="34" charset="-122"/>
              </a:rPr>
              <a:t>3)</a:t>
            </a:r>
          </a:p>
        </p:txBody>
      </p:sp>
    </p:spTree>
    <p:extLst>
      <p:ext uri="{BB962C8B-B14F-4D97-AF65-F5344CB8AC3E}">
        <p14:creationId xmlns:p14="http://schemas.microsoft.com/office/powerpoint/2010/main" xmlns="" val="232519764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3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800000" cy="8894743"/>
          </a:xfrm>
          <a:prstGeom prst="rect">
            <a:avLst/>
          </a:prstGeom>
          <a:noFill/>
        </p:spPr>
        <p:txBody>
          <a:bodyPr wrap="square" rtlCol="0">
            <a:spAutoFit/>
          </a:bodyPr>
          <a:lstStyle/>
          <a:p>
            <a:pPr>
              <a:lnSpc>
                <a:spcPct val="130000"/>
              </a:lnSpc>
            </a:pPr>
            <a:r>
              <a:rPr lang="en-US" altLang="zh-CN" sz="4000" b="1" dirty="0">
                <a:solidFill>
                  <a:schemeClr val="tx1">
                    <a:lumMod val="50000"/>
                    <a:lumOff val="50000"/>
                  </a:schemeClr>
                </a:solidFill>
                <a:latin typeface="微软雅黑" pitchFamily="34" charset="-122"/>
                <a:ea typeface="微软雅黑" pitchFamily="34" charset="-122"/>
              </a:rPr>
              <a:t>【</a:t>
            </a:r>
            <a:r>
              <a:rPr lang="zh-CN" altLang="en-US" sz="4000" b="1" dirty="0">
                <a:solidFill>
                  <a:schemeClr val="tx1">
                    <a:lumMod val="50000"/>
                    <a:lumOff val="50000"/>
                  </a:schemeClr>
                </a:solidFill>
                <a:latin typeface="微软雅黑" pitchFamily="34" charset="-122"/>
                <a:ea typeface="微软雅黑" pitchFamily="34" charset="-122"/>
              </a:rPr>
              <a:t>针对训练</a:t>
            </a:r>
            <a:r>
              <a:rPr lang="en-US" altLang="zh-CN" sz="4000" b="1"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smtClean="0">
                <a:solidFill>
                  <a:srgbClr val="EF8340"/>
                </a:solidFill>
                <a:latin typeface="微软雅黑" pitchFamily="34" charset="-122"/>
                <a:ea typeface="微软雅黑" pitchFamily="34" charset="-122"/>
              </a:rPr>
              <a:t>27. </a:t>
            </a:r>
            <a:r>
              <a:rPr lang="zh-CN" altLang="en-US" sz="4000" dirty="0" smtClean="0">
                <a:solidFill>
                  <a:schemeClr val="tx1">
                    <a:lumMod val="50000"/>
                    <a:lumOff val="50000"/>
                  </a:schemeClr>
                </a:solidFill>
                <a:latin typeface="微软雅黑" pitchFamily="34" charset="-122"/>
                <a:ea typeface="微软雅黑" pitchFamily="34" charset="-122"/>
              </a:rPr>
              <a:t>阅读</a:t>
            </a:r>
            <a:r>
              <a:rPr lang="zh-CN" altLang="en-US" sz="4000" dirty="0">
                <a:solidFill>
                  <a:schemeClr val="tx1">
                    <a:lumMod val="50000"/>
                    <a:lumOff val="50000"/>
                  </a:schemeClr>
                </a:solidFill>
                <a:latin typeface="微软雅黑" pitchFamily="34" charset="-122"/>
                <a:ea typeface="微软雅黑" pitchFamily="34" charset="-122"/>
              </a:rPr>
              <a:t>下面这首唐诗，回答问题。</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别舍弟宗一</a:t>
            </a:r>
            <a:r>
              <a:rPr lang="en-US" altLang="zh-CN" sz="4000" baseline="30000" dirty="0">
                <a:solidFill>
                  <a:schemeClr val="tx1">
                    <a:lumMod val="50000"/>
                    <a:lumOff val="50000"/>
                  </a:schemeClr>
                </a:solidFill>
                <a:latin typeface="微软雅黑" pitchFamily="34" charset="-122"/>
                <a:ea typeface="微软雅黑" pitchFamily="34" charset="-122"/>
              </a:rPr>
              <a:t>[</a:t>
            </a:r>
            <a:r>
              <a:rPr lang="zh-CN" altLang="en-US" sz="4000" baseline="30000" dirty="0">
                <a:solidFill>
                  <a:schemeClr val="tx1">
                    <a:lumMod val="50000"/>
                    <a:lumOff val="50000"/>
                  </a:schemeClr>
                </a:solidFill>
                <a:latin typeface="微软雅黑" pitchFamily="34" charset="-122"/>
                <a:ea typeface="微软雅黑" pitchFamily="34" charset="-122"/>
              </a:rPr>
              <a:t>注</a:t>
            </a:r>
            <a:r>
              <a:rPr lang="en-US" altLang="zh-CN" sz="4000" baseline="30000" dirty="0">
                <a:solidFill>
                  <a:schemeClr val="tx1">
                    <a:lumMod val="50000"/>
                    <a:lumOff val="50000"/>
                  </a:schemeClr>
                </a:solidFill>
                <a:latin typeface="微软雅黑" pitchFamily="34" charset="-122"/>
                <a:ea typeface="微软雅黑" pitchFamily="34" charset="-122"/>
              </a:rPr>
              <a:t>]</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柳宗元</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零落残魂倍黯然，双垂别泪越江边。</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一身去国六千里，万死投荒十二年。</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桂岭瘴来云似墨，洞庭春尽水如天。</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欲知此后相思梦，长在荆门郢树烟。</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注</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元和十一年</a:t>
            </a:r>
            <a:r>
              <a:rPr lang="en-US" altLang="zh-CN" sz="4000" dirty="0">
                <a:solidFill>
                  <a:schemeClr val="tx1">
                    <a:lumMod val="50000"/>
                    <a:lumOff val="50000"/>
                  </a:schemeClr>
                </a:solidFill>
                <a:latin typeface="微软雅黑" pitchFamily="34" charset="-122"/>
                <a:ea typeface="微软雅黑" pitchFamily="34" charset="-122"/>
              </a:rPr>
              <a:t>(816)</a:t>
            </a:r>
            <a:r>
              <a:rPr lang="zh-CN" altLang="en-US" sz="4000" dirty="0">
                <a:solidFill>
                  <a:schemeClr val="tx1">
                    <a:lumMod val="50000"/>
                    <a:lumOff val="50000"/>
                  </a:schemeClr>
                </a:solidFill>
                <a:latin typeface="微软雅黑" pitchFamily="34" charset="-122"/>
                <a:ea typeface="微软雅黑" pitchFamily="34" charset="-122"/>
              </a:rPr>
              <a:t>春，柳宗元的堂弟宗一从柳州</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今广西柳州</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到江陵</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今湖北荆州市</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去，柳宗元写了这首诗送别。此时柳宗元已被贬为柳州刺史。</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诗中是怎样抒发离情别绪的？请简要分析。</a:t>
            </a:r>
            <a:r>
              <a:rPr lang="en-US" altLang="zh-CN" sz="4000" dirty="0">
                <a:solidFill>
                  <a:schemeClr val="tx1">
                    <a:lumMod val="50000"/>
                    <a:lumOff val="50000"/>
                  </a:schemeClr>
                </a:solidFill>
                <a:latin typeface="微软雅黑" pitchFamily="34" charset="-122"/>
                <a:ea typeface="微软雅黑" pitchFamily="34" charset="-122"/>
              </a:rPr>
              <a:t>(5</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p:txBody>
      </p:sp>
    </p:spTree>
    <p:extLst>
      <p:ext uri="{BB962C8B-B14F-4D97-AF65-F5344CB8AC3E}">
        <p14:creationId xmlns:p14="http://schemas.microsoft.com/office/powerpoint/2010/main" xmlns="" val="343829174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3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91555" y="3088346"/>
            <a:ext cx="19835720" cy="826489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91555" y="3054204"/>
            <a:ext cx="19931202" cy="6503896"/>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直接抒情</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直抒胸臆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步骤</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运用“黯然”“别泪”“去国”“投荒”“相思”等词语，</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步骤</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抒发了惜别、哀伤之情。</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步骤</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3)②</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间接抒情</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借景抒情</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步骤</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借“瘴”“云”“春”“水”“梦”“烟”等意象，</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步骤</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表达了凄恻、惆怅之情。</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步骤</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3)</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此题考查对抒情手法的掌握情况。抒情手法无外乎两种，直接抒情和间接抒情。间接抒情包括借景抒情和托物言志等。本诗使用了直接抒情、间接抒情两种手法，结合具体诗句分析即可。</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读懂诗歌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生离死别人间事，残魂孤影倍伤神；柳江河畔双垂泪，兄弟涕泣依依情。奸党弄权离京都，六千里外暂栖身；投荒百越十二载，面容憔悴穷余生。桂岭瘴气山林起，乌云低垂百疫行；欣闻洞庭春色好，水天浩渺伴前程。聚会唯赖南柯梦，相思愿眠不愿醒；神游依稀荆门现，云烟缭绕恍若真。</a:t>
            </a:r>
          </a:p>
        </p:txBody>
      </p:sp>
    </p:spTree>
    <p:extLst>
      <p:ext uri="{BB962C8B-B14F-4D97-AF65-F5344CB8AC3E}">
        <p14:creationId xmlns:p14="http://schemas.microsoft.com/office/powerpoint/2010/main" xmlns="" val="227153565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1975975" y="2916734"/>
            <a:ext cx="19894449" cy="7294305"/>
          </a:xfrm>
          <a:prstGeom prst="rect">
            <a:avLst/>
          </a:prstGeom>
          <a:noFill/>
        </p:spPr>
        <p:txBody>
          <a:bodyPr wrap="square" rtlCol="0">
            <a:spAutoFit/>
          </a:bodyPr>
          <a:lstStyle/>
          <a:p>
            <a:pPr algn="just">
              <a:lnSpc>
                <a:spcPct val="130000"/>
              </a:lnSpc>
              <a:spcAft>
                <a:spcPts val="0"/>
              </a:spcAft>
            </a:pP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类型四　构思</a:t>
            </a:r>
            <a:r>
              <a:rPr lang="zh-CN" altLang="en-US" sz="4000" b="1"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立意</a:t>
            </a:r>
            <a:endParaRPr lang="en-US" altLang="zh-CN" sz="4000" b="1"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algn="ctr">
              <a:lnSpc>
                <a:spcPct val="130000"/>
              </a:lnSpc>
              <a:spcAft>
                <a:spcPts val="0"/>
              </a:spcAft>
            </a:pPr>
            <a:r>
              <a:rPr lang="en-US" altLang="zh-CN" sz="4000" b="1"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知识储备</a:t>
            </a:r>
            <a:r>
              <a:rPr lang="en-US" altLang="zh-CN" sz="4000" b="1"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b="1"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在诗歌的结构安排上，诗人也是独具匠心的。常用的有：</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开门见山</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开门见山是指诗歌开头就进入正题，不拐弯抹角。如杜甫</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蜀相</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：“丞相祠堂何处寻？锦官城外柏森森。映阶碧草自春色，隔叶黄鹂空好音。</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开头一句，以问句引起。祠堂在何处？锦官城外，数里之遥，远远望去，只见翠柏成林，一片葱葱郁郁，气象不凡，那就是诸葛武侯祠的所在了。第一联，开门见山，洒洒落落，两句一问一答，自开自阖。</a:t>
            </a:r>
          </a:p>
          <a:p>
            <a:pPr algn="just">
              <a:lnSpc>
                <a:spcPct val="130000"/>
              </a:lnSpc>
              <a:spcAft>
                <a:spcPts val="0"/>
              </a:spcAft>
            </a:pP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340433224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1975975" y="2916734"/>
            <a:ext cx="19894449" cy="7294305"/>
          </a:xfrm>
          <a:prstGeom prst="rect">
            <a:avLst/>
          </a:prstGeom>
          <a:noFill/>
        </p:spPr>
        <p:txBody>
          <a:bodyPr wrap="square" rtlCol="0">
            <a:spAutoFit/>
          </a:bodyPr>
          <a:lstStyle/>
          <a:p>
            <a:pPr algn="just">
              <a:lnSpc>
                <a:spcPct val="130000"/>
              </a:lnSpc>
              <a:spcAft>
                <a:spcPts val="0"/>
              </a:spcAft>
            </a:pPr>
            <a:r>
              <a:rPr lang="en-US" altLang="zh-CN" sz="4000" b="1"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28. </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阅读</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下面这首宋词，完成题目。</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采桑子</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欧阳修</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轻舟短棹西湖</a:t>
            </a:r>
            <a:r>
              <a:rPr lang="en-US" altLang="zh-CN" sz="4000" kern="100" baseline="300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baseline="300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注</a:t>
            </a:r>
            <a:r>
              <a:rPr lang="en-US" altLang="zh-CN" sz="4000" kern="100" baseline="300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好，绿水逶迤，芳草长堤，隐隐笙歌处处随。　　</a:t>
            </a:r>
            <a:endPar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无</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风水面琉璃滑，不觉船移，微动涟漪，惊起沙禽掠岸飞。</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西湖：颍州</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今安徽阜阳</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西北，是古代颍河、清河、小汝河、白龙沟交汇处的天然湖泊。</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词的上阕第一句在整首词中的作用是什么？上阕描写了一幅什么样的图景？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(6</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p>
        </p:txBody>
      </p:sp>
    </p:spTree>
    <p:extLst>
      <p:ext uri="{BB962C8B-B14F-4D97-AF65-F5344CB8AC3E}">
        <p14:creationId xmlns:p14="http://schemas.microsoft.com/office/powerpoint/2010/main" xmlns="" val="83458214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091555" y="2916735"/>
            <a:ext cx="19835720" cy="843651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98121" y="2934142"/>
            <a:ext cx="19931202" cy="6503896"/>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上阕第一句总摄全篇，开门见山地点明题意。上阕从视觉和听觉两个方面描写了蜿蜒曲折的绿水、长满芳草的长堤、动听的乐声和歌声，描绘了西湖清丽、恬静、淡远的春景。直接表达了词人对西湖美景的赞美之情。</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回答第一句的作用应该指出其在内容上和结构上的作用，结构上的作用如总领全文、引出下文等；内容上的作用应在正确理解词句的基础上。“西湖好”点明主旨，表明了词人的情感态度。</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读懂诗歌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西湖风光好，驾轻舟划短桨多么逍遥。碧绿的湖水绵延不断，长堤上花草散发出芳香。隐隐传来的笙箫音乐，像是随着船儿在湖上飘荡。无风的水面，光滑得好似琉璃一样，不觉得船儿在前进，只见微微的细浪在船边荡漾。看！被船儿惊起的水鸟，正掠过湖岸在飞翔。</a:t>
            </a:r>
          </a:p>
        </p:txBody>
      </p:sp>
    </p:spTree>
    <p:extLst>
      <p:ext uri="{BB962C8B-B14F-4D97-AF65-F5344CB8AC3E}">
        <p14:creationId xmlns:p14="http://schemas.microsoft.com/office/powerpoint/2010/main" xmlns="" val="188475258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1975975" y="2916734"/>
            <a:ext cx="19894449" cy="4815677"/>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卒章显志</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诗言志，中国古典诗歌把“言志”当作重要内容来表达，卒章显志作为一种言志的结构方式，是指诗人往往在诗歌的结尾表达自己的心志或情怀。如李白</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梦游天姥吟留别</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结尾“安能摧眉折腰事权贵，使我不得开心颜？”两句，表达了诗人自由自在、驰骋闲放的心志，以及不畏权贵、高洁傲岸的情操。</a:t>
            </a:r>
          </a:p>
          <a:p>
            <a:pPr algn="just">
              <a:lnSpc>
                <a:spcPct val="130000"/>
              </a:lnSpc>
              <a:spcAft>
                <a:spcPts val="0"/>
              </a:spcAft>
            </a:pP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340943646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1975975" y="2916734"/>
            <a:ext cx="19894449" cy="7294305"/>
          </a:xfrm>
          <a:prstGeom prst="rect">
            <a:avLst/>
          </a:prstGeom>
          <a:noFill/>
        </p:spPr>
        <p:txBody>
          <a:bodyPr wrap="square" rtlCol="0">
            <a:spAutoFit/>
          </a:bodyPr>
          <a:lstStyle/>
          <a:p>
            <a:pPr algn="just">
              <a:lnSpc>
                <a:spcPct val="130000"/>
              </a:lnSpc>
              <a:spcAft>
                <a:spcPts val="0"/>
              </a:spcAft>
            </a:pPr>
            <a:r>
              <a:rPr lang="en-US" altLang="zh-CN" sz="4000" b="1"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b="1"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29. </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阅读</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下面的清诗，完成后面的题目。</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渡百里湖</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查慎行</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湖面宽千顷，湖流浅半篙。</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远帆如不动，原树竞相高。</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岁已占秋旱，民犹望雨膏。</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涸鳞如可活，吾敢畏波涛？</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诗歌的尾联在谋篇布局方面有什么特点？请简要分析。</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(5</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p:txBody>
      </p:sp>
    </p:spTree>
    <p:extLst>
      <p:ext uri="{BB962C8B-B14F-4D97-AF65-F5344CB8AC3E}">
        <p14:creationId xmlns:p14="http://schemas.microsoft.com/office/powerpoint/2010/main" xmlns="" val="181737154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091555" y="2916735"/>
            <a:ext cx="19835720" cy="843651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98121" y="2934142"/>
            <a:ext cx="19931202" cy="7294305"/>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卒章显志。诗歌前三联描写了湖面宽阔、湖水较浅、船行速度缓慢，岸边的树木越显高大，百姓在盼望下雨的情景。最后一联则直接抒发了作者忧国忧民的情怀，只要能让百姓得到雨水缓解旱情，即使自己渡湖时遇到风浪也在所不惜。</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鉴赏诗歌的谋篇布局的技巧。就全诗而言，诗歌的前三联都是在写诗人渡百里湖所见的干旱的情景，最后一联则是抒情，因而诗歌谋篇布局的技巧是先景后情。考生需注意题干不是要求回答全诗谋篇布局的特点，而是要求回答最后一联在谋篇布局方面的特点。最后一联是诗歌主旨句，抒发了诗人忧国忧民的情怀，因而最后一联在谋篇布局方面的技巧是卒章显志。</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读懂诗歌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百里湖湖面宽达千顷，但湖水只有半篙深。远帆看似一动也不动，平原上的树总像在竞相比高。一整年都很干旱，百姓希望下雨。如果能救活危如涸辙之鲋的百姓，我又怎么会畏惧湖上的波涛呢？</a:t>
            </a:r>
          </a:p>
        </p:txBody>
      </p:sp>
    </p:spTree>
    <p:extLst>
      <p:ext uri="{BB962C8B-B14F-4D97-AF65-F5344CB8AC3E}">
        <p14:creationId xmlns:p14="http://schemas.microsoft.com/office/powerpoint/2010/main" xmlns="" val="190523932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1975975" y="2916734"/>
            <a:ext cx="19894449" cy="9616992"/>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以景结情</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所谓“以景结情”是指以景物来传达、折射、暗示</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暗喻</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出作者的感情、寄托和抱负，即以“览物”结“关合之情”。说通俗点就是指诗歌在议论或抒情的基础上戛然而止，转为写景，以景代情作结。这种写法能使诗歌收到“此时无情胜有情”的效果，往往使诗歌显得意犹未尽，形象含蓄，耐人咀嚼。如王昌龄</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从军行七首</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其二</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：“琵琶起舞换新声，总是关山旧别情。撩乱边愁听不尽，高高秋月照长城。” 此诗是“以景结情”类诗歌的典型之作，此诗前三句均是就乐声来抒情的，说到“边愁”用了“听不尽”三字，那结句如何以有限的七字尽此“不尽”之情呢？诗人这时轻轻宕开一笔，以景结情。仿佛在军中置酒饮乐之后，忽然出现一个月照长城的莽莽苍苍的景象：古老雄伟的长城绵亘起伏，秋月高照，景象壮阔而悲凉。这更加深了诗人的思乡之情。此时征戍者内心是浓浓的乡思，还是渴望建功立业？是对现实的忧虑，还是对祖国河山深沉的爱呢？我们不得而知，诗人给读者留下了无限的想象空间</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37359599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23200" y="3088347"/>
            <a:ext cx="19800000" cy="829683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27569" y="3125512"/>
            <a:ext cx="19931202" cy="1462516"/>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项中的“点明季节已是初冬”错误，应该是“深秋”；</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项中的“营造了感伤的离别氛围”错误，应该是“营造了凄冷、感伤的氛围”，诗中没有离别之意。</a:t>
            </a:r>
          </a:p>
        </p:txBody>
      </p:sp>
    </p:spTree>
    <p:extLst>
      <p:ext uri="{BB962C8B-B14F-4D97-AF65-F5344CB8AC3E}">
        <p14:creationId xmlns:p14="http://schemas.microsoft.com/office/powerpoint/2010/main" xmlns="" val="286966427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1975975" y="2916734"/>
            <a:ext cx="19894449" cy="5693866"/>
          </a:xfrm>
          <a:prstGeom prst="rect">
            <a:avLst/>
          </a:prstGeom>
          <a:noFill/>
        </p:spPr>
        <p:txBody>
          <a:bodyPr wrap="square" rtlCol="0">
            <a:spAutoFit/>
          </a:bodyPr>
          <a:lstStyle/>
          <a:p>
            <a:pPr algn="just">
              <a:lnSpc>
                <a:spcPct val="130000"/>
              </a:lnSpc>
              <a:spcAft>
                <a:spcPts val="0"/>
              </a:spcAft>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30. </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阅读</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下面这首词，完成题目。</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摊破浣溪沙</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李　璟</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手卷真珠上玉钩，依前春恨锁重楼。风里落花谁是主，思悠悠。　　</a:t>
            </a:r>
            <a:endPar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青鸟</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不传云外信，丁香空结雨中愁。回首绿波三峡暮，接天流。</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“回首绿波三峡暮，接天流”两句有何作用？请简要分析。</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(5</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p:txBody>
      </p:sp>
    </p:spTree>
    <p:extLst>
      <p:ext uri="{BB962C8B-B14F-4D97-AF65-F5344CB8AC3E}">
        <p14:creationId xmlns:p14="http://schemas.microsoft.com/office/powerpoint/2010/main" xmlns="" val="110227567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091555" y="2916735"/>
            <a:ext cx="19835720" cy="843651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98121" y="2934142"/>
            <a:ext cx="19931202" cy="5063502"/>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以景结情，寓情于景。词作以景语作结，更添愁情。春水绿波流向天际，暮色中尤见凄迷。它既是词人“回首”所见之景，同时也寄寓着词人心中流淌不尽的愁思，愁入不尽之水，何其伤也。</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回答本题，要从句子所处的位置和它所写的内容这两个角度来回答。</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读懂诗歌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卷起珍珠做的帘子，挂上帘钩，在高楼上远望的我和从前一样，愁绪依然深锁。风里的落花那么憔悴，谁是它的主人呢？这使我越想越茫然。飞鸟不曾捎来远方行人的音信，雨中的丁香花让我想起凝结的忧愁。我回头眺望暮色里的三峡，看江水从天而降，浩荡奔流。</a:t>
            </a:r>
          </a:p>
        </p:txBody>
      </p:sp>
    </p:spTree>
    <p:extLst>
      <p:ext uri="{BB962C8B-B14F-4D97-AF65-F5344CB8AC3E}">
        <p14:creationId xmlns:p14="http://schemas.microsoft.com/office/powerpoint/2010/main" xmlns="" val="65448396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2023200" y="2916734"/>
            <a:ext cx="19847224" cy="1614801"/>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4.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以小见大</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以小见大就是以小景物传达大境界，以平凡细微的事情反映重大的主题</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289702153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2023200" y="2916734"/>
            <a:ext cx="20083580" cy="7294305"/>
          </a:xfrm>
          <a:prstGeom prst="rect">
            <a:avLst/>
          </a:prstGeom>
          <a:noFill/>
        </p:spPr>
        <p:txBody>
          <a:bodyPr wrap="square" rtlCol="0">
            <a:spAutoFit/>
          </a:bodyPr>
          <a:lstStyle/>
          <a:p>
            <a:pPr algn="just">
              <a:lnSpc>
                <a:spcPct val="130000"/>
              </a:lnSpc>
              <a:spcAft>
                <a:spcPts val="0"/>
              </a:spcAft>
            </a:pPr>
            <a:r>
              <a:rPr lang="en-US" altLang="zh-CN" sz="4000" b="1"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rgbClr val="EF8340"/>
                </a:solidFill>
                <a:latin typeface="微软雅黑" pitchFamily="34" charset="-122"/>
                <a:ea typeface="微软雅黑" pitchFamily="34" charset="-122"/>
                <a:cs typeface="Courier New" panose="02070309020205020404" pitchFamily="49" charset="0"/>
              </a:rPr>
              <a:t>3</a:t>
            </a: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1. </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阅读</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下面这首宋词，然后回答问题。</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临江仙</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朱敦儒</a:t>
            </a:r>
            <a:r>
              <a:rPr lang="zh-CN" altLang="en-US" sz="4000" kern="100" baseline="300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①</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直自凤凰城破</a:t>
            </a:r>
            <a:r>
              <a:rPr lang="zh-CN" altLang="en-US" sz="4000" kern="100" baseline="300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②</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后，擘钗破镜</a:t>
            </a:r>
            <a:r>
              <a:rPr lang="zh-CN" altLang="en-US" sz="4000" kern="100" baseline="300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③</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分飞。天涯海角信音稀。梦回辽海北，魂断玉关西。　　月解重圆星解聚，如何不见人归？今春还听杜鹃啼。年年看塞雁，一十四番回。</a:t>
            </a:r>
          </a:p>
          <a:p>
            <a:pPr>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①</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朱敦儒：两宋之交时的词人。此词约作于“靖康之变”后十四年。②凤凰城破：公元</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1127</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年北宋都城东京被金兵攻占。③擘钗破镜：喻夫妻在战乱中离散。</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这首词在表情达意上运用了“以小见大”的表现手法，请结合全词简要分析。</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(6</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p:txBody>
      </p:sp>
    </p:spTree>
    <p:extLst>
      <p:ext uri="{BB962C8B-B14F-4D97-AF65-F5344CB8AC3E}">
        <p14:creationId xmlns:p14="http://schemas.microsoft.com/office/powerpoint/2010/main" xmlns="" val="416148410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091555" y="2916735"/>
            <a:ext cx="19835720" cy="843651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98121" y="2934142"/>
            <a:ext cx="19931202" cy="6574107"/>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词的上阕叙述了金兵攻占东京后作者离妻别子、流落江南的痛苦；下阕则写对重逢的向往，表达了自己对家人的思念之情。此词所写的夫妻离散的个人愁绪之深、之重，反映了整个时代的社会悲剧；所抒发的怀念亲人的一己之情，也包含了怀念故土的爱国意蕴。</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分析“以小见大”的手法时，一定要分析出作者写了哪些方面的小的内容、表达了什么大的主旨、有没有现实意义等。内容概括要详细，主旨剖析要深刻。</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读懂诗歌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自从</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都城被攻陷，夫妻失散流离。远在天涯海角无信息。远在东北辽东滨海之地，相见只有在梦里；远在西边的玉门关，想得人魂断神移。 月有重圆星有聚，为何离散的人儿却不能在一起？今春依然苦听杜鹃啼。年年关注着边塞飞回去的大雁，这已是第十四年了。</a:t>
            </a:r>
          </a:p>
        </p:txBody>
      </p:sp>
    </p:spTree>
    <p:extLst>
      <p:ext uri="{BB962C8B-B14F-4D97-AF65-F5344CB8AC3E}">
        <p14:creationId xmlns:p14="http://schemas.microsoft.com/office/powerpoint/2010/main" xmlns="" val="198171055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2023200" y="2916734"/>
            <a:ext cx="19847224" cy="3215239"/>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5.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抑扬</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抑扬就是把要贬抑否定的方面和要肯定的方面同时说出来，只突出强调其中一个方面以达到抑此扬彼或抑彼扬此的目的。抑扬有先扬后抑和先抑后扬之分。</a:t>
            </a:r>
          </a:p>
          <a:p>
            <a:pPr algn="just">
              <a:lnSpc>
                <a:spcPct val="130000"/>
              </a:lnSpc>
              <a:spcAft>
                <a:spcPts val="0"/>
              </a:spcAft>
            </a:pP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189068130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2023200" y="2916734"/>
            <a:ext cx="19847224" cy="7294305"/>
          </a:xfrm>
          <a:prstGeom prst="rect">
            <a:avLst/>
          </a:prstGeom>
          <a:noFill/>
        </p:spPr>
        <p:txBody>
          <a:bodyPr wrap="square" rtlCol="0">
            <a:spAutoFit/>
          </a:bodyPr>
          <a:lstStyle/>
          <a:p>
            <a:pPr algn="just">
              <a:lnSpc>
                <a:spcPct val="130000"/>
              </a:lnSpc>
              <a:spcAft>
                <a:spcPts val="0"/>
              </a:spcAft>
            </a:pP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32</a:t>
            </a:r>
            <a:r>
              <a:rPr lang="en-US" altLang="zh-CN" sz="4000" kern="100" dirty="0">
                <a:solidFill>
                  <a:srgbClr val="EF8340"/>
                </a:solidFill>
                <a:latin typeface="微软雅黑" pitchFamily="34" charset="-122"/>
                <a:ea typeface="微软雅黑" pitchFamily="34" charset="-122"/>
                <a:cs typeface="Courier New" panose="02070309020205020404" pitchFamily="49" charset="0"/>
              </a:rPr>
              <a:t>.</a:t>
            </a: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 </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阅读</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下面这首唐诗，回答问题。</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咏山泉</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储光羲</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山中有流水，借问不知名。</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映地为天色，飞空作雨声。</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转来深涧满，分出小池平。</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恬澹无人见，年年长自清。</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结合全诗，简要分析“映地为天色，飞空作雨声”的妙处。</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(4</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p:txBody>
      </p:sp>
    </p:spTree>
    <p:extLst>
      <p:ext uri="{BB962C8B-B14F-4D97-AF65-F5344CB8AC3E}">
        <p14:creationId xmlns:p14="http://schemas.microsoft.com/office/powerpoint/2010/main" xmlns="" val="412010669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091555" y="2916735"/>
            <a:ext cx="19835720" cy="843651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98121" y="2934142"/>
            <a:ext cx="19931202" cy="5853910"/>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这两句从声与色的角度描写了山泉的情态，山泉平缓流淌时，清澈见底，水面映照出天光云色；凌空而下时，水石相击，作风雨之声。山泉虽然无名，却有映地照天、兴风作雨的奇观。这两句与前面两句形成了先抑后扬</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欲扬先抑</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的效果。前两句写山泉的平凡无名，为抑；这两句凸显泉流山中的奇观，为扬。如此描写也为最后两联称赞山泉做了铺垫。</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要求结合全诗，简要分析“映地为天色，飞空作雨声”的妙处。首先要理解这两句诗的内容，分析这两句诗好在什么地方，这样写对“全诗”有什么好处。涉及全诗，就要联系到第一联和后两联。把一、二联比照着看，一抑一扬比较明显；和三、四联联系着看，又有着铺垫作用，没有“雨声”，也就不会有“涧满”“池平”“长自清”了</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390634407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091555" y="2916735"/>
            <a:ext cx="19835720" cy="843651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98121" y="2934142"/>
            <a:ext cx="19931202" cy="4413516"/>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读懂诗歌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山中有</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一股</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泉水，向别人询问</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这股</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泉水叫什么名字，却没有人知道。天空倒映在水面上，整个水面的颜色和天空的颜色是一样的，泉水从高高的山崖上飞流直下如雨声作响。</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这股</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泉水自高山流下，填满了一条条山涧和小溪，分出的支流也注满了山村的一个个小池塘。</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这股</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泉水的清静和淡泊没有人看见，</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但不论你是否看见，也不在乎你是否看见</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这股</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泉水年复一年地依旧是那么清澈。</a:t>
            </a:r>
          </a:p>
        </p:txBody>
      </p:sp>
    </p:spTree>
    <p:extLst>
      <p:ext uri="{BB962C8B-B14F-4D97-AF65-F5344CB8AC3E}">
        <p14:creationId xmlns:p14="http://schemas.microsoft.com/office/powerpoint/2010/main" xmlns="" val="162824737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2023200" y="2916734"/>
            <a:ext cx="19847224" cy="4815677"/>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6.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铺垫</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铺垫是指在情节发生前的交代、暗示。如柳宗元的</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江雪</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千山鸟飞绝，万径人踪灭。孤舟蓑笠翁，独钓寒江雪。”从全诗看，诗歌重心应当在后两句勾勒的特立独行、孤傲超绝的“钓翁”形象上，而诗歌前两句展现的冰天雪地、万籁俱寂的景象，便是这“钓翁”活动的背景，居于次要地位，起铺垫作用。也正因为有了诗歌一、二句的铺垫，“钓翁”的形象才更加鲜明</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384604798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2492990"/>
          </a:xfrm>
          <a:prstGeom prst="rect">
            <a:avLst/>
          </a:prstGeom>
          <a:noFill/>
        </p:spPr>
        <p:txBody>
          <a:bodyPr wrap="square" rtlCol="0">
            <a:spAutoFit/>
          </a:bodyPr>
          <a:lstStyle/>
          <a:p>
            <a:pPr>
              <a:lnSpc>
                <a:spcPct val="130000"/>
              </a:lnSpc>
            </a:pPr>
            <a:r>
              <a:rPr lang="en-US" altLang="zh-CN" sz="4000" dirty="0" smtClean="0">
                <a:solidFill>
                  <a:srgbClr val="EF8340"/>
                </a:solidFill>
                <a:latin typeface="微软雅黑" pitchFamily="34" charset="-122"/>
                <a:ea typeface="微软雅黑" pitchFamily="34" charset="-122"/>
              </a:rPr>
              <a:t>7</a:t>
            </a:r>
            <a:r>
              <a:rPr lang="en-US" altLang="zh-CN" sz="4000" dirty="0">
                <a:solidFill>
                  <a:srgbClr val="EF8340"/>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请结合全诗分析“孤舟”这一意象的作用。 </a:t>
            </a:r>
            <a:r>
              <a:rPr lang="en-US" altLang="zh-CN" sz="4000" dirty="0">
                <a:solidFill>
                  <a:schemeClr val="tx1">
                    <a:lumMod val="50000"/>
                    <a:lumOff val="50000"/>
                  </a:schemeClr>
                </a:solidFill>
                <a:latin typeface="微软雅黑" pitchFamily="34" charset="-122"/>
                <a:ea typeface="微软雅黑" pitchFamily="34" charset="-122"/>
              </a:rPr>
              <a:t>(6</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p:txBody>
      </p:sp>
      <p:sp>
        <p:nvSpPr>
          <p:cNvPr id="11" name="矩形 10"/>
          <p:cNvSpPr/>
          <p:nvPr/>
        </p:nvSpPr>
        <p:spPr>
          <a:xfrm>
            <a:off x="1880324" y="5840343"/>
            <a:ext cx="20145516" cy="554483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925571" y="5874437"/>
            <a:ext cx="19931202" cy="1462516"/>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孤舟联结着雁、鸟、鱼、霜月、枫桥等意象，把航程中的所见所闻所想贯穿在一起，是全诗的线索；作者融情于景，表达了漂泊、思乡、孤寂之感。</a:t>
            </a:r>
          </a:p>
        </p:txBody>
      </p:sp>
    </p:spTree>
    <p:extLst>
      <p:ext uri="{BB962C8B-B14F-4D97-AF65-F5344CB8AC3E}">
        <p14:creationId xmlns:p14="http://schemas.microsoft.com/office/powerpoint/2010/main" xmlns="" val="396455177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5" grpId="0"/>
    </p:bldLst>
  </p:timing>
</p:sld>
</file>

<file path=ppt/slides/slide3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2023200" y="2916734"/>
            <a:ext cx="19847224" cy="7294305"/>
          </a:xfrm>
          <a:prstGeom prst="rect">
            <a:avLst/>
          </a:prstGeom>
          <a:noFill/>
        </p:spPr>
        <p:txBody>
          <a:bodyPr wrap="square" rtlCol="0">
            <a:spAutoFit/>
          </a:bodyPr>
          <a:lstStyle/>
          <a:p>
            <a:pPr algn="just">
              <a:lnSpc>
                <a:spcPct val="130000"/>
              </a:lnSpc>
              <a:spcAft>
                <a:spcPts val="0"/>
              </a:spcAft>
            </a:pP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33</a:t>
            </a:r>
            <a:r>
              <a:rPr lang="en-US" altLang="zh-CN" sz="4000" kern="100" dirty="0">
                <a:solidFill>
                  <a:srgbClr val="EF8340"/>
                </a:solidFill>
                <a:latin typeface="微软雅黑" pitchFamily="34" charset="-122"/>
                <a:ea typeface="微软雅黑" pitchFamily="34" charset="-122"/>
                <a:cs typeface="Courier New" panose="02070309020205020404" pitchFamily="49" charset="0"/>
              </a:rPr>
              <a:t>.</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阅读</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下面的宋诗，然后回答问题。</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东　坡</a:t>
            </a:r>
            <a:r>
              <a:rPr lang="zh-CN" altLang="en-US" sz="4000" kern="100" baseline="300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①</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苏　轼</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雨洗东坡月色清，市人行尽野人行。</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莫嫌荦确</a:t>
            </a:r>
            <a:r>
              <a:rPr lang="zh-CN" altLang="en-US" sz="4000" kern="100" baseline="300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②</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坡头路，自爱铿然曳杖声。</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①</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此诗为苏轼被贬官至黄州时所作。东坡，是苏轼在黄州居住与躬耕之所。②荦确：山石大而多的样子。</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第一句在全诗中有何作用？请简要赏析。</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(5</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p:txBody>
      </p:sp>
    </p:spTree>
    <p:extLst>
      <p:ext uri="{BB962C8B-B14F-4D97-AF65-F5344CB8AC3E}">
        <p14:creationId xmlns:p14="http://schemas.microsoft.com/office/powerpoint/2010/main" xmlns="" val="180010632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091555" y="2916735"/>
            <a:ext cx="19835720" cy="843651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98121" y="2934142"/>
            <a:ext cx="19931202" cy="4343305"/>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第一句是全诗的铺垫，描绘出了一幅雨后东坡月夜图，营造了一种清明幽静的气氛，以映衬作者明澈的精神境界。</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读懂诗歌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雨点纷落，把东坡洗得格外干净，月亮的光辉也变得清澈。城里的人早已离开，此处只有山野中人闲游散步。千万别去嫌弃这些坎坷的坡路不如城里的路平坦，我就是喜欢这样拄着拐杖发出的铿然的声音。</a:t>
            </a:r>
          </a:p>
        </p:txBody>
      </p:sp>
    </p:spTree>
    <p:extLst>
      <p:ext uri="{BB962C8B-B14F-4D97-AF65-F5344CB8AC3E}">
        <p14:creationId xmlns:p14="http://schemas.microsoft.com/office/powerpoint/2010/main" xmlns="" val="55136040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800000" cy="8894743"/>
          </a:xfrm>
          <a:prstGeom prst="rect">
            <a:avLst/>
          </a:prstGeom>
          <a:noFill/>
        </p:spPr>
        <p:txBody>
          <a:bodyPr wrap="square" rtlCol="0">
            <a:spAutoFit/>
          </a:bodyPr>
          <a:lstStyle/>
          <a:p>
            <a:pPr algn="ctr">
              <a:lnSpc>
                <a:spcPct val="130000"/>
              </a:lnSpc>
            </a:pPr>
            <a:r>
              <a:rPr lang="en-US" altLang="zh-CN" sz="4000" b="1" dirty="0" smtClean="0">
                <a:solidFill>
                  <a:schemeClr val="tx1">
                    <a:lumMod val="50000"/>
                    <a:lumOff val="50000"/>
                  </a:schemeClr>
                </a:solidFill>
                <a:latin typeface="微软雅黑" pitchFamily="34" charset="-122"/>
                <a:ea typeface="微软雅黑" pitchFamily="34" charset="-122"/>
              </a:rPr>
              <a:t>【</a:t>
            </a:r>
            <a:r>
              <a:rPr lang="zh-CN" altLang="en-US" sz="4000" b="1" dirty="0" smtClean="0">
                <a:solidFill>
                  <a:schemeClr val="tx1">
                    <a:lumMod val="50000"/>
                    <a:lumOff val="50000"/>
                  </a:schemeClr>
                </a:solidFill>
                <a:latin typeface="微软雅黑" pitchFamily="34" charset="-122"/>
                <a:ea typeface="微软雅黑" pitchFamily="34" charset="-122"/>
              </a:rPr>
              <a:t>类题指津</a:t>
            </a:r>
            <a:r>
              <a:rPr lang="en-US" altLang="zh-CN" sz="4000" b="1" dirty="0" smtClean="0">
                <a:solidFill>
                  <a:schemeClr val="tx1">
                    <a:lumMod val="50000"/>
                    <a:lumOff val="50000"/>
                  </a:schemeClr>
                </a:solidFill>
                <a:latin typeface="微软雅黑" pitchFamily="34" charset="-122"/>
                <a:ea typeface="微软雅黑" pitchFamily="34" charset="-122"/>
              </a:rPr>
              <a:t>】</a:t>
            </a:r>
            <a:endParaRPr lang="zh-CN" altLang="en-US" sz="4000" b="1" dirty="0">
              <a:solidFill>
                <a:schemeClr val="tx1">
                  <a:lumMod val="50000"/>
                  <a:lumOff val="50000"/>
                </a:schemeClr>
              </a:solidFill>
              <a:latin typeface="微软雅黑" pitchFamily="34" charset="-122"/>
              <a:ea typeface="微软雅黑" pitchFamily="34" charset="-122"/>
            </a:endParaRP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设问方式</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 </a:t>
            </a:r>
            <a:r>
              <a:rPr lang="zh-CN" altLang="en-US" sz="4000" dirty="0">
                <a:solidFill>
                  <a:schemeClr val="tx1">
                    <a:lumMod val="50000"/>
                    <a:lumOff val="50000"/>
                  </a:schemeClr>
                </a:solidFill>
                <a:latin typeface="微软雅黑" pitchFamily="34" charset="-122"/>
                <a:ea typeface="微软雅黑" pitchFamily="34" charset="-122"/>
              </a:rPr>
              <a:t>分析诗歌在结构方面的技巧。</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 </a:t>
            </a:r>
            <a:r>
              <a:rPr lang="zh-CN" altLang="en-US" sz="4000" dirty="0">
                <a:solidFill>
                  <a:schemeClr val="tx1">
                    <a:lumMod val="50000"/>
                    <a:lumOff val="50000"/>
                  </a:schemeClr>
                </a:solidFill>
                <a:latin typeface="微软雅黑" pitchFamily="34" charset="-122"/>
                <a:ea typeface="微软雅黑" pitchFamily="34" charset="-122"/>
              </a:rPr>
              <a:t>这首诗是以什么为线索来写的？请简要分析。</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3. </a:t>
            </a:r>
            <a:r>
              <a:rPr lang="zh-CN" altLang="en-US" sz="4000" dirty="0">
                <a:solidFill>
                  <a:schemeClr val="tx1">
                    <a:lumMod val="50000"/>
                    <a:lumOff val="50000"/>
                  </a:schemeClr>
                </a:solidFill>
                <a:latin typeface="微软雅黑" pitchFamily="34" charset="-122"/>
                <a:ea typeface="微软雅黑" pitchFamily="34" charset="-122"/>
              </a:rPr>
              <a:t>这首诗在结构上有什么特点？试做简要分析。</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4. </a:t>
            </a:r>
            <a:r>
              <a:rPr lang="zh-CN" altLang="en-US" sz="4000" dirty="0">
                <a:solidFill>
                  <a:schemeClr val="tx1">
                    <a:lumMod val="50000"/>
                    <a:lumOff val="50000"/>
                  </a:schemeClr>
                </a:solidFill>
                <a:latin typeface="微软雅黑" pitchFamily="34" charset="-122"/>
                <a:ea typeface="微软雅黑" pitchFamily="34" charset="-122"/>
              </a:rPr>
              <a:t>这首诗结尾一句运用了什么技巧？请简要分析。</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答题步骤</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 </a:t>
            </a:r>
            <a:r>
              <a:rPr lang="zh-CN" altLang="en-US" sz="4000" dirty="0">
                <a:solidFill>
                  <a:schemeClr val="tx1">
                    <a:lumMod val="50000"/>
                    <a:lumOff val="50000"/>
                  </a:schemeClr>
                </a:solidFill>
                <a:latin typeface="微软雅黑" pitchFamily="34" charset="-122"/>
                <a:ea typeface="微软雅黑" pitchFamily="34" charset="-122"/>
              </a:rPr>
              <a:t>审清题干要求，确定答题步骤。</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 </a:t>
            </a:r>
            <a:r>
              <a:rPr lang="zh-CN" altLang="en-US" sz="4000" dirty="0">
                <a:solidFill>
                  <a:schemeClr val="tx1">
                    <a:lumMod val="50000"/>
                    <a:lumOff val="50000"/>
                  </a:schemeClr>
                </a:solidFill>
                <a:latin typeface="微软雅黑" pitchFamily="34" charset="-122"/>
                <a:ea typeface="微软雅黑" pitchFamily="34" charset="-122"/>
              </a:rPr>
              <a:t>指出诗歌在结构上有什么特点。</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步骤</a:t>
            </a:r>
            <a:r>
              <a:rPr lang="en-US" altLang="zh-CN" sz="4000" dirty="0">
                <a:solidFill>
                  <a:schemeClr val="tx1">
                    <a:lumMod val="50000"/>
                    <a:lumOff val="50000"/>
                  </a:schemeClr>
                </a:solidFill>
                <a:latin typeface="微软雅黑" pitchFamily="34" charset="-122"/>
                <a:ea typeface="微软雅黑" pitchFamily="34" charset="-122"/>
              </a:rPr>
              <a:t>1)</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3. </a:t>
            </a:r>
            <a:r>
              <a:rPr lang="zh-CN" altLang="en-US" sz="4000" dirty="0">
                <a:solidFill>
                  <a:schemeClr val="tx1">
                    <a:lumMod val="50000"/>
                    <a:lumOff val="50000"/>
                  </a:schemeClr>
                </a:solidFill>
                <a:latin typeface="微软雅黑" pitchFamily="34" charset="-122"/>
                <a:ea typeface="微软雅黑" pitchFamily="34" charset="-122"/>
              </a:rPr>
              <a:t>结合相关诗句具体分析。</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步骤</a:t>
            </a:r>
            <a:r>
              <a:rPr lang="en-US" altLang="zh-CN" sz="4000" dirty="0">
                <a:solidFill>
                  <a:schemeClr val="tx1">
                    <a:lumMod val="50000"/>
                    <a:lumOff val="50000"/>
                  </a:schemeClr>
                </a:solidFill>
                <a:latin typeface="微软雅黑" pitchFamily="34" charset="-122"/>
                <a:ea typeface="微软雅黑" pitchFamily="34" charset="-122"/>
              </a:rPr>
              <a:t>2)</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4. </a:t>
            </a:r>
            <a:r>
              <a:rPr lang="zh-CN" altLang="en-US" sz="4000" dirty="0">
                <a:solidFill>
                  <a:schemeClr val="tx1">
                    <a:lumMod val="50000"/>
                    <a:lumOff val="50000"/>
                  </a:schemeClr>
                </a:solidFill>
                <a:latin typeface="微软雅黑" pitchFamily="34" charset="-122"/>
                <a:ea typeface="微软雅黑" pitchFamily="34" charset="-122"/>
              </a:rPr>
              <a:t>指出采用此种结构有什么好处、作用，抒发了作者什么样的感情。</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步骤</a:t>
            </a:r>
            <a:r>
              <a:rPr lang="en-US" altLang="zh-CN" sz="4000" dirty="0">
                <a:solidFill>
                  <a:schemeClr val="tx1">
                    <a:lumMod val="50000"/>
                    <a:lumOff val="50000"/>
                  </a:schemeClr>
                </a:solidFill>
                <a:latin typeface="微软雅黑" pitchFamily="34" charset="-122"/>
                <a:ea typeface="微软雅黑" pitchFamily="34" charset="-122"/>
              </a:rPr>
              <a:t>3)</a:t>
            </a:r>
          </a:p>
        </p:txBody>
      </p:sp>
    </p:spTree>
    <p:extLst>
      <p:ext uri="{BB962C8B-B14F-4D97-AF65-F5344CB8AC3E}">
        <p14:creationId xmlns:p14="http://schemas.microsoft.com/office/powerpoint/2010/main" xmlns="" val="310441206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3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800000" cy="6416115"/>
          </a:xfrm>
          <a:prstGeom prst="rect">
            <a:avLst/>
          </a:prstGeom>
          <a:noFill/>
        </p:spPr>
        <p:txBody>
          <a:bodyPr wrap="square" rtlCol="0">
            <a:spAutoFit/>
          </a:bodyPr>
          <a:lstStyle/>
          <a:p>
            <a:pPr>
              <a:lnSpc>
                <a:spcPct val="130000"/>
              </a:lnSpc>
            </a:pPr>
            <a:r>
              <a:rPr lang="zh-CN" altLang="en-US" sz="4000" dirty="0" smtClean="0">
                <a:solidFill>
                  <a:srgbClr val="EF8340"/>
                </a:solidFill>
                <a:latin typeface="微软雅黑" pitchFamily="34" charset="-122"/>
                <a:ea typeface="微软雅黑" pitchFamily="34" charset="-122"/>
              </a:rPr>
              <a:t>例</a:t>
            </a:r>
            <a:r>
              <a:rPr lang="en-US" altLang="zh-CN" sz="4000" dirty="0" smtClean="0">
                <a:solidFill>
                  <a:srgbClr val="EF8340"/>
                </a:solidFill>
                <a:latin typeface="微软雅黑" pitchFamily="34" charset="-122"/>
                <a:ea typeface="微软雅黑" pitchFamily="34" charset="-122"/>
              </a:rPr>
              <a:t>4  </a:t>
            </a:r>
            <a:r>
              <a:rPr lang="en-US" altLang="zh-CN" sz="4000" dirty="0" smtClean="0">
                <a:solidFill>
                  <a:schemeClr val="tx1">
                    <a:lumMod val="50000"/>
                    <a:lumOff val="50000"/>
                  </a:schemeClr>
                </a:solidFill>
                <a:latin typeface="微软雅黑" pitchFamily="34" charset="-122"/>
                <a:ea typeface="微软雅黑" pitchFamily="34" charset="-122"/>
              </a:rPr>
              <a:t> </a:t>
            </a:r>
            <a:r>
              <a:rPr lang="zh-CN" altLang="en-US" sz="4000" dirty="0" smtClean="0">
                <a:solidFill>
                  <a:schemeClr val="tx1">
                    <a:lumMod val="50000"/>
                    <a:lumOff val="50000"/>
                  </a:schemeClr>
                </a:solidFill>
                <a:latin typeface="微软雅黑" pitchFamily="34" charset="-122"/>
                <a:ea typeface="微软雅黑" pitchFamily="34" charset="-122"/>
              </a:rPr>
              <a:t>阅读</a:t>
            </a:r>
            <a:r>
              <a:rPr lang="zh-CN" altLang="en-US" sz="4000" dirty="0">
                <a:solidFill>
                  <a:schemeClr val="tx1">
                    <a:lumMod val="50000"/>
                    <a:lumOff val="50000"/>
                  </a:schemeClr>
                </a:solidFill>
                <a:latin typeface="微软雅黑" pitchFamily="34" charset="-122"/>
                <a:ea typeface="微软雅黑" pitchFamily="34" charset="-122"/>
              </a:rPr>
              <a:t>下面一首元曲，完成题目。 </a:t>
            </a:r>
          </a:p>
          <a:p>
            <a:pPr algn="ct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双调</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折桂令</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九日</a:t>
            </a:r>
            <a:r>
              <a:rPr lang="zh-CN" altLang="en-US" sz="4000" baseline="30000" dirty="0">
                <a:solidFill>
                  <a:schemeClr val="tx1">
                    <a:lumMod val="50000"/>
                    <a:lumOff val="50000"/>
                  </a:schemeClr>
                </a:solidFill>
                <a:latin typeface="微软雅黑" pitchFamily="34" charset="-122"/>
                <a:ea typeface="微软雅黑" pitchFamily="34" charset="-122"/>
              </a:rPr>
              <a:t>①</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张可久</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对青山强整乌纱</a:t>
            </a:r>
            <a:r>
              <a:rPr lang="zh-CN" altLang="en-US" sz="4000" baseline="30000" dirty="0">
                <a:solidFill>
                  <a:schemeClr val="tx1">
                    <a:lumMod val="50000"/>
                    <a:lumOff val="50000"/>
                  </a:schemeClr>
                </a:solidFill>
                <a:latin typeface="微软雅黑" pitchFamily="34" charset="-122"/>
                <a:ea typeface="微软雅黑" pitchFamily="34" charset="-122"/>
              </a:rPr>
              <a:t>②</a:t>
            </a:r>
            <a:r>
              <a:rPr lang="zh-CN" altLang="en-US" sz="4000" dirty="0">
                <a:solidFill>
                  <a:schemeClr val="tx1">
                    <a:lumMod val="50000"/>
                    <a:lumOff val="50000"/>
                  </a:schemeClr>
                </a:solidFill>
                <a:latin typeface="微软雅黑" pitchFamily="34" charset="-122"/>
                <a:ea typeface="微软雅黑" pitchFamily="34" charset="-122"/>
              </a:rPr>
              <a:t>，归雁横秋，倦客思家。翠袖殷勤，金杯错落，玉手琵琶。人老去西风白发，蝶愁来明日黄花。回首天涯，一抹斜阳，数点寒鸦。</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注</a:t>
            </a:r>
            <a:r>
              <a:rPr lang="en-US" altLang="zh-CN" sz="4000" dirty="0">
                <a:solidFill>
                  <a:schemeClr val="tx1">
                    <a:lumMod val="50000"/>
                    <a:lumOff val="50000"/>
                  </a:schemeClr>
                </a:solidFill>
                <a:latin typeface="微软雅黑" pitchFamily="34" charset="-122"/>
                <a:ea typeface="微软雅黑" pitchFamily="34" charset="-122"/>
              </a:rPr>
              <a:t>] ①</a:t>
            </a:r>
            <a:r>
              <a:rPr lang="zh-CN" altLang="en-US" sz="4000" dirty="0">
                <a:solidFill>
                  <a:schemeClr val="tx1">
                    <a:lumMod val="50000"/>
                    <a:lumOff val="50000"/>
                  </a:schemeClr>
                </a:solidFill>
                <a:latin typeface="微软雅黑" pitchFamily="34" charset="-122"/>
                <a:ea typeface="微软雅黑" pitchFamily="34" charset="-122"/>
              </a:rPr>
              <a:t>九日：农历九月九日，又称重阳节，中国人素有登高怀乡的习俗。②乌纱：乌纱帽，泛指帽子。 </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本曲以“回首天涯，一抹斜阳，数点寒鸦”作结，有什么表达效果</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305685104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500"/>
                                        <p:tgtEl>
                                          <p:spTgt spid="54"/>
                                        </p:tgtEl>
                                      </p:cBhvr>
                                    </p:animEffect>
                                    <p:anim calcmode="lin" valueType="num">
                                      <p:cBhvr>
                                        <p:cTn id="8" dur="500" fill="hold"/>
                                        <p:tgtEl>
                                          <p:spTgt spid="54"/>
                                        </p:tgtEl>
                                        <p:attrNameLst>
                                          <p:attrName>ppt_x</p:attrName>
                                        </p:attrNameLst>
                                      </p:cBhvr>
                                      <p:tavLst>
                                        <p:tav tm="0">
                                          <p:val>
                                            <p:strVal val="#ppt_x"/>
                                          </p:val>
                                        </p:tav>
                                        <p:tav tm="100000">
                                          <p:val>
                                            <p:strVal val="#ppt_x"/>
                                          </p:val>
                                        </p:tav>
                                      </p:tavLst>
                                    </p:anim>
                                    <p:anim calcmode="lin" valueType="num">
                                      <p:cBhvr>
                                        <p:cTn id="9" dur="500" fill="hold"/>
                                        <p:tgtEl>
                                          <p:spTgt spid="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3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800000" cy="4815677"/>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思维轨迹</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回首天涯，一抹斜阳，数点寒鸦”渲染了一种凄凉的气氛，这种气氛的渲染，有助于思乡主题的表达。“翠袖殷勤，金杯错落，玉手琵琶”是作者回忆从前歌舞升平的欢乐景象。用从前歌舞升平的稍纵即逝衬托现实中人老发白的凄凉，告诫游子不要再留念他乡，而应思故乡。这恰是主题的最好表达。</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参考答案</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以哀景作结，</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步骤</a:t>
            </a:r>
            <a:r>
              <a:rPr lang="en-US" altLang="zh-CN" sz="4000" dirty="0">
                <a:solidFill>
                  <a:schemeClr val="tx1">
                    <a:lumMod val="50000"/>
                    <a:lumOff val="50000"/>
                  </a:schemeClr>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斜阳”“寒鸦”都是冷色调景物，进一步渲染了凄清的氛围，</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步骤</a:t>
            </a:r>
            <a:r>
              <a:rPr lang="en-US" altLang="zh-CN" sz="4000" dirty="0">
                <a:solidFill>
                  <a:schemeClr val="tx1">
                    <a:lumMod val="50000"/>
                    <a:lumOff val="50000"/>
                  </a:schemeClr>
                </a:solidFill>
                <a:latin typeface="微软雅黑" pitchFamily="34" charset="-122"/>
                <a:ea typeface="微软雅黑" pitchFamily="34" charset="-122"/>
              </a:rPr>
              <a:t>2)</a:t>
            </a:r>
            <a:r>
              <a:rPr lang="zh-CN" altLang="en-US" sz="4000" dirty="0">
                <a:solidFill>
                  <a:schemeClr val="tx1">
                    <a:lumMod val="50000"/>
                    <a:lumOff val="50000"/>
                  </a:schemeClr>
                </a:solidFill>
                <a:latin typeface="微软雅黑" pitchFamily="34" charset="-122"/>
                <a:ea typeface="微软雅黑" pitchFamily="34" charset="-122"/>
              </a:rPr>
              <a:t>深化了凄凉的思乡之情。</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步骤</a:t>
            </a:r>
            <a:r>
              <a:rPr lang="en-US" altLang="zh-CN" sz="4000" dirty="0">
                <a:solidFill>
                  <a:schemeClr val="tx1">
                    <a:lumMod val="50000"/>
                    <a:lumOff val="50000"/>
                  </a:schemeClr>
                </a:solidFill>
                <a:latin typeface="微软雅黑" pitchFamily="34" charset="-122"/>
                <a:ea typeface="微软雅黑" pitchFamily="34" charset="-122"/>
              </a:rPr>
              <a:t>3)</a:t>
            </a:r>
          </a:p>
        </p:txBody>
      </p:sp>
    </p:spTree>
    <p:extLst>
      <p:ext uri="{BB962C8B-B14F-4D97-AF65-F5344CB8AC3E}">
        <p14:creationId xmlns:p14="http://schemas.microsoft.com/office/powerpoint/2010/main" xmlns="" val="331022706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3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800000" cy="5693866"/>
          </a:xfrm>
          <a:prstGeom prst="rect">
            <a:avLst/>
          </a:prstGeom>
          <a:noFill/>
        </p:spPr>
        <p:txBody>
          <a:bodyPr wrap="square" rtlCol="0">
            <a:spAutoFit/>
          </a:bodyPr>
          <a:lstStyle/>
          <a:p>
            <a:pPr>
              <a:lnSpc>
                <a:spcPct val="130000"/>
              </a:lnSpc>
            </a:pPr>
            <a:r>
              <a:rPr lang="en-US" altLang="zh-CN" sz="4000" b="1" dirty="0">
                <a:solidFill>
                  <a:schemeClr val="tx1">
                    <a:lumMod val="50000"/>
                    <a:lumOff val="50000"/>
                  </a:schemeClr>
                </a:solidFill>
                <a:latin typeface="微软雅黑" pitchFamily="34" charset="-122"/>
                <a:ea typeface="微软雅黑" pitchFamily="34" charset="-122"/>
              </a:rPr>
              <a:t>【</a:t>
            </a:r>
            <a:r>
              <a:rPr lang="zh-CN" altLang="en-US" sz="4000" b="1" dirty="0">
                <a:solidFill>
                  <a:schemeClr val="tx1">
                    <a:lumMod val="50000"/>
                    <a:lumOff val="50000"/>
                  </a:schemeClr>
                </a:solidFill>
                <a:latin typeface="微软雅黑" pitchFamily="34" charset="-122"/>
                <a:ea typeface="微软雅黑" pitchFamily="34" charset="-122"/>
              </a:rPr>
              <a:t>针对训练</a:t>
            </a:r>
            <a:r>
              <a:rPr lang="en-US" altLang="zh-CN" sz="4000" b="1"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smtClean="0">
                <a:solidFill>
                  <a:srgbClr val="EF8340"/>
                </a:solidFill>
                <a:latin typeface="微软雅黑" pitchFamily="34" charset="-122"/>
                <a:ea typeface="微软雅黑" pitchFamily="34" charset="-122"/>
              </a:rPr>
              <a:t>34. </a:t>
            </a:r>
            <a:r>
              <a:rPr lang="zh-CN" altLang="en-US" sz="4000" dirty="0" smtClean="0">
                <a:solidFill>
                  <a:schemeClr val="tx1">
                    <a:lumMod val="50000"/>
                    <a:lumOff val="50000"/>
                  </a:schemeClr>
                </a:solidFill>
                <a:latin typeface="微软雅黑" pitchFamily="34" charset="-122"/>
                <a:ea typeface="微软雅黑" pitchFamily="34" charset="-122"/>
              </a:rPr>
              <a:t>阅读</a:t>
            </a:r>
            <a:r>
              <a:rPr lang="zh-CN" altLang="en-US" sz="4000" dirty="0">
                <a:solidFill>
                  <a:schemeClr val="tx1">
                    <a:lumMod val="50000"/>
                    <a:lumOff val="50000"/>
                  </a:schemeClr>
                </a:solidFill>
                <a:latin typeface="微软雅黑" pitchFamily="34" charset="-122"/>
                <a:ea typeface="微软雅黑" pitchFamily="34" charset="-122"/>
              </a:rPr>
              <a:t>下面这首词，完成题目。</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蝶恋花</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出塞</a:t>
            </a:r>
          </a:p>
          <a:p>
            <a:pPr algn="ct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清</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纳兰性德</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今古河山无定据。画角声中，牧马频来去。满目荒凉谁可语？西风吹老丹枫树。　　</a:t>
            </a:r>
            <a:endParaRPr lang="en-US" altLang="zh-CN" sz="4000" dirty="0" smtClean="0">
              <a:solidFill>
                <a:schemeClr val="tx1">
                  <a:lumMod val="50000"/>
                  <a:lumOff val="50000"/>
                </a:schemeClr>
              </a:solidFill>
              <a:latin typeface="微软雅黑" pitchFamily="34" charset="-122"/>
              <a:ea typeface="微软雅黑" pitchFamily="34" charset="-122"/>
            </a:endParaRPr>
          </a:p>
          <a:p>
            <a:pPr algn="ctr">
              <a:lnSpc>
                <a:spcPct val="130000"/>
              </a:lnSpc>
            </a:pPr>
            <a:r>
              <a:rPr lang="zh-CN" altLang="en-US" sz="4000" dirty="0" smtClean="0">
                <a:solidFill>
                  <a:schemeClr val="tx1">
                    <a:lumMod val="50000"/>
                    <a:lumOff val="50000"/>
                  </a:schemeClr>
                </a:solidFill>
                <a:latin typeface="微软雅黑" pitchFamily="34" charset="-122"/>
                <a:ea typeface="微软雅黑" pitchFamily="34" charset="-122"/>
              </a:rPr>
              <a:t>从前</a:t>
            </a:r>
            <a:r>
              <a:rPr lang="zh-CN" altLang="en-US" sz="4000" dirty="0">
                <a:solidFill>
                  <a:schemeClr val="tx1">
                    <a:lumMod val="50000"/>
                    <a:lumOff val="50000"/>
                  </a:schemeClr>
                </a:solidFill>
                <a:latin typeface="微软雅黑" pitchFamily="34" charset="-122"/>
                <a:ea typeface="微软雅黑" pitchFamily="34" charset="-122"/>
              </a:rPr>
              <a:t>幽怨应无数。铁马金戈，青冢黄昏路。一往情深深几许？深山夕照深秋雨。</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这首词开篇有何特点？</a:t>
            </a:r>
            <a:r>
              <a:rPr lang="en-US" altLang="zh-CN" sz="4000" dirty="0">
                <a:solidFill>
                  <a:schemeClr val="tx1">
                    <a:lumMod val="50000"/>
                    <a:lumOff val="50000"/>
                  </a:schemeClr>
                </a:solidFill>
                <a:latin typeface="微软雅黑" pitchFamily="34" charset="-122"/>
                <a:ea typeface="微软雅黑" pitchFamily="34" charset="-122"/>
              </a:rPr>
              <a:t>(5</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p:txBody>
      </p:sp>
    </p:spTree>
    <p:extLst>
      <p:ext uri="{BB962C8B-B14F-4D97-AF65-F5344CB8AC3E}">
        <p14:creationId xmlns:p14="http://schemas.microsoft.com/office/powerpoint/2010/main" xmlns="" val="425983691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3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91555" y="3088346"/>
            <a:ext cx="19835720" cy="826489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91555" y="3054204"/>
            <a:ext cx="19931202" cy="7224094"/>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总领全词，点明主旨；议论开篇；奠定感情基调。</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今古河山无定据”，言江山多更迭的兴亡之感，开篇境界宏大，贯通古今，胸怀天下，更为全词奠定了苍凉悲怆的感情基调；“画角声中，牧马频来去”，借景抒情，境界开阔，写战争的频繁和塞外的荒凉萧索。做此类题目，首先要理解词句本身的意思，然后关注表现手法，分析表达效果，最后做到全方位地评价其特点。</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读懂诗歌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古往今来，江山兴亡都无定数。在高亢的号角声中，战马频繁地在这片土地上来来去去。而其间触目的荒凉，谁能说得清？唯有西风肆意吹着那苍老的丹枫。这片土地上留下的那些幽怨之情应是无法计算的。金戈铁马之地，最终只剩日落黄昏青草掩藏着坟墓。满腹幽情情深几许？请看深山夕照，深秋烟雨。</a:t>
            </a:r>
          </a:p>
        </p:txBody>
      </p:sp>
    </p:spTree>
    <p:extLst>
      <p:ext uri="{BB962C8B-B14F-4D97-AF65-F5344CB8AC3E}">
        <p14:creationId xmlns:p14="http://schemas.microsoft.com/office/powerpoint/2010/main" xmlns="" val="32531238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3991990"/>
            <a:ext cx="19800000" cy="8094524"/>
          </a:xfrm>
          <a:prstGeom prst="rect">
            <a:avLst/>
          </a:prstGeom>
          <a:noFill/>
        </p:spPr>
        <p:txBody>
          <a:bodyPr wrap="square" rtlCol="0">
            <a:spAutoFit/>
          </a:bodyPr>
          <a:lstStyle/>
          <a:p>
            <a:pPr>
              <a:lnSpc>
                <a:spcPct val="130000"/>
              </a:lnSpc>
            </a:pPr>
            <a:r>
              <a:rPr lang="zh-CN" altLang="en-US" sz="4000" b="1" dirty="0">
                <a:solidFill>
                  <a:srgbClr val="EF8340"/>
                </a:solidFill>
                <a:latin typeface="微软雅黑" pitchFamily="34" charset="-122"/>
                <a:ea typeface="微软雅黑" pitchFamily="34" charset="-122"/>
              </a:rPr>
              <a:t>技法</a:t>
            </a:r>
            <a:r>
              <a:rPr lang="en-US" altLang="zh-CN" sz="4000" b="1" dirty="0">
                <a:solidFill>
                  <a:srgbClr val="EF8340"/>
                </a:solidFill>
                <a:latin typeface="微软雅黑" pitchFamily="34" charset="-122"/>
                <a:ea typeface="微软雅黑" pitchFamily="34" charset="-122"/>
              </a:rPr>
              <a:t>23</a:t>
            </a:r>
            <a:r>
              <a:rPr lang="zh-CN" altLang="en-US" sz="4000" b="1" dirty="0">
                <a:solidFill>
                  <a:srgbClr val="EF8340"/>
                </a:solidFill>
                <a:latin typeface="微软雅黑" pitchFamily="34" charset="-122"/>
                <a:ea typeface="微软雅黑" pitchFamily="34" charset="-122"/>
              </a:rPr>
              <a:t>　诗歌表达技巧，易混点要记清　</a:t>
            </a:r>
            <a:r>
              <a:rPr lang="zh-CN" altLang="en-US" sz="4000" dirty="0">
                <a:solidFill>
                  <a:schemeClr val="tx1">
                    <a:lumMod val="50000"/>
                    <a:lumOff val="50000"/>
                  </a:schemeClr>
                </a:solidFill>
                <a:latin typeface="微软雅黑" pitchFamily="34" charset="-122"/>
                <a:ea typeface="微软雅黑" pitchFamily="34" charset="-122"/>
              </a:rPr>
              <a:t>　</a:t>
            </a:r>
            <a:endParaRPr lang="en-US" altLang="zh-CN" sz="4000" dirty="0" smtClean="0">
              <a:solidFill>
                <a:schemeClr val="tx1">
                  <a:lumMod val="50000"/>
                  <a:lumOff val="50000"/>
                </a:schemeClr>
              </a:solidFill>
              <a:latin typeface="微软雅黑" pitchFamily="34" charset="-122"/>
              <a:ea typeface="微软雅黑" pitchFamily="34" charset="-122"/>
            </a:endParaRPr>
          </a:p>
          <a:p>
            <a:pPr>
              <a:lnSpc>
                <a:spcPct val="130000"/>
              </a:lnSpc>
            </a:pPr>
            <a:r>
              <a:rPr lang="zh-CN" altLang="en-US" sz="4000" dirty="0" smtClean="0">
                <a:solidFill>
                  <a:schemeClr val="tx1">
                    <a:lumMod val="50000"/>
                    <a:lumOff val="50000"/>
                  </a:schemeClr>
                </a:solidFill>
                <a:latin typeface="微软雅黑" pitchFamily="34" charset="-122"/>
                <a:ea typeface="微软雅黑" pitchFamily="34" charset="-122"/>
              </a:rPr>
              <a:t>下面</a:t>
            </a:r>
            <a:r>
              <a:rPr lang="zh-CN" altLang="en-US" sz="4000" dirty="0">
                <a:solidFill>
                  <a:schemeClr val="tx1">
                    <a:lumMod val="50000"/>
                    <a:lumOff val="50000"/>
                  </a:schemeClr>
                </a:solidFill>
                <a:latin typeface="微软雅黑" pitchFamily="34" charset="-122"/>
                <a:ea typeface="微软雅黑" pitchFamily="34" charset="-122"/>
              </a:rPr>
              <a:t>就考生容易出错的表达技巧问题进行梳理，希望对进行诗歌鉴赏复习的学生有所帮助。</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 “</a:t>
            </a:r>
            <a:r>
              <a:rPr lang="zh-CN" altLang="en-US" sz="4000" dirty="0">
                <a:solidFill>
                  <a:schemeClr val="tx1">
                    <a:lumMod val="50000"/>
                    <a:lumOff val="50000"/>
                  </a:schemeClr>
                </a:solidFill>
                <a:latin typeface="微软雅黑" pitchFamily="34" charset="-122"/>
                <a:ea typeface="微软雅黑" pitchFamily="34" charset="-122"/>
              </a:rPr>
              <a:t>情”与“志”的区别</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在诗歌里，“情”就是我们平时说的“喜、怒、忧、思、悲、恐、惊”等，一般都是通过景物描写表达出来的；“志”就是我们平时说的理想、抱负、情操、品格等，一般都是通过对物的描写表达出来的。例如，宋人杨万里</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小池</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小荷才露尖尖角，早有蜻蜓立上头”抒发了自己对生活的热爱及对新事物的喜爱之情，属于言情；元人王冕</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墨梅</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不要人夸颜色好，只留清气满乾坤”，则是以冰清玉洁的梅花反映自己不愿同流合污的品质，属于言志</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grpSp>
        <p:nvGrpSpPr>
          <p:cNvPr id="8" name="组合 38"/>
          <p:cNvGrpSpPr/>
          <p:nvPr/>
        </p:nvGrpSpPr>
        <p:grpSpPr>
          <a:xfrm>
            <a:off x="2059953" y="2952868"/>
            <a:ext cx="2677891" cy="707886"/>
            <a:chOff x="2074961" y="4276948"/>
            <a:chExt cx="2677891" cy="707886"/>
          </a:xfrm>
        </p:grpSpPr>
        <p:pic>
          <p:nvPicPr>
            <p:cNvPr id="9" name="Picture 2"/>
            <p:cNvPicPr>
              <a:picLocks noChangeAspect="1" noChangeArrowheads="1"/>
            </p:cNvPicPr>
            <p:nvPr/>
          </p:nvPicPr>
          <p:blipFill>
            <a:blip r:embed="rId2"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10" name="矩形 9"/>
            <p:cNvSpPr/>
            <p:nvPr/>
          </p:nvSpPr>
          <p:spPr>
            <a:xfrm>
              <a:off x="2264972" y="4276948"/>
              <a:ext cx="2339102" cy="707886"/>
            </a:xfrm>
            <a:prstGeom prst="rect">
              <a:avLst/>
            </a:prstGeom>
          </p:spPr>
          <p:txBody>
            <a:bodyPr wrap="none">
              <a:spAutoFit/>
            </a:bodyPr>
            <a:lstStyle/>
            <a:p>
              <a:r>
                <a:rPr lang="zh-CN" altLang="en-US" sz="4000" spc="200" dirty="0" smtClean="0">
                  <a:solidFill>
                    <a:schemeClr val="bg1"/>
                  </a:solidFill>
                  <a:latin typeface="微软雅黑" pitchFamily="34" charset="-122"/>
                  <a:ea typeface="微软雅黑" pitchFamily="34" charset="-122"/>
                </a:rPr>
                <a:t>技法点拨</a:t>
              </a:r>
              <a:endParaRPr lang="zh-CN" altLang="en-US" sz="4000" spc="200"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xmlns="" val="350152351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0"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3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800000" cy="7294305"/>
          </a:xfrm>
          <a:prstGeom prst="rect">
            <a:avLst/>
          </a:prstGeom>
          <a:noFill/>
        </p:spPr>
        <p:txBody>
          <a:bodyPr wrap="square" rtlCol="0">
            <a:spAutoFit/>
          </a:bodyPr>
          <a:lstStyle/>
          <a:p>
            <a:pPr>
              <a:lnSpc>
                <a:spcPct val="130000"/>
              </a:lnSpc>
            </a:pPr>
            <a:r>
              <a:rPr lang="en-US" altLang="zh-CN" sz="4000" dirty="0" smtClean="0">
                <a:solidFill>
                  <a:schemeClr val="tx1">
                    <a:lumMod val="50000"/>
                    <a:lumOff val="50000"/>
                  </a:schemeClr>
                </a:solidFill>
                <a:latin typeface="微软雅黑" pitchFamily="34" charset="-122"/>
                <a:ea typeface="微软雅黑" pitchFamily="34" charset="-122"/>
              </a:rPr>
              <a:t>2</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情”与“景”关系的区别</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借景抒情、寓情于景、情景交融都是诗人把要表达的感情通过景物表达出来。“借景抒情”表达感情比较直接，读完诗歌后的感受是见“情”不见“景”；“寓情于景”“情景交融”表达感情时正面不着一字，读完诗歌后的感受是见“景”不见“情”，但是仔细分析后却发现诗人的感情全部寓于眼前的自然景色之中，一切景语皆情语。</a:t>
            </a:r>
          </a:p>
          <a:p>
            <a:pPr>
              <a:lnSpc>
                <a:spcPct val="130000"/>
              </a:lnSpc>
            </a:pPr>
            <a:r>
              <a:rPr lang="en-US" altLang="zh-CN" sz="4000" dirty="0" smtClean="0">
                <a:solidFill>
                  <a:schemeClr val="tx1">
                    <a:lumMod val="50000"/>
                    <a:lumOff val="50000"/>
                  </a:schemeClr>
                </a:solidFill>
                <a:latin typeface="微软雅黑" pitchFamily="34" charset="-122"/>
                <a:ea typeface="微软雅黑" pitchFamily="34" charset="-122"/>
              </a:rPr>
              <a:t>3</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借景抒情”与“托物言志”的区别</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“借景抒情”是把情感寄托在景物之中，可以是一个句子的写法，也可以是整首诗歌的写法；“托物言志”是赋予“物”以人的品性，把物当成人来写，“托物言志”是针对整首诗歌的表达技巧</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239992631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3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800000" cy="4093428"/>
          </a:xfrm>
          <a:prstGeom prst="rect">
            <a:avLst/>
          </a:prstGeom>
          <a:noFill/>
        </p:spPr>
        <p:txBody>
          <a:bodyPr wrap="square" rtlCol="0">
            <a:spAutoFit/>
          </a:bodyPr>
          <a:lstStyle/>
          <a:p>
            <a:pPr>
              <a:lnSpc>
                <a:spcPct val="130000"/>
              </a:lnSpc>
            </a:pPr>
            <a:r>
              <a:rPr lang="en-US" altLang="zh-CN" sz="4000" dirty="0" smtClean="0">
                <a:solidFill>
                  <a:schemeClr val="tx1">
                    <a:lumMod val="50000"/>
                    <a:lumOff val="50000"/>
                  </a:schemeClr>
                </a:solidFill>
                <a:latin typeface="微软雅黑" pitchFamily="34" charset="-122"/>
                <a:ea typeface="微软雅黑" pitchFamily="34" charset="-122"/>
              </a:rPr>
              <a:t>4</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误区警示</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要“靠船下篙”，即正确理解诗歌意思，不要强加表达技巧。</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a:t>
            </a:r>
            <a:r>
              <a:rPr lang="zh-CN" altLang="en-US" sz="4000" dirty="0">
                <a:solidFill>
                  <a:schemeClr val="tx1">
                    <a:lumMod val="50000"/>
                    <a:lumOff val="50000"/>
                  </a:schemeClr>
                </a:solidFill>
                <a:latin typeface="微软雅黑" pitchFamily="34" charset="-122"/>
                <a:ea typeface="微软雅黑" pitchFamily="34" charset="-122"/>
              </a:rPr>
              <a:t>一首诗中的表达技巧往往不止一种，答题时要根据要求作答，是答一种还是答几种。</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(3)</a:t>
            </a:r>
            <a:r>
              <a:rPr lang="zh-CN" altLang="en-US" sz="4000" dirty="0">
                <a:solidFill>
                  <a:schemeClr val="tx1">
                    <a:lumMod val="50000"/>
                    <a:lumOff val="50000"/>
                  </a:schemeClr>
                </a:solidFill>
                <a:latin typeface="微软雅黑" pitchFamily="34" charset="-122"/>
                <a:ea typeface="微软雅黑" pitchFamily="34" charset="-122"/>
              </a:rPr>
              <a:t>答题要规范。在写出相关的技巧术语时，还要简略地分析一下运用这种技巧的效果</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如对表达思想感情、观点态度等方面的作用</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a:t>
            </a:r>
          </a:p>
        </p:txBody>
      </p:sp>
    </p:spTree>
    <p:extLst>
      <p:ext uri="{BB962C8B-B14F-4D97-AF65-F5344CB8AC3E}">
        <p14:creationId xmlns:p14="http://schemas.microsoft.com/office/powerpoint/2010/main" xmlns="" val="356305060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10495181"/>
          </a:xfrm>
          <a:prstGeom prst="rect">
            <a:avLst/>
          </a:prstGeom>
          <a:noFill/>
        </p:spPr>
        <p:txBody>
          <a:bodyPr wrap="square" rtlCol="0">
            <a:spAutoFit/>
          </a:bodyPr>
          <a:lstStyle/>
          <a:p>
            <a:pPr>
              <a:lnSpc>
                <a:spcPct val="130000"/>
              </a:lnSpc>
            </a:pPr>
            <a:r>
              <a:rPr lang="zh-CN" altLang="en-US" sz="4000" b="1" dirty="0" smtClean="0">
                <a:solidFill>
                  <a:schemeClr val="tx1">
                    <a:lumMod val="50000"/>
                    <a:lumOff val="50000"/>
                  </a:schemeClr>
                </a:solidFill>
                <a:latin typeface="微软雅黑" pitchFamily="34" charset="-122"/>
                <a:ea typeface="微软雅黑" pitchFamily="34" charset="-122"/>
              </a:rPr>
              <a:t>角度</a:t>
            </a:r>
            <a:r>
              <a:rPr lang="zh-CN" altLang="en-US" sz="4000" b="1" dirty="0">
                <a:solidFill>
                  <a:schemeClr val="tx1">
                    <a:lumMod val="50000"/>
                    <a:lumOff val="50000"/>
                  </a:schemeClr>
                </a:solidFill>
                <a:latin typeface="微软雅黑" pitchFamily="34" charset="-122"/>
                <a:ea typeface="微软雅黑" pitchFamily="34" charset="-122"/>
              </a:rPr>
              <a:t>三　读意象、表情词语</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诗歌的意象往往有特定的寓意，诗人常用一些特定的事物来表达思想感情。因此，意象也是作者的主观感情与客观物象的完美结合，是诗人情感显现的载体。把握诗中的意象，有助于参悟意境，理解诗中所蕴含的情感。如“柳”与“留”谐音，古人在送别之时，往往折柳相送，以表达依依惜别的深情；“月亮”“鸿雁”“红豆”常常是相思的象征；“梧桐”“芭蕉”“猿猴”是凄凉、悲伤的象征；“连理枝”“比翼鸟”是美好的恋情的象征。</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诗词中诸如“愁”“忆”“思”“喜”“苦”“暗”等一些词语往往透露着作者的情感，抓住这些表情词语，特别是一些动词和形容词，也有助于读懂诗歌。例如孟浩然的</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宿建德江</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：“移舟泊烟渚，日暮客愁新。 野旷天低树，江清月近人。”一个“愁”字揭示了全诗的感情。</a:t>
            </a:r>
          </a:p>
          <a:p>
            <a:pPr>
              <a:lnSpc>
                <a:spcPct val="130000"/>
              </a:lnSpc>
            </a:pPr>
            <a:endParaRPr lang="en-US" altLang="zh-CN" sz="4000" dirty="0">
              <a:solidFill>
                <a:schemeClr val="tx1">
                  <a:lumMod val="50000"/>
                  <a:lumOff val="50000"/>
                </a:schemeClr>
              </a:solidFill>
              <a:latin typeface="微软雅黑" pitchFamily="34" charset="-122"/>
              <a:ea typeface="微软雅黑" pitchFamily="34" charset="-122"/>
            </a:endParaRPr>
          </a:p>
          <a:p>
            <a:pPr>
              <a:lnSpc>
                <a:spcPct val="130000"/>
              </a:lnSpc>
            </a:pPr>
            <a:endParaRPr lang="en-US"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177176345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53"/>
          <p:cNvSpPr txBox="1"/>
          <p:nvPr/>
        </p:nvSpPr>
        <p:spPr>
          <a:xfrm>
            <a:off x="2044938" y="2947643"/>
            <a:ext cx="19800000" cy="8094524"/>
          </a:xfrm>
          <a:prstGeom prst="rect">
            <a:avLst/>
          </a:prstGeom>
          <a:noFill/>
        </p:spPr>
        <p:txBody>
          <a:bodyPr wrap="square" rtlCol="0">
            <a:spAutoFit/>
          </a:bodyPr>
          <a:lstStyle/>
          <a:p>
            <a:pPr>
              <a:lnSpc>
                <a:spcPct val="130000"/>
              </a:lnSpc>
            </a:pPr>
            <a:r>
              <a:rPr lang="en-US" altLang="zh-CN" sz="4000" dirty="0" smtClean="0">
                <a:solidFill>
                  <a:srgbClr val="EF8340"/>
                </a:solidFill>
                <a:latin typeface="微软雅黑" pitchFamily="34" charset="-122"/>
                <a:ea typeface="微软雅黑" pitchFamily="34" charset="-122"/>
              </a:rPr>
              <a:t>1. </a:t>
            </a:r>
            <a:r>
              <a:rPr lang="zh-CN" altLang="en-US" sz="4000" dirty="0" smtClean="0">
                <a:solidFill>
                  <a:schemeClr val="tx1">
                    <a:lumMod val="50000"/>
                    <a:lumOff val="50000"/>
                  </a:schemeClr>
                </a:solidFill>
                <a:latin typeface="微软雅黑" pitchFamily="34" charset="-122"/>
                <a:ea typeface="微软雅黑" pitchFamily="34" charset="-122"/>
              </a:rPr>
              <a:t>阅读</a:t>
            </a:r>
            <a:r>
              <a:rPr lang="zh-CN" altLang="en-US" sz="4000" dirty="0">
                <a:solidFill>
                  <a:schemeClr val="tx1">
                    <a:lumMod val="50000"/>
                    <a:lumOff val="50000"/>
                  </a:schemeClr>
                </a:solidFill>
                <a:latin typeface="微软雅黑" pitchFamily="34" charset="-122"/>
                <a:ea typeface="微软雅黑" pitchFamily="34" charset="-122"/>
              </a:rPr>
              <a:t>下面这首唐诗，完成题目。</a:t>
            </a:r>
            <a:r>
              <a:rPr lang="en-US" altLang="zh-CN" sz="4000" dirty="0">
                <a:solidFill>
                  <a:schemeClr val="tx1">
                    <a:lumMod val="50000"/>
                    <a:lumOff val="50000"/>
                  </a:schemeClr>
                </a:solidFill>
                <a:latin typeface="微软雅黑" pitchFamily="34" charset="-122"/>
                <a:ea typeface="微软雅黑" pitchFamily="34" charset="-122"/>
              </a:rPr>
              <a:t>(11</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感遇三十八首</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其二</a:t>
            </a:r>
            <a:r>
              <a:rPr lang="en-US" altLang="zh-CN" sz="4000" dirty="0">
                <a:solidFill>
                  <a:schemeClr val="tx1">
                    <a:lumMod val="50000"/>
                    <a:lumOff val="50000"/>
                  </a:schemeClr>
                </a:solidFill>
                <a:latin typeface="微软雅黑" pitchFamily="34" charset="-122"/>
                <a:ea typeface="微软雅黑" pitchFamily="34" charset="-122"/>
              </a:rPr>
              <a:t>)</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陈子昂</a:t>
            </a:r>
            <a:r>
              <a:rPr lang="zh-CN" altLang="en-US" sz="4000" baseline="30000" dirty="0">
                <a:solidFill>
                  <a:schemeClr val="tx1">
                    <a:lumMod val="50000"/>
                    <a:lumOff val="50000"/>
                  </a:schemeClr>
                </a:solidFill>
                <a:latin typeface="微软雅黑" pitchFamily="34" charset="-122"/>
                <a:ea typeface="微软雅黑" pitchFamily="34" charset="-122"/>
              </a:rPr>
              <a:t>①</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兰若</a:t>
            </a:r>
            <a:r>
              <a:rPr lang="zh-CN" altLang="en-US" sz="4000" baseline="30000" dirty="0">
                <a:solidFill>
                  <a:schemeClr val="tx1">
                    <a:lumMod val="50000"/>
                    <a:lumOff val="50000"/>
                  </a:schemeClr>
                </a:solidFill>
                <a:latin typeface="微软雅黑" pitchFamily="34" charset="-122"/>
                <a:ea typeface="微软雅黑" pitchFamily="34" charset="-122"/>
              </a:rPr>
              <a:t>②</a:t>
            </a:r>
            <a:r>
              <a:rPr lang="zh-CN" altLang="en-US" sz="4000" dirty="0">
                <a:solidFill>
                  <a:schemeClr val="tx1">
                    <a:lumMod val="50000"/>
                    <a:lumOff val="50000"/>
                  </a:schemeClr>
                </a:solidFill>
                <a:latin typeface="微软雅黑" pitchFamily="34" charset="-122"/>
                <a:ea typeface="微软雅黑" pitchFamily="34" charset="-122"/>
              </a:rPr>
              <a:t>生春夏，芊蔚</a:t>
            </a:r>
            <a:r>
              <a:rPr lang="zh-CN" altLang="en-US" sz="4000" baseline="30000" dirty="0">
                <a:solidFill>
                  <a:schemeClr val="tx1">
                    <a:lumMod val="50000"/>
                    <a:lumOff val="50000"/>
                  </a:schemeClr>
                </a:solidFill>
                <a:latin typeface="微软雅黑" pitchFamily="34" charset="-122"/>
                <a:ea typeface="微软雅黑" pitchFamily="34" charset="-122"/>
              </a:rPr>
              <a:t>③</a:t>
            </a:r>
            <a:r>
              <a:rPr lang="zh-CN" altLang="en-US" sz="4000" dirty="0">
                <a:solidFill>
                  <a:schemeClr val="tx1">
                    <a:lumMod val="50000"/>
                    <a:lumOff val="50000"/>
                  </a:schemeClr>
                </a:solidFill>
                <a:latin typeface="微软雅黑" pitchFamily="34" charset="-122"/>
                <a:ea typeface="微软雅黑" pitchFamily="34" charset="-122"/>
              </a:rPr>
              <a:t>何青青！</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幽独空林色，朱蕤</a:t>
            </a:r>
            <a:r>
              <a:rPr lang="zh-CN" altLang="en-US" sz="4000" baseline="30000" dirty="0">
                <a:solidFill>
                  <a:schemeClr val="tx1">
                    <a:lumMod val="50000"/>
                    <a:lumOff val="50000"/>
                  </a:schemeClr>
                </a:solidFill>
                <a:latin typeface="微软雅黑" pitchFamily="34" charset="-122"/>
                <a:ea typeface="微软雅黑" pitchFamily="34" charset="-122"/>
              </a:rPr>
              <a:t>④</a:t>
            </a:r>
            <a:r>
              <a:rPr lang="zh-CN" altLang="en-US" sz="4000" dirty="0">
                <a:solidFill>
                  <a:schemeClr val="tx1">
                    <a:lumMod val="50000"/>
                    <a:lumOff val="50000"/>
                  </a:schemeClr>
                </a:solidFill>
                <a:latin typeface="微软雅黑" pitchFamily="34" charset="-122"/>
                <a:ea typeface="微软雅黑" pitchFamily="34" charset="-122"/>
              </a:rPr>
              <a:t>冒紫茎。</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迟迟白日晚，袅袅秋风生。</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岁华尽摇落，芳意竟何成！</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注</a:t>
            </a:r>
            <a:r>
              <a:rPr lang="en-US" altLang="zh-CN" sz="4000" dirty="0">
                <a:solidFill>
                  <a:schemeClr val="tx1">
                    <a:lumMod val="50000"/>
                    <a:lumOff val="50000"/>
                  </a:schemeClr>
                </a:solidFill>
                <a:latin typeface="微软雅黑" pitchFamily="34" charset="-122"/>
                <a:ea typeface="微软雅黑" pitchFamily="34" charset="-122"/>
              </a:rPr>
              <a:t>] ①</a:t>
            </a:r>
            <a:r>
              <a:rPr lang="zh-CN" altLang="en-US" sz="4000" dirty="0">
                <a:solidFill>
                  <a:schemeClr val="tx1">
                    <a:lumMod val="50000"/>
                    <a:lumOff val="50000"/>
                  </a:schemeClr>
                </a:solidFill>
                <a:latin typeface="微软雅黑" pitchFamily="34" charset="-122"/>
                <a:ea typeface="微软雅黑" pitchFamily="34" charset="-122"/>
              </a:rPr>
              <a:t>陈子昂：唐代诗人，有政治抱负却屡遭排挤。②兰、若：指兰花和杜若，皆是草本植物。③芊蔚：草木茂盛的样子。④朱蕤：红色的下垂的花。蕤</a:t>
            </a:r>
            <a:r>
              <a:rPr lang="en-US" altLang="zh-CN" sz="4000" dirty="0">
                <a:solidFill>
                  <a:schemeClr val="tx1">
                    <a:lumMod val="50000"/>
                    <a:lumOff val="50000"/>
                  </a:schemeClr>
                </a:solidFill>
                <a:latin typeface="微软雅黑" pitchFamily="34" charset="-122"/>
                <a:ea typeface="微软雅黑" pitchFamily="34" charset="-122"/>
              </a:rPr>
              <a:t>(</a:t>
            </a:r>
            <a:r>
              <a:rPr lang="en-US" altLang="zh-CN" sz="4000" dirty="0" err="1">
                <a:solidFill>
                  <a:schemeClr val="tx1">
                    <a:lumMod val="50000"/>
                    <a:lumOff val="50000"/>
                  </a:schemeClr>
                </a:solidFill>
                <a:latin typeface="微软雅黑" pitchFamily="34" charset="-122"/>
                <a:ea typeface="微软雅黑" pitchFamily="34" charset="-122"/>
              </a:rPr>
              <a:t>ruí</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：花下垂的样子。</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 </a:t>
            </a:r>
            <a:endParaRPr lang="en-US"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30915415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53"/>
          <p:cNvSpPr txBox="1"/>
          <p:nvPr/>
        </p:nvSpPr>
        <p:spPr>
          <a:xfrm>
            <a:off x="2044938" y="2947643"/>
            <a:ext cx="19800000" cy="8894743"/>
          </a:xfrm>
          <a:prstGeom prst="rect">
            <a:avLst/>
          </a:prstGeom>
          <a:noFill/>
        </p:spPr>
        <p:txBody>
          <a:bodyPr wrap="square" rtlCol="0">
            <a:spAutoFit/>
          </a:bodyPr>
          <a:lstStyle/>
          <a:p>
            <a:pPr>
              <a:lnSpc>
                <a:spcPct val="130000"/>
              </a:lnSpc>
            </a:pPr>
            <a:r>
              <a:rPr lang="en-US" altLang="zh-CN" sz="4000" dirty="0" smtClean="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下列对这首诗的赏析，不恰当的两项是</a:t>
            </a:r>
            <a:r>
              <a:rPr lang="en-US" altLang="zh-CN" sz="4000" dirty="0">
                <a:solidFill>
                  <a:schemeClr val="tx1">
                    <a:lumMod val="50000"/>
                    <a:lumOff val="50000"/>
                  </a:schemeClr>
                </a:solidFill>
                <a:latin typeface="微软雅黑" pitchFamily="34" charset="-122"/>
                <a:ea typeface="微软雅黑" pitchFamily="34" charset="-122"/>
              </a:rPr>
              <a:t>(5</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 </a:t>
            </a:r>
            <a:r>
              <a:rPr lang="zh-CN" altLang="en-US" sz="4000" dirty="0">
                <a:solidFill>
                  <a:schemeClr val="tx1">
                    <a:lumMod val="50000"/>
                    <a:lumOff val="50000"/>
                  </a:schemeClr>
                </a:solidFill>
                <a:latin typeface="微软雅黑" pitchFamily="34" charset="-122"/>
                <a:ea typeface="微软雅黑" pitchFamily="34" charset="-122"/>
              </a:rPr>
              <a:t>首联第二句侧重从兰若的枝叶上着笔，叠用了“芊蔚”与“青青”两个同义词来形容花叶的茂盛，中间贯一“何”字，充满赞赏之情。</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B. </a:t>
            </a:r>
            <a:r>
              <a:rPr lang="zh-CN" altLang="en-US" sz="4000" dirty="0">
                <a:solidFill>
                  <a:schemeClr val="tx1">
                    <a:lumMod val="50000"/>
                    <a:lumOff val="50000"/>
                  </a:schemeClr>
                </a:solidFill>
                <a:latin typeface="微软雅黑" pitchFamily="34" charset="-122"/>
                <a:ea typeface="微软雅黑" pitchFamily="34" charset="-122"/>
              </a:rPr>
              <a:t>第二联从正面刻画，由茎及花，意思是朱红色的花下垂，覆盖着紫色的茎，着以“朱”“紫”，浓墨重彩地加以描绘。</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 </a:t>
            </a:r>
            <a:r>
              <a:rPr lang="zh-CN" altLang="en-US" sz="4000" dirty="0">
                <a:solidFill>
                  <a:schemeClr val="tx1">
                    <a:lumMod val="50000"/>
                    <a:lumOff val="50000"/>
                  </a:schemeClr>
                </a:solidFill>
                <a:latin typeface="微软雅黑" pitchFamily="34" charset="-122"/>
                <a:ea typeface="微软雅黑" pitchFamily="34" charset="-122"/>
              </a:rPr>
              <a:t>第二联用字精妙，“空” 突出了兰若压倒群芳的风姿，实际上是诗人比喻自己出众的才华；“冒”字画出了兰若的身姿，突出了它花簇纷披的情态。</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D. </a:t>
            </a:r>
            <a:r>
              <a:rPr lang="zh-CN" altLang="en-US" sz="4000" dirty="0">
                <a:solidFill>
                  <a:schemeClr val="tx1">
                    <a:lumMod val="50000"/>
                    <a:lumOff val="50000"/>
                  </a:schemeClr>
                </a:solidFill>
                <a:latin typeface="微软雅黑" pitchFamily="34" charset="-122"/>
                <a:ea typeface="微软雅黑" pitchFamily="34" charset="-122"/>
              </a:rPr>
              <a:t>第三联描写的时间由夏入秋，白天渐短，“迟迟”二字即写出了这种逐渐变化的特点，“袅袅”形容秋风起，寒冷异常，形象十分传神。</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E. </a:t>
            </a:r>
            <a:r>
              <a:rPr lang="zh-CN" altLang="en-US" sz="4000" dirty="0">
                <a:solidFill>
                  <a:schemeClr val="tx1">
                    <a:lumMod val="50000"/>
                    <a:lumOff val="50000"/>
                  </a:schemeClr>
                </a:solidFill>
                <a:latin typeface="微软雅黑" pitchFamily="34" charset="-122"/>
                <a:ea typeface="微软雅黑" pitchFamily="34" charset="-122"/>
              </a:rPr>
              <a:t>这首诗所咏之物是香兰和杜若，它们生长于春夏，凋零于秋天，花红叶绿茎紫，幽雅清秀，独具风采，绚丽多姿，正面衬托了内容</a:t>
            </a:r>
            <a:r>
              <a:rPr lang="zh-CN" altLang="en-US" sz="4000" dirty="0" smtClean="0">
                <a:solidFill>
                  <a:schemeClr val="tx1">
                    <a:lumMod val="50000"/>
                    <a:lumOff val="50000"/>
                  </a:schemeClr>
                </a:solidFill>
                <a:latin typeface="微软雅黑" pitchFamily="34" charset="-122"/>
                <a:ea typeface="微软雅黑" pitchFamily="34" charset="-122"/>
              </a:rPr>
              <a:t>。</a:t>
            </a:r>
            <a:endParaRPr lang="en-US"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402269601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53"/>
          <p:cNvSpPr txBox="1"/>
          <p:nvPr/>
        </p:nvSpPr>
        <p:spPr>
          <a:xfrm>
            <a:off x="2044938" y="2947643"/>
            <a:ext cx="19800000" cy="814582"/>
          </a:xfrm>
          <a:prstGeom prst="rect">
            <a:avLst/>
          </a:prstGeom>
          <a:noFill/>
        </p:spPr>
        <p:txBody>
          <a:bodyPr wrap="square" rtlCol="0">
            <a:spAutoFit/>
          </a:bodyPr>
          <a:lstStyle/>
          <a:p>
            <a:pPr>
              <a:lnSpc>
                <a:spcPct val="130000"/>
              </a:lnSpc>
            </a:pPr>
            <a:r>
              <a:rPr lang="zh-CN" altLang="en-US" sz="4000" dirty="0" smtClean="0">
                <a:solidFill>
                  <a:schemeClr val="tx1">
                    <a:lumMod val="50000"/>
                    <a:lumOff val="50000"/>
                  </a:schemeClr>
                </a:solidFill>
                <a:latin typeface="微软雅黑" pitchFamily="34" charset="-122"/>
                <a:ea typeface="微软雅黑" pitchFamily="34" charset="-122"/>
              </a:rPr>
              <a:t>*</a:t>
            </a:r>
            <a:r>
              <a:rPr lang="en-US" altLang="zh-CN" sz="4000" dirty="0" smtClean="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2)</a:t>
            </a:r>
            <a:r>
              <a:rPr lang="zh-CN" altLang="en-US" sz="4000" dirty="0">
                <a:solidFill>
                  <a:schemeClr val="tx1">
                    <a:lumMod val="50000"/>
                    <a:lumOff val="50000"/>
                  </a:schemeClr>
                </a:solidFill>
                <a:latin typeface="微软雅黑" pitchFamily="34" charset="-122"/>
                <a:ea typeface="微软雅黑" pitchFamily="34" charset="-122"/>
              </a:rPr>
              <a:t>本诗主要运用了什么手法？抒发了什么样的思想感情？请结合诗句简要分析。</a:t>
            </a:r>
            <a:r>
              <a:rPr lang="en-US" altLang="zh-CN" sz="4000" dirty="0">
                <a:solidFill>
                  <a:schemeClr val="tx1">
                    <a:lumMod val="50000"/>
                    <a:lumOff val="50000"/>
                  </a:schemeClr>
                </a:solidFill>
                <a:latin typeface="微软雅黑" pitchFamily="34" charset="-122"/>
                <a:ea typeface="微软雅黑" pitchFamily="34" charset="-122"/>
              </a:rPr>
              <a:t>(6</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p:txBody>
      </p:sp>
      <p:sp>
        <p:nvSpPr>
          <p:cNvPr id="8" name="矩形 7"/>
          <p:cNvSpPr/>
          <p:nvPr/>
        </p:nvSpPr>
        <p:spPr>
          <a:xfrm>
            <a:off x="2124278" y="4121536"/>
            <a:ext cx="19800000" cy="693210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174817" y="4132181"/>
            <a:ext cx="19698922" cy="5853910"/>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(1) DE</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项，“秋风起，寒冷异常”分析过重，应该是“秋风乍起、寒而不冽”。</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E</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项，“正面衬托了内容”分析不正确，</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感遇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是陈子昂所写的以感慨身世及时政为主旨的组诗，本诗也不例外，应为反衬。</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这首诗主要运用了托物言志</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或“象征”</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的手法，</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诗人表面上以“幽独空林色”着力赞美兰若压倒群芳的风姿，实则是借此比喻</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象征</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自己出众的才华。</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通过“白日晚”“秋风生”“尽摇落”等借写兰若芳华尽失，最终枯萎凋谢的变化，象征自己的年华流逝、理想破灭，透露出报国无门、壮志难酬的苦闷。</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答出上述任一手法并结合诗歌准确分析即可，答“比喻”“比兴”酌情给分</a:t>
            </a: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382486854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ppt_w</p:attrName>
                                        </p:attrNameLst>
                                      </p:cBhvr>
                                      <p:tavLst>
                                        <p:tav tm="0">
                                          <p:val>
                                            <p:fltVal val="0"/>
                                          </p:val>
                                        </p:tav>
                                        <p:tav tm="100000">
                                          <p:val>
                                            <p:strVal val="#ppt_w"/>
                                          </p:val>
                                        </p:tav>
                                      </p:tavLst>
                                    </p:anim>
                                    <p:anim calcmode="lin" valueType="num">
                                      <p:cBhvr>
                                        <p:cTn id="14" dur="500" fill="hold"/>
                                        <p:tgtEl>
                                          <p:spTgt spid="10"/>
                                        </p:tgtEl>
                                        <p:attrNameLst>
                                          <p:attrName>ppt_h</p:attrName>
                                        </p:attrNameLst>
                                      </p:cBhvr>
                                      <p:tavLst>
                                        <p:tav tm="0">
                                          <p:val>
                                            <p:fltVal val="0"/>
                                          </p:val>
                                        </p:tav>
                                        <p:tav tm="100000">
                                          <p:val>
                                            <p:strVal val="#ppt_h"/>
                                          </p:val>
                                        </p:tav>
                                      </p:tavLst>
                                    </p:anim>
                                    <p:animEffect transition="in" filter="fade">
                                      <p:cBhvr>
                                        <p:cTn id="1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3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124278" y="3129576"/>
            <a:ext cx="19698922" cy="792406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124278" y="3132758"/>
            <a:ext cx="19698922" cy="8014502"/>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本题考查鉴赏诗歌表现手法和情感的能力。这首五言诗所吟咏的对象是香兰、杜若。主要运用了托物言志</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或“象征”</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的手法。诗的前半部分着力突出兰若压倒群芳的风姿，实则是以其“幽独空林色”比喻自己出众的才华。后半部分以“白日晚”“秋风生”写芳华逝去，寒光威逼，抒发美人迟暮之感。“岁华”“芳意”用语双关，借花草之凋零，悲叹自己的年华流逝，理想破灭，寓意凄婉，寄寓颇深。诗中以兰若自比，寄托了个人怀才不遇的身世之感。陈子昂颇有政治才干，但屡遭排挤，报国无门，四十一岁为射洪县令段简所害。这正如秀美幽独的兰若，在风刀霜剑的摧残下枯萎凋谢了。</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读懂诗歌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香兰和杜若生于春夏之际，花叶掩映，枝茎交合，何其茂盛。兰若秀色超群，使群花为之失色，朱红色的花下垂，覆盖着紫色的茎。渐渐地，白天越来越短，寒而不冽的秋风出现了。花草都凋零了，唉，花草的生命就这样结束了</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291866776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53"/>
          <p:cNvSpPr txBox="1"/>
          <p:nvPr/>
        </p:nvSpPr>
        <p:spPr>
          <a:xfrm>
            <a:off x="2044938" y="2947643"/>
            <a:ext cx="19800000" cy="6494085"/>
          </a:xfrm>
          <a:prstGeom prst="rect">
            <a:avLst/>
          </a:prstGeom>
          <a:noFill/>
        </p:spPr>
        <p:txBody>
          <a:bodyPr wrap="square" rtlCol="0">
            <a:spAutoFit/>
          </a:bodyPr>
          <a:lstStyle/>
          <a:p>
            <a:pPr>
              <a:lnSpc>
                <a:spcPct val="130000"/>
              </a:lnSpc>
            </a:pPr>
            <a:r>
              <a:rPr lang="en-US" altLang="zh-CN" sz="4000" dirty="0" smtClean="0">
                <a:solidFill>
                  <a:srgbClr val="EF8340"/>
                </a:solidFill>
                <a:latin typeface="微软雅黑" pitchFamily="34" charset="-122"/>
                <a:ea typeface="微软雅黑" pitchFamily="34" charset="-122"/>
              </a:rPr>
              <a:t>2. </a:t>
            </a:r>
            <a:r>
              <a:rPr lang="zh-CN" altLang="en-US" sz="4000" dirty="0" smtClean="0">
                <a:solidFill>
                  <a:schemeClr val="tx1">
                    <a:lumMod val="50000"/>
                    <a:lumOff val="50000"/>
                  </a:schemeClr>
                </a:solidFill>
                <a:latin typeface="微软雅黑" pitchFamily="34" charset="-122"/>
                <a:ea typeface="微软雅黑" pitchFamily="34" charset="-122"/>
              </a:rPr>
              <a:t>阅读</a:t>
            </a:r>
            <a:r>
              <a:rPr lang="zh-CN" altLang="en-US" sz="4000" dirty="0">
                <a:solidFill>
                  <a:schemeClr val="tx1">
                    <a:lumMod val="50000"/>
                    <a:lumOff val="50000"/>
                  </a:schemeClr>
                </a:solidFill>
                <a:latin typeface="微软雅黑" pitchFamily="34" charset="-122"/>
                <a:ea typeface="微软雅黑" pitchFamily="34" charset="-122"/>
              </a:rPr>
              <a:t>下面这首宋诗，完成题目。</a:t>
            </a:r>
            <a:r>
              <a:rPr lang="en-US" altLang="zh-CN" sz="4000" dirty="0">
                <a:solidFill>
                  <a:schemeClr val="tx1">
                    <a:lumMod val="50000"/>
                    <a:lumOff val="50000"/>
                  </a:schemeClr>
                </a:solidFill>
                <a:latin typeface="微软雅黑" pitchFamily="34" charset="-122"/>
                <a:ea typeface="微软雅黑" pitchFamily="34" charset="-122"/>
              </a:rPr>
              <a:t>(11</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沧浪亭怀贯之</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苏舜钦</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沧浪独步亦无悰</a:t>
            </a:r>
            <a:r>
              <a:rPr lang="en-US" altLang="zh-CN" sz="4000" baseline="30000" dirty="0">
                <a:solidFill>
                  <a:schemeClr val="tx1">
                    <a:lumMod val="50000"/>
                    <a:lumOff val="50000"/>
                  </a:schemeClr>
                </a:solidFill>
                <a:latin typeface="微软雅黑" pitchFamily="34" charset="-122"/>
                <a:ea typeface="微软雅黑" pitchFamily="34" charset="-122"/>
              </a:rPr>
              <a:t>[</a:t>
            </a:r>
            <a:r>
              <a:rPr lang="zh-CN" altLang="en-US" sz="4000" baseline="30000" dirty="0">
                <a:solidFill>
                  <a:schemeClr val="tx1">
                    <a:lumMod val="50000"/>
                    <a:lumOff val="50000"/>
                  </a:schemeClr>
                </a:solidFill>
                <a:latin typeface="微软雅黑" pitchFamily="34" charset="-122"/>
                <a:ea typeface="微软雅黑" pitchFamily="34" charset="-122"/>
              </a:rPr>
              <a:t>注</a:t>
            </a:r>
            <a:r>
              <a:rPr lang="en-US" altLang="zh-CN" sz="4000" baseline="30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，聊上危台四望中。 </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秋色入林红黯淡，日光穿竹翠玲珑。 </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酒徒飘落风前燕，诗社凋零霜后桐。 </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君又暂来还径往，醉吟谁复伴衰翁。 </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注</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悰</a:t>
            </a:r>
            <a:r>
              <a:rPr lang="en-US" altLang="zh-CN" sz="4000" dirty="0">
                <a:solidFill>
                  <a:schemeClr val="tx1">
                    <a:lumMod val="50000"/>
                    <a:lumOff val="50000"/>
                  </a:schemeClr>
                </a:solidFill>
                <a:latin typeface="微软雅黑" pitchFamily="34" charset="-122"/>
                <a:ea typeface="微软雅黑" pitchFamily="34" charset="-122"/>
              </a:rPr>
              <a:t>(</a:t>
            </a:r>
            <a:r>
              <a:rPr lang="en-US" altLang="zh-CN" sz="4000" dirty="0" err="1">
                <a:solidFill>
                  <a:schemeClr val="tx1">
                    <a:lumMod val="50000"/>
                    <a:lumOff val="50000"/>
                  </a:schemeClr>
                </a:solidFill>
                <a:latin typeface="微软雅黑" pitchFamily="34" charset="-122"/>
                <a:ea typeface="微软雅黑" pitchFamily="34" charset="-122"/>
              </a:rPr>
              <a:t>cóng</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：欢乐；快乐</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211148189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53"/>
          <p:cNvSpPr txBox="1"/>
          <p:nvPr/>
        </p:nvSpPr>
        <p:spPr>
          <a:xfrm>
            <a:off x="2044938" y="2947643"/>
            <a:ext cx="19800000" cy="8894743"/>
          </a:xfrm>
          <a:prstGeom prst="rect">
            <a:avLst/>
          </a:prstGeom>
          <a:noFill/>
        </p:spPr>
        <p:txBody>
          <a:bodyPr wrap="square" rtlCol="0">
            <a:spAutoFit/>
          </a:bodyPr>
          <a:lstStyle/>
          <a:p>
            <a:pPr>
              <a:lnSpc>
                <a:spcPct val="130000"/>
              </a:lnSpc>
            </a:pPr>
            <a:r>
              <a:rPr lang="zh-CN" altLang="en-US" sz="4000" dirty="0" smtClean="0">
                <a:solidFill>
                  <a:schemeClr val="tx1">
                    <a:lumMod val="50000"/>
                    <a:lumOff val="50000"/>
                  </a:schemeClr>
                </a:solidFill>
                <a:latin typeface="微软雅黑" pitchFamily="34" charset="-122"/>
                <a:ea typeface="微软雅黑" pitchFamily="34" charset="-122"/>
              </a:rPr>
              <a:t>*</a:t>
            </a:r>
            <a:r>
              <a:rPr lang="en-US" altLang="zh-CN" sz="4000" dirty="0" smtClean="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下列对这首诗的赏析，不恰当的两项是</a:t>
            </a:r>
            <a:r>
              <a:rPr lang="en-US" altLang="zh-CN" sz="4000" dirty="0">
                <a:solidFill>
                  <a:schemeClr val="tx1">
                    <a:lumMod val="50000"/>
                    <a:lumOff val="50000"/>
                  </a:schemeClr>
                </a:solidFill>
                <a:latin typeface="微软雅黑" pitchFamily="34" charset="-122"/>
                <a:ea typeface="微软雅黑" pitchFamily="34" charset="-122"/>
              </a:rPr>
              <a:t>(5</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 </a:t>
            </a:r>
            <a:r>
              <a:rPr lang="zh-CN" altLang="en-US" sz="4000" dirty="0">
                <a:solidFill>
                  <a:schemeClr val="tx1">
                    <a:lumMod val="50000"/>
                    <a:lumOff val="50000"/>
                  </a:schemeClr>
                </a:solidFill>
                <a:latin typeface="微软雅黑" pitchFamily="34" charset="-122"/>
                <a:ea typeface="微软雅黑" pitchFamily="34" charset="-122"/>
              </a:rPr>
              <a:t>首联“沧浪独步”“无悰”是“聊上危台四望”的原因，这里明扣标题中的“沧浪”、暗扣 “怀”，动词“步”“上”“望”运用更是环环相扣。</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B. </a:t>
            </a:r>
            <a:r>
              <a:rPr lang="zh-CN" altLang="en-US" sz="4000" dirty="0">
                <a:solidFill>
                  <a:schemeClr val="tx1">
                    <a:lumMod val="50000"/>
                    <a:lumOff val="50000"/>
                  </a:schemeClr>
                </a:solidFill>
                <a:latin typeface="微软雅黑" pitchFamily="34" charset="-122"/>
                <a:ea typeface="微软雅黑" pitchFamily="34" charset="-122"/>
              </a:rPr>
              <a:t>第二联描写霜林自红，而说秋色入林，在拟人化的同时，着重强调了秋色已深，竹色至秋依然青翠，而日光穿过其间，打破了竹林的宁静。</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 </a:t>
            </a:r>
            <a:r>
              <a:rPr lang="zh-CN" altLang="en-US" sz="4000" dirty="0">
                <a:solidFill>
                  <a:schemeClr val="tx1">
                    <a:lumMod val="50000"/>
                    <a:lumOff val="50000"/>
                  </a:schemeClr>
                </a:solidFill>
                <a:latin typeface="微软雅黑" pitchFamily="34" charset="-122"/>
                <a:ea typeface="微软雅黑" pitchFamily="34" charset="-122"/>
              </a:rPr>
              <a:t>第三联比喻手法运用十分独到，酒友离散，如同秋风中的燕子，诗社亦已凋零，正像霜后梧桐，生动形象地写出了眼前景象的萧条、清冷。</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D. </a:t>
            </a:r>
            <a:r>
              <a:rPr lang="zh-CN" altLang="en-US" sz="4000" dirty="0">
                <a:solidFill>
                  <a:schemeClr val="tx1">
                    <a:lumMod val="50000"/>
                    <a:lumOff val="50000"/>
                  </a:schemeClr>
                </a:solidFill>
                <a:latin typeface="微软雅黑" pitchFamily="34" charset="-122"/>
                <a:ea typeface="微软雅黑" pitchFamily="34" charset="-122"/>
              </a:rPr>
              <a:t>第四联叙事，表现手法上，侧重于虚写，是回忆过去，说你刚来又要原路返回，喝醉了苦吟谁来和我这个老翁相伴。</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E. </a:t>
            </a:r>
            <a:r>
              <a:rPr lang="zh-CN" altLang="en-US" sz="4000" dirty="0">
                <a:solidFill>
                  <a:schemeClr val="tx1">
                    <a:lumMod val="50000"/>
                    <a:lumOff val="50000"/>
                  </a:schemeClr>
                </a:solidFill>
                <a:latin typeface="微软雅黑" pitchFamily="34" charset="-122"/>
                <a:ea typeface="微软雅黑" pitchFamily="34" charset="-122"/>
              </a:rPr>
              <a:t>诗中所写的危台、林木、翠竹，酒友离散、诗社凋零，来时和离去时的情景等，都充满朋友对我的怀念之情</a:t>
            </a:r>
            <a:r>
              <a:rPr lang="zh-CN" altLang="en-US" sz="4000" dirty="0" smtClean="0">
                <a:solidFill>
                  <a:schemeClr val="tx1">
                    <a:lumMod val="50000"/>
                    <a:lumOff val="50000"/>
                  </a:schemeClr>
                </a:solidFill>
                <a:latin typeface="微软雅黑" pitchFamily="34" charset="-122"/>
                <a:ea typeface="微软雅黑" pitchFamily="34" charset="-122"/>
              </a:rPr>
              <a:t>。</a:t>
            </a:r>
            <a:endParaRPr lang="en-US"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227756060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53"/>
          <p:cNvSpPr txBox="1"/>
          <p:nvPr/>
        </p:nvSpPr>
        <p:spPr>
          <a:xfrm>
            <a:off x="2044938" y="2947643"/>
            <a:ext cx="19800000" cy="814582"/>
          </a:xfrm>
          <a:prstGeom prst="rect">
            <a:avLst/>
          </a:prstGeom>
          <a:noFill/>
        </p:spPr>
        <p:txBody>
          <a:bodyPr wrap="square" rtlCol="0">
            <a:spAutoFit/>
          </a:bodyPr>
          <a:lstStyle/>
          <a:p>
            <a:pPr>
              <a:lnSpc>
                <a:spcPct val="130000"/>
              </a:lnSpc>
            </a:pPr>
            <a:r>
              <a:rPr lang="zh-CN" altLang="en-US" sz="4000" dirty="0" smtClean="0">
                <a:solidFill>
                  <a:schemeClr val="tx1">
                    <a:lumMod val="50000"/>
                    <a:lumOff val="50000"/>
                  </a:schemeClr>
                </a:solidFill>
                <a:latin typeface="微软雅黑" pitchFamily="34" charset="-122"/>
                <a:ea typeface="微软雅黑" pitchFamily="34" charset="-122"/>
              </a:rPr>
              <a:t>*</a:t>
            </a:r>
            <a:r>
              <a:rPr lang="en-US" altLang="zh-CN" sz="4000" dirty="0" smtClean="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2)</a:t>
            </a:r>
            <a:r>
              <a:rPr lang="zh-CN" altLang="en-US" sz="4000" dirty="0">
                <a:solidFill>
                  <a:schemeClr val="tx1">
                    <a:lumMod val="50000"/>
                    <a:lumOff val="50000"/>
                  </a:schemeClr>
                </a:solidFill>
                <a:latin typeface="微软雅黑" pitchFamily="34" charset="-122"/>
                <a:ea typeface="微软雅黑" pitchFamily="34" charset="-122"/>
              </a:rPr>
              <a:t>这首诗的第三、四句在艺术手法上有什么特点？请简要分析。</a:t>
            </a:r>
            <a:r>
              <a:rPr lang="en-US" altLang="zh-CN" sz="4000" dirty="0">
                <a:solidFill>
                  <a:schemeClr val="tx1">
                    <a:lumMod val="50000"/>
                    <a:lumOff val="50000"/>
                  </a:schemeClr>
                </a:solidFill>
                <a:latin typeface="微软雅黑" pitchFamily="34" charset="-122"/>
                <a:ea typeface="微软雅黑" pitchFamily="34" charset="-122"/>
              </a:rPr>
              <a:t>(6</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p:txBody>
      </p:sp>
      <p:sp>
        <p:nvSpPr>
          <p:cNvPr id="10" name="矩形 9"/>
          <p:cNvSpPr/>
          <p:nvPr/>
        </p:nvSpPr>
        <p:spPr>
          <a:xfrm>
            <a:off x="2124278" y="3841539"/>
            <a:ext cx="19800000" cy="721209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146016" y="3841539"/>
            <a:ext cx="19698922" cy="4413516"/>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(1) BE</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 B</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项，“打破了竹林的宁静”于诗中无据，实际是“更显得玲珑”。 </a:t>
            </a: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E</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项，“朋友对我”分析不正确，应为“我对朋友贯之”。</a:t>
            </a:r>
          </a:p>
          <a:p>
            <a:pPr eaLnBrk="1" hangingPunct="1">
              <a:lnSpc>
                <a:spcPct val="130000"/>
              </a:lnSpc>
              <a:buNone/>
            </a:pP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第三、四句的最大特点是借景抒情</a:t>
            </a: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或情景交融</a:t>
            </a: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。诗人借助对“秋色”“日光”以及红林、翠竹的描写，赋予客观景物以浓厚的主观色彩，营造出了清幽、萧疏的氛围，表现出诗人对友人深沉的怀念。</a:t>
            </a: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(4</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分</a:t>
            </a: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另外，用语形象，富有动态。不说霜林自红，而说秋色入林；日光穿过竹间，使竹更显得玲珑。</a:t>
            </a: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回答为拟人修辞也可以</a:t>
            </a: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分</a:t>
            </a: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333058727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0"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ppt_w</p:attrName>
                                        </p:attrNameLst>
                                      </p:cBhvr>
                                      <p:tavLst>
                                        <p:tav tm="0">
                                          <p:val>
                                            <p:fltVal val="0"/>
                                          </p:val>
                                        </p:tav>
                                        <p:tav tm="100000">
                                          <p:val>
                                            <p:strVal val="#ppt_w"/>
                                          </p:val>
                                        </p:tav>
                                      </p:tavLst>
                                    </p:anim>
                                    <p:anim calcmode="lin" valueType="num">
                                      <p:cBhvr>
                                        <p:cTn id="14" dur="500" fill="hold"/>
                                        <p:tgtEl>
                                          <p:spTgt spid="11"/>
                                        </p:tgtEl>
                                        <p:attrNameLst>
                                          <p:attrName>ppt_h</p:attrName>
                                        </p:attrNameLst>
                                      </p:cBhvr>
                                      <p:tavLst>
                                        <p:tav tm="0">
                                          <p:val>
                                            <p:fltVal val="0"/>
                                          </p:val>
                                        </p:tav>
                                        <p:tav tm="100000">
                                          <p:val>
                                            <p:strVal val="#ppt_h"/>
                                          </p:val>
                                        </p:tav>
                                      </p:tavLst>
                                    </p:anim>
                                    <p:animEffect transition="in" filter="fade">
                                      <p:cBhvr>
                                        <p:cTn id="1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3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2124278" y="3841539"/>
            <a:ext cx="19800000" cy="721209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146016" y="3841539"/>
            <a:ext cx="19698922" cy="7224094"/>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三、四两句写景，由于诗人心境寂寥，望见的景色也偏于清冷。霜林自红，而说秋色入林，在拟人化的同时，着重强调了秋色已深。诗题为“沧浪亭怀贯之”，篇中并没有出现“怀”的字样，但那危台，那林木，那翠竹，都曾经是诗人和友人登览、吟咏的对象，其间都如同留有友人的一点儿什么，却又无可寻觅，反而触景兴慨。萦绕在心头的难以排遣的怀念之情便从诗人怅惘的状态中，被表现得非常深入切至。所以艺术手法应该是借景抒情，同时这两句还用了拟人的修辞手法。考生在答出拟人的修辞手法之后还要结合诗句简要分析。</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读懂诗歌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在园中独自漫步觉得无聊，继而登上高台四处远望。秋色入林，霜林自红，颜色黯淡；竹色至秋依然青翠，而日光穿过其间，使竹更显得玲珑。昔日的酒友离散，如同秋风中的燕子飘落西东。诗社亦已凋零，正像霜后梧桐。你刚来又要原路返回，喝醉了苦吟谁来和我这个老翁相伴。</a:t>
            </a:r>
          </a:p>
        </p:txBody>
      </p:sp>
    </p:spTree>
    <p:extLst>
      <p:ext uri="{BB962C8B-B14F-4D97-AF65-F5344CB8AC3E}">
        <p14:creationId xmlns:p14="http://schemas.microsoft.com/office/powerpoint/2010/main" xmlns="" val="418929772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53"/>
          <p:cNvSpPr txBox="1"/>
          <p:nvPr/>
        </p:nvSpPr>
        <p:spPr>
          <a:xfrm>
            <a:off x="2044938" y="2947643"/>
            <a:ext cx="19800000" cy="5693866"/>
          </a:xfrm>
          <a:prstGeom prst="rect">
            <a:avLst/>
          </a:prstGeom>
          <a:noFill/>
        </p:spPr>
        <p:txBody>
          <a:bodyPr wrap="square" rtlCol="0">
            <a:spAutoFit/>
          </a:bodyPr>
          <a:lstStyle/>
          <a:p>
            <a:pPr>
              <a:lnSpc>
                <a:spcPct val="130000"/>
              </a:lnSpc>
            </a:pPr>
            <a:r>
              <a:rPr lang="en-US" altLang="zh-CN" sz="4000" dirty="0" smtClean="0">
                <a:solidFill>
                  <a:srgbClr val="EF8340"/>
                </a:solidFill>
                <a:latin typeface="微软雅黑" pitchFamily="34" charset="-122"/>
                <a:ea typeface="微软雅黑" pitchFamily="34" charset="-122"/>
              </a:rPr>
              <a:t>3. </a:t>
            </a:r>
            <a:r>
              <a:rPr lang="zh-CN" altLang="en-US" sz="4000" dirty="0" smtClean="0">
                <a:solidFill>
                  <a:schemeClr val="tx1">
                    <a:lumMod val="50000"/>
                    <a:lumOff val="50000"/>
                  </a:schemeClr>
                </a:solidFill>
                <a:latin typeface="微软雅黑" pitchFamily="34" charset="-122"/>
                <a:ea typeface="微软雅黑" pitchFamily="34" charset="-122"/>
              </a:rPr>
              <a:t>阅读</a:t>
            </a:r>
            <a:r>
              <a:rPr lang="zh-CN" altLang="en-US" sz="4000" dirty="0">
                <a:solidFill>
                  <a:schemeClr val="tx1">
                    <a:lumMod val="50000"/>
                    <a:lumOff val="50000"/>
                  </a:schemeClr>
                </a:solidFill>
                <a:latin typeface="微软雅黑" pitchFamily="34" charset="-122"/>
                <a:ea typeface="微软雅黑" pitchFamily="34" charset="-122"/>
              </a:rPr>
              <a:t>下面这首唐诗，完成题目。</a:t>
            </a:r>
            <a:r>
              <a:rPr lang="en-US" altLang="zh-CN" sz="4000" dirty="0">
                <a:solidFill>
                  <a:schemeClr val="tx1">
                    <a:lumMod val="50000"/>
                    <a:lumOff val="50000"/>
                  </a:schemeClr>
                </a:solidFill>
                <a:latin typeface="微软雅黑" pitchFamily="34" charset="-122"/>
                <a:ea typeface="微软雅黑" pitchFamily="34" charset="-122"/>
              </a:rPr>
              <a:t>(11</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重送裴郎中贬吉州</a:t>
            </a:r>
            <a:r>
              <a:rPr lang="en-US" altLang="zh-CN" sz="4000" baseline="30000" dirty="0">
                <a:solidFill>
                  <a:schemeClr val="tx1">
                    <a:lumMod val="50000"/>
                    <a:lumOff val="50000"/>
                  </a:schemeClr>
                </a:solidFill>
                <a:latin typeface="微软雅黑" pitchFamily="34" charset="-122"/>
                <a:ea typeface="微软雅黑" pitchFamily="34" charset="-122"/>
              </a:rPr>
              <a:t>[</a:t>
            </a:r>
            <a:r>
              <a:rPr lang="zh-CN" altLang="en-US" sz="4000" baseline="30000" dirty="0">
                <a:solidFill>
                  <a:schemeClr val="tx1">
                    <a:lumMod val="50000"/>
                    <a:lumOff val="50000"/>
                  </a:schemeClr>
                </a:solidFill>
                <a:latin typeface="微软雅黑" pitchFamily="34" charset="-122"/>
                <a:ea typeface="微软雅黑" pitchFamily="34" charset="-122"/>
              </a:rPr>
              <a:t>注</a:t>
            </a:r>
            <a:r>
              <a:rPr lang="en-US" altLang="zh-CN" sz="4000" baseline="30000" dirty="0">
                <a:solidFill>
                  <a:schemeClr val="tx1">
                    <a:lumMod val="50000"/>
                    <a:lumOff val="50000"/>
                  </a:schemeClr>
                </a:solidFill>
                <a:latin typeface="微软雅黑" pitchFamily="34" charset="-122"/>
                <a:ea typeface="微软雅黑" pitchFamily="34" charset="-122"/>
              </a:rPr>
              <a:t>]</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刘长卿</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猿啼客散暮江头，人自伤心水自流。</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同作逐臣君更远，青山万里一孤舟。</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注</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重送，是因为之前诗人已写过一首同题的五言律诗。刘、裴曾一起被召回长安又同遭贬谪</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311222158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53"/>
          <p:cNvSpPr txBox="1"/>
          <p:nvPr/>
        </p:nvSpPr>
        <p:spPr>
          <a:xfrm>
            <a:off x="2044938" y="2947643"/>
            <a:ext cx="19800000" cy="8894743"/>
          </a:xfrm>
          <a:prstGeom prst="rect">
            <a:avLst/>
          </a:prstGeom>
          <a:noFill/>
        </p:spPr>
        <p:txBody>
          <a:bodyPr wrap="square" rtlCol="0">
            <a:spAutoFit/>
          </a:bodyPr>
          <a:lstStyle/>
          <a:p>
            <a:pPr>
              <a:lnSpc>
                <a:spcPct val="130000"/>
              </a:lnSpc>
            </a:pPr>
            <a:r>
              <a:rPr lang="zh-CN" altLang="en-US" sz="4000" dirty="0" smtClean="0">
                <a:solidFill>
                  <a:schemeClr val="tx1">
                    <a:lumMod val="50000"/>
                    <a:lumOff val="50000"/>
                  </a:schemeClr>
                </a:solidFill>
                <a:latin typeface="微软雅黑" pitchFamily="34" charset="-122"/>
                <a:ea typeface="微软雅黑" pitchFamily="34" charset="-122"/>
              </a:rPr>
              <a:t>*</a:t>
            </a:r>
            <a:r>
              <a:rPr lang="en-US" altLang="zh-CN" sz="4000" dirty="0" smtClean="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下列对这首诗的赏析，不恰当的两项是</a:t>
            </a:r>
            <a:r>
              <a:rPr lang="en-US" altLang="zh-CN" sz="4000" dirty="0">
                <a:solidFill>
                  <a:schemeClr val="tx1">
                    <a:lumMod val="50000"/>
                    <a:lumOff val="50000"/>
                  </a:schemeClr>
                </a:solidFill>
                <a:latin typeface="微软雅黑" pitchFamily="34" charset="-122"/>
                <a:ea typeface="微软雅黑" pitchFamily="34" charset="-122"/>
              </a:rPr>
              <a:t>(5</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 </a:t>
            </a:r>
            <a:r>
              <a:rPr lang="zh-CN" altLang="en-US" sz="4000" dirty="0">
                <a:solidFill>
                  <a:schemeClr val="tx1">
                    <a:lumMod val="50000"/>
                    <a:lumOff val="50000"/>
                  </a:schemeClr>
                </a:solidFill>
                <a:latin typeface="微软雅黑" pitchFamily="34" charset="-122"/>
                <a:ea typeface="微软雅黑" pitchFamily="34" charset="-122"/>
              </a:rPr>
              <a:t>首句描写氛围，“猿啼”写声音，“客散”写情状，“暮”字点明时间，“江头”交代地点，将送别的环境，点染得“黯然销魂”。</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B. </a:t>
            </a:r>
            <a:r>
              <a:rPr lang="zh-CN" altLang="en-US" sz="4000" dirty="0">
                <a:solidFill>
                  <a:schemeClr val="tx1">
                    <a:lumMod val="50000"/>
                    <a:lumOff val="50000"/>
                  </a:schemeClr>
                </a:solidFill>
                <a:latin typeface="微软雅黑" pitchFamily="34" charset="-122"/>
                <a:ea typeface="微软雅黑" pitchFamily="34" charset="-122"/>
              </a:rPr>
              <a:t>第二句两个“自”字，使各不相干的“伤心”与“水流”联系到了一起，以无情水流比喻人之“伤心”，以自流之水极写无可奈何的伤心之情。</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 </a:t>
            </a:r>
            <a:r>
              <a:rPr lang="zh-CN" altLang="en-US" sz="4000" dirty="0">
                <a:solidFill>
                  <a:schemeClr val="tx1">
                    <a:lumMod val="50000"/>
                    <a:lumOff val="50000"/>
                  </a:schemeClr>
                </a:solidFill>
                <a:latin typeface="微软雅黑" pitchFamily="34" charset="-122"/>
                <a:ea typeface="微软雅黑" pitchFamily="34" charset="-122"/>
              </a:rPr>
              <a:t>诗歌前两句描绘了一幅日暮江边送别的凄清伤感的画面，表现出诗人送别友人时又悲戚又无奈的思想感情。</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D. </a:t>
            </a:r>
            <a:r>
              <a:rPr lang="zh-CN" altLang="en-US" sz="4000" dirty="0">
                <a:solidFill>
                  <a:schemeClr val="tx1">
                    <a:lumMod val="50000"/>
                    <a:lumOff val="50000"/>
                  </a:schemeClr>
                </a:solidFill>
                <a:latin typeface="微软雅黑" pitchFamily="34" charset="-122"/>
                <a:ea typeface="微软雅黑" pitchFamily="34" charset="-122"/>
              </a:rPr>
              <a:t>第三句“远”字前缀一“更”字，自己被逐已经不幸，而裴郎中被贬谪的地方更远，着重写出对方的不幸，从而使同病相怜之情，依依惜别之意，表现得更为丰富、深刻。</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E. </a:t>
            </a:r>
            <a:r>
              <a:rPr lang="zh-CN" altLang="en-US" sz="4000" dirty="0">
                <a:solidFill>
                  <a:schemeClr val="tx1">
                    <a:lumMod val="50000"/>
                    <a:lumOff val="50000"/>
                  </a:schemeClr>
                </a:solidFill>
                <a:latin typeface="微软雅黑" pitchFamily="34" charset="-122"/>
                <a:ea typeface="微软雅黑" pitchFamily="34" charset="-122"/>
              </a:rPr>
              <a:t>全诗清新自然，采用渲染铺陈，紧紧扣住江边送别的特定情景来写，使写景与抒情自然而巧妙地结合在一起</a:t>
            </a:r>
            <a:r>
              <a:rPr lang="zh-CN" altLang="en-US" sz="4000" dirty="0" smtClean="0">
                <a:solidFill>
                  <a:schemeClr val="tx1">
                    <a:lumMod val="50000"/>
                    <a:lumOff val="50000"/>
                  </a:schemeClr>
                </a:solidFill>
                <a:latin typeface="微软雅黑" pitchFamily="34" charset="-122"/>
                <a:ea typeface="微软雅黑" pitchFamily="34" charset="-122"/>
              </a:rPr>
              <a:t>。</a:t>
            </a:r>
            <a:endParaRPr lang="en-US"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62540805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6494085"/>
          </a:xfrm>
          <a:prstGeom prst="rect">
            <a:avLst/>
          </a:prstGeom>
          <a:noFill/>
        </p:spPr>
        <p:txBody>
          <a:bodyPr wrap="square" rtlCol="0">
            <a:spAutoFit/>
          </a:bodyPr>
          <a:lstStyle/>
          <a:p>
            <a:pPr>
              <a:lnSpc>
                <a:spcPct val="130000"/>
              </a:lnSpc>
            </a:pPr>
            <a:r>
              <a:rPr lang="en-US" altLang="zh-CN" sz="4000" dirty="0" smtClean="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针对训练</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阅读下面这首唐诗，然后回答问题。</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齐州送祖三</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王　维</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相逢方一笑，相送还成泣。</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祖帐已伤离，荒城复愁入。</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天寒远山净，日暮长河急。</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解缆君已遥，望君犹伫立</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149817119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53"/>
          <p:cNvSpPr txBox="1"/>
          <p:nvPr/>
        </p:nvSpPr>
        <p:spPr>
          <a:xfrm>
            <a:off x="2044938" y="2947643"/>
            <a:ext cx="19800000" cy="814582"/>
          </a:xfrm>
          <a:prstGeom prst="rect">
            <a:avLst/>
          </a:prstGeom>
          <a:noFill/>
        </p:spPr>
        <p:txBody>
          <a:bodyPr wrap="square" rtlCol="0">
            <a:spAutoFit/>
          </a:bodyPr>
          <a:lstStyle/>
          <a:p>
            <a:pPr>
              <a:lnSpc>
                <a:spcPct val="130000"/>
              </a:lnSpc>
            </a:pPr>
            <a:r>
              <a:rPr lang="zh-CN" altLang="en-US" sz="4000" dirty="0" smtClean="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(2)“</a:t>
            </a:r>
            <a:r>
              <a:rPr lang="zh-CN" altLang="en-US" sz="4000" dirty="0">
                <a:solidFill>
                  <a:schemeClr val="tx1">
                    <a:lumMod val="50000"/>
                    <a:lumOff val="50000"/>
                  </a:schemeClr>
                </a:solidFill>
                <a:latin typeface="微软雅黑" pitchFamily="34" charset="-122"/>
                <a:ea typeface="微软雅黑" pitchFamily="34" charset="-122"/>
              </a:rPr>
              <a:t>青山万里一孤舟”一句运用了什么手法？请结合全诗简要分析。</a:t>
            </a:r>
            <a:r>
              <a:rPr lang="en-US" altLang="zh-CN" sz="4000" dirty="0">
                <a:solidFill>
                  <a:schemeClr val="tx1">
                    <a:lumMod val="50000"/>
                    <a:lumOff val="50000"/>
                  </a:schemeClr>
                </a:solidFill>
                <a:latin typeface="微软雅黑" pitchFamily="34" charset="-122"/>
                <a:ea typeface="微软雅黑" pitchFamily="34" charset="-122"/>
              </a:rPr>
              <a:t>(6</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p:txBody>
      </p:sp>
      <p:sp>
        <p:nvSpPr>
          <p:cNvPr id="8" name="矩形 7"/>
          <p:cNvSpPr/>
          <p:nvPr/>
        </p:nvSpPr>
        <p:spPr>
          <a:xfrm>
            <a:off x="2124278" y="4121536"/>
            <a:ext cx="19800000" cy="693210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225356" y="4083619"/>
            <a:ext cx="19698922" cy="6574107"/>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1)BE</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项，“比喻”错误，应该是“反衬”。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E</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项，“渲染铺陈”分析不正确，是“直陈其事”。</a:t>
            </a:r>
          </a:p>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以景结情</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寓情于景、借景抒情</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，描绘了在连绵万里的青山间一只小船独自远去的情景，既写尽了裴郎中旅途的孤寂，伴送他远去的只有万里青山，又表达了诗人对朋友的关切与不舍。</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意思对即可</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鉴赏诗歌表现手法的能力。本句诗是写“青山”“孤舟”，其为景又在结尾，所以是“以景结情”，这句诗也是作者的想象，想象友人驾一叶扁舟，穿过万里青山，且只有青山相伴的景象，写出了友人旅途的孤寂，结合全诗“人自伤心水自流”“同作逐臣君更远”，表达了送别时对友人的依依惜别和关心而又悲戚又无奈之情</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133046685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ppt_w</p:attrName>
                                        </p:attrNameLst>
                                      </p:cBhvr>
                                      <p:tavLst>
                                        <p:tav tm="0">
                                          <p:val>
                                            <p:fltVal val="0"/>
                                          </p:val>
                                        </p:tav>
                                        <p:tav tm="100000">
                                          <p:val>
                                            <p:strVal val="#ppt_w"/>
                                          </p:val>
                                        </p:tav>
                                      </p:tavLst>
                                    </p:anim>
                                    <p:anim calcmode="lin" valueType="num">
                                      <p:cBhvr>
                                        <p:cTn id="14" dur="500" fill="hold"/>
                                        <p:tgtEl>
                                          <p:spTgt spid="10"/>
                                        </p:tgtEl>
                                        <p:attrNameLst>
                                          <p:attrName>ppt_h</p:attrName>
                                        </p:attrNameLst>
                                      </p:cBhvr>
                                      <p:tavLst>
                                        <p:tav tm="0">
                                          <p:val>
                                            <p:fltVal val="0"/>
                                          </p:val>
                                        </p:tav>
                                        <p:tav tm="100000">
                                          <p:val>
                                            <p:strVal val="#ppt_h"/>
                                          </p:val>
                                        </p:tav>
                                      </p:tavLst>
                                    </p:anim>
                                    <p:animEffect transition="in" filter="fade">
                                      <p:cBhvr>
                                        <p:cTn id="1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3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矩形 9"/>
          <p:cNvSpPr/>
          <p:nvPr/>
        </p:nvSpPr>
        <p:spPr>
          <a:xfrm>
            <a:off x="2124278" y="3132758"/>
            <a:ext cx="19800000" cy="79208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073739" y="3132758"/>
            <a:ext cx="19698922" cy="2182713"/>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读懂诗歌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日暮江边冷风起，客去山上哀猿啼；最是无情东流水，不管不顾人自伤。同遭贬谪心悲伤，哪知裴郎千万里；青山遮住模糊眼，一叶孤舟伤别离。</a:t>
            </a:r>
          </a:p>
        </p:txBody>
      </p:sp>
    </p:spTree>
    <p:extLst>
      <p:ext uri="{BB962C8B-B14F-4D97-AF65-F5344CB8AC3E}">
        <p14:creationId xmlns:p14="http://schemas.microsoft.com/office/powerpoint/2010/main" xmlns="" val="380193071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41919" y="0"/>
            <a:ext cx="23679449" cy="13322300"/>
          </a:xfrm>
          <a:prstGeom prst="rect">
            <a:avLst/>
          </a:prstGeom>
        </p:spPr>
      </p:pic>
      <p:sp>
        <p:nvSpPr>
          <p:cNvPr id="18" name="TextBox 17"/>
          <p:cNvSpPr txBox="1"/>
          <p:nvPr/>
        </p:nvSpPr>
        <p:spPr>
          <a:xfrm>
            <a:off x="7881116" y="3636814"/>
            <a:ext cx="13289560" cy="938719"/>
          </a:xfrm>
          <a:prstGeom prst="rect">
            <a:avLst/>
          </a:prstGeom>
          <a:noFill/>
        </p:spPr>
        <p:txBody>
          <a:bodyPr wrap="square" rtlCol="0">
            <a:spAutoFit/>
          </a:bodyPr>
          <a:lstStyle/>
          <a:p>
            <a:r>
              <a:rPr lang="zh-CN" altLang="en-US" sz="5500" b="1" dirty="0" smtClean="0">
                <a:solidFill>
                  <a:srgbClr val="EF8340"/>
                </a:solidFill>
                <a:latin typeface="微软雅黑" pitchFamily="34" charset="-122"/>
                <a:ea typeface="微软雅黑" pitchFamily="34" charset="-122"/>
              </a:rPr>
              <a:t>第</a:t>
            </a:r>
            <a:r>
              <a:rPr lang="en-US" altLang="zh-CN" sz="5500" b="1" dirty="0" smtClean="0">
                <a:solidFill>
                  <a:srgbClr val="EF8340"/>
                </a:solidFill>
                <a:latin typeface="微软雅黑" pitchFamily="34" charset="-122"/>
                <a:ea typeface="微软雅黑" pitchFamily="34" charset="-122"/>
              </a:rPr>
              <a:t>5</a:t>
            </a:r>
            <a:r>
              <a:rPr lang="zh-CN" altLang="en-US" sz="5500" b="1" dirty="0" smtClean="0">
                <a:solidFill>
                  <a:srgbClr val="EF8340"/>
                </a:solidFill>
                <a:latin typeface="微软雅黑" pitchFamily="34" charset="-122"/>
                <a:ea typeface="微软雅黑" pitchFamily="34" charset="-122"/>
              </a:rPr>
              <a:t>讲</a:t>
            </a:r>
            <a:r>
              <a:rPr lang="zh-CN" altLang="en-US" sz="5500" b="1" dirty="0">
                <a:solidFill>
                  <a:srgbClr val="EF8340"/>
                </a:solidFill>
                <a:latin typeface="微软雅黑" pitchFamily="34" charset="-122"/>
                <a:ea typeface="微软雅黑" pitchFamily="34" charset="-122"/>
              </a:rPr>
              <a:t>　</a:t>
            </a:r>
          </a:p>
        </p:txBody>
      </p:sp>
      <p:sp>
        <p:nvSpPr>
          <p:cNvPr id="3" name="TextBox 2"/>
          <p:cNvSpPr txBox="1"/>
          <p:nvPr/>
        </p:nvSpPr>
        <p:spPr>
          <a:xfrm>
            <a:off x="7993212" y="7624837"/>
            <a:ext cx="10144196" cy="692497"/>
          </a:xfrm>
          <a:prstGeom prst="rect">
            <a:avLst/>
          </a:prstGeom>
          <a:noFill/>
        </p:spPr>
        <p:txBody>
          <a:bodyPr wrap="square" rtlCol="0">
            <a:spAutoFit/>
          </a:bodyPr>
          <a:lstStyle/>
          <a:p>
            <a:r>
              <a:rPr lang="zh-CN" altLang="en-US" sz="3900" dirty="0" smtClean="0">
                <a:latin typeface="微软雅黑" pitchFamily="34" charset="-122"/>
                <a:ea typeface="微软雅黑" pitchFamily="34" charset="-122"/>
                <a:hlinkClick r:id="rId3" action="ppaction://hlinksldjump"/>
              </a:rPr>
              <a:t>高考真题指导</a:t>
            </a:r>
            <a:r>
              <a:rPr lang="zh-CN" altLang="en-US" sz="3900" dirty="0" smtClean="0">
                <a:latin typeface="微软雅黑" pitchFamily="34" charset="-122"/>
                <a:ea typeface="微软雅黑" pitchFamily="34" charset="-122"/>
              </a:rPr>
              <a:t>│</a:t>
            </a:r>
            <a:r>
              <a:rPr lang="zh-CN" altLang="en-US" sz="3900" dirty="0">
                <a:latin typeface="微软雅黑" pitchFamily="34" charset="-122"/>
                <a:ea typeface="微软雅黑" pitchFamily="34" charset="-122"/>
                <a:hlinkClick r:id="rId4" action="ppaction://hlinksldjump"/>
              </a:rPr>
              <a:t>考点技法精要</a:t>
            </a:r>
            <a:r>
              <a:rPr lang="zh-CN" altLang="en-US" sz="3900" dirty="0">
                <a:latin typeface="微软雅黑" pitchFamily="34" charset="-122"/>
                <a:ea typeface="微软雅黑" pitchFamily="34" charset="-122"/>
              </a:rPr>
              <a:t>│</a:t>
            </a:r>
            <a:r>
              <a:rPr lang="zh-CN" altLang="en-US" sz="3900" dirty="0">
                <a:latin typeface="微软雅黑" pitchFamily="34" charset="-122"/>
                <a:ea typeface="微软雅黑" pitchFamily="34" charset="-122"/>
                <a:hlinkClick r:id="rId5" action="ppaction://hlinksldjump"/>
              </a:rPr>
              <a:t>跟踪训练验收</a:t>
            </a:r>
            <a:endParaRPr lang="zh-CN" altLang="en-US" sz="3900" dirty="0">
              <a:latin typeface="微软雅黑" pitchFamily="34" charset="-122"/>
              <a:ea typeface="微软雅黑" pitchFamily="34" charset="-122"/>
            </a:endParaRPr>
          </a:p>
        </p:txBody>
      </p:sp>
      <p:sp>
        <p:nvSpPr>
          <p:cNvPr id="4" name="TextBox 3"/>
          <p:cNvSpPr txBox="1"/>
          <p:nvPr/>
        </p:nvSpPr>
        <p:spPr>
          <a:xfrm>
            <a:off x="7881116" y="4575533"/>
            <a:ext cx="15449800" cy="2400657"/>
          </a:xfrm>
          <a:prstGeom prst="rect">
            <a:avLst/>
          </a:prstGeom>
          <a:noFill/>
        </p:spPr>
        <p:txBody>
          <a:bodyPr wrap="square" rtlCol="0">
            <a:spAutoFit/>
          </a:bodyPr>
          <a:lstStyle/>
          <a:p>
            <a:r>
              <a:rPr lang="zh-CN" altLang="en-US" sz="7500" b="1" dirty="0">
                <a:solidFill>
                  <a:srgbClr val="404040"/>
                </a:solidFill>
                <a:latin typeface="微软雅黑" pitchFamily="34" charset="-122"/>
                <a:ea typeface="微软雅黑" pitchFamily="34" charset="-122"/>
              </a:rPr>
              <a:t>概括评价古代诗歌的思想内容</a:t>
            </a:r>
            <a:r>
              <a:rPr lang="zh-CN" altLang="en-US" sz="7500" b="1" dirty="0" smtClean="0">
                <a:solidFill>
                  <a:srgbClr val="404040"/>
                </a:solidFill>
                <a:latin typeface="微软雅黑" pitchFamily="34" charset="-122"/>
                <a:ea typeface="微软雅黑" pitchFamily="34" charset="-122"/>
              </a:rPr>
              <a:t>和</a:t>
            </a:r>
            <a:endParaRPr lang="en-US" altLang="zh-CN" sz="7500" b="1" dirty="0" smtClean="0">
              <a:solidFill>
                <a:srgbClr val="404040"/>
              </a:solidFill>
              <a:latin typeface="微软雅黑" pitchFamily="34" charset="-122"/>
              <a:ea typeface="微软雅黑" pitchFamily="34" charset="-122"/>
            </a:endParaRPr>
          </a:p>
          <a:p>
            <a:r>
              <a:rPr lang="zh-CN" altLang="en-US" sz="7500" b="1" dirty="0" smtClean="0">
                <a:solidFill>
                  <a:srgbClr val="404040"/>
                </a:solidFill>
                <a:latin typeface="微软雅黑" pitchFamily="34" charset="-122"/>
                <a:ea typeface="微软雅黑" pitchFamily="34" charset="-122"/>
              </a:rPr>
              <a:t>作者</a:t>
            </a:r>
            <a:r>
              <a:rPr lang="zh-CN" altLang="en-US" sz="7500" b="1" dirty="0">
                <a:solidFill>
                  <a:srgbClr val="404040"/>
                </a:solidFill>
                <a:latin typeface="微软雅黑" pitchFamily="34" charset="-122"/>
                <a:ea typeface="微软雅黑" pitchFamily="34" charset="-122"/>
              </a:rPr>
              <a:t>的观点态度</a:t>
            </a:r>
          </a:p>
        </p:txBody>
      </p:sp>
    </p:spTree>
    <p:extLst>
      <p:ext uri="{BB962C8B-B14F-4D97-AF65-F5344CB8AC3E}">
        <p14:creationId xmlns:p14="http://schemas.microsoft.com/office/powerpoint/2010/main" xmlns="" val="180752436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mph" presetSubtype="0" fill="hold" nodeType="withEffect">
                                  <p:stCondLst>
                                    <p:cond delay="0"/>
                                  </p:stCondLst>
                                  <p:iterate type="lt">
                                    <p:tmPct val="0"/>
                                  </p:iterate>
                                  <p:childTnLst>
                                    <p:anim calcmode="discrete" valueType="str">
                                      <p:cBhvr override="childStyle">
                                        <p:cTn id="6" dur="2000" fill="hold"/>
                                        <p:tgtEl>
                                          <p:spTgt spid="3">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par>
                          <p:cTn id="7" fill="hold">
                            <p:stCondLst>
                              <p:cond delay="2000"/>
                            </p:stCondLst>
                            <p:childTnLst>
                              <p:par>
                                <p:cTn id="8" presetID="16" presetClass="emph" presetSubtype="0" fill="hold" grpId="0" nodeType="afterEffect">
                                  <p:stCondLst>
                                    <p:cond delay="0"/>
                                  </p:stCondLst>
                                  <p:iterate type="lt">
                                    <p:tmPct val="4000"/>
                                  </p:iterate>
                                  <p:childTnLst>
                                    <p:set>
                                      <p:cBhvr override="childStyle">
                                        <p:cTn id="9" dur="1000" fill="hold"/>
                                        <p:tgtEl>
                                          <p:spTgt spid="3">
                                            <p:txEl>
                                              <p:pRg st="0" end="0"/>
                                            </p:txEl>
                                          </p:spTgt>
                                        </p:tgtEl>
                                        <p:attrNameLst>
                                          <p:attrName>style.color</p:attrName>
                                        </p:attrNameLst>
                                      </p:cBhvr>
                                      <p:to>
                                        <p:clrVal>
                                          <a:schemeClr val="accent2"/>
                                        </p:clrVal>
                                      </p:to>
                                    </p:set>
                                    <p:set>
                                      <p:cBhvr>
                                        <p:cTn id="10" dur="1000" fill="hold"/>
                                        <p:tgtEl>
                                          <p:spTgt spid="3">
                                            <p:txEl>
                                              <p:pRg st="0" end="0"/>
                                            </p:txEl>
                                          </p:spTgt>
                                        </p:tgtEl>
                                        <p:attrNameLst>
                                          <p:attrName>fillcolor</p:attrName>
                                        </p:attrNameLst>
                                      </p:cBhvr>
                                      <p:to>
                                        <p:clrVal>
                                          <a:schemeClr val="accent2"/>
                                        </p:clrVal>
                                      </p:to>
                                    </p:set>
                                    <p:set>
                                      <p:cBhvr>
                                        <p:cTn id="11" dur="1000" fill="hold"/>
                                        <p:tgtEl>
                                          <p:spTgt spid="3">
                                            <p:txEl>
                                              <p:pRg st="0" end="0"/>
                                            </p:txEl>
                                          </p:spTgt>
                                        </p:tgtEl>
                                        <p:attrNameLst>
                                          <p:attrName>fill.type</p:attrName>
                                        </p:attrNameLst>
                                      </p:cBhvr>
                                      <p:to>
                                        <p:strVal val="solid"/>
                                      </p:to>
                                    </p:set>
                                  </p:childTnLst>
                                </p:cTn>
                              </p:par>
                            </p:childTnLst>
                          </p:cTn>
                        </p:par>
                        <p:par>
                          <p:cTn id="12" fill="hold">
                            <p:stCondLst>
                              <p:cond delay="3760"/>
                            </p:stCondLst>
                            <p:childTnLst>
                              <p:par>
                                <p:cTn id="13" presetID="2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4" grpId="0"/>
    </p:bldLst>
  </p:timing>
</p:sld>
</file>

<file path=ppt/slides/slide3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023200" y="2952868"/>
            <a:ext cx="19800000" cy="856606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1951762" y="2937518"/>
            <a:ext cx="19871438" cy="2973122"/>
          </a:xfrm>
          <a:prstGeom prst="rect">
            <a:avLst/>
          </a:prstGeom>
          <a:noFill/>
        </p:spPr>
        <p:txBody>
          <a:bodyPr wrap="square" rtlCol="0">
            <a:spAutoFit/>
          </a:bodyPr>
          <a:lstStyle/>
          <a:p>
            <a:pPr>
              <a:lnSpc>
                <a:spcPct val="130000"/>
              </a:lnSpc>
            </a:pPr>
            <a:r>
              <a:rPr lang="zh-CN" altLang="en-US" sz="3600" b="1" dirty="0">
                <a:solidFill>
                  <a:srgbClr val="EF8340"/>
                </a:solidFill>
                <a:latin typeface="微软雅黑" pitchFamily="34" charset="-122"/>
                <a:ea typeface="微软雅黑" pitchFamily="34" charset="-122"/>
              </a:rPr>
              <a:t>考纲</a:t>
            </a:r>
            <a:r>
              <a:rPr lang="zh-CN" altLang="en-US" sz="3600" b="1" dirty="0" smtClean="0">
                <a:solidFill>
                  <a:srgbClr val="EF8340"/>
                </a:solidFill>
                <a:latin typeface="微软雅黑" pitchFamily="34" charset="-122"/>
                <a:ea typeface="微软雅黑" pitchFamily="34" charset="-122"/>
              </a:rPr>
              <a:t>在线    </a:t>
            </a:r>
            <a:r>
              <a:rPr lang="zh-CN" altLang="en-US" sz="3600" dirty="0" smtClean="0">
                <a:solidFill>
                  <a:schemeClr val="tx1">
                    <a:lumMod val="50000"/>
                    <a:lumOff val="50000"/>
                  </a:schemeClr>
                </a:solidFill>
                <a:latin typeface="微软雅黑" pitchFamily="34" charset="-122"/>
                <a:ea typeface="微软雅黑" pitchFamily="34" charset="-122"/>
              </a:rPr>
              <a:t>新</a:t>
            </a:r>
            <a:r>
              <a:rPr lang="zh-CN" altLang="en-US" sz="3600" dirty="0">
                <a:solidFill>
                  <a:schemeClr val="tx1">
                    <a:lumMod val="50000"/>
                    <a:lumOff val="50000"/>
                  </a:schemeClr>
                </a:solidFill>
                <a:latin typeface="微软雅黑" pitchFamily="34" charset="-122"/>
                <a:ea typeface="微软雅黑" pitchFamily="34" charset="-122"/>
              </a:rPr>
              <a:t>课标全国卷</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考试说明</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在“古诗文阅读”中对该考点提出的要求是“评价文章的思想内容和作者的观点态度”，能力层级为</a:t>
            </a:r>
            <a:r>
              <a:rPr lang="en-US" altLang="zh-CN" sz="3600" dirty="0">
                <a:solidFill>
                  <a:schemeClr val="tx1">
                    <a:lumMod val="50000"/>
                    <a:lumOff val="50000"/>
                  </a:schemeClr>
                </a:solidFill>
                <a:latin typeface="微软雅黑" pitchFamily="34" charset="-122"/>
                <a:ea typeface="微软雅黑" pitchFamily="34" charset="-122"/>
              </a:rPr>
              <a:t>D</a:t>
            </a:r>
            <a:r>
              <a:rPr lang="zh-CN" altLang="en-US" sz="3600" dirty="0">
                <a:solidFill>
                  <a:schemeClr val="tx1">
                    <a:lumMod val="50000"/>
                    <a:lumOff val="50000"/>
                  </a:schemeClr>
                </a:solidFill>
                <a:latin typeface="微软雅黑" pitchFamily="34" charset="-122"/>
                <a:ea typeface="微软雅黑" pitchFamily="34" charset="-122"/>
              </a:rPr>
              <a:t>级。</a:t>
            </a:r>
          </a:p>
          <a:p>
            <a:pPr>
              <a:lnSpc>
                <a:spcPct val="130000"/>
              </a:lnSpc>
            </a:pPr>
            <a:r>
              <a:rPr lang="zh-CN" altLang="en-US" sz="3600" b="1" dirty="0" smtClean="0">
                <a:solidFill>
                  <a:srgbClr val="EF8340"/>
                </a:solidFill>
                <a:latin typeface="微软雅黑" pitchFamily="34" charset="-122"/>
                <a:ea typeface="微软雅黑" pitchFamily="34" charset="-122"/>
              </a:rPr>
              <a:t>考情透析  </a:t>
            </a:r>
            <a:r>
              <a:rPr lang="zh-CN" altLang="en-US" sz="3600" dirty="0" smtClean="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评价文章的思想内容和作者的观点态度”是古代诗歌鉴赏命题的必考内容，</a:t>
            </a:r>
            <a:r>
              <a:rPr lang="en-US" altLang="zh-CN" sz="3600" dirty="0">
                <a:solidFill>
                  <a:schemeClr val="tx1">
                    <a:lumMod val="50000"/>
                    <a:lumOff val="50000"/>
                  </a:schemeClr>
                </a:solidFill>
                <a:latin typeface="微软雅黑" pitchFamily="34" charset="-122"/>
                <a:ea typeface="微软雅黑" pitchFamily="34" charset="-122"/>
              </a:rPr>
              <a:t>2014—2016</a:t>
            </a:r>
            <a:r>
              <a:rPr lang="zh-CN" altLang="en-US" sz="3600" dirty="0">
                <a:solidFill>
                  <a:schemeClr val="tx1">
                    <a:lumMod val="50000"/>
                    <a:lumOff val="50000"/>
                  </a:schemeClr>
                </a:solidFill>
                <a:latin typeface="微软雅黑" pitchFamily="34" charset="-122"/>
                <a:ea typeface="微软雅黑" pitchFamily="34" charset="-122"/>
              </a:rPr>
              <a:t>年新课标全国卷都涉及这一考点，考题一般以主观题的形式呈现。 </a:t>
            </a:r>
          </a:p>
        </p:txBody>
      </p:sp>
    </p:spTree>
    <p:extLst>
      <p:ext uri="{BB962C8B-B14F-4D97-AF65-F5344CB8AC3E}">
        <p14:creationId xmlns:p14="http://schemas.microsoft.com/office/powerpoint/2010/main" xmlns="" val="183379880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9" name="组合 38"/>
          <p:cNvGrpSpPr/>
          <p:nvPr/>
        </p:nvGrpSpPr>
        <p:grpSpPr>
          <a:xfrm>
            <a:off x="2059953" y="2952868"/>
            <a:ext cx="2677891" cy="707886"/>
            <a:chOff x="2074961" y="4276948"/>
            <a:chExt cx="2677891" cy="707886"/>
          </a:xfrm>
        </p:grpSpPr>
        <p:pic>
          <p:nvPicPr>
            <p:cNvPr id="40" name="Picture 2"/>
            <p:cNvPicPr>
              <a:picLocks noChangeAspect="1" noChangeArrowheads="1"/>
            </p:cNvPicPr>
            <p:nvPr/>
          </p:nvPicPr>
          <p:blipFill>
            <a:blip r:embed="rId2"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47" name="矩形 46"/>
            <p:cNvSpPr/>
            <p:nvPr/>
          </p:nvSpPr>
          <p:spPr>
            <a:xfrm>
              <a:off x="2264972" y="4276948"/>
              <a:ext cx="2339102" cy="707886"/>
            </a:xfrm>
            <a:prstGeom prst="rect">
              <a:avLst/>
            </a:prstGeom>
          </p:spPr>
          <p:txBody>
            <a:bodyPr wrap="none">
              <a:spAutoFit/>
            </a:bodyPr>
            <a:lstStyle/>
            <a:p>
              <a:r>
                <a:rPr lang="zh-CN" altLang="en-US" sz="4000" spc="200" dirty="0">
                  <a:solidFill>
                    <a:schemeClr val="bg1"/>
                  </a:solidFill>
                  <a:latin typeface="微软雅黑" pitchFamily="34" charset="-122"/>
                  <a:ea typeface="微软雅黑" pitchFamily="34" charset="-122"/>
                </a:rPr>
                <a:t>真题体验</a:t>
              </a:r>
            </a:p>
          </p:txBody>
        </p:sp>
      </p:grpSp>
      <p:sp>
        <p:nvSpPr>
          <p:cNvPr id="12" name="TextBox 53"/>
          <p:cNvSpPr txBox="1"/>
          <p:nvPr/>
        </p:nvSpPr>
        <p:spPr>
          <a:xfrm>
            <a:off x="2059953" y="4019586"/>
            <a:ext cx="19800000" cy="7294305"/>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标“*”的为本考点题。</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rgbClr val="EF8340"/>
                </a:solidFill>
                <a:latin typeface="微软雅黑" pitchFamily="34" charset="-122"/>
                <a:ea typeface="微软雅黑" pitchFamily="34" charset="-122"/>
              </a:rPr>
              <a:t>1.  </a:t>
            </a:r>
            <a:r>
              <a:rPr lang="en-US" altLang="zh-CN" sz="4000" dirty="0">
                <a:solidFill>
                  <a:schemeClr val="tx1">
                    <a:lumMod val="50000"/>
                    <a:lumOff val="50000"/>
                  </a:schemeClr>
                </a:solidFill>
                <a:latin typeface="微软雅黑" pitchFamily="34" charset="-122"/>
                <a:ea typeface="微软雅黑" pitchFamily="34" charset="-122"/>
              </a:rPr>
              <a:t>[2014·</a:t>
            </a:r>
            <a:r>
              <a:rPr lang="zh-CN" altLang="en-US" sz="4000" dirty="0">
                <a:solidFill>
                  <a:schemeClr val="tx1">
                    <a:lumMod val="50000"/>
                    <a:lumOff val="50000"/>
                  </a:schemeClr>
                </a:solidFill>
                <a:latin typeface="微软雅黑" pitchFamily="34" charset="-122"/>
                <a:ea typeface="微软雅黑" pitchFamily="34" charset="-122"/>
              </a:rPr>
              <a:t>新课标全国卷</a:t>
            </a:r>
            <a:r>
              <a:rPr lang="en-US" altLang="zh-CN" sz="4000" dirty="0">
                <a:solidFill>
                  <a:schemeClr val="tx1">
                    <a:lumMod val="50000"/>
                    <a:lumOff val="50000"/>
                  </a:schemeClr>
                </a:solidFill>
                <a:latin typeface="微软雅黑" pitchFamily="34" charset="-122"/>
                <a:ea typeface="微软雅黑" pitchFamily="34" charset="-122"/>
              </a:rPr>
              <a:t>Ⅰ]</a:t>
            </a:r>
            <a:r>
              <a:rPr lang="zh-CN" altLang="en-US" sz="4000" dirty="0">
                <a:solidFill>
                  <a:schemeClr val="tx1">
                    <a:lumMod val="50000"/>
                    <a:lumOff val="50000"/>
                  </a:schemeClr>
                </a:solidFill>
                <a:latin typeface="微软雅黑" pitchFamily="34" charset="-122"/>
                <a:ea typeface="微软雅黑" pitchFamily="34" charset="-122"/>
              </a:rPr>
              <a:t>阅读下面这首宋词，完成题目。</a:t>
            </a:r>
            <a:r>
              <a:rPr lang="en-US" altLang="zh-CN" sz="4000" dirty="0">
                <a:solidFill>
                  <a:schemeClr val="tx1">
                    <a:lumMod val="50000"/>
                    <a:lumOff val="50000"/>
                  </a:schemeClr>
                </a:solidFill>
                <a:latin typeface="微软雅黑" pitchFamily="34" charset="-122"/>
                <a:ea typeface="微软雅黑" pitchFamily="34" charset="-122"/>
              </a:rPr>
              <a:t>(11</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阮郎归</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无名氏</a:t>
            </a:r>
            <a:r>
              <a:rPr lang="zh-CN" altLang="en-US" sz="4000" baseline="30000" dirty="0">
                <a:solidFill>
                  <a:schemeClr val="tx1">
                    <a:lumMod val="50000"/>
                    <a:lumOff val="50000"/>
                  </a:schemeClr>
                </a:solidFill>
                <a:latin typeface="微软雅黑" pitchFamily="34" charset="-122"/>
                <a:ea typeface="微软雅黑" pitchFamily="34" charset="-122"/>
              </a:rPr>
              <a:t>①</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春风吹雨绕残枝，落花无可飞。小池寒渌欲生漪，雨晴还日西。　　</a:t>
            </a:r>
            <a:endParaRPr lang="en-US" altLang="zh-CN" sz="4000" dirty="0" smtClean="0">
              <a:solidFill>
                <a:schemeClr val="tx1">
                  <a:lumMod val="50000"/>
                  <a:lumOff val="50000"/>
                </a:schemeClr>
              </a:solidFill>
              <a:latin typeface="微软雅黑" pitchFamily="34" charset="-122"/>
              <a:ea typeface="微软雅黑" pitchFamily="34" charset="-122"/>
            </a:endParaRPr>
          </a:p>
          <a:p>
            <a:pPr algn="ctr">
              <a:lnSpc>
                <a:spcPct val="130000"/>
              </a:lnSpc>
            </a:pPr>
            <a:r>
              <a:rPr lang="zh-CN" altLang="en-US" sz="4000" dirty="0" smtClean="0">
                <a:solidFill>
                  <a:schemeClr val="tx1">
                    <a:lumMod val="50000"/>
                    <a:lumOff val="50000"/>
                  </a:schemeClr>
                </a:solidFill>
                <a:latin typeface="微软雅黑" pitchFamily="34" charset="-122"/>
                <a:ea typeface="微软雅黑" pitchFamily="34" charset="-122"/>
              </a:rPr>
              <a:t>帘</a:t>
            </a:r>
            <a:r>
              <a:rPr lang="zh-CN" altLang="en-US" sz="4000" dirty="0">
                <a:solidFill>
                  <a:schemeClr val="tx1">
                    <a:lumMod val="50000"/>
                    <a:lumOff val="50000"/>
                  </a:schemeClr>
                </a:solidFill>
                <a:latin typeface="微软雅黑" pitchFamily="34" charset="-122"/>
                <a:ea typeface="微软雅黑" pitchFamily="34" charset="-122"/>
              </a:rPr>
              <a:t>半卷，燕双归。讳愁</a:t>
            </a:r>
            <a:r>
              <a:rPr lang="zh-CN" altLang="en-US" sz="4000" baseline="30000" dirty="0">
                <a:solidFill>
                  <a:schemeClr val="tx1">
                    <a:lumMod val="50000"/>
                    <a:lumOff val="50000"/>
                  </a:schemeClr>
                </a:solidFill>
                <a:latin typeface="微软雅黑" pitchFamily="34" charset="-122"/>
                <a:ea typeface="微软雅黑" pitchFamily="34" charset="-122"/>
              </a:rPr>
              <a:t>②</a:t>
            </a:r>
            <a:r>
              <a:rPr lang="zh-CN" altLang="en-US" sz="4000" dirty="0">
                <a:solidFill>
                  <a:schemeClr val="tx1">
                    <a:lumMod val="50000"/>
                    <a:lumOff val="50000"/>
                  </a:schemeClr>
                </a:solidFill>
                <a:latin typeface="微软雅黑" pitchFamily="34" charset="-122"/>
                <a:ea typeface="微软雅黑" pitchFamily="34" charset="-122"/>
              </a:rPr>
              <a:t>无奈眉。翻身整顿着残棋，沉吟应劫</a:t>
            </a:r>
            <a:r>
              <a:rPr lang="zh-CN" altLang="en-US" sz="4000" baseline="30000" dirty="0">
                <a:solidFill>
                  <a:schemeClr val="tx1">
                    <a:lumMod val="50000"/>
                    <a:lumOff val="50000"/>
                  </a:schemeClr>
                </a:solidFill>
                <a:latin typeface="微软雅黑" pitchFamily="34" charset="-122"/>
                <a:ea typeface="微软雅黑" pitchFamily="34" charset="-122"/>
              </a:rPr>
              <a:t>③</a:t>
            </a:r>
            <a:r>
              <a:rPr lang="zh-CN" altLang="en-US" sz="4000" dirty="0">
                <a:solidFill>
                  <a:schemeClr val="tx1">
                    <a:lumMod val="50000"/>
                    <a:lumOff val="50000"/>
                  </a:schemeClr>
                </a:solidFill>
                <a:latin typeface="微软雅黑" pitchFamily="34" charset="-122"/>
                <a:ea typeface="微软雅黑" pitchFamily="34" charset="-122"/>
              </a:rPr>
              <a:t>迟。</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注</a:t>
            </a:r>
            <a:r>
              <a:rPr lang="en-US" altLang="zh-CN" sz="4000" dirty="0">
                <a:solidFill>
                  <a:schemeClr val="tx1">
                    <a:lumMod val="50000"/>
                    <a:lumOff val="50000"/>
                  </a:schemeClr>
                </a:solidFill>
                <a:latin typeface="微软雅黑" pitchFamily="34" charset="-122"/>
                <a:ea typeface="微软雅黑" pitchFamily="34" charset="-122"/>
              </a:rPr>
              <a:t>] ①</a:t>
            </a:r>
            <a:r>
              <a:rPr lang="zh-CN" altLang="en-US" sz="4000" dirty="0">
                <a:solidFill>
                  <a:schemeClr val="tx1">
                    <a:lumMod val="50000"/>
                    <a:lumOff val="50000"/>
                  </a:schemeClr>
                </a:solidFill>
                <a:latin typeface="微软雅黑" pitchFamily="34" charset="-122"/>
                <a:ea typeface="微软雅黑" pitchFamily="34" charset="-122"/>
              </a:rPr>
              <a:t>作者一作秦观。②讳愁：隐瞒内心的痛苦。③劫：围棋术语。</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词上半阕的景物描写对全词的感情抒发起了什么作用？请结合内容分析。</a:t>
            </a:r>
            <a:r>
              <a:rPr lang="en-US" altLang="zh-CN" sz="4000" dirty="0">
                <a:solidFill>
                  <a:schemeClr val="tx1">
                    <a:lumMod val="50000"/>
                    <a:lumOff val="50000"/>
                  </a:schemeClr>
                </a:solidFill>
                <a:latin typeface="微软雅黑" pitchFamily="34" charset="-122"/>
                <a:ea typeface="微软雅黑" pitchFamily="34" charset="-122"/>
              </a:rPr>
              <a:t>(5</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smtClean="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2)</a:t>
            </a:r>
            <a:r>
              <a:rPr lang="zh-CN" altLang="en-US" sz="4000" dirty="0">
                <a:solidFill>
                  <a:schemeClr val="tx1">
                    <a:lumMod val="50000"/>
                    <a:lumOff val="50000"/>
                  </a:schemeClr>
                </a:solidFill>
                <a:latin typeface="微软雅黑" pitchFamily="34" charset="-122"/>
                <a:ea typeface="微软雅黑" pitchFamily="34" charset="-122"/>
              </a:rPr>
              <a:t>末尾两句表现了词中人物什么样的情绪？是如何表现的？请简要阐述。</a:t>
            </a:r>
            <a:r>
              <a:rPr lang="en-US" altLang="zh-CN" sz="4000" dirty="0">
                <a:solidFill>
                  <a:schemeClr val="tx1">
                    <a:lumMod val="50000"/>
                    <a:lumOff val="50000"/>
                  </a:schemeClr>
                </a:solidFill>
                <a:latin typeface="微软雅黑" pitchFamily="34" charset="-122"/>
                <a:ea typeface="微软雅黑" pitchFamily="34" charset="-122"/>
              </a:rPr>
              <a:t>(6</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smtClean="0">
                <a:solidFill>
                  <a:schemeClr val="tx1">
                    <a:lumMod val="50000"/>
                    <a:lumOff val="50000"/>
                  </a:schemeClr>
                </a:solidFill>
                <a:latin typeface="微软雅黑" pitchFamily="34" charset="-122"/>
                <a:ea typeface="微软雅黑" pitchFamily="34" charset="-122"/>
              </a:rPr>
              <a:t>)</a:t>
            </a:r>
            <a:endParaRPr lang="en-US"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83589719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right)">
                                      <p:cBhvr>
                                        <p:cTn id="7" dur="500"/>
                                        <p:tgtEl>
                                          <p:spTgt spid="57"/>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p:cTn id="12" dur="500" fill="hold"/>
                                        <p:tgtEl>
                                          <p:spTgt spid="39"/>
                                        </p:tgtEl>
                                        <p:attrNameLst>
                                          <p:attrName>ppt_w</p:attrName>
                                        </p:attrNameLst>
                                      </p:cBhvr>
                                      <p:tavLst>
                                        <p:tav tm="0">
                                          <p:val>
                                            <p:fltVal val="0"/>
                                          </p:val>
                                        </p:tav>
                                        <p:tav tm="100000">
                                          <p:val>
                                            <p:strVal val="#ppt_w"/>
                                          </p:val>
                                        </p:tav>
                                      </p:tavLst>
                                    </p:anim>
                                    <p:anim calcmode="lin" valueType="num">
                                      <p:cBhvr>
                                        <p:cTn id="13" dur="500" fill="hold"/>
                                        <p:tgtEl>
                                          <p:spTgt spid="39"/>
                                        </p:tgtEl>
                                        <p:attrNameLst>
                                          <p:attrName>ppt_h</p:attrName>
                                        </p:attrNameLst>
                                      </p:cBhvr>
                                      <p:tavLst>
                                        <p:tav tm="0">
                                          <p:val>
                                            <p:fltVal val="0"/>
                                          </p:val>
                                        </p:tav>
                                        <p:tav tm="100000">
                                          <p:val>
                                            <p:strVal val="#ppt_h"/>
                                          </p:val>
                                        </p:tav>
                                      </p:tavLst>
                                    </p:anim>
                                    <p:animEffect transition="in" filter="fade">
                                      <p:cBhvr>
                                        <p:cTn id="14" dur="500"/>
                                        <p:tgtEl>
                                          <p:spTgt spid="39"/>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1594572" y="1692598"/>
            <a:ext cx="20228628" cy="923330"/>
            <a:chOff x="1594572" y="1803366"/>
            <a:chExt cx="20228628" cy="923330"/>
          </a:xfrm>
        </p:grpSpPr>
        <p:grpSp>
          <p:nvGrpSpPr>
            <p:cNvPr id="74"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2023200" y="2946083"/>
            <a:ext cx="19800000" cy="800932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2023200" y="2946083"/>
            <a:ext cx="19800000" cy="6503896"/>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奠定了词的情感基调。春风吹雨，残红满地，词一开始就给人以掩抑低回之感；接下来写风雨虽停，红日却已西沉，凄凉的氛围非但没有解除，反而又被抹上了一层暗淡的暮色。</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答出奠定情感基调的，给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分；结合内容分析的，给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3</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的是鉴赏诗歌的表达技巧的能力。词的上阕主要在写景，描写的是凄凉的景象：丝丝细雨被春风吹送着，飘洒在繁花落尽的树枝上。满地落花被雨水浇湿，再也飞舞不起来了。池塘里碧绿的水面上随风荡起微微的波纹。雨晴了，一轮斜阳依旧出现在西方的天空上。在“哀”的暮春景色中，词人抒发的是一种“哀”情，奠定了全词的感情基调。</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答案及解析见本讲“现场指导”。</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读懂诗歌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见本讲“现场指导”。</a:t>
            </a:r>
          </a:p>
        </p:txBody>
      </p:sp>
    </p:spTree>
    <p:extLst>
      <p:ext uri="{BB962C8B-B14F-4D97-AF65-F5344CB8AC3E}">
        <p14:creationId xmlns:p14="http://schemas.microsoft.com/office/powerpoint/2010/main" xmlns="" val="362264476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3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1594572" y="1692598"/>
            <a:ext cx="20228628" cy="923330"/>
            <a:chOff x="1594572" y="1803366"/>
            <a:chExt cx="20228628" cy="923330"/>
          </a:xfrm>
        </p:grpSpPr>
        <p:grpSp>
          <p:nvGrpSpPr>
            <p:cNvPr id="74"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53"/>
          <p:cNvSpPr txBox="1"/>
          <p:nvPr/>
        </p:nvSpPr>
        <p:spPr>
          <a:xfrm>
            <a:off x="2090206" y="2867145"/>
            <a:ext cx="19800000" cy="7294305"/>
          </a:xfrm>
          <a:prstGeom prst="rect">
            <a:avLst/>
          </a:prstGeom>
          <a:noFill/>
        </p:spPr>
        <p:txBody>
          <a:bodyPr wrap="square" rtlCol="0">
            <a:spAutoFit/>
          </a:bodyPr>
          <a:lstStyle/>
          <a:p>
            <a:pPr>
              <a:lnSpc>
                <a:spcPct val="130000"/>
              </a:lnSpc>
            </a:pPr>
            <a:r>
              <a:rPr lang="en-US" altLang="zh-CN" sz="4000" dirty="0" smtClean="0">
                <a:solidFill>
                  <a:srgbClr val="EF8340"/>
                </a:solidFill>
                <a:latin typeface="微软雅黑" pitchFamily="34" charset="-122"/>
                <a:ea typeface="微软雅黑" pitchFamily="34" charset="-122"/>
              </a:rPr>
              <a:t>2. </a:t>
            </a:r>
            <a:r>
              <a:rPr lang="en-US" altLang="zh-CN" sz="4000" dirty="0" smtClean="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2012·</a:t>
            </a:r>
            <a:r>
              <a:rPr lang="zh-CN" altLang="en-US" sz="4000" dirty="0">
                <a:solidFill>
                  <a:schemeClr val="tx1">
                    <a:lumMod val="50000"/>
                    <a:lumOff val="50000"/>
                  </a:schemeClr>
                </a:solidFill>
                <a:latin typeface="微软雅黑" pitchFamily="34" charset="-122"/>
                <a:ea typeface="微软雅黑" pitchFamily="34" charset="-122"/>
              </a:rPr>
              <a:t>新课标全国卷</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阅读下面这首宋词，完成后面的题目。</a:t>
            </a:r>
            <a:r>
              <a:rPr lang="en-US" altLang="zh-CN" sz="4000" dirty="0">
                <a:solidFill>
                  <a:schemeClr val="tx1">
                    <a:lumMod val="50000"/>
                    <a:lumOff val="50000"/>
                  </a:schemeClr>
                </a:solidFill>
                <a:latin typeface="微软雅黑" pitchFamily="34" charset="-122"/>
                <a:ea typeface="微软雅黑" pitchFamily="34" charset="-122"/>
              </a:rPr>
              <a:t>(11</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 </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思远人</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晏几道</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红叶黄花秋意晚，千里念行客。飞云过尽，归鸿无信，何处寄书得。　　</a:t>
            </a:r>
            <a:endParaRPr lang="en-US" altLang="zh-CN" sz="4000" dirty="0" smtClean="0">
              <a:solidFill>
                <a:schemeClr val="tx1">
                  <a:lumMod val="50000"/>
                  <a:lumOff val="50000"/>
                </a:schemeClr>
              </a:solidFill>
              <a:latin typeface="微软雅黑" pitchFamily="34" charset="-122"/>
              <a:ea typeface="微软雅黑" pitchFamily="34" charset="-122"/>
            </a:endParaRPr>
          </a:p>
          <a:p>
            <a:pPr algn="ctr">
              <a:lnSpc>
                <a:spcPct val="130000"/>
              </a:lnSpc>
            </a:pPr>
            <a:r>
              <a:rPr lang="zh-CN" altLang="en-US" sz="4000" dirty="0" smtClean="0">
                <a:solidFill>
                  <a:schemeClr val="tx1">
                    <a:lumMod val="50000"/>
                    <a:lumOff val="50000"/>
                  </a:schemeClr>
                </a:solidFill>
                <a:latin typeface="微软雅黑" pitchFamily="34" charset="-122"/>
                <a:ea typeface="微软雅黑" pitchFamily="34" charset="-122"/>
              </a:rPr>
              <a:t>泪</a:t>
            </a:r>
            <a:r>
              <a:rPr lang="zh-CN" altLang="en-US" sz="4000" dirty="0">
                <a:solidFill>
                  <a:schemeClr val="tx1">
                    <a:lumMod val="50000"/>
                    <a:lumOff val="50000"/>
                  </a:schemeClr>
                </a:solidFill>
                <a:latin typeface="微软雅黑" pitchFamily="34" charset="-122"/>
                <a:ea typeface="微软雅黑" pitchFamily="34" charset="-122"/>
              </a:rPr>
              <a:t>弹不尽临窗滴，就砚旋研墨。渐写到别来，此情深处，红笺为无色。</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这首词表达了什么样的感情？“红叶黄花秋意晚”一句对表达这种感情有什么作用？</a:t>
            </a:r>
            <a:r>
              <a:rPr lang="en-US" altLang="zh-CN" sz="4000" dirty="0">
                <a:solidFill>
                  <a:schemeClr val="tx1">
                    <a:lumMod val="50000"/>
                    <a:lumOff val="50000"/>
                  </a:schemeClr>
                </a:solidFill>
                <a:latin typeface="微软雅黑" pitchFamily="34" charset="-122"/>
                <a:ea typeface="微软雅黑" pitchFamily="34" charset="-122"/>
              </a:rPr>
              <a:t>(5</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a:t>
            </a:r>
            <a:r>
              <a:rPr lang="zh-CN" altLang="en-US" sz="4000" dirty="0">
                <a:solidFill>
                  <a:schemeClr val="tx1">
                    <a:lumMod val="50000"/>
                    <a:lumOff val="50000"/>
                  </a:schemeClr>
                </a:solidFill>
                <a:latin typeface="微软雅黑" pitchFamily="34" charset="-122"/>
                <a:ea typeface="微软雅黑" pitchFamily="34" charset="-122"/>
              </a:rPr>
              <a:t>就砚旋研墨”与“临窗滴”有什么关系？“红笺为无色”的原因是什么？请简要分析。</a:t>
            </a:r>
            <a:r>
              <a:rPr lang="en-US" altLang="zh-CN" sz="4000" dirty="0">
                <a:solidFill>
                  <a:schemeClr val="tx1">
                    <a:lumMod val="50000"/>
                    <a:lumOff val="50000"/>
                  </a:schemeClr>
                </a:solidFill>
                <a:latin typeface="微软雅黑" pitchFamily="34" charset="-122"/>
                <a:ea typeface="微软雅黑" pitchFamily="34" charset="-122"/>
              </a:rPr>
              <a:t>(6</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p:txBody>
      </p:sp>
    </p:spTree>
    <p:extLst>
      <p:ext uri="{BB962C8B-B14F-4D97-AF65-F5344CB8AC3E}">
        <p14:creationId xmlns:p14="http://schemas.microsoft.com/office/powerpoint/2010/main" xmlns="" val="154951990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1594572" y="1692598"/>
            <a:ext cx="20228628" cy="923330"/>
            <a:chOff x="1594572" y="1803366"/>
            <a:chExt cx="20228628" cy="923330"/>
          </a:xfrm>
        </p:grpSpPr>
        <p:grpSp>
          <p:nvGrpSpPr>
            <p:cNvPr id="74"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2023200" y="2946083"/>
            <a:ext cx="19800000" cy="800932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2023200" y="2946083"/>
            <a:ext cx="19800000" cy="5783699"/>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这首词表达了对远方行人的深切思念。首句起兴，以红叶黄花染绘出深秋的特殊色调，渲染离别的悲凉气氛，增添对远方行人绵绵不尽的思念情怀。</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鉴赏诗歌情感的能力。联系词作的题目和“千里念行客”等词句即可归纳出作者流露出的情感。抒情词中的景物描写的作用主要是渲染气氛，烘托情感。在这首词中该句是首句，有起兴作用。综合以上分析即可作答。</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关系是：“就砚旋研墨”暗指以临窗滴下的泪水研墨，和泪作书。</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原因是：红笺被泪水浸湿。由于情到深处，词中主人公在作书时不停流泪，泪水落到纸上，红笺因而褪去了颜色</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7269027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3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1594572" y="1692598"/>
            <a:ext cx="20228628" cy="923330"/>
            <a:chOff x="1594572" y="1803366"/>
            <a:chExt cx="20228628" cy="923330"/>
          </a:xfrm>
        </p:grpSpPr>
        <p:grpSp>
          <p:nvGrpSpPr>
            <p:cNvPr id="74"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2023200" y="3204766"/>
            <a:ext cx="19800000" cy="775064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057185" y="3232362"/>
            <a:ext cx="19800000" cy="7224094"/>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以理解前后词句的关系的形式来考查对诗歌语言的鉴赏和对作者情感态度的把握。“就砚旋研墨”的意思是就用它来研磨香墨，书写别情。而用来研磨的是前句“临窗滴”下的“泪”。同样，正是前有“泪”的“滴下”，才有了后文的“红笺为无色”，虽有夸张，却情真意切。</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读懂诗歌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林叶转红，菊花开遍，又到了晚秋时候，闺中人不禁思念远隔千里的行客。看遍天际云来云去，也不见鸿雁飞归带来游子信息，满怀思念，想要寄上书信，又怎么知道寄送到何处？眼泪流淌不尽，面对着窗子，一滴滴涌弹飘洒，就着砚台，将溅落的泪水，当即研磨成离愁的墨汁。便蘸着泪水研磨的墨汁，细细书写分别以来的思绪，这离情写到深处，泪滴红笺，情愈悲而泪益多，竟至笺上的红色都浸湿淡去。</a:t>
            </a:r>
          </a:p>
        </p:txBody>
      </p:sp>
    </p:spTree>
    <p:extLst>
      <p:ext uri="{BB962C8B-B14F-4D97-AF65-F5344CB8AC3E}">
        <p14:creationId xmlns:p14="http://schemas.microsoft.com/office/powerpoint/2010/main" xmlns="" val="213669811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3" name="组合 12"/>
          <p:cNvGrpSpPr/>
          <p:nvPr/>
        </p:nvGrpSpPr>
        <p:grpSpPr>
          <a:xfrm>
            <a:off x="2059953" y="2952868"/>
            <a:ext cx="2677891" cy="707886"/>
            <a:chOff x="2074961" y="4276948"/>
            <a:chExt cx="2677891" cy="707886"/>
          </a:xfrm>
        </p:grpSpPr>
        <p:pic>
          <p:nvPicPr>
            <p:cNvPr id="14" name="Picture 2"/>
            <p:cNvPicPr>
              <a:picLocks noChangeAspect="1" noChangeArrowheads="1"/>
            </p:cNvPicPr>
            <p:nvPr/>
          </p:nvPicPr>
          <p:blipFill>
            <a:blip r:embed="rId2"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15" name="矩形 14"/>
            <p:cNvSpPr/>
            <p:nvPr/>
          </p:nvSpPr>
          <p:spPr>
            <a:xfrm>
              <a:off x="2264972" y="4276948"/>
              <a:ext cx="2339102" cy="707886"/>
            </a:xfrm>
            <a:prstGeom prst="rect">
              <a:avLst/>
            </a:prstGeom>
          </p:spPr>
          <p:txBody>
            <a:bodyPr wrap="none">
              <a:spAutoFit/>
            </a:bodyPr>
            <a:lstStyle/>
            <a:p>
              <a:r>
                <a:rPr lang="zh-CN" altLang="en-US" sz="4000" spc="200" dirty="0" smtClean="0">
                  <a:solidFill>
                    <a:schemeClr val="bg1"/>
                  </a:solidFill>
                  <a:latin typeface="微软雅黑" pitchFamily="34" charset="-122"/>
                  <a:ea typeface="微软雅黑" pitchFamily="34" charset="-122"/>
                </a:rPr>
                <a:t>现场指导</a:t>
              </a:r>
              <a:endParaRPr lang="zh-CN" altLang="en-US" sz="4000" spc="200" dirty="0">
                <a:solidFill>
                  <a:schemeClr val="bg1"/>
                </a:solidFill>
                <a:latin typeface="微软雅黑" pitchFamily="34" charset="-122"/>
                <a:ea typeface="微软雅黑" pitchFamily="34" charset="-122"/>
              </a:endParaRPr>
            </a:p>
          </p:txBody>
        </p:sp>
      </p:grpSp>
      <p:sp>
        <p:nvSpPr>
          <p:cNvPr id="11" name="TextBox 53"/>
          <p:cNvSpPr txBox="1"/>
          <p:nvPr/>
        </p:nvSpPr>
        <p:spPr>
          <a:xfrm>
            <a:off x="2249964" y="3782107"/>
            <a:ext cx="19800000" cy="1614801"/>
          </a:xfrm>
          <a:prstGeom prst="rect">
            <a:avLst/>
          </a:prstGeom>
          <a:noFill/>
        </p:spPr>
        <p:txBody>
          <a:bodyPr wrap="square" rtlCol="0">
            <a:spAutoFit/>
          </a:bodyPr>
          <a:lstStyle/>
          <a:p>
            <a:pPr>
              <a:lnSpc>
                <a:spcPct val="130000"/>
              </a:lnSpc>
            </a:pPr>
            <a:r>
              <a:rPr lang="en-US" altLang="zh-CN" sz="4000" dirty="0" smtClean="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2014·</a:t>
            </a:r>
            <a:r>
              <a:rPr lang="zh-CN" altLang="en-US" sz="4000" dirty="0">
                <a:solidFill>
                  <a:schemeClr val="tx1">
                    <a:lumMod val="50000"/>
                    <a:lumOff val="50000"/>
                  </a:schemeClr>
                </a:solidFill>
                <a:latin typeface="微软雅黑" pitchFamily="34" charset="-122"/>
                <a:ea typeface="微软雅黑" pitchFamily="34" charset="-122"/>
              </a:rPr>
              <a:t>新课标全国卷</a:t>
            </a:r>
            <a:r>
              <a:rPr lang="en-US" altLang="zh-CN" sz="4000" dirty="0">
                <a:solidFill>
                  <a:schemeClr val="tx1">
                    <a:lumMod val="50000"/>
                    <a:lumOff val="50000"/>
                  </a:schemeClr>
                </a:solidFill>
                <a:latin typeface="微软雅黑" pitchFamily="34" charset="-122"/>
                <a:ea typeface="微软雅黑" pitchFamily="34" charset="-122"/>
              </a:rPr>
              <a:t>Ⅰ] </a:t>
            </a:r>
            <a:r>
              <a:rPr lang="zh-CN" altLang="en-US" sz="4000" dirty="0">
                <a:solidFill>
                  <a:schemeClr val="tx1">
                    <a:lumMod val="50000"/>
                    <a:lumOff val="50000"/>
                  </a:schemeClr>
                </a:solidFill>
                <a:latin typeface="微软雅黑" pitchFamily="34" charset="-122"/>
                <a:ea typeface="微软雅黑" pitchFamily="34" charset="-122"/>
              </a:rPr>
              <a:t>末尾两句表现了词中人物什么样的情绪？是如何表现的？请简要阐述。</a:t>
            </a:r>
            <a:r>
              <a:rPr lang="en-US" altLang="zh-CN" sz="4000" dirty="0">
                <a:solidFill>
                  <a:schemeClr val="tx1">
                    <a:lumMod val="50000"/>
                    <a:lumOff val="50000"/>
                  </a:schemeClr>
                </a:solidFill>
                <a:latin typeface="微软雅黑" pitchFamily="34" charset="-122"/>
                <a:ea typeface="微软雅黑" pitchFamily="34" charset="-122"/>
              </a:rPr>
              <a:t>(6</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原诗见本讲“真题体验”第</a:t>
            </a:r>
            <a:r>
              <a:rPr lang="en-US" altLang="zh-CN" sz="4000" dirty="0">
                <a:solidFill>
                  <a:schemeClr val="tx1">
                    <a:lumMod val="50000"/>
                    <a:lumOff val="50000"/>
                  </a:schemeClr>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题</a:t>
            </a:r>
            <a:r>
              <a:rPr lang="en-US" altLang="zh-CN" sz="4000" dirty="0">
                <a:solidFill>
                  <a:schemeClr val="tx1">
                    <a:lumMod val="50000"/>
                    <a:lumOff val="50000"/>
                  </a:schemeClr>
                </a:solidFill>
                <a:latin typeface="微软雅黑" pitchFamily="34" charset="-122"/>
                <a:ea typeface="微软雅黑" pitchFamily="34" charset="-122"/>
              </a:rPr>
              <a:t>)</a:t>
            </a:r>
          </a:p>
        </p:txBody>
      </p:sp>
      <p:graphicFrame>
        <p:nvGraphicFramePr>
          <p:cNvPr id="4" name="表格 3"/>
          <p:cNvGraphicFramePr>
            <a:graphicFrameLocks noGrp="1"/>
          </p:cNvGraphicFramePr>
          <p:nvPr>
            <p:extLst>
              <p:ext uri="{D42A27DB-BD31-4B8C-83A1-F6EECF244321}">
                <p14:modId xmlns:p14="http://schemas.microsoft.com/office/powerpoint/2010/main" xmlns="" val="3075881024"/>
              </p:ext>
            </p:extLst>
          </p:nvPr>
        </p:nvGraphicFramePr>
        <p:xfrm>
          <a:off x="2520604" y="5662092"/>
          <a:ext cx="19302596" cy="5480801"/>
        </p:xfrm>
        <a:graphic>
          <a:graphicData uri="http://schemas.openxmlformats.org/drawingml/2006/table">
            <a:tbl>
              <a:tblPr>
                <a:tableStyleId>{5C22544A-7EE6-4342-B048-85BDC9FD1C3A}</a:tableStyleId>
              </a:tblPr>
              <a:tblGrid>
                <a:gridCol w="1043384"/>
                <a:gridCol w="1192438"/>
                <a:gridCol w="17066774"/>
              </a:tblGrid>
              <a:tr h="1672109">
                <a:tc rowSpan="2">
                  <a:txBody>
                    <a:bodyPr/>
                    <a:lstStyle/>
                    <a:p>
                      <a:pPr algn="ctr">
                        <a:lnSpc>
                          <a:spcPct val="130000"/>
                        </a:lnSpc>
                        <a:spcAft>
                          <a:spcPts val="0"/>
                        </a:spcAft>
                      </a:pPr>
                      <a:endParaRPr lang="en-US" altLang="zh-CN" sz="3600" kern="1200" dirty="0" smtClean="0">
                        <a:solidFill>
                          <a:schemeClr val="tx1">
                            <a:lumMod val="50000"/>
                            <a:lumOff val="50000"/>
                          </a:schemeClr>
                        </a:solidFill>
                        <a:latin typeface="微软雅黑" pitchFamily="34" charset="-122"/>
                        <a:ea typeface="微软雅黑" pitchFamily="34" charset="-122"/>
                        <a:cs typeface="+mn-cs"/>
                      </a:endParaRPr>
                    </a:p>
                    <a:p>
                      <a:pPr algn="ctr">
                        <a:lnSpc>
                          <a:spcPct val="130000"/>
                        </a:lnSpc>
                        <a:spcAft>
                          <a:spcPts val="0"/>
                        </a:spcAft>
                      </a:pPr>
                      <a:endParaRPr lang="en-US" altLang="zh-CN" sz="3600" kern="1200" dirty="0" smtClean="0">
                        <a:solidFill>
                          <a:schemeClr val="tx1">
                            <a:lumMod val="50000"/>
                            <a:lumOff val="50000"/>
                          </a:schemeClr>
                        </a:solidFill>
                        <a:latin typeface="微软雅黑" pitchFamily="34" charset="-122"/>
                        <a:ea typeface="微软雅黑" pitchFamily="34" charset="-122"/>
                        <a:cs typeface="+mn-cs"/>
                      </a:endParaRPr>
                    </a:p>
                    <a:p>
                      <a:pPr algn="ctr">
                        <a:lnSpc>
                          <a:spcPct val="130000"/>
                        </a:lnSpc>
                        <a:spcAft>
                          <a:spcPts val="0"/>
                        </a:spcAft>
                      </a:pPr>
                      <a:r>
                        <a:rPr lang="zh-CN" sz="3600" kern="1200" dirty="0" smtClean="0">
                          <a:solidFill>
                            <a:schemeClr val="tx1">
                              <a:lumMod val="50000"/>
                              <a:lumOff val="50000"/>
                            </a:schemeClr>
                          </a:solidFill>
                          <a:latin typeface="微软雅黑" pitchFamily="34" charset="-122"/>
                          <a:ea typeface="微软雅黑" pitchFamily="34" charset="-122"/>
                          <a:cs typeface="+mn-cs"/>
                        </a:rPr>
                        <a:t>教</a:t>
                      </a:r>
                      <a:r>
                        <a:rPr lang="zh-CN" sz="3600" kern="1200" dirty="0">
                          <a:solidFill>
                            <a:schemeClr val="tx1">
                              <a:lumMod val="50000"/>
                              <a:lumOff val="50000"/>
                            </a:schemeClr>
                          </a:solidFill>
                          <a:latin typeface="微软雅黑" pitchFamily="34" charset="-122"/>
                          <a:ea typeface="微软雅黑" pitchFamily="34" charset="-122"/>
                          <a:cs typeface="+mn-cs"/>
                        </a:rPr>
                        <a:t>你</a:t>
                      </a:r>
                    </a:p>
                    <a:p>
                      <a:pPr algn="ctr">
                        <a:lnSpc>
                          <a:spcPct val="130000"/>
                        </a:lnSpc>
                        <a:spcAft>
                          <a:spcPts val="0"/>
                        </a:spcAft>
                      </a:pPr>
                      <a:r>
                        <a:rPr lang="zh-CN" sz="3600" kern="1200" dirty="0">
                          <a:solidFill>
                            <a:schemeClr val="tx1">
                              <a:lumMod val="50000"/>
                              <a:lumOff val="50000"/>
                            </a:schemeClr>
                          </a:solidFill>
                          <a:latin typeface="微软雅黑" pitchFamily="34" charset="-122"/>
                          <a:ea typeface="微软雅黑" pitchFamily="34" charset="-122"/>
                          <a:cs typeface="+mn-cs"/>
                        </a:rPr>
                        <a:t>审题</a:t>
                      </a:r>
                    </a:p>
                  </a:txBody>
                  <a:tcPr marL="26127" marR="26127" marT="0" marB="0"/>
                </a:tc>
                <a:tc>
                  <a:txBody>
                    <a:bodyPr/>
                    <a:lstStyle/>
                    <a:p>
                      <a:pPr algn="ctr">
                        <a:lnSpc>
                          <a:spcPct val="130000"/>
                        </a:lnSpc>
                        <a:spcAft>
                          <a:spcPts val="0"/>
                        </a:spcAft>
                      </a:pPr>
                      <a:r>
                        <a:rPr lang="zh-CN" sz="3600" kern="1200" dirty="0">
                          <a:solidFill>
                            <a:schemeClr val="tx1">
                              <a:lumMod val="50000"/>
                              <a:lumOff val="50000"/>
                            </a:schemeClr>
                          </a:solidFill>
                          <a:latin typeface="微软雅黑" pitchFamily="34" charset="-122"/>
                          <a:ea typeface="微软雅黑" pitchFamily="34" charset="-122"/>
                          <a:cs typeface="+mn-cs"/>
                        </a:rPr>
                        <a:t>审题要点</a:t>
                      </a:r>
                    </a:p>
                  </a:txBody>
                  <a:tcPr marL="26127" marR="26127" marT="0" marB="0" anchor="ctr"/>
                </a:tc>
                <a:tc>
                  <a:txBody>
                    <a:bodyPr/>
                    <a:lstStyle/>
                    <a:p>
                      <a:pPr algn="l">
                        <a:lnSpc>
                          <a:spcPct val="130000"/>
                        </a:lnSpc>
                        <a:spcAft>
                          <a:spcPts val="0"/>
                        </a:spcAft>
                      </a:pPr>
                      <a:r>
                        <a:rPr lang="zh-CN" sz="3600" kern="1200" dirty="0">
                          <a:solidFill>
                            <a:schemeClr val="tx1">
                              <a:lumMod val="50000"/>
                              <a:lumOff val="50000"/>
                            </a:schemeClr>
                          </a:solidFill>
                          <a:latin typeface="微软雅黑" pitchFamily="34" charset="-122"/>
                          <a:ea typeface="微软雅黑" pitchFamily="34" charset="-122"/>
                          <a:cs typeface="+mn-cs"/>
                        </a:rPr>
                        <a:t>　由题干可知，答题范围是</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末尾两句</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，答题要求是回答</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表现了词中人物什么样的情绪</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是如何表现的</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请简要阐述</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是对</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是如何表现的</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的要求</a:t>
                      </a:r>
                    </a:p>
                  </a:txBody>
                  <a:tcPr marL="26127" marR="26127" marT="0" marB="0" anchor="ctr"/>
                </a:tc>
              </a:tr>
              <a:tr h="3808692">
                <a:tc vMerge="1">
                  <a:txBody>
                    <a:bodyPr/>
                    <a:lstStyle/>
                    <a:p>
                      <a:endParaRPr lang="zh-CN" altLang="en-US"/>
                    </a:p>
                  </a:txBody>
                  <a:tcPr/>
                </a:tc>
                <a:tc>
                  <a:txBody>
                    <a:bodyPr/>
                    <a:lstStyle/>
                    <a:p>
                      <a:pPr algn="ctr">
                        <a:lnSpc>
                          <a:spcPct val="130000"/>
                        </a:lnSpc>
                        <a:spcAft>
                          <a:spcPts val="0"/>
                        </a:spcAft>
                      </a:pPr>
                      <a:r>
                        <a:rPr lang="zh-CN" sz="3600" kern="1200">
                          <a:solidFill>
                            <a:schemeClr val="tx1">
                              <a:lumMod val="50000"/>
                              <a:lumOff val="50000"/>
                            </a:schemeClr>
                          </a:solidFill>
                          <a:latin typeface="微软雅黑" pitchFamily="34" charset="-122"/>
                          <a:ea typeface="微软雅黑" pitchFamily="34" charset="-122"/>
                          <a:cs typeface="+mn-cs"/>
                        </a:rPr>
                        <a:t>思路分析</a:t>
                      </a:r>
                    </a:p>
                  </a:txBody>
                  <a:tcPr marL="26127" marR="26127" marT="0" marB="0" anchor="ctr"/>
                </a:tc>
                <a:tc>
                  <a:txBody>
                    <a:bodyPr/>
                    <a:lstStyle/>
                    <a:p>
                      <a:pPr algn="l">
                        <a:lnSpc>
                          <a:spcPct val="130000"/>
                        </a:lnSpc>
                        <a:spcAft>
                          <a:spcPts val="0"/>
                        </a:spcAft>
                      </a:pPr>
                      <a:r>
                        <a:rPr lang="zh-CN" sz="3600" kern="1200" dirty="0">
                          <a:solidFill>
                            <a:schemeClr val="tx1">
                              <a:lumMod val="50000"/>
                              <a:lumOff val="50000"/>
                            </a:schemeClr>
                          </a:solidFill>
                          <a:latin typeface="微软雅黑" pitchFamily="34" charset="-122"/>
                          <a:ea typeface="微软雅黑" pitchFamily="34" charset="-122"/>
                          <a:cs typeface="+mn-cs"/>
                        </a:rPr>
                        <a:t>　下片以抒情为主，但仍从景物写起。“帘半卷，燕双归”，“双”字引人愁，勾起主人公对不见所想之人的惆怅。燕双人独，触景生愁，迸出“讳愁无奈眉”，双眉紧锁，竟也不由自主地露出愁容。结尾两句，写主人公因愁情无法排遣，转过身来，整顿局上残棋，借以移情，可又因心事重重，落子迟缓，难以应敌。这个结尾通过词中人物自身的动作，生动而又准确地表现了纷乱的愁绪</a:t>
                      </a:r>
                    </a:p>
                  </a:txBody>
                  <a:tcPr marL="26127" marR="26127" marT="0" marB="0" anchor="ctr"/>
                </a:tc>
              </a:tr>
            </a:tbl>
          </a:graphicData>
        </a:graphic>
      </p:graphicFrame>
    </p:spTree>
    <p:extLst>
      <p:ext uri="{BB962C8B-B14F-4D97-AF65-F5344CB8AC3E}">
        <p14:creationId xmlns:p14="http://schemas.microsoft.com/office/powerpoint/2010/main" xmlns="" val="281312207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additive="base">
                                        <p:cTn id="14" dur="500" fill="hold"/>
                                        <p:tgtEl>
                                          <p:spTgt spid="11"/>
                                        </p:tgtEl>
                                        <p:attrNameLst>
                                          <p:attrName>ppt_x</p:attrName>
                                        </p:attrNameLst>
                                      </p:cBhvr>
                                      <p:tavLst>
                                        <p:tav tm="0">
                                          <p:val>
                                            <p:strVal val="#ppt_x"/>
                                          </p:val>
                                        </p:tav>
                                        <p:tav tm="100000">
                                          <p:val>
                                            <p:strVal val="#ppt_x"/>
                                          </p:val>
                                        </p:tav>
                                      </p:tavLst>
                                    </p:anim>
                                    <p:anim calcmode="lin" valueType="num">
                                      <p:cBhvr additive="base">
                                        <p:cTn id="15"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7294305"/>
          </a:xfrm>
          <a:prstGeom prst="rect">
            <a:avLst/>
          </a:prstGeom>
          <a:noFill/>
        </p:spPr>
        <p:txBody>
          <a:bodyPr wrap="square" rtlCol="0">
            <a:spAutoFit/>
          </a:bodyPr>
          <a:lstStyle/>
          <a:p>
            <a:pPr>
              <a:lnSpc>
                <a:spcPct val="130000"/>
              </a:lnSpc>
            </a:pPr>
            <a:r>
              <a:rPr lang="en-US" altLang="zh-CN" sz="4000" dirty="0" smtClean="0">
                <a:solidFill>
                  <a:srgbClr val="EF8340"/>
                </a:solidFill>
                <a:latin typeface="微软雅黑" pitchFamily="34" charset="-122"/>
                <a:ea typeface="微软雅黑" pitchFamily="34" charset="-122"/>
              </a:rPr>
              <a:t>9</a:t>
            </a:r>
            <a:r>
              <a:rPr lang="en-US" altLang="zh-CN" sz="4000" dirty="0">
                <a:solidFill>
                  <a:srgbClr val="EF8340"/>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下列对这首诗的赏析，不恰当的两项是</a:t>
            </a:r>
            <a:r>
              <a:rPr lang="en-US" altLang="zh-CN" sz="4000" dirty="0">
                <a:solidFill>
                  <a:schemeClr val="tx1">
                    <a:lumMod val="50000"/>
                    <a:lumOff val="50000"/>
                  </a:schemeClr>
                </a:solidFill>
                <a:latin typeface="微软雅黑" pitchFamily="34" charset="-122"/>
                <a:ea typeface="微软雅黑" pitchFamily="34" charset="-122"/>
              </a:rPr>
              <a:t>(5</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 “</a:t>
            </a:r>
            <a:r>
              <a:rPr lang="zh-CN" altLang="en-US" sz="4000" dirty="0">
                <a:solidFill>
                  <a:schemeClr val="tx1">
                    <a:lumMod val="50000"/>
                    <a:lumOff val="50000"/>
                  </a:schemeClr>
                </a:solidFill>
                <a:latin typeface="微软雅黑" pitchFamily="34" charset="-122"/>
                <a:ea typeface="微软雅黑" pitchFamily="34" charset="-122"/>
              </a:rPr>
              <a:t>还成泣”一方面表明友情是真挚、深厚的；另一方面短暂的“笑”对“泣”又起了正面衬托作用。</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B. “</a:t>
            </a:r>
            <a:r>
              <a:rPr lang="zh-CN" altLang="en-US" sz="4000" dirty="0">
                <a:solidFill>
                  <a:schemeClr val="tx1">
                    <a:lumMod val="50000"/>
                    <a:lumOff val="50000"/>
                  </a:schemeClr>
                </a:solidFill>
                <a:latin typeface="微软雅黑" pitchFamily="34" charset="-122"/>
                <a:ea typeface="微软雅黑" pitchFamily="34" charset="-122"/>
              </a:rPr>
              <a:t>天寒远山净”表现出友人离去造成自己的空虚感、落寞感，“日暮长河急”更加重了心绪的缭乱。</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 </a:t>
            </a:r>
            <a:r>
              <a:rPr lang="zh-CN" altLang="en-US" sz="4000" dirty="0">
                <a:solidFill>
                  <a:schemeClr val="tx1">
                    <a:lumMod val="50000"/>
                    <a:lumOff val="50000"/>
                  </a:schemeClr>
                </a:solidFill>
                <a:latin typeface="微软雅黑" pitchFamily="34" charset="-122"/>
                <a:ea typeface="微软雅黑" pitchFamily="34" charset="-122"/>
              </a:rPr>
              <a:t>颈联借景抒情，借寒天、远山、日暮、长河等凄清的景象，传达出了诗人的感伤之情。</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D. </a:t>
            </a:r>
            <a:r>
              <a:rPr lang="zh-CN" altLang="en-US" sz="4000" dirty="0">
                <a:solidFill>
                  <a:schemeClr val="tx1">
                    <a:lumMod val="50000"/>
                    <a:lumOff val="50000"/>
                  </a:schemeClr>
                </a:solidFill>
                <a:latin typeface="微软雅黑" pitchFamily="34" charset="-122"/>
                <a:ea typeface="微软雅黑" pitchFamily="34" charset="-122"/>
              </a:rPr>
              <a:t>这首诗运用了细节描写，以伫立河边的细节，表现诗人内心的怅惘以及对友人的不舍。</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E. </a:t>
            </a:r>
            <a:r>
              <a:rPr lang="zh-CN" altLang="en-US" sz="4000" dirty="0">
                <a:solidFill>
                  <a:schemeClr val="tx1">
                    <a:lumMod val="50000"/>
                    <a:lumOff val="50000"/>
                  </a:schemeClr>
                </a:solidFill>
                <a:latin typeface="微软雅黑" pitchFamily="34" charset="-122"/>
                <a:ea typeface="微软雅黑" pitchFamily="34" charset="-122"/>
              </a:rPr>
              <a:t>这首诗中诗人所经历的情感阶段依次为：离别时的愁苦、相逢时的欢愉、分别后的惆怅</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13985952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9" name="表格 8"/>
          <p:cNvGraphicFramePr>
            <a:graphicFrameLocks noGrp="1"/>
          </p:cNvGraphicFramePr>
          <p:nvPr>
            <p:extLst>
              <p:ext uri="{D42A27DB-BD31-4B8C-83A1-F6EECF244321}">
                <p14:modId xmlns:p14="http://schemas.microsoft.com/office/powerpoint/2010/main" xmlns="" val="3202324984"/>
              </p:ext>
            </p:extLst>
          </p:nvPr>
        </p:nvGraphicFramePr>
        <p:xfrm>
          <a:off x="2304580" y="3204766"/>
          <a:ext cx="19230590" cy="5888533"/>
        </p:xfrm>
        <a:graphic>
          <a:graphicData uri="http://schemas.openxmlformats.org/drawingml/2006/table">
            <a:tbl>
              <a:tblPr>
                <a:tableStyleId>{5C22544A-7EE6-4342-B048-85BDC9FD1C3A}</a:tableStyleId>
              </a:tblPr>
              <a:tblGrid>
                <a:gridCol w="1039491"/>
                <a:gridCol w="1039492"/>
                <a:gridCol w="1305393"/>
                <a:gridCol w="1368152"/>
                <a:gridCol w="11025297"/>
                <a:gridCol w="3452765"/>
              </a:tblGrid>
              <a:tr h="2322373">
                <a:tc rowSpan="4">
                  <a:txBody>
                    <a:bodyPr/>
                    <a:lstStyle/>
                    <a:p>
                      <a:pPr marL="0" algn="ctr" defTabSz="2119122" rtl="0" eaLnBrk="1" latinLnBrk="0" hangingPunct="1">
                        <a:lnSpc>
                          <a:spcPct val="130000"/>
                        </a:lnSpc>
                        <a:spcAft>
                          <a:spcPts val="0"/>
                        </a:spcAft>
                      </a:pPr>
                      <a:endParaRPr lang="en-US" altLang="zh-CN" sz="3600" kern="1200" dirty="0" smtClean="0">
                        <a:solidFill>
                          <a:schemeClr val="tx1">
                            <a:lumMod val="50000"/>
                            <a:lumOff val="50000"/>
                          </a:schemeClr>
                        </a:solidFill>
                        <a:latin typeface="微软雅黑" pitchFamily="34" charset="-122"/>
                        <a:ea typeface="微软雅黑" pitchFamily="34" charset="-122"/>
                        <a:cs typeface="+mn-cs"/>
                      </a:endParaRPr>
                    </a:p>
                    <a:p>
                      <a:pPr marL="0" algn="ctr" defTabSz="2119122" rtl="0" eaLnBrk="1" latinLnBrk="0" hangingPunct="1">
                        <a:lnSpc>
                          <a:spcPct val="130000"/>
                        </a:lnSpc>
                        <a:spcAft>
                          <a:spcPts val="0"/>
                        </a:spcAft>
                      </a:pPr>
                      <a:endParaRPr lang="en-US" altLang="zh-CN" sz="3600" kern="1200" dirty="0" smtClean="0">
                        <a:solidFill>
                          <a:schemeClr val="tx1">
                            <a:lumMod val="50000"/>
                            <a:lumOff val="50000"/>
                          </a:schemeClr>
                        </a:solidFill>
                        <a:latin typeface="微软雅黑" pitchFamily="34" charset="-122"/>
                        <a:ea typeface="微软雅黑" pitchFamily="34" charset="-122"/>
                        <a:cs typeface="+mn-cs"/>
                      </a:endParaRPr>
                    </a:p>
                    <a:p>
                      <a:pPr marL="0" algn="ctr" defTabSz="2119122" rtl="0" eaLnBrk="1" latinLnBrk="0" hangingPunct="1">
                        <a:lnSpc>
                          <a:spcPct val="130000"/>
                        </a:lnSpc>
                        <a:spcAft>
                          <a:spcPts val="0"/>
                        </a:spcAft>
                      </a:pPr>
                      <a:endParaRPr lang="en-US" altLang="zh-CN" sz="3600" kern="1200" dirty="0" smtClean="0">
                        <a:solidFill>
                          <a:schemeClr val="tx1">
                            <a:lumMod val="50000"/>
                            <a:lumOff val="50000"/>
                          </a:schemeClr>
                        </a:solidFill>
                        <a:latin typeface="微软雅黑" pitchFamily="34" charset="-122"/>
                        <a:ea typeface="微软雅黑" pitchFamily="34" charset="-122"/>
                        <a:cs typeface="+mn-cs"/>
                      </a:endParaRPr>
                    </a:p>
                    <a:p>
                      <a:pPr marL="0" algn="ctr" defTabSz="2119122" rtl="0" eaLnBrk="1" latinLnBrk="0" hangingPunct="1">
                        <a:lnSpc>
                          <a:spcPct val="130000"/>
                        </a:lnSpc>
                        <a:spcAft>
                          <a:spcPts val="0"/>
                        </a:spcAft>
                      </a:pPr>
                      <a:r>
                        <a:rPr lang="zh-CN" sz="3600" kern="1200" dirty="0" smtClean="0">
                          <a:solidFill>
                            <a:schemeClr val="tx1">
                              <a:lumMod val="50000"/>
                              <a:lumOff val="50000"/>
                            </a:schemeClr>
                          </a:solidFill>
                          <a:latin typeface="微软雅黑" pitchFamily="34" charset="-122"/>
                          <a:ea typeface="微软雅黑" pitchFamily="34" charset="-122"/>
                          <a:cs typeface="+mn-cs"/>
                        </a:rPr>
                        <a:t>教</a:t>
                      </a:r>
                      <a:r>
                        <a:rPr lang="zh-CN" sz="3600" kern="1200" dirty="0">
                          <a:solidFill>
                            <a:schemeClr val="tx1">
                              <a:lumMod val="50000"/>
                              <a:lumOff val="50000"/>
                            </a:schemeClr>
                          </a:solidFill>
                          <a:latin typeface="微软雅黑" pitchFamily="34" charset="-122"/>
                          <a:ea typeface="微软雅黑" pitchFamily="34" charset="-122"/>
                          <a:cs typeface="+mn-cs"/>
                        </a:rPr>
                        <a:t>你</a:t>
                      </a:r>
                    </a:p>
                    <a:p>
                      <a:pPr marL="0" algn="ctr" defTabSz="2119122" rtl="0" eaLnBrk="1" latinLnBrk="0" hangingPunct="1">
                        <a:lnSpc>
                          <a:spcPct val="130000"/>
                        </a:lnSpc>
                        <a:spcAft>
                          <a:spcPts val="0"/>
                        </a:spcAft>
                      </a:pPr>
                      <a:r>
                        <a:rPr lang="zh-CN" sz="3600" kern="1200" dirty="0">
                          <a:solidFill>
                            <a:schemeClr val="tx1">
                              <a:lumMod val="50000"/>
                              <a:lumOff val="50000"/>
                            </a:schemeClr>
                          </a:solidFill>
                          <a:latin typeface="微软雅黑" pitchFamily="34" charset="-122"/>
                          <a:ea typeface="微软雅黑" pitchFamily="34" charset="-122"/>
                          <a:cs typeface="+mn-cs"/>
                        </a:rPr>
                        <a:t>答题</a:t>
                      </a:r>
                    </a:p>
                  </a:txBody>
                  <a:tcPr marL="26127" marR="26127" marT="0" marB="0"/>
                </a:tc>
                <a:tc gridSpan="2">
                  <a:txBody>
                    <a:bodyPr/>
                    <a:lstStyle/>
                    <a:p>
                      <a:pPr algn="ctr">
                        <a:lnSpc>
                          <a:spcPct val="130000"/>
                        </a:lnSpc>
                        <a:spcAft>
                          <a:spcPts val="0"/>
                        </a:spcAft>
                      </a:pPr>
                      <a:r>
                        <a:rPr lang="zh-CN" sz="3600" kern="1200" dirty="0">
                          <a:solidFill>
                            <a:schemeClr val="tx1">
                              <a:lumMod val="50000"/>
                              <a:lumOff val="50000"/>
                            </a:schemeClr>
                          </a:solidFill>
                          <a:latin typeface="微软雅黑" pitchFamily="34" charset="-122"/>
                          <a:ea typeface="微软雅黑" pitchFamily="34" charset="-122"/>
                          <a:cs typeface="+mn-cs"/>
                        </a:rPr>
                        <a:t>现场答案</a:t>
                      </a:r>
                    </a:p>
                  </a:txBody>
                  <a:tcPr marL="26127" marR="26127" marT="0" marB="0" anchor="ctr"/>
                </a:tc>
                <a:tc hMerge="1">
                  <a:txBody>
                    <a:bodyPr/>
                    <a:lstStyle/>
                    <a:p>
                      <a:endParaRPr lang="zh-CN" altLang="en-US"/>
                    </a:p>
                  </a:txBody>
                  <a:tcPr/>
                </a:tc>
                <a:tc gridSpan="3">
                  <a:txBody>
                    <a:bodyPr/>
                    <a:lstStyle/>
                    <a:p>
                      <a:pPr algn="l">
                        <a:lnSpc>
                          <a:spcPct val="130000"/>
                        </a:lnSpc>
                        <a:spcAft>
                          <a:spcPts val="0"/>
                        </a:spcAft>
                      </a:pPr>
                      <a:r>
                        <a:rPr lang="zh-CN" sz="3600" kern="1200" dirty="0">
                          <a:solidFill>
                            <a:schemeClr val="tx1">
                              <a:lumMod val="50000"/>
                              <a:lumOff val="50000"/>
                            </a:schemeClr>
                          </a:solidFill>
                          <a:latin typeface="微软雅黑" pitchFamily="34" charset="-122"/>
                          <a:ea typeface="微软雅黑" pitchFamily="34" charset="-122"/>
                          <a:cs typeface="+mn-cs"/>
                        </a:rPr>
                        <a:t>　末尾两句表现了词中人无法排遣的愁情。当主人公在百无聊赖中卷起珠帘时，恰恰看到燕子成双成对地飞来飞去，这更加勾起了女主人公的满怀愁绪。这种愁绪实在难以排遣，满心想加以掩饰，无奈却在紧蹙的双眉中显露出来</a:t>
                      </a:r>
                    </a:p>
                  </a:txBody>
                  <a:tcPr marL="26127" marR="26127" marT="0" marB="0" anchor="ctr"/>
                </a:tc>
                <a:tc hMerge="1">
                  <a:txBody>
                    <a:bodyPr/>
                    <a:lstStyle/>
                    <a:p>
                      <a:endParaRPr lang="zh-CN" altLang="en-US"/>
                    </a:p>
                  </a:txBody>
                  <a:tcPr/>
                </a:tc>
                <a:tc hMerge="1">
                  <a:txBody>
                    <a:bodyPr/>
                    <a:lstStyle/>
                    <a:p>
                      <a:endParaRPr lang="zh-CN" altLang="en-US"/>
                    </a:p>
                  </a:txBody>
                  <a:tcPr/>
                </a:tc>
              </a:tr>
              <a:tr h="371580">
                <a:tc vMerge="1">
                  <a:txBody>
                    <a:bodyPr/>
                    <a:lstStyle/>
                    <a:p>
                      <a:endParaRPr lang="zh-CN" altLang="en-US"/>
                    </a:p>
                  </a:txBody>
                  <a:tcPr/>
                </a:tc>
                <a:tc>
                  <a:txBody>
                    <a:bodyPr/>
                    <a:lstStyle/>
                    <a:p>
                      <a:pPr marL="0" algn="ctr" defTabSz="2119122" rtl="0" eaLnBrk="1" latinLnBrk="0" hangingPunct="1">
                        <a:lnSpc>
                          <a:spcPct val="130000"/>
                        </a:lnSpc>
                        <a:spcAft>
                          <a:spcPts val="0"/>
                        </a:spcAft>
                      </a:pPr>
                      <a:r>
                        <a:rPr lang="zh-CN" sz="3600" kern="1200" dirty="0">
                          <a:solidFill>
                            <a:schemeClr val="tx1">
                              <a:lumMod val="50000"/>
                              <a:lumOff val="50000"/>
                            </a:schemeClr>
                          </a:solidFill>
                          <a:latin typeface="微软雅黑" pitchFamily="34" charset="-122"/>
                          <a:ea typeface="微软雅黑" pitchFamily="34" charset="-122"/>
                          <a:cs typeface="+mn-cs"/>
                        </a:rPr>
                        <a:t>我来</a:t>
                      </a:r>
                    </a:p>
                    <a:p>
                      <a:pPr marL="0" algn="ctr" defTabSz="2119122" rtl="0" eaLnBrk="1" latinLnBrk="0" hangingPunct="1">
                        <a:lnSpc>
                          <a:spcPct val="130000"/>
                        </a:lnSpc>
                        <a:spcAft>
                          <a:spcPts val="0"/>
                        </a:spcAft>
                      </a:pPr>
                      <a:r>
                        <a:rPr lang="zh-CN" sz="3600" kern="1200" dirty="0">
                          <a:solidFill>
                            <a:schemeClr val="tx1">
                              <a:lumMod val="50000"/>
                              <a:lumOff val="50000"/>
                            </a:schemeClr>
                          </a:solidFill>
                          <a:latin typeface="微软雅黑" pitchFamily="34" charset="-122"/>
                          <a:ea typeface="微软雅黑" pitchFamily="34" charset="-122"/>
                          <a:cs typeface="+mn-cs"/>
                        </a:rPr>
                        <a:t>评分</a:t>
                      </a:r>
                    </a:p>
                  </a:txBody>
                  <a:tcPr marL="26127" marR="26127" marT="0" marB="0" anchor="ctr"/>
                </a:tc>
                <a:tc>
                  <a:txBody>
                    <a:bodyPr/>
                    <a:lstStyle/>
                    <a:p>
                      <a:pPr marL="0" algn="ctr" defTabSz="2119122" rtl="0" eaLnBrk="1" latinLnBrk="0" hangingPunct="1">
                        <a:lnSpc>
                          <a:spcPct val="130000"/>
                        </a:lnSpc>
                        <a:spcAft>
                          <a:spcPts val="0"/>
                        </a:spcAft>
                      </a:pPr>
                      <a:endParaRPr lang="zh-CN" sz="3600" kern="1200" dirty="0">
                        <a:solidFill>
                          <a:schemeClr val="tx1">
                            <a:lumMod val="50000"/>
                            <a:lumOff val="50000"/>
                          </a:schemeClr>
                        </a:solidFill>
                        <a:latin typeface="微软雅黑" pitchFamily="34" charset="-122"/>
                        <a:ea typeface="微软雅黑" pitchFamily="34" charset="-122"/>
                        <a:cs typeface="+mn-cs"/>
                      </a:endParaRPr>
                    </a:p>
                  </a:txBody>
                  <a:tcPr marL="26127" marR="26127" marT="0" marB="0" anchor="ctr"/>
                </a:tc>
                <a:tc>
                  <a:txBody>
                    <a:bodyPr/>
                    <a:lstStyle/>
                    <a:p>
                      <a:pPr marL="0" algn="l" defTabSz="2119122" rtl="0" eaLnBrk="1" latinLnBrk="0" hangingPunct="1">
                        <a:lnSpc>
                          <a:spcPct val="130000"/>
                        </a:lnSpc>
                        <a:spcAft>
                          <a:spcPts val="0"/>
                        </a:spcAft>
                      </a:pPr>
                      <a:r>
                        <a:rPr lang="en-US" sz="3600" kern="1200" dirty="0">
                          <a:solidFill>
                            <a:schemeClr val="tx1">
                              <a:lumMod val="50000"/>
                              <a:lumOff val="50000"/>
                            </a:schemeClr>
                          </a:solidFill>
                          <a:latin typeface="微软雅黑" pitchFamily="34" charset="-122"/>
                          <a:ea typeface="微软雅黑" pitchFamily="34" charset="-122"/>
                          <a:cs typeface="+mn-cs"/>
                        </a:rPr>
                        <a:t> </a:t>
                      </a:r>
                      <a:r>
                        <a:rPr lang="zh-CN" sz="3600" kern="1200" dirty="0" smtClean="0">
                          <a:solidFill>
                            <a:schemeClr val="tx1">
                              <a:lumMod val="50000"/>
                              <a:lumOff val="50000"/>
                            </a:schemeClr>
                          </a:solidFill>
                          <a:latin typeface="微软雅黑" pitchFamily="34" charset="-122"/>
                          <a:ea typeface="微软雅黑" pitchFamily="34" charset="-122"/>
                          <a:cs typeface="+mn-cs"/>
                        </a:rPr>
                        <a:t>得分</a:t>
                      </a:r>
                      <a:r>
                        <a:rPr lang="zh-CN" sz="3600" kern="1200" dirty="0">
                          <a:solidFill>
                            <a:schemeClr val="tx1">
                              <a:lumMod val="50000"/>
                              <a:lumOff val="50000"/>
                            </a:schemeClr>
                          </a:solidFill>
                          <a:latin typeface="微软雅黑" pitchFamily="34" charset="-122"/>
                          <a:ea typeface="微软雅黑" pitchFamily="34" charset="-122"/>
                          <a:cs typeface="+mn-cs"/>
                        </a:rPr>
                        <a:t>理由</a:t>
                      </a:r>
                    </a:p>
                  </a:txBody>
                  <a:tcPr marL="26127" marR="26127" marT="0" marB="0" anchor="ctr"/>
                </a:tc>
                <a:tc gridSpan="2">
                  <a:txBody>
                    <a:bodyPr/>
                    <a:lstStyle/>
                    <a:p>
                      <a:pPr marL="0" algn="l" defTabSz="2119122" rtl="0" eaLnBrk="1" latinLnBrk="0" hangingPunct="1">
                        <a:lnSpc>
                          <a:spcPct val="130000"/>
                        </a:lnSpc>
                        <a:spcAft>
                          <a:spcPts val="0"/>
                        </a:spcAft>
                      </a:pPr>
                      <a:endParaRPr lang="zh-CN" sz="3600" kern="1200" dirty="0">
                        <a:solidFill>
                          <a:schemeClr val="tx1">
                            <a:lumMod val="50000"/>
                            <a:lumOff val="50000"/>
                          </a:schemeClr>
                        </a:solidFill>
                        <a:latin typeface="微软雅黑" pitchFamily="34" charset="-122"/>
                        <a:ea typeface="微软雅黑" pitchFamily="34" charset="-122"/>
                        <a:cs typeface="+mn-cs"/>
                      </a:endParaRPr>
                    </a:p>
                  </a:txBody>
                  <a:tcPr marL="26127" marR="26127" marT="0" marB="0" anchor="ctr"/>
                </a:tc>
                <a:tc hMerge="1">
                  <a:txBody>
                    <a:bodyPr/>
                    <a:lstStyle/>
                    <a:p>
                      <a:pPr marL="0" algn="l" defTabSz="2119122" rtl="0" eaLnBrk="1" latinLnBrk="0" hangingPunct="1">
                        <a:lnSpc>
                          <a:spcPct val="130000"/>
                        </a:lnSpc>
                        <a:spcAft>
                          <a:spcPts val="0"/>
                        </a:spcAft>
                      </a:pPr>
                      <a:endParaRPr lang="zh-CN" sz="3600" kern="1200" dirty="0">
                        <a:solidFill>
                          <a:schemeClr val="tx1">
                            <a:lumMod val="50000"/>
                            <a:lumOff val="50000"/>
                          </a:schemeClr>
                        </a:solidFill>
                        <a:latin typeface="微软雅黑" pitchFamily="34" charset="-122"/>
                        <a:ea typeface="微软雅黑" pitchFamily="34" charset="-122"/>
                        <a:cs typeface="+mn-cs"/>
                      </a:endParaRPr>
                    </a:p>
                  </a:txBody>
                  <a:tcPr marL="26127" marR="26127" marT="0" marB="0" anchor="ctr"/>
                </a:tc>
              </a:tr>
              <a:tr h="92895">
                <a:tc vMerge="1">
                  <a:txBody>
                    <a:bodyPr/>
                    <a:lstStyle/>
                    <a:p>
                      <a:endParaRPr lang="zh-CN" altLang="en-US"/>
                    </a:p>
                  </a:txBody>
                  <a:tcPr/>
                </a:tc>
                <a:tc gridSpan="2">
                  <a:txBody>
                    <a:bodyPr/>
                    <a:lstStyle/>
                    <a:p>
                      <a:pPr marL="0" algn="ctr" defTabSz="2119122" rtl="0" eaLnBrk="1" latinLnBrk="0" hangingPunct="1">
                        <a:lnSpc>
                          <a:spcPct val="130000"/>
                        </a:lnSpc>
                        <a:spcAft>
                          <a:spcPts val="0"/>
                        </a:spcAft>
                      </a:pPr>
                      <a:r>
                        <a:rPr lang="zh-CN" sz="3600" kern="1200">
                          <a:solidFill>
                            <a:schemeClr val="tx1">
                              <a:lumMod val="50000"/>
                              <a:lumOff val="50000"/>
                            </a:schemeClr>
                          </a:solidFill>
                          <a:latin typeface="微软雅黑" pitchFamily="34" charset="-122"/>
                          <a:ea typeface="微软雅黑" pitchFamily="34" charset="-122"/>
                          <a:cs typeface="+mn-cs"/>
                        </a:rPr>
                        <a:t>我来答题</a:t>
                      </a:r>
                    </a:p>
                  </a:txBody>
                  <a:tcPr marL="26127" marR="26127" marT="0" marB="0" anchor="ctr"/>
                </a:tc>
                <a:tc hMerge="1">
                  <a:txBody>
                    <a:bodyPr/>
                    <a:lstStyle/>
                    <a:p>
                      <a:endParaRPr lang="zh-CN" altLang="en-US"/>
                    </a:p>
                  </a:txBody>
                  <a:tcPr/>
                </a:tc>
                <a:tc gridSpan="2">
                  <a:txBody>
                    <a:bodyPr/>
                    <a:lstStyle/>
                    <a:p>
                      <a:pPr marL="0" algn="l" defTabSz="2119122" rtl="0" eaLnBrk="1" latinLnBrk="0" hangingPunct="1">
                        <a:lnSpc>
                          <a:spcPct val="130000"/>
                        </a:lnSpc>
                        <a:spcAft>
                          <a:spcPts val="0"/>
                        </a:spcAft>
                      </a:pPr>
                      <a:r>
                        <a:rPr lang="en-US" sz="3600" kern="1200" dirty="0">
                          <a:solidFill>
                            <a:schemeClr val="tx1">
                              <a:lumMod val="50000"/>
                              <a:lumOff val="50000"/>
                            </a:schemeClr>
                          </a:solidFill>
                          <a:latin typeface="微软雅黑" pitchFamily="34" charset="-122"/>
                          <a:ea typeface="微软雅黑" pitchFamily="34" charset="-122"/>
                          <a:cs typeface="+mn-cs"/>
                        </a:rPr>
                        <a:t> </a:t>
                      </a:r>
                      <a:endParaRPr lang="zh-CN" sz="3600" kern="1200" dirty="0">
                        <a:solidFill>
                          <a:schemeClr val="tx1">
                            <a:lumMod val="50000"/>
                            <a:lumOff val="50000"/>
                          </a:schemeClr>
                        </a:solidFill>
                        <a:latin typeface="微软雅黑" pitchFamily="34" charset="-122"/>
                        <a:ea typeface="微软雅黑" pitchFamily="34" charset="-122"/>
                        <a:cs typeface="+mn-cs"/>
                      </a:endParaRPr>
                    </a:p>
                  </a:txBody>
                  <a:tcPr marL="26127" marR="26127" marT="0" marB="0" anchor="ctr"/>
                </a:tc>
                <a:tc hMerge="1">
                  <a:txBody>
                    <a:bodyPr/>
                    <a:lstStyle/>
                    <a:p>
                      <a:endParaRPr lang="zh-CN" altLang="en-US"/>
                    </a:p>
                  </a:txBody>
                  <a:tcPr/>
                </a:tc>
                <a:tc>
                  <a:txBody>
                    <a:bodyPr/>
                    <a:lstStyle/>
                    <a:p>
                      <a:pPr marL="0" algn="l" defTabSz="2119122" rtl="0" eaLnBrk="1" latinLnBrk="0" hangingPunct="1">
                        <a:lnSpc>
                          <a:spcPct val="130000"/>
                        </a:lnSpc>
                        <a:spcAft>
                          <a:spcPts val="0"/>
                        </a:spcAft>
                      </a:pPr>
                      <a:r>
                        <a:rPr lang="en-US" sz="3600" kern="1200">
                          <a:solidFill>
                            <a:schemeClr val="tx1">
                              <a:lumMod val="50000"/>
                              <a:lumOff val="50000"/>
                            </a:schemeClr>
                          </a:solidFill>
                          <a:latin typeface="微软雅黑" pitchFamily="34" charset="-122"/>
                          <a:ea typeface="微软雅黑" pitchFamily="34" charset="-122"/>
                          <a:cs typeface="+mn-cs"/>
                        </a:rPr>
                        <a:t> </a:t>
                      </a:r>
                      <a:endParaRPr lang="zh-CN" sz="3600" kern="1200">
                        <a:solidFill>
                          <a:schemeClr val="tx1">
                            <a:lumMod val="50000"/>
                            <a:lumOff val="50000"/>
                          </a:schemeClr>
                        </a:solidFill>
                        <a:latin typeface="微软雅黑" pitchFamily="34" charset="-122"/>
                        <a:ea typeface="微软雅黑" pitchFamily="34" charset="-122"/>
                        <a:cs typeface="+mn-cs"/>
                      </a:endParaRPr>
                    </a:p>
                  </a:txBody>
                  <a:tcPr marL="26127" marR="26127" marT="0" marB="0" anchor="ctr"/>
                </a:tc>
              </a:tr>
              <a:tr h="185790">
                <a:tc vMerge="1">
                  <a:txBody>
                    <a:bodyPr/>
                    <a:lstStyle/>
                    <a:p>
                      <a:endParaRPr lang="zh-CN" altLang="en-US"/>
                    </a:p>
                  </a:txBody>
                  <a:tcPr/>
                </a:tc>
                <a:tc gridSpan="2">
                  <a:txBody>
                    <a:bodyPr/>
                    <a:lstStyle/>
                    <a:p>
                      <a:pPr marL="0" algn="ctr" defTabSz="2119122" rtl="0" eaLnBrk="1" latinLnBrk="0" hangingPunct="1">
                        <a:lnSpc>
                          <a:spcPct val="130000"/>
                        </a:lnSpc>
                        <a:spcAft>
                          <a:spcPts val="0"/>
                        </a:spcAft>
                      </a:pPr>
                      <a:r>
                        <a:rPr lang="zh-CN" sz="3600" kern="1200">
                          <a:solidFill>
                            <a:schemeClr val="tx1">
                              <a:lumMod val="50000"/>
                              <a:lumOff val="50000"/>
                            </a:schemeClr>
                          </a:solidFill>
                          <a:latin typeface="微软雅黑" pitchFamily="34" charset="-122"/>
                          <a:ea typeface="微软雅黑" pitchFamily="34" charset="-122"/>
                          <a:cs typeface="+mn-cs"/>
                        </a:rPr>
                        <a:t>读懂诗歌，</a:t>
                      </a:r>
                    </a:p>
                    <a:p>
                      <a:pPr marL="0" algn="ctr" defTabSz="2119122" rtl="0" eaLnBrk="1" latinLnBrk="0" hangingPunct="1">
                        <a:lnSpc>
                          <a:spcPct val="130000"/>
                        </a:lnSpc>
                        <a:spcAft>
                          <a:spcPts val="0"/>
                        </a:spcAft>
                      </a:pPr>
                      <a:r>
                        <a:rPr lang="zh-CN" sz="3600" kern="1200">
                          <a:solidFill>
                            <a:schemeClr val="tx1">
                              <a:lumMod val="50000"/>
                              <a:lumOff val="50000"/>
                            </a:schemeClr>
                          </a:solidFill>
                          <a:latin typeface="微软雅黑" pitchFamily="34" charset="-122"/>
                          <a:ea typeface="微软雅黑" pitchFamily="34" charset="-122"/>
                          <a:cs typeface="+mn-cs"/>
                        </a:rPr>
                        <a:t>我来翻译</a:t>
                      </a:r>
                    </a:p>
                  </a:txBody>
                  <a:tcPr marL="26127" marR="26127" marT="0" marB="0" anchor="ctr"/>
                </a:tc>
                <a:tc hMerge="1">
                  <a:txBody>
                    <a:bodyPr/>
                    <a:lstStyle/>
                    <a:p>
                      <a:endParaRPr lang="zh-CN" altLang="en-US"/>
                    </a:p>
                  </a:txBody>
                  <a:tcPr/>
                </a:tc>
                <a:tc gridSpan="2">
                  <a:txBody>
                    <a:bodyPr/>
                    <a:lstStyle/>
                    <a:p>
                      <a:pPr marL="0" algn="l" defTabSz="2119122" rtl="0" eaLnBrk="1" latinLnBrk="0" hangingPunct="1">
                        <a:lnSpc>
                          <a:spcPct val="130000"/>
                        </a:lnSpc>
                        <a:spcAft>
                          <a:spcPts val="0"/>
                        </a:spcAft>
                      </a:pPr>
                      <a:r>
                        <a:rPr lang="en-US" sz="3600" kern="1200" dirty="0">
                          <a:solidFill>
                            <a:schemeClr val="tx1">
                              <a:lumMod val="50000"/>
                              <a:lumOff val="50000"/>
                            </a:schemeClr>
                          </a:solidFill>
                          <a:latin typeface="微软雅黑" pitchFamily="34" charset="-122"/>
                          <a:ea typeface="微软雅黑" pitchFamily="34" charset="-122"/>
                          <a:cs typeface="+mn-cs"/>
                        </a:rPr>
                        <a:t> </a:t>
                      </a:r>
                      <a:endParaRPr lang="zh-CN" sz="3600" kern="1200" dirty="0">
                        <a:solidFill>
                          <a:schemeClr val="tx1">
                            <a:lumMod val="50000"/>
                            <a:lumOff val="50000"/>
                          </a:schemeClr>
                        </a:solidFill>
                        <a:latin typeface="微软雅黑" pitchFamily="34" charset="-122"/>
                        <a:ea typeface="微软雅黑" pitchFamily="34" charset="-122"/>
                        <a:cs typeface="+mn-cs"/>
                      </a:endParaRPr>
                    </a:p>
                  </a:txBody>
                  <a:tcPr marL="26127" marR="26127" marT="0" marB="0" anchor="ctr"/>
                </a:tc>
                <a:tc hMerge="1">
                  <a:txBody>
                    <a:bodyPr/>
                    <a:lstStyle/>
                    <a:p>
                      <a:endParaRPr lang="zh-CN" altLang="en-US"/>
                    </a:p>
                  </a:txBody>
                  <a:tcPr/>
                </a:tc>
                <a:tc>
                  <a:txBody>
                    <a:bodyPr/>
                    <a:lstStyle/>
                    <a:p>
                      <a:pPr marL="0" algn="l" defTabSz="2119122" rtl="0" eaLnBrk="1" latinLnBrk="0" hangingPunct="1">
                        <a:lnSpc>
                          <a:spcPct val="130000"/>
                        </a:lnSpc>
                        <a:spcAft>
                          <a:spcPts val="0"/>
                        </a:spcAft>
                      </a:pPr>
                      <a:r>
                        <a:rPr lang="en-US" sz="3600" kern="1200" dirty="0">
                          <a:solidFill>
                            <a:schemeClr val="tx1">
                              <a:lumMod val="50000"/>
                              <a:lumOff val="50000"/>
                            </a:schemeClr>
                          </a:solidFill>
                          <a:latin typeface="微软雅黑" pitchFamily="34" charset="-122"/>
                          <a:ea typeface="微软雅黑" pitchFamily="34" charset="-122"/>
                          <a:cs typeface="+mn-cs"/>
                        </a:rPr>
                        <a:t> </a:t>
                      </a:r>
                      <a:endParaRPr lang="zh-CN" sz="3600" kern="1200" dirty="0">
                        <a:solidFill>
                          <a:schemeClr val="tx1">
                            <a:lumMod val="50000"/>
                            <a:lumOff val="50000"/>
                          </a:schemeClr>
                        </a:solidFill>
                        <a:latin typeface="微软雅黑" pitchFamily="34" charset="-122"/>
                        <a:ea typeface="微软雅黑" pitchFamily="34" charset="-122"/>
                        <a:cs typeface="+mn-cs"/>
                      </a:endParaRPr>
                    </a:p>
                  </a:txBody>
                  <a:tcPr marL="26127" marR="26127" marT="0" marB="0" anchor="ctr"/>
                </a:tc>
              </a:tr>
            </a:tbl>
          </a:graphicData>
        </a:graphic>
      </p:graphicFrame>
    </p:spTree>
    <p:extLst>
      <p:ext uri="{BB962C8B-B14F-4D97-AF65-F5344CB8AC3E}">
        <p14:creationId xmlns:p14="http://schemas.microsoft.com/office/powerpoint/2010/main" xmlns="" val="258471381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91555" y="2976333"/>
            <a:ext cx="19835720" cy="837691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91555" y="2973151"/>
            <a:ext cx="19800000" cy="6574107"/>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我来评分：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得分理由：第一问问的是情感，不要求分析。第二问问的是“是如何表现”情感的，要求简要分析。答案只答出了第一问，并且详细地分析了。这样答题很明显是没有审清题干的要求</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我来答题：末尾两句表现了词中人思绪纷乱、无法排遣的愁情。是通过人物自身的动作来表现的。回身整理残乱的棋局并想续下，借以转移愁情，可又因心事重重，以致犹豫不决，落子迟缓</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读懂诗歌，我来翻译：春风吹拂，细雨飘洒，围绕着残败的花枝，凋花落下就被打湿沾在地面无法飞起。小小的池塘里寒水清澈，将要生起涟漪，雨过初晴，临近傍晚，太阳未落却已然偏西。半卷珠帘，燕子成双成对地回归。要掩抑内心的愁绪，无奈却透露在两眉间。转身整顿案几上的残棋预备落子，思忖如何应对棋局，沉吟中却不禁迟疑</a:t>
            </a:r>
          </a:p>
        </p:txBody>
      </p:sp>
      <p:grpSp>
        <p:nvGrpSpPr>
          <p:cNvPr id="11" name="组合 56"/>
          <p:cNvGrpSpPr/>
          <p:nvPr/>
        </p:nvGrpSpPr>
        <p:grpSpPr>
          <a:xfrm>
            <a:off x="1594572" y="1692598"/>
            <a:ext cx="20228628" cy="895733"/>
            <a:chOff x="1594572" y="1803366"/>
            <a:chExt cx="20228628" cy="895733"/>
          </a:xfrm>
        </p:grpSpPr>
        <p:grpSp>
          <p:nvGrpSpPr>
            <p:cNvPr id="12" name="组合 57"/>
            <p:cNvGrpSpPr/>
            <p:nvPr/>
          </p:nvGrpSpPr>
          <p:grpSpPr>
            <a:xfrm>
              <a:off x="1594572" y="1803366"/>
              <a:ext cx="5500726" cy="892552"/>
              <a:chOff x="7309612" y="2089118"/>
              <a:chExt cx="5500726" cy="892552"/>
            </a:xfrm>
          </p:grpSpPr>
          <p:sp>
            <p:nvSpPr>
              <p:cNvPr id="14"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15" name="椭圆 14"/>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3" name="直接连接符 12"/>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248459633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8"/>
          <p:cNvGrpSpPr/>
          <p:nvPr/>
        </p:nvGrpSpPr>
        <p:grpSpPr>
          <a:xfrm>
            <a:off x="2059953" y="2952868"/>
            <a:ext cx="2677891" cy="707886"/>
            <a:chOff x="2074961" y="4276948"/>
            <a:chExt cx="2677891" cy="707886"/>
          </a:xfrm>
        </p:grpSpPr>
        <p:pic>
          <p:nvPicPr>
            <p:cNvPr id="40" name="Picture 2"/>
            <p:cNvPicPr>
              <a:picLocks noChangeAspect="1" noChangeArrowheads="1"/>
            </p:cNvPicPr>
            <p:nvPr/>
          </p:nvPicPr>
          <p:blipFill>
            <a:blip r:embed="rId2"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47" name="矩形 46"/>
            <p:cNvSpPr/>
            <p:nvPr/>
          </p:nvSpPr>
          <p:spPr>
            <a:xfrm>
              <a:off x="2264972" y="4276948"/>
              <a:ext cx="2339102" cy="707886"/>
            </a:xfrm>
            <a:prstGeom prst="rect">
              <a:avLst/>
            </a:prstGeom>
          </p:spPr>
          <p:txBody>
            <a:bodyPr wrap="none">
              <a:spAutoFit/>
            </a:bodyPr>
            <a:lstStyle/>
            <a:p>
              <a:r>
                <a:rPr lang="zh-CN" altLang="en-US" sz="4000" spc="200" dirty="0">
                  <a:solidFill>
                    <a:schemeClr val="bg1"/>
                  </a:solidFill>
                  <a:latin typeface="微软雅黑" pitchFamily="34" charset="-122"/>
                  <a:ea typeface="微软雅黑" pitchFamily="34" charset="-122"/>
                </a:rPr>
                <a:t>考点精讲</a:t>
              </a:r>
            </a:p>
          </p:txBody>
        </p:sp>
      </p:grpSp>
      <p:sp>
        <p:nvSpPr>
          <p:cNvPr id="69" name="TextBox 68"/>
          <p:cNvSpPr txBox="1"/>
          <p:nvPr/>
        </p:nvSpPr>
        <p:spPr>
          <a:xfrm>
            <a:off x="2059952" y="3803630"/>
            <a:ext cx="19894449" cy="6494085"/>
          </a:xfrm>
          <a:prstGeom prst="rect">
            <a:avLst/>
          </a:prstGeom>
          <a:noFill/>
        </p:spPr>
        <p:txBody>
          <a:bodyPr wrap="square" rtlCol="0">
            <a:spAutoFit/>
          </a:bodyPr>
          <a:lstStyle/>
          <a:p>
            <a:pPr algn="just">
              <a:lnSpc>
                <a:spcPct val="130000"/>
              </a:lnSpc>
              <a:spcAft>
                <a:spcPts val="0"/>
              </a:spcAft>
            </a:pPr>
            <a:r>
              <a:rPr lang="zh-CN" altLang="en-US" sz="4000" b="1" kern="100" dirty="0">
                <a:solidFill>
                  <a:srgbClr val="EF8340"/>
                </a:solidFill>
                <a:latin typeface="微软雅黑" pitchFamily="34" charset="-122"/>
                <a:ea typeface="微软雅黑" pitchFamily="34" charset="-122"/>
                <a:cs typeface="Courier New" panose="02070309020205020404" pitchFamily="49" charset="0"/>
              </a:rPr>
              <a:t>类型一　概括</a:t>
            </a:r>
            <a:r>
              <a:rPr lang="zh-CN" altLang="en-US" sz="4000" b="1" kern="100" dirty="0" smtClean="0">
                <a:solidFill>
                  <a:srgbClr val="EF8340"/>
                </a:solidFill>
                <a:latin typeface="微软雅黑" pitchFamily="34" charset="-122"/>
                <a:ea typeface="微软雅黑" pitchFamily="34" charset="-122"/>
                <a:cs typeface="Courier New" panose="02070309020205020404" pitchFamily="49" charset="0"/>
              </a:rPr>
              <a:t>思想内容</a:t>
            </a:r>
            <a:endParaRPr lang="en-US" altLang="zh-CN" sz="4000" b="1" kern="100" dirty="0" smtClean="0">
              <a:solidFill>
                <a:srgbClr val="EF8340"/>
              </a:solidFill>
              <a:latin typeface="微软雅黑" pitchFamily="34" charset="-122"/>
              <a:ea typeface="微软雅黑" pitchFamily="34" charset="-122"/>
              <a:cs typeface="Courier New" panose="02070309020205020404" pitchFamily="49" charset="0"/>
            </a:endParaRPr>
          </a:p>
          <a:p>
            <a:pPr algn="ctr">
              <a:lnSpc>
                <a:spcPct val="130000"/>
              </a:lnSpc>
              <a:spcAft>
                <a:spcPts val="0"/>
              </a:spcAft>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知识储备</a:t>
            </a:r>
            <a:r>
              <a:rPr lang="en-US" altLang="zh-CN" sz="4000" b="1"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一</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、思想感情分类</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古代诗歌中的情感表现的是人类的共同的情感，无外乎是“喜怒哀思愁”等方面，具体如下：</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喜系列</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对壮美山川的赞美与热爱、对历史人物的歌颂、对建功立业的渴望、对征战沙场的无畏、保家卫国的壮志、隐居生活的悠闲与宁静，等等</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36418080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69"/>
                                        </p:tgtEl>
                                        <p:attrNameLst>
                                          <p:attrName>style.visibility</p:attrName>
                                        </p:attrNameLst>
                                      </p:cBhvr>
                                      <p:to>
                                        <p:strVal val="visible"/>
                                      </p:to>
                                    </p:set>
                                    <p:animEffect transition="in" filter="barn(inVertical)">
                                      <p:cBhvr>
                                        <p:cTn id="1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2023200" y="2988742"/>
            <a:ext cx="19894449" cy="8816773"/>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怒系列</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对功名权贵的傲视与不屑、对朝廷昏庸的失望与批判、对统治者穷兵黩武的揭露、对官吏贪婪的厌恶、对战争的厌弃，等等。</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哀系列</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对历史人物遭遇的哀叹、对自身命运不幸的哀伤、对人民的疾苦的同情、对国家离乱的哀叹，等等。</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4.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思系列</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对故土、亲人的思念，对远方朋友的关心与劝慰，等等。</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5.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愁系列</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对自己怀才不遇、壮志难酬的伤感，对无限离愁的忧伤，对时光易逝、人生易老的伤感，对羁旅漂泊的忧愁，仕途失意的苦闷，等等。</a:t>
            </a:r>
          </a:p>
        </p:txBody>
      </p:sp>
    </p:spTree>
    <p:extLst>
      <p:ext uri="{BB962C8B-B14F-4D97-AF65-F5344CB8AC3E}">
        <p14:creationId xmlns:p14="http://schemas.microsoft.com/office/powerpoint/2010/main" xmlns="" val="177811581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2023200" y="2988742"/>
            <a:ext cx="19894449" cy="8816773"/>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rgbClr val="EF8340"/>
                </a:solidFill>
                <a:latin typeface="微软雅黑" pitchFamily="34" charset="-122"/>
                <a:ea typeface="微软雅黑" pitchFamily="34" charset="-122"/>
                <a:cs typeface="Courier New" panose="02070309020205020404" pitchFamily="49" charset="0"/>
              </a:rPr>
              <a:t>1.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[2014·</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北京卷</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阅读下面诗歌，完成题目。</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奉陪郑驸马韦曲</a:t>
            </a:r>
            <a:r>
              <a:rPr lang="zh-CN" altLang="en-US" sz="4000" kern="100" baseline="300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①</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杜　甫</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韦曲花无赖，家家恼煞人。</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绿樽须尽日，白发好禁</a:t>
            </a:r>
            <a:r>
              <a:rPr lang="zh-CN" altLang="en-US" sz="4000" kern="100" baseline="300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②</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春。</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石角钩衣破，藤梢刺眼新。</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何时占丛竹，头戴小乌巾。</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①</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韦曲：唐代长安游览胜地。杜甫作此诗时，求仕于长安而未果。②禁：消受。</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前人引</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南史</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注诗中“小乌巾”：“刘岩隐逸不仕，常著缁衣小乌巾。”结合这一注解，说说诗的最后两句表达了诗人怎样的思想感情。</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(4</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p:txBody>
      </p:sp>
    </p:spTree>
    <p:extLst>
      <p:ext uri="{BB962C8B-B14F-4D97-AF65-F5344CB8AC3E}">
        <p14:creationId xmlns:p14="http://schemas.microsoft.com/office/powerpoint/2010/main" xmlns="" val="212923462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91555" y="2841544"/>
            <a:ext cx="19835720" cy="851170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23200" y="2844726"/>
            <a:ext cx="19800000" cy="7294305"/>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要点一：借向往隐居生活，表达对韦曲春景的喜爱。</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或：因韦曲春色美景而生隐居山林之情</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要点二：隐含求仕未果的复杂心情。</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对作者情感的体察，当然这是建立在对诗歌内容理解的基础之上的。要求考生回答“最后两句表达了诗人怎样的思想感情”，如果只看诗歌本身，或许不容易回答，但命题人在题目中给出“小乌巾”的注解</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刘岩隐逸不仕，常著缁衣小乌巾”，因此我们可推断诗人因为韦曲春景之美而心生归隐之意。而诗歌后面的注释表明了作诗背景“求仕于长安而未果”，求仕不得，难免心灰意冷，于是说上几句归隐之语自然之极，这种情感很复杂，说是要归隐，未必真归隐，发发牢骚或自我安慰均有可能，不过对自然美景的不舍倒是真实可感。解答此题，要求考生综合利用文本试题中的各种信息，甚至是结合自己的生活体验，感悟诗人的情怀</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423940674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91555" y="2841544"/>
            <a:ext cx="19835720" cy="851170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91554" y="2844726"/>
            <a:ext cx="19731645" cy="3693319"/>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读懂诗歌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春天，韦曲的花盛开，在微风的吹拂下十分活泼可爱，让人流连忘返；家家户户的春花姹紫嫣红，实在惹人喜爱。这满杯的美酒应该终日痛饮，我满头白发正该在这美好的春日里好好地享受。石角钩破了我的衣服，似乎是想要我住下；藤梢绿得刺眼，让人眼前一亮。何时我才能居住在这片竹林，戴上隐士的黑头巾隐居于此？</a:t>
            </a: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363570670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2023200" y="2988742"/>
            <a:ext cx="19894449" cy="3293209"/>
          </a:xfrm>
          <a:prstGeom prst="rect">
            <a:avLst/>
          </a:prstGeom>
          <a:noFill/>
        </p:spPr>
        <p:txBody>
          <a:bodyPr wrap="square" rtlCol="0">
            <a:spAutoFit/>
          </a:bodyPr>
          <a:lstStyle/>
          <a:p>
            <a:pPr algn="just">
              <a:lnSpc>
                <a:spcPct val="130000"/>
              </a:lnSpc>
              <a:spcAft>
                <a:spcPts val="0"/>
              </a:spcAft>
            </a:pPr>
            <a:r>
              <a:rPr lang="zh-CN" altLang="en-US" sz="4000" b="1"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二</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、古诗题材分类</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题材不同，表达的思想感情就不同，而且在表现手法、抒情方式上，也会有所不同。因此，要很好地鉴赏古诗词，就必须对题材分类有清楚的了解，常见的题材如下：</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一</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咏史诗</a:t>
            </a:r>
          </a:p>
        </p:txBody>
      </p:sp>
      <p:graphicFrame>
        <p:nvGraphicFramePr>
          <p:cNvPr id="4" name="表格 3"/>
          <p:cNvGraphicFramePr>
            <a:graphicFrameLocks noGrp="1"/>
          </p:cNvGraphicFramePr>
          <p:nvPr>
            <p:extLst/>
          </p:nvPr>
        </p:nvGraphicFramePr>
        <p:xfrm>
          <a:off x="2122101" y="6316405"/>
          <a:ext cx="19701099" cy="3566160"/>
        </p:xfrm>
        <a:graphic>
          <a:graphicData uri="http://schemas.openxmlformats.org/drawingml/2006/table">
            <a:tbl>
              <a:tblPr>
                <a:tableStyleId>{5C22544A-7EE6-4342-B048-85BDC9FD1C3A}</a:tableStyleId>
              </a:tblPr>
              <a:tblGrid>
                <a:gridCol w="837911"/>
                <a:gridCol w="18863188"/>
              </a:tblGrid>
              <a:tr h="0">
                <a:tc>
                  <a:txBody>
                    <a:bodyPr/>
                    <a:lstStyle/>
                    <a:p>
                      <a:pPr marL="0" algn="just" defTabSz="2117725" rtl="0" eaLnBrk="1" fontAlgn="base" latinLnBrk="0" hangingPunct="1">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释义</a:t>
                      </a:r>
                    </a:p>
                  </a:txBody>
                  <a:tcPr marL="68580" marR="68580" marT="0" marB="0" anchor="ctr"/>
                </a:tc>
                <a:tc>
                  <a:txBody>
                    <a:bodyPr/>
                    <a:lstStyle/>
                    <a:p>
                      <a:pPr marL="0" algn="just" defTabSz="2117725" rtl="0" eaLnBrk="1" fontAlgn="base" latinLnBrk="0" hangingPunct="1">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怀古咏史诗，一般以凭吊古迹、历史故事、古人事迹为题材，借以抒发情怀，讽刺时事。诗题中往往含有</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咏史</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怀古</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览古</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等字样，有的干脆以被歌咏的历史人物、历史事件为题。从表达方式看，怀古咏史是手段，抒怀讽今是目的</a:t>
                      </a:r>
                    </a:p>
                  </a:txBody>
                  <a:tcPr marL="68580" marR="68580" marT="0" marB="0" anchor="ctr"/>
                </a:tc>
              </a:tr>
              <a:tr h="0">
                <a:tc>
                  <a:txBody>
                    <a:bodyPr/>
                    <a:lstStyle/>
                    <a:p>
                      <a:pPr marL="0" algn="just" defTabSz="2117725" rtl="0" eaLnBrk="1" fontAlgn="base" latinLnBrk="0" hangingPunct="1">
                        <a:lnSpc>
                          <a:spcPct val="130000"/>
                        </a:lnSpc>
                        <a:spcBef>
                          <a:spcPct val="0"/>
                        </a:spcBef>
                        <a:spcAft>
                          <a:spcPts val="0"/>
                        </a:spcAft>
                      </a:pP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结构</a:t>
                      </a:r>
                    </a:p>
                  </a:txBody>
                  <a:tcPr marL="68580" marR="68580" marT="0" marB="0" anchor="ctr"/>
                </a:tc>
                <a:tc>
                  <a:txBody>
                    <a:bodyPr/>
                    <a:lstStyle/>
                    <a:p>
                      <a:pPr marL="0" algn="just" defTabSz="2117725" rtl="0" eaLnBrk="1" fontAlgn="base" latinLnBrk="0" hangingPunct="1">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怀古咏史诗的结构为：临古地</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思古人</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忆其事</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抒己志</a:t>
                      </a:r>
                    </a:p>
                  </a:txBody>
                  <a:tcPr marL="68580" marR="68580" marT="0" marB="0" anchor="ctr"/>
                </a:tc>
              </a:tr>
            </a:tbl>
          </a:graphicData>
        </a:graphic>
      </p:graphicFrame>
    </p:spTree>
    <p:extLst>
      <p:ext uri="{BB962C8B-B14F-4D97-AF65-F5344CB8AC3E}">
        <p14:creationId xmlns:p14="http://schemas.microsoft.com/office/powerpoint/2010/main" xmlns="" val="317984492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表格 7"/>
          <p:cNvGraphicFramePr>
            <a:graphicFrameLocks noGrp="1"/>
          </p:cNvGraphicFramePr>
          <p:nvPr>
            <p:extLst/>
          </p:nvPr>
        </p:nvGraphicFramePr>
        <p:xfrm>
          <a:off x="2122101" y="3060750"/>
          <a:ext cx="19701099" cy="5705856"/>
        </p:xfrm>
        <a:graphic>
          <a:graphicData uri="http://schemas.openxmlformats.org/drawingml/2006/table">
            <a:tbl>
              <a:tblPr>
                <a:tableStyleId>{5C22544A-7EE6-4342-B048-85BDC9FD1C3A}</a:tableStyleId>
              </a:tblPr>
              <a:tblGrid>
                <a:gridCol w="837911"/>
                <a:gridCol w="18863188"/>
              </a:tblGrid>
              <a:tr h="0">
                <a:tc>
                  <a:txBody>
                    <a:bodyPr/>
                    <a:lstStyle/>
                    <a:p>
                      <a:pPr marL="0" algn="just" defTabSz="2117725" rtl="0" eaLnBrk="1" fontAlgn="base" latinLnBrk="0" hangingPunct="1">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情感</a:t>
                      </a:r>
                    </a:p>
                    <a:p>
                      <a:pPr marL="0" algn="just" defTabSz="2117725" rtl="0" eaLnBrk="1" fontAlgn="base" latinLnBrk="0" hangingPunct="1">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分类</a:t>
                      </a:r>
                    </a:p>
                  </a:txBody>
                  <a:tcPr marL="68580" marR="68580" marT="0" marB="0" anchor="ctr"/>
                </a:tc>
                <a:tc>
                  <a:txBody>
                    <a:bodyPr/>
                    <a:lstStyle/>
                    <a:p>
                      <a:pPr marL="0" algn="just" defTabSz="2117725" rtl="0" eaLnBrk="1" fontAlgn="base" latinLnBrk="0" hangingPunct="1">
                        <a:lnSpc>
                          <a:spcPct val="130000"/>
                        </a:lnSpc>
                        <a:spcBef>
                          <a:spcPct val="0"/>
                        </a:spcBef>
                        <a:spcAft>
                          <a:spcPts val="0"/>
                        </a:spcAft>
                      </a:pP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 </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历览历史点滴，发表自己观点。如杜牧的《题乌江亭》，作者只是以旁观者的身份，为项羽负气自刎而惋惜。</a:t>
                      </a:r>
                    </a:p>
                    <a:p>
                      <a:pPr marL="0" algn="just" defTabSz="2117725" rtl="0" eaLnBrk="1" fontAlgn="base" latinLnBrk="0" hangingPunct="1">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 </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悲吟古人际遇，暗伤己之情怀。要么缅怀前贤，表达敬仰或惋惜；要么类比古人，寄托伤感或哀思。如李商隐的《贾生》，是典型的借古伤己，作者借贾谊的遭遇，抒发自己怀才不遇的感慨。</a:t>
                      </a:r>
                    </a:p>
                    <a:p>
                      <a:pPr marL="0" algn="just" defTabSz="2117725" rtl="0" eaLnBrk="1" fontAlgn="base" latinLnBrk="0" hangingPunct="1">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 </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借论古之得失，讽时劝世忧国。要么托古讽今，以历史的经验教训对统治者进行嘲讽；要么以古鉴今，劝诫统治者莫走老路；要么忧国忧民，对国家命运充满担忧，对黎民疾苦深表同情</a:t>
                      </a:r>
                    </a:p>
                  </a:txBody>
                  <a:tcPr marL="68580" marR="68580" marT="0" marB="0" anchor="ctr"/>
                </a:tc>
              </a:tr>
            </a:tbl>
          </a:graphicData>
        </a:graphic>
      </p:graphicFrame>
    </p:spTree>
    <p:extLst>
      <p:ext uri="{BB962C8B-B14F-4D97-AF65-F5344CB8AC3E}">
        <p14:creationId xmlns:p14="http://schemas.microsoft.com/office/powerpoint/2010/main" xmlns="" val="378066662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表格 7"/>
          <p:cNvGraphicFramePr>
            <a:graphicFrameLocks noGrp="1"/>
          </p:cNvGraphicFramePr>
          <p:nvPr>
            <p:extLst/>
          </p:nvPr>
        </p:nvGraphicFramePr>
        <p:xfrm>
          <a:off x="2122101" y="3060750"/>
          <a:ext cx="19701099" cy="5705856"/>
        </p:xfrm>
        <a:graphic>
          <a:graphicData uri="http://schemas.openxmlformats.org/drawingml/2006/table">
            <a:tbl>
              <a:tblPr>
                <a:tableStyleId>{5C22544A-7EE6-4342-B048-85BDC9FD1C3A}</a:tableStyleId>
              </a:tblPr>
              <a:tblGrid>
                <a:gridCol w="837911"/>
                <a:gridCol w="18863188"/>
              </a:tblGrid>
              <a:tr h="0">
                <a:tc>
                  <a:txBody>
                    <a:bodyPr/>
                    <a:lstStyle/>
                    <a:p>
                      <a:pPr marL="0" algn="just" defTabSz="2117725" rtl="0" eaLnBrk="1" fontAlgn="base" latinLnBrk="0" hangingPunct="1">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答题</a:t>
                      </a:r>
                    </a:p>
                    <a:p>
                      <a:pPr marL="0" algn="just" defTabSz="2117725" rtl="0" eaLnBrk="1" fontAlgn="base" latinLnBrk="0" hangingPunct="1">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角度</a:t>
                      </a:r>
                    </a:p>
                  </a:txBody>
                  <a:tcPr marL="68580" marR="68580" marT="0" marB="0" anchor="ctr"/>
                </a:tc>
                <a:tc>
                  <a:txBody>
                    <a:bodyPr/>
                    <a:lstStyle/>
                    <a:p>
                      <a:pPr marL="0" algn="just" defTabSz="2117725" rtl="0" eaLnBrk="1" fontAlgn="base" latinLnBrk="0" hangingPunct="1">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 </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弄清史实。题材具有很强的历史性，首先就要对作品所涉及的史实和人物有一定的了解。当然，诗词的注解，有时也能很好地帮我们完成这一步。</a:t>
                      </a:r>
                    </a:p>
                    <a:p>
                      <a:pPr marL="0" algn="just" defTabSz="2117725" rtl="0" eaLnBrk="1" fontAlgn="base" latinLnBrk="0" hangingPunct="1">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 </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体会意图。诗人创作，一定有现实的原因，也会有其创作目的。如杜甫就经历了安史之乱等社会动荡，有家难归，国家堪忧。因此，他的诗作多写百姓之苦，以及社会之黑暗等，其创作意图就很容易捕捉到。</a:t>
                      </a:r>
                    </a:p>
                    <a:p>
                      <a:pPr marL="0" algn="just" defTabSz="2117725" rtl="0" eaLnBrk="1" fontAlgn="base" latinLnBrk="0" hangingPunct="1">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 </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分析写法。不同的写法，是由主题的需要决定的。有以景衬情的，如苏轼的《念奴娇</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赤壁怀古》；有发表议论的，如清代刘献廷的《王昭君》；也有做正反对比或是侧面烘托的。另外，引用典故也是咏史怀古诗常用的表现手法</a:t>
                      </a:r>
                    </a:p>
                  </a:txBody>
                  <a:tcPr marL="68580" marR="68580" marT="0" marB="0" anchor="ctr"/>
                </a:tc>
              </a:tr>
            </a:tbl>
          </a:graphicData>
        </a:graphic>
      </p:graphicFrame>
    </p:spTree>
    <p:extLst>
      <p:ext uri="{BB962C8B-B14F-4D97-AF65-F5344CB8AC3E}">
        <p14:creationId xmlns:p14="http://schemas.microsoft.com/office/powerpoint/2010/main" xmlns="" val="12253817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5693866"/>
          </a:xfrm>
          <a:prstGeom prst="rect">
            <a:avLst/>
          </a:prstGeom>
          <a:noFill/>
        </p:spPr>
        <p:txBody>
          <a:bodyPr wrap="square" rtlCol="0">
            <a:spAutoFit/>
          </a:bodyPr>
          <a:lstStyle/>
          <a:p>
            <a:pPr>
              <a:lnSpc>
                <a:spcPct val="130000"/>
              </a:lnSpc>
            </a:pPr>
            <a:r>
              <a:rPr lang="en-US" altLang="zh-CN" sz="4000" dirty="0" smtClean="0">
                <a:solidFill>
                  <a:srgbClr val="EF8340"/>
                </a:solidFill>
                <a:latin typeface="微软雅黑" pitchFamily="34" charset="-122"/>
                <a:ea typeface="微软雅黑" pitchFamily="34" charset="-122"/>
              </a:rPr>
              <a:t>8</a:t>
            </a:r>
            <a:r>
              <a:rPr lang="en-US" altLang="zh-CN" sz="4000" dirty="0">
                <a:solidFill>
                  <a:srgbClr val="EF8340"/>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读懂诗歌。</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题目提供的信息：</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dirty="0" smtClean="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2)</a:t>
            </a:r>
            <a:r>
              <a:rPr lang="zh-CN" altLang="en-US" sz="4000" dirty="0">
                <a:solidFill>
                  <a:schemeClr val="tx1">
                    <a:lumMod val="50000"/>
                    <a:lumOff val="50000"/>
                  </a:schemeClr>
                </a:solidFill>
                <a:latin typeface="微软雅黑" pitchFamily="34" charset="-122"/>
                <a:ea typeface="微软雅黑" pitchFamily="34" charset="-122"/>
              </a:rPr>
              <a:t>翻译诗歌正文：</a:t>
            </a:r>
          </a:p>
          <a:p>
            <a:pPr>
              <a:lnSpc>
                <a:spcPct val="130000"/>
              </a:lnSpc>
            </a:pPr>
            <a:r>
              <a:rPr lang="en-US" altLang="zh-CN" sz="4000" dirty="0" smtClean="0">
                <a:solidFill>
                  <a:schemeClr val="tx1">
                    <a:lumMod val="50000"/>
                    <a:lumOff val="50000"/>
                  </a:schemeClr>
                </a:solidFill>
                <a:latin typeface="微软雅黑" pitchFamily="34" charset="-122"/>
                <a:ea typeface="微软雅黑" pitchFamily="34" charset="-122"/>
              </a:rPr>
              <a:t>________________________________________________________________________</a:t>
            </a:r>
            <a:endParaRPr lang="en-US" altLang="zh-CN" sz="4000" dirty="0">
              <a:solidFill>
                <a:schemeClr val="tx1">
                  <a:lumMod val="50000"/>
                  <a:lumOff val="50000"/>
                </a:schemeClr>
              </a:solidFill>
              <a:latin typeface="微软雅黑" pitchFamily="34" charset="-122"/>
              <a:ea typeface="微软雅黑" pitchFamily="34" charset="-122"/>
            </a:endParaRP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(3)</a:t>
            </a:r>
            <a:r>
              <a:rPr lang="zh-CN" altLang="en-US" sz="4000" dirty="0">
                <a:solidFill>
                  <a:schemeClr val="tx1">
                    <a:lumMod val="50000"/>
                    <a:lumOff val="50000"/>
                  </a:schemeClr>
                </a:solidFill>
                <a:latin typeface="微软雅黑" pitchFamily="34" charset="-122"/>
                <a:ea typeface="微软雅黑" pitchFamily="34" charset="-122"/>
              </a:rPr>
              <a:t>读意象、表情词语：</a:t>
            </a:r>
          </a:p>
          <a:p>
            <a:pPr>
              <a:lnSpc>
                <a:spcPct val="130000"/>
              </a:lnSpc>
            </a:pPr>
            <a:r>
              <a:rPr lang="en-US" altLang="zh-CN" sz="4000" dirty="0" smtClean="0">
                <a:solidFill>
                  <a:schemeClr val="tx1">
                    <a:lumMod val="50000"/>
                    <a:lumOff val="50000"/>
                  </a:schemeClr>
                </a:solidFill>
                <a:latin typeface="微软雅黑" pitchFamily="34" charset="-122"/>
                <a:ea typeface="微软雅黑" pitchFamily="34" charset="-122"/>
              </a:rPr>
              <a:t>________________________________________________________________________</a:t>
            </a:r>
            <a:endParaRPr lang="en-US" altLang="zh-CN" sz="4000" dirty="0">
              <a:solidFill>
                <a:schemeClr val="tx1">
                  <a:lumMod val="50000"/>
                  <a:lumOff val="50000"/>
                </a:schemeClr>
              </a:solidFill>
              <a:latin typeface="微软雅黑" pitchFamily="34" charset="-122"/>
              <a:ea typeface="微软雅黑" pitchFamily="34" charset="-122"/>
            </a:endParaRPr>
          </a:p>
        </p:txBody>
      </p:sp>
      <p:sp>
        <p:nvSpPr>
          <p:cNvPr id="8" name="矩形 7"/>
          <p:cNvSpPr/>
          <p:nvPr/>
        </p:nvSpPr>
        <p:spPr>
          <a:xfrm>
            <a:off x="1880324" y="3088347"/>
            <a:ext cx="20145516" cy="829683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996475" y="3060750"/>
            <a:ext cx="19931202" cy="1462516"/>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AE</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项“正面衬托作用”错误，应该是“反衬作用”。</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E</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项“离别时的愁苦、相逢时的欢愉”顺序不对，应该是“相逢时的欢愉、离别时的愁苦”。</a:t>
            </a:r>
          </a:p>
        </p:txBody>
      </p:sp>
    </p:spTree>
    <p:extLst>
      <p:ext uri="{BB962C8B-B14F-4D97-AF65-F5344CB8AC3E}">
        <p14:creationId xmlns:p14="http://schemas.microsoft.com/office/powerpoint/2010/main" xmlns="" val="404056921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3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2023200" y="2988742"/>
            <a:ext cx="19894449" cy="8894743"/>
          </a:xfrm>
          <a:prstGeom prst="rect">
            <a:avLst/>
          </a:prstGeom>
          <a:noFill/>
        </p:spPr>
        <p:txBody>
          <a:bodyPr wrap="square" rtlCol="0">
            <a:spAutoFit/>
          </a:bodyPr>
          <a:lstStyle/>
          <a:p>
            <a:pPr algn="just">
              <a:lnSpc>
                <a:spcPct val="130000"/>
              </a:lnSpc>
              <a:spcAft>
                <a:spcPts val="0"/>
              </a:spcAft>
            </a:pPr>
            <a:r>
              <a:rPr lang="en-US" altLang="zh-CN" sz="4000" b="1"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rgbClr val="EF8340"/>
                </a:solidFill>
                <a:latin typeface="微软雅黑" pitchFamily="34" charset="-122"/>
                <a:ea typeface="微软雅黑" pitchFamily="34" charset="-122"/>
                <a:cs typeface="Courier New" panose="02070309020205020404" pitchFamily="49" charset="0"/>
              </a:rPr>
              <a:t>2.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阅读下面这首唐诗，然后回答问题。</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悲陈陶</a:t>
            </a:r>
            <a:r>
              <a:rPr lang="zh-CN" altLang="en-US" sz="4000" kern="100" baseline="300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①</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杜　甫</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孟冬十郡良家子，血作陈陶泽中水。</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野旷天清无战声，四万义军同日死。</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群胡归来血洗箭，仍唱胡歌饮都市</a:t>
            </a:r>
            <a:r>
              <a:rPr lang="zh-CN" altLang="en-US" sz="4000" kern="100" baseline="300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②</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都人回面向北啼，日夜更望官军至。</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①</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陈陶：地名，在长安西北。公元</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756</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年，唐军跟安史叛军在此交战，唐军四五万人几乎全军覆没。②都市：唐都城长安。</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本诗以一“悲”字贯穿全篇，请对此进行具体说明。</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(5</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p:txBody>
      </p:sp>
    </p:spTree>
    <p:extLst>
      <p:ext uri="{BB962C8B-B14F-4D97-AF65-F5344CB8AC3E}">
        <p14:creationId xmlns:p14="http://schemas.microsoft.com/office/powerpoint/2010/main" xmlns="" val="145100285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137227" y="3348782"/>
            <a:ext cx="19685973" cy="793245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37227" y="3345600"/>
            <a:ext cx="19711128" cy="5853910"/>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首联：对战事惨败的悲痛；②颔联：对阵亡义军的悲悼；③颈联：对群胡骄横的悲愤；④尾联：对官军到来的悲切呼唤。</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本题的答题范围是全诗，答题时应具体分析诗句是如何体现“悲”字的。</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读懂诗歌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初冬时节，从十几个郡征来的良家子弟，一战之后鲜血都洒在陈陶水泽之中。野外现在变得死寂无声，四万名兵士竟然在一日之内全部战死。野蛮胡兵的箭镞上滴着善良百姓的鲜血，他们唱着人们听不懂的胡歌在长安街市上饮酒狂欢。长安城的百姓转头向着陈陶战场，向着肃宗所在的彭原方向失声痛哭，日夜盼望官军到来，恢复昔日的太平生活。</a:t>
            </a:r>
          </a:p>
        </p:txBody>
      </p:sp>
    </p:spTree>
    <p:extLst>
      <p:ext uri="{BB962C8B-B14F-4D97-AF65-F5344CB8AC3E}">
        <p14:creationId xmlns:p14="http://schemas.microsoft.com/office/powerpoint/2010/main" xmlns="" val="382305414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2023200" y="2988742"/>
            <a:ext cx="19894449" cy="814582"/>
          </a:xfrm>
          <a:prstGeom prst="rect">
            <a:avLst/>
          </a:prstGeom>
          <a:noFill/>
        </p:spPr>
        <p:txBody>
          <a:bodyPr wrap="square" rtlCol="0">
            <a:spAutoFit/>
          </a:bodyPr>
          <a:lstStyle/>
          <a:p>
            <a:pPr algn="just">
              <a:lnSpc>
                <a:spcPct val="130000"/>
              </a:lnSpc>
              <a:spcAft>
                <a:spcPts val="0"/>
              </a:spcAft>
            </a:pP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二</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咏物诗</a:t>
            </a: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graphicFrame>
        <p:nvGraphicFramePr>
          <p:cNvPr id="4" name="表格 3"/>
          <p:cNvGraphicFramePr>
            <a:graphicFrameLocks noGrp="1"/>
          </p:cNvGraphicFramePr>
          <p:nvPr>
            <p:extLst/>
          </p:nvPr>
        </p:nvGraphicFramePr>
        <p:xfrm>
          <a:off x="2167215" y="3996854"/>
          <a:ext cx="19655985" cy="7302106"/>
        </p:xfrm>
        <a:graphic>
          <a:graphicData uri="http://schemas.openxmlformats.org/drawingml/2006/table">
            <a:tbl>
              <a:tblPr>
                <a:tableStyleId>{5C22544A-7EE6-4342-B048-85BDC9FD1C3A}</a:tableStyleId>
              </a:tblPr>
              <a:tblGrid>
                <a:gridCol w="1328499"/>
                <a:gridCol w="18327486"/>
              </a:tblGrid>
              <a:tr h="1557212">
                <a:tc>
                  <a:txBody>
                    <a:bodyPr/>
                    <a:lstStyle/>
                    <a:p>
                      <a:pPr marL="0" algn="just" defTabSz="2117725" rtl="0" eaLnBrk="1" fontAlgn="base" latinLnBrk="0" hangingPunct="1">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释义</a:t>
                      </a:r>
                    </a:p>
                  </a:txBody>
                  <a:tcPr marL="62567" marR="62567" marT="0" marB="0" anchor="ctr"/>
                </a:tc>
                <a:tc>
                  <a:txBody>
                    <a:bodyPr/>
                    <a:lstStyle/>
                    <a:p>
                      <a:pPr marL="0" algn="just" defTabSz="2117725" rtl="0" eaLnBrk="1" fontAlgn="base" latinLnBrk="0" hangingPunct="1">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咏物诗就是托物言志或借物抒情的诗歌，通过对事物的咏叹体现人文思想。咏物诗中所咏之</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物</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往往是作者的自况，与诗人的自我形象融合在一起，作者在描摹事物中寄托了一定的感情。在诗中作者或流露出一定的人生态度，或寄寓美好的愿望，或包含生活的哲理，或表现作者的生活情趣</a:t>
                      </a:r>
                    </a:p>
                  </a:txBody>
                  <a:tcPr marL="62567" marR="62567" marT="0" marB="0" anchor="ctr"/>
                </a:tc>
              </a:tr>
              <a:tr h="4449178">
                <a:tc>
                  <a:txBody>
                    <a:bodyPr/>
                    <a:lstStyle/>
                    <a:p>
                      <a:pPr marL="0" algn="just" defTabSz="2117725" rtl="0" eaLnBrk="1" fontAlgn="base" latinLnBrk="0" hangingPunct="1">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情感</a:t>
                      </a:r>
                    </a:p>
                    <a:p>
                      <a:pPr marL="0" algn="just" defTabSz="2117725" rtl="0" eaLnBrk="1" fontAlgn="base" latinLnBrk="0" hangingPunct="1">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分类</a:t>
                      </a:r>
                    </a:p>
                  </a:txBody>
                  <a:tcPr marL="62567" marR="62567" marT="0" marB="0" anchor="ctr"/>
                </a:tc>
                <a:tc>
                  <a:txBody>
                    <a:bodyPr/>
                    <a:lstStyle/>
                    <a:p>
                      <a:pPr marL="0" algn="just" defTabSz="2117725" rtl="0" eaLnBrk="1" fontAlgn="base" latinLnBrk="0" hangingPunct="1">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 </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单纯咏物，表达喜爱或赞美之情。如贺知章的《咏柳》。</a:t>
                      </a:r>
                    </a:p>
                    <a:p>
                      <a:pPr marL="0" algn="just" defTabSz="2117725" rtl="0" eaLnBrk="1" fontAlgn="base" latinLnBrk="0" hangingPunct="1">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 </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托物言志</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寓意</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。名为咏物，实则咏人与抒情。往往通过描摹物象写其特征与精神，融入个人的情感，或借物抒怀，或以物自喻，或感己伤时。如李纲的《病牛》：</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耕犁千亩实千箱，力尽筋疲谁复伤？ 但得众生皆得饱，不辞羸病卧残阳。</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借牛任劳任怨、志在众生、唯有奉献、别无他求的性格特点，表达自己耿耿不忘抗金报国、一心为社稷苍生的人生追求</a:t>
                      </a:r>
                      <a:r>
                        <a:rPr lang="zh-CN" sz="36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p>
                  </a:txBody>
                  <a:tcPr marL="62567" marR="62567" marT="0" marB="0" anchor="ctr"/>
                </a:tc>
              </a:tr>
            </a:tbl>
          </a:graphicData>
        </a:graphic>
      </p:graphicFrame>
    </p:spTree>
    <p:extLst>
      <p:ext uri="{BB962C8B-B14F-4D97-AF65-F5344CB8AC3E}">
        <p14:creationId xmlns:p14="http://schemas.microsoft.com/office/powerpoint/2010/main" xmlns="" val="429443816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4" name="表格 3"/>
          <p:cNvGraphicFramePr>
            <a:graphicFrameLocks noGrp="1"/>
          </p:cNvGraphicFramePr>
          <p:nvPr>
            <p:extLst/>
          </p:nvPr>
        </p:nvGraphicFramePr>
        <p:xfrm>
          <a:off x="2095207" y="3060750"/>
          <a:ext cx="19655985" cy="8728570"/>
        </p:xfrm>
        <a:graphic>
          <a:graphicData uri="http://schemas.openxmlformats.org/drawingml/2006/table">
            <a:tbl>
              <a:tblPr>
                <a:tableStyleId>{5C22544A-7EE6-4342-B048-85BDC9FD1C3A}</a:tableStyleId>
              </a:tblPr>
              <a:tblGrid>
                <a:gridCol w="1328499"/>
                <a:gridCol w="18327486"/>
              </a:tblGrid>
              <a:tr h="4449178">
                <a:tc>
                  <a:txBody>
                    <a:bodyPr/>
                    <a:lstStyle/>
                    <a:p>
                      <a:pPr marL="0" algn="just" defTabSz="2117725" rtl="0" eaLnBrk="1" fontAlgn="base" latinLnBrk="0" hangingPunct="1">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情感</a:t>
                      </a:r>
                    </a:p>
                    <a:p>
                      <a:pPr marL="0" algn="just" defTabSz="2117725" rtl="0" eaLnBrk="1" fontAlgn="base" latinLnBrk="0" hangingPunct="1">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分类</a:t>
                      </a:r>
                    </a:p>
                  </a:txBody>
                  <a:tcPr marL="62567" marR="62567" marT="0" marB="0" anchor="ctr"/>
                </a:tc>
                <a:tc>
                  <a:txBody>
                    <a:bodyPr/>
                    <a:lstStyle/>
                    <a:p>
                      <a:pPr marL="0" algn="just" defTabSz="2117725" rtl="0" eaLnBrk="1" fontAlgn="base" latinLnBrk="0" hangingPunct="1">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36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3. </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托物喻理。通过咏物来表达一定的哲学或社会道理。如苏轼的《琴诗》：</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若言琴上有琴声，放在匣中何不鸣？若言声在指头上，何不于君指上听？”道出只有主体与客体密切配合才能演奏出美妙的音乐的道理。</a:t>
                      </a:r>
                    </a:p>
                    <a:p>
                      <a:pPr marL="0" algn="just" defTabSz="2117725" rtl="0" eaLnBrk="1" fontAlgn="base" latinLnBrk="0" hangingPunct="1">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4. </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托物讽世。通过咏物来揭示或批判社会的不公平现象。如罗隐的《蜂》：</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不论平地与山尖，无限风光尽被占。采得百花成蜜后，为谁辛苦为谁甜。</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赞颂勤劳无私者的同时，更讽刺了那些不劳而获者</a:t>
                      </a:r>
                    </a:p>
                  </a:txBody>
                  <a:tcPr marL="62567" marR="62567" marT="0" marB="0" anchor="ctr"/>
                </a:tc>
              </a:tr>
              <a:tr h="2447048">
                <a:tc>
                  <a:txBody>
                    <a:bodyPr/>
                    <a:lstStyle/>
                    <a:p>
                      <a:pPr marL="0" algn="just" defTabSz="2117725" rtl="0" eaLnBrk="1" fontAlgn="base" latinLnBrk="0" hangingPunct="1">
                        <a:lnSpc>
                          <a:spcPct val="130000"/>
                        </a:lnSpc>
                        <a:spcBef>
                          <a:spcPct val="0"/>
                        </a:spcBef>
                        <a:spcAft>
                          <a:spcPts val="0"/>
                        </a:spcAft>
                      </a:pP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答题</a:t>
                      </a:r>
                    </a:p>
                    <a:p>
                      <a:pPr marL="0" algn="just" defTabSz="2117725" rtl="0" eaLnBrk="1" fontAlgn="base" latinLnBrk="0" hangingPunct="1">
                        <a:lnSpc>
                          <a:spcPct val="130000"/>
                        </a:lnSpc>
                        <a:spcBef>
                          <a:spcPct val="0"/>
                        </a:spcBef>
                        <a:spcAft>
                          <a:spcPts val="0"/>
                        </a:spcAft>
                      </a:pP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角度</a:t>
                      </a:r>
                    </a:p>
                  </a:txBody>
                  <a:tcPr marL="62567" marR="62567" marT="0" marB="0" anchor="ctr"/>
                </a:tc>
                <a:tc>
                  <a:txBody>
                    <a:bodyPr/>
                    <a:lstStyle/>
                    <a:p>
                      <a:pPr marL="0" algn="just" defTabSz="2117725" rtl="0" eaLnBrk="1" fontAlgn="base" latinLnBrk="0" hangingPunct="1">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 </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抓住</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物</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的形象特征。从具体描写物象的诗句入手，从物象的颜色、气味、声音、动作、形态等特征出发，挖掘出物象的个性气质、精神品质等。</a:t>
                      </a:r>
                    </a:p>
                    <a:p>
                      <a:pPr marL="0" algn="just" defTabSz="2117725" rtl="0" eaLnBrk="1" fontAlgn="base" latinLnBrk="0" hangingPunct="1">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 </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理解</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物</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寄托的思想情感。一般来说，咏物诗中寄托的思想情感往往跟诗人的经历遭际、情趣爱好、人生态度、生活作风、价值取向等有关系。</a:t>
                      </a:r>
                    </a:p>
                    <a:p>
                      <a:pPr marL="0" algn="just" defTabSz="2117725" rtl="0" eaLnBrk="1" fontAlgn="base" latinLnBrk="0" hangingPunct="1">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 </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分析诗的写作技巧。一般来说，从表现手法上是托物言志，从修辞角度看有拟人、比喻，从描写方法上讲有正面描写和侧面描写 </a:t>
                      </a:r>
                    </a:p>
                  </a:txBody>
                  <a:tcPr marL="62567" marR="62567" marT="0" marB="0" anchor="ctr"/>
                </a:tc>
              </a:tr>
            </a:tbl>
          </a:graphicData>
        </a:graphic>
      </p:graphicFrame>
    </p:spTree>
    <p:extLst>
      <p:ext uri="{BB962C8B-B14F-4D97-AF65-F5344CB8AC3E}">
        <p14:creationId xmlns:p14="http://schemas.microsoft.com/office/powerpoint/2010/main" xmlns="" val="78136895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2023200" y="2988742"/>
            <a:ext cx="19894449" cy="8094524"/>
          </a:xfrm>
          <a:prstGeom prst="rect">
            <a:avLst/>
          </a:prstGeom>
          <a:noFill/>
        </p:spPr>
        <p:txBody>
          <a:bodyPr wrap="square" rtlCol="0">
            <a:spAutoFit/>
          </a:bodyPr>
          <a:lstStyle/>
          <a:p>
            <a:pPr algn="just">
              <a:lnSpc>
                <a:spcPct val="130000"/>
              </a:lnSpc>
              <a:spcAft>
                <a:spcPts val="0"/>
              </a:spcAft>
            </a:pPr>
            <a:r>
              <a:rPr lang="en-US" altLang="zh-CN" sz="4000" b="1"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rgbClr val="EF8340"/>
                </a:solidFill>
                <a:latin typeface="微软雅黑" pitchFamily="34" charset="-122"/>
                <a:ea typeface="微软雅黑" pitchFamily="34" charset="-122"/>
                <a:cs typeface="Courier New" panose="02070309020205020404" pitchFamily="49" charset="0"/>
              </a:rPr>
              <a:t>3.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阅读下面这首诗，然后回答问题。</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咏素蝶诗</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刘孝绰</a:t>
            </a:r>
            <a:r>
              <a:rPr lang="en-US" altLang="zh-CN" sz="4000" kern="100" baseline="300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baseline="300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注</a:t>
            </a:r>
            <a:r>
              <a:rPr lang="en-US" altLang="zh-CN" sz="4000" kern="100" baseline="300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随蜂绕绿蕙，避雀隐青微。映日忽争起，因风乍共归。</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出没花中见，参差叶际飞。芳华幸勿谢，嘉树欲相依。</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刘孝绰</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(481—539)</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：南朝梁文学家，彭城</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今江苏徐州</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人。文名颇盛，因恃才傲物，而为人所忌恨，仕途数起数伏。</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这首诗有什么含意？采用了什么表现手法？</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(6</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________________________________________________________________________</a:t>
            </a:r>
          </a:p>
        </p:txBody>
      </p:sp>
    </p:spTree>
    <p:extLst>
      <p:ext uri="{BB962C8B-B14F-4D97-AF65-F5344CB8AC3E}">
        <p14:creationId xmlns:p14="http://schemas.microsoft.com/office/powerpoint/2010/main" xmlns="" val="407584129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91555" y="2988743"/>
            <a:ext cx="19835720" cy="836450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91555" y="2988743"/>
            <a:ext cx="19931202" cy="8014502"/>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这首诗通过对素蝶活动的描写，表现了诗人在现实生活中的悲欢、沉浮，最后两句突出了作者对美好事物的依恋和向往。采用了托物言志的手法。</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鉴赏诗歌的思想内容和表达技巧的能力。解题时，应结合注释了解作者，进而分析诗中“物”与“志”的关系，准确把握作者的思想感情。第二问作答应力求简明。咏物之作，意在借物以抒情，托物以言志，此诗并非泛泛的咏蝶之作，而是寄寓了诗人的身世之感。史载刘孝绰自幼聪颖，然恃才傲物，一生仕途坎坷。此诗前六句描摹素蝶形象，末二句以素蝶口吻表白情感，透露出作者对未来生活的渴望与追求。</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读懂诗歌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素蝶忽儿随蜂在绿草丛上盘旋，忽儿为了躲避鸟雀而隐匿在微叶下。映着明媚的阳光，争着飞向天空；忽然大风袭来，只好匆忙踏上回程。在锦簇的花团中若隐若现，在参差的密叶里穿进穿出。素蝶希望百花不要凋谢；嘉树乃是素蝶想要长久依靠的。</a:t>
            </a:r>
          </a:p>
        </p:txBody>
      </p:sp>
    </p:spTree>
    <p:extLst>
      <p:ext uri="{BB962C8B-B14F-4D97-AF65-F5344CB8AC3E}">
        <p14:creationId xmlns:p14="http://schemas.microsoft.com/office/powerpoint/2010/main" xmlns="" val="151608350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2023200" y="2988742"/>
            <a:ext cx="19894449" cy="892552"/>
          </a:xfrm>
          <a:prstGeom prst="rect">
            <a:avLst/>
          </a:prstGeom>
          <a:noFill/>
        </p:spPr>
        <p:txBody>
          <a:bodyPr wrap="square" rtlCol="0">
            <a:spAutoFit/>
          </a:bodyPr>
          <a:lstStyle/>
          <a:p>
            <a:pPr algn="just">
              <a:lnSpc>
                <a:spcPct val="130000"/>
              </a:lnSpc>
              <a:spcAft>
                <a:spcPts val="0"/>
              </a:spcAft>
            </a:pP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三</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羁旅</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诗</a:t>
            </a: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graphicFrame>
        <p:nvGraphicFramePr>
          <p:cNvPr id="4" name="表格 3"/>
          <p:cNvGraphicFramePr>
            <a:graphicFrameLocks noGrp="1"/>
          </p:cNvGraphicFramePr>
          <p:nvPr>
            <p:extLst/>
          </p:nvPr>
        </p:nvGraphicFramePr>
        <p:xfrm>
          <a:off x="2023200" y="4068862"/>
          <a:ext cx="19795548" cy="7132320"/>
        </p:xfrm>
        <a:graphic>
          <a:graphicData uri="http://schemas.openxmlformats.org/drawingml/2006/table">
            <a:tbl>
              <a:tblPr>
                <a:tableStyleId>{5C22544A-7EE6-4342-B048-85BDC9FD1C3A}</a:tableStyleId>
              </a:tblPr>
              <a:tblGrid>
                <a:gridCol w="1439041"/>
                <a:gridCol w="18356507"/>
              </a:tblGrid>
              <a:tr h="0">
                <a:tc>
                  <a:txBody>
                    <a:bodyPr/>
                    <a:lstStyle/>
                    <a:p>
                      <a:pPr marL="0" algn="just" defTabSz="2117725" rtl="0" eaLnBrk="1" fontAlgn="base" latinLnBrk="0" hangingPunct="1">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释义</a:t>
                      </a:r>
                    </a:p>
                  </a:txBody>
                  <a:tcPr marL="68580" marR="68580" marT="0" marB="0" anchor="ctr"/>
                </a:tc>
                <a:tc>
                  <a:txBody>
                    <a:bodyPr/>
                    <a:lstStyle/>
                    <a:p>
                      <a:pPr marL="0" algn="just" defTabSz="2117725" rtl="0" eaLnBrk="1" fontAlgn="base" latinLnBrk="0" hangingPunct="1">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诗人长期客居在外，滞留他乡；或漂泊异地，或谋求仕途，或被贬赴任途中，或游历名山大川，或探亲访友。他们眼中有所见，耳中有所闻，心中有所感，由此触发灵感，写下的诗篇，就叫作羁旅诗。诗题中多含有</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客舍</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登高</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望月</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忆</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寄</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行</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思</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等词语以及元宵、中秋、重阳、除夕等节日名</a:t>
                      </a:r>
                    </a:p>
                  </a:txBody>
                  <a:tcPr marL="68580" marR="68580" marT="0" marB="0" anchor="ctr"/>
                </a:tc>
              </a:tr>
              <a:tr h="0">
                <a:tc>
                  <a:txBody>
                    <a:bodyPr/>
                    <a:lstStyle/>
                    <a:p>
                      <a:pPr marL="0" algn="just" defTabSz="2117725" rtl="0" eaLnBrk="1" fontAlgn="base" latinLnBrk="0" hangingPunct="1">
                        <a:lnSpc>
                          <a:spcPct val="130000"/>
                        </a:lnSpc>
                        <a:spcBef>
                          <a:spcPct val="0"/>
                        </a:spcBef>
                        <a:spcAft>
                          <a:spcPts val="0"/>
                        </a:spcAft>
                      </a:pP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情感</a:t>
                      </a:r>
                    </a:p>
                    <a:p>
                      <a:pPr marL="0" algn="just" defTabSz="2117725" rtl="0" eaLnBrk="1" fontAlgn="base" latinLnBrk="0" hangingPunct="1">
                        <a:lnSpc>
                          <a:spcPct val="130000"/>
                        </a:lnSpc>
                        <a:spcBef>
                          <a:spcPct val="0"/>
                        </a:spcBef>
                        <a:spcAft>
                          <a:spcPts val="0"/>
                        </a:spcAft>
                      </a:pP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分类</a:t>
                      </a:r>
                    </a:p>
                  </a:txBody>
                  <a:tcPr marL="68580" marR="68580" marT="0" marB="0" anchor="ctr"/>
                </a:tc>
                <a:tc>
                  <a:txBody>
                    <a:bodyPr/>
                    <a:lstStyle/>
                    <a:p>
                      <a:pPr marL="0" algn="just" defTabSz="2117725" rtl="0" eaLnBrk="1" fontAlgn="base" latinLnBrk="0" hangingPunct="1">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 </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漂泊天涯的思乡之情。叙写客居他乡的艰难，抒写漂泊无定的孤苦。借旅途所观、所闻等，抒发内心的孤独、凄凉及思乡之情。如孟浩然《宿建德江》：</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移舟泊烟渚，日暮客愁新。野旷天低树，江清月近人。”全诗抒写了羁旅途中淡淡的愁思。</a:t>
                      </a:r>
                    </a:p>
                    <a:p>
                      <a:pPr marL="0" algn="just" defTabSz="2117725" rtl="0" eaLnBrk="1" fontAlgn="base" latinLnBrk="0" hangingPunct="1">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 </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望尽天涯的怀人之愁。感念亲情之深，表达对亲人的思念。如杜甫的《月夜忆舍弟》。</a:t>
                      </a:r>
                    </a:p>
                    <a:p>
                      <a:pPr marL="0" algn="just" defTabSz="2117725" rtl="0" eaLnBrk="1" fontAlgn="base" latinLnBrk="0" hangingPunct="1">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 </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羁旅他乡的忧怨悲愤。或凝聚人生感叹，流露年华易逝的苦闷；或抒发独居他乡，不得重用，怀才不遇，报国无门的孤独寂寞、忧怨愤慨之情。如杜甫的《登高》</a:t>
                      </a:r>
                    </a:p>
                  </a:txBody>
                  <a:tcPr marL="68580" marR="68580" marT="0" marB="0" anchor="ctr"/>
                </a:tc>
              </a:tr>
            </a:tbl>
          </a:graphicData>
        </a:graphic>
      </p:graphicFrame>
    </p:spTree>
    <p:extLst>
      <p:ext uri="{BB962C8B-B14F-4D97-AF65-F5344CB8AC3E}">
        <p14:creationId xmlns:p14="http://schemas.microsoft.com/office/powerpoint/2010/main" xmlns="" val="425948141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4" name="表格 3"/>
          <p:cNvGraphicFramePr>
            <a:graphicFrameLocks noGrp="1"/>
          </p:cNvGraphicFramePr>
          <p:nvPr>
            <p:extLst/>
          </p:nvPr>
        </p:nvGraphicFramePr>
        <p:xfrm>
          <a:off x="2023200" y="3132758"/>
          <a:ext cx="19795548" cy="5705856"/>
        </p:xfrm>
        <a:graphic>
          <a:graphicData uri="http://schemas.openxmlformats.org/drawingml/2006/table">
            <a:tbl>
              <a:tblPr>
                <a:tableStyleId>{5C22544A-7EE6-4342-B048-85BDC9FD1C3A}</a:tableStyleId>
              </a:tblPr>
              <a:tblGrid>
                <a:gridCol w="1439041"/>
                <a:gridCol w="18356507"/>
              </a:tblGrid>
              <a:tr h="0">
                <a:tc>
                  <a:txBody>
                    <a:bodyPr/>
                    <a:lstStyle/>
                    <a:p>
                      <a:pPr marL="0" algn="just" defTabSz="2117725" rtl="0" eaLnBrk="1" fontAlgn="base" latinLnBrk="0" hangingPunct="1">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答题</a:t>
                      </a:r>
                    </a:p>
                    <a:p>
                      <a:pPr marL="0" algn="just" defTabSz="2117725" rtl="0" eaLnBrk="1" fontAlgn="base" latinLnBrk="0" hangingPunct="1">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角度</a:t>
                      </a:r>
                    </a:p>
                  </a:txBody>
                  <a:tcPr marL="68580" marR="68580" marT="0" marB="0" anchor="ctr"/>
                </a:tc>
                <a:tc>
                  <a:txBody>
                    <a:bodyPr/>
                    <a:lstStyle/>
                    <a:p>
                      <a:pPr marL="0" algn="just" defTabSz="2117725" rtl="0" eaLnBrk="1" fontAlgn="base" latinLnBrk="0" hangingPunct="1">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 </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抓意象。意象是鉴赏思乡诗的最佳突破口，要特别留心四种意象：</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①</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月</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月是故乡明</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，诗人移情于月，象征人世间的聚散；</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②</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雁</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人归落雁后</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，它是触动诗人乡思的重要媒介；③危楼——“独自莫凭栏”，古人常因思乡情切而登楼凭栏，借此表现归思；④书信——“家书抵万金”，书信是用来传递相思之苦的，要领会诗中家信的作用。</a:t>
                      </a:r>
                    </a:p>
                    <a:p>
                      <a:pPr marL="0" algn="just" defTabSz="2117725" rtl="0" eaLnBrk="1" fontAlgn="base" latinLnBrk="0" hangingPunct="1">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 </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明情感。这类诗抒发的情感大致有：</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①</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羁旅孤凄之愁；</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②</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恋家怀人之思；</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③</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怀才不遇之苦；</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④</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厌战思家之情。</a:t>
                      </a:r>
                    </a:p>
                    <a:p>
                      <a:pPr marL="0" algn="just" defTabSz="2117725" rtl="0" eaLnBrk="1" fontAlgn="base" latinLnBrk="0" hangingPunct="1">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 </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晓手法。常见的手法有借景抒情、即事写情</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先写所遇之事纷扰，再写对故园之思深浓</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，另外</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对面落笔</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对写法</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、虚实相生手法也值得关注 </a:t>
                      </a:r>
                    </a:p>
                  </a:txBody>
                  <a:tcPr marL="68580" marR="68580" marT="0" marB="0" anchor="ctr"/>
                </a:tc>
              </a:tr>
            </a:tbl>
          </a:graphicData>
        </a:graphic>
      </p:graphicFrame>
    </p:spTree>
    <p:extLst>
      <p:ext uri="{BB962C8B-B14F-4D97-AF65-F5344CB8AC3E}">
        <p14:creationId xmlns:p14="http://schemas.microsoft.com/office/powerpoint/2010/main" xmlns="" val="262099407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2023200" y="2988742"/>
            <a:ext cx="19894449" cy="8894743"/>
          </a:xfrm>
          <a:prstGeom prst="rect">
            <a:avLst/>
          </a:prstGeom>
          <a:noFill/>
        </p:spPr>
        <p:txBody>
          <a:bodyPr wrap="square" rtlCol="0">
            <a:spAutoFit/>
          </a:bodyPr>
          <a:lstStyle/>
          <a:p>
            <a:pPr algn="just">
              <a:lnSpc>
                <a:spcPct val="130000"/>
              </a:lnSpc>
              <a:spcAft>
                <a:spcPts val="0"/>
              </a:spcAft>
            </a:pPr>
            <a:r>
              <a:rPr lang="en-US" altLang="zh-CN" sz="4000" b="1"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4. </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阅读</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下面这首清诗，完成后面的题目。</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摄山</a:t>
            </a:r>
            <a:r>
              <a:rPr lang="en-US" altLang="zh-CN" sz="4000" kern="100" baseline="300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baseline="300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注</a:t>
            </a:r>
            <a:r>
              <a:rPr lang="en-US" altLang="zh-CN" sz="4000" kern="100" baseline="300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秋夕</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屈大均</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秋林无静树，叶落鸟频惊。</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一夜疑风雨，不知山月生。</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松门开积翠，潭水入空明。</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渐觉天鸡晓，披衣念远征。</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摄山，在今南京市栖霞区。公元</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1659</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年，诗人客居南京时，到此游览，有感而作。</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颈联“松门开积翠，潭水入空明”描绘了一种怎样的画面？本诗抒发了诗人什么样的情感？</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(5</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p:txBody>
      </p:sp>
    </p:spTree>
    <p:extLst>
      <p:ext uri="{BB962C8B-B14F-4D97-AF65-F5344CB8AC3E}">
        <p14:creationId xmlns:p14="http://schemas.microsoft.com/office/powerpoint/2010/main" xmlns="" val="11648362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91555" y="2988743"/>
            <a:ext cx="19835720" cy="836450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91555" y="2988743"/>
            <a:ext cx="19931202" cy="5783699"/>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开门后看见松树的影子苍翠欲滴、堆积交横，潭水也显得格外空阔，清澈透明。</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(3</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)②</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抒发了游子的旅思乡愁。</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叙述“松门开积翠，潭水入空明”描绘的画面，需要抓住“积翠”“空明”；分析情感，可结合背景，推知本诗抒发的是羁旅之情。</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读懂诗歌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秋天树林里安静极了，即使树叶落地，也会使鸟儿频频受惊。一夜松涛阵阵，疑是风雨到来，却不知道月亮已升到山头。打开木门，满眼的苍翠之色，潭水也显得格外空阔清澈。慢慢察觉天将亮了，有鸡鸣声，随即披上衣衫挂念远行之事。 </a:t>
            </a:r>
          </a:p>
        </p:txBody>
      </p:sp>
    </p:spTree>
    <p:extLst>
      <p:ext uri="{BB962C8B-B14F-4D97-AF65-F5344CB8AC3E}">
        <p14:creationId xmlns:p14="http://schemas.microsoft.com/office/powerpoint/2010/main" xmlns="" val="8423114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18" name="TextBox 17"/>
          <p:cNvSpPr txBox="1"/>
          <p:nvPr/>
        </p:nvSpPr>
        <p:spPr>
          <a:xfrm>
            <a:off x="7881116" y="4238094"/>
            <a:ext cx="13289560" cy="1046440"/>
          </a:xfrm>
          <a:prstGeom prst="rect">
            <a:avLst/>
          </a:prstGeom>
          <a:noFill/>
        </p:spPr>
        <p:txBody>
          <a:bodyPr wrap="square" rtlCol="0">
            <a:spAutoFit/>
          </a:bodyPr>
          <a:lstStyle/>
          <a:p>
            <a:r>
              <a:rPr lang="zh-CN" altLang="en-US" sz="6000" b="1" dirty="0">
                <a:solidFill>
                  <a:srgbClr val="EF8340"/>
                </a:solidFill>
                <a:latin typeface="微软雅黑" pitchFamily="34" charset="-122"/>
                <a:ea typeface="微软雅黑" pitchFamily="34" charset="-122"/>
              </a:rPr>
              <a:t>第</a:t>
            </a:r>
            <a:r>
              <a:rPr lang="en-US" altLang="zh-CN" sz="6000" b="1" dirty="0">
                <a:solidFill>
                  <a:srgbClr val="EF8340"/>
                </a:solidFill>
                <a:latin typeface="微软雅黑" pitchFamily="34" charset="-122"/>
                <a:ea typeface="微软雅黑" pitchFamily="34" charset="-122"/>
              </a:rPr>
              <a:t>1</a:t>
            </a:r>
            <a:r>
              <a:rPr lang="zh-CN" altLang="en-US" sz="6000" b="1" dirty="0">
                <a:solidFill>
                  <a:srgbClr val="EF8340"/>
                </a:solidFill>
                <a:latin typeface="微软雅黑" pitchFamily="34" charset="-122"/>
                <a:ea typeface="微软雅黑" pitchFamily="34" charset="-122"/>
              </a:rPr>
              <a:t>讲　</a:t>
            </a:r>
          </a:p>
        </p:txBody>
      </p:sp>
      <p:sp>
        <p:nvSpPr>
          <p:cNvPr id="3" name="TextBox 2"/>
          <p:cNvSpPr txBox="1"/>
          <p:nvPr/>
        </p:nvSpPr>
        <p:spPr>
          <a:xfrm>
            <a:off x="7993212" y="7624837"/>
            <a:ext cx="10144196" cy="692497"/>
          </a:xfrm>
          <a:prstGeom prst="rect">
            <a:avLst/>
          </a:prstGeom>
          <a:noFill/>
        </p:spPr>
        <p:txBody>
          <a:bodyPr wrap="square" rtlCol="0">
            <a:spAutoFit/>
          </a:bodyPr>
          <a:lstStyle/>
          <a:p>
            <a:r>
              <a:rPr lang="zh-CN" altLang="en-US" sz="3900" dirty="0" smtClean="0">
                <a:latin typeface="微软雅黑" pitchFamily="34" charset="-122"/>
                <a:ea typeface="微软雅黑" pitchFamily="34" charset="-122"/>
                <a:hlinkClick r:id="rId3" action="ppaction://hlinksldjump"/>
              </a:rPr>
              <a:t>高考真题指导</a:t>
            </a:r>
            <a:r>
              <a:rPr lang="zh-CN" altLang="en-US" sz="3900" dirty="0" smtClean="0">
                <a:latin typeface="微软雅黑" pitchFamily="34" charset="-122"/>
                <a:ea typeface="微软雅黑" pitchFamily="34" charset="-122"/>
              </a:rPr>
              <a:t>│</a:t>
            </a:r>
            <a:r>
              <a:rPr lang="zh-CN" altLang="en-US" sz="3900" dirty="0">
                <a:latin typeface="微软雅黑" pitchFamily="34" charset="-122"/>
                <a:ea typeface="微软雅黑" pitchFamily="34" charset="-122"/>
                <a:hlinkClick r:id="rId4" action="ppaction://hlinksldjump"/>
              </a:rPr>
              <a:t>考点技法精要</a:t>
            </a:r>
            <a:r>
              <a:rPr lang="zh-CN" altLang="en-US" sz="3900" dirty="0">
                <a:latin typeface="微软雅黑" pitchFamily="34" charset="-122"/>
                <a:ea typeface="微软雅黑" pitchFamily="34" charset="-122"/>
              </a:rPr>
              <a:t>│</a:t>
            </a:r>
            <a:r>
              <a:rPr lang="zh-CN" altLang="en-US" sz="3900" dirty="0">
                <a:latin typeface="微软雅黑" pitchFamily="34" charset="-122"/>
                <a:ea typeface="微软雅黑" pitchFamily="34" charset="-122"/>
                <a:hlinkClick r:id="rId5" action="ppaction://hlinksldjump"/>
              </a:rPr>
              <a:t>跟踪训练验收</a:t>
            </a:r>
            <a:endParaRPr lang="zh-CN" altLang="en-US" sz="3900" dirty="0">
              <a:latin typeface="微软雅黑" pitchFamily="34" charset="-122"/>
              <a:ea typeface="微软雅黑" pitchFamily="34" charset="-122"/>
            </a:endParaRPr>
          </a:p>
        </p:txBody>
      </p:sp>
      <p:sp>
        <p:nvSpPr>
          <p:cNvPr id="4" name="TextBox 3"/>
          <p:cNvSpPr txBox="1"/>
          <p:nvPr/>
        </p:nvSpPr>
        <p:spPr>
          <a:xfrm>
            <a:off x="7881116" y="5317560"/>
            <a:ext cx="14873736" cy="1477328"/>
          </a:xfrm>
          <a:prstGeom prst="rect">
            <a:avLst/>
          </a:prstGeom>
          <a:noFill/>
        </p:spPr>
        <p:txBody>
          <a:bodyPr wrap="square" rtlCol="0">
            <a:spAutoFit/>
          </a:bodyPr>
          <a:lstStyle/>
          <a:p>
            <a:r>
              <a:rPr lang="zh-CN" altLang="en-US" sz="9000" b="1" dirty="0" smtClean="0">
                <a:solidFill>
                  <a:srgbClr val="404040"/>
                </a:solidFill>
                <a:latin typeface="微软雅黑" pitchFamily="34" charset="-122"/>
                <a:ea typeface="微软雅黑" pitchFamily="34" charset="-122"/>
              </a:rPr>
              <a:t>读</a:t>
            </a:r>
            <a:r>
              <a:rPr lang="zh-CN" altLang="en-US" sz="9000" b="1" dirty="0">
                <a:solidFill>
                  <a:srgbClr val="404040"/>
                </a:solidFill>
                <a:latin typeface="微软雅黑" pitchFamily="34" charset="-122"/>
                <a:ea typeface="微软雅黑" pitchFamily="34" charset="-122"/>
              </a:rPr>
              <a:t>懂诗歌和诗歌鉴赏选择题</a:t>
            </a:r>
          </a:p>
        </p:txBody>
      </p:sp>
    </p:spTree>
    <p:extLst>
      <p:ext uri="{BB962C8B-B14F-4D97-AF65-F5344CB8AC3E}">
        <p14:creationId xmlns:p14="http://schemas.microsoft.com/office/powerpoint/2010/main" xmlns="" val="167478679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mph" presetSubtype="0" fill="hold" nodeType="withEffect">
                                  <p:stCondLst>
                                    <p:cond delay="0"/>
                                  </p:stCondLst>
                                  <p:iterate type="lt">
                                    <p:tmPct val="0"/>
                                  </p:iterate>
                                  <p:childTnLst>
                                    <p:anim calcmode="discrete" valueType="str">
                                      <p:cBhvr override="childStyle">
                                        <p:cTn id="6" dur="2000" fill="hold"/>
                                        <p:tgtEl>
                                          <p:spTgt spid="3">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par>
                          <p:cTn id="7" fill="hold">
                            <p:stCondLst>
                              <p:cond delay="2000"/>
                            </p:stCondLst>
                            <p:childTnLst>
                              <p:par>
                                <p:cTn id="8" presetID="16" presetClass="emph" presetSubtype="0" fill="hold" grpId="0" nodeType="afterEffect">
                                  <p:stCondLst>
                                    <p:cond delay="0"/>
                                  </p:stCondLst>
                                  <p:iterate type="lt">
                                    <p:tmPct val="4000"/>
                                  </p:iterate>
                                  <p:childTnLst>
                                    <p:set>
                                      <p:cBhvr override="childStyle">
                                        <p:cTn id="9" dur="1000" fill="hold"/>
                                        <p:tgtEl>
                                          <p:spTgt spid="3">
                                            <p:txEl>
                                              <p:pRg st="0" end="0"/>
                                            </p:txEl>
                                          </p:spTgt>
                                        </p:tgtEl>
                                        <p:attrNameLst>
                                          <p:attrName>style.color</p:attrName>
                                        </p:attrNameLst>
                                      </p:cBhvr>
                                      <p:to>
                                        <p:clrVal>
                                          <a:schemeClr val="accent2"/>
                                        </p:clrVal>
                                      </p:to>
                                    </p:set>
                                    <p:set>
                                      <p:cBhvr>
                                        <p:cTn id="10" dur="1000" fill="hold"/>
                                        <p:tgtEl>
                                          <p:spTgt spid="3">
                                            <p:txEl>
                                              <p:pRg st="0" end="0"/>
                                            </p:txEl>
                                          </p:spTgt>
                                        </p:tgtEl>
                                        <p:attrNameLst>
                                          <p:attrName>fillcolor</p:attrName>
                                        </p:attrNameLst>
                                      </p:cBhvr>
                                      <p:to>
                                        <p:clrVal>
                                          <a:schemeClr val="accent2"/>
                                        </p:clrVal>
                                      </p:to>
                                    </p:set>
                                    <p:set>
                                      <p:cBhvr>
                                        <p:cTn id="11" dur="1000" fill="hold"/>
                                        <p:tgtEl>
                                          <p:spTgt spid="3">
                                            <p:txEl>
                                              <p:pRg st="0" end="0"/>
                                            </p:txEl>
                                          </p:spTgt>
                                        </p:tgtEl>
                                        <p:attrNameLst>
                                          <p:attrName>fill.type</p:attrName>
                                        </p:attrNameLst>
                                      </p:cBhvr>
                                      <p:to>
                                        <p:strVal val="solid"/>
                                      </p:to>
                                    </p:set>
                                  </p:childTnLst>
                                </p:cTn>
                              </p:par>
                            </p:childTnLst>
                          </p:cTn>
                        </p:par>
                        <p:par>
                          <p:cTn id="12" fill="hold">
                            <p:stCondLst>
                              <p:cond delay="3760"/>
                            </p:stCondLst>
                            <p:childTnLst>
                              <p:par>
                                <p:cTn id="13" presetID="2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4"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3293209"/>
          </a:xfrm>
          <a:prstGeom prst="rect">
            <a:avLst/>
          </a:prstGeom>
          <a:noFill/>
        </p:spPr>
        <p:txBody>
          <a:bodyPr wrap="square" rtlCol="0">
            <a:spAutoFit/>
          </a:bodyPr>
          <a:lstStyle/>
          <a:p>
            <a:pPr>
              <a:lnSpc>
                <a:spcPct val="130000"/>
              </a:lnSpc>
            </a:pPr>
            <a:r>
              <a:rPr lang="en-US" altLang="zh-CN" sz="4000" dirty="0" smtClean="0">
                <a:solidFill>
                  <a:srgbClr val="EF8340"/>
                </a:solidFill>
                <a:latin typeface="微软雅黑" pitchFamily="34" charset="-122"/>
                <a:ea typeface="微软雅黑" pitchFamily="34" charset="-122"/>
              </a:rPr>
              <a:t>10</a:t>
            </a:r>
            <a:r>
              <a:rPr lang="en-US" altLang="zh-CN" sz="4000" dirty="0">
                <a:solidFill>
                  <a:srgbClr val="EF8340"/>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本诗最后一句在</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唐文粹</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中是“望君空伫立”，你认为是“犹”字好，还是“空”字好？为什么？</a:t>
            </a:r>
            <a:r>
              <a:rPr lang="en-US" altLang="zh-CN" sz="4000" dirty="0">
                <a:solidFill>
                  <a:schemeClr val="tx1">
                    <a:lumMod val="50000"/>
                    <a:lumOff val="50000"/>
                  </a:schemeClr>
                </a:solidFill>
                <a:latin typeface="微软雅黑" pitchFamily="34" charset="-122"/>
                <a:ea typeface="微软雅黑" pitchFamily="34" charset="-122"/>
              </a:rPr>
              <a:t>(6</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endParaRPr lang="en-US" altLang="zh-CN" sz="4000" dirty="0">
              <a:solidFill>
                <a:schemeClr val="tx1">
                  <a:lumMod val="50000"/>
                  <a:lumOff val="50000"/>
                </a:schemeClr>
              </a:solidFill>
              <a:latin typeface="微软雅黑" pitchFamily="34" charset="-122"/>
              <a:ea typeface="微软雅黑" pitchFamily="34" charset="-122"/>
            </a:endParaRPr>
          </a:p>
          <a:p>
            <a:pPr>
              <a:lnSpc>
                <a:spcPct val="130000"/>
              </a:lnSpc>
            </a:pPr>
            <a:endParaRPr lang="en-US" altLang="zh-CN" sz="4000" dirty="0">
              <a:solidFill>
                <a:schemeClr val="tx1">
                  <a:lumMod val="50000"/>
                  <a:lumOff val="50000"/>
                </a:schemeClr>
              </a:solidFill>
              <a:latin typeface="微软雅黑" pitchFamily="34" charset="-122"/>
              <a:ea typeface="微软雅黑" pitchFamily="34" charset="-122"/>
            </a:endParaRPr>
          </a:p>
        </p:txBody>
      </p:sp>
      <p:sp>
        <p:nvSpPr>
          <p:cNvPr id="11" name="矩形 10"/>
          <p:cNvSpPr/>
          <p:nvPr/>
        </p:nvSpPr>
        <p:spPr>
          <a:xfrm>
            <a:off x="1880324" y="4932957"/>
            <a:ext cx="20145516" cy="645222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957599" y="4936139"/>
            <a:ext cx="19931202" cy="5783699"/>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点明了地点</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齐州</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、事件</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送祖三</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、题材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送别诗</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短暂的相逢，还未尽情喜悦，却又离别在即，现在又悲伤起来了。为友人饯行，我已经感到离别的悲伤，想到自己又要独自回到荒城更感惆怅。天凉了，刺骨的寒风带着几丝哀伤，远方的山依旧是那般明净清幽。黄昏时分，那湍急的江水亦奔腾咆哮着流向远方。解开那紧系的缆绳，转眼间友人已然远去，只在身后留下滔滔的江水，而那远去的身影，在我的视线中渐渐模糊，却又是那般清晰，恍若他依旧伫立在我眼前。</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(3)</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意象：“荒城”“寒天”“远山”“日暮”“长河”。表情词语：“笑”“泣”“伤离”“愁”。</a:t>
            </a:r>
          </a:p>
        </p:txBody>
      </p:sp>
    </p:spTree>
    <p:extLst>
      <p:ext uri="{BB962C8B-B14F-4D97-AF65-F5344CB8AC3E}">
        <p14:creationId xmlns:p14="http://schemas.microsoft.com/office/powerpoint/2010/main" xmlns="" val="400946980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5" grpId="0"/>
    </p:bldLst>
  </p:timing>
</p:sld>
</file>

<file path=ppt/slides/slide4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2023200" y="2988742"/>
            <a:ext cx="19894449" cy="814582"/>
          </a:xfrm>
          <a:prstGeom prst="rect">
            <a:avLst/>
          </a:prstGeom>
          <a:noFill/>
        </p:spPr>
        <p:txBody>
          <a:bodyPr wrap="square" rtlCol="0">
            <a:spAutoFit/>
          </a:bodyPr>
          <a:lstStyle/>
          <a:p>
            <a:pPr algn="just">
              <a:lnSpc>
                <a:spcPct val="130000"/>
              </a:lnSpc>
              <a:spcAft>
                <a:spcPts val="0"/>
              </a:spcAft>
            </a:pP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四</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送别诗</a:t>
            </a: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graphicFrame>
        <p:nvGraphicFramePr>
          <p:cNvPr id="4" name="表格 3"/>
          <p:cNvGraphicFramePr>
            <a:graphicFrameLocks noGrp="1"/>
          </p:cNvGraphicFramePr>
          <p:nvPr>
            <p:extLst/>
          </p:nvPr>
        </p:nvGraphicFramePr>
        <p:xfrm>
          <a:off x="2097434" y="4050284"/>
          <a:ext cx="19651532" cy="5705856"/>
        </p:xfrm>
        <a:graphic>
          <a:graphicData uri="http://schemas.openxmlformats.org/drawingml/2006/table">
            <a:tbl>
              <a:tblPr>
                <a:tableStyleId>{5C22544A-7EE6-4342-B048-85BDC9FD1C3A}</a:tableStyleId>
              </a:tblPr>
              <a:tblGrid>
                <a:gridCol w="711202"/>
                <a:gridCol w="18940330"/>
              </a:tblGrid>
              <a:tr h="0">
                <a:tc>
                  <a:txBody>
                    <a:bodyPr/>
                    <a:lstStyle/>
                    <a:p>
                      <a:pPr marL="0" algn="just" defTabSz="2117725" rtl="0" eaLnBrk="1" fontAlgn="base" latinLnBrk="0" hangingPunct="1">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释义</a:t>
                      </a:r>
                    </a:p>
                  </a:txBody>
                  <a:tcPr marL="68580" marR="68580" marT="0" marB="0" anchor="ctr"/>
                </a:tc>
                <a:tc>
                  <a:txBody>
                    <a:bodyPr/>
                    <a:lstStyle/>
                    <a:p>
                      <a:pPr marL="0" algn="just" defTabSz="2117725" rtl="0" eaLnBrk="1" fontAlgn="base" latinLnBrk="0" hangingPunct="1">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古人常常因某种原因不得不与家人、情人或亲朋好友离别，送别之际，人们往往设酒饯别，折柳相送，吟诗赠别，表达依依不舍之情。此类诗标题中往往有</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送</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别</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赠</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酬</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送别诗一般以描写景物来表达离愁别绪，或者直接抒写离情别绪，或者借此一吐胸中积愤或表明心志，或者重在劝勉、鼓励、安慰，或者以上几个方面兼而有之</a:t>
                      </a:r>
                    </a:p>
                  </a:txBody>
                  <a:tcPr marL="68580" marR="68580" marT="0" marB="0" anchor="ctr"/>
                </a:tc>
              </a:tr>
              <a:tr h="0">
                <a:tc>
                  <a:txBody>
                    <a:bodyPr/>
                    <a:lstStyle/>
                    <a:p>
                      <a:pPr marL="0" algn="just" defTabSz="2117725" rtl="0" eaLnBrk="1" fontAlgn="base" latinLnBrk="0" hangingPunct="1">
                        <a:lnSpc>
                          <a:spcPct val="130000"/>
                        </a:lnSpc>
                        <a:spcBef>
                          <a:spcPct val="0"/>
                        </a:spcBef>
                        <a:spcAft>
                          <a:spcPts val="0"/>
                        </a:spcAft>
                      </a:pP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情感</a:t>
                      </a:r>
                    </a:p>
                    <a:p>
                      <a:pPr marL="0" algn="just" defTabSz="2117725" rtl="0" eaLnBrk="1" fontAlgn="base" latinLnBrk="0" hangingPunct="1">
                        <a:lnSpc>
                          <a:spcPct val="130000"/>
                        </a:lnSpc>
                        <a:spcBef>
                          <a:spcPct val="0"/>
                        </a:spcBef>
                        <a:spcAft>
                          <a:spcPts val="0"/>
                        </a:spcAft>
                      </a:pP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分类</a:t>
                      </a:r>
                    </a:p>
                  </a:txBody>
                  <a:tcPr marL="68580" marR="68580" marT="0" marB="0" anchor="ctr"/>
                </a:tc>
                <a:tc>
                  <a:txBody>
                    <a:bodyPr/>
                    <a:lstStyle/>
                    <a:p>
                      <a:pPr marL="0" algn="just" defTabSz="2117725" rtl="0" eaLnBrk="1" fontAlgn="base" latinLnBrk="0" hangingPunct="1">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依依惜别的不舍与伤感。</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离别后的思念与牵挂。</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对友人的安慰与勉励。</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4.</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借送别友人表明自己的心态。</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5.</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抒发对人生的感慨。</a:t>
                      </a:r>
                    </a:p>
                    <a:p>
                      <a:pPr marL="0" algn="just" defTabSz="2117725" rtl="0" eaLnBrk="1" fontAlgn="base" latinLnBrk="0" hangingPunct="1">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要注意，每首诗表达的情感往往不是单一的，而是多种情感交杂在一起的集合体，它丰富复杂却不杂乱无章</a:t>
                      </a:r>
                    </a:p>
                  </a:txBody>
                  <a:tcPr marL="68580" marR="68580" marT="0" marB="0" anchor="ctr"/>
                </a:tc>
              </a:tr>
            </a:tbl>
          </a:graphicData>
        </a:graphic>
      </p:graphicFrame>
    </p:spTree>
    <p:extLst>
      <p:ext uri="{BB962C8B-B14F-4D97-AF65-F5344CB8AC3E}">
        <p14:creationId xmlns:p14="http://schemas.microsoft.com/office/powerpoint/2010/main" xmlns="" val="7653947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4" name="表格 3"/>
          <p:cNvGraphicFramePr>
            <a:graphicFrameLocks noGrp="1"/>
          </p:cNvGraphicFramePr>
          <p:nvPr>
            <p:extLst>
              <p:ext uri="{D42A27DB-BD31-4B8C-83A1-F6EECF244321}">
                <p14:modId xmlns:p14="http://schemas.microsoft.com/office/powerpoint/2010/main" xmlns="" val="1067206407"/>
              </p:ext>
            </p:extLst>
          </p:nvPr>
        </p:nvGraphicFramePr>
        <p:xfrm>
          <a:off x="2097434" y="3060750"/>
          <a:ext cx="19651532" cy="4464496"/>
        </p:xfrm>
        <a:graphic>
          <a:graphicData uri="http://schemas.openxmlformats.org/drawingml/2006/table">
            <a:tbl>
              <a:tblPr>
                <a:tableStyleId>{5C22544A-7EE6-4342-B048-85BDC9FD1C3A}</a:tableStyleId>
              </a:tblPr>
              <a:tblGrid>
                <a:gridCol w="711202"/>
                <a:gridCol w="18940330"/>
              </a:tblGrid>
              <a:tr h="4464496">
                <a:tc>
                  <a:txBody>
                    <a:bodyPr/>
                    <a:lstStyle/>
                    <a:p>
                      <a:pPr marL="0" algn="just" defTabSz="2117725" rtl="0" eaLnBrk="1" fontAlgn="base" latinLnBrk="0" hangingPunct="1">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答题</a:t>
                      </a:r>
                    </a:p>
                    <a:p>
                      <a:pPr marL="0" algn="just" defTabSz="2117725" rtl="0" eaLnBrk="1" fontAlgn="base" latinLnBrk="0" hangingPunct="1">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角度</a:t>
                      </a:r>
                    </a:p>
                  </a:txBody>
                  <a:tcPr marL="68580" marR="68580" marT="0" marB="0" anchor="ctr"/>
                </a:tc>
                <a:tc>
                  <a:txBody>
                    <a:bodyPr/>
                    <a:lstStyle/>
                    <a:p>
                      <a:pPr marL="0" algn="just" defTabSz="2117725" rtl="0" eaLnBrk="1" fontAlgn="base" latinLnBrk="0" hangingPunct="1">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 </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要掌握送别诗的结构、写法。一般是即景抒情，开头叙事或写景，然后是抒情表意。就律诗而言，首联叙题写意；颔联写人、事，或叙别，或议论；颈联写景，或带思慕之情，或说事；</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颔联、颈联或颠倒并说亦可</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尾联说何时再会，或嘱托，或期望。</a:t>
                      </a:r>
                    </a:p>
                    <a:p>
                      <a:pPr marL="0" algn="just" defTabSz="2117725" rtl="0" eaLnBrk="1" fontAlgn="base" latinLnBrk="0" hangingPunct="1">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 </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把握送别诗的常见意象，如杨柳、长亭、短亭、劳劳亭、酒、月、阳关、舟、灞桥等。</a:t>
                      </a:r>
                    </a:p>
                    <a:p>
                      <a:pPr marL="0" algn="just" defTabSz="2117725" rtl="0" eaLnBrk="1" fontAlgn="base" latinLnBrk="0" hangingPunct="1">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 </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掌握送别诗的情感内容。见</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情感分类</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txBody>
                  <a:tcPr marL="68580" marR="68580" marT="0" marB="0" anchor="ctr"/>
                </a:tc>
              </a:tr>
            </a:tbl>
          </a:graphicData>
        </a:graphic>
      </p:graphicFrame>
    </p:spTree>
    <p:extLst>
      <p:ext uri="{BB962C8B-B14F-4D97-AF65-F5344CB8AC3E}">
        <p14:creationId xmlns:p14="http://schemas.microsoft.com/office/powerpoint/2010/main" xmlns="" val="1942339030"/>
      </p:ext>
    </p:extLst>
  </p:cSld>
  <p:clrMapOvr>
    <a:masterClrMapping/>
  </p:clrMapOvr>
  <p:transition>
    <p:pull dir="d"/>
  </p:transition>
  <p:timing>
    <p:tnLst>
      <p:par>
        <p:cTn id="1" dur="indefinite" restart="never" nodeType="tmRoot"/>
      </p:par>
    </p:tnLst>
  </p:timing>
</p:sld>
</file>

<file path=ppt/slides/slide4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2023200" y="2988742"/>
            <a:ext cx="19894449" cy="8894743"/>
          </a:xfrm>
          <a:prstGeom prst="rect">
            <a:avLst/>
          </a:prstGeom>
          <a:noFill/>
        </p:spPr>
        <p:txBody>
          <a:bodyPr wrap="square" rtlCol="0">
            <a:spAutoFit/>
          </a:bodyPr>
          <a:lstStyle/>
          <a:p>
            <a:pPr algn="just">
              <a:lnSpc>
                <a:spcPct val="130000"/>
              </a:lnSpc>
              <a:spcAft>
                <a:spcPts val="0"/>
              </a:spcAft>
            </a:pPr>
            <a:r>
              <a:rPr lang="en-US" altLang="zh-CN" sz="4000" b="1"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5. </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2013·</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福建卷</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阅读下面的诗歌，完成后面题目。</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送何遁山人归蜀</a:t>
            </a:r>
          </a:p>
          <a:p>
            <a:pPr algn="ctr">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宋</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梅尧臣</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春风入树绿，童稚望柴扉。</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远壑杜鹃</a:t>
            </a:r>
            <a:r>
              <a:rPr lang="zh-CN" altLang="en-US" sz="4000" kern="100" baseline="300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①</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响，前山蜀客归。</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到家逢社燕，下马浣征衣。</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终日自临水，应知已息机</a:t>
            </a:r>
            <a:r>
              <a:rPr lang="zh-CN" altLang="en-US" sz="4000" kern="100" baseline="300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②</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选自</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宋诗精华录</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①</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杜鹃：又名子规。②息机：摆脱琐事杂务，停止世俗活动。</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三、四两联是怎样借助想象之景来抒发情感的？请简要赏析。</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(4</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p:txBody>
      </p:sp>
    </p:spTree>
    <p:extLst>
      <p:ext uri="{BB962C8B-B14F-4D97-AF65-F5344CB8AC3E}">
        <p14:creationId xmlns:p14="http://schemas.microsoft.com/office/powerpoint/2010/main" xmlns="" val="366926086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91555" y="2988743"/>
            <a:ext cx="19835720" cy="836450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91555" y="2988743"/>
            <a:ext cx="19931202" cy="7224094"/>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要点：颈联想象友人喜逢家乡的燕子，一洗征尘，表现出归家时轻松愉悦的心情。尾联进一步设想友人归家后悠闲自在的生活，寄托了对友人真诚的祝福，也暗含着诗人对超脱世俗的自由生活的向往。</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意思对即可。若有其他看法，言之成理亦可</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的是鉴赏诗歌中的思想感情，分析时先要紧扣三、四两联中所写的想象“逢社燕”“浣征衣”之景，“终日自临水”“已息机”多了一份闲适，再揣摩所写之景营造的轻松愉悦的氛围，挖掘作者隐含在“景语”里面的“情语”，并结合全诗作答。</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读懂诗歌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春风吹来，染绿了树林，孩子们看着客人走出柴门。远方山谷中传来杜鹃的鸣叫</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不如归去，不如归去</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触痛了山南蜀客似箭的归心。想象他回到家里，刚好遇到燕子飞回来了，下马赶紧洗洗征衣上的灰尘。天天独自来到水边，知道自己已经摆脱了世俗杂务，可以轻松愉快地生活了。</a:t>
            </a:r>
          </a:p>
        </p:txBody>
      </p:sp>
    </p:spTree>
    <p:extLst>
      <p:ext uri="{BB962C8B-B14F-4D97-AF65-F5344CB8AC3E}">
        <p14:creationId xmlns:p14="http://schemas.microsoft.com/office/powerpoint/2010/main" xmlns="" val="380565638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2023200" y="2988742"/>
            <a:ext cx="19894449" cy="814582"/>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五</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爱情闺怨诗</a:t>
            </a: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graphicFrame>
        <p:nvGraphicFramePr>
          <p:cNvPr id="4" name="表格 3"/>
          <p:cNvGraphicFramePr>
            <a:graphicFrameLocks noGrp="1"/>
          </p:cNvGraphicFramePr>
          <p:nvPr>
            <p:extLst/>
          </p:nvPr>
        </p:nvGraphicFramePr>
        <p:xfrm>
          <a:off x="2165543" y="4013870"/>
          <a:ext cx="19723540" cy="4279392"/>
        </p:xfrm>
        <a:graphic>
          <a:graphicData uri="http://schemas.openxmlformats.org/drawingml/2006/table">
            <a:tbl>
              <a:tblPr>
                <a:tableStyleId>{5C22544A-7EE6-4342-B048-85BDC9FD1C3A}</a:tableStyleId>
              </a:tblPr>
              <a:tblGrid>
                <a:gridCol w="929452"/>
                <a:gridCol w="18794088"/>
              </a:tblGrid>
              <a:tr h="0">
                <a:tc>
                  <a:txBody>
                    <a:bodyPr/>
                    <a:lstStyle/>
                    <a:p>
                      <a:pPr marL="0" algn="just" defTabSz="2117725" rtl="0" eaLnBrk="1" fontAlgn="base" latinLnBrk="0" hangingPunct="1">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释义</a:t>
                      </a:r>
                    </a:p>
                  </a:txBody>
                  <a:tcPr marL="68580" marR="68580" marT="0" marB="0" anchor="ctr"/>
                </a:tc>
                <a:tc>
                  <a:txBody>
                    <a:bodyPr/>
                    <a:lstStyle/>
                    <a:p>
                      <a:pPr marL="0" algn="just" defTabSz="2117725" rtl="0" eaLnBrk="1" fontAlgn="base" latinLnBrk="0" hangingPunct="1">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爱情闺怨诗主要描写男女爱慕之情和爱情生活，或抒发离别相思之苦。标题中多含</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怨</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怀</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思</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别</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忆</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望夫</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妇叹</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闺怨</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幽恨</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或直接用</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无题</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等字眼 </a:t>
                      </a:r>
                    </a:p>
                  </a:txBody>
                  <a:tcPr marL="68580" marR="68580" marT="0" marB="0" anchor="ctr"/>
                </a:tc>
              </a:tr>
              <a:tr h="0">
                <a:tc>
                  <a:txBody>
                    <a:bodyPr/>
                    <a:lstStyle/>
                    <a:p>
                      <a:pPr marL="0" algn="just" defTabSz="2117725" rtl="0" eaLnBrk="1" fontAlgn="base" latinLnBrk="0" hangingPunct="1">
                        <a:lnSpc>
                          <a:spcPct val="130000"/>
                        </a:lnSpc>
                        <a:spcBef>
                          <a:spcPct val="0"/>
                        </a:spcBef>
                        <a:spcAft>
                          <a:spcPts val="0"/>
                        </a:spcAft>
                      </a:pP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情感</a:t>
                      </a:r>
                    </a:p>
                    <a:p>
                      <a:pPr marL="0" algn="just" defTabSz="2117725" rtl="0" eaLnBrk="1" fontAlgn="base" latinLnBrk="0" hangingPunct="1">
                        <a:lnSpc>
                          <a:spcPct val="130000"/>
                        </a:lnSpc>
                        <a:spcBef>
                          <a:spcPct val="0"/>
                        </a:spcBef>
                        <a:spcAft>
                          <a:spcPts val="0"/>
                        </a:spcAft>
                      </a:pP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分类</a:t>
                      </a:r>
                    </a:p>
                  </a:txBody>
                  <a:tcPr marL="68580" marR="68580" marT="0" marB="0" anchor="ctr"/>
                </a:tc>
                <a:tc>
                  <a:txBody>
                    <a:bodyPr/>
                    <a:lstStyle/>
                    <a:p>
                      <a:pPr marL="0" algn="just" defTabSz="2117725" rtl="0" eaLnBrk="1" fontAlgn="base" latinLnBrk="0" hangingPunct="1">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表现夫妻之间相濡以沫的深厚感情。</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孤苦幽寂的命运之悲。此类情感主要体现在宫怨诗中。</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思妇空闺、思念亲人、盼夫早归、渴望团聚的哀伤之情。</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4.</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情梦难圆的遗憾与怅惘之情。</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5.</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阴阳两隔的悼亡之痛</a:t>
                      </a:r>
                    </a:p>
                  </a:txBody>
                  <a:tcPr marL="68580" marR="68580" marT="0" marB="0" anchor="ctr"/>
                </a:tc>
              </a:tr>
            </a:tbl>
          </a:graphicData>
        </a:graphic>
      </p:graphicFrame>
    </p:spTree>
    <p:extLst>
      <p:ext uri="{BB962C8B-B14F-4D97-AF65-F5344CB8AC3E}">
        <p14:creationId xmlns:p14="http://schemas.microsoft.com/office/powerpoint/2010/main" xmlns="" val="142773291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4" name="表格 3"/>
          <p:cNvGraphicFramePr>
            <a:graphicFrameLocks noGrp="1"/>
          </p:cNvGraphicFramePr>
          <p:nvPr>
            <p:extLst>
              <p:ext uri="{D42A27DB-BD31-4B8C-83A1-F6EECF244321}">
                <p14:modId xmlns:p14="http://schemas.microsoft.com/office/powerpoint/2010/main" xmlns="" val="3691868192"/>
              </p:ext>
            </p:extLst>
          </p:nvPr>
        </p:nvGraphicFramePr>
        <p:xfrm>
          <a:off x="2072836" y="3276774"/>
          <a:ext cx="19723540" cy="5760640"/>
        </p:xfrm>
        <a:graphic>
          <a:graphicData uri="http://schemas.openxmlformats.org/drawingml/2006/table">
            <a:tbl>
              <a:tblPr>
                <a:tableStyleId>{5C22544A-7EE6-4342-B048-85BDC9FD1C3A}</a:tableStyleId>
              </a:tblPr>
              <a:tblGrid>
                <a:gridCol w="929452"/>
                <a:gridCol w="18794088"/>
              </a:tblGrid>
              <a:tr h="5760640">
                <a:tc>
                  <a:txBody>
                    <a:bodyPr/>
                    <a:lstStyle/>
                    <a:p>
                      <a:pPr marL="0" algn="just" defTabSz="2117725" rtl="0" eaLnBrk="1" fontAlgn="base" latinLnBrk="0" hangingPunct="1">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答题</a:t>
                      </a:r>
                    </a:p>
                    <a:p>
                      <a:pPr marL="0" algn="just" defTabSz="2117725" rtl="0" eaLnBrk="1" fontAlgn="base" latinLnBrk="0" hangingPunct="1">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角度</a:t>
                      </a:r>
                    </a:p>
                  </a:txBody>
                  <a:tcPr marL="68580" marR="68580" marT="0" marB="0" anchor="ctr"/>
                </a:tc>
                <a:tc>
                  <a:txBody>
                    <a:bodyPr/>
                    <a:lstStyle/>
                    <a:p>
                      <a:pPr marL="0" algn="just" defTabSz="2117725" rtl="0" eaLnBrk="1" fontAlgn="base" latinLnBrk="0" hangingPunct="1">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 </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把握爱情闺怨诗的思想内容。</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①</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描写男女之间深厚的情感，歌颂真挚爱情；</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②</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表达闺中生活的孤独寂寞或对丈夫、家人的思念；</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③</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对虚度光阴、青春易逝的哀怨，对自由自在的幸福生活的向往；</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④</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表达被丈夫冷落、抛弃之后的怨情，或借此表示自己不被朝廷重用等。</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⑤</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阴阳两隔的悼亡之痛。</a:t>
                      </a:r>
                    </a:p>
                    <a:p>
                      <a:pPr marL="0" algn="just" defTabSz="2117725" rtl="0" eaLnBrk="1" fontAlgn="base" latinLnBrk="0" hangingPunct="1">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 </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注意怨女诗中的比喻与象征意义。诗歌中女性意象淡化，政治性较为突出。主要通过男女的恋爱关系比喻君臣关系。具体分为两种：一是直接用男女之依恋表达诗人对君王的依恋，希望被君王重用；二是用男女失恋、女子被抛弃来喻指自己不被朝廷重用</a:t>
                      </a:r>
                    </a:p>
                  </a:txBody>
                  <a:tcPr marL="68580" marR="68580" marT="0" marB="0" anchor="ctr"/>
                </a:tc>
              </a:tr>
            </a:tbl>
          </a:graphicData>
        </a:graphic>
      </p:graphicFrame>
    </p:spTree>
    <p:extLst>
      <p:ext uri="{BB962C8B-B14F-4D97-AF65-F5344CB8AC3E}">
        <p14:creationId xmlns:p14="http://schemas.microsoft.com/office/powerpoint/2010/main" xmlns="" val="188870213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2023200" y="2988742"/>
            <a:ext cx="19894449" cy="7294305"/>
          </a:xfrm>
          <a:prstGeom prst="rect">
            <a:avLst/>
          </a:prstGeom>
          <a:noFill/>
        </p:spPr>
        <p:txBody>
          <a:bodyPr wrap="square" rtlCol="0">
            <a:spAutoFit/>
          </a:bodyPr>
          <a:lstStyle/>
          <a:p>
            <a:pPr algn="just">
              <a:lnSpc>
                <a:spcPct val="130000"/>
              </a:lnSpc>
              <a:spcAft>
                <a:spcPts val="0"/>
              </a:spcAft>
            </a:pPr>
            <a:r>
              <a:rPr lang="en-US" altLang="zh-CN" sz="4000" b="1"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6. </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阅读</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下面一首宋词，完成后面的题目。</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诉衷情</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欧阳修</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清晨帘幕卷轻霜，呵手试梅妆。都缘自有离恨，故画作远山长</a:t>
            </a:r>
            <a:r>
              <a:rPr lang="zh-CN" altLang="en-US" sz="4000" kern="100" baseline="300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①</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思</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往事，惜流芳</a:t>
            </a:r>
            <a:r>
              <a:rPr lang="zh-CN" altLang="en-US" sz="4000" kern="100" baseline="300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②</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，易成伤。拟歌先敛，欲笑还颦</a:t>
            </a:r>
            <a:r>
              <a:rPr lang="zh-CN" altLang="en-US" sz="4000" kern="100" baseline="300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③</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，最断人肠。</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①</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故画作远山长：故意把双眉画成长长的远山形状，表示离恨的深长。②流芳：一作“流光”，义同，均指流水年华。③颦：蹙眉，表示愁情。</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词的下片刻画了女主人公什么样的心理？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(5</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p:txBody>
      </p:sp>
    </p:spTree>
    <p:extLst>
      <p:ext uri="{BB962C8B-B14F-4D97-AF65-F5344CB8AC3E}">
        <p14:creationId xmlns:p14="http://schemas.microsoft.com/office/powerpoint/2010/main" xmlns="" val="122099769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91555" y="2988743"/>
            <a:ext cx="19835720" cy="836450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91555" y="2988743"/>
            <a:ext cx="19931202" cy="5783699"/>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下片写女主人公内心的愁苦。首三句写她追忆往事，哀叹芳华易逝，流年似水，内心伤感不已。此三句，寥寥数语便道出了女主人公对于自身命运不能自主，而只得让美好年华虚度在陪人欢笑上的痛楚。结尾三句，以女主人公“拟歌先敛”、强颜欢笑、寸肠欲断的情态，活灵活现地刻画出歌女无法获得幸福生活而为生计被迫卖唱的痛苦心情。</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读懂诗歌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清晨起来，将帘幕卷起，看见满地清霜。天气太冷，你呵着纤手，试着描画梅花妆。都因离别的幽恨，所以你故意把双眉画成远山的式样，浅淡而又细长。思念往事，痛惜流逝的年华，更是令人感伤。想要唱歌却先收起微笑，想要微笑却又愁上眉头，这真是最令人断肠的事情。</a:t>
            </a:r>
          </a:p>
        </p:txBody>
      </p:sp>
    </p:spTree>
    <p:extLst>
      <p:ext uri="{BB962C8B-B14F-4D97-AF65-F5344CB8AC3E}">
        <p14:creationId xmlns:p14="http://schemas.microsoft.com/office/powerpoint/2010/main" xmlns="" val="112331841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2023200" y="2988742"/>
            <a:ext cx="19894449" cy="814582"/>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六</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边塞征战</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诗</a:t>
            </a: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graphicFrame>
        <p:nvGraphicFramePr>
          <p:cNvPr id="4" name="表格 3"/>
          <p:cNvGraphicFramePr>
            <a:graphicFrameLocks noGrp="1"/>
          </p:cNvGraphicFramePr>
          <p:nvPr>
            <p:extLst/>
          </p:nvPr>
        </p:nvGraphicFramePr>
        <p:xfrm>
          <a:off x="1989992" y="4050284"/>
          <a:ext cx="19866416" cy="6419088"/>
        </p:xfrm>
        <a:graphic>
          <a:graphicData uri="http://schemas.openxmlformats.org/drawingml/2006/table">
            <a:tbl>
              <a:tblPr>
                <a:tableStyleId>{5C22544A-7EE6-4342-B048-85BDC9FD1C3A}</a:tableStyleId>
              </a:tblPr>
              <a:tblGrid>
                <a:gridCol w="1199080"/>
                <a:gridCol w="18667336"/>
              </a:tblGrid>
              <a:tr h="1152742">
                <a:tc>
                  <a:txBody>
                    <a:bodyPr/>
                    <a:lstStyle/>
                    <a:p>
                      <a:pPr marL="0" algn="just" defTabSz="2117725" rtl="0" eaLnBrk="1" fontAlgn="base" latinLnBrk="0" hangingPunct="1">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释义</a:t>
                      </a:r>
                    </a:p>
                  </a:txBody>
                  <a:tcPr marL="54035" marR="54035" marT="0" marB="0" anchor="ctr"/>
                </a:tc>
                <a:tc>
                  <a:txBody>
                    <a:bodyPr/>
                    <a:lstStyle/>
                    <a:p>
                      <a:pPr marL="0" algn="just" defTabSz="2117725" rtl="0" eaLnBrk="1" fontAlgn="base" latinLnBrk="0" hangingPunct="1">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边塞征战诗是以边疆地区军民生活和自然风光为题材的诗歌。标题往往有</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行</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军</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征</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塞</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戍</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等与军旅生活有关的字。边塞诗多表现从军出塞，保家卫国，民族交往，塞上风情；或抒报国壮志，或发反战呼声，或记现实战事</a:t>
                      </a:r>
                    </a:p>
                  </a:txBody>
                  <a:tcPr marL="54035" marR="54035" marT="0" marB="0" anchor="ctr"/>
                </a:tc>
              </a:tr>
              <a:tr h="1536989">
                <a:tc>
                  <a:txBody>
                    <a:bodyPr/>
                    <a:lstStyle/>
                    <a:p>
                      <a:pPr marL="0" algn="just" defTabSz="2117725" rtl="0" eaLnBrk="1" fontAlgn="base" latinLnBrk="0" hangingPunct="1">
                        <a:lnSpc>
                          <a:spcPct val="130000"/>
                        </a:lnSpc>
                        <a:spcBef>
                          <a:spcPct val="0"/>
                        </a:spcBef>
                        <a:spcAft>
                          <a:spcPts val="0"/>
                        </a:spcAft>
                      </a:pP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情感</a:t>
                      </a:r>
                    </a:p>
                    <a:p>
                      <a:pPr marL="0" algn="just" defTabSz="2117725" rtl="0" eaLnBrk="1" fontAlgn="base" latinLnBrk="0" hangingPunct="1">
                        <a:lnSpc>
                          <a:spcPct val="130000"/>
                        </a:lnSpc>
                        <a:spcBef>
                          <a:spcPct val="0"/>
                        </a:spcBef>
                        <a:spcAft>
                          <a:spcPts val="0"/>
                        </a:spcAft>
                      </a:pP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分类</a:t>
                      </a:r>
                    </a:p>
                  </a:txBody>
                  <a:tcPr marL="54035" marR="54035" marT="0" marB="0" anchor="ctr"/>
                </a:tc>
                <a:tc>
                  <a:txBody>
                    <a:bodyPr/>
                    <a:lstStyle/>
                    <a:p>
                      <a:pPr marL="0" algn="just" defTabSz="2117725" rtl="0" eaLnBrk="1" fontAlgn="base" latinLnBrk="0" hangingPunct="1">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 </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保家卫国、建立功名的壮志豪情。</a:t>
                      </a:r>
                    </a:p>
                    <a:p>
                      <a:pPr marL="0" algn="just" defTabSz="2117725" rtl="0" eaLnBrk="1" fontAlgn="base" latinLnBrk="0" hangingPunct="1">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 </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奋勇杀敌、英勇无畏的英雄气概。</a:t>
                      </a:r>
                    </a:p>
                    <a:p>
                      <a:pPr marL="0" algn="just" defTabSz="2117725" rtl="0" eaLnBrk="1" fontAlgn="base" latinLnBrk="0" hangingPunct="1">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 </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雄奇瑰丽、奇异独特的边塞风光。</a:t>
                      </a:r>
                    </a:p>
                    <a:p>
                      <a:pPr marL="0" algn="just" defTabSz="2117725" rtl="0" eaLnBrk="1" fontAlgn="base" latinLnBrk="0" hangingPunct="1">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4. </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征人思乡、闺妇盼归的两地情愁。</a:t>
                      </a:r>
                    </a:p>
                    <a:p>
                      <a:pPr marL="0" algn="just" defTabSz="2117725" rtl="0" eaLnBrk="1" fontAlgn="base" latinLnBrk="0" hangingPunct="1">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5. </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凄苦哀怨的厌战情绪，凄厉沉痛的反战思考。</a:t>
                      </a:r>
                    </a:p>
                    <a:p>
                      <a:pPr marL="0" algn="just" defTabSz="2117725" rtl="0" eaLnBrk="1" fontAlgn="base" latinLnBrk="0" hangingPunct="1">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6. </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对和平安宁的边疆生活、和睦友好的民族往来的喜悦</a:t>
                      </a:r>
                    </a:p>
                  </a:txBody>
                  <a:tcPr marL="54035" marR="54035" marT="0" marB="0" anchor="ctr"/>
                </a:tc>
              </a:tr>
            </a:tbl>
          </a:graphicData>
        </a:graphic>
      </p:graphicFrame>
    </p:spTree>
    <p:extLst>
      <p:ext uri="{BB962C8B-B14F-4D97-AF65-F5344CB8AC3E}">
        <p14:creationId xmlns:p14="http://schemas.microsoft.com/office/powerpoint/2010/main" xmlns="" val="74129766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4" name="表格 3"/>
          <p:cNvGraphicFramePr>
            <a:graphicFrameLocks noGrp="1"/>
          </p:cNvGraphicFramePr>
          <p:nvPr>
            <p:extLst/>
          </p:nvPr>
        </p:nvGraphicFramePr>
        <p:xfrm>
          <a:off x="2096348" y="3060750"/>
          <a:ext cx="19726852" cy="6120680"/>
        </p:xfrm>
        <a:graphic>
          <a:graphicData uri="http://schemas.openxmlformats.org/drawingml/2006/table">
            <a:tbl>
              <a:tblPr>
                <a:tableStyleId>{5C22544A-7EE6-4342-B048-85BDC9FD1C3A}</a:tableStyleId>
              </a:tblPr>
              <a:tblGrid>
                <a:gridCol w="1190656"/>
                <a:gridCol w="18536196"/>
              </a:tblGrid>
              <a:tr h="6120680">
                <a:tc>
                  <a:txBody>
                    <a:bodyPr/>
                    <a:lstStyle/>
                    <a:p>
                      <a:pPr marL="0" algn="just" defTabSz="2117725" rtl="0" eaLnBrk="1" fontAlgn="base" latinLnBrk="0" hangingPunct="1">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答题</a:t>
                      </a:r>
                    </a:p>
                    <a:p>
                      <a:pPr marL="0" algn="just" defTabSz="2117725" rtl="0" eaLnBrk="1" fontAlgn="base" latinLnBrk="0" hangingPunct="1">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角度</a:t>
                      </a:r>
                    </a:p>
                  </a:txBody>
                  <a:tcPr marL="54035" marR="54035" marT="0" marB="0" anchor="ctr"/>
                </a:tc>
                <a:tc>
                  <a:txBody>
                    <a:bodyPr/>
                    <a:lstStyle/>
                    <a:p>
                      <a:pPr marL="0" algn="just" defTabSz="2117725" rtl="0" eaLnBrk="1" fontAlgn="base" latinLnBrk="0" hangingPunct="1">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 </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抓住时代特征。边塞诗是时代的产物，也是最能体现国运盛衰的作品。因此，如果能对作者所处的时代有所了解，这对体会作品的内容和作者的感情是大有帮助的。盛唐时期的边塞诗其基调是豪迈、爽朗。即使战争艰苦，也壮丽无比；即使出征远戍，也爽朗明快；即使壮烈牺牲，也死而无悔。如</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孰知不向边庭苦，纵死犹闻侠骨香</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王维</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。到了中晚唐，国势开始衰微，边塞诗仍保持昂扬向上的基调，但不免夹杂着几多悲壮，几多忧伤。如 </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可怜无定河边骨，犹是春闺梦里人</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陈陶</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。到了宋代，边塞诗中流露出来的感情，更多的体现为报国无门的愤懑和归家无望的哀痛，如陆游</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塞上长城空自许，镜中衰鬓已先斑</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。总之，不管什么时期的边塞诗都回旋着爱国的主旋律</a:t>
                      </a:r>
                      <a:r>
                        <a:rPr lang="zh-CN" sz="36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p>
                  </a:txBody>
                  <a:tcPr marL="54035" marR="54035" marT="0" marB="0" anchor="ctr"/>
                </a:tc>
              </a:tr>
            </a:tbl>
          </a:graphicData>
        </a:graphic>
      </p:graphicFrame>
    </p:spTree>
    <p:extLst>
      <p:ext uri="{BB962C8B-B14F-4D97-AF65-F5344CB8AC3E}">
        <p14:creationId xmlns:p14="http://schemas.microsoft.com/office/powerpoint/2010/main" xmlns="" val="516394675"/>
      </p:ext>
    </p:extLst>
  </p:cSld>
  <p:clrMapOvr>
    <a:masterClrMapping/>
  </p:clrMapOvr>
  <p:transition>
    <p:pull dir="d"/>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3293209"/>
          </a:xfrm>
          <a:prstGeom prst="rect">
            <a:avLst/>
          </a:prstGeom>
          <a:noFill/>
        </p:spPr>
        <p:txBody>
          <a:bodyPr wrap="square" rtlCol="0">
            <a:spAutoFit/>
          </a:bodyPr>
          <a:lstStyle/>
          <a:p>
            <a:pPr>
              <a:lnSpc>
                <a:spcPct val="130000"/>
              </a:lnSpc>
            </a:pPr>
            <a:r>
              <a:rPr lang="zh-CN" altLang="en-US" sz="4000" b="1" dirty="0">
                <a:solidFill>
                  <a:schemeClr val="tx1">
                    <a:lumMod val="50000"/>
                    <a:lumOff val="50000"/>
                  </a:schemeClr>
                </a:solidFill>
                <a:latin typeface="微软雅黑" pitchFamily="34" charset="-122"/>
                <a:ea typeface="微软雅黑" pitchFamily="34" charset="-122"/>
              </a:rPr>
              <a:t>角度四　读注释</a:t>
            </a:r>
          </a:p>
          <a:p>
            <a:pPr>
              <a:lnSpc>
                <a:spcPct val="130000"/>
              </a:lnSpc>
            </a:pPr>
            <a:r>
              <a:rPr lang="zh-CN" altLang="en-US" sz="4000" dirty="0" smtClean="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高考试卷上没有无用的文字。”既然诗歌带有注释，其中必然有对理解诗歌，对答题有提示性、暗示性的信息，有的甚至还可能是解题的关键，所以这些注释信息不能忽视。常见的注释所暗示的内容有：</a:t>
            </a:r>
          </a:p>
        </p:txBody>
      </p:sp>
      <p:graphicFrame>
        <p:nvGraphicFramePr>
          <p:cNvPr id="4" name="表格 3"/>
          <p:cNvGraphicFramePr>
            <a:graphicFrameLocks noGrp="1"/>
          </p:cNvGraphicFramePr>
          <p:nvPr>
            <p:extLst>
              <p:ext uri="{D42A27DB-BD31-4B8C-83A1-F6EECF244321}">
                <p14:modId xmlns:p14="http://schemas.microsoft.com/office/powerpoint/2010/main" xmlns="" val="3050662920"/>
              </p:ext>
            </p:extLst>
          </p:nvPr>
        </p:nvGraphicFramePr>
        <p:xfrm>
          <a:off x="2052069" y="6168142"/>
          <a:ext cx="19478646" cy="5317543"/>
        </p:xfrm>
        <a:graphic>
          <a:graphicData uri="http://schemas.openxmlformats.org/drawingml/2006/table">
            <a:tbl>
              <a:tblPr>
                <a:tableStyleId>{5C22544A-7EE6-4342-B048-85BDC9FD1C3A}</a:tableStyleId>
              </a:tblPr>
              <a:tblGrid>
                <a:gridCol w="9739323"/>
                <a:gridCol w="9739323"/>
              </a:tblGrid>
              <a:tr h="664693">
                <a:tc>
                  <a:txBody>
                    <a:bodyPr/>
                    <a:lstStyle/>
                    <a:p>
                      <a:pPr algn="ctr">
                        <a:spcAft>
                          <a:spcPts val="0"/>
                        </a:spcAft>
                      </a:pPr>
                      <a:r>
                        <a:rPr lang="zh-CN" sz="3600" kern="1200" dirty="0">
                          <a:solidFill>
                            <a:schemeClr val="tx1">
                              <a:lumMod val="50000"/>
                              <a:lumOff val="50000"/>
                            </a:schemeClr>
                          </a:solidFill>
                          <a:latin typeface="微软雅黑" pitchFamily="34" charset="-122"/>
                          <a:ea typeface="微软雅黑" pitchFamily="34" charset="-122"/>
                          <a:cs typeface="+mn-cs"/>
                        </a:rPr>
                        <a:t>注　释</a:t>
                      </a:r>
                    </a:p>
                  </a:txBody>
                  <a:tcPr marL="68580" marR="68580" marT="0" marB="0" anchor="ctr"/>
                </a:tc>
                <a:tc>
                  <a:txBody>
                    <a:bodyPr/>
                    <a:lstStyle/>
                    <a:p>
                      <a:pPr algn="ctr">
                        <a:spcAft>
                          <a:spcPts val="0"/>
                        </a:spcAft>
                      </a:pPr>
                      <a:r>
                        <a:rPr lang="zh-CN" sz="3600" kern="1200">
                          <a:solidFill>
                            <a:schemeClr val="tx1">
                              <a:lumMod val="50000"/>
                              <a:lumOff val="50000"/>
                            </a:schemeClr>
                          </a:solidFill>
                          <a:latin typeface="微软雅黑" pitchFamily="34" charset="-122"/>
                          <a:ea typeface="微软雅黑" pitchFamily="34" charset="-122"/>
                          <a:cs typeface="+mn-cs"/>
                        </a:rPr>
                        <a:t>作　用</a:t>
                      </a:r>
                    </a:p>
                  </a:txBody>
                  <a:tcPr marL="68580" marR="68580" marT="0" marB="0" anchor="ctr"/>
                </a:tc>
              </a:tr>
              <a:tr h="664693">
                <a:tc>
                  <a:txBody>
                    <a:bodyPr/>
                    <a:lstStyle/>
                    <a:p>
                      <a:pPr algn="l">
                        <a:spcAft>
                          <a:spcPts val="0"/>
                        </a:spcAft>
                      </a:pPr>
                      <a:r>
                        <a:rPr lang="zh-CN" sz="3600" kern="1200" dirty="0">
                          <a:solidFill>
                            <a:schemeClr val="tx1">
                              <a:lumMod val="50000"/>
                              <a:lumOff val="50000"/>
                            </a:schemeClr>
                          </a:solidFill>
                          <a:latin typeface="微软雅黑" pitchFamily="34" charset="-122"/>
                          <a:ea typeface="微软雅黑" pitchFamily="34" charset="-122"/>
                          <a:cs typeface="+mn-cs"/>
                        </a:rPr>
                        <a:t>介绍疑难词语、地名</a:t>
                      </a:r>
                    </a:p>
                  </a:txBody>
                  <a:tcPr marL="68580" marR="68580" marT="0" marB="0" anchor="ctr"/>
                </a:tc>
                <a:tc>
                  <a:txBody>
                    <a:bodyPr/>
                    <a:lstStyle/>
                    <a:p>
                      <a:pPr algn="l">
                        <a:spcAft>
                          <a:spcPts val="0"/>
                        </a:spcAft>
                      </a:pPr>
                      <a:r>
                        <a:rPr lang="zh-CN" sz="3600" kern="1200">
                          <a:solidFill>
                            <a:schemeClr val="tx1">
                              <a:lumMod val="50000"/>
                              <a:lumOff val="50000"/>
                            </a:schemeClr>
                          </a:solidFill>
                          <a:latin typeface="微软雅黑" pitchFamily="34" charset="-122"/>
                          <a:ea typeface="微软雅黑" pitchFamily="34" charset="-122"/>
                          <a:cs typeface="+mn-cs"/>
                        </a:rPr>
                        <a:t>　帮助读懂诗句</a:t>
                      </a:r>
                    </a:p>
                  </a:txBody>
                  <a:tcPr marL="68580" marR="68580" marT="0" marB="0" anchor="ctr"/>
                </a:tc>
              </a:tr>
              <a:tr h="664693">
                <a:tc>
                  <a:txBody>
                    <a:bodyPr/>
                    <a:lstStyle/>
                    <a:p>
                      <a:pPr algn="l">
                        <a:spcAft>
                          <a:spcPts val="0"/>
                        </a:spcAft>
                      </a:pPr>
                      <a:r>
                        <a:rPr lang="zh-CN" sz="3600" kern="1200" dirty="0">
                          <a:solidFill>
                            <a:schemeClr val="tx1">
                              <a:lumMod val="50000"/>
                              <a:lumOff val="50000"/>
                            </a:schemeClr>
                          </a:solidFill>
                          <a:latin typeface="微软雅黑" pitchFamily="34" charset="-122"/>
                          <a:ea typeface="微软雅黑" pitchFamily="34" charset="-122"/>
                          <a:cs typeface="+mn-cs"/>
                        </a:rPr>
                        <a:t>介绍写作背景</a:t>
                      </a:r>
                    </a:p>
                  </a:txBody>
                  <a:tcPr marL="68580" marR="68580" marT="0" marB="0" anchor="ctr"/>
                </a:tc>
                <a:tc>
                  <a:txBody>
                    <a:bodyPr/>
                    <a:lstStyle/>
                    <a:p>
                      <a:pPr algn="l">
                        <a:spcAft>
                          <a:spcPts val="0"/>
                        </a:spcAft>
                      </a:pPr>
                      <a:r>
                        <a:rPr lang="zh-CN" sz="3600" kern="1200">
                          <a:solidFill>
                            <a:schemeClr val="tx1">
                              <a:lumMod val="50000"/>
                              <a:lumOff val="50000"/>
                            </a:schemeClr>
                          </a:solidFill>
                          <a:latin typeface="微软雅黑" pitchFamily="34" charset="-122"/>
                          <a:ea typeface="微软雅黑" pitchFamily="34" charset="-122"/>
                          <a:cs typeface="+mn-cs"/>
                        </a:rPr>
                        <a:t>　暗示本诗的思想主旨</a:t>
                      </a:r>
                    </a:p>
                  </a:txBody>
                  <a:tcPr marL="68580" marR="68580" marT="0" marB="0" anchor="ctr"/>
                </a:tc>
              </a:tr>
              <a:tr h="664693">
                <a:tc>
                  <a:txBody>
                    <a:bodyPr/>
                    <a:lstStyle/>
                    <a:p>
                      <a:pPr algn="l">
                        <a:spcAft>
                          <a:spcPts val="0"/>
                        </a:spcAft>
                      </a:pPr>
                      <a:r>
                        <a:rPr lang="zh-CN" sz="3600" kern="1200">
                          <a:solidFill>
                            <a:schemeClr val="tx1">
                              <a:lumMod val="50000"/>
                              <a:lumOff val="50000"/>
                            </a:schemeClr>
                          </a:solidFill>
                          <a:latin typeface="微软雅黑" pitchFamily="34" charset="-122"/>
                          <a:ea typeface="微软雅黑" pitchFamily="34" charset="-122"/>
                          <a:cs typeface="+mn-cs"/>
                        </a:rPr>
                        <a:t>介绍相关诗句</a:t>
                      </a:r>
                    </a:p>
                  </a:txBody>
                  <a:tcPr marL="68580" marR="68580" marT="0" marB="0" anchor="ctr"/>
                </a:tc>
                <a:tc>
                  <a:txBody>
                    <a:bodyPr/>
                    <a:lstStyle/>
                    <a:p>
                      <a:pPr algn="l">
                        <a:spcAft>
                          <a:spcPts val="0"/>
                        </a:spcAft>
                      </a:pPr>
                      <a:r>
                        <a:rPr lang="zh-CN" sz="3600" kern="1200">
                          <a:solidFill>
                            <a:schemeClr val="tx1">
                              <a:lumMod val="50000"/>
                              <a:lumOff val="50000"/>
                            </a:schemeClr>
                          </a:solidFill>
                          <a:latin typeface="微软雅黑" pitchFamily="34" charset="-122"/>
                          <a:ea typeface="微软雅黑" pitchFamily="34" charset="-122"/>
                          <a:cs typeface="+mn-cs"/>
                        </a:rPr>
                        <a:t>　暗示本诗的用典或意境</a:t>
                      </a:r>
                    </a:p>
                  </a:txBody>
                  <a:tcPr marL="68580" marR="68580" marT="0" marB="0" anchor="ctr"/>
                </a:tc>
              </a:tr>
              <a:tr h="664693">
                <a:tc>
                  <a:txBody>
                    <a:bodyPr/>
                    <a:lstStyle/>
                    <a:p>
                      <a:pPr algn="l">
                        <a:spcAft>
                          <a:spcPts val="0"/>
                        </a:spcAft>
                      </a:pPr>
                      <a:r>
                        <a:rPr lang="zh-CN" sz="3600" kern="1200" dirty="0">
                          <a:solidFill>
                            <a:schemeClr val="tx1">
                              <a:lumMod val="50000"/>
                              <a:lumOff val="50000"/>
                            </a:schemeClr>
                          </a:solidFill>
                          <a:latin typeface="微软雅黑" pitchFamily="34" charset="-122"/>
                          <a:ea typeface="微软雅黑" pitchFamily="34" charset="-122"/>
                          <a:cs typeface="+mn-cs"/>
                        </a:rPr>
                        <a:t>介绍作者</a:t>
                      </a:r>
                    </a:p>
                  </a:txBody>
                  <a:tcPr marL="68580" marR="68580" marT="0" marB="0" anchor="ctr"/>
                </a:tc>
                <a:tc>
                  <a:txBody>
                    <a:bodyPr/>
                    <a:lstStyle/>
                    <a:p>
                      <a:pPr algn="l">
                        <a:spcAft>
                          <a:spcPts val="0"/>
                        </a:spcAft>
                      </a:pPr>
                      <a:r>
                        <a:rPr lang="zh-CN" sz="3600" kern="1200">
                          <a:solidFill>
                            <a:schemeClr val="tx1">
                              <a:lumMod val="50000"/>
                              <a:lumOff val="50000"/>
                            </a:schemeClr>
                          </a:solidFill>
                          <a:latin typeface="微软雅黑" pitchFamily="34" charset="-122"/>
                          <a:ea typeface="微软雅黑" pitchFamily="34" charset="-122"/>
                          <a:cs typeface="+mn-cs"/>
                        </a:rPr>
                        <a:t>　暗示本诗的思想情感或写作风格</a:t>
                      </a:r>
                    </a:p>
                  </a:txBody>
                  <a:tcPr marL="68580" marR="68580" marT="0" marB="0" anchor="ctr"/>
                </a:tc>
              </a:tr>
              <a:tr h="1994078">
                <a:tc>
                  <a:txBody>
                    <a:bodyPr/>
                    <a:lstStyle/>
                    <a:p>
                      <a:pPr algn="l">
                        <a:spcAft>
                          <a:spcPts val="0"/>
                        </a:spcAft>
                      </a:pPr>
                      <a:r>
                        <a:rPr lang="zh-CN" sz="3600" kern="1200" dirty="0">
                          <a:solidFill>
                            <a:schemeClr val="tx1">
                              <a:lumMod val="50000"/>
                              <a:lumOff val="50000"/>
                            </a:schemeClr>
                          </a:solidFill>
                          <a:latin typeface="微软雅黑" pitchFamily="34" charset="-122"/>
                          <a:ea typeface="微软雅黑" pitchFamily="34" charset="-122"/>
                          <a:cs typeface="+mn-cs"/>
                        </a:rPr>
                        <a:t>提供与</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此诗作于贬官或流放之际</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类似的注解</a:t>
                      </a:r>
                    </a:p>
                  </a:txBody>
                  <a:tcPr marL="68580" marR="68580" marT="0" marB="0" anchor="ctr"/>
                </a:tc>
                <a:tc>
                  <a:txBody>
                    <a:bodyPr/>
                    <a:lstStyle/>
                    <a:p>
                      <a:pPr algn="l">
                        <a:spcAft>
                          <a:spcPts val="0"/>
                        </a:spcAft>
                      </a:pPr>
                      <a:r>
                        <a:rPr lang="zh-CN" sz="3600" kern="1200" dirty="0">
                          <a:solidFill>
                            <a:schemeClr val="tx1">
                              <a:lumMod val="50000"/>
                              <a:lumOff val="50000"/>
                            </a:schemeClr>
                          </a:solidFill>
                          <a:latin typeface="微软雅黑" pitchFamily="34" charset="-122"/>
                          <a:ea typeface="微软雅黑" pitchFamily="34" charset="-122"/>
                          <a:cs typeface="+mn-cs"/>
                        </a:rPr>
                        <a:t>　与诗人仕途失意、对现实不满，或报国无门、壮志难酬、愤懑孤寂等的深层原因有关</a:t>
                      </a:r>
                    </a:p>
                  </a:txBody>
                  <a:tcPr marL="68580" marR="68580" marT="0" marB="0" anchor="ctr"/>
                </a:tc>
              </a:tr>
            </a:tbl>
          </a:graphicData>
        </a:graphic>
      </p:graphicFrame>
    </p:spTree>
    <p:extLst>
      <p:ext uri="{BB962C8B-B14F-4D97-AF65-F5344CB8AC3E}">
        <p14:creationId xmlns:p14="http://schemas.microsoft.com/office/powerpoint/2010/main" xmlns="" val="402292663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4" name="表格 3"/>
          <p:cNvGraphicFramePr>
            <a:graphicFrameLocks noGrp="1"/>
          </p:cNvGraphicFramePr>
          <p:nvPr>
            <p:extLst/>
          </p:nvPr>
        </p:nvGraphicFramePr>
        <p:xfrm>
          <a:off x="2096348" y="3060750"/>
          <a:ext cx="19726852" cy="6419088"/>
        </p:xfrm>
        <a:graphic>
          <a:graphicData uri="http://schemas.openxmlformats.org/drawingml/2006/table">
            <a:tbl>
              <a:tblPr>
                <a:tableStyleId>{5C22544A-7EE6-4342-B048-85BDC9FD1C3A}</a:tableStyleId>
              </a:tblPr>
              <a:tblGrid>
                <a:gridCol w="1190656"/>
                <a:gridCol w="18536196"/>
              </a:tblGrid>
              <a:tr h="5763708">
                <a:tc>
                  <a:txBody>
                    <a:bodyPr/>
                    <a:lstStyle/>
                    <a:p>
                      <a:pPr marL="0" algn="just" defTabSz="2117725" rtl="0" eaLnBrk="1" fontAlgn="base" latinLnBrk="0" hangingPunct="1">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答题</a:t>
                      </a:r>
                    </a:p>
                    <a:p>
                      <a:pPr marL="0" algn="just" defTabSz="2117725" rtl="0" eaLnBrk="1" fontAlgn="base" latinLnBrk="0" hangingPunct="1">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角度</a:t>
                      </a:r>
                    </a:p>
                  </a:txBody>
                  <a:tcPr marL="54035" marR="54035" marT="0" marB="0" anchor="ctr"/>
                </a:tc>
                <a:tc>
                  <a:txBody>
                    <a:bodyPr/>
                    <a:lstStyle/>
                    <a:p>
                      <a:pPr marL="0" algn="just" defTabSz="2117725" rtl="0" eaLnBrk="1" fontAlgn="base" latinLnBrk="0" hangingPunct="1">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 </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抓住意象特征。边塞诗中有一些特定的意象</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景象</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从用品看，主要有金鼓、旌旗、烽火、羽书、戈矛、剑戟、斧钺、刀铩等；从景物看，主要有大漠、烽烟、长城、黄沙、长云、秋月、雪山、孤城、雁飞、鹰扬、箭飞、马走等；从地名和民族名看，主要有碛西、轮台、龟兹、夜郎、胡羌、羯夷、楼兰、安西等。抓住这些意象，然后展开丰富的联想，进行深入的揣摩，鉴赏诗歌时便可达到事半功倍的效果。</a:t>
                      </a:r>
                    </a:p>
                    <a:p>
                      <a:pPr marL="0" algn="just" defTabSz="2117725" rtl="0" eaLnBrk="1" fontAlgn="base" latinLnBrk="0" hangingPunct="1">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 </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体会不同风格。在大量边塞诗中体现出来的艺术风格很不一样，有的豪迈旷达，如</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醉卧沙场君莫笑，古来征战几人回</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；有的雄奇壮美，如</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大漠孤烟直，长河落日圆</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；有的豪壮悲慨，如</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落日照大旗，马鸣风萧萧</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；有的委婉清丽，如</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何日平胡虏，良人罢远征</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；等等</a:t>
                      </a:r>
                    </a:p>
                  </a:txBody>
                  <a:tcPr marL="54035" marR="54035" marT="0" marB="0" anchor="ctr"/>
                </a:tc>
              </a:tr>
            </a:tbl>
          </a:graphicData>
        </a:graphic>
      </p:graphicFrame>
    </p:spTree>
    <p:extLst>
      <p:ext uri="{BB962C8B-B14F-4D97-AF65-F5344CB8AC3E}">
        <p14:creationId xmlns:p14="http://schemas.microsoft.com/office/powerpoint/2010/main" xmlns="" val="2183863812"/>
      </p:ext>
    </p:extLst>
  </p:cSld>
  <p:clrMapOvr>
    <a:masterClrMapping/>
  </p:clrMapOvr>
  <p:transition>
    <p:pull dir="d"/>
  </p:transition>
  <p:timing>
    <p:tnLst>
      <p:par>
        <p:cTn id="1" dur="indefinite" restart="never" nodeType="tmRoot"/>
      </p:par>
    </p:tnLst>
  </p:timing>
</p:sld>
</file>

<file path=ppt/slides/slide4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2023200" y="2988742"/>
            <a:ext cx="19894449" cy="8094524"/>
          </a:xfrm>
          <a:prstGeom prst="rect">
            <a:avLst/>
          </a:prstGeom>
          <a:noFill/>
        </p:spPr>
        <p:txBody>
          <a:bodyPr wrap="square" rtlCol="0">
            <a:spAutoFit/>
          </a:bodyPr>
          <a:lstStyle/>
          <a:p>
            <a:pPr algn="just">
              <a:lnSpc>
                <a:spcPct val="130000"/>
              </a:lnSpc>
              <a:spcAft>
                <a:spcPts val="0"/>
              </a:spcAft>
            </a:pPr>
            <a:r>
              <a:rPr lang="en-US" altLang="zh-CN" sz="4000" b="1"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7. </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阅读</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下面一首唐诗，然后回答问题。</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塞下曲</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戎　昱</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北风凋白草，胡马日骎骎</a:t>
            </a:r>
            <a:r>
              <a:rPr lang="zh-CN" altLang="en-US" sz="4000" kern="100" baseline="300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①</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夜后戍楼月，秋来边将心。</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铁衣霜露重，战马岁年深。</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自有卢龙塞</a:t>
            </a:r>
            <a:r>
              <a:rPr lang="zh-CN" altLang="en-US" sz="4000" kern="100" baseline="300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②</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，烟尘飞至今。</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①</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骎骎</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err="1">
                <a:solidFill>
                  <a:schemeClr val="tx1">
                    <a:lumMod val="50000"/>
                    <a:lumOff val="50000"/>
                  </a:schemeClr>
                </a:solidFill>
                <a:latin typeface="微软雅黑" pitchFamily="34" charset="-122"/>
                <a:ea typeface="微软雅黑" pitchFamily="34" charset="-122"/>
                <a:cs typeface="Courier New" panose="02070309020205020404" pitchFamily="49" charset="0"/>
              </a:rPr>
              <a:t>qīn</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4000" kern="100" dirty="0" err="1">
                <a:solidFill>
                  <a:schemeClr val="tx1">
                    <a:lumMod val="50000"/>
                    <a:lumOff val="50000"/>
                  </a:schemeClr>
                </a:solidFill>
                <a:latin typeface="微软雅黑" pitchFamily="34" charset="-122"/>
                <a:ea typeface="微软雅黑" pitchFamily="34" charset="-122"/>
                <a:cs typeface="Courier New" panose="02070309020205020404" pitchFamily="49" charset="0"/>
              </a:rPr>
              <a:t>qīn</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：马跑得很快的样子。②卢龙塞：古地名。</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这首诗刻画了一个怎样的边将形象？寄寓了诗人怎样的感情？请简要分析。</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(6</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p:txBody>
      </p:sp>
    </p:spTree>
    <p:extLst>
      <p:ext uri="{BB962C8B-B14F-4D97-AF65-F5344CB8AC3E}">
        <p14:creationId xmlns:p14="http://schemas.microsoft.com/office/powerpoint/2010/main" xmlns="" val="408522832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91555" y="2988743"/>
            <a:ext cx="19835720" cy="836450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91555" y="2988743"/>
            <a:ext cx="19931202" cy="6503896"/>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刻画了一个饱受戍边之苦、思乡之愁的边将形象。表现了诗人对遭受战争苦难的边塞将士的同情和对从古至今延绵不断的战争的厌倦，寄寓了诗人渴望和平的美好愿望。</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意思对即可</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颔联、颈联写了边将戍边环境的艰苦与将士的辛苦，用“秋”与边将的心情相关联，正如戍楼之月，是凄苦孤寂的。“岁年深”指出时间之长，有思乡之情；“烟尘飞至今”有厌恨之意。</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读懂诗歌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北风使白草凋败了，外族军队正在加紧寇边，步步向要塞逼近，军情非常紧急。在秋天的夜晚，清冷的月光照着城楼上的戍边老将，他凝望着空中的明月，不禁想到万里之外的家人，心中涌起一阵凄楚之情。渐渐地，他的铁衣上凝结了一层厚厚的霜花，与他相依为伴的战马不时发出嘶鸣，似乎也在感叹戍边的岁久年深。自从有了卢龙塞之后，那里的烟尘一直飞到今天。</a:t>
            </a:r>
          </a:p>
        </p:txBody>
      </p:sp>
    </p:spTree>
    <p:extLst>
      <p:ext uri="{BB962C8B-B14F-4D97-AF65-F5344CB8AC3E}">
        <p14:creationId xmlns:p14="http://schemas.microsoft.com/office/powerpoint/2010/main" xmlns="" val="273463597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2023200" y="2988742"/>
            <a:ext cx="19894449" cy="814582"/>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七</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山水</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田园诗</a:t>
            </a: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graphicFrame>
        <p:nvGraphicFramePr>
          <p:cNvPr id="4" name="表格 3"/>
          <p:cNvGraphicFramePr>
            <a:graphicFrameLocks noGrp="1"/>
          </p:cNvGraphicFramePr>
          <p:nvPr>
            <p:extLst/>
          </p:nvPr>
        </p:nvGraphicFramePr>
        <p:xfrm>
          <a:off x="2033769" y="3936532"/>
          <a:ext cx="19685077" cy="7917560"/>
        </p:xfrm>
        <a:graphic>
          <a:graphicData uri="http://schemas.openxmlformats.org/drawingml/2006/table">
            <a:tbl>
              <a:tblPr>
                <a:tableStyleId>{5C22544A-7EE6-4342-B048-85BDC9FD1C3A}</a:tableStyleId>
              </a:tblPr>
              <a:tblGrid>
                <a:gridCol w="1401115"/>
                <a:gridCol w="18283962"/>
              </a:tblGrid>
              <a:tr h="2211704">
                <a:tc>
                  <a:txBody>
                    <a:bodyPr/>
                    <a:lstStyle/>
                    <a:p>
                      <a:pPr marL="0" algn="just" defTabSz="2117725" rtl="0" eaLnBrk="1" fontAlgn="base" latinLnBrk="0" hangingPunct="1">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释义</a:t>
                      </a:r>
                    </a:p>
                  </a:txBody>
                  <a:tcPr marL="60962" marR="60962" marT="0" marB="0" anchor="ctr"/>
                </a:tc>
                <a:tc>
                  <a:txBody>
                    <a:bodyPr/>
                    <a:lstStyle/>
                    <a:p>
                      <a:pPr marL="0" algn="just" defTabSz="2117725" rtl="0" eaLnBrk="1" fontAlgn="base" latinLnBrk="0" hangingPunct="1">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山水田园诗是以描写美丽清新的自然景色、歌咏闲适恬淡的田园生活为题材的诗歌。山水田园诗分为山水诗与田园诗。山水诗指描写山水风景的诗；田园诗指主要以农村自然景物、田园生活为吟咏对象的诗</a:t>
                      </a:r>
                    </a:p>
                  </a:txBody>
                  <a:tcPr marL="60962" marR="60962" marT="0" marB="0" anchor="ctr"/>
                </a:tc>
              </a:tr>
              <a:tr h="3034567">
                <a:tc>
                  <a:txBody>
                    <a:bodyPr/>
                    <a:lstStyle/>
                    <a:p>
                      <a:pPr marL="0" algn="just" defTabSz="2117725" rtl="0" eaLnBrk="1" fontAlgn="base" latinLnBrk="0" hangingPunct="1">
                        <a:lnSpc>
                          <a:spcPct val="130000"/>
                        </a:lnSpc>
                        <a:spcBef>
                          <a:spcPct val="0"/>
                        </a:spcBef>
                        <a:spcAft>
                          <a:spcPts val="0"/>
                        </a:spcAft>
                      </a:pP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情感</a:t>
                      </a:r>
                    </a:p>
                    <a:p>
                      <a:pPr marL="0" algn="just" defTabSz="2117725" rtl="0" eaLnBrk="1" fontAlgn="base" latinLnBrk="0" hangingPunct="1">
                        <a:lnSpc>
                          <a:spcPct val="130000"/>
                        </a:lnSpc>
                        <a:spcBef>
                          <a:spcPct val="0"/>
                        </a:spcBef>
                        <a:spcAft>
                          <a:spcPts val="0"/>
                        </a:spcAft>
                      </a:pP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分类</a:t>
                      </a:r>
                    </a:p>
                  </a:txBody>
                  <a:tcPr marL="60962" marR="60962" marT="0" marB="0" anchor="ctr"/>
                </a:tc>
                <a:tc>
                  <a:txBody>
                    <a:bodyPr/>
                    <a:lstStyle/>
                    <a:p>
                      <a:pPr marL="0" algn="just" defTabSz="2117725" rtl="0" eaLnBrk="1" fontAlgn="base" latinLnBrk="0" hangingPunct="1">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 </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寄情山水的豪放激情。如李白的《望庐山瀑布》、杜甫的《望岳》。</a:t>
                      </a:r>
                    </a:p>
                    <a:p>
                      <a:pPr marL="0" algn="just" defTabSz="2117725" rtl="0" eaLnBrk="1" fontAlgn="base" latinLnBrk="0" hangingPunct="1">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 </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心物相融的恬淡幽情。或以恬淡之心抒写山水清辉，或以淡泊之语描摹闲淡心境，或表现诗人对自然的依恋、追求与热爱，或寄托恬淡静雅的隐逸之乐，或表达厌倦官场的超脱之情。如陶渊明的山水田园诗。</a:t>
                      </a:r>
                    </a:p>
                    <a:p>
                      <a:pPr marL="0" algn="just" defTabSz="2117725" rtl="0" eaLnBrk="1" fontAlgn="base" latinLnBrk="0" hangingPunct="1">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 </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借景遣怀的沉郁凄情。或由灿烂之景引发诗人对山川永恒、人生短暂之叹；或借缥缈凄迷之意境，透露诗人失意怅惘的心绪；或借异乡山水，表达客居孤寂之思绪；或借凄风苦雨，寄寓对被贬谪的忧愤；或借眼前山水，表达忧国忧民之情；或借瑰丽壮景、盎然春意，反衬悲时伤世之痛。如杜甫的《登岳阳楼》</a:t>
                      </a:r>
                    </a:p>
                  </a:txBody>
                  <a:tcPr marL="60962" marR="60962" marT="0" marB="0" anchor="ctr"/>
                </a:tc>
              </a:tr>
            </a:tbl>
          </a:graphicData>
        </a:graphic>
      </p:graphicFrame>
    </p:spTree>
    <p:extLst>
      <p:ext uri="{BB962C8B-B14F-4D97-AF65-F5344CB8AC3E}">
        <p14:creationId xmlns:p14="http://schemas.microsoft.com/office/powerpoint/2010/main" xmlns="" val="221105120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4" name="表格 3"/>
          <p:cNvGraphicFramePr>
            <a:graphicFrameLocks noGrp="1"/>
          </p:cNvGraphicFramePr>
          <p:nvPr>
            <p:extLst>
              <p:ext uri="{D42A27DB-BD31-4B8C-83A1-F6EECF244321}">
                <p14:modId xmlns:p14="http://schemas.microsoft.com/office/powerpoint/2010/main" xmlns="" val="3210072350"/>
              </p:ext>
            </p:extLst>
          </p:nvPr>
        </p:nvGraphicFramePr>
        <p:xfrm>
          <a:off x="1994706" y="2988742"/>
          <a:ext cx="19685077" cy="9001000"/>
        </p:xfrm>
        <a:graphic>
          <a:graphicData uri="http://schemas.openxmlformats.org/drawingml/2006/table">
            <a:tbl>
              <a:tblPr>
                <a:tableStyleId>{5C22544A-7EE6-4342-B048-85BDC9FD1C3A}</a:tableStyleId>
              </a:tblPr>
              <a:tblGrid>
                <a:gridCol w="1401115"/>
                <a:gridCol w="18283962"/>
              </a:tblGrid>
              <a:tr h="9001000">
                <a:tc>
                  <a:txBody>
                    <a:bodyPr/>
                    <a:lstStyle/>
                    <a:p>
                      <a:pPr marL="0" algn="just" defTabSz="2117725" rtl="0" eaLnBrk="1" fontAlgn="base" latinLnBrk="0" hangingPunct="1">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答题</a:t>
                      </a:r>
                    </a:p>
                    <a:p>
                      <a:pPr marL="0" algn="just" defTabSz="2117725" rtl="0" eaLnBrk="1" fontAlgn="base" latinLnBrk="0" hangingPunct="1">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角度</a:t>
                      </a:r>
                    </a:p>
                  </a:txBody>
                  <a:tcPr marL="60962" marR="60962" marT="0" marB="0" anchor="ctr"/>
                </a:tc>
                <a:tc>
                  <a:txBody>
                    <a:bodyPr/>
                    <a:lstStyle/>
                    <a:p>
                      <a:pPr marL="0" algn="just" defTabSz="2117725" rtl="0" eaLnBrk="1" fontAlgn="base" latinLnBrk="0" hangingPunct="1">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 </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注意把握意象的特征和寓意。以孟浩然的《过故人庄》为例</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下同</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。如</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绿树</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青山</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这些意象与作者向往的恬静闲适生活有关。</a:t>
                      </a:r>
                    </a:p>
                    <a:p>
                      <a:pPr marL="0" algn="just" defTabSz="2117725" rtl="0" eaLnBrk="1" fontAlgn="base" latinLnBrk="0" hangingPunct="1">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 </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体味诗歌情景交融的意境。如在</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田家</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里，面对</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绿树</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青山</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话</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桑麻</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，其生活意味不言自明。</a:t>
                      </a:r>
                    </a:p>
                    <a:p>
                      <a:pPr marL="0" algn="just" defTabSz="2117725" rtl="0" eaLnBrk="1" fontAlgn="base" latinLnBrk="0" hangingPunct="1">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 </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注意通过关键字眼来领会诗人写景所表现的情感。如</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还来就菊花</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中一个</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就</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字把农家人与人之间的毫无距离感写了出来。</a:t>
                      </a:r>
                    </a:p>
                    <a:p>
                      <a:pPr marL="0" algn="just" defTabSz="2117725" rtl="0" eaLnBrk="1" fontAlgn="base" latinLnBrk="0" hangingPunct="1">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4. </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分析技巧和语言特色。山水田园诗写景的方法很多，应注意：</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①</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观察景物的立足点和描写景物的角度，如高、低、俯、仰的变化。</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②</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描写景物的手法，如虚实结合、以动衬静、明暗对比、以小见大、粗笔勾勒和细节描写相结合</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也叫点面结合</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以及比兴手法的运用。</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③</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既要学会欣赏像盛唐诗人所描写的雄浑壮阔的景象，如孟浩然的“八月湖水平，涵虚混太清。气蒸云梦泽，波撼岳阳城”；也要善于体会诗人观察、捕捉和描摹的细致入微，如杜甫的“细雨鱼儿出，微风燕子斜”</a:t>
                      </a:r>
                    </a:p>
                  </a:txBody>
                  <a:tcPr marL="60962" marR="60962" marT="0" marB="0" anchor="ctr"/>
                </a:tc>
              </a:tr>
            </a:tbl>
          </a:graphicData>
        </a:graphic>
      </p:graphicFrame>
    </p:spTree>
    <p:extLst>
      <p:ext uri="{BB962C8B-B14F-4D97-AF65-F5344CB8AC3E}">
        <p14:creationId xmlns:p14="http://schemas.microsoft.com/office/powerpoint/2010/main" xmlns="" val="921806916"/>
      </p:ext>
    </p:extLst>
  </p:cSld>
  <p:clrMapOvr>
    <a:masterClrMapping/>
  </p:clrMapOvr>
  <p:transition>
    <p:pull dir="d"/>
  </p:transition>
  <p:timing>
    <p:tnLst>
      <p:par>
        <p:cTn id="1" dur="indefinite" restart="never" nodeType="tmRoot"/>
      </p:par>
    </p:tnLst>
  </p:timing>
</p:sld>
</file>

<file path=ppt/slides/slide4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2023200" y="2988742"/>
            <a:ext cx="19894449" cy="7294305"/>
          </a:xfrm>
          <a:prstGeom prst="rect">
            <a:avLst/>
          </a:prstGeom>
          <a:noFill/>
        </p:spPr>
        <p:txBody>
          <a:bodyPr wrap="square" rtlCol="0">
            <a:spAutoFit/>
          </a:bodyPr>
          <a:lstStyle/>
          <a:p>
            <a:pPr algn="just">
              <a:lnSpc>
                <a:spcPct val="130000"/>
              </a:lnSpc>
              <a:spcAft>
                <a:spcPts val="0"/>
              </a:spcAft>
            </a:pPr>
            <a:r>
              <a:rPr lang="en-US" altLang="zh-CN" sz="4000" b="1"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8. </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阅读</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下面的唐诗，回答问题。</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山居即事</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王　维</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寂寞掩柴扉，苍茫对落晖。</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鹤巢松树遍，人访荜门稀。</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绿竹含新粉，红莲落故衣。</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渡头烟火起，处处采菱归。</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诗的后四句写出了怎样的景与情？</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(6</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p:txBody>
      </p:sp>
    </p:spTree>
    <p:extLst>
      <p:ext uri="{BB962C8B-B14F-4D97-AF65-F5344CB8AC3E}">
        <p14:creationId xmlns:p14="http://schemas.microsoft.com/office/powerpoint/2010/main" xmlns="" val="266695748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91555" y="2988743"/>
            <a:ext cx="19835720" cy="836450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91555" y="2988743"/>
            <a:ext cx="19931202" cy="7944291"/>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写出了绿竹青翠、红莲花谢、炊烟四起、人们采菱而归的清新之景，表达了作者对乡村生活的喜爱以及陶醉于自然美景的闲适之情，情景交融。</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此题考查鉴赏诗歌的意境。“意境”实则是“意”</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寄寓着诗人的思想情感</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和“境”</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由意象组合而成的富有感染力的艺术境界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两个字的融合。所以，赏析意境，就得从两个层面切入：一是读出诗句中写的那些意象</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一般是多个</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，用简练而生动的语言，描摹出意象组成的图画，即意境；二是概括其氛围特点，揭示其寄寓的思想情感。后四句着重写山村生活的宁静、祥和的景象：绿竹、红莲</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翠叶</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，渡头、炊烟，采菱女们款款归来。悠然、闲适的隐者情怀，融于宁静、祥和的山村风景之中。</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读懂诗歌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寂寞</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独居，门扉紧掩，我在苍茫暮色中孤独地看着夕阳逐渐落下。鹤栖息在遍布周围的松树上，柴门来访的人稀少。绿竹生长，红莲花瓣掉落在老叶上。渡口处升起袅袅炊烟，到处可以见到归家的采菱人。</a:t>
            </a:r>
          </a:p>
        </p:txBody>
      </p:sp>
    </p:spTree>
    <p:extLst>
      <p:ext uri="{BB962C8B-B14F-4D97-AF65-F5344CB8AC3E}">
        <p14:creationId xmlns:p14="http://schemas.microsoft.com/office/powerpoint/2010/main" xmlns="" val="135629454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2023200" y="2988742"/>
            <a:ext cx="19894449" cy="814582"/>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八</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社会讽喻</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诗</a:t>
            </a: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graphicFrame>
        <p:nvGraphicFramePr>
          <p:cNvPr id="4" name="表格 3"/>
          <p:cNvGraphicFramePr>
            <a:graphicFrameLocks noGrp="1"/>
          </p:cNvGraphicFramePr>
          <p:nvPr>
            <p:extLst/>
          </p:nvPr>
        </p:nvGraphicFramePr>
        <p:xfrm>
          <a:off x="2028024" y="4068862"/>
          <a:ext cx="19795176" cy="7132320"/>
        </p:xfrm>
        <a:graphic>
          <a:graphicData uri="http://schemas.openxmlformats.org/drawingml/2006/table">
            <a:tbl>
              <a:tblPr>
                <a:tableStyleId>{5C22544A-7EE6-4342-B048-85BDC9FD1C3A}</a:tableStyleId>
              </a:tblPr>
              <a:tblGrid>
                <a:gridCol w="1573489"/>
                <a:gridCol w="18221687"/>
              </a:tblGrid>
              <a:tr h="0">
                <a:tc>
                  <a:txBody>
                    <a:bodyPr/>
                    <a:lstStyle/>
                    <a:p>
                      <a:pPr marL="0" algn="just" defTabSz="2117725" rtl="0" eaLnBrk="1" fontAlgn="base" latinLnBrk="0" hangingPunct="1">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释义</a:t>
                      </a:r>
                    </a:p>
                  </a:txBody>
                  <a:tcPr marL="68580" marR="68580" marT="0" marB="0" anchor="ctr"/>
                </a:tc>
                <a:tc>
                  <a:txBody>
                    <a:bodyPr/>
                    <a:lstStyle/>
                    <a:p>
                      <a:pPr marL="0" algn="just" defTabSz="2117725" rtl="0" eaLnBrk="1" fontAlgn="base" latinLnBrk="0" hangingPunct="1">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社会讽喻诗是作者对世态、人生等进行真知灼见的探索，或从正面做出评判，或从侧面发出讽刺而撰写的诗篇。讽喻诗取材广泛，其中有的反映民间疾苦，揭露统治阶级横征暴敛的罪行，有的抨击贪赃枉法和奢侈淫靡的行径，有的对当朝统治者进行讽刺与劝诫，还有一些反映边防问题和战争给人民带来的灾难，或者同情封建礼教束缚下妇女的悲惨命运</a:t>
                      </a:r>
                    </a:p>
                  </a:txBody>
                  <a:tcPr marL="68580" marR="68580" marT="0" marB="0" anchor="ctr"/>
                </a:tc>
              </a:tr>
              <a:tr h="0">
                <a:tc>
                  <a:txBody>
                    <a:bodyPr/>
                    <a:lstStyle/>
                    <a:p>
                      <a:pPr marL="0" algn="just" defTabSz="2117725" rtl="0" eaLnBrk="1" fontAlgn="base" latinLnBrk="0" hangingPunct="1">
                        <a:lnSpc>
                          <a:spcPct val="130000"/>
                        </a:lnSpc>
                        <a:spcBef>
                          <a:spcPct val="0"/>
                        </a:spcBef>
                        <a:spcAft>
                          <a:spcPts val="0"/>
                        </a:spcAft>
                      </a:pP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情感</a:t>
                      </a:r>
                    </a:p>
                    <a:p>
                      <a:pPr marL="0" algn="just" defTabSz="2117725" rtl="0" eaLnBrk="1" fontAlgn="base" latinLnBrk="0" hangingPunct="1">
                        <a:lnSpc>
                          <a:spcPct val="130000"/>
                        </a:lnSpc>
                        <a:spcBef>
                          <a:spcPct val="0"/>
                        </a:spcBef>
                        <a:spcAft>
                          <a:spcPts val="0"/>
                        </a:spcAft>
                      </a:pP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分类</a:t>
                      </a:r>
                    </a:p>
                  </a:txBody>
                  <a:tcPr marL="68580" marR="68580" marT="0" marB="0" anchor="ctr"/>
                </a:tc>
                <a:tc>
                  <a:txBody>
                    <a:bodyPr/>
                    <a:lstStyle/>
                    <a:p>
                      <a:pPr marL="0" algn="just" defTabSz="2117725" rtl="0" eaLnBrk="1" fontAlgn="base" latinLnBrk="0" hangingPunct="1">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 </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表达对劳苦大众艰辛生活的深切同情。</a:t>
                      </a:r>
                    </a:p>
                    <a:p>
                      <a:pPr marL="0" algn="just" defTabSz="2117725" rtl="0" eaLnBrk="1" fontAlgn="base" latinLnBrk="0" hangingPunct="1">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 </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表达对社会不合理现象或权贵的讽刺或不满。</a:t>
                      </a:r>
                    </a:p>
                    <a:p>
                      <a:pPr marL="0" algn="just" defTabSz="2117725" rtl="0" eaLnBrk="1" fontAlgn="base" latinLnBrk="0" hangingPunct="1">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 </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表达对统治阶级腐朽、贪婪、残暴的深恶痛绝。</a:t>
                      </a:r>
                    </a:p>
                    <a:p>
                      <a:pPr marL="0" algn="just" defTabSz="2117725" rtl="0" eaLnBrk="1" fontAlgn="base" latinLnBrk="0" hangingPunct="1">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4. </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表达对当权者的讽谏规劝</a:t>
                      </a:r>
                    </a:p>
                  </a:txBody>
                  <a:tcPr marL="68580" marR="68580" marT="0" marB="0" anchor="ctr"/>
                </a:tc>
              </a:tr>
              <a:tr h="0">
                <a:tc>
                  <a:txBody>
                    <a:bodyPr/>
                    <a:lstStyle/>
                    <a:p>
                      <a:pPr marL="0" algn="just" defTabSz="2117725" rtl="0" eaLnBrk="1" fontAlgn="base" latinLnBrk="0" hangingPunct="1">
                        <a:lnSpc>
                          <a:spcPct val="130000"/>
                        </a:lnSpc>
                        <a:spcBef>
                          <a:spcPct val="0"/>
                        </a:spcBef>
                        <a:spcAft>
                          <a:spcPts val="0"/>
                        </a:spcAft>
                      </a:pP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答题</a:t>
                      </a:r>
                    </a:p>
                    <a:p>
                      <a:pPr marL="0" algn="just" defTabSz="2117725" rtl="0" eaLnBrk="1" fontAlgn="base" latinLnBrk="0" hangingPunct="1">
                        <a:lnSpc>
                          <a:spcPct val="130000"/>
                        </a:lnSpc>
                        <a:spcBef>
                          <a:spcPct val="0"/>
                        </a:spcBef>
                        <a:spcAft>
                          <a:spcPts val="0"/>
                        </a:spcAft>
                      </a:pP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角度</a:t>
                      </a:r>
                    </a:p>
                  </a:txBody>
                  <a:tcPr marL="68580" marR="68580" marT="0" marB="0" anchor="ctr"/>
                </a:tc>
                <a:tc>
                  <a:txBody>
                    <a:bodyPr/>
                    <a:lstStyle/>
                    <a:p>
                      <a:pPr marL="0" algn="just" defTabSz="2117725" rtl="0" eaLnBrk="1" fontAlgn="base" latinLnBrk="0" hangingPunct="1">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 </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领会诗人所表现的情感。</a:t>
                      </a:r>
                    </a:p>
                    <a:p>
                      <a:pPr marL="0" algn="just" defTabSz="2117725" rtl="0" eaLnBrk="1" fontAlgn="base" latinLnBrk="0" hangingPunct="1">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 </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关注其采用的表现手法</a:t>
                      </a:r>
                    </a:p>
                  </a:txBody>
                  <a:tcPr marL="68580" marR="68580" marT="0" marB="0" anchor="ctr"/>
                </a:tc>
              </a:tr>
            </a:tbl>
          </a:graphicData>
        </a:graphic>
      </p:graphicFrame>
    </p:spTree>
    <p:extLst>
      <p:ext uri="{BB962C8B-B14F-4D97-AF65-F5344CB8AC3E}">
        <p14:creationId xmlns:p14="http://schemas.microsoft.com/office/powerpoint/2010/main" xmlns="" val="268037743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2023200" y="2988742"/>
            <a:ext cx="19894449" cy="8094524"/>
          </a:xfrm>
          <a:prstGeom prst="rect">
            <a:avLst/>
          </a:prstGeom>
          <a:noFill/>
        </p:spPr>
        <p:txBody>
          <a:bodyPr wrap="square" rtlCol="0">
            <a:spAutoFit/>
          </a:bodyPr>
          <a:lstStyle/>
          <a:p>
            <a:pPr algn="just">
              <a:lnSpc>
                <a:spcPct val="130000"/>
              </a:lnSpc>
              <a:spcAft>
                <a:spcPts val="0"/>
              </a:spcAft>
            </a:pPr>
            <a:r>
              <a:rPr lang="en-US" altLang="zh-CN" sz="4000" b="1"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9. </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2013·</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浙江卷</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阅读下面这首诗，完成题目。</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秦中吟</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歌舞</a:t>
            </a:r>
          </a:p>
          <a:p>
            <a:pPr algn="ctr">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唐</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白居易</a:t>
            </a:r>
          </a:p>
          <a:p>
            <a:pP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秦中岁云暮，大雪满皇州。雪中退朝者，朱紫尽公侯。贵有风雪兴，富无饥寒忧。所营唯第宅，所务在追游。朱轮车马客，红烛歌舞楼。欢酣促密坐，醉暖脱重裘。秋官为主人，廷尉居上头。日中为一乐，夜半不能休。岂知阌乡</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狱，中有冻死囚。</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阌</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err="1">
                <a:solidFill>
                  <a:schemeClr val="tx1">
                    <a:lumMod val="50000"/>
                    <a:lumOff val="50000"/>
                  </a:schemeClr>
                </a:solidFill>
                <a:latin typeface="微软雅黑" pitchFamily="34" charset="-122"/>
                <a:ea typeface="微软雅黑" pitchFamily="34" charset="-122"/>
                <a:cs typeface="Courier New" panose="02070309020205020404" pitchFamily="49" charset="0"/>
              </a:rPr>
              <a:t>wén</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乡：旧县名。白居易有</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奏阌乡县禁囚状</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，详述了无辜妇孺被关进阌乡狱并遭受迫害的惨状。</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赏析这首诗对比艺术的特色。</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(5</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p:txBody>
      </p:sp>
    </p:spTree>
    <p:extLst>
      <p:ext uri="{BB962C8B-B14F-4D97-AF65-F5344CB8AC3E}">
        <p14:creationId xmlns:p14="http://schemas.microsoft.com/office/powerpoint/2010/main" xmlns="" val="396413909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91555" y="2988743"/>
            <a:ext cx="19835720" cy="836450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91555" y="2988743"/>
            <a:ext cx="19931202" cy="8664488"/>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从结构上看，开头两句兴起全篇，接下来十四句详写统治者骄奢侈靡的生活，而结尾仅用两句描述“冻死囚”，文势陡急，有一落千丈之势。②从艺术效果看，前面十四句通过层层铺叙、渲染，为结尾一幕做艺术的铺垫，前后构成强烈、鲜明的对比，震撼人心。</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本题考查对表达技巧的鉴赏能力。答题时应从诗中对比的内容、对比的意图及造成的艺术效果等角度进行赏析。</a:t>
            </a:r>
          </a:p>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读懂诗歌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长安已进入一年将尽的隆冬时节了，纷纷扬扬的大雪落满了整个京城，在雪中退朝的都是朱衣紫绶的公侯显贵。这些贵人们有赏雪吟咏的雅兴，因为他们富足而没有饥寒之忧。他们所追求的只是奢华的宅邸，他们所做的也只是消遣游乐。朱轮马车又拉着客人来到了红烛彻夜不息的歌舞楼。酒酣耳热时，宾主的话语越来越投机，坐得也越来越近，醉饱者的身上散发出热气，只得一层层脱去狐裘。这次宴饮做东的是刑部高官，而坐在首席的就是刑部主管，他们从中午就开始行乐，到半夜时还不罢休。可谁会想到阌乡的大狱里还有被冻死的囚犯。</a:t>
            </a:r>
          </a:p>
        </p:txBody>
      </p:sp>
    </p:spTree>
    <p:extLst>
      <p:ext uri="{BB962C8B-B14F-4D97-AF65-F5344CB8AC3E}">
        <p14:creationId xmlns:p14="http://schemas.microsoft.com/office/powerpoint/2010/main" xmlns="" val="293921696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7294305"/>
          </a:xfrm>
          <a:prstGeom prst="rect">
            <a:avLst/>
          </a:prstGeom>
          <a:noFill/>
        </p:spPr>
        <p:txBody>
          <a:bodyPr wrap="square" rtlCol="0">
            <a:spAutoFit/>
          </a:bodyPr>
          <a:lstStyle/>
          <a:p>
            <a:pPr>
              <a:lnSpc>
                <a:spcPct val="130000"/>
              </a:lnSpc>
            </a:pPr>
            <a:r>
              <a:rPr lang="en-US" altLang="zh-CN" sz="4000" b="1" dirty="0" smtClean="0">
                <a:solidFill>
                  <a:schemeClr val="tx1">
                    <a:lumMod val="50000"/>
                    <a:lumOff val="50000"/>
                  </a:schemeClr>
                </a:solidFill>
                <a:latin typeface="微软雅黑" pitchFamily="34" charset="-122"/>
                <a:ea typeface="微软雅黑" pitchFamily="34" charset="-122"/>
              </a:rPr>
              <a:t>【</a:t>
            </a:r>
            <a:r>
              <a:rPr lang="zh-CN" altLang="en-US" sz="4000" b="1" dirty="0">
                <a:solidFill>
                  <a:schemeClr val="tx1">
                    <a:lumMod val="50000"/>
                    <a:lumOff val="50000"/>
                  </a:schemeClr>
                </a:solidFill>
                <a:latin typeface="微软雅黑" pitchFamily="34" charset="-122"/>
                <a:ea typeface="微软雅黑" pitchFamily="34" charset="-122"/>
              </a:rPr>
              <a:t>针对训练</a:t>
            </a:r>
            <a:r>
              <a:rPr lang="en-US" altLang="zh-CN" sz="4000" b="1"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阅读下面这首宋词，完成题目。</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生查子</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独游西岩</a:t>
            </a:r>
            <a:r>
              <a:rPr lang="zh-CN" altLang="en-US" sz="4000" baseline="30000" dirty="0">
                <a:solidFill>
                  <a:schemeClr val="tx1">
                    <a:lumMod val="50000"/>
                    <a:lumOff val="50000"/>
                  </a:schemeClr>
                </a:solidFill>
                <a:latin typeface="微软雅黑" pitchFamily="34" charset="-122"/>
                <a:ea typeface="微软雅黑" pitchFamily="34" charset="-122"/>
              </a:rPr>
              <a:t>①</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辛弃疾</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青山招不来，偃蹇</a:t>
            </a:r>
            <a:r>
              <a:rPr lang="zh-CN" altLang="en-US" sz="4000" baseline="30000" dirty="0">
                <a:solidFill>
                  <a:schemeClr val="tx1">
                    <a:lumMod val="50000"/>
                    <a:lumOff val="50000"/>
                  </a:schemeClr>
                </a:solidFill>
                <a:latin typeface="微软雅黑" pitchFamily="34" charset="-122"/>
                <a:ea typeface="微软雅黑" pitchFamily="34" charset="-122"/>
              </a:rPr>
              <a:t>②</a:t>
            </a:r>
            <a:r>
              <a:rPr lang="zh-CN" altLang="en-US" sz="4000" dirty="0">
                <a:solidFill>
                  <a:schemeClr val="tx1">
                    <a:lumMod val="50000"/>
                    <a:lumOff val="50000"/>
                  </a:schemeClr>
                </a:solidFill>
                <a:latin typeface="微软雅黑" pitchFamily="34" charset="-122"/>
                <a:ea typeface="微软雅黑" pitchFamily="34" charset="-122"/>
              </a:rPr>
              <a:t>谁怜汝？岁晚太寒生</a:t>
            </a:r>
            <a:r>
              <a:rPr lang="zh-CN" altLang="en-US" sz="4000" baseline="30000" dirty="0">
                <a:solidFill>
                  <a:schemeClr val="tx1">
                    <a:lumMod val="50000"/>
                    <a:lumOff val="50000"/>
                  </a:schemeClr>
                </a:solidFill>
                <a:latin typeface="微软雅黑" pitchFamily="34" charset="-122"/>
                <a:ea typeface="微软雅黑" pitchFamily="34" charset="-122"/>
              </a:rPr>
              <a:t>③</a:t>
            </a:r>
            <a:r>
              <a:rPr lang="zh-CN" altLang="en-US" sz="4000" dirty="0">
                <a:solidFill>
                  <a:schemeClr val="tx1">
                    <a:lumMod val="50000"/>
                    <a:lumOff val="50000"/>
                  </a:schemeClr>
                </a:solidFill>
                <a:latin typeface="微软雅黑" pitchFamily="34" charset="-122"/>
                <a:ea typeface="微软雅黑" pitchFamily="34" charset="-122"/>
              </a:rPr>
              <a:t>，劝我溪边住。　　山头明月来，本在天高处。夜夜入青溪，听读</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离骚</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去。</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注</a:t>
            </a:r>
            <a:r>
              <a:rPr lang="en-US" altLang="zh-CN" sz="4000" dirty="0">
                <a:solidFill>
                  <a:schemeClr val="tx1">
                    <a:lumMod val="50000"/>
                    <a:lumOff val="50000"/>
                  </a:schemeClr>
                </a:solidFill>
                <a:latin typeface="微软雅黑" pitchFamily="34" charset="-122"/>
                <a:ea typeface="微软雅黑" pitchFamily="34" charset="-122"/>
              </a:rPr>
              <a:t>] ①</a:t>
            </a:r>
            <a:r>
              <a:rPr lang="zh-CN" altLang="en-US" sz="4000" dirty="0">
                <a:solidFill>
                  <a:schemeClr val="tx1">
                    <a:lumMod val="50000"/>
                    <a:lumOff val="50000"/>
                  </a:schemeClr>
                </a:solidFill>
                <a:latin typeface="微软雅黑" pitchFamily="34" charset="-122"/>
                <a:ea typeface="微软雅黑" pitchFamily="34" charset="-122"/>
              </a:rPr>
              <a:t>淳熙八年</a:t>
            </a:r>
            <a:r>
              <a:rPr lang="en-US" altLang="zh-CN" sz="4000" dirty="0">
                <a:solidFill>
                  <a:schemeClr val="tx1">
                    <a:lumMod val="50000"/>
                    <a:lumOff val="50000"/>
                  </a:schemeClr>
                </a:solidFill>
                <a:latin typeface="微软雅黑" pitchFamily="34" charset="-122"/>
                <a:ea typeface="微软雅黑" pitchFamily="34" charset="-122"/>
              </a:rPr>
              <a:t>(1181)</a:t>
            </a:r>
            <a:r>
              <a:rPr lang="zh-CN" altLang="en-US" sz="4000" dirty="0">
                <a:solidFill>
                  <a:schemeClr val="tx1">
                    <a:lumMod val="50000"/>
                    <a:lumOff val="50000"/>
                  </a:schemeClr>
                </a:solidFill>
                <a:latin typeface="微软雅黑" pitchFamily="34" charset="-122"/>
                <a:ea typeface="微软雅黑" pitchFamily="34" charset="-122"/>
              </a:rPr>
              <a:t>冬，辛弃疾被诬陷罢官，长期闲居于上饶城北的带湖之畔。西岩就在上饶城南，风景优美。这首词是他闲居期间的作品。②偃蹇：高耸、傲慢的样子。③生：语气助词，无义</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175226889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59952" y="2988742"/>
            <a:ext cx="19894449" cy="6494085"/>
          </a:xfrm>
          <a:prstGeom prst="rect">
            <a:avLst/>
          </a:prstGeom>
          <a:noFill/>
        </p:spPr>
        <p:txBody>
          <a:bodyPr wrap="square" rtlCol="0">
            <a:spAutoFit/>
          </a:bodyPr>
          <a:lstStyle/>
          <a:p>
            <a:pPr algn="ctr">
              <a:lnSpc>
                <a:spcPct val="130000"/>
              </a:lnSpc>
              <a:spcAft>
                <a:spcPts val="0"/>
              </a:spcAft>
            </a:pPr>
            <a:r>
              <a:rPr lang="en-US" altLang="zh-CN" sz="4000" b="1"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类题指津</a:t>
            </a:r>
            <a:r>
              <a:rPr lang="en-US" altLang="zh-CN" sz="4000" b="1"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algn="just">
              <a:lnSpc>
                <a:spcPct val="130000"/>
              </a:lnSpc>
              <a:spcAft>
                <a:spcPts val="0"/>
              </a:spcAft>
            </a:pPr>
            <a:endPar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设问方式</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这两句诗表现了诗人怎样的心情？</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这首诗反映了怎样的社会现实？</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这首诗表现了怎样的情趣</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人生态度</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4.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这首诗的主旨是什么？</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5.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这首诗表达了怎样的思想感情</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194711709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inVertic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59952" y="2988742"/>
            <a:ext cx="19894449" cy="4093428"/>
          </a:xfrm>
          <a:prstGeom prst="rect">
            <a:avLst/>
          </a:prstGeom>
          <a:noFill/>
        </p:spPr>
        <p:txBody>
          <a:bodyPr wrap="square" rtlCol="0">
            <a:spAutoFit/>
          </a:bodyPr>
          <a:lstStyle/>
          <a:p>
            <a:pPr algn="just">
              <a:lnSpc>
                <a:spcPct val="130000"/>
              </a:lnSpc>
              <a:spcAft>
                <a:spcPts val="0"/>
              </a:spcAft>
            </a:pP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答题步骤</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审清题干要求，明确是回答一种情感还是几种情感，然后确定答题步骤。</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指出作者的情感。</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如果分值少的话，按照诗的字面意思指出情感；如果分值高的话，首先阐明诗句的表面情感，然后再阐明深层情感或者在一首诗里面的几种情感</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步骤</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结合诗句具体分析，注意抓住表达情感的词语。</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步骤</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a:t>
            </a:r>
          </a:p>
        </p:txBody>
      </p:sp>
    </p:spTree>
    <p:extLst>
      <p:ext uri="{BB962C8B-B14F-4D97-AF65-F5344CB8AC3E}">
        <p14:creationId xmlns:p14="http://schemas.microsoft.com/office/powerpoint/2010/main" xmlns="" val="113212987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inVertic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59952" y="2988742"/>
            <a:ext cx="19894449" cy="8016554"/>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smtClean="0">
                <a:solidFill>
                  <a:srgbClr val="EF8340"/>
                </a:solidFill>
                <a:latin typeface="微软雅黑" pitchFamily="34" charset="-122"/>
                <a:ea typeface="微软雅黑" pitchFamily="34" charset="-122"/>
                <a:cs typeface="Courier New" panose="02070309020205020404" pitchFamily="49" charset="0"/>
              </a:rPr>
              <a:t>例</a:t>
            </a: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1  </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[2014</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天津卷</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阅读下面两首诗，按要求作答。</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暮　春</a:t>
            </a:r>
          </a:p>
          <a:p>
            <a:pPr algn="ctr">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宋</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黄　庚</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芳事阑珊三月时，春愁惟有落花知。</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柳绵飘白东风老，一树斜阳叫子规。</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暮春山间</a:t>
            </a:r>
          </a:p>
          <a:p>
            <a:pPr algn="ctr">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宋</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黄公度</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缓步春山春日长，流莺不语燕飞忙。</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桃花落处无人见，濯手惟闻涧水香。</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两首诗都写了暮春之景，表达的情感有何不同</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344339444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inVertic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59952" y="2988742"/>
            <a:ext cx="19894449" cy="6416115"/>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思维轨迹</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本题主要抓住意象特征来把握情感。抓住两首诗的意象特点，就能把握其感情的不同之处。</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暮春</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写了落花、柳绵、子规等暮春意象，表达了因暮春引发的惜春伤感之情。</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暮春山间</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写诗人缓步春山，看到莺、燕各自轻盈飞翔和桃花凋谢，又闻到涧水香，描绘了一派幽美静谧的暮春景象，表现了作者的愉悦闲适之情。</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参考答案</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暮春</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一诗主要抒发了诗人惜春伤感之情，</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步骤</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是通过写落花、柳绵、子规等暮春意象来表现的；</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步骤</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暮春山间</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一诗主要表现了诗人欣赏山中暮春之景的愉悦闲适之感，</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步骤</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是通过写诗人缓步春山，看到莺、燕各自轻盈飞翔和桃花凋谢，又闻到涧水香来表现这种情感的。</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步骤</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a:t>
            </a:r>
          </a:p>
        </p:txBody>
      </p:sp>
    </p:spTree>
    <p:extLst>
      <p:ext uri="{BB962C8B-B14F-4D97-AF65-F5344CB8AC3E}">
        <p14:creationId xmlns:p14="http://schemas.microsoft.com/office/powerpoint/2010/main" xmlns="" val="197990724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inVertic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59952" y="2988742"/>
            <a:ext cx="19894449" cy="7216334"/>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10.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2014</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江西</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卷</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阅读</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下面一首宋诗，按要求回答问题。</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被酒独行，遍至子云、威、徽、先觉四黎之舍三首</a:t>
            </a:r>
            <a:r>
              <a:rPr lang="zh-CN" altLang="en-US" sz="4000" kern="100" baseline="300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①</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其二</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苏　轼</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总角黎家三四童，口吹葱叶送迎翁</a:t>
            </a:r>
            <a:r>
              <a:rPr lang="zh-CN" altLang="en-US" sz="4000" kern="100" baseline="300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②</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莫作天涯万里意，溪边自有舞雩风。</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①</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被酒：刚喝过酒，带着醉意。四黎：子云、威、徽、先觉四人都是海南黎族人，姓黎，故称“四黎”。②翁：苏轼自称。</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请结合作者的思想和本诗内容，分析这首诗表现了作者怎样的人生态度。</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(6</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p:txBody>
      </p:sp>
    </p:spTree>
    <p:extLst>
      <p:ext uri="{BB962C8B-B14F-4D97-AF65-F5344CB8AC3E}">
        <p14:creationId xmlns:p14="http://schemas.microsoft.com/office/powerpoint/2010/main" xmlns="" val="402459938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inVertic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124278" y="2991924"/>
            <a:ext cx="19698922" cy="80617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124278" y="2988742"/>
            <a:ext cx="19698922" cy="2973122"/>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诗人被流放到万里之遥的天涯</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海南</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，处境艰难，但由于受到佛道思想的影响和黎族百姓的欢迎，因此表现出曾点曾经具有的那种逍遥自在、随遇而安的人生态度。</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或：诗人被流放到万里之遥的天涯</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海南</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，处境艰难，但由于受到儒家思想影响和黎族百姓的欢迎，因此仍然向往曾点描述的礼乐之治，表现出积极乐观的人生态度</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grpSp>
        <p:nvGrpSpPr>
          <p:cNvPr id="11" name="组合 56"/>
          <p:cNvGrpSpPr/>
          <p:nvPr/>
        </p:nvGrpSpPr>
        <p:grpSpPr>
          <a:xfrm>
            <a:off x="1594572" y="1692598"/>
            <a:ext cx="20228628" cy="895733"/>
            <a:chOff x="1594572" y="1803366"/>
            <a:chExt cx="20228628" cy="895733"/>
          </a:xfrm>
        </p:grpSpPr>
        <p:grpSp>
          <p:nvGrpSpPr>
            <p:cNvPr id="12" name="组合 57"/>
            <p:cNvGrpSpPr/>
            <p:nvPr/>
          </p:nvGrpSpPr>
          <p:grpSpPr>
            <a:xfrm>
              <a:off x="1594572" y="1803366"/>
              <a:ext cx="5500726" cy="892552"/>
              <a:chOff x="7309612" y="2089118"/>
              <a:chExt cx="5500726" cy="892552"/>
            </a:xfrm>
          </p:grpSpPr>
          <p:sp>
            <p:nvSpPr>
              <p:cNvPr id="14"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15" name="椭圆 14"/>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3" name="直接连接符 12"/>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82187067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124278" y="2991924"/>
            <a:ext cx="19800000" cy="80617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124278" y="2988742"/>
            <a:ext cx="19800000" cy="8014502"/>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考生在作答时，一定要注意题目的问题指向：一是题目问的是作者的人生态度是怎样的，二是要结合作者的思想及诗歌内容进行分析。考生可结合平时对苏轼的生平知识的积累，同时根据注解“海南黎族人”和诗歌内容“天涯万里”可知，此诗是苏轼被贬于海南时所作。海南是中国的最南端，宿有“天涯海角”之称，而在唐宋时，是边远偏僻、蛮荒险峻之地，相比中原的富庶，这里戴罪立功的艰辛令人谈之色变，加之琼州海峡在古代时就是一座无法逾越的天堑，风高浪急，流放者都是要冒着九死一生的危险才能抵达的，可见被贬海南，是一种非常严酷的惩戒。但就是在这样的肉体及精神的折磨下，苏轼竟然还能与小儿嬉戏，产生舞雩之感，可见其人生态度之旷达和乐观。</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读懂诗歌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三四个天真活泼的黎族孩子吹着葱叶，来迎送我这个来自远地的老翁。不要把贬谪到万里、流落天涯放在心上，这里也有舞雩礼乐之风</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grpSp>
        <p:nvGrpSpPr>
          <p:cNvPr id="11" name="组合 56"/>
          <p:cNvGrpSpPr/>
          <p:nvPr/>
        </p:nvGrpSpPr>
        <p:grpSpPr>
          <a:xfrm>
            <a:off x="1594572" y="1692598"/>
            <a:ext cx="20228628" cy="895733"/>
            <a:chOff x="1594572" y="1803366"/>
            <a:chExt cx="20228628" cy="895733"/>
          </a:xfrm>
        </p:grpSpPr>
        <p:grpSp>
          <p:nvGrpSpPr>
            <p:cNvPr id="12" name="组合 57"/>
            <p:cNvGrpSpPr/>
            <p:nvPr/>
          </p:nvGrpSpPr>
          <p:grpSpPr>
            <a:xfrm>
              <a:off x="1594572" y="1803366"/>
              <a:ext cx="5500726" cy="892552"/>
              <a:chOff x="7309612" y="2089118"/>
              <a:chExt cx="5500726" cy="892552"/>
            </a:xfrm>
          </p:grpSpPr>
          <p:sp>
            <p:nvSpPr>
              <p:cNvPr id="14"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15" name="椭圆 14"/>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3" name="直接连接符 12"/>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366078022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5796" y="2916734"/>
            <a:ext cx="19894449" cy="7294305"/>
          </a:xfrm>
          <a:prstGeom prst="rect">
            <a:avLst/>
          </a:prstGeom>
          <a:noFill/>
        </p:spPr>
        <p:txBody>
          <a:bodyPr wrap="square" rtlCol="0">
            <a:spAutoFit/>
          </a:bodyPr>
          <a:lstStyle/>
          <a:p>
            <a:pPr algn="just">
              <a:lnSpc>
                <a:spcPct val="130000"/>
              </a:lnSpc>
              <a:spcAft>
                <a:spcPts val="0"/>
              </a:spcAft>
            </a:pPr>
            <a:r>
              <a:rPr lang="zh-CN" altLang="en-US" sz="4000" b="1" kern="100" dirty="0">
                <a:solidFill>
                  <a:srgbClr val="EF8340"/>
                </a:solidFill>
                <a:latin typeface="微软雅黑" pitchFamily="34" charset="-122"/>
                <a:ea typeface="微软雅黑" pitchFamily="34" charset="-122"/>
                <a:cs typeface="Courier New" panose="02070309020205020404" pitchFamily="49" charset="0"/>
              </a:rPr>
              <a:t>类型二　评价作者的观点</a:t>
            </a:r>
            <a:r>
              <a:rPr lang="zh-CN" altLang="en-US" sz="4000" b="1" kern="100" dirty="0" smtClean="0">
                <a:solidFill>
                  <a:srgbClr val="EF8340"/>
                </a:solidFill>
                <a:latin typeface="微软雅黑" pitchFamily="34" charset="-122"/>
                <a:ea typeface="微软雅黑" pitchFamily="34" charset="-122"/>
                <a:cs typeface="Courier New" panose="02070309020205020404" pitchFamily="49" charset="0"/>
              </a:rPr>
              <a:t>态度</a:t>
            </a:r>
            <a:endParaRPr lang="en-US" altLang="zh-CN" sz="4000" b="1" kern="100" dirty="0" smtClean="0">
              <a:solidFill>
                <a:srgbClr val="EF8340"/>
              </a:solidFill>
              <a:latin typeface="微软雅黑" pitchFamily="34" charset="-122"/>
              <a:ea typeface="微软雅黑" pitchFamily="34" charset="-122"/>
              <a:cs typeface="Courier New" panose="02070309020205020404" pitchFamily="49" charset="0"/>
            </a:endParaRPr>
          </a:p>
          <a:p>
            <a:pPr algn="ctr">
              <a:lnSpc>
                <a:spcPct val="130000"/>
              </a:lnSpc>
              <a:spcAft>
                <a:spcPts val="0"/>
              </a:spcAft>
            </a:pPr>
            <a:r>
              <a:rPr lang="en-US" altLang="zh-CN" sz="4000" b="1"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知识储备</a:t>
            </a:r>
            <a:r>
              <a:rPr lang="en-US" altLang="zh-CN" sz="4000" b="1"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b="1"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所谓评价作者的观点态度，通常表现为正确理解诗歌的思想感情。诗歌毕竟是表情达意的，与说理性的文章不一样。</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情感类别：哀怨、激愤、憎恶、忧愁、欣喜、欢快、向往、离愁别恨、怀乡思亲、追古伤今、忧郁沉闷等。</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情感载体：杨柳</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惜别、菊花</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傲视、圆月</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思念、落叶</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失意、春风</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得意、大海</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开阔、流水</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叹惜、古迹</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怀旧。</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抒情方式：直抒胸臆、托物言志、融情于景、借景抒情。</a:t>
            </a:r>
          </a:p>
        </p:txBody>
      </p:sp>
    </p:spTree>
    <p:extLst>
      <p:ext uri="{BB962C8B-B14F-4D97-AF65-F5344CB8AC3E}">
        <p14:creationId xmlns:p14="http://schemas.microsoft.com/office/powerpoint/2010/main" xmlns="" val="126068598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inVertic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2023200" y="2988742"/>
            <a:ext cx="19894449" cy="7216334"/>
          </a:xfrm>
          <a:prstGeom prst="rect">
            <a:avLst/>
          </a:prstGeom>
          <a:noFill/>
        </p:spPr>
        <p:txBody>
          <a:bodyPr wrap="square" rtlCol="0">
            <a:spAutoFit/>
          </a:bodyPr>
          <a:lstStyle/>
          <a:p>
            <a:pPr algn="ctr">
              <a:lnSpc>
                <a:spcPct val="130000"/>
              </a:lnSpc>
              <a:spcAft>
                <a:spcPts val="0"/>
              </a:spcAft>
            </a:pPr>
            <a:r>
              <a:rPr lang="en-US" altLang="zh-CN" sz="4000" b="1"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类题指津</a:t>
            </a:r>
            <a:r>
              <a:rPr lang="en-US" altLang="zh-CN" sz="4000" b="1"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设问方式</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你是否同意“</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这种说法？请谈谈你的看法。</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诗人对</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事件的评价客观吗？你是如何理解的？</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这首诗体现了作者什么样的人生态度？请结合全诗予以分析。</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答题步骤</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审清题干要求，然后确定答题步骤。</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表明自己的观点。</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步骤</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结合诗句具体分析，找到原诗中能支持自己观点的内容并阐述理由。</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步骤</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a:t>
            </a:r>
          </a:p>
        </p:txBody>
      </p:sp>
    </p:spTree>
    <p:extLst>
      <p:ext uri="{BB962C8B-B14F-4D97-AF65-F5344CB8AC3E}">
        <p14:creationId xmlns:p14="http://schemas.microsoft.com/office/powerpoint/2010/main" xmlns="" val="183651473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2023200" y="2988742"/>
            <a:ext cx="19894449" cy="8894743"/>
          </a:xfrm>
          <a:prstGeom prst="rect">
            <a:avLst/>
          </a:prstGeom>
          <a:noFill/>
        </p:spPr>
        <p:txBody>
          <a:bodyPr wrap="square" rtlCol="0">
            <a:spAutoFit/>
          </a:bodyPr>
          <a:lstStyle/>
          <a:p>
            <a:pPr algn="just">
              <a:lnSpc>
                <a:spcPct val="130000"/>
              </a:lnSpc>
              <a:spcAft>
                <a:spcPts val="0"/>
              </a:spcAft>
            </a:pPr>
            <a:r>
              <a:rPr lang="zh-CN" altLang="en-US" sz="4000" kern="100" dirty="0" smtClean="0">
                <a:solidFill>
                  <a:srgbClr val="EF8340"/>
                </a:solidFill>
                <a:latin typeface="微软雅黑" pitchFamily="34" charset="-122"/>
                <a:ea typeface="微软雅黑" pitchFamily="34" charset="-122"/>
                <a:cs typeface="Courier New" panose="02070309020205020404" pitchFamily="49" charset="0"/>
              </a:rPr>
              <a:t>例</a:t>
            </a: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2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[2014·</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辽宁</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卷</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阅读</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下面这首宋词，完成题目。</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点绛唇</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访牟存叟南漪钓隐</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周　晋</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午梦初回，卷帘尽放春愁去。昼长无侣，自对黄鹂语。</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絮</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影     香</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，春在无人处。移舟去。未成新句，一砚梨花雨。</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此词写春，有人读出了愁，有人读出了喜，请结合全词谈谈你的理解</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思维轨迹</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本题考查评价古代诗歌的思想内容和作者的观点态度的能力。题干部分已经给出了两个方面的内容</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愁”或“喜”，考生可以选取任意一个角度作答，也可以两者兼而有之。解答时可以分为两步，第一步写出诗歌主要表达的情感</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或悲，或喜，或“悲喜”兼有</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，第二步结合诗歌内容具体分析。</a:t>
            </a:r>
          </a:p>
          <a:p>
            <a:pPr algn="just">
              <a:lnSpc>
                <a:spcPct val="130000"/>
              </a:lnSpc>
              <a:spcAft>
                <a:spcPts val="0"/>
              </a:spcAft>
            </a:pP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pic>
        <p:nvPicPr>
          <p:cNvPr id="528386" name="Picture 2" descr="频K"/>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337028" y="6373118"/>
            <a:ext cx="463699" cy="4636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69553614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28386"/>
                                        </p:tgtEl>
                                        <p:attrNameLst>
                                          <p:attrName>style.visibility</p:attrName>
                                        </p:attrNameLst>
                                      </p:cBhvr>
                                      <p:to>
                                        <p:strVal val="visible"/>
                                      </p:to>
                                    </p:set>
                                    <p:animEffect transition="in" filter="fade">
                                      <p:cBhvr>
                                        <p:cTn id="7" dur="500"/>
                                        <p:tgtEl>
                                          <p:spTgt spid="52838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8094524"/>
          </a:xfrm>
          <a:prstGeom prst="rect">
            <a:avLst/>
          </a:prstGeom>
          <a:noFill/>
        </p:spPr>
        <p:txBody>
          <a:bodyPr wrap="square" rtlCol="0">
            <a:spAutoFit/>
          </a:bodyPr>
          <a:lstStyle/>
          <a:p>
            <a:pPr>
              <a:lnSpc>
                <a:spcPct val="130000"/>
              </a:lnSpc>
            </a:pPr>
            <a:r>
              <a:rPr lang="en-US" altLang="zh-CN" sz="4000" dirty="0" smtClean="0">
                <a:solidFill>
                  <a:srgbClr val="EF8340"/>
                </a:solidFill>
                <a:latin typeface="微软雅黑" pitchFamily="34" charset="-122"/>
                <a:ea typeface="微软雅黑" pitchFamily="34" charset="-122"/>
              </a:rPr>
              <a:t>11</a:t>
            </a:r>
            <a:r>
              <a:rPr lang="en-US" altLang="zh-CN" sz="4000" dirty="0">
                <a:solidFill>
                  <a:srgbClr val="EF8340"/>
                </a:solidFill>
                <a:latin typeface="微软雅黑" pitchFamily="34" charset="-122"/>
                <a:ea typeface="微软雅黑" pitchFamily="34" charset="-122"/>
              </a:rPr>
              <a:t>.</a:t>
            </a:r>
            <a:r>
              <a:rPr lang="en-US" altLang="zh-CN" sz="4000" dirty="0" smtClean="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读懂诗歌。</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题目提供的信息：</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a:t>
            </a:r>
            <a:r>
              <a:rPr lang="zh-CN" altLang="en-US" sz="4000" dirty="0">
                <a:solidFill>
                  <a:schemeClr val="tx1">
                    <a:lumMod val="50000"/>
                    <a:lumOff val="50000"/>
                  </a:schemeClr>
                </a:solidFill>
                <a:latin typeface="微软雅黑" pitchFamily="34" charset="-122"/>
                <a:ea typeface="微软雅黑" pitchFamily="34" charset="-122"/>
              </a:rPr>
              <a:t>翻译诗歌正文：</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(3)</a:t>
            </a:r>
            <a:r>
              <a:rPr lang="zh-CN" altLang="en-US" sz="4000" dirty="0">
                <a:solidFill>
                  <a:schemeClr val="tx1">
                    <a:lumMod val="50000"/>
                    <a:lumOff val="50000"/>
                  </a:schemeClr>
                </a:solidFill>
                <a:latin typeface="微软雅黑" pitchFamily="34" charset="-122"/>
                <a:ea typeface="微软雅黑" pitchFamily="34" charset="-122"/>
              </a:rPr>
              <a:t>注释暗示的信息：</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dirty="0" smtClean="0">
                <a:solidFill>
                  <a:schemeClr val="tx1">
                    <a:lumMod val="50000"/>
                    <a:lumOff val="50000"/>
                  </a:schemeClr>
                </a:solidFill>
                <a:latin typeface="微软雅黑" pitchFamily="34" charset="-122"/>
                <a:ea typeface="微软雅黑" pitchFamily="34" charset="-122"/>
              </a:rPr>
              <a:t>________________________________________________________________________</a:t>
            </a:r>
            <a:endParaRPr lang="en-US"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275817802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2023200" y="2988742"/>
            <a:ext cx="19894449" cy="7216334"/>
          </a:xfrm>
          <a:prstGeom prst="rect">
            <a:avLst/>
          </a:prstGeom>
          <a:noFill/>
        </p:spPr>
        <p:txBody>
          <a:bodyPr wrap="square" rtlCol="0">
            <a:spAutoFit/>
          </a:bodyPr>
          <a:lstStyle/>
          <a:p>
            <a:pPr algn="just">
              <a:lnSpc>
                <a:spcPct val="130000"/>
              </a:lnSpc>
              <a:spcAft>
                <a:spcPts val="0"/>
              </a:spcAft>
            </a:pP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参考答案</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示例一：此词主要表达了春色恼人的孤独惆怅之感。</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步骤</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上片抒发了卷帘放愁愁仍在的无奈、缺少诗朋酒侣而独自对鸟语的寂寞之情，下片抒发了大好春光无人欣赏的惋惜、吟诗而未成的遗憾、梨花飘落如雨的怅惘之情。</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步骤</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示例二：此词主要表达了春景无限的欣悦自得之情。</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步骤</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上片抒发了卷帘放去春愁的畅快、虽无友人却独对鸟语的悠然之情，下片抒发了春在无人处的惊喜、梨花飘落如雨诗意盎然的沉醉之情。</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步骤</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示例三：此词既有孤独惆怅的春愁，又有春景无限的欢欣自得。</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步骤</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例如：上片有午梦初回浓浓的春愁，也有独自对鸟语趣味横生的悠然；下片有春在无人处的惊喜，也有梨花飘落如雨的怅惘。</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步骤</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a:t>
            </a:r>
          </a:p>
        </p:txBody>
      </p:sp>
    </p:spTree>
    <p:extLst>
      <p:ext uri="{BB962C8B-B14F-4D97-AF65-F5344CB8AC3E}">
        <p14:creationId xmlns:p14="http://schemas.microsoft.com/office/powerpoint/2010/main" xmlns="" val="193715290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2023200" y="2988742"/>
            <a:ext cx="19894449" cy="8016554"/>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11.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阅读下面这首宋诗，然后回答问题。</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题郑防画夹五首</a:t>
            </a:r>
            <a:r>
              <a:rPr lang="zh-CN" altLang="en-US" sz="4000" kern="100" baseline="300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①</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其一</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黄庭坚</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惠崇</a:t>
            </a:r>
            <a:r>
              <a:rPr lang="zh-CN" altLang="en-US" sz="4000" kern="100" baseline="300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②</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烟雨归雁，坐我潇湘</a:t>
            </a:r>
            <a:r>
              <a:rPr lang="zh-CN" altLang="en-US" sz="4000" kern="100" baseline="300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③</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洞庭。</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欲唤扁舟归去，故人言是丹青！</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①</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郑防：画的收藏者，生平不详。画夹，大概相当于今天的集锦画册之类。②惠崇：北宋僧人，画家。擅长画雁、鹅、鹭鸶及水乡景色。③潇湘：湘江，流入洞庭湖。</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古代有人批评这首诗说，要等到别人提醒后作者才想起眼前只是一幅画，这“太过”、太夸张了。你认为这个批评恰当吗？请简要说明理由。</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(6</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p:txBody>
      </p:sp>
    </p:spTree>
    <p:extLst>
      <p:ext uri="{BB962C8B-B14F-4D97-AF65-F5344CB8AC3E}">
        <p14:creationId xmlns:p14="http://schemas.microsoft.com/office/powerpoint/2010/main" xmlns="" val="146491609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91555" y="2841544"/>
            <a:ext cx="19835720" cy="851170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23200" y="2844726"/>
            <a:ext cx="19800000" cy="7944291"/>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不恰当。</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步骤</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从表面看，这首诗确有不合常理之处，但其实却十分高妙，它生动地表现了诗人因欣赏画中景色而产生幻觉的一种独特感受，从而赞美了画的高度逼真。批评者却未能领悟诗的这种佳趣。</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步骤</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一共有两问，解答此题需要先表明自己的观点，然后再回答支撑自己观点的理由，需要回答出全部步骤。如答“不恰当”，可从诗歌的高妙之处是以观画者被吸引进入画面境界因而勾起思乡之情，来衬托画的逼真和作画者技艺的高超。诗的趣味性就在于欣赏者与作画者产生了共鸣，共鸣的结果是欣赏者误以为这是真实生活的一部分，这完全符合艺术的表现方式，那种认为“‘太过’、太夸张”的人，其实是其理解浮于表面，未领会该诗艺术的妙处与佳趣。</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读懂诗歌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看着惠崇画中那烟雨蒙蒙的景色和行行归雁，我仿佛置身于潇湘洞庭的浩渺湖波之上，情不自禁地想租个小船回家，经旁人告知，方明白此非真景，原来是画。</a:t>
            </a: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364194074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8"/>
          <p:cNvGrpSpPr/>
          <p:nvPr/>
        </p:nvGrpSpPr>
        <p:grpSpPr>
          <a:xfrm>
            <a:off x="2059953" y="2952868"/>
            <a:ext cx="2677891" cy="707886"/>
            <a:chOff x="2074961" y="4276948"/>
            <a:chExt cx="2677891" cy="707886"/>
          </a:xfrm>
        </p:grpSpPr>
        <p:pic>
          <p:nvPicPr>
            <p:cNvPr id="40" name="Picture 2"/>
            <p:cNvPicPr>
              <a:picLocks noChangeAspect="1" noChangeArrowheads="1"/>
            </p:cNvPicPr>
            <p:nvPr/>
          </p:nvPicPr>
          <p:blipFill>
            <a:blip r:embed="rId2"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47" name="矩形 46"/>
            <p:cNvSpPr/>
            <p:nvPr/>
          </p:nvSpPr>
          <p:spPr>
            <a:xfrm>
              <a:off x="2264972" y="4276948"/>
              <a:ext cx="2339102" cy="707886"/>
            </a:xfrm>
            <a:prstGeom prst="rect">
              <a:avLst/>
            </a:prstGeom>
          </p:spPr>
          <p:txBody>
            <a:bodyPr wrap="none">
              <a:spAutoFit/>
            </a:bodyPr>
            <a:lstStyle/>
            <a:p>
              <a:r>
                <a:rPr lang="zh-CN" altLang="en-US" sz="4000" spc="200" dirty="0" smtClean="0">
                  <a:solidFill>
                    <a:schemeClr val="bg1"/>
                  </a:solidFill>
                  <a:latin typeface="微软雅黑" pitchFamily="34" charset="-122"/>
                  <a:ea typeface="微软雅黑" pitchFamily="34" charset="-122"/>
                </a:rPr>
                <a:t>技法点拨</a:t>
              </a:r>
              <a:endParaRPr lang="zh-CN" altLang="en-US" sz="4000" spc="200" dirty="0">
                <a:solidFill>
                  <a:schemeClr val="bg1"/>
                </a:solidFill>
                <a:latin typeface="微软雅黑" pitchFamily="34" charset="-122"/>
                <a:ea typeface="微软雅黑" pitchFamily="34" charset="-122"/>
              </a:endParaRPr>
            </a:p>
          </p:txBody>
        </p:sp>
      </p:grpSp>
      <p:sp>
        <p:nvSpPr>
          <p:cNvPr id="69" name="TextBox 68"/>
          <p:cNvSpPr txBox="1"/>
          <p:nvPr/>
        </p:nvSpPr>
        <p:spPr>
          <a:xfrm>
            <a:off x="2059952" y="3803630"/>
            <a:ext cx="19894449" cy="7294305"/>
          </a:xfrm>
          <a:prstGeom prst="rect">
            <a:avLst/>
          </a:prstGeom>
          <a:noFill/>
        </p:spPr>
        <p:txBody>
          <a:bodyPr wrap="square" rtlCol="0">
            <a:spAutoFit/>
          </a:bodyPr>
          <a:lstStyle/>
          <a:p>
            <a:pPr algn="just">
              <a:lnSpc>
                <a:spcPct val="130000"/>
              </a:lnSpc>
              <a:spcAft>
                <a:spcPts val="0"/>
              </a:spcAft>
            </a:pPr>
            <a:r>
              <a:rPr lang="zh-CN" altLang="en-US" sz="4000" b="1" kern="100" dirty="0">
                <a:solidFill>
                  <a:srgbClr val="EF8340"/>
                </a:solidFill>
                <a:latin typeface="微软雅黑" pitchFamily="34" charset="-122"/>
                <a:ea typeface="微软雅黑" pitchFamily="34" charset="-122"/>
                <a:cs typeface="Courier New" panose="02070309020205020404" pitchFamily="49" charset="0"/>
              </a:rPr>
              <a:t>技法</a:t>
            </a:r>
            <a:r>
              <a:rPr lang="en-US" altLang="zh-CN" sz="4000" b="1" kern="100" dirty="0">
                <a:solidFill>
                  <a:srgbClr val="EF8340"/>
                </a:solidFill>
                <a:latin typeface="微软雅黑" pitchFamily="34" charset="-122"/>
                <a:ea typeface="微软雅黑" pitchFamily="34" charset="-122"/>
                <a:cs typeface="Courier New" panose="02070309020205020404" pitchFamily="49" charset="0"/>
              </a:rPr>
              <a:t>24</a:t>
            </a:r>
            <a:r>
              <a:rPr lang="zh-CN" altLang="en-US" sz="4000" b="1" kern="100" dirty="0">
                <a:solidFill>
                  <a:srgbClr val="EF8340"/>
                </a:solidFill>
                <a:latin typeface="微软雅黑" pitchFamily="34" charset="-122"/>
                <a:ea typeface="微软雅黑" pitchFamily="34" charset="-122"/>
                <a:cs typeface="Courier New" panose="02070309020205020404" pitchFamily="49" charset="0"/>
              </a:rPr>
              <a:t>　理解诗歌情感、内容的注意点与答题术语</a:t>
            </a:r>
          </a:p>
          <a:p>
            <a:pPr algn="just">
              <a:lnSpc>
                <a:spcPct val="130000"/>
              </a:lnSpc>
              <a:spcAft>
                <a:spcPts val="0"/>
              </a:spcAft>
            </a:pPr>
            <a:r>
              <a:rPr lang="zh-CN" altLang="en-US" sz="4000" b="1"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一</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、如何读懂诗歌的思想感情</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看题目</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题目蕴含着诸多信息，如时间、地点、人物、事件以及诗人的心情、诗歌的意境、诗歌的类型等。抓住这一切入点，有助于我们理解诗歌的内涵。</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看作者</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作品是作者思想情感的具体化。所以，要准确理解诗词，把握作品情感，体会语言风格，就不能脱离作者而孤立地臆断。作者的生平、风格、思想、政治抱负等等，无不影响作者的情绪。所以，在鉴赏作品时，首先要了解作者的生平、作品风格、思想抱负等</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62724883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69"/>
                                        </p:tgtEl>
                                        <p:attrNameLst>
                                          <p:attrName>style.visibility</p:attrName>
                                        </p:attrNameLst>
                                      </p:cBhvr>
                                      <p:to>
                                        <p:strVal val="visible"/>
                                      </p:to>
                                    </p:set>
                                    <p:animEffect transition="in" filter="barn(inVertical)">
                                      <p:cBhvr>
                                        <p:cTn id="14"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59952" y="2988742"/>
            <a:ext cx="19894449" cy="5693866"/>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如读苏轼</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念奴娇</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赤壁怀古</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一词，你只有了解了他在政治上的失意</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被贬黄州</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、有远大的抱负等，才可以读懂该词所表达出的豁达和豪迈。</a:t>
            </a:r>
          </a:p>
          <a:p>
            <a:pPr algn="just">
              <a:lnSpc>
                <a:spcPct val="130000"/>
              </a:lnSpc>
              <a:spcAft>
                <a:spcPts val="0"/>
              </a:spcAft>
            </a:pP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3</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看时代</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把握时代风貌特征，把诗歌放在时代背景下评析，才能准确领悟其思想感情。例如南宋前期的诗人，生活在战乱频仍的年代，目睹甚至亲历山河破碎、人民流离的痛苦，便胸怀收复中原的宏愿，有的还参加了抗金斗争，其作品大多抒慷慨愤世之情，高唱爱国热情；而南宋后期大势已去，只能感喟哀时，低吟亡国之民的黍离之悲了</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24904590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inVertic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59952" y="2988742"/>
            <a:ext cx="19894449" cy="8094524"/>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4.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看意象</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诗歌的创作讲究含蓄、凝练。诗人的抒情往往不是情感的直接流露，而是注重弦外之音、言外之意。写景则借景抒情，咏物则托物言志。这里的所写之“景”，所咏之“物”，就是客观之“象”；借景所抒之“情”，咏物所言之“志”，即为主观之“意”。因此意象也就是作者的主观感情与客观物象的完美结合，是诗人情感显现的载体。把握诗歌中的意象，就能参悟意境，理解诗中蕴含的情感。</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5.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看关键</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诗词中的关键词句往往透露着作者对生命的感悟、对社会的认识以及作者情感在诗词中的走向。一般来说，每首诗都有诗眼，即诗中最为精练传神的那个字。抓住了这个字，诗人在这首诗中所表达的思想感情就容易把握了</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320184876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inVertic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59952" y="2988742"/>
            <a:ext cx="19894449" cy="9694962"/>
          </a:xfrm>
          <a:prstGeom prst="rect">
            <a:avLst/>
          </a:prstGeom>
          <a:noFill/>
        </p:spPr>
        <p:txBody>
          <a:bodyPr wrap="square" rtlCol="0">
            <a:spAutoFit/>
          </a:bodyPr>
          <a:lstStyle/>
          <a:p>
            <a:pPr algn="just">
              <a:lnSpc>
                <a:spcPct val="130000"/>
              </a:lnSpc>
              <a:spcAft>
                <a:spcPts val="0"/>
              </a:spcAft>
            </a:pP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6</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看典故</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古人写诗作词，常用典故。精彩的典故，以其精练的文字包含了深刻丰富的思想内容，往往片言只语便能形象地点明历史人物的运筹机巧，寥寥数字便能深刻地揭示人生哲理。阅读诗词，如果不了解典故的含意，就不能很好地读懂这些诗词，更谈不上鉴赏。用典有用事和引用前人诗</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词</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句两种。用事是借用历史故事表达作者的思想感情，包括对现实生活中某些问题的立场和态度，个人的情绪和愿望，属于借古抒怀。引用或化用前人诗</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词</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句的目的是深化诗词中的意境，促使人联想而求言外之意。所谓“借他人之酒杯，浇胸中之块垒”是用典的共同特点。鉴赏时，应将古人、古事与诗人的现实状况进行多角度的对比，才能准确地把握作者的感情。</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7.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看注解</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高考鉴赏诗歌的试题有时会加注解，凡是所加的注解，一定会对诗歌的理解有帮助，我们一定不能轻易放过，要认真阅读，好好利用</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58068911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inVertic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59952" y="2988742"/>
            <a:ext cx="19894449" cy="7216334"/>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二、常见内容观点题目的答题术语</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思想内容</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评价思想内容：抒发</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的思想感情，反映</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的社会现实，表现</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的情趣，寄托</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的情怀</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如爱慕、愁绪、惆怅、苦闷等</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，表达</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的追求，流露</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的倾向，发出</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的感慨，袒露</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的心迹，造就</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的情致。</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诗歌抒发的感情：忧国忧民之感慨、国破家亡之痛楚、游子逐客之凄凉、征夫思妇之幽怨、怀才不遇之寂寞、报国无门之激愤、建功立业之豪迈、自由悠闲之恬淡、亲情友情之真挚、归耕隐居之乐、黑暗官场之苦、离别思念之绪、贬官谪居之恨、时光易逝韶光不再之感慨等</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10702664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inVertic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59952" y="2988742"/>
            <a:ext cx="19894449" cy="8016554"/>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思想感情</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揣摩诗歌感情：迷恋、忧愁、惆怅、寂寞、伤感、孤独、烦闷、恬淡、闲适、欢乐、仰慕、激愤、坚守节操、忧国忧民、蔑视权贵、怀才不遇、壮志难酬、归隐田园、惜春悲秋、羁旅愁思、思乡念亲</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友</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、忆友怀旧、离愁别恨、相知相思、儿女情长、坚贞爱情、怀古伤今、借古讽今、愤世嫉俗、登高览胜、寄情山水、热爱自然等。</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诗歌抒发的情感：寂寞</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愁绪万端、欲说还休、凄清冷落、感伤失落、报国无门、物是人非</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、超脱</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寄情山水、向往安宁</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、豪放</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咏史述志、状景抒怀</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、婉约</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闺中独处、思念情郎、泪洒楼台、顾影自怜</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、思乡、怀友、题赠。此外还有：愉悦、欣喜，郁闷、忧愁，孤独、凄清，悲观、失落、伤感，激昂、奔放，乐观、豁达，仰慕，激愤，恬淡、闲适，等等。</a:t>
            </a:r>
          </a:p>
        </p:txBody>
      </p:sp>
    </p:spTree>
    <p:extLst>
      <p:ext uri="{BB962C8B-B14F-4D97-AF65-F5344CB8AC3E}">
        <p14:creationId xmlns:p14="http://schemas.microsoft.com/office/powerpoint/2010/main" xmlns="" val="107694750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inVertic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2059953" y="2988742"/>
            <a:ext cx="19763248" cy="8094524"/>
          </a:xfrm>
          <a:prstGeom prst="rect">
            <a:avLst/>
          </a:prstGeom>
          <a:noFill/>
        </p:spPr>
        <p:txBody>
          <a:bodyPr wrap="square" rtlCol="0">
            <a:spAutoFit/>
          </a:bodyPr>
          <a:lstStyle/>
          <a:p>
            <a:pPr algn="just">
              <a:lnSpc>
                <a:spcPct val="130000"/>
              </a:lnSpc>
              <a:spcAft>
                <a:spcPts val="0"/>
              </a:spcAft>
            </a:pPr>
            <a:r>
              <a:rPr lang="en-US" altLang="zh-CN" sz="4000" kern="100" dirty="0">
                <a:solidFill>
                  <a:srgbClr val="EF8340"/>
                </a:solidFill>
                <a:latin typeface="微软雅黑" pitchFamily="34" charset="-122"/>
                <a:ea typeface="微软雅黑" pitchFamily="34" charset="-122"/>
                <a:cs typeface="Courier New" panose="02070309020205020404" pitchFamily="49" charset="0"/>
              </a:rPr>
              <a:t>1.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阅读下面这首宋诗，完成题目。</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(11</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三月二十三日海云摸石</a:t>
            </a:r>
            <a:r>
              <a:rPr lang="zh-CN" altLang="en-US" sz="4000" kern="100" baseline="300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①</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范成大</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劝耕亭上往来频，四海萍浮老病身。</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乱插山茶犹昨梦，重寻池石已残春。</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惊心岁月东流水，过眼人情一哄尘。</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赖有贻牟</a:t>
            </a:r>
            <a:r>
              <a:rPr lang="zh-CN" altLang="en-US" sz="4000" kern="100" baseline="300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②</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堪饱饭，道逢田畯</a:t>
            </a:r>
            <a:r>
              <a:rPr lang="zh-CN" altLang="en-US" sz="4000" kern="100" baseline="300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③</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且眉伸。</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①</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此诗写于诗人成都任上。时值暮春时节，成都市民都去城东的海云山上的海云寺观光游园，于池中摸石，以求吉祥。②贻：赠送。牟：通</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err="1">
                <a:solidFill>
                  <a:schemeClr val="tx1">
                    <a:lumMod val="50000"/>
                    <a:lumOff val="50000"/>
                  </a:schemeClr>
                </a:solidFill>
                <a:latin typeface="微软雅黑" pitchFamily="34" charset="-122"/>
                <a:ea typeface="微软雅黑" pitchFamily="34" charset="-122"/>
                <a:cs typeface="Courier New" panose="02070309020205020404" pitchFamily="49" charset="0"/>
              </a:rPr>
              <a:t>móu</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，大麦。③田畯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err="1">
                <a:solidFill>
                  <a:schemeClr val="tx1">
                    <a:lumMod val="50000"/>
                    <a:lumOff val="50000"/>
                  </a:schemeClr>
                </a:solidFill>
                <a:latin typeface="微软雅黑" pitchFamily="34" charset="-122"/>
                <a:ea typeface="微软雅黑" pitchFamily="34" charset="-122"/>
                <a:cs typeface="Courier New" panose="02070309020205020404" pitchFamily="49" charset="0"/>
              </a:rPr>
              <a:t>jùn</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：泛指农民</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pic>
        <p:nvPicPr>
          <p:cNvPr id="458828" name="Picture 76" descr="麦牟"/>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5554052" y="9541470"/>
            <a:ext cx="667897" cy="53570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22271583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58828"/>
                                        </p:tgtEl>
                                        <p:attrNameLst>
                                          <p:attrName>style.visibility</p:attrName>
                                        </p:attrNameLst>
                                      </p:cBhvr>
                                      <p:to>
                                        <p:strVal val="visible"/>
                                      </p:to>
                                    </p:set>
                                    <p:animEffect transition="in" filter="fade">
                                      <p:cBhvr>
                                        <p:cTn id="12" dur="500"/>
                                        <p:tgtEl>
                                          <p:spTgt spid="458828"/>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1880324" y="3088347"/>
            <a:ext cx="20145516" cy="829683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1996475" y="3060750"/>
            <a:ext cx="19931202" cy="4413516"/>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独游西岩”即“独</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于</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西岩游”，点明了人物</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独自一人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、地点</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西岩</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、事件</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游览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耸立的青山啊，你孤傲，不听召唤，还会有谁喜欢你呢？</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青山回应</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岁暮寒冬，常到山中溪边来住吧，</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让我们相互为伴，共同面对风寒</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。当月露山头，已是高悬中天了。抬头望空中明月，低头见溪中月影，好似明月由“天高处”进入溪水中。明月夜夜听</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我</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朗诵</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离骚</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，然后才离去。</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(3)</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注释反映了词人正处于被诬陷罢官后闲居的状态，正文中又提到了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离骚</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，说明词人有志难伸，怀才不遇，忧国忧民</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407628622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4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68"/>
          <p:cNvSpPr txBox="1"/>
          <p:nvPr/>
        </p:nvSpPr>
        <p:spPr>
          <a:xfrm>
            <a:off x="2059953" y="2988742"/>
            <a:ext cx="19763248" cy="8894743"/>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下列对这首诗的赏析，不恰当的两项是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(5</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首联写劝耕亭上游春的人络绎不绝，而诗人却四处漂泊，如今已老病缠身，将自己与游人进行衬托来表现游春者的情趣。</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B.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第二联点题，写在那满是春光的日子里，随意插山茶已然是昨日旧梦，如今再去海云寺寻池摸石已是暮春时节了。</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C.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第三联运用了比喻的修辞手法，将“岁月”比作“东流水”，将“人情”比作“一哄尘”，生动形象地写出了岁月的流逝和人情的淡薄。</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D.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第四联“堪饱饭”是原因，“且眉伸”是结果，一个“堪”字写出了作者的生活状况，一个“且”字表达作者“又”一次心情舒展。</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E.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这首田园诗语言通俗易懂，不事雕饰，借民风民俗表达情意，通过晚年退隐后的闲适生活来抒发诗人“宝刀不老”的感慨</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390175558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68"/>
          <p:cNvSpPr txBox="1"/>
          <p:nvPr/>
        </p:nvSpPr>
        <p:spPr>
          <a:xfrm>
            <a:off x="2059953" y="2988742"/>
            <a:ext cx="19763248" cy="814582"/>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整首诗中诗人的情感经历了怎样的变化？请简要分析。</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(6</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2124278" y="4203734"/>
            <a:ext cx="19800000" cy="68499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092116" y="4201470"/>
            <a:ext cx="19698922" cy="5853910"/>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(1)AE</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项，“将自己与游人进行衬托来表现游春者的情趣”错误，应该是“将自己与游人进行对比来表达个人情感”。</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E</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项，“宝刀不老”分析错误，文中无据。</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诗歌前三联体现了诗人的悲凉与寂寞之情。</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诗歌尾联体现了诗人的感激和满足之情。</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游春的人，往来频繁，人情世故，如过眼云烟；而岁月似水，光阴易逝，况且诗人老病缠身，这就使得诗人悲伤寂寞之情顿生。</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诗人依赖农民，衣食无忧，因此在路上见到农民心情非常愉快。</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本题考查鉴赏诗歌思想感情的能力。这首田园诗首联写诗人四处漂泊、老病缠身，颔联、颈联写时光易逝、世事无常，而尾联写对农民的感激。诗人的情感由哀转乐</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218421150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Effect transition="in" filter="fade">
                                      <p:cBhvr>
                                        <p:cTn id="1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Lst>
  </p:timing>
</p:sld>
</file>

<file path=ppt/slides/slide4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2124278" y="2988742"/>
            <a:ext cx="19800000" cy="806489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073739" y="2956071"/>
            <a:ext cx="19698922" cy="3693319"/>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读懂诗歌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劝耕亭上游春的人络绎不绝，而我却四处漂泊，如今已老病缠身。在那满是春光的日子里，随意插山茶已然是昨日旧梦，如今再去海云寺寻池摸石已是暮春时节了。令人心惊的岁月已如流水般向东飞逝，以往的人情世故像尘埃般飘落得无影无踪。幸好有赠送的大麦可以让我饱食终日，在路上遇到农民让我寂寞的心情随之而舒展，真心感谢他们！</a:t>
            </a:r>
          </a:p>
        </p:txBody>
      </p:sp>
    </p:spTree>
    <p:extLst>
      <p:ext uri="{BB962C8B-B14F-4D97-AF65-F5344CB8AC3E}">
        <p14:creationId xmlns:p14="http://schemas.microsoft.com/office/powerpoint/2010/main" xmlns="" val="249129587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68"/>
          <p:cNvSpPr txBox="1"/>
          <p:nvPr/>
        </p:nvSpPr>
        <p:spPr>
          <a:xfrm>
            <a:off x="2059953" y="2988742"/>
            <a:ext cx="19763248" cy="8094524"/>
          </a:xfrm>
          <a:prstGeom prst="rect">
            <a:avLst/>
          </a:prstGeom>
          <a:noFill/>
        </p:spPr>
        <p:txBody>
          <a:bodyPr wrap="square" rtlCol="0">
            <a:spAutoFit/>
          </a:bodyPr>
          <a:lstStyle/>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2</a:t>
            </a:r>
            <a:r>
              <a:rPr lang="en-US" altLang="zh-CN" sz="4000" kern="100" dirty="0">
                <a:solidFill>
                  <a:srgbClr val="EF8340"/>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阅读下面这首唐诗，完成题目。</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(11</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送丘为落第归江东</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王　维</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怜君不得意，况复柳条春。</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为客黄金尽</a:t>
            </a:r>
            <a:r>
              <a:rPr lang="zh-CN" altLang="en-US" sz="4000" kern="100" baseline="300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①</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，还家白发新。</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五湖三亩宅，万里一归人。</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知祢</a:t>
            </a:r>
            <a:r>
              <a:rPr lang="zh-CN" altLang="en-US" sz="4000" kern="100" baseline="300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②</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不能荐，羞称献纳臣</a:t>
            </a:r>
            <a:r>
              <a:rPr lang="zh-CN" altLang="en-US" sz="4000" kern="100" baseline="300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③</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①《</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战国策</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秦策一</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载，苏秦游说秦王“书十上而说不行。黑貂之裘弊，黄金百斤尽”。②祢：祢衡，有才能，孔融曾上表推荐他。③献纳臣：进献忠言的臣子，这里是诗人自指</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65490732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68"/>
          <p:cNvSpPr txBox="1"/>
          <p:nvPr/>
        </p:nvSpPr>
        <p:spPr>
          <a:xfrm>
            <a:off x="2059953" y="2988742"/>
            <a:ext cx="19763248" cy="8816773"/>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下列对这首诗的赏析，不恰当的两项是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(5</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首联由一“怜”字引出，“不得意”主要点明自己心情抑郁，“柳条春”三字暗隐送别的场景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杨柳依依。</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B.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第二联正用典故，用当年苏秦游说秦王上书未奏效却钱财用尽之事，再用一“尽”、一“新”两相映照，使丘为的凄苦之状如在眼前。</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C.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第三联对仗工整，上下句对仗的同时又在每句中自对：“五湖”对“三亩宅”，“万里”对“一归人”。</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D.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第四联“知祢不能荐”反用典故，是以祢衡借指丘为，说诗人认为自己明知丘为有才华而不能将他推荐给朝廷。</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E.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本诗语言显得奔放，诗中语气较为老成，如篇末“知”字与篇首的“怜”字，表现了一种长者所特有的口吻。</a:t>
            </a: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266365815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059953" y="4203734"/>
            <a:ext cx="19800000" cy="684348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73739" y="4203734"/>
            <a:ext cx="19698922" cy="4413516"/>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(1)AE</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项，“主要点明自己心情抑郁”错误，应该是说朋友“落第”。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E</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项，“奔放”错误，是“沉稳”。</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对丘为落第的同情。首联用一“怜”字直接表达对丘为落第的同情；颔联表现对丘为盘资耗尽困于长安、返回时忧愁煎熬新添白发的困境的怜悯。</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)②</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尾联表达了诗人自愧不如孔融，明知丘为有才华而不能将他推荐给朝廷的自责。</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同时“羞”中寓愤，暗含着对贤才遭弃的愤慨。</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意思相近即可</a:t>
            </a: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
        <p:nvSpPr>
          <p:cNvPr id="11" name="TextBox 68"/>
          <p:cNvSpPr txBox="1"/>
          <p:nvPr/>
        </p:nvSpPr>
        <p:spPr>
          <a:xfrm>
            <a:off x="2059953" y="2988742"/>
            <a:ext cx="19763248" cy="814582"/>
          </a:xfrm>
          <a:prstGeom prst="rect">
            <a:avLst/>
          </a:prstGeom>
          <a:noFill/>
        </p:spPr>
        <p:txBody>
          <a:bodyPr wrap="square" rtlCol="0">
            <a:spAutoFit/>
          </a:bodyPr>
          <a:lstStyle/>
          <a:p>
            <a:pPr algn="just">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结合全诗，简要分析本诗表达了诗人什么样的感情。</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(6</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p:txBody>
      </p:sp>
    </p:spTree>
    <p:extLst>
      <p:ext uri="{BB962C8B-B14F-4D97-AF65-F5344CB8AC3E}">
        <p14:creationId xmlns:p14="http://schemas.microsoft.com/office/powerpoint/2010/main" xmlns="" val="192135614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barn(inVertical)">
                                      <p:cBhvr>
                                        <p:cTn id="1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4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059953" y="3161049"/>
            <a:ext cx="19800000" cy="788617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110492" y="3164231"/>
            <a:ext cx="19698922" cy="7944291"/>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本题考查鉴赏诗歌情感的能力。首联用“怜”字直接表达对丘为落第的同情，“柳条春”暗写送别的场景，</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杨柳依依。送别之际，诗人对丘为的怜惜之情也格外强烈了。颔联用典。以苏秦作比，一“尽”、一“新”，两相映照，丘为的凄苦之状与诗人的哀怜之情如在眼前。尾联说诗人认为自己明知丘为有才华而不能将他推荐给朝廷，自愧不如孔融，同时于“羞”中寓愤，对于贤才遭弃的黑暗政治表示了愤慨。情绪由怏怏惜别转到深深内疚，以至于牢骚不平，激昂愤慨。诗写送别，抒发的却不是一般的离情别绪，着重抒发的是对人才的爱惜以及由此引出的对黑暗政治的激愤。</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读懂诗歌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叹息你不能遂意，何况在这柳条新绿的初春。客游京城的你钱财全部用尽，回家时只落得白发新添。太湖边有你三亩的田宅，遥遥万里凄凉一归人。深知你才比祢衡，我却没能推荐，惭愧我不能像孔融一样，只能空做一名献纳之臣。</a:t>
            </a:r>
          </a:p>
        </p:txBody>
      </p:sp>
    </p:spTree>
    <p:extLst>
      <p:ext uri="{BB962C8B-B14F-4D97-AF65-F5344CB8AC3E}">
        <p14:creationId xmlns:p14="http://schemas.microsoft.com/office/powerpoint/2010/main" xmlns="" val="351836550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68"/>
          <p:cNvSpPr txBox="1"/>
          <p:nvPr/>
        </p:nvSpPr>
        <p:spPr>
          <a:xfrm>
            <a:off x="2059953" y="2988742"/>
            <a:ext cx="19763248" cy="6416115"/>
          </a:xfrm>
          <a:prstGeom prst="rect">
            <a:avLst/>
          </a:prstGeom>
          <a:noFill/>
        </p:spPr>
        <p:txBody>
          <a:bodyPr wrap="square" rtlCol="0">
            <a:spAutoFit/>
          </a:bodyPr>
          <a:lstStyle/>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3. </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阅读</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下面这首诗，完成题目。</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( 11</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山　居</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陈　某</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白云护危屋， 遥隔世人家。</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野径不多竹，幽兰自作花。</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敝衣僧说法，枯叶树成槎</a:t>
            </a:r>
            <a:r>
              <a:rPr lang="en-US" altLang="zh-CN" sz="4000" kern="100" baseline="300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baseline="300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注</a:t>
            </a:r>
            <a:r>
              <a:rPr lang="en-US" altLang="zh-CN" sz="4000" kern="100" baseline="300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门外禽相狎，双双浴晚沙。</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槎：树的枝丫</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273410262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68"/>
          <p:cNvSpPr txBox="1"/>
          <p:nvPr/>
        </p:nvSpPr>
        <p:spPr>
          <a:xfrm>
            <a:off x="2059953" y="2988742"/>
            <a:ext cx="19763248" cy="8816773"/>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下列对这首诗的赏析，不恰当的两项是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(5</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首联写白云环绕着高大的房子，屋子主人与世人相隔甚远，远离市井，体现出主人对宁静生活的喜爱。</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B.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第二联写环境细节，说兰花开放，成为自然的装点，体现出作者喜爱宁静隐居，却不像其他人一样向往清高自傲。</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C.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第三联写僧人穿着破旧的衣服在讲道说法，树早已枝枯叶败，特殊的环境下仍然心态纯净，表明作者有出家的憧憬。</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D.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第四联描绘飞禽的形象，说门外的飞禽互相嬉戏，一双双在傍晚的沙滩上翻飞，描绘出一幅悠闲的动物生活图景。</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E.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本诗以浅显的语言、平常的意象，表达出作者对山居环境的喜爱，也展现出作者对山居生活的真正享受</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106382748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059953" y="4203734"/>
            <a:ext cx="19800000" cy="684348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73739" y="4203734"/>
            <a:ext cx="19698922" cy="5133713"/>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项，“高大”错误，是“摇摇欲坠的简陋房子”。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项，“表明作者有出家的憧憬”分析牵强，文中无据。</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写山居的简陋、与世隔绝和清静幽雅。写山中幽兰无人欣赏也独自开花，突出了山居环境的清雅，揭示了幽兰高洁孤傲的个性，以表现山居者的性情。</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(6</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首句先点明山居所处的环境，颔联写山居周边的环境：小路上竹子不多，并且幽兰自开自赏。竹子和幽兰这两个意象更显作者的情趣。尤其是山中幽兰无人欣赏也独自开花，突出了山居环境的清雅，揭示了幽兰高洁的个性，表现了山居者的性情</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
        <p:nvSpPr>
          <p:cNvPr id="11" name="TextBox 68"/>
          <p:cNvSpPr txBox="1"/>
          <p:nvPr/>
        </p:nvSpPr>
        <p:spPr>
          <a:xfrm>
            <a:off x="2059953" y="2988742"/>
            <a:ext cx="19763248" cy="814582"/>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首联、颔联主要写了什么内容？作者写“幽兰自作花”有何用意？</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(6</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p:txBody>
      </p:sp>
    </p:spTree>
    <p:extLst>
      <p:ext uri="{BB962C8B-B14F-4D97-AF65-F5344CB8AC3E}">
        <p14:creationId xmlns:p14="http://schemas.microsoft.com/office/powerpoint/2010/main" xmlns="" val="67070648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barn(inVertical)">
                                      <p:cBhvr>
                                        <p:cTn id="1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8816773"/>
          </a:xfrm>
          <a:prstGeom prst="rect">
            <a:avLst/>
          </a:prstGeom>
          <a:noFill/>
        </p:spPr>
        <p:txBody>
          <a:bodyPr wrap="square" rtlCol="0">
            <a:spAutoFit/>
          </a:bodyPr>
          <a:lstStyle/>
          <a:p>
            <a:pPr>
              <a:lnSpc>
                <a:spcPct val="130000"/>
              </a:lnSpc>
            </a:pPr>
            <a:r>
              <a:rPr lang="en-US" altLang="zh-CN" sz="4000" dirty="0">
                <a:solidFill>
                  <a:srgbClr val="EF8340"/>
                </a:solidFill>
                <a:latin typeface="微软雅黑" pitchFamily="34" charset="-122"/>
                <a:ea typeface="微软雅黑" pitchFamily="34" charset="-122"/>
              </a:rPr>
              <a:t>12</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下列对这首诗的赏析，不恰当的两项是</a:t>
            </a:r>
            <a:r>
              <a:rPr lang="en-US" altLang="zh-CN" sz="4000" dirty="0">
                <a:solidFill>
                  <a:schemeClr val="tx1">
                    <a:lumMod val="50000"/>
                    <a:lumOff val="50000"/>
                  </a:schemeClr>
                </a:solidFill>
                <a:latin typeface="微软雅黑" pitchFamily="34" charset="-122"/>
                <a:ea typeface="微软雅黑" pitchFamily="34" charset="-122"/>
              </a:rPr>
              <a:t>(5</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 “</a:t>
            </a:r>
            <a:r>
              <a:rPr lang="zh-CN" altLang="en-US" sz="4000" dirty="0">
                <a:solidFill>
                  <a:schemeClr val="tx1">
                    <a:lumMod val="50000"/>
                    <a:lumOff val="50000"/>
                  </a:schemeClr>
                </a:solidFill>
                <a:latin typeface="微软雅黑" pitchFamily="34" charset="-122"/>
                <a:ea typeface="微软雅黑" pitchFamily="34" charset="-122"/>
              </a:rPr>
              <a:t>偃蹇”一词用来形容西岩的状貌很恰当，也可以引申为词人的骄傲和傲慢，一笔两意，巧妙至极。</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B. </a:t>
            </a:r>
            <a:r>
              <a:rPr lang="zh-CN" altLang="en-US" sz="4000" dirty="0">
                <a:solidFill>
                  <a:schemeClr val="tx1">
                    <a:lumMod val="50000"/>
                    <a:lumOff val="50000"/>
                  </a:schemeClr>
                </a:solidFill>
                <a:latin typeface="微软雅黑" pitchFamily="34" charset="-122"/>
                <a:ea typeface="微软雅黑" pitchFamily="34" charset="-122"/>
              </a:rPr>
              <a:t>作者夜不能寐，独诵</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离骚</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，表现出作者有屈原一般的忧国忧民的爱国情怀。</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 </a:t>
            </a:r>
            <a:r>
              <a:rPr lang="zh-CN" altLang="en-US" sz="4000" dirty="0">
                <a:solidFill>
                  <a:schemeClr val="tx1">
                    <a:lumMod val="50000"/>
                    <a:lumOff val="50000"/>
                  </a:schemeClr>
                </a:solidFill>
                <a:latin typeface="微软雅黑" pitchFamily="34" charset="-122"/>
                <a:ea typeface="微软雅黑" pitchFamily="34" charset="-122"/>
              </a:rPr>
              <a:t>高耸的青山、高洁的明月，都与作者惺惺相惜，心心相印，表现了作者怀才不遇、无人赏识。</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D. “</a:t>
            </a:r>
            <a:r>
              <a:rPr lang="zh-CN" altLang="en-US" sz="4000" dirty="0">
                <a:solidFill>
                  <a:schemeClr val="tx1">
                    <a:lumMod val="50000"/>
                    <a:lumOff val="50000"/>
                  </a:schemeClr>
                </a:solidFill>
                <a:latin typeface="微软雅黑" pitchFamily="34" charset="-122"/>
                <a:ea typeface="微软雅黑" pitchFamily="34" charset="-122"/>
              </a:rPr>
              <a:t>劝我溪边住”使用了拟人的修辞，使本词在艺术表达效果上超凡入妙，在情感风味上厚重而含蓄。</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E. </a:t>
            </a:r>
            <a:r>
              <a:rPr lang="zh-CN" altLang="en-US" sz="4000" dirty="0">
                <a:solidFill>
                  <a:schemeClr val="tx1">
                    <a:lumMod val="50000"/>
                    <a:lumOff val="50000"/>
                  </a:schemeClr>
                </a:solidFill>
                <a:latin typeface="微软雅黑" pitchFamily="34" charset="-122"/>
                <a:ea typeface="微软雅黑" pitchFamily="34" charset="-122"/>
              </a:rPr>
              <a:t>词人巧借明月、青山来表达自己隐居时的孤寂、郁愤之情，写景如生，抒情直白朴素，是词中妙品。 </a:t>
            </a:r>
          </a:p>
          <a:p>
            <a:pPr>
              <a:lnSpc>
                <a:spcPct val="130000"/>
              </a:lnSpc>
            </a:pPr>
            <a:endParaRPr lang="en-US"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155059148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250"/>
                                        <p:tgtEl>
                                          <p:spTgt spid="69"/>
                                        </p:tgtEl>
                                      </p:cBhvr>
                                    </p:animEffect>
                                    <p:anim calcmode="lin" valueType="num">
                                      <p:cBhvr>
                                        <p:cTn id="8" dur="250" fill="hold"/>
                                        <p:tgtEl>
                                          <p:spTgt spid="69"/>
                                        </p:tgtEl>
                                        <p:attrNameLst>
                                          <p:attrName>ppt_x</p:attrName>
                                        </p:attrNameLst>
                                      </p:cBhvr>
                                      <p:tavLst>
                                        <p:tav tm="0">
                                          <p:val>
                                            <p:strVal val="#ppt_x"/>
                                          </p:val>
                                        </p:tav>
                                        <p:tav tm="100000">
                                          <p:val>
                                            <p:strVal val="#ppt_x"/>
                                          </p:val>
                                        </p:tav>
                                      </p:tavLst>
                                    </p:anim>
                                    <p:anim calcmode="lin" valueType="num">
                                      <p:cBhvr>
                                        <p:cTn id="9" dur="250" fill="hold"/>
                                        <p:tgtEl>
                                          <p:spTgt spid="6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059953" y="3161049"/>
            <a:ext cx="19800000" cy="788617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110492" y="3164231"/>
            <a:ext cx="19698922" cy="2182713"/>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读懂诗歌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白云环绕着简陋的房屋，与世人远远相隔。田野小路上竹子不多，幽兰独自开花。穿着破禅衣的和尚在说法，树早已枝枯叶败。门外飞禽互相戏闹，傍晚时分，成双成对地在沙滩上翻飞。</a:t>
            </a:r>
          </a:p>
        </p:txBody>
      </p:sp>
    </p:spTree>
    <p:extLst>
      <p:ext uri="{BB962C8B-B14F-4D97-AF65-F5344CB8AC3E}">
        <p14:creationId xmlns:p14="http://schemas.microsoft.com/office/powerpoint/2010/main" xmlns="" val="289760197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41919" y="0"/>
            <a:ext cx="23679449" cy="13322300"/>
          </a:xfrm>
          <a:prstGeom prst="rect">
            <a:avLst/>
          </a:prstGeom>
        </p:spPr>
      </p:pic>
      <p:sp>
        <p:nvSpPr>
          <p:cNvPr id="18" name="TextBox 17"/>
          <p:cNvSpPr txBox="1"/>
          <p:nvPr/>
        </p:nvSpPr>
        <p:spPr>
          <a:xfrm>
            <a:off x="7881116" y="4238094"/>
            <a:ext cx="13289560" cy="1046440"/>
          </a:xfrm>
          <a:prstGeom prst="rect">
            <a:avLst/>
          </a:prstGeom>
          <a:noFill/>
        </p:spPr>
        <p:txBody>
          <a:bodyPr wrap="square" rtlCol="0">
            <a:spAutoFit/>
          </a:bodyPr>
          <a:lstStyle/>
          <a:p>
            <a:r>
              <a:rPr lang="zh-CN" altLang="en-US" sz="6000" b="1" dirty="0" smtClean="0">
                <a:solidFill>
                  <a:srgbClr val="EF8340"/>
                </a:solidFill>
                <a:latin typeface="微软雅黑" pitchFamily="34" charset="-122"/>
                <a:ea typeface="微软雅黑" pitchFamily="34" charset="-122"/>
              </a:rPr>
              <a:t>第</a:t>
            </a:r>
            <a:r>
              <a:rPr lang="en-US" altLang="zh-CN" sz="6000" b="1" dirty="0" smtClean="0">
                <a:solidFill>
                  <a:srgbClr val="EF8340"/>
                </a:solidFill>
                <a:latin typeface="微软雅黑" pitchFamily="34" charset="-122"/>
                <a:ea typeface="微软雅黑" pitchFamily="34" charset="-122"/>
              </a:rPr>
              <a:t>6</a:t>
            </a:r>
            <a:r>
              <a:rPr lang="zh-CN" altLang="en-US" sz="6000" b="1" dirty="0" smtClean="0">
                <a:solidFill>
                  <a:srgbClr val="EF8340"/>
                </a:solidFill>
                <a:latin typeface="微软雅黑" pitchFamily="34" charset="-122"/>
                <a:ea typeface="微软雅黑" pitchFamily="34" charset="-122"/>
              </a:rPr>
              <a:t>讲</a:t>
            </a:r>
            <a:r>
              <a:rPr lang="zh-CN" altLang="en-US" sz="6000" b="1" dirty="0">
                <a:solidFill>
                  <a:srgbClr val="EF8340"/>
                </a:solidFill>
                <a:latin typeface="微软雅黑" pitchFamily="34" charset="-122"/>
                <a:ea typeface="微软雅黑" pitchFamily="34" charset="-122"/>
              </a:rPr>
              <a:t>　</a:t>
            </a:r>
          </a:p>
        </p:txBody>
      </p:sp>
      <p:sp>
        <p:nvSpPr>
          <p:cNvPr id="3" name="TextBox 2"/>
          <p:cNvSpPr txBox="1"/>
          <p:nvPr/>
        </p:nvSpPr>
        <p:spPr>
          <a:xfrm>
            <a:off x="7993212" y="7624837"/>
            <a:ext cx="10144196" cy="692497"/>
          </a:xfrm>
          <a:prstGeom prst="rect">
            <a:avLst/>
          </a:prstGeom>
          <a:noFill/>
        </p:spPr>
        <p:txBody>
          <a:bodyPr wrap="square" rtlCol="0">
            <a:spAutoFit/>
          </a:bodyPr>
          <a:lstStyle/>
          <a:p>
            <a:r>
              <a:rPr lang="zh-CN" altLang="en-US" sz="3900" dirty="0" smtClean="0">
                <a:latin typeface="微软雅黑" pitchFamily="34" charset="-122"/>
                <a:ea typeface="微软雅黑" pitchFamily="34" charset="-122"/>
                <a:hlinkClick r:id="rId3" action="ppaction://hlinksldjump"/>
              </a:rPr>
              <a:t>高考真题指导</a:t>
            </a:r>
            <a:r>
              <a:rPr lang="zh-CN" altLang="en-US" sz="3900" dirty="0" smtClean="0">
                <a:latin typeface="微软雅黑" pitchFamily="34" charset="-122"/>
                <a:ea typeface="微软雅黑" pitchFamily="34" charset="-122"/>
              </a:rPr>
              <a:t>│</a:t>
            </a:r>
            <a:r>
              <a:rPr lang="zh-CN" altLang="en-US" sz="3900" dirty="0">
                <a:latin typeface="微软雅黑" pitchFamily="34" charset="-122"/>
                <a:ea typeface="微软雅黑" pitchFamily="34" charset="-122"/>
                <a:hlinkClick r:id="rId4" action="ppaction://hlinksldjump"/>
              </a:rPr>
              <a:t>考点技法精要</a:t>
            </a:r>
            <a:r>
              <a:rPr lang="zh-CN" altLang="en-US" sz="3900" dirty="0">
                <a:latin typeface="微软雅黑" pitchFamily="34" charset="-122"/>
                <a:ea typeface="微软雅黑" pitchFamily="34" charset="-122"/>
              </a:rPr>
              <a:t>│</a:t>
            </a:r>
            <a:r>
              <a:rPr lang="zh-CN" altLang="en-US" sz="3900" dirty="0">
                <a:latin typeface="微软雅黑" pitchFamily="34" charset="-122"/>
                <a:ea typeface="微软雅黑" pitchFamily="34" charset="-122"/>
                <a:hlinkClick r:id="rId5" action="ppaction://hlinksldjump"/>
              </a:rPr>
              <a:t>跟踪训练验收</a:t>
            </a:r>
            <a:endParaRPr lang="zh-CN" altLang="en-US" sz="3900" dirty="0">
              <a:latin typeface="微软雅黑" pitchFamily="34" charset="-122"/>
              <a:ea typeface="微软雅黑" pitchFamily="34" charset="-122"/>
            </a:endParaRPr>
          </a:p>
        </p:txBody>
      </p:sp>
      <p:sp>
        <p:nvSpPr>
          <p:cNvPr id="4" name="TextBox 3"/>
          <p:cNvSpPr txBox="1"/>
          <p:nvPr/>
        </p:nvSpPr>
        <p:spPr>
          <a:xfrm>
            <a:off x="7881116" y="5173950"/>
            <a:ext cx="14369680" cy="1631216"/>
          </a:xfrm>
          <a:prstGeom prst="rect">
            <a:avLst/>
          </a:prstGeom>
          <a:noFill/>
        </p:spPr>
        <p:txBody>
          <a:bodyPr wrap="square" rtlCol="0">
            <a:spAutoFit/>
          </a:bodyPr>
          <a:lstStyle/>
          <a:p>
            <a:r>
              <a:rPr lang="zh-CN" altLang="en-US" sz="10000" b="1" dirty="0" smtClean="0">
                <a:solidFill>
                  <a:srgbClr val="404040"/>
                </a:solidFill>
                <a:latin typeface="微软雅黑" pitchFamily="34" charset="-122"/>
                <a:ea typeface="微软雅黑" pitchFamily="34" charset="-122"/>
              </a:rPr>
              <a:t>比较</a:t>
            </a:r>
            <a:r>
              <a:rPr lang="zh-CN" altLang="en-US" sz="10000" b="1" dirty="0">
                <a:solidFill>
                  <a:srgbClr val="404040"/>
                </a:solidFill>
                <a:latin typeface="微软雅黑" pitchFamily="34" charset="-122"/>
                <a:ea typeface="微软雅黑" pitchFamily="34" charset="-122"/>
              </a:rPr>
              <a:t>鉴赏</a:t>
            </a:r>
          </a:p>
        </p:txBody>
      </p:sp>
    </p:spTree>
    <p:extLst>
      <p:ext uri="{BB962C8B-B14F-4D97-AF65-F5344CB8AC3E}">
        <p14:creationId xmlns:p14="http://schemas.microsoft.com/office/powerpoint/2010/main" xmlns="" val="216633536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mph" presetSubtype="0" fill="hold" nodeType="withEffect">
                                  <p:stCondLst>
                                    <p:cond delay="0"/>
                                  </p:stCondLst>
                                  <p:iterate type="lt">
                                    <p:tmPct val="0"/>
                                  </p:iterate>
                                  <p:childTnLst>
                                    <p:anim calcmode="discrete" valueType="str">
                                      <p:cBhvr override="childStyle">
                                        <p:cTn id="6" dur="2000" fill="hold"/>
                                        <p:tgtEl>
                                          <p:spTgt spid="3">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par>
                          <p:cTn id="7" fill="hold">
                            <p:stCondLst>
                              <p:cond delay="2000"/>
                            </p:stCondLst>
                            <p:childTnLst>
                              <p:par>
                                <p:cTn id="8" presetID="16" presetClass="emph" presetSubtype="0" fill="hold" grpId="0" nodeType="afterEffect">
                                  <p:stCondLst>
                                    <p:cond delay="0"/>
                                  </p:stCondLst>
                                  <p:iterate type="lt">
                                    <p:tmPct val="4000"/>
                                  </p:iterate>
                                  <p:childTnLst>
                                    <p:set>
                                      <p:cBhvr override="childStyle">
                                        <p:cTn id="9" dur="1000" fill="hold"/>
                                        <p:tgtEl>
                                          <p:spTgt spid="3">
                                            <p:txEl>
                                              <p:pRg st="0" end="0"/>
                                            </p:txEl>
                                          </p:spTgt>
                                        </p:tgtEl>
                                        <p:attrNameLst>
                                          <p:attrName>style.color</p:attrName>
                                        </p:attrNameLst>
                                      </p:cBhvr>
                                      <p:to>
                                        <p:clrVal>
                                          <a:schemeClr val="accent2"/>
                                        </p:clrVal>
                                      </p:to>
                                    </p:set>
                                    <p:set>
                                      <p:cBhvr>
                                        <p:cTn id="10" dur="1000" fill="hold"/>
                                        <p:tgtEl>
                                          <p:spTgt spid="3">
                                            <p:txEl>
                                              <p:pRg st="0" end="0"/>
                                            </p:txEl>
                                          </p:spTgt>
                                        </p:tgtEl>
                                        <p:attrNameLst>
                                          <p:attrName>fillcolor</p:attrName>
                                        </p:attrNameLst>
                                      </p:cBhvr>
                                      <p:to>
                                        <p:clrVal>
                                          <a:schemeClr val="accent2"/>
                                        </p:clrVal>
                                      </p:to>
                                    </p:set>
                                    <p:set>
                                      <p:cBhvr>
                                        <p:cTn id="11" dur="1000" fill="hold"/>
                                        <p:tgtEl>
                                          <p:spTgt spid="3">
                                            <p:txEl>
                                              <p:pRg st="0" end="0"/>
                                            </p:txEl>
                                          </p:spTgt>
                                        </p:tgtEl>
                                        <p:attrNameLst>
                                          <p:attrName>fill.type</p:attrName>
                                        </p:attrNameLst>
                                      </p:cBhvr>
                                      <p:to>
                                        <p:strVal val="solid"/>
                                      </p:to>
                                    </p:set>
                                  </p:childTnLst>
                                </p:cTn>
                              </p:par>
                            </p:childTnLst>
                          </p:cTn>
                        </p:par>
                        <p:par>
                          <p:cTn id="12" fill="hold">
                            <p:stCondLst>
                              <p:cond delay="3760"/>
                            </p:stCondLst>
                            <p:childTnLst>
                              <p:par>
                                <p:cTn id="13" presetID="2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4" grpId="0"/>
    </p:bldLst>
  </p:timing>
</p:sld>
</file>

<file path=ppt/slides/slide4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023200" y="2952868"/>
            <a:ext cx="19800000" cy="856606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1951762" y="2937518"/>
            <a:ext cx="19871438" cy="2973122"/>
          </a:xfrm>
          <a:prstGeom prst="rect">
            <a:avLst/>
          </a:prstGeom>
          <a:noFill/>
        </p:spPr>
        <p:txBody>
          <a:bodyPr wrap="square" rtlCol="0">
            <a:spAutoFit/>
          </a:bodyPr>
          <a:lstStyle/>
          <a:p>
            <a:pPr>
              <a:lnSpc>
                <a:spcPct val="130000"/>
              </a:lnSpc>
            </a:pPr>
            <a:r>
              <a:rPr lang="zh-CN" altLang="en-US" sz="3600" b="1" dirty="0">
                <a:solidFill>
                  <a:srgbClr val="EF8340"/>
                </a:solidFill>
                <a:latin typeface="微软雅黑" pitchFamily="34" charset="-122"/>
                <a:ea typeface="微软雅黑" pitchFamily="34" charset="-122"/>
              </a:rPr>
              <a:t>考纲</a:t>
            </a:r>
            <a:r>
              <a:rPr lang="zh-CN" altLang="en-US" sz="3600" b="1" dirty="0" smtClean="0">
                <a:solidFill>
                  <a:srgbClr val="EF8340"/>
                </a:solidFill>
                <a:latin typeface="微软雅黑" pitchFamily="34" charset="-122"/>
                <a:ea typeface="微软雅黑" pitchFamily="34" charset="-122"/>
              </a:rPr>
              <a:t>在线    </a:t>
            </a:r>
            <a:r>
              <a:rPr lang="zh-CN" altLang="en-US" sz="3600" dirty="0" smtClean="0">
                <a:solidFill>
                  <a:schemeClr val="tx1">
                    <a:lumMod val="50000"/>
                    <a:lumOff val="50000"/>
                  </a:schemeClr>
                </a:solidFill>
                <a:latin typeface="微软雅黑" pitchFamily="34" charset="-122"/>
                <a:ea typeface="微软雅黑" pitchFamily="34" charset="-122"/>
              </a:rPr>
              <a:t>新</a:t>
            </a:r>
            <a:r>
              <a:rPr lang="zh-CN" altLang="en-US" sz="3600" dirty="0">
                <a:solidFill>
                  <a:schemeClr val="tx1">
                    <a:lumMod val="50000"/>
                    <a:lumOff val="50000"/>
                  </a:schemeClr>
                </a:solidFill>
                <a:latin typeface="微软雅黑" pitchFamily="34" charset="-122"/>
                <a:ea typeface="微软雅黑" pitchFamily="34" charset="-122"/>
              </a:rPr>
              <a:t>课标全国卷</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考试说明</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在“古诗文阅读”中对该考点提出的要求是“鉴赏文学作品的形象、语言和表达技巧，评价文章的思想内容和作者的观点态度”。</a:t>
            </a:r>
          </a:p>
          <a:p>
            <a:pPr>
              <a:lnSpc>
                <a:spcPct val="130000"/>
              </a:lnSpc>
            </a:pPr>
            <a:r>
              <a:rPr lang="zh-CN" altLang="en-US" sz="3600" b="1" dirty="0" smtClean="0">
                <a:solidFill>
                  <a:srgbClr val="EF8340"/>
                </a:solidFill>
                <a:latin typeface="微软雅黑" pitchFamily="34" charset="-122"/>
                <a:ea typeface="微软雅黑" pitchFamily="34" charset="-122"/>
              </a:rPr>
              <a:t>考情透析   </a:t>
            </a:r>
            <a:r>
              <a:rPr lang="zh-CN" altLang="en-US" sz="3600" dirty="0">
                <a:solidFill>
                  <a:schemeClr val="tx1">
                    <a:lumMod val="50000"/>
                    <a:lumOff val="50000"/>
                  </a:schemeClr>
                </a:solidFill>
                <a:latin typeface="微软雅黑" pitchFamily="34" charset="-122"/>
                <a:ea typeface="微软雅黑" pitchFamily="34" charset="-122"/>
              </a:rPr>
              <a:t> </a:t>
            </a:r>
            <a:r>
              <a:rPr lang="zh-CN" altLang="en-US" sz="3600" dirty="0" smtClean="0">
                <a:solidFill>
                  <a:schemeClr val="tx1">
                    <a:lumMod val="50000"/>
                    <a:lumOff val="50000"/>
                  </a:schemeClr>
                </a:solidFill>
                <a:latin typeface="微软雅黑" pitchFamily="34" charset="-122"/>
                <a:ea typeface="微软雅黑" pitchFamily="34" charset="-122"/>
              </a:rPr>
              <a:t>考</a:t>
            </a:r>
            <a:r>
              <a:rPr lang="zh-CN" altLang="en-US" sz="3600" dirty="0">
                <a:solidFill>
                  <a:schemeClr val="tx1">
                    <a:lumMod val="50000"/>
                    <a:lumOff val="50000"/>
                  </a:schemeClr>
                </a:solidFill>
                <a:latin typeface="微软雅黑" pitchFamily="34" charset="-122"/>
                <a:ea typeface="微软雅黑" pitchFamily="34" charset="-122"/>
              </a:rPr>
              <a:t>情透析 </a:t>
            </a:r>
            <a:r>
              <a:rPr lang="en-US" altLang="zh-CN" sz="3600" dirty="0">
                <a:solidFill>
                  <a:schemeClr val="tx1">
                    <a:lumMod val="50000"/>
                    <a:lumOff val="50000"/>
                  </a:schemeClr>
                </a:solidFill>
                <a:latin typeface="微软雅黑" pitchFamily="34" charset="-122"/>
                <a:ea typeface="微软雅黑" pitchFamily="34" charset="-122"/>
              </a:rPr>
              <a:t>2014</a:t>
            </a:r>
            <a:r>
              <a:rPr lang="zh-CN" altLang="en-US" sz="3600" dirty="0">
                <a:solidFill>
                  <a:schemeClr val="tx1">
                    <a:lumMod val="50000"/>
                    <a:lumOff val="50000"/>
                  </a:schemeClr>
                </a:solidFill>
                <a:latin typeface="微软雅黑" pitchFamily="34" charset="-122"/>
                <a:ea typeface="微软雅黑" pitchFamily="34" charset="-122"/>
              </a:rPr>
              <a:t>年新课标全国卷</a:t>
            </a:r>
            <a:r>
              <a:rPr lang="en-US" altLang="zh-CN" sz="3600" dirty="0">
                <a:solidFill>
                  <a:schemeClr val="tx1">
                    <a:lumMod val="50000"/>
                    <a:lumOff val="50000"/>
                  </a:schemeClr>
                </a:solidFill>
                <a:latin typeface="微软雅黑" pitchFamily="34" charset="-122"/>
                <a:ea typeface="微软雅黑" pitchFamily="34" charset="-122"/>
              </a:rPr>
              <a:t>Ⅱ</a:t>
            </a:r>
            <a:r>
              <a:rPr lang="zh-CN" altLang="en-US" sz="3600" dirty="0">
                <a:solidFill>
                  <a:schemeClr val="tx1">
                    <a:lumMod val="50000"/>
                    <a:lumOff val="50000"/>
                  </a:schemeClr>
                </a:solidFill>
                <a:latin typeface="微软雅黑" pitchFamily="34" charset="-122"/>
                <a:ea typeface="微软雅黑" pitchFamily="34" charset="-122"/>
              </a:rPr>
              <a:t>、</a:t>
            </a:r>
            <a:r>
              <a:rPr lang="en-US" altLang="zh-CN" sz="3600" dirty="0">
                <a:solidFill>
                  <a:schemeClr val="tx1">
                    <a:lumMod val="50000"/>
                    <a:lumOff val="50000"/>
                  </a:schemeClr>
                </a:solidFill>
                <a:latin typeface="微软雅黑" pitchFamily="34" charset="-122"/>
                <a:ea typeface="微软雅黑" pitchFamily="34" charset="-122"/>
              </a:rPr>
              <a:t>2015</a:t>
            </a:r>
            <a:r>
              <a:rPr lang="zh-CN" altLang="en-US" sz="3600" dirty="0">
                <a:solidFill>
                  <a:schemeClr val="tx1">
                    <a:lumMod val="50000"/>
                    <a:lumOff val="50000"/>
                  </a:schemeClr>
                </a:solidFill>
                <a:latin typeface="微软雅黑" pitchFamily="34" charset="-122"/>
                <a:ea typeface="微软雅黑" pitchFamily="34" charset="-122"/>
              </a:rPr>
              <a:t>年全国卷</a:t>
            </a:r>
            <a:r>
              <a:rPr lang="en-US" altLang="zh-CN" sz="3600" dirty="0">
                <a:solidFill>
                  <a:schemeClr val="tx1">
                    <a:lumMod val="50000"/>
                    <a:lumOff val="50000"/>
                  </a:schemeClr>
                </a:solidFill>
                <a:latin typeface="微软雅黑" pitchFamily="34" charset="-122"/>
                <a:ea typeface="微软雅黑" pitchFamily="34" charset="-122"/>
              </a:rPr>
              <a:t>Ⅰ</a:t>
            </a:r>
            <a:r>
              <a:rPr lang="zh-CN" altLang="en-US" sz="3600" dirty="0">
                <a:solidFill>
                  <a:schemeClr val="tx1">
                    <a:lumMod val="50000"/>
                    <a:lumOff val="50000"/>
                  </a:schemeClr>
                </a:solidFill>
                <a:latin typeface="微软雅黑" pitchFamily="34" charset="-122"/>
                <a:ea typeface="微软雅黑" pitchFamily="34" charset="-122"/>
              </a:rPr>
              <a:t>、</a:t>
            </a:r>
            <a:r>
              <a:rPr lang="en-US" altLang="zh-CN" sz="3600" dirty="0">
                <a:solidFill>
                  <a:schemeClr val="tx1">
                    <a:lumMod val="50000"/>
                    <a:lumOff val="50000"/>
                  </a:schemeClr>
                </a:solidFill>
                <a:latin typeface="微软雅黑" pitchFamily="34" charset="-122"/>
                <a:ea typeface="微软雅黑" pitchFamily="34" charset="-122"/>
              </a:rPr>
              <a:t>2016</a:t>
            </a:r>
            <a:r>
              <a:rPr lang="zh-CN" altLang="en-US" sz="3600" dirty="0">
                <a:solidFill>
                  <a:schemeClr val="tx1">
                    <a:lumMod val="50000"/>
                    <a:lumOff val="50000"/>
                  </a:schemeClr>
                </a:solidFill>
                <a:latin typeface="微软雅黑" pitchFamily="34" charset="-122"/>
                <a:ea typeface="微软雅黑" pitchFamily="34" charset="-122"/>
              </a:rPr>
              <a:t>年全国卷</a:t>
            </a:r>
            <a:r>
              <a:rPr lang="en-US" altLang="zh-CN" sz="3600" dirty="0">
                <a:solidFill>
                  <a:schemeClr val="tx1">
                    <a:lumMod val="50000"/>
                    <a:lumOff val="50000"/>
                  </a:schemeClr>
                </a:solidFill>
                <a:latin typeface="微软雅黑" pitchFamily="34" charset="-122"/>
                <a:ea typeface="微软雅黑" pitchFamily="34" charset="-122"/>
              </a:rPr>
              <a:t>Ⅲ</a:t>
            </a:r>
            <a:r>
              <a:rPr lang="zh-CN" altLang="en-US" sz="3600" dirty="0">
                <a:solidFill>
                  <a:schemeClr val="tx1">
                    <a:lumMod val="50000"/>
                    <a:lumOff val="50000"/>
                  </a:schemeClr>
                </a:solidFill>
                <a:latin typeface="微软雅黑" pitchFamily="34" charset="-122"/>
                <a:ea typeface="微软雅黑" pitchFamily="34" charset="-122"/>
              </a:rPr>
              <a:t>都考查了比较鉴赏，因而诗歌的比较鉴赏这一考点，应引起我们的足够重视。</a:t>
            </a:r>
          </a:p>
        </p:txBody>
      </p:sp>
    </p:spTree>
    <p:extLst>
      <p:ext uri="{BB962C8B-B14F-4D97-AF65-F5344CB8AC3E}">
        <p14:creationId xmlns:p14="http://schemas.microsoft.com/office/powerpoint/2010/main" xmlns="" val="239602607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9" name="组合 38"/>
          <p:cNvGrpSpPr/>
          <p:nvPr/>
        </p:nvGrpSpPr>
        <p:grpSpPr>
          <a:xfrm>
            <a:off x="2059953" y="2952868"/>
            <a:ext cx="2677891" cy="707886"/>
            <a:chOff x="2074961" y="4276948"/>
            <a:chExt cx="2677891" cy="707886"/>
          </a:xfrm>
        </p:grpSpPr>
        <p:pic>
          <p:nvPicPr>
            <p:cNvPr id="40" name="Picture 2"/>
            <p:cNvPicPr>
              <a:picLocks noChangeAspect="1" noChangeArrowheads="1"/>
            </p:cNvPicPr>
            <p:nvPr/>
          </p:nvPicPr>
          <p:blipFill>
            <a:blip r:embed="rId2"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47" name="矩形 46"/>
            <p:cNvSpPr/>
            <p:nvPr/>
          </p:nvSpPr>
          <p:spPr>
            <a:xfrm>
              <a:off x="2264972" y="4276948"/>
              <a:ext cx="2339102" cy="707886"/>
            </a:xfrm>
            <a:prstGeom prst="rect">
              <a:avLst/>
            </a:prstGeom>
          </p:spPr>
          <p:txBody>
            <a:bodyPr wrap="none">
              <a:spAutoFit/>
            </a:bodyPr>
            <a:lstStyle/>
            <a:p>
              <a:r>
                <a:rPr lang="zh-CN" altLang="en-US" sz="4000" spc="200" dirty="0">
                  <a:solidFill>
                    <a:schemeClr val="bg1"/>
                  </a:solidFill>
                  <a:latin typeface="微软雅黑" pitchFamily="34" charset="-122"/>
                  <a:ea typeface="微软雅黑" pitchFamily="34" charset="-122"/>
                </a:rPr>
                <a:t>真题体验</a:t>
              </a:r>
            </a:p>
          </p:txBody>
        </p:sp>
      </p:grpSp>
      <p:sp>
        <p:nvSpPr>
          <p:cNvPr id="12" name="TextBox 68"/>
          <p:cNvSpPr txBox="1"/>
          <p:nvPr/>
        </p:nvSpPr>
        <p:spPr>
          <a:xfrm>
            <a:off x="2061791" y="4068862"/>
            <a:ext cx="19763248" cy="8094524"/>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标“*”的为本考点题。</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1</a:t>
            </a:r>
            <a:r>
              <a:rPr lang="en-US" altLang="zh-CN" sz="4000" kern="100" dirty="0">
                <a:solidFill>
                  <a:srgbClr val="EF8340"/>
                </a:solidFill>
                <a:latin typeface="微软雅黑" pitchFamily="34" charset="-122"/>
                <a:ea typeface="微软雅黑" pitchFamily="34" charset="-122"/>
                <a:cs typeface="Courier New" panose="02070309020205020404" pitchFamily="49" charset="0"/>
              </a:rPr>
              <a:t>.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[2016·</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全国卷</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Ⅲ]</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阅读下面的宋诗，完成题目。</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内宴奉诏作</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曹　翰</a:t>
            </a:r>
            <a:r>
              <a:rPr lang="zh-CN" altLang="en-US" sz="4000" kern="100" baseline="300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①</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三十年前学六韬</a:t>
            </a:r>
            <a:r>
              <a:rPr lang="zh-CN" altLang="en-US" sz="4000" kern="100" baseline="300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②</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，英名尝得预时髦</a:t>
            </a:r>
            <a:r>
              <a:rPr lang="zh-CN" altLang="en-US" sz="4000" kern="100" baseline="300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③</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曾因国难披金甲，不为家贫卖宝刀。</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臂健尚嫌弓力软，眼明犹识阵云高</a:t>
            </a:r>
            <a:r>
              <a:rPr lang="zh-CN" altLang="en-US" sz="4000" kern="100" baseline="300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④</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庭前昨夜秋风起，羞见盘花旧战袍。</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①</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曹翰</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(923—992)</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：宋初名将。  ②六韬：古代兵书。  ③时髦：指当代俊杰。  ④阵云：战争中的云气，这里有战阵之意</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p:txBody>
      </p:sp>
    </p:spTree>
    <p:extLst>
      <p:ext uri="{BB962C8B-B14F-4D97-AF65-F5344CB8AC3E}">
        <p14:creationId xmlns:p14="http://schemas.microsoft.com/office/powerpoint/2010/main" xmlns="" val="82894015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right)">
                                      <p:cBhvr>
                                        <p:cTn id="7" dur="500"/>
                                        <p:tgtEl>
                                          <p:spTgt spid="57"/>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p:cTn id="12" dur="500" fill="hold"/>
                                        <p:tgtEl>
                                          <p:spTgt spid="39"/>
                                        </p:tgtEl>
                                        <p:attrNameLst>
                                          <p:attrName>ppt_w</p:attrName>
                                        </p:attrNameLst>
                                      </p:cBhvr>
                                      <p:tavLst>
                                        <p:tav tm="0">
                                          <p:val>
                                            <p:fltVal val="0"/>
                                          </p:val>
                                        </p:tav>
                                        <p:tav tm="100000">
                                          <p:val>
                                            <p:strVal val="#ppt_w"/>
                                          </p:val>
                                        </p:tav>
                                      </p:tavLst>
                                    </p:anim>
                                    <p:anim calcmode="lin" valueType="num">
                                      <p:cBhvr>
                                        <p:cTn id="13" dur="500" fill="hold"/>
                                        <p:tgtEl>
                                          <p:spTgt spid="39"/>
                                        </p:tgtEl>
                                        <p:attrNameLst>
                                          <p:attrName>ppt_h</p:attrName>
                                        </p:attrNameLst>
                                      </p:cBhvr>
                                      <p:tavLst>
                                        <p:tav tm="0">
                                          <p:val>
                                            <p:fltVal val="0"/>
                                          </p:val>
                                        </p:tav>
                                        <p:tav tm="100000">
                                          <p:val>
                                            <p:strVal val="#ppt_h"/>
                                          </p:val>
                                        </p:tav>
                                      </p:tavLst>
                                    </p:anim>
                                    <p:animEffect transition="in" filter="fade">
                                      <p:cBhvr>
                                        <p:cTn id="14" dur="500"/>
                                        <p:tgtEl>
                                          <p:spTgt spid="39"/>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barn(inVertical)">
                                      <p:cBhvr>
                                        <p:cTn id="1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1594572" y="1692598"/>
            <a:ext cx="20228628" cy="923330"/>
            <a:chOff x="1594572" y="1803366"/>
            <a:chExt cx="20228628" cy="923330"/>
          </a:xfrm>
        </p:grpSpPr>
        <p:grpSp>
          <p:nvGrpSpPr>
            <p:cNvPr id="74"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68"/>
          <p:cNvSpPr txBox="1"/>
          <p:nvPr/>
        </p:nvSpPr>
        <p:spPr>
          <a:xfrm>
            <a:off x="2061791" y="3204766"/>
            <a:ext cx="19763248" cy="4093428"/>
          </a:xfrm>
          <a:prstGeom prst="rect">
            <a:avLst/>
          </a:prstGeom>
          <a:noFill/>
        </p:spPr>
        <p:txBody>
          <a:bodyPr wrap="square" rtlCol="0">
            <a:spAutoFit/>
          </a:bodyPr>
          <a:lstStyle/>
          <a:p>
            <a:pPr algn="just">
              <a:lnSpc>
                <a:spcPct val="130000"/>
              </a:lnSpc>
              <a:spcAft>
                <a:spcPts val="0"/>
              </a:spcAft>
            </a:pP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(1)</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诗的颈联又作“臂弱尚嫌弓力软，眼昏犹识阵云高”，你认为哪一种比较好？为什么？请简要分析。</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(5</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 </a:t>
            </a:r>
          </a:p>
          <a:p>
            <a:pPr algn="just">
              <a:lnSpc>
                <a:spcPct val="130000"/>
              </a:lnSpc>
              <a:spcAft>
                <a:spcPts val="0"/>
              </a:spcAft>
            </a:pP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*(2)</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这首诗与辛弃疾的</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破阵子</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醉里挑灯看剑</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题材相似，但情感基调却有所不同，请指出二者的不同之处。</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(6</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233353907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1594572" y="1692598"/>
            <a:ext cx="20228628" cy="923330"/>
            <a:chOff x="1594572" y="1803366"/>
            <a:chExt cx="20228628" cy="923330"/>
          </a:xfrm>
        </p:grpSpPr>
        <p:grpSp>
          <p:nvGrpSpPr>
            <p:cNvPr id="74"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2023200" y="3006011"/>
            <a:ext cx="19800000" cy="794939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023200" y="2978415"/>
            <a:ext cx="19800000" cy="7944291"/>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观点一：作“弱”“昏”好。   </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①“臂弱”“眼昏”表明作者承认自己年老体衰的客观事实，但强调即便如此，也还是能够去冲锋陷阵；②更强烈地表现出作者只要一息尚存，就不忘杀敌报国的刚毅精神。  </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观点二：作“健”“明”好。</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①“臂健”“眼明”表明作者认为虽然岁月流逝，但身体依然强健，当然还可以冲锋陷阵，为国驱驰；②表现出作者心存随时准备杀敌报国的坚定信念，而忘记自己老之将至。</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本题考查鉴赏诗歌的语言，能力层级为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。首先要明确观点，然后再具体答题。答题时应从两个方面入手：一是紧扣“臂弱”“眼昏”</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或“臂健”“眼明”</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在诗句中的意思；二是联系作者要表达的情感、精神、信念等。</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答案”“解析”见本讲“现场指导”。</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读懂诗歌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见本讲“现场指导”。</a:t>
            </a:r>
          </a:p>
        </p:txBody>
      </p:sp>
    </p:spTree>
    <p:extLst>
      <p:ext uri="{BB962C8B-B14F-4D97-AF65-F5344CB8AC3E}">
        <p14:creationId xmlns:p14="http://schemas.microsoft.com/office/powerpoint/2010/main" xmlns="" val="158181115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1594572" y="1692598"/>
            <a:ext cx="20228628" cy="923330"/>
            <a:chOff x="1594572" y="1803366"/>
            <a:chExt cx="20228628" cy="923330"/>
          </a:xfrm>
        </p:grpSpPr>
        <p:grpSp>
          <p:nvGrpSpPr>
            <p:cNvPr id="74"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68"/>
          <p:cNvSpPr txBox="1"/>
          <p:nvPr/>
        </p:nvSpPr>
        <p:spPr>
          <a:xfrm>
            <a:off x="2061791" y="3204766"/>
            <a:ext cx="19763248" cy="7216334"/>
          </a:xfrm>
          <a:prstGeom prst="rect">
            <a:avLst/>
          </a:prstGeom>
          <a:noFill/>
        </p:spPr>
        <p:txBody>
          <a:bodyPr wrap="square" rtlCol="0">
            <a:spAutoFit/>
          </a:bodyPr>
          <a:lstStyle/>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2. </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2015·</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全国卷</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Ⅰ]</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阅读下面这首唐诗，完成题目。</a:t>
            </a:r>
          </a:p>
          <a:p>
            <a:pPr algn="ctr">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发</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临洮将赴北庭留别</a:t>
            </a:r>
            <a:r>
              <a:rPr lang="zh-CN" altLang="en-US" sz="4000" kern="100" baseline="300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①</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岑　参</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闻说轮台路</a:t>
            </a:r>
            <a:r>
              <a:rPr lang="zh-CN" altLang="en-US" sz="4000" kern="100" baseline="300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②</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，连年见雪飞。</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春风不曾到，汉使亦应稀。</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白草通疏勒，青山过武威。</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勤王敢道远，私向梦中归。</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①</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临洮：在今甘肃临潭西。北庭：唐六都护府之一，治所为庭州</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今新疆吉木萨尔北</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。②轮台：庭州属县，在今新疆乌鲁木齐</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22714578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1594572" y="1692598"/>
            <a:ext cx="20228628" cy="923330"/>
            <a:chOff x="1594572" y="1803366"/>
            <a:chExt cx="20228628" cy="923330"/>
          </a:xfrm>
        </p:grpSpPr>
        <p:grpSp>
          <p:nvGrpSpPr>
            <p:cNvPr id="74"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68"/>
          <p:cNvSpPr txBox="1"/>
          <p:nvPr/>
        </p:nvSpPr>
        <p:spPr>
          <a:xfrm>
            <a:off x="2061791" y="3204766"/>
            <a:ext cx="19763248" cy="3293209"/>
          </a:xfrm>
          <a:prstGeom prst="rect">
            <a:avLst/>
          </a:prstGeom>
          <a:noFill/>
        </p:spPr>
        <p:txBody>
          <a:bodyPr wrap="square" rtlCol="0">
            <a:spAutoFit/>
          </a:bodyPr>
          <a:lstStyle/>
          <a:p>
            <a:pPr algn="just">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与</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白雪歌送武判官归京</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相比，本诗描写塞外景物的角度有何不同？请简要分析。</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(5</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诗的尾联表达了作者什么样的思想感情？对全诗的情感抒发有怎样的作用？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(6</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p:txBody>
      </p:sp>
    </p:spTree>
    <p:extLst>
      <p:ext uri="{BB962C8B-B14F-4D97-AF65-F5344CB8AC3E}">
        <p14:creationId xmlns:p14="http://schemas.microsoft.com/office/powerpoint/2010/main" xmlns="" val="275820548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1594572" y="1692598"/>
            <a:ext cx="20228628" cy="923330"/>
            <a:chOff x="1594572" y="1803366"/>
            <a:chExt cx="20228628" cy="923330"/>
          </a:xfrm>
        </p:grpSpPr>
        <p:grpSp>
          <p:nvGrpSpPr>
            <p:cNvPr id="74"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2023200" y="3006011"/>
            <a:ext cx="19800000" cy="794939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023200" y="2978415"/>
            <a:ext cx="19800000" cy="6574107"/>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本诗描写的边塞风光并非作者亲眼所见，而是出于想象。从标题可以看出，作者此时尚处于前往边塞的途中；开头“闻说”二字也表明后面的描写是凭听闻所得。</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本题考查鉴赏诗歌表达技巧的能力，从景物描写的角度设题。解题时须注意两点：一是了解景物描写的虚实、动静、视听等不同的角度，二是把这首诗与</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白雪歌送武判官归京</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进行对比。</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白雪歌送武判官归京</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中的“忽如一夜春风来，千树万树梨花开”是用比喻的手法写眼前实景，而本诗中的“白草通疏勒，青山过武威”则是“闻说”，属于虚写，是想象的内容。答出“描写出于想象的，”给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3</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分；进行简要分析的，给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第一问：表现了诗人虽有羁旅思乡之愁，却能以国事为重的爱国热忱。第二问：使得诗中的思乡之情不至流于感伤，也提升了全诗的格调</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54042872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1594572" y="1692598"/>
            <a:ext cx="20228628" cy="923330"/>
            <a:chOff x="1594572" y="1803366"/>
            <a:chExt cx="20228628" cy="923330"/>
          </a:xfrm>
        </p:grpSpPr>
        <p:grpSp>
          <p:nvGrpSpPr>
            <p:cNvPr id="74"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2023200" y="3006011"/>
            <a:ext cx="19800000" cy="794939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023200" y="2978415"/>
            <a:ext cx="19800000" cy="6574107"/>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本题考查鉴赏诗歌思想情感的能力，着眼于尾联设题。第一问的回答，要结合诗句具体分析，“勤王敢道远” 是说敢到边塞荒凉之地，为国家之事尽忠，表现出爱国的热情；“私向梦中归”则是思乡之情的流露。答案中只要体现出这两点内容即可。回答第二问，要从诗歌内容的丰富性、思想格调两个角度来思考，作者在表达思乡情的同时，融入了爱国情，丰富了诗歌的思想，提升了诗歌的思想境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每问</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3</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读懂诗歌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听说通往轮台的路上，连年都可以看到雪飞。春风从未到过那里，去那的朝廷使者也很稀少。无边的白草一直伸延到疏勒，青苍的山岭只是过了武威。为王事尽力岂敢说路远，只希望能从梦中返归。</a:t>
            </a:r>
          </a:p>
        </p:txBody>
      </p:sp>
    </p:spTree>
    <p:extLst>
      <p:ext uri="{BB962C8B-B14F-4D97-AF65-F5344CB8AC3E}">
        <p14:creationId xmlns:p14="http://schemas.microsoft.com/office/powerpoint/2010/main" xmlns="" val="49584328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1880324" y="3088347"/>
            <a:ext cx="20145516" cy="829683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1996475" y="3060750"/>
            <a:ext cx="19931202" cy="1462516"/>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CE</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项“作者怀才不遇、无人赏识”错误，应该是“表现了作者傲岸高洁的品质”；</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E</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项“抒情直白朴素”错误，应该是“抒情含蓄曲折”</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190893926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4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1594572" y="1692598"/>
            <a:ext cx="20228628" cy="923330"/>
            <a:chOff x="1594572" y="1803366"/>
            <a:chExt cx="20228628" cy="923330"/>
          </a:xfrm>
        </p:grpSpPr>
        <p:grpSp>
          <p:nvGrpSpPr>
            <p:cNvPr id="74"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68"/>
          <p:cNvSpPr txBox="1"/>
          <p:nvPr/>
        </p:nvSpPr>
        <p:spPr>
          <a:xfrm>
            <a:off x="2023200" y="3991990"/>
            <a:ext cx="19763248" cy="1614801"/>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[2016·</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全国卷</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Ⅲ]</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这首诗与辛弃疾的</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破阵子</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醉里挑灯看剑</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题材相似，但情感基调却有所不同，请指出二者的不同之处。</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(6</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原诗见本讲“真题体验”第</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题</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p:txBody>
      </p:sp>
      <p:grpSp>
        <p:nvGrpSpPr>
          <p:cNvPr id="9" name="组合 8"/>
          <p:cNvGrpSpPr/>
          <p:nvPr/>
        </p:nvGrpSpPr>
        <p:grpSpPr>
          <a:xfrm>
            <a:off x="2059953" y="2952868"/>
            <a:ext cx="2677891" cy="707886"/>
            <a:chOff x="2074961" y="4276948"/>
            <a:chExt cx="2677891" cy="707886"/>
          </a:xfrm>
        </p:grpSpPr>
        <p:pic>
          <p:nvPicPr>
            <p:cNvPr id="10" name="Picture 2"/>
            <p:cNvPicPr>
              <a:picLocks noChangeAspect="1" noChangeArrowheads="1"/>
            </p:cNvPicPr>
            <p:nvPr/>
          </p:nvPicPr>
          <p:blipFill>
            <a:blip r:embed="rId2"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11" name="矩形 10"/>
            <p:cNvSpPr/>
            <p:nvPr/>
          </p:nvSpPr>
          <p:spPr>
            <a:xfrm>
              <a:off x="2264972" y="4276948"/>
              <a:ext cx="2339102" cy="707886"/>
            </a:xfrm>
            <a:prstGeom prst="rect">
              <a:avLst/>
            </a:prstGeom>
          </p:spPr>
          <p:txBody>
            <a:bodyPr wrap="none">
              <a:spAutoFit/>
            </a:bodyPr>
            <a:lstStyle/>
            <a:p>
              <a:r>
                <a:rPr lang="zh-CN" altLang="en-US" sz="4000" spc="200" dirty="0" smtClean="0">
                  <a:solidFill>
                    <a:schemeClr val="bg1"/>
                  </a:solidFill>
                  <a:latin typeface="微软雅黑" pitchFamily="34" charset="-122"/>
                  <a:ea typeface="微软雅黑" pitchFamily="34" charset="-122"/>
                </a:rPr>
                <a:t>现场指导</a:t>
              </a:r>
              <a:endParaRPr lang="zh-CN" altLang="en-US" sz="4000" spc="200" dirty="0">
                <a:solidFill>
                  <a:schemeClr val="bg1"/>
                </a:solidFill>
                <a:latin typeface="微软雅黑" pitchFamily="34" charset="-122"/>
                <a:ea typeface="微软雅黑" pitchFamily="34" charset="-122"/>
              </a:endParaRPr>
            </a:p>
          </p:txBody>
        </p:sp>
      </p:grpSp>
      <p:graphicFrame>
        <p:nvGraphicFramePr>
          <p:cNvPr id="2" name="表格 1"/>
          <p:cNvGraphicFramePr>
            <a:graphicFrameLocks noGrp="1"/>
          </p:cNvGraphicFramePr>
          <p:nvPr>
            <p:extLst>
              <p:ext uri="{D42A27DB-BD31-4B8C-83A1-F6EECF244321}">
                <p14:modId xmlns:p14="http://schemas.microsoft.com/office/powerpoint/2010/main" xmlns="" val="2798440426"/>
              </p:ext>
            </p:extLst>
          </p:nvPr>
        </p:nvGraphicFramePr>
        <p:xfrm>
          <a:off x="2154957" y="5938027"/>
          <a:ext cx="19536485" cy="5705856"/>
        </p:xfrm>
        <a:graphic>
          <a:graphicData uri="http://schemas.openxmlformats.org/drawingml/2006/table">
            <a:tbl>
              <a:tblPr>
                <a:tableStyleId>{5C22544A-7EE6-4342-B048-85BDC9FD1C3A}</a:tableStyleId>
              </a:tblPr>
              <a:tblGrid>
                <a:gridCol w="846704"/>
                <a:gridCol w="1368152"/>
                <a:gridCol w="17321629"/>
              </a:tblGrid>
              <a:tr h="0">
                <a:tc rowSpan="2">
                  <a:txBody>
                    <a:bodyPr/>
                    <a:lstStyle/>
                    <a:p>
                      <a:pPr algn="ctr">
                        <a:lnSpc>
                          <a:spcPct val="130000"/>
                        </a:lnSpc>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教你</a:t>
                      </a:r>
                    </a:p>
                    <a:p>
                      <a:pPr algn="ctr">
                        <a:lnSpc>
                          <a:spcPct val="130000"/>
                        </a:lnSpc>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审题</a:t>
                      </a:r>
                    </a:p>
                  </a:txBody>
                  <a:tcPr marL="68580" marR="68580" marT="0" marB="0"/>
                </a:tc>
                <a:tc>
                  <a:txBody>
                    <a:bodyPr/>
                    <a:lstStyle/>
                    <a:p>
                      <a:pPr algn="ctr">
                        <a:lnSpc>
                          <a:spcPct val="130000"/>
                        </a:lnSpc>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审题要点</a:t>
                      </a:r>
                    </a:p>
                  </a:txBody>
                  <a:tcPr marL="68580" marR="68580" marT="0" marB="0" anchor="ctr"/>
                </a:tc>
                <a:tc>
                  <a:txBody>
                    <a:bodyPr/>
                    <a:lstStyle/>
                    <a:p>
                      <a:pPr algn="l">
                        <a:lnSpc>
                          <a:spcPct val="130000"/>
                        </a:lnSpc>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题干说</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题材相似</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，即说的是两首都是爱国诗，但表达的情感不同，要求指出两首诗表达的情感的不同点</a:t>
                      </a:r>
                    </a:p>
                  </a:txBody>
                  <a:tcPr marL="68580" marR="68580" marT="0" marB="0" anchor="ctr"/>
                </a:tc>
              </a:tr>
              <a:tr h="0">
                <a:tc vMerge="1">
                  <a:txBody>
                    <a:bodyPr/>
                    <a:lstStyle/>
                    <a:p>
                      <a:endParaRPr lang="zh-CN" altLang="en-US"/>
                    </a:p>
                  </a:txBody>
                  <a:tcPr/>
                </a:tc>
                <a:tc>
                  <a:txBody>
                    <a:bodyPr/>
                    <a:lstStyle/>
                    <a:p>
                      <a:pPr algn="ctr">
                        <a:lnSpc>
                          <a:spcPct val="130000"/>
                        </a:lnSpc>
                        <a:spcAft>
                          <a:spcPts val="0"/>
                        </a:spcAft>
                      </a:pP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思路分析</a:t>
                      </a:r>
                    </a:p>
                  </a:txBody>
                  <a:tcPr marL="68580" marR="68580" marT="0" marB="0" anchor="ctr"/>
                </a:tc>
                <a:tc>
                  <a:txBody>
                    <a:bodyPr/>
                    <a:lstStyle/>
                    <a:p>
                      <a:pPr algn="l">
                        <a:lnSpc>
                          <a:spcPct val="130000"/>
                        </a:lnSpc>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答题的方式就是列出两首诗分别通过写什么内容表达了怎样的思想感情。由</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三十年前学六韬</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可知作者此时年事已高；</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不为家贫卖宝刀</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表示作者一直把宝刀藏在身边，时刻准备为国效力；</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尚嫌弓力软</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犹识阵云高</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表明作者认为自己还能上阵杀敌。这首诗表达了作者虽然年事已高，但报国之心犹存的思想感情。辛弃疾《破阵子》的末句“可怜白发生”点出了全词的情感基调，以沉痛的笔调，表达了英雄白首、功业未成的悲慨</a:t>
                      </a:r>
                    </a:p>
                  </a:txBody>
                  <a:tcPr marL="68580" marR="68580" marT="0" marB="0" anchor="ctr"/>
                </a:tc>
              </a:tr>
            </a:tbl>
          </a:graphicData>
        </a:graphic>
      </p:graphicFrame>
    </p:spTree>
    <p:extLst>
      <p:ext uri="{BB962C8B-B14F-4D97-AF65-F5344CB8AC3E}">
        <p14:creationId xmlns:p14="http://schemas.microsoft.com/office/powerpoint/2010/main" xmlns="" val="41816345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arn(inVertical)">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1594572" y="1692598"/>
            <a:ext cx="20228628" cy="923330"/>
            <a:chOff x="1594572" y="1803366"/>
            <a:chExt cx="20228628" cy="923330"/>
          </a:xfrm>
        </p:grpSpPr>
        <p:grpSp>
          <p:nvGrpSpPr>
            <p:cNvPr id="74"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9" name="表格 8"/>
          <p:cNvGraphicFramePr>
            <a:graphicFrameLocks noGrp="1"/>
          </p:cNvGraphicFramePr>
          <p:nvPr>
            <p:extLst>
              <p:ext uri="{D42A27DB-BD31-4B8C-83A1-F6EECF244321}">
                <p14:modId xmlns:p14="http://schemas.microsoft.com/office/powerpoint/2010/main" xmlns="" val="175257920"/>
              </p:ext>
            </p:extLst>
          </p:nvPr>
        </p:nvGraphicFramePr>
        <p:xfrm>
          <a:off x="2041600" y="3132758"/>
          <a:ext cx="19536485" cy="5184576"/>
        </p:xfrm>
        <a:graphic>
          <a:graphicData uri="http://schemas.openxmlformats.org/drawingml/2006/table">
            <a:tbl>
              <a:tblPr>
                <a:tableStyleId>{5C22544A-7EE6-4342-B048-85BDC9FD1C3A}</a:tableStyleId>
              </a:tblPr>
              <a:tblGrid>
                <a:gridCol w="1748810"/>
                <a:gridCol w="1186126"/>
                <a:gridCol w="1872208"/>
                <a:gridCol w="14073858"/>
                <a:gridCol w="655483"/>
              </a:tblGrid>
              <a:tr h="864096">
                <a:tc rowSpan="4">
                  <a:txBody>
                    <a:bodyPr/>
                    <a:lstStyle/>
                    <a:p>
                      <a:pPr algn="ctr">
                        <a:lnSpc>
                          <a:spcPct val="130000"/>
                        </a:lnSpc>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教你</a:t>
                      </a:r>
                    </a:p>
                    <a:p>
                      <a:pPr algn="ctr">
                        <a:lnSpc>
                          <a:spcPct val="130000"/>
                        </a:lnSpc>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答题</a:t>
                      </a:r>
                    </a:p>
                  </a:txBody>
                  <a:tcPr marL="68580" marR="68580" marT="0" marB="0"/>
                </a:tc>
                <a:tc gridSpan="2">
                  <a:txBody>
                    <a:bodyPr/>
                    <a:lstStyle/>
                    <a:p>
                      <a:pPr algn="ctr">
                        <a:lnSpc>
                          <a:spcPct val="130000"/>
                        </a:lnSpc>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现场答案</a:t>
                      </a:r>
                    </a:p>
                  </a:txBody>
                  <a:tcPr marL="68580" marR="68580" marT="0" marB="0" anchor="ctr"/>
                </a:tc>
                <a:tc hMerge="1">
                  <a:txBody>
                    <a:bodyPr/>
                    <a:lstStyle/>
                    <a:p>
                      <a:endParaRPr lang="zh-CN" altLang="en-US"/>
                    </a:p>
                  </a:txBody>
                  <a:tcPr/>
                </a:tc>
                <a:tc gridSpan="2">
                  <a:txBody>
                    <a:bodyPr/>
                    <a:lstStyle/>
                    <a:p>
                      <a:pPr algn="l">
                        <a:lnSpc>
                          <a:spcPct val="130000"/>
                        </a:lnSpc>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曹诗写年老，但仍存报国之心；辛词表达了功业未成的悲情</a:t>
                      </a:r>
                    </a:p>
                  </a:txBody>
                  <a:tcPr marL="68580" marR="68580" marT="0" marB="0" anchor="ctr"/>
                </a:tc>
                <a:tc hMerge="1">
                  <a:txBody>
                    <a:bodyPr/>
                    <a:lstStyle/>
                    <a:p>
                      <a:endParaRPr lang="zh-CN" altLang="en-US"/>
                    </a:p>
                  </a:txBody>
                  <a:tcPr/>
                </a:tc>
              </a:tr>
              <a:tr h="1728192">
                <a:tc vMerge="1">
                  <a:txBody>
                    <a:bodyPr/>
                    <a:lstStyle/>
                    <a:p>
                      <a:endParaRPr lang="zh-CN" altLang="en-US"/>
                    </a:p>
                  </a:txBody>
                  <a:tcPr/>
                </a:tc>
                <a:tc>
                  <a:txBody>
                    <a:bodyPr/>
                    <a:lstStyle/>
                    <a:p>
                      <a:pPr marL="0" algn="ctr" defTabSz="2119122" rtl="0" eaLnBrk="1" latinLnBrk="0" hangingPunct="1">
                        <a:lnSpc>
                          <a:spcPct val="130000"/>
                        </a:lnSpc>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我来评分</a:t>
                      </a:r>
                    </a:p>
                  </a:txBody>
                  <a:tcPr marL="68580" marR="68580" marT="0" marB="0" anchor="ctr"/>
                </a:tc>
                <a:tc>
                  <a:txBody>
                    <a:bodyPr/>
                    <a:lstStyle/>
                    <a:p>
                      <a:pPr marL="0" algn="ctr" defTabSz="2119122" rtl="0" eaLnBrk="1" latinLnBrk="0" hangingPunct="1">
                        <a:lnSpc>
                          <a:spcPct val="130000"/>
                        </a:lnSpc>
                        <a:spcAft>
                          <a:spcPts val="0"/>
                        </a:spcAft>
                      </a:pP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txBody>
                  <a:tcPr marL="68580" marR="68580" marT="0" marB="0" anchor="ctr"/>
                </a:tc>
                <a:tc>
                  <a:txBody>
                    <a:bodyPr/>
                    <a:lstStyle/>
                    <a:p>
                      <a:pPr marL="0" algn="ctr" defTabSz="2119122" rtl="0" eaLnBrk="1" latinLnBrk="0" hangingPunct="1">
                        <a:lnSpc>
                          <a:spcPct val="130000"/>
                        </a:lnSpc>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得分理由</a:t>
                      </a:r>
                    </a:p>
                  </a:txBody>
                  <a:tcPr marL="68580" marR="68580" marT="0" marB="0" anchor="ctr"/>
                </a:tc>
                <a:tc>
                  <a:txBody>
                    <a:bodyPr/>
                    <a:lstStyle/>
                    <a:p>
                      <a:pPr marL="0" algn="ctr" defTabSz="2119122" rtl="0" eaLnBrk="1" latinLnBrk="0" hangingPunct="1">
                        <a:lnSpc>
                          <a:spcPct val="130000"/>
                        </a:lnSpc>
                        <a:spcAft>
                          <a:spcPts val="0"/>
                        </a:spcAft>
                      </a:pPr>
                      <a:r>
                        <a:rPr 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txBody>
                  <a:tcPr marL="68580" marR="68580" marT="0" marB="0" anchor="ctr"/>
                </a:tc>
              </a:tr>
              <a:tr h="864096">
                <a:tc vMerge="1">
                  <a:txBody>
                    <a:bodyPr/>
                    <a:lstStyle/>
                    <a:p>
                      <a:endParaRPr lang="zh-CN" altLang="en-US"/>
                    </a:p>
                  </a:txBody>
                  <a:tcPr/>
                </a:tc>
                <a:tc gridSpan="2">
                  <a:txBody>
                    <a:bodyPr/>
                    <a:lstStyle/>
                    <a:p>
                      <a:pPr marL="0" algn="ctr" defTabSz="2119122" rtl="0" eaLnBrk="1" latinLnBrk="0" hangingPunct="1">
                        <a:lnSpc>
                          <a:spcPct val="130000"/>
                        </a:lnSpc>
                        <a:spcAft>
                          <a:spcPts val="0"/>
                        </a:spcAft>
                      </a:pP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我来答题</a:t>
                      </a:r>
                    </a:p>
                  </a:txBody>
                  <a:tcPr marL="68580" marR="68580" marT="0" marB="0" anchor="ctr"/>
                </a:tc>
                <a:tc hMerge="1">
                  <a:txBody>
                    <a:bodyPr/>
                    <a:lstStyle/>
                    <a:p>
                      <a:endParaRPr lang="zh-CN" altLang="en-US"/>
                    </a:p>
                  </a:txBody>
                  <a:tcPr/>
                </a:tc>
                <a:tc gridSpan="2">
                  <a:txBody>
                    <a:bodyPr/>
                    <a:lstStyle/>
                    <a:p>
                      <a:pPr marL="0" algn="ctr" defTabSz="2119122" rtl="0" eaLnBrk="1" latinLnBrk="0" hangingPunct="1">
                        <a:lnSpc>
                          <a:spcPct val="130000"/>
                        </a:lnSpc>
                        <a:spcAft>
                          <a:spcPts val="0"/>
                        </a:spcAft>
                      </a:pP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txBody>
                  <a:tcPr marL="68580" marR="68580" marT="0" marB="0" anchor="ctr"/>
                </a:tc>
                <a:tc hMerge="1">
                  <a:txBody>
                    <a:bodyPr/>
                    <a:lstStyle/>
                    <a:p>
                      <a:endParaRPr lang="zh-CN" altLang="en-US"/>
                    </a:p>
                  </a:txBody>
                  <a:tcPr/>
                </a:tc>
              </a:tr>
              <a:tr h="1728192">
                <a:tc vMerge="1">
                  <a:txBody>
                    <a:bodyPr/>
                    <a:lstStyle/>
                    <a:p>
                      <a:endParaRPr lang="zh-CN" altLang="en-US"/>
                    </a:p>
                  </a:txBody>
                  <a:tcPr/>
                </a:tc>
                <a:tc gridSpan="2">
                  <a:txBody>
                    <a:bodyPr/>
                    <a:lstStyle/>
                    <a:p>
                      <a:pPr marL="0" algn="ctr" defTabSz="2119122" rtl="0" eaLnBrk="1" latinLnBrk="0" hangingPunct="1">
                        <a:lnSpc>
                          <a:spcPct val="130000"/>
                        </a:lnSpc>
                        <a:spcAft>
                          <a:spcPts val="0"/>
                        </a:spcAft>
                      </a:pP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读懂诗歌，</a:t>
                      </a:r>
                    </a:p>
                    <a:p>
                      <a:pPr marL="0" algn="ctr" defTabSz="2119122" rtl="0" eaLnBrk="1" latinLnBrk="0" hangingPunct="1">
                        <a:lnSpc>
                          <a:spcPct val="130000"/>
                        </a:lnSpc>
                        <a:spcAft>
                          <a:spcPts val="0"/>
                        </a:spcAft>
                      </a:pP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我来翻译</a:t>
                      </a:r>
                    </a:p>
                  </a:txBody>
                  <a:tcPr marL="68580" marR="68580" marT="0" marB="0" anchor="ctr"/>
                </a:tc>
                <a:tc hMerge="1">
                  <a:txBody>
                    <a:bodyPr/>
                    <a:lstStyle/>
                    <a:p>
                      <a:endParaRPr lang="zh-CN" altLang="en-US"/>
                    </a:p>
                  </a:txBody>
                  <a:tcPr/>
                </a:tc>
                <a:tc gridSpan="2">
                  <a:txBody>
                    <a:bodyPr/>
                    <a:lstStyle/>
                    <a:p>
                      <a:pPr marL="0" algn="ctr" defTabSz="2119122" rtl="0" eaLnBrk="1" latinLnBrk="0" hangingPunct="1">
                        <a:lnSpc>
                          <a:spcPct val="130000"/>
                        </a:lnSpc>
                        <a:spcAft>
                          <a:spcPts val="0"/>
                        </a:spcAft>
                      </a:pP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txBody>
                  <a:tcPr marL="68580" marR="68580" marT="0" marB="0" anchor="ctr"/>
                </a:tc>
                <a:tc hMerge="1">
                  <a:txBody>
                    <a:bodyPr/>
                    <a:lstStyle/>
                    <a:p>
                      <a:endParaRPr lang="zh-CN" altLang="en-US"/>
                    </a:p>
                  </a:txBody>
                  <a:tcPr/>
                </a:tc>
              </a:tr>
            </a:tbl>
          </a:graphicData>
        </a:graphic>
      </p:graphicFrame>
    </p:spTree>
    <p:extLst>
      <p:ext uri="{BB962C8B-B14F-4D97-AF65-F5344CB8AC3E}">
        <p14:creationId xmlns:p14="http://schemas.microsoft.com/office/powerpoint/2010/main" xmlns="" val="354793457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1594572" y="1692598"/>
            <a:ext cx="20228628" cy="923330"/>
            <a:chOff x="1594572" y="1803366"/>
            <a:chExt cx="20228628" cy="923330"/>
          </a:xfrm>
        </p:grpSpPr>
        <p:grpSp>
          <p:nvGrpSpPr>
            <p:cNvPr id="74"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2023200" y="3006011"/>
            <a:ext cx="19800000" cy="794939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023200" y="2978415"/>
            <a:ext cx="19800000" cy="5783699"/>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我来评分：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3</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得分理由：答出了基本要点，但要点不全，过于简单，没有结合诗句具体分析</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我来答题：①曹诗写自己虽已年老，但报国之心犹存，重在表达“老骥伏枥，志在千里”的豪情；②辛词通过追怀金戈铁马的往事，表达英雄白首、功业未成的悲慨。</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读懂诗歌，我来翻译：三十年前我就学习了兵书，我的名字，经常在当代俊杰中出现。曾经为了勇赴国难，我披上铠甲；即便家里贫困，叫我卖了宝刀我定然不肯。而今我臂力尚且强健，还嫌弓弦弹力小；我目光依然敏锐，还能识得许多高明的战阵。昨天夜里庭院前刮起秋风，寻找秋衣时，看见了以前的盘花战袍，这让我不由得感到无比羞惭！</a:t>
            </a:r>
          </a:p>
        </p:txBody>
      </p:sp>
    </p:spTree>
    <p:extLst>
      <p:ext uri="{BB962C8B-B14F-4D97-AF65-F5344CB8AC3E}">
        <p14:creationId xmlns:p14="http://schemas.microsoft.com/office/powerpoint/2010/main" xmlns="" val="124564964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8"/>
          <p:cNvGrpSpPr/>
          <p:nvPr/>
        </p:nvGrpSpPr>
        <p:grpSpPr>
          <a:xfrm>
            <a:off x="2059953" y="2952868"/>
            <a:ext cx="2677891" cy="707886"/>
            <a:chOff x="2074961" y="4276948"/>
            <a:chExt cx="2677891" cy="707886"/>
          </a:xfrm>
        </p:grpSpPr>
        <p:pic>
          <p:nvPicPr>
            <p:cNvPr id="40" name="Picture 2"/>
            <p:cNvPicPr>
              <a:picLocks noChangeAspect="1" noChangeArrowheads="1"/>
            </p:cNvPicPr>
            <p:nvPr/>
          </p:nvPicPr>
          <p:blipFill>
            <a:blip r:embed="rId2"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47" name="矩形 46"/>
            <p:cNvSpPr/>
            <p:nvPr/>
          </p:nvSpPr>
          <p:spPr>
            <a:xfrm>
              <a:off x="2264972" y="4276948"/>
              <a:ext cx="2339102" cy="707886"/>
            </a:xfrm>
            <a:prstGeom prst="rect">
              <a:avLst/>
            </a:prstGeom>
          </p:spPr>
          <p:txBody>
            <a:bodyPr wrap="none">
              <a:spAutoFit/>
            </a:bodyPr>
            <a:lstStyle/>
            <a:p>
              <a:r>
                <a:rPr lang="zh-CN" altLang="en-US" sz="4000" spc="200" dirty="0">
                  <a:solidFill>
                    <a:schemeClr val="bg1"/>
                  </a:solidFill>
                  <a:latin typeface="微软雅黑" pitchFamily="34" charset="-122"/>
                  <a:ea typeface="微软雅黑" pitchFamily="34" charset="-122"/>
                </a:rPr>
                <a:t>考点精讲</a:t>
              </a:r>
            </a:p>
          </p:txBody>
        </p:sp>
      </p:grpSp>
      <p:sp>
        <p:nvSpPr>
          <p:cNvPr id="69" name="TextBox 68"/>
          <p:cNvSpPr txBox="1"/>
          <p:nvPr/>
        </p:nvSpPr>
        <p:spPr>
          <a:xfrm>
            <a:off x="2059952" y="3803630"/>
            <a:ext cx="19894449" cy="4815677"/>
          </a:xfrm>
          <a:prstGeom prst="rect">
            <a:avLst/>
          </a:prstGeom>
          <a:noFill/>
        </p:spPr>
        <p:txBody>
          <a:bodyPr wrap="square" rtlCol="0">
            <a:spAutoFit/>
          </a:bodyPr>
          <a:lstStyle/>
          <a:p>
            <a:pPr algn="just">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古代</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诗歌比较鉴赏题的设题角度和单纯鉴赏一首古诗的命题角度基本相同，都是从诗歌的意象、意境、语言、表达技巧和情感等方面设置题目。不同的是，比较鉴赏题需要考生针对两首或者三首诗歌进行比较鉴赏解答。诗歌比较鉴赏在设题上基本是遵循“求同辨异”的原则，即所选诗歌在题材相同或相近的基点上比较辨别其他方面的异同。考生在做题时应该有一个鉴赏的方针</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用“相同”去鉴赏“不同”，也就是所说的存“同”赏“异”</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320384288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69"/>
                                        </p:tgtEl>
                                        <p:attrNameLst>
                                          <p:attrName>style.visibility</p:attrName>
                                        </p:attrNameLst>
                                      </p:cBhvr>
                                      <p:to>
                                        <p:strVal val="visible"/>
                                      </p:to>
                                    </p:set>
                                    <p:animEffect transition="in" filter="barn(inVertical)">
                                      <p:cBhvr>
                                        <p:cTn id="1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3060750"/>
            <a:ext cx="19894449" cy="8016554"/>
          </a:xfrm>
          <a:prstGeom prst="rect">
            <a:avLst/>
          </a:prstGeom>
          <a:noFill/>
        </p:spPr>
        <p:txBody>
          <a:bodyPr wrap="square" rtlCol="0">
            <a:spAutoFit/>
          </a:bodyPr>
          <a:lstStyle/>
          <a:p>
            <a:pPr algn="just">
              <a:lnSpc>
                <a:spcPct val="130000"/>
              </a:lnSpc>
              <a:spcAft>
                <a:spcPts val="0"/>
              </a:spcAft>
            </a:pPr>
            <a:r>
              <a:rPr lang="zh-CN" altLang="en-US" sz="4000" b="1" kern="100" dirty="0">
                <a:solidFill>
                  <a:srgbClr val="EF8340"/>
                </a:solidFill>
                <a:latin typeface="微软雅黑" pitchFamily="34" charset="-122"/>
                <a:ea typeface="微软雅黑" pitchFamily="34" charset="-122"/>
                <a:cs typeface="Courier New" panose="02070309020205020404" pitchFamily="49" charset="0"/>
              </a:rPr>
              <a:t>类型一　比较诗歌形象</a:t>
            </a:r>
            <a:r>
              <a:rPr lang="en-US" altLang="zh-CN" sz="4000" b="1" kern="100" dirty="0">
                <a:solidFill>
                  <a:srgbClr val="EF8340"/>
                </a:solidFill>
                <a:latin typeface="微软雅黑" pitchFamily="34" charset="-122"/>
                <a:ea typeface="微软雅黑" pitchFamily="34" charset="-122"/>
                <a:cs typeface="Courier New" panose="02070309020205020404" pitchFamily="49" charset="0"/>
              </a:rPr>
              <a:t>(</a:t>
            </a:r>
            <a:r>
              <a:rPr lang="zh-CN" altLang="en-US" sz="4000" b="1" kern="100" dirty="0">
                <a:solidFill>
                  <a:srgbClr val="EF8340"/>
                </a:solidFill>
                <a:latin typeface="微软雅黑" pitchFamily="34" charset="-122"/>
                <a:ea typeface="微软雅黑" pitchFamily="34" charset="-122"/>
                <a:cs typeface="Courier New" panose="02070309020205020404" pitchFamily="49" charset="0"/>
              </a:rPr>
              <a:t>意象</a:t>
            </a:r>
            <a:r>
              <a:rPr lang="en-US" altLang="zh-CN" sz="4000" b="1" kern="100" dirty="0">
                <a:solidFill>
                  <a:srgbClr val="EF8340"/>
                </a:solidFill>
                <a:latin typeface="微软雅黑" pitchFamily="34" charset="-122"/>
                <a:ea typeface="微软雅黑" pitchFamily="34" charset="-122"/>
                <a:cs typeface="Courier New" panose="02070309020205020404" pitchFamily="49" charset="0"/>
              </a:rPr>
              <a:t>)</a:t>
            </a:r>
            <a:r>
              <a:rPr lang="zh-CN" altLang="en-US" sz="4000" b="1" kern="100" dirty="0">
                <a:solidFill>
                  <a:srgbClr val="EF8340"/>
                </a:solidFill>
                <a:latin typeface="微软雅黑" pitchFamily="34" charset="-122"/>
                <a:ea typeface="微软雅黑" pitchFamily="34" charset="-122"/>
                <a:cs typeface="Courier New" panose="02070309020205020404" pitchFamily="49" charset="0"/>
              </a:rPr>
              <a:t>　　</a:t>
            </a:r>
            <a:endParaRPr lang="en-US" altLang="zh-CN" sz="4000" b="1" kern="100" dirty="0" smtClean="0">
              <a:solidFill>
                <a:srgbClr val="EF8340"/>
              </a:solidFill>
              <a:latin typeface="微软雅黑" pitchFamily="34" charset="-122"/>
              <a:ea typeface="微软雅黑"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对于</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诗歌形象的对比鉴赏，往往着眼于不同诗歌选用的同一形象</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意象</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，但是这个形象</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意象</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又拥有不同的内涵，承载着不同的情感内容。</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解题方法</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分析形象</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意象</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首先要把握全诗的情感，在诗歌主题的统摄下，把握诗人情感和诗中景物的内在关系。诗人的情感决定并影响着诗人对意象的选择和描绘，意象又凝聚并表现着诗人的情感。不要单就景物谈景物，那样可能会南辕北辙。</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答题模板</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这两首诗都写了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形象</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意象</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；前者侧重写了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，抒发了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的情感，而后者则着重写了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，抒发了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的情感。</a:t>
            </a:r>
          </a:p>
        </p:txBody>
      </p:sp>
    </p:spTree>
    <p:extLst>
      <p:ext uri="{BB962C8B-B14F-4D97-AF65-F5344CB8AC3E}">
        <p14:creationId xmlns:p14="http://schemas.microsoft.com/office/powerpoint/2010/main" xmlns="" val="403645405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inVertic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3060750"/>
            <a:ext cx="19894449" cy="8894743"/>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1</a:t>
            </a:r>
            <a:r>
              <a:rPr lang="en-US" altLang="zh-CN" sz="4000" kern="100" dirty="0">
                <a:solidFill>
                  <a:srgbClr val="EF8340"/>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阅读下面这首唐诗，完成题目。</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(5</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送崔融</a:t>
            </a:r>
            <a:r>
              <a:rPr lang="zh-CN" altLang="en-US" sz="4000" kern="100" baseline="300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①</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杜审言</a:t>
            </a:r>
            <a:r>
              <a:rPr lang="zh-CN" altLang="en-US" sz="4000" kern="100" baseline="300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②</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君王行出将，书记远从征。</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祖帐连河阙，军麾动洛城。</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旌旃朝朔气，笳吹夜边声。</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坐觉</a:t>
            </a:r>
            <a:r>
              <a:rPr lang="zh-CN" altLang="en-US" sz="4000" kern="100" baseline="300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③</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烟尘扫，秋风古北平</a:t>
            </a:r>
            <a:r>
              <a:rPr lang="zh-CN" altLang="en-US" sz="4000" kern="100" baseline="300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④</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①</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崔融：杜审言的友人，时任节度使书记官。②杜审言：</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(645</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708)</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，湖北襄阳人，官修文馆直学士。杜甫祖父。③坐觉：安坐军中，运筹帷幄。④北平：郡名，此处泛指北方边地</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81979326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inVertic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3060750"/>
            <a:ext cx="19894449" cy="1614801"/>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“笳吹夜边声”与范仲淹</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渔家傲</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中的“四面边声连角起”都写了“边声”，二者各有什么特点？其作用是什么？ </a:t>
            </a:r>
          </a:p>
        </p:txBody>
      </p:sp>
      <p:sp>
        <p:nvSpPr>
          <p:cNvPr id="11" name="矩形 10"/>
          <p:cNvSpPr/>
          <p:nvPr/>
        </p:nvSpPr>
        <p:spPr>
          <a:xfrm>
            <a:off x="2091555" y="4753521"/>
            <a:ext cx="19835720" cy="659972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091555" y="4849349"/>
            <a:ext cx="19931202" cy="6574107"/>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特点：前者豪壮，后者悲凉。作用：前者渲染了军营整肃的氛围，衬托出士气的高昂；后者渲染了悲凉的气氛，为抒写戍边将士思乡与忧国的悲慨之情做铺垫。</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特点</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分，作用</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3</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分，意思对即可</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四面边声连角起” 写延州傍晚时分的景象，边声伴着军中的号角响起，凄恻悲凉，为下文抒写戍边将士思乡与忧国的悲慨之情做铺垫。“旌旃朝朔气，茄吹夜边声”写诗人想象友人奔赴战场后的情景：旌旗在晨光下迎着朔风招展，笳声在月色里放声长鸣，响彻边城。“朝”“朔气”“吹”“边声”，富有烘云托月之意，字里间处处有着豪气四溢、志兴翻飞的气势，流露出军营整肃、高昂的士气和战场的悲壮气氛，侧面夸赞行军和驻屯的整肃和警惕，暗寓出诗人对此次战争持有必胜信念的情愫</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101782665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inVertical)">
                                      <p:cBhvr>
                                        <p:cTn id="7" dur="500"/>
                                        <p:tgtEl>
                                          <p:spTgt spid="69"/>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3" grpId="0"/>
    </p:bldLst>
  </p:timing>
</p:sld>
</file>

<file path=ppt/slides/slide4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2091555" y="3348782"/>
            <a:ext cx="19835720" cy="800446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091555" y="3345600"/>
            <a:ext cx="19931202" cy="2902911"/>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读懂诗歌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君王将派遣大将出师远征，你作为书记官也奉命随行。饯别的酒宴规模十分盛大，雄壮的军威轰动整个洛城。军旗在早晨的寒气中飘扬，胡笳在夜晚的边境上传鸣。你稳坐军中筹划灭敌计谋，北方的边境秋天就能平定。</a:t>
            </a:r>
          </a:p>
        </p:txBody>
      </p:sp>
    </p:spTree>
    <p:extLst>
      <p:ext uri="{BB962C8B-B14F-4D97-AF65-F5344CB8AC3E}">
        <p14:creationId xmlns:p14="http://schemas.microsoft.com/office/powerpoint/2010/main" xmlns="" val="274760663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3060750"/>
            <a:ext cx="19894449" cy="8016554"/>
          </a:xfrm>
          <a:prstGeom prst="rect">
            <a:avLst/>
          </a:prstGeom>
          <a:noFill/>
        </p:spPr>
        <p:txBody>
          <a:bodyPr wrap="square" rtlCol="0">
            <a:spAutoFit/>
          </a:bodyPr>
          <a:lstStyle/>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2. </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阅读</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下面这首唐诗，完成题目。</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(6</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奉陪封大夫</a:t>
            </a:r>
            <a:r>
              <a:rPr lang="zh-CN" altLang="en-US" sz="4000" kern="100" baseline="300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①</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九日登高</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岑　参</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九日黄花酒，登高会昔闻。</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霜威逐亚相，杀气傍中军</a:t>
            </a:r>
            <a:r>
              <a:rPr lang="zh-CN" altLang="en-US" sz="4000" kern="100" baseline="300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②</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横笛惊征雁，娇歌落塞云。</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边头幸无事，醉舞荷吾君。</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①</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封大夫即封常清，诗中“亚相”“吾君”都是对他的尊称。②中军：此处指代主帅。</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与范仲淹</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渔家傲</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秋思</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中的将军形象相比，本诗中的封大夫有什么不同？请简要分析。</a:t>
            </a:r>
          </a:p>
        </p:txBody>
      </p:sp>
    </p:spTree>
    <p:extLst>
      <p:ext uri="{BB962C8B-B14F-4D97-AF65-F5344CB8AC3E}">
        <p14:creationId xmlns:p14="http://schemas.microsoft.com/office/powerpoint/2010/main" xmlns="" val="360719448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inVertic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2091555" y="3163743"/>
            <a:ext cx="19835720" cy="818950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矩形 9"/>
          <p:cNvSpPr/>
          <p:nvPr/>
        </p:nvSpPr>
        <p:spPr>
          <a:xfrm>
            <a:off x="2091555" y="3163743"/>
            <a:ext cx="19797246" cy="8014502"/>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诗描写了封大夫特有的“霜威”“杀气”，突出了他能征善战、声威远扬的特点；②将士们的纵情醉舞、感荷“吾君”，表现了他治军有方、深受爱戴的特点；③而登高饮酒、聆赏笛歌，也暗示了他高雅的情趣和苦中作乐的洒脱境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每答出一点给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分，答出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3</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点即可</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首联二句概言边塞无事，重阳佳节，众人按照传统的庆祝方式，喝酒登高，一派欢乐之景。也暗示了将军高雅的情趣和苦中作乐的洒脱境界。“霜威”“杀气”，突出了他能征善战、声威远扬的特点。颔联二句意指封常清治军雷厉风行，又能在和平时期时刻保持谨慎。尾联二句是称颂在封常清的英明领导下，边境安宁，因而将士们能在重阳佳节高歌豪饮。表现了他治军有方、深受爱戴的特点。</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读懂诗歌</a:t>
            </a: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重阳</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之日，大家一起喝菊花酒、登高山，这与传统的习俗是一样的。封将军治军峻厉，常让人感到一股肃杀之气。横笛凄凉的声音令南飞的大雁悚然惊动，娇美的歌声令边塞的云彩陶醉而降落。边境上，幸喜没有战事，承蒙您的恩惠，戍守的人们得以放怀欢乐、醉舞军中。</a:t>
            </a:r>
          </a:p>
        </p:txBody>
      </p:sp>
    </p:spTree>
    <p:extLst>
      <p:ext uri="{BB962C8B-B14F-4D97-AF65-F5344CB8AC3E}">
        <p14:creationId xmlns:p14="http://schemas.microsoft.com/office/powerpoint/2010/main" xmlns="" val="170603186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814582"/>
          </a:xfrm>
          <a:prstGeom prst="rect">
            <a:avLst/>
          </a:prstGeom>
          <a:noFill/>
        </p:spPr>
        <p:txBody>
          <a:bodyPr wrap="square" rtlCol="0">
            <a:spAutoFit/>
          </a:bodyPr>
          <a:lstStyle/>
          <a:p>
            <a:pPr>
              <a:lnSpc>
                <a:spcPct val="130000"/>
              </a:lnSpc>
            </a:pPr>
            <a:r>
              <a:rPr lang="en-US" altLang="zh-CN" sz="4000" dirty="0" smtClean="0">
                <a:solidFill>
                  <a:srgbClr val="EF8340"/>
                </a:solidFill>
                <a:latin typeface="微软雅黑" pitchFamily="34" charset="-122"/>
                <a:ea typeface="微软雅黑" pitchFamily="34" charset="-122"/>
              </a:rPr>
              <a:t>13.  </a:t>
            </a:r>
            <a:r>
              <a:rPr lang="zh-CN" altLang="en-US" sz="4000" dirty="0">
                <a:solidFill>
                  <a:schemeClr val="tx1">
                    <a:lumMod val="50000"/>
                    <a:lumOff val="50000"/>
                  </a:schemeClr>
                </a:solidFill>
                <a:latin typeface="微软雅黑" pitchFamily="34" charset="-122"/>
                <a:ea typeface="微软雅黑" pitchFamily="34" charset="-122"/>
              </a:rPr>
              <a:t>有人评价这首词是物与我、景与情的 “亲密融合”，请结合词内容具体分析。</a:t>
            </a:r>
            <a:r>
              <a:rPr lang="en-US" altLang="zh-CN" sz="4000" dirty="0">
                <a:solidFill>
                  <a:schemeClr val="tx1">
                    <a:lumMod val="50000"/>
                    <a:lumOff val="50000"/>
                  </a:schemeClr>
                </a:solidFill>
                <a:latin typeface="微软雅黑" pitchFamily="34" charset="-122"/>
                <a:ea typeface="微软雅黑" pitchFamily="34" charset="-122"/>
              </a:rPr>
              <a:t>(6</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smtClean="0">
                <a:solidFill>
                  <a:schemeClr val="tx1">
                    <a:lumMod val="50000"/>
                    <a:lumOff val="50000"/>
                  </a:schemeClr>
                </a:solidFill>
                <a:latin typeface="微软雅黑" pitchFamily="34" charset="-122"/>
                <a:ea typeface="微软雅黑" pitchFamily="34" charset="-122"/>
              </a:rPr>
              <a:t>)</a:t>
            </a:r>
            <a:endParaRPr lang="en-US" altLang="zh-CN" sz="4000" dirty="0">
              <a:solidFill>
                <a:schemeClr val="tx1">
                  <a:lumMod val="50000"/>
                  <a:lumOff val="50000"/>
                </a:schemeClr>
              </a:solidFill>
              <a:latin typeface="微软雅黑" pitchFamily="34" charset="-122"/>
              <a:ea typeface="微软雅黑" pitchFamily="34" charset="-122"/>
            </a:endParaRPr>
          </a:p>
        </p:txBody>
      </p:sp>
      <p:sp>
        <p:nvSpPr>
          <p:cNvPr id="9" name="矩形 8"/>
          <p:cNvSpPr/>
          <p:nvPr/>
        </p:nvSpPr>
        <p:spPr>
          <a:xfrm>
            <a:off x="1880324" y="3976121"/>
            <a:ext cx="20145516" cy="740905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957599" y="3979303"/>
            <a:ext cx="19931202" cy="6503896"/>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青山感念岁暮天寒“劝我溪边住”，对我深切关怀；明月夜夜到青溪陪“我”，“听读</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离骚</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去”，更是视“我”如知己。词中的“青山”“明月”都是人格化的自我，而我亦如傲岸的青山、高洁的明月，物我之间亲密融合。岁暮天寒，素月清辉与澄澈的溪水相映，画面凄清幽独，与独游西岩的词人那孤寂、忧愤的内心情感融合无间。</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开头“青山”两句，写出了词人对青山的一片痴情。“岁晚”两句写貌似傲岸的青山对词人充满了情意。岁暮寒冬，青山劝词人到溪边来住，相互为伴，以御寒风。下片着重写山中明月，既承接上片“劝我溪边住”，又另辟新的境界，展示明月与词人的情谊。 结尾两句，明月不仅有形有影，而且有意有情，它默默地听着词人诵读</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离骚</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。从明月由“来”到“去”，说明词人深夜未眠，足见其忧愤之至。</a:t>
            </a:r>
          </a:p>
        </p:txBody>
      </p:sp>
    </p:spTree>
    <p:extLst>
      <p:ext uri="{BB962C8B-B14F-4D97-AF65-F5344CB8AC3E}">
        <p14:creationId xmlns:p14="http://schemas.microsoft.com/office/powerpoint/2010/main" xmlns="" val="250773243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inVertical)">
                                      <p:cBhvr>
                                        <p:cTn id="7" dur="500"/>
                                        <p:tgtEl>
                                          <p:spTgt spid="69"/>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0" grpId="0"/>
    </p:bldLst>
  </p:timing>
</p:sld>
</file>

<file path=ppt/slides/slide4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2023200" y="3060750"/>
            <a:ext cx="19894449" cy="8094524"/>
          </a:xfrm>
          <a:prstGeom prst="rect">
            <a:avLst/>
          </a:prstGeom>
          <a:noFill/>
        </p:spPr>
        <p:txBody>
          <a:bodyPr wrap="square" rtlCol="0">
            <a:spAutoFit/>
          </a:bodyPr>
          <a:lstStyle/>
          <a:p>
            <a:pPr algn="just">
              <a:lnSpc>
                <a:spcPct val="130000"/>
              </a:lnSpc>
              <a:spcAft>
                <a:spcPts val="0"/>
              </a:spcAft>
            </a:pPr>
            <a:r>
              <a:rPr lang="zh-CN" altLang="en-US" sz="4000" b="1" kern="100" dirty="0" smtClean="0">
                <a:solidFill>
                  <a:srgbClr val="EF8340"/>
                </a:solidFill>
                <a:latin typeface="微软雅黑" pitchFamily="34" charset="-122"/>
                <a:ea typeface="微软雅黑" pitchFamily="34" charset="-122"/>
                <a:cs typeface="Courier New" panose="02070309020205020404" pitchFamily="49" charset="0"/>
              </a:rPr>
              <a:t>类型</a:t>
            </a:r>
            <a:r>
              <a:rPr lang="zh-CN" altLang="en-US" sz="4000" b="1" kern="100" dirty="0">
                <a:solidFill>
                  <a:srgbClr val="EF8340"/>
                </a:solidFill>
                <a:latin typeface="微软雅黑" pitchFamily="34" charset="-122"/>
                <a:ea typeface="微软雅黑" pitchFamily="34" charset="-122"/>
                <a:cs typeface="Courier New" panose="02070309020205020404" pitchFamily="49" charset="0"/>
              </a:rPr>
              <a:t>二　比较诗歌的</a:t>
            </a:r>
            <a:r>
              <a:rPr lang="zh-CN" altLang="en-US" sz="4000" b="1" kern="100" dirty="0" smtClean="0">
                <a:solidFill>
                  <a:srgbClr val="EF8340"/>
                </a:solidFill>
                <a:latin typeface="微软雅黑" pitchFamily="34" charset="-122"/>
                <a:ea typeface="微软雅黑" pitchFamily="34" charset="-122"/>
                <a:cs typeface="Courier New" panose="02070309020205020404" pitchFamily="49" charset="0"/>
              </a:rPr>
              <a:t>语言</a:t>
            </a:r>
            <a:endParaRPr lang="en-US" altLang="zh-CN" sz="4000" b="1" kern="100" dirty="0" smtClean="0">
              <a:solidFill>
                <a:srgbClr val="EF8340"/>
              </a:solidFill>
              <a:latin typeface="微软雅黑" pitchFamily="34" charset="-122"/>
              <a:ea typeface="微软雅黑"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一</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、比较两首诗</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许多诗中都有一些特别值得重视的词，这些词通常使全诗增色不少甚至成为诗眼。不同的诗歌有时候也会运用同一个词语，但是其表情达意的作用及效果会有所不同，因此在对比中鉴赏，体会其不同的用法，就显得非常重要。</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解题方法</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①明确所炼之字在诗歌中的位置，进而揣摩其在谋篇布局中的作用。</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②结合所用手法，分析其所写内容。</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③分析这个字对诗歌表情达意的作用。</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④组织答案时要注意分条作答，使答案条理清晰</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369618591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inVertic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2023200" y="3060750"/>
            <a:ext cx="19894449" cy="4093428"/>
          </a:xfrm>
          <a:prstGeom prst="rect">
            <a:avLst/>
          </a:prstGeom>
          <a:noFill/>
        </p:spPr>
        <p:txBody>
          <a:bodyPr wrap="square" rtlCol="0">
            <a:spAutoFit/>
          </a:bodyPr>
          <a:lstStyle/>
          <a:p>
            <a:pPr algn="just">
              <a:lnSpc>
                <a:spcPct val="130000"/>
              </a:lnSpc>
              <a:spcAft>
                <a:spcPts val="0"/>
              </a:spcAft>
            </a:pP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2</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答题模板</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①两诗中都写了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字。</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②在前诗中，</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字</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统领、引领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下文，表现出对</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的</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追求、向往</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，抒发了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的情怀。</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③后诗中的</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字，则表现了诗人对</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的</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，抒发了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的情怀。</a:t>
            </a: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213958518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inVertic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2023200" y="3060750"/>
            <a:ext cx="19894449" cy="9694962"/>
          </a:xfrm>
          <a:prstGeom prst="rect">
            <a:avLst/>
          </a:prstGeom>
          <a:noFill/>
        </p:spPr>
        <p:txBody>
          <a:bodyPr wrap="square" rtlCol="0">
            <a:spAutoFit/>
          </a:bodyPr>
          <a:lstStyle/>
          <a:p>
            <a:pPr algn="just">
              <a:lnSpc>
                <a:spcPct val="130000"/>
              </a:lnSpc>
              <a:spcAft>
                <a:spcPts val="0"/>
              </a:spcAft>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3. </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阅读</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下面两首唐诗，完成题目。</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(5</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送杜十四之江南</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孟浩然</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荆吴相接水为乡，君去春江正渺茫。</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日暮征帆何处泊？天涯一望断人肠。</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登崖州城作</a:t>
            </a:r>
            <a:r>
              <a:rPr lang="en-US" altLang="zh-CN" sz="4000" kern="100" baseline="300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baseline="300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注</a:t>
            </a:r>
            <a:r>
              <a:rPr lang="en-US" altLang="zh-CN" sz="4000" kern="100" baseline="300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李德裕</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独上高楼望帝京，鸟飞犹是半年程。</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青山似欲留人住，百匝千遭绕郡城。</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登崖州城作</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是李德裕被贬至海南时所作，诗人被贬之前官至宰相。</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两诗都着一“望”字，在表情达意上有什么不同？</a:t>
            </a: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98737516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inVertic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2091555" y="3211149"/>
            <a:ext cx="19835720" cy="814209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4" name="矩形 13"/>
          <p:cNvSpPr/>
          <p:nvPr/>
        </p:nvSpPr>
        <p:spPr>
          <a:xfrm>
            <a:off x="2091554" y="3211148"/>
            <a:ext cx="19862847" cy="5133713"/>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孟诗之“望”是极力远望友人离去的方向，通过这一“望”字，表达了对友人离去的不舍和无限牵挂的痛苦之情。</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李诗之“望”是登楼远望帝京所在的方向，引领下文的景物描写，既表达了对国君的眷念和向往，又蕴含了对“帝京”遥不可及的感伤。</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(3</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对诗歌语言的鉴赏。首先明确两首诗中“望”字所望的对象。第一首中“望”的对象：天涯，即友人远去的地方。第二首中“望”的对象：帝京，即皇帝所在的京城。其次分析“望”字所表达的人物情感。第一首诗，送友远行望“天涯”，抒发的情感：离别之苦。第二首诗，被贬官海南“望帝京”，抒发的情感：对国君的眷念及望不到帝京的失落感伤</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262043977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4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2091555" y="3211149"/>
            <a:ext cx="19835720" cy="814209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4" name="矩形 13"/>
          <p:cNvSpPr/>
          <p:nvPr/>
        </p:nvSpPr>
        <p:spPr>
          <a:xfrm>
            <a:off x="2091554" y="3211148"/>
            <a:ext cx="19862847" cy="3693319"/>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读懂诗歌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送杜十四之江南</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：荆州和吴郡是接壤的水乡，你离去的时候春天的江水正渺渺茫茫，太阳将要落山，远行的小船将要停泊在何处？抬眼向天的尽头望去，真让人肝肠寸断忧伤至极。</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登崖州城作</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：我独自一人登上高楼，遥望帝京，这是鸟儿也要飞上半年的路程，连绵的青山似乎非要把我留住，百转千回层层围住这崖州郡城。</a:t>
            </a:r>
          </a:p>
        </p:txBody>
      </p:sp>
    </p:spTree>
    <p:extLst>
      <p:ext uri="{BB962C8B-B14F-4D97-AF65-F5344CB8AC3E}">
        <p14:creationId xmlns:p14="http://schemas.microsoft.com/office/powerpoint/2010/main" xmlns="" val="81662021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4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3060750"/>
            <a:ext cx="19894449" cy="8016554"/>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二、一首诗不同版本的比较</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古诗在流传过程中，同一首诗不同的版本有时有不同的用语，不同用语在该诗中可能都有一定的道理。理解鉴赏的角度不同，答案就会有所不同。</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解题方法</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①从修辞手法运用上进行比较，看哪种手法更有表现力。</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②联系诗歌描写的情景进行比较，看哪种用语更符合实际。</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③从表达思想感情上比较，看哪种用语更能准确表现作者当时的思想感情。</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答题模板</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我认为</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句更好，此句运用了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手法</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修辞格</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，使句子更</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生动、凝练、具表现力</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，更能表达出诗人</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的心情。 </a:t>
            </a:r>
          </a:p>
        </p:txBody>
      </p:sp>
    </p:spTree>
    <p:extLst>
      <p:ext uri="{BB962C8B-B14F-4D97-AF65-F5344CB8AC3E}">
        <p14:creationId xmlns:p14="http://schemas.microsoft.com/office/powerpoint/2010/main" xmlns="" val="16068159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inVertic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3060750"/>
            <a:ext cx="19894449" cy="8094524"/>
          </a:xfrm>
          <a:prstGeom prst="rect">
            <a:avLst/>
          </a:prstGeom>
          <a:noFill/>
        </p:spPr>
        <p:txBody>
          <a:bodyPr wrap="square" rtlCol="0">
            <a:spAutoFit/>
          </a:bodyPr>
          <a:lstStyle/>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4. </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阅读</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下面这首唐诗，完成题目。</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(5</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与夏十二登岳阳楼</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李　白</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楼观岳阳尽，川迥洞庭开。</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雁引愁心去，山衔好月来。</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云间连下榻，天上接行杯。</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醉后凉风起，吹人舞袖回。</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乾元二年</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(759)</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，李白流放途中遇赦，回舟江陵，南游岳阳而作此诗。</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诗中的“雁引愁心去”一句，有的版本写作“雁别秋江去”。你认为哪一句更妙？为什么</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186673491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inVertic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矩形 9"/>
          <p:cNvSpPr/>
          <p:nvPr/>
        </p:nvSpPr>
        <p:spPr>
          <a:xfrm>
            <a:off x="2091555" y="2844727"/>
            <a:ext cx="19835720" cy="85085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091555" y="3091735"/>
            <a:ext cx="19835720" cy="8014502"/>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我认为“雁引愁心去”更妙。运用了拟人手法，写出了李白流放遇赦的高兴心情。此句写大雁有意为诗人带走愁心，下句写君山有意为诗人衔来好月，愁去喜来，互相映衬。“引愁心”比“别秋江”更富有感情色彩，且更新颖。</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这道题属开放性比较鉴赏题目。古诗在流传过程中，同一首诗不同的版本有时有不同的用语，不同用语在该诗中可能都有一定的道理，理解鉴赏的角度不同，答案就会有所不同。这首诗的第三句有的版本写作“别秋江”，两种用语都表达了流放遇赦的高兴心情。但“引愁心”用拟人化手法更富感情色彩，与“别秋江”相比更胜一筹。</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读懂诗歌</a:t>
            </a: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登上</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岳阳楼，眺望天岳山南面一带，无边景色尽收眼底。江水流向茫茫远方，洞庭湖面浩荡开阔，汪洋无际。大雁高飞，带走了忧伤苦闷之心。月出山口，仿佛是君山衔来了团圆美好之月。在岳阳楼上住宿、饮酒，仿佛在天上云间一般。楼高风急，高处不胜寒。醉后凉风四起，习习吹人，衣袖翩翩飘舞。</a:t>
            </a:r>
          </a:p>
        </p:txBody>
      </p:sp>
    </p:spTree>
    <p:extLst>
      <p:ext uri="{BB962C8B-B14F-4D97-AF65-F5344CB8AC3E}">
        <p14:creationId xmlns:p14="http://schemas.microsoft.com/office/powerpoint/2010/main" xmlns="" val="326346613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3060750"/>
            <a:ext cx="19894449" cy="8094524"/>
          </a:xfrm>
          <a:prstGeom prst="rect">
            <a:avLst/>
          </a:prstGeom>
          <a:noFill/>
        </p:spPr>
        <p:txBody>
          <a:bodyPr wrap="square" rtlCol="0">
            <a:spAutoFit/>
          </a:bodyPr>
          <a:lstStyle/>
          <a:p>
            <a:pPr algn="just">
              <a:lnSpc>
                <a:spcPct val="130000"/>
              </a:lnSpc>
              <a:spcAft>
                <a:spcPts val="0"/>
              </a:spcAft>
            </a:pPr>
            <a:r>
              <a:rPr lang="zh-CN" altLang="en-US" sz="4000" b="1" kern="100" dirty="0" smtClean="0">
                <a:solidFill>
                  <a:srgbClr val="EF8340"/>
                </a:solidFill>
                <a:latin typeface="微软雅黑" pitchFamily="34" charset="-122"/>
                <a:ea typeface="微软雅黑" pitchFamily="34" charset="-122"/>
                <a:cs typeface="Courier New" panose="02070309020205020404" pitchFamily="49" charset="0"/>
              </a:rPr>
              <a:t>类型</a:t>
            </a:r>
            <a:r>
              <a:rPr lang="zh-CN" altLang="en-US" sz="4000" b="1" kern="100" dirty="0">
                <a:solidFill>
                  <a:srgbClr val="EF8340"/>
                </a:solidFill>
                <a:latin typeface="微软雅黑" pitchFamily="34" charset="-122"/>
                <a:ea typeface="微软雅黑" pitchFamily="34" charset="-122"/>
                <a:cs typeface="Courier New" panose="02070309020205020404" pitchFamily="49" charset="0"/>
              </a:rPr>
              <a:t>三　比较诗歌的表达技巧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不同的诗歌，在情感的表达上会有所侧重，表现手法作为表情达意的主要手段，在具体运用上也有异同。</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解题方法</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明确题干要求，注意要求分析“相同点”还是“不同点”。</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运用先分析相同点，再分析不同点的思路来答题。</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要结合诗歌所写内容及表达的思想感情进行具体分析，在分析中体现其相同点或不同点。</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(4)</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组织答案时，应先指出其所用手法，继而结合诗歌内容进行分析，最后指出其表达效果</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404377835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inVertic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3060750"/>
            <a:ext cx="19894449" cy="2492990"/>
          </a:xfrm>
          <a:prstGeom prst="rect">
            <a:avLst/>
          </a:prstGeom>
          <a:noFill/>
        </p:spPr>
        <p:txBody>
          <a:bodyPr wrap="square" rtlCol="0">
            <a:spAutoFit/>
          </a:bodyPr>
          <a:lstStyle/>
          <a:p>
            <a:pPr algn="just">
              <a:lnSpc>
                <a:spcPct val="130000"/>
              </a:lnSpc>
              <a:spcAft>
                <a:spcPts val="0"/>
              </a:spcAft>
            </a:pP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2</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答题模板</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前诗运用了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手法</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具体分析</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，表现出诗人的</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，抒发了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的情感；后诗则用了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手法</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具体分析</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，表现出诗人的</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，抒发了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的情怀</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222905850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inVertic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8094524"/>
          </a:xfrm>
          <a:prstGeom prst="rect">
            <a:avLst/>
          </a:prstGeom>
          <a:noFill/>
        </p:spPr>
        <p:txBody>
          <a:bodyPr wrap="square" rtlCol="0">
            <a:spAutoFit/>
          </a:bodyPr>
          <a:lstStyle/>
          <a:p>
            <a:pPr>
              <a:lnSpc>
                <a:spcPct val="130000"/>
              </a:lnSpc>
            </a:pPr>
            <a:r>
              <a:rPr lang="zh-CN" altLang="en-US" sz="4000" b="1" dirty="0" smtClean="0">
                <a:solidFill>
                  <a:srgbClr val="EF8340"/>
                </a:solidFill>
                <a:latin typeface="微软雅黑" pitchFamily="34" charset="-122"/>
                <a:ea typeface="微软雅黑" pitchFamily="34" charset="-122"/>
              </a:rPr>
              <a:t>考点</a:t>
            </a:r>
            <a:r>
              <a:rPr lang="zh-CN" altLang="en-US" sz="4000" b="1" dirty="0">
                <a:solidFill>
                  <a:srgbClr val="EF8340"/>
                </a:solidFill>
                <a:latin typeface="微软雅黑" pitchFamily="34" charset="-122"/>
                <a:ea typeface="微软雅黑" pitchFamily="34" charset="-122"/>
              </a:rPr>
              <a:t>二　诗歌鉴赏选择题</a:t>
            </a:r>
          </a:p>
          <a:p>
            <a:pPr>
              <a:lnSpc>
                <a:spcPct val="130000"/>
              </a:lnSpc>
            </a:pPr>
            <a:r>
              <a:rPr lang="zh-CN" altLang="en-US" sz="4000" b="1" dirty="0">
                <a:solidFill>
                  <a:schemeClr val="tx1">
                    <a:lumMod val="50000"/>
                    <a:lumOff val="50000"/>
                  </a:schemeClr>
                </a:solidFill>
                <a:latin typeface="微软雅黑" pitchFamily="34" charset="-122"/>
                <a:ea typeface="微软雅黑" pitchFamily="34" charset="-122"/>
              </a:rPr>
              <a:t>角度一　读懂</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读懂诗歌，疏通诗意，把握、理解诗歌中的“景”和“情”，是做诗歌鉴赏选择题的前提。要想做对诗歌鉴赏选择题，必须静下心来，反复咀嚼，品析每句诗，做到真正理解诗歌的内容。</a:t>
            </a:r>
          </a:p>
          <a:p>
            <a:pPr>
              <a:lnSpc>
                <a:spcPct val="130000"/>
              </a:lnSpc>
            </a:pPr>
            <a:r>
              <a:rPr lang="zh-CN" altLang="en-US" sz="4000" b="1" dirty="0">
                <a:solidFill>
                  <a:schemeClr val="tx1">
                    <a:lumMod val="50000"/>
                    <a:lumOff val="50000"/>
                  </a:schemeClr>
                </a:solidFill>
                <a:latin typeface="微软雅黑" pitchFamily="34" charset="-122"/>
                <a:ea typeface="微软雅黑" pitchFamily="34" charset="-122"/>
              </a:rPr>
              <a:t>角度二　比对</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 </a:t>
            </a:r>
            <a:r>
              <a:rPr lang="zh-CN" altLang="en-US" sz="4000" dirty="0">
                <a:solidFill>
                  <a:schemeClr val="tx1">
                    <a:lumMod val="50000"/>
                    <a:lumOff val="50000"/>
                  </a:schemeClr>
                </a:solidFill>
                <a:latin typeface="微软雅黑" pitchFamily="34" charset="-122"/>
                <a:ea typeface="微软雅黑" pitchFamily="34" charset="-122"/>
              </a:rPr>
              <a:t>逐一比对。将选项与对应的诗句逐一比对，结合学过的诗歌鉴赏相关知识，找出选项中的确切根据或确切错误点。</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 </a:t>
            </a:r>
            <a:r>
              <a:rPr lang="zh-CN" altLang="en-US" sz="4000" dirty="0">
                <a:solidFill>
                  <a:schemeClr val="tx1">
                    <a:lumMod val="50000"/>
                    <a:lumOff val="50000"/>
                  </a:schemeClr>
                </a:solidFill>
                <a:latin typeface="微软雅黑" pitchFamily="34" charset="-122"/>
                <a:ea typeface="微软雅黑" pitchFamily="34" charset="-122"/>
              </a:rPr>
              <a:t>综合比对。把选项与选项进行综合比对，根据排除法，确定对的选项或错的选项，然后根据题干要求确定答案。</a:t>
            </a:r>
          </a:p>
        </p:txBody>
      </p:sp>
    </p:spTree>
    <p:extLst>
      <p:ext uri="{BB962C8B-B14F-4D97-AF65-F5344CB8AC3E}">
        <p14:creationId xmlns:p14="http://schemas.microsoft.com/office/powerpoint/2010/main" xmlns="" val="3341466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3060750"/>
            <a:ext cx="19894449" cy="6494085"/>
          </a:xfrm>
          <a:prstGeom prst="rect">
            <a:avLst/>
          </a:prstGeom>
          <a:noFill/>
        </p:spPr>
        <p:txBody>
          <a:bodyPr wrap="square" rtlCol="0">
            <a:spAutoFit/>
          </a:bodyPr>
          <a:lstStyle/>
          <a:p>
            <a:pPr algn="just">
              <a:lnSpc>
                <a:spcPct val="130000"/>
              </a:lnSpc>
              <a:spcAft>
                <a:spcPts val="0"/>
              </a:spcAft>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rgbClr val="EF8340"/>
                </a:solidFill>
                <a:latin typeface="微软雅黑" pitchFamily="34" charset="-122"/>
                <a:ea typeface="微软雅黑" pitchFamily="34" charset="-122"/>
                <a:cs typeface="Courier New" panose="02070309020205020404" pitchFamily="49" charset="0"/>
              </a:rPr>
              <a:t>5. </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阅读</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下面两首诗，完成题目。</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(5</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自夏口至鹦鹉洲，夕望岳阳，寄源中丞</a:t>
            </a:r>
            <a:r>
              <a:rPr lang="zh-CN" altLang="en-US" sz="4000" kern="100" baseline="300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①</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刘长卿</a:t>
            </a:r>
            <a:r>
              <a:rPr lang="zh-CN" altLang="en-US" sz="4000" kern="100" baseline="300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②</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汀洲无浪复无烟，楚客相思益渺然。</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汉口夕阳斜渡鸟，洞庭秋水远连天。</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孤城背岭寒吹角，独戍临江夜泊船。</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贾谊上书忧汉室，长沙谪去古今怜</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393374520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inVertic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3060750"/>
            <a:ext cx="19894449" cy="8894743"/>
          </a:xfrm>
          <a:prstGeom prst="rect">
            <a:avLst/>
          </a:prstGeom>
          <a:noFill/>
        </p:spPr>
        <p:txBody>
          <a:bodyPr wrap="square" rtlCol="0">
            <a:spAutoFit/>
          </a:bodyPr>
          <a:lstStyle/>
          <a:p>
            <a:pPr algn="ctr">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长沙</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过贾谊宅</a:t>
            </a:r>
            <a:r>
              <a:rPr lang="zh-CN" altLang="en-US" sz="4000" kern="100" baseline="300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③</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刘长卿</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三年谪宦此栖迟</a:t>
            </a:r>
            <a:r>
              <a:rPr lang="zh-CN" altLang="en-US" sz="4000" kern="100" baseline="300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④</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，万古惟留楚客悲。</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秋草独寻人去后，寒林空见日斜时。</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汉文有道恩犹薄，湘水无情吊岂知？</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寂寂江山摇落处，怜君何事到天涯！</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①</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这首诗是诗人在唐肃宗至德年间任鄂州转运留后，出巡到夏口</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今湖北武昌</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一带时所作。源中丞为诗人友人，当时被贬到岳阳。②刘长卿，唐代诗人，字文房，河间</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今属河北</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人，天宝进士，曾因事下狱，两遭迁谪。③此诗作于诗人第二次迁谪路过长沙时。④栖迟：居留。</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两首诗颔联的表现手法有何异同？请简要分析。</a:t>
            </a:r>
          </a:p>
        </p:txBody>
      </p:sp>
    </p:spTree>
    <p:extLst>
      <p:ext uri="{BB962C8B-B14F-4D97-AF65-F5344CB8AC3E}">
        <p14:creationId xmlns:p14="http://schemas.microsoft.com/office/powerpoint/2010/main" xmlns="" val="240380934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inVertic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矩形 9"/>
          <p:cNvSpPr/>
          <p:nvPr/>
        </p:nvSpPr>
        <p:spPr>
          <a:xfrm>
            <a:off x="2053081" y="3277998"/>
            <a:ext cx="19835720" cy="803376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079510" y="3274816"/>
            <a:ext cx="19931202" cy="6574107"/>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相同点：寓情于景。第一首诗颔联诗人远眺汉口，看夕阳西下，暮归的鸟儿斜着翅膀渡过江去，遥想洞庭秋水浩渺，似与渺远的天边连在一起。诗人身在汀洲心驰洞庭，对友人的牵挂思念之情充盈其间。第二首诗颔联“秋草”“寒林”“人去”“日斜”，渲染出故宅一片萧条冷落的景象，在这样的氛围中诗人还要去“独寻”贾谊旧宅，表现出对贾谊的景仰向慕和自己的孤独落寞之情。</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(3</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分。答出“寓情于景”</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分，简要分析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②</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不同点：第一首诗颔联分写两地景物，一为实景，一为虚景。上句写诗人回眸汉口所见的暮景，下句虚写友人所在地洞庭湖浩渺的水色，虚实相生，使诗人对友人的思念之情表达得更真挚、浓烈。而第二首诗颔联所绘为眼前实景。</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如果有其他答案，言之成理可酌情给分。但第二首答拟人手法不给分</a:t>
            </a: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411221092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矩形 9"/>
          <p:cNvSpPr/>
          <p:nvPr/>
        </p:nvSpPr>
        <p:spPr>
          <a:xfrm>
            <a:off x="2053081" y="3277998"/>
            <a:ext cx="19835720" cy="803376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079510" y="3274816"/>
            <a:ext cx="19931202" cy="4343305"/>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第一首诗颔联写夕望，诗人眺望汉口，看夕阳西下，由近而远，联想到友人源中丞的住地洞庭湖畔的景象，“夕阳斜渡鸟”写时间已晚，无法到达，为实写；“秋水远连天”写地域遥远，只能相思，不得相过是作者想象，为虚写；第二首诗颔联是围绕题中的“过”字展开描写的。“秋草”“寒林”“人去”“日斜”，渲染出故宅一片萧条冷落的景色，而在这样的氛围中，诗人还要去“独寻”，一种景仰向慕、寂寞兴叹的心情，油然而生。两首诗的颔联都是写景，不同的是第一首虚实结合，第二首都是实写</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50140047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矩形 9"/>
          <p:cNvSpPr/>
          <p:nvPr/>
        </p:nvSpPr>
        <p:spPr>
          <a:xfrm>
            <a:off x="2053081" y="3277998"/>
            <a:ext cx="19835720" cy="803376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079510" y="3274816"/>
            <a:ext cx="19931202" cy="6574107"/>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读懂诗歌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自夏口至鹦鹉洲，夕望岳阳，寄源中丞</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放船时汀洲上多么晴朗，没有风浪也没有烟霭迷离，我这楚地客子的相思，就像江流浩渺无际。在汉口的夕阳中不时可见渡江的鸟雀侧身奋飞；洞庭湖满涨的秋水，和远天连成一体。背山的孤城响彻号角，一声声透出凄寒，临江的那棵独树边，夜里停泊着我的小船。贾谊上书只因他心忧国事，为了汉室的长治久安，他不幸远谪长沙，古往今来令人深深哀惋。</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长沙过贾谊宅</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你被贬于此寂寞地住了三载，万古只留下你客居楚地的悲哀。踏着秋草独自寻觅你的足迹，只有暗淡的斜阳映照着寒林。为何明君却独对你恩疏情薄，湘水无情怎知我对你的深情？江山寂静，草木凋零，可怜你究竟何故被贬至此地呢！</a:t>
            </a:r>
          </a:p>
        </p:txBody>
      </p:sp>
    </p:spTree>
    <p:extLst>
      <p:ext uri="{BB962C8B-B14F-4D97-AF65-F5344CB8AC3E}">
        <p14:creationId xmlns:p14="http://schemas.microsoft.com/office/powerpoint/2010/main" xmlns="" val="375899874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3060750"/>
            <a:ext cx="19894449" cy="8094524"/>
          </a:xfrm>
          <a:prstGeom prst="rect">
            <a:avLst/>
          </a:prstGeom>
          <a:noFill/>
        </p:spPr>
        <p:txBody>
          <a:bodyPr wrap="square" rtlCol="0">
            <a:spAutoFit/>
          </a:bodyPr>
          <a:lstStyle/>
          <a:p>
            <a:pPr algn="just">
              <a:lnSpc>
                <a:spcPct val="130000"/>
              </a:lnSpc>
              <a:spcAft>
                <a:spcPts val="0"/>
              </a:spcAft>
            </a:pPr>
            <a:r>
              <a:rPr lang="zh-CN" altLang="en-US" sz="4000" b="1"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类型</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四　比较诗歌的感情态度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不同</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的诗人或者同一诗人在不同阶段，在诗歌中出现同一内容，往往寄托着不同的情感，抒发着不同的情志。这都是由个人所处时代及经历的不同而导致的。</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解题方法</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联系时代背景和作者的境遇，分析作者的心情。</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根据诗歌的类型，分析诗人所表达的感情。</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结合全诗内容，分析诗歌主旨，进行恰当的鉴赏。</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答题模板</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①相同点：两首诗都写了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，表现出</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的心情。　　②不同点：前诗侧重表现</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，后诗侧重表现</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p:txBody>
      </p:sp>
    </p:spTree>
    <p:extLst>
      <p:ext uri="{BB962C8B-B14F-4D97-AF65-F5344CB8AC3E}">
        <p14:creationId xmlns:p14="http://schemas.microsoft.com/office/powerpoint/2010/main" xmlns="" val="371654922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inVertic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3060750"/>
            <a:ext cx="19894449" cy="6494085"/>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6. </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阅读</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下面这首宋词，完成题目。</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(6</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山亭柳</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赠歌者</a:t>
            </a:r>
            <a:r>
              <a:rPr lang="zh-CN" altLang="en-US" sz="4000" kern="100" baseline="300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①</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晏　殊</a:t>
            </a:r>
          </a:p>
          <a:p>
            <a:pP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家住西秦，赌</a:t>
            </a:r>
            <a:r>
              <a:rPr lang="zh-CN" altLang="en-US" sz="4000" kern="100" baseline="300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②</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博艺</a:t>
            </a:r>
            <a:r>
              <a:rPr lang="zh-CN" altLang="en-US" sz="4000" kern="100" baseline="300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③</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随身。花柳上</a:t>
            </a:r>
            <a:r>
              <a:rPr lang="zh-CN" altLang="en-US" sz="4000" kern="100" baseline="300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④</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，斗尖新。偶学念奴</a:t>
            </a:r>
            <a:r>
              <a:rPr lang="zh-CN" altLang="en-US" sz="4000" kern="100" baseline="300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⑤</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声调，有时高遏行云。蜀锦缠头无数，不负辛勤。</a:t>
            </a:r>
          </a:p>
          <a:p>
            <a:pP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数年来往咸京道，残杯冷炙漫销魂。衷肠事，托何人？若有知音见采，不辞遍唱阳春⑥。一曲当筵落泪，重掩罗巾</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144620942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inVertic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3060750"/>
            <a:ext cx="19894449" cy="4815677"/>
          </a:xfrm>
          <a:prstGeom prst="rect">
            <a:avLst/>
          </a:prstGeom>
          <a:noFill/>
        </p:spPr>
        <p:txBody>
          <a:bodyPr wrap="square" rtlCol="0">
            <a:spAutoFit/>
          </a:bodyPr>
          <a:lstStyle/>
          <a:p>
            <a:pPr algn="just">
              <a:lnSpc>
                <a:spcPct val="130000"/>
              </a:lnSpc>
              <a:spcAft>
                <a:spcPts val="0"/>
              </a:spcAft>
            </a:pP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①</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本词为作者被贬知永兴军时所作，当时年已衰老，政治失意。②赌：比赛竞争。③博艺：精通多种艺术技能。④花柳：泛指一切歌舞技巧。⑤念奴：唐天宝年间著名歌女。⑥阳春：即</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阳春曲</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，一种属于“阳春白雪”的高雅歌曲。词中指代歌妓所特别擅长的花柳尖新之曲。</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试比较下片最后两句与</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琵琶行</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中“座中泣下谁最多，江州司马青衫湿”两句在所抒发的感情上的不同。</a:t>
            </a:r>
          </a:p>
        </p:txBody>
      </p:sp>
    </p:spTree>
    <p:extLst>
      <p:ext uri="{BB962C8B-B14F-4D97-AF65-F5344CB8AC3E}">
        <p14:creationId xmlns:p14="http://schemas.microsoft.com/office/powerpoint/2010/main" xmlns="" val="318902935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inVertic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矩形 9"/>
          <p:cNvSpPr/>
          <p:nvPr/>
        </p:nvSpPr>
        <p:spPr>
          <a:xfrm>
            <a:off x="2091555" y="3060751"/>
            <a:ext cx="19835720" cy="829249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109485" y="3073295"/>
            <a:ext cx="19713715" cy="7944291"/>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本词中流泪者为歌女，她在酒筵前唱歌，想起当年得意之时，眼下却这样凄清冷落，不禁流下了眼泪</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；而白诗流泪者为作者自己，听到琵琶女的自述和凄凉的曲声，自己的衣衫都被泪水浸湿了。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)②</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本词描写歌女流泪，直接抒发歌女内心的痛苦悲伤，进而表达对歌女悲凉遭遇的同情，同时作者由歌女之悲哀，引起了自身遭贬受逐，客居外乡的悲伤</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；而白诗直接以自己流泪来抒发遭贬谪后内心的孤独寂寞之感</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本题考查鉴赏诗歌情感和表达技巧的能力。能力层级为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级。本词中流泪者是歌女，年老色衰的歌女在筵席上唱起年轻时所熟悉的歌曲，想到如今的处境，触景生情，直接抒发歌女内心的痛苦悲伤，进而作者表达对歌女悲凉遭遇的同情，同时由歌女之悲哀，引起了自身遭贬受逐，客居外乡的悲伤；白诗流泪的是作者自己，听到琵琶女的遭遇想到自己，抒发自己遭贬谪后内心的孤独寂寞之感。这两首诗词，前一个借歌女流泪来表达自己的情感，后一首直接抒发自己的情感</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82721754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矩形 9"/>
          <p:cNvSpPr/>
          <p:nvPr/>
        </p:nvSpPr>
        <p:spPr>
          <a:xfrm>
            <a:off x="2091555" y="2844726"/>
            <a:ext cx="19835720" cy="850851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109485" y="2874754"/>
            <a:ext cx="19713715" cy="4343305"/>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读懂诗歌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我家住在西秦，开始只是靠小小的随身技艺维持生活。在吟词唱曲上别出心裁，翻新花样。我偶然学得了念奴的唱腔，声调有时高亢，能遏住行云。所得的财物不计其数，没辜负我的一番辛劳。</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数年来往返于咸京道上，所挣得的不过是一些剩汤冷饭。满腹心事，该向何人去诉说？若得知音赏识，我不会拒绝为他唱那些最难最高雅的歌曲。唱完一曲后我在酒宴上当众落下泪来，再次拿起罗帕掩面而泣。</a:t>
            </a:r>
          </a:p>
        </p:txBody>
      </p:sp>
    </p:spTree>
    <p:extLst>
      <p:ext uri="{BB962C8B-B14F-4D97-AF65-F5344CB8AC3E}">
        <p14:creationId xmlns:p14="http://schemas.microsoft.com/office/powerpoint/2010/main" xmlns="" val="315109657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5693866"/>
          </a:xfrm>
          <a:prstGeom prst="rect">
            <a:avLst/>
          </a:prstGeom>
          <a:noFill/>
        </p:spPr>
        <p:txBody>
          <a:bodyPr wrap="square" rtlCol="0">
            <a:spAutoFit/>
          </a:bodyPr>
          <a:lstStyle/>
          <a:p>
            <a:pPr>
              <a:lnSpc>
                <a:spcPct val="130000"/>
              </a:lnSpc>
            </a:pPr>
            <a:r>
              <a:rPr lang="zh-CN" altLang="en-US" sz="4000" dirty="0" smtClean="0">
                <a:solidFill>
                  <a:srgbClr val="EF8340"/>
                </a:solidFill>
                <a:latin typeface="微软雅黑" pitchFamily="34" charset="-122"/>
                <a:ea typeface="微软雅黑" pitchFamily="34" charset="-122"/>
              </a:rPr>
              <a:t>例 </a:t>
            </a:r>
            <a:r>
              <a:rPr lang="zh-CN" altLang="en-US" sz="4000" dirty="0" smtClean="0">
                <a:solidFill>
                  <a:schemeClr val="tx1">
                    <a:lumMod val="50000"/>
                    <a:lumOff val="50000"/>
                  </a:schemeClr>
                </a:solidFill>
                <a:latin typeface="微软雅黑" pitchFamily="34" charset="-122"/>
                <a:ea typeface="微软雅黑" pitchFamily="34" charset="-122"/>
              </a:rPr>
              <a:t> 阅读</a:t>
            </a:r>
            <a:r>
              <a:rPr lang="zh-CN" altLang="en-US" sz="4000" dirty="0">
                <a:solidFill>
                  <a:schemeClr val="tx1">
                    <a:lumMod val="50000"/>
                    <a:lumOff val="50000"/>
                  </a:schemeClr>
                </a:solidFill>
                <a:latin typeface="微软雅黑" pitchFamily="34" charset="-122"/>
                <a:ea typeface="微软雅黑" pitchFamily="34" charset="-122"/>
              </a:rPr>
              <a:t>下面这首明诗，完成题目。</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柳　堤 </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金　銮</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春江水正平，密树听啼莺。</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十里笼晴苑，千条锁故营。</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雨香飞燕促，风暖落花轻。</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更欲劳攀折，年年还自生</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30363704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8" name="组合 38"/>
          <p:cNvGrpSpPr/>
          <p:nvPr/>
        </p:nvGrpSpPr>
        <p:grpSpPr>
          <a:xfrm>
            <a:off x="2059953" y="2952868"/>
            <a:ext cx="2677891" cy="707886"/>
            <a:chOff x="2074961" y="4276948"/>
            <a:chExt cx="2677891" cy="707886"/>
          </a:xfrm>
        </p:grpSpPr>
        <p:pic>
          <p:nvPicPr>
            <p:cNvPr id="9" name="Picture 2"/>
            <p:cNvPicPr>
              <a:picLocks noChangeAspect="1" noChangeArrowheads="1"/>
            </p:cNvPicPr>
            <p:nvPr/>
          </p:nvPicPr>
          <p:blipFill>
            <a:blip r:embed="rId2"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11" name="矩形 10"/>
            <p:cNvSpPr/>
            <p:nvPr/>
          </p:nvSpPr>
          <p:spPr>
            <a:xfrm>
              <a:off x="2264972" y="4276948"/>
              <a:ext cx="2339102" cy="707886"/>
            </a:xfrm>
            <a:prstGeom prst="rect">
              <a:avLst/>
            </a:prstGeom>
          </p:spPr>
          <p:txBody>
            <a:bodyPr wrap="none">
              <a:spAutoFit/>
            </a:bodyPr>
            <a:lstStyle/>
            <a:p>
              <a:r>
                <a:rPr lang="zh-CN" altLang="en-US" sz="4000" spc="200" dirty="0" smtClean="0">
                  <a:solidFill>
                    <a:schemeClr val="bg1"/>
                  </a:solidFill>
                  <a:latin typeface="微软雅黑" pitchFamily="34" charset="-122"/>
                  <a:ea typeface="微软雅黑" pitchFamily="34" charset="-122"/>
                </a:rPr>
                <a:t>技法点拨</a:t>
              </a:r>
              <a:endParaRPr lang="zh-CN" altLang="en-US" sz="4000" spc="200" dirty="0">
                <a:solidFill>
                  <a:schemeClr val="bg1"/>
                </a:solidFill>
                <a:latin typeface="微软雅黑" pitchFamily="34" charset="-122"/>
                <a:ea typeface="微软雅黑" pitchFamily="34" charset="-122"/>
              </a:endParaRPr>
            </a:p>
          </p:txBody>
        </p:sp>
      </p:grpSp>
      <p:sp>
        <p:nvSpPr>
          <p:cNvPr id="12" name="TextBox 68"/>
          <p:cNvSpPr txBox="1"/>
          <p:nvPr/>
        </p:nvSpPr>
        <p:spPr>
          <a:xfrm>
            <a:off x="2065476" y="4077652"/>
            <a:ext cx="19894449" cy="814582"/>
          </a:xfrm>
          <a:prstGeom prst="rect">
            <a:avLst/>
          </a:prstGeom>
          <a:noFill/>
        </p:spPr>
        <p:txBody>
          <a:bodyPr wrap="square" rtlCol="0">
            <a:spAutoFit/>
          </a:bodyPr>
          <a:lstStyle/>
          <a:p>
            <a:pPr algn="just">
              <a:lnSpc>
                <a:spcPct val="130000"/>
              </a:lnSpc>
              <a:spcAft>
                <a:spcPts val="0"/>
              </a:spcAft>
            </a:pP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技法</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25</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诗歌比较鉴赏题三步答题法</a:t>
            </a:r>
          </a:p>
        </p:txBody>
      </p:sp>
      <p:pic>
        <p:nvPicPr>
          <p:cNvPr id="497735" name="Picture 71" descr="图5"/>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031436" y="5309132"/>
            <a:ext cx="19928489" cy="46916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99506624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barn(inVertical)">
                                      <p:cBhvr>
                                        <p:cTn id="14" dur="500"/>
                                        <p:tgtEl>
                                          <p:spTgt spid="12"/>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497735"/>
                                        </p:tgtEl>
                                        <p:attrNameLst>
                                          <p:attrName>style.visibility</p:attrName>
                                        </p:attrNameLst>
                                      </p:cBhvr>
                                      <p:to>
                                        <p:strVal val="visible"/>
                                      </p:to>
                                    </p:set>
                                    <p:animEffect transition="in" filter="fade">
                                      <p:cBhvr>
                                        <p:cTn id="19" dur="500"/>
                                        <p:tgtEl>
                                          <p:spTgt spid="4977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68"/>
          <p:cNvSpPr txBox="1"/>
          <p:nvPr/>
        </p:nvSpPr>
        <p:spPr>
          <a:xfrm>
            <a:off x="2023201" y="3060750"/>
            <a:ext cx="19800000" cy="8016554"/>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技法小练</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阅读</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下面这首元曲，完成题目。</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(6</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ctr">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越调</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柳营曲</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范蠡</a:t>
            </a:r>
            <a:r>
              <a:rPr lang="zh-CN" altLang="en-US" sz="4000" kern="100" baseline="300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①</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无名氏</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一叶舟，五湖游，闹垓垓不如归去休。红蓼滩头，白鹭沙鸥，正值着明月洞庭秋。进西施一捻</a:t>
            </a:r>
            <a:r>
              <a:rPr lang="zh-CN" altLang="en-US" sz="4000" kern="100" baseline="300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②</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风流，起吴越两处冤仇。趁西风闲袖手，重整理钓鱼钩，看一江春水向东流！</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①</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范蠡：春秋末越国大夫，助越王灭吴后，归隐江湖。②一捻：一把，形容西施的体态非常纤秀。</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此曲的末一句与李煜</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虞美人</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中“恰似一江春水向东流”一句在手法和情感上有何不同？请结合内容分析。</a:t>
            </a:r>
          </a:p>
        </p:txBody>
      </p:sp>
    </p:spTree>
    <p:extLst>
      <p:ext uri="{BB962C8B-B14F-4D97-AF65-F5344CB8AC3E}">
        <p14:creationId xmlns:p14="http://schemas.microsoft.com/office/powerpoint/2010/main" xmlns="" val="362483543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1987481" y="2988742"/>
            <a:ext cx="19835720" cy="83964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23200" y="2988742"/>
            <a:ext cx="19931202" cy="7224094"/>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李词运用比喻，以水喻愁，</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形象地写出了失国愁怀的绵长不尽。</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此曲采取了虚写的手法</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通过想象</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写出了主人公所期待的春来江畔悠然垂钓，欣赏江水浩浩东流的景象，表达了主人公对归隐生活的喜爱之情。</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此曲采取了虚写的手法</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通过想象</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，“趁西风”两句进一步描写范蠡归隐五湖、悠然闲适的生活，突出了“归去”的题旨。结尾借用名句，翻出新意，表现隐者飘逸洒脱的情怀。而李词运用比喻，以水喻愁，形象地写出了失国愁怀的绵长不尽。</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读懂诗歌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一叶扁舟，漫游五湖，在纷扰喧闹中倒不如辞官归隐罢了。在开满红色蓼花的浅水滩头，白鹭与沙鸥上下翻飞，此时洞庭湖上恰好是明月高悬的秋夜。进献西施促成了吴王的风流韵事，使吴越双方互相争斗结冤仇。趁着秋风乍起又闲居无事，把钓鱼钩重新修理，待看一江春水滔滔地向东流去。</a:t>
            </a:r>
          </a:p>
        </p:txBody>
      </p:sp>
    </p:spTree>
    <p:extLst>
      <p:ext uri="{BB962C8B-B14F-4D97-AF65-F5344CB8AC3E}">
        <p14:creationId xmlns:p14="http://schemas.microsoft.com/office/powerpoint/2010/main" xmlns="" val="173422991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2088556" y="3204766"/>
            <a:ext cx="19800000" cy="5693866"/>
          </a:xfrm>
          <a:prstGeom prst="rect">
            <a:avLst/>
          </a:prstGeom>
          <a:noFill/>
        </p:spPr>
        <p:txBody>
          <a:bodyPr wrap="square" rtlCol="0">
            <a:spAutoFit/>
          </a:bodyPr>
          <a:lstStyle/>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1. </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阅读</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下面这首唐诗，完成题目。</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(11</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ctr">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观魏博何相公猎</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张　祜</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晓出禁城东，分围浅草中。</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红旗开向日，白马骤迎风。</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背手抽金镞，翻身控角弓。</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万人齐指处，一雁落寒空</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334937842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inVertic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68"/>
          <p:cNvSpPr txBox="1"/>
          <p:nvPr/>
        </p:nvSpPr>
        <p:spPr>
          <a:xfrm>
            <a:off x="2088556" y="3204766"/>
            <a:ext cx="19800000" cy="8894743"/>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下列对这首诗的赏析，不恰当的两项是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(5</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首联叙事，“晓出禁城”点明围猎时间，“分围浅草”写出壮阔场面，两句为全诗铺写了一个背景，画面开朗，色彩鲜丽。</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B.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第二联对仗精工，“红旗”对“白马”，“向日”对“迎风”，同时，“红旗向日”色彩无比耀目，“白马迎风”气宇非常轩昂。</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C.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诗的前三句描绘了一幅壮阔宏大的晨猎场景，“分围”“开”“骤”，写出场面的宏大，为人物的出场做了铺垫。</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D.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第四联“寒”字用得精妙，虽在渲染高飞鸿雁的凌绝苍穹，但主要是点出时令的作用，从而加强了一箭高高命中的神异气氛。</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E.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全诗塑造了一个善于表演的猎手形象，写出了取箭动作的娴熟利落，展现了猎手的动作难度大</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353849407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124278" y="5148982"/>
            <a:ext cx="19800000" cy="590465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124277" y="5148982"/>
            <a:ext cx="19774647" cy="5133713"/>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(1)DE</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项，“虽</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，但主要</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表述的两个内容颠倒了。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E</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项，“善于表演”错误，应该是“身手矫健、技艺高超”。</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诗描写射手的技艺，并非是“挽雕弓如满月”“射天狼”于边地的想象，而是写现实中射手的技艺高超。“背手抽金镞，翻身控角弓”细笔刻画射手的一招一式的娴熟、灵巧；“万人齐指处，一雁落寒空”描写围观者欢声雷动的场面和落于寒空的猎物，从侧面表现射手超凡卓越的技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答出描写角度的，给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分；进行简要分析的，给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4</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分。意思答对即可。如有其他答案，只要言之成理，可酌情给分</a:t>
            </a: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
        <p:nvSpPr>
          <p:cNvPr id="11" name="TextBox 68"/>
          <p:cNvSpPr txBox="1"/>
          <p:nvPr/>
        </p:nvSpPr>
        <p:spPr>
          <a:xfrm>
            <a:off x="2088556" y="3204766"/>
            <a:ext cx="19800000" cy="1614801"/>
          </a:xfrm>
          <a:prstGeom prst="rect">
            <a:avLst/>
          </a:prstGeom>
          <a:noFill/>
        </p:spPr>
        <p:txBody>
          <a:bodyPr wrap="square" rtlCol="0">
            <a:spAutoFit/>
          </a:bodyPr>
          <a:lstStyle/>
          <a:p>
            <a:pPr algn="just">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与苏轼的</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江城子</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密州出猎</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相比，本诗描写射手技艺的角度有何不同？请简要分析。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(6</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p:txBody>
      </p:sp>
    </p:spTree>
    <p:extLst>
      <p:ext uri="{BB962C8B-B14F-4D97-AF65-F5344CB8AC3E}">
        <p14:creationId xmlns:p14="http://schemas.microsoft.com/office/powerpoint/2010/main" xmlns="" val="312270717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Effect transition="in" filter="fade">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4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124278" y="2919916"/>
            <a:ext cx="19800000" cy="813372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124278" y="2916734"/>
            <a:ext cx="19698922" cy="8014502"/>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背手抽金镞”，是正面描写骑士背手取箭的动作，著一“抽”字，手势的利落可知，加之“背手”而“抽”，又可见身段之灵巧。“翻身控角弓”，弯弓名之曰“控”，这就进一步表现了射者臂力强劲的架势，“ 控”之而再来一个“鹞子翻身”的漂亮动作，人物的飒飒英姿全然写足。对于这位英雄射手的真正的评价，当然不只是停留在一招一式的动作表面。关键所在，毕竟还有待于亮出他那百步穿杨的惊人绝技。此处“寒空”之“寒”，虽有点出时令的作用，但主要在渲染高飞鸿雁的凌绝苍穹，从而增强了一箭中的的神奇气氛。本诗主要以写实为主，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江城子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密州出猎</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主要是作者的想象，这才是两者最大的不同。</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读懂诗歌</a:t>
            </a: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拂晓</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时分，一队人马来到禁城东，在浅草丛里摆开阵势，将猎物分隔开来，进行围剿。太阳渐渐升起，红旗在旭日下招展；晨风吹拂，白马迎风驰骋。骑士背手取箭，动作利索，牢牢掌控着弓，然后一个鹞子翻身的动作，造型多么健美！人群中突然爆发出一阵欢呼，人们一齐指向遥远的天空，只见空中一只带箭的鸿雁，垂着双翅，直向地面坠落下来。</a:t>
            </a:r>
          </a:p>
        </p:txBody>
      </p:sp>
    </p:spTree>
    <p:extLst>
      <p:ext uri="{BB962C8B-B14F-4D97-AF65-F5344CB8AC3E}">
        <p14:creationId xmlns:p14="http://schemas.microsoft.com/office/powerpoint/2010/main" xmlns="" val="276620373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68"/>
          <p:cNvSpPr txBox="1"/>
          <p:nvPr/>
        </p:nvSpPr>
        <p:spPr>
          <a:xfrm>
            <a:off x="2088556" y="3204766"/>
            <a:ext cx="19800000" cy="7294305"/>
          </a:xfrm>
          <a:prstGeom prst="rect">
            <a:avLst/>
          </a:prstGeom>
          <a:noFill/>
        </p:spPr>
        <p:txBody>
          <a:bodyPr wrap="square" rtlCol="0">
            <a:spAutoFit/>
          </a:bodyPr>
          <a:lstStyle/>
          <a:p>
            <a:pPr algn="just">
              <a:lnSpc>
                <a:spcPct val="130000"/>
              </a:lnSpc>
              <a:spcAft>
                <a:spcPts val="0"/>
              </a:spcAft>
            </a:pPr>
            <a:r>
              <a:rPr lang="en-US" altLang="zh-CN" sz="4000" kern="100" dirty="0">
                <a:solidFill>
                  <a:srgbClr val="EF8340"/>
                </a:solidFill>
                <a:latin typeface="微软雅黑" pitchFamily="34" charset="-122"/>
                <a:ea typeface="微软雅黑" pitchFamily="34" charset="-122"/>
                <a:cs typeface="Courier New" panose="02070309020205020404" pitchFamily="49" charset="0"/>
              </a:rPr>
              <a:t>2.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阅读下面这首宋诗，完成题目。</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(11</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ctr">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病后登快哉亭</a:t>
            </a:r>
            <a:r>
              <a:rPr lang="zh-CN" altLang="en-US" sz="4000" kern="100" baseline="300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①</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贺　铸</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经雨清蝉得意鸣，征尘断处见归程。</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病来把酒不知厌，梦后倚楼无限情。</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鸦带斜阳投古刹，草将野色入荒城。</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故园又负黄华</a:t>
            </a:r>
            <a:r>
              <a:rPr lang="zh-CN" altLang="en-US" sz="4000" kern="100" baseline="300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②</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约，但觉秋风发上生。</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①</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快哉亭：位于今徐州东南。本诗是诗人任职于徐州，病愈后登快哉亭有感之作。②黄华：菊花</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278032090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68"/>
          <p:cNvSpPr txBox="1"/>
          <p:nvPr/>
        </p:nvSpPr>
        <p:spPr>
          <a:xfrm>
            <a:off x="2088556" y="3204766"/>
            <a:ext cx="19800000" cy="8816773"/>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下列对这首诗的赏析，不恰当的两项是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(5</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首联“得意”二字，既写出了蝉鸣的神态，又微露了诗人的歆羡之情，侧重于想象联想，在眺望中透露出诗人的心事。</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B.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第二联言近意远，字面上只写了病后，却透露出病前和病中的消息；字面上只写了梦后，实则暗示出曾有无数次的思乡梦。</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C.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第三联由上联的回忆转入实写，说乌鸦带引斜阳日光投进古寺，草儿带引野外景色进入荒城，一“带”一“将”，景色融合自然。</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D.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第四联“秋风发上生”几字，用语新颖奇警，不落陈腐，不仅意指鬓发的斑白，而且秋风萧萧，又给人以冷的感觉。</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E.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尾联直抒胸臆，主要表达了诗人病后思归，遥想故园菊花又开，而自己却辜负了回乡赏花之约，心头更觉怅惘</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166622191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124278" y="5148982"/>
            <a:ext cx="19800000" cy="590465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124277" y="5148982"/>
            <a:ext cx="19774647" cy="3623108"/>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(1)AE</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项，“想象联想”错误，诗中没有这一表现手法，而是“前一句写‘听’，后一句写‘见’”。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E</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范围过小，“主要表达”分析不正确，从诗的末句看，还有“秋风发上生”所表现的凄冷的情怀。另外，还有两句共同表达的幽冷不平的情怀，因为贺铸多病早衰，又因喜谈世事，每忤权贵，屡受排抑，悒郁难平，他在徐州任上所作的诗歌中，曾多次吐露了这种幽冷不平的情怀</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
        <p:nvSpPr>
          <p:cNvPr id="11" name="TextBox 68"/>
          <p:cNvSpPr txBox="1"/>
          <p:nvPr/>
        </p:nvSpPr>
        <p:spPr>
          <a:xfrm>
            <a:off x="2088556" y="3204766"/>
            <a:ext cx="19800000" cy="1614801"/>
          </a:xfrm>
          <a:prstGeom prst="rect">
            <a:avLst/>
          </a:prstGeom>
          <a:noFill/>
        </p:spPr>
        <p:txBody>
          <a:bodyPr wrap="square" rtlCol="0">
            <a:spAutoFit/>
          </a:bodyPr>
          <a:lstStyle/>
          <a:p>
            <a:pPr algn="just">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同是以多病之身登高望远，本诗与杜甫</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登高</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相比，在意境营造和章法结构上有何不同？请简要分析。</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(6</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p:txBody>
      </p:sp>
    </p:spTree>
    <p:extLst>
      <p:ext uri="{BB962C8B-B14F-4D97-AF65-F5344CB8AC3E}">
        <p14:creationId xmlns:p14="http://schemas.microsoft.com/office/powerpoint/2010/main" xmlns="" val="395919377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Effect transition="in" filter="fade">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368476" y="1548582"/>
            <a:ext cx="21026336" cy="100423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7"/>
          <p:cNvSpPr txBox="1"/>
          <p:nvPr/>
        </p:nvSpPr>
        <p:spPr>
          <a:xfrm>
            <a:off x="1390379" y="1548582"/>
            <a:ext cx="21019684" cy="5853910"/>
          </a:xfrm>
          <a:prstGeom prst="rect">
            <a:avLst/>
          </a:prstGeom>
          <a:noFill/>
        </p:spPr>
        <p:txBody>
          <a:bodyPr wrap="square" rtlCol="0">
            <a:spAutoFit/>
          </a:bodyPr>
          <a:lstStyle/>
          <a:p>
            <a:pPr>
              <a:lnSpc>
                <a:spcPct val="130000"/>
              </a:lnSpc>
            </a:pPr>
            <a:r>
              <a:rPr lang="zh-CN" altLang="en-US" sz="3600" b="1" dirty="0">
                <a:solidFill>
                  <a:srgbClr val="EF8340"/>
                </a:solidFill>
                <a:latin typeface="微软雅黑" pitchFamily="34" charset="-122"/>
                <a:ea typeface="微软雅黑" pitchFamily="34" charset="-122"/>
              </a:rPr>
              <a:t>考纲</a:t>
            </a:r>
            <a:r>
              <a:rPr lang="zh-CN" altLang="en-US" sz="3600" b="1" dirty="0" smtClean="0">
                <a:solidFill>
                  <a:srgbClr val="EF8340"/>
                </a:solidFill>
                <a:latin typeface="微软雅黑" pitchFamily="34" charset="-122"/>
                <a:ea typeface="微软雅黑" pitchFamily="34" charset="-122"/>
              </a:rPr>
              <a:t>在线   </a:t>
            </a:r>
            <a:r>
              <a:rPr lang="zh-CN" altLang="en-US" sz="3600" dirty="0" smtClean="0">
                <a:solidFill>
                  <a:schemeClr val="tx1">
                    <a:lumMod val="50000"/>
                    <a:lumOff val="50000"/>
                  </a:schemeClr>
                </a:solidFill>
                <a:latin typeface="微软雅黑" pitchFamily="34" charset="-122"/>
                <a:ea typeface="微软雅黑" pitchFamily="34" charset="-122"/>
              </a:rPr>
              <a:t>新</a:t>
            </a:r>
            <a:r>
              <a:rPr lang="zh-CN" altLang="en-US" sz="3600" dirty="0">
                <a:solidFill>
                  <a:schemeClr val="tx1">
                    <a:lumMod val="50000"/>
                    <a:lumOff val="50000"/>
                  </a:schemeClr>
                </a:solidFill>
                <a:latin typeface="微软雅黑" pitchFamily="34" charset="-122"/>
                <a:ea typeface="微软雅黑" pitchFamily="34" charset="-122"/>
              </a:rPr>
              <a:t>课标全国卷</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考试说明</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中对“古诗文阅读”考点提出的“鉴赏文学作品的形象、语言和表达技巧”等能力的要求，都是以突破语言障碍、读懂诗歌为前提的。另外，</a:t>
            </a:r>
            <a:r>
              <a:rPr lang="en-US" altLang="zh-CN" sz="3600" dirty="0">
                <a:solidFill>
                  <a:schemeClr val="tx1">
                    <a:lumMod val="50000"/>
                    <a:lumOff val="50000"/>
                  </a:schemeClr>
                </a:solidFill>
                <a:latin typeface="微软雅黑" pitchFamily="34" charset="-122"/>
                <a:ea typeface="微软雅黑" pitchFamily="34" charset="-122"/>
              </a:rPr>
              <a:t>2017</a:t>
            </a:r>
            <a:r>
              <a:rPr lang="zh-CN" altLang="en-US" sz="3600" dirty="0">
                <a:solidFill>
                  <a:schemeClr val="tx1">
                    <a:lumMod val="50000"/>
                    <a:lumOff val="50000"/>
                  </a:schemeClr>
                </a:solidFill>
                <a:latin typeface="微软雅黑" pitchFamily="34" charset="-122"/>
                <a:ea typeface="微软雅黑" pitchFamily="34" charset="-122"/>
              </a:rPr>
              <a:t>年考试说明诗歌鉴赏的题型中出现了选择题的题型，选择题主要考查对诗意的理解，这也需要读懂诗歌。 </a:t>
            </a:r>
            <a:endParaRPr lang="en-US" altLang="zh-CN" sz="3600" dirty="0">
              <a:solidFill>
                <a:schemeClr val="tx1">
                  <a:lumMod val="50000"/>
                  <a:lumOff val="50000"/>
                </a:schemeClr>
              </a:solidFill>
              <a:latin typeface="微软雅黑" pitchFamily="34" charset="-122"/>
              <a:ea typeface="微软雅黑" pitchFamily="34" charset="-122"/>
            </a:endParaRPr>
          </a:p>
          <a:p>
            <a:pPr>
              <a:lnSpc>
                <a:spcPct val="130000"/>
              </a:lnSpc>
            </a:pPr>
            <a:r>
              <a:rPr lang="zh-CN" altLang="en-US" sz="3600" b="1" dirty="0" smtClean="0">
                <a:solidFill>
                  <a:srgbClr val="EF8340"/>
                </a:solidFill>
                <a:latin typeface="微软雅黑" pitchFamily="34" charset="-122"/>
                <a:ea typeface="微软雅黑" pitchFamily="34" charset="-122"/>
              </a:rPr>
              <a:t>考情透析   </a:t>
            </a:r>
            <a:r>
              <a:rPr lang="zh-CN" altLang="en-US" sz="3600" dirty="0" smtClean="0">
                <a:solidFill>
                  <a:schemeClr val="tx1">
                    <a:lumMod val="50000"/>
                    <a:lumOff val="50000"/>
                  </a:schemeClr>
                </a:solidFill>
                <a:latin typeface="微软雅黑" pitchFamily="34" charset="-122"/>
                <a:ea typeface="微软雅黑" pitchFamily="34" charset="-122"/>
              </a:rPr>
              <a:t>考</a:t>
            </a:r>
            <a:r>
              <a:rPr lang="zh-CN" altLang="en-US" sz="3600" dirty="0">
                <a:solidFill>
                  <a:schemeClr val="tx1">
                    <a:lumMod val="50000"/>
                    <a:lumOff val="50000"/>
                  </a:schemeClr>
                </a:solidFill>
                <a:latin typeface="微软雅黑" pitchFamily="34" charset="-122"/>
                <a:ea typeface="微软雅黑" pitchFamily="34" charset="-122"/>
              </a:rPr>
              <a:t>情透析 诗歌鉴赏一般分三步走：第一步是读懂诗歌所写的内容，知道每一句具体在讲什么；第二步是了解作者是如何写的，即用了什么艺术手法；第三步是掌握诗歌表达了什么思想感情。其中第一步是基础。诗歌鉴赏题的变化趋势是越来越侧重对诗歌内容的考查。要想在诗歌鉴赏题中取得高分，必须学会读懂诗歌。诗歌鉴赏选择题要想做对，也必须要理解诗歌的基本内容。因此，考生在复习时必须转变“轻读诗、重做题”的观念，沉下心去，反复咀嚼，多加品析，做到真正理解诗歌的内容。</a:t>
            </a:r>
          </a:p>
        </p:txBody>
      </p:sp>
    </p:spTree>
    <p:extLst>
      <p:ext uri="{BB962C8B-B14F-4D97-AF65-F5344CB8AC3E}">
        <p14:creationId xmlns:p14="http://schemas.microsoft.com/office/powerpoint/2010/main" xmlns="" val="101680046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4893647"/>
          </a:xfrm>
          <a:prstGeom prst="rect">
            <a:avLst/>
          </a:prstGeom>
          <a:noFill/>
        </p:spPr>
        <p:txBody>
          <a:bodyPr wrap="square" rtlCol="0">
            <a:spAutoFit/>
          </a:bodyPr>
          <a:lstStyle/>
          <a:p>
            <a:pPr>
              <a:lnSpc>
                <a:spcPct val="130000"/>
              </a:lnSpc>
            </a:pPr>
            <a:r>
              <a:rPr lang="zh-CN" altLang="en-US" sz="4000" dirty="0" smtClean="0">
                <a:solidFill>
                  <a:schemeClr val="tx1">
                    <a:lumMod val="50000"/>
                    <a:lumOff val="50000"/>
                  </a:schemeClr>
                </a:solidFill>
                <a:latin typeface="微软雅黑" pitchFamily="34" charset="-122"/>
                <a:ea typeface="微软雅黑" pitchFamily="34" charset="-122"/>
              </a:rPr>
              <a:t>下列</a:t>
            </a:r>
            <a:r>
              <a:rPr lang="zh-CN" altLang="en-US" sz="4000" dirty="0">
                <a:solidFill>
                  <a:schemeClr val="tx1">
                    <a:lumMod val="50000"/>
                    <a:lumOff val="50000"/>
                  </a:schemeClr>
                </a:solidFill>
                <a:latin typeface="微软雅黑" pitchFamily="34" charset="-122"/>
                <a:ea typeface="微软雅黑" pitchFamily="34" charset="-122"/>
              </a:rPr>
              <a:t>对这首诗的赏析，不恰当的两项是</a:t>
            </a:r>
            <a:r>
              <a:rPr lang="en-US" altLang="zh-CN" sz="4000" dirty="0">
                <a:solidFill>
                  <a:schemeClr val="tx1">
                    <a:lumMod val="50000"/>
                    <a:lumOff val="50000"/>
                  </a:schemeClr>
                </a:solidFill>
                <a:latin typeface="微软雅黑" pitchFamily="34" charset="-122"/>
                <a:ea typeface="微软雅黑" pitchFamily="34" charset="-122"/>
              </a:rPr>
              <a:t>(5</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 </a:t>
            </a:r>
            <a:r>
              <a:rPr lang="zh-CN" altLang="en-US" sz="4000" dirty="0">
                <a:solidFill>
                  <a:schemeClr val="tx1">
                    <a:lumMod val="50000"/>
                    <a:lumOff val="50000"/>
                  </a:schemeClr>
                </a:solidFill>
                <a:latin typeface="微软雅黑" pitchFamily="34" charset="-122"/>
                <a:ea typeface="微软雅黑" pitchFamily="34" charset="-122"/>
              </a:rPr>
              <a:t>一、二句点题，写“春江”暗含江边之“堤”，写“密树”点出堤上之“柳”。</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B. </a:t>
            </a:r>
            <a:r>
              <a:rPr lang="zh-CN" altLang="en-US" sz="4000" dirty="0">
                <a:solidFill>
                  <a:schemeClr val="tx1">
                    <a:lumMod val="50000"/>
                    <a:lumOff val="50000"/>
                  </a:schemeClr>
                </a:solidFill>
                <a:latin typeface="微软雅黑" pitchFamily="34" charset="-122"/>
                <a:ea typeface="微软雅黑" pitchFamily="34" charset="-122"/>
              </a:rPr>
              <a:t>三、四句写柳堤晴日的静景，五、六句写雨天的动景，以静写动，借静衬动。</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 </a:t>
            </a:r>
            <a:r>
              <a:rPr lang="zh-CN" altLang="en-US" sz="4000" dirty="0">
                <a:solidFill>
                  <a:schemeClr val="tx1">
                    <a:lumMod val="50000"/>
                    <a:lumOff val="50000"/>
                  </a:schemeClr>
                </a:solidFill>
                <a:latin typeface="微软雅黑" pitchFamily="34" charset="-122"/>
                <a:ea typeface="微软雅黑" pitchFamily="34" charset="-122"/>
              </a:rPr>
              <a:t>三、四句中“十里”承“春江”，写堤长；“千条”承“密树”，状柳茂。</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D. </a:t>
            </a:r>
            <a:r>
              <a:rPr lang="zh-CN" altLang="en-US" sz="4000" dirty="0">
                <a:solidFill>
                  <a:schemeClr val="tx1">
                    <a:lumMod val="50000"/>
                    <a:lumOff val="50000"/>
                  </a:schemeClr>
                </a:solidFill>
                <a:latin typeface="微软雅黑" pitchFamily="34" charset="-122"/>
                <a:ea typeface="微软雅黑" pitchFamily="34" charset="-122"/>
              </a:rPr>
              <a:t>雨本无香味，诗人却说雨“香”，这是用嗅觉来表达触觉和视觉，是特殊的比喻。</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E. “</a:t>
            </a:r>
            <a:r>
              <a:rPr lang="zh-CN" altLang="en-US" sz="4000" dirty="0">
                <a:solidFill>
                  <a:schemeClr val="tx1">
                    <a:lumMod val="50000"/>
                    <a:lumOff val="50000"/>
                  </a:schemeClr>
                </a:solidFill>
                <a:latin typeface="微软雅黑" pitchFamily="34" charset="-122"/>
                <a:ea typeface="微软雅黑" pitchFamily="34" charset="-122"/>
              </a:rPr>
              <a:t>啼莺”“飞燕”“风暖”“落花”具体生动地描绘出暮春时节的美丽景色。</a:t>
            </a:r>
          </a:p>
        </p:txBody>
      </p:sp>
    </p:spTree>
    <p:extLst>
      <p:ext uri="{BB962C8B-B14F-4D97-AF65-F5344CB8AC3E}">
        <p14:creationId xmlns:p14="http://schemas.microsoft.com/office/powerpoint/2010/main" xmlns="" val="178821819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124278" y="2919916"/>
            <a:ext cx="19800000" cy="813372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124278" y="2916734"/>
            <a:ext cx="19698922" cy="3623108"/>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意境营造：本诗以清蝉、斜阳、暮鸦、衰草、秋风为主要意象，营造出凄清萧瑟的意境；杜诗以急风、高天、无边落木、不尽长江为主要意象，营造出雄阔苍凉的意境。②章法结构：本诗一、三联写景，二、四联抒情，两者穿插交错，景情转换灵动自然；杜诗前两联写景，后两联抒情，由景及情，层次清晰。</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每点</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3</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分，其中分号前后内容答出一方面给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分，答出两方面给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3</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a:t>
            </a: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91242282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124278" y="2919916"/>
            <a:ext cx="19800000" cy="813372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124278" y="2916734"/>
            <a:ext cx="19698922" cy="5783699"/>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本题考查考生鉴赏诗歌形象和结构的能力。能力层级为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级。贺诗在章法结构上颇具匠心。诗中写景和抒情的内容参差穿插，跌宕回旋，用笔极为灵动。如首两句用写景起兴之后，颔联忽然宕开去作一追叙，紧接着又用“梦后倚楼”一笔挽回。颈联再次写景，因为前几句已提供了一定的心理背景，故这里的景都具有了以物象作比喻的性质。末两句直抒胸臆，立一篇之警策。杜诗前四句写景，述登高见闻，紧扣秋天的季节特色，描绘了江边空旷寂寥的景致。首联为局部近景，颔联为整体远景。后四句抒情，写登高所感，围绕作者自己的身世遭遇，抒发了穷困潦倒、年老多病、流寓他乡的悲哀之情。颈联自伤身世，将前四句写景所蕴含的比兴、象征、暗示之意揭出；尾联再做申述，以哀愁病苦的自我形象收束</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146879444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124278" y="2919916"/>
            <a:ext cx="19800000" cy="813372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124278" y="2916734"/>
            <a:ext cx="19698922" cy="2973122"/>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读懂诗歌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淋了雨的清蝉在树上得意鸣叫，经雨之路，尘土不扬，归家之路清晰可见。病后饮酒，不知满足，睡梦醒后，靠着楼栏远远眺望，心中生起无限乡情。乌鸦带引斜阳日光投进古寺，草儿带引野外景色进入荒城。我又负了家园的菊花之约，只觉秋风从发上生起。</a:t>
            </a:r>
          </a:p>
        </p:txBody>
      </p:sp>
    </p:spTree>
    <p:extLst>
      <p:ext uri="{BB962C8B-B14F-4D97-AF65-F5344CB8AC3E}">
        <p14:creationId xmlns:p14="http://schemas.microsoft.com/office/powerpoint/2010/main" xmlns="" val="30167715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68"/>
          <p:cNvSpPr txBox="1"/>
          <p:nvPr/>
        </p:nvSpPr>
        <p:spPr>
          <a:xfrm>
            <a:off x="2088556" y="3204766"/>
            <a:ext cx="19800000" cy="6494085"/>
          </a:xfrm>
          <a:prstGeom prst="rect">
            <a:avLst/>
          </a:prstGeom>
          <a:noFill/>
        </p:spPr>
        <p:txBody>
          <a:bodyPr wrap="square" rtlCol="0">
            <a:spAutoFit/>
          </a:bodyPr>
          <a:lstStyle/>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3</a:t>
            </a:r>
            <a:r>
              <a:rPr lang="en-US" altLang="zh-CN" sz="4000" kern="100" dirty="0">
                <a:solidFill>
                  <a:srgbClr val="EF8340"/>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阅读下面这两首词，完成题目。</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(11</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ctr">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梦江南</a:t>
            </a:r>
          </a:p>
          <a:p>
            <a:pPr algn="ctr">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唐</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皇甫松</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兰烬落，屏上暗红蕉。闲梦江南梅熟日，夜船吹笛雨潇潇，人语驿边桥。</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望江南</a:t>
            </a:r>
          </a:p>
          <a:p>
            <a:pPr algn="ctr">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五代</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李　煜</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闲梦远，南国正芳春。船上管弦江面绿，满城飞絮辊清尘，忙杀看花人。</a:t>
            </a:r>
          </a:p>
          <a:p>
            <a:pPr algn="just">
              <a:lnSpc>
                <a:spcPct val="130000"/>
              </a:lnSpc>
              <a:spcAft>
                <a:spcPts val="0"/>
              </a:spcAft>
            </a:pP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380766094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5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68"/>
          <p:cNvSpPr txBox="1"/>
          <p:nvPr/>
        </p:nvSpPr>
        <p:spPr>
          <a:xfrm>
            <a:off x="2088556" y="3204766"/>
            <a:ext cx="19800000" cy="8894743"/>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下列对两首词的赏析，不恰当的两项是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(5</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第一首</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梦江南</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起首二句写夜深人静，灯花已经残落，屏风上鲜红的美人蕉，颜色显得暗淡，隐约地透出人的黯然心情，这一铺垫为引入下文梦境服务。</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B.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第一首</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梦江南</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后三句，写梅子正熟，风景绝佳，夜雨轻飘，船泊泽国，笛声悠扬，人语于驿桥，春水碧波，作者认为这些是梦中景象，现实远非如此。</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C.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第一首词从室内屏风上的人工画面写到室外江南水乡的自然图景，由绘色</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红蕉、黄梅</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到绘声</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吹笛、人语、夜雨潇潇</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，构思新奇，意境清幽，动静兼备。</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D.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第二首</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梦江南</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开头两句中的“芳”字用得精妙，“芳春”指美好的春天，春之名用“芳”，使人如见百媚千娇的花容，如闻馥郁的花香。</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E.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第二首词选取四季景色为代表去着力描绘，采取梦幻的形式，前两句写眼前实景，同时又是以实代虚之笔，将虚景与实景融合为一</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386040857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5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124278" y="5148982"/>
            <a:ext cx="19800000" cy="590465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124277" y="5148982"/>
            <a:ext cx="19774647" cy="5063502"/>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(1)BE</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项，“认为这些是梦中景象，现实远非如此”错误，是作者的梦境。</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E</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项，“四季”不正确，是“春季”。</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皇甫词中，“梦”中的江南梅熟、雨夜吹笛、驿边人语充满欢情，表现了词人对江南故乡怀念的深情和梦醒之后孤独与惆怅无由消散的情感；李词中，“梦”中的故国里江水、乐声、飞絮、清尘和看花人一派生机，表现了词人对故国的思念和现实生活使词人产生的凄楚之感。</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答出皇甫词中“梦”表现了什么样的感情，给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3</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分；答出李词中“梦”表现了什么样的感情，给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3</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分。意思答对即可</a:t>
            </a: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
        <p:nvSpPr>
          <p:cNvPr id="11" name="TextBox 68"/>
          <p:cNvSpPr txBox="1"/>
          <p:nvPr/>
        </p:nvSpPr>
        <p:spPr>
          <a:xfrm>
            <a:off x="2088556" y="3204766"/>
            <a:ext cx="19800000" cy="814582"/>
          </a:xfrm>
          <a:prstGeom prst="rect">
            <a:avLst/>
          </a:prstGeom>
          <a:noFill/>
        </p:spPr>
        <p:txBody>
          <a:bodyPr wrap="square" rtlCol="0">
            <a:spAutoFit/>
          </a:bodyPr>
          <a:lstStyle/>
          <a:p>
            <a:pPr algn="just">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两首词都写到“梦”，这两处“梦”各自表达了词人什么样的感情？</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(6</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p:txBody>
      </p:sp>
    </p:spTree>
    <p:extLst>
      <p:ext uri="{BB962C8B-B14F-4D97-AF65-F5344CB8AC3E}">
        <p14:creationId xmlns:p14="http://schemas.microsoft.com/office/powerpoint/2010/main" xmlns="" val="101773230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Effect transition="in" filter="fade">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5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124278" y="2919916"/>
            <a:ext cx="19800000" cy="813372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124278" y="2916734"/>
            <a:ext cx="19698922" cy="8014502"/>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皇甫词中，梦里梦外，都是夜景，但现实的夜如此凄清、冷寂，蕴含着丝丝哀怨；而梦中江南的夜，却是那样愉快、醉人。今昔对比，可见词人对江南故乡怀念的深情和现实使词人产生的孤独与惆怅之情。李词中，以“闲”说梦，实指作者的忧思，非为真“闲”。故国不能回，只能梦里相见，既是天涯阻隔，也是心远思长，梦中的一切都是那样可望而不可即，至此，词人无奈、痛楚的心情已悄然而出。</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读懂诗歌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梦江南</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更深烛尽，烛光暗淡，画屏上的美人蕉模糊不清。我昏昏欲睡，终于进入了梦乡，梦见了我久别的江南。正是青梅熟时，江南雨季，我在船上手握竹笛，和着船外那潇潇的夜雨声尽情地吹奏，时而听见驿站小桥边的人语。</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望江南</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孤寂无聊，长夜难熬，梦里回到了千里之外的故国江南。此时江南正是草长莺飞、满城春色的时节，江面碧波荡漾，小船上乐声悠扬。城中车马川流不息，柳絮在轻尘中飘飞。花团锦簇，游春赏花的人络绎不绝，一片欢乐而繁忙的景象。</a:t>
            </a:r>
          </a:p>
        </p:txBody>
      </p:sp>
    </p:spTree>
    <p:extLst>
      <p:ext uri="{BB962C8B-B14F-4D97-AF65-F5344CB8AC3E}">
        <p14:creationId xmlns:p14="http://schemas.microsoft.com/office/powerpoint/2010/main" xmlns="" val="272681148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68"/>
          <p:cNvSpPr txBox="1"/>
          <p:nvPr/>
        </p:nvSpPr>
        <p:spPr>
          <a:xfrm>
            <a:off x="2088556" y="3204766"/>
            <a:ext cx="19800000" cy="7216334"/>
          </a:xfrm>
          <a:prstGeom prst="rect">
            <a:avLst/>
          </a:prstGeom>
          <a:noFill/>
        </p:spPr>
        <p:txBody>
          <a:bodyPr wrap="square" rtlCol="0">
            <a:spAutoFit/>
          </a:bodyPr>
          <a:lstStyle/>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4</a:t>
            </a:r>
            <a:r>
              <a:rPr lang="en-US" altLang="zh-CN" sz="4000" kern="100" dirty="0">
                <a:solidFill>
                  <a:srgbClr val="EF8340"/>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阅读下面这两首诗，完成题目。</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(11</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ctr">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城东早春</a:t>
            </a:r>
          </a:p>
          <a:p>
            <a:pPr algn="ctr">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唐</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杨巨源</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诗家清景在新春，绿柳才黄半未匀。</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若待上林花似锦，出门俱是看花人。</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村　居</a:t>
            </a:r>
          </a:p>
          <a:p>
            <a:pPr algn="ctr">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清</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高　鼎</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草长莺飞二月天，拂堤杨柳醉春烟。</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儿童散学归来早，忙趁东风放纸鸢</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364414880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5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68"/>
          <p:cNvSpPr txBox="1"/>
          <p:nvPr/>
        </p:nvSpPr>
        <p:spPr>
          <a:xfrm>
            <a:off x="2088556" y="3204766"/>
            <a:ext cx="19800000" cy="8894743"/>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下列对两首诗的赏析，不恰当的两项是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(5</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第一首诗语言精练，构思巧妙，色调明快，如首句的“清”指景色清新可喜，环境清幽；第二首诗落笔明朗，用词洗练。</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B.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杨诗第二句中“才”“半”不仅突出了题目中的“早”字，而且把早春之柳的风姿写得十分逼真，拟人用法巧妙。</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C.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杨诗第三、四句运用反衬，用芳春的艳丽景色，来反衬早春的“清景”；高诗写的是诗人居住农村亲眼看到的景象，采用了动静结合的手法。</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D.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高诗首句“草长莺飞”四个字，把春天的景物写活了，使读者仿佛感受到那种万物复苏、欣欣向荣的气氛，比杨诗写得有韵味。</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E.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高诗第二句“拂”“醉”，把静止的杨柳人格化了，特别是“醉”字，写活了杨柳的娇姿，写活了杨柳的柔态，写活了杨柳的神韵</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169243625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5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124278" y="5148982"/>
            <a:ext cx="19800000" cy="590465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124277" y="5148982"/>
            <a:ext cx="19774647" cy="4343305"/>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(1)BD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项，“拟人用法巧妙”错误。</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项，“比杨诗写得有韵味”分析错误，两首诗不能进行这样的比较。 </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杨诗：早春图。写出了早春清新的特点。描写了早春时柳叶新萌的美好景色，表达出诗人对早春清新之景的喜爱。</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(3</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高诗：乐春图。描写了诗人居住在乡村时见到的春天的自然景象和孩子们放学后放风筝的情景，勾画出一幅生机勃勃的“乐春图”，透露出诗人对春天的喜爱、赞美和对孩子们的喜爱之情。</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(3</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a:t>
            </a: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
        <p:nvSpPr>
          <p:cNvPr id="11" name="TextBox 68"/>
          <p:cNvSpPr txBox="1"/>
          <p:nvPr/>
        </p:nvSpPr>
        <p:spPr>
          <a:xfrm>
            <a:off x="2088556" y="3204766"/>
            <a:ext cx="19800000" cy="814582"/>
          </a:xfrm>
          <a:prstGeom prst="rect">
            <a:avLst/>
          </a:prstGeom>
          <a:noFill/>
        </p:spPr>
        <p:txBody>
          <a:bodyPr wrap="square" rtlCol="0">
            <a:spAutoFit/>
          </a:bodyPr>
          <a:lstStyle/>
          <a:p>
            <a:pPr algn="just">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两首诗都写到“春”，这两处“春”各自表达了诗人什么样的感情？</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(6</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p:txBody>
      </p:sp>
    </p:spTree>
    <p:extLst>
      <p:ext uri="{BB962C8B-B14F-4D97-AF65-F5344CB8AC3E}">
        <p14:creationId xmlns:p14="http://schemas.microsoft.com/office/powerpoint/2010/main" xmlns="" val="162389177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Effect transition="in" filter="fade">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814582"/>
          </a:xfrm>
          <a:prstGeom prst="rect">
            <a:avLst/>
          </a:prstGeom>
          <a:noFill/>
        </p:spPr>
        <p:txBody>
          <a:bodyPr wrap="square" rtlCol="0">
            <a:spAutoFit/>
          </a:bodyPr>
          <a:lstStyle/>
          <a:p>
            <a:pPr>
              <a:lnSpc>
                <a:spcPct val="130000"/>
              </a:lnSpc>
            </a:pPr>
            <a:r>
              <a:rPr lang="en-US" altLang="zh-CN" sz="4000" b="1" dirty="0">
                <a:solidFill>
                  <a:schemeClr val="tx1">
                    <a:lumMod val="50000"/>
                    <a:lumOff val="50000"/>
                  </a:schemeClr>
                </a:solidFill>
                <a:latin typeface="微软雅黑" pitchFamily="34" charset="-122"/>
                <a:ea typeface="微软雅黑" pitchFamily="34" charset="-122"/>
              </a:rPr>
              <a:t>【</a:t>
            </a:r>
            <a:r>
              <a:rPr lang="zh-CN" altLang="en-US" sz="4000" b="1" dirty="0">
                <a:solidFill>
                  <a:schemeClr val="tx1">
                    <a:lumMod val="50000"/>
                    <a:lumOff val="50000"/>
                  </a:schemeClr>
                </a:solidFill>
                <a:latin typeface="微软雅黑" pitchFamily="34" charset="-122"/>
                <a:ea typeface="微软雅黑" pitchFamily="34" charset="-122"/>
              </a:rPr>
              <a:t>答题演示</a:t>
            </a:r>
            <a:r>
              <a:rPr lang="en-US" altLang="zh-CN" sz="4000" b="1" dirty="0">
                <a:solidFill>
                  <a:schemeClr val="tx1">
                    <a:lumMod val="50000"/>
                    <a:lumOff val="50000"/>
                  </a:schemeClr>
                </a:solidFill>
                <a:latin typeface="微软雅黑" pitchFamily="34" charset="-122"/>
                <a:ea typeface="微软雅黑" pitchFamily="34" charset="-122"/>
              </a:rPr>
              <a:t>】</a:t>
            </a:r>
            <a:endParaRPr lang="zh-CN" altLang="en-US" sz="4000" b="1" dirty="0">
              <a:solidFill>
                <a:schemeClr val="tx1">
                  <a:lumMod val="50000"/>
                  <a:lumOff val="50000"/>
                </a:schemeClr>
              </a:solidFill>
              <a:latin typeface="微软雅黑" pitchFamily="34" charset="-122"/>
              <a:ea typeface="微软雅黑" pitchFamily="34" charset="-122"/>
            </a:endParaRPr>
          </a:p>
        </p:txBody>
      </p:sp>
      <p:graphicFrame>
        <p:nvGraphicFramePr>
          <p:cNvPr id="5" name="表格 4"/>
          <p:cNvGraphicFramePr>
            <a:graphicFrameLocks noGrp="1"/>
          </p:cNvGraphicFramePr>
          <p:nvPr>
            <p:extLst>
              <p:ext uri="{D42A27DB-BD31-4B8C-83A1-F6EECF244321}">
                <p14:modId xmlns:p14="http://schemas.microsoft.com/office/powerpoint/2010/main" xmlns="" val="3105557450"/>
              </p:ext>
            </p:extLst>
          </p:nvPr>
        </p:nvGraphicFramePr>
        <p:xfrm>
          <a:off x="2404009" y="3815221"/>
          <a:ext cx="19510347" cy="7845552"/>
        </p:xfrm>
        <a:graphic>
          <a:graphicData uri="http://schemas.openxmlformats.org/drawingml/2006/table">
            <a:tbl>
              <a:tblPr>
                <a:tableStyleId>{5C22544A-7EE6-4342-B048-85BDC9FD1C3A}</a:tableStyleId>
              </a:tblPr>
              <a:tblGrid>
                <a:gridCol w="864096"/>
                <a:gridCol w="504056"/>
                <a:gridCol w="1076299"/>
                <a:gridCol w="15717792"/>
                <a:gridCol w="1348104"/>
              </a:tblGrid>
              <a:tr h="0">
                <a:tc>
                  <a:txBody>
                    <a:bodyPr/>
                    <a:lstStyle/>
                    <a:p>
                      <a:pPr algn="ctr">
                        <a:lnSpc>
                          <a:spcPct val="130000"/>
                        </a:lnSpc>
                        <a:spcAft>
                          <a:spcPts val="0"/>
                        </a:spcAft>
                      </a:pPr>
                      <a:r>
                        <a:rPr lang="zh-CN" sz="3600" kern="1200" dirty="0">
                          <a:solidFill>
                            <a:schemeClr val="tx1">
                              <a:lumMod val="50000"/>
                              <a:lumOff val="50000"/>
                            </a:schemeClr>
                          </a:solidFill>
                          <a:latin typeface="微软雅黑" pitchFamily="34" charset="-122"/>
                          <a:ea typeface="微软雅黑" pitchFamily="34" charset="-122"/>
                          <a:cs typeface="+mn-cs"/>
                        </a:rPr>
                        <a:t>读懂</a:t>
                      </a:r>
                    </a:p>
                  </a:txBody>
                  <a:tcPr marL="68580" marR="68580" marT="0" marB="0"/>
                </a:tc>
                <a:tc gridSpan="4">
                  <a:txBody>
                    <a:bodyPr/>
                    <a:lstStyle/>
                    <a:p>
                      <a:pPr algn="l">
                        <a:lnSpc>
                          <a:spcPct val="130000"/>
                        </a:lnSpc>
                        <a:spcAft>
                          <a:spcPts val="0"/>
                        </a:spcAft>
                      </a:pPr>
                      <a:r>
                        <a:rPr lang="zh-CN" sz="3600" kern="1200" dirty="0">
                          <a:solidFill>
                            <a:schemeClr val="tx1">
                              <a:lumMod val="50000"/>
                              <a:lumOff val="50000"/>
                            </a:schemeClr>
                          </a:solidFill>
                          <a:latin typeface="微软雅黑" pitchFamily="34" charset="-122"/>
                          <a:ea typeface="微软雅黑" pitchFamily="34" charset="-122"/>
                          <a:cs typeface="+mn-cs"/>
                        </a:rPr>
                        <a:t>　春天江水慢慢流，快要漫到岸上啦。堤上柳树真茂密，莺鸟雀儿叫喳喳。放眼苑囿有十里，处处笼着新柳绿。千条万条迎风摆，故营遮在枝叶里。细雨蒙蒙泥泛香，燕子如梭飞来去。暖风拂面多惬意，花瓣轻轻落身际。堤上烟柳真美啊，折柳寄意多情趣。想折就随意折去，明年新芽还生出</a:t>
                      </a: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0">
                <a:tc rowSpan="3">
                  <a:txBody>
                    <a:bodyPr/>
                    <a:lstStyle/>
                    <a:p>
                      <a:pPr algn="ctr">
                        <a:lnSpc>
                          <a:spcPct val="130000"/>
                        </a:lnSpc>
                        <a:spcAft>
                          <a:spcPts val="0"/>
                        </a:spcAft>
                      </a:pPr>
                      <a:r>
                        <a:rPr lang="zh-CN" sz="3600" kern="1200">
                          <a:solidFill>
                            <a:schemeClr val="tx1">
                              <a:lumMod val="50000"/>
                              <a:lumOff val="50000"/>
                            </a:schemeClr>
                          </a:solidFill>
                          <a:latin typeface="微软雅黑" pitchFamily="34" charset="-122"/>
                          <a:ea typeface="微软雅黑" pitchFamily="34" charset="-122"/>
                          <a:cs typeface="+mn-cs"/>
                        </a:rPr>
                        <a:t>比对</a:t>
                      </a:r>
                    </a:p>
                  </a:txBody>
                  <a:tcPr marL="68580" marR="68580" marT="0" marB="0"/>
                </a:tc>
                <a:tc rowSpan="4">
                  <a:txBody>
                    <a:bodyPr/>
                    <a:lstStyle/>
                    <a:p>
                      <a:pPr algn="ctr">
                        <a:lnSpc>
                          <a:spcPct val="130000"/>
                        </a:lnSpc>
                        <a:spcAft>
                          <a:spcPts val="0"/>
                        </a:spcAft>
                      </a:pPr>
                      <a:endParaRPr lang="en-US" altLang="zh-CN" sz="3600" kern="1200" dirty="0" smtClean="0">
                        <a:solidFill>
                          <a:schemeClr val="tx1">
                            <a:lumMod val="50000"/>
                            <a:lumOff val="50000"/>
                          </a:schemeClr>
                        </a:solidFill>
                        <a:latin typeface="微软雅黑" pitchFamily="34" charset="-122"/>
                        <a:ea typeface="微软雅黑" pitchFamily="34" charset="-122"/>
                        <a:cs typeface="+mn-cs"/>
                      </a:endParaRPr>
                    </a:p>
                    <a:p>
                      <a:pPr algn="ctr">
                        <a:lnSpc>
                          <a:spcPct val="130000"/>
                        </a:lnSpc>
                        <a:spcAft>
                          <a:spcPts val="0"/>
                        </a:spcAft>
                      </a:pPr>
                      <a:r>
                        <a:rPr lang="zh-CN" sz="3600" kern="1200" dirty="0" smtClean="0">
                          <a:solidFill>
                            <a:schemeClr val="tx1">
                              <a:lumMod val="50000"/>
                              <a:lumOff val="50000"/>
                            </a:schemeClr>
                          </a:solidFill>
                          <a:latin typeface="微软雅黑" pitchFamily="34" charset="-122"/>
                          <a:ea typeface="微软雅黑" pitchFamily="34" charset="-122"/>
                          <a:cs typeface="+mn-cs"/>
                        </a:rPr>
                        <a:t>逐</a:t>
                      </a:r>
                      <a:endParaRPr lang="zh-CN" sz="3600" kern="1200" dirty="0">
                        <a:solidFill>
                          <a:schemeClr val="tx1">
                            <a:lumMod val="50000"/>
                            <a:lumOff val="50000"/>
                          </a:schemeClr>
                        </a:solidFill>
                        <a:latin typeface="微软雅黑" pitchFamily="34" charset="-122"/>
                        <a:ea typeface="微软雅黑" pitchFamily="34" charset="-122"/>
                        <a:cs typeface="+mn-cs"/>
                      </a:endParaRPr>
                    </a:p>
                    <a:p>
                      <a:pPr algn="ctr">
                        <a:lnSpc>
                          <a:spcPct val="130000"/>
                        </a:lnSpc>
                        <a:spcAft>
                          <a:spcPts val="0"/>
                        </a:spcAft>
                      </a:pPr>
                      <a:r>
                        <a:rPr lang="zh-CN" sz="3600" kern="1200" dirty="0">
                          <a:solidFill>
                            <a:schemeClr val="tx1">
                              <a:lumMod val="50000"/>
                              <a:lumOff val="50000"/>
                            </a:schemeClr>
                          </a:solidFill>
                          <a:latin typeface="微软雅黑" pitchFamily="34" charset="-122"/>
                          <a:ea typeface="微软雅黑" pitchFamily="34" charset="-122"/>
                          <a:cs typeface="+mn-cs"/>
                        </a:rPr>
                        <a:t>一</a:t>
                      </a:r>
                    </a:p>
                    <a:p>
                      <a:pPr algn="ctr">
                        <a:lnSpc>
                          <a:spcPct val="130000"/>
                        </a:lnSpc>
                        <a:spcAft>
                          <a:spcPts val="0"/>
                        </a:spcAft>
                      </a:pPr>
                      <a:r>
                        <a:rPr lang="zh-CN" sz="3600" kern="1200" dirty="0">
                          <a:solidFill>
                            <a:schemeClr val="tx1">
                              <a:lumMod val="50000"/>
                              <a:lumOff val="50000"/>
                            </a:schemeClr>
                          </a:solidFill>
                          <a:latin typeface="微软雅黑" pitchFamily="34" charset="-122"/>
                          <a:ea typeface="微软雅黑" pitchFamily="34" charset="-122"/>
                          <a:cs typeface="+mn-cs"/>
                        </a:rPr>
                        <a:t>比</a:t>
                      </a:r>
                    </a:p>
                    <a:p>
                      <a:pPr algn="ctr">
                        <a:lnSpc>
                          <a:spcPct val="130000"/>
                        </a:lnSpc>
                        <a:spcAft>
                          <a:spcPts val="0"/>
                        </a:spcAft>
                      </a:pPr>
                      <a:r>
                        <a:rPr lang="zh-CN" sz="3600" kern="1200" dirty="0">
                          <a:solidFill>
                            <a:schemeClr val="tx1">
                              <a:lumMod val="50000"/>
                              <a:lumOff val="50000"/>
                            </a:schemeClr>
                          </a:solidFill>
                          <a:latin typeface="微软雅黑" pitchFamily="34" charset="-122"/>
                          <a:ea typeface="微软雅黑" pitchFamily="34" charset="-122"/>
                          <a:cs typeface="+mn-cs"/>
                        </a:rPr>
                        <a:t>对</a:t>
                      </a:r>
                    </a:p>
                  </a:txBody>
                  <a:tcPr marL="68580" marR="68580" marT="0" marB="0"/>
                </a:tc>
                <a:tc>
                  <a:txBody>
                    <a:bodyPr/>
                    <a:lstStyle/>
                    <a:p>
                      <a:pPr algn="l">
                        <a:lnSpc>
                          <a:spcPct val="130000"/>
                        </a:lnSpc>
                        <a:spcAft>
                          <a:spcPts val="0"/>
                        </a:spcAft>
                      </a:pPr>
                      <a:r>
                        <a:rPr lang="en-US" sz="3600" kern="1200">
                          <a:solidFill>
                            <a:schemeClr val="tx1">
                              <a:lumMod val="50000"/>
                              <a:lumOff val="50000"/>
                            </a:schemeClr>
                          </a:solidFill>
                          <a:latin typeface="微软雅黑" pitchFamily="34" charset="-122"/>
                          <a:ea typeface="微软雅黑" pitchFamily="34" charset="-122"/>
                          <a:cs typeface="+mn-cs"/>
                        </a:rPr>
                        <a:t>A</a:t>
                      </a:r>
                      <a:r>
                        <a:rPr lang="zh-CN" sz="3600" kern="1200">
                          <a:solidFill>
                            <a:schemeClr val="tx1">
                              <a:lumMod val="50000"/>
                              <a:lumOff val="50000"/>
                            </a:schemeClr>
                          </a:solidFill>
                          <a:latin typeface="微软雅黑" pitchFamily="34" charset="-122"/>
                          <a:ea typeface="微软雅黑" pitchFamily="34" charset="-122"/>
                          <a:cs typeface="+mn-cs"/>
                        </a:rPr>
                        <a:t>项</a:t>
                      </a:r>
                    </a:p>
                  </a:txBody>
                  <a:tcPr marL="68580" marR="68580" marT="0" marB="0" anchor="ctr"/>
                </a:tc>
                <a:tc>
                  <a:txBody>
                    <a:bodyPr/>
                    <a:lstStyle/>
                    <a:p>
                      <a:pPr algn="l">
                        <a:lnSpc>
                          <a:spcPct val="130000"/>
                        </a:lnSpc>
                        <a:spcAft>
                          <a:spcPts val="0"/>
                        </a:spcAft>
                      </a:pPr>
                      <a:r>
                        <a:rPr lang="zh-CN" sz="3600" kern="1200" dirty="0">
                          <a:solidFill>
                            <a:schemeClr val="tx1">
                              <a:lumMod val="50000"/>
                              <a:lumOff val="50000"/>
                            </a:schemeClr>
                          </a:solidFill>
                          <a:latin typeface="微软雅黑" pitchFamily="34" charset="-122"/>
                          <a:ea typeface="微软雅黑" pitchFamily="34" charset="-122"/>
                          <a:cs typeface="+mn-cs"/>
                        </a:rPr>
                        <a:t>　一、二句点题，写</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春江</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暗含江边之</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堤</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，写</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密树</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点出堤上之</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柳</a:t>
                      </a:r>
                      <a:r>
                        <a:rPr lang="en-US" sz="3600" kern="1200" dirty="0">
                          <a:solidFill>
                            <a:schemeClr val="tx1">
                              <a:lumMod val="50000"/>
                              <a:lumOff val="50000"/>
                            </a:schemeClr>
                          </a:solidFill>
                          <a:latin typeface="微软雅黑" pitchFamily="34" charset="-122"/>
                          <a:ea typeface="微软雅黑" pitchFamily="34" charset="-122"/>
                          <a:cs typeface="+mn-cs"/>
                        </a:rPr>
                        <a:t>”</a:t>
                      </a:r>
                      <a:endParaRPr lang="zh-CN" sz="3600" kern="1200" dirty="0">
                        <a:solidFill>
                          <a:schemeClr val="tx1">
                            <a:lumMod val="50000"/>
                            <a:lumOff val="50000"/>
                          </a:schemeClr>
                        </a:solidFill>
                        <a:latin typeface="微软雅黑" pitchFamily="34" charset="-122"/>
                        <a:ea typeface="微软雅黑" pitchFamily="34" charset="-122"/>
                        <a:cs typeface="+mn-cs"/>
                      </a:endParaRPr>
                    </a:p>
                  </a:txBody>
                  <a:tcPr marL="68580" marR="68580" marT="0" marB="0" anchor="ctr"/>
                </a:tc>
                <a:tc>
                  <a:txBody>
                    <a:bodyPr/>
                    <a:lstStyle/>
                    <a:p>
                      <a:pPr algn="l">
                        <a:lnSpc>
                          <a:spcPct val="130000"/>
                        </a:lnSpc>
                        <a:spcAft>
                          <a:spcPts val="0"/>
                        </a:spcAft>
                      </a:pPr>
                      <a:r>
                        <a:rPr lang="zh-CN" sz="3600" kern="1200" dirty="0">
                          <a:solidFill>
                            <a:schemeClr val="tx1">
                              <a:lumMod val="50000"/>
                              <a:lumOff val="50000"/>
                            </a:schemeClr>
                          </a:solidFill>
                          <a:latin typeface="微软雅黑" pitchFamily="34" charset="-122"/>
                          <a:ea typeface="微软雅黑" pitchFamily="34" charset="-122"/>
                          <a:cs typeface="+mn-cs"/>
                        </a:rPr>
                        <a:t>理解</a:t>
                      </a:r>
                    </a:p>
                    <a:p>
                      <a:pPr algn="l">
                        <a:lnSpc>
                          <a:spcPct val="130000"/>
                        </a:lnSpc>
                        <a:spcAft>
                          <a:spcPts val="0"/>
                        </a:spcAft>
                      </a:pPr>
                      <a:r>
                        <a:rPr lang="zh-CN" sz="3600" kern="1200" dirty="0">
                          <a:solidFill>
                            <a:schemeClr val="tx1">
                              <a:lumMod val="50000"/>
                              <a:lumOff val="50000"/>
                            </a:schemeClr>
                          </a:solidFill>
                          <a:latin typeface="微软雅黑" pitchFamily="34" charset="-122"/>
                          <a:ea typeface="微软雅黑" pitchFamily="34" charset="-122"/>
                          <a:cs typeface="+mn-cs"/>
                        </a:rPr>
                        <a:t>正确</a:t>
                      </a:r>
                    </a:p>
                  </a:txBody>
                  <a:tcPr marL="68580" marR="68580" marT="0" marB="0" anchor="ctr"/>
                </a:tc>
              </a:tr>
              <a:tr h="0">
                <a:tc vMerge="1">
                  <a:txBody>
                    <a:bodyPr/>
                    <a:lstStyle/>
                    <a:p>
                      <a:endParaRPr lang="zh-CN" altLang="en-US"/>
                    </a:p>
                  </a:txBody>
                  <a:tcPr/>
                </a:tc>
                <a:tc vMerge="1">
                  <a:txBody>
                    <a:bodyPr/>
                    <a:lstStyle/>
                    <a:p>
                      <a:endParaRPr lang="zh-CN" altLang="en-US"/>
                    </a:p>
                  </a:txBody>
                  <a:tcPr/>
                </a:tc>
                <a:tc>
                  <a:txBody>
                    <a:bodyPr/>
                    <a:lstStyle/>
                    <a:p>
                      <a:pPr algn="l">
                        <a:lnSpc>
                          <a:spcPct val="130000"/>
                        </a:lnSpc>
                        <a:spcAft>
                          <a:spcPts val="0"/>
                        </a:spcAft>
                      </a:pPr>
                      <a:r>
                        <a:rPr lang="en-US" sz="3600" kern="1200">
                          <a:solidFill>
                            <a:schemeClr val="tx1">
                              <a:lumMod val="50000"/>
                              <a:lumOff val="50000"/>
                            </a:schemeClr>
                          </a:solidFill>
                          <a:latin typeface="微软雅黑" pitchFamily="34" charset="-122"/>
                          <a:ea typeface="微软雅黑" pitchFamily="34" charset="-122"/>
                          <a:cs typeface="+mn-cs"/>
                        </a:rPr>
                        <a:t>B</a:t>
                      </a:r>
                      <a:r>
                        <a:rPr lang="zh-CN" sz="3600" kern="1200">
                          <a:solidFill>
                            <a:schemeClr val="tx1">
                              <a:lumMod val="50000"/>
                              <a:lumOff val="50000"/>
                            </a:schemeClr>
                          </a:solidFill>
                          <a:latin typeface="微软雅黑" pitchFamily="34" charset="-122"/>
                          <a:ea typeface="微软雅黑" pitchFamily="34" charset="-122"/>
                          <a:cs typeface="+mn-cs"/>
                        </a:rPr>
                        <a:t>项</a:t>
                      </a:r>
                    </a:p>
                  </a:txBody>
                  <a:tcPr marL="68580" marR="68580" marT="0" marB="0" anchor="ctr"/>
                </a:tc>
                <a:tc>
                  <a:txBody>
                    <a:bodyPr/>
                    <a:lstStyle/>
                    <a:p>
                      <a:pPr algn="l">
                        <a:lnSpc>
                          <a:spcPct val="130000"/>
                        </a:lnSpc>
                        <a:spcAft>
                          <a:spcPts val="0"/>
                        </a:spcAft>
                      </a:pPr>
                      <a:r>
                        <a:rPr lang="zh-CN" sz="3600" kern="1200" dirty="0">
                          <a:solidFill>
                            <a:schemeClr val="tx1">
                              <a:lumMod val="50000"/>
                              <a:lumOff val="50000"/>
                            </a:schemeClr>
                          </a:solidFill>
                          <a:latin typeface="微软雅黑" pitchFamily="34" charset="-122"/>
                          <a:ea typeface="微软雅黑" pitchFamily="34" charset="-122"/>
                          <a:cs typeface="+mn-cs"/>
                        </a:rPr>
                        <a:t>　三、四句写柳，不是写柳堤晴日；第五句中的</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雨</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飞燕</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是动景，第六句</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风暖落花轻</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写的是晴天景色，</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风</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落花</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是动景。这些是动静结合，不是</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以静写动，借静衬动</a:t>
                      </a:r>
                      <a:r>
                        <a:rPr lang="en-US" sz="3600" kern="1200" dirty="0">
                          <a:solidFill>
                            <a:schemeClr val="tx1">
                              <a:lumMod val="50000"/>
                              <a:lumOff val="50000"/>
                            </a:schemeClr>
                          </a:solidFill>
                          <a:latin typeface="微软雅黑" pitchFamily="34" charset="-122"/>
                          <a:ea typeface="微软雅黑" pitchFamily="34" charset="-122"/>
                          <a:cs typeface="+mn-cs"/>
                        </a:rPr>
                        <a:t>”</a:t>
                      </a:r>
                      <a:endParaRPr lang="zh-CN" sz="3600" kern="1200" dirty="0">
                        <a:solidFill>
                          <a:schemeClr val="tx1">
                            <a:lumMod val="50000"/>
                            <a:lumOff val="50000"/>
                          </a:schemeClr>
                        </a:solidFill>
                        <a:latin typeface="微软雅黑" pitchFamily="34" charset="-122"/>
                        <a:ea typeface="微软雅黑" pitchFamily="34" charset="-122"/>
                        <a:cs typeface="+mn-cs"/>
                      </a:endParaRPr>
                    </a:p>
                  </a:txBody>
                  <a:tcPr marL="68580" marR="68580" marT="0" marB="0" anchor="ctr"/>
                </a:tc>
                <a:tc>
                  <a:txBody>
                    <a:bodyPr/>
                    <a:lstStyle/>
                    <a:p>
                      <a:pPr algn="l">
                        <a:lnSpc>
                          <a:spcPct val="130000"/>
                        </a:lnSpc>
                        <a:spcAft>
                          <a:spcPts val="0"/>
                        </a:spcAft>
                      </a:pPr>
                      <a:r>
                        <a:rPr lang="zh-CN" sz="3600" kern="1200" dirty="0">
                          <a:solidFill>
                            <a:schemeClr val="tx1">
                              <a:lumMod val="50000"/>
                              <a:lumOff val="50000"/>
                            </a:schemeClr>
                          </a:solidFill>
                          <a:latin typeface="微软雅黑" pitchFamily="34" charset="-122"/>
                          <a:ea typeface="微软雅黑" pitchFamily="34" charset="-122"/>
                          <a:cs typeface="+mn-cs"/>
                        </a:rPr>
                        <a:t>理解</a:t>
                      </a:r>
                    </a:p>
                    <a:p>
                      <a:pPr algn="l">
                        <a:lnSpc>
                          <a:spcPct val="130000"/>
                        </a:lnSpc>
                        <a:spcAft>
                          <a:spcPts val="0"/>
                        </a:spcAft>
                      </a:pPr>
                      <a:r>
                        <a:rPr lang="zh-CN" sz="3600" kern="1200" dirty="0">
                          <a:solidFill>
                            <a:schemeClr val="tx1">
                              <a:lumMod val="50000"/>
                              <a:lumOff val="50000"/>
                            </a:schemeClr>
                          </a:solidFill>
                          <a:latin typeface="微软雅黑" pitchFamily="34" charset="-122"/>
                          <a:ea typeface="微软雅黑" pitchFamily="34" charset="-122"/>
                          <a:cs typeface="+mn-cs"/>
                        </a:rPr>
                        <a:t>错误</a:t>
                      </a:r>
                    </a:p>
                  </a:txBody>
                  <a:tcPr marL="68580" marR="68580" marT="0" marB="0" anchor="ctr"/>
                </a:tc>
              </a:tr>
              <a:tr h="0">
                <a:tc vMerge="1">
                  <a:txBody>
                    <a:bodyPr/>
                    <a:lstStyle/>
                    <a:p>
                      <a:endParaRPr lang="zh-CN" altLang="en-US"/>
                    </a:p>
                  </a:txBody>
                  <a:tcPr/>
                </a:tc>
                <a:tc vMerge="1">
                  <a:txBody>
                    <a:bodyPr/>
                    <a:lstStyle/>
                    <a:p>
                      <a:endParaRPr lang="zh-CN" altLang="en-US"/>
                    </a:p>
                  </a:txBody>
                  <a:tcPr/>
                </a:tc>
                <a:tc rowSpan="2">
                  <a:txBody>
                    <a:bodyPr/>
                    <a:lstStyle/>
                    <a:p>
                      <a:pPr algn="l">
                        <a:lnSpc>
                          <a:spcPct val="130000"/>
                        </a:lnSpc>
                        <a:spcAft>
                          <a:spcPts val="0"/>
                        </a:spcAft>
                      </a:pPr>
                      <a:r>
                        <a:rPr lang="en-US" sz="3600" kern="1200" dirty="0">
                          <a:solidFill>
                            <a:schemeClr val="tx1">
                              <a:lumMod val="50000"/>
                              <a:lumOff val="50000"/>
                            </a:schemeClr>
                          </a:solidFill>
                          <a:latin typeface="微软雅黑" pitchFamily="34" charset="-122"/>
                          <a:ea typeface="微软雅黑" pitchFamily="34" charset="-122"/>
                          <a:cs typeface="+mn-cs"/>
                        </a:rPr>
                        <a:t>C</a:t>
                      </a:r>
                      <a:r>
                        <a:rPr lang="zh-CN" sz="3600" kern="1200" dirty="0">
                          <a:solidFill>
                            <a:schemeClr val="tx1">
                              <a:lumMod val="50000"/>
                              <a:lumOff val="50000"/>
                            </a:schemeClr>
                          </a:solidFill>
                          <a:latin typeface="微软雅黑" pitchFamily="34" charset="-122"/>
                          <a:ea typeface="微软雅黑" pitchFamily="34" charset="-122"/>
                          <a:cs typeface="+mn-cs"/>
                        </a:rPr>
                        <a:t>项</a:t>
                      </a:r>
                    </a:p>
                  </a:txBody>
                  <a:tcPr marL="68580" marR="68580" marT="0" marB="0" anchor="ctr"/>
                </a:tc>
                <a:tc rowSpan="2">
                  <a:txBody>
                    <a:bodyPr/>
                    <a:lstStyle/>
                    <a:p>
                      <a:pPr algn="l">
                        <a:lnSpc>
                          <a:spcPct val="130000"/>
                        </a:lnSpc>
                        <a:spcAft>
                          <a:spcPts val="0"/>
                        </a:spcAft>
                      </a:pPr>
                      <a:r>
                        <a:rPr lang="zh-CN" sz="3600" kern="1200" dirty="0">
                          <a:solidFill>
                            <a:schemeClr val="tx1">
                              <a:lumMod val="50000"/>
                              <a:lumOff val="50000"/>
                            </a:schemeClr>
                          </a:solidFill>
                          <a:latin typeface="微软雅黑" pitchFamily="34" charset="-122"/>
                          <a:ea typeface="微软雅黑" pitchFamily="34" charset="-122"/>
                          <a:cs typeface="+mn-cs"/>
                        </a:rPr>
                        <a:t>　三、四句中</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十里</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承</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春江</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，写堤长；</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千条</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承</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密树</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，状柳茂</a:t>
                      </a:r>
                    </a:p>
                  </a:txBody>
                  <a:tcPr marL="68580" marR="68580" marT="0" marB="0" anchor="ctr"/>
                </a:tc>
                <a:tc rowSpan="2">
                  <a:txBody>
                    <a:bodyPr/>
                    <a:lstStyle/>
                    <a:p>
                      <a:pPr algn="l">
                        <a:lnSpc>
                          <a:spcPct val="130000"/>
                        </a:lnSpc>
                        <a:spcAft>
                          <a:spcPts val="0"/>
                        </a:spcAft>
                      </a:pPr>
                      <a:r>
                        <a:rPr lang="zh-CN" sz="3600" kern="1200" dirty="0">
                          <a:solidFill>
                            <a:schemeClr val="tx1">
                              <a:lumMod val="50000"/>
                              <a:lumOff val="50000"/>
                            </a:schemeClr>
                          </a:solidFill>
                          <a:latin typeface="微软雅黑" pitchFamily="34" charset="-122"/>
                          <a:ea typeface="微软雅黑" pitchFamily="34" charset="-122"/>
                          <a:cs typeface="+mn-cs"/>
                        </a:rPr>
                        <a:t>理解</a:t>
                      </a:r>
                    </a:p>
                    <a:p>
                      <a:pPr algn="l">
                        <a:lnSpc>
                          <a:spcPct val="130000"/>
                        </a:lnSpc>
                        <a:spcAft>
                          <a:spcPts val="0"/>
                        </a:spcAft>
                      </a:pPr>
                      <a:r>
                        <a:rPr lang="zh-CN" sz="3600" kern="1200" dirty="0">
                          <a:solidFill>
                            <a:schemeClr val="tx1">
                              <a:lumMod val="50000"/>
                              <a:lumOff val="50000"/>
                            </a:schemeClr>
                          </a:solidFill>
                          <a:latin typeface="微软雅黑" pitchFamily="34" charset="-122"/>
                          <a:ea typeface="微软雅黑" pitchFamily="34" charset="-122"/>
                          <a:cs typeface="+mn-cs"/>
                        </a:rPr>
                        <a:t>正确</a:t>
                      </a:r>
                    </a:p>
                  </a:txBody>
                  <a:tcPr marL="68580" marR="68580" marT="0" marB="0" anchor="ctr"/>
                </a:tc>
              </a:tr>
              <a:tr h="0">
                <a:tc>
                  <a:txBody>
                    <a:bodyPr/>
                    <a:lstStyle/>
                    <a:p>
                      <a:pPr algn="ctr">
                        <a:lnSpc>
                          <a:spcPct val="130000"/>
                        </a:lnSpc>
                        <a:spcAft>
                          <a:spcPts val="0"/>
                        </a:spcAft>
                      </a:pPr>
                      <a:r>
                        <a:rPr lang="en-US" sz="3600" kern="1200" dirty="0">
                          <a:solidFill>
                            <a:schemeClr val="tx1">
                              <a:lumMod val="50000"/>
                              <a:lumOff val="50000"/>
                            </a:schemeClr>
                          </a:solidFill>
                          <a:latin typeface="微软雅黑" pitchFamily="34" charset="-122"/>
                          <a:ea typeface="微软雅黑" pitchFamily="34" charset="-122"/>
                          <a:cs typeface="+mn-cs"/>
                        </a:rPr>
                        <a:t> </a:t>
                      </a:r>
                      <a:endParaRPr lang="zh-CN" sz="3600" kern="1200" dirty="0">
                        <a:solidFill>
                          <a:schemeClr val="tx1">
                            <a:lumMod val="50000"/>
                            <a:lumOff val="50000"/>
                          </a:schemeClr>
                        </a:solidFill>
                        <a:latin typeface="微软雅黑" pitchFamily="34" charset="-122"/>
                        <a:ea typeface="微软雅黑" pitchFamily="34" charset="-122"/>
                        <a:cs typeface="+mn-cs"/>
                      </a:endParaRPr>
                    </a:p>
                  </a:txBody>
                  <a:tcPr marL="68580" marR="68580" marT="0" marB="0"/>
                </a:tc>
                <a:tc vMerge="1">
                  <a:txBody>
                    <a:bodyPr/>
                    <a:lstStyle/>
                    <a:p>
                      <a:endParaRPr lang="zh-CN" altLang="en-US"/>
                    </a:p>
                  </a:txBody>
                  <a:tcPr/>
                </a:tc>
                <a:tc vMerge="1">
                  <a:txBody>
                    <a:bodyPr/>
                    <a:lstStyle/>
                    <a:p>
                      <a:endParaRPr lang="zh-CN" altLang="en-US" dirty="0"/>
                    </a:p>
                  </a:txBody>
                  <a:tcPr marL="68580" marR="68580" marT="0" marB="0" anchor="ctr"/>
                </a:tc>
                <a:tc vMerge="1">
                  <a:txBody>
                    <a:bodyPr/>
                    <a:lstStyle/>
                    <a:p>
                      <a:endParaRPr lang="zh-CN" altLang="en-US" dirty="0"/>
                    </a:p>
                  </a:txBody>
                  <a:tcPr marL="68580" marR="68580" marT="0" marB="0" anchor="ctr"/>
                </a:tc>
                <a:tc vMerge="1">
                  <a:txBody>
                    <a:bodyPr/>
                    <a:lstStyle/>
                    <a:p>
                      <a:endParaRPr lang="zh-CN" altLang="en-US" dirty="0"/>
                    </a:p>
                  </a:txBody>
                  <a:tcPr marL="68580" marR="68580" marT="0" marB="0" anchor="ctr"/>
                </a:tc>
              </a:tr>
            </a:tbl>
          </a:graphicData>
        </a:graphic>
      </p:graphicFrame>
    </p:spTree>
    <p:extLst>
      <p:ext uri="{BB962C8B-B14F-4D97-AF65-F5344CB8AC3E}">
        <p14:creationId xmlns:p14="http://schemas.microsoft.com/office/powerpoint/2010/main" xmlns="" val="252907558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124278" y="2919916"/>
            <a:ext cx="19800000" cy="813372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124278" y="2916734"/>
            <a:ext cx="19698922" cy="7224094"/>
          </a:xfrm>
          <a:prstGeom prst="rect">
            <a:avLst/>
          </a:prstGeom>
        </p:spPr>
        <p:txBody>
          <a:bodyPr wrap="square">
            <a:spAutoFit/>
          </a:bodyPr>
          <a:lstStyle/>
          <a:p>
            <a:pPr eaLnBrk="1" hangingPunct="1">
              <a:lnSpc>
                <a:spcPct val="130000"/>
              </a:lnSpc>
              <a:buNone/>
            </a:pPr>
            <a:r>
              <a:rPr lang="en-US" altLang="zh-CN" sz="360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杨诗前两句突出诗题中的“早春”。首句是诗人在城东游赏时对所见早春景色的赞美，第二句紧接第一句，是对早春景色的具体描绘，表达出作者对早春清新之景的喜爱之情。高诗描绘出一幅春天孩子们放风筝的图画，有景有人有事，充满了生活情趣，勾画出一幅生机勃勃的“乐春图”。全诗字里行间透出诗人对春天的喜爱和赞美。读了这首诗，人们好像跟诗人一起饱览了美丽春景，一起分享了孩子们放风筝时的欢乐。</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读懂诗歌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城东早春</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：为诗人所喜爱的清新景色，正在这早春之中，柳树刚开始发芽，颜色还不均匀。如果等到上林苑繁花似锦的时刻，到处都是赏花的人。</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村居</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：二月草长莺飞，生机勃勃；堤岸上杨柳依依，云烟缭绕，使人陶醉其中。孩子们很早就放学回家了，连忙趁着东风放飞风筝。</a:t>
            </a:r>
          </a:p>
        </p:txBody>
      </p:sp>
    </p:spTree>
    <p:extLst>
      <p:ext uri="{BB962C8B-B14F-4D97-AF65-F5344CB8AC3E}">
        <p14:creationId xmlns:p14="http://schemas.microsoft.com/office/powerpoint/2010/main" xmlns="" val="351998032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5" name="表格 4"/>
          <p:cNvGraphicFramePr>
            <a:graphicFrameLocks noGrp="1"/>
          </p:cNvGraphicFramePr>
          <p:nvPr>
            <p:extLst>
              <p:ext uri="{D42A27DB-BD31-4B8C-83A1-F6EECF244321}">
                <p14:modId xmlns:p14="http://schemas.microsoft.com/office/powerpoint/2010/main" xmlns="" val="1810894890"/>
              </p:ext>
            </p:extLst>
          </p:nvPr>
        </p:nvGraphicFramePr>
        <p:xfrm>
          <a:off x="2202120" y="3060750"/>
          <a:ext cx="19442160" cy="5705856"/>
        </p:xfrm>
        <a:graphic>
          <a:graphicData uri="http://schemas.openxmlformats.org/drawingml/2006/table">
            <a:tbl>
              <a:tblPr>
                <a:tableStyleId>{5C22544A-7EE6-4342-B048-85BDC9FD1C3A}</a:tableStyleId>
              </a:tblPr>
              <a:tblGrid>
                <a:gridCol w="411626"/>
                <a:gridCol w="956526"/>
                <a:gridCol w="1008112"/>
                <a:gridCol w="14833648"/>
                <a:gridCol w="2232248"/>
              </a:tblGrid>
              <a:tr h="0">
                <a:tc>
                  <a:txBody>
                    <a:bodyPr/>
                    <a:lstStyle/>
                    <a:p>
                      <a:pPr algn="ctr">
                        <a:lnSpc>
                          <a:spcPct val="130000"/>
                        </a:lnSpc>
                        <a:spcAft>
                          <a:spcPts val="0"/>
                        </a:spcAft>
                      </a:pPr>
                      <a:endParaRPr lang="en-US" altLang="zh-CN" sz="3600" kern="1200" dirty="0" smtClean="0">
                        <a:solidFill>
                          <a:schemeClr val="tx1">
                            <a:lumMod val="50000"/>
                            <a:lumOff val="50000"/>
                          </a:schemeClr>
                        </a:solidFill>
                        <a:latin typeface="微软雅黑" pitchFamily="34" charset="-122"/>
                        <a:ea typeface="微软雅黑" pitchFamily="34" charset="-122"/>
                        <a:cs typeface="+mn-cs"/>
                      </a:endParaRPr>
                    </a:p>
                    <a:p>
                      <a:pPr algn="ctr">
                        <a:lnSpc>
                          <a:spcPct val="130000"/>
                        </a:lnSpc>
                        <a:spcAft>
                          <a:spcPts val="0"/>
                        </a:spcAft>
                      </a:pPr>
                      <a:endParaRPr lang="en-US" altLang="zh-CN" sz="3600" kern="1200" dirty="0" smtClean="0">
                        <a:solidFill>
                          <a:schemeClr val="tx1">
                            <a:lumMod val="50000"/>
                            <a:lumOff val="50000"/>
                          </a:schemeClr>
                        </a:solidFill>
                        <a:latin typeface="微软雅黑" pitchFamily="34" charset="-122"/>
                        <a:ea typeface="微软雅黑" pitchFamily="34" charset="-122"/>
                        <a:cs typeface="+mn-cs"/>
                      </a:endParaRPr>
                    </a:p>
                    <a:p>
                      <a:pPr algn="ctr">
                        <a:lnSpc>
                          <a:spcPct val="130000"/>
                        </a:lnSpc>
                        <a:spcAft>
                          <a:spcPts val="0"/>
                        </a:spcAft>
                      </a:pPr>
                      <a:r>
                        <a:rPr lang="zh-CN" sz="3600" kern="1200" dirty="0" smtClean="0">
                          <a:solidFill>
                            <a:schemeClr val="tx1">
                              <a:lumMod val="50000"/>
                              <a:lumOff val="50000"/>
                            </a:schemeClr>
                          </a:solidFill>
                          <a:latin typeface="微软雅黑" pitchFamily="34" charset="-122"/>
                          <a:ea typeface="微软雅黑" pitchFamily="34" charset="-122"/>
                          <a:cs typeface="+mn-cs"/>
                        </a:rPr>
                        <a:t>比</a:t>
                      </a:r>
                      <a:r>
                        <a:rPr lang="zh-CN" sz="3600" kern="1200" dirty="0">
                          <a:solidFill>
                            <a:schemeClr val="tx1">
                              <a:lumMod val="50000"/>
                              <a:lumOff val="50000"/>
                            </a:schemeClr>
                          </a:solidFill>
                          <a:latin typeface="微软雅黑" pitchFamily="34" charset="-122"/>
                          <a:ea typeface="微软雅黑" pitchFamily="34" charset="-122"/>
                          <a:cs typeface="+mn-cs"/>
                        </a:rPr>
                        <a:t>对</a:t>
                      </a:r>
                    </a:p>
                  </a:txBody>
                  <a:tcPr marL="68580" marR="68580" marT="0" marB="0"/>
                </a:tc>
                <a:tc rowSpan="2">
                  <a:txBody>
                    <a:bodyPr/>
                    <a:lstStyle/>
                    <a:p>
                      <a:pPr algn="ctr">
                        <a:lnSpc>
                          <a:spcPct val="130000"/>
                        </a:lnSpc>
                        <a:spcAft>
                          <a:spcPts val="0"/>
                        </a:spcAft>
                      </a:pPr>
                      <a:endParaRPr lang="en-US" altLang="zh-CN" sz="3600" kern="1200" dirty="0" smtClean="0">
                        <a:solidFill>
                          <a:schemeClr val="tx1">
                            <a:lumMod val="50000"/>
                            <a:lumOff val="50000"/>
                          </a:schemeClr>
                        </a:solidFill>
                        <a:latin typeface="微软雅黑" pitchFamily="34" charset="-122"/>
                        <a:ea typeface="微软雅黑" pitchFamily="34" charset="-122"/>
                        <a:cs typeface="+mn-cs"/>
                      </a:endParaRPr>
                    </a:p>
                    <a:p>
                      <a:pPr algn="ctr">
                        <a:lnSpc>
                          <a:spcPct val="130000"/>
                        </a:lnSpc>
                        <a:spcAft>
                          <a:spcPts val="0"/>
                        </a:spcAft>
                      </a:pPr>
                      <a:r>
                        <a:rPr lang="zh-CN" sz="3600" kern="1200" dirty="0" smtClean="0">
                          <a:solidFill>
                            <a:schemeClr val="tx1">
                              <a:lumMod val="50000"/>
                              <a:lumOff val="50000"/>
                            </a:schemeClr>
                          </a:solidFill>
                          <a:latin typeface="微软雅黑" pitchFamily="34" charset="-122"/>
                          <a:ea typeface="微软雅黑" pitchFamily="34" charset="-122"/>
                          <a:cs typeface="+mn-cs"/>
                        </a:rPr>
                        <a:t>逐</a:t>
                      </a:r>
                      <a:endParaRPr lang="zh-CN" sz="3600" kern="1200" dirty="0">
                        <a:solidFill>
                          <a:schemeClr val="tx1">
                            <a:lumMod val="50000"/>
                            <a:lumOff val="50000"/>
                          </a:schemeClr>
                        </a:solidFill>
                        <a:latin typeface="微软雅黑" pitchFamily="34" charset="-122"/>
                        <a:ea typeface="微软雅黑" pitchFamily="34" charset="-122"/>
                        <a:cs typeface="+mn-cs"/>
                      </a:endParaRPr>
                    </a:p>
                    <a:p>
                      <a:pPr algn="ctr">
                        <a:lnSpc>
                          <a:spcPct val="130000"/>
                        </a:lnSpc>
                        <a:spcAft>
                          <a:spcPts val="0"/>
                        </a:spcAft>
                      </a:pPr>
                      <a:r>
                        <a:rPr lang="zh-CN" sz="3600" kern="1200" dirty="0">
                          <a:solidFill>
                            <a:schemeClr val="tx1">
                              <a:lumMod val="50000"/>
                              <a:lumOff val="50000"/>
                            </a:schemeClr>
                          </a:solidFill>
                          <a:latin typeface="微软雅黑" pitchFamily="34" charset="-122"/>
                          <a:ea typeface="微软雅黑" pitchFamily="34" charset="-122"/>
                          <a:cs typeface="+mn-cs"/>
                        </a:rPr>
                        <a:t>一</a:t>
                      </a:r>
                    </a:p>
                    <a:p>
                      <a:pPr algn="ctr">
                        <a:lnSpc>
                          <a:spcPct val="130000"/>
                        </a:lnSpc>
                        <a:spcAft>
                          <a:spcPts val="0"/>
                        </a:spcAft>
                      </a:pPr>
                      <a:r>
                        <a:rPr lang="zh-CN" sz="3600" kern="1200" dirty="0">
                          <a:solidFill>
                            <a:schemeClr val="tx1">
                              <a:lumMod val="50000"/>
                              <a:lumOff val="50000"/>
                            </a:schemeClr>
                          </a:solidFill>
                          <a:latin typeface="微软雅黑" pitchFamily="34" charset="-122"/>
                          <a:ea typeface="微软雅黑" pitchFamily="34" charset="-122"/>
                          <a:cs typeface="+mn-cs"/>
                        </a:rPr>
                        <a:t>比</a:t>
                      </a:r>
                    </a:p>
                    <a:p>
                      <a:pPr algn="ctr">
                        <a:lnSpc>
                          <a:spcPct val="130000"/>
                        </a:lnSpc>
                        <a:spcAft>
                          <a:spcPts val="0"/>
                        </a:spcAft>
                      </a:pPr>
                      <a:r>
                        <a:rPr lang="zh-CN" sz="3600" kern="1200" dirty="0">
                          <a:solidFill>
                            <a:schemeClr val="tx1">
                              <a:lumMod val="50000"/>
                              <a:lumOff val="50000"/>
                            </a:schemeClr>
                          </a:solidFill>
                          <a:latin typeface="微软雅黑" pitchFamily="34" charset="-122"/>
                          <a:ea typeface="微软雅黑" pitchFamily="34" charset="-122"/>
                          <a:cs typeface="+mn-cs"/>
                        </a:rPr>
                        <a:t>对</a:t>
                      </a:r>
                    </a:p>
                  </a:txBody>
                  <a:tcPr marL="68580" marR="68580" marT="0" marB="0"/>
                </a:tc>
                <a:tc>
                  <a:txBody>
                    <a:bodyPr/>
                    <a:lstStyle/>
                    <a:p>
                      <a:pPr algn="l">
                        <a:lnSpc>
                          <a:spcPct val="130000"/>
                        </a:lnSpc>
                        <a:spcAft>
                          <a:spcPts val="0"/>
                        </a:spcAft>
                      </a:pPr>
                      <a:r>
                        <a:rPr lang="en-US" sz="3600" kern="1200" dirty="0">
                          <a:solidFill>
                            <a:schemeClr val="tx1">
                              <a:lumMod val="50000"/>
                              <a:lumOff val="50000"/>
                            </a:schemeClr>
                          </a:solidFill>
                          <a:latin typeface="微软雅黑" pitchFamily="34" charset="-122"/>
                          <a:ea typeface="微软雅黑" pitchFamily="34" charset="-122"/>
                          <a:cs typeface="+mn-cs"/>
                        </a:rPr>
                        <a:t>D</a:t>
                      </a:r>
                      <a:r>
                        <a:rPr lang="zh-CN" sz="3600" kern="1200" dirty="0">
                          <a:solidFill>
                            <a:schemeClr val="tx1">
                              <a:lumMod val="50000"/>
                              <a:lumOff val="50000"/>
                            </a:schemeClr>
                          </a:solidFill>
                          <a:latin typeface="微软雅黑" pitchFamily="34" charset="-122"/>
                          <a:ea typeface="微软雅黑" pitchFamily="34" charset="-122"/>
                          <a:cs typeface="+mn-cs"/>
                        </a:rPr>
                        <a:t>项</a:t>
                      </a:r>
                    </a:p>
                  </a:txBody>
                  <a:tcPr marL="68580" marR="68580" marT="0" marB="0" anchor="ctr"/>
                </a:tc>
                <a:tc>
                  <a:txBody>
                    <a:bodyPr/>
                    <a:lstStyle/>
                    <a:p>
                      <a:pPr algn="l">
                        <a:lnSpc>
                          <a:spcPct val="130000"/>
                        </a:lnSpc>
                        <a:spcAft>
                          <a:spcPts val="0"/>
                        </a:spcAft>
                      </a:pPr>
                      <a:r>
                        <a:rPr lang="zh-CN" sz="3600" kern="1200" dirty="0">
                          <a:solidFill>
                            <a:schemeClr val="tx1">
                              <a:lumMod val="50000"/>
                              <a:lumOff val="50000"/>
                            </a:schemeClr>
                          </a:solidFill>
                          <a:latin typeface="微软雅黑" pitchFamily="34" charset="-122"/>
                          <a:ea typeface="微软雅黑" pitchFamily="34" charset="-122"/>
                          <a:cs typeface="+mn-cs"/>
                        </a:rPr>
                        <a:t>　</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雨香</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是通感的修辞，通感不是比喻。通感是把一种感觉说成另外一种感觉，这两个感觉之间是本质相同的事物，不符合比喻的定义</a:t>
                      </a:r>
                    </a:p>
                  </a:txBody>
                  <a:tcPr marL="68580" marR="68580" marT="0" marB="0" anchor="ctr"/>
                </a:tc>
                <a:tc>
                  <a:txBody>
                    <a:bodyPr/>
                    <a:lstStyle/>
                    <a:p>
                      <a:pPr algn="l">
                        <a:lnSpc>
                          <a:spcPct val="130000"/>
                        </a:lnSpc>
                        <a:spcAft>
                          <a:spcPts val="0"/>
                        </a:spcAft>
                      </a:pPr>
                      <a:r>
                        <a:rPr lang="zh-CN" sz="3600" kern="1200" dirty="0">
                          <a:solidFill>
                            <a:schemeClr val="tx1">
                              <a:lumMod val="50000"/>
                              <a:lumOff val="50000"/>
                            </a:schemeClr>
                          </a:solidFill>
                          <a:latin typeface="微软雅黑" pitchFamily="34" charset="-122"/>
                          <a:ea typeface="微软雅黑" pitchFamily="34" charset="-122"/>
                          <a:cs typeface="+mn-cs"/>
                        </a:rPr>
                        <a:t>理解</a:t>
                      </a:r>
                    </a:p>
                    <a:p>
                      <a:pPr algn="l">
                        <a:lnSpc>
                          <a:spcPct val="130000"/>
                        </a:lnSpc>
                        <a:spcAft>
                          <a:spcPts val="0"/>
                        </a:spcAft>
                      </a:pPr>
                      <a:r>
                        <a:rPr lang="zh-CN" sz="3600" kern="1200" dirty="0">
                          <a:solidFill>
                            <a:schemeClr val="tx1">
                              <a:lumMod val="50000"/>
                              <a:lumOff val="50000"/>
                            </a:schemeClr>
                          </a:solidFill>
                          <a:latin typeface="微软雅黑" pitchFamily="34" charset="-122"/>
                          <a:ea typeface="微软雅黑" pitchFamily="34" charset="-122"/>
                          <a:cs typeface="+mn-cs"/>
                        </a:rPr>
                        <a:t>错误</a:t>
                      </a:r>
                    </a:p>
                  </a:txBody>
                  <a:tcPr marL="68580" marR="68580" marT="0" marB="0" anchor="ctr"/>
                </a:tc>
              </a:tr>
              <a:tr h="0">
                <a:tc rowSpan="2">
                  <a:txBody>
                    <a:bodyPr/>
                    <a:lstStyle/>
                    <a:p>
                      <a:pPr algn="ctr">
                        <a:lnSpc>
                          <a:spcPct val="130000"/>
                        </a:lnSpc>
                        <a:spcAft>
                          <a:spcPts val="0"/>
                        </a:spcAft>
                      </a:pPr>
                      <a:r>
                        <a:rPr lang="en-US" sz="3600" kern="1200">
                          <a:solidFill>
                            <a:schemeClr val="tx1">
                              <a:lumMod val="50000"/>
                              <a:lumOff val="50000"/>
                            </a:schemeClr>
                          </a:solidFill>
                          <a:latin typeface="微软雅黑" pitchFamily="34" charset="-122"/>
                          <a:ea typeface="微软雅黑" pitchFamily="34" charset="-122"/>
                          <a:cs typeface="+mn-cs"/>
                        </a:rPr>
                        <a:t> </a:t>
                      </a:r>
                      <a:endParaRPr lang="zh-CN" sz="3600" kern="1200">
                        <a:solidFill>
                          <a:schemeClr val="tx1">
                            <a:lumMod val="50000"/>
                            <a:lumOff val="50000"/>
                          </a:schemeClr>
                        </a:solidFill>
                        <a:latin typeface="微软雅黑" pitchFamily="34" charset="-122"/>
                        <a:ea typeface="微软雅黑" pitchFamily="34" charset="-122"/>
                        <a:cs typeface="+mn-cs"/>
                      </a:endParaRPr>
                    </a:p>
                  </a:txBody>
                  <a:tcPr marL="68580" marR="68580" marT="0" marB="0"/>
                </a:tc>
                <a:tc vMerge="1">
                  <a:txBody>
                    <a:bodyPr/>
                    <a:lstStyle/>
                    <a:p>
                      <a:endParaRPr lang="zh-CN" altLang="en-US"/>
                    </a:p>
                  </a:txBody>
                  <a:tcPr/>
                </a:tc>
                <a:tc>
                  <a:txBody>
                    <a:bodyPr/>
                    <a:lstStyle/>
                    <a:p>
                      <a:pPr algn="ctr">
                        <a:lnSpc>
                          <a:spcPct val="130000"/>
                        </a:lnSpc>
                        <a:spcAft>
                          <a:spcPts val="0"/>
                        </a:spcAft>
                      </a:pPr>
                      <a:r>
                        <a:rPr lang="en-US" sz="3600" kern="1200">
                          <a:solidFill>
                            <a:schemeClr val="tx1">
                              <a:lumMod val="50000"/>
                              <a:lumOff val="50000"/>
                            </a:schemeClr>
                          </a:solidFill>
                          <a:latin typeface="微软雅黑" pitchFamily="34" charset="-122"/>
                          <a:ea typeface="微软雅黑" pitchFamily="34" charset="-122"/>
                          <a:cs typeface="+mn-cs"/>
                        </a:rPr>
                        <a:t>E</a:t>
                      </a:r>
                      <a:r>
                        <a:rPr lang="zh-CN" sz="3600" kern="1200">
                          <a:solidFill>
                            <a:schemeClr val="tx1">
                              <a:lumMod val="50000"/>
                              <a:lumOff val="50000"/>
                            </a:schemeClr>
                          </a:solidFill>
                          <a:latin typeface="微软雅黑" pitchFamily="34" charset="-122"/>
                          <a:ea typeface="微软雅黑" pitchFamily="34" charset="-122"/>
                          <a:cs typeface="+mn-cs"/>
                        </a:rPr>
                        <a:t>项</a:t>
                      </a:r>
                    </a:p>
                  </a:txBody>
                  <a:tcPr marL="68580" marR="68580" marT="0" marB="0" anchor="ctr"/>
                </a:tc>
                <a:tc>
                  <a:txBody>
                    <a:bodyPr/>
                    <a:lstStyle/>
                    <a:p>
                      <a:pPr algn="ctr">
                        <a:lnSpc>
                          <a:spcPct val="130000"/>
                        </a:lnSpc>
                        <a:spcAft>
                          <a:spcPts val="0"/>
                        </a:spcAft>
                      </a:pPr>
                      <a:r>
                        <a:rPr lang="zh-CN" sz="3600" kern="1200" dirty="0">
                          <a:solidFill>
                            <a:schemeClr val="tx1">
                              <a:lumMod val="50000"/>
                              <a:lumOff val="50000"/>
                            </a:schemeClr>
                          </a:solidFill>
                          <a:latin typeface="微软雅黑" pitchFamily="34" charset="-122"/>
                          <a:ea typeface="微软雅黑" pitchFamily="34" charset="-122"/>
                          <a:cs typeface="+mn-cs"/>
                        </a:rPr>
                        <a:t>　</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风暖</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落花</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反映出了暮春时节的美丽景色</a:t>
                      </a:r>
                    </a:p>
                  </a:txBody>
                  <a:tcPr marL="68580" marR="68580" marT="0" marB="0" anchor="ctr"/>
                </a:tc>
                <a:tc>
                  <a:txBody>
                    <a:bodyPr/>
                    <a:lstStyle/>
                    <a:p>
                      <a:pPr algn="ctr">
                        <a:lnSpc>
                          <a:spcPct val="130000"/>
                        </a:lnSpc>
                        <a:spcAft>
                          <a:spcPts val="0"/>
                        </a:spcAft>
                      </a:pPr>
                      <a:r>
                        <a:rPr lang="zh-CN" sz="3600" kern="1200">
                          <a:solidFill>
                            <a:schemeClr val="tx1">
                              <a:lumMod val="50000"/>
                              <a:lumOff val="50000"/>
                            </a:schemeClr>
                          </a:solidFill>
                          <a:latin typeface="微软雅黑" pitchFamily="34" charset="-122"/>
                          <a:ea typeface="微软雅黑" pitchFamily="34" charset="-122"/>
                          <a:cs typeface="+mn-cs"/>
                        </a:rPr>
                        <a:t>理解</a:t>
                      </a:r>
                    </a:p>
                    <a:p>
                      <a:pPr algn="ctr">
                        <a:lnSpc>
                          <a:spcPct val="130000"/>
                        </a:lnSpc>
                        <a:spcAft>
                          <a:spcPts val="0"/>
                        </a:spcAft>
                      </a:pPr>
                      <a:r>
                        <a:rPr lang="zh-CN" sz="3600" kern="1200">
                          <a:solidFill>
                            <a:schemeClr val="tx1">
                              <a:lumMod val="50000"/>
                              <a:lumOff val="50000"/>
                            </a:schemeClr>
                          </a:solidFill>
                          <a:latin typeface="微软雅黑" pitchFamily="34" charset="-122"/>
                          <a:ea typeface="微软雅黑" pitchFamily="34" charset="-122"/>
                          <a:cs typeface="+mn-cs"/>
                        </a:rPr>
                        <a:t>正确</a:t>
                      </a:r>
                    </a:p>
                  </a:txBody>
                  <a:tcPr marL="68580" marR="68580" marT="0" marB="0" anchor="ctr"/>
                </a:tc>
              </a:tr>
              <a:tr h="0">
                <a:tc vMerge="1">
                  <a:txBody>
                    <a:bodyPr/>
                    <a:lstStyle/>
                    <a:p>
                      <a:endParaRPr lang="zh-CN" altLang="en-US" dirty="0"/>
                    </a:p>
                  </a:txBody>
                  <a:tcPr/>
                </a:tc>
                <a:tc gridSpan="2">
                  <a:txBody>
                    <a:bodyPr/>
                    <a:lstStyle/>
                    <a:p>
                      <a:pPr algn="ctr">
                        <a:lnSpc>
                          <a:spcPct val="130000"/>
                        </a:lnSpc>
                        <a:spcAft>
                          <a:spcPts val="0"/>
                        </a:spcAft>
                      </a:pPr>
                      <a:r>
                        <a:rPr lang="zh-CN" sz="3600" kern="1200">
                          <a:solidFill>
                            <a:schemeClr val="tx1">
                              <a:lumMod val="50000"/>
                              <a:lumOff val="50000"/>
                            </a:schemeClr>
                          </a:solidFill>
                          <a:latin typeface="微软雅黑" pitchFamily="34" charset="-122"/>
                          <a:ea typeface="微软雅黑" pitchFamily="34" charset="-122"/>
                          <a:cs typeface="+mn-cs"/>
                        </a:rPr>
                        <a:t>综合比对</a:t>
                      </a:r>
                    </a:p>
                  </a:txBody>
                  <a:tcPr marL="68580" marR="68580" marT="0" marB="0"/>
                </a:tc>
                <a:tc hMerge="1">
                  <a:txBody>
                    <a:bodyPr/>
                    <a:lstStyle/>
                    <a:p>
                      <a:endParaRPr lang="zh-CN" altLang="en-US"/>
                    </a:p>
                  </a:txBody>
                  <a:tcPr/>
                </a:tc>
                <a:tc gridSpan="2">
                  <a:txBody>
                    <a:bodyPr/>
                    <a:lstStyle/>
                    <a:p>
                      <a:pPr algn="ctr">
                        <a:lnSpc>
                          <a:spcPct val="130000"/>
                        </a:lnSpc>
                        <a:spcAft>
                          <a:spcPts val="0"/>
                        </a:spcAft>
                      </a:pPr>
                      <a:r>
                        <a:rPr lang="zh-CN" sz="3600" kern="1200" dirty="0">
                          <a:solidFill>
                            <a:schemeClr val="tx1">
                              <a:lumMod val="50000"/>
                              <a:lumOff val="50000"/>
                            </a:schemeClr>
                          </a:solidFill>
                          <a:latin typeface="微软雅黑" pitchFamily="34" charset="-122"/>
                          <a:ea typeface="微软雅黑" pitchFamily="34" charset="-122"/>
                          <a:cs typeface="+mn-cs"/>
                        </a:rPr>
                        <a:t>　题干要求选正确的两项，综合比较选项，可知答案为</a:t>
                      </a:r>
                      <a:r>
                        <a:rPr lang="en-US" sz="3600" kern="1200" dirty="0">
                          <a:solidFill>
                            <a:schemeClr val="tx1">
                              <a:lumMod val="50000"/>
                              <a:lumOff val="50000"/>
                            </a:schemeClr>
                          </a:solidFill>
                          <a:latin typeface="微软雅黑" pitchFamily="34" charset="-122"/>
                          <a:ea typeface="微软雅黑" pitchFamily="34" charset="-122"/>
                          <a:cs typeface="+mn-cs"/>
                        </a:rPr>
                        <a:t>B</a:t>
                      </a:r>
                      <a:r>
                        <a:rPr lang="zh-CN" sz="3600" kern="1200" dirty="0">
                          <a:solidFill>
                            <a:schemeClr val="tx1">
                              <a:lumMod val="50000"/>
                              <a:lumOff val="50000"/>
                            </a:schemeClr>
                          </a:solidFill>
                          <a:latin typeface="微软雅黑" pitchFamily="34" charset="-122"/>
                          <a:ea typeface="微软雅黑" pitchFamily="34" charset="-122"/>
                          <a:cs typeface="+mn-cs"/>
                        </a:rPr>
                        <a:t>、</a:t>
                      </a:r>
                      <a:r>
                        <a:rPr lang="en-US" sz="3600" kern="1200" dirty="0">
                          <a:solidFill>
                            <a:schemeClr val="tx1">
                              <a:lumMod val="50000"/>
                              <a:lumOff val="50000"/>
                            </a:schemeClr>
                          </a:solidFill>
                          <a:latin typeface="微软雅黑" pitchFamily="34" charset="-122"/>
                          <a:ea typeface="微软雅黑" pitchFamily="34" charset="-122"/>
                          <a:cs typeface="+mn-cs"/>
                        </a:rPr>
                        <a:t>D</a:t>
                      </a:r>
                      <a:r>
                        <a:rPr lang="zh-CN" sz="3600" kern="1200" dirty="0">
                          <a:solidFill>
                            <a:schemeClr val="tx1">
                              <a:lumMod val="50000"/>
                              <a:lumOff val="50000"/>
                            </a:schemeClr>
                          </a:solidFill>
                          <a:latin typeface="微软雅黑" pitchFamily="34" charset="-122"/>
                          <a:ea typeface="微软雅黑" pitchFamily="34" charset="-122"/>
                          <a:cs typeface="+mn-cs"/>
                        </a:rPr>
                        <a:t>两项</a:t>
                      </a:r>
                    </a:p>
                  </a:txBody>
                  <a:tcPr marL="68580" marR="68580" marT="0" marB="0" anchor="ctr"/>
                </a:tc>
                <a:tc hMerge="1">
                  <a:txBody>
                    <a:bodyPr/>
                    <a:lstStyle/>
                    <a:p>
                      <a:endParaRPr lang="zh-CN" altLang="en-US"/>
                    </a:p>
                  </a:txBody>
                  <a:tcPr/>
                </a:tc>
              </a:tr>
            </a:tbl>
          </a:graphicData>
        </a:graphic>
      </p:graphicFrame>
    </p:spTree>
    <p:extLst>
      <p:ext uri="{BB962C8B-B14F-4D97-AF65-F5344CB8AC3E}">
        <p14:creationId xmlns:p14="http://schemas.microsoft.com/office/powerpoint/2010/main" xmlns="" val="258408302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8094524"/>
          </a:xfrm>
          <a:prstGeom prst="rect">
            <a:avLst/>
          </a:prstGeom>
          <a:noFill/>
        </p:spPr>
        <p:txBody>
          <a:bodyPr wrap="square" rtlCol="0">
            <a:spAutoFit/>
          </a:bodyPr>
          <a:lstStyle/>
          <a:p>
            <a:pPr>
              <a:lnSpc>
                <a:spcPct val="130000"/>
              </a:lnSpc>
            </a:pPr>
            <a:r>
              <a:rPr lang="en-US" altLang="zh-CN" sz="4000" b="1" dirty="0" smtClean="0">
                <a:solidFill>
                  <a:schemeClr val="tx1">
                    <a:lumMod val="50000"/>
                    <a:lumOff val="50000"/>
                  </a:schemeClr>
                </a:solidFill>
                <a:latin typeface="微软雅黑" pitchFamily="34" charset="-122"/>
                <a:ea typeface="微软雅黑" pitchFamily="34" charset="-122"/>
              </a:rPr>
              <a:t>【</a:t>
            </a:r>
            <a:r>
              <a:rPr lang="zh-CN" altLang="en-US" sz="4000" b="1" dirty="0">
                <a:solidFill>
                  <a:schemeClr val="tx1">
                    <a:lumMod val="50000"/>
                    <a:lumOff val="50000"/>
                  </a:schemeClr>
                </a:solidFill>
                <a:latin typeface="微软雅黑" pitchFamily="34" charset="-122"/>
                <a:ea typeface="微软雅黑" pitchFamily="34" charset="-122"/>
              </a:rPr>
              <a:t>针对训练</a:t>
            </a:r>
            <a:r>
              <a:rPr lang="en-US" altLang="zh-CN" sz="4000" b="1"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rgbClr val="EF8340"/>
                </a:solidFill>
                <a:latin typeface="微软雅黑" pitchFamily="34" charset="-122"/>
                <a:ea typeface="微软雅黑" pitchFamily="34" charset="-122"/>
              </a:rPr>
              <a:t>14. </a:t>
            </a:r>
            <a:r>
              <a:rPr lang="zh-CN" altLang="en-US" sz="4000" dirty="0">
                <a:solidFill>
                  <a:schemeClr val="tx1">
                    <a:lumMod val="50000"/>
                    <a:lumOff val="50000"/>
                  </a:schemeClr>
                </a:solidFill>
                <a:latin typeface="微软雅黑" pitchFamily="34" charset="-122"/>
                <a:ea typeface="微软雅黑" pitchFamily="34" charset="-122"/>
              </a:rPr>
              <a:t>阅读下面的古诗，完成题目。</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被檄夜赴邓州幕府</a:t>
            </a:r>
          </a:p>
          <a:p>
            <a:pPr algn="ct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金</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元好问</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幕府文书鸟羽轻，敝裘羸马月三更。</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未能免俗私自笑，岂不怀归</a:t>
            </a:r>
            <a:r>
              <a:rPr lang="zh-CN" altLang="en-US" sz="4000" baseline="30000" dirty="0">
                <a:solidFill>
                  <a:schemeClr val="tx1">
                    <a:lumMod val="50000"/>
                    <a:lumOff val="50000"/>
                  </a:schemeClr>
                </a:solidFill>
                <a:latin typeface="微软雅黑" pitchFamily="34" charset="-122"/>
                <a:ea typeface="微软雅黑" pitchFamily="34" charset="-122"/>
              </a:rPr>
              <a:t>①</a:t>
            </a:r>
            <a:r>
              <a:rPr lang="zh-CN" altLang="en-US" sz="4000" dirty="0">
                <a:solidFill>
                  <a:schemeClr val="tx1">
                    <a:lumMod val="50000"/>
                    <a:lumOff val="50000"/>
                  </a:schemeClr>
                </a:solidFill>
                <a:latin typeface="微软雅黑" pitchFamily="34" charset="-122"/>
                <a:ea typeface="微软雅黑" pitchFamily="34" charset="-122"/>
              </a:rPr>
              <a:t>官有程。</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十里陂塘春鸭闹，一川桑柘晚烟平。</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此生只合田间老，谁遣春官</a:t>
            </a:r>
            <a:r>
              <a:rPr lang="zh-CN" altLang="en-US" sz="4000" baseline="30000" dirty="0">
                <a:solidFill>
                  <a:schemeClr val="tx1">
                    <a:lumMod val="50000"/>
                    <a:lumOff val="50000"/>
                  </a:schemeClr>
                </a:solidFill>
                <a:latin typeface="微软雅黑" pitchFamily="34" charset="-122"/>
                <a:ea typeface="微软雅黑" pitchFamily="34" charset="-122"/>
              </a:rPr>
              <a:t>②</a:t>
            </a:r>
            <a:r>
              <a:rPr lang="zh-CN" altLang="en-US" sz="4000" dirty="0">
                <a:solidFill>
                  <a:schemeClr val="tx1">
                    <a:lumMod val="50000"/>
                    <a:lumOff val="50000"/>
                  </a:schemeClr>
                </a:solidFill>
                <a:latin typeface="微软雅黑" pitchFamily="34" charset="-122"/>
                <a:ea typeface="微软雅黑" pitchFamily="34" charset="-122"/>
              </a:rPr>
              <a:t>识姓名？</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注</a:t>
            </a:r>
            <a:r>
              <a:rPr lang="en-US" altLang="zh-CN" sz="4000" dirty="0">
                <a:solidFill>
                  <a:schemeClr val="tx1">
                    <a:lumMod val="50000"/>
                    <a:lumOff val="50000"/>
                  </a:schemeClr>
                </a:solidFill>
                <a:latin typeface="微软雅黑" pitchFamily="34" charset="-122"/>
                <a:ea typeface="微软雅黑" pitchFamily="34" charset="-122"/>
              </a:rPr>
              <a:t>] ①“</a:t>
            </a:r>
            <a:r>
              <a:rPr lang="zh-CN" altLang="en-US" sz="4000" dirty="0">
                <a:solidFill>
                  <a:schemeClr val="tx1">
                    <a:lumMod val="50000"/>
                    <a:lumOff val="50000"/>
                  </a:schemeClr>
                </a:solidFill>
                <a:latin typeface="微软雅黑" pitchFamily="34" charset="-122"/>
                <a:ea typeface="微软雅黑" pitchFamily="34" charset="-122"/>
              </a:rPr>
              <a:t>岂不怀归”出自</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诗经</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小雅</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出车</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。②春官：古代官名，后为礼部的别称，礼部执掌人才推荐、选拔、考试诸事</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122757820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4106916" cy="8894743"/>
          </a:xfrm>
          <a:prstGeom prst="rect">
            <a:avLst/>
          </a:prstGeom>
          <a:noFill/>
        </p:spPr>
        <p:txBody>
          <a:bodyPr wrap="square" rtlCol="0">
            <a:spAutoFit/>
          </a:bodyPr>
          <a:lstStyle/>
          <a:p>
            <a:pPr>
              <a:lnSpc>
                <a:spcPct val="130000"/>
              </a:lnSpc>
            </a:pPr>
            <a:r>
              <a:rPr lang="zh-CN" altLang="en-US" sz="4000" dirty="0" smtClean="0">
                <a:solidFill>
                  <a:schemeClr val="tx1">
                    <a:lumMod val="50000"/>
                    <a:lumOff val="50000"/>
                  </a:schemeClr>
                </a:solidFill>
                <a:latin typeface="微软雅黑" pitchFamily="34" charset="-122"/>
                <a:ea typeface="微软雅黑" pitchFamily="34" charset="-122"/>
              </a:rPr>
              <a:t>下列</a:t>
            </a:r>
            <a:r>
              <a:rPr lang="zh-CN" altLang="en-US" sz="4000" dirty="0">
                <a:solidFill>
                  <a:schemeClr val="tx1">
                    <a:lumMod val="50000"/>
                    <a:lumOff val="50000"/>
                  </a:schemeClr>
                </a:solidFill>
                <a:latin typeface="微软雅黑" pitchFamily="34" charset="-122"/>
                <a:ea typeface="微软雅黑" pitchFamily="34" charset="-122"/>
              </a:rPr>
              <a:t>对这首诗的赏析，不恰当的两项是</a:t>
            </a:r>
            <a:r>
              <a:rPr lang="en-US" altLang="zh-CN" sz="4000" dirty="0">
                <a:solidFill>
                  <a:schemeClr val="tx1">
                    <a:lumMod val="50000"/>
                    <a:lumOff val="50000"/>
                  </a:schemeClr>
                </a:solidFill>
                <a:latin typeface="微软雅黑" pitchFamily="34" charset="-122"/>
                <a:ea typeface="微软雅黑" pitchFamily="34" charset="-122"/>
              </a:rPr>
              <a:t>(5</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 </a:t>
            </a:r>
            <a:r>
              <a:rPr lang="zh-CN" altLang="en-US" sz="4000" dirty="0">
                <a:solidFill>
                  <a:schemeClr val="tx1">
                    <a:lumMod val="50000"/>
                    <a:lumOff val="50000"/>
                  </a:schemeClr>
                </a:solidFill>
                <a:latin typeface="微软雅黑" pitchFamily="34" charset="-122"/>
                <a:ea typeface="微软雅黑" pitchFamily="34" charset="-122"/>
              </a:rPr>
              <a:t>首句中“鸟羽轻”意义双关：征召文书上插有鸟羽，表示紧急；文书传送得快，如同飞鸟一般迅疾。</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B. “</a:t>
            </a:r>
            <a:r>
              <a:rPr lang="zh-CN" altLang="en-US" sz="4000" dirty="0">
                <a:solidFill>
                  <a:schemeClr val="tx1">
                    <a:lumMod val="50000"/>
                    <a:lumOff val="50000"/>
                  </a:schemeClr>
                </a:solidFill>
                <a:latin typeface="微软雅黑" pitchFamily="34" charset="-122"/>
                <a:ea typeface="微软雅黑" pitchFamily="34" charset="-122"/>
              </a:rPr>
              <a:t>敝裘羸马月三更”紧承首句，“月三更”更是紧扣题目中的“夜赴”，写出了诗人连夜赶路的情景。</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 “</a:t>
            </a:r>
            <a:r>
              <a:rPr lang="zh-CN" altLang="en-US" sz="4000" dirty="0">
                <a:solidFill>
                  <a:schemeClr val="tx1">
                    <a:lumMod val="50000"/>
                    <a:lumOff val="50000"/>
                  </a:schemeClr>
                </a:solidFill>
                <a:latin typeface="微软雅黑" pitchFamily="34" charset="-122"/>
                <a:ea typeface="微软雅黑" pitchFamily="34" charset="-122"/>
              </a:rPr>
              <a:t>未能免俗私自笑”，通过细节描写，传神地写出诗人被官府征召后不可抑制的满足与喜悦之态。</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D. “</a:t>
            </a:r>
            <a:r>
              <a:rPr lang="zh-CN" altLang="en-US" sz="4000" dirty="0">
                <a:solidFill>
                  <a:schemeClr val="tx1">
                    <a:lumMod val="50000"/>
                    <a:lumOff val="50000"/>
                  </a:schemeClr>
                </a:solidFill>
                <a:latin typeface="微软雅黑" pitchFamily="34" charset="-122"/>
                <a:ea typeface="微软雅黑" pitchFamily="34" charset="-122"/>
              </a:rPr>
              <a:t>官有程”三字，间接点明官府征召有期限要求，诗人接到文书后，不得不日夜兼程，向邓州进发。</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E. </a:t>
            </a:r>
            <a:r>
              <a:rPr lang="zh-CN" altLang="en-US" sz="4000" dirty="0">
                <a:solidFill>
                  <a:schemeClr val="tx1">
                    <a:lumMod val="50000"/>
                    <a:lumOff val="50000"/>
                  </a:schemeClr>
                </a:solidFill>
                <a:latin typeface="微软雅黑" pitchFamily="34" charset="-122"/>
                <a:ea typeface="微软雅黑" pitchFamily="34" charset="-122"/>
              </a:rPr>
              <a:t>本诗采用了虚实相生、用典等表现手法，收到了疏密有致、言简意丰、含蕴深厚的效果。</a:t>
            </a:r>
          </a:p>
        </p:txBody>
      </p:sp>
      <p:sp>
        <p:nvSpPr>
          <p:cNvPr id="10" name="矩形 9"/>
          <p:cNvSpPr/>
          <p:nvPr/>
        </p:nvSpPr>
        <p:spPr>
          <a:xfrm>
            <a:off x="16418148" y="3177505"/>
            <a:ext cx="5314112" cy="820767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6505272" y="3149909"/>
            <a:ext cx="5335331" cy="4413516"/>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CD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项，“不可抑制的满足与喜悦之态”错；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项，“官有程”直接点明官府征召有期限要求。</a:t>
            </a:r>
          </a:p>
          <a:p>
            <a:pPr eaLnBrk="1" hangingPunct="1">
              <a:lnSpc>
                <a:spcPct val="130000"/>
              </a:lnSpc>
              <a:buNone/>
            </a:pP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162938657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1"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8094524"/>
          </a:xfrm>
          <a:prstGeom prst="rect">
            <a:avLst/>
          </a:prstGeom>
          <a:noFill/>
        </p:spPr>
        <p:txBody>
          <a:bodyPr wrap="square" rtlCol="0">
            <a:spAutoFit/>
          </a:bodyPr>
          <a:lstStyle/>
          <a:p>
            <a:pPr>
              <a:lnSpc>
                <a:spcPct val="130000"/>
              </a:lnSpc>
            </a:pPr>
            <a:r>
              <a:rPr lang="en-US" altLang="zh-CN" sz="4000" dirty="0" smtClean="0">
                <a:solidFill>
                  <a:srgbClr val="EF8340"/>
                </a:solidFill>
                <a:latin typeface="微软雅黑" pitchFamily="34" charset="-122"/>
                <a:ea typeface="微软雅黑" pitchFamily="34" charset="-122"/>
              </a:rPr>
              <a:t>15</a:t>
            </a:r>
            <a:r>
              <a:rPr lang="en-US" altLang="zh-CN" sz="4000" dirty="0">
                <a:solidFill>
                  <a:srgbClr val="EF8340"/>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阅读下面这首诗，完成题目。</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公安县怀古</a:t>
            </a:r>
            <a:r>
              <a:rPr lang="zh-CN" altLang="en-US" sz="4000" baseline="30000" dirty="0">
                <a:solidFill>
                  <a:schemeClr val="tx1">
                    <a:lumMod val="50000"/>
                    <a:lumOff val="50000"/>
                  </a:schemeClr>
                </a:solidFill>
                <a:latin typeface="微软雅黑" pitchFamily="34" charset="-122"/>
                <a:ea typeface="微软雅黑" pitchFamily="34" charset="-122"/>
              </a:rPr>
              <a:t>①</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杜　甫</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野旷吕蒙营，江深刘备城。</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寒天催日短，风浪与云平。</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洒落君臣契，飞腾战伐名</a:t>
            </a:r>
            <a:r>
              <a:rPr lang="zh-CN" altLang="en-US" sz="4000" baseline="30000" dirty="0">
                <a:solidFill>
                  <a:schemeClr val="tx1">
                    <a:lumMod val="50000"/>
                    <a:lumOff val="50000"/>
                  </a:schemeClr>
                </a:solidFill>
                <a:latin typeface="微软雅黑" pitchFamily="34" charset="-122"/>
                <a:ea typeface="微软雅黑" pitchFamily="34" charset="-122"/>
              </a:rPr>
              <a:t>②</a:t>
            </a:r>
            <a:r>
              <a:rPr lang="zh-CN" altLang="en-US" sz="4000" dirty="0">
                <a:solidFill>
                  <a:schemeClr val="tx1">
                    <a:lumMod val="50000"/>
                    <a:lumOff val="50000"/>
                  </a:schemeClr>
                </a:solidFill>
                <a:latin typeface="微软雅黑" pitchFamily="34" charset="-122"/>
                <a:ea typeface="微软雅黑" pitchFamily="34" charset="-122"/>
              </a:rPr>
              <a:t>。</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维舟倚前浦，长啸一含情。</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注</a:t>
            </a:r>
            <a:r>
              <a:rPr lang="en-US" altLang="zh-CN" sz="4000" dirty="0">
                <a:solidFill>
                  <a:schemeClr val="tx1">
                    <a:lumMod val="50000"/>
                    <a:lumOff val="50000"/>
                  </a:schemeClr>
                </a:solidFill>
                <a:latin typeface="微软雅黑" pitchFamily="34" charset="-122"/>
                <a:ea typeface="微软雅黑" pitchFamily="34" charset="-122"/>
              </a:rPr>
              <a:t>] ①</a:t>
            </a:r>
            <a:r>
              <a:rPr lang="zh-CN" altLang="en-US" sz="4000" dirty="0">
                <a:solidFill>
                  <a:schemeClr val="tx1">
                    <a:lumMod val="50000"/>
                    <a:lumOff val="50000"/>
                  </a:schemeClr>
                </a:solidFill>
                <a:latin typeface="微软雅黑" pitchFamily="34" charset="-122"/>
                <a:ea typeface="微软雅黑" pitchFamily="34" charset="-122"/>
              </a:rPr>
              <a:t>本诗作于大历三年</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公元</a:t>
            </a:r>
            <a:r>
              <a:rPr lang="en-US" altLang="zh-CN" sz="4000" dirty="0">
                <a:solidFill>
                  <a:schemeClr val="tx1">
                    <a:lumMod val="50000"/>
                    <a:lumOff val="50000"/>
                  </a:schemeClr>
                </a:solidFill>
                <a:latin typeface="微软雅黑" pitchFamily="34" charset="-122"/>
                <a:ea typeface="微软雅黑" pitchFamily="34" charset="-122"/>
              </a:rPr>
              <a:t>768</a:t>
            </a:r>
            <a:r>
              <a:rPr lang="zh-CN" altLang="en-US" sz="4000" dirty="0">
                <a:solidFill>
                  <a:schemeClr val="tx1">
                    <a:lumMod val="50000"/>
                    <a:lumOff val="50000"/>
                  </a:schemeClr>
                </a:solidFill>
                <a:latin typeface="微软雅黑" pitchFamily="34" charset="-122"/>
                <a:ea typeface="微软雅黑" pitchFamily="34" charset="-122"/>
              </a:rPr>
              <a:t>年</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深秋。是年夏，吐蕃进犯灵武、邠州，京城震动。杜甫因好友严武去世，便离开蜀地到荆楚一带的公安县暂住。②此二句主要写了三国时刘备君臣的关系及吕蒙的战绩</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416961891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4815677"/>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下列对这首诗的赏析，不恰当的两项是</a:t>
            </a:r>
            <a:r>
              <a:rPr lang="en-US" altLang="zh-CN" sz="4000" dirty="0">
                <a:solidFill>
                  <a:schemeClr val="tx1">
                    <a:lumMod val="50000"/>
                    <a:lumOff val="50000"/>
                  </a:schemeClr>
                </a:solidFill>
                <a:latin typeface="微软雅黑" pitchFamily="34" charset="-122"/>
                <a:ea typeface="微软雅黑" pitchFamily="34" charset="-122"/>
              </a:rPr>
              <a:t>(5</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 </a:t>
            </a:r>
            <a:r>
              <a:rPr lang="zh-CN" altLang="en-US" sz="4000" dirty="0">
                <a:solidFill>
                  <a:schemeClr val="tx1">
                    <a:lumMod val="50000"/>
                    <a:lumOff val="50000"/>
                  </a:schemeClr>
                </a:solidFill>
                <a:latin typeface="微软雅黑" pitchFamily="34" charset="-122"/>
                <a:ea typeface="微软雅黑" pitchFamily="34" charset="-122"/>
              </a:rPr>
              <a:t>这是一首五言律诗。全诗八句四联，对仗工整，颇显诗人的诗律功底。</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B. </a:t>
            </a:r>
            <a:r>
              <a:rPr lang="zh-CN" altLang="en-US" sz="4000" dirty="0">
                <a:solidFill>
                  <a:schemeClr val="tx1">
                    <a:lumMod val="50000"/>
                    <a:lumOff val="50000"/>
                  </a:schemeClr>
                </a:solidFill>
                <a:latin typeface="微软雅黑" pitchFamily="34" charset="-122"/>
                <a:ea typeface="微软雅黑" pitchFamily="34" charset="-122"/>
              </a:rPr>
              <a:t>首联构思精巧，用笔着力表现出山野之“旷”，江水之“深”。</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 </a:t>
            </a:r>
            <a:r>
              <a:rPr lang="zh-CN" altLang="en-US" sz="4000" dirty="0">
                <a:solidFill>
                  <a:schemeClr val="tx1">
                    <a:lumMod val="50000"/>
                    <a:lumOff val="50000"/>
                  </a:schemeClr>
                </a:solidFill>
                <a:latin typeface="微软雅黑" pitchFamily="34" charset="-122"/>
                <a:ea typeface="微软雅黑" pitchFamily="34" charset="-122"/>
              </a:rPr>
              <a:t>颔联中，“催”字将深秋季节里昼短夜长的自然情状形象生动地展现出来。</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D. </a:t>
            </a:r>
            <a:r>
              <a:rPr lang="zh-CN" altLang="en-US" sz="4000" dirty="0">
                <a:solidFill>
                  <a:schemeClr val="tx1">
                    <a:lumMod val="50000"/>
                    <a:lumOff val="50000"/>
                  </a:schemeClr>
                </a:solidFill>
                <a:latin typeface="微软雅黑" pitchFamily="34" charset="-122"/>
                <a:ea typeface="微软雅黑" pitchFamily="34" charset="-122"/>
              </a:rPr>
              <a:t>颈联“用典”，主要表现出了刘备君臣的和睦关系以及吕蒙的赫赫战功。 </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E. </a:t>
            </a:r>
            <a:r>
              <a:rPr lang="zh-CN" altLang="en-US" sz="4000" dirty="0">
                <a:solidFill>
                  <a:schemeClr val="tx1">
                    <a:lumMod val="50000"/>
                    <a:lumOff val="50000"/>
                  </a:schemeClr>
                </a:solidFill>
                <a:latin typeface="微软雅黑" pitchFamily="34" charset="-122"/>
                <a:ea typeface="微软雅黑" pitchFamily="34" charset="-122"/>
              </a:rPr>
              <a:t>整首诗层次清晰明了，首叙古迹形胜，次写想象之景，最后直抒怀古情思。</a:t>
            </a:r>
          </a:p>
        </p:txBody>
      </p:sp>
      <p:sp>
        <p:nvSpPr>
          <p:cNvPr id="8" name="矩形 7"/>
          <p:cNvSpPr/>
          <p:nvPr/>
        </p:nvSpPr>
        <p:spPr>
          <a:xfrm>
            <a:off x="1880324" y="7876427"/>
            <a:ext cx="20145516" cy="350875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891998" y="7945285"/>
            <a:ext cx="20133842" cy="1532727"/>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BE</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B.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用笔着力表现”的不应该是“山野”与“江水”，而应该是“营”与“城”。</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E.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想象之景”有误，应为“眼前之景”。</a:t>
            </a:r>
          </a:p>
        </p:txBody>
      </p:sp>
    </p:spTree>
    <p:extLst>
      <p:ext uri="{BB962C8B-B14F-4D97-AF65-F5344CB8AC3E}">
        <p14:creationId xmlns:p14="http://schemas.microsoft.com/office/powerpoint/2010/main" xmlns="" val="237725212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8"/>
          <p:cNvGrpSpPr/>
          <p:nvPr/>
        </p:nvGrpSpPr>
        <p:grpSpPr>
          <a:xfrm>
            <a:off x="2059953" y="2952868"/>
            <a:ext cx="2677891" cy="707886"/>
            <a:chOff x="2074961" y="4276948"/>
            <a:chExt cx="2677891" cy="707886"/>
          </a:xfrm>
        </p:grpSpPr>
        <p:pic>
          <p:nvPicPr>
            <p:cNvPr id="40" name="Picture 2"/>
            <p:cNvPicPr>
              <a:picLocks noChangeAspect="1" noChangeArrowheads="1"/>
            </p:cNvPicPr>
            <p:nvPr/>
          </p:nvPicPr>
          <p:blipFill>
            <a:blip r:embed="rId2"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47" name="矩形 46"/>
            <p:cNvSpPr/>
            <p:nvPr/>
          </p:nvSpPr>
          <p:spPr>
            <a:xfrm>
              <a:off x="2264972" y="4276948"/>
              <a:ext cx="2339102" cy="707886"/>
            </a:xfrm>
            <a:prstGeom prst="rect">
              <a:avLst/>
            </a:prstGeom>
          </p:spPr>
          <p:txBody>
            <a:bodyPr wrap="none">
              <a:spAutoFit/>
            </a:bodyPr>
            <a:lstStyle/>
            <a:p>
              <a:r>
                <a:rPr lang="zh-CN" altLang="en-US" sz="4000" spc="200" dirty="0">
                  <a:solidFill>
                    <a:schemeClr val="bg1"/>
                  </a:solidFill>
                  <a:latin typeface="微软雅黑" pitchFamily="34" charset="-122"/>
                  <a:ea typeface="微软雅黑" pitchFamily="34" charset="-122"/>
                </a:rPr>
                <a:t>技法点拨</a:t>
              </a:r>
            </a:p>
          </p:txBody>
        </p:sp>
      </p:grpSp>
      <p:sp>
        <p:nvSpPr>
          <p:cNvPr id="69" name="TextBox 68"/>
          <p:cNvSpPr txBox="1"/>
          <p:nvPr/>
        </p:nvSpPr>
        <p:spPr>
          <a:xfrm>
            <a:off x="2059952" y="3803630"/>
            <a:ext cx="19763247" cy="6494085"/>
          </a:xfrm>
          <a:prstGeom prst="rect">
            <a:avLst/>
          </a:prstGeom>
          <a:noFill/>
        </p:spPr>
        <p:txBody>
          <a:bodyPr wrap="square" rtlCol="0">
            <a:spAutoFit/>
          </a:bodyPr>
          <a:lstStyle/>
          <a:p>
            <a:pPr algn="just">
              <a:lnSpc>
                <a:spcPct val="130000"/>
              </a:lnSpc>
              <a:spcAft>
                <a:spcPts val="0"/>
              </a:spcAft>
            </a:pPr>
            <a:r>
              <a:rPr lang="zh-CN" altLang="en-US" sz="4000" b="1" dirty="0">
                <a:solidFill>
                  <a:schemeClr val="tx1">
                    <a:lumMod val="50000"/>
                    <a:lumOff val="50000"/>
                  </a:schemeClr>
                </a:solidFill>
                <a:latin typeface="微软雅黑" pitchFamily="34" charset="-122"/>
                <a:ea typeface="微软雅黑" pitchFamily="34" charset="-122"/>
              </a:rPr>
              <a:t>技法</a:t>
            </a:r>
            <a:r>
              <a:rPr lang="en-US" altLang="zh-CN" sz="4000" b="1" dirty="0">
                <a:solidFill>
                  <a:schemeClr val="tx1">
                    <a:lumMod val="50000"/>
                    <a:lumOff val="50000"/>
                  </a:schemeClr>
                </a:solidFill>
                <a:latin typeface="微软雅黑" pitchFamily="34" charset="-122"/>
                <a:ea typeface="微软雅黑" pitchFamily="34" charset="-122"/>
              </a:rPr>
              <a:t>20</a:t>
            </a:r>
            <a:r>
              <a:rPr lang="zh-CN" altLang="en-US" sz="4000" b="1" dirty="0">
                <a:solidFill>
                  <a:schemeClr val="tx1">
                    <a:lumMod val="50000"/>
                    <a:lumOff val="50000"/>
                  </a:schemeClr>
                </a:solidFill>
                <a:latin typeface="微软雅黑" pitchFamily="34" charset="-122"/>
                <a:ea typeface="微软雅黑" pitchFamily="34" charset="-122"/>
              </a:rPr>
              <a:t>　“泡”开诗歌明情意</a:t>
            </a:r>
            <a:r>
              <a:rPr lang="zh-CN" altLang="en-US" sz="4000" dirty="0" smtClean="0">
                <a:solidFill>
                  <a:schemeClr val="tx1">
                    <a:lumMod val="50000"/>
                    <a:lumOff val="50000"/>
                  </a:schemeClr>
                </a:solidFill>
                <a:latin typeface="微软雅黑" pitchFamily="34" charset="-122"/>
                <a:ea typeface="微软雅黑" pitchFamily="34" charset="-122"/>
              </a:rPr>
              <a:t>　　</a:t>
            </a:r>
          </a:p>
          <a:p>
            <a:pPr algn="just">
              <a:lnSpc>
                <a:spcPct val="130000"/>
              </a:lnSpc>
              <a:spcAft>
                <a:spcPts val="0"/>
              </a:spcAft>
            </a:pPr>
            <a:r>
              <a:rPr lang="zh-CN" altLang="en-US" sz="4000" dirty="0" smtClean="0">
                <a:solidFill>
                  <a:schemeClr val="tx1">
                    <a:lumMod val="50000"/>
                    <a:lumOff val="50000"/>
                  </a:schemeClr>
                </a:solidFill>
                <a:latin typeface="微软雅黑" pitchFamily="34" charset="-122"/>
                <a:ea typeface="微软雅黑" pitchFamily="34" charset="-122"/>
              </a:rPr>
              <a:t>古代</a:t>
            </a:r>
            <a:r>
              <a:rPr lang="zh-CN" altLang="en-US" sz="4000" dirty="0">
                <a:solidFill>
                  <a:schemeClr val="tx1">
                    <a:lumMod val="50000"/>
                    <a:lumOff val="50000"/>
                  </a:schemeClr>
                </a:solidFill>
                <a:latin typeface="微软雅黑" pitchFamily="34" charset="-122"/>
                <a:ea typeface="微软雅黑" pitchFamily="34" charset="-122"/>
              </a:rPr>
              <a:t>诗歌高度凝练，意象错落，情感丰富</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像茶叶一样，不泡是无法品的。读诗要关注诗歌的题目、诗序、注释和作者等；确切把握诗歌中的重要形象，整合诗歌意象；调动联想和想象，在思维里还原诗歌的情境。具体到“泡”有六大环节：“泡”题目、“泡”作者、“泡”注释、“泡”诗序、“泡”诗句、“泡”情感等。然而不同的诗歌其“泡”的环节也不尽相同，即六大环节不一定全部包括，视具体诗歌而定。经由各个环节把含蓄跳跃的诗句“泡”开，变成一篇散文或故事，就基本上把握了诗意。下面我们就尝试“泡”开诗歌，以明诗情。</a:t>
            </a:r>
          </a:p>
        </p:txBody>
      </p:sp>
    </p:spTree>
    <p:extLst>
      <p:ext uri="{BB962C8B-B14F-4D97-AF65-F5344CB8AC3E}">
        <p14:creationId xmlns:p14="http://schemas.microsoft.com/office/powerpoint/2010/main" xmlns="" val="191690384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69"/>
                                        </p:tgtEl>
                                        <p:attrNameLst>
                                          <p:attrName>style.visibility</p:attrName>
                                        </p:attrNameLst>
                                      </p:cBhvr>
                                      <p:to>
                                        <p:strVal val="visible"/>
                                      </p:to>
                                    </p:set>
                                    <p:animEffect transition="in" filter="fade">
                                      <p:cBhvr>
                                        <p:cTn id="14"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08740" y="2844726"/>
            <a:ext cx="19763247" cy="7294305"/>
          </a:xfrm>
          <a:prstGeom prst="rect">
            <a:avLst/>
          </a:prstGeom>
          <a:noFill/>
        </p:spPr>
        <p:txBody>
          <a:bodyPr wrap="square" rtlCol="0">
            <a:spAutoFit/>
          </a:bodyPr>
          <a:lstStyle/>
          <a:p>
            <a:pPr algn="just">
              <a:lnSpc>
                <a:spcPct val="130000"/>
              </a:lnSpc>
              <a:spcAft>
                <a:spcPts val="0"/>
              </a:spcAft>
            </a:pPr>
            <a:r>
              <a:rPr lang="en-US" altLang="zh-CN" sz="4000" dirty="0" smtClean="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2015·</a:t>
            </a:r>
            <a:r>
              <a:rPr lang="zh-CN" altLang="en-US" sz="4000" dirty="0">
                <a:solidFill>
                  <a:schemeClr val="tx1">
                    <a:lumMod val="50000"/>
                    <a:lumOff val="50000"/>
                  </a:schemeClr>
                </a:solidFill>
                <a:latin typeface="微软雅黑" pitchFamily="34" charset="-122"/>
                <a:ea typeface="微软雅黑" pitchFamily="34" charset="-122"/>
              </a:rPr>
              <a:t>福建卷</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阅读下面的诗歌，完成后面的题目。</a:t>
            </a:r>
          </a:p>
          <a:p>
            <a:pPr algn="ct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秋夜纪怀</a:t>
            </a:r>
          </a:p>
          <a:p>
            <a:pPr algn="ctr">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宋</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陆　游</a:t>
            </a:r>
          </a:p>
          <a:p>
            <a:pPr algn="ct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北斗垂莽苍，明河</a:t>
            </a:r>
            <a:r>
              <a:rPr lang="zh-CN" altLang="en-US" sz="4000" baseline="30000" dirty="0">
                <a:solidFill>
                  <a:schemeClr val="tx1">
                    <a:lumMod val="50000"/>
                    <a:lumOff val="50000"/>
                  </a:schemeClr>
                </a:solidFill>
                <a:latin typeface="微软雅黑" pitchFamily="34" charset="-122"/>
                <a:ea typeface="微软雅黑" pitchFamily="34" charset="-122"/>
              </a:rPr>
              <a:t>①</a:t>
            </a:r>
            <a:r>
              <a:rPr lang="zh-CN" altLang="en-US" sz="4000" dirty="0">
                <a:solidFill>
                  <a:schemeClr val="tx1">
                    <a:lumMod val="50000"/>
                    <a:lumOff val="50000"/>
                  </a:schemeClr>
                </a:solidFill>
                <a:latin typeface="微软雅黑" pitchFamily="34" charset="-122"/>
                <a:ea typeface="微软雅黑" pitchFamily="34" charset="-122"/>
              </a:rPr>
              <a:t>浮太清</a:t>
            </a:r>
            <a:r>
              <a:rPr lang="zh-CN" altLang="en-US" sz="4000" baseline="30000" dirty="0">
                <a:solidFill>
                  <a:schemeClr val="tx1">
                    <a:lumMod val="50000"/>
                    <a:lumOff val="50000"/>
                  </a:schemeClr>
                </a:solidFill>
                <a:latin typeface="微软雅黑" pitchFamily="34" charset="-122"/>
                <a:ea typeface="微软雅黑" pitchFamily="34" charset="-122"/>
              </a:rPr>
              <a:t>②</a:t>
            </a:r>
            <a:r>
              <a:rPr lang="zh-CN" altLang="en-US" sz="4000" dirty="0">
                <a:solidFill>
                  <a:schemeClr val="tx1">
                    <a:lumMod val="50000"/>
                    <a:lumOff val="50000"/>
                  </a:schemeClr>
                </a:solidFill>
                <a:latin typeface="微软雅黑" pitchFamily="34" charset="-122"/>
                <a:ea typeface="微软雅黑" pitchFamily="34" charset="-122"/>
              </a:rPr>
              <a:t>。</a:t>
            </a:r>
          </a:p>
          <a:p>
            <a:pPr algn="ct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风林一叶下，露草百虫鸣。</a:t>
            </a:r>
          </a:p>
          <a:p>
            <a:pPr algn="ct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病入新凉减，诗从半睡成。</a:t>
            </a:r>
          </a:p>
          <a:p>
            <a:pPr algn="ct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还思散关</a:t>
            </a:r>
            <a:r>
              <a:rPr lang="zh-CN" altLang="en-US" sz="4000" baseline="30000" dirty="0">
                <a:solidFill>
                  <a:schemeClr val="tx1">
                    <a:lumMod val="50000"/>
                    <a:lumOff val="50000"/>
                  </a:schemeClr>
                </a:solidFill>
                <a:latin typeface="微软雅黑" pitchFamily="34" charset="-122"/>
                <a:ea typeface="微软雅黑" pitchFamily="34" charset="-122"/>
              </a:rPr>
              <a:t>③</a:t>
            </a:r>
            <a:r>
              <a:rPr lang="zh-CN" altLang="en-US" sz="4000" dirty="0">
                <a:solidFill>
                  <a:schemeClr val="tx1">
                    <a:lumMod val="50000"/>
                    <a:lumOff val="50000"/>
                  </a:schemeClr>
                </a:solidFill>
                <a:latin typeface="微软雅黑" pitchFamily="34" charset="-122"/>
                <a:ea typeface="微软雅黑" pitchFamily="34" charset="-122"/>
              </a:rPr>
              <a:t>路，炬火驿前迎</a:t>
            </a:r>
            <a:r>
              <a:rPr lang="zh-CN" altLang="en-US" sz="4000" baseline="30000" dirty="0">
                <a:solidFill>
                  <a:schemeClr val="tx1">
                    <a:lumMod val="50000"/>
                    <a:lumOff val="50000"/>
                  </a:schemeClr>
                </a:solidFill>
                <a:latin typeface="微软雅黑" pitchFamily="34" charset="-122"/>
                <a:ea typeface="微软雅黑" pitchFamily="34" charset="-122"/>
              </a:rPr>
              <a:t>④</a:t>
            </a:r>
            <a:r>
              <a:rPr lang="zh-CN" altLang="en-US" sz="4000" dirty="0">
                <a:solidFill>
                  <a:schemeClr val="tx1">
                    <a:lumMod val="50000"/>
                    <a:lumOff val="50000"/>
                  </a:schemeClr>
                </a:solidFill>
                <a:latin typeface="微软雅黑" pitchFamily="34" charset="-122"/>
                <a:ea typeface="微软雅黑" pitchFamily="34" charset="-122"/>
              </a:rPr>
              <a:t>。</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注</a:t>
            </a:r>
            <a:r>
              <a:rPr lang="en-US" altLang="zh-CN" sz="4000" dirty="0">
                <a:solidFill>
                  <a:schemeClr val="tx1">
                    <a:lumMod val="50000"/>
                    <a:lumOff val="50000"/>
                  </a:schemeClr>
                </a:solidFill>
                <a:latin typeface="微软雅黑" pitchFamily="34" charset="-122"/>
                <a:ea typeface="微软雅黑" pitchFamily="34" charset="-122"/>
              </a:rPr>
              <a:t>] ①</a:t>
            </a:r>
            <a:r>
              <a:rPr lang="zh-CN" altLang="en-US" sz="4000" dirty="0">
                <a:solidFill>
                  <a:schemeClr val="tx1">
                    <a:lumMod val="50000"/>
                    <a:lumOff val="50000"/>
                  </a:schemeClr>
                </a:solidFill>
                <a:latin typeface="微软雅黑" pitchFamily="34" charset="-122"/>
                <a:ea typeface="微软雅黑" pitchFamily="34" charset="-122"/>
              </a:rPr>
              <a:t>明河：银河。②太清：指天空。③散关：大散关。④炬火驿前迎：举着火把到驿馆前迎接</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375354712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08740" y="2844726"/>
            <a:ext cx="19763247" cy="6494085"/>
          </a:xfrm>
          <a:prstGeom prst="rect">
            <a:avLst/>
          </a:prstGeom>
          <a:noFill/>
        </p:spPr>
        <p:txBody>
          <a:bodyPr wrap="square" rtlCol="0">
            <a:spAutoFit/>
          </a:bodyPr>
          <a:lstStyle/>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技法演示</a:t>
            </a:r>
            <a:r>
              <a:rPr lang="en-US" altLang="zh-CN" sz="4000" dirty="0">
                <a:solidFill>
                  <a:schemeClr val="tx1">
                    <a:lumMod val="50000"/>
                    <a:lumOff val="50000"/>
                  </a:schemeClr>
                </a:solidFill>
                <a:latin typeface="微软雅黑" pitchFamily="34" charset="-122"/>
                <a:ea typeface="微软雅黑" pitchFamily="34" charset="-122"/>
              </a:rPr>
              <a:t>】</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1. “</a:t>
            </a:r>
            <a:r>
              <a:rPr lang="zh-CN" altLang="en-US" sz="4000" dirty="0">
                <a:solidFill>
                  <a:schemeClr val="tx1">
                    <a:lumMod val="50000"/>
                    <a:lumOff val="50000"/>
                  </a:schemeClr>
                </a:solidFill>
                <a:latin typeface="微软雅黑" pitchFamily="34" charset="-122"/>
                <a:ea typeface="微软雅黑" pitchFamily="34" charset="-122"/>
              </a:rPr>
              <a:t>泡”题目</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初判题材。题目“秋夜纪怀”意为“在秋天的夜晚记述自己的心情”。这是一首借景抒怀的诗。</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2. “</a:t>
            </a:r>
            <a:r>
              <a:rPr lang="zh-CN" altLang="en-US" sz="4000" dirty="0">
                <a:solidFill>
                  <a:schemeClr val="tx1">
                    <a:lumMod val="50000"/>
                    <a:lumOff val="50000"/>
                  </a:schemeClr>
                </a:solidFill>
                <a:latin typeface="微软雅黑" pitchFamily="34" charset="-122"/>
                <a:ea typeface="微软雅黑" pitchFamily="34" charset="-122"/>
              </a:rPr>
              <a:t>泡”作者</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知人论世。陆游，南宋文学家、史学家、爱国诗人。陆游生逢北宋灭亡之际，少年时即深受家庭爱国思想的熏陶。一生笔耕不辍，其诗兼具李白的雄奇奔放与杜甫的沉郁悲凉，饱含爱国热情，对后世影响深远。</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3. “</a:t>
            </a:r>
            <a:r>
              <a:rPr lang="zh-CN" altLang="en-US" sz="4000" dirty="0">
                <a:solidFill>
                  <a:schemeClr val="tx1">
                    <a:lumMod val="50000"/>
                    <a:lumOff val="50000"/>
                  </a:schemeClr>
                </a:solidFill>
                <a:latin typeface="微软雅黑" pitchFamily="34" charset="-122"/>
                <a:ea typeface="微软雅黑" pitchFamily="34" charset="-122"/>
              </a:rPr>
              <a:t>泡”注释</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提取信息。散关：大散关。大散关是当时宋金的西部边界，因重要的战略地位为兵家必争之地</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103264987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29" name="对象 28"/>
          <p:cNvGraphicFramePr>
            <a:graphicFrameLocks noChangeAspect="1"/>
          </p:cNvGraphicFramePr>
          <p:nvPr>
            <p:extLst>
              <p:ext uri="{D42A27DB-BD31-4B8C-83A1-F6EECF244321}">
                <p14:modId xmlns:p14="http://schemas.microsoft.com/office/powerpoint/2010/main" xmlns="" val="869897679"/>
              </p:ext>
            </p:extLst>
          </p:nvPr>
        </p:nvGraphicFramePr>
        <p:xfrm>
          <a:off x="2059953" y="3718970"/>
          <a:ext cx="18946812" cy="8851900"/>
        </p:xfrm>
        <a:graphic>
          <a:graphicData uri="http://schemas.openxmlformats.org/presentationml/2006/ole">
            <p:oleObj spid="_x0000_s2231" name="文档" r:id="rId3" imgW="8049943" imgH="3764422" progId="Word.Document.12">
              <p:embed/>
            </p:oleObj>
          </a:graphicData>
        </a:graphic>
      </p:graphicFrame>
      <p:grpSp>
        <p:nvGrpSpPr>
          <p:cNvPr id="8" name="组合 7"/>
          <p:cNvGrpSpPr/>
          <p:nvPr/>
        </p:nvGrpSpPr>
        <p:grpSpPr>
          <a:xfrm>
            <a:off x="2059953" y="2952868"/>
            <a:ext cx="2677891" cy="707886"/>
            <a:chOff x="2074961" y="4276948"/>
            <a:chExt cx="2677891" cy="707886"/>
          </a:xfrm>
        </p:grpSpPr>
        <p:pic>
          <p:nvPicPr>
            <p:cNvPr id="9" name="Picture 2"/>
            <p:cNvPicPr>
              <a:picLocks noChangeAspect="1" noChangeArrowheads="1"/>
            </p:cNvPicPr>
            <p:nvPr/>
          </p:nvPicPr>
          <p:blipFill>
            <a:blip r:embed="rId4"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10" name="矩形 9"/>
            <p:cNvSpPr/>
            <p:nvPr/>
          </p:nvSpPr>
          <p:spPr>
            <a:xfrm>
              <a:off x="2264972" y="4276948"/>
              <a:ext cx="2339102" cy="707886"/>
            </a:xfrm>
            <a:prstGeom prst="rect">
              <a:avLst/>
            </a:prstGeom>
          </p:spPr>
          <p:txBody>
            <a:bodyPr wrap="none">
              <a:spAutoFit/>
            </a:bodyPr>
            <a:lstStyle/>
            <a:p>
              <a:r>
                <a:rPr lang="zh-CN" altLang="en-US" sz="4000" spc="200" dirty="0" smtClean="0">
                  <a:solidFill>
                    <a:schemeClr val="bg1"/>
                  </a:solidFill>
                  <a:latin typeface="微软雅黑" pitchFamily="34" charset="-122"/>
                  <a:ea typeface="微软雅黑" pitchFamily="34" charset="-122"/>
                </a:rPr>
                <a:t>真题体验</a:t>
              </a:r>
              <a:endParaRPr lang="zh-CN" altLang="en-US" sz="4000" spc="200"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xmlns="" val="235813545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right)">
                                      <p:cBhvr>
                                        <p:cTn id="7" dur="500"/>
                                        <p:tgtEl>
                                          <p:spTgt spid="5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barn(inVertical)">
                                      <p:cBhvr>
                                        <p:cTn id="12" dur="500"/>
                                        <p:tgtEl>
                                          <p:spTgt spid="29"/>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44726"/>
            <a:ext cx="19648787" cy="8094524"/>
          </a:xfrm>
          <a:prstGeom prst="rect">
            <a:avLst/>
          </a:prstGeom>
          <a:noFill/>
        </p:spPr>
        <p:txBody>
          <a:bodyPr wrap="square" rtlCol="0">
            <a:spAutoFit/>
          </a:bodyPr>
          <a:lstStyle/>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4. “</a:t>
            </a:r>
            <a:r>
              <a:rPr lang="zh-CN" altLang="en-US" sz="4000" dirty="0">
                <a:solidFill>
                  <a:schemeClr val="tx1">
                    <a:lumMod val="50000"/>
                    <a:lumOff val="50000"/>
                  </a:schemeClr>
                </a:solidFill>
                <a:latin typeface="微软雅黑" pitchFamily="34" charset="-122"/>
                <a:ea typeface="微软雅黑" pitchFamily="34" charset="-122"/>
              </a:rPr>
              <a:t>泡”诗句</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联想想象。</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①北斗垂莽苍，明河浮太清。</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北斗星高悬在苍茫的夜空中，银河漂浮在天空之上。 “北斗”指天上的星宿，“明河”指银河，“莽苍”“太清”指夜空。“垂”“浮”二字生动表现了秋夜星空高远的特点。</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②风林一叶下，露草百虫鸣。</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微风穿过树林，叶子悄然落下，露水沾湿秋草，百虫鸣叫。本句从视觉和听觉的角度，用以动衬静的手法描写“风林”“叶下”“百虫鸣”“露草”等深秋景物，营造了一种落寞凄清的氛围。</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③病入新凉减，诗从半睡成。</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病情随着天气转凉有了好转，在半睡半醒之中写成了这首诗。颈联点明诗人的身体状况和写作这首诗的情形。“病减”也为后诗“炬火驿前迎”做了铺垫</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219408654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44726"/>
            <a:ext cx="19648787" cy="6416115"/>
          </a:xfrm>
          <a:prstGeom prst="rect">
            <a:avLst/>
          </a:prstGeom>
          <a:noFill/>
        </p:spPr>
        <p:txBody>
          <a:bodyPr wrap="square" rtlCol="0">
            <a:spAutoFit/>
          </a:bodyPr>
          <a:lstStyle/>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④还思散关路，炬火驿前迎。</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依然想着当年大散关的路，驿使举着火把到驿馆前迎接。尾联，作者走笔抒怀，虽是卧病，然病中所思，诗中所吟，仍是难以忘怀的大散关边防重地，是抗金作战的前线。</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5. “</a:t>
            </a:r>
            <a:r>
              <a:rPr lang="zh-CN" altLang="en-US" sz="4000" dirty="0">
                <a:solidFill>
                  <a:schemeClr val="tx1">
                    <a:lumMod val="50000"/>
                    <a:lumOff val="50000"/>
                  </a:schemeClr>
                </a:solidFill>
                <a:latin typeface="微软雅黑" pitchFamily="34" charset="-122"/>
                <a:ea typeface="微软雅黑" pitchFamily="34" charset="-122"/>
              </a:rPr>
              <a:t>泡”情感</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晓情明旨。从整首诗来看，前两联写秋夜的自然环境，第三联写诗人自己的生活状况，尾联应该是诗人委婉抒发情感的内容，是领悟这首诗思想情感的关键内容。尾联中诗人想着“散关路”说明诗人仍然壮心不已，念念不忘昔年在大散关的战斗生活，想重返战场；病情稍有好转就想“炬火驿前迎”，体现了诗人报效国家的强烈愿望。体悟到这一步，才算是真正读懂了诗歌。</a:t>
            </a:r>
          </a:p>
        </p:txBody>
      </p:sp>
    </p:spTree>
    <p:extLst>
      <p:ext uri="{BB962C8B-B14F-4D97-AF65-F5344CB8AC3E}">
        <p14:creationId xmlns:p14="http://schemas.microsoft.com/office/powerpoint/2010/main" xmlns="" val="266451504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44726"/>
            <a:ext cx="19648787" cy="4093428"/>
          </a:xfrm>
          <a:prstGeom prst="rect">
            <a:avLst/>
          </a:prstGeom>
          <a:noFill/>
        </p:spPr>
        <p:txBody>
          <a:bodyPr wrap="square" rtlCol="0">
            <a:spAutoFit/>
          </a:bodyPr>
          <a:lstStyle/>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技法小练</a:t>
            </a:r>
            <a:r>
              <a:rPr lang="en-US" altLang="zh-CN" sz="4000" dirty="0">
                <a:solidFill>
                  <a:schemeClr val="tx1">
                    <a:lumMod val="50000"/>
                    <a:lumOff val="50000"/>
                  </a:schemeClr>
                </a:solidFill>
                <a:latin typeface="微软雅黑" pitchFamily="34" charset="-122"/>
                <a:ea typeface="微软雅黑" pitchFamily="34" charset="-122"/>
              </a:rPr>
              <a:t>】</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阅读</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秋夜纪怀</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，完成后面的题目。</a:t>
            </a:r>
          </a:p>
          <a:p>
            <a:pPr algn="just">
              <a:lnSpc>
                <a:spcPct val="130000"/>
              </a:lnSpc>
              <a:spcAft>
                <a:spcPts val="0"/>
              </a:spcAft>
            </a:pPr>
            <a:r>
              <a:rPr lang="en-US" altLang="zh-CN" sz="4000" dirty="0">
                <a:solidFill>
                  <a:srgbClr val="EF8340"/>
                </a:solidFill>
                <a:latin typeface="微软雅黑" pitchFamily="34" charset="-122"/>
                <a:ea typeface="微软雅黑" pitchFamily="34" charset="-122"/>
              </a:rPr>
              <a:t>1. </a:t>
            </a:r>
            <a:r>
              <a:rPr lang="zh-CN" altLang="en-US" sz="4000" dirty="0">
                <a:solidFill>
                  <a:schemeClr val="tx1">
                    <a:lumMod val="50000"/>
                    <a:lumOff val="50000"/>
                  </a:schemeClr>
                </a:solidFill>
                <a:latin typeface="微软雅黑" pitchFamily="34" charset="-122"/>
                <a:ea typeface="微软雅黑" pitchFamily="34" charset="-122"/>
              </a:rPr>
              <a:t>第二联写景精细，请简要分析。</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gn="just">
              <a:lnSpc>
                <a:spcPct val="130000"/>
              </a:lnSpc>
              <a:spcAft>
                <a:spcPts val="0"/>
              </a:spcAft>
            </a:pPr>
            <a:r>
              <a:rPr lang="en-US" altLang="zh-CN" sz="4000" dirty="0" smtClean="0">
                <a:solidFill>
                  <a:schemeClr val="tx1">
                    <a:lumMod val="50000"/>
                    <a:lumOff val="50000"/>
                  </a:schemeClr>
                </a:solidFill>
                <a:latin typeface="微软雅黑" pitchFamily="34" charset="-122"/>
                <a:ea typeface="微软雅黑" pitchFamily="34" charset="-122"/>
              </a:rPr>
              <a:t>________________________________________________________________________</a:t>
            </a:r>
            <a:endParaRPr lang="en-US" altLang="zh-CN" sz="4000" dirty="0">
              <a:solidFill>
                <a:schemeClr val="tx1">
                  <a:lumMod val="50000"/>
                  <a:lumOff val="50000"/>
                </a:schemeClr>
              </a:solidFill>
              <a:latin typeface="微软雅黑" pitchFamily="34" charset="-122"/>
              <a:ea typeface="微软雅黑" pitchFamily="34" charset="-122"/>
            </a:endParaRPr>
          </a:p>
        </p:txBody>
      </p:sp>
      <p:sp>
        <p:nvSpPr>
          <p:cNvPr id="8" name="矩形 7"/>
          <p:cNvSpPr/>
          <p:nvPr/>
        </p:nvSpPr>
        <p:spPr>
          <a:xfrm>
            <a:off x="2023200" y="6938154"/>
            <a:ext cx="19800000" cy="454753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60587" y="7023667"/>
            <a:ext cx="19574012" cy="2973122"/>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上句写微风穿过树林，叶子悄然落下；②下句写露水沾湿秋草，百虫鸣叫；③全联细致地写出了秋夜的寂静，营造出一种凄清的氛围。</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其他看法，言之成理亦可</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本题考查鉴赏诗歌的景物描写。第二联以风吹树林，一叶飘落，露湿野草，百虫竞鸣，衬托出深夜的寂静，营造出一种凄清的氛围，为下文的抒情做铺垫</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26516493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44726"/>
            <a:ext cx="19648787" cy="2492990"/>
          </a:xfrm>
          <a:prstGeom prst="rect">
            <a:avLst/>
          </a:prstGeom>
          <a:noFill/>
        </p:spPr>
        <p:txBody>
          <a:bodyPr wrap="square" rtlCol="0">
            <a:spAutoFit/>
          </a:bodyPr>
          <a:lstStyle/>
          <a:p>
            <a:pPr algn="just">
              <a:lnSpc>
                <a:spcPct val="130000"/>
              </a:lnSpc>
              <a:spcAft>
                <a:spcPts val="0"/>
              </a:spcAft>
            </a:pPr>
            <a:r>
              <a:rPr lang="en-US" altLang="zh-CN" sz="4000" dirty="0" smtClean="0">
                <a:solidFill>
                  <a:srgbClr val="EF8340"/>
                </a:solidFill>
                <a:latin typeface="微软雅黑" pitchFamily="34" charset="-122"/>
                <a:ea typeface="微软雅黑" pitchFamily="34" charset="-122"/>
              </a:rPr>
              <a:t>2</a:t>
            </a:r>
            <a:r>
              <a:rPr lang="en-US" altLang="zh-CN" sz="4000" dirty="0">
                <a:solidFill>
                  <a:srgbClr val="EF8340"/>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三、四两联抒发了诗人怎样的情怀？请简要分析。</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p:txBody>
      </p:sp>
      <p:sp>
        <p:nvSpPr>
          <p:cNvPr id="11" name="矩形 10"/>
          <p:cNvSpPr/>
          <p:nvPr/>
        </p:nvSpPr>
        <p:spPr>
          <a:xfrm>
            <a:off x="2023200" y="5869062"/>
            <a:ext cx="19800000" cy="561662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097975" y="5865880"/>
            <a:ext cx="19574012" cy="3623108"/>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抒发了诗人的爱国情怀：诗人虽秋夜病卧，仍壮心不已，念念不忘昔年在大散关的战斗生活，还想重返战场，报效国家。</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意思对即可</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理解诗人情感。理解诗人情感可通过“知人论世”的方法。陆游一生都想报效国家，即使年老体病，即使是在半夜无眠，诗人都在想着自己年轻时的英勇，在想着杀敌报国，淋漓尽致地抒发了诗人的爱国情怀。</a:t>
            </a:r>
          </a:p>
        </p:txBody>
      </p:sp>
    </p:spTree>
    <p:extLst>
      <p:ext uri="{BB962C8B-B14F-4D97-AF65-F5344CB8AC3E}">
        <p14:creationId xmlns:p14="http://schemas.microsoft.com/office/powerpoint/2010/main" xmlns="" val="40865177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2"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68"/>
          <p:cNvSpPr txBox="1"/>
          <p:nvPr/>
        </p:nvSpPr>
        <p:spPr>
          <a:xfrm>
            <a:off x="2060587" y="2874463"/>
            <a:ext cx="19648787" cy="9694962"/>
          </a:xfrm>
          <a:prstGeom prst="rect">
            <a:avLst/>
          </a:prstGeom>
          <a:noFill/>
        </p:spPr>
        <p:txBody>
          <a:bodyPr wrap="square" rtlCol="0">
            <a:spAutoFit/>
          </a:bodyPr>
          <a:lstStyle/>
          <a:p>
            <a:pPr algn="just">
              <a:lnSpc>
                <a:spcPct val="130000"/>
              </a:lnSpc>
              <a:spcAft>
                <a:spcPts val="0"/>
              </a:spcAft>
            </a:pPr>
            <a:r>
              <a:rPr lang="en-US" altLang="zh-CN" sz="4000" dirty="0" smtClean="0">
                <a:solidFill>
                  <a:srgbClr val="EF8340"/>
                </a:solidFill>
                <a:latin typeface="微软雅黑" pitchFamily="34" charset="-122"/>
                <a:ea typeface="微软雅黑" pitchFamily="34" charset="-122"/>
              </a:rPr>
              <a:t>1</a:t>
            </a:r>
            <a:r>
              <a:rPr lang="en-US" altLang="zh-CN" sz="4000" dirty="0">
                <a:solidFill>
                  <a:srgbClr val="EF8340"/>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阅读下面这首诗，完成后面的题目。</a:t>
            </a:r>
            <a:r>
              <a:rPr lang="en-US" altLang="zh-CN" sz="4000" dirty="0">
                <a:solidFill>
                  <a:schemeClr val="tx1">
                    <a:lumMod val="50000"/>
                    <a:lumOff val="50000"/>
                  </a:schemeClr>
                </a:solidFill>
                <a:latin typeface="微软雅黑" pitchFamily="34" charset="-122"/>
                <a:ea typeface="微软雅黑" pitchFamily="34" charset="-122"/>
              </a:rPr>
              <a:t>(11</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gn="ct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最爱东山晴后雪</a:t>
            </a:r>
            <a:r>
              <a:rPr lang="en-US" altLang="zh-CN" sz="4000" baseline="30000" dirty="0">
                <a:solidFill>
                  <a:schemeClr val="tx1">
                    <a:lumMod val="50000"/>
                    <a:lumOff val="50000"/>
                  </a:schemeClr>
                </a:solidFill>
                <a:latin typeface="微软雅黑" pitchFamily="34" charset="-122"/>
                <a:ea typeface="微软雅黑" pitchFamily="34" charset="-122"/>
              </a:rPr>
              <a:t>[</a:t>
            </a:r>
            <a:r>
              <a:rPr lang="zh-CN" altLang="en-US" sz="4000" baseline="30000" dirty="0">
                <a:solidFill>
                  <a:schemeClr val="tx1">
                    <a:lumMod val="50000"/>
                    <a:lumOff val="50000"/>
                  </a:schemeClr>
                </a:solidFill>
                <a:latin typeface="微软雅黑" pitchFamily="34" charset="-122"/>
                <a:ea typeface="微软雅黑" pitchFamily="34" charset="-122"/>
              </a:rPr>
              <a:t>注</a:t>
            </a:r>
            <a:r>
              <a:rPr lang="en-US" altLang="zh-CN" sz="4000" baseline="30000" dirty="0">
                <a:solidFill>
                  <a:schemeClr val="tx1">
                    <a:lumMod val="50000"/>
                    <a:lumOff val="50000"/>
                  </a:schemeClr>
                </a:solidFill>
                <a:latin typeface="微软雅黑" pitchFamily="34" charset="-122"/>
                <a:ea typeface="微软雅黑" pitchFamily="34" charset="-122"/>
              </a:rPr>
              <a:t>]</a:t>
            </a:r>
          </a:p>
          <a:p>
            <a:pPr algn="ctr">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宋</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杨万里</a:t>
            </a:r>
          </a:p>
          <a:p>
            <a:pPr algn="ct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只知逐胜忽忘寒，小立春风夕照间。</a:t>
            </a:r>
          </a:p>
          <a:p>
            <a:pPr algn="ct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最爱东山晴后雪，软红光里涌银山。</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注</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本诗为</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雪后晚晴，四山皆青，惟东山全白，赋</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最爱东山晴后雪</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二绝句</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中的一首。</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读懂诗歌。</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①题目提供的信息：</a:t>
            </a:r>
          </a:p>
          <a:p>
            <a:pPr algn="just">
              <a:lnSpc>
                <a:spcPct val="130000"/>
              </a:lnSpc>
              <a:spcAft>
                <a:spcPts val="0"/>
              </a:spcAft>
            </a:pPr>
            <a:r>
              <a:rPr lang="en-US" altLang="zh-CN" sz="4000" dirty="0" smtClean="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②</a:t>
            </a:r>
            <a:r>
              <a:rPr lang="zh-CN" altLang="en-US" sz="4000" dirty="0">
                <a:solidFill>
                  <a:schemeClr val="tx1">
                    <a:lumMod val="50000"/>
                    <a:lumOff val="50000"/>
                  </a:schemeClr>
                </a:solidFill>
                <a:latin typeface="微软雅黑" pitchFamily="34" charset="-122"/>
                <a:ea typeface="微软雅黑" pitchFamily="34" charset="-122"/>
              </a:rPr>
              <a:t>翻译诗歌正文：</a:t>
            </a:r>
          </a:p>
          <a:p>
            <a:pPr algn="just">
              <a:lnSpc>
                <a:spcPct val="130000"/>
              </a:lnSpc>
              <a:spcAft>
                <a:spcPts val="0"/>
              </a:spcAft>
            </a:pPr>
            <a:r>
              <a:rPr lang="en-US" altLang="zh-CN" sz="4000" dirty="0" smtClean="0">
                <a:solidFill>
                  <a:schemeClr val="tx1">
                    <a:lumMod val="50000"/>
                    <a:lumOff val="50000"/>
                  </a:schemeClr>
                </a:solidFill>
                <a:latin typeface="微软雅黑" pitchFamily="34" charset="-122"/>
                <a:ea typeface="微软雅黑" pitchFamily="34" charset="-122"/>
              </a:rPr>
              <a:t>________________________________________________________________________</a:t>
            </a:r>
            <a:endParaRPr lang="en-US"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202934383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68"/>
          <p:cNvSpPr txBox="1"/>
          <p:nvPr/>
        </p:nvSpPr>
        <p:spPr>
          <a:xfrm>
            <a:off x="2023200" y="2988742"/>
            <a:ext cx="19648787" cy="8894743"/>
          </a:xfrm>
          <a:prstGeom prst="rect">
            <a:avLst/>
          </a:prstGeom>
          <a:noFill/>
        </p:spPr>
        <p:txBody>
          <a:bodyPr wrap="square" rtlCol="0">
            <a:spAutoFit/>
          </a:bodyPr>
          <a:lstStyle/>
          <a:p>
            <a:pPr algn="just">
              <a:lnSpc>
                <a:spcPct val="130000"/>
              </a:lnSpc>
              <a:spcAft>
                <a:spcPts val="0"/>
              </a:spcAft>
            </a:pPr>
            <a:r>
              <a:rPr lang="en-US" altLang="zh-CN" sz="4000" dirty="0" smtClean="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2)</a:t>
            </a:r>
            <a:r>
              <a:rPr lang="zh-CN" altLang="en-US" sz="4000" dirty="0">
                <a:solidFill>
                  <a:schemeClr val="tx1">
                    <a:lumMod val="50000"/>
                    <a:lumOff val="50000"/>
                  </a:schemeClr>
                </a:solidFill>
                <a:latin typeface="微软雅黑" pitchFamily="34" charset="-122"/>
                <a:ea typeface="微软雅黑" pitchFamily="34" charset="-122"/>
              </a:rPr>
              <a:t>下列对这首诗的赏析，不恰当的两项是</a:t>
            </a:r>
            <a:r>
              <a:rPr lang="en-US" altLang="zh-CN" sz="4000" dirty="0">
                <a:solidFill>
                  <a:schemeClr val="tx1">
                    <a:lumMod val="50000"/>
                    <a:lumOff val="50000"/>
                  </a:schemeClr>
                </a:solidFill>
                <a:latin typeface="微软雅黑" pitchFamily="34" charset="-122"/>
                <a:ea typeface="微软雅黑" pitchFamily="34" charset="-122"/>
              </a:rPr>
              <a:t>(5</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A. “</a:t>
            </a:r>
            <a:r>
              <a:rPr lang="zh-CN" altLang="en-US" sz="4000" dirty="0">
                <a:solidFill>
                  <a:schemeClr val="tx1">
                    <a:lumMod val="50000"/>
                    <a:lumOff val="50000"/>
                  </a:schemeClr>
                </a:solidFill>
                <a:latin typeface="微软雅黑" pitchFamily="34" charset="-122"/>
                <a:ea typeface="微软雅黑" pitchFamily="34" charset="-122"/>
              </a:rPr>
              <a:t>只知逐胜忽忘寒”，写自己因为只顾着寻觅胜景而忘记了寒冷；“小立春风夕照间”写偶尔在春风中站立，在夕阳中放眼赏看美景。</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B. </a:t>
            </a:r>
            <a:r>
              <a:rPr lang="zh-CN" altLang="en-US" sz="4000" dirty="0">
                <a:solidFill>
                  <a:schemeClr val="tx1">
                    <a:lumMod val="50000"/>
                    <a:lumOff val="50000"/>
                  </a:schemeClr>
                </a:solidFill>
                <a:latin typeface="微软雅黑" pitchFamily="34" charset="-122"/>
                <a:ea typeface="微软雅黑" pitchFamily="34" charset="-122"/>
              </a:rPr>
              <a:t>诗的前两句写诗人不惧寒冷，寻觅美景，立于风中，在夕阳中欣赏美景，把一个因爱美景而不顾寒冷的“痴人”形象展现出来。</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C. “</a:t>
            </a:r>
            <a:r>
              <a:rPr lang="zh-CN" altLang="en-US" sz="4000" dirty="0">
                <a:solidFill>
                  <a:schemeClr val="tx1">
                    <a:lumMod val="50000"/>
                    <a:lumOff val="50000"/>
                  </a:schemeClr>
                </a:solidFill>
                <a:latin typeface="微软雅黑" pitchFamily="34" charset="-122"/>
                <a:ea typeface="微软雅黑" pitchFamily="34" charset="-122"/>
              </a:rPr>
              <a:t>最爱东山晴后雪”这句借景抒情，说自己最喜爱东山天晴之后的雪景，语言自然而感情真挚深切。</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D. “</a:t>
            </a:r>
            <a:r>
              <a:rPr lang="zh-CN" altLang="en-US" sz="4000" dirty="0">
                <a:solidFill>
                  <a:schemeClr val="tx1">
                    <a:lumMod val="50000"/>
                    <a:lumOff val="50000"/>
                  </a:schemeClr>
                </a:solidFill>
                <a:latin typeface="微软雅黑" pitchFamily="34" charset="-122"/>
                <a:ea typeface="微软雅黑" pitchFamily="34" charset="-122"/>
              </a:rPr>
              <a:t>软红光里涌银山”中的“软”字写出白雪映照下的夕阳红光，是那么地柔和细微，赋予夕阳光芒以形象的触觉，写出了夕阳的无限美好。</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E. “</a:t>
            </a:r>
            <a:r>
              <a:rPr lang="zh-CN" altLang="en-US" sz="4000" dirty="0">
                <a:solidFill>
                  <a:schemeClr val="tx1">
                    <a:lumMod val="50000"/>
                    <a:lumOff val="50000"/>
                  </a:schemeClr>
                </a:solidFill>
                <a:latin typeface="微软雅黑" pitchFamily="34" charset="-122"/>
                <a:ea typeface="微软雅黑" pitchFamily="34" charset="-122"/>
              </a:rPr>
              <a:t>软红光里涌银山”中的“涌”字把白雪覆盖的群山在夕阳之下闪耀光芒，在视觉上产生向自己涌动而来的动态感描绘出来，有以静衬动的奇功</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243383827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68"/>
          <p:cNvSpPr txBox="1"/>
          <p:nvPr/>
        </p:nvSpPr>
        <p:spPr>
          <a:xfrm>
            <a:off x="2023200" y="2988742"/>
            <a:ext cx="19648787" cy="3215239"/>
          </a:xfrm>
          <a:prstGeom prst="rect">
            <a:avLst/>
          </a:prstGeom>
          <a:noFill/>
        </p:spPr>
        <p:txBody>
          <a:bodyPr wrap="square" rtlCol="0">
            <a:spAutoFit/>
          </a:bodyPr>
          <a:lstStyle/>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(3)</a:t>
            </a:r>
            <a:r>
              <a:rPr lang="zh-CN" altLang="en-US" sz="4000" dirty="0">
                <a:solidFill>
                  <a:schemeClr val="tx1">
                    <a:lumMod val="50000"/>
                    <a:lumOff val="50000"/>
                  </a:schemeClr>
                </a:solidFill>
                <a:latin typeface="微软雅黑" pitchFamily="34" charset="-122"/>
                <a:ea typeface="微软雅黑" pitchFamily="34" charset="-122"/>
              </a:rPr>
              <a:t>有人说“晴后雪”应该是“雪后晴”才对，“晴后雪”与“雪后晴”有什么不同？在此诗中哪个说法更合理？</a:t>
            </a:r>
            <a:r>
              <a:rPr lang="en-US" altLang="zh-CN" sz="4000" dirty="0">
                <a:solidFill>
                  <a:schemeClr val="tx1">
                    <a:lumMod val="50000"/>
                    <a:lumOff val="50000"/>
                  </a:schemeClr>
                </a:solidFill>
                <a:latin typeface="微软雅黑" pitchFamily="34" charset="-122"/>
                <a:ea typeface="微软雅黑" pitchFamily="34" charset="-122"/>
              </a:rPr>
              <a:t>(6</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180935437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矩形 12"/>
          <p:cNvSpPr/>
          <p:nvPr/>
        </p:nvSpPr>
        <p:spPr>
          <a:xfrm>
            <a:off x="2023200" y="3132758"/>
            <a:ext cx="19800000" cy="81369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073739" y="3096245"/>
            <a:ext cx="19698922" cy="8014502"/>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(1)①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点明了诗人最喜欢东山天晴后的雪。</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②只顾着寻觅胜景而忘记了寒冷；在春风中站立，在夕阳中放眼观赏美景。自己最喜爱东山天晴之后的雪景；在春日的傍晚，夕阳那柔软的红光普照在东山之上，皑皑白雪闪耀着点点光芒，仿佛是一座座银山在向我涌来。</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(2)CE</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C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项“最爱东山晴后雪”是直抒胸臆；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E</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项“有以静衬动的奇功”错误，应该是“有化静为动的奇功”。</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(3)[</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晴后雪”是偏正短语，中心词是“雪”，是指晴天后的雪；“雪后晴”是主谓短语</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省略主语“天气”</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，意思是下雪之后，天气放晴。在此诗中，最后两句中的“晴后雪”与“涌银山”构成主谓关系，这样更符合逻辑。如果用“雪后晴”，重心落在“晴”上，则与后面的内容在语法上不搭配，不协调。</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要从语法搭配和符合事理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逻辑</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两个方面来思考。</a:t>
            </a:r>
          </a:p>
        </p:txBody>
      </p:sp>
    </p:spTree>
    <p:extLst>
      <p:ext uri="{BB962C8B-B14F-4D97-AF65-F5344CB8AC3E}">
        <p14:creationId xmlns:p14="http://schemas.microsoft.com/office/powerpoint/2010/main" xmlns="" val="377259602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68"/>
          <p:cNvSpPr txBox="1"/>
          <p:nvPr/>
        </p:nvSpPr>
        <p:spPr>
          <a:xfrm>
            <a:off x="2023200" y="2988742"/>
            <a:ext cx="19648787" cy="7294305"/>
          </a:xfrm>
          <a:prstGeom prst="rect">
            <a:avLst/>
          </a:prstGeom>
          <a:noFill/>
        </p:spPr>
        <p:txBody>
          <a:bodyPr wrap="square" rtlCol="0">
            <a:spAutoFit/>
          </a:bodyPr>
          <a:lstStyle/>
          <a:p>
            <a:pPr algn="just">
              <a:lnSpc>
                <a:spcPct val="130000"/>
              </a:lnSpc>
              <a:spcAft>
                <a:spcPts val="0"/>
              </a:spcAft>
            </a:pPr>
            <a:r>
              <a:rPr lang="en-US" altLang="zh-CN" sz="4000" dirty="0">
                <a:solidFill>
                  <a:srgbClr val="EF8340"/>
                </a:solidFill>
                <a:latin typeface="微软雅黑" pitchFamily="34" charset="-122"/>
                <a:ea typeface="微软雅黑" pitchFamily="34" charset="-122"/>
              </a:rPr>
              <a:t>2.  </a:t>
            </a:r>
            <a:r>
              <a:rPr lang="zh-CN" altLang="en-US" sz="4000" dirty="0">
                <a:solidFill>
                  <a:schemeClr val="tx1">
                    <a:lumMod val="50000"/>
                    <a:lumOff val="50000"/>
                  </a:schemeClr>
                </a:solidFill>
                <a:latin typeface="微软雅黑" pitchFamily="34" charset="-122"/>
                <a:ea typeface="微软雅黑" pitchFamily="34" charset="-122"/>
              </a:rPr>
              <a:t>阅读下面的诗歌，然后回答问题。</a:t>
            </a:r>
            <a:r>
              <a:rPr lang="en-US" altLang="zh-CN" sz="4000" dirty="0">
                <a:solidFill>
                  <a:schemeClr val="tx1">
                    <a:lumMod val="50000"/>
                    <a:lumOff val="50000"/>
                  </a:schemeClr>
                </a:solidFill>
                <a:latin typeface="微软雅黑" pitchFamily="34" charset="-122"/>
                <a:ea typeface="微软雅黑" pitchFamily="34" charset="-122"/>
              </a:rPr>
              <a:t>(11</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gn="ct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余杭四月</a:t>
            </a:r>
          </a:p>
          <a:p>
            <a:pPr algn="ct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元</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白　珽</a:t>
            </a:r>
          </a:p>
          <a:p>
            <a:pPr algn="ct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四月余杭道，一晴生意繁。</a:t>
            </a:r>
          </a:p>
          <a:p>
            <a:pPr algn="ct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朱樱</a:t>
            </a:r>
            <a:r>
              <a:rPr lang="zh-CN" altLang="en-US" sz="4000" baseline="30000" dirty="0">
                <a:solidFill>
                  <a:schemeClr val="tx1">
                    <a:lumMod val="50000"/>
                    <a:lumOff val="50000"/>
                  </a:schemeClr>
                </a:solidFill>
                <a:latin typeface="微软雅黑" pitchFamily="34" charset="-122"/>
                <a:ea typeface="微软雅黑" pitchFamily="34" charset="-122"/>
              </a:rPr>
              <a:t>①</a:t>
            </a:r>
            <a:r>
              <a:rPr lang="zh-CN" altLang="en-US" sz="4000" dirty="0">
                <a:solidFill>
                  <a:schemeClr val="tx1">
                    <a:lumMod val="50000"/>
                    <a:lumOff val="50000"/>
                  </a:schemeClr>
                </a:solidFill>
                <a:latin typeface="微软雅黑" pitchFamily="34" charset="-122"/>
                <a:ea typeface="微软雅黑" pitchFamily="34" charset="-122"/>
              </a:rPr>
              <a:t>青豆酒，绿草白鹅村。</a:t>
            </a:r>
          </a:p>
          <a:p>
            <a:pPr algn="ct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水满船头滑，风轻袖影翻。</a:t>
            </a:r>
          </a:p>
          <a:p>
            <a:pPr algn="ct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几家蚕事动，寂寂昼门关</a:t>
            </a:r>
            <a:r>
              <a:rPr lang="zh-CN" altLang="en-US" sz="4000" baseline="30000" dirty="0">
                <a:solidFill>
                  <a:schemeClr val="tx1">
                    <a:lumMod val="50000"/>
                    <a:lumOff val="50000"/>
                  </a:schemeClr>
                </a:solidFill>
                <a:latin typeface="微软雅黑" pitchFamily="34" charset="-122"/>
                <a:ea typeface="微软雅黑" pitchFamily="34" charset="-122"/>
              </a:rPr>
              <a:t>②</a:t>
            </a:r>
            <a:r>
              <a:rPr lang="zh-CN" altLang="en-US" sz="4000" dirty="0">
                <a:solidFill>
                  <a:schemeClr val="tx1">
                    <a:lumMod val="50000"/>
                    <a:lumOff val="50000"/>
                  </a:schemeClr>
                </a:solidFill>
                <a:latin typeface="微软雅黑" pitchFamily="34" charset="-122"/>
                <a:ea typeface="微软雅黑" pitchFamily="34" charset="-122"/>
              </a:rPr>
              <a:t>。</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注</a:t>
            </a:r>
            <a:r>
              <a:rPr lang="en-US" altLang="zh-CN" sz="4000" dirty="0">
                <a:solidFill>
                  <a:schemeClr val="tx1">
                    <a:lumMod val="50000"/>
                    <a:lumOff val="50000"/>
                  </a:schemeClr>
                </a:solidFill>
                <a:latin typeface="微软雅黑" pitchFamily="34" charset="-122"/>
                <a:ea typeface="微软雅黑" pitchFamily="34" charset="-122"/>
              </a:rPr>
              <a:t>] ①</a:t>
            </a:r>
            <a:r>
              <a:rPr lang="zh-CN" altLang="en-US" sz="4000" dirty="0">
                <a:solidFill>
                  <a:schemeClr val="tx1">
                    <a:lumMod val="50000"/>
                    <a:lumOff val="50000"/>
                  </a:schemeClr>
                </a:solidFill>
                <a:latin typeface="微软雅黑" pitchFamily="34" charset="-122"/>
                <a:ea typeface="微软雅黑" pitchFamily="34" charset="-122"/>
              </a:rPr>
              <a:t>朱樱：樱桃的一种。②昼门关：从蚕孵出到结茧期间，养蚕人家为防外人冲犯而终日紧闭门户</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350869573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68"/>
          <p:cNvSpPr txBox="1"/>
          <p:nvPr/>
        </p:nvSpPr>
        <p:spPr>
          <a:xfrm>
            <a:off x="2023200" y="2988742"/>
            <a:ext cx="19648787" cy="6494085"/>
          </a:xfrm>
          <a:prstGeom prst="rect">
            <a:avLst/>
          </a:prstGeom>
          <a:noFill/>
        </p:spPr>
        <p:txBody>
          <a:bodyPr wrap="square" rtlCol="0">
            <a:spAutoFit/>
          </a:bodyPr>
          <a:lstStyle/>
          <a:p>
            <a:pPr algn="just">
              <a:lnSpc>
                <a:spcPct val="130000"/>
              </a:lnSpc>
              <a:spcAft>
                <a:spcPts val="0"/>
              </a:spcAft>
            </a:pPr>
            <a:r>
              <a:rPr lang="en-US" altLang="zh-CN" sz="4000" dirty="0" smtClean="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读懂诗歌。</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①题目提供的信息：</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②</a:t>
            </a:r>
            <a:r>
              <a:rPr lang="zh-CN" altLang="en-US" sz="4000" dirty="0">
                <a:solidFill>
                  <a:schemeClr val="tx1">
                    <a:lumMod val="50000"/>
                    <a:lumOff val="50000"/>
                  </a:schemeClr>
                </a:solidFill>
                <a:latin typeface="微软雅黑" pitchFamily="34" charset="-122"/>
                <a:ea typeface="微软雅黑" pitchFamily="34" charset="-122"/>
              </a:rPr>
              <a:t>翻译诗歌正文：</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 </a:t>
            </a: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6400521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1594572" y="1692598"/>
            <a:ext cx="20228628" cy="923330"/>
            <a:chOff x="1594572" y="1803366"/>
            <a:chExt cx="20228628" cy="923330"/>
          </a:xfrm>
        </p:grpSpPr>
        <p:grpSp>
          <p:nvGrpSpPr>
            <p:cNvPr id="74"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3" name="对象 12"/>
          <p:cNvGraphicFramePr>
            <a:graphicFrameLocks noChangeAspect="1"/>
          </p:cNvGraphicFramePr>
          <p:nvPr>
            <p:extLst>
              <p:ext uri="{D42A27DB-BD31-4B8C-83A1-F6EECF244321}">
                <p14:modId xmlns:p14="http://schemas.microsoft.com/office/powerpoint/2010/main" xmlns="" val="1872643115"/>
              </p:ext>
            </p:extLst>
          </p:nvPr>
        </p:nvGraphicFramePr>
        <p:xfrm>
          <a:off x="2230438" y="3071813"/>
          <a:ext cx="18946812" cy="8120062"/>
        </p:xfrm>
        <a:graphic>
          <a:graphicData uri="http://schemas.openxmlformats.org/presentationml/2006/ole">
            <p:oleObj spid="_x0000_s3255" name="文档" r:id="rId3" imgW="8049943" imgH="3464161" progId="Word.Document.12">
              <p:embed/>
            </p:oleObj>
          </a:graphicData>
        </a:graphic>
      </p:graphicFrame>
    </p:spTree>
    <p:extLst>
      <p:ext uri="{BB962C8B-B14F-4D97-AF65-F5344CB8AC3E}">
        <p14:creationId xmlns:p14="http://schemas.microsoft.com/office/powerpoint/2010/main" xmlns="" val="141400292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68"/>
          <p:cNvSpPr txBox="1"/>
          <p:nvPr/>
        </p:nvSpPr>
        <p:spPr>
          <a:xfrm>
            <a:off x="2023200" y="2988742"/>
            <a:ext cx="19648787" cy="8894743"/>
          </a:xfrm>
          <a:prstGeom prst="rect">
            <a:avLst/>
          </a:prstGeom>
          <a:noFill/>
        </p:spPr>
        <p:txBody>
          <a:bodyPr wrap="square" rtlCol="0">
            <a:spAutoFit/>
          </a:bodyPr>
          <a:lstStyle/>
          <a:p>
            <a:pPr algn="just">
              <a:lnSpc>
                <a:spcPct val="130000"/>
              </a:lnSpc>
              <a:spcAft>
                <a:spcPts val="0"/>
              </a:spcAft>
            </a:pPr>
            <a:r>
              <a:rPr lang="en-US" altLang="zh-CN" sz="4000" dirty="0" smtClean="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2)</a:t>
            </a:r>
            <a:r>
              <a:rPr lang="zh-CN" altLang="en-US" sz="4000" dirty="0">
                <a:solidFill>
                  <a:schemeClr val="tx1">
                    <a:lumMod val="50000"/>
                    <a:lumOff val="50000"/>
                  </a:schemeClr>
                </a:solidFill>
                <a:latin typeface="微软雅黑" pitchFamily="34" charset="-122"/>
                <a:ea typeface="微软雅黑" pitchFamily="34" charset="-122"/>
              </a:rPr>
              <a:t>下列对这首诗的赏析，不恰当的两项是</a:t>
            </a:r>
            <a:r>
              <a:rPr lang="en-US" altLang="zh-CN" sz="4000" dirty="0">
                <a:solidFill>
                  <a:schemeClr val="tx1">
                    <a:lumMod val="50000"/>
                    <a:lumOff val="50000"/>
                  </a:schemeClr>
                </a:solidFill>
                <a:latin typeface="微软雅黑" pitchFamily="34" charset="-122"/>
                <a:ea typeface="微软雅黑" pitchFamily="34" charset="-122"/>
              </a:rPr>
              <a:t>(5</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A. “</a:t>
            </a:r>
            <a:r>
              <a:rPr lang="zh-CN" altLang="en-US" sz="4000" dirty="0">
                <a:solidFill>
                  <a:schemeClr val="tx1">
                    <a:lumMod val="50000"/>
                    <a:lumOff val="50000"/>
                  </a:schemeClr>
                </a:solidFill>
                <a:latin typeface="微软雅黑" pitchFamily="34" charset="-122"/>
                <a:ea typeface="微软雅黑" pitchFamily="34" charset="-122"/>
              </a:rPr>
              <a:t>一晴生意繁”中“生意繁”是指生意兴隆，“繁”的原因是因为下了较长时间的雨，天突然转晴之后，农民开始干农活儿，乡村也就显得生机勃勃了。</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B. </a:t>
            </a:r>
            <a:r>
              <a:rPr lang="zh-CN" altLang="en-US" sz="4000" dirty="0">
                <a:solidFill>
                  <a:schemeClr val="tx1">
                    <a:lumMod val="50000"/>
                    <a:lumOff val="50000"/>
                  </a:schemeClr>
                </a:solidFill>
                <a:latin typeface="微软雅黑" pitchFamily="34" charset="-122"/>
                <a:ea typeface="微软雅黑" pitchFamily="34" charset="-122"/>
              </a:rPr>
              <a:t>颔联中的“朱、青、绿、白”四种颜色明丽喜人，相为映衬，烘托出一种清新的四月乡间独特的风貌，传达出诗人无意官场之情。</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C. </a:t>
            </a:r>
            <a:r>
              <a:rPr lang="zh-CN" altLang="en-US" sz="4000" dirty="0">
                <a:solidFill>
                  <a:schemeClr val="tx1">
                    <a:lumMod val="50000"/>
                    <a:lumOff val="50000"/>
                  </a:schemeClr>
                </a:solidFill>
                <a:latin typeface="微软雅黑" pitchFamily="34" charset="-122"/>
                <a:ea typeface="微软雅黑" pitchFamily="34" charset="-122"/>
              </a:rPr>
              <a:t>颔联采用名词意象组合的方式巧妙地将乡间独特物象樱桃、豆、草、鹅排列在一起，勾勒出一幅生动的乡村春意盎然的图景。</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D. </a:t>
            </a:r>
            <a:r>
              <a:rPr lang="zh-CN" altLang="en-US" sz="4000" dirty="0">
                <a:solidFill>
                  <a:schemeClr val="tx1">
                    <a:lumMod val="50000"/>
                    <a:lumOff val="50000"/>
                  </a:schemeClr>
                </a:solidFill>
                <a:latin typeface="微软雅黑" pitchFamily="34" charset="-122"/>
                <a:ea typeface="微软雅黑" pitchFamily="34" charset="-122"/>
              </a:rPr>
              <a:t>颈联写春涨水满，船行水上，轻快如飞。微风轻拂，薄薄的衫袖翩翩起舞，在水中映出美丽的影子。面对如此怡人的美景，人的心情也飞起来了。</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E. </a:t>
            </a:r>
            <a:r>
              <a:rPr lang="zh-CN" altLang="en-US" sz="4000" dirty="0">
                <a:solidFill>
                  <a:schemeClr val="tx1">
                    <a:lumMod val="50000"/>
                    <a:lumOff val="50000"/>
                  </a:schemeClr>
                </a:solidFill>
                <a:latin typeface="微软雅黑" pitchFamily="34" charset="-122"/>
                <a:ea typeface="微软雅黑" pitchFamily="34" charset="-122"/>
              </a:rPr>
              <a:t>整首诗为我们描绘了一幅春日乡村风俗图，风景如画，不见人影，却处处可见人的活动，弥漫着一种生机、静谧、祥和，令人神往。 </a:t>
            </a: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253431135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68"/>
          <p:cNvSpPr txBox="1"/>
          <p:nvPr/>
        </p:nvSpPr>
        <p:spPr>
          <a:xfrm>
            <a:off x="2023200" y="2988742"/>
            <a:ext cx="19648787" cy="2415020"/>
          </a:xfrm>
          <a:prstGeom prst="rect">
            <a:avLst/>
          </a:prstGeom>
          <a:noFill/>
        </p:spPr>
        <p:txBody>
          <a:bodyPr wrap="square" rtlCol="0">
            <a:spAutoFit/>
          </a:bodyPr>
          <a:lstStyle/>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(3)</a:t>
            </a:r>
            <a:r>
              <a:rPr lang="zh-CN" altLang="en-US" sz="4000" dirty="0">
                <a:solidFill>
                  <a:schemeClr val="tx1">
                    <a:lumMod val="50000"/>
                    <a:lumOff val="50000"/>
                  </a:schemeClr>
                </a:solidFill>
                <a:latin typeface="微软雅黑" pitchFamily="34" charset="-122"/>
                <a:ea typeface="微软雅黑" pitchFamily="34" charset="-122"/>
              </a:rPr>
              <a:t>有人说“一晴生意繁”和“寂寂昼门关”是矛盾的，很不协调，你的意见呢？</a:t>
            </a:r>
            <a:r>
              <a:rPr lang="en-US" altLang="zh-CN" sz="4000" dirty="0">
                <a:solidFill>
                  <a:schemeClr val="tx1">
                    <a:lumMod val="50000"/>
                    <a:lumOff val="50000"/>
                  </a:schemeClr>
                </a:solidFill>
                <a:latin typeface="微软雅黑" pitchFamily="34" charset="-122"/>
                <a:ea typeface="微软雅黑" pitchFamily="34" charset="-122"/>
              </a:rPr>
              <a:t>(6</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154310999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矩形 12"/>
          <p:cNvSpPr/>
          <p:nvPr/>
        </p:nvSpPr>
        <p:spPr>
          <a:xfrm>
            <a:off x="2023200" y="3132758"/>
            <a:ext cx="19800000" cy="849694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073739" y="3096245"/>
            <a:ext cx="19698922" cy="8734699"/>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(1)①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点明了地点</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余杭</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和时间</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四月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②四月里的杭州，天空晴朗，万物复苏，一派生机勃勃的景象。树上挂着红樱桃，红艳欲滴，青豆配着琥珀色的美酒，爽口宜人。村外，满眼的绿草铺成垫子一般，白鹅就在上面嬉戏。春水涨满，船行水上，轻快如飞。微风轻拂，薄薄的衫袖翩翩起舞，在水中映出美丽的影子。家家户户都在忙着养蚕，为防外人冲犯，门户闭得紧紧的。</a:t>
            </a:r>
          </a:p>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项“‘生意繁’是指生意兴隆”错误，“繁”是“繁荣”的意思，“生意繁”是指阳春四月的乡村万物复苏，争奇斗艳，一派生机勃勃的景象。</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项“传达出诗人无意官场之情”错误，应该是传达出诗人愉悦而闲适之情</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en-US" altLang="zh-CN" sz="3600" dirty="0" smtClean="0">
              <a:solidFill>
                <a:schemeClr val="accent2"/>
              </a:solidFill>
              <a:latin typeface="微软雅黑" pitchFamily="34" charset="-122"/>
              <a:ea typeface="微软雅黑" pitchFamily="34" charset="-122"/>
              <a:cs typeface="Times New Roman" panose="02020603050405020304" pitchFamily="18" charset="0"/>
            </a:endParaRPr>
          </a:p>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(3</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这两句表面上看起来似乎存在矛盾，有点儿不协调，但其内在的精神主旨是统一的。“一晴生意繁”从正面写出久雨放晴之后的生机勃勃的景象，而“寂寂昼门关”则是“农活繁忙”的另一种形式的表现，这从另一个角度写出了农村生机勃勃的景象，它印证了“一晴生意繁”，而不是与其相矛盾。</a:t>
            </a:r>
          </a:p>
        </p:txBody>
      </p:sp>
    </p:spTree>
    <p:extLst>
      <p:ext uri="{BB962C8B-B14F-4D97-AF65-F5344CB8AC3E}">
        <p14:creationId xmlns:p14="http://schemas.microsoft.com/office/powerpoint/2010/main" xmlns="" val="22098120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68"/>
          <p:cNvSpPr txBox="1"/>
          <p:nvPr/>
        </p:nvSpPr>
        <p:spPr>
          <a:xfrm>
            <a:off x="2023200" y="2988742"/>
            <a:ext cx="19648787" cy="5693866"/>
          </a:xfrm>
          <a:prstGeom prst="rect">
            <a:avLst/>
          </a:prstGeom>
          <a:noFill/>
        </p:spPr>
        <p:txBody>
          <a:bodyPr wrap="square" rtlCol="0">
            <a:spAutoFit/>
          </a:bodyPr>
          <a:lstStyle/>
          <a:p>
            <a:pPr algn="just">
              <a:lnSpc>
                <a:spcPct val="130000"/>
              </a:lnSpc>
              <a:spcAft>
                <a:spcPts val="0"/>
              </a:spcAft>
            </a:pPr>
            <a:r>
              <a:rPr lang="en-US" altLang="zh-CN" sz="4000" dirty="0">
                <a:solidFill>
                  <a:srgbClr val="EF8340"/>
                </a:solidFill>
                <a:latin typeface="微软雅黑" pitchFamily="34" charset="-122"/>
                <a:ea typeface="微软雅黑" pitchFamily="34" charset="-122"/>
              </a:rPr>
              <a:t>3.  </a:t>
            </a:r>
            <a:r>
              <a:rPr lang="zh-CN" altLang="en-US" sz="4000" dirty="0">
                <a:solidFill>
                  <a:schemeClr val="tx1">
                    <a:lumMod val="50000"/>
                    <a:lumOff val="50000"/>
                  </a:schemeClr>
                </a:solidFill>
                <a:latin typeface="微软雅黑" pitchFamily="34" charset="-122"/>
                <a:ea typeface="微软雅黑" pitchFamily="34" charset="-122"/>
              </a:rPr>
              <a:t>阅读下面这首宋诗，完成后面的题目。</a:t>
            </a:r>
            <a:r>
              <a:rPr lang="en-US" altLang="zh-CN" sz="4000" dirty="0">
                <a:solidFill>
                  <a:schemeClr val="tx1">
                    <a:lumMod val="50000"/>
                    <a:lumOff val="50000"/>
                  </a:schemeClr>
                </a:solidFill>
                <a:latin typeface="微软雅黑" pitchFamily="34" charset="-122"/>
                <a:ea typeface="微软雅黑" pitchFamily="34" charset="-122"/>
              </a:rPr>
              <a:t>(11</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gn="ct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暑旱苦热</a:t>
            </a:r>
          </a:p>
          <a:p>
            <a:pPr algn="ct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王　令</a:t>
            </a:r>
          </a:p>
          <a:p>
            <a:pPr algn="ct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清风无力屠得热，落日着翅飞上山。</a:t>
            </a:r>
          </a:p>
          <a:p>
            <a:pPr algn="ct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人固已惧江海竭，天岂不惜河汉干。</a:t>
            </a:r>
          </a:p>
          <a:p>
            <a:pPr algn="ct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昆仑之高有积雪，蓬莱之远常遗寒。</a:t>
            </a:r>
          </a:p>
          <a:p>
            <a:pPr algn="ct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不能手提天下往，何忍身去游其间</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193964384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68"/>
          <p:cNvSpPr txBox="1"/>
          <p:nvPr/>
        </p:nvSpPr>
        <p:spPr>
          <a:xfrm>
            <a:off x="2023200" y="2988742"/>
            <a:ext cx="19648787" cy="8094524"/>
          </a:xfrm>
          <a:prstGeom prst="rect">
            <a:avLst/>
          </a:prstGeom>
          <a:noFill/>
        </p:spPr>
        <p:txBody>
          <a:bodyPr wrap="square" rtlCol="0">
            <a:spAutoFit/>
          </a:bodyPr>
          <a:lstStyle/>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读懂诗歌。</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①题目提供的信息：</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②</a:t>
            </a:r>
            <a:r>
              <a:rPr lang="zh-CN" altLang="en-US" sz="4000" dirty="0">
                <a:solidFill>
                  <a:schemeClr val="tx1">
                    <a:lumMod val="50000"/>
                    <a:lumOff val="50000"/>
                  </a:schemeClr>
                </a:solidFill>
                <a:latin typeface="微软雅黑" pitchFamily="34" charset="-122"/>
                <a:ea typeface="微软雅黑" pitchFamily="34" charset="-122"/>
              </a:rPr>
              <a:t>翻译诗歌正文：</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 </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 </a:t>
            </a: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389768229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68"/>
          <p:cNvSpPr txBox="1"/>
          <p:nvPr/>
        </p:nvSpPr>
        <p:spPr>
          <a:xfrm>
            <a:off x="2023200" y="2988742"/>
            <a:ext cx="19648787" cy="10417211"/>
          </a:xfrm>
          <a:prstGeom prst="rect">
            <a:avLst/>
          </a:prstGeom>
          <a:noFill/>
        </p:spPr>
        <p:txBody>
          <a:bodyPr wrap="square" rtlCol="0">
            <a:spAutoFit/>
          </a:bodyPr>
          <a:lstStyle/>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(2)</a:t>
            </a:r>
            <a:r>
              <a:rPr lang="zh-CN" altLang="en-US" sz="4000" dirty="0">
                <a:solidFill>
                  <a:schemeClr val="tx1">
                    <a:lumMod val="50000"/>
                    <a:lumOff val="50000"/>
                  </a:schemeClr>
                </a:solidFill>
                <a:latin typeface="微软雅黑" pitchFamily="34" charset="-122"/>
                <a:ea typeface="微软雅黑" pitchFamily="34" charset="-122"/>
              </a:rPr>
              <a:t>下列对这首诗的赏析，不恰当的两项是</a:t>
            </a:r>
            <a:r>
              <a:rPr lang="en-US" altLang="zh-CN" sz="4000" dirty="0">
                <a:solidFill>
                  <a:schemeClr val="tx1">
                    <a:lumMod val="50000"/>
                    <a:lumOff val="50000"/>
                  </a:schemeClr>
                </a:solidFill>
                <a:latin typeface="微软雅黑" pitchFamily="34" charset="-122"/>
                <a:ea typeface="微软雅黑" pitchFamily="34" charset="-122"/>
              </a:rPr>
              <a:t>(5</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A. “</a:t>
            </a:r>
            <a:r>
              <a:rPr lang="zh-CN" altLang="en-US" sz="4000" dirty="0">
                <a:solidFill>
                  <a:schemeClr val="tx1">
                    <a:lumMod val="50000"/>
                    <a:lumOff val="50000"/>
                  </a:schemeClr>
                </a:solidFill>
                <a:latin typeface="微软雅黑" pitchFamily="34" charset="-122"/>
                <a:ea typeface="微软雅黑" pitchFamily="34" charset="-122"/>
              </a:rPr>
              <a:t>清风无力屠得热”中的“屠”是杀的意思，用拟物的手法，写清风没有能力把酷热“屠杀”掉，显示出酷暑的强大难挡。</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B. “</a:t>
            </a:r>
            <a:r>
              <a:rPr lang="zh-CN" altLang="en-US" sz="4000" dirty="0">
                <a:solidFill>
                  <a:schemeClr val="tx1">
                    <a:lumMod val="50000"/>
                    <a:lumOff val="50000"/>
                  </a:schemeClr>
                </a:solidFill>
                <a:latin typeface="微软雅黑" pitchFamily="34" charset="-122"/>
                <a:ea typeface="微软雅黑" pitchFamily="34" charset="-122"/>
              </a:rPr>
              <a:t>落日着翅飞上山”的意思是日落后天就会凉快一些，可太阳偏偏仿佛胶住了，动也不动，犹如生了翅膀，飞上了山，写出了苦热。</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C. “</a:t>
            </a:r>
            <a:r>
              <a:rPr lang="zh-CN" altLang="en-US" sz="4000" dirty="0">
                <a:solidFill>
                  <a:schemeClr val="tx1">
                    <a:lumMod val="50000"/>
                    <a:lumOff val="50000"/>
                  </a:schemeClr>
                </a:solidFill>
                <a:latin typeface="微软雅黑" pitchFamily="34" charset="-122"/>
                <a:ea typeface="微软雅黑" pitchFamily="34" charset="-122"/>
              </a:rPr>
              <a:t>人固已惧江海竭，天岂不惜河汉干”运用了记叙的写法，写太阳太毒，天气太热，人本来就害怕这酷热的天气把江河的水蒸干，但老天爷还一个劲儿地炙烤人间，难道它连银河被烤干也不痛惜？</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D. “</a:t>
            </a:r>
            <a:r>
              <a:rPr lang="zh-CN" altLang="en-US" sz="4000" dirty="0">
                <a:solidFill>
                  <a:schemeClr val="tx1">
                    <a:lumMod val="50000"/>
                    <a:lumOff val="50000"/>
                  </a:schemeClr>
                </a:solidFill>
                <a:latin typeface="微软雅黑" pitchFamily="34" charset="-122"/>
                <a:ea typeface="微软雅黑" pitchFamily="34" charset="-122"/>
              </a:rPr>
              <a:t>昆仑之高有积雪，蓬莱之远常遗寒”宕开一层，由热想到避热，现实中既然没有可以躲避的清凉世界，诗人就想到了神仙世界的凉爽。</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E. </a:t>
            </a:r>
            <a:r>
              <a:rPr lang="zh-CN" altLang="en-US" sz="4000" dirty="0">
                <a:solidFill>
                  <a:schemeClr val="tx1">
                    <a:lumMod val="50000"/>
                    <a:lumOff val="50000"/>
                  </a:schemeClr>
                </a:solidFill>
                <a:latin typeface="微软雅黑" pitchFamily="34" charset="-122"/>
                <a:ea typeface="微软雅黑" pitchFamily="34" charset="-122"/>
              </a:rPr>
              <a:t>这首诗想象奇特而不怪谲，既有丰富的浪漫主义色彩，又有强烈的现实主义济世拯民的思想。</a:t>
            </a:r>
          </a:p>
          <a:p>
            <a:pPr algn="just">
              <a:lnSpc>
                <a:spcPct val="130000"/>
              </a:lnSpc>
              <a:spcAft>
                <a:spcPts val="0"/>
              </a:spcAft>
            </a:pPr>
            <a:endParaRPr lang="en-US" altLang="zh-CN" sz="4000" dirty="0">
              <a:solidFill>
                <a:schemeClr val="tx1">
                  <a:lumMod val="50000"/>
                  <a:lumOff val="50000"/>
                </a:schemeClr>
              </a:solidFill>
              <a:latin typeface="微软雅黑" pitchFamily="34" charset="-122"/>
              <a:ea typeface="微软雅黑"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76652570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68"/>
          <p:cNvSpPr txBox="1"/>
          <p:nvPr/>
        </p:nvSpPr>
        <p:spPr>
          <a:xfrm>
            <a:off x="2023200" y="2988742"/>
            <a:ext cx="19648787" cy="4015458"/>
          </a:xfrm>
          <a:prstGeom prst="rect">
            <a:avLst/>
          </a:prstGeom>
          <a:noFill/>
        </p:spPr>
        <p:txBody>
          <a:bodyPr wrap="square" rtlCol="0">
            <a:spAutoFit/>
          </a:bodyPr>
          <a:lstStyle/>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(3)</a:t>
            </a:r>
            <a:r>
              <a:rPr lang="zh-CN" altLang="en-US" sz="4000" dirty="0">
                <a:solidFill>
                  <a:schemeClr val="tx1">
                    <a:lumMod val="50000"/>
                    <a:lumOff val="50000"/>
                  </a:schemeClr>
                </a:solidFill>
                <a:latin typeface="微软雅黑" pitchFamily="34" charset="-122"/>
                <a:ea typeface="微软雅黑" pitchFamily="34" charset="-122"/>
              </a:rPr>
              <a:t>最后一联“手提天下”运用了什么特殊的手法？“天下”有何具体的含义？这一联表现了作者怎样的胸怀？</a:t>
            </a:r>
            <a:r>
              <a:rPr lang="en-US" altLang="zh-CN" sz="4000" dirty="0">
                <a:solidFill>
                  <a:schemeClr val="tx1">
                    <a:lumMod val="50000"/>
                    <a:lumOff val="50000"/>
                  </a:schemeClr>
                </a:solidFill>
                <a:latin typeface="微软雅黑" pitchFamily="34" charset="-122"/>
                <a:ea typeface="微软雅黑" pitchFamily="34" charset="-122"/>
              </a:rPr>
              <a:t>(6</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141507482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矩形 12"/>
          <p:cNvSpPr/>
          <p:nvPr/>
        </p:nvSpPr>
        <p:spPr>
          <a:xfrm>
            <a:off x="2023200" y="3132758"/>
            <a:ext cx="19800000" cy="849694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073739" y="3096245"/>
            <a:ext cx="19698922" cy="8734699"/>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点明了时令</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暑</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和时令的特点</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旱、苦热</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②清风没有能力消除这炎炎夏日的酷热，连落日都像长了翅膀一样飞上了山。人们本已害怕这江河湖海的水被蒸发殆尽，可上天偏偏还要炙烤人间，难道它不在乎那浩瀚的银河因此而干涸吗？也许在那终年积雪的昆仑山上还有清凉的地方，也许在那遥远缥缈的蓬莱仙岛上还有消暑的海风，但是如果不能与天下人一同前往，那</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我</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又怎能忍心独自一人而去呢</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en-US" altLang="zh-CN" sz="3600" dirty="0" smtClean="0">
              <a:solidFill>
                <a:schemeClr val="accent2"/>
              </a:solidFill>
              <a:latin typeface="微软雅黑" pitchFamily="34" charset="-122"/>
              <a:ea typeface="微软雅黑" pitchFamily="34" charset="-122"/>
              <a:cs typeface="Times New Roman" panose="02020603050405020304" pitchFamily="18" charset="0"/>
            </a:endParaRPr>
          </a:p>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项“拟物的手法”错误，应该为拟人手法；</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项“记叙的写法”错误，应是“议论”。</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(3)“</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天下”之大，包罗一切，当然不能用手提着前往</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某地</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作者这样写，用了奇特的想象和夸张的手法。此句中的“天下”，实指天下苍生，即煎熬于酷热中的黎民百姓。后四句写尽管昆仑有积雪，蓬莱常遗寒，但是诗人既然无法带着天下所有在酷热中煎熬的黎民百姓一同前往，也就不忍心独自一人前去享受清凉。这两句抒发了诗人愿与天下人共同承受苦难的豪情，显示了其博大的胸襟。</a:t>
            </a:r>
          </a:p>
        </p:txBody>
      </p:sp>
    </p:spTree>
    <p:extLst>
      <p:ext uri="{BB962C8B-B14F-4D97-AF65-F5344CB8AC3E}">
        <p14:creationId xmlns:p14="http://schemas.microsoft.com/office/powerpoint/2010/main" xmlns="" val="205528979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68"/>
          <p:cNvSpPr txBox="1"/>
          <p:nvPr/>
        </p:nvSpPr>
        <p:spPr>
          <a:xfrm>
            <a:off x="2023200" y="2988742"/>
            <a:ext cx="19648787" cy="6494085"/>
          </a:xfrm>
          <a:prstGeom prst="rect">
            <a:avLst/>
          </a:prstGeom>
          <a:noFill/>
        </p:spPr>
        <p:txBody>
          <a:bodyPr wrap="square" rtlCol="0">
            <a:spAutoFit/>
          </a:bodyPr>
          <a:lstStyle/>
          <a:p>
            <a:pPr algn="just">
              <a:lnSpc>
                <a:spcPct val="130000"/>
              </a:lnSpc>
              <a:spcAft>
                <a:spcPts val="0"/>
              </a:spcAft>
            </a:pPr>
            <a:r>
              <a:rPr lang="en-US" altLang="zh-CN" sz="4000" dirty="0">
                <a:solidFill>
                  <a:srgbClr val="EF8340"/>
                </a:solidFill>
                <a:latin typeface="微软雅黑" pitchFamily="34" charset="-122"/>
                <a:ea typeface="微软雅黑" pitchFamily="34" charset="-122"/>
              </a:rPr>
              <a:t>4.  </a:t>
            </a:r>
            <a:r>
              <a:rPr lang="zh-CN" altLang="en-US" sz="4000" dirty="0">
                <a:solidFill>
                  <a:schemeClr val="tx1">
                    <a:lumMod val="50000"/>
                    <a:lumOff val="50000"/>
                  </a:schemeClr>
                </a:solidFill>
                <a:latin typeface="微软雅黑" pitchFamily="34" charset="-122"/>
                <a:ea typeface="微软雅黑" pitchFamily="34" charset="-122"/>
              </a:rPr>
              <a:t>阅读下面这首宋词，完成后面的题目。</a:t>
            </a:r>
            <a:r>
              <a:rPr lang="en-US" altLang="zh-CN" sz="4000" dirty="0">
                <a:solidFill>
                  <a:schemeClr val="tx1">
                    <a:lumMod val="50000"/>
                    <a:lumOff val="50000"/>
                  </a:schemeClr>
                </a:solidFill>
                <a:latin typeface="微软雅黑" pitchFamily="34" charset="-122"/>
                <a:ea typeface="微软雅黑" pitchFamily="34" charset="-122"/>
              </a:rPr>
              <a:t>(11</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gn="ct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江城子</a:t>
            </a:r>
          </a:p>
          <a:p>
            <a:pPr algn="ct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秦　观</a:t>
            </a:r>
          </a:p>
          <a:p>
            <a:pPr algn="ct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西城杨柳弄春柔，动离忧，泪难收。犹记多情曾为系归舟。碧野朱桥当日事，人不见，水空流。　　韶华</a:t>
            </a:r>
            <a:r>
              <a:rPr lang="zh-CN" altLang="en-US" sz="4000" baseline="30000" dirty="0">
                <a:solidFill>
                  <a:schemeClr val="tx1">
                    <a:lumMod val="50000"/>
                    <a:lumOff val="50000"/>
                  </a:schemeClr>
                </a:solidFill>
                <a:latin typeface="微软雅黑" pitchFamily="34" charset="-122"/>
                <a:ea typeface="微软雅黑" pitchFamily="34" charset="-122"/>
              </a:rPr>
              <a:t>①</a:t>
            </a:r>
            <a:r>
              <a:rPr lang="zh-CN" altLang="en-US" sz="4000" dirty="0">
                <a:solidFill>
                  <a:schemeClr val="tx1">
                    <a:lumMod val="50000"/>
                    <a:lumOff val="50000"/>
                  </a:schemeClr>
                </a:solidFill>
                <a:latin typeface="微软雅黑" pitchFamily="34" charset="-122"/>
                <a:ea typeface="微软雅黑" pitchFamily="34" charset="-122"/>
              </a:rPr>
              <a:t>不为少年留。恨悠悠，几时休？飞絮落花时候一登楼。便做</a:t>
            </a:r>
            <a:r>
              <a:rPr lang="zh-CN" altLang="en-US" sz="4000" baseline="30000" dirty="0">
                <a:solidFill>
                  <a:schemeClr val="tx1">
                    <a:lumMod val="50000"/>
                    <a:lumOff val="50000"/>
                  </a:schemeClr>
                </a:solidFill>
                <a:latin typeface="微软雅黑" pitchFamily="34" charset="-122"/>
                <a:ea typeface="微软雅黑" pitchFamily="34" charset="-122"/>
              </a:rPr>
              <a:t>②</a:t>
            </a:r>
            <a:r>
              <a:rPr lang="zh-CN" altLang="en-US" sz="4000" dirty="0">
                <a:solidFill>
                  <a:schemeClr val="tx1">
                    <a:lumMod val="50000"/>
                    <a:lumOff val="50000"/>
                  </a:schemeClr>
                </a:solidFill>
                <a:latin typeface="微软雅黑" pitchFamily="34" charset="-122"/>
                <a:ea typeface="微软雅黑" pitchFamily="34" charset="-122"/>
              </a:rPr>
              <a:t>春江都是泪，流不尽，许多愁。</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注</a:t>
            </a:r>
            <a:r>
              <a:rPr lang="en-US" altLang="zh-CN" sz="4000" dirty="0">
                <a:solidFill>
                  <a:schemeClr val="tx1">
                    <a:lumMod val="50000"/>
                    <a:lumOff val="50000"/>
                  </a:schemeClr>
                </a:solidFill>
                <a:latin typeface="微软雅黑" pitchFamily="34" charset="-122"/>
                <a:ea typeface="微软雅黑" pitchFamily="34" charset="-122"/>
              </a:rPr>
              <a:t>] ①</a:t>
            </a:r>
            <a:r>
              <a:rPr lang="zh-CN" altLang="en-US" sz="4000" dirty="0">
                <a:solidFill>
                  <a:schemeClr val="tx1">
                    <a:lumMod val="50000"/>
                    <a:lumOff val="50000"/>
                  </a:schemeClr>
                </a:solidFill>
                <a:latin typeface="微软雅黑" pitchFamily="34" charset="-122"/>
                <a:ea typeface="微软雅黑" pitchFamily="34" charset="-122"/>
              </a:rPr>
              <a:t>韶华：青春年华，又指美好的春光。②便做：纵使。</a:t>
            </a:r>
          </a:p>
          <a:p>
            <a:pPr algn="just">
              <a:lnSpc>
                <a:spcPct val="130000"/>
              </a:lnSpc>
              <a:spcAft>
                <a:spcPts val="0"/>
              </a:spcAft>
            </a:pPr>
            <a:endParaRPr lang="en-US" altLang="zh-CN" sz="4000" dirty="0">
              <a:solidFill>
                <a:schemeClr val="tx1">
                  <a:lumMod val="50000"/>
                  <a:lumOff val="50000"/>
                </a:schemeClr>
              </a:solidFill>
              <a:latin typeface="微软雅黑" pitchFamily="34" charset="-122"/>
              <a:ea typeface="微软雅黑"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91660053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68"/>
          <p:cNvSpPr txBox="1"/>
          <p:nvPr/>
        </p:nvSpPr>
        <p:spPr>
          <a:xfrm>
            <a:off x="2023200" y="2988742"/>
            <a:ext cx="19648787" cy="5693866"/>
          </a:xfrm>
          <a:prstGeom prst="rect">
            <a:avLst/>
          </a:prstGeom>
          <a:noFill/>
        </p:spPr>
        <p:txBody>
          <a:bodyPr wrap="square" rtlCol="0">
            <a:spAutoFit/>
          </a:bodyPr>
          <a:lstStyle/>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读懂诗歌。</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①题目提供的信息：</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②</a:t>
            </a:r>
            <a:r>
              <a:rPr lang="zh-CN" altLang="en-US" sz="4000" dirty="0">
                <a:solidFill>
                  <a:schemeClr val="tx1">
                    <a:lumMod val="50000"/>
                    <a:lumOff val="50000"/>
                  </a:schemeClr>
                </a:solidFill>
                <a:latin typeface="微软雅黑" pitchFamily="34" charset="-122"/>
                <a:ea typeface="微软雅黑" pitchFamily="34" charset="-122"/>
              </a:rPr>
              <a:t>翻译诗歌正文：</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gn="just">
              <a:lnSpc>
                <a:spcPct val="130000"/>
              </a:lnSpc>
              <a:spcAft>
                <a:spcPts val="0"/>
              </a:spcAft>
            </a:pPr>
            <a:r>
              <a:rPr lang="en-US" altLang="zh-CN" sz="4000" dirty="0" smtClean="0">
                <a:solidFill>
                  <a:schemeClr val="tx1">
                    <a:lumMod val="50000"/>
                    <a:lumOff val="50000"/>
                  </a:schemeClr>
                </a:solidFill>
                <a:latin typeface="微软雅黑" pitchFamily="34" charset="-122"/>
                <a:ea typeface="微软雅黑" pitchFamily="34" charset="-122"/>
              </a:rPr>
              <a:t>________________________________________________________________________</a:t>
            </a:r>
            <a:endParaRPr lang="en-US" altLang="zh-CN" sz="4000" dirty="0">
              <a:solidFill>
                <a:schemeClr val="tx1">
                  <a:lumMod val="50000"/>
                  <a:lumOff val="50000"/>
                </a:schemeClr>
              </a:solidFill>
              <a:latin typeface="微软雅黑" pitchFamily="34" charset="-122"/>
              <a:ea typeface="微软雅黑"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101009366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4" name="矩形 13"/>
          <p:cNvSpPr/>
          <p:nvPr/>
        </p:nvSpPr>
        <p:spPr>
          <a:xfrm>
            <a:off x="2094638" y="3060750"/>
            <a:ext cx="19645450" cy="820891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106312" y="3060750"/>
            <a:ext cx="19716888" cy="5783699"/>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答案”及“解析”见本讲“现场指导”。</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画工如山貌不同：写曹霸要画的马已有众多画工画过，但画得都不成功。强调此马的雄俊非凡手可得，造成此马难画的印象。②迥立阊阖生长风：写真马昂头站立，给人万里生风之感，进一步点出画家要捕捉住此马飞动的神采尤其不易。</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本题考查鉴赏诗歌表达技巧和思想感情的能力。主体对象</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曹霸的高超画技</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之外的人与物均起到衬托的作用。诗人主要从两个方面进行衬托，为曹霸的高超画技做铺垫：第一是众画工画的“貌不同”，第二是真马的雄俊神奇。</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读懂诗歌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见本讲“现场指导”。</a:t>
            </a:r>
          </a:p>
        </p:txBody>
      </p:sp>
    </p:spTree>
    <p:extLst>
      <p:ext uri="{BB962C8B-B14F-4D97-AF65-F5344CB8AC3E}">
        <p14:creationId xmlns:p14="http://schemas.microsoft.com/office/powerpoint/2010/main" xmlns="" val="216316767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68"/>
          <p:cNvSpPr txBox="1"/>
          <p:nvPr/>
        </p:nvSpPr>
        <p:spPr>
          <a:xfrm>
            <a:off x="2023200" y="2988742"/>
            <a:ext cx="19648787" cy="9694962"/>
          </a:xfrm>
          <a:prstGeom prst="rect">
            <a:avLst/>
          </a:prstGeom>
          <a:noFill/>
        </p:spPr>
        <p:txBody>
          <a:bodyPr wrap="square" rtlCol="0">
            <a:spAutoFit/>
          </a:bodyPr>
          <a:lstStyle/>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(2)</a:t>
            </a:r>
            <a:r>
              <a:rPr lang="zh-CN" altLang="en-US" sz="4000" dirty="0">
                <a:solidFill>
                  <a:schemeClr val="tx1">
                    <a:lumMod val="50000"/>
                    <a:lumOff val="50000"/>
                  </a:schemeClr>
                </a:solidFill>
                <a:latin typeface="微软雅黑" pitchFamily="34" charset="-122"/>
                <a:ea typeface="微软雅黑" pitchFamily="34" charset="-122"/>
              </a:rPr>
              <a:t>下列对这首诗的赏析，不恰当的两项是</a:t>
            </a:r>
            <a:r>
              <a:rPr lang="en-US" altLang="zh-CN" sz="4000" dirty="0">
                <a:solidFill>
                  <a:schemeClr val="tx1">
                    <a:lumMod val="50000"/>
                    <a:lumOff val="50000"/>
                  </a:schemeClr>
                </a:solidFill>
                <a:latin typeface="微软雅黑" pitchFamily="34" charset="-122"/>
                <a:ea typeface="微软雅黑" pitchFamily="34" charset="-122"/>
              </a:rPr>
              <a:t>(5</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A. “</a:t>
            </a:r>
            <a:r>
              <a:rPr lang="zh-CN" altLang="en-US" sz="4000" dirty="0">
                <a:solidFill>
                  <a:schemeClr val="tx1">
                    <a:lumMod val="50000"/>
                    <a:lumOff val="50000"/>
                  </a:schemeClr>
                </a:solidFill>
                <a:latin typeface="微软雅黑" pitchFamily="34" charset="-122"/>
                <a:ea typeface="微软雅黑" pitchFamily="34" charset="-122"/>
              </a:rPr>
              <a:t>弄春柔”的“柔”字，指有百种柔情，“弄”字则有故作撩拨之意，把拟人、夸张手法于无意中出之，化无情之柳为多情之物。</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B. “</a:t>
            </a:r>
            <a:r>
              <a:rPr lang="zh-CN" altLang="en-US" sz="4000" dirty="0">
                <a:solidFill>
                  <a:schemeClr val="tx1">
                    <a:lumMod val="50000"/>
                    <a:lumOff val="50000"/>
                  </a:schemeClr>
                </a:solidFill>
                <a:latin typeface="微软雅黑" pitchFamily="34" charset="-122"/>
                <a:ea typeface="微软雅黑" pitchFamily="34" charset="-122"/>
              </a:rPr>
              <a:t>韶华不为少年留”是因为少年既是风华正茂，又特别善感的缘故，所说“恨悠悠，几时休？”这两句与“泪难收”“水空流”相呼应。</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C. </a:t>
            </a:r>
            <a:r>
              <a:rPr lang="zh-CN" altLang="en-US" sz="4000" dirty="0">
                <a:solidFill>
                  <a:schemeClr val="tx1">
                    <a:lumMod val="50000"/>
                    <a:lumOff val="50000"/>
                  </a:schemeClr>
                </a:solidFill>
                <a:latin typeface="微软雅黑" pitchFamily="34" charset="-122"/>
                <a:ea typeface="微软雅黑" pitchFamily="34" charset="-122"/>
              </a:rPr>
              <a:t>词中的“杨柳”“飞絮”这两种意象代指春天，暗寓青春流逝，表达了伤春离别之愁，久别怀人之情。</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D. “</a:t>
            </a:r>
            <a:r>
              <a:rPr lang="zh-CN" altLang="en-US" sz="4000" dirty="0">
                <a:solidFill>
                  <a:schemeClr val="tx1">
                    <a:lumMod val="50000"/>
                    <a:lumOff val="50000"/>
                  </a:schemeClr>
                </a:solidFill>
                <a:latin typeface="微软雅黑" pitchFamily="34" charset="-122"/>
                <a:ea typeface="微软雅黑" pitchFamily="34" charset="-122"/>
              </a:rPr>
              <a:t>便做春江都是泪，流不尽，许多愁”运用了比喻的修辞手法，它巧妙地将从篇首开始逐渐写出的泪流、水流、恨流合为一江春水，滔滔不尽地向东奔去，使人沉浸于感情的洪流中。</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E. </a:t>
            </a:r>
            <a:r>
              <a:rPr lang="zh-CN" altLang="en-US" sz="4000" dirty="0">
                <a:solidFill>
                  <a:schemeClr val="tx1">
                    <a:lumMod val="50000"/>
                    <a:lumOff val="50000"/>
                  </a:schemeClr>
                </a:solidFill>
                <a:latin typeface="微软雅黑" pitchFamily="34" charset="-122"/>
                <a:ea typeface="微软雅黑" pitchFamily="34" charset="-122"/>
              </a:rPr>
              <a:t>这首愁情词由离愁、春愁写起，再写失恋之愁和叹老嗟卑之愁，虚化了具体时空背景，仿佛将词人一生所经历之愁都凝聚浓缩在词中，富有表现力和艺术感染力</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200898141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68"/>
          <p:cNvSpPr txBox="1"/>
          <p:nvPr/>
        </p:nvSpPr>
        <p:spPr>
          <a:xfrm>
            <a:off x="2023200" y="2988742"/>
            <a:ext cx="19648787" cy="3215239"/>
          </a:xfrm>
          <a:prstGeom prst="rect">
            <a:avLst/>
          </a:prstGeom>
          <a:noFill/>
        </p:spPr>
        <p:txBody>
          <a:bodyPr wrap="square" rtlCol="0">
            <a:spAutoFit/>
          </a:bodyPr>
          <a:lstStyle/>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(3)“</a:t>
            </a:r>
            <a:r>
              <a:rPr lang="zh-CN" altLang="en-US" sz="4000" dirty="0">
                <a:solidFill>
                  <a:schemeClr val="tx1">
                    <a:lumMod val="50000"/>
                    <a:lumOff val="50000"/>
                  </a:schemeClr>
                </a:solidFill>
                <a:latin typeface="微软雅黑" pitchFamily="34" charset="-122"/>
                <a:ea typeface="微软雅黑" pitchFamily="34" charset="-122"/>
              </a:rPr>
              <a:t>犹记多情曾为系归舟”一句有一些省略成分，且语序也突破了常规。请按正常的语序排列并补充省略的成分，翻译并重新表述这一句诗。</a:t>
            </a:r>
            <a:r>
              <a:rPr lang="en-US" altLang="zh-CN" sz="4000" dirty="0">
                <a:solidFill>
                  <a:schemeClr val="tx1">
                    <a:lumMod val="50000"/>
                    <a:lumOff val="50000"/>
                  </a:schemeClr>
                </a:solidFill>
                <a:latin typeface="微软雅黑" pitchFamily="34" charset="-122"/>
                <a:ea typeface="微软雅黑" pitchFamily="34" charset="-122"/>
              </a:rPr>
              <a:t>(6</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a:t>
            </a:r>
            <a:endParaRPr lang="zh-CN" altLang="en-US" sz="4000" dirty="0">
              <a:solidFill>
                <a:schemeClr val="tx1">
                  <a:lumMod val="50000"/>
                  <a:lumOff val="50000"/>
                </a:schemeClr>
              </a:solidFill>
              <a:latin typeface="微软雅黑" pitchFamily="34" charset="-122"/>
              <a:ea typeface="微软雅黑"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267187980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矩形 12"/>
          <p:cNvSpPr/>
          <p:nvPr/>
        </p:nvSpPr>
        <p:spPr>
          <a:xfrm>
            <a:off x="2023200" y="3132758"/>
            <a:ext cx="19800000" cy="849694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073739" y="3096245"/>
            <a:ext cx="19698922" cy="7944291"/>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词牌名，只规定了形式，没有提供信息。</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②西城的杨柳逗弄着春天的柔情，使我想起离别时的忧伤，泪水难收。还记得当年你为我拴住归来的小舟。绿色的原野、红色的桥，是我们当时离别的情景。而如今你不在，只有水孤独地流着。美好的青春不为少年停留，离别的苦恨，何时才到头？在这柳絮、杨花飘飞，落花满地的时候，我登上楼台。即使江水都化作泪水，也流不尽，依然有愁苦在心头。</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(2)AE</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项“夸张手法”无中生有；</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E</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项“由离愁、春愁写起”错误，应该是先春愁，后离愁。</a:t>
            </a:r>
          </a:p>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3)[</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还记得你亲手为我系归舟，你显得那样温情脉脉。</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表述为“还记得我当年为你系归舟，我是那样多情”亦可</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省略的成分是“我”和“你”，但到底是谁为谁系归舟，似乎都可以讲得通。语序问题，主要是“多情”应该单独拿出来说，补上主语，独立成句，放在最后。</a:t>
            </a:r>
          </a:p>
        </p:txBody>
      </p:sp>
    </p:spTree>
    <p:extLst>
      <p:ext uri="{BB962C8B-B14F-4D97-AF65-F5344CB8AC3E}">
        <p14:creationId xmlns:p14="http://schemas.microsoft.com/office/powerpoint/2010/main" xmlns="" val="145966911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8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18" name="TextBox 17"/>
          <p:cNvSpPr txBox="1"/>
          <p:nvPr/>
        </p:nvSpPr>
        <p:spPr>
          <a:xfrm>
            <a:off x="7881116" y="4238094"/>
            <a:ext cx="13289560" cy="1046440"/>
          </a:xfrm>
          <a:prstGeom prst="rect">
            <a:avLst/>
          </a:prstGeom>
          <a:noFill/>
        </p:spPr>
        <p:txBody>
          <a:bodyPr wrap="square" rtlCol="0">
            <a:spAutoFit/>
          </a:bodyPr>
          <a:lstStyle/>
          <a:p>
            <a:r>
              <a:rPr lang="zh-CN" altLang="en-US" sz="6000" b="1" dirty="0">
                <a:solidFill>
                  <a:srgbClr val="EF8340"/>
                </a:solidFill>
                <a:latin typeface="微软雅黑" pitchFamily="34" charset="-122"/>
                <a:ea typeface="微软雅黑" pitchFamily="34" charset="-122"/>
              </a:rPr>
              <a:t>第</a:t>
            </a:r>
            <a:r>
              <a:rPr lang="en-US" altLang="zh-CN" sz="6000" b="1" dirty="0">
                <a:solidFill>
                  <a:srgbClr val="EF8340"/>
                </a:solidFill>
                <a:latin typeface="微软雅黑" pitchFamily="34" charset="-122"/>
                <a:ea typeface="微软雅黑" pitchFamily="34" charset="-122"/>
              </a:rPr>
              <a:t>2</a:t>
            </a:r>
            <a:r>
              <a:rPr lang="zh-CN" altLang="en-US" sz="6000" b="1" dirty="0">
                <a:solidFill>
                  <a:srgbClr val="EF8340"/>
                </a:solidFill>
                <a:latin typeface="微软雅黑" pitchFamily="34" charset="-122"/>
                <a:ea typeface="微软雅黑" pitchFamily="34" charset="-122"/>
              </a:rPr>
              <a:t>讲　</a:t>
            </a:r>
          </a:p>
        </p:txBody>
      </p:sp>
      <p:sp>
        <p:nvSpPr>
          <p:cNvPr id="3" name="TextBox 2"/>
          <p:cNvSpPr txBox="1"/>
          <p:nvPr/>
        </p:nvSpPr>
        <p:spPr>
          <a:xfrm>
            <a:off x="7993212" y="7624837"/>
            <a:ext cx="10144196" cy="692497"/>
          </a:xfrm>
          <a:prstGeom prst="rect">
            <a:avLst/>
          </a:prstGeom>
          <a:noFill/>
        </p:spPr>
        <p:txBody>
          <a:bodyPr wrap="square" rtlCol="0">
            <a:spAutoFit/>
          </a:bodyPr>
          <a:lstStyle/>
          <a:p>
            <a:r>
              <a:rPr lang="zh-CN" altLang="en-US" sz="3900" dirty="0" smtClean="0">
                <a:latin typeface="微软雅黑" pitchFamily="34" charset="-122"/>
                <a:ea typeface="微软雅黑" pitchFamily="34" charset="-122"/>
                <a:hlinkClick r:id="rId3" action="ppaction://hlinksldjump"/>
              </a:rPr>
              <a:t>高考真题指导</a:t>
            </a:r>
            <a:r>
              <a:rPr lang="zh-CN" altLang="en-US" sz="3900" dirty="0" smtClean="0">
                <a:latin typeface="微软雅黑" pitchFamily="34" charset="-122"/>
                <a:ea typeface="微软雅黑" pitchFamily="34" charset="-122"/>
              </a:rPr>
              <a:t>│</a:t>
            </a:r>
            <a:r>
              <a:rPr lang="zh-CN" altLang="en-US" sz="3900" dirty="0">
                <a:latin typeface="微软雅黑" pitchFamily="34" charset="-122"/>
                <a:ea typeface="微软雅黑" pitchFamily="34" charset="-122"/>
                <a:hlinkClick r:id="rId4" action="ppaction://hlinksldjump"/>
              </a:rPr>
              <a:t>考点技法精要</a:t>
            </a:r>
            <a:r>
              <a:rPr lang="zh-CN" altLang="en-US" sz="3900" dirty="0">
                <a:latin typeface="微软雅黑" pitchFamily="34" charset="-122"/>
                <a:ea typeface="微软雅黑" pitchFamily="34" charset="-122"/>
              </a:rPr>
              <a:t>│</a:t>
            </a:r>
            <a:r>
              <a:rPr lang="zh-CN" altLang="en-US" sz="3900" dirty="0">
                <a:latin typeface="微软雅黑" pitchFamily="34" charset="-122"/>
                <a:ea typeface="微软雅黑" pitchFamily="34" charset="-122"/>
                <a:hlinkClick r:id="rId5" action="ppaction://hlinksldjump"/>
              </a:rPr>
              <a:t>跟踪训练验收</a:t>
            </a:r>
            <a:endParaRPr lang="zh-CN" altLang="en-US" sz="3900" dirty="0">
              <a:latin typeface="微软雅黑" pitchFamily="34" charset="-122"/>
              <a:ea typeface="微软雅黑" pitchFamily="34" charset="-122"/>
            </a:endParaRPr>
          </a:p>
        </p:txBody>
      </p:sp>
      <p:sp>
        <p:nvSpPr>
          <p:cNvPr id="4" name="TextBox 3"/>
          <p:cNvSpPr txBox="1"/>
          <p:nvPr/>
        </p:nvSpPr>
        <p:spPr>
          <a:xfrm>
            <a:off x="7881116" y="5173950"/>
            <a:ext cx="14369680" cy="1631216"/>
          </a:xfrm>
          <a:prstGeom prst="rect">
            <a:avLst/>
          </a:prstGeom>
          <a:noFill/>
        </p:spPr>
        <p:txBody>
          <a:bodyPr wrap="square" rtlCol="0">
            <a:spAutoFit/>
          </a:bodyPr>
          <a:lstStyle/>
          <a:p>
            <a:r>
              <a:rPr lang="zh-CN" altLang="en-US" sz="10000" b="1" dirty="0">
                <a:solidFill>
                  <a:srgbClr val="404040"/>
                </a:solidFill>
                <a:latin typeface="微软雅黑" pitchFamily="34" charset="-122"/>
                <a:ea typeface="微软雅黑" pitchFamily="34" charset="-122"/>
              </a:rPr>
              <a:t>鉴赏古代诗歌的形象</a:t>
            </a:r>
          </a:p>
        </p:txBody>
      </p:sp>
    </p:spTree>
    <p:extLst>
      <p:ext uri="{BB962C8B-B14F-4D97-AF65-F5344CB8AC3E}">
        <p14:creationId xmlns:p14="http://schemas.microsoft.com/office/powerpoint/2010/main" xmlns="" val="157905492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mph" presetSubtype="0" fill="hold" nodeType="withEffect">
                                  <p:stCondLst>
                                    <p:cond delay="0"/>
                                  </p:stCondLst>
                                  <p:iterate type="lt">
                                    <p:tmPct val="0"/>
                                  </p:iterate>
                                  <p:childTnLst>
                                    <p:anim calcmode="discrete" valueType="str">
                                      <p:cBhvr override="childStyle">
                                        <p:cTn id="6" dur="2000" fill="hold"/>
                                        <p:tgtEl>
                                          <p:spTgt spid="3">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par>
                          <p:cTn id="7" fill="hold">
                            <p:stCondLst>
                              <p:cond delay="2000"/>
                            </p:stCondLst>
                            <p:childTnLst>
                              <p:par>
                                <p:cTn id="8" presetID="16" presetClass="emph" presetSubtype="0" fill="hold" grpId="0" nodeType="afterEffect">
                                  <p:stCondLst>
                                    <p:cond delay="0"/>
                                  </p:stCondLst>
                                  <p:iterate type="lt">
                                    <p:tmPct val="4000"/>
                                  </p:iterate>
                                  <p:childTnLst>
                                    <p:set>
                                      <p:cBhvr override="childStyle">
                                        <p:cTn id="9" dur="1000" fill="hold"/>
                                        <p:tgtEl>
                                          <p:spTgt spid="3">
                                            <p:txEl>
                                              <p:pRg st="0" end="0"/>
                                            </p:txEl>
                                          </p:spTgt>
                                        </p:tgtEl>
                                        <p:attrNameLst>
                                          <p:attrName>style.color</p:attrName>
                                        </p:attrNameLst>
                                      </p:cBhvr>
                                      <p:to>
                                        <p:clrVal>
                                          <a:schemeClr val="accent2"/>
                                        </p:clrVal>
                                      </p:to>
                                    </p:set>
                                    <p:set>
                                      <p:cBhvr>
                                        <p:cTn id="10" dur="1000" fill="hold"/>
                                        <p:tgtEl>
                                          <p:spTgt spid="3">
                                            <p:txEl>
                                              <p:pRg st="0" end="0"/>
                                            </p:txEl>
                                          </p:spTgt>
                                        </p:tgtEl>
                                        <p:attrNameLst>
                                          <p:attrName>fillcolor</p:attrName>
                                        </p:attrNameLst>
                                      </p:cBhvr>
                                      <p:to>
                                        <p:clrVal>
                                          <a:schemeClr val="accent2"/>
                                        </p:clrVal>
                                      </p:to>
                                    </p:set>
                                    <p:set>
                                      <p:cBhvr>
                                        <p:cTn id="11" dur="1000" fill="hold"/>
                                        <p:tgtEl>
                                          <p:spTgt spid="3">
                                            <p:txEl>
                                              <p:pRg st="0" end="0"/>
                                            </p:txEl>
                                          </p:spTgt>
                                        </p:tgtEl>
                                        <p:attrNameLst>
                                          <p:attrName>fill.type</p:attrName>
                                        </p:attrNameLst>
                                      </p:cBhvr>
                                      <p:to>
                                        <p:strVal val="solid"/>
                                      </p:to>
                                    </p:set>
                                  </p:childTnLst>
                                </p:cTn>
                              </p:par>
                            </p:childTnLst>
                          </p:cTn>
                        </p:par>
                        <p:par>
                          <p:cTn id="12" fill="hold">
                            <p:stCondLst>
                              <p:cond delay="3760"/>
                            </p:stCondLst>
                            <p:childTnLst>
                              <p:par>
                                <p:cTn id="13" presetID="2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4"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023200" y="2952868"/>
            <a:ext cx="19800000" cy="856606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1951762" y="2937518"/>
            <a:ext cx="19871438" cy="2973122"/>
          </a:xfrm>
          <a:prstGeom prst="rect">
            <a:avLst/>
          </a:prstGeom>
          <a:noFill/>
        </p:spPr>
        <p:txBody>
          <a:bodyPr wrap="square" rtlCol="0">
            <a:spAutoFit/>
          </a:bodyPr>
          <a:lstStyle/>
          <a:p>
            <a:pPr>
              <a:lnSpc>
                <a:spcPct val="130000"/>
              </a:lnSpc>
            </a:pPr>
            <a:r>
              <a:rPr lang="zh-CN" altLang="en-US" sz="3600" b="1" dirty="0">
                <a:solidFill>
                  <a:srgbClr val="EF8340"/>
                </a:solidFill>
                <a:latin typeface="微软雅黑" pitchFamily="34" charset="-122"/>
                <a:ea typeface="微软雅黑" pitchFamily="34" charset="-122"/>
              </a:rPr>
              <a:t>考纲</a:t>
            </a:r>
            <a:r>
              <a:rPr lang="zh-CN" altLang="en-US" sz="3600" b="1" dirty="0" smtClean="0">
                <a:solidFill>
                  <a:srgbClr val="EF8340"/>
                </a:solidFill>
                <a:latin typeface="微软雅黑" pitchFamily="34" charset="-122"/>
                <a:ea typeface="微软雅黑" pitchFamily="34" charset="-122"/>
              </a:rPr>
              <a:t>在线   </a:t>
            </a:r>
            <a:r>
              <a:rPr lang="zh-CN" altLang="en-US" sz="3600" dirty="0" smtClean="0">
                <a:solidFill>
                  <a:schemeClr val="tx1">
                    <a:lumMod val="50000"/>
                    <a:lumOff val="50000"/>
                  </a:schemeClr>
                </a:solidFill>
                <a:latin typeface="微软雅黑" pitchFamily="34" charset="-122"/>
                <a:ea typeface="微软雅黑" pitchFamily="34" charset="-122"/>
              </a:rPr>
              <a:t>新</a:t>
            </a:r>
            <a:r>
              <a:rPr lang="zh-CN" altLang="en-US" sz="3600" dirty="0">
                <a:solidFill>
                  <a:schemeClr val="tx1">
                    <a:lumMod val="50000"/>
                    <a:lumOff val="50000"/>
                  </a:schemeClr>
                </a:solidFill>
                <a:latin typeface="微软雅黑" pitchFamily="34" charset="-122"/>
                <a:ea typeface="微软雅黑" pitchFamily="34" charset="-122"/>
              </a:rPr>
              <a:t>课标全国卷</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考试说明</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在“古诗文阅读”中对该考点提出的要求是“鉴赏文学作品的形象”，能力层级为</a:t>
            </a:r>
            <a:r>
              <a:rPr lang="en-US" altLang="zh-CN" sz="3600" dirty="0">
                <a:solidFill>
                  <a:schemeClr val="tx1">
                    <a:lumMod val="50000"/>
                    <a:lumOff val="50000"/>
                  </a:schemeClr>
                </a:solidFill>
                <a:latin typeface="微软雅黑" pitchFamily="34" charset="-122"/>
                <a:ea typeface="微软雅黑" pitchFamily="34" charset="-122"/>
              </a:rPr>
              <a:t>D</a:t>
            </a:r>
            <a:r>
              <a:rPr lang="zh-CN" altLang="en-US" sz="3600" dirty="0">
                <a:solidFill>
                  <a:schemeClr val="tx1">
                    <a:lumMod val="50000"/>
                    <a:lumOff val="50000"/>
                  </a:schemeClr>
                </a:solidFill>
                <a:latin typeface="微软雅黑" pitchFamily="34" charset="-122"/>
                <a:ea typeface="微软雅黑" pitchFamily="34" charset="-122"/>
              </a:rPr>
              <a:t>级。</a:t>
            </a:r>
            <a:endParaRPr lang="en-US" altLang="zh-CN" sz="3600" dirty="0" smtClean="0">
              <a:solidFill>
                <a:schemeClr val="tx1">
                  <a:lumMod val="50000"/>
                  <a:lumOff val="50000"/>
                </a:schemeClr>
              </a:solidFill>
              <a:latin typeface="微软雅黑" pitchFamily="34" charset="-122"/>
              <a:ea typeface="微软雅黑" pitchFamily="34" charset="-122"/>
            </a:endParaRPr>
          </a:p>
          <a:p>
            <a:pPr>
              <a:lnSpc>
                <a:spcPct val="130000"/>
              </a:lnSpc>
            </a:pPr>
            <a:r>
              <a:rPr lang="zh-CN" altLang="en-US" sz="3600" b="1" dirty="0" smtClean="0">
                <a:solidFill>
                  <a:srgbClr val="EF8340"/>
                </a:solidFill>
                <a:latin typeface="微软雅黑" pitchFamily="34" charset="-122"/>
                <a:ea typeface="微软雅黑" pitchFamily="34" charset="-122"/>
              </a:rPr>
              <a:t>考情透析   </a:t>
            </a:r>
            <a:r>
              <a:rPr lang="zh-CN" altLang="en-US" sz="3600" dirty="0" smtClean="0">
                <a:solidFill>
                  <a:schemeClr val="tx1">
                    <a:lumMod val="50000"/>
                    <a:lumOff val="50000"/>
                  </a:schemeClr>
                </a:solidFill>
                <a:latin typeface="微软雅黑" pitchFamily="34" charset="-122"/>
                <a:ea typeface="微软雅黑" pitchFamily="34" charset="-122"/>
              </a:rPr>
              <a:t>诗歌</a:t>
            </a:r>
            <a:r>
              <a:rPr lang="zh-CN" altLang="en-US" sz="3600" dirty="0">
                <a:solidFill>
                  <a:schemeClr val="tx1">
                    <a:lumMod val="50000"/>
                    <a:lumOff val="50000"/>
                  </a:schemeClr>
                </a:solidFill>
                <a:latin typeface="微软雅黑" pitchFamily="34" charset="-122"/>
                <a:ea typeface="微软雅黑" pitchFamily="34" charset="-122"/>
              </a:rPr>
              <a:t>中的形象是古代诗歌鉴赏命题的重点之一，</a:t>
            </a:r>
            <a:r>
              <a:rPr lang="en-US" altLang="zh-CN" sz="3600" dirty="0">
                <a:solidFill>
                  <a:schemeClr val="tx1">
                    <a:lumMod val="50000"/>
                    <a:lumOff val="50000"/>
                  </a:schemeClr>
                </a:solidFill>
                <a:latin typeface="微软雅黑" pitchFamily="34" charset="-122"/>
                <a:ea typeface="微软雅黑" pitchFamily="34" charset="-122"/>
              </a:rPr>
              <a:t>2016</a:t>
            </a:r>
            <a:r>
              <a:rPr lang="zh-CN" altLang="en-US" sz="3600" dirty="0">
                <a:solidFill>
                  <a:schemeClr val="tx1">
                    <a:lumMod val="50000"/>
                    <a:lumOff val="50000"/>
                  </a:schemeClr>
                </a:solidFill>
                <a:latin typeface="微软雅黑" pitchFamily="34" charset="-122"/>
                <a:ea typeface="微软雅黑" pitchFamily="34" charset="-122"/>
              </a:rPr>
              <a:t>年全国卷</a:t>
            </a:r>
            <a:r>
              <a:rPr lang="en-US" altLang="zh-CN" sz="3600" dirty="0">
                <a:solidFill>
                  <a:schemeClr val="tx1">
                    <a:lumMod val="50000"/>
                    <a:lumOff val="50000"/>
                  </a:schemeClr>
                </a:solidFill>
                <a:latin typeface="微软雅黑" pitchFamily="34" charset="-122"/>
                <a:ea typeface="微软雅黑" pitchFamily="34" charset="-122"/>
              </a:rPr>
              <a:t>Ⅰ</a:t>
            </a:r>
            <a:r>
              <a:rPr lang="zh-CN" altLang="en-US" sz="3600" dirty="0">
                <a:solidFill>
                  <a:schemeClr val="tx1">
                    <a:lumMod val="50000"/>
                    <a:lumOff val="50000"/>
                  </a:schemeClr>
                </a:solidFill>
                <a:latin typeface="微软雅黑" pitchFamily="34" charset="-122"/>
                <a:ea typeface="微软雅黑" pitchFamily="34" charset="-122"/>
              </a:rPr>
              <a:t>考查了此考点，考题以主观题的形式呈现，复习时应引起足够的重视。</a:t>
            </a:r>
          </a:p>
        </p:txBody>
      </p:sp>
    </p:spTree>
    <p:extLst>
      <p:ext uri="{BB962C8B-B14F-4D97-AF65-F5344CB8AC3E}">
        <p14:creationId xmlns:p14="http://schemas.microsoft.com/office/powerpoint/2010/main" xmlns="" val="305900266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9" name="组合 38"/>
          <p:cNvGrpSpPr/>
          <p:nvPr/>
        </p:nvGrpSpPr>
        <p:grpSpPr>
          <a:xfrm>
            <a:off x="2059953" y="2952868"/>
            <a:ext cx="2677891" cy="707886"/>
            <a:chOff x="2074961" y="4276948"/>
            <a:chExt cx="2677891" cy="707886"/>
          </a:xfrm>
        </p:grpSpPr>
        <p:pic>
          <p:nvPicPr>
            <p:cNvPr id="40" name="Picture 2"/>
            <p:cNvPicPr>
              <a:picLocks noChangeAspect="1" noChangeArrowheads="1"/>
            </p:cNvPicPr>
            <p:nvPr/>
          </p:nvPicPr>
          <p:blipFill>
            <a:blip r:embed="rId2"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47" name="矩形 46"/>
            <p:cNvSpPr/>
            <p:nvPr/>
          </p:nvSpPr>
          <p:spPr>
            <a:xfrm>
              <a:off x="2264972" y="4276948"/>
              <a:ext cx="2339102" cy="707886"/>
            </a:xfrm>
            <a:prstGeom prst="rect">
              <a:avLst/>
            </a:prstGeom>
          </p:spPr>
          <p:txBody>
            <a:bodyPr wrap="none">
              <a:spAutoFit/>
            </a:bodyPr>
            <a:lstStyle/>
            <a:p>
              <a:r>
                <a:rPr lang="zh-CN" altLang="en-US" sz="4000" spc="200" dirty="0">
                  <a:solidFill>
                    <a:schemeClr val="bg1"/>
                  </a:solidFill>
                  <a:latin typeface="微软雅黑" pitchFamily="34" charset="-122"/>
                  <a:ea typeface="微软雅黑" pitchFamily="34" charset="-122"/>
                </a:rPr>
                <a:t>真题体验</a:t>
              </a:r>
            </a:p>
          </p:txBody>
        </p:sp>
      </p:grpSp>
      <p:sp>
        <p:nvSpPr>
          <p:cNvPr id="12" name="TextBox 68"/>
          <p:cNvSpPr txBox="1"/>
          <p:nvPr/>
        </p:nvSpPr>
        <p:spPr>
          <a:xfrm>
            <a:off x="2023161" y="4019586"/>
            <a:ext cx="19648787" cy="7294305"/>
          </a:xfrm>
          <a:prstGeom prst="rect">
            <a:avLst/>
          </a:prstGeom>
          <a:noFill/>
        </p:spPr>
        <p:txBody>
          <a:bodyPr wrap="square" rtlCol="0">
            <a:spAutoFit/>
          </a:bodyPr>
          <a:lstStyle/>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标“*”的为本考点题。</a:t>
            </a:r>
            <a:r>
              <a:rPr lang="en-US" altLang="zh-CN" sz="4000" dirty="0">
                <a:solidFill>
                  <a:schemeClr val="tx1">
                    <a:lumMod val="50000"/>
                    <a:lumOff val="50000"/>
                  </a:schemeClr>
                </a:solidFill>
                <a:latin typeface="微软雅黑" pitchFamily="34" charset="-122"/>
                <a:ea typeface="微软雅黑" pitchFamily="34" charset="-122"/>
              </a:rPr>
              <a:t>)</a:t>
            </a:r>
          </a:p>
          <a:p>
            <a:pPr algn="just">
              <a:lnSpc>
                <a:spcPct val="130000"/>
              </a:lnSpc>
              <a:spcAft>
                <a:spcPts val="0"/>
              </a:spcAft>
            </a:pPr>
            <a:r>
              <a:rPr lang="en-US" altLang="zh-CN" sz="4000" dirty="0">
                <a:solidFill>
                  <a:srgbClr val="EF8340"/>
                </a:solidFill>
                <a:latin typeface="微软雅黑" pitchFamily="34" charset="-122"/>
                <a:ea typeface="微软雅黑" pitchFamily="34" charset="-122"/>
              </a:rPr>
              <a:t>1. </a:t>
            </a:r>
            <a:r>
              <a:rPr lang="en-US" altLang="zh-CN" sz="4000" dirty="0">
                <a:solidFill>
                  <a:schemeClr val="tx1">
                    <a:lumMod val="50000"/>
                    <a:lumOff val="50000"/>
                  </a:schemeClr>
                </a:solidFill>
                <a:latin typeface="微软雅黑" pitchFamily="34" charset="-122"/>
                <a:ea typeface="微软雅黑" pitchFamily="34" charset="-122"/>
              </a:rPr>
              <a:t>[2016·</a:t>
            </a:r>
            <a:r>
              <a:rPr lang="zh-CN" altLang="en-US" sz="4000" dirty="0">
                <a:solidFill>
                  <a:schemeClr val="tx1">
                    <a:lumMod val="50000"/>
                    <a:lumOff val="50000"/>
                  </a:schemeClr>
                </a:solidFill>
                <a:latin typeface="微软雅黑" pitchFamily="34" charset="-122"/>
                <a:ea typeface="微软雅黑" pitchFamily="34" charset="-122"/>
              </a:rPr>
              <a:t>全国卷</a:t>
            </a:r>
            <a:r>
              <a:rPr lang="en-US" altLang="zh-CN" sz="4000" dirty="0">
                <a:solidFill>
                  <a:schemeClr val="tx1">
                    <a:lumMod val="50000"/>
                    <a:lumOff val="50000"/>
                  </a:schemeClr>
                </a:solidFill>
                <a:latin typeface="微软雅黑" pitchFamily="34" charset="-122"/>
                <a:ea typeface="微软雅黑" pitchFamily="34" charset="-122"/>
              </a:rPr>
              <a:t>Ⅰ] </a:t>
            </a:r>
            <a:r>
              <a:rPr lang="zh-CN" altLang="en-US" sz="4000" dirty="0">
                <a:solidFill>
                  <a:schemeClr val="tx1">
                    <a:lumMod val="50000"/>
                    <a:lumOff val="50000"/>
                  </a:schemeClr>
                </a:solidFill>
                <a:latin typeface="微软雅黑" pitchFamily="34" charset="-122"/>
                <a:ea typeface="微软雅黑" pitchFamily="34" charset="-122"/>
              </a:rPr>
              <a:t>阅读下面这首唐诗，完成题目。</a:t>
            </a:r>
          </a:p>
          <a:p>
            <a:pPr algn="ct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金陵望汉江</a:t>
            </a:r>
          </a:p>
          <a:p>
            <a:pPr algn="ct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李　白</a:t>
            </a:r>
          </a:p>
          <a:p>
            <a:pPr algn="ct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汉江回万里，派作九龙盘</a:t>
            </a:r>
            <a:r>
              <a:rPr lang="zh-CN" altLang="en-US" sz="4000" baseline="30000" dirty="0">
                <a:solidFill>
                  <a:schemeClr val="tx1">
                    <a:lumMod val="50000"/>
                    <a:lumOff val="50000"/>
                  </a:schemeClr>
                </a:solidFill>
                <a:latin typeface="微软雅黑" pitchFamily="34" charset="-122"/>
                <a:ea typeface="微软雅黑" pitchFamily="34" charset="-122"/>
              </a:rPr>
              <a:t>①</a:t>
            </a:r>
            <a:r>
              <a:rPr lang="zh-CN" altLang="en-US" sz="4000" dirty="0">
                <a:solidFill>
                  <a:schemeClr val="tx1">
                    <a:lumMod val="50000"/>
                    <a:lumOff val="50000"/>
                  </a:schemeClr>
                </a:solidFill>
                <a:latin typeface="微软雅黑" pitchFamily="34" charset="-122"/>
                <a:ea typeface="微软雅黑" pitchFamily="34" charset="-122"/>
              </a:rPr>
              <a:t>。</a:t>
            </a:r>
          </a:p>
          <a:p>
            <a:pPr algn="ct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  横溃豁中国，崔嵬飞迅湍。</a:t>
            </a:r>
          </a:p>
          <a:p>
            <a:pPr algn="ct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  六帝沦亡后②，三吴不足观</a:t>
            </a:r>
            <a:r>
              <a:rPr lang="zh-CN" altLang="en-US" sz="4000" baseline="30000" dirty="0">
                <a:solidFill>
                  <a:schemeClr val="tx1">
                    <a:lumMod val="50000"/>
                    <a:lumOff val="50000"/>
                  </a:schemeClr>
                </a:solidFill>
                <a:latin typeface="微软雅黑" pitchFamily="34" charset="-122"/>
                <a:ea typeface="微软雅黑" pitchFamily="34" charset="-122"/>
              </a:rPr>
              <a:t>③</a:t>
            </a:r>
            <a:r>
              <a:rPr lang="zh-CN" altLang="en-US" sz="4000" dirty="0">
                <a:solidFill>
                  <a:schemeClr val="tx1">
                    <a:lumMod val="50000"/>
                    <a:lumOff val="50000"/>
                  </a:schemeClr>
                </a:solidFill>
                <a:latin typeface="微软雅黑" pitchFamily="34" charset="-122"/>
                <a:ea typeface="微软雅黑" pitchFamily="34" charset="-122"/>
              </a:rPr>
              <a:t>。</a:t>
            </a:r>
          </a:p>
          <a:p>
            <a:pPr algn="ct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  我君混区宇，垂拱众流安。</a:t>
            </a:r>
          </a:p>
          <a:p>
            <a:pPr algn="ct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  今日任公子，沧浪罢钓竿</a:t>
            </a:r>
            <a:r>
              <a:rPr lang="zh-CN" altLang="en-US" sz="4000" baseline="30000" dirty="0">
                <a:solidFill>
                  <a:schemeClr val="tx1">
                    <a:lumMod val="50000"/>
                    <a:lumOff val="50000"/>
                  </a:schemeClr>
                </a:solidFill>
                <a:latin typeface="微软雅黑" pitchFamily="34" charset="-122"/>
                <a:ea typeface="微软雅黑" pitchFamily="34" charset="-122"/>
              </a:rPr>
              <a:t>④</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44355345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right)">
                                      <p:cBhvr>
                                        <p:cTn id="7" dur="500"/>
                                        <p:tgtEl>
                                          <p:spTgt spid="57"/>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p:cTn id="12" dur="500" fill="hold"/>
                                        <p:tgtEl>
                                          <p:spTgt spid="39"/>
                                        </p:tgtEl>
                                        <p:attrNameLst>
                                          <p:attrName>ppt_w</p:attrName>
                                        </p:attrNameLst>
                                      </p:cBhvr>
                                      <p:tavLst>
                                        <p:tav tm="0">
                                          <p:val>
                                            <p:fltVal val="0"/>
                                          </p:val>
                                        </p:tav>
                                        <p:tav tm="100000">
                                          <p:val>
                                            <p:strVal val="#ppt_w"/>
                                          </p:val>
                                        </p:tav>
                                      </p:tavLst>
                                    </p:anim>
                                    <p:anim calcmode="lin" valueType="num">
                                      <p:cBhvr>
                                        <p:cTn id="13" dur="500" fill="hold"/>
                                        <p:tgtEl>
                                          <p:spTgt spid="39"/>
                                        </p:tgtEl>
                                        <p:attrNameLst>
                                          <p:attrName>ppt_h</p:attrName>
                                        </p:attrNameLst>
                                      </p:cBhvr>
                                      <p:tavLst>
                                        <p:tav tm="0">
                                          <p:val>
                                            <p:fltVal val="0"/>
                                          </p:val>
                                        </p:tav>
                                        <p:tav tm="100000">
                                          <p:val>
                                            <p:strVal val="#ppt_h"/>
                                          </p:val>
                                        </p:tav>
                                      </p:tavLst>
                                    </p:anim>
                                    <p:animEffect transition="in" filter="fade">
                                      <p:cBhvr>
                                        <p:cTn id="14" dur="500"/>
                                        <p:tgtEl>
                                          <p:spTgt spid="39"/>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1594572" y="1692598"/>
            <a:ext cx="20228628" cy="923330"/>
            <a:chOff x="1594572" y="1803366"/>
            <a:chExt cx="20228628" cy="923330"/>
          </a:xfrm>
        </p:grpSpPr>
        <p:grpSp>
          <p:nvGrpSpPr>
            <p:cNvPr id="74"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68"/>
          <p:cNvSpPr txBox="1"/>
          <p:nvPr/>
        </p:nvSpPr>
        <p:spPr>
          <a:xfrm>
            <a:off x="2097953" y="2988742"/>
            <a:ext cx="19648787" cy="8094524"/>
          </a:xfrm>
          <a:prstGeom prst="rect">
            <a:avLst/>
          </a:prstGeom>
          <a:noFill/>
        </p:spPr>
        <p:txBody>
          <a:bodyPr wrap="square" rtlCol="0">
            <a:spAutoFit/>
          </a:bodyPr>
          <a:lstStyle/>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注</a:t>
            </a:r>
            <a:r>
              <a:rPr lang="en-US" altLang="zh-CN" sz="4000" dirty="0">
                <a:solidFill>
                  <a:schemeClr val="tx1">
                    <a:lumMod val="50000"/>
                    <a:lumOff val="50000"/>
                  </a:schemeClr>
                </a:solidFill>
                <a:latin typeface="微软雅黑" pitchFamily="34" charset="-122"/>
                <a:ea typeface="微软雅黑" pitchFamily="34" charset="-122"/>
              </a:rPr>
              <a:t>] ①</a:t>
            </a:r>
            <a:r>
              <a:rPr lang="zh-CN" altLang="en-US" sz="4000" dirty="0">
                <a:solidFill>
                  <a:schemeClr val="tx1">
                    <a:lumMod val="50000"/>
                    <a:lumOff val="50000"/>
                  </a:schemeClr>
                </a:solidFill>
                <a:latin typeface="微软雅黑" pitchFamily="34" charset="-122"/>
                <a:ea typeface="微软雅黑" pitchFamily="34" charset="-122"/>
              </a:rPr>
              <a:t>派：河的支流。长江在湖北、江西一带，分为很多支流。②六帝：代指六朝。③三吴：古吴地后分为三，即吴兴、吴郡、会稽。④这两句的意思是，当今任公子已无须垂钓了，因为江海中已无巨鱼，比喻已无危害国家的巨寇。任公子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庄子</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中的传说人物，他用很大的钓钩和极多的食饵钓起一条巨大的鱼。</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诗的前四句描写了什么样的景象？这样写有什么用意？</a:t>
            </a:r>
            <a:r>
              <a:rPr lang="en-US" altLang="zh-CN" sz="4000" dirty="0">
                <a:solidFill>
                  <a:schemeClr val="tx1">
                    <a:lumMod val="50000"/>
                    <a:lumOff val="50000"/>
                  </a:schemeClr>
                </a:solidFill>
                <a:latin typeface="微软雅黑" pitchFamily="34" charset="-122"/>
                <a:ea typeface="微软雅黑" pitchFamily="34" charset="-122"/>
              </a:rPr>
              <a:t>(6</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(2)</a:t>
            </a:r>
            <a:r>
              <a:rPr lang="zh-CN" altLang="en-US" sz="4000" dirty="0">
                <a:solidFill>
                  <a:schemeClr val="tx1">
                    <a:lumMod val="50000"/>
                    <a:lumOff val="50000"/>
                  </a:schemeClr>
                </a:solidFill>
                <a:latin typeface="微软雅黑" pitchFamily="34" charset="-122"/>
                <a:ea typeface="微软雅黑" pitchFamily="34" charset="-122"/>
              </a:rPr>
              <a:t>诗中运用任公子的典故，表达了什么样的思想感情？</a:t>
            </a:r>
            <a:r>
              <a:rPr lang="en-US" altLang="zh-CN" sz="4000" dirty="0">
                <a:solidFill>
                  <a:schemeClr val="tx1">
                    <a:lumMod val="50000"/>
                    <a:lumOff val="50000"/>
                  </a:schemeClr>
                </a:solidFill>
                <a:latin typeface="微软雅黑" pitchFamily="34" charset="-122"/>
                <a:ea typeface="微软雅黑" pitchFamily="34" charset="-122"/>
              </a:rPr>
              <a:t>(5</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gn="just">
              <a:lnSpc>
                <a:spcPct val="130000"/>
              </a:lnSpc>
              <a:spcAft>
                <a:spcPts val="0"/>
              </a:spcAft>
            </a:pPr>
            <a:r>
              <a:rPr lang="en-US" altLang="zh-CN" sz="4000" dirty="0" smtClean="0">
                <a:solidFill>
                  <a:schemeClr val="tx1">
                    <a:lumMod val="50000"/>
                    <a:lumOff val="50000"/>
                  </a:schemeClr>
                </a:solidFill>
                <a:latin typeface="微软雅黑" pitchFamily="34" charset="-122"/>
                <a:ea typeface="微软雅黑" pitchFamily="34" charset="-122"/>
              </a:rPr>
              <a:t>________________________________________________________________________</a:t>
            </a:r>
            <a:endParaRPr lang="en-US" altLang="zh-CN" sz="4000" dirty="0">
              <a:solidFill>
                <a:schemeClr val="tx1">
                  <a:lumMod val="50000"/>
                  <a:lumOff val="50000"/>
                </a:schemeClr>
              </a:solidFill>
              <a:latin typeface="微软雅黑" pitchFamily="34" charset="-122"/>
              <a:ea typeface="微软雅黑" pitchFamily="34" charset="-122"/>
            </a:endParaRP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p:txBody>
      </p:sp>
    </p:spTree>
    <p:extLst>
      <p:ext uri="{BB962C8B-B14F-4D97-AF65-F5344CB8AC3E}">
        <p14:creationId xmlns:p14="http://schemas.microsoft.com/office/powerpoint/2010/main" xmlns="" val="136844203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1594572" y="1692598"/>
            <a:ext cx="20228628" cy="923330"/>
            <a:chOff x="1594572" y="1803366"/>
            <a:chExt cx="20228628" cy="923330"/>
          </a:xfrm>
        </p:grpSpPr>
        <p:grpSp>
          <p:nvGrpSpPr>
            <p:cNvPr id="74"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2023200" y="2946083"/>
            <a:ext cx="19800000" cy="800932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2023200" y="2946083"/>
            <a:ext cx="19800000" cy="5853910"/>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答案”和 “解析”见本讲“现场指导”。</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作者以水无巨鱼代指世无巨寇，表达了对大唐一统天下、开创盛世伟绩的歌颂；②作者自比任公子，觉得在太平盛世没有机会施展才干，不免流露出一丝英雄无用武之地的失落。</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作答本题要结合注释④：“这两句的意思是，当今任公子已无须垂钓了，因为江海中已无巨鱼，比喻已无危害国家的巨寇。任公子是</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庄子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中的传说人物，他用很大的钓钩和极多的食饵钓起一条巨大的鱼。”其一表达了对唐朝盛世所创立伟绩的歌颂，其二表达了如任公子一般有才干的自己无法施展才华的感叹之情。</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“读懂诗歌”见本讲</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“现场指导。”</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36431383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1594572" y="1692598"/>
            <a:ext cx="20228628" cy="923330"/>
            <a:chOff x="1594572" y="1803366"/>
            <a:chExt cx="20228628" cy="923330"/>
          </a:xfrm>
        </p:grpSpPr>
        <p:grpSp>
          <p:nvGrpSpPr>
            <p:cNvPr id="74"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68"/>
          <p:cNvSpPr txBox="1"/>
          <p:nvPr/>
        </p:nvSpPr>
        <p:spPr>
          <a:xfrm>
            <a:off x="2097953" y="2988742"/>
            <a:ext cx="19648787" cy="7294305"/>
          </a:xfrm>
          <a:prstGeom prst="rect">
            <a:avLst/>
          </a:prstGeom>
          <a:noFill/>
        </p:spPr>
        <p:txBody>
          <a:bodyPr wrap="square" rtlCol="0">
            <a:spAutoFit/>
          </a:bodyPr>
          <a:lstStyle/>
          <a:p>
            <a:pPr algn="just">
              <a:lnSpc>
                <a:spcPct val="130000"/>
              </a:lnSpc>
              <a:spcAft>
                <a:spcPts val="0"/>
              </a:spcAft>
            </a:pPr>
            <a:r>
              <a:rPr lang="en-US" altLang="zh-CN" sz="4000" dirty="0">
                <a:solidFill>
                  <a:srgbClr val="EF8340"/>
                </a:solidFill>
                <a:latin typeface="微软雅黑" pitchFamily="34" charset="-122"/>
                <a:ea typeface="微软雅黑" pitchFamily="34" charset="-122"/>
              </a:rPr>
              <a:t>2. </a:t>
            </a:r>
            <a:r>
              <a:rPr lang="en-US" altLang="zh-CN" sz="4000" dirty="0">
                <a:solidFill>
                  <a:schemeClr val="tx1">
                    <a:lumMod val="50000"/>
                    <a:lumOff val="50000"/>
                  </a:schemeClr>
                </a:solidFill>
                <a:latin typeface="微软雅黑" pitchFamily="34" charset="-122"/>
                <a:ea typeface="微软雅黑" pitchFamily="34" charset="-122"/>
              </a:rPr>
              <a:t>[2015·</a:t>
            </a:r>
            <a:r>
              <a:rPr lang="zh-CN" altLang="en-US" sz="4000" dirty="0">
                <a:solidFill>
                  <a:schemeClr val="tx1">
                    <a:lumMod val="50000"/>
                    <a:lumOff val="50000"/>
                  </a:schemeClr>
                </a:solidFill>
                <a:latin typeface="微软雅黑" pitchFamily="34" charset="-122"/>
                <a:ea typeface="微软雅黑" pitchFamily="34" charset="-122"/>
              </a:rPr>
              <a:t>安徽卷</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阅读下面这首诗，完成题目。</a:t>
            </a:r>
            <a:r>
              <a:rPr lang="en-US" altLang="zh-CN" sz="4000" dirty="0">
                <a:solidFill>
                  <a:schemeClr val="tx1">
                    <a:lumMod val="50000"/>
                    <a:lumOff val="50000"/>
                  </a:schemeClr>
                </a:solidFill>
                <a:latin typeface="微软雅黑" pitchFamily="34" charset="-122"/>
                <a:ea typeface="微软雅黑" pitchFamily="34" charset="-122"/>
              </a:rPr>
              <a:t>(8</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gn="ct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月　圆</a:t>
            </a:r>
            <a:r>
              <a:rPr lang="zh-CN" altLang="en-US" sz="4000" baseline="30000" dirty="0">
                <a:solidFill>
                  <a:schemeClr val="tx1">
                    <a:lumMod val="50000"/>
                    <a:lumOff val="50000"/>
                  </a:schemeClr>
                </a:solidFill>
                <a:latin typeface="微软雅黑" pitchFamily="34" charset="-122"/>
                <a:ea typeface="微软雅黑" pitchFamily="34" charset="-122"/>
              </a:rPr>
              <a:t>①</a:t>
            </a:r>
          </a:p>
          <a:p>
            <a:pPr algn="ctr">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唐</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杜　甫</a:t>
            </a:r>
          </a:p>
          <a:p>
            <a:pPr algn="ct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孤月当楼满，寒江动夜扉。</a:t>
            </a:r>
          </a:p>
          <a:p>
            <a:pPr algn="ct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委波金不定，照席绮逾依</a:t>
            </a:r>
            <a:r>
              <a:rPr lang="zh-CN" altLang="en-US" sz="4000" baseline="30000" dirty="0">
                <a:solidFill>
                  <a:schemeClr val="tx1">
                    <a:lumMod val="50000"/>
                    <a:lumOff val="50000"/>
                  </a:schemeClr>
                </a:solidFill>
                <a:latin typeface="微软雅黑" pitchFamily="34" charset="-122"/>
                <a:ea typeface="微软雅黑" pitchFamily="34" charset="-122"/>
              </a:rPr>
              <a:t>②</a:t>
            </a:r>
            <a:r>
              <a:rPr lang="zh-CN" altLang="en-US" sz="4000" dirty="0">
                <a:solidFill>
                  <a:schemeClr val="tx1">
                    <a:lumMod val="50000"/>
                    <a:lumOff val="50000"/>
                  </a:schemeClr>
                </a:solidFill>
                <a:latin typeface="微软雅黑" pitchFamily="34" charset="-122"/>
                <a:ea typeface="微软雅黑" pitchFamily="34" charset="-122"/>
              </a:rPr>
              <a:t>。</a:t>
            </a:r>
          </a:p>
          <a:p>
            <a:pPr algn="ct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未缺</a:t>
            </a:r>
            <a:r>
              <a:rPr lang="zh-CN" altLang="en-US" sz="4000" baseline="30000" dirty="0">
                <a:solidFill>
                  <a:schemeClr val="tx1">
                    <a:lumMod val="50000"/>
                    <a:lumOff val="50000"/>
                  </a:schemeClr>
                </a:solidFill>
                <a:latin typeface="微软雅黑" pitchFamily="34" charset="-122"/>
                <a:ea typeface="微软雅黑" pitchFamily="34" charset="-122"/>
              </a:rPr>
              <a:t>③</a:t>
            </a:r>
            <a:r>
              <a:rPr lang="zh-CN" altLang="en-US" sz="4000" dirty="0">
                <a:solidFill>
                  <a:schemeClr val="tx1">
                    <a:lumMod val="50000"/>
                    <a:lumOff val="50000"/>
                  </a:schemeClr>
                </a:solidFill>
                <a:latin typeface="微软雅黑" pitchFamily="34" charset="-122"/>
                <a:ea typeface="微软雅黑" pitchFamily="34" charset="-122"/>
              </a:rPr>
              <a:t>空山静，高悬列宿</a:t>
            </a:r>
            <a:r>
              <a:rPr lang="zh-CN" altLang="en-US" sz="4000" baseline="30000" dirty="0">
                <a:solidFill>
                  <a:schemeClr val="tx1">
                    <a:lumMod val="50000"/>
                    <a:lumOff val="50000"/>
                  </a:schemeClr>
                </a:solidFill>
                <a:latin typeface="微软雅黑" pitchFamily="34" charset="-122"/>
                <a:ea typeface="微软雅黑" pitchFamily="34" charset="-122"/>
              </a:rPr>
              <a:t>④</a:t>
            </a:r>
            <a:r>
              <a:rPr lang="zh-CN" altLang="en-US" sz="4000" dirty="0">
                <a:solidFill>
                  <a:schemeClr val="tx1">
                    <a:lumMod val="50000"/>
                    <a:lumOff val="50000"/>
                  </a:schemeClr>
                </a:solidFill>
                <a:latin typeface="微软雅黑" pitchFamily="34" charset="-122"/>
                <a:ea typeface="微软雅黑" pitchFamily="34" charset="-122"/>
              </a:rPr>
              <a:t>稀。</a:t>
            </a:r>
          </a:p>
          <a:p>
            <a:pPr algn="ct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故园松桂发，万里共清辉。</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注</a:t>
            </a:r>
            <a:r>
              <a:rPr lang="en-US" altLang="zh-CN" sz="4000" dirty="0">
                <a:solidFill>
                  <a:schemeClr val="tx1">
                    <a:lumMod val="50000"/>
                    <a:lumOff val="50000"/>
                  </a:schemeClr>
                </a:solidFill>
                <a:latin typeface="微软雅黑" pitchFamily="34" charset="-122"/>
                <a:ea typeface="微软雅黑" pitchFamily="34" charset="-122"/>
              </a:rPr>
              <a:t>] ①</a:t>
            </a:r>
            <a:r>
              <a:rPr lang="zh-CN" altLang="en-US" sz="4000" dirty="0">
                <a:solidFill>
                  <a:schemeClr val="tx1">
                    <a:lumMod val="50000"/>
                    <a:lumOff val="50000"/>
                  </a:schemeClr>
                </a:solidFill>
                <a:latin typeface="微软雅黑" pitchFamily="34" charset="-122"/>
                <a:ea typeface="微软雅黑" pitchFamily="34" charset="-122"/>
              </a:rPr>
              <a:t>这首诗是唐代宗大历元年</a:t>
            </a:r>
            <a:r>
              <a:rPr lang="en-US" altLang="zh-CN" sz="4000" dirty="0">
                <a:solidFill>
                  <a:schemeClr val="tx1">
                    <a:lumMod val="50000"/>
                    <a:lumOff val="50000"/>
                  </a:schemeClr>
                </a:solidFill>
                <a:latin typeface="微软雅黑" pitchFamily="34" charset="-122"/>
                <a:ea typeface="微软雅黑" pitchFamily="34" charset="-122"/>
              </a:rPr>
              <a:t>(766)</a:t>
            </a:r>
            <a:r>
              <a:rPr lang="zh-CN" altLang="en-US" sz="4000" dirty="0">
                <a:solidFill>
                  <a:schemeClr val="tx1">
                    <a:lumMod val="50000"/>
                    <a:lumOff val="50000"/>
                  </a:schemeClr>
                </a:solidFill>
                <a:latin typeface="微软雅黑" pitchFamily="34" charset="-122"/>
                <a:ea typeface="微软雅黑" pitchFamily="34" charset="-122"/>
              </a:rPr>
              <a:t>秋天杜甫流寓夔州时所作。②绮逾依：这里指</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席子上的</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光彩更加柔美。③未缺：指月圆。④列宿：众星</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26304809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1594572" y="1692598"/>
            <a:ext cx="20228628" cy="923330"/>
            <a:chOff x="1594572" y="1803366"/>
            <a:chExt cx="20228628" cy="923330"/>
          </a:xfrm>
        </p:grpSpPr>
        <p:grpSp>
          <p:nvGrpSpPr>
            <p:cNvPr id="74"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68"/>
          <p:cNvSpPr txBox="1"/>
          <p:nvPr/>
        </p:nvSpPr>
        <p:spPr>
          <a:xfrm>
            <a:off x="2097953" y="2988742"/>
            <a:ext cx="19648787" cy="4815677"/>
          </a:xfrm>
          <a:prstGeom prst="rect">
            <a:avLst/>
          </a:prstGeom>
          <a:noFill/>
        </p:spPr>
        <p:txBody>
          <a:bodyPr wrap="square" rtlCol="0">
            <a:spAutoFit/>
          </a:bodyPr>
          <a:lstStyle/>
          <a:p>
            <a:pPr algn="just">
              <a:lnSpc>
                <a:spcPct val="130000"/>
              </a:lnSpc>
              <a:spcAft>
                <a:spcPts val="0"/>
              </a:spcAft>
            </a:pPr>
            <a:r>
              <a:rPr lang="zh-CN" altLang="en-US" sz="4000" dirty="0" smtClean="0">
                <a:solidFill>
                  <a:schemeClr val="tx1">
                    <a:lumMod val="50000"/>
                    <a:lumOff val="50000"/>
                  </a:schemeClr>
                </a:solidFill>
                <a:latin typeface="微软雅黑" pitchFamily="34" charset="-122"/>
                <a:ea typeface="微软雅黑" pitchFamily="34" charset="-122"/>
              </a:rPr>
              <a:t>*</a:t>
            </a:r>
            <a:r>
              <a:rPr lang="en-US" altLang="zh-CN" sz="4000" dirty="0" smtClean="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这首诗前六句描写了月圆之夜的哪几幅画面？请用简洁的语言进行概括。</a:t>
            </a:r>
            <a:r>
              <a:rPr lang="en-US" altLang="zh-CN" sz="4000" dirty="0">
                <a:solidFill>
                  <a:schemeClr val="tx1">
                    <a:lumMod val="50000"/>
                    <a:lumOff val="50000"/>
                  </a:schemeClr>
                </a:solidFill>
                <a:latin typeface="微软雅黑" pitchFamily="34" charset="-122"/>
                <a:ea typeface="微软雅黑" pitchFamily="34" charset="-122"/>
              </a:rPr>
              <a:t>(4</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(2)</a:t>
            </a:r>
            <a:r>
              <a:rPr lang="zh-CN" altLang="en-US" sz="4000" dirty="0">
                <a:solidFill>
                  <a:schemeClr val="tx1">
                    <a:lumMod val="50000"/>
                    <a:lumOff val="50000"/>
                  </a:schemeClr>
                </a:solidFill>
                <a:latin typeface="微软雅黑" pitchFamily="34" charset="-122"/>
                <a:ea typeface="微软雅黑" pitchFamily="34" charset="-122"/>
              </a:rPr>
              <a:t>本诗最后两句情感真挚，请从虚实结合的角度做简要赏析。</a:t>
            </a:r>
            <a:r>
              <a:rPr lang="en-US" altLang="zh-CN" sz="4000" dirty="0">
                <a:solidFill>
                  <a:schemeClr val="tx1">
                    <a:lumMod val="50000"/>
                    <a:lumOff val="50000"/>
                  </a:schemeClr>
                </a:solidFill>
                <a:latin typeface="微软雅黑" pitchFamily="34" charset="-122"/>
                <a:ea typeface="微软雅黑" pitchFamily="34" charset="-122"/>
              </a:rPr>
              <a:t>(4</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p:txBody>
      </p:sp>
    </p:spTree>
    <p:extLst>
      <p:ext uri="{BB962C8B-B14F-4D97-AF65-F5344CB8AC3E}">
        <p14:creationId xmlns:p14="http://schemas.microsoft.com/office/powerpoint/2010/main" xmlns="" val="120787854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1594572" y="1692598"/>
            <a:ext cx="20228628" cy="923330"/>
            <a:chOff x="1594572" y="1803366"/>
            <a:chExt cx="20228628" cy="923330"/>
          </a:xfrm>
        </p:grpSpPr>
        <p:grpSp>
          <p:nvGrpSpPr>
            <p:cNvPr id="74"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3" name="对象 12"/>
          <p:cNvGraphicFramePr>
            <a:graphicFrameLocks noChangeAspect="1"/>
          </p:cNvGraphicFramePr>
          <p:nvPr>
            <p:extLst>
              <p:ext uri="{D42A27DB-BD31-4B8C-83A1-F6EECF244321}">
                <p14:modId xmlns:p14="http://schemas.microsoft.com/office/powerpoint/2010/main" xmlns="" val="2338458662"/>
              </p:ext>
            </p:extLst>
          </p:nvPr>
        </p:nvGraphicFramePr>
        <p:xfrm>
          <a:off x="2230438" y="3071813"/>
          <a:ext cx="18946812" cy="8120062"/>
        </p:xfrm>
        <a:graphic>
          <a:graphicData uri="http://schemas.openxmlformats.org/presentationml/2006/ole">
            <p:oleObj spid="_x0000_s527413" name="文档" r:id="rId3" imgW="8049943" imgH="3464161" progId="Word.Document.12">
              <p:embed/>
            </p:oleObj>
          </a:graphicData>
        </a:graphic>
      </p:graphicFrame>
    </p:spTree>
    <p:extLst>
      <p:ext uri="{BB962C8B-B14F-4D97-AF65-F5344CB8AC3E}">
        <p14:creationId xmlns:p14="http://schemas.microsoft.com/office/powerpoint/2010/main" xmlns="" val="98535405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1594572" y="1692598"/>
            <a:ext cx="20228628" cy="923330"/>
            <a:chOff x="1594572" y="1803366"/>
            <a:chExt cx="20228628" cy="923330"/>
          </a:xfrm>
        </p:grpSpPr>
        <p:grpSp>
          <p:nvGrpSpPr>
            <p:cNvPr id="74"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2023200" y="2946083"/>
            <a:ext cx="19800000" cy="800932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2023200" y="2946083"/>
            <a:ext cx="19800000" cy="7944291"/>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孤月当空，清辉满楼；月映寒江，影动柴扉；月洒江波，浮光跃金；月照绮席，光彩交融；月挂空山，万籁俱静；月明中天，疏星寥落。</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本题考查鉴赏作品形象的能力，能力层级为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。前六句一句一景，要抓住描写的对象和描写的角度来思考。答题时最关键的是要对每一幅画面组织语言，语言以既简明准确又生动形象为最佳。如，第一幅画面可概括为“孤月悬照，清辉满楼”。</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遥想故园桂花开放，是虚写；眼前清辉，是实写。故园桂花正该开放，虚中有实；万里清辉，实中有虚。虚实结合，表达了诗人对家乡的深切思念，寄托了诗人渴盼全家团圆的美好愿望。</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本题考查鉴赏作品表达技巧和思想感情的能力，能力层级为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。题干中明确说从虚实结合的角度进行赏析，相对来说就降低了难度。答题时要清楚地写出实写的是什么，虚写的是什么，还要答出真挚的感情具体指什么。</a:t>
            </a:r>
          </a:p>
        </p:txBody>
      </p:sp>
    </p:spTree>
    <p:extLst>
      <p:ext uri="{BB962C8B-B14F-4D97-AF65-F5344CB8AC3E}">
        <p14:creationId xmlns:p14="http://schemas.microsoft.com/office/powerpoint/2010/main" xmlns="" val="99095685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1594572" y="1692598"/>
            <a:ext cx="20228628" cy="923330"/>
            <a:chOff x="1594572" y="1803366"/>
            <a:chExt cx="20228628" cy="923330"/>
          </a:xfrm>
        </p:grpSpPr>
        <p:grpSp>
          <p:nvGrpSpPr>
            <p:cNvPr id="74"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2023200" y="2946083"/>
            <a:ext cx="19800000" cy="800932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2023200" y="2946083"/>
            <a:ext cx="19800000" cy="4343305"/>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读懂诗歌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独悬天空的一轮圆月，正对屋舍，月光照射在秋夜滚滚的江面之上，又反射在屋门，在屋门之上闪动。绵延曲折起伏的水波在不停地闪动着金光，华丽的绮席在月光的照射下显得更加柔美。秋天的深夜里高悬着的一轮明月，照耀着幽深人少的山林。夜空中月光皎洁，群星稀寥。想到遥远的家乡松树当茂，桂花正香，在这明静的夜晚，唯愿同远隔万里的亲人们共同沐浴在这美好的月光之中。</a:t>
            </a:r>
          </a:p>
        </p:txBody>
      </p:sp>
    </p:spTree>
    <p:extLst>
      <p:ext uri="{BB962C8B-B14F-4D97-AF65-F5344CB8AC3E}">
        <p14:creationId xmlns:p14="http://schemas.microsoft.com/office/powerpoint/2010/main" xmlns="" val="141664019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3" name="组合 12"/>
          <p:cNvGrpSpPr/>
          <p:nvPr/>
        </p:nvGrpSpPr>
        <p:grpSpPr>
          <a:xfrm>
            <a:off x="2059953" y="2952868"/>
            <a:ext cx="2677891" cy="707886"/>
            <a:chOff x="2074961" y="4276948"/>
            <a:chExt cx="2677891" cy="707886"/>
          </a:xfrm>
        </p:grpSpPr>
        <p:pic>
          <p:nvPicPr>
            <p:cNvPr id="14" name="Picture 2"/>
            <p:cNvPicPr>
              <a:picLocks noChangeAspect="1" noChangeArrowheads="1"/>
            </p:cNvPicPr>
            <p:nvPr/>
          </p:nvPicPr>
          <p:blipFill>
            <a:blip r:embed="rId2"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15" name="矩形 14"/>
            <p:cNvSpPr/>
            <p:nvPr/>
          </p:nvSpPr>
          <p:spPr>
            <a:xfrm>
              <a:off x="2264972" y="4276948"/>
              <a:ext cx="2339102" cy="707886"/>
            </a:xfrm>
            <a:prstGeom prst="rect">
              <a:avLst/>
            </a:prstGeom>
          </p:spPr>
          <p:txBody>
            <a:bodyPr wrap="none">
              <a:spAutoFit/>
            </a:bodyPr>
            <a:lstStyle/>
            <a:p>
              <a:r>
                <a:rPr lang="zh-CN" altLang="en-US" sz="4000" spc="200" dirty="0" smtClean="0">
                  <a:solidFill>
                    <a:schemeClr val="bg1"/>
                  </a:solidFill>
                  <a:latin typeface="微软雅黑" pitchFamily="34" charset="-122"/>
                  <a:ea typeface="微软雅黑" pitchFamily="34" charset="-122"/>
                </a:rPr>
                <a:t>现场指导</a:t>
              </a:r>
              <a:endParaRPr lang="zh-CN" altLang="en-US" sz="4000" spc="200" dirty="0">
                <a:solidFill>
                  <a:schemeClr val="bg1"/>
                </a:solidFill>
                <a:latin typeface="微软雅黑" pitchFamily="34" charset="-122"/>
                <a:ea typeface="微软雅黑" pitchFamily="34" charset="-122"/>
              </a:endParaRPr>
            </a:p>
          </p:txBody>
        </p:sp>
      </p:grpSp>
      <p:sp>
        <p:nvSpPr>
          <p:cNvPr id="16" name="TextBox 68"/>
          <p:cNvSpPr txBox="1"/>
          <p:nvPr/>
        </p:nvSpPr>
        <p:spPr>
          <a:xfrm>
            <a:off x="2097953" y="3708822"/>
            <a:ext cx="19648787" cy="1614801"/>
          </a:xfrm>
          <a:prstGeom prst="rect">
            <a:avLst/>
          </a:prstGeom>
          <a:noFill/>
        </p:spPr>
        <p:txBody>
          <a:bodyPr wrap="square" rtlCol="0">
            <a:spAutoFit/>
          </a:bodyPr>
          <a:lstStyle/>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[2016·</a:t>
            </a:r>
            <a:r>
              <a:rPr lang="zh-CN" altLang="en-US" sz="4000" dirty="0">
                <a:solidFill>
                  <a:schemeClr val="tx1">
                    <a:lumMod val="50000"/>
                    <a:lumOff val="50000"/>
                  </a:schemeClr>
                </a:solidFill>
                <a:latin typeface="微软雅黑" pitchFamily="34" charset="-122"/>
                <a:ea typeface="微软雅黑" pitchFamily="34" charset="-122"/>
              </a:rPr>
              <a:t>全国卷</a:t>
            </a:r>
            <a:r>
              <a:rPr lang="en-US" altLang="zh-CN" sz="4000" dirty="0">
                <a:solidFill>
                  <a:schemeClr val="tx1">
                    <a:lumMod val="50000"/>
                    <a:lumOff val="50000"/>
                  </a:schemeClr>
                </a:solidFill>
                <a:latin typeface="微软雅黑" pitchFamily="34" charset="-122"/>
                <a:ea typeface="微软雅黑" pitchFamily="34" charset="-122"/>
              </a:rPr>
              <a:t>Ⅰ]</a:t>
            </a:r>
            <a:r>
              <a:rPr lang="zh-CN" altLang="en-US" sz="4000" dirty="0">
                <a:solidFill>
                  <a:schemeClr val="tx1">
                    <a:lumMod val="50000"/>
                    <a:lumOff val="50000"/>
                  </a:schemeClr>
                </a:solidFill>
                <a:latin typeface="微软雅黑" pitchFamily="34" charset="-122"/>
                <a:ea typeface="微软雅黑" pitchFamily="34" charset="-122"/>
              </a:rPr>
              <a:t>诗的前四句描写了什么样的景象？这样写有什么用意？</a:t>
            </a:r>
            <a:r>
              <a:rPr lang="en-US" altLang="zh-CN" sz="4000" dirty="0">
                <a:solidFill>
                  <a:schemeClr val="tx1">
                    <a:lumMod val="50000"/>
                    <a:lumOff val="50000"/>
                  </a:schemeClr>
                </a:solidFill>
                <a:latin typeface="微软雅黑" pitchFamily="34" charset="-122"/>
                <a:ea typeface="微软雅黑" pitchFamily="34" charset="-122"/>
              </a:rPr>
              <a:t>(6</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原诗见本讲“真题体验”第</a:t>
            </a:r>
            <a:r>
              <a:rPr lang="en-US" altLang="zh-CN" sz="4000" dirty="0">
                <a:solidFill>
                  <a:schemeClr val="tx1">
                    <a:lumMod val="50000"/>
                    <a:lumOff val="50000"/>
                  </a:schemeClr>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题</a:t>
            </a:r>
            <a:r>
              <a:rPr lang="en-US" altLang="zh-CN" sz="4000" dirty="0">
                <a:solidFill>
                  <a:schemeClr val="tx1">
                    <a:lumMod val="50000"/>
                    <a:lumOff val="50000"/>
                  </a:schemeClr>
                </a:solidFill>
                <a:latin typeface="微软雅黑" pitchFamily="34" charset="-122"/>
                <a:ea typeface="微软雅黑" pitchFamily="34" charset="-122"/>
              </a:rPr>
              <a:t>)</a:t>
            </a:r>
          </a:p>
        </p:txBody>
      </p:sp>
      <p:graphicFrame>
        <p:nvGraphicFramePr>
          <p:cNvPr id="4" name="表格 3"/>
          <p:cNvGraphicFramePr>
            <a:graphicFrameLocks noGrp="1"/>
          </p:cNvGraphicFramePr>
          <p:nvPr>
            <p:extLst>
              <p:ext uri="{D42A27DB-BD31-4B8C-83A1-F6EECF244321}">
                <p14:modId xmlns:p14="http://schemas.microsoft.com/office/powerpoint/2010/main" xmlns="" val="3265876531"/>
              </p:ext>
            </p:extLst>
          </p:nvPr>
        </p:nvGraphicFramePr>
        <p:xfrm>
          <a:off x="2097951" y="5429757"/>
          <a:ext cx="19648788" cy="6973824"/>
        </p:xfrm>
        <a:graphic>
          <a:graphicData uri="http://schemas.openxmlformats.org/drawingml/2006/table">
            <a:tbl>
              <a:tblPr>
                <a:tableStyleId>{5C22544A-7EE6-4342-B048-85BDC9FD1C3A}</a:tableStyleId>
              </a:tblPr>
              <a:tblGrid>
                <a:gridCol w="1142733"/>
                <a:gridCol w="2016224"/>
                <a:gridCol w="1100720"/>
                <a:gridCol w="14753436"/>
                <a:gridCol w="635675"/>
              </a:tblGrid>
              <a:tr h="0">
                <a:tc rowSpan="2">
                  <a:txBody>
                    <a:bodyPr/>
                    <a:lstStyle/>
                    <a:p>
                      <a:pPr algn="just" defTabSz="2117725" rtl="0" fontAlgn="base">
                        <a:lnSpc>
                          <a:spcPct val="130000"/>
                        </a:lnSpc>
                        <a:spcBef>
                          <a:spcPct val="0"/>
                        </a:spcBef>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教你</a:t>
                      </a:r>
                    </a:p>
                    <a:p>
                      <a:pPr algn="just" defTabSz="2117725" rtl="0" fontAlgn="base">
                        <a:lnSpc>
                          <a:spcPct val="130000"/>
                        </a:lnSpc>
                        <a:spcBef>
                          <a:spcPct val="0"/>
                        </a:spcBef>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审题</a:t>
                      </a:r>
                    </a:p>
                  </a:txBody>
                  <a:tcPr marL="68580" marR="68580" marT="0" marB="0"/>
                </a:tc>
                <a:tc gridSpan="2">
                  <a:txBody>
                    <a:bodyPr/>
                    <a:lstStyle/>
                    <a:p>
                      <a:pPr algn="just" defTabSz="2117725" rtl="0" fontAlgn="base">
                        <a:lnSpc>
                          <a:spcPct val="130000"/>
                        </a:lnSpc>
                        <a:spcBef>
                          <a:spcPct val="0"/>
                        </a:spcBef>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审题要点</a:t>
                      </a:r>
                    </a:p>
                  </a:txBody>
                  <a:tcPr marL="68580" marR="68580" marT="0" marB="0" anchor="ctr"/>
                </a:tc>
                <a:tc hMerge="1">
                  <a:txBody>
                    <a:bodyPr/>
                    <a:lstStyle/>
                    <a:p>
                      <a:endParaRPr lang="zh-CN" altLang="en-US"/>
                    </a:p>
                  </a:txBody>
                  <a:tcPr/>
                </a:tc>
                <a:tc gridSpan="2">
                  <a:txBody>
                    <a:bodyPr/>
                    <a:lstStyle/>
                    <a:p>
                      <a:pPr algn="just" defTabSz="2117725" rtl="0" fontAlgn="base">
                        <a:lnSpc>
                          <a:spcPct val="130000"/>
                        </a:lnSpc>
                        <a:spcBef>
                          <a:spcPct val="0"/>
                        </a:spcBef>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　由题干可知，本题一共两问，第一问是问前四句描写了什么样的景象，答题范围是前四句，答题要求是写了什么景象。第二问是问这样写有什么用意，也就是问前四句写景有什么作用</a:t>
                      </a:r>
                    </a:p>
                  </a:txBody>
                  <a:tcPr marL="68580" marR="68580" marT="0" marB="0" anchor="ctr"/>
                </a:tc>
                <a:tc hMerge="1">
                  <a:txBody>
                    <a:bodyPr/>
                    <a:lstStyle/>
                    <a:p>
                      <a:endParaRPr lang="zh-CN" altLang="en-US"/>
                    </a:p>
                  </a:txBody>
                  <a:tcPr/>
                </a:tc>
              </a:tr>
              <a:tr h="0">
                <a:tc vMerge="1">
                  <a:txBody>
                    <a:bodyPr/>
                    <a:lstStyle/>
                    <a:p>
                      <a:endParaRPr lang="zh-CN" altLang="en-US"/>
                    </a:p>
                  </a:txBody>
                  <a:tcPr/>
                </a:tc>
                <a:tc gridSpan="2">
                  <a:txBody>
                    <a:bodyPr/>
                    <a:lstStyle/>
                    <a:p>
                      <a:pPr algn="just" defTabSz="2117725" rtl="0" fontAlgn="base">
                        <a:lnSpc>
                          <a:spcPct val="130000"/>
                        </a:lnSpc>
                        <a:spcBef>
                          <a:spcPct val="0"/>
                        </a:spcBef>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思路分析</a:t>
                      </a:r>
                    </a:p>
                  </a:txBody>
                  <a:tcPr marL="68580" marR="68580" marT="0" marB="0" anchor="ctr"/>
                </a:tc>
                <a:tc hMerge="1">
                  <a:txBody>
                    <a:bodyPr/>
                    <a:lstStyle/>
                    <a:p>
                      <a:endParaRPr lang="zh-CN" altLang="en-US"/>
                    </a:p>
                  </a:txBody>
                  <a:tcPr/>
                </a:tc>
                <a:tc gridSpan="2">
                  <a:txBody>
                    <a:bodyPr/>
                    <a:lstStyle/>
                    <a:p>
                      <a:pPr algn="just" defTabSz="2117725" rtl="0" fontAlgn="base">
                        <a:lnSpc>
                          <a:spcPct val="130000"/>
                        </a:lnSpc>
                        <a:spcBef>
                          <a:spcPct val="0"/>
                        </a:spcBef>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　诗歌的前四句写：长江延绵曲折长达万里，分作九条支流就如同九条巨龙盘踞。江水四溢，泛滥于中国大地，波涛汹涌迅疾奔流。这呈现出一派气势恢宏的浩瀚景象。作者这样写主要是为下文赞颂唐王朝兴盛张本蓄势</a:t>
                      </a:r>
                    </a:p>
                  </a:txBody>
                  <a:tcPr marL="68580" marR="68580" marT="0" marB="0" anchor="ctr"/>
                </a:tc>
                <a:tc hMerge="1">
                  <a:txBody>
                    <a:bodyPr/>
                    <a:lstStyle/>
                    <a:p>
                      <a:endParaRPr lang="zh-CN" altLang="en-US"/>
                    </a:p>
                  </a:txBody>
                  <a:tcPr/>
                </a:tc>
              </a:tr>
              <a:tr h="0">
                <a:tc rowSpan="4">
                  <a:txBody>
                    <a:bodyPr/>
                    <a:lstStyle/>
                    <a:p>
                      <a:pPr algn="just" defTabSz="2117725" rtl="0" fontAlgn="base">
                        <a:lnSpc>
                          <a:spcPct val="130000"/>
                        </a:lnSpc>
                        <a:spcBef>
                          <a:spcPct val="0"/>
                        </a:spcBef>
                        <a:spcAft>
                          <a:spcPts val="0"/>
                        </a:spcAft>
                      </a:pPr>
                      <a:r>
                        <a:rPr lang="zh-CN" sz="3200" kern="1200">
                          <a:solidFill>
                            <a:schemeClr val="tx1">
                              <a:lumMod val="50000"/>
                              <a:lumOff val="50000"/>
                            </a:schemeClr>
                          </a:solidFill>
                          <a:latin typeface="微软雅黑" pitchFamily="34" charset="-122"/>
                          <a:ea typeface="微软雅黑" pitchFamily="34" charset="-122"/>
                          <a:cs typeface="+mn-cs"/>
                        </a:rPr>
                        <a:t>教你</a:t>
                      </a:r>
                    </a:p>
                    <a:p>
                      <a:pPr algn="just" defTabSz="2117725" rtl="0" fontAlgn="base">
                        <a:lnSpc>
                          <a:spcPct val="130000"/>
                        </a:lnSpc>
                        <a:spcBef>
                          <a:spcPct val="0"/>
                        </a:spcBef>
                        <a:spcAft>
                          <a:spcPts val="0"/>
                        </a:spcAft>
                      </a:pPr>
                      <a:r>
                        <a:rPr lang="zh-CN" sz="3200" kern="1200">
                          <a:solidFill>
                            <a:schemeClr val="tx1">
                              <a:lumMod val="50000"/>
                              <a:lumOff val="50000"/>
                            </a:schemeClr>
                          </a:solidFill>
                          <a:latin typeface="微软雅黑" pitchFamily="34" charset="-122"/>
                          <a:ea typeface="微软雅黑" pitchFamily="34" charset="-122"/>
                          <a:cs typeface="+mn-cs"/>
                        </a:rPr>
                        <a:t>答题</a:t>
                      </a:r>
                    </a:p>
                  </a:txBody>
                  <a:tcPr marL="68580" marR="68580" marT="0" marB="0"/>
                </a:tc>
                <a:tc gridSpan="2">
                  <a:txBody>
                    <a:bodyPr/>
                    <a:lstStyle/>
                    <a:p>
                      <a:pPr algn="just" defTabSz="2117725" rtl="0" fontAlgn="base">
                        <a:lnSpc>
                          <a:spcPct val="130000"/>
                        </a:lnSpc>
                        <a:spcBef>
                          <a:spcPct val="0"/>
                        </a:spcBef>
                        <a:spcAft>
                          <a:spcPts val="0"/>
                        </a:spcAft>
                      </a:pPr>
                      <a:r>
                        <a:rPr lang="zh-CN" sz="3200" kern="1200">
                          <a:solidFill>
                            <a:schemeClr val="tx1">
                              <a:lumMod val="50000"/>
                              <a:lumOff val="50000"/>
                            </a:schemeClr>
                          </a:solidFill>
                          <a:latin typeface="微软雅黑" pitchFamily="34" charset="-122"/>
                          <a:ea typeface="微软雅黑" pitchFamily="34" charset="-122"/>
                          <a:cs typeface="+mn-cs"/>
                        </a:rPr>
                        <a:t>现场答案</a:t>
                      </a:r>
                    </a:p>
                  </a:txBody>
                  <a:tcPr marL="68580" marR="68580" marT="0" marB="0" anchor="ctr"/>
                </a:tc>
                <a:tc hMerge="1">
                  <a:txBody>
                    <a:bodyPr/>
                    <a:lstStyle/>
                    <a:p>
                      <a:endParaRPr lang="zh-CN" altLang="en-US"/>
                    </a:p>
                  </a:txBody>
                  <a:tcPr/>
                </a:tc>
                <a:tc gridSpan="2">
                  <a:txBody>
                    <a:bodyPr/>
                    <a:lstStyle/>
                    <a:p>
                      <a:pPr algn="just" defTabSz="2117725" rtl="0" fontAlgn="base">
                        <a:lnSpc>
                          <a:spcPct val="130000"/>
                        </a:lnSpc>
                        <a:spcBef>
                          <a:spcPct val="0"/>
                        </a:spcBef>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　前四句描写了江水浩瀚、宏大的景象。作者为下文做铺垫</a:t>
                      </a:r>
                    </a:p>
                  </a:txBody>
                  <a:tcPr marL="68580" marR="68580" marT="0" marB="0" anchor="ctr"/>
                </a:tc>
                <a:tc hMerge="1">
                  <a:txBody>
                    <a:bodyPr/>
                    <a:lstStyle/>
                    <a:p>
                      <a:endParaRPr lang="zh-CN" altLang="en-US"/>
                    </a:p>
                  </a:txBody>
                  <a:tcPr/>
                </a:tc>
              </a:tr>
              <a:tr h="0">
                <a:tc vMerge="1">
                  <a:txBody>
                    <a:bodyPr/>
                    <a:lstStyle/>
                    <a:p>
                      <a:endParaRPr lang="zh-CN" altLang="en-US"/>
                    </a:p>
                  </a:txBody>
                  <a:tcPr/>
                </a:tc>
                <a:tc>
                  <a:txBody>
                    <a:bodyPr/>
                    <a:lstStyle/>
                    <a:p>
                      <a:pPr algn="just" defTabSz="2117725" rtl="0" fontAlgn="base">
                        <a:lnSpc>
                          <a:spcPct val="130000"/>
                        </a:lnSpc>
                        <a:spcBef>
                          <a:spcPct val="0"/>
                        </a:spcBef>
                        <a:spcAft>
                          <a:spcPts val="0"/>
                        </a:spcAft>
                      </a:pPr>
                      <a:r>
                        <a:rPr lang="zh-CN" sz="3200" kern="1200">
                          <a:solidFill>
                            <a:schemeClr val="tx1">
                              <a:lumMod val="50000"/>
                              <a:lumOff val="50000"/>
                            </a:schemeClr>
                          </a:solidFill>
                          <a:latin typeface="微软雅黑" pitchFamily="34" charset="-122"/>
                          <a:ea typeface="微软雅黑" pitchFamily="34" charset="-122"/>
                          <a:cs typeface="+mn-cs"/>
                        </a:rPr>
                        <a:t>我来评分</a:t>
                      </a:r>
                    </a:p>
                  </a:txBody>
                  <a:tcPr marL="68580" marR="68580" marT="0" marB="0" anchor="ctr"/>
                </a:tc>
                <a:tc>
                  <a:txBody>
                    <a:bodyPr/>
                    <a:lstStyle/>
                    <a:p>
                      <a:pPr algn="just" defTabSz="2117725" rtl="0" fontAlgn="base">
                        <a:lnSpc>
                          <a:spcPct val="130000"/>
                        </a:lnSpc>
                        <a:spcBef>
                          <a:spcPct val="0"/>
                        </a:spcBef>
                        <a:spcAft>
                          <a:spcPts val="0"/>
                        </a:spcAft>
                      </a:pPr>
                      <a:r>
                        <a:rPr lang="en-US" sz="3200" b="1" kern="1200" dirty="0">
                          <a:solidFill>
                            <a:schemeClr val="tx1">
                              <a:lumMod val="50000"/>
                              <a:lumOff val="50000"/>
                            </a:schemeClr>
                          </a:solidFill>
                          <a:latin typeface="微软雅黑" pitchFamily="34" charset="-122"/>
                          <a:ea typeface="微软雅黑" pitchFamily="34" charset="-122"/>
                          <a:cs typeface="+mn-cs"/>
                        </a:rPr>
                        <a:t> </a:t>
                      </a:r>
                      <a:endParaRPr lang="zh-CN" sz="3200" b="1" kern="1200" dirty="0">
                        <a:solidFill>
                          <a:schemeClr val="tx1">
                            <a:lumMod val="50000"/>
                            <a:lumOff val="50000"/>
                          </a:schemeClr>
                        </a:solidFill>
                        <a:latin typeface="微软雅黑" pitchFamily="34" charset="-122"/>
                        <a:ea typeface="微软雅黑" pitchFamily="34" charset="-122"/>
                        <a:cs typeface="+mn-cs"/>
                      </a:endParaRPr>
                    </a:p>
                  </a:txBody>
                  <a:tcPr marL="68580" marR="68580" marT="0" marB="0" anchor="ctr"/>
                </a:tc>
                <a:tc>
                  <a:txBody>
                    <a:bodyPr/>
                    <a:lstStyle/>
                    <a:p>
                      <a:pPr algn="just" defTabSz="2117725" rtl="0" fontAlgn="base">
                        <a:lnSpc>
                          <a:spcPct val="130000"/>
                        </a:lnSpc>
                        <a:spcBef>
                          <a:spcPct val="0"/>
                        </a:spcBef>
                        <a:spcAft>
                          <a:spcPts val="0"/>
                        </a:spcAft>
                      </a:pPr>
                      <a:r>
                        <a:rPr lang="zh-CN" sz="3200" kern="1200">
                          <a:solidFill>
                            <a:schemeClr val="tx1">
                              <a:lumMod val="50000"/>
                              <a:lumOff val="50000"/>
                            </a:schemeClr>
                          </a:solidFill>
                          <a:latin typeface="微软雅黑" pitchFamily="34" charset="-122"/>
                          <a:ea typeface="微软雅黑" pitchFamily="34" charset="-122"/>
                          <a:cs typeface="+mn-cs"/>
                        </a:rPr>
                        <a:t>　得分理由</a:t>
                      </a:r>
                    </a:p>
                  </a:txBody>
                  <a:tcPr marL="68580" marR="68580" marT="0" marB="0" anchor="ctr"/>
                </a:tc>
                <a:tc>
                  <a:txBody>
                    <a:bodyPr/>
                    <a:lstStyle/>
                    <a:p>
                      <a:pPr algn="just" defTabSz="2117725" rtl="0" fontAlgn="base">
                        <a:lnSpc>
                          <a:spcPct val="130000"/>
                        </a:lnSpc>
                        <a:spcBef>
                          <a:spcPct val="0"/>
                        </a:spcBef>
                        <a:spcAft>
                          <a:spcPts val="0"/>
                        </a:spcAft>
                      </a:pPr>
                      <a:r>
                        <a:rPr lang="en-US" sz="3200" kern="1200" dirty="0">
                          <a:solidFill>
                            <a:schemeClr val="tx1">
                              <a:lumMod val="50000"/>
                              <a:lumOff val="50000"/>
                            </a:schemeClr>
                          </a:solidFill>
                          <a:latin typeface="微软雅黑" pitchFamily="34" charset="-122"/>
                          <a:ea typeface="微软雅黑" pitchFamily="34" charset="-122"/>
                          <a:cs typeface="+mn-cs"/>
                        </a:rPr>
                        <a:t> </a:t>
                      </a:r>
                      <a:endParaRPr lang="zh-CN" sz="3200" kern="1200" dirty="0">
                        <a:solidFill>
                          <a:schemeClr val="tx1">
                            <a:lumMod val="50000"/>
                            <a:lumOff val="50000"/>
                          </a:schemeClr>
                        </a:solidFill>
                        <a:latin typeface="微软雅黑" pitchFamily="34" charset="-122"/>
                        <a:ea typeface="微软雅黑" pitchFamily="34" charset="-122"/>
                        <a:cs typeface="+mn-cs"/>
                      </a:endParaRPr>
                    </a:p>
                  </a:txBody>
                  <a:tcPr marL="68580" marR="68580" marT="0" marB="0" anchor="ctr"/>
                </a:tc>
              </a:tr>
              <a:tr h="0">
                <a:tc vMerge="1">
                  <a:txBody>
                    <a:bodyPr/>
                    <a:lstStyle/>
                    <a:p>
                      <a:endParaRPr lang="zh-CN" altLang="en-US"/>
                    </a:p>
                  </a:txBody>
                  <a:tcPr/>
                </a:tc>
                <a:tc gridSpan="2">
                  <a:txBody>
                    <a:bodyPr/>
                    <a:lstStyle/>
                    <a:p>
                      <a:pPr algn="just" defTabSz="2117725" rtl="0" fontAlgn="base">
                        <a:lnSpc>
                          <a:spcPct val="130000"/>
                        </a:lnSpc>
                        <a:spcBef>
                          <a:spcPct val="0"/>
                        </a:spcBef>
                        <a:spcAft>
                          <a:spcPts val="0"/>
                        </a:spcAft>
                      </a:pPr>
                      <a:r>
                        <a:rPr lang="zh-CN" sz="3200" kern="1200">
                          <a:solidFill>
                            <a:schemeClr val="tx1">
                              <a:lumMod val="50000"/>
                              <a:lumOff val="50000"/>
                            </a:schemeClr>
                          </a:solidFill>
                          <a:latin typeface="微软雅黑" pitchFamily="34" charset="-122"/>
                          <a:ea typeface="微软雅黑" pitchFamily="34" charset="-122"/>
                          <a:cs typeface="+mn-cs"/>
                        </a:rPr>
                        <a:t>我来答题</a:t>
                      </a:r>
                    </a:p>
                  </a:txBody>
                  <a:tcPr marL="68580" marR="68580" marT="0" marB="0" anchor="ctr"/>
                </a:tc>
                <a:tc hMerge="1">
                  <a:txBody>
                    <a:bodyPr/>
                    <a:lstStyle/>
                    <a:p>
                      <a:endParaRPr lang="zh-CN" altLang="en-US"/>
                    </a:p>
                  </a:txBody>
                  <a:tcPr/>
                </a:tc>
                <a:tc gridSpan="2">
                  <a:txBody>
                    <a:bodyPr/>
                    <a:lstStyle/>
                    <a:p>
                      <a:pPr algn="just" defTabSz="2117725" rtl="0" fontAlgn="base">
                        <a:lnSpc>
                          <a:spcPct val="130000"/>
                        </a:lnSpc>
                        <a:spcBef>
                          <a:spcPct val="0"/>
                        </a:spcBef>
                        <a:spcAft>
                          <a:spcPts val="0"/>
                        </a:spcAft>
                      </a:pPr>
                      <a:r>
                        <a:rPr lang="en-US" sz="3200" kern="1200" dirty="0">
                          <a:solidFill>
                            <a:schemeClr val="tx1">
                              <a:lumMod val="50000"/>
                              <a:lumOff val="50000"/>
                            </a:schemeClr>
                          </a:solidFill>
                          <a:latin typeface="微软雅黑" pitchFamily="34" charset="-122"/>
                          <a:ea typeface="微软雅黑" pitchFamily="34" charset="-122"/>
                          <a:cs typeface="+mn-cs"/>
                        </a:rPr>
                        <a:t> </a:t>
                      </a:r>
                      <a:endParaRPr lang="zh-CN" sz="3200" kern="1200" dirty="0">
                        <a:solidFill>
                          <a:schemeClr val="tx1">
                            <a:lumMod val="50000"/>
                            <a:lumOff val="50000"/>
                          </a:schemeClr>
                        </a:solidFill>
                        <a:latin typeface="微软雅黑" pitchFamily="34" charset="-122"/>
                        <a:ea typeface="微软雅黑" pitchFamily="34" charset="-122"/>
                        <a:cs typeface="+mn-cs"/>
                      </a:endParaRPr>
                    </a:p>
                  </a:txBody>
                  <a:tcPr marL="68580" marR="68580" marT="0" marB="0" anchor="ctr"/>
                </a:tc>
                <a:tc hMerge="1">
                  <a:txBody>
                    <a:bodyPr/>
                    <a:lstStyle/>
                    <a:p>
                      <a:endParaRPr lang="zh-CN" altLang="en-US"/>
                    </a:p>
                  </a:txBody>
                  <a:tcPr/>
                </a:tc>
              </a:tr>
              <a:tr h="0">
                <a:tc vMerge="1">
                  <a:txBody>
                    <a:bodyPr/>
                    <a:lstStyle/>
                    <a:p>
                      <a:endParaRPr lang="zh-CN" altLang="en-US"/>
                    </a:p>
                  </a:txBody>
                  <a:tcPr/>
                </a:tc>
                <a:tc gridSpan="2">
                  <a:txBody>
                    <a:bodyPr/>
                    <a:lstStyle/>
                    <a:p>
                      <a:pPr algn="just" defTabSz="2117725" rtl="0" fontAlgn="base">
                        <a:lnSpc>
                          <a:spcPct val="130000"/>
                        </a:lnSpc>
                        <a:spcBef>
                          <a:spcPct val="0"/>
                        </a:spcBef>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读懂诗歌</a:t>
                      </a:r>
                      <a:r>
                        <a:rPr lang="zh-CN" sz="3200" kern="1200" dirty="0" smtClean="0">
                          <a:solidFill>
                            <a:schemeClr val="tx1">
                              <a:lumMod val="50000"/>
                              <a:lumOff val="50000"/>
                            </a:schemeClr>
                          </a:solidFill>
                          <a:latin typeface="微软雅黑" pitchFamily="34" charset="-122"/>
                          <a:ea typeface="微软雅黑" pitchFamily="34" charset="-122"/>
                          <a:cs typeface="+mn-cs"/>
                        </a:rPr>
                        <a:t>，</a:t>
                      </a:r>
                      <a:endParaRPr lang="en-US" altLang="zh-CN" sz="3200" kern="1200" dirty="0" smtClean="0">
                        <a:solidFill>
                          <a:schemeClr val="tx1">
                            <a:lumMod val="50000"/>
                            <a:lumOff val="50000"/>
                          </a:schemeClr>
                        </a:solidFill>
                        <a:latin typeface="微软雅黑" pitchFamily="34" charset="-122"/>
                        <a:ea typeface="微软雅黑" pitchFamily="34" charset="-122"/>
                        <a:cs typeface="+mn-cs"/>
                      </a:endParaRPr>
                    </a:p>
                    <a:p>
                      <a:pPr algn="just" defTabSz="2117725" rtl="0" fontAlgn="base">
                        <a:lnSpc>
                          <a:spcPct val="130000"/>
                        </a:lnSpc>
                        <a:spcBef>
                          <a:spcPct val="0"/>
                        </a:spcBef>
                        <a:spcAft>
                          <a:spcPts val="0"/>
                        </a:spcAft>
                      </a:pPr>
                      <a:r>
                        <a:rPr lang="zh-CN" sz="3200" kern="1200" dirty="0" smtClean="0">
                          <a:solidFill>
                            <a:schemeClr val="tx1">
                              <a:lumMod val="50000"/>
                              <a:lumOff val="50000"/>
                            </a:schemeClr>
                          </a:solidFill>
                          <a:latin typeface="微软雅黑" pitchFamily="34" charset="-122"/>
                          <a:ea typeface="微软雅黑" pitchFamily="34" charset="-122"/>
                          <a:cs typeface="+mn-cs"/>
                        </a:rPr>
                        <a:t>我</a:t>
                      </a:r>
                      <a:r>
                        <a:rPr lang="zh-CN" sz="3200" kern="1200" dirty="0">
                          <a:solidFill>
                            <a:schemeClr val="tx1">
                              <a:lumMod val="50000"/>
                              <a:lumOff val="50000"/>
                            </a:schemeClr>
                          </a:solidFill>
                          <a:latin typeface="微软雅黑" pitchFamily="34" charset="-122"/>
                          <a:ea typeface="微软雅黑" pitchFamily="34" charset="-122"/>
                          <a:cs typeface="+mn-cs"/>
                        </a:rPr>
                        <a:t>来翻译</a:t>
                      </a:r>
                    </a:p>
                  </a:txBody>
                  <a:tcPr marL="68580" marR="68580" marT="0" marB="0" anchor="ctr"/>
                </a:tc>
                <a:tc hMerge="1">
                  <a:txBody>
                    <a:bodyPr/>
                    <a:lstStyle/>
                    <a:p>
                      <a:endParaRPr lang="zh-CN" altLang="en-US"/>
                    </a:p>
                  </a:txBody>
                  <a:tcPr/>
                </a:tc>
                <a:tc gridSpan="2">
                  <a:txBody>
                    <a:bodyPr/>
                    <a:lstStyle/>
                    <a:p>
                      <a:pPr algn="just" defTabSz="2117725" rtl="0" fontAlgn="base">
                        <a:lnSpc>
                          <a:spcPct val="130000"/>
                        </a:lnSpc>
                        <a:spcBef>
                          <a:spcPct val="0"/>
                        </a:spcBef>
                        <a:spcAft>
                          <a:spcPts val="0"/>
                        </a:spcAft>
                      </a:pPr>
                      <a:r>
                        <a:rPr lang="en-US" sz="3200" kern="1200" dirty="0">
                          <a:solidFill>
                            <a:schemeClr val="tx1">
                              <a:lumMod val="50000"/>
                              <a:lumOff val="50000"/>
                            </a:schemeClr>
                          </a:solidFill>
                          <a:latin typeface="微软雅黑" pitchFamily="34" charset="-122"/>
                          <a:ea typeface="微软雅黑" pitchFamily="34" charset="-122"/>
                          <a:cs typeface="+mn-cs"/>
                        </a:rPr>
                        <a:t> </a:t>
                      </a:r>
                      <a:endParaRPr lang="zh-CN" sz="3200" kern="1200" dirty="0">
                        <a:solidFill>
                          <a:schemeClr val="tx1">
                            <a:lumMod val="50000"/>
                            <a:lumOff val="50000"/>
                          </a:schemeClr>
                        </a:solidFill>
                        <a:latin typeface="微软雅黑" pitchFamily="34" charset="-122"/>
                        <a:ea typeface="微软雅黑" pitchFamily="34" charset="-122"/>
                        <a:cs typeface="+mn-cs"/>
                      </a:endParaRPr>
                    </a:p>
                  </a:txBody>
                  <a:tcPr marL="68580" marR="68580" marT="0" marB="0" anchor="ctr"/>
                </a:tc>
                <a:tc hMerge="1">
                  <a:txBody>
                    <a:bodyPr/>
                    <a:lstStyle/>
                    <a:p>
                      <a:endParaRPr lang="zh-CN" altLang="en-US"/>
                    </a:p>
                  </a:txBody>
                  <a:tcPr/>
                </a:tc>
              </a:tr>
            </a:tbl>
          </a:graphicData>
        </a:graphic>
      </p:graphicFrame>
    </p:spTree>
    <p:extLst>
      <p:ext uri="{BB962C8B-B14F-4D97-AF65-F5344CB8AC3E}">
        <p14:creationId xmlns:p14="http://schemas.microsoft.com/office/powerpoint/2010/main" xmlns="" val="39465055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500"/>
                                        <p:tgtEl>
                                          <p:spTgt spid="16"/>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023200" y="2988742"/>
            <a:ext cx="19800000" cy="839643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1957599" y="2844726"/>
            <a:ext cx="19931202" cy="5063502"/>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我来评分：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 得分理由：第一问回答得太简单，没有结合具体诗句进行分析；第二问答非所问。</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我来答题：这四句描写了江水万流横溃、水势浩瀚、气势宏大的景象。作者以此为下文颂扬盛唐天下一家、国运兴盛积蓄气势，有利于突出诗的主旨。</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读懂诗歌，我来翻译：长江延绵曲折长达万里，分作如同盘踞的九条巨龙一样的九条支流。江水四溢，泛滥于中国，波涛汹涌迅疾奔流。六代的帝王沉寂沦亡之后，三吴已没有了昔日的盛况，无足称赏。我朝圣明之君统一天下，垂衣拱手，无为而治。今天的任公子，已无须沧海垂钓而罢竿了。</a:t>
            </a:r>
          </a:p>
        </p:txBody>
      </p:sp>
    </p:spTree>
    <p:extLst>
      <p:ext uri="{BB962C8B-B14F-4D97-AF65-F5344CB8AC3E}">
        <p14:creationId xmlns:p14="http://schemas.microsoft.com/office/powerpoint/2010/main" xmlns="" val="278535352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8"/>
          <p:cNvGrpSpPr/>
          <p:nvPr/>
        </p:nvGrpSpPr>
        <p:grpSpPr>
          <a:xfrm>
            <a:off x="2059953" y="2952868"/>
            <a:ext cx="2677891" cy="707886"/>
            <a:chOff x="2074961" y="4276948"/>
            <a:chExt cx="2677891" cy="707886"/>
          </a:xfrm>
        </p:grpSpPr>
        <p:pic>
          <p:nvPicPr>
            <p:cNvPr id="40" name="Picture 2"/>
            <p:cNvPicPr>
              <a:picLocks noChangeAspect="1" noChangeArrowheads="1"/>
            </p:cNvPicPr>
            <p:nvPr/>
          </p:nvPicPr>
          <p:blipFill>
            <a:blip r:embed="rId2"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47" name="矩形 46"/>
            <p:cNvSpPr/>
            <p:nvPr/>
          </p:nvSpPr>
          <p:spPr>
            <a:xfrm>
              <a:off x="2264972" y="4276948"/>
              <a:ext cx="2339102" cy="707886"/>
            </a:xfrm>
            <a:prstGeom prst="rect">
              <a:avLst/>
            </a:prstGeom>
          </p:spPr>
          <p:txBody>
            <a:bodyPr wrap="none">
              <a:spAutoFit/>
            </a:bodyPr>
            <a:lstStyle/>
            <a:p>
              <a:r>
                <a:rPr lang="zh-CN" altLang="en-US" sz="4000" spc="200" dirty="0">
                  <a:solidFill>
                    <a:schemeClr val="bg1"/>
                  </a:solidFill>
                  <a:latin typeface="微软雅黑" pitchFamily="34" charset="-122"/>
                  <a:ea typeface="微软雅黑" pitchFamily="34" charset="-122"/>
                </a:rPr>
                <a:t>考点精讲</a:t>
              </a:r>
            </a:p>
          </p:txBody>
        </p:sp>
      </p:grpSp>
      <p:sp>
        <p:nvSpPr>
          <p:cNvPr id="11" name="TextBox 68"/>
          <p:cNvSpPr txBox="1"/>
          <p:nvPr/>
        </p:nvSpPr>
        <p:spPr>
          <a:xfrm>
            <a:off x="2014256" y="4019586"/>
            <a:ext cx="19788725" cy="8894743"/>
          </a:xfrm>
          <a:prstGeom prst="rect">
            <a:avLst/>
          </a:prstGeom>
          <a:noFill/>
        </p:spPr>
        <p:txBody>
          <a:bodyPr wrap="square" rtlCol="0">
            <a:spAutoFit/>
          </a:bodyPr>
          <a:lstStyle/>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诗歌中的形象既指人物形象</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包括诗人“我”的形象</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又指诗歌中所描绘的景物、事物的形象。对叙事诗而言，诗中的“人”和“事”是形象；对写景诗、状物诗而言，诗中的“景”和“物”是形象；对抒情诗而言，诗中的抒情主人公是形象。诗歌中的形象大致有以下几种</a:t>
            </a:r>
            <a:r>
              <a:rPr lang="zh-CN" altLang="en-US" sz="4000" dirty="0" smtClean="0">
                <a:solidFill>
                  <a:schemeClr val="tx1">
                    <a:lumMod val="50000"/>
                    <a:lumOff val="50000"/>
                  </a:schemeClr>
                </a:solidFill>
                <a:latin typeface="微软雅黑" pitchFamily="34" charset="-122"/>
                <a:ea typeface="微软雅黑" pitchFamily="34" charset="-122"/>
              </a:rPr>
              <a:t>：</a:t>
            </a:r>
            <a:endParaRPr lang="en-US" altLang="zh-CN" sz="4000" dirty="0" smtClean="0">
              <a:solidFill>
                <a:schemeClr val="tx1">
                  <a:lumMod val="50000"/>
                  <a:lumOff val="50000"/>
                </a:schemeClr>
              </a:solidFill>
              <a:latin typeface="微软雅黑" pitchFamily="34" charset="-122"/>
              <a:ea typeface="微软雅黑" pitchFamily="34" charset="-122"/>
            </a:endParaRP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类型一　人物</a:t>
            </a:r>
            <a:r>
              <a:rPr lang="zh-CN" altLang="en-US" sz="4000" dirty="0" smtClean="0">
                <a:solidFill>
                  <a:schemeClr val="tx1">
                    <a:lumMod val="50000"/>
                    <a:lumOff val="50000"/>
                  </a:schemeClr>
                </a:solidFill>
                <a:latin typeface="微软雅黑" pitchFamily="34" charset="-122"/>
                <a:ea typeface="微软雅黑" pitchFamily="34" charset="-122"/>
              </a:rPr>
              <a:t>形象</a:t>
            </a:r>
            <a:endParaRPr lang="en-US" altLang="zh-CN" sz="4000" dirty="0" smtClean="0">
              <a:solidFill>
                <a:schemeClr val="tx1">
                  <a:lumMod val="50000"/>
                  <a:lumOff val="50000"/>
                </a:schemeClr>
              </a:solidFill>
              <a:latin typeface="微软雅黑" pitchFamily="34" charset="-122"/>
              <a:ea typeface="微软雅黑" pitchFamily="34" charset="-122"/>
            </a:endParaRPr>
          </a:p>
          <a:p>
            <a:pPr algn="ctr">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smtClean="0">
                <a:solidFill>
                  <a:schemeClr val="tx1">
                    <a:lumMod val="50000"/>
                    <a:lumOff val="50000"/>
                  </a:schemeClr>
                </a:solidFill>
                <a:latin typeface="微软雅黑" pitchFamily="34" charset="-122"/>
                <a:ea typeface="微软雅黑" pitchFamily="34" charset="-122"/>
              </a:rPr>
              <a:t>知识储备</a:t>
            </a:r>
            <a:r>
              <a:rPr lang="en-US" altLang="zh-CN"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诗歌中的人物形象包括主观形象</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作品塑造的抒情主人公</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和客观形象</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作者描写的人物</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。在理解人物形象时，要抓住人物的语言、神态、动作、心理、细节的描写及侧面、环境描写的烘托渲染来概括人物的特点，要结合作者的处境和写作背景，分析作者塑造人物的意义。</a:t>
            </a:r>
          </a:p>
          <a:p>
            <a:pPr algn="just">
              <a:lnSpc>
                <a:spcPct val="130000"/>
              </a:lnSpc>
              <a:spcAft>
                <a:spcPts val="0"/>
              </a:spcAft>
            </a:pPr>
            <a:endParaRPr lang="en-US"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170475177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3293209"/>
          </a:xfrm>
          <a:prstGeom prst="rect">
            <a:avLst/>
          </a:prstGeom>
          <a:noFill/>
        </p:spPr>
        <p:txBody>
          <a:bodyPr wrap="square" rtlCol="0">
            <a:spAutoFit/>
          </a:bodyPr>
          <a:lstStyle/>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一、诗中主人公形象</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在偏重叙事的诗歌作品中，诗人往往借助笔下塑造的人物来表达自己对生活的感受、对社会的看法或寄托自己的理想。如：</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诗经</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氓</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刻画了勤劳善良而又清醒刚烈的女主人公形象，</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孔雀东南飞</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刻画了同封建家长制做斗争的刘兰芝、焦仲卿的形象。</a:t>
            </a:r>
          </a:p>
        </p:txBody>
      </p:sp>
    </p:spTree>
    <p:extLst>
      <p:ext uri="{BB962C8B-B14F-4D97-AF65-F5344CB8AC3E}">
        <p14:creationId xmlns:p14="http://schemas.microsoft.com/office/powerpoint/2010/main" xmlns="" val="84348900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9616992"/>
          </a:xfrm>
          <a:prstGeom prst="rect">
            <a:avLst/>
          </a:prstGeom>
          <a:noFill/>
        </p:spPr>
        <p:txBody>
          <a:bodyPr wrap="square" rtlCol="0">
            <a:spAutoFit/>
          </a:bodyPr>
          <a:lstStyle/>
          <a:p>
            <a:pPr algn="just">
              <a:lnSpc>
                <a:spcPct val="130000"/>
              </a:lnSpc>
              <a:spcAft>
                <a:spcPts val="0"/>
              </a:spcAft>
            </a:pPr>
            <a:r>
              <a:rPr lang="en-US" altLang="zh-CN" sz="4000" b="1" dirty="0">
                <a:solidFill>
                  <a:schemeClr val="tx1">
                    <a:lumMod val="50000"/>
                    <a:lumOff val="50000"/>
                  </a:schemeClr>
                </a:solidFill>
                <a:latin typeface="微软雅黑" pitchFamily="34" charset="-122"/>
                <a:ea typeface="微软雅黑" pitchFamily="34" charset="-122"/>
              </a:rPr>
              <a:t>【</a:t>
            </a:r>
            <a:r>
              <a:rPr lang="zh-CN" altLang="en-US" sz="4000" b="1" dirty="0">
                <a:solidFill>
                  <a:schemeClr val="tx1">
                    <a:lumMod val="50000"/>
                    <a:lumOff val="50000"/>
                  </a:schemeClr>
                </a:solidFill>
                <a:latin typeface="微软雅黑" pitchFamily="34" charset="-122"/>
                <a:ea typeface="微软雅黑" pitchFamily="34" charset="-122"/>
              </a:rPr>
              <a:t>针对训练</a:t>
            </a:r>
            <a:r>
              <a:rPr lang="en-US" altLang="zh-CN" sz="4000" b="1" dirty="0">
                <a:solidFill>
                  <a:schemeClr val="tx1">
                    <a:lumMod val="50000"/>
                    <a:lumOff val="50000"/>
                  </a:schemeClr>
                </a:solidFill>
                <a:latin typeface="微软雅黑" pitchFamily="34" charset="-122"/>
                <a:ea typeface="微软雅黑" pitchFamily="34" charset="-122"/>
              </a:rPr>
              <a:t>】</a:t>
            </a:r>
          </a:p>
          <a:p>
            <a:pPr algn="just">
              <a:lnSpc>
                <a:spcPct val="130000"/>
              </a:lnSpc>
              <a:spcAft>
                <a:spcPts val="0"/>
              </a:spcAft>
            </a:pPr>
            <a:r>
              <a:rPr lang="en-US" altLang="zh-CN" sz="4000" dirty="0">
                <a:solidFill>
                  <a:srgbClr val="EF8340"/>
                </a:solidFill>
                <a:latin typeface="微软雅黑" pitchFamily="34" charset="-122"/>
                <a:ea typeface="微软雅黑" pitchFamily="34" charset="-122"/>
              </a:rPr>
              <a:t>1. </a:t>
            </a:r>
            <a:r>
              <a:rPr lang="en-US" altLang="zh-CN" sz="4000" dirty="0">
                <a:solidFill>
                  <a:schemeClr val="tx1">
                    <a:lumMod val="50000"/>
                    <a:lumOff val="50000"/>
                  </a:schemeClr>
                </a:solidFill>
                <a:latin typeface="微软雅黑" pitchFamily="34" charset="-122"/>
                <a:ea typeface="微软雅黑" pitchFamily="34" charset="-122"/>
              </a:rPr>
              <a:t>[2012·</a:t>
            </a:r>
            <a:r>
              <a:rPr lang="zh-CN" altLang="en-US" sz="4000" dirty="0">
                <a:solidFill>
                  <a:schemeClr val="tx1">
                    <a:lumMod val="50000"/>
                    <a:lumOff val="50000"/>
                  </a:schemeClr>
                </a:solidFill>
                <a:latin typeface="微软雅黑" pitchFamily="34" charset="-122"/>
                <a:ea typeface="微软雅黑" pitchFamily="34" charset="-122"/>
              </a:rPr>
              <a:t>湖北卷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阅读下面这首唐诗，完成后面的题目。</a:t>
            </a:r>
          </a:p>
          <a:p>
            <a:pPr algn="ct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送邹明府游灵武</a:t>
            </a:r>
            <a:r>
              <a:rPr lang="en-US" altLang="zh-CN" sz="4000" baseline="30000" dirty="0">
                <a:solidFill>
                  <a:schemeClr val="tx1">
                    <a:lumMod val="50000"/>
                    <a:lumOff val="50000"/>
                  </a:schemeClr>
                </a:solidFill>
                <a:latin typeface="微软雅黑" pitchFamily="34" charset="-122"/>
                <a:ea typeface="微软雅黑" pitchFamily="34" charset="-122"/>
              </a:rPr>
              <a:t>[</a:t>
            </a:r>
            <a:r>
              <a:rPr lang="zh-CN" altLang="en-US" sz="4000" baseline="30000" dirty="0">
                <a:solidFill>
                  <a:schemeClr val="tx1">
                    <a:lumMod val="50000"/>
                    <a:lumOff val="50000"/>
                  </a:schemeClr>
                </a:solidFill>
                <a:latin typeface="微软雅黑" pitchFamily="34" charset="-122"/>
                <a:ea typeface="微软雅黑" pitchFamily="34" charset="-122"/>
              </a:rPr>
              <a:t>注</a:t>
            </a:r>
            <a:r>
              <a:rPr lang="en-US" altLang="zh-CN" sz="4000" baseline="30000" dirty="0">
                <a:solidFill>
                  <a:schemeClr val="tx1">
                    <a:lumMod val="50000"/>
                    <a:lumOff val="50000"/>
                  </a:schemeClr>
                </a:solidFill>
                <a:latin typeface="微软雅黑" pitchFamily="34" charset="-122"/>
                <a:ea typeface="微软雅黑" pitchFamily="34" charset="-122"/>
              </a:rPr>
              <a:t>]</a:t>
            </a:r>
          </a:p>
          <a:p>
            <a:pPr algn="ct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贾　岛</a:t>
            </a:r>
          </a:p>
          <a:p>
            <a:pPr algn="ct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曾宰西畿县，三年马不肥。</a:t>
            </a:r>
          </a:p>
          <a:p>
            <a:pPr algn="ct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债多凭剑与，官满载书归。</a:t>
            </a:r>
          </a:p>
          <a:p>
            <a:pPr algn="ct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边雪藏行径，林风透卧衣。</a:t>
            </a:r>
          </a:p>
          <a:p>
            <a:pPr algn="ct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灵州听晓角，客馆未开扉。</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注</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明府：对县令的尊称。灵武：灵州</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治所在今宁夏灵武县</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请概括邹明府这个人物形象的主要特点，并做简要分析。</a:t>
            </a:r>
            <a:r>
              <a:rPr lang="en-US" altLang="zh-CN" sz="4000" dirty="0">
                <a:solidFill>
                  <a:schemeClr val="tx1">
                    <a:lumMod val="50000"/>
                    <a:lumOff val="50000"/>
                  </a:schemeClr>
                </a:solidFill>
                <a:latin typeface="微软雅黑" pitchFamily="34" charset="-122"/>
                <a:ea typeface="微软雅黑" pitchFamily="34" charset="-122"/>
              </a:rPr>
              <a:t>(4</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p:txBody>
      </p:sp>
    </p:spTree>
    <p:extLst>
      <p:ext uri="{BB962C8B-B14F-4D97-AF65-F5344CB8AC3E}">
        <p14:creationId xmlns:p14="http://schemas.microsoft.com/office/powerpoint/2010/main" xmlns="" val="183532063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1987481" y="2991924"/>
            <a:ext cx="19835720" cy="839325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987481" y="2988742"/>
            <a:ext cx="19931202" cy="8014502"/>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诗中邹明府形象的主要特点是：清正廉洁。</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步骤</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三年县令任满离去，马依旧瘦弱，随身相伴的还是那些书。如今冒雪远游朔方，前程艰险，单薄的衣衫哪抵得住透骨寒风</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步骤</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。正是通过这些细节的刻画，展现了邹明府至清至廉的形象。</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本题考查鉴赏诗歌形象。对人物形象的理解主要依据作者刻画人物的艺术手法。“曾宰西畿县”交代朋友的身份</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县令，同时也照应标题。“三年马不肥”是细节描写，侧面烘托邹县令清正廉洁。“债多凭剑与”运用典故对其生活细节进行描写，写出朋友生活的清贫艰辛，“官满载书归”写出朋友满腹书卷之气。</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读懂诗歌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你曾任西畿县令，任职三年连瘦马也没有喂肥；欠下的债务靠卖剑去还，任期满时，车子只是满载着书而归。边塞的飞雪藏匿了你的足迹，林中刺骨的寒风，穿透你睡觉时的衣服；到了灵州，每天都能听到报晓的号角声；但深居客馆，你不曾打开门扉</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126022343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7294305"/>
          </a:xfrm>
          <a:prstGeom prst="rect">
            <a:avLst/>
          </a:prstGeom>
          <a:noFill/>
        </p:spPr>
        <p:txBody>
          <a:bodyPr wrap="square" rtlCol="0">
            <a:spAutoFit/>
          </a:bodyPr>
          <a:lstStyle/>
          <a:p>
            <a:pPr>
              <a:lnSpc>
                <a:spcPct val="130000"/>
              </a:lnSpc>
              <a:spcAft>
                <a:spcPts val="0"/>
              </a:spcAft>
            </a:pPr>
            <a:r>
              <a:rPr lang="zh-CN" altLang="en-US" sz="4000" dirty="0" smtClean="0">
                <a:solidFill>
                  <a:schemeClr val="tx1">
                    <a:lumMod val="50000"/>
                    <a:lumOff val="50000"/>
                  </a:schemeClr>
                </a:solidFill>
                <a:latin typeface="微软雅黑" pitchFamily="34" charset="-122"/>
                <a:ea typeface="微软雅黑" pitchFamily="34" charset="-122"/>
              </a:rPr>
              <a:t>二</a:t>
            </a:r>
            <a:r>
              <a:rPr lang="zh-CN" altLang="en-US" sz="4000" dirty="0">
                <a:solidFill>
                  <a:schemeClr val="tx1">
                    <a:lumMod val="50000"/>
                    <a:lumOff val="50000"/>
                  </a:schemeClr>
                </a:solidFill>
                <a:latin typeface="微软雅黑" pitchFamily="34" charset="-122"/>
                <a:ea typeface="微软雅黑" pitchFamily="34" charset="-122"/>
              </a:rPr>
              <a:t>、诗人自身形象</a:t>
            </a:r>
          </a:p>
          <a:p>
            <a:pP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诗人“我”的形象也就是抒情主人公的形象，实际上是“诗化了的作者”，是作者在诗中的“代言人”。在古代诗歌中，诗人的自身形象一般有以下九大类型：</a:t>
            </a:r>
          </a:p>
          <a:p>
            <a:pPr>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1. </a:t>
            </a:r>
            <a:r>
              <a:rPr lang="zh-CN" altLang="en-US" sz="4000" dirty="0">
                <a:solidFill>
                  <a:schemeClr val="tx1">
                    <a:lumMod val="50000"/>
                    <a:lumOff val="50000"/>
                  </a:schemeClr>
                </a:solidFill>
                <a:latin typeface="微软雅黑" pitchFamily="34" charset="-122"/>
                <a:ea typeface="微软雅黑" pitchFamily="34" charset="-122"/>
              </a:rPr>
              <a:t>忧国忧民、心系社稷的形象</a:t>
            </a:r>
          </a:p>
          <a:p>
            <a:pP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如杜甫</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春望</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中的 “国破山河在，城春草木深”描写了一片萧条的景象；诗人“感时”落泪，展现了其忧国忧民、心怀社稷的形象。</a:t>
            </a:r>
          </a:p>
          <a:p>
            <a:pPr>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2. </a:t>
            </a:r>
            <a:r>
              <a:rPr lang="zh-CN" altLang="en-US" sz="4000" dirty="0">
                <a:solidFill>
                  <a:schemeClr val="tx1">
                    <a:lumMod val="50000"/>
                    <a:lumOff val="50000"/>
                  </a:schemeClr>
                </a:solidFill>
                <a:latin typeface="微软雅黑" pitchFamily="34" charset="-122"/>
                <a:ea typeface="微软雅黑" pitchFamily="34" charset="-122"/>
              </a:rPr>
              <a:t>历经磨难、坚持追求的形象</a:t>
            </a:r>
          </a:p>
          <a:p>
            <a:pP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如屈原</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离骚</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中的“亦余心之所善兮，虽九死其犹未悔”“虽体解吾犹未变兮”再现了诗人不愿同流合污，不低头，不屈服，执着地追求真理的形象。 </a:t>
            </a:r>
          </a:p>
        </p:txBody>
      </p:sp>
    </p:spTree>
    <p:extLst>
      <p:ext uri="{BB962C8B-B14F-4D97-AF65-F5344CB8AC3E}">
        <p14:creationId xmlns:p14="http://schemas.microsoft.com/office/powerpoint/2010/main" xmlns="" val="97195925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8094524"/>
          </a:xfrm>
          <a:prstGeom prst="rect">
            <a:avLst/>
          </a:prstGeom>
          <a:noFill/>
        </p:spPr>
        <p:txBody>
          <a:bodyPr wrap="square" rtlCol="0">
            <a:spAutoFit/>
          </a:bodyPr>
          <a:lstStyle/>
          <a:p>
            <a:pPr>
              <a:lnSpc>
                <a:spcPct val="130000"/>
              </a:lnSpc>
              <a:spcAft>
                <a:spcPts val="0"/>
              </a:spcAft>
            </a:pPr>
            <a:r>
              <a:rPr lang="en-US" altLang="zh-CN" sz="4000" dirty="0" smtClean="0">
                <a:solidFill>
                  <a:schemeClr val="tx1">
                    <a:lumMod val="50000"/>
                    <a:lumOff val="50000"/>
                  </a:schemeClr>
                </a:solidFill>
                <a:latin typeface="微软雅黑" pitchFamily="34" charset="-122"/>
                <a:ea typeface="微软雅黑" pitchFamily="34" charset="-122"/>
              </a:rPr>
              <a:t>3</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胸怀宽广、豪放洒脱的形象</a:t>
            </a:r>
          </a:p>
          <a:p>
            <a:pP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如苏轼</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定风波</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中的“莫听穿林打叶声，何妨吟啸且徐行。竹杖芒鞋轻胜马，谁怕？一蓑烟雨任平生”让我们看到了词人在风雨中拄着竹杖，穿着芒鞋，吟啸徐行，豪放洒脱的形象。</a:t>
            </a:r>
          </a:p>
          <a:p>
            <a:pPr>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4. </a:t>
            </a:r>
            <a:r>
              <a:rPr lang="zh-CN" altLang="en-US" sz="4000" dirty="0">
                <a:solidFill>
                  <a:schemeClr val="tx1">
                    <a:lumMod val="50000"/>
                    <a:lumOff val="50000"/>
                  </a:schemeClr>
                </a:solidFill>
                <a:latin typeface="微软雅黑" pitchFamily="34" charset="-122"/>
                <a:ea typeface="微软雅黑" pitchFamily="34" charset="-122"/>
              </a:rPr>
              <a:t>金戈铁马、转战沙场的形象</a:t>
            </a:r>
          </a:p>
          <a:p>
            <a:pP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如王昌龄</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出塞二首</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其一</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中有“但使龙城飞将在，不教胡马度阴山”，我们仿佛看到了一位英勇的战士，战争的艰辛与磨难都不能改变他保家卫国的雄心壮志。 </a:t>
            </a:r>
          </a:p>
          <a:p>
            <a:pPr>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5. </a:t>
            </a:r>
            <a:r>
              <a:rPr lang="zh-CN" altLang="en-US" sz="4000" dirty="0">
                <a:solidFill>
                  <a:schemeClr val="tx1">
                    <a:lumMod val="50000"/>
                    <a:lumOff val="50000"/>
                  </a:schemeClr>
                </a:solidFill>
                <a:latin typeface="微软雅黑" pitchFamily="34" charset="-122"/>
                <a:ea typeface="微软雅黑" pitchFamily="34" charset="-122"/>
              </a:rPr>
              <a:t>寄情山水、归隐田园的形象</a:t>
            </a:r>
          </a:p>
          <a:p>
            <a:pP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如陶渊明</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归园田居</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其三</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中的“晨兴理荒秽，带月荷锄归”，这是一个归隐田园、从事农耕的真实诗人形象，他热爱田园生活，安贫乐道</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89146151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theme/theme1.xml><?xml version="1.0" encoding="utf-8"?>
<a:theme xmlns:a="http://schemas.openxmlformats.org/drawingml/2006/main" name="Office 主题">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4219</TotalTime>
  <Words>54838</Words>
  <Application>Microsoft Office PowerPoint</Application>
  <PresentationFormat>自定义</PresentationFormat>
  <Paragraphs>3298</Paragraphs>
  <Slides>510</Slides>
  <Notes>10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510</vt:i4>
      </vt:variant>
    </vt:vector>
  </HeadingPairs>
  <TitlesOfParts>
    <vt:vector size="512" baseType="lpstr">
      <vt:lpstr>Office 主题</vt:lpstr>
      <vt:lpstr>文档</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lpstr>幻灯片 85</vt:lpstr>
      <vt:lpstr>幻灯片 86</vt:lpstr>
      <vt:lpstr>幻灯片 87</vt:lpstr>
      <vt:lpstr>幻灯片 88</vt:lpstr>
      <vt:lpstr>幻灯片 89</vt:lpstr>
      <vt:lpstr>幻灯片 90</vt:lpstr>
      <vt:lpstr>幻灯片 91</vt:lpstr>
      <vt:lpstr>幻灯片 92</vt:lpstr>
      <vt:lpstr>幻灯片 93</vt:lpstr>
      <vt:lpstr>幻灯片 94</vt:lpstr>
      <vt:lpstr>幻灯片 95</vt:lpstr>
      <vt:lpstr>幻灯片 96</vt:lpstr>
      <vt:lpstr>幻灯片 97</vt:lpstr>
      <vt:lpstr>幻灯片 98</vt:lpstr>
      <vt:lpstr>幻灯片 99</vt:lpstr>
      <vt:lpstr>幻灯片 100</vt:lpstr>
      <vt:lpstr>幻灯片 101</vt:lpstr>
      <vt:lpstr>幻灯片 102</vt:lpstr>
      <vt:lpstr>幻灯片 103</vt:lpstr>
      <vt:lpstr>幻灯片 104</vt:lpstr>
      <vt:lpstr>幻灯片 105</vt:lpstr>
      <vt:lpstr>幻灯片 106</vt:lpstr>
      <vt:lpstr>幻灯片 107</vt:lpstr>
      <vt:lpstr>幻灯片 108</vt:lpstr>
      <vt:lpstr>幻灯片 109</vt:lpstr>
      <vt:lpstr>幻灯片 110</vt:lpstr>
      <vt:lpstr>幻灯片 111</vt:lpstr>
      <vt:lpstr>幻灯片 112</vt:lpstr>
      <vt:lpstr>幻灯片 113</vt:lpstr>
      <vt:lpstr>幻灯片 114</vt:lpstr>
      <vt:lpstr>幻灯片 115</vt:lpstr>
      <vt:lpstr>幻灯片 116</vt:lpstr>
      <vt:lpstr>幻灯片 117</vt:lpstr>
      <vt:lpstr>幻灯片 118</vt:lpstr>
      <vt:lpstr>幻灯片 119</vt:lpstr>
      <vt:lpstr>幻灯片 120</vt:lpstr>
      <vt:lpstr>幻灯片 121</vt:lpstr>
      <vt:lpstr>幻灯片 122</vt:lpstr>
      <vt:lpstr>幻灯片 123</vt:lpstr>
      <vt:lpstr>幻灯片 124</vt:lpstr>
      <vt:lpstr>幻灯片 125</vt:lpstr>
      <vt:lpstr>幻灯片 126</vt:lpstr>
      <vt:lpstr>幻灯片 127</vt:lpstr>
      <vt:lpstr>幻灯片 128</vt:lpstr>
      <vt:lpstr>幻灯片 129</vt:lpstr>
      <vt:lpstr>幻灯片 130</vt:lpstr>
      <vt:lpstr>幻灯片 131</vt:lpstr>
      <vt:lpstr>幻灯片 132</vt:lpstr>
      <vt:lpstr>幻灯片 133</vt:lpstr>
      <vt:lpstr>幻灯片 134</vt:lpstr>
      <vt:lpstr>幻灯片 135</vt:lpstr>
      <vt:lpstr>幻灯片 136</vt:lpstr>
      <vt:lpstr>幻灯片 137</vt:lpstr>
      <vt:lpstr>幻灯片 138</vt:lpstr>
      <vt:lpstr>幻灯片 139</vt:lpstr>
      <vt:lpstr>幻灯片 140</vt:lpstr>
      <vt:lpstr>幻灯片 141</vt:lpstr>
      <vt:lpstr>幻灯片 142</vt:lpstr>
      <vt:lpstr>幻灯片 143</vt:lpstr>
      <vt:lpstr>幻灯片 144</vt:lpstr>
      <vt:lpstr>幻灯片 145</vt:lpstr>
      <vt:lpstr>幻灯片 146</vt:lpstr>
      <vt:lpstr>幻灯片 147</vt:lpstr>
      <vt:lpstr>幻灯片 148</vt:lpstr>
      <vt:lpstr>幻灯片 149</vt:lpstr>
      <vt:lpstr>幻灯片 150</vt:lpstr>
      <vt:lpstr>幻灯片 151</vt:lpstr>
      <vt:lpstr>幻灯片 152</vt:lpstr>
      <vt:lpstr>幻灯片 153</vt:lpstr>
      <vt:lpstr>幻灯片 154</vt:lpstr>
      <vt:lpstr>幻灯片 155</vt:lpstr>
      <vt:lpstr>幻灯片 156</vt:lpstr>
      <vt:lpstr>幻灯片 157</vt:lpstr>
      <vt:lpstr>幻灯片 158</vt:lpstr>
      <vt:lpstr>幻灯片 159</vt:lpstr>
      <vt:lpstr>幻灯片 160</vt:lpstr>
      <vt:lpstr>幻灯片 161</vt:lpstr>
      <vt:lpstr>幻灯片 162</vt:lpstr>
      <vt:lpstr>幻灯片 163</vt:lpstr>
      <vt:lpstr>幻灯片 164</vt:lpstr>
      <vt:lpstr>幻灯片 165</vt:lpstr>
      <vt:lpstr>幻灯片 166</vt:lpstr>
      <vt:lpstr>幻灯片 167</vt:lpstr>
      <vt:lpstr>幻灯片 168</vt:lpstr>
      <vt:lpstr>幻灯片 169</vt:lpstr>
      <vt:lpstr>幻灯片 170</vt:lpstr>
      <vt:lpstr>幻灯片 171</vt:lpstr>
      <vt:lpstr>幻灯片 172</vt:lpstr>
      <vt:lpstr>幻灯片 173</vt:lpstr>
      <vt:lpstr>幻灯片 174</vt:lpstr>
      <vt:lpstr>幻灯片 175</vt:lpstr>
      <vt:lpstr>幻灯片 176</vt:lpstr>
      <vt:lpstr>幻灯片 177</vt:lpstr>
      <vt:lpstr>幻灯片 178</vt:lpstr>
      <vt:lpstr>幻灯片 179</vt:lpstr>
      <vt:lpstr>幻灯片 180</vt:lpstr>
      <vt:lpstr>幻灯片 181</vt:lpstr>
      <vt:lpstr>幻灯片 182</vt:lpstr>
      <vt:lpstr>幻灯片 183</vt:lpstr>
      <vt:lpstr>幻灯片 184</vt:lpstr>
      <vt:lpstr>幻灯片 185</vt:lpstr>
      <vt:lpstr>幻灯片 186</vt:lpstr>
      <vt:lpstr>幻灯片 187</vt:lpstr>
      <vt:lpstr>幻灯片 188</vt:lpstr>
      <vt:lpstr>幻灯片 189</vt:lpstr>
      <vt:lpstr>幻灯片 190</vt:lpstr>
      <vt:lpstr>幻灯片 191</vt:lpstr>
      <vt:lpstr>幻灯片 192</vt:lpstr>
      <vt:lpstr>幻灯片 193</vt:lpstr>
      <vt:lpstr>幻灯片 194</vt:lpstr>
      <vt:lpstr>幻灯片 195</vt:lpstr>
      <vt:lpstr>幻灯片 196</vt:lpstr>
      <vt:lpstr>幻灯片 197</vt:lpstr>
      <vt:lpstr>幻灯片 198</vt:lpstr>
      <vt:lpstr>幻灯片 199</vt:lpstr>
      <vt:lpstr>幻灯片 200</vt:lpstr>
      <vt:lpstr>幻灯片 201</vt:lpstr>
      <vt:lpstr>幻灯片 202</vt:lpstr>
      <vt:lpstr>幻灯片 203</vt:lpstr>
      <vt:lpstr>幻灯片 204</vt:lpstr>
      <vt:lpstr>幻灯片 205</vt:lpstr>
      <vt:lpstr>幻灯片 206</vt:lpstr>
      <vt:lpstr>幻灯片 207</vt:lpstr>
      <vt:lpstr>幻灯片 208</vt:lpstr>
      <vt:lpstr>幻灯片 209</vt:lpstr>
      <vt:lpstr>幻灯片 210</vt:lpstr>
      <vt:lpstr>幻灯片 211</vt:lpstr>
      <vt:lpstr>幻灯片 212</vt:lpstr>
      <vt:lpstr>幻灯片 213</vt:lpstr>
      <vt:lpstr>幻灯片 214</vt:lpstr>
      <vt:lpstr>幻灯片 215</vt:lpstr>
      <vt:lpstr>幻灯片 216</vt:lpstr>
      <vt:lpstr>幻灯片 217</vt:lpstr>
      <vt:lpstr>幻灯片 218</vt:lpstr>
      <vt:lpstr>幻灯片 219</vt:lpstr>
      <vt:lpstr>幻灯片 220</vt:lpstr>
      <vt:lpstr>幻灯片 221</vt:lpstr>
      <vt:lpstr>幻灯片 222</vt:lpstr>
      <vt:lpstr>幻灯片 223</vt:lpstr>
      <vt:lpstr>幻灯片 224</vt:lpstr>
      <vt:lpstr>幻灯片 225</vt:lpstr>
      <vt:lpstr>幻灯片 226</vt:lpstr>
      <vt:lpstr>幻灯片 227</vt:lpstr>
      <vt:lpstr>幻灯片 228</vt:lpstr>
      <vt:lpstr>幻灯片 229</vt:lpstr>
      <vt:lpstr>幻灯片 230</vt:lpstr>
      <vt:lpstr>幻灯片 231</vt:lpstr>
      <vt:lpstr>幻灯片 232</vt:lpstr>
      <vt:lpstr>幻灯片 233</vt:lpstr>
      <vt:lpstr>幻灯片 234</vt:lpstr>
      <vt:lpstr>幻灯片 235</vt:lpstr>
      <vt:lpstr>幻灯片 236</vt:lpstr>
      <vt:lpstr>幻灯片 237</vt:lpstr>
      <vt:lpstr>幻灯片 238</vt:lpstr>
      <vt:lpstr>幻灯片 239</vt:lpstr>
      <vt:lpstr>幻灯片 240</vt:lpstr>
      <vt:lpstr>幻灯片 241</vt:lpstr>
      <vt:lpstr>幻灯片 242</vt:lpstr>
      <vt:lpstr>幻灯片 243</vt:lpstr>
      <vt:lpstr>幻灯片 244</vt:lpstr>
      <vt:lpstr>幻灯片 245</vt:lpstr>
      <vt:lpstr>幻灯片 246</vt:lpstr>
      <vt:lpstr>幻灯片 247</vt:lpstr>
      <vt:lpstr>幻灯片 248</vt:lpstr>
      <vt:lpstr>幻灯片 249</vt:lpstr>
      <vt:lpstr>幻灯片 250</vt:lpstr>
      <vt:lpstr>幻灯片 251</vt:lpstr>
      <vt:lpstr>幻灯片 252</vt:lpstr>
      <vt:lpstr>幻灯片 253</vt:lpstr>
      <vt:lpstr>幻灯片 254</vt:lpstr>
      <vt:lpstr>幻灯片 255</vt:lpstr>
      <vt:lpstr>幻灯片 256</vt:lpstr>
      <vt:lpstr>幻灯片 257</vt:lpstr>
      <vt:lpstr>幻灯片 258</vt:lpstr>
      <vt:lpstr>幻灯片 259</vt:lpstr>
      <vt:lpstr>幻灯片 260</vt:lpstr>
      <vt:lpstr>幻灯片 261</vt:lpstr>
      <vt:lpstr>幻灯片 262</vt:lpstr>
      <vt:lpstr>幻灯片 263</vt:lpstr>
      <vt:lpstr>幻灯片 264</vt:lpstr>
      <vt:lpstr>幻灯片 265</vt:lpstr>
      <vt:lpstr>幻灯片 266</vt:lpstr>
      <vt:lpstr>幻灯片 267</vt:lpstr>
      <vt:lpstr>幻灯片 268</vt:lpstr>
      <vt:lpstr>幻灯片 269</vt:lpstr>
      <vt:lpstr>幻灯片 270</vt:lpstr>
      <vt:lpstr>幻灯片 271</vt:lpstr>
      <vt:lpstr>幻灯片 272</vt:lpstr>
      <vt:lpstr>幻灯片 273</vt:lpstr>
      <vt:lpstr>幻灯片 274</vt:lpstr>
      <vt:lpstr>幻灯片 275</vt:lpstr>
      <vt:lpstr>幻灯片 276</vt:lpstr>
      <vt:lpstr>幻灯片 277</vt:lpstr>
      <vt:lpstr>幻灯片 278</vt:lpstr>
      <vt:lpstr>幻灯片 279</vt:lpstr>
      <vt:lpstr>幻灯片 280</vt:lpstr>
      <vt:lpstr>幻灯片 281</vt:lpstr>
      <vt:lpstr>幻灯片 282</vt:lpstr>
      <vt:lpstr>幻灯片 283</vt:lpstr>
      <vt:lpstr>幻灯片 284</vt:lpstr>
      <vt:lpstr>幻灯片 285</vt:lpstr>
      <vt:lpstr>幻灯片 286</vt:lpstr>
      <vt:lpstr>幻灯片 287</vt:lpstr>
      <vt:lpstr>幻灯片 288</vt:lpstr>
      <vt:lpstr>幻灯片 289</vt:lpstr>
      <vt:lpstr>幻灯片 290</vt:lpstr>
      <vt:lpstr>幻灯片 291</vt:lpstr>
      <vt:lpstr>幻灯片 292</vt:lpstr>
      <vt:lpstr>幻灯片 293</vt:lpstr>
      <vt:lpstr>幻灯片 294</vt:lpstr>
      <vt:lpstr>幻灯片 295</vt:lpstr>
      <vt:lpstr>幻灯片 296</vt:lpstr>
      <vt:lpstr>幻灯片 297</vt:lpstr>
      <vt:lpstr>幻灯片 298</vt:lpstr>
      <vt:lpstr>幻灯片 299</vt:lpstr>
      <vt:lpstr>幻灯片 300</vt:lpstr>
      <vt:lpstr>幻灯片 301</vt:lpstr>
      <vt:lpstr>幻灯片 302</vt:lpstr>
      <vt:lpstr>幻灯片 303</vt:lpstr>
      <vt:lpstr>幻灯片 304</vt:lpstr>
      <vt:lpstr>幻灯片 305</vt:lpstr>
      <vt:lpstr>幻灯片 306</vt:lpstr>
      <vt:lpstr>幻灯片 307</vt:lpstr>
      <vt:lpstr>幻灯片 308</vt:lpstr>
      <vt:lpstr>幻灯片 309</vt:lpstr>
      <vt:lpstr>幻灯片 310</vt:lpstr>
      <vt:lpstr>幻灯片 311</vt:lpstr>
      <vt:lpstr>幻灯片 312</vt:lpstr>
      <vt:lpstr>幻灯片 313</vt:lpstr>
      <vt:lpstr>幻灯片 314</vt:lpstr>
      <vt:lpstr>幻灯片 315</vt:lpstr>
      <vt:lpstr>幻灯片 316</vt:lpstr>
      <vt:lpstr>幻灯片 317</vt:lpstr>
      <vt:lpstr>幻灯片 318</vt:lpstr>
      <vt:lpstr>幻灯片 319</vt:lpstr>
      <vt:lpstr>幻灯片 320</vt:lpstr>
      <vt:lpstr>幻灯片 321</vt:lpstr>
      <vt:lpstr>幻灯片 322</vt:lpstr>
      <vt:lpstr>幻灯片 323</vt:lpstr>
      <vt:lpstr>幻灯片 324</vt:lpstr>
      <vt:lpstr>幻灯片 325</vt:lpstr>
      <vt:lpstr>幻灯片 326</vt:lpstr>
      <vt:lpstr>幻灯片 327</vt:lpstr>
      <vt:lpstr>幻灯片 328</vt:lpstr>
      <vt:lpstr>幻灯片 329</vt:lpstr>
      <vt:lpstr>幻灯片 330</vt:lpstr>
      <vt:lpstr>幻灯片 331</vt:lpstr>
      <vt:lpstr>幻灯片 332</vt:lpstr>
      <vt:lpstr>幻灯片 333</vt:lpstr>
      <vt:lpstr>幻灯片 334</vt:lpstr>
      <vt:lpstr>幻灯片 335</vt:lpstr>
      <vt:lpstr>幻灯片 336</vt:lpstr>
      <vt:lpstr>幻灯片 337</vt:lpstr>
      <vt:lpstr>幻灯片 338</vt:lpstr>
      <vt:lpstr>幻灯片 339</vt:lpstr>
      <vt:lpstr>幻灯片 340</vt:lpstr>
      <vt:lpstr>幻灯片 341</vt:lpstr>
      <vt:lpstr>幻灯片 342</vt:lpstr>
      <vt:lpstr>幻灯片 343</vt:lpstr>
      <vt:lpstr>幻灯片 344</vt:lpstr>
      <vt:lpstr>幻灯片 345</vt:lpstr>
      <vt:lpstr>幻灯片 346</vt:lpstr>
      <vt:lpstr>幻灯片 347</vt:lpstr>
      <vt:lpstr>幻灯片 348</vt:lpstr>
      <vt:lpstr>幻灯片 349</vt:lpstr>
      <vt:lpstr>幻灯片 350</vt:lpstr>
      <vt:lpstr>幻灯片 351</vt:lpstr>
      <vt:lpstr>幻灯片 352</vt:lpstr>
      <vt:lpstr>幻灯片 353</vt:lpstr>
      <vt:lpstr>幻灯片 354</vt:lpstr>
      <vt:lpstr>幻灯片 355</vt:lpstr>
      <vt:lpstr>幻灯片 356</vt:lpstr>
      <vt:lpstr>幻灯片 357</vt:lpstr>
      <vt:lpstr>幻灯片 358</vt:lpstr>
      <vt:lpstr>幻灯片 359</vt:lpstr>
      <vt:lpstr>幻灯片 360</vt:lpstr>
      <vt:lpstr>幻灯片 361</vt:lpstr>
      <vt:lpstr>幻灯片 362</vt:lpstr>
      <vt:lpstr>幻灯片 363</vt:lpstr>
      <vt:lpstr>幻灯片 364</vt:lpstr>
      <vt:lpstr>幻灯片 365</vt:lpstr>
      <vt:lpstr>幻灯片 366</vt:lpstr>
      <vt:lpstr>幻灯片 367</vt:lpstr>
      <vt:lpstr>幻灯片 368</vt:lpstr>
      <vt:lpstr>幻灯片 369</vt:lpstr>
      <vt:lpstr>幻灯片 370</vt:lpstr>
      <vt:lpstr>幻灯片 371</vt:lpstr>
      <vt:lpstr>幻灯片 372</vt:lpstr>
      <vt:lpstr>幻灯片 373</vt:lpstr>
      <vt:lpstr>幻灯片 374</vt:lpstr>
      <vt:lpstr>幻灯片 375</vt:lpstr>
      <vt:lpstr>幻灯片 376</vt:lpstr>
      <vt:lpstr>幻灯片 377</vt:lpstr>
      <vt:lpstr>幻灯片 378</vt:lpstr>
      <vt:lpstr>幻灯片 379</vt:lpstr>
      <vt:lpstr>幻灯片 380</vt:lpstr>
      <vt:lpstr>幻灯片 381</vt:lpstr>
      <vt:lpstr>幻灯片 382</vt:lpstr>
      <vt:lpstr>幻灯片 383</vt:lpstr>
      <vt:lpstr>幻灯片 384</vt:lpstr>
      <vt:lpstr>幻灯片 385</vt:lpstr>
      <vt:lpstr>幻灯片 386</vt:lpstr>
      <vt:lpstr>幻灯片 387</vt:lpstr>
      <vt:lpstr>幻灯片 388</vt:lpstr>
      <vt:lpstr>幻灯片 389</vt:lpstr>
      <vt:lpstr>幻灯片 390</vt:lpstr>
      <vt:lpstr>幻灯片 391</vt:lpstr>
      <vt:lpstr>幻灯片 392</vt:lpstr>
      <vt:lpstr>幻灯片 393</vt:lpstr>
      <vt:lpstr>幻灯片 394</vt:lpstr>
      <vt:lpstr>幻灯片 395</vt:lpstr>
      <vt:lpstr>幻灯片 396</vt:lpstr>
      <vt:lpstr>幻灯片 397</vt:lpstr>
      <vt:lpstr>幻灯片 398</vt:lpstr>
      <vt:lpstr>幻灯片 399</vt:lpstr>
      <vt:lpstr>幻灯片 400</vt:lpstr>
      <vt:lpstr>幻灯片 401</vt:lpstr>
      <vt:lpstr>幻灯片 402</vt:lpstr>
      <vt:lpstr>幻灯片 403</vt:lpstr>
      <vt:lpstr>幻灯片 404</vt:lpstr>
      <vt:lpstr>幻灯片 405</vt:lpstr>
      <vt:lpstr>幻灯片 406</vt:lpstr>
      <vt:lpstr>幻灯片 407</vt:lpstr>
      <vt:lpstr>幻灯片 408</vt:lpstr>
      <vt:lpstr>幻灯片 409</vt:lpstr>
      <vt:lpstr>幻灯片 410</vt:lpstr>
      <vt:lpstr>幻灯片 411</vt:lpstr>
      <vt:lpstr>幻灯片 412</vt:lpstr>
      <vt:lpstr>幻灯片 413</vt:lpstr>
      <vt:lpstr>幻灯片 414</vt:lpstr>
      <vt:lpstr>幻灯片 415</vt:lpstr>
      <vt:lpstr>幻灯片 416</vt:lpstr>
      <vt:lpstr>幻灯片 417</vt:lpstr>
      <vt:lpstr>幻灯片 418</vt:lpstr>
      <vt:lpstr>幻灯片 419</vt:lpstr>
      <vt:lpstr>幻灯片 420</vt:lpstr>
      <vt:lpstr>幻灯片 421</vt:lpstr>
      <vt:lpstr>幻灯片 422</vt:lpstr>
      <vt:lpstr>幻灯片 423</vt:lpstr>
      <vt:lpstr>幻灯片 424</vt:lpstr>
      <vt:lpstr>幻灯片 425</vt:lpstr>
      <vt:lpstr>幻灯片 426</vt:lpstr>
      <vt:lpstr>幻灯片 427</vt:lpstr>
      <vt:lpstr>幻灯片 428</vt:lpstr>
      <vt:lpstr>幻灯片 429</vt:lpstr>
      <vt:lpstr>幻灯片 430</vt:lpstr>
      <vt:lpstr>幻灯片 431</vt:lpstr>
      <vt:lpstr>幻灯片 432</vt:lpstr>
      <vt:lpstr>幻灯片 433</vt:lpstr>
      <vt:lpstr>幻灯片 434</vt:lpstr>
      <vt:lpstr>幻灯片 435</vt:lpstr>
      <vt:lpstr>幻灯片 436</vt:lpstr>
      <vt:lpstr>幻灯片 437</vt:lpstr>
      <vt:lpstr>幻灯片 438</vt:lpstr>
      <vt:lpstr>幻灯片 439</vt:lpstr>
      <vt:lpstr>幻灯片 440</vt:lpstr>
      <vt:lpstr>幻灯片 441</vt:lpstr>
      <vt:lpstr>幻灯片 442</vt:lpstr>
      <vt:lpstr>幻灯片 443</vt:lpstr>
      <vt:lpstr>幻灯片 444</vt:lpstr>
      <vt:lpstr>幻灯片 445</vt:lpstr>
      <vt:lpstr>幻灯片 446</vt:lpstr>
      <vt:lpstr>幻灯片 447</vt:lpstr>
      <vt:lpstr>幻灯片 448</vt:lpstr>
      <vt:lpstr>幻灯片 449</vt:lpstr>
      <vt:lpstr>幻灯片 450</vt:lpstr>
      <vt:lpstr>幻灯片 451</vt:lpstr>
      <vt:lpstr>幻灯片 452</vt:lpstr>
      <vt:lpstr>幻灯片 453</vt:lpstr>
      <vt:lpstr>幻灯片 454</vt:lpstr>
      <vt:lpstr>幻灯片 455</vt:lpstr>
      <vt:lpstr>幻灯片 456</vt:lpstr>
      <vt:lpstr>幻灯片 457</vt:lpstr>
      <vt:lpstr>幻灯片 458</vt:lpstr>
      <vt:lpstr>幻灯片 459</vt:lpstr>
      <vt:lpstr>幻灯片 460</vt:lpstr>
      <vt:lpstr>幻灯片 461</vt:lpstr>
      <vt:lpstr>幻灯片 462</vt:lpstr>
      <vt:lpstr>幻灯片 463</vt:lpstr>
      <vt:lpstr>幻灯片 464</vt:lpstr>
      <vt:lpstr>幻灯片 465</vt:lpstr>
      <vt:lpstr>幻灯片 466</vt:lpstr>
      <vt:lpstr>幻灯片 467</vt:lpstr>
      <vt:lpstr>幻灯片 468</vt:lpstr>
      <vt:lpstr>幻灯片 469</vt:lpstr>
      <vt:lpstr>幻灯片 470</vt:lpstr>
      <vt:lpstr>幻灯片 471</vt:lpstr>
      <vt:lpstr>幻灯片 472</vt:lpstr>
      <vt:lpstr>幻灯片 473</vt:lpstr>
      <vt:lpstr>幻灯片 474</vt:lpstr>
      <vt:lpstr>幻灯片 475</vt:lpstr>
      <vt:lpstr>幻灯片 476</vt:lpstr>
      <vt:lpstr>幻灯片 477</vt:lpstr>
      <vt:lpstr>幻灯片 478</vt:lpstr>
      <vt:lpstr>幻灯片 479</vt:lpstr>
      <vt:lpstr>幻灯片 480</vt:lpstr>
      <vt:lpstr>幻灯片 481</vt:lpstr>
      <vt:lpstr>幻灯片 482</vt:lpstr>
      <vt:lpstr>幻灯片 483</vt:lpstr>
      <vt:lpstr>幻灯片 484</vt:lpstr>
      <vt:lpstr>幻灯片 485</vt:lpstr>
      <vt:lpstr>幻灯片 486</vt:lpstr>
      <vt:lpstr>幻灯片 487</vt:lpstr>
      <vt:lpstr>幻灯片 488</vt:lpstr>
      <vt:lpstr>幻灯片 489</vt:lpstr>
      <vt:lpstr>幻灯片 490</vt:lpstr>
      <vt:lpstr>幻灯片 491</vt:lpstr>
      <vt:lpstr>幻灯片 492</vt:lpstr>
      <vt:lpstr>幻灯片 493</vt:lpstr>
      <vt:lpstr>幻灯片 494</vt:lpstr>
      <vt:lpstr>幻灯片 495</vt:lpstr>
      <vt:lpstr>幻灯片 496</vt:lpstr>
      <vt:lpstr>幻灯片 497</vt:lpstr>
      <vt:lpstr>幻灯片 498</vt:lpstr>
      <vt:lpstr>幻灯片 499</vt:lpstr>
      <vt:lpstr>幻灯片 500</vt:lpstr>
      <vt:lpstr>幻灯片 501</vt:lpstr>
      <vt:lpstr>幻灯片 502</vt:lpstr>
      <vt:lpstr>幻灯片 503</vt:lpstr>
      <vt:lpstr>幻灯片 504</vt:lpstr>
      <vt:lpstr>幻灯片 505</vt:lpstr>
      <vt:lpstr>幻灯片 506</vt:lpstr>
      <vt:lpstr>幻灯片 507</vt:lpstr>
      <vt:lpstr>幻灯片 508</vt:lpstr>
      <vt:lpstr>幻灯片 509</vt:lpstr>
      <vt:lpstr>幻灯片 510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User</cp:lastModifiedBy>
  <cp:revision>703</cp:revision>
  <dcterms:created xsi:type="dcterms:W3CDTF">2016-01-31T01:38:40Z</dcterms:created>
  <dcterms:modified xsi:type="dcterms:W3CDTF">2017-03-17T07:18:57Z</dcterms:modified>
</cp:coreProperties>
</file>