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91" r:id="rId3"/>
    <p:sldId id="321" r:id="rId4"/>
    <p:sldId id="322" r:id="rId5"/>
    <p:sldId id="288" r:id="rId6"/>
    <p:sldId id="312" r:id="rId7"/>
    <p:sldId id="313" r:id="rId8"/>
    <p:sldId id="328" r:id="rId9"/>
    <p:sldId id="329" r:id="rId10"/>
    <p:sldId id="330" r:id="rId11"/>
    <p:sldId id="331" r:id="rId12"/>
    <p:sldId id="269" r:id="rId13"/>
    <p:sldId id="277" r:id="rId14"/>
    <p:sldId id="279" r:id="rId15"/>
    <p:sldId id="281" r:id="rId16"/>
    <p:sldId id="282" r:id="rId17"/>
    <p:sldId id="280" r:id="rId18"/>
    <p:sldId id="311" r:id="rId19"/>
    <p:sldId id="296" r:id="rId20"/>
    <p:sldId id="325" r:id="rId21"/>
    <p:sldId id="314" r:id="rId22"/>
    <p:sldId id="326" r:id="rId23"/>
    <p:sldId id="327" r:id="rId24"/>
    <p:sldId id="316" r:id="rId25"/>
    <p:sldId id="323" r:id="rId26"/>
    <p:sldId id="317" r:id="rId27"/>
    <p:sldId id="303" r:id="rId28"/>
    <p:sldId id="297" r:id="rId29"/>
    <p:sldId id="310" r:id="rId30"/>
    <p:sldId id="260" r:id="rId31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0" autoAdjust="0"/>
  </p:normalViewPr>
  <p:slideViewPr>
    <p:cSldViewPr>
      <p:cViewPr>
        <p:scale>
          <a:sx n="96" d="100"/>
          <a:sy n="96" d="100"/>
        </p:scale>
        <p:origin x="-636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AE54472-EEEB-47FD-936E-1FCEEE92407B}" type="datetimeFigureOut">
              <a:rPr lang="zh-CN" altLang="en-US"/>
              <a:pPr>
                <a:defRPr/>
              </a:pPr>
              <a:t>2016/10/24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59A53F5-D899-40CF-8378-87489D1A7B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5488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0C35A0-2871-4417-BE55-D550E00307E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D098ED-B063-4903-9F1D-6231C43F6279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401B8-4C96-4AE7-A0F9-818BDB73E1BA}" type="datetimeFigureOut">
              <a:rPr lang="zh-CN" altLang="en-US"/>
              <a:pPr>
                <a:defRPr/>
              </a:pPr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A5151-B2C0-4782-ABA6-5AD5EF5E89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DE0FA-BD5F-48C6-98A1-270273B29E4C}" type="datetimeFigureOut">
              <a:rPr lang="zh-CN" altLang="en-US"/>
              <a:pPr>
                <a:defRPr/>
              </a:pPr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F8D4D-3281-43D5-AEF5-BF7E4EC26B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BFB94-2260-448A-9064-01A54AEDC25B}" type="datetimeFigureOut">
              <a:rPr lang="zh-CN" altLang="en-US"/>
              <a:pPr>
                <a:defRPr/>
              </a:pPr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7BD26-9B2D-4466-A61D-953116C5D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、文本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fld id="{04241138-174E-E04D-BA87-C96666F885E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75496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BDD7E-52E6-49C6-8562-15F673B07BA8}" type="datetimeFigureOut">
              <a:rPr lang="zh-CN" altLang="en-US"/>
              <a:pPr>
                <a:defRPr/>
              </a:pPr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FC837-9F35-40A4-BCAA-75AAF92FE0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8A51F-86E0-4090-8039-6935C46E5FDC}" type="datetimeFigureOut">
              <a:rPr lang="zh-CN" altLang="en-US"/>
              <a:pPr>
                <a:defRPr/>
              </a:pPr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43FFA-E44E-4A8C-928C-851364E4D8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4E045-4DA9-4F0B-A487-0924B3B7B8B9}" type="datetimeFigureOut">
              <a:rPr lang="zh-CN" altLang="en-US"/>
              <a:pPr>
                <a:defRPr/>
              </a:pPr>
              <a:t>2016/10/24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7A9F9-7868-4DB0-BB67-A53BA0833B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57D2D-9864-4FAD-9D33-15E835C0A682}" type="datetimeFigureOut">
              <a:rPr lang="zh-CN" altLang="en-US"/>
              <a:pPr>
                <a:defRPr/>
              </a:pPr>
              <a:t>2016/10/24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3B202-BEB5-4D0B-91AA-AD89B9DEBC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F4ABC-BB17-4FCB-A652-548EBE82A4FA}" type="datetimeFigureOut">
              <a:rPr lang="zh-CN" altLang="en-US"/>
              <a:pPr>
                <a:defRPr/>
              </a:pPr>
              <a:t>2016/10/24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48567-4226-4AA7-9F7C-F9363D4FC3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F8967-60B9-4CA0-AE7D-FF19FE517090}" type="datetimeFigureOut">
              <a:rPr lang="zh-CN" altLang="en-US"/>
              <a:pPr>
                <a:defRPr/>
              </a:pPr>
              <a:t>2016/10/24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5C6E2-4415-44BE-BF65-2657609794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1020F-431C-45C4-B718-542FFC988EE7}" type="datetimeFigureOut">
              <a:rPr lang="zh-CN" altLang="en-US"/>
              <a:pPr>
                <a:defRPr/>
              </a:pPr>
              <a:t>2016/10/24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7D890-7734-42BA-8126-3068D5A14D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00FCE-1987-4D9F-83B3-F380C79B0912}" type="datetimeFigureOut">
              <a:rPr lang="zh-CN" altLang="en-US"/>
              <a:pPr>
                <a:defRPr/>
              </a:pPr>
              <a:t>2016/10/24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0ABA7-B106-4C3B-99ED-5C46C7BE08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38A1309-683D-4401-BD80-0F3E74DB9C23}" type="datetimeFigureOut">
              <a:rPr lang="zh-CN" altLang="en-US"/>
              <a:pPr>
                <a:defRPr/>
              </a:pPr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871061D-B2A6-4A91-9233-736ED42295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4" descr="画笔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640389">
            <a:off x="6511925" y="1520825"/>
            <a:ext cx="4249738" cy="117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5" descr="第一页整体2.png"/>
          <p:cNvPicPr>
            <a:picLocks noChangeAspect="1"/>
          </p:cNvPicPr>
          <p:nvPr/>
        </p:nvPicPr>
        <p:blipFill>
          <a:blip r:embed="rId4" cstate="print"/>
          <a:srcRect l="15408" t="17371" r="16188" b="-218"/>
          <a:stretch>
            <a:fillRect/>
          </a:stretch>
        </p:blipFill>
        <p:spPr bwMode="auto">
          <a:xfrm rot="-5720848">
            <a:off x="4976813" y="1689100"/>
            <a:ext cx="4929188" cy="183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6" descr="第一页整体副本2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46913" y="3940175"/>
            <a:ext cx="2070100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2" descr="幻灯no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DCE7D7"/>
              </a:clrFrom>
              <a:clrTo>
                <a:srgbClr val="DCE7D7">
                  <a:alpha val="0"/>
                </a:srgbClr>
              </a:clrTo>
            </a:clrChange>
            <a:lum bright="-8000" contrast="38000"/>
          </a:blip>
          <a:srcRect r="32007" b="39955"/>
          <a:stretch>
            <a:fillRect/>
          </a:stretch>
        </p:blipFill>
        <p:spPr bwMode="auto">
          <a:xfrm>
            <a:off x="0" y="0"/>
            <a:ext cx="7572375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TextBox 11"/>
          <p:cNvSpPr txBox="1">
            <a:spLocks noChangeArrowheads="1"/>
          </p:cNvSpPr>
          <p:nvPr/>
        </p:nvSpPr>
        <p:spPr bwMode="auto">
          <a:xfrm>
            <a:off x="900113" y="1571625"/>
            <a:ext cx="57435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000" b="1" dirty="0">
                <a:latin typeface="华文隶书" pitchFamily="2" charset="-122"/>
                <a:ea typeface="华文隶书" pitchFamily="2" charset="-122"/>
                <a:cs typeface="Narkisim" pitchFamily="34" charset="-79"/>
              </a:rPr>
              <a:t>青龙偃月刀</a:t>
            </a:r>
          </a:p>
        </p:txBody>
      </p:sp>
      <p:sp>
        <p:nvSpPr>
          <p:cNvPr id="2055" name="TextBox 12"/>
          <p:cNvSpPr txBox="1">
            <a:spLocks noChangeArrowheads="1"/>
          </p:cNvSpPr>
          <p:nvPr/>
        </p:nvSpPr>
        <p:spPr bwMode="auto">
          <a:xfrm>
            <a:off x="4375943" y="2923079"/>
            <a:ext cx="30043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华文隶书" pitchFamily="2" charset="-122"/>
                <a:ea typeface="华文隶书" pitchFamily="2" charset="-122"/>
              </a:rPr>
              <a:t>——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韩少功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205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627534"/>
            <a:ext cx="8229600" cy="3750667"/>
          </a:xfrm>
        </p:spPr>
        <p:txBody>
          <a:bodyPr/>
          <a:lstStyle/>
          <a:p>
            <a:pPr marL="0" indent="0">
              <a:buNone/>
            </a:pPr>
            <a:endParaRPr lang="en-US" altLang="zh-CN" b="1" dirty="0" smtClean="0"/>
          </a:p>
          <a:p>
            <a:pPr marL="0" indent="0">
              <a:buNone/>
            </a:pPr>
            <a:r>
              <a:rPr lang="zh-CN" altLang="en-US" b="1" dirty="0" smtClean="0"/>
              <a:t>无坚不摧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pPr marL="0" indent="0">
              <a:buNone/>
            </a:pPr>
            <a:endParaRPr lang="en-US" altLang="zh-CN" b="1" dirty="0" smtClean="0"/>
          </a:p>
          <a:p>
            <a:pPr marL="0" indent="0">
              <a:buNone/>
            </a:pPr>
            <a:r>
              <a:rPr lang="zh-CN" altLang="en-US" b="1" dirty="0"/>
              <a:t>奄奄一息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 smtClean="0"/>
              <a:t>余音袅袅：</a:t>
            </a:r>
            <a:endParaRPr lang="zh-CN" alt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203598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Calibri"/>
                <a:ea typeface="宋体"/>
              </a:rPr>
              <a:t>                  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     形容力量非常强大，没有什么坚固的东西不能摧毁。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2358628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Calibri"/>
                <a:ea typeface="宋体"/>
              </a:rPr>
              <a:t>                 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      呼吸微弱的样子，只剩下一口气。形容临近死亡。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3510756"/>
            <a:ext cx="8208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zh-CN" altLang="en-US" sz="3200" b="1" dirty="0" smtClean="0">
                <a:solidFill>
                  <a:prstClr val="black"/>
                </a:solidFill>
                <a:latin typeface="Calibri"/>
                <a:ea typeface="宋体"/>
              </a:rPr>
              <a:t>                  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     形容音乐悦耳动听，令人沉醉。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513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6"/>
          <p:cNvSpPr>
            <a:spLocks noChangeArrowheads="1"/>
          </p:cNvSpPr>
          <p:nvPr/>
        </p:nvSpPr>
        <p:spPr bwMode="auto">
          <a:xfrm>
            <a:off x="2339752" y="627063"/>
            <a:ext cx="1440086" cy="428625"/>
          </a:xfrm>
          <a:prstGeom prst="roundRect">
            <a:avLst>
              <a:gd name="adj" fmla="val 36699"/>
            </a:avLst>
          </a:prstGeom>
          <a:solidFill>
            <a:schemeClr val="bg2"/>
          </a:solidFill>
          <a:ln w="952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 dirty="0" smtClean="0"/>
              <a:t>关羽</a:t>
            </a:r>
            <a:endParaRPr lang="zh-CN" altLang="en-US" sz="3200" b="1" dirty="0"/>
          </a:p>
        </p:txBody>
      </p:sp>
      <p:sp>
        <p:nvSpPr>
          <p:cNvPr id="5" name="AutoShape 46"/>
          <p:cNvSpPr>
            <a:spLocks noChangeArrowheads="1"/>
          </p:cNvSpPr>
          <p:nvPr/>
        </p:nvSpPr>
        <p:spPr bwMode="auto">
          <a:xfrm>
            <a:off x="5868218" y="627534"/>
            <a:ext cx="1440086" cy="428625"/>
          </a:xfrm>
          <a:prstGeom prst="roundRect">
            <a:avLst>
              <a:gd name="adj" fmla="val 36699"/>
            </a:avLst>
          </a:prstGeom>
          <a:solidFill>
            <a:schemeClr val="bg2"/>
          </a:solidFill>
          <a:ln w="952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 dirty="0" smtClean="0"/>
              <a:t>何爹</a:t>
            </a:r>
            <a:endParaRPr lang="zh-CN" altLang="en-US" sz="3200" b="1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179408"/>
              </p:ext>
            </p:extLst>
          </p:nvPr>
        </p:nvGraphicFramePr>
        <p:xfrm>
          <a:off x="395536" y="1347614"/>
          <a:ext cx="8064896" cy="3384376"/>
        </p:xfrm>
        <a:graphic>
          <a:graphicData uri="http://schemas.openxmlformats.org/drawingml/2006/table">
            <a:tbl>
              <a:tblPr/>
              <a:tblGrid>
                <a:gridCol w="1228233"/>
                <a:gridCol w="3171698"/>
                <a:gridCol w="3664965"/>
              </a:tblGrid>
              <a:tr h="776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职业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AB5E4"/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189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A4B9"/>
                        </a:gs>
                        <a:gs pos="50000">
                          <a:srgbClr val="C3C8D3"/>
                        </a:gs>
                        <a:gs pos="100000">
                          <a:srgbClr val="E2E4E9"/>
                        </a:gs>
                      </a:gsLst>
                      <a:lin ang="5400000" scaled="1"/>
                    </a:gradFill>
                  </a:tcPr>
                </a:tc>
              </a:tr>
              <a:tr h="7765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技艺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AB5E4"/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189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A4B9"/>
                        </a:gs>
                        <a:gs pos="50000">
                          <a:srgbClr val="C3C8D3"/>
                        </a:gs>
                        <a:gs pos="100000">
                          <a:srgbClr val="E2E4E9"/>
                        </a:gs>
                      </a:gsLst>
                      <a:lin ang="5400000" scaled="1"/>
                    </a:gradFill>
                  </a:tcPr>
                </a:tc>
              </a:tr>
              <a:tr h="9136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命运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AB5E4"/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189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A4B9"/>
                        </a:gs>
                        <a:gs pos="50000">
                          <a:srgbClr val="C3C8D3"/>
                        </a:gs>
                        <a:gs pos="100000">
                          <a:srgbClr val="E2E4E9"/>
                        </a:gs>
                      </a:gsLst>
                      <a:lin ang="5400000" scaled="1"/>
                    </a:gradFill>
                  </a:tcPr>
                </a:tc>
              </a:tr>
              <a:tr h="917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性格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AB5E4"/>
                        </a:gs>
                        <a:gs pos="50000">
                          <a:srgbClr val="C2D1ED"/>
                        </a:gs>
                        <a:gs pos="100000">
                          <a:srgbClr val="E1E8F5"/>
                        </a:gs>
                      </a:gsLst>
                      <a:lin ang="189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A4B9"/>
                        </a:gs>
                        <a:gs pos="50000">
                          <a:srgbClr val="C3C8D3"/>
                        </a:gs>
                        <a:gs pos="100000">
                          <a:srgbClr val="E2E4E9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619672" y="1419622"/>
            <a:ext cx="30963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 smtClean="0"/>
              <a:t>大将军</a:t>
            </a:r>
            <a:endParaRPr lang="zh-CN" altLang="en-US" sz="3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004048" y="1419622"/>
            <a:ext cx="30963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 smtClean="0"/>
              <a:t>剃头匠</a:t>
            </a:r>
            <a:endParaRPr lang="zh-CN" altLang="en-US" sz="3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619672" y="2211710"/>
            <a:ext cx="30963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 smtClean="0"/>
              <a:t>耍大刀</a:t>
            </a:r>
            <a:endParaRPr lang="zh-CN" altLang="en-US" sz="3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004048" y="2211710"/>
            <a:ext cx="30963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/>
              <a:t>剃头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19672" y="3067095"/>
            <a:ext cx="30963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 smtClean="0"/>
              <a:t>败走麦城后被斩</a:t>
            </a:r>
            <a:endParaRPr lang="zh-CN" altLang="en-US" sz="3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644008" y="3075806"/>
            <a:ext cx="39604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 smtClean="0"/>
              <a:t>生意日渐萧条，孤独</a:t>
            </a:r>
            <a:endParaRPr lang="zh-CN" altLang="en-US" sz="3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619672" y="3795886"/>
            <a:ext cx="30963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 smtClean="0"/>
              <a:t>忠义智勇，骄矜狂妄</a:t>
            </a:r>
            <a:endParaRPr lang="zh-CN" altLang="en-US" sz="3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860032" y="3795886"/>
            <a:ext cx="3528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 smtClean="0"/>
              <a:t>忠于传统文化，固守传统，重情重义</a:t>
            </a:r>
            <a:endParaRPr lang="zh-CN" altLang="en-US" sz="3000" b="1" dirty="0"/>
          </a:p>
        </p:txBody>
      </p:sp>
      <p:sp>
        <p:nvSpPr>
          <p:cNvPr id="15" name="圆角矩形 14"/>
          <p:cNvSpPr/>
          <p:nvPr/>
        </p:nvSpPr>
        <p:spPr>
          <a:xfrm>
            <a:off x="251520" y="195486"/>
            <a:ext cx="1656184" cy="432623"/>
          </a:xfrm>
          <a:prstGeom prst="roundRect">
            <a:avLst/>
          </a:prstGeom>
          <a:solidFill>
            <a:schemeClr val="bg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整体分析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70235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45"/>
          <p:cNvSpPr>
            <a:spLocks noChangeArrowheads="1"/>
          </p:cNvSpPr>
          <p:nvPr/>
        </p:nvSpPr>
        <p:spPr bwMode="auto">
          <a:xfrm>
            <a:off x="785813" y="1143000"/>
            <a:ext cx="7537450" cy="3857625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195" name="Picture 44" descr="花纹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" y="3738563"/>
            <a:ext cx="1404938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AutoShape 46"/>
          <p:cNvSpPr>
            <a:spLocks noChangeArrowheads="1"/>
          </p:cNvSpPr>
          <p:nvPr/>
        </p:nvSpPr>
        <p:spPr bwMode="auto">
          <a:xfrm>
            <a:off x="971600" y="915566"/>
            <a:ext cx="2532062" cy="482600"/>
          </a:xfrm>
          <a:prstGeom prst="roundRect">
            <a:avLst>
              <a:gd name="adj" fmla="val 36699"/>
            </a:avLst>
          </a:prstGeom>
          <a:solidFill>
            <a:schemeClr val="bg1"/>
          </a:solidFill>
          <a:ln w="952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4" name="Text Box 47"/>
          <p:cNvSpPr txBox="1">
            <a:spLocks noChangeArrowheads="1"/>
          </p:cNvSpPr>
          <p:nvPr/>
        </p:nvSpPr>
        <p:spPr bwMode="auto">
          <a:xfrm>
            <a:off x="899592" y="915566"/>
            <a:ext cx="2362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/>
              <a:t>   </a:t>
            </a:r>
            <a:r>
              <a:rPr lang="zh-CN" altLang="en-US" sz="2400" b="1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何爹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的绝活</a:t>
            </a:r>
            <a:endParaRPr lang="zh-CN" altLang="en-US" sz="2400" b="1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1568698" y="1837149"/>
            <a:ext cx="681972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3200" b="1" dirty="0">
                <a:latin typeface="宋体" pitchFamily="2" charset="-122"/>
                <a:sym typeface="宋体" pitchFamily="2" charset="-122"/>
              </a:rPr>
              <a:t> 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             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关公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拖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刀</a:t>
            </a:r>
            <a:endParaRPr lang="en-US" altLang="zh-CN" sz="3200" b="1" dirty="0">
              <a:latin typeface="华文新魏" pitchFamily="2" charset="-122"/>
              <a:ea typeface="华文新魏" pitchFamily="2" charset="-122"/>
              <a:sym typeface="宋体" pitchFamily="2" charset="-122"/>
            </a:endParaRPr>
          </a:p>
          <a:p>
            <a:pPr indent="266700"/>
            <a:r>
              <a:rPr lang="en-US" altLang="zh-CN" sz="3200" b="1" dirty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               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张飞打鼓</a:t>
            </a:r>
            <a:endParaRPr lang="en-US" altLang="zh-CN" sz="3200" b="1" dirty="0">
              <a:latin typeface="华文新魏" pitchFamily="2" charset="-122"/>
              <a:ea typeface="华文新魏" pitchFamily="2" charset="-122"/>
              <a:sym typeface="宋体" pitchFamily="2" charset="-122"/>
            </a:endParaRPr>
          </a:p>
          <a:p>
            <a:pPr indent="266700"/>
            <a:r>
              <a:rPr lang="en-US" altLang="zh-CN" sz="3200" b="1" dirty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               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双龙出水</a:t>
            </a:r>
            <a:endParaRPr lang="en-US" altLang="zh-CN" sz="3200" b="1" dirty="0">
              <a:latin typeface="华文新魏" pitchFamily="2" charset="-122"/>
              <a:ea typeface="华文新魏" pitchFamily="2" charset="-122"/>
              <a:sym typeface="宋体" pitchFamily="2" charset="-122"/>
            </a:endParaRPr>
          </a:p>
          <a:p>
            <a:pPr indent="266700"/>
            <a:r>
              <a:rPr lang="en-US" altLang="zh-CN" sz="3200" b="1" dirty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               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月中偷桃</a:t>
            </a:r>
            <a:endParaRPr lang="en-US" altLang="zh-CN" sz="3200" b="1" dirty="0">
              <a:latin typeface="华文新魏" pitchFamily="2" charset="-122"/>
              <a:ea typeface="华文新魏" pitchFamily="2" charset="-122"/>
              <a:sym typeface="宋体" pitchFamily="2" charset="-122"/>
            </a:endParaRPr>
          </a:p>
          <a:p>
            <a:pPr indent="266700"/>
            <a:r>
              <a:rPr lang="en-US" altLang="zh-CN" sz="3200" b="1" dirty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               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哪吒闹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海</a:t>
            </a:r>
            <a:endParaRPr lang="en-US" altLang="zh-CN" sz="3200" b="1" dirty="0">
              <a:latin typeface="华文新魏" pitchFamily="2" charset="-122"/>
              <a:ea typeface="华文新魏" pitchFamily="2" charset="-122"/>
              <a:sym typeface="宋体" pitchFamily="2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952500" y="249238"/>
            <a:ext cx="6505575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latin typeface="华文行楷" pitchFamily="2" charset="-122"/>
                <a:ea typeface="华文行楷" pitchFamily="2" charset="-122"/>
                <a:sym typeface="宋体" pitchFamily="2" charset="-122"/>
              </a:rPr>
              <a:t>何</a:t>
            </a:r>
            <a:r>
              <a:rPr lang="en-US" altLang="zh-CN" sz="3200" b="1" dirty="0" smtClean="0">
                <a:latin typeface="华文行楷" pitchFamily="2" charset="-122"/>
                <a:ea typeface="华文行楷" pitchFamily="2" charset="-122"/>
                <a:sym typeface="宋体" pitchFamily="2" charset="-122"/>
              </a:rPr>
              <a:t>        </a:t>
            </a:r>
            <a:r>
              <a:rPr lang="zh-CN" altLang="en-US" sz="3200" b="1" dirty="0" smtClean="0">
                <a:latin typeface="华文行楷" pitchFamily="2" charset="-122"/>
                <a:ea typeface="华文行楷" pitchFamily="2" charset="-122"/>
                <a:sym typeface="宋体" pitchFamily="2" charset="-122"/>
              </a:rPr>
              <a:t>爹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251520" y="195486"/>
            <a:ext cx="1656184" cy="432623"/>
          </a:xfrm>
          <a:prstGeom prst="roundRect">
            <a:avLst/>
          </a:prstGeom>
          <a:solidFill>
            <a:schemeClr val="bg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整体分析</a:t>
            </a:r>
            <a:endParaRPr lang="zh-CN" altLang="en-US" sz="2800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45"/>
          <p:cNvSpPr>
            <a:spLocks noChangeArrowheads="1"/>
          </p:cNvSpPr>
          <p:nvPr/>
        </p:nvSpPr>
        <p:spPr bwMode="auto">
          <a:xfrm>
            <a:off x="785813" y="1143000"/>
            <a:ext cx="7537450" cy="3857625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52500" y="249238"/>
            <a:ext cx="6505575" cy="454025"/>
          </a:xfrm>
        </p:spPr>
        <p:txBody>
          <a:bodyPr/>
          <a:lstStyle/>
          <a:p>
            <a:pPr eaLnBrk="1" hangingPunct="1"/>
            <a:r>
              <a:rPr lang="zh-CN" altLang="en-US" sz="3200" b="1" dirty="0" smtClean="0">
                <a:latin typeface="华文行楷" pitchFamily="2" charset="-122"/>
                <a:ea typeface="华文行楷" pitchFamily="2" charset="-122"/>
                <a:sym typeface="宋体" pitchFamily="2" charset="-122"/>
              </a:rPr>
              <a:t>何爹的命运之</a:t>
            </a:r>
          </a:p>
        </p:txBody>
      </p:sp>
      <p:pic>
        <p:nvPicPr>
          <p:cNvPr id="9220" name="Picture 44" descr="花纹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" y="3738563"/>
            <a:ext cx="1404938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AutoShape 46"/>
          <p:cNvSpPr>
            <a:spLocks noChangeArrowheads="1"/>
          </p:cNvSpPr>
          <p:nvPr/>
        </p:nvSpPr>
        <p:spPr bwMode="auto">
          <a:xfrm>
            <a:off x="1182688" y="946150"/>
            <a:ext cx="2532062" cy="482600"/>
          </a:xfrm>
          <a:prstGeom prst="roundRect">
            <a:avLst>
              <a:gd name="adj" fmla="val 36699"/>
            </a:avLst>
          </a:prstGeom>
          <a:solidFill>
            <a:schemeClr val="bg1"/>
          </a:solidFill>
          <a:ln w="952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240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生意越来越萧条</a:t>
            </a:r>
          </a:p>
        </p:txBody>
      </p:sp>
      <p:sp>
        <p:nvSpPr>
          <p:cNvPr id="9222" name="Text Box 47"/>
          <p:cNvSpPr txBox="1">
            <a:spLocks noChangeArrowheads="1"/>
          </p:cNvSpPr>
          <p:nvPr/>
        </p:nvSpPr>
        <p:spPr bwMode="auto">
          <a:xfrm>
            <a:off x="1281113" y="928688"/>
            <a:ext cx="2362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   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565275" y="1493838"/>
            <a:ext cx="6442075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/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zh-CN" altLang="zh-CN" sz="2800" b="1" dirty="0">
                <a:latin typeface="华文新魏" pitchFamily="2" charset="-122"/>
                <a:ea typeface="华文新魏" pitchFamily="2" charset="-122"/>
              </a:rPr>
              <a:t>何爹剃头几十年，是远近有名的剃匠师傅。无奈村里的脑袋越来越少，好多脑袋打工去了，好多脑袋移居山外了，好多脑袋入土了，算一下，生计越来越难以维持——他说起码要九百个脑袋，才够保证他基本的收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入</a:t>
            </a: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zh-CN" sz="2800" b="1" dirty="0">
              <a:latin typeface="华文新魏" pitchFamily="2" charset="-122"/>
              <a:ea typeface="华文新魏" pitchFamily="2" charset="-122"/>
            </a:endParaRPr>
          </a:p>
          <a:p>
            <a:pPr indent="266700"/>
            <a:endParaRPr lang="zh-CN" altLang="en-US" sz="2800" b="1" dirty="0">
              <a:latin typeface="华文新魏" pitchFamily="2" charset="-122"/>
              <a:ea typeface="华文新魏" pitchFamily="2" charset="-122"/>
              <a:sym typeface="宋体" pitchFamily="2" charset="-122"/>
            </a:endParaRPr>
          </a:p>
        </p:txBody>
      </p:sp>
      <p:pic>
        <p:nvPicPr>
          <p:cNvPr id="9224" name="Picture 4" descr="C:\Users\夏燕平\Desktop\ppt动画打包下载\ppt动画\7e9e1e547acfd545d009063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63" y="4071938"/>
            <a:ext cx="1357312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45"/>
          <p:cNvSpPr>
            <a:spLocks noChangeArrowheads="1"/>
          </p:cNvSpPr>
          <p:nvPr/>
        </p:nvSpPr>
        <p:spPr bwMode="auto">
          <a:xfrm>
            <a:off x="285750" y="857250"/>
            <a:ext cx="8643938" cy="4071938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52500" y="249238"/>
            <a:ext cx="6505575" cy="454025"/>
          </a:xfrm>
        </p:spPr>
        <p:txBody>
          <a:bodyPr/>
          <a:lstStyle/>
          <a:p>
            <a:pPr eaLnBrk="1" hangingPunct="1"/>
            <a:r>
              <a:rPr lang="zh-CN" altLang="en-US" sz="3200" b="1" dirty="0" smtClean="0">
                <a:latin typeface="华文行楷" pitchFamily="2" charset="-122"/>
                <a:ea typeface="华文行楷" pitchFamily="2" charset="-122"/>
                <a:sym typeface="宋体" pitchFamily="2" charset="-122"/>
              </a:rPr>
              <a:t>何爹的命运之</a:t>
            </a:r>
          </a:p>
        </p:txBody>
      </p:sp>
      <p:pic>
        <p:nvPicPr>
          <p:cNvPr id="10244" name="Picture 44" descr="花纹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" y="3738563"/>
            <a:ext cx="1404938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AutoShape 46"/>
          <p:cNvSpPr>
            <a:spLocks noChangeArrowheads="1"/>
          </p:cNvSpPr>
          <p:nvPr/>
        </p:nvSpPr>
        <p:spPr bwMode="auto">
          <a:xfrm>
            <a:off x="467544" y="627534"/>
            <a:ext cx="2532062" cy="500062"/>
          </a:xfrm>
          <a:prstGeom prst="roundRect">
            <a:avLst>
              <a:gd name="adj" fmla="val 36699"/>
            </a:avLst>
          </a:prstGeom>
          <a:solidFill>
            <a:schemeClr val="bg1"/>
          </a:solidFill>
          <a:ln w="952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240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          孤独</a:t>
            </a:r>
          </a:p>
        </p:txBody>
      </p:sp>
      <p:sp>
        <p:nvSpPr>
          <p:cNvPr id="10246" name="Text Box 47"/>
          <p:cNvSpPr txBox="1">
            <a:spLocks noChangeArrowheads="1"/>
          </p:cNvSpPr>
          <p:nvPr/>
        </p:nvSpPr>
        <p:spPr bwMode="auto">
          <a:xfrm>
            <a:off x="1285875" y="714375"/>
            <a:ext cx="2362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   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187624" y="1419622"/>
            <a:ext cx="750093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/>
            <a:r>
              <a:rPr lang="zh-CN" altLang="en-US" sz="3200" b="1" dirty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      大概是白天睡多了，他晚上反而睡不着，常常带着笑花子去邻居家看看电视，或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者去老朋友那里串门坐人家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。</a:t>
            </a:r>
            <a:endParaRPr lang="zh-CN" altLang="en-US" sz="3200" b="1" dirty="0">
              <a:latin typeface="华文新魏" pitchFamily="2" charset="-122"/>
              <a:ea typeface="华文新魏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45"/>
          <p:cNvSpPr>
            <a:spLocks noChangeArrowheads="1"/>
          </p:cNvSpPr>
          <p:nvPr/>
        </p:nvSpPr>
        <p:spPr bwMode="auto">
          <a:xfrm>
            <a:off x="285750" y="857250"/>
            <a:ext cx="8643938" cy="4000500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91680" y="123478"/>
            <a:ext cx="6505575" cy="454025"/>
          </a:xfrm>
        </p:spPr>
        <p:txBody>
          <a:bodyPr/>
          <a:lstStyle/>
          <a:p>
            <a:pPr eaLnBrk="1" hangingPunct="1"/>
            <a:r>
              <a:rPr lang="zh-CN" altLang="en-US" sz="3200" b="1" dirty="0" smtClean="0">
                <a:latin typeface="华文行楷" pitchFamily="2" charset="-122"/>
                <a:ea typeface="华文行楷" pitchFamily="2" charset="-122"/>
                <a:sym typeface="宋体" pitchFamily="2" charset="-122"/>
              </a:rPr>
              <a:t>何爹的性格之</a:t>
            </a:r>
          </a:p>
        </p:txBody>
      </p:sp>
      <p:pic>
        <p:nvPicPr>
          <p:cNvPr id="13316" name="Picture 44" descr="花纹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" y="3571875"/>
            <a:ext cx="1404938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AutoShape 46"/>
          <p:cNvSpPr>
            <a:spLocks noChangeArrowheads="1"/>
          </p:cNvSpPr>
          <p:nvPr/>
        </p:nvSpPr>
        <p:spPr bwMode="auto">
          <a:xfrm>
            <a:off x="683568" y="627534"/>
            <a:ext cx="2532062" cy="500062"/>
          </a:xfrm>
          <a:prstGeom prst="roundRect">
            <a:avLst>
              <a:gd name="adj" fmla="val 36699"/>
            </a:avLst>
          </a:prstGeom>
          <a:solidFill>
            <a:schemeClr val="bg1"/>
          </a:solidFill>
          <a:ln w="952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240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    忠于传统文化</a:t>
            </a:r>
          </a:p>
        </p:txBody>
      </p:sp>
      <p:sp>
        <p:nvSpPr>
          <p:cNvPr id="13318" name="Text Box 47"/>
          <p:cNvSpPr txBox="1">
            <a:spLocks noChangeArrowheads="1"/>
          </p:cNvSpPr>
          <p:nvPr/>
        </p:nvSpPr>
        <p:spPr bwMode="auto">
          <a:xfrm>
            <a:off x="683568" y="771550"/>
            <a:ext cx="2362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   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1043608" y="1419622"/>
            <a:ext cx="792956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/>
            <a:r>
              <a:rPr lang="en-US" altLang="zh-CN" sz="3200" b="1" dirty="0"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altLang="zh-CN" sz="3200" b="1" dirty="0">
                <a:latin typeface="华文新魏" pitchFamily="2" charset="-122"/>
                <a:ea typeface="华文新魏" pitchFamily="2" charset="-122"/>
              </a:rPr>
              <a:t>他不是不会染，是不愿意染。师傅没教给他的，他绝对不做</a:t>
            </a:r>
            <a:r>
              <a:rPr lang="zh-CN" altLang="zh-CN" sz="3200" b="1" dirty="0" smtClean="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zh-CN" sz="3200" b="1" dirty="0">
              <a:latin typeface="华文新魏" pitchFamily="2" charset="-122"/>
              <a:ea typeface="华文新魏" pitchFamily="2" charset="-122"/>
            </a:endParaRPr>
          </a:p>
          <a:p>
            <a:pPr indent="266700"/>
            <a:r>
              <a:rPr lang="en-US" altLang="zh-CN" sz="3200" b="1" dirty="0" smtClean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     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从</a:t>
            </a:r>
            <a:r>
              <a:rPr lang="zh-CN" altLang="en-US" sz="3200" b="1" dirty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李白的“床前明月光”，到白居易的“此恨绵绵无绝期”，他诗兴大发时，能背出很多古人诗作</a:t>
            </a:r>
            <a:r>
              <a:rPr lang="zh-CN" altLang="en-US" sz="3200" b="1" dirty="0" smtClean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。</a:t>
            </a:r>
            <a:endParaRPr lang="zh-CN" altLang="en-US" sz="3200" b="1" dirty="0">
              <a:latin typeface="华文新魏" pitchFamily="2" charset="-122"/>
              <a:ea typeface="华文新魏" pitchFamily="2" charset="-122"/>
              <a:sym typeface="宋体" pitchFamily="2" charset="-122"/>
            </a:endParaRPr>
          </a:p>
        </p:txBody>
      </p:sp>
      <p:pic>
        <p:nvPicPr>
          <p:cNvPr id="13320" name="Picture 3" descr="C:\Users\夏燕平\Desktop\ppt动画打包下载\ppt动画\6e16d75987b62e3f4c97ddff47faeb0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38" y="0"/>
            <a:ext cx="179070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45"/>
          <p:cNvSpPr>
            <a:spLocks noChangeArrowheads="1"/>
          </p:cNvSpPr>
          <p:nvPr/>
        </p:nvSpPr>
        <p:spPr bwMode="auto">
          <a:xfrm>
            <a:off x="285750" y="857250"/>
            <a:ext cx="8643938" cy="4000500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87624" y="123478"/>
            <a:ext cx="6505575" cy="454025"/>
          </a:xfrm>
        </p:spPr>
        <p:txBody>
          <a:bodyPr/>
          <a:lstStyle/>
          <a:p>
            <a:pPr eaLnBrk="1" hangingPunct="1"/>
            <a:r>
              <a:rPr lang="zh-CN" altLang="en-US" sz="3200" b="1" dirty="0" smtClean="0">
                <a:latin typeface="华文行楷" pitchFamily="2" charset="-122"/>
                <a:ea typeface="华文行楷" pitchFamily="2" charset="-122"/>
                <a:sym typeface="宋体" pitchFamily="2" charset="-122"/>
              </a:rPr>
              <a:t>何爹的性格之</a:t>
            </a:r>
          </a:p>
        </p:txBody>
      </p:sp>
      <p:pic>
        <p:nvPicPr>
          <p:cNvPr id="14340" name="Picture 44" descr="花纹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" y="3571875"/>
            <a:ext cx="1404938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AutoShape 46"/>
          <p:cNvSpPr>
            <a:spLocks noChangeArrowheads="1"/>
          </p:cNvSpPr>
          <p:nvPr/>
        </p:nvSpPr>
        <p:spPr bwMode="auto">
          <a:xfrm>
            <a:off x="683568" y="699542"/>
            <a:ext cx="2532062" cy="500062"/>
          </a:xfrm>
          <a:prstGeom prst="roundRect">
            <a:avLst>
              <a:gd name="adj" fmla="val 36699"/>
            </a:avLst>
          </a:prstGeom>
          <a:solidFill>
            <a:schemeClr val="bg1"/>
          </a:solidFill>
          <a:ln w="952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240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    固守传统</a:t>
            </a:r>
          </a:p>
        </p:txBody>
      </p:sp>
      <p:sp>
        <p:nvSpPr>
          <p:cNvPr id="14342" name="Text Box 47"/>
          <p:cNvSpPr txBox="1">
            <a:spLocks noChangeArrowheads="1"/>
          </p:cNvSpPr>
          <p:nvPr/>
        </p:nvSpPr>
        <p:spPr bwMode="auto">
          <a:xfrm>
            <a:off x="683568" y="699542"/>
            <a:ext cx="2362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   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857250" y="1071563"/>
            <a:ext cx="7929563" cy="3539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/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  </a:t>
            </a:r>
          </a:p>
          <a:p>
            <a:pPr indent="266700"/>
            <a:r>
              <a:rPr lang="en-US" altLang="zh-CN" sz="2800" b="1" dirty="0" smtClean="0">
                <a:latin typeface="华文新魏" pitchFamily="2" charset="-122"/>
                <a:ea typeface="华文新魏" pitchFamily="2" charset="-122"/>
              </a:rPr>
              <a:t>“</a:t>
            </a: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眼下婆娘们也当剃匠，把男人的脑壳盘来拨去，耍球不是耍球，和面不是和面，成何体统？男人的头，女人的腰，只能看，不能挠。”      </a:t>
            </a:r>
            <a:r>
              <a:rPr lang="en-US" altLang="zh-CN" sz="2800" b="1" dirty="0" smtClean="0">
                <a:latin typeface="华文新魏" pitchFamily="2" charset="-122"/>
                <a:ea typeface="华文新魏" pitchFamily="2" charset="-122"/>
              </a:rPr>
              <a:t>                            </a:t>
            </a: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                                                                                                                                                </a:t>
            </a:r>
            <a:r>
              <a:rPr lang="en-US" altLang="zh-CN" sz="2800" b="1" dirty="0" smtClean="0">
                <a:latin typeface="华文新魏" pitchFamily="2" charset="-122"/>
                <a:ea typeface="华文新魏" pitchFamily="2" charset="-122"/>
              </a:rPr>
              <a:t> </a:t>
            </a:r>
          </a:p>
          <a:p>
            <a:pPr indent="266700"/>
            <a:r>
              <a:rPr lang="en-US" altLang="zh-CN" sz="2800" b="1" dirty="0" smtClean="0">
                <a:latin typeface="华文新魏" pitchFamily="2" charset="-122"/>
                <a:ea typeface="华文新魏" pitchFamily="2" charset="-122"/>
              </a:rPr>
              <a:t>                                                         </a:t>
            </a: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（第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段）</a:t>
            </a:r>
            <a:endParaRPr lang="zh-CN" altLang="zh-CN" sz="2800" b="1" dirty="0" smtClean="0">
              <a:latin typeface="华文新魏" pitchFamily="2" charset="-122"/>
              <a:ea typeface="华文新魏" pitchFamily="2" charset="-122"/>
            </a:endParaRPr>
          </a:p>
          <a:p>
            <a:pPr indent="266700"/>
            <a:r>
              <a:rPr lang="en-US" altLang="zh-CN" sz="2800" b="1" dirty="0" smtClean="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zh-CN" sz="2800" b="1" dirty="0" smtClean="0">
                <a:latin typeface="华文新魏" pitchFamily="2" charset="-122"/>
                <a:ea typeface="华文新魏" pitchFamily="2" charset="-122"/>
              </a:rPr>
              <a:t>但他还是决不油和染发，宁可败走麦城也决不背汉降魏。 </a:t>
            </a:r>
            <a:r>
              <a:rPr lang="en-US" altLang="zh-CN" sz="2800" b="1" dirty="0" smtClean="0">
                <a:latin typeface="华文新魏" pitchFamily="2" charset="-122"/>
                <a:ea typeface="华文新魏" pitchFamily="2" charset="-122"/>
              </a:rPr>
              <a:t>                                      </a:t>
            </a: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（第</a:t>
            </a:r>
            <a:r>
              <a:rPr lang="en-US" altLang="zh-CN" sz="2800" b="1" dirty="0" smtClean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12</a:t>
            </a: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  <a:sym typeface="宋体" pitchFamily="2" charset="-122"/>
              </a:rPr>
              <a:t>段）</a:t>
            </a:r>
          </a:p>
          <a:p>
            <a:pPr indent="266700"/>
            <a:endParaRPr lang="zh-CN" altLang="en-US" sz="2800" b="1" dirty="0">
              <a:latin typeface="华文新魏" pitchFamily="2" charset="-122"/>
              <a:ea typeface="华文新魏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45"/>
          <p:cNvSpPr>
            <a:spLocks noChangeArrowheads="1"/>
          </p:cNvSpPr>
          <p:nvPr/>
        </p:nvSpPr>
        <p:spPr bwMode="auto">
          <a:xfrm>
            <a:off x="285750" y="857250"/>
            <a:ext cx="8643938" cy="4000500"/>
          </a:xfrm>
          <a:prstGeom prst="roundRect">
            <a:avLst>
              <a:gd name="adj" fmla="val 4329"/>
            </a:avLst>
          </a:prstGeom>
          <a:solidFill>
            <a:schemeClr val="bg1"/>
          </a:solidFill>
          <a:ln w="952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1640" y="123478"/>
            <a:ext cx="6505575" cy="454025"/>
          </a:xfrm>
        </p:spPr>
        <p:txBody>
          <a:bodyPr/>
          <a:lstStyle/>
          <a:p>
            <a:pPr eaLnBrk="1" hangingPunct="1"/>
            <a:r>
              <a:rPr lang="zh-CN" altLang="en-US" sz="3200" b="1" dirty="0" smtClean="0">
                <a:latin typeface="华文行楷" pitchFamily="2" charset="-122"/>
                <a:ea typeface="华文行楷" pitchFamily="2" charset="-122"/>
                <a:sym typeface="宋体" pitchFamily="2" charset="-122"/>
              </a:rPr>
              <a:t>何爹的性格之</a:t>
            </a:r>
          </a:p>
        </p:txBody>
      </p:sp>
      <p:pic>
        <p:nvPicPr>
          <p:cNvPr id="11268" name="Picture 44" descr="花纹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" y="3571875"/>
            <a:ext cx="1404938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AutoShape 46"/>
          <p:cNvSpPr>
            <a:spLocks noChangeArrowheads="1"/>
          </p:cNvSpPr>
          <p:nvPr/>
        </p:nvSpPr>
        <p:spPr bwMode="auto">
          <a:xfrm>
            <a:off x="683568" y="627534"/>
            <a:ext cx="2532062" cy="500062"/>
          </a:xfrm>
          <a:prstGeom prst="roundRect">
            <a:avLst>
              <a:gd name="adj" fmla="val 36699"/>
            </a:avLst>
          </a:prstGeom>
          <a:solidFill>
            <a:schemeClr val="bg1"/>
          </a:solidFill>
          <a:ln w="952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zh-CN" altLang="en-US" sz="2400" dirty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       </a:t>
            </a:r>
            <a:r>
              <a:rPr lang="zh-CN" altLang="en-US" sz="2400" dirty="0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 重情重义</a:t>
            </a:r>
            <a:endParaRPr lang="zh-CN" altLang="en-US" sz="2400" dirty="0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270" name="Text Box 47"/>
          <p:cNvSpPr txBox="1">
            <a:spLocks noChangeArrowheads="1"/>
          </p:cNvSpPr>
          <p:nvPr/>
        </p:nvSpPr>
        <p:spPr bwMode="auto">
          <a:xfrm>
            <a:off x="755576" y="1131590"/>
            <a:ext cx="2362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/>
              <a:t>   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043608" y="1173163"/>
            <a:ext cx="792956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/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altLang="zh-CN" sz="2800" b="1" dirty="0">
                <a:latin typeface="华文新魏" pitchFamily="2" charset="-122"/>
                <a:ea typeface="华文新魏" pitchFamily="2" charset="-122"/>
              </a:rPr>
              <a:t>他含着泪回家，取来了行头，再给对方的脑袋上刨一次，使完了他全部的绝活。三明爹半躺着，舒服得长长吁出一口气：“兄弟，我这一辈子抓泥捧土，脚吃了亏，手吃了亏，肚子也吃了亏呵。搭伴你，就是脑壳没有吃亏。我这个脑壳，来世……还是你的。”</a:t>
            </a:r>
            <a:r>
              <a:rPr lang="en-US" altLang="zh-CN" sz="2800" b="1" dirty="0">
                <a:latin typeface="华文新魏" pitchFamily="2" charset="-122"/>
                <a:ea typeface="华文新魏" pitchFamily="2" charset="-122"/>
              </a:rPr>
              <a:t> </a:t>
            </a:r>
            <a:endParaRPr lang="en-US" altLang="zh-CN" sz="2800" b="1" dirty="0" smtClean="0">
              <a:latin typeface="华文新魏" pitchFamily="2" charset="-122"/>
              <a:ea typeface="华文新魏" pitchFamily="2" charset="-122"/>
            </a:endParaRPr>
          </a:p>
          <a:p>
            <a:pPr indent="266700"/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那</a:t>
            </a: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一定是人生最后的极乐</a:t>
            </a: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zh-CN" sz="2800" b="1" dirty="0">
              <a:latin typeface="华文新魏" pitchFamily="2" charset="-122"/>
              <a:ea typeface="华文新魏" pitchFamily="2" charset="-122"/>
            </a:endParaRPr>
          </a:p>
          <a:p>
            <a:pPr indent="266700"/>
            <a:endParaRPr lang="zh-CN" altLang="en-US" sz="2800" b="1" dirty="0">
              <a:latin typeface="华文新魏" pitchFamily="2" charset="-122"/>
              <a:ea typeface="华文新魏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7584" y="267494"/>
            <a:ext cx="7849368" cy="394335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小说中的人物形象</a:t>
            </a:r>
            <a:r>
              <a:rPr lang="en-US" altLang="zh-CN" sz="2800" dirty="0"/>
              <a:t> </a:t>
            </a:r>
          </a:p>
          <a:p>
            <a:pPr>
              <a:lnSpc>
                <a:spcPct val="90000"/>
              </a:lnSpc>
            </a:pPr>
            <a:endParaRPr lang="en-US" altLang="zh-CN" sz="2800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/>
              <a:t>（一）“不入时俗”</a:t>
            </a:r>
            <a:r>
              <a:rPr lang="zh-CN" altLang="en-US" sz="2800" b="1" dirty="0" smtClean="0"/>
              <a:t>的何爹。</a:t>
            </a:r>
            <a:endParaRPr lang="en-US" altLang="zh-CN" sz="2800" b="1" dirty="0"/>
          </a:p>
          <a:p>
            <a:pPr>
              <a:lnSpc>
                <a:spcPct val="90000"/>
              </a:lnSpc>
            </a:pPr>
            <a:endParaRPr lang="en-US" altLang="zh-CN" sz="2800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/>
              <a:t>（二）未被“异化”和保持纯真本质</a:t>
            </a:r>
            <a:r>
              <a:rPr lang="zh-CN" altLang="en-US" sz="2800" b="1" dirty="0" smtClean="0"/>
              <a:t>的何爹。</a:t>
            </a:r>
            <a:endParaRPr lang="en-US" altLang="zh-CN" sz="2800" b="1" dirty="0"/>
          </a:p>
          <a:p>
            <a:pPr>
              <a:lnSpc>
                <a:spcPct val="90000"/>
              </a:lnSpc>
            </a:pPr>
            <a:endParaRPr lang="en-US" altLang="zh-CN" sz="2800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/>
              <a:t>（三）何爹的命运：生意越来越萧条、</a:t>
            </a:r>
            <a:r>
              <a:rPr lang="zh-CN" altLang="en-US" sz="2800" b="1" dirty="0" smtClean="0"/>
              <a:t>孤独。</a:t>
            </a:r>
            <a:endParaRPr lang="en-US" altLang="zh-CN" sz="2800" b="1" dirty="0"/>
          </a:p>
          <a:p>
            <a:pPr>
              <a:lnSpc>
                <a:spcPct val="90000"/>
              </a:lnSpc>
            </a:pPr>
            <a:endParaRPr lang="en-US" altLang="zh-CN" sz="2800" b="1" dirty="0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 b="1" dirty="0"/>
              <a:t>（四）何爹的性格：忠于传统文化、</a:t>
            </a:r>
            <a:r>
              <a:rPr lang="zh-CN" altLang="en-US" sz="2800" b="1" dirty="0" smtClean="0"/>
              <a:t>固守传统。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17742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底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5139720"/>
          </a:xfrm>
          <a:prstGeom prst="rect">
            <a:avLst/>
          </a:prstGeom>
          <a:noFill/>
        </p:spPr>
      </p:pic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323528" y="555526"/>
            <a:ext cx="5256584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58850"/>
            <a:r>
              <a:rPr lang="en-US" altLang="zh-CN" sz="2400" b="1" dirty="0" smtClean="0"/>
              <a:t>1</a:t>
            </a:r>
            <a:r>
              <a:rPr lang="zh-CN" altLang="en-US" sz="2400" b="1" dirty="0"/>
              <a:t>、小说为什么把何爹的剃刀比为关帝爷的“青龙偃月刀”？</a:t>
            </a:r>
          </a:p>
          <a:p>
            <a:pPr defTabSz="958850"/>
            <a:endParaRPr lang="en-US" altLang="zh-CN" sz="2000" dirty="0"/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701524" y="2027411"/>
            <a:ext cx="5805714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58850">
              <a:spcBef>
                <a:spcPct val="50000"/>
              </a:spcBef>
            </a:pPr>
            <a:endParaRPr lang="zh-CN" altLang="zh-CN" sz="1900"/>
          </a:p>
        </p:txBody>
      </p:sp>
      <p:sp>
        <p:nvSpPr>
          <p:cNvPr id="45063" name="Rectangle 7">
            <a:hlinkClick r:id="" action="ppaction://noaction">
              <a:snd r:embed="rId3" name="suction.wav"/>
            </a:hlinkClick>
          </p:cNvPr>
          <p:cNvSpPr>
            <a:spLocks noChangeArrowheads="1"/>
          </p:cNvSpPr>
          <p:nvPr/>
        </p:nvSpPr>
        <p:spPr bwMode="auto">
          <a:xfrm>
            <a:off x="395536" y="1419622"/>
            <a:ext cx="514806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58850"/>
            <a:r>
              <a:rPr lang="en-US" altLang="zh-CN" sz="2800" dirty="0" smtClean="0"/>
              <a:t>⑴</a:t>
            </a:r>
            <a:r>
              <a:rPr lang="zh-CN" altLang="en-US" sz="2800" dirty="0"/>
              <a:t>因为何爹用剃刀居然有三十六种刀法，跟关羽耍大刀一样用得出神入化，堪称微型青龙偃月刀。</a:t>
            </a:r>
          </a:p>
          <a:p>
            <a:pPr defTabSz="958850"/>
            <a:r>
              <a:rPr lang="zh-CN" altLang="en-US" sz="2800" dirty="0"/>
              <a:t>⑵因为何爹推崇关帝爷，不但赞赏关帝爷的刀上功夫，而且也学习关帝爷，为人讲信义，</a:t>
            </a:r>
            <a:r>
              <a:rPr lang="zh-CN" altLang="en-US" sz="2800" dirty="0" smtClean="0"/>
              <a:t>重感情。</a:t>
            </a:r>
            <a:endParaRPr lang="zh-CN" altLang="en-US" sz="2800" b="1" dirty="0"/>
          </a:p>
        </p:txBody>
      </p:sp>
      <p:pic>
        <p:nvPicPr>
          <p:cNvPr id="7" name="图片 6" descr="298145048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70688" y="627534"/>
            <a:ext cx="3473311" cy="3960440"/>
          </a:xfrm>
          <a:prstGeom prst="rect">
            <a:avLst/>
          </a:prstGeom>
        </p:spPr>
      </p:pic>
      <p:sp>
        <p:nvSpPr>
          <p:cNvPr id="8" name="Rectangle 16"/>
          <p:cNvSpPr>
            <a:spLocks noChangeArrowheads="1"/>
          </p:cNvSpPr>
          <p:nvPr/>
        </p:nvSpPr>
        <p:spPr bwMode="auto">
          <a:xfrm>
            <a:off x="1907704" y="4291231"/>
            <a:ext cx="47147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“青龙偃月</a:t>
            </a:r>
            <a:r>
              <a:rPr lang="zh-CN" altLang="en-US" sz="3200" b="1" dirty="0">
                <a:solidFill>
                  <a:srgbClr val="FF0000"/>
                </a:solidFill>
              </a:rPr>
              <a:t>刀</a:t>
            </a:r>
            <a:r>
              <a:rPr lang="en-US" sz="3200" b="1" dirty="0">
                <a:solidFill>
                  <a:srgbClr val="FF0000"/>
                </a:solidFill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</a:rPr>
              <a:t>的象征意义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251520" y="195486"/>
            <a:ext cx="1656184" cy="432623"/>
          </a:xfrm>
          <a:prstGeom prst="roundRect">
            <a:avLst/>
          </a:prstGeom>
          <a:solidFill>
            <a:schemeClr val="bg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思考延伸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9d748ed9b41fb5db21cb1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0032" y="1059581"/>
            <a:ext cx="3672408" cy="388951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9552" y="628109"/>
            <a:ext cx="417646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altLang="zh-CN" sz="3200" dirty="0" smtClean="0"/>
          </a:p>
          <a:p>
            <a:r>
              <a:rPr lang="en-US" altLang="zh-CN" sz="3200" dirty="0" smtClean="0"/>
              <a:t>       </a:t>
            </a:r>
            <a:r>
              <a:rPr lang="zh-CN" altLang="en-US" sz="3200" dirty="0" smtClean="0">
                <a:latin typeface="仿宋"/>
                <a:ea typeface="仿宋"/>
                <a:cs typeface="仿宋"/>
              </a:rPr>
              <a:t>偃月刀的一种。根据文献记载及</a:t>
            </a:r>
            <a:r>
              <a:rPr lang="zh-CN" altLang="en-US" sz="3200" dirty="0">
                <a:latin typeface="仿宋"/>
                <a:ea typeface="仿宋"/>
                <a:cs typeface="仿宋"/>
              </a:rPr>
              <a:t>出土文物中，偃月</a:t>
            </a:r>
            <a:r>
              <a:rPr lang="zh-CN" altLang="en-US" sz="3200" dirty="0" smtClean="0">
                <a:latin typeface="仿宋"/>
                <a:ea typeface="仿宋"/>
                <a:cs typeface="仿宋"/>
              </a:rPr>
              <a:t>刀在唐宋开始出现</a:t>
            </a:r>
            <a:r>
              <a:rPr lang="zh-CN" altLang="en-US" sz="3200" dirty="0">
                <a:latin typeface="仿宋"/>
                <a:ea typeface="仿宋"/>
                <a:cs typeface="仿宋"/>
              </a:rPr>
              <a:t>，因重量关系，主要用於练习臂力，非战争中的武器。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7544" y="411510"/>
            <a:ext cx="8229600" cy="857250"/>
          </a:xfrm>
        </p:spPr>
        <p:txBody>
          <a:bodyPr/>
          <a:lstStyle/>
          <a:p>
            <a:r>
              <a:rPr lang="zh-CN" altLang="en-US" b="1" dirty="0">
                <a:latin typeface="华文隶书" pitchFamily="2" charset="-122"/>
                <a:ea typeface="华文隶书" pitchFamily="2" charset="-122"/>
                <a:cs typeface="Narkisim" pitchFamily="34" charset="-79"/>
              </a:rPr>
              <a:t>青龙偃月刀</a:t>
            </a:r>
            <a:br>
              <a:rPr lang="zh-CN" altLang="en-US" b="1" dirty="0">
                <a:latin typeface="华文隶书" pitchFamily="2" charset="-122"/>
                <a:ea typeface="华文隶书" pitchFamily="2" charset="-122"/>
                <a:cs typeface="Narkisim" pitchFamily="34" charset="-79"/>
              </a:rPr>
            </a:br>
            <a:endParaRPr kumimoji="1"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251520" y="195486"/>
            <a:ext cx="1584176" cy="432623"/>
          </a:xfrm>
          <a:prstGeom prst="roundRect">
            <a:avLst/>
          </a:prstGeom>
          <a:solidFill>
            <a:schemeClr val="bg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导入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918"/>
            <a:ext cx="9230996" cy="513958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5536" y="627534"/>
            <a:ext cx="7489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b="1" dirty="0" smtClean="0">
                <a:solidFill>
                  <a:schemeClr val="bg1"/>
                </a:solidFill>
                <a:latin typeface="华文行楷"/>
                <a:ea typeface="华文行楷"/>
                <a:cs typeface="华文行楷"/>
              </a:rPr>
              <a:t>戏</a:t>
            </a:r>
            <a:endParaRPr kumimoji="1" lang="en-US" altLang="zh-CN" sz="4400" b="1" dirty="0" smtClean="0">
              <a:solidFill>
                <a:schemeClr val="bg1"/>
              </a:solidFill>
              <a:latin typeface="华文行楷"/>
              <a:ea typeface="华文行楷"/>
              <a:cs typeface="华文行楷"/>
            </a:endParaRPr>
          </a:p>
          <a:p>
            <a:r>
              <a:rPr kumimoji="1" lang="zh-CN" altLang="en-US" sz="4400" b="1" dirty="0" smtClean="0">
                <a:solidFill>
                  <a:schemeClr val="bg1"/>
                </a:solidFill>
                <a:latin typeface="华文行楷"/>
                <a:ea typeface="华文行楷"/>
                <a:cs typeface="华文行楷"/>
              </a:rPr>
              <a:t>曲</a:t>
            </a:r>
            <a:endParaRPr kumimoji="1" lang="zh-CN" altLang="en-US" b="1" dirty="0">
              <a:solidFill>
                <a:schemeClr val="bg1"/>
              </a:solidFill>
              <a:latin typeface="华文行楷"/>
              <a:ea typeface="华文行楷"/>
              <a:cs typeface="华文行楷"/>
            </a:endParaRPr>
          </a:p>
        </p:txBody>
      </p:sp>
    </p:spTree>
    <p:extLst>
      <p:ext uri="{BB962C8B-B14F-4D97-AF65-F5344CB8AC3E}">
        <p14:creationId xmlns:p14="http://schemas.microsoft.com/office/powerpoint/2010/main" val="369948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Calibri" charset="0"/>
              <a:ea typeface="宋体" charset="0"/>
            </a:endParaRPr>
          </a:p>
        </p:txBody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Calibri" charset="0"/>
              <a:ea typeface="宋体" charset="0"/>
            </a:endParaRPr>
          </a:p>
        </p:txBody>
      </p:sp>
      <p:pic>
        <p:nvPicPr>
          <p:cNvPr id="40966" name="Picture 6" descr="110818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5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7" name="Text Box 7"/>
          <p:cNvSpPr txBox="1">
            <a:spLocks noChangeArrowheads="1"/>
          </p:cNvSpPr>
          <p:nvPr/>
        </p:nvSpPr>
        <p:spPr bwMode="auto">
          <a:xfrm>
            <a:off x="6300788" y="123825"/>
            <a:ext cx="28432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E2F56F"/>
                </a:solidFill>
                <a:ea typeface="楷体_GB2312" charset="0"/>
                <a:cs typeface="楷体_GB2312" charset="0"/>
              </a:rPr>
              <a:t>平阳木偶戏</a:t>
            </a:r>
          </a:p>
        </p:txBody>
      </p:sp>
    </p:spTree>
    <p:extLst>
      <p:ext uri="{BB962C8B-B14F-4D97-AF65-F5344CB8AC3E}">
        <p14:creationId xmlns:p14="http://schemas.microsoft.com/office/powerpoint/2010/main" val="133366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8456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16416" y="123478"/>
            <a:ext cx="738664" cy="160334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zh-CN" altLang="en-US" sz="3600" dirty="0" smtClean="0">
                <a:solidFill>
                  <a:srgbClr val="FFFFFF"/>
                </a:solidFill>
                <a:latin typeface="华文行楷"/>
                <a:ea typeface="华文行楷"/>
                <a:cs typeface="华文行楷"/>
              </a:rPr>
              <a:t>皮影戏</a:t>
            </a:r>
            <a:endParaRPr kumimoji="1" lang="zh-CN" altLang="en-US" sz="3600" dirty="0">
              <a:solidFill>
                <a:srgbClr val="FFFFFF"/>
              </a:solidFill>
              <a:latin typeface="华文行楷"/>
              <a:ea typeface="华文行楷"/>
              <a:cs typeface="华文行楷"/>
            </a:endParaRPr>
          </a:p>
        </p:txBody>
      </p:sp>
    </p:spTree>
    <p:extLst>
      <p:ext uri="{BB962C8B-B14F-4D97-AF65-F5344CB8AC3E}">
        <p14:creationId xmlns:p14="http://schemas.microsoft.com/office/powerpoint/2010/main" val="31280610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964" y="0"/>
            <a:ext cx="9177964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59824" y="25570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rgbClr val="0000FF"/>
                </a:solidFill>
                <a:latin typeface="华文行楷"/>
                <a:ea typeface="华文行楷"/>
                <a:cs typeface="华文行楷"/>
              </a:rPr>
              <a:t>面</a:t>
            </a:r>
            <a:r>
              <a:rPr kumimoji="1" lang="en-US" altLang="zh-CN" sz="4400" dirty="0" smtClean="0">
                <a:solidFill>
                  <a:srgbClr val="0000FF"/>
                </a:solidFill>
                <a:latin typeface="华文行楷"/>
                <a:ea typeface="华文行楷"/>
                <a:cs typeface="华文行楷"/>
              </a:rPr>
              <a:t> </a:t>
            </a:r>
            <a:r>
              <a:rPr kumimoji="1" lang="zh-CN" altLang="en-US" sz="4400" dirty="0" smtClean="0">
                <a:solidFill>
                  <a:srgbClr val="0000FF"/>
                </a:solidFill>
                <a:latin typeface="华文行楷"/>
                <a:ea typeface="华文行楷"/>
                <a:cs typeface="华文行楷"/>
              </a:rPr>
              <a:t>人</a:t>
            </a:r>
            <a:endParaRPr kumimoji="1" lang="zh-CN" altLang="en-US" sz="4400" dirty="0">
              <a:solidFill>
                <a:srgbClr val="0000FF"/>
              </a:solidFill>
              <a:latin typeface="华文行楷"/>
              <a:ea typeface="华文行楷"/>
              <a:cs typeface="华文行楷"/>
            </a:endParaRPr>
          </a:p>
        </p:txBody>
      </p:sp>
    </p:spTree>
    <p:extLst>
      <p:ext uri="{BB962C8B-B14F-4D97-AF65-F5344CB8AC3E}">
        <p14:creationId xmlns:p14="http://schemas.microsoft.com/office/powerpoint/2010/main" val="8780219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Calibri" charset="0"/>
              <a:ea typeface="宋体" charset="0"/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Calibri" charset="0"/>
              <a:ea typeface="宋体" charset="0"/>
            </a:endParaRPr>
          </a:p>
        </p:txBody>
      </p:sp>
      <p:pic>
        <p:nvPicPr>
          <p:cNvPr id="43012" name="Picture 4" descr="429915_3281819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950" cy="532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0" y="0"/>
            <a:ext cx="25923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E2F56F"/>
                </a:solidFill>
                <a:ea typeface="楷体_GB2312" charset="0"/>
                <a:cs typeface="楷体_GB2312" charset="0"/>
              </a:rPr>
              <a:t>吹糖人儿</a:t>
            </a:r>
          </a:p>
        </p:txBody>
      </p:sp>
    </p:spTree>
    <p:extLst>
      <p:ext uri="{BB962C8B-B14F-4D97-AF65-F5344CB8AC3E}">
        <p14:creationId xmlns:p14="http://schemas.microsoft.com/office/powerpoint/2010/main" val="158658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9477" y="0"/>
            <a:ext cx="3424523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655"/>
            <a:ext cx="5796136" cy="5143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32040" y="0"/>
            <a:ext cx="120565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800000"/>
                </a:solidFill>
                <a:latin typeface="华文行楷"/>
                <a:ea typeface="华文行楷"/>
                <a:cs typeface="华文行楷"/>
              </a:rPr>
              <a:t>剪</a:t>
            </a:r>
            <a:r>
              <a:rPr kumimoji="1" lang="en-US" altLang="zh-CN" sz="3200" b="1" dirty="0" smtClean="0">
                <a:solidFill>
                  <a:srgbClr val="800000"/>
                </a:solidFill>
                <a:latin typeface="华文行楷"/>
                <a:ea typeface="华文行楷"/>
                <a:cs typeface="华文行楷"/>
              </a:rPr>
              <a:t>  </a:t>
            </a:r>
            <a:r>
              <a:rPr kumimoji="1" lang="zh-CN" altLang="en-US" sz="3200" b="1" dirty="0" smtClean="0">
                <a:solidFill>
                  <a:srgbClr val="800000"/>
                </a:solidFill>
                <a:latin typeface="华文行楷"/>
                <a:ea typeface="华文行楷"/>
                <a:cs typeface="华文行楷"/>
              </a:rPr>
              <a:t>纸</a:t>
            </a:r>
            <a:endParaRPr kumimoji="1" lang="zh-CN" altLang="en-US" sz="3200" b="1" dirty="0">
              <a:solidFill>
                <a:srgbClr val="800000"/>
              </a:solidFill>
              <a:latin typeface="华文行楷"/>
              <a:ea typeface="华文行楷"/>
              <a:cs typeface="华文行楷"/>
            </a:endParaRPr>
          </a:p>
        </p:txBody>
      </p:sp>
    </p:spTree>
    <p:extLst>
      <p:ext uri="{BB962C8B-B14F-4D97-AF65-F5344CB8AC3E}">
        <p14:creationId xmlns:p14="http://schemas.microsoft.com/office/powerpoint/2010/main" val="263348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3"/>
          <p:cNvSpPr>
            <a:spLocks noChangeArrowheads="1"/>
          </p:cNvSpPr>
          <p:nvPr/>
        </p:nvSpPr>
        <p:spPr bwMode="auto">
          <a:xfrm>
            <a:off x="200025" y="1000125"/>
            <a:ext cx="8740775" cy="2219325"/>
          </a:xfrm>
          <a:prstGeom prst="horizontalScroll">
            <a:avLst>
              <a:gd name="adj" fmla="val 8815"/>
            </a:avLst>
          </a:prstGeom>
          <a:solidFill>
            <a:schemeClr val="bg1"/>
          </a:solidFill>
          <a:ln w="952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7" name="AutoShape 24"/>
          <p:cNvSpPr>
            <a:spLocks noChangeArrowheads="1"/>
          </p:cNvSpPr>
          <p:nvPr/>
        </p:nvSpPr>
        <p:spPr bwMode="auto">
          <a:xfrm>
            <a:off x="323850" y="3076575"/>
            <a:ext cx="8572500" cy="1511300"/>
          </a:xfrm>
          <a:prstGeom prst="horizontalScroll">
            <a:avLst>
              <a:gd name="adj" fmla="val 8815"/>
            </a:avLst>
          </a:prstGeom>
          <a:solidFill>
            <a:schemeClr val="bg1"/>
          </a:solidFill>
          <a:ln w="9525">
            <a:solidFill>
              <a:srgbClr val="0033CC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en-US" altLang="zh-CN"/>
              <a:t>   </a:t>
            </a:r>
            <a:endParaRPr lang="zh-CN" altLang="en-US" sz="1200" b="1">
              <a:latin typeface="隶书" charset="0"/>
              <a:ea typeface="隶书" charset="0"/>
              <a:cs typeface="隶书" charset="0"/>
            </a:endParaRPr>
          </a:p>
        </p:txBody>
      </p:sp>
      <p:pic>
        <p:nvPicPr>
          <p:cNvPr id="16388" name="Picture 25" descr="5643ce3129163969ac4b5ff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1284288"/>
            <a:ext cx="1004888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Rectangle 26"/>
          <p:cNvSpPr>
            <a:spLocks noChangeArrowheads="1"/>
          </p:cNvSpPr>
          <p:nvPr/>
        </p:nvSpPr>
        <p:spPr bwMode="auto">
          <a:xfrm>
            <a:off x="430213" y="1250950"/>
            <a:ext cx="1103312" cy="1179513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6390" name="Picture 27" descr="u=2634006143,3250854187&amp;fm=2&amp;gp=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3219450"/>
            <a:ext cx="100647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Rectangle 28"/>
          <p:cNvSpPr>
            <a:spLocks noChangeArrowheads="1"/>
          </p:cNvSpPr>
          <p:nvPr/>
        </p:nvSpPr>
        <p:spPr bwMode="auto">
          <a:xfrm>
            <a:off x="7667625" y="3219450"/>
            <a:ext cx="1103313" cy="1181100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6" name="Rectangle 29"/>
          <p:cNvSpPr>
            <a:spLocks noChangeArrowheads="1"/>
          </p:cNvSpPr>
          <p:nvPr/>
        </p:nvSpPr>
        <p:spPr bwMode="auto">
          <a:xfrm>
            <a:off x="1662113" y="1491630"/>
            <a:ext cx="7481887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Clr>
                <a:schemeClr val="tx1"/>
              </a:buClr>
            </a:pPr>
            <a:r>
              <a:rPr lang="zh-CN" altLang="en-US" sz="2800" b="1" dirty="0">
                <a:effectLst>
                  <a:outerShdw blurRad="38100" dist="38100" dir="2700000" algn="tl">
                    <a:srgbClr val="DDDDDD"/>
                  </a:outerShdw>
                </a:effectLst>
                <a:latin typeface="华文新魏" charset="0"/>
                <a:ea typeface="华文新魏" charset="0"/>
                <a:cs typeface="华文新魏" charset="0"/>
              </a:rPr>
              <a:t>    </a:t>
            </a:r>
            <a:r>
              <a:rPr lang="en-US" altLang="zh-CN" sz="28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华文新魏" charset="0"/>
                <a:ea typeface="华文新魏" charset="0"/>
                <a:cs typeface="华文新魏" charset="0"/>
              </a:rPr>
              <a:t>2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华文新魏" charset="0"/>
                <a:ea typeface="华文新魏" charset="0"/>
                <a:cs typeface="华文新魏" charset="0"/>
              </a:rPr>
              <a:t>、</a:t>
            </a:r>
            <a:r>
              <a:rPr lang="en-US" sz="28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华文新魏" charset="0"/>
                <a:ea typeface="华文新魏" charset="0"/>
                <a:cs typeface="华文新魏" charset="0"/>
              </a:rPr>
              <a:t>面</a:t>
            </a:r>
            <a:r>
              <a:rPr lang="en-US" sz="2800" b="1" dirty="0">
                <a:effectLst>
                  <a:outerShdw blurRad="38100" dist="38100" dir="2700000" algn="tl">
                    <a:srgbClr val="DDDDDD"/>
                  </a:outerShdw>
                </a:effectLst>
                <a:latin typeface="华文新魏" charset="0"/>
                <a:ea typeface="华文新魏" charset="0"/>
                <a:cs typeface="华文新魏" charset="0"/>
              </a:rPr>
              <a:t>对传统的技艺在社会发展中逐渐衰微，何爹选择了“宁</a:t>
            </a:r>
            <a:r>
              <a:rPr lang="en-US" sz="2800" b="1" dirty="0" smtClean="0">
                <a:effectLst>
                  <a:outerShdw blurRad="38100" dist="38100" dir="2700000" algn="tl">
                    <a:srgbClr val="DDDDDD"/>
                  </a:outerShdw>
                </a:effectLst>
                <a:latin typeface="华文新魏" charset="0"/>
                <a:ea typeface="华文新魏" charset="0"/>
                <a:cs typeface="华文新魏" charset="0"/>
              </a:rPr>
              <a:t>可败走</a:t>
            </a:r>
            <a:r>
              <a:rPr lang="en-US" sz="2800" b="1" dirty="0">
                <a:effectLst>
                  <a:outerShdw blurRad="38100" dist="38100" dir="2700000" algn="tl">
                    <a:srgbClr val="DDDDDD"/>
                  </a:outerShdw>
                </a:effectLst>
                <a:latin typeface="华文新魏" charset="0"/>
                <a:ea typeface="华文新魏" charset="0"/>
                <a:cs typeface="华文新魏" charset="0"/>
              </a:rPr>
              <a:t>麦城也绝不背汉降魏”，你对此有何看法？</a:t>
            </a:r>
            <a:r>
              <a:rPr lang="zh-CN" altLang="en-US" sz="2800" b="1" dirty="0">
                <a:effectLst>
                  <a:outerShdw blurRad="38100" dist="38100" dir="2700000" algn="tl">
                    <a:srgbClr val="DDDDDD"/>
                  </a:outerShdw>
                </a:effectLst>
                <a:latin typeface="华文新魏" charset="0"/>
                <a:ea typeface="华文新魏" charset="0"/>
                <a:cs typeface="华文新魏" charset="0"/>
              </a:rPr>
              <a:t>这引发了你哪方面的现实思考？</a:t>
            </a:r>
          </a:p>
        </p:txBody>
      </p:sp>
      <p:pic>
        <p:nvPicPr>
          <p:cNvPr id="16395" name="Picture 10" descr="1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-34009"/>
            <a:ext cx="1643062" cy="1252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1691680" y="3435846"/>
            <a:ext cx="58324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</a:rPr>
              <a:t>何爹需要不需要创新？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251520" y="195486"/>
            <a:ext cx="1656184" cy="432623"/>
          </a:xfrm>
          <a:prstGeom prst="roundRect">
            <a:avLst/>
          </a:prstGeom>
          <a:solidFill>
            <a:schemeClr val="bg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思考延伸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1144523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底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5139720"/>
          </a:xfrm>
          <a:prstGeom prst="rect">
            <a:avLst/>
          </a:prstGeom>
          <a:noFill/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469296" y="454876"/>
            <a:ext cx="797318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58850"/>
            <a:r>
              <a:rPr lang="zh-CN" altLang="en-US" sz="2800" dirty="0" smtClean="0"/>
              <a:t>参考：</a:t>
            </a:r>
            <a:endParaRPr lang="zh-CN" altLang="zh-CN" sz="2800" dirty="0"/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467544" y="1203598"/>
            <a:ext cx="750872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58850"/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）应该</a:t>
            </a:r>
            <a:r>
              <a:rPr lang="zh-CN" altLang="en-US" sz="2000" dirty="0"/>
              <a:t>辩证地看待何爹的坚持。何爹传承传统的剃头技艺，不愿趋时随变，不肯敷衍应付，坚守自己的信念，保有对传统文化的无限热爱，这种精神是十分可贵的</a:t>
            </a:r>
            <a:r>
              <a:rPr lang="zh-CN" altLang="en-US" sz="2000" dirty="0" smtClean="0"/>
              <a:t>。但是</a:t>
            </a:r>
            <a:r>
              <a:rPr lang="zh-CN" altLang="en-US" sz="2000" dirty="0"/>
              <a:t>他墨守成规，不能将传统技艺与时代需求相结合，以适应社会日新月异的发展需要，导致生意一天天冷清，生计都难以维持，面临衰落也是历史的必然，仍然不知变通则是不可取的</a:t>
            </a:r>
            <a:r>
              <a:rPr lang="zh-CN" altLang="en-US" sz="2000" dirty="0" smtClean="0"/>
              <a:t>。</a:t>
            </a:r>
            <a:endParaRPr lang="zh-CN" altLang="en-US" sz="2000" dirty="0"/>
          </a:p>
          <a:p>
            <a:pPr defTabSz="958850"/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）要</a:t>
            </a:r>
            <a:r>
              <a:rPr lang="zh-CN" altLang="en-US" sz="2000" dirty="0"/>
              <a:t>热爱传统文化，必须给予它更多的关注和爱护，以使其中的优秀元素得以传承</a:t>
            </a:r>
            <a:r>
              <a:rPr lang="zh-CN" altLang="en-US" sz="2000" dirty="0" smtClean="0"/>
              <a:t>。</a:t>
            </a:r>
            <a:endParaRPr lang="zh-CN" altLang="en-US" sz="2000" dirty="0"/>
          </a:p>
          <a:p>
            <a:pPr defTabSz="958850"/>
            <a:r>
              <a:rPr lang="zh-CN" altLang="en-US" sz="2000" dirty="0" smtClean="0"/>
              <a:t>    要扬长避</a:t>
            </a:r>
            <a:r>
              <a:rPr lang="zh-CN" altLang="en-US" sz="2000" dirty="0"/>
              <a:t>短，去粗取精，发展创新，与时俱进，将传统文化精髓发扬光大，使之适应当代社会的文化需求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7812360" y="3795886"/>
            <a:ext cx="1103312" cy="1179513"/>
          </a:xfrm>
          <a:prstGeom prst="rect">
            <a:avLst/>
          </a:prstGeom>
          <a:solidFill>
            <a:schemeClr val="bg1">
              <a:alpha val="59999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底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270909"/>
            <a:ext cx="9144000" cy="5139720"/>
          </a:xfrm>
          <a:prstGeom prst="rect">
            <a:avLst/>
          </a:prstGeom>
          <a:noFill/>
        </p:spPr>
      </p:pic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107504" y="-92546"/>
            <a:ext cx="585786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58850"/>
            <a:endParaRPr lang="en-US" altLang="zh-CN" sz="2400" dirty="0"/>
          </a:p>
          <a:p>
            <a:pPr defTabSz="958850"/>
            <a:r>
              <a:rPr lang="en-US" altLang="zh-CN" sz="2400" dirty="0" smtClean="0"/>
              <a:t>3</a:t>
            </a:r>
            <a:r>
              <a:rPr lang="zh-CN" altLang="en-US" sz="2400" dirty="0" smtClean="0"/>
              <a:t>、</a:t>
            </a:r>
            <a:r>
              <a:rPr lang="zh-CN" altLang="en-US" sz="2400" dirty="0"/>
              <a:t>小说末尾的两个句子，</a:t>
            </a:r>
            <a:r>
              <a:rPr lang="zh-CN" altLang="en-US" sz="2400" u="sng" dirty="0"/>
              <a:t>他看见三明爹的眼皮轻轻跳了一下</a:t>
            </a:r>
            <a:r>
              <a:rPr lang="zh-CN" altLang="en-US" sz="2400" u="sng" dirty="0" smtClean="0"/>
              <a:t>。那</a:t>
            </a:r>
            <a:r>
              <a:rPr lang="zh-CN" altLang="en-US" sz="2400" u="sng" dirty="0"/>
              <a:t>一定是人生最后的极乐。 </a:t>
            </a:r>
            <a:r>
              <a:rPr lang="zh-CN" altLang="en-US" sz="2400" dirty="0"/>
              <a:t>对于表现人物形象有什么作用？“最后的极乐”有何</a:t>
            </a:r>
            <a:r>
              <a:rPr lang="zh-CN" altLang="en-US" sz="2400" dirty="0" smtClean="0"/>
              <a:t>深意？</a:t>
            </a:r>
            <a:endParaRPr lang="zh-CN" altLang="en-US" sz="2400" dirty="0"/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624115" y="2208857"/>
            <a:ext cx="5341257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958850">
              <a:spcBef>
                <a:spcPct val="50000"/>
              </a:spcBef>
            </a:pPr>
            <a:endParaRPr lang="zh-CN" altLang="zh-CN" sz="1900"/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107504" y="1923678"/>
            <a:ext cx="568863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58850"/>
            <a:r>
              <a:rPr lang="en-US" altLang="zh-CN" sz="2400" b="1" dirty="0"/>
              <a:t>⑴</a:t>
            </a:r>
            <a:r>
              <a:rPr lang="zh-CN" altLang="en-US" sz="2400" b="1" dirty="0"/>
              <a:t>何爹的“张飞打鼓”竟然让临终的三明爹感受到人生的极乐，这个细节描写赞叹何爹剃头绝活的高超，令人受用。</a:t>
            </a:r>
          </a:p>
          <a:p>
            <a:pPr defTabSz="958850"/>
            <a:r>
              <a:rPr lang="zh-CN" altLang="en-US" sz="2400" b="1" dirty="0"/>
              <a:t>⑵“最后的极乐”有双关的意义，既是写三明爹感受到的快乐，也惋惜地暗示何爹“青龙偃月刀”的结局：尽管是剃头绝活，但是也行将完结了。</a:t>
            </a:r>
          </a:p>
        </p:txBody>
      </p:sp>
      <p:pic>
        <p:nvPicPr>
          <p:cNvPr id="7" name="图片 6" descr="298145048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98654" y="267494"/>
            <a:ext cx="3245346" cy="40273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250032"/>
            <a:ext cx="8280400" cy="4427935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US" altLang="zh-CN" b="1" dirty="0"/>
          </a:p>
          <a:p>
            <a:pPr marL="609600" indent="-609600">
              <a:buFontTx/>
              <a:buNone/>
            </a:pPr>
            <a:r>
              <a:rPr lang="en-US" altLang="zh-CN" sz="2800" b="1" dirty="0"/>
              <a:t>1</a:t>
            </a:r>
            <a:r>
              <a:rPr lang="zh-CN" altLang="en-US" sz="2800" b="1" dirty="0"/>
              <a:t>、</a:t>
            </a:r>
            <a:r>
              <a:rPr lang="zh-CN" altLang="en-US" sz="2400" b="1" dirty="0"/>
              <a:t>运用象征手法</a:t>
            </a:r>
            <a:r>
              <a:rPr lang="en-US" altLang="zh-CN" sz="2800" dirty="0"/>
              <a:t> </a:t>
            </a:r>
            <a:r>
              <a:rPr lang="zh-CN" altLang="en-US" sz="2800" dirty="0"/>
              <a:t>：</a:t>
            </a:r>
            <a:r>
              <a:rPr lang="zh-CN" altLang="en-US" sz="2400" dirty="0"/>
              <a:t>其一是青龙偃月刀，其二便是文章的结尾三明爹的死。</a:t>
            </a:r>
            <a:endParaRPr lang="en-US" altLang="zh-CN" sz="2800" dirty="0"/>
          </a:p>
          <a:p>
            <a:pPr marL="609600" indent="-609600">
              <a:buFontTx/>
              <a:buNone/>
            </a:pPr>
            <a:endParaRPr lang="en-US" altLang="zh-CN" sz="2800" dirty="0"/>
          </a:p>
          <a:p>
            <a:pPr marL="609600" indent="-609600">
              <a:buFontTx/>
              <a:buNone/>
            </a:pPr>
            <a:r>
              <a:rPr lang="en-US" altLang="zh-CN" sz="2800" b="1" dirty="0"/>
              <a:t>2</a:t>
            </a:r>
            <a:r>
              <a:rPr lang="zh-CN" altLang="en-US" sz="2800" b="1" dirty="0"/>
              <a:t>、</a:t>
            </a:r>
            <a:r>
              <a:rPr lang="zh-CN" altLang="en-US" sz="2400" b="1" dirty="0"/>
              <a:t>富有美感的陌生化语言</a:t>
            </a:r>
            <a:r>
              <a:rPr lang="en-US" altLang="zh-CN" sz="2800" dirty="0"/>
              <a:t> </a:t>
            </a:r>
            <a:r>
              <a:rPr lang="zh-CN" altLang="en-US" sz="2800" dirty="0"/>
              <a:t>：</a:t>
            </a:r>
            <a:r>
              <a:rPr lang="zh-CN" altLang="en-US" sz="2400" dirty="0"/>
              <a:t>可以产生一种距离感，也容易引起读者诗意的联想和想象。</a:t>
            </a:r>
            <a:endParaRPr lang="en-US" altLang="zh-CN" sz="2800" dirty="0"/>
          </a:p>
          <a:p>
            <a:pPr marL="609600" indent="-609600">
              <a:buFontTx/>
              <a:buNone/>
            </a:pPr>
            <a:endParaRPr lang="en-US" altLang="zh-CN" sz="2800" dirty="0"/>
          </a:p>
          <a:p>
            <a:pPr marL="609600" indent="-609600">
              <a:buFontTx/>
              <a:buNone/>
            </a:pPr>
            <a:r>
              <a:rPr lang="en-US" altLang="zh-CN" sz="2400" b="1" dirty="0"/>
              <a:t>3</a:t>
            </a:r>
            <a:r>
              <a:rPr lang="zh-CN" altLang="en-US" sz="2400" b="1" dirty="0"/>
              <a:t>、对古代笔记小说的继承与发展。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251520" y="195486"/>
            <a:ext cx="1656184" cy="432623"/>
          </a:xfrm>
          <a:prstGeom prst="roundRect">
            <a:avLst/>
          </a:prstGeom>
          <a:solidFill>
            <a:schemeClr val="bg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写作特点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8588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11510"/>
            <a:ext cx="8229600" cy="857250"/>
          </a:xfrm>
        </p:spPr>
        <p:txBody>
          <a:bodyPr/>
          <a:lstStyle/>
          <a:p>
            <a:r>
              <a:rPr lang="zh-CN" altLang="en-US" b="1" dirty="0">
                <a:latin typeface="华文隶书" pitchFamily="2" charset="-122"/>
                <a:ea typeface="华文隶书" pitchFamily="2" charset="-122"/>
                <a:cs typeface="Narkisim" pitchFamily="34" charset="-79"/>
              </a:rPr>
              <a:t>青龙偃月刀</a:t>
            </a:r>
            <a:br>
              <a:rPr lang="zh-CN" altLang="en-US" b="1" dirty="0">
                <a:latin typeface="华文隶书" pitchFamily="2" charset="-122"/>
                <a:ea typeface="华文隶书" pitchFamily="2" charset="-122"/>
                <a:cs typeface="Narkisim" pitchFamily="34" charset="-79"/>
              </a:rPr>
            </a:b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79512" y="761454"/>
            <a:ext cx="4464496" cy="3394472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000" dirty="0" smtClean="0">
                <a:latin typeface="仿宋"/>
                <a:ea typeface="仿宋"/>
                <a:cs typeface="仿宋"/>
              </a:rPr>
              <a:t>    相传，</a:t>
            </a:r>
            <a:r>
              <a:rPr lang="zh-CN" altLang="en-US" sz="3000" dirty="0">
                <a:latin typeface="仿宋"/>
                <a:ea typeface="仿宋"/>
                <a:cs typeface="仿宋"/>
              </a:rPr>
              <a:t>天下第一铁匠只选月圆之夜打造青龙偃月刀。快完工时，骤然之间风起云涌，从空中滴下</a:t>
            </a:r>
            <a:r>
              <a:rPr lang="en-US" altLang="zh-CN" sz="3000" dirty="0">
                <a:latin typeface="仿宋"/>
                <a:ea typeface="仿宋"/>
                <a:cs typeface="仿宋"/>
              </a:rPr>
              <a:t>1780</a:t>
            </a:r>
            <a:r>
              <a:rPr lang="zh-CN" altLang="en-US" sz="3000" dirty="0">
                <a:latin typeface="仿宋"/>
                <a:ea typeface="仿宋"/>
                <a:cs typeface="仿宋"/>
              </a:rPr>
              <a:t>滴鲜血。当地术士分析，那是青龙的血。所以，有了“青龙偃月刀”之名，青龙偃月刀要杀</a:t>
            </a:r>
            <a:r>
              <a:rPr lang="en-US" altLang="zh-CN" sz="3000" dirty="0">
                <a:latin typeface="仿宋"/>
                <a:ea typeface="仿宋"/>
                <a:cs typeface="仿宋"/>
              </a:rPr>
              <a:t>1780</a:t>
            </a:r>
            <a:r>
              <a:rPr lang="zh-CN" altLang="en-US" sz="3000" dirty="0">
                <a:latin typeface="仿宋"/>
                <a:ea typeface="仿宋"/>
                <a:cs typeface="仿宋"/>
              </a:rPr>
              <a:t>人</a:t>
            </a:r>
            <a:r>
              <a:rPr lang="zh-CN" altLang="en-US" sz="3000" dirty="0" smtClean="0">
                <a:latin typeface="仿宋"/>
                <a:ea typeface="仿宋"/>
                <a:cs typeface="仿宋"/>
              </a:rPr>
              <a:t>之说。</a:t>
            </a:r>
            <a:endParaRPr kumimoji="1" lang="zh-CN" altLang="en-US" sz="3000" dirty="0">
              <a:latin typeface="仿宋"/>
              <a:ea typeface="仿宋"/>
              <a:cs typeface="仿宋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7980" b="7980"/>
          <a:stretch>
            <a:fillRect/>
          </a:stretch>
        </p:blipFill>
        <p:spPr>
          <a:xfrm>
            <a:off x="4709864" y="1200151"/>
            <a:ext cx="4038600" cy="3394472"/>
          </a:xfrm>
        </p:spPr>
      </p:pic>
    </p:spTree>
    <p:extLst>
      <p:ext uri="{BB962C8B-B14F-4D97-AF65-F5344CB8AC3E}">
        <p14:creationId xmlns:p14="http://schemas.microsoft.com/office/powerpoint/2010/main" val="12165950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22" descr="第一笔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79788"/>
            <a:ext cx="914400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15"/>
          <p:cNvSpPr txBox="1">
            <a:spLocks noChangeArrowheads="1"/>
          </p:cNvSpPr>
          <p:nvPr/>
        </p:nvSpPr>
        <p:spPr bwMode="auto">
          <a:xfrm>
            <a:off x="2286000" y="928688"/>
            <a:ext cx="6143625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dirty="0" smtClean="0"/>
          </a:p>
          <a:p>
            <a:r>
              <a:rPr lang="en-US" altLang="zh-CN" sz="3200" b="1" dirty="0" smtClean="0"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3200" b="1" dirty="0" smtClean="0">
                <a:latin typeface="华文行楷" pitchFamily="2" charset="-122"/>
                <a:ea typeface="华文行楷" pitchFamily="2" charset="-122"/>
              </a:rPr>
              <a:t>、生词每个抄写三遍</a:t>
            </a:r>
            <a:endParaRPr lang="en-US" altLang="zh-CN" sz="3200" b="1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3200" b="1" dirty="0" smtClean="0"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sz="3200" b="1" dirty="0" smtClean="0">
                <a:latin typeface="华文行楷" pitchFamily="2" charset="-122"/>
                <a:ea typeface="华文行楷" pitchFamily="2" charset="-122"/>
              </a:rPr>
              <a:t>、预习新课</a:t>
            </a:r>
            <a:endParaRPr lang="en-US" altLang="zh-CN" sz="3200" dirty="0" smtClean="0"/>
          </a:p>
        </p:txBody>
      </p:sp>
      <p:pic>
        <p:nvPicPr>
          <p:cNvPr id="17412" name="Picture 29" descr="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42875"/>
            <a:ext cx="2357437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圆角矩形 4"/>
          <p:cNvSpPr/>
          <p:nvPr/>
        </p:nvSpPr>
        <p:spPr>
          <a:xfrm>
            <a:off x="251520" y="195486"/>
            <a:ext cx="1656184" cy="432623"/>
          </a:xfrm>
          <a:prstGeom prst="roundRect">
            <a:avLst/>
          </a:prstGeom>
          <a:solidFill>
            <a:schemeClr val="bg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1520" y="404861"/>
            <a:ext cx="5040560" cy="4255121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3600" dirty="0" smtClean="0">
                <a:latin typeface="华文行楷"/>
                <a:ea typeface="华文行楷"/>
                <a:cs typeface="华文行楷"/>
              </a:rPr>
              <a:t>“关王刀”</a:t>
            </a:r>
            <a:endParaRPr lang="en-US" altLang="zh-CN" sz="3600" dirty="0" smtClean="0">
              <a:latin typeface="华文行楷"/>
              <a:ea typeface="华文行楷"/>
              <a:cs typeface="华文行楷"/>
            </a:endParaRPr>
          </a:p>
          <a:p>
            <a:pPr marL="0" indent="0">
              <a:buNone/>
            </a:pPr>
            <a:r>
              <a:rPr lang="zh-CN" altLang="en-US" sz="2400" dirty="0" smtClean="0">
                <a:latin typeface="仿宋"/>
                <a:ea typeface="仿宋"/>
                <a:cs typeface="仿宋"/>
              </a:rPr>
              <a:t>    </a:t>
            </a:r>
            <a:r>
              <a:rPr lang="zh-CN" altLang="en-US" sz="2800" dirty="0" smtClean="0">
                <a:latin typeface="仿宋"/>
                <a:ea typeface="仿宋"/>
                <a:cs typeface="仿宋"/>
              </a:rPr>
              <a:t>在小说</a:t>
            </a:r>
            <a:r>
              <a:rPr lang="en-US" altLang="zh-CN" sz="2800" dirty="0" smtClean="0">
                <a:latin typeface="仿宋"/>
                <a:ea typeface="仿宋"/>
                <a:cs typeface="仿宋"/>
              </a:rPr>
              <a:t>《</a:t>
            </a:r>
            <a:r>
              <a:rPr lang="zh-CN" altLang="en-US" sz="2800" dirty="0">
                <a:latin typeface="仿宋"/>
                <a:ea typeface="仿宋"/>
                <a:cs typeface="仿宋"/>
              </a:rPr>
              <a:t>三国演义</a:t>
            </a:r>
            <a:r>
              <a:rPr lang="en-US" altLang="zh-CN" sz="2800" dirty="0">
                <a:latin typeface="仿宋"/>
                <a:ea typeface="仿宋"/>
                <a:cs typeface="仿宋"/>
              </a:rPr>
              <a:t>》</a:t>
            </a:r>
            <a:r>
              <a:rPr lang="zh-CN" altLang="en-US" sz="2800" dirty="0">
                <a:latin typeface="仿宋"/>
                <a:ea typeface="仿宋"/>
                <a:cs typeface="仿宋"/>
              </a:rPr>
              <a:t>中，青龙偃月刀为关羽所使用的兵器，书中描述青龙偃月刀重八十二斤（约相等於现代的</a:t>
            </a:r>
            <a:r>
              <a:rPr lang="en-US" altLang="zh-CN" sz="2800" dirty="0">
                <a:latin typeface="仿宋"/>
                <a:ea typeface="仿宋"/>
                <a:cs typeface="仿宋"/>
              </a:rPr>
              <a:t>49.2</a:t>
            </a:r>
            <a:r>
              <a:rPr lang="zh-CN" altLang="en-US" sz="2800" dirty="0">
                <a:latin typeface="仿宋"/>
                <a:ea typeface="仿宋"/>
                <a:cs typeface="仿宋"/>
              </a:rPr>
              <a:t>公斤），又名冷艳锯。关羽用其斩杀了不少武将，</a:t>
            </a:r>
            <a:r>
              <a:rPr lang="zh-CN" altLang="en-US" sz="2800" dirty="0" smtClean="0">
                <a:latin typeface="仿宋"/>
                <a:ea typeface="仿宋"/>
                <a:cs typeface="仿宋"/>
              </a:rPr>
              <a:t>所以后世也称青龙偃月刀为关</a:t>
            </a:r>
            <a:r>
              <a:rPr lang="zh-CN" altLang="en-US" sz="2800" dirty="0">
                <a:latin typeface="仿宋"/>
                <a:ea typeface="仿宋"/>
                <a:cs typeface="仿宋"/>
              </a:rPr>
              <a:t>刀</a:t>
            </a:r>
            <a:r>
              <a:rPr lang="zh-CN" altLang="en-US" sz="2800" dirty="0" smtClean="0">
                <a:latin typeface="仿宋"/>
                <a:ea typeface="仿宋"/>
                <a:cs typeface="仿宋"/>
              </a:rPr>
              <a:t>。</a:t>
            </a:r>
            <a:r>
              <a:rPr lang="zh-CN" altLang="en-US" sz="2800" dirty="0">
                <a:latin typeface="仿宋"/>
                <a:ea typeface="仿宋"/>
                <a:cs typeface="仿宋"/>
              </a:rPr>
              <a:t>关羽和青龙偃月刀被互相视为象征。</a:t>
            </a:r>
            <a:endParaRPr kumimoji="1" lang="zh-CN" altLang="en-US" sz="2800" dirty="0">
              <a:latin typeface="仿宋"/>
              <a:ea typeface="仿宋"/>
              <a:cs typeface="仿宋"/>
            </a:endParaRPr>
          </a:p>
          <a:p>
            <a:endParaRPr kumimoji="1"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97" y="0"/>
            <a:ext cx="370848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36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59832" y="555526"/>
            <a:ext cx="5904656" cy="4154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仿宋"/>
                <a:ea typeface="仿宋"/>
                <a:cs typeface="仿宋"/>
              </a:rPr>
              <a:t>    </a:t>
            </a:r>
            <a:r>
              <a:rPr lang="zh-CN" altLang="en-US" sz="2400" b="1" dirty="0" smtClean="0">
                <a:latin typeface="仿宋"/>
                <a:ea typeface="仿宋"/>
                <a:cs typeface="仿宋"/>
              </a:rPr>
              <a:t>韩少功</a:t>
            </a:r>
            <a:r>
              <a:rPr lang="zh-CN" altLang="en-US" sz="2400" dirty="0" smtClean="0">
                <a:latin typeface="仿宋"/>
                <a:ea typeface="仿宋"/>
                <a:cs typeface="仿宋"/>
              </a:rPr>
              <a:t>，笔名</a:t>
            </a:r>
            <a:r>
              <a:rPr lang="zh-CN" altLang="en-US" sz="2400" b="1" dirty="0" smtClean="0">
                <a:latin typeface="仿宋"/>
                <a:ea typeface="仿宋"/>
                <a:cs typeface="仿宋"/>
              </a:rPr>
              <a:t>少功、艄公</a:t>
            </a:r>
            <a:r>
              <a:rPr lang="zh-CN" altLang="en-US" sz="2400" dirty="0" smtClean="0">
                <a:latin typeface="仿宋"/>
                <a:ea typeface="仿宋"/>
                <a:cs typeface="仿宋"/>
              </a:rPr>
              <a:t>等，</a:t>
            </a:r>
            <a:r>
              <a:rPr lang="zh-CN" altLang="en-US" sz="2400" b="1" dirty="0" smtClean="0">
                <a:latin typeface="仿宋"/>
                <a:ea typeface="仿宋"/>
                <a:cs typeface="仿宋"/>
              </a:rPr>
              <a:t>湖南长沙人。</a:t>
            </a:r>
            <a:r>
              <a:rPr lang="en-US" altLang="zh-CN" sz="2400" dirty="0" smtClean="0">
                <a:latin typeface="仿宋"/>
                <a:ea typeface="仿宋"/>
                <a:cs typeface="仿宋"/>
              </a:rPr>
              <a:t>1974</a:t>
            </a:r>
            <a:r>
              <a:rPr lang="zh-CN" altLang="en-US" sz="2400" dirty="0" smtClean="0">
                <a:latin typeface="仿宋"/>
                <a:ea typeface="仿宋"/>
                <a:cs typeface="仿宋"/>
              </a:rPr>
              <a:t>年开始发表作品，执笔含有大量史料的传记</a:t>
            </a:r>
            <a:r>
              <a:rPr lang="en-US" altLang="zh-CN" sz="2400" dirty="0" smtClean="0">
                <a:latin typeface="仿宋"/>
                <a:ea typeface="仿宋"/>
                <a:cs typeface="仿宋"/>
              </a:rPr>
              <a:t>《</a:t>
            </a:r>
            <a:r>
              <a:rPr lang="zh-CN" altLang="en-US" sz="2400" dirty="0" smtClean="0">
                <a:latin typeface="仿宋"/>
                <a:ea typeface="仿宋"/>
                <a:cs typeface="仿宋"/>
              </a:rPr>
              <a:t>任弼时</a:t>
            </a:r>
            <a:r>
              <a:rPr lang="en-US" altLang="zh-CN" sz="2400" dirty="0" smtClean="0">
                <a:latin typeface="仿宋"/>
                <a:ea typeface="仿宋"/>
                <a:cs typeface="仿宋"/>
              </a:rPr>
              <a:t>》</a:t>
            </a:r>
            <a:r>
              <a:rPr lang="zh-CN" altLang="en-US" sz="2400" dirty="0" smtClean="0">
                <a:latin typeface="仿宋"/>
                <a:ea typeface="仿宋"/>
                <a:cs typeface="仿宋"/>
              </a:rPr>
              <a:t>（与甘征文合作）。</a:t>
            </a:r>
            <a:r>
              <a:rPr lang="en-US" altLang="zh-CN" sz="2400" dirty="0" smtClean="0">
                <a:latin typeface="仿宋"/>
                <a:ea typeface="仿宋"/>
                <a:cs typeface="仿宋"/>
              </a:rPr>
              <a:t>1996</a:t>
            </a:r>
            <a:r>
              <a:rPr lang="zh-CN" altLang="en-US" sz="2400" dirty="0" smtClean="0">
                <a:latin typeface="仿宋"/>
                <a:ea typeface="仿宋"/>
                <a:cs typeface="仿宋"/>
              </a:rPr>
              <a:t>年出版的长篇小说</a:t>
            </a:r>
            <a:r>
              <a:rPr lang="en-US" altLang="zh-CN" sz="2400" dirty="0" smtClean="0">
                <a:latin typeface="仿宋"/>
                <a:ea typeface="仿宋"/>
                <a:cs typeface="仿宋"/>
              </a:rPr>
              <a:t>《</a:t>
            </a:r>
            <a:r>
              <a:rPr lang="zh-CN" altLang="en-US" sz="2400" dirty="0" smtClean="0">
                <a:latin typeface="仿宋"/>
                <a:ea typeface="仿宋"/>
                <a:cs typeface="仿宋"/>
              </a:rPr>
              <a:t>马桥词典</a:t>
            </a:r>
            <a:r>
              <a:rPr lang="en-US" altLang="zh-CN" sz="2400" dirty="0" smtClean="0">
                <a:latin typeface="仿宋"/>
                <a:ea typeface="仿宋"/>
                <a:cs typeface="仿宋"/>
              </a:rPr>
              <a:t>》</a:t>
            </a:r>
            <a:r>
              <a:rPr lang="zh-CN" altLang="en-US" sz="2400" dirty="0" smtClean="0">
                <a:latin typeface="仿宋"/>
                <a:ea typeface="仿宋"/>
                <a:cs typeface="仿宋"/>
              </a:rPr>
              <a:t>引起各方争论。他是</a:t>
            </a:r>
            <a:r>
              <a:rPr lang="en-US" altLang="zh-CN" sz="2400" dirty="0" smtClean="0">
                <a:latin typeface="仿宋"/>
                <a:ea typeface="仿宋"/>
                <a:cs typeface="仿宋"/>
              </a:rPr>
              <a:t>1985</a:t>
            </a:r>
            <a:r>
              <a:rPr lang="zh-CN" altLang="en-US" sz="2400" dirty="0" smtClean="0">
                <a:latin typeface="仿宋"/>
                <a:ea typeface="仿宋"/>
                <a:cs typeface="仿宋"/>
              </a:rPr>
              <a:t>年倡导“寻根文学”的主将，发表</a:t>
            </a:r>
            <a:r>
              <a:rPr lang="en-US" altLang="zh-CN" sz="2400" dirty="0" smtClean="0">
                <a:latin typeface="仿宋"/>
                <a:ea typeface="仿宋"/>
                <a:cs typeface="仿宋"/>
              </a:rPr>
              <a:t>《</a:t>
            </a:r>
            <a:r>
              <a:rPr lang="zh-CN" altLang="en-US" sz="2400" dirty="0" smtClean="0">
                <a:latin typeface="仿宋"/>
                <a:ea typeface="仿宋"/>
                <a:cs typeface="仿宋"/>
              </a:rPr>
              <a:t>文学的根</a:t>
            </a:r>
            <a:r>
              <a:rPr lang="en-US" altLang="zh-CN" sz="2400" dirty="0" smtClean="0">
                <a:latin typeface="仿宋"/>
                <a:ea typeface="仿宋"/>
                <a:cs typeface="仿宋"/>
              </a:rPr>
              <a:t>》</a:t>
            </a:r>
            <a:r>
              <a:rPr lang="zh-CN" altLang="en-US" sz="2400" dirty="0" smtClean="0">
                <a:latin typeface="仿宋"/>
                <a:ea typeface="仿宋"/>
                <a:cs typeface="仿宋"/>
              </a:rPr>
              <a:t>，提出“寻根”的口号，并以自己的创作实践了这一主张。比较著名的有中篇小说</a:t>
            </a:r>
            <a:r>
              <a:rPr lang="en-US" altLang="zh-CN" sz="2400" dirty="0" smtClean="0">
                <a:latin typeface="仿宋"/>
                <a:ea typeface="仿宋"/>
                <a:cs typeface="仿宋"/>
              </a:rPr>
              <a:t>《</a:t>
            </a:r>
            <a:r>
              <a:rPr lang="zh-CN" altLang="en-US" sz="2400" dirty="0" smtClean="0">
                <a:latin typeface="仿宋"/>
                <a:ea typeface="仿宋"/>
                <a:cs typeface="仿宋"/>
              </a:rPr>
              <a:t>爸爸爸</a:t>
            </a:r>
            <a:r>
              <a:rPr lang="en-US" altLang="zh-CN" sz="2400" dirty="0" smtClean="0">
                <a:latin typeface="仿宋"/>
                <a:ea typeface="仿宋"/>
                <a:cs typeface="仿宋"/>
              </a:rPr>
              <a:t>》</a:t>
            </a:r>
            <a:r>
              <a:rPr lang="zh-CN" altLang="en-US" sz="2400" dirty="0" smtClean="0">
                <a:latin typeface="仿宋"/>
                <a:ea typeface="仿宋"/>
                <a:cs typeface="仿宋"/>
              </a:rPr>
              <a:t>、</a:t>
            </a:r>
            <a:r>
              <a:rPr lang="en-US" altLang="zh-CN" sz="2400" dirty="0" smtClean="0">
                <a:latin typeface="仿宋"/>
                <a:ea typeface="仿宋"/>
                <a:cs typeface="仿宋"/>
              </a:rPr>
              <a:t>《</a:t>
            </a:r>
            <a:r>
              <a:rPr lang="zh-CN" altLang="en-US" sz="2400" dirty="0" smtClean="0">
                <a:latin typeface="仿宋"/>
                <a:ea typeface="仿宋"/>
                <a:cs typeface="仿宋"/>
              </a:rPr>
              <a:t>女女女</a:t>
            </a:r>
            <a:r>
              <a:rPr lang="en-US" altLang="zh-CN" sz="2400" dirty="0" smtClean="0">
                <a:latin typeface="仿宋"/>
                <a:ea typeface="仿宋"/>
                <a:cs typeface="仿宋"/>
              </a:rPr>
              <a:t>》</a:t>
            </a:r>
            <a:r>
              <a:rPr lang="zh-CN" altLang="en-US" sz="2400" dirty="0" smtClean="0">
                <a:latin typeface="仿宋"/>
                <a:ea typeface="仿宋"/>
                <a:cs typeface="仿宋"/>
              </a:rPr>
              <a:t>等，表现了向民族历史文化深层汲取力量的趋向，饱含深逢的哲学意蕴，在文坛产生很大影响。</a:t>
            </a:r>
            <a:endParaRPr lang="zh-CN" altLang="en-US" sz="2400" dirty="0">
              <a:latin typeface="仿宋"/>
              <a:ea typeface="仿宋"/>
              <a:cs typeface="仿宋"/>
            </a:endParaRPr>
          </a:p>
        </p:txBody>
      </p:sp>
      <p:pic>
        <p:nvPicPr>
          <p:cNvPr id="1026" name="Picture 2" descr="C:\Users\Public\Pictures\Sample Pictures\rdn_4e575fb5c0e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332" y="1037059"/>
            <a:ext cx="2857500" cy="3190875"/>
          </a:xfrm>
          <a:prstGeom prst="rect">
            <a:avLst/>
          </a:prstGeom>
          <a:noFill/>
        </p:spPr>
      </p:pic>
      <p:sp>
        <p:nvSpPr>
          <p:cNvPr id="5" name="圆角矩形 4"/>
          <p:cNvSpPr/>
          <p:nvPr/>
        </p:nvSpPr>
        <p:spPr>
          <a:xfrm>
            <a:off x="251520" y="195486"/>
            <a:ext cx="1656184" cy="432623"/>
          </a:xfrm>
          <a:prstGeom prst="roundRect">
            <a:avLst/>
          </a:prstGeom>
          <a:solidFill>
            <a:schemeClr val="bg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作者介绍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Calibri" charset="0"/>
              <a:ea typeface="宋体" charset="0"/>
            </a:endParaRPr>
          </a:p>
        </p:txBody>
      </p:sp>
      <p:sp>
        <p:nvSpPr>
          <p:cNvPr id="348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Calibri" charset="0"/>
              <a:ea typeface="宋体" charset="0"/>
            </a:endParaRPr>
          </a:p>
        </p:txBody>
      </p:sp>
      <p:pic>
        <p:nvPicPr>
          <p:cNvPr id="34820" name="Picture 4" descr="IMG_015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5100"/>
            <a:ext cx="9144000" cy="552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90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Calibri" charset="0"/>
              <a:ea typeface="宋体" charset="0"/>
            </a:endParaRP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Calibri" charset="0"/>
              <a:ea typeface="宋体" charset="0"/>
            </a:endParaRPr>
          </a:p>
        </p:txBody>
      </p:sp>
      <p:pic>
        <p:nvPicPr>
          <p:cNvPr id="35844" name="Picture 4" descr="IMG_01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8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66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3750667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、在括号里注音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/>
              <a:t>偃（      ）月      趋（    ）时      焗（   ）油</a:t>
            </a:r>
          </a:p>
          <a:p>
            <a:pPr marL="0" indent="0">
              <a:buNone/>
            </a:pPr>
            <a:r>
              <a:rPr lang="zh-CN" altLang="en-US" dirty="0"/>
              <a:t>刨（      ）刮     铲削（     </a:t>
            </a:r>
            <a:r>
              <a:rPr lang="zh-CN" altLang="en-US" dirty="0" smtClean="0"/>
              <a:t> ）    惊</a:t>
            </a:r>
            <a:r>
              <a:rPr lang="zh-CN" altLang="en-US" dirty="0"/>
              <a:t>悚（        ）</a:t>
            </a:r>
          </a:p>
          <a:p>
            <a:pPr marL="0" indent="0">
              <a:buNone/>
            </a:pPr>
            <a:r>
              <a:rPr lang="zh-CN" altLang="en-US" dirty="0"/>
              <a:t>细剔（      ）     喷嚏（      </a:t>
            </a:r>
            <a:r>
              <a:rPr lang="zh-CN" altLang="en-US" dirty="0" smtClean="0"/>
              <a:t>）    行（        ）头</a:t>
            </a: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251520" y="195486"/>
            <a:ext cx="1656184" cy="432623"/>
          </a:xfrm>
          <a:prstGeom prst="roundRect">
            <a:avLst/>
          </a:prstGeom>
          <a:solidFill>
            <a:schemeClr val="bg1">
              <a:lumMod val="7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字词积累</a:t>
            </a:r>
            <a:endParaRPr lang="zh-CN" altLang="en-US" sz="2800" dirty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187624" y="1419622"/>
            <a:ext cx="8620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y</a:t>
            </a:r>
            <a:r>
              <a:rPr lang="en-US" altLang="en-US" sz="3200" b="1" dirty="0" err="1">
                <a:solidFill>
                  <a:srgbClr val="FF0000"/>
                </a:solidFill>
              </a:rPr>
              <a:t>ǎ</a:t>
            </a:r>
            <a:r>
              <a:rPr lang="en-US" altLang="zh-CN" sz="3200" b="1" dirty="0" err="1">
                <a:solidFill>
                  <a:srgbClr val="FF0000"/>
                </a:solidFill>
              </a:rPr>
              <a:t>n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923928" y="1416249"/>
            <a:ext cx="6365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q</a:t>
            </a:r>
            <a:r>
              <a:rPr lang="en-US" altLang="en-US" sz="3200" b="1" dirty="0" err="1">
                <a:solidFill>
                  <a:srgbClr val="FF0000"/>
                </a:solidFill>
              </a:rPr>
              <a:t>ū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6516216" y="1419622"/>
            <a:ext cx="5445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jú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187624" y="1995686"/>
            <a:ext cx="9048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bào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4211960" y="1995686"/>
            <a:ext cx="88998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 err="1" smtClean="0">
                <a:solidFill>
                  <a:srgbClr val="FF0000"/>
                </a:solidFill>
              </a:rPr>
              <a:t>xuē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6660232" y="1995686"/>
            <a:ext cx="127631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</a:rPr>
              <a:t>sǒng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1835696" y="2571750"/>
            <a:ext cx="5238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</a:rPr>
              <a:t>tī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4427984" y="2643758"/>
            <a:ext cx="504304" cy="66070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166635" anchor="ctr">
            <a:spAutoFit/>
          </a:bodyPr>
          <a:lstStyle/>
          <a:p>
            <a:pPr algn="ctr" eaLnBrk="0" hangingPunct="0"/>
            <a:r>
              <a:rPr lang="en-US" altLang="zh-CN" sz="3200" b="1" dirty="0" err="1">
                <a:solidFill>
                  <a:srgbClr val="FF0000"/>
                </a:solidFill>
              </a:rPr>
              <a:t>tì</a:t>
            </a:r>
            <a:endParaRPr lang="en-US" altLang="zh-CN" dirty="0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6228184" y="2571750"/>
            <a:ext cx="11400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</a:rPr>
              <a:t>xíng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92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3750667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、解释下列成语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 smtClean="0"/>
              <a:t>大张旗鼓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r>
              <a:rPr lang="zh-CN" altLang="en-US" b="1" dirty="0" smtClean="0"/>
              <a:t>振振有词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zh-CN" altLang="en-US" b="1" dirty="0" smtClean="0"/>
              <a:t>探囊取物</a:t>
            </a:r>
            <a:r>
              <a:rPr lang="zh-CN" altLang="en-US" dirty="0" smtClean="0"/>
              <a:t>：</a:t>
            </a:r>
            <a:endParaRPr lang="en-US" altLang="zh-CN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467544" y="1419622"/>
            <a:ext cx="820891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                       形容</a:t>
            </a:r>
            <a:r>
              <a:rPr lang="zh-CN" altLang="en-US" sz="3200" dirty="0">
                <a:solidFill>
                  <a:prstClr val="black"/>
                </a:solidFill>
                <a:latin typeface="Calibri"/>
                <a:ea typeface="宋体"/>
              </a:rPr>
              <a:t>进攻的声势和规模很大。也形容群众活动声势和规模很大。</a:t>
            </a:r>
            <a:endParaRPr lang="en-US" altLang="zh-CN" sz="3200" dirty="0">
              <a:solidFill>
                <a:prstClr val="black"/>
              </a:solidFill>
              <a:latin typeface="Calibri"/>
              <a:ea typeface="宋体"/>
            </a:endParaRPr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67544" y="2585685"/>
            <a:ext cx="820891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                       形容自以为理由很充分，说个没完。</a:t>
            </a:r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67544" y="3723878"/>
            <a:ext cx="82089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spcBef>
                <a:spcPct val="20000"/>
              </a:spcBef>
            </a:pP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                       伸手</a:t>
            </a:r>
            <a:r>
              <a:rPr lang="zh-CN" altLang="en-US" sz="3200" dirty="0">
                <a:solidFill>
                  <a:prstClr val="black"/>
                </a:solidFill>
                <a:latin typeface="Calibri"/>
                <a:ea typeface="宋体"/>
              </a:rPr>
              <a:t>到口袋里拿东西。比喻能够轻而易举的办成某件事情</a:t>
            </a:r>
            <a:r>
              <a:rPr lang="zh-CN" altLang="en-US" sz="3200" dirty="0" smtClean="0">
                <a:solidFill>
                  <a:prstClr val="black"/>
                </a:solidFill>
                <a:latin typeface="Calibri"/>
                <a:ea typeface="宋体"/>
              </a:rPr>
              <a:t>。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805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</TotalTime>
  <Words>1463</Words>
  <Application/>
  <PresentationFormat/>
  <Paragraphs>140</Paragraphs>
  <Slides>30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PowerPoint 演示文稿</vt:lpstr>
      <vt:lpstr>青龙偃月刀 </vt:lpstr>
      <vt:lpstr>青龙偃月刀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何爹的命运之</vt:lpstr>
      <vt:lpstr>何爹的命运之</vt:lpstr>
      <vt:lpstr>何爹的性格之</vt:lpstr>
      <vt:lpstr>何爹的性格之</vt:lpstr>
      <vt:lpstr>何爹的性格之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MC SYSTEM</cp:lastModifiedBy>
  <cp:revision/>
  <dcterms:created xsi:type="dcterms:W3CDTF">2011-03-31T08:59:41Z</dcterms:created>
  <dcterms:modified xsi:type="dcterms:W3CDTF">2018-08-19T05:23:36Z</dcterms:modified>
</cp:coreProperties>
</file>