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slideLayouts/slideLayout76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s/slide79.xml" ContentType="application/vnd.openxmlformats-officedocument.presentationml.slide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Default Extension="wav" ContentType="audio/wav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3" r:id="rId3"/>
    <p:sldMasterId id="2147483663" r:id="rId4"/>
    <p:sldMasterId id="2147483664" r:id="rId5"/>
    <p:sldMasterId id="2147483678" r:id="rId6"/>
    <p:sldMasterId id="2147483680" r:id="rId7"/>
  </p:sldMasterIdLst>
  <p:notesMasterIdLst>
    <p:notesMasterId r:id="rId93"/>
  </p:notesMasterIdLst>
  <p:sldIdLst>
    <p:sldId id="358" r:id="rId8"/>
    <p:sldId id="287" r:id="rId9"/>
    <p:sldId id="341" r:id="rId10"/>
    <p:sldId id="342" r:id="rId11"/>
    <p:sldId id="473" r:id="rId12"/>
    <p:sldId id="298" r:id="rId13"/>
    <p:sldId id="474" r:id="rId14"/>
    <p:sldId id="476" r:id="rId15"/>
    <p:sldId id="475" r:id="rId16"/>
    <p:sldId id="350" r:id="rId17"/>
    <p:sldId id="556" r:id="rId18"/>
    <p:sldId id="359" r:id="rId19"/>
    <p:sldId id="477" r:id="rId20"/>
    <p:sldId id="478" r:id="rId21"/>
    <p:sldId id="479" r:id="rId22"/>
    <p:sldId id="480" r:id="rId23"/>
    <p:sldId id="366" r:id="rId24"/>
    <p:sldId id="367" r:id="rId25"/>
    <p:sldId id="422" r:id="rId26"/>
    <p:sldId id="536" r:id="rId27"/>
    <p:sldId id="537" r:id="rId28"/>
    <p:sldId id="538" r:id="rId29"/>
    <p:sldId id="539" r:id="rId30"/>
    <p:sldId id="540" r:id="rId31"/>
    <p:sldId id="542" r:id="rId32"/>
    <p:sldId id="541" r:id="rId33"/>
    <p:sldId id="543" r:id="rId34"/>
    <p:sldId id="554" r:id="rId35"/>
    <p:sldId id="355" r:id="rId36"/>
    <p:sldId id="360" r:id="rId37"/>
    <p:sldId id="639" r:id="rId38"/>
    <p:sldId id="640" r:id="rId39"/>
    <p:sldId id="641" r:id="rId40"/>
    <p:sldId id="642" r:id="rId41"/>
    <p:sldId id="643" r:id="rId42"/>
    <p:sldId id="644" r:id="rId43"/>
    <p:sldId id="544" r:id="rId44"/>
    <p:sldId id="545" r:id="rId45"/>
    <p:sldId id="305" r:id="rId46"/>
    <p:sldId id="306" r:id="rId47"/>
    <p:sldId id="547" r:id="rId48"/>
    <p:sldId id="309" r:id="rId49"/>
    <p:sldId id="282" r:id="rId50"/>
    <p:sldId id="313" r:id="rId51"/>
    <p:sldId id="315" r:id="rId52"/>
    <p:sldId id="316" r:id="rId53"/>
    <p:sldId id="553" r:id="rId54"/>
    <p:sldId id="552" r:id="rId55"/>
    <p:sldId id="555" r:id="rId56"/>
    <p:sldId id="345" r:id="rId57"/>
    <p:sldId id="346" r:id="rId58"/>
    <p:sldId id="347" r:id="rId59"/>
    <p:sldId id="348" r:id="rId60"/>
    <p:sldId id="356" r:id="rId61"/>
    <p:sldId id="361" r:id="rId62"/>
    <p:sldId id="560" r:id="rId63"/>
    <p:sldId id="561" r:id="rId64"/>
    <p:sldId id="562" r:id="rId65"/>
    <p:sldId id="295" r:id="rId66"/>
    <p:sldId id="294" r:id="rId67"/>
    <p:sldId id="296" r:id="rId68"/>
    <p:sldId id="297" r:id="rId69"/>
    <p:sldId id="365" r:id="rId70"/>
    <p:sldId id="557" r:id="rId71"/>
    <p:sldId id="362" r:id="rId72"/>
    <p:sldId id="558" r:id="rId73"/>
    <p:sldId id="559" r:id="rId74"/>
    <p:sldId id="563" r:id="rId75"/>
    <p:sldId id="425" r:id="rId76"/>
    <p:sldId id="369" r:id="rId77"/>
    <p:sldId id="370" r:id="rId78"/>
    <p:sldId id="564" r:id="rId79"/>
    <p:sldId id="565" r:id="rId80"/>
    <p:sldId id="566" r:id="rId81"/>
    <p:sldId id="278" r:id="rId82"/>
    <p:sldId id="623" r:id="rId83"/>
    <p:sldId id="624" r:id="rId84"/>
    <p:sldId id="625" r:id="rId85"/>
    <p:sldId id="626" r:id="rId86"/>
    <p:sldId id="627" r:id="rId87"/>
    <p:sldId id="631" r:id="rId88"/>
    <p:sldId id="632" r:id="rId89"/>
    <p:sldId id="292" r:id="rId90"/>
    <p:sldId id="293" r:id="rId91"/>
    <p:sldId id="628" r:id="rId9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CC"/>
    <a:srgbClr val="FF0066"/>
    <a:srgbClr val="CCCCFF"/>
    <a:srgbClr val="00FF00"/>
    <a:srgbClr val="FF0000"/>
    <a:srgbClr val="663300"/>
    <a:srgbClr val="99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76" Type="http://schemas.openxmlformats.org/officeDocument/2006/relationships/slide" Target="slides/slide69.xml"/><Relationship Id="rId84" Type="http://schemas.openxmlformats.org/officeDocument/2006/relationships/slide" Target="slides/slide77.xml"/><Relationship Id="rId89" Type="http://schemas.openxmlformats.org/officeDocument/2006/relationships/slide" Target="slides/slide82.xml"/><Relationship Id="rId9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92" Type="http://schemas.openxmlformats.org/officeDocument/2006/relationships/slide" Target="slides/slide8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87" Type="http://schemas.openxmlformats.org/officeDocument/2006/relationships/slide" Target="slides/slide80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90" Type="http://schemas.openxmlformats.org/officeDocument/2006/relationships/slide" Target="slides/slide83.xml"/><Relationship Id="rId95" Type="http://schemas.openxmlformats.org/officeDocument/2006/relationships/viewProps" Target="viewProps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9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slide" Target="slides/slide81.xml"/><Relationship Id="rId91" Type="http://schemas.openxmlformats.org/officeDocument/2006/relationships/slide" Target="slides/slide84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slide" Target="slides/slide79.xml"/><Relationship Id="rId9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DEE2992-3824-4EE7-BF91-13C3192A4B4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</p:spPr>
      </p:sp>
      <p:sp>
        <p:nvSpPr>
          <p:cNvPr id="286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/>
              <a:t>沿山路</a:t>
            </a:r>
            <a:r>
              <a:rPr lang="en-US" altLang="zh-CN"/>
              <a:t>(</a:t>
            </a:r>
            <a:r>
              <a:rPr lang="zh-CN" altLang="en-US"/>
              <a:t>名词作状语</a:t>
            </a:r>
            <a:r>
              <a:rPr lang="en-US" altLang="zh-CN"/>
              <a:t>)</a:t>
            </a:r>
          </a:p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8819D-0894-4522-8441-B71F91797F0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82AB3C-64A9-4D05-BF9B-B7BA8356251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CBD657-A273-41EA-A7DA-0950D6EB0F2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0618CAA-6F4E-4D80-A1C5-0C81A1CE260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4156FD-C144-4365-B656-8DDC7A97202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65DC61-B93F-4DE6-810F-84D8BDC5D46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534794-E771-4ECB-8E61-C734CAD4BDE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D3D9E5-1D8F-4B58-86CC-15C0EF22B5C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8DA6F-A1C0-4B5A-BF48-01B8F0D3ADB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16B1F-E05E-4602-A359-D0D4388713C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9683A5-9555-47D7-87FC-7124CA0A538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0FC383-4868-4A97-9B9C-A37361665F9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8047B9-6C55-4982-A802-911AC03F922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BB34A8-CCD9-43AA-9ED8-88F2D2B4ACB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D4CE82-E80F-411D-8537-5DFDFC50688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FD4FA5-CEE8-413E-AB92-F7B35A9D63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-3175" y="20638"/>
            <a:ext cx="9140825" cy="6858000"/>
            <a:chOff x="0" y="0"/>
            <a:chExt cx="5760" cy="4320"/>
          </a:xfrm>
        </p:grpSpPr>
        <p:sp>
          <p:nvSpPr>
            <p:cNvPr id="4099" name="未知"/>
            <p:cNvSpPr>
              <a:spLocks/>
            </p:cNvSpPr>
            <p:nvPr/>
          </p:nvSpPr>
          <p:spPr bwMode="auto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未知"/>
            <p:cNvSpPr>
              <a:spLocks/>
            </p:cNvSpPr>
            <p:nvPr/>
          </p:nvSpPr>
          <p:spPr bwMode="auto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1" name="未知"/>
          <p:cNvSpPr>
            <a:spLocks/>
          </p:cNvSpPr>
          <p:nvPr/>
        </p:nvSpPr>
        <p:spPr bwMode="auto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102" name="Group 6"/>
          <p:cNvGrpSpPr>
            <a:grpSpLocks/>
          </p:cNvGrpSpPr>
          <p:nvPr/>
        </p:nvGrpSpPr>
        <p:grpSpPr bwMode="auto">
          <a:xfrm>
            <a:off x="0" y="6034088"/>
            <a:ext cx="7843838" cy="850900"/>
            <a:chOff x="0" y="0"/>
            <a:chExt cx="4942" cy="536"/>
          </a:xfrm>
        </p:grpSpPr>
        <p:sp>
          <p:nvSpPr>
            <p:cNvPr id="4103" name="未知"/>
            <p:cNvSpPr>
              <a:spLocks/>
            </p:cNvSpPr>
            <p:nvPr userDrawn="1"/>
          </p:nvSpPr>
          <p:spPr bwMode="auto">
            <a:xfrm>
              <a:off x="1488" y="0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104" name="Group 8"/>
            <p:cNvGrpSpPr>
              <a:grpSpLocks/>
            </p:cNvGrpSpPr>
            <p:nvPr userDrawn="1"/>
          </p:nvGrpSpPr>
          <p:grpSpPr bwMode="auto">
            <a:xfrm>
              <a:off x="2486" y="0"/>
              <a:ext cx="2456" cy="536"/>
              <a:chOff x="0" y="0"/>
              <a:chExt cx="2456" cy="536"/>
            </a:xfrm>
          </p:grpSpPr>
          <p:sp>
            <p:nvSpPr>
              <p:cNvPr id="4105" name="未知"/>
              <p:cNvSpPr>
                <a:spLocks/>
              </p:cNvSpPr>
              <p:nvPr userDrawn="1"/>
            </p:nvSpPr>
            <p:spPr bwMode="auto">
              <a:xfrm>
                <a:off x="1462" y="7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6" name="未知"/>
              <p:cNvSpPr>
                <a:spLocks/>
              </p:cNvSpPr>
              <p:nvPr userDrawn="1"/>
            </p:nvSpPr>
            <p:spPr bwMode="auto">
              <a:xfrm>
                <a:off x="191" y="0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7" name="未知"/>
              <p:cNvSpPr>
                <a:spLocks/>
              </p:cNvSpPr>
              <p:nvPr userDrawn="1"/>
            </p:nvSpPr>
            <p:spPr bwMode="auto">
              <a:xfrm>
                <a:off x="544" y="101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8" name="未知"/>
              <p:cNvSpPr>
                <a:spLocks/>
              </p:cNvSpPr>
              <p:nvPr userDrawn="1"/>
            </p:nvSpPr>
            <p:spPr bwMode="auto">
              <a:xfrm>
                <a:off x="1142" y="74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9" name="未知"/>
              <p:cNvSpPr>
                <a:spLocks/>
              </p:cNvSpPr>
              <p:nvPr userDrawn="1"/>
            </p:nvSpPr>
            <p:spPr bwMode="auto">
              <a:xfrm>
                <a:off x="0" y="67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10" name="未知"/>
            <p:cNvSpPr>
              <a:spLocks/>
            </p:cNvSpPr>
            <p:nvPr userDrawn="1"/>
          </p:nvSpPr>
          <p:spPr bwMode="auto">
            <a:xfrm>
              <a:off x="0" y="0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0" y="0"/>
            <a:chExt cx="3581" cy="535"/>
          </a:xfrm>
        </p:grpSpPr>
        <p:sp>
          <p:nvSpPr>
            <p:cNvPr id="4112" name="未知"/>
            <p:cNvSpPr>
              <a:spLocks/>
            </p:cNvSpPr>
            <p:nvPr userDrawn="1"/>
          </p:nvSpPr>
          <p:spPr bwMode="auto">
            <a:xfrm>
              <a:off x="801" y="0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未知"/>
            <p:cNvSpPr>
              <a:spLocks/>
            </p:cNvSpPr>
            <p:nvPr userDrawn="1"/>
          </p:nvSpPr>
          <p:spPr bwMode="auto">
            <a:xfrm>
              <a:off x="1548" y="36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未知"/>
            <p:cNvSpPr>
              <a:spLocks/>
            </p:cNvSpPr>
            <p:nvPr userDrawn="1"/>
          </p:nvSpPr>
          <p:spPr bwMode="auto">
            <a:xfrm>
              <a:off x="1435" y="30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未知"/>
            <p:cNvSpPr>
              <a:spLocks/>
            </p:cNvSpPr>
            <p:nvPr userDrawn="1"/>
          </p:nvSpPr>
          <p:spPr bwMode="auto">
            <a:xfrm>
              <a:off x="460" y="49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未知"/>
            <p:cNvSpPr>
              <a:spLocks/>
            </p:cNvSpPr>
            <p:nvPr userDrawn="1"/>
          </p:nvSpPr>
          <p:spPr bwMode="auto">
            <a:xfrm>
              <a:off x="311" y="61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未知"/>
            <p:cNvSpPr>
              <a:spLocks/>
            </p:cNvSpPr>
            <p:nvPr userDrawn="1"/>
          </p:nvSpPr>
          <p:spPr bwMode="auto">
            <a:xfrm>
              <a:off x="0" y="18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18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119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120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52911F0-E7DF-46EE-8CE6-61459BA4761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FB137C-C407-4E19-B369-02F5B4CE763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A3331A-087D-46BA-9C97-02A4F6A8785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C5723D-B877-4B92-864B-3DE22D5BBF6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FF3EA9-6A18-4C2C-AEAF-5F0FF71447A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75A24C-8CE6-4D3E-AF05-7CCB1F5721E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630CAF-AA12-4D7B-B873-3EB6AC0245E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010BAA-0A0F-439F-9958-0CC27782F63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1B41D-193A-4DD5-9791-E08E1927F8E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0889C4-92A0-477D-B566-B4E8CFCD178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C34809-6BA9-4332-B200-EB280A47BE0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825C8F-5119-48D5-9E22-D136BF73EB0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B8724F-7CEF-4C4C-90E0-9291BEB54992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E9FDDC-B23F-4473-AA5B-1494FDBF6B29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16F4A8-B8E8-4A62-9419-04C906646A96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F6F30-C4C9-4C96-930A-792D95AC6873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33CB5C-E815-450B-BFE1-D95F4CD7AF30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F2E430-6645-48F3-8E8F-32927005230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CEFCC9-0639-40DA-B4C6-73767A2FEEB1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05397B-DE61-4412-91F9-48B383374F75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2FBFDC-B88E-49B3-9136-CB0F854B37DC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0CD9E-797F-43BA-86FB-429619F6D6D8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6EA883-9A09-4B17-91BA-27DE393F92AC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232D5A-390A-490A-9C25-99262BBB88CE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28600" y="3200400"/>
            <a:ext cx="8763000" cy="1341438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pic>
        <p:nvPicPr>
          <p:cNvPr id="7171" name="Picture 3" descr="ANABNR2"/>
          <p:cNvPicPr>
            <a:picLocks noChangeAspect="1" noChangeArrowheads="1"/>
          </p:cNvPicPr>
          <p:nvPr/>
        </p:nvPicPr>
        <p:blipFill>
          <a:blip r:embed="rId2" cstate="print"/>
          <a:srcRect l="-900" t="-1314" r="-2" b="-36961"/>
          <a:stretch>
            <a:fillRect/>
          </a:stretch>
        </p:blipFill>
        <p:spPr bwMode="auto">
          <a:xfrm>
            <a:off x="533400" y="3200400"/>
            <a:ext cx="84582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795338" y="2895600"/>
            <a:ext cx="304800" cy="9906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143000" y="1981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038350" y="4351338"/>
            <a:ext cx="6400800" cy="1371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 sz="1400"/>
            </a:lvl1pPr>
          </a:lstStyle>
          <a:p>
            <a:fld id="{788EC296-1944-4029-B296-712EB5FD809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1021-F259-4AB0-BEB2-2438368411BC}" type="slidenum">
              <a:rPr lang="en-US" altLang="zh-CN"/>
              <a:pPr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23B87-7DBE-44B1-966B-95790BFFA47F}" type="slidenum">
              <a:rPr lang="en-US" altLang="zh-CN"/>
              <a:pPr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2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218FC0-8C72-4D19-9963-EF78082CEB61}" type="slidenum">
              <a:rPr lang="en-US" altLang="zh-CN"/>
              <a:pPr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84A6A5-4AAD-4130-9874-2CB88647C1E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379A0-004D-4B3D-BE25-3FC89233AA91}" type="slidenum">
              <a:rPr lang="en-US" altLang="zh-CN"/>
              <a:pPr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C0EFF0-643D-4E20-AA48-83467635E6C2}" type="slidenum">
              <a:rPr lang="en-US" altLang="zh-CN"/>
              <a:pPr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F2ECE6-9A04-4AB1-9D2C-8AB78809666A}" type="slidenum">
              <a:rPr lang="en-US" altLang="zh-CN"/>
              <a:pPr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AFE397-D0B9-4A49-975A-3ED67C2C0FE7}" type="slidenum">
              <a:rPr lang="en-US" altLang="zh-CN"/>
              <a:pPr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0D10-0650-4D82-9725-D1A1DB0B65F4}" type="slidenum">
              <a:rPr lang="en-US" altLang="zh-CN"/>
              <a:pPr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B8A98-494A-4EC6-9387-A1DBF51C4057}" type="slidenum">
              <a:rPr lang="en-US" altLang="zh-CN"/>
              <a:pPr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6100" y="838200"/>
            <a:ext cx="1943100" cy="53784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838200"/>
            <a:ext cx="5676900" cy="5378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354DD3-9AC1-4543-80C8-D59F372DC7A6}" type="slidenum">
              <a:rPr lang="en-US" altLang="zh-CN"/>
              <a:pPr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066800" y="838200"/>
            <a:ext cx="7772400" cy="53784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066800" y="6413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429000" y="6413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29600" y="6413500"/>
            <a:ext cx="914400" cy="457200"/>
          </a:xfrm>
        </p:spPr>
        <p:txBody>
          <a:bodyPr/>
          <a:lstStyle>
            <a:lvl1pPr>
              <a:defRPr/>
            </a:lvl1pPr>
          </a:lstStyle>
          <a:p>
            <a:fld id="{63B1FE5F-7B07-43A5-9907-0E338957EBB4}" type="slidenum">
              <a:rPr lang="en-US" altLang="zh-CN"/>
              <a:pPr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210185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029200" y="210185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5029200" y="423545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1066800" y="6413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429000" y="6413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229600" y="6413500"/>
            <a:ext cx="914400" cy="457200"/>
          </a:xfrm>
        </p:spPr>
        <p:txBody>
          <a:bodyPr/>
          <a:lstStyle>
            <a:lvl1pPr>
              <a:defRPr/>
            </a:lvl1pPr>
          </a:lstStyle>
          <a:p>
            <a:fld id="{7E84C911-831C-4699-81DC-47A014F1A6FD}" type="slidenum">
              <a:rPr lang="en-US" altLang="zh-CN"/>
              <a:pPr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C683F10-69A9-4974-A9EB-94749D423D6A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9224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9225" name="Oval 9"/>
            <p:cNvSpPr>
              <a:spLocks noChangeArrowheads="1"/>
            </p:cNvSpPr>
            <p:nvPr/>
          </p:nvSpPr>
          <p:spPr bwMode="auto"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26" name="Oval 10"/>
            <p:cNvSpPr>
              <a:spLocks noChangeArrowheads="1"/>
            </p:cNvSpPr>
            <p:nvPr/>
          </p:nvSpPr>
          <p:spPr bwMode="auto"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27" name="Oval 11"/>
            <p:cNvSpPr>
              <a:spLocks noChangeArrowheads="1"/>
            </p:cNvSpPr>
            <p:nvPr/>
          </p:nvSpPr>
          <p:spPr bwMode="auto"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28" name="Oval 12"/>
            <p:cNvSpPr>
              <a:spLocks noChangeArrowheads="1"/>
            </p:cNvSpPr>
            <p:nvPr/>
          </p:nvSpPr>
          <p:spPr bwMode="auto"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29" name="Oval 13"/>
            <p:cNvSpPr>
              <a:spLocks noChangeArrowheads="1"/>
            </p:cNvSpPr>
            <p:nvPr/>
          </p:nvSpPr>
          <p:spPr bwMode="auto"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0" name="Oval 14"/>
            <p:cNvSpPr>
              <a:spLocks noChangeArrowheads="1"/>
            </p:cNvSpPr>
            <p:nvPr/>
          </p:nvSpPr>
          <p:spPr bwMode="auto"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1" name="Oval 15"/>
            <p:cNvSpPr>
              <a:spLocks noChangeArrowheads="1"/>
            </p:cNvSpPr>
            <p:nvPr/>
          </p:nvSpPr>
          <p:spPr bwMode="auto"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2" name="Oval 16"/>
            <p:cNvSpPr>
              <a:spLocks noChangeArrowheads="1"/>
            </p:cNvSpPr>
            <p:nvPr/>
          </p:nvSpPr>
          <p:spPr bwMode="auto"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3" name="Oval 17"/>
            <p:cNvSpPr>
              <a:spLocks noChangeArrowheads="1"/>
            </p:cNvSpPr>
            <p:nvPr/>
          </p:nvSpPr>
          <p:spPr bwMode="auto"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4" name="Oval 18"/>
            <p:cNvSpPr>
              <a:spLocks noChangeArrowheads="1"/>
            </p:cNvSpPr>
            <p:nvPr/>
          </p:nvSpPr>
          <p:spPr bwMode="auto"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5" name="Oval 19"/>
            <p:cNvSpPr>
              <a:spLocks noChangeArrowheads="1"/>
            </p:cNvSpPr>
            <p:nvPr/>
          </p:nvSpPr>
          <p:spPr bwMode="auto"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6" name="Oval 20"/>
            <p:cNvSpPr>
              <a:spLocks noChangeArrowheads="1"/>
            </p:cNvSpPr>
            <p:nvPr/>
          </p:nvSpPr>
          <p:spPr bwMode="auto"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7" name="Oval 21"/>
            <p:cNvSpPr>
              <a:spLocks noChangeArrowheads="1"/>
            </p:cNvSpPr>
            <p:nvPr/>
          </p:nvSpPr>
          <p:spPr bwMode="auto"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8" name="Oval 22"/>
            <p:cNvSpPr>
              <a:spLocks noChangeArrowheads="1"/>
            </p:cNvSpPr>
            <p:nvPr/>
          </p:nvSpPr>
          <p:spPr bwMode="auto"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9" name="Oval 23"/>
            <p:cNvSpPr>
              <a:spLocks noChangeArrowheads="1"/>
            </p:cNvSpPr>
            <p:nvPr/>
          </p:nvSpPr>
          <p:spPr bwMode="auto"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0" name="Oval 24"/>
            <p:cNvSpPr>
              <a:spLocks noChangeArrowheads="1"/>
            </p:cNvSpPr>
            <p:nvPr/>
          </p:nvSpPr>
          <p:spPr bwMode="auto"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1" name="Oval 25"/>
            <p:cNvSpPr>
              <a:spLocks noChangeArrowheads="1"/>
            </p:cNvSpPr>
            <p:nvPr/>
          </p:nvSpPr>
          <p:spPr bwMode="auto"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2" name="Oval 26"/>
            <p:cNvSpPr>
              <a:spLocks noChangeArrowheads="1"/>
            </p:cNvSpPr>
            <p:nvPr/>
          </p:nvSpPr>
          <p:spPr bwMode="auto"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3" name="Oval 27"/>
            <p:cNvSpPr>
              <a:spLocks noChangeArrowheads="1"/>
            </p:cNvSpPr>
            <p:nvPr/>
          </p:nvSpPr>
          <p:spPr bwMode="auto"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4" name="Oval 28"/>
            <p:cNvSpPr>
              <a:spLocks noChangeArrowheads="1"/>
            </p:cNvSpPr>
            <p:nvPr/>
          </p:nvSpPr>
          <p:spPr bwMode="auto"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5" name="Oval 29"/>
            <p:cNvSpPr>
              <a:spLocks noChangeArrowheads="1"/>
            </p:cNvSpPr>
            <p:nvPr/>
          </p:nvSpPr>
          <p:spPr bwMode="auto"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6" name="Oval 30"/>
            <p:cNvSpPr>
              <a:spLocks noChangeArrowheads="1"/>
            </p:cNvSpPr>
            <p:nvPr/>
          </p:nvSpPr>
          <p:spPr bwMode="auto"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7" name="Oval 31"/>
            <p:cNvSpPr>
              <a:spLocks noChangeArrowheads="1"/>
            </p:cNvSpPr>
            <p:nvPr/>
          </p:nvSpPr>
          <p:spPr bwMode="auto"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8" name="Oval 32"/>
            <p:cNvSpPr>
              <a:spLocks noChangeArrowheads="1"/>
            </p:cNvSpPr>
            <p:nvPr/>
          </p:nvSpPr>
          <p:spPr bwMode="auto"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9" name="Oval 33"/>
            <p:cNvSpPr>
              <a:spLocks noChangeArrowheads="1"/>
            </p:cNvSpPr>
            <p:nvPr/>
          </p:nvSpPr>
          <p:spPr bwMode="auto"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50" name="Oval 34"/>
            <p:cNvSpPr>
              <a:spLocks noChangeArrowheads="1"/>
            </p:cNvSpPr>
            <p:nvPr/>
          </p:nvSpPr>
          <p:spPr bwMode="auto"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51" name="Oval 35"/>
            <p:cNvSpPr>
              <a:spLocks noChangeArrowheads="1"/>
            </p:cNvSpPr>
            <p:nvPr/>
          </p:nvSpPr>
          <p:spPr bwMode="auto"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52" name="Oval 36"/>
            <p:cNvSpPr>
              <a:spLocks noChangeArrowheads="1"/>
            </p:cNvSpPr>
            <p:nvPr/>
          </p:nvSpPr>
          <p:spPr bwMode="auto"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53" name="Oval 37"/>
            <p:cNvSpPr>
              <a:spLocks noChangeArrowheads="1"/>
            </p:cNvSpPr>
            <p:nvPr/>
          </p:nvSpPr>
          <p:spPr bwMode="auto"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54" name="Oval 38"/>
            <p:cNvSpPr>
              <a:spLocks noChangeArrowheads="1"/>
            </p:cNvSpPr>
            <p:nvPr/>
          </p:nvSpPr>
          <p:spPr bwMode="auto"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55" name="Oval 39"/>
            <p:cNvSpPr>
              <a:spLocks noChangeArrowheads="1"/>
            </p:cNvSpPr>
            <p:nvPr/>
          </p:nvSpPr>
          <p:spPr bwMode="auto"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56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BD634-6D66-4314-AC34-1AB84ABE0FD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78F91B-5897-4199-B2C4-127B7B6C48D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35B0E-A7A3-4FFC-B91B-AAA484C6095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D6344-640D-48E2-8A5E-43BF23893F2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61D358-2EE6-448A-8A70-52CB0B751D3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7EB92-D635-4070-BFBC-339A751DCD2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E2E08-2B9D-4528-B502-7F3DF27107B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4E9355-B7E7-4CC1-BDB7-B489680014D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AE2B0-DBDD-40CB-A1C3-0D76FEFA0D3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07E35E-0F18-4291-A53F-4D1EB972523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BB776F-5A65-4F25-ACBE-C4BECABB7A8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FD18D-7322-4DFF-A929-5AD8B8ADCC4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 2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C465BB0-D97F-4846-A4AE-CB1E6933158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AC514E-FF53-4BAD-BE75-952EF4C2E62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A1848B-7B91-4CB5-9E4D-63CE0E7002D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8C5F8-D418-49A6-BF6D-5A4EE24B317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28D5F2-5B31-4AA0-B4DE-332BC0DA62E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A6DD86-5A62-4872-A746-8A2616AEFFB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3BF63-FE59-4EA2-AFC5-542C8EA512C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6302BE-C471-4681-9AD9-0DA85FE0E76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04B329-ED81-4527-A1BA-2D8F92D6CA3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1447E-0939-4A69-810E-A9BFC82CFE1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1DC97-0D27-4B78-9C63-F495BDE329C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F033B0-DD52-4F95-83D8-7556E5A2BAC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EDF330-80F1-45B1-955D-F13C0F4E2D0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E9B2E67-BE57-46D3-B066-7A49EFD50B97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1031" name="Picture 7" descr="背景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324975" cy="699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757" r:id="rId12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49DC81C-E49E-4130-8DE0-19F0E09F123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75" name="未知"/>
            <p:cNvSpPr>
              <a:spLocks/>
            </p:cNvSpPr>
            <p:nvPr/>
          </p:nvSpPr>
          <p:spPr bwMode="auto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" name="未知"/>
            <p:cNvSpPr>
              <a:spLocks/>
            </p:cNvSpPr>
            <p:nvPr/>
          </p:nvSpPr>
          <p:spPr bwMode="auto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7" name="未知"/>
          <p:cNvSpPr>
            <a:spLocks/>
          </p:cNvSpPr>
          <p:nvPr/>
        </p:nvSpPr>
        <p:spPr bwMode="auto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7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0"/>
            <a:chExt cx="4944" cy="540"/>
          </a:xfrm>
        </p:grpSpPr>
        <p:sp>
          <p:nvSpPr>
            <p:cNvPr id="3079" name="未知"/>
            <p:cNvSpPr>
              <a:spLocks/>
            </p:cNvSpPr>
            <p:nvPr userDrawn="1"/>
          </p:nvSpPr>
          <p:spPr bwMode="auto">
            <a:xfrm>
              <a:off x="1488" y="0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080" name="Group 8"/>
            <p:cNvGrpSpPr>
              <a:grpSpLocks/>
            </p:cNvGrpSpPr>
            <p:nvPr userDrawn="1"/>
          </p:nvGrpSpPr>
          <p:grpSpPr bwMode="auto">
            <a:xfrm>
              <a:off x="2486" y="0"/>
              <a:ext cx="2458" cy="540"/>
              <a:chOff x="0" y="0"/>
              <a:chExt cx="2458" cy="540"/>
            </a:xfrm>
          </p:grpSpPr>
          <p:sp>
            <p:nvSpPr>
              <p:cNvPr id="3081" name="未知"/>
              <p:cNvSpPr>
                <a:spLocks/>
              </p:cNvSpPr>
              <p:nvPr userDrawn="1"/>
            </p:nvSpPr>
            <p:spPr bwMode="auto">
              <a:xfrm>
                <a:off x="1462" y="7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" name="未知"/>
              <p:cNvSpPr>
                <a:spLocks/>
              </p:cNvSpPr>
              <p:nvPr userDrawn="1"/>
            </p:nvSpPr>
            <p:spPr bwMode="auto">
              <a:xfrm>
                <a:off x="191" y="0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" name="未知"/>
              <p:cNvSpPr>
                <a:spLocks/>
              </p:cNvSpPr>
              <p:nvPr userDrawn="1"/>
            </p:nvSpPr>
            <p:spPr bwMode="auto">
              <a:xfrm>
                <a:off x="544" y="101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" name="未知"/>
              <p:cNvSpPr>
                <a:spLocks/>
              </p:cNvSpPr>
              <p:nvPr userDrawn="1"/>
            </p:nvSpPr>
            <p:spPr bwMode="auto">
              <a:xfrm>
                <a:off x="1142" y="74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5" name="未知"/>
              <p:cNvSpPr>
                <a:spLocks/>
              </p:cNvSpPr>
              <p:nvPr userDrawn="1"/>
            </p:nvSpPr>
            <p:spPr bwMode="auto">
              <a:xfrm>
                <a:off x="0" y="67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86" name="未知"/>
            <p:cNvSpPr>
              <a:spLocks/>
            </p:cNvSpPr>
            <p:nvPr userDrawn="1"/>
          </p:nvSpPr>
          <p:spPr bwMode="auto">
            <a:xfrm>
              <a:off x="0" y="0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0" y="0"/>
            <a:chExt cx="3581" cy="535"/>
          </a:xfrm>
        </p:grpSpPr>
        <p:sp>
          <p:nvSpPr>
            <p:cNvPr id="3088" name="未知"/>
            <p:cNvSpPr>
              <a:spLocks/>
            </p:cNvSpPr>
            <p:nvPr/>
          </p:nvSpPr>
          <p:spPr bwMode="auto">
            <a:xfrm>
              <a:off x="801" y="0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未知"/>
            <p:cNvSpPr>
              <a:spLocks/>
            </p:cNvSpPr>
            <p:nvPr/>
          </p:nvSpPr>
          <p:spPr bwMode="auto">
            <a:xfrm>
              <a:off x="1548" y="36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未知"/>
            <p:cNvSpPr>
              <a:spLocks/>
            </p:cNvSpPr>
            <p:nvPr/>
          </p:nvSpPr>
          <p:spPr bwMode="auto">
            <a:xfrm>
              <a:off x="1435" y="30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未知"/>
            <p:cNvSpPr>
              <a:spLocks/>
            </p:cNvSpPr>
            <p:nvPr/>
          </p:nvSpPr>
          <p:spPr bwMode="auto">
            <a:xfrm>
              <a:off x="460" y="49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未知"/>
            <p:cNvSpPr>
              <a:spLocks/>
            </p:cNvSpPr>
            <p:nvPr/>
          </p:nvSpPr>
          <p:spPr bwMode="auto">
            <a:xfrm>
              <a:off x="311" y="61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未知"/>
            <p:cNvSpPr>
              <a:spLocks/>
            </p:cNvSpPr>
            <p:nvPr/>
          </p:nvSpPr>
          <p:spPr bwMode="auto">
            <a:xfrm>
              <a:off x="0" y="18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94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96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zh-CN"/>
          </a:p>
        </p:txBody>
      </p:sp>
      <p:sp>
        <p:nvSpPr>
          <p:cNvPr id="3097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zh-CN"/>
          </a:p>
        </p:txBody>
      </p:sp>
      <p:sp>
        <p:nvSpPr>
          <p:cNvPr id="3098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36564EEB-7671-4BAB-9DDD-71BD8C238B7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08DB80A-ADAC-462C-8F52-559DAE8AFDAE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52400" y="0"/>
            <a:ext cx="144780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676400" y="0"/>
            <a:ext cx="7467600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6148" name="Rectangle 4" descr="Stationery"/>
          <p:cNvSpPr>
            <a:spLocks noChangeArrowheads="1"/>
          </p:cNvSpPr>
          <p:nvPr/>
        </p:nvSpPr>
        <p:spPr bwMode="auto">
          <a:xfrm>
            <a:off x="457200" y="0"/>
            <a:ext cx="1219200" cy="762000"/>
          </a:xfrm>
          <a:prstGeom prst="rect">
            <a:avLst/>
          </a:prstGeom>
          <a:blipFill dpi="0" rotWithShape="0">
            <a:blip r:embed="rId15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6149" name="Rectangle 5" descr="Stationery"/>
          <p:cNvSpPr>
            <a:spLocks noChangeArrowheads="1"/>
          </p:cNvSpPr>
          <p:nvPr/>
        </p:nvSpPr>
        <p:spPr bwMode="auto">
          <a:xfrm>
            <a:off x="0" y="0"/>
            <a:ext cx="457200" cy="6858000"/>
          </a:xfrm>
          <a:prstGeom prst="rect">
            <a:avLst/>
          </a:prstGeom>
          <a:blipFill dpi="0" rotWithShape="0">
            <a:blip r:embed="rId15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838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2"/>
                </a:solidFill>
              </a:defRPr>
            </a:lvl1pPr>
          </a:lstStyle>
          <a:p>
            <a:endParaRPr lang="en-US" altLang="zh-CN"/>
          </a:p>
        </p:txBody>
      </p:sp>
      <p:pic>
        <p:nvPicPr>
          <p:cNvPr id="6153" name="Picture 9" descr="anabnr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228725" y="0"/>
            <a:ext cx="7915275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304800" y="457200"/>
            <a:ext cx="2514600" cy="3048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E88EF6D4-67A6-4BE4-818C-1502087E20D2}" type="slidenum">
              <a:rPr lang="en-US" altLang="zh-CN"/>
              <a:pPr/>
              <a:t>‹#›</a:t>
            </a:fld>
            <a:endParaRPr lang="en-US" altLang="zh-CN" sz="1400"/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10185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55" r:id="rId12"/>
    <p:sldLayoutId id="2147483756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1027113" indent="-4556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370013" indent="-228600" algn="l" rtl="0" fontAlgn="base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712913" indent="-228600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4E9B2451-D1B0-41EF-BDC6-A847FAFD0DFE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8200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112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3" name="Oval 11"/>
            <p:cNvSpPr>
              <a:spLocks noChangeArrowheads="1"/>
            </p:cNvSpPr>
            <p:nvPr/>
          </p:nvSpPr>
          <p:spPr bwMode="auto">
            <a:xfrm>
              <a:off x="224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4" name="Oval 12"/>
            <p:cNvSpPr>
              <a:spLocks noChangeArrowheads="1"/>
            </p:cNvSpPr>
            <p:nvPr/>
          </p:nvSpPr>
          <p:spPr bwMode="auto">
            <a:xfrm>
              <a:off x="0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5" name="Oval 13"/>
            <p:cNvSpPr>
              <a:spLocks noChangeArrowheads="1"/>
            </p:cNvSpPr>
            <p:nvPr/>
          </p:nvSpPr>
          <p:spPr bwMode="auto">
            <a:xfrm>
              <a:off x="112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6" name="Oval 14"/>
            <p:cNvSpPr>
              <a:spLocks noChangeArrowheads="1"/>
            </p:cNvSpPr>
            <p:nvPr/>
          </p:nvSpPr>
          <p:spPr bwMode="auto">
            <a:xfrm>
              <a:off x="224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7" name="Oval 15"/>
            <p:cNvSpPr>
              <a:spLocks noChangeArrowheads="1"/>
            </p:cNvSpPr>
            <p:nvPr/>
          </p:nvSpPr>
          <p:spPr bwMode="auto">
            <a:xfrm>
              <a:off x="336" y="11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8" name="Oval 16"/>
            <p:cNvSpPr>
              <a:spLocks noChangeArrowheads="1"/>
            </p:cNvSpPr>
            <p:nvPr/>
          </p:nvSpPr>
          <p:spPr bwMode="auto">
            <a:xfrm>
              <a:off x="0" y="22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9" name="Oval 17"/>
            <p:cNvSpPr>
              <a:spLocks noChangeArrowheads="1"/>
            </p:cNvSpPr>
            <p:nvPr/>
          </p:nvSpPr>
          <p:spPr bwMode="auto">
            <a:xfrm>
              <a:off x="112" y="22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0" name="Oval 18"/>
            <p:cNvSpPr>
              <a:spLocks noChangeArrowheads="1"/>
            </p:cNvSpPr>
            <p:nvPr/>
          </p:nvSpPr>
          <p:spPr bwMode="auto">
            <a:xfrm>
              <a:off x="224" y="22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1" name="Oval 19"/>
            <p:cNvSpPr>
              <a:spLocks noChangeArrowheads="1"/>
            </p:cNvSpPr>
            <p:nvPr/>
          </p:nvSpPr>
          <p:spPr bwMode="auto">
            <a:xfrm>
              <a:off x="336" y="22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2" name="Oval 20"/>
            <p:cNvSpPr>
              <a:spLocks noChangeArrowheads="1"/>
            </p:cNvSpPr>
            <p:nvPr/>
          </p:nvSpPr>
          <p:spPr bwMode="auto">
            <a:xfrm>
              <a:off x="448" y="22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3" name="Oval 21"/>
            <p:cNvSpPr>
              <a:spLocks noChangeArrowheads="1"/>
            </p:cNvSpPr>
            <p:nvPr/>
          </p:nvSpPr>
          <p:spPr bwMode="auto"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4" name="Oval 22"/>
            <p:cNvSpPr>
              <a:spLocks noChangeArrowheads="1"/>
            </p:cNvSpPr>
            <p:nvPr/>
          </p:nvSpPr>
          <p:spPr bwMode="auto">
            <a:xfrm>
              <a:off x="112" y="33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5" name="Oval 23"/>
            <p:cNvSpPr>
              <a:spLocks noChangeArrowheads="1"/>
            </p:cNvSpPr>
            <p:nvPr/>
          </p:nvSpPr>
          <p:spPr bwMode="auto">
            <a:xfrm>
              <a:off x="224" y="33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6" name="Oval 24"/>
            <p:cNvSpPr>
              <a:spLocks noChangeArrowheads="1"/>
            </p:cNvSpPr>
            <p:nvPr/>
          </p:nvSpPr>
          <p:spPr bwMode="auto">
            <a:xfrm>
              <a:off x="336" y="33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7" name="Oval 25"/>
            <p:cNvSpPr>
              <a:spLocks noChangeArrowheads="1"/>
            </p:cNvSpPr>
            <p:nvPr/>
          </p:nvSpPr>
          <p:spPr bwMode="auto"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8" name="Oval 26"/>
            <p:cNvSpPr>
              <a:spLocks noChangeArrowheads="1"/>
            </p:cNvSpPr>
            <p:nvPr/>
          </p:nvSpPr>
          <p:spPr bwMode="auto">
            <a:xfrm>
              <a:off x="112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9" name="Oval 27"/>
            <p:cNvSpPr>
              <a:spLocks noChangeArrowheads="1"/>
            </p:cNvSpPr>
            <p:nvPr/>
          </p:nvSpPr>
          <p:spPr bwMode="auto">
            <a:xfrm>
              <a:off x="224" y="44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0" name="Oval 28"/>
            <p:cNvSpPr>
              <a:spLocks noChangeArrowheads="1"/>
            </p:cNvSpPr>
            <p:nvPr/>
          </p:nvSpPr>
          <p:spPr bwMode="auto">
            <a:xfrm>
              <a:off x="336" y="44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1" name="Oval 29"/>
            <p:cNvSpPr>
              <a:spLocks noChangeArrowheads="1"/>
            </p:cNvSpPr>
            <p:nvPr/>
          </p:nvSpPr>
          <p:spPr bwMode="auto"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2" name="Oval 30"/>
            <p:cNvSpPr>
              <a:spLocks noChangeArrowheads="1"/>
            </p:cNvSpPr>
            <p:nvPr/>
          </p:nvSpPr>
          <p:spPr bwMode="auto">
            <a:xfrm>
              <a:off x="0" y="56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3" name="Oval 31"/>
            <p:cNvSpPr>
              <a:spLocks noChangeArrowheads="1"/>
            </p:cNvSpPr>
            <p:nvPr/>
          </p:nvSpPr>
          <p:spPr bwMode="auto">
            <a:xfrm>
              <a:off x="112" y="56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4" name="Oval 32"/>
            <p:cNvSpPr>
              <a:spLocks noChangeArrowheads="1"/>
            </p:cNvSpPr>
            <p:nvPr/>
          </p:nvSpPr>
          <p:spPr bwMode="auto">
            <a:xfrm>
              <a:off x="224" y="56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5" name="Oval 33"/>
            <p:cNvSpPr>
              <a:spLocks noChangeArrowheads="1"/>
            </p:cNvSpPr>
            <p:nvPr/>
          </p:nvSpPr>
          <p:spPr bwMode="auto">
            <a:xfrm>
              <a:off x="336" y="56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6" name="Oval 34"/>
            <p:cNvSpPr>
              <a:spLocks noChangeArrowheads="1"/>
            </p:cNvSpPr>
            <p:nvPr/>
          </p:nvSpPr>
          <p:spPr bwMode="auto">
            <a:xfrm>
              <a:off x="0" y="67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auto">
            <a:xfrm>
              <a:off x="112" y="67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8" name="Oval 36"/>
            <p:cNvSpPr>
              <a:spLocks noChangeArrowheads="1"/>
            </p:cNvSpPr>
            <p:nvPr/>
          </p:nvSpPr>
          <p:spPr bwMode="auto">
            <a:xfrm>
              <a:off x="224" y="67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9" name="Oval 37"/>
            <p:cNvSpPr>
              <a:spLocks noChangeArrowheads="1"/>
            </p:cNvSpPr>
            <p:nvPr/>
          </p:nvSpPr>
          <p:spPr bwMode="auto">
            <a:xfrm>
              <a:off x="336" y="67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0" name="Oval 38"/>
            <p:cNvSpPr>
              <a:spLocks noChangeArrowheads="1"/>
            </p:cNvSpPr>
            <p:nvPr/>
          </p:nvSpPr>
          <p:spPr bwMode="auto">
            <a:xfrm>
              <a:off x="112" y="78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1" name="Oval 39"/>
            <p:cNvSpPr>
              <a:spLocks noChangeArrowheads="1"/>
            </p:cNvSpPr>
            <p:nvPr/>
          </p:nvSpPr>
          <p:spPr bwMode="auto">
            <a:xfrm>
              <a:off x="336" y="78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ransition>
    <p:blinds dir="vert"/>
  </p:transition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5A31C70-B3FC-432B-8B8A-34BB81F86A0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ransition>
    <p:blinds dir="vert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2" charset="2"/>
        <a:buChar char="¡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 2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2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 2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20.gif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0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0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0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20.gif"/><Relationship Id="rId4" Type="http://schemas.openxmlformats.org/officeDocument/2006/relationships/slide" Target="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0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20.gif"/><Relationship Id="rId4" Type="http://schemas.openxmlformats.org/officeDocument/2006/relationships/slide" Target="slide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20.gif"/><Relationship Id="rId4" Type="http://schemas.openxmlformats.org/officeDocument/2006/relationships/slide" Target="slide3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0.gi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66.jpeg"/><Relationship Id="rId4" Type="http://schemas.openxmlformats.org/officeDocument/2006/relationships/image" Target="../media/image20.gi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8.gi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68.gi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../media/image68.gi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0.gi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0.gi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3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7772400" cy="1143000"/>
          </a:xfrm>
        </p:spPr>
        <p:txBody>
          <a:bodyPr/>
          <a:lstStyle/>
          <a:p>
            <a:r>
              <a:rPr lang="zh-CN" altLang="en-US" sz="8800">
                <a:solidFill>
                  <a:schemeClr val="accent2"/>
                </a:solidFill>
                <a:ea typeface="华文行楷" pitchFamily="2" charset="-122"/>
              </a:rPr>
              <a:t>醉翁亭记    </a:t>
            </a:r>
            <a:r>
              <a:rPr lang="zh-CN" altLang="en-US" sz="4000">
                <a:solidFill>
                  <a:srgbClr val="CC00CC"/>
                </a:solidFill>
                <a:ea typeface="楷体_GB2312" pitchFamily="1" charset="-122"/>
              </a:rPr>
              <a:t>欧阳修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3316" name="Picture 4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628775"/>
            <a:ext cx="8539163" cy="488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欧阳修雕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3"/>
            <a:ext cx="2771775" cy="6918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987675" y="476250"/>
            <a:ext cx="5761038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写作背景</a:t>
            </a:r>
            <a:r>
              <a:rPr lang="zh-CN" altLang="en-US" sz="2800" b="1"/>
              <a:t>：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宋仁宗（1045）时，范仲淹遭谗离职，欧阳修上书替他分辩，得罪了当权派，被贬滁州（在今安徽）知州。被贬后，他心情郁闷，经常去滁州城西南十里的琅琊山游玩，并与山寺中住持智仙和尚结为莫逆之交。庆历六年，智仙建亭于琅琊山酿泉旁，以为游息之所。欧阳修登亭“饮少辄醉”，故给它取名为“醉翁亭”，并写下了《醉翁亭记》这篇流芳千古的美文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950" y="1628775"/>
            <a:ext cx="9001125" cy="4495800"/>
          </a:xfrm>
        </p:spPr>
        <p:txBody>
          <a:bodyPr/>
          <a:lstStyle/>
          <a:p>
            <a:r>
              <a:rPr lang="zh-CN" altLang="en-US" b="1"/>
              <a:t>1、文段写了哪些内容？先写什么？后写什么？</a:t>
            </a:r>
          </a:p>
          <a:p>
            <a:endParaRPr lang="zh-CN" altLang="en-US" b="1"/>
          </a:p>
          <a:p>
            <a:r>
              <a:rPr lang="zh-CN" altLang="en-US" b="1"/>
              <a:t>2、文段写景的顺序是什么？</a:t>
            </a:r>
          </a:p>
          <a:p>
            <a:endParaRPr lang="zh-CN" altLang="en-US" b="1"/>
          </a:p>
          <a:p>
            <a:r>
              <a:rPr lang="zh-CN" altLang="en-US" b="1"/>
              <a:t>3、醉翁亭的名字是怎么来的？有什么寓意？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/>
        </p:nvSpPr>
        <p:spPr bwMode="auto">
          <a:xfrm>
            <a:off x="0" y="0"/>
            <a:ext cx="480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zh-CN" altLang="en-US" sz="6000">
                <a:solidFill>
                  <a:srgbClr val="E6FCF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1" charset="-122"/>
              </a:rPr>
              <a:t>研读第一节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981075"/>
            <a:ext cx="8604250" cy="4619625"/>
          </a:xfrm>
        </p:spPr>
        <p:txBody>
          <a:bodyPr/>
          <a:lstStyle/>
          <a:p>
            <a:r>
              <a:rPr lang="zh-CN" altLang="en-US" sz="3200" b="1">
                <a:solidFill>
                  <a:srgbClr val="008080"/>
                </a:solidFill>
                <a:latin typeface="宋体" pitchFamily="2" charset="-122"/>
              </a:rPr>
              <a:t>  环滁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8080"/>
                </a:solidFill>
                <a:latin typeface="宋体" pitchFamily="2" charset="-122"/>
              </a:rPr>
              <a:t>皆山也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。其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/西南诸峰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，林壑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尤美。望之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蔚然而深秀者，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琅琊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也。山行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六七里，渐闻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水声潺潺，而泄出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于两峰之间者，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酿泉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也。峰回路转，有亭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翼然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临于泉上者，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醉翁亭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也。</a:t>
            </a:r>
            <a:r>
              <a:rPr lang="zh-CN" altLang="en-US" sz="3200" b="1">
                <a:solidFill>
                  <a:srgbClr val="0000CC"/>
                </a:solidFill>
                <a:latin typeface="宋体" pitchFamily="2" charset="-122"/>
              </a:rPr>
              <a:t>作亭者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谁？山之僧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智仙也。</a:t>
            </a:r>
            <a:r>
              <a:rPr lang="zh-CN" altLang="en-US" sz="3200" b="1">
                <a:solidFill>
                  <a:srgbClr val="0000CC"/>
                </a:solidFill>
                <a:latin typeface="宋体" pitchFamily="2" charset="-122"/>
              </a:rPr>
              <a:t>名之者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谁？太守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自谓也。太守与客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来饮于此，饮少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辄醉，而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年又最高，故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自号曰“醉翁”也。醉翁之意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不在酒，在乎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山水之间也。</a:t>
            </a:r>
            <a:r>
              <a:rPr lang="zh-CN" altLang="en-US" sz="3200" b="1">
                <a:solidFill>
                  <a:srgbClr val="0000CC"/>
                </a:solidFill>
                <a:latin typeface="宋体" pitchFamily="2" charset="-122"/>
              </a:rPr>
              <a:t>山水之乐，得之心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CC"/>
                </a:solidFill>
                <a:latin typeface="宋体" pitchFamily="2" charset="-122"/>
              </a:rPr>
              <a:t>而寓之酒也。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4953000" y="15240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276600" y="5867400"/>
            <a:ext cx="625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438400" y="5257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611188" y="5876925"/>
            <a:ext cx="79041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段意：</a:t>
            </a:r>
            <a:r>
              <a:rPr lang="zh-CN" altLang="en-US" sz="3200" b="1">
                <a:solidFill>
                  <a:srgbClr val="008080"/>
                </a:solidFill>
              </a:rPr>
              <a:t>介绍醉翁亭的自然环境和亭名的由来</a:t>
            </a:r>
            <a:endParaRPr lang="zh-CN" altLang="en-US" sz="3200" b="1">
              <a:solidFill>
                <a:srgbClr val="60AF4D"/>
              </a:solidFill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0" y="44450"/>
            <a:ext cx="4754563" cy="64135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朗读第一段并概括段意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图片2 拷贝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620713"/>
            <a:ext cx="7775575" cy="4421187"/>
          </a:xfrm>
          <a:noFill/>
          <a:ln/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539750" y="5091113"/>
            <a:ext cx="92424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Times New Roman" pitchFamily="18" charset="0"/>
                <a:ea typeface="隶书" pitchFamily="1" charset="-122"/>
              </a:rPr>
              <a:t>环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滁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皆山</a:t>
            </a:r>
            <a:r>
              <a:rPr lang="zh-CN" altLang="en-US" sz="4000">
                <a:solidFill>
                  <a:srgbClr val="FF0000"/>
                </a:solidFill>
                <a:latin typeface="Times New Roman" pitchFamily="18" charset="0"/>
                <a:ea typeface="隶书" pitchFamily="1" charset="-122"/>
              </a:rPr>
              <a:t>也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，其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西南诸峰，林</a:t>
            </a:r>
            <a:r>
              <a:rPr lang="zh-CN" altLang="en-US" sz="4000">
                <a:solidFill>
                  <a:srgbClr val="FF0000"/>
                </a:solidFill>
                <a:latin typeface="Times New Roman" pitchFamily="18" charset="0"/>
                <a:ea typeface="隶书" pitchFamily="1" charset="-122"/>
              </a:rPr>
              <a:t>壑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尤美，</a:t>
            </a:r>
          </a:p>
          <a:p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望之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蔚然</a:t>
            </a:r>
            <a:r>
              <a:rPr lang="zh-CN" altLang="en-US" sz="4000">
                <a:solidFill>
                  <a:srgbClr val="FF0000"/>
                </a:solidFill>
                <a:latin typeface="Times New Roman" pitchFamily="18" charset="0"/>
                <a:ea typeface="隶书" pitchFamily="1" charset="-122"/>
              </a:rPr>
              <a:t>而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深秀者，琅玡也。</a:t>
            </a:r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827088" y="4437063"/>
            <a:ext cx="2449512" cy="647700"/>
          </a:xfrm>
          <a:prstGeom prst="wedgeRectCallout">
            <a:avLst>
              <a:gd name="adj1" fmla="val -40949"/>
              <a:gd name="adj2" fmla="val 84116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环绕、围绕</a:t>
            </a: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3276600" y="4437063"/>
            <a:ext cx="2879725" cy="647700"/>
          </a:xfrm>
          <a:prstGeom prst="wedgeRectCallout">
            <a:avLst>
              <a:gd name="adj1" fmla="val -50833"/>
              <a:gd name="adj2" fmla="val 94019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语气词表判断</a:t>
            </a:r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>
            <a:off x="6948488" y="6021388"/>
            <a:ext cx="2085975" cy="647700"/>
          </a:xfrm>
          <a:prstGeom prst="wedgeRectCallout">
            <a:avLst>
              <a:gd name="adj1" fmla="val -9968"/>
              <a:gd name="adj2" fmla="val -107444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山谷</a:t>
            </a:r>
          </a:p>
        </p:txBody>
      </p:sp>
      <p:sp>
        <p:nvSpPr>
          <p:cNvPr id="25607" name="AutoShape 7"/>
          <p:cNvSpPr>
            <a:spLocks noChangeArrowheads="1"/>
          </p:cNvSpPr>
          <p:nvPr/>
        </p:nvSpPr>
        <p:spPr bwMode="auto">
          <a:xfrm>
            <a:off x="6877050" y="4437063"/>
            <a:ext cx="1657350" cy="647700"/>
          </a:xfrm>
          <a:prstGeom prst="wedgeRectCallout">
            <a:avLst>
              <a:gd name="adj1" fmla="val -265093"/>
              <a:gd name="adj2" fmla="val 171569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表并列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34925" y="44450"/>
            <a:ext cx="1808163" cy="579438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</a:rPr>
              <a:t>解释词语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1" bldLvl="0" animBg="1" autoUpdateAnimBg="0"/>
      <p:bldP spid="25605" grpId="0" bldLvl="0" animBg="1" autoUpdateAnimBg="0"/>
      <p:bldP spid="25606" grpId="0" bldLvl="0" animBg="1" autoUpdateAnimBg="0"/>
      <p:bldP spid="25607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瀑布2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622300"/>
            <a:ext cx="7200900" cy="4375150"/>
          </a:xfrm>
          <a:noFill/>
          <a:ln w="38100">
            <a:solidFill>
              <a:schemeClr val="tx1"/>
            </a:solidFill>
          </a:ln>
          <a:effectLst>
            <a:outerShdw dist="135003" dir="19128844" algn="ctr" rotWithShape="0">
              <a:schemeClr val="bg2">
                <a:alpha val="50000"/>
              </a:schemeClr>
            </a:outerShdw>
          </a:effectLst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166813" y="5213350"/>
            <a:ext cx="74358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山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行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六七里，渐闻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水声潺潺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</a:p>
          <a:p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而泻出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于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两峰之间者，酿泉也。</a:t>
            </a:r>
          </a:p>
        </p:txBody>
      </p:sp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4211638" y="4365625"/>
            <a:ext cx="3960812" cy="647700"/>
          </a:xfrm>
          <a:prstGeom prst="wedgeRectCallout">
            <a:avLst>
              <a:gd name="adj1" fmla="val -115523"/>
              <a:gd name="adj2" fmla="val 105926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方正姚体" pitchFamily="2" charset="-122"/>
                <a:ea typeface="方正姚体" pitchFamily="2" charset="-122"/>
              </a:rPr>
              <a:t>沿山路</a:t>
            </a:r>
            <a:r>
              <a:rPr lang="en-US" altLang="zh-CN" sz="3200">
                <a:latin typeface="方正姚体" pitchFamily="2" charset="-122"/>
                <a:ea typeface="方正姚体" pitchFamily="2" charset="-122"/>
              </a:rPr>
              <a:t>(</a:t>
            </a:r>
            <a:r>
              <a:rPr lang="zh-CN" altLang="en-US" sz="3200">
                <a:latin typeface="方正姚体" pitchFamily="2" charset="-122"/>
                <a:ea typeface="方正姚体" pitchFamily="2" charset="-122"/>
              </a:rPr>
              <a:t>名词作状语</a:t>
            </a:r>
            <a:r>
              <a:rPr lang="en-US" altLang="zh-CN" sz="3200">
                <a:latin typeface="方正姚体" pitchFamily="2" charset="-122"/>
                <a:ea typeface="方正姚体" pitchFamily="2" charset="-122"/>
              </a:rPr>
              <a:t>)</a:t>
            </a:r>
            <a:endParaRPr lang="en-US" altLang="zh-CN" sz="3200">
              <a:solidFill>
                <a:srgbClr val="CC33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971550" y="4365625"/>
            <a:ext cx="1223963" cy="647700"/>
          </a:xfrm>
          <a:prstGeom prst="wedgeRectCallout">
            <a:avLst>
              <a:gd name="adj1" fmla="val 117944"/>
              <a:gd name="adj2" fmla="val 202843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从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0" y="44450"/>
            <a:ext cx="1808163" cy="579438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</a:rPr>
              <a:t>解释词语</a:t>
            </a:r>
            <a:endParaRPr lang="zh-CN" alt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ldLvl="0" animBg="1" autoUpdateAnimBg="0"/>
      <p:bldP spid="26629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醉翁亭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42988" y="620713"/>
            <a:ext cx="6697662" cy="4208462"/>
          </a:xfrm>
          <a:noFill/>
          <a:ln/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977900" y="4797425"/>
            <a:ext cx="856456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latin typeface="隶书" pitchFamily="1" charset="-122"/>
                <a:ea typeface="隶书" pitchFamily="1" charset="-122"/>
              </a:rPr>
              <a:t>峰回</a:t>
            </a:r>
            <a:r>
              <a:rPr lang="zh-CN" altLang="en-US" sz="4000">
                <a:solidFill>
                  <a:srgbClr val="FF0066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4000">
                <a:latin typeface="隶书" pitchFamily="1" charset="-122"/>
                <a:ea typeface="隶书" pitchFamily="1" charset="-122"/>
              </a:rPr>
              <a:t>路转,有亭</a:t>
            </a:r>
            <a:r>
              <a:rPr lang="zh-CN" altLang="en-US" sz="4000">
                <a:solidFill>
                  <a:srgbClr val="FF0066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FF9933"/>
                </a:solidFill>
                <a:latin typeface="隶书" pitchFamily="1" charset="-122"/>
                <a:ea typeface="隶书" pitchFamily="1" charset="-122"/>
              </a:rPr>
              <a:t>翼然</a:t>
            </a:r>
            <a:r>
              <a:rPr lang="zh-CN" altLang="en-US" sz="4000">
                <a:solidFill>
                  <a:srgbClr val="FF0066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4000">
                <a:latin typeface="隶书" pitchFamily="1" charset="-122"/>
                <a:ea typeface="隶书" pitchFamily="1" charset="-122"/>
              </a:rPr>
              <a:t>临</a:t>
            </a:r>
            <a:r>
              <a:rPr lang="zh-CN" altLang="en-US" sz="4000">
                <a:solidFill>
                  <a:srgbClr val="FF9933"/>
                </a:solidFill>
                <a:latin typeface="隶书" pitchFamily="1" charset="-122"/>
                <a:ea typeface="隶书" pitchFamily="1" charset="-122"/>
              </a:rPr>
              <a:t>于</a:t>
            </a:r>
            <a:r>
              <a:rPr lang="zh-CN" altLang="en-US" sz="4000">
                <a:latin typeface="隶书" pitchFamily="1" charset="-122"/>
                <a:ea typeface="隶书" pitchFamily="1" charset="-122"/>
              </a:rPr>
              <a:t>泉上者,</a:t>
            </a:r>
          </a:p>
          <a:p>
            <a:r>
              <a:rPr lang="zh-CN" altLang="en-US" sz="4000">
                <a:latin typeface="隶书" pitchFamily="1" charset="-122"/>
                <a:ea typeface="隶书" pitchFamily="1" charset="-122"/>
              </a:rPr>
              <a:t>醉翁亭也.作亭者</a:t>
            </a:r>
            <a:r>
              <a:rPr lang="zh-CN" altLang="en-US" sz="4000">
                <a:solidFill>
                  <a:srgbClr val="FF0066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4000">
                <a:latin typeface="隶书" pitchFamily="1" charset="-122"/>
                <a:ea typeface="隶书" pitchFamily="1" charset="-122"/>
              </a:rPr>
              <a:t>谁?山之僧</a:t>
            </a:r>
            <a:r>
              <a:rPr lang="zh-CN" altLang="en-US" sz="4000">
                <a:solidFill>
                  <a:srgbClr val="FF0066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4000">
                <a:latin typeface="隶书" pitchFamily="1" charset="-122"/>
                <a:ea typeface="隶书" pitchFamily="1" charset="-122"/>
              </a:rPr>
              <a:t>智仙也,</a:t>
            </a:r>
          </a:p>
          <a:p>
            <a:r>
              <a:rPr lang="zh-CN" altLang="en-US" sz="4000">
                <a:solidFill>
                  <a:srgbClr val="FF9933"/>
                </a:solidFill>
                <a:latin typeface="隶书" pitchFamily="1" charset="-122"/>
                <a:ea typeface="隶书" pitchFamily="1" charset="-122"/>
              </a:rPr>
              <a:t>名</a:t>
            </a:r>
            <a:r>
              <a:rPr lang="zh-CN" altLang="en-US" sz="4000">
                <a:latin typeface="隶书" pitchFamily="1" charset="-122"/>
                <a:ea typeface="隶书" pitchFamily="1" charset="-122"/>
              </a:rPr>
              <a:t>之者</a:t>
            </a:r>
            <a:r>
              <a:rPr lang="zh-CN" altLang="en-US" sz="4000">
                <a:solidFill>
                  <a:srgbClr val="FF0066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4000">
                <a:latin typeface="隶书" pitchFamily="1" charset="-122"/>
                <a:ea typeface="隶书" pitchFamily="1" charset="-122"/>
              </a:rPr>
              <a:t>谁,太守</a:t>
            </a:r>
            <a:r>
              <a:rPr lang="zh-CN" altLang="en-US" sz="4000">
                <a:solidFill>
                  <a:srgbClr val="FF0066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4000">
                <a:latin typeface="隶书" pitchFamily="1" charset="-122"/>
                <a:ea typeface="隶书" pitchFamily="1" charset="-122"/>
              </a:rPr>
              <a:t>自</a:t>
            </a:r>
            <a:r>
              <a:rPr lang="zh-CN" altLang="en-US" sz="4000">
                <a:solidFill>
                  <a:srgbClr val="FF9933"/>
                </a:solidFill>
                <a:latin typeface="隶书" pitchFamily="1" charset="-122"/>
                <a:ea typeface="隶书" pitchFamily="1" charset="-122"/>
              </a:rPr>
              <a:t>谓</a:t>
            </a:r>
            <a:r>
              <a:rPr lang="zh-CN" altLang="en-US" sz="4000">
                <a:latin typeface="隶书" pitchFamily="1" charset="-122"/>
                <a:ea typeface="隶书" pitchFamily="1" charset="-122"/>
              </a:rPr>
              <a:t>也</a:t>
            </a:r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5797550" y="3068638"/>
            <a:ext cx="3311525" cy="1079500"/>
          </a:xfrm>
          <a:prstGeom prst="wedgeRectCallout">
            <a:avLst>
              <a:gd name="adj1" fmla="val -67157"/>
              <a:gd name="adj2" fmla="val 132648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>
                <a:latin typeface="Times New Roman" pitchFamily="18" charset="0"/>
                <a:ea typeface="方正姚体" pitchFamily="2" charset="-122"/>
              </a:rPr>
              <a:t>四角翘起</a:t>
            </a:r>
            <a:r>
              <a:rPr lang="en-US" altLang="zh-CN" sz="2800">
                <a:latin typeface="Times New Roman" pitchFamily="18" charset="0"/>
                <a:ea typeface="方正姚体" pitchFamily="2" charset="-122"/>
              </a:rPr>
              <a:t>,</a:t>
            </a:r>
            <a:r>
              <a:rPr lang="zh-CN" altLang="en-US" sz="2800">
                <a:latin typeface="Times New Roman" pitchFamily="18" charset="0"/>
                <a:ea typeface="方正姚体" pitchFamily="2" charset="-122"/>
              </a:rPr>
              <a:t>像鸟儿张开的翅膀一样</a:t>
            </a:r>
            <a:r>
              <a:rPr lang="en-US" altLang="zh-CN" sz="2800">
                <a:latin typeface="Times New Roman" pitchFamily="18" charset="0"/>
                <a:ea typeface="方正姚体" pitchFamily="2" charset="-122"/>
              </a:rPr>
              <a:t>(</a:t>
            </a:r>
            <a:r>
              <a:rPr lang="zh-CN" altLang="en-US" sz="2800">
                <a:latin typeface="Times New Roman" pitchFamily="18" charset="0"/>
                <a:ea typeface="方正姚体" pitchFamily="2" charset="-122"/>
              </a:rPr>
              <a:t>状语</a:t>
            </a:r>
            <a:r>
              <a:rPr lang="en-US" altLang="zh-CN" sz="2800">
                <a:latin typeface="Times New Roman" pitchFamily="18" charset="0"/>
                <a:ea typeface="方正姚体" pitchFamily="2" charset="-122"/>
              </a:rPr>
              <a:t>)</a:t>
            </a:r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>
            <a:off x="971550" y="4149725"/>
            <a:ext cx="1223963" cy="647700"/>
          </a:xfrm>
          <a:prstGeom prst="wedgeRectCallout">
            <a:avLst>
              <a:gd name="adj1" fmla="val -22250"/>
              <a:gd name="adj2" fmla="val 279356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命名</a:t>
            </a:r>
          </a:p>
        </p:txBody>
      </p:sp>
      <p:sp>
        <p:nvSpPr>
          <p:cNvPr id="27654" name="AutoShape 6"/>
          <p:cNvSpPr>
            <a:spLocks noChangeArrowheads="1"/>
          </p:cNvSpPr>
          <p:nvPr/>
        </p:nvSpPr>
        <p:spPr bwMode="auto">
          <a:xfrm>
            <a:off x="7813675" y="4221163"/>
            <a:ext cx="1222375" cy="647700"/>
          </a:xfrm>
          <a:prstGeom prst="wedgeRectCallout">
            <a:avLst>
              <a:gd name="adj1" fmla="val -131583"/>
              <a:gd name="adj2" fmla="val 62079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在</a:t>
            </a:r>
          </a:p>
        </p:txBody>
      </p:sp>
      <p:sp>
        <p:nvSpPr>
          <p:cNvPr id="27655" name="AutoShape 7"/>
          <p:cNvSpPr>
            <a:spLocks noChangeArrowheads="1"/>
          </p:cNvSpPr>
          <p:nvPr/>
        </p:nvSpPr>
        <p:spPr bwMode="auto">
          <a:xfrm>
            <a:off x="6661150" y="6092825"/>
            <a:ext cx="1222375" cy="647700"/>
          </a:xfrm>
          <a:prstGeom prst="wedgeRectCallout">
            <a:avLst>
              <a:gd name="adj1" fmla="val -116005"/>
              <a:gd name="adj2" fmla="val 7551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称</a:t>
            </a:r>
          </a:p>
        </p:txBody>
      </p:sp>
      <p:pic>
        <p:nvPicPr>
          <p:cNvPr id="27656" name="Picture 8" descr="0311">
            <a:hlinkClick r:id="rId4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23850" y="5926138"/>
            <a:ext cx="647700" cy="525462"/>
          </a:xfrm>
          <a:noFill/>
          <a:ln/>
        </p:spPr>
      </p:pic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0" y="44450"/>
            <a:ext cx="1808163" cy="579438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</a:rPr>
              <a:t>解释词语</a:t>
            </a:r>
            <a:endParaRPr lang="zh-CN" alt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ldLvl="0" animBg="1" autoUpdateAnimBg="0"/>
      <p:bldP spid="27653" grpId="0" bldLvl="0" animBg="1" autoUpdateAnimBg="0"/>
      <p:bldP spid="27654" grpId="0" bldLvl="0" animBg="1" autoUpdateAnimBg="0"/>
      <p:bldP spid="27655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00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6375" y="765175"/>
            <a:ext cx="6697663" cy="4260850"/>
          </a:xfrm>
          <a:noFill/>
          <a:ln>
            <a:solidFill>
              <a:schemeClr val="tx1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900113" y="5141913"/>
            <a:ext cx="85931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醉翁之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意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不在酒，在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乎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山水之间也。</a:t>
            </a:r>
          </a:p>
          <a:p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山水之乐，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得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之心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而寓之酒也</a:t>
            </a:r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1476375" y="4437063"/>
            <a:ext cx="1222375" cy="576262"/>
          </a:xfrm>
          <a:prstGeom prst="wedgeRectCallout">
            <a:avLst>
              <a:gd name="adj1" fmla="val 49481"/>
              <a:gd name="adj2" fmla="val 106009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情趣</a:t>
            </a: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5940425" y="4365625"/>
            <a:ext cx="2232025" cy="647700"/>
          </a:xfrm>
          <a:prstGeom prst="wedgeRectCallout">
            <a:avLst>
              <a:gd name="adj1" fmla="val -44338"/>
              <a:gd name="adj2" fmla="val 93431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语气词，于</a:t>
            </a:r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3851275" y="4437063"/>
            <a:ext cx="1441450" cy="646112"/>
          </a:xfrm>
          <a:prstGeom prst="wedgeRectCallout">
            <a:avLst>
              <a:gd name="adj1" fmla="val -51759"/>
              <a:gd name="adj2" fmla="val 181236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领会</a:t>
            </a:r>
          </a:p>
        </p:txBody>
      </p:sp>
      <p:pic>
        <p:nvPicPr>
          <p:cNvPr id="29703" name="Picture 7" descr="0311">
            <a:hlinkClick r:id="rId3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3850" y="6021388"/>
            <a:ext cx="666750" cy="541337"/>
          </a:xfrm>
          <a:noFill/>
          <a:ln/>
        </p:spPr>
      </p:pic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0" y="44450"/>
            <a:ext cx="2011363" cy="6397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解释词语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ldLvl="0" animBg="1" autoUpdateAnimBg="0"/>
      <p:bldP spid="29701" grpId="0" bldLvl="0" animBg="1" autoUpdateAnimBg="0"/>
      <p:bldP spid="29702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371600" y="129540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  <a:latin typeface="Arial Unicode MS" pitchFamily="2" charset="-122"/>
                <a:ea typeface="黑体" pitchFamily="49" charset="-122"/>
              </a:rPr>
              <a:t>环：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3886200" y="129540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E81F10"/>
                </a:solidFill>
                <a:latin typeface="Arial Unicode MS" pitchFamily="2" charset="-122"/>
                <a:ea typeface="黑体" pitchFamily="49" charset="-122"/>
              </a:rPr>
              <a:t>壑：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5940425" y="1341438"/>
            <a:ext cx="1724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E81F10"/>
                </a:solidFill>
                <a:latin typeface="Arial Unicode MS" pitchFamily="2" charset="-122"/>
                <a:ea typeface="黑体" pitchFamily="49" charset="-122"/>
              </a:rPr>
              <a:t>蔚然</a:t>
            </a:r>
            <a:endParaRPr lang="zh-CN" altLang="en-US" sz="3200">
              <a:solidFill>
                <a:schemeClr val="tx2"/>
              </a:solidFill>
              <a:latin typeface="Arial Unicode MS" pitchFamily="2" charset="-122"/>
              <a:ea typeface="黑体" pitchFamily="49" charset="-122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1295400" y="213360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  <a:latin typeface="Arial Unicode MS" pitchFamily="2" charset="-122"/>
                <a:ea typeface="黑体" pitchFamily="49" charset="-122"/>
              </a:rPr>
              <a:t>临：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3810000" y="213360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  <a:latin typeface="Arial Unicode MS" pitchFamily="2" charset="-122"/>
                <a:ea typeface="黑体" pitchFamily="49" charset="-122"/>
              </a:rPr>
              <a:t>名：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5943600" y="220980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  <a:latin typeface="Arial Unicode MS" pitchFamily="2" charset="-122"/>
                <a:ea typeface="黑体" pitchFamily="49" charset="-122"/>
              </a:rPr>
              <a:t>辄：</a:t>
            </a: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1447800" y="2971800"/>
            <a:ext cx="91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  <a:latin typeface="Arial Unicode MS" pitchFamily="2" charset="-122"/>
                <a:ea typeface="黑体" pitchFamily="49" charset="-122"/>
              </a:rPr>
              <a:t>意：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3886200" y="3048000"/>
            <a:ext cx="590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E81F10"/>
                </a:solidFill>
                <a:latin typeface="Arial Unicode MS" pitchFamily="2" charset="-122"/>
                <a:ea typeface="黑体" pitchFamily="49" charset="-122"/>
              </a:rPr>
              <a:t>乐：</a:t>
            </a: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6019800" y="297180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E81F10"/>
                </a:solidFill>
                <a:latin typeface="Arial Unicode MS" pitchFamily="2" charset="-122"/>
                <a:ea typeface="黑体" pitchFamily="49" charset="-122"/>
              </a:rPr>
              <a:t>寓：</a:t>
            </a: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1403350" y="4076700"/>
            <a:ext cx="6280150" cy="5810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有亭翼然临于泉上者，醉翁亭也。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1295400" y="4876800"/>
            <a:ext cx="6934200" cy="173990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   </a:t>
            </a: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有一个亭子四角翘起，像鸟张开翅膀一样高据泉水上边的，是醉翁亭啊。</a:t>
            </a: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2057400" y="11430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环绕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4648200" y="1219200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山谷</a:t>
            </a: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7086600" y="1371600"/>
            <a:ext cx="236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茂盛的样子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2133600" y="21336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靠近</a:t>
            </a: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4495800" y="2057400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命名</a:t>
            </a: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6553200" y="2209800"/>
            <a:ext cx="106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就</a:t>
            </a:r>
          </a:p>
        </p:txBody>
      </p:sp>
      <p:sp>
        <p:nvSpPr>
          <p:cNvPr id="30739" name="Text Box 19"/>
          <p:cNvSpPr txBox="1">
            <a:spLocks noChangeArrowheads="1"/>
          </p:cNvSpPr>
          <p:nvPr/>
        </p:nvSpPr>
        <p:spPr bwMode="auto">
          <a:xfrm>
            <a:off x="2057400" y="2895600"/>
            <a:ext cx="1828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情趣</a:t>
            </a: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4572000" y="29718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乐趣</a:t>
            </a: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6705600" y="29718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寄托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685800" y="4876800"/>
            <a:ext cx="137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译文：</a:t>
            </a:r>
          </a:p>
        </p:txBody>
      </p:sp>
      <p:sp>
        <p:nvSpPr>
          <p:cNvPr id="30743" name="Text Box 23"/>
          <p:cNvSpPr txBox="1">
            <a:spLocks noChangeArrowheads="1"/>
          </p:cNvSpPr>
          <p:nvPr/>
        </p:nvSpPr>
        <p:spPr bwMode="auto">
          <a:xfrm>
            <a:off x="1588" y="46038"/>
            <a:ext cx="5291137" cy="639762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疏通文意，重点词句理解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2" grpId="0" animBg="1" autoUpdateAnimBg="0"/>
      <p:bldP spid="30733" grpId="0" autoUpdateAnimBg="0"/>
      <p:bldP spid="30734" grpId="0" autoUpdateAnimBg="0"/>
      <p:bldP spid="30735" grpId="0" autoUpdateAnimBg="0"/>
      <p:bldP spid="30736" grpId="0" autoUpdateAnimBg="0"/>
      <p:bldP spid="30737" grpId="0" autoUpdateAnimBg="0"/>
      <p:bldP spid="30738" grpId="0" autoUpdateAnimBg="0"/>
      <p:bldP spid="30739" grpId="0" autoUpdateAnimBg="0"/>
      <p:bldP spid="30740" grpId="0" autoUpdateAnimBg="0"/>
      <p:bldP spid="3074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676400" y="1524000"/>
            <a:ext cx="7086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663300"/>
                </a:solidFill>
                <a:latin typeface="Arial Unicode MS" pitchFamily="2" charset="-122"/>
                <a:ea typeface="黑体" pitchFamily="49" charset="-122"/>
              </a:rPr>
              <a:t>醉翁之意不在酒，在乎山水之间也。山水之乐，得之心而寓之酒也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524000" y="3200400"/>
            <a:ext cx="7391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>
              <a:solidFill>
                <a:schemeClr val="tx2"/>
              </a:solidFill>
              <a:latin typeface="Arial Unicode MS" pitchFamily="2" charset="-122"/>
              <a:ea typeface="黑体" pitchFamily="49" charset="-122"/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676400" y="3124200"/>
            <a:ext cx="6781800" cy="228917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醉翁的情趣不在饮酒上，而在欣赏秀丽的山水之中啊。欣赏山水的乐趣，领会在心里，寄托在喝酒上。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588" y="46038"/>
            <a:ext cx="5291137" cy="639762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疏通文意，重点词句理解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539750" y="1054100"/>
            <a:ext cx="8135938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sz="3200" b="1">
                <a:latin typeface="Times New Roman" pitchFamily="18" charset="0"/>
              </a:rPr>
              <a:t>       </a:t>
            </a:r>
            <a:r>
              <a:rPr lang="zh-CN" altLang="en-US" sz="2800" b="1">
                <a:solidFill>
                  <a:srgbClr val="663300"/>
                </a:solidFill>
                <a:latin typeface="Times New Roman" pitchFamily="18" charset="0"/>
              </a:rPr>
              <a:t>环绕滁州城的四面都是山。它西南边的山峦，树林和山谷尤其优美，远远看去树木茂盛、幽深秀丽的，是琅琊山。沿着山路走六七里，渐渐地听到潺潺的水声，从两个山间飞泻下来的，是酿泉。山势回环，道路弯转，有一个亭子四角翘起像鸟张开翅膀一样座落在泉水边的，是醉翁亭。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zh-CN" altLang="en-US" sz="2800" b="1">
                <a:solidFill>
                  <a:srgbClr val="663300"/>
                </a:solidFill>
                <a:latin typeface="Times New Roman" pitchFamily="18" charset="0"/>
              </a:rPr>
              <a:t>造亭子的人是谁？是山里的和尚智仙。给它起名的是谁？是太守用自己的别号来命名的。太守和宾客来这里饮酒，喝很少就醉，而年龄又最大，所以给自己起了个别号叫</a:t>
            </a:r>
            <a:r>
              <a:rPr lang="zh-CN" altLang="en-US" sz="2800" b="1">
                <a:solidFill>
                  <a:srgbClr val="663300"/>
                </a:solidFill>
                <a:latin typeface="Arial"/>
              </a:rPr>
              <a:t>“</a:t>
            </a:r>
            <a:r>
              <a:rPr lang="zh-CN" altLang="en-US" sz="2800" b="1">
                <a:solidFill>
                  <a:srgbClr val="663300"/>
                </a:solidFill>
                <a:latin typeface="Times New Roman" pitchFamily="18" charset="0"/>
              </a:rPr>
              <a:t>醉翁</a:t>
            </a:r>
            <a:r>
              <a:rPr lang="zh-CN" altLang="en-US" sz="2800" b="1">
                <a:solidFill>
                  <a:srgbClr val="663300"/>
                </a:solidFill>
                <a:latin typeface="Arial"/>
              </a:rPr>
              <a:t>”</a:t>
            </a:r>
            <a:r>
              <a:rPr lang="zh-CN" altLang="en-US" sz="2800" b="1">
                <a:solidFill>
                  <a:srgbClr val="663300"/>
                </a:solidFill>
                <a:latin typeface="Times New Roman" pitchFamily="18" charset="0"/>
              </a:rPr>
              <a:t>。醉翁的心意不在酒上，而在山光水色中啊。游赏山水的乐趣，领会于心而寄托在酒罢了。</a:t>
            </a:r>
            <a:r>
              <a:rPr lang="zh-CN" altLang="en-US" sz="3200" b="1">
                <a:solidFill>
                  <a:schemeClr val="hlink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0" y="44450"/>
            <a:ext cx="5211763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将第一段翻译成现代文：</a:t>
            </a:r>
            <a:endParaRPr lang="zh-CN" altLang="en-US"/>
          </a:p>
        </p:txBody>
      </p:sp>
    </p:spTree>
  </p:cSld>
  <p:clrMapOvr>
    <a:masterClrMapping/>
  </p:clrMapOvr>
  <p:transition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醉翁亭全景"/>
          <p:cNvPicPr>
            <a:picLocks noChangeAspect="1" noChangeArrowheads="1"/>
          </p:cNvPicPr>
          <p:nvPr/>
        </p:nvPicPr>
        <p:blipFill>
          <a:blip r:embed="rId3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72575" cy="694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6413500" y="2057400"/>
            <a:ext cx="17399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chemeClr val="bg1"/>
                </a:solidFill>
                <a:latin typeface="Times New Roman" pitchFamily="18" charset="0"/>
                <a:ea typeface="隶书" pitchFamily="1" charset="-122"/>
              </a:rPr>
              <a:t>醉翁亭记</a:t>
            </a:r>
            <a:r>
              <a:rPr lang="zh-CN" altLang="en-US" sz="360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                          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      欧阳修</a:t>
            </a:r>
          </a:p>
        </p:txBody>
      </p:sp>
      <p:pic>
        <p:nvPicPr>
          <p:cNvPr id="14340" name="Picture 4" descr="醉翁亭全景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2575" cy="694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7467600" y="188913"/>
            <a:ext cx="633413" cy="673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翁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去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八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百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载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醉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乡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犹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在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042988" y="125413"/>
            <a:ext cx="685800" cy="673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山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行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六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七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里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亭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影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不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孤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195513" y="0"/>
            <a:ext cx="4302125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en-US" altLang="zh-CN" sz="4400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 </a:t>
            </a:r>
            <a:r>
              <a:rPr lang="zh-CN" altLang="en-US" sz="6600" b="1">
                <a:solidFill>
                  <a:srgbClr val="FFCF0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醉   翁   亭</a:t>
            </a:r>
            <a:r>
              <a:rPr lang="zh-CN" altLang="en-US" sz="5400" b="1">
                <a:solidFill>
                  <a:srgbClr val="FFCF0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 </a:t>
            </a:r>
          </a:p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FFCF0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  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utoUpdateAnimBg="0"/>
      <p:bldP spid="14342" grpId="0" autoUpdateAnimBg="0"/>
      <p:bldP spid="14343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333375"/>
            <a:ext cx="7772400" cy="1143000"/>
          </a:xfrm>
        </p:spPr>
        <p:txBody>
          <a:bodyPr/>
          <a:lstStyle/>
          <a:p>
            <a:r>
              <a:rPr lang="zh-CN" altLang="en-US" b="1">
                <a:solidFill>
                  <a:srgbClr val="008080"/>
                </a:solidFill>
                <a:latin typeface="宋体" pitchFamily="2" charset="-122"/>
              </a:rPr>
              <a:t>环滁</a:t>
            </a:r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b="1">
                <a:solidFill>
                  <a:srgbClr val="008080"/>
                </a:solidFill>
                <a:latin typeface="宋体" pitchFamily="2" charset="-122"/>
              </a:rPr>
              <a:t>皆山也</a:t>
            </a:r>
            <a:r>
              <a:rPr lang="zh-CN" altLang="en-US" b="1">
                <a:solidFill>
                  <a:srgbClr val="000000"/>
                </a:solidFill>
                <a:latin typeface="宋体" pitchFamily="2" charset="-122"/>
              </a:rPr>
              <a:t>。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3796" name="Picture 4" descr="t010fa2ddc78073b09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900" y="1628775"/>
            <a:ext cx="8351838" cy="454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bevel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765175"/>
            <a:ext cx="9002713" cy="504825"/>
          </a:xfrm>
        </p:spPr>
        <p:txBody>
          <a:bodyPr/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其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/西南诸峰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，林壑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尤美。望之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蔚然而深秀者，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琅琊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也。</a:t>
            </a:r>
          </a:p>
        </p:txBody>
      </p:sp>
      <p:pic>
        <p:nvPicPr>
          <p:cNvPr id="34819" name="Picture 3" descr="_356914460359430809106548741410158074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0575" y="1485900"/>
            <a:ext cx="3022600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t019be66c4b65e272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412875"/>
            <a:ext cx="2447925" cy="50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t011d9abb819572c74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775" y="1412875"/>
            <a:ext cx="3025775" cy="519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88" y="765175"/>
            <a:ext cx="9540875" cy="576263"/>
          </a:xfrm>
        </p:spPr>
        <p:txBody>
          <a:bodyPr/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山行六七里，渐闻水声潺潺，而泄出于两峰之间者，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酿泉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也。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5844" name="Picture 4" descr="t01c1cab71c9af4fd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1485900"/>
            <a:ext cx="2736850" cy="518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t010a5e7eca5d5dcbd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485900"/>
            <a:ext cx="360045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 descr="t01168a0356e36312e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1485900"/>
            <a:ext cx="28829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8316913" y="2420938"/>
            <a:ext cx="571500" cy="1728787"/>
          </a:xfrm>
          <a:prstGeom prst="rect">
            <a:avLst/>
          </a:prstGeom>
          <a:solidFill>
            <a:srgbClr val="FFFF00">
              <a:alpha val="62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华文细黑" pitchFamily="2" charset="-122"/>
              </a:rPr>
              <a:t>酿泉</a:t>
            </a:r>
            <a:r>
              <a:rPr lang="zh-CN" altLang="en-US" sz="7200" b="1">
                <a:solidFill>
                  <a:srgbClr val="FF0000"/>
                </a:solidFill>
                <a:latin typeface="Times New Roman" pitchFamily="18" charset="0"/>
                <a:ea typeface="华文细黑" pitchFamily="2" charset="-122"/>
              </a:rPr>
              <a:t> 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4575" y="693738"/>
            <a:ext cx="7772400" cy="503237"/>
          </a:xfrm>
        </p:spPr>
        <p:txBody>
          <a:bodyPr/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峰回路转，有亭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翼然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临于泉上者，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醉翁亭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也。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6868" name="Picture 4" descr="t0126607641d54a2a7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341438"/>
            <a:ext cx="2663825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 descr="201311071042054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1341438"/>
            <a:ext cx="2786062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6" descr="t01efd8b442e37d949b (1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1341438"/>
            <a:ext cx="2808288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1271588"/>
            <a:ext cx="2881313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52413" y="838200"/>
            <a:ext cx="8783637" cy="503238"/>
          </a:xfrm>
        </p:spPr>
        <p:txBody>
          <a:bodyPr/>
          <a:lstStyle/>
          <a:p>
            <a:r>
              <a:rPr lang="zh-CN" altLang="en-US" sz="2800" b="1">
                <a:solidFill>
                  <a:srgbClr val="0000CC"/>
                </a:solidFill>
                <a:latin typeface="宋体" pitchFamily="2" charset="-122"/>
              </a:rPr>
              <a:t>作亭者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谁？山之僧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智仙也。</a:t>
            </a:r>
            <a:r>
              <a:rPr lang="zh-CN" altLang="en-US" sz="2800" b="1">
                <a:solidFill>
                  <a:srgbClr val="0000CC"/>
                </a:solidFill>
                <a:latin typeface="宋体" pitchFamily="2" charset="-122"/>
              </a:rPr>
              <a:t>名之者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谁？太守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自谓也。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7892" name="Picture 4" descr="56796020800680302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925" y="1485900"/>
            <a:ext cx="374491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20130901105001_54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5" y="1485900"/>
            <a:ext cx="417671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-36513" y="838200"/>
            <a:ext cx="9145588" cy="574675"/>
          </a:xfrm>
        </p:spPr>
        <p:txBody>
          <a:bodyPr/>
          <a:lstStyle/>
          <a:p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太守与客来饮于此，饮少辄醉，而年又最高，故自号曰“醉翁”也。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8916" name="Picture 4" descr="d914c454951142c5bee72919fcecf0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557338"/>
            <a:ext cx="892810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 descr="20130407-61419-1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1557338"/>
            <a:ext cx="9037638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973138" y="838200"/>
            <a:ext cx="7869237" cy="647700"/>
          </a:xfrm>
        </p:spPr>
        <p:txBody>
          <a:bodyPr/>
          <a:lstStyle/>
          <a:p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醉翁之意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不在酒，在乎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山水之间也。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9940" name="Picture 4" descr="20130407-61419-1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701800"/>
            <a:ext cx="4175125" cy="497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5" descr="201103110202283195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701800"/>
            <a:ext cx="432117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909638"/>
            <a:ext cx="5810250" cy="574675"/>
          </a:xfrm>
        </p:spPr>
        <p:txBody>
          <a:bodyPr/>
          <a:lstStyle/>
          <a:p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山水之乐，得之心</a:t>
            </a:r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而寓之酒也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40964" name="Picture 4" descr="113846c7wzhwc8fffg48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558925"/>
            <a:ext cx="424815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5" name="Picture 5" descr="002564a17b730ea2242c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925" y="1558925"/>
            <a:ext cx="4043363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466725" y="909638"/>
            <a:ext cx="34575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99"/>
                </a:solidFill>
                <a:latin typeface="Arial Unicode MS" pitchFamily="2" charset="-122"/>
                <a:ea typeface="黑体" pitchFamily="49" charset="-122"/>
              </a:rPr>
              <a:t>亭周边的环境：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381000" y="1676400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663300"/>
                </a:solidFill>
                <a:latin typeface="Arial Unicode MS" pitchFamily="2" charset="-122"/>
                <a:ea typeface="黑体" pitchFamily="49" charset="-122"/>
              </a:rPr>
              <a:t>环滁皆山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2971800" y="16764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663300"/>
                </a:solidFill>
                <a:latin typeface="Arial Unicode MS" pitchFamily="2" charset="-122"/>
                <a:ea typeface="黑体" pitchFamily="49" charset="-122"/>
              </a:rPr>
              <a:t>琅琊山</a:t>
            </a:r>
          </a:p>
        </p:txBody>
      </p:sp>
      <p:sp>
        <p:nvSpPr>
          <p:cNvPr id="41989" name="Line 5"/>
          <p:cNvSpPr>
            <a:spLocks noChangeShapeType="1"/>
          </p:cNvSpPr>
          <p:nvPr/>
        </p:nvSpPr>
        <p:spPr bwMode="auto">
          <a:xfrm>
            <a:off x="2057400" y="1905000"/>
            <a:ext cx="8382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4191000" y="1752600"/>
            <a:ext cx="137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>
              <a:solidFill>
                <a:schemeClr val="tx2"/>
              </a:solidFill>
              <a:latin typeface="Arial Unicode MS" pitchFamily="2" charset="-122"/>
              <a:ea typeface="黑体" pitchFamily="49" charset="-122"/>
            </a:endParaRPr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>
            <a:off x="4191000" y="1981200"/>
            <a:ext cx="7620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5105400" y="1600200"/>
            <a:ext cx="91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663300"/>
                </a:solidFill>
                <a:latin typeface="Arial Unicode MS" pitchFamily="2" charset="-122"/>
                <a:ea typeface="黑体" pitchFamily="49" charset="-122"/>
              </a:rPr>
              <a:t>酿泉</a:t>
            </a: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6172200" y="3581400"/>
            <a:ext cx="83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>
              <a:solidFill>
                <a:schemeClr val="tx2"/>
              </a:solidFill>
              <a:latin typeface="Arial Unicode MS" pitchFamily="2" charset="-122"/>
              <a:ea typeface="黑体" pitchFamily="49" charset="-122"/>
            </a:endParaRPr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>
            <a:off x="6019800" y="1981200"/>
            <a:ext cx="7620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6934200" y="1676400"/>
            <a:ext cx="2209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663300"/>
                </a:solidFill>
                <a:latin typeface="Arial Unicode MS" pitchFamily="2" charset="-122"/>
                <a:ea typeface="黑体" pitchFamily="49" charset="-122"/>
              </a:rPr>
              <a:t>有亭翼然</a:t>
            </a:r>
          </a:p>
        </p:txBody>
      </p:sp>
      <p:sp>
        <p:nvSpPr>
          <p:cNvPr id="41996" name="Text Box 12"/>
          <p:cNvSpPr txBox="1">
            <a:spLocks noChangeArrowheads="1"/>
          </p:cNvSpPr>
          <p:nvPr/>
        </p:nvSpPr>
        <p:spPr bwMode="auto">
          <a:xfrm>
            <a:off x="457200" y="3886200"/>
            <a:ext cx="3352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99"/>
                </a:solidFill>
                <a:latin typeface="Arial Unicode MS" pitchFamily="2" charset="-122"/>
                <a:ea typeface="黑体" pitchFamily="49" charset="-122"/>
              </a:rPr>
              <a:t>亭名的由来：</a:t>
            </a:r>
          </a:p>
        </p:txBody>
      </p:sp>
      <p:sp>
        <p:nvSpPr>
          <p:cNvPr id="41997" name="Text Box 13"/>
          <p:cNvSpPr txBox="1">
            <a:spLocks noChangeArrowheads="1"/>
          </p:cNvSpPr>
          <p:nvPr/>
        </p:nvSpPr>
        <p:spPr bwMode="auto">
          <a:xfrm>
            <a:off x="381000" y="4572000"/>
            <a:ext cx="175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FF00"/>
                </a:solidFill>
                <a:latin typeface="Arial Unicode MS" pitchFamily="2" charset="-122"/>
                <a:ea typeface="黑体" pitchFamily="49" charset="-122"/>
              </a:rPr>
              <a:t>作亭者</a:t>
            </a:r>
          </a:p>
        </p:txBody>
      </p:sp>
      <p:sp>
        <p:nvSpPr>
          <p:cNvPr id="41998" name="Line 14"/>
          <p:cNvSpPr>
            <a:spLocks noChangeShapeType="1"/>
          </p:cNvSpPr>
          <p:nvPr/>
        </p:nvSpPr>
        <p:spPr bwMode="auto">
          <a:xfrm>
            <a:off x="1905000" y="4953000"/>
            <a:ext cx="9144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2895600" y="4648200"/>
            <a:ext cx="1828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FF00"/>
                </a:solidFill>
                <a:latin typeface="Arial Unicode MS" pitchFamily="2" charset="-122"/>
                <a:ea typeface="黑体" pitchFamily="49" charset="-122"/>
              </a:rPr>
              <a:t>名之者</a:t>
            </a:r>
          </a:p>
        </p:txBody>
      </p:sp>
      <p:sp>
        <p:nvSpPr>
          <p:cNvPr id="42000" name="Line 16"/>
          <p:cNvSpPr>
            <a:spLocks noChangeShapeType="1"/>
          </p:cNvSpPr>
          <p:nvPr/>
        </p:nvSpPr>
        <p:spPr bwMode="auto">
          <a:xfrm>
            <a:off x="4343400" y="4953000"/>
            <a:ext cx="12954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5867400" y="464820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FF00"/>
                </a:solidFill>
                <a:latin typeface="Arial Unicode MS" pitchFamily="2" charset="-122"/>
                <a:ea typeface="黑体" pitchFamily="49" charset="-122"/>
              </a:rPr>
              <a:t>命名之意</a:t>
            </a:r>
          </a:p>
        </p:txBody>
      </p:sp>
      <p:sp>
        <p:nvSpPr>
          <p:cNvPr id="42002" name="Text Box 18"/>
          <p:cNvSpPr txBox="1">
            <a:spLocks noChangeArrowheads="1"/>
          </p:cNvSpPr>
          <p:nvPr/>
        </p:nvSpPr>
        <p:spPr bwMode="auto">
          <a:xfrm>
            <a:off x="838200" y="2209800"/>
            <a:ext cx="762000" cy="641350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 Unicode MS" pitchFamily="2" charset="-122"/>
                <a:ea typeface="黑体" pitchFamily="49" charset="-122"/>
              </a:rPr>
              <a:t>远</a:t>
            </a:r>
          </a:p>
        </p:txBody>
      </p:sp>
      <p:sp>
        <p:nvSpPr>
          <p:cNvPr id="42003" name="Line 19"/>
          <p:cNvSpPr>
            <a:spLocks noChangeShapeType="1"/>
          </p:cNvSpPr>
          <p:nvPr/>
        </p:nvSpPr>
        <p:spPr bwMode="auto">
          <a:xfrm>
            <a:off x="1676400" y="2590800"/>
            <a:ext cx="53340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42004" name="Text Box 20"/>
          <p:cNvSpPr txBox="1">
            <a:spLocks noChangeArrowheads="1"/>
          </p:cNvSpPr>
          <p:nvPr/>
        </p:nvSpPr>
        <p:spPr bwMode="auto">
          <a:xfrm>
            <a:off x="7086600" y="2209800"/>
            <a:ext cx="914400" cy="641350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 Unicode MS" pitchFamily="2" charset="-122"/>
                <a:ea typeface="黑体" pitchFamily="49" charset="-122"/>
              </a:rPr>
              <a:t>近</a:t>
            </a:r>
          </a:p>
        </p:txBody>
      </p:sp>
      <p:sp>
        <p:nvSpPr>
          <p:cNvPr id="42005" name="Text Box 21"/>
          <p:cNvSpPr txBox="1">
            <a:spLocks noChangeArrowheads="1"/>
          </p:cNvSpPr>
          <p:nvPr/>
        </p:nvSpPr>
        <p:spPr bwMode="auto">
          <a:xfrm>
            <a:off x="914400" y="2971800"/>
            <a:ext cx="60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Arial Unicode MS" pitchFamily="2" charset="-122"/>
                <a:ea typeface="黑体" pitchFamily="49" charset="-122"/>
              </a:rPr>
              <a:t>面</a:t>
            </a:r>
          </a:p>
        </p:txBody>
      </p:sp>
      <p:sp>
        <p:nvSpPr>
          <p:cNvPr id="42006" name="Text Box 22"/>
          <p:cNvSpPr txBox="1">
            <a:spLocks noChangeArrowheads="1"/>
          </p:cNvSpPr>
          <p:nvPr/>
        </p:nvSpPr>
        <p:spPr bwMode="auto">
          <a:xfrm>
            <a:off x="685800" y="2819400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>
              <a:solidFill>
                <a:schemeClr val="tx2"/>
              </a:solidFill>
              <a:latin typeface="Arial Unicode MS" pitchFamily="2" charset="-122"/>
              <a:ea typeface="黑体" pitchFamily="49" charset="-122"/>
            </a:endParaRPr>
          </a:p>
        </p:txBody>
      </p:sp>
      <p:sp>
        <p:nvSpPr>
          <p:cNvPr id="42007" name="Line 23"/>
          <p:cNvSpPr>
            <a:spLocks noChangeShapeType="1"/>
          </p:cNvSpPr>
          <p:nvPr/>
        </p:nvSpPr>
        <p:spPr bwMode="auto">
          <a:xfrm>
            <a:off x="1676400" y="3352800"/>
            <a:ext cx="52578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42008" name="Text Box 24"/>
          <p:cNvSpPr txBox="1">
            <a:spLocks noChangeArrowheads="1"/>
          </p:cNvSpPr>
          <p:nvPr/>
        </p:nvSpPr>
        <p:spPr bwMode="auto">
          <a:xfrm>
            <a:off x="7162800" y="3124200"/>
            <a:ext cx="60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 Unicode MS" pitchFamily="2" charset="-122"/>
                <a:ea typeface="黑体" pitchFamily="49" charset="-122"/>
              </a:rPr>
              <a:t>点</a:t>
            </a:r>
          </a:p>
        </p:txBody>
      </p:sp>
      <p:sp>
        <p:nvSpPr>
          <p:cNvPr id="42009" name="Text Box 25"/>
          <p:cNvSpPr txBox="1">
            <a:spLocks noChangeArrowheads="1"/>
          </p:cNvSpPr>
          <p:nvPr/>
        </p:nvSpPr>
        <p:spPr bwMode="auto">
          <a:xfrm>
            <a:off x="3505200" y="5715000"/>
            <a:ext cx="2362200" cy="641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5B46F6"/>
                </a:solidFill>
                <a:latin typeface="Arial Unicode MS" pitchFamily="2" charset="-122"/>
                <a:ea typeface="黑体" pitchFamily="49" charset="-122"/>
              </a:rPr>
              <a:t>山水之乐</a:t>
            </a:r>
          </a:p>
        </p:txBody>
      </p:sp>
      <p:sp>
        <p:nvSpPr>
          <p:cNvPr id="42010" name="AutoShape 26"/>
          <p:cNvSpPr>
            <a:spLocks/>
          </p:cNvSpPr>
          <p:nvPr/>
        </p:nvSpPr>
        <p:spPr bwMode="auto">
          <a:xfrm>
            <a:off x="3352800" y="5867400"/>
            <a:ext cx="76200" cy="457200"/>
          </a:xfrm>
          <a:prstGeom prst="leftBracke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2011" name="Text Box 27"/>
          <p:cNvSpPr txBox="1">
            <a:spLocks noChangeArrowheads="1"/>
          </p:cNvSpPr>
          <p:nvPr/>
        </p:nvSpPr>
        <p:spPr bwMode="auto">
          <a:xfrm>
            <a:off x="0" y="44450"/>
            <a:ext cx="6583363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663300"/>
                </a:solidFill>
              </a:rPr>
              <a:t>第一段的写作思路及写景顺序：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utoUpdateAnimBg="0"/>
      <p:bldP spid="41988" grpId="0" autoUpdateAnimBg="0"/>
      <p:bldP spid="41989" grpId="0" animBg="1"/>
      <p:bldP spid="41991" grpId="0" animBg="1"/>
      <p:bldP spid="41992" grpId="0" autoUpdateAnimBg="0"/>
      <p:bldP spid="41994" grpId="0" animBg="1"/>
      <p:bldP spid="41995" grpId="0" autoUpdateAnimBg="0"/>
      <p:bldP spid="41997" grpId="0" autoUpdateAnimBg="0"/>
      <p:bldP spid="41998" grpId="0" animBg="1"/>
      <p:bldP spid="41999" grpId="0" autoUpdateAnimBg="0"/>
      <p:bldP spid="42000" grpId="0" animBg="1"/>
      <p:bldP spid="42001" grpId="0" autoUpdateAnimBg="0"/>
      <p:bldP spid="42009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800600" cy="1143000"/>
          </a:xfrm>
        </p:spPr>
        <p:txBody>
          <a:bodyPr/>
          <a:lstStyle/>
          <a:p>
            <a:r>
              <a:rPr lang="zh-CN" altLang="en-US" sz="6000">
                <a:solidFill>
                  <a:srgbClr val="E6FCF9"/>
                </a:solidFill>
                <a:ea typeface="隶书" pitchFamily="1" charset="-122"/>
              </a:rPr>
              <a:t>研读第二节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4400">
                <a:solidFill>
                  <a:srgbClr val="99FF66"/>
                </a:solidFill>
              </a:rPr>
              <a:t>找出文中准确，生动地表现山间景象“晦明变化”的词语</a:t>
            </a:r>
          </a:p>
          <a:p>
            <a:endParaRPr lang="zh-CN" altLang="en-US" sz="4400">
              <a:solidFill>
                <a:srgbClr val="99FF66"/>
              </a:solidFill>
            </a:endParaRPr>
          </a:p>
          <a:p>
            <a:r>
              <a:rPr lang="zh-CN" altLang="en-US" sz="4400">
                <a:solidFill>
                  <a:srgbClr val="99FF66"/>
                </a:solidFill>
              </a:rPr>
              <a:t>描写四季景色时，作者分别展现了各个季节怎样的景象？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醉翁亭的山门，门前这条小溪贯穿了整条上山的古道。《醉翁亭记》中：“山行六七里，渐闻水声潺潺而泻出于两峰之间者，让泉也。”让泉就在这条小溪的旁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766763"/>
            <a:ext cx="8281988" cy="3509962"/>
          </a:xfrm>
        </p:spPr>
        <p:txBody>
          <a:bodyPr/>
          <a:lstStyle/>
          <a:p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若夫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日出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而林霏开，云归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而岩穴暝，</a:t>
            </a:r>
            <a:r>
              <a:rPr lang="zh-CN" altLang="en-US" sz="3600">
                <a:solidFill>
                  <a:srgbClr val="FF3399"/>
                </a:solidFill>
                <a:latin typeface="Arial Unicode MS" pitchFamily="2" charset="-122"/>
                <a:ea typeface="黑体" pitchFamily="49" charset="-122"/>
              </a:rPr>
              <a:t>晦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明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变化者，</a:t>
            </a:r>
            <a:r>
              <a:rPr lang="zh-CN" altLang="en-US" sz="3600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山间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之朝暮</a:t>
            </a:r>
            <a:r>
              <a:rPr lang="zh-CN" altLang="en-US" sz="3600" u="sng">
                <a:latin typeface="Arial Unicode MS" pitchFamily="2" charset="-122"/>
                <a:ea typeface="黑体" pitchFamily="49" charset="-122"/>
              </a:rPr>
              <a:t>也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。野芳发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而幽香，佳木秀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而繁阴，风霜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高洁，水落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而石出者，</a:t>
            </a:r>
            <a:r>
              <a:rPr lang="zh-CN" altLang="en-US" sz="3600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山间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之四时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也。朝而往，暮而归，四时之景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不同，而</a:t>
            </a:r>
            <a:r>
              <a:rPr lang="zh-CN" altLang="en-US" sz="3600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乐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亦无穷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也。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-1749425"/>
            <a:ext cx="10287000" cy="2511425"/>
          </a:xfrm>
        </p:spPr>
        <p:txBody>
          <a:bodyPr/>
          <a:lstStyle/>
          <a:p>
            <a:endParaRPr lang="zh-CN" altLang="zh-CN"/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468313" y="5157788"/>
            <a:ext cx="795496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8080"/>
                </a:solidFill>
              </a:rPr>
              <a:t>描写山间的朝暮变化和四季不同的景色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0" y="44450"/>
            <a:ext cx="4754563" cy="639763"/>
          </a:xfrm>
          <a:prstGeom prst="rect">
            <a:avLst/>
          </a:prstGeom>
          <a:solidFill>
            <a:schemeClr val="folHlink"/>
          </a:solidFill>
          <a:ln w="9525" cap="flat" cmpd="sng">
            <a:noFill/>
            <a:bevel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朗读第二段并概括段意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夏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79475" y="765175"/>
            <a:ext cx="7292975" cy="4149725"/>
          </a:xfrm>
          <a:noFill/>
          <a:ln w="38100">
            <a:solidFill>
              <a:schemeClr val="tx1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1609725" y="5464175"/>
            <a:ext cx="45291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若夫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日出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而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林</a:t>
            </a:r>
            <a:r>
              <a:rPr lang="zh-CN" altLang="en-US" sz="4000" b="1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霏开</a:t>
            </a:r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auto">
          <a:xfrm>
            <a:off x="3779838" y="4510088"/>
            <a:ext cx="2232025" cy="647700"/>
          </a:xfrm>
          <a:prstGeom prst="wedgeRectCallout">
            <a:avLst>
              <a:gd name="adj1" fmla="val -34565"/>
              <a:gd name="adj2" fmla="val 112009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表顺承</a:t>
            </a:r>
          </a:p>
        </p:txBody>
      </p:sp>
      <p:pic>
        <p:nvPicPr>
          <p:cNvPr id="45061" name="Picture 5" descr="0311">
            <a:hlinkClick r:id="rId3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300788" y="5876925"/>
            <a:ext cx="719137" cy="582613"/>
          </a:xfrm>
          <a:noFill/>
          <a:ln/>
        </p:spPr>
      </p:pic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0" y="44450"/>
            <a:ext cx="2011363" cy="639763"/>
          </a:xfrm>
          <a:prstGeom prst="rect">
            <a:avLst/>
          </a:prstGeom>
          <a:solidFill>
            <a:schemeClr val="folHlink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解释词语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bldLvl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图片3 拷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693738"/>
            <a:ext cx="7993063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900113" y="5235575"/>
            <a:ext cx="3371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云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归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而岩穴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暝</a:t>
            </a:r>
          </a:p>
        </p:txBody>
      </p:sp>
      <p:sp>
        <p:nvSpPr>
          <p:cNvPr id="46084" name="AutoShape 4"/>
          <p:cNvSpPr>
            <a:spLocks noChangeArrowheads="1"/>
          </p:cNvSpPr>
          <p:nvPr/>
        </p:nvSpPr>
        <p:spPr bwMode="auto">
          <a:xfrm>
            <a:off x="2124075" y="3860800"/>
            <a:ext cx="2232025" cy="1223963"/>
          </a:xfrm>
          <a:prstGeom prst="wedgeRectCallout">
            <a:avLst>
              <a:gd name="adj1" fmla="val -61236"/>
              <a:gd name="adj2" fmla="val 69972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回去</a:t>
            </a:r>
          </a:p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聚拢</a:t>
            </a:r>
          </a:p>
        </p:txBody>
      </p:sp>
      <p:sp>
        <p:nvSpPr>
          <p:cNvPr id="46085" name="AutoShape 5"/>
          <p:cNvSpPr>
            <a:spLocks noChangeArrowheads="1"/>
          </p:cNvSpPr>
          <p:nvPr/>
        </p:nvSpPr>
        <p:spPr bwMode="auto">
          <a:xfrm>
            <a:off x="3708400" y="4508500"/>
            <a:ext cx="2232025" cy="647700"/>
          </a:xfrm>
          <a:prstGeom prst="wedgeRectCallout">
            <a:avLst>
              <a:gd name="adj1" fmla="val -45593"/>
              <a:gd name="adj2" fmla="val 89704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目似瞑</a:t>
            </a:r>
          </a:p>
        </p:txBody>
      </p:sp>
      <p:sp>
        <p:nvSpPr>
          <p:cNvPr id="46086" name="AutoShape 6"/>
          <p:cNvSpPr>
            <a:spLocks noChangeArrowheads="1"/>
          </p:cNvSpPr>
          <p:nvPr/>
        </p:nvSpPr>
        <p:spPr bwMode="auto">
          <a:xfrm>
            <a:off x="3995738" y="4221163"/>
            <a:ext cx="2232025" cy="1152525"/>
          </a:xfrm>
          <a:prstGeom prst="wedgeRectCallout">
            <a:avLst>
              <a:gd name="adj1" fmla="val -61380"/>
              <a:gd name="adj2" fmla="val 58815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闭眼</a:t>
            </a:r>
          </a:p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昏暗</a:t>
            </a:r>
          </a:p>
        </p:txBody>
      </p:sp>
      <p:sp>
        <p:nvSpPr>
          <p:cNvPr id="46087" name="AutoShape 7"/>
          <p:cNvSpPr>
            <a:spLocks noChangeArrowheads="1"/>
          </p:cNvSpPr>
          <p:nvPr/>
        </p:nvSpPr>
        <p:spPr bwMode="auto">
          <a:xfrm>
            <a:off x="1692275" y="4076700"/>
            <a:ext cx="1873250" cy="647700"/>
          </a:xfrm>
          <a:prstGeom prst="wedgeRectCallout">
            <a:avLst>
              <a:gd name="adj1" fmla="val -47713"/>
              <a:gd name="adj2" fmla="val 172796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暮而归</a:t>
            </a:r>
          </a:p>
        </p:txBody>
      </p:sp>
      <p:pic>
        <p:nvPicPr>
          <p:cNvPr id="46088" name="Picture 8" descr="0311">
            <a:hlinkClick r:id="rId3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084888" y="5805488"/>
            <a:ext cx="739775" cy="600075"/>
          </a:xfrm>
          <a:noFill/>
          <a:ln/>
        </p:spPr>
      </p:pic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0" y="44450"/>
            <a:ext cx="2011363" cy="639763"/>
          </a:xfrm>
          <a:prstGeom prst="rect">
            <a:avLst/>
          </a:prstGeom>
          <a:solidFill>
            <a:schemeClr val="folHlink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解释词语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nimBg="1" autoUpdateAnimBg="0"/>
      <p:bldP spid="46085" grpId="0" animBg="1" autoUpdateAnimBg="0"/>
      <p:bldP spid="46086" grpId="0" animBg="1" autoUpdateAnimBg="0"/>
      <p:bldP spid="46087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图片4 拷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5175"/>
            <a:ext cx="2908300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 descr="图片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24188" y="-23813"/>
            <a:ext cx="6227762" cy="6000751"/>
          </a:xfrm>
          <a:noFill/>
          <a:ln/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547688" y="5661025"/>
            <a:ext cx="3371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野芳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发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而幽香</a:t>
            </a:r>
          </a:p>
        </p:txBody>
      </p:sp>
      <p:sp>
        <p:nvSpPr>
          <p:cNvPr id="47109" name="AutoShape 5"/>
          <p:cNvSpPr>
            <a:spLocks noChangeArrowheads="1"/>
          </p:cNvSpPr>
          <p:nvPr/>
        </p:nvSpPr>
        <p:spPr bwMode="auto">
          <a:xfrm>
            <a:off x="2484438" y="4941888"/>
            <a:ext cx="1365250" cy="574675"/>
          </a:xfrm>
          <a:prstGeom prst="wedgeRectCallout">
            <a:avLst>
              <a:gd name="adj1" fmla="val -79704"/>
              <a:gd name="adj2" fmla="val 100884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 </a:t>
            </a:r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开放</a:t>
            </a:r>
          </a:p>
        </p:txBody>
      </p:sp>
      <p:pic>
        <p:nvPicPr>
          <p:cNvPr id="47110" name="Picture 6" descr="0311">
            <a:hlinkClick r:id="rId4" action="ppaction://hlinksldjump"/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7956550" y="6021388"/>
            <a:ext cx="673100" cy="546100"/>
          </a:xfrm>
          <a:noFill/>
          <a:ln/>
        </p:spPr>
      </p:pic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0" y="44450"/>
            <a:ext cx="2011363" cy="639763"/>
          </a:xfrm>
          <a:prstGeom prst="rect">
            <a:avLst/>
          </a:prstGeom>
          <a:solidFill>
            <a:schemeClr val="folHlink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解释词语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 bldLvl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endParaRPr lang="zh-CN" altLang="zh-CN"/>
          </a:p>
        </p:txBody>
      </p:sp>
      <p:pic>
        <p:nvPicPr>
          <p:cNvPr id="48131" name="Picture 3" descr="fj00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3863" y="765175"/>
            <a:ext cx="6264275" cy="4483100"/>
          </a:xfrm>
          <a:noFill/>
          <a:ln w="38100">
            <a:solidFill>
              <a:schemeClr val="tx1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743075" y="5307013"/>
            <a:ext cx="3371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佳木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秀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而繁阴</a:t>
            </a:r>
          </a:p>
        </p:txBody>
      </p:sp>
      <p:sp>
        <p:nvSpPr>
          <p:cNvPr id="48133" name="AutoShape 5"/>
          <p:cNvSpPr>
            <a:spLocks noChangeArrowheads="1"/>
          </p:cNvSpPr>
          <p:nvPr/>
        </p:nvSpPr>
        <p:spPr bwMode="auto">
          <a:xfrm>
            <a:off x="3563938" y="4508500"/>
            <a:ext cx="2808287" cy="647700"/>
          </a:xfrm>
          <a:prstGeom prst="wedgeRectCallout">
            <a:avLst>
              <a:gd name="adj1" fmla="val -67296"/>
              <a:gd name="adj2" fmla="val 96079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蔚然而深秀者</a:t>
            </a:r>
          </a:p>
        </p:txBody>
      </p:sp>
      <p:sp>
        <p:nvSpPr>
          <p:cNvPr id="48134" name="AutoShape 6"/>
          <p:cNvSpPr>
            <a:spLocks noChangeArrowheads="1"/>
          </p:cNvSpPr>
          <p:nvPr/>
        </p:nvSpPr>
        <p:spPr bwMode="auto">
          <a:xfrm>
            <a:off x="3708400" y="4365625"/>
            <a:ext cx="2232025" cy="1079500"/>
          </a:xfrm>
          <a:prstGeom prst="wedgeRectCallout">
            <a:avLst>
              <a:gd name="adj1" fmla="val -78236"/>
              <a:gd name="adj2" fmla="val 58528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秀丽</a:t>
            </a:r>
          </a:p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发荣滋长</a:t>
            </a:r>
          </a:p>
        </p:txBody>
      </p:sp>
      <p:pic>
        <p:nvPicPr>
          <p:cNvPr id="48135" name="Picture 7" descr="0311">
            <a:hlinkClick r:id="rId3" action="ppaction://hlinksldjump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55650" y="5781675"/>
            <a:ext cx="647700" cy="525463"/>
          </a:xfrm>
          <a:noFill/>
          <a:ln/>
        </p:spPr>
      </p:pic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0" y="44450"/>
            <a:ext cx="2011363" cy="639763"/>
          </a:xfrm>
          <a:prstGeom prst="rect">
            <a:avLst/>
          </a:prstGeom>
          <a:solidFill>
            <a:schemeClr val="folHlink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解释词语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animBg="1" autoUpdateAnimBg="0"/>
      <p:bldP spid="48134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自然风光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765175"/>
            <a:ext cx="698500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49155" name="Picture 3" descr="图片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4652963"/>
            <a:ext cx="511175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5292725" y="5876925"/>
            <a:ext cx="2355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风霜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高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洁</a:t>
            </a:r>
          </a:p>
        </p:txBody>
      </p:sp>
      <p:sp>
        <p:nvSpPr>
          <p:cNvPr id="49157" name="AutoShape 5"/>
          <p:cNvSpPr>
            <a:spLocks noChangeArrowheads="1"/>
          </p:cNvSpPr>
          <p:nvPr/>
        </p:nvSpPr>
        <p:spPr bwMode="auto">
          <a:xfrm>
            <a:off x="6732588" y="4941888"/>
            <a:ext cx="2232025" cy="720725"/>
          </a:xfrm>
          <a:prstGeom prst="wedgeRectCallout">
            <a:avLst>
              <a:gd name="adj1" fmla="val -49120"/>
              <a:gd name="adj2" fmla="val 103394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而年又最高</a:t>
            </a:r>
          </a:p>
        </p:txBody>
      </p:sp>
      <p:sp>
        <p:nvSpPr>
          <p:cNvPr id="49158" name="AutoShape 6"/>
          <p:cNvSpPr>
            <a:spLocks noChangeArrowheads="1"/>
          </p:cNvSpPr>
          <p:nvPr/>
        </p:nvSpPr>
        <p:spPr bwMode="auto">
          <a:xfrm>
            <a:off x="6911975" y="4221163"/>
            <a:ext cx="2232025" cy="1079500"/>
          </a:xfrm>
          <a:prstGeom prst="wedgeRectCallout">
            <a:avLst>
              <a:gd name="adj1" fmla="val -56167"/>
              <a:gd name="adj2" fmla="val 11706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大</a:t>
            </a:r>
          </a:p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高爽</a:t>
            </a:r>
          </a:p>
        </p:txBody>
      </p:sp>
      <p:pic>
        <p:nvPicPr>
          <p:cNvPr id="49159" name="Picture 7" descr="0311">
            <a:hlinkClick r:id="rId4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23850" y="5876925"/>
            <a:ext cx="719138" cy="584200"/>
          </a:xfrm>
          <a:noFill/>
          <a:ln/>
        </p:spPr>
      </p:pic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0" y="44450"/>
            <a:ext cx="2011363" cy="639763"/>
          </a:xfrm>
          <a:prstGeom prst="rect">
            <a:avLst/>
          </a:prstGeom>
          <a:solidFill>
            <a:schemeClr val="folHlink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解释词语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bldLvl="0" animBg="1" autoUpdateAnimBg="0"/>
      <p:bldP spid="49158" grpId="0" bldLvl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图片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925" y="765175"/>
            <a:ext cx="7019925" cy="416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3" descr="酿泉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95738" y="215900"/>
            <a:ext cx="4610100" cy="6092825"/>
          </a:xfrm>
          <a:noFill/>
          <a:ln/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663575" y="5157788"/>
            <a:ext cx="2863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水落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而石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出</a:t>
            </a:r>
          </a:p>
        </p:txBody>
      </p:sp>
      <p:sp>
        <p:nvSpPr>
          <p:cNvPr id="50181" name="AutoShape 5"/>
          <p:cNvSpPr>
            <a:spLocks noChangeArrowheads="1"/>
          </p:cNvSpPr>
          <p:nvPr/>
        </p:nvSpPr>
        <p:spPr bwMode="auto">
          <a:xfrm>
            <a:off x="3419475" y="4581525"/>
            <a:ext cx="3313113" cy="719138"/>
          </a:xfrm>
          <a:prstGeom prst="wedgeRectCallout">
            <a:avLst>
              <a:gd name="adj1" fmla="val -60301"/>
              <a:gd name="adj2" fmla="val 82894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泻出于两峰之间</a:t>
            </a:r>
          </a:p>
        </p:txBody>
      </p:sp>
      <p:sp>
        <p:nvSpPr>
          <p:cNvPr id="50182" name="AutoShape 6"/>
          <p:cNvSpPr>
            <a:spLocks noChangeArrowheads="1"/>
          </p:cNvSpPr>
          <p:nvPr/>
        </p:nvSpPr>
        <p:spPr bwMode="auto">
          <a:xfrm>
            <a:off x="3708400" y="4365625"/>
            <a:ext cx="2232025" cy="1079500"/>
          </a:xfrm>
          <a:prstGeom prst="wedgeRectCallout">
            <a:avLst>
              <a:gd name="adj1" fmla="val -78236"/>
              <a:gd name="adj2" fmla="val 58528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出来</a:t>
            </a:r>
          </a:p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显露</a:t>
            </a:r>
          </a:p>
        </p:txBody>
      </p:sp>
      <p:pic>
        <p:nvPicPr>
          <p:cNvPr id="50183" name="Picture 7" descr="0311">
            <a:hlinkClick r:id="rId4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68313" y="5876925"/>
            <a:ext cx="744537" cy="603250"/>
          </a:xfrm>
          <a:noFill/>
          <a:ln/>
        </p:spPr>
      </p:pic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0" y="44450"/>
            <a:ext cx="2011363" cy="639763"/>
          </a:xfrm>
          <a:prstGeom prst="rect">
            <a:avLst/>
          </a:prstGeom>
          <a:solidFill>
            <a:schemeClr val="folHlink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解释词语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 animBg="1" autoUpdateAnimBg="0"/>
      <p:bldP spid="50182" grpId="0" animBg="1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5715000" y="1600200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Arial Unicode MS" pitchFamily="2" charset="-122"/>
                <a:ea typeface="黑体" pitchFamily="49" charset="-122"/>
              </a:rPr>
              <a:t>若夫</a:t>
            </a: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3962400" y="2438400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E81F10"/>
                </a:solidFill>
                <a:latin typeface="Arial Unicode MS" pitchFamily="2" charset="-122"/>
                <a:ea typeface="黑体" pitchFamily="49" charset="-122"/>
              </a:rPr>
              <a:t>暝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4038600" y="1600200"/>
            <a:ext cx="701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E81F10"/>
                </a:solidFill>
                <a:latin typeface="Arial Unicode MS" pitchFamily="2" charset="-122"/>
                <a:ea typeface="黑体" pitchFamily="49" charset="-122"/>
              </a:rPr>
              <a:t>晦</a:t>
            </a: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1371600" y="2590800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Arial Unicode MS" pitchFamily="2" charset="-122"/>
                <a:ea typeface="黑体" pitchFamily="49" charset="-122"/>
              </a:rPr>
              <a:t>芳</a:t>
            </a: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1295400" y="1524000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Arial Unicode MS" pitchFamily="2" charset="-122"/>
                <a:ea typeface="黑体" pitchFamily="49" charset="-122"/>
              </a:rPr>
              <a:t>幽</a:t>
            </a:r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6172200" y="2590800"/>
            <a:ext cx="793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E81F10"/>
                </a:solidFill>
                <a:latin typeface="Arial Unicode MS" pitchFamily="2" charset="-122"/>
                <a:ea typeface="黑体" pitchFamily="49" charset="-122"/>
              </a:rPr>
              <a:t>秀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2209800" y="1447800"/>
            <a:ext cx="137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清幽</a:t>
            </a: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4876800" y="16764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暗</a:t>
            </a:r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2133600" y="2590800"/>
            <a:ext cx="12954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花</a:t>
            </a:r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4724400" y="2514600"/>
            <a:ext cx="137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昏暗</a:t>
            </a:r>
          </a:p>
        </p:txBody>
      </p:sp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6781800" y="2514600"/>
            <a:ext cx="205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草木茂盛</a:t>
            </a:r>
          </a:p>
        </p:txBody>
      </p:sp>
      <p:sp>
        <p:nvSpPr>
          <p:cNvPr id="51213" name="Text Box 13"/>
          <p:cNvSpPr txBox="1">
            <a:spLocks noChangeArrowheads="1"/>
          </p:cNvSpPr>
          <p:nvPr/>
        </p:nvSpPr>
        <p:spPr bwMode="auto">
          <a:xfrm>
            <a:off x="6934200" y="1676400"/>
            <a:ext cx="2209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像那</a:t>
            </a:r>
            <a:r>
              <a:rPr lang="en-US" altLang="zh-CN" sz="3200">
                <a:solidFill>
                  <a:schemeClr val="tx2"/>
                </a:solidFill>
                <a:latin typeface="Arial"/>
                <a:ea typeface="黑体" pitchFamily="49" charset="-122"/>
              </a:rPr>
              <a:t>……</a:t>
            </a:r>
            <a:endParaRPr lang="en-US" altLang="zh-CN" sz="3200">
              <a:solidFill>
                <a:schemeClr val="tx2"/>
              </a:solidFill>
              <a:latin typeface="Arial Unicode MS" pitchFamily="2" charset="-122"/>
              <a:ea typeface="黑体" pitchFamily="49" charset="-122"/>
            </a:endParaRPr>
          </a:p>
        </p:txBody>
      </p:sp>
      <p:sp>
        <p:nvSpPr>
          <p:cNvPr id="51214" name="Text Box 14"/>
          <p:cNvSpPr txBox="1">
            <a:spLocks noChangeArrowheads="1"/>
          </p:cNvSpPr>
          <p:nvPr/>
        </p:nvSpPr>
        <p:spPr bwMode="auto">
          <a:xfrm>
            <a:off x="1371600" y="3505200"/>
            <a:ext cx="6858000" cy="64135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四时之景不同，而乐亦无穷也。</a:t>
            </a:r>
          </a:p>
        </p:txBody>
      </p:sp>
      <p:sp>
        <p:nvSpPr>
          <p:cNvPr id="51215" name="Text Box 15"/>
          <p:cNvSpPr txBox="1">
            <a:spLocks noChangeArrowheads="1"/>
          </p:cNvSpPr>
          <p:nvPr/>
        </p:nvSpPr>
        <p:spPr bwMode="auto">
          <a:xfrm>
            <a:off x="1219200" y="4876800"/>
            <a:ext cx="7467600" cy="1190625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E81F10"/>
                </a:solidFill>
                <a:latin typeface="Arial Unicode MS" pitchFamily="2" charset="-122"/>
                <a:ea typeface="黑体" pitchFamily="49" charset="-122"/>
              </a:rPr>
              <a:t>四季的景色不同，而那快乐也是无穷无尽的</a:t>
            </a:r>
          </a:p>
        </p:txBody>
      </p:sp>
      <p:sp>
        <p:nvSpPr>
          <p:cNvPr id="51216" name="Text Box 16"/>
          <p:cNvSpPr txBox="1">
            <a:spLocks noChangeArrowheads="1"/>
          </p:cNvSpPr>
          <p:nvPr/>
        </p:nvSpPr>
        <p:spPr bwMode="auto">
          <a:xfrm>
            <a:off x="1371600" y="4114800"/>
            <a:ext cx="4208463" cy="641350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 Unicode MS" pitchFamily="2" charset="-122"/>
                <a:ea typeface="黑体" pitchFamily="49" charset="-122"/>
              </a:rPr>
              <a:t>译文：</a:t>
            </a:r>
            <a:endParaRPr lang="zh-CN" altLang="en-US" sz="3600">
              <a:solidFill>
                <a:schemeClr val="tx2"/>
              </a:solidFill>
              <a:latin typeface="Arial Unicode MS" pitchFamily="2" charset="-122"/>
              <a:ea typeface="黑体" pitchFamily="49" charset="-122"/>
            </a:endParaRPr>
          </a:p>
        </p:txBody>
      </p:sp>
      <p:sp>
        <p:nvSpPr>
          <p:cNvPr id="51217" name="Text Box 17"/>
          <p:cNvSpPr txBox="1">
            <a:spLocks noChangeArrowheads="1"/>
          </p:cNvSpPr>
          <p:nvPr/>
        </p:nvSpPr>
        <p:spPr bwMode="auto">
          <a:xfrm>
            <a:off x="0" y="44450"/>
            <a:ext cx="2011363" cy="639763"/>
          </a:xfrm>
          <a:prstGeom prst="rect">
            <a:avLst/>
          </a:prstGeom>
          <a:solidFill>
            <a:schemeClr val="folHlink"/>
          </a:solidFill>
          <a:ln w="9525" cap="flat" cmpd="sng">
            <a:noFill/>
            <a:bevel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解释词语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8" grpId="0" autoUpdateAnimBg="0"/>
      <p:bldP spid="51209" grpId="0" autoUpdateAnimBg="0"/>
      <p:bldP spid="51210" grpId="0" autoUpdateAnimBg="0"/>
      <p:bldP spid="51211" grpId="0" autoUpdateAnimBg="0"/>
      <p:bldP spid="51212" grpId="0" autoUpdateAnimBg="0"/>
      <p:bldP spid="51213" grpId="0" autoUpdateAnimBg="0"/>
      <p:bldP spid="51215" grpId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539750" y="838200"/>
            <a:ext cx="8137525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Times New Roman" pitchFamily="18" charset="0"/>
              </a:rPr>
              <a:t>    要说那太阳出来而林间的雾气散了，烟云聚拢而山谷洞穴昏暗了，这明暗交替变化的景象，就是山中的早晨和晚上。野花开放而散发出幽微的香气，美丽的树木枝繁叶茂而一片浓阴，风高霜洁，水流减少，石头裸露，这是山中的四季景色。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zh-CN" altLang="en-US" sz="3200" b="1">
                <a:latin typeface="Times New Roman" pitchFamily="18" charset="0"/>
              </a:rPr>
              <a:t>早晨上山，傍晚返回，四季的景色不同，而那快乐也是无穷无尽的。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0" y="44450"/>
            <a:ext cx="52117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bevel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将第二段翻译成现代文：</a:t>
            </a:r>
            <a:endParaRPr lang="zh-CN" altLang="en-US"/>
          </a:p>
        </p:txBody>
      </p:sp>
    </p:spTree>
  </p:cSld>
  <p:clrMapOvr>
    <a:masterClrMapping/>
  </p:clrMapOvr>
  <p:transition>
    <p:blinds dir="vert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549275"/>
            <a:ext cx="7129462" cy="908050"/>
          </a:xfrm>
        </p:spPr>
        <p:txBody>
          <a:bodyPr/>
          <a:lstStyle/>
          <a:p>
            <a:r>
              <a:rPr lang="en-US" altLang="zh-CN" sz="4000" b="1">
                <a:solidFill>
                  <a:srgbClr val="FF0000"/>
                </a:solidFill>
                <a:ea typeface="华文细黑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ea typeface="华文细黑" pitchFamily="2" charset="-122"/>
              </a:rPr>
              <a:t>日出而林霏开”（早晨之景）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3252" name="Picture 4" descr="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414463"/>
            <a:ext cx="8604250" cy="509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692150"/>
            <a:ext cx="8420100" cy="596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549275"/>
            <a:ext cx="7772400" cy="1143000"/>
          </a:xfrm>
        </p:spPr>
        <p:txBody>
          <a:bodyPr/>
          <a:lstStyle/>
          <a:p>
            <a:r>
              <a:rPr lang="en-US" altLang="zh-CN" b="1">
                <a:solidFill>
                  <a:srgbClr val="FF0000"/>
                </a:solidFill>
                <a:ea typeface="华文细黑" pitchFamily="2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ea typeface="华文细黑" pitchFamily="2" charset="-122"/>
              </a:rPr>
              <a:t>云归而岩穴暝”（傍晚之景）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4276" name="Picture 4" descr="SF1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8925"/>
            <a:ext cx="9144000" cy="529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404813"/>
            <a:ext cx="8229600" cy="1143000"/>
          </a:xfrm>
        </p:spPr>
        <p:txBody>
          <a:bodyPr/>
          <a:lstStyle/>
          <a:p>
            <a:r>
              <a:rPr lang="zh-CN" altLang="en-US">
                <a:solidFill>
                  <a:srgbClr val="FF3399"/>
                </a:solidFill>
                <a:latin typeface="Arial Unicode MS" pitchFamily="2" charset="-122"/>
                <a:ea typeface="黑体" pitchFamily="49" charset="-122"/>
              </a:rPr>
              <a:t>晦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明</a:t>
            </a:r>
            <a:r>
              <a:rPr lang="zh-CN" altLang="en-US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变化者，</a:t>
            </a:r>
            <a:r>
              <a:rPr lang="zh-CN" altLang="en-US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山间</a:t>
            </a:r>
            <a:r>
              <a:rPr lang="zh-CN" altLang="en-US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之朝暮</a:t>
            </a:r>
            <a:r>
              <a:rPr lang="zh-CN" altLang="en-US" u="sng">
                <a:latin typeface="Arial Unicode MS" pitchFamily="2" charset="-122"/>
                <a:ea typeface="黑体" pitchFamily="49" charset="-122"/>
              </a:rPr>
              <a:t>也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。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5300" name="Picture 4" descr="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1412875"/>
            <a:ext cx="4392612" cy="509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301" name="Picture 5" descr="SF1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1414463"/>
            <a:ext cx="4211638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bldLvl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野芳发而幽香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025525"/>
            <a:ext cx="4392612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 descr="E:\NATURE\bj\bj006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09638"/>
            <a:ext cx="4384675" cy="55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2051050" y="765175"/>
            <a:ext cx="54006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ea typeface="华文细黑" pitchFamily="2" charset="-122"/>
              </a:rPr>
              <a:t>野芳发而幽香（春）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fj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1341438"/>
            <a:ext cx="4319588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Rectangle 3"/>
          <p:cNvSpPr>
            <a:spLocks noGrp="1" noChangeArrowheads="1"/>
          </p:cNvSpPr>
          <p:nvPr/>
        </p:nvSpPr>
        <p:spPr bwMode="auto">
          <a:xfrm>
            <a:off x="1476375" y="477838"/>
            <a:ext cx="63373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en-US" altLang="zh-CN" sz="4400">
                <a:solidFill>
                  <a:srgbClr val="FF0000"/>
                </a:solidFill>
                <a:ea typeface="华文细黑" pitchFamily="2" charset="-122"/>
              </a:rPr>
              <a:t>“</a:t>
            </a:r>
            <a:r>
              <a:rPr lang="zh-CN" altLang="en-US" sz="4400">
                <a:solidFill>
                  <a:srgbClr val="FF0000"/>
                </a:solidFill>
                <a:ea typeface="华文细黑" pitchFamily="2" charset="-122"/>
              </a:rPr>
              <a:t>佳木秀而繁阴”</a:t>
            </a:r>
            <a:r>
              <a:rPr lang="zh-CN" altLang="en-US" sz="4400">
                <a:solidFill>
                  <a:schemeClr val="tx2"/>
                </a:solidFill>
              </a:rPr>
              <a:t> </a:t>
            </a:r>
            <a:r>
              <a:rPr lang="zh-CN" altLang="en-US" sz="4400" b="1">
                <a:solidFill>
                  <a:srgbClr val="FF0000"/>
                </a:solidFill>
              </a:rPr>
              <a:t>（夏）</a:t>
            </a:r>
          </a:p>
        </p:txBody>
      </p:sp>
      <p:pic>
        <p:nvPicPr>
          <p:cNvPr id="57348" name="Picture 4" descr="琅琊古道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1343025"/>
            <a:ext cx="4464050" cy="518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476250"/>
            <a:ext cx="7354887" cy="1143000"/>
          </a:xfrm>
        </p:spPr>
        <p:txBody>
          <a:bodyPr/>
          <a:lstStyle/>
          <a:p>
            <a:r>
              <a:rPr lang="en-US" altLang="zh-CN" b="1">
                <a:solidFill>
                  <a:srgbClr val="FF0000"/>
                </a:solidFill>
                <a:ea typeface="华文细黑" pitchFamily="2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ea typeface="华文细黑" pitchFamily="2" charset="-122"/>
              </a:rPr>
              <a:t>风霜高洁”（秋）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8372" name="Picture 4" descr="2010041905340764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563" y="1412875"/>
            <a:ext cx="4606925" cy="511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 descr="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925" y="1412875"/>
            <a:ext cx="428625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65300" y="476250"/>
            <a:ext cx="6008688" cy="1143000"/>
          </a:xfrm>
        </p:spPr>
        <p:txBody>
          <a:bodyPr/>
          <a:lstStyle/>
          <a:p>
            <a:r>
              <a:rPr lang="en-US" altLang="zh-CN" b="1">
                <a:solidFill>
                  <a:srgbClr val="FF0000"/>
                </a:solidFill>
                <a:ea typeface="华文细黑" pitchFamily="2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ea typeface="华文细黑" pitchFamily="2" charset="-122"/>
              </a:rPr>
              <a:t>水落而石出”（冬）</a:t>
            </a:r>
          </a:p>
        </p:txBody>
      </p:sp>
      <p:pic>
        <p:nvPicPr>
          <p:cNvPr id="59395" name="Picture 3" descr="酿泉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557338"/>
            <a:ext cx="417671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4" descr="fj0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1557338"/>
            <a:ext cx="43180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266950" y="549275"/>
            <a:ext cx="4173538" cy="1143000"/>
          </a:xfrm>
        </p:spPr>
        <p:txBody>
          <a:bodyPr/>
          <a:lstStyle/>
          <a:p>
            <a:pPr algn="l"/>
            <a:r>
              <a:rPr lang="zh-CN" altLang="en-US" sz="4800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山间</a:t>
            </a:r>
            <a:r>
              <a:rPr lang="zh-CN" altLang="en-US" sz="48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4800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之四时</a:t>
            </a:r>
            <a:r>
              <a:rPr lang="zh-CN" altLang="en-US" sz="4800">
                <a:latin typeface="Arial Unicode MS" pitchFamily="2" charset="-122"/>
                <a:ea typeface="黑体" pitchFamily="49" charset="-122"/>
              </a:rPr>
              <a:t>也。</a:t>
            </a:r>
            <a:r>
              <a:rPr lang="zh-CN" altLang="en-US" b="1">
                <a:solidFill>
                  <a:srgbClr val="FF0000"/>
                </a:solidFill>
                <a:ea typeface="华文细黑" pitchFamily="2" charset="-122"/>
              </a:rPr>
              <a:t> </a:t>
            </a:r>
          </a:p>
        </p:txBody>
      </p:sp>
      <p:pic>
        <p:nvPicPr>
          <p:cNvPr id="60419" name="Picture 3" descr="秋波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114800"/>
            <a:ext cx="3429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Picture 4" descr="深秀湖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5800" y="1828800"/>
            <a:ext cx="3429000" cy="2057400"/>
          </a:xfrm>
          <a:noFill/>
          <a:ln/>
        </p:spPr>
      </p:pic>
      <p:pic>
        <p:nvPicPr>
          <p:cNvPr id="60421" name="Picture 5" descr="野芳园小景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4343400"/>
            <a:ext cx="3200400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2" name="Picture 6" descr="夏天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1828800"/>
            <a:ext cx="3657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bldLvl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9275"/>
            <a:ext cx="8229600" cy="868363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朝而往</a:t>
            </a:r>
            <a:r>
              <a:rPr lang="en-US" altLang="zh-CN">
                <a:solidFill>
                  <a:srgbClr val="FF0000"/>
                </a:solidFill>
              </a:rPr>
              <a:t>,</a:t>
            </a:r>
            <a:r>
              <a:rPr lang="zh-CN" altLang="en-US">
                <a:solidFill>
                  <a:srgbClr val="FF0000"/>
                </a:solidFill>
              </a:rPr>
              <a:t>暮而归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61444" name="Picture 4" descr="20091025140455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875" y="1414463"/>
            <a:ext cx="4319588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Picture 5" descr="201103110202283195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9488" y="1414463"/>
            <a:ext cx="4033837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09600"/>
            <a:ext cx="4392612" cy="1143000"/>
          </a:xfrm>
        </p:spPr>
        <p:txBody>
          <a:bodyPr/>
          <a:lstStyle/>
          <a:p>
            <a:pPr algn="l"/>
            <a:r>
              <a:rPr lang="zh-CN" altLang="en-US" sz="4000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ea typeface="华文细黑" pitchFamily="2" charset="-122"/>
              </a:rPr>
              <a:t>“四时之景不同，</a:t>
            </a:r>
          </a:p>
        </p:txBody>
      </p:sp>
      <p:pic>
        <p:nvPicPr>
          <p:cNvPr id="62467" name="Picture 3" descr="秋波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114800"/>
            <a:ext cx="3429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4" descr="深秀湖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5800" y="1828800"/>
            <a:ext cx="3429000" cy="2057400"/>
          </a:xfrm>
          <a:noFill/>
          <a:ln/>
        </p:spPr>
      </p:pic>
      <p:pic>
        <p:nvPicPr>
          <p:cNvPr id="62469" name="Picture 5" descr="野芳园小景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4343400"/>
            <a:ext cx="3200400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6" descr="夏天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1828800"/>
            <a:ext cx="3657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4645025" y="836613"/>
            <a:ext cx="39925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而乐亦无穷也。”</a:t>
            </a:r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0" y="44450"/>
            <a:ext cx="38401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1" grpId="0" bldLvl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395288" y="477838"/>
            <a:ext cx="8382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tx2"/>
                </a:solidFill>
              </a:rPr>
              <a:t>第二段写了什么景？按什么顺序写的？</a:t>
            </a: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1295400" y="28956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/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323850" y="1628775"/>
            <a:ext cx="1655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朝暮之景：</a:t>
            </a:r>
            <a:endParaRPr lang="zh-CN" altLang="en-US" sz="2800" b="1">
              <a:solidFill>
                <a:srgbClr val="5B46F6"/>
              </a:solidFill>
            </a:endParaRPr>
          </a:p>
        </p:txBody>
      </p:sp>
      <p:sp>
        <p:nvSpPr>
          <p:cNvPr id="63493" name="Line 5"/>
          <p:cNvSpPr>
            <a:spLocks noChangeShapeType="1"/>
          </p:cNvSpPr>
          <p:nvPr/>
        </p:nvSpPr>
        <p:spPr bwMode="auto">
          <a:xfrm flipH="1">
            <a:off x="1116013" y="2276475"/>
            <a:ext cx="0" cy="9906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323850" y="3644900"/>
            <a:ext cx="17272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四时之景</a:t>
            </a:r>
          </a:p>
        </p:txBody>
      </p:sp>
      <p:sp>
        <p:nvSpPr>
          <p:cNvPr id="63495" name="AutoShape 7"/>
          <p:cNvSpPr>
            <a:spLocks/>
          </p:cNvSpPr>
          <p:nvPr/>
        </p:nvSpPr>
        <p:spPr bwMode="auto">
          <a:xfrm>
            <a:off x="2051050" y="2492375"/>
            <a:ext cx="228600" cy="2971800"/>
          </a:xfrm>
          <a:prstGeom prst="leftBrace">
            <a:avLst>
              <a:gd name="adj1" fmla="val 108333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2555875" y="2349500"/>
            <a:ext cx="2743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Arial Unicode MS" pitchFamily="2" charset="-122"/>
                <a:ea typeface="楷体_GB2312" pitchFamily="1" charset="-122"/>
              </a:rPr>
              <a:t>野芳发而幽香</a:t>
            </a:r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5580063" y="2205038"/>
            <a:ext cx="1143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i="1">
                <a:solidFill>
                  <a:srgbClr val="FB9BCB"/>
                </a:solidFill>
                <a:ea typeface="华文中宋" pitchFamily="2" charset="-122"/>
              </a:rPr>
              <a:t>春</a:t>
            </a:r>
          </a:p>
        </p:txBody>
      </p:sp>
      <p:sp>
        <p:nvSpPr>
          <p:cNvPr id="63498" name="Text Box 10"/>
          <p:cNvSpPr txBox="1">
            <a:spLocks noChangeArrowheads="1"/>
          </p:cNvSpPr>
          <p:nvPr/>
        </p:nvSpPr>
        <p:spPr bwMode="auto">
          <a:xfrm>
            <a:off x="3200400" y="34290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/>
          </a:p>
        </p:txBody>
      </p:sp>
      <p:sp>
        <p:nvSpPr>
          <p:cNvPr id="63499" name="Rectangle 11"/>
          <p:cNvSpPr>
            <a:spLocks noChangeArrowheads="1"/>
          </p:cNvSpPr>
          <p:nvPr/>
        </p:nvSpPr>
        <p:spPr bwMode="auto">
          <a:xfrm>
            <a:off x="2484438" y="3141663"/>
            <a:ext cx="2632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Arial Unicode MS" pitchFamily="2" charset="-122"/>
                <a:ea typeface="楷体_GB2312" pitchFamily="1" charset="-122"/>
              </a:rPr>
              <a:t>佳木秀而繁阴</a:t>
            </a:r>
          </a:p>
        </p:txBody>
      </p:sp>
      <p:sp>
        <p:nvSpPr>
          <p:cNvPr id="63500" name="Text Box 12"/>
          <p:cNvSpPr txBox="1">
            <a:spLocks noChangeArrowheads="1"/>
          </p:cNvSpPr>
          <p:nvPr/>
        </p:nvSpPr>
        <p:spPr bwMode="auto">
          <a:xfrm>
            <a:off x="5943600" y="35814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/>
          </a:p>
        </p:txBody>
      </p:sp>
      <p:sp>
        <p:nvSpPr>
          <p:cNvPr id="63501" name="Text Box 13"/>
          <p:cNvSpPr txBox="1">
            <a:spLocks noChangeArrowheads="1"/>
          </p:cNvSpPr>
          <p:nvPr/>
        </p:nvSpPr>
        <p:spPr bwMode="auto">
          <a:xfrm>
            <a:off x="5651500" y="2997200"/>
            <a:ext cx="83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33CC33"/>
                </a:solidFill>
              </a:rPr>
              <a:t>夏</a:t>
            </a:r>
          </a:p>
        </p:txBody>
      </p:sp>
      <p:sp>
        <p:nvSpPr>
          <p:cNvPr id="63502" name="Text Box 14"/>
          <p:cNvSpPr txBox="1">
            <a:spLocks noChangeArrowheads="1"/>
          </p:cNvSpPr>
          <p:nvPr/>
        </p:nvSpPr>
        <p:spPr bwMode="auto">
          <a:xfrm>
            <a:off x="2819400" y="5029200"/>
            <a:ext cx="342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/>
          </a:p>
        </p:txBody>
      </p:sp>
      <p:sp>
        <p:nvSpPr>
          <p:cNvPr id="63503" name="Rectangle 15"/>
          <p:cNvSpPr>
            <a:spLocks noChangeArrowheads="1"/>
          </p:cNvSpPr>
          <p:nvPr/>
        </p:nvSpPr>
        <p:spPr bwMode="auto">
          <a:xfrm>
            <a:off x="2484438" y="3933825"/>
            <a:ext cx="18161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Arial Unicode MS" pitchFamily="2" charset="-122"/>
                <a:ea typeface="楷体_GB2312" pitchFamily="1" charset="-122"/>
              </a:rPr>
              <a:t>风霜高洁</a:t>
            </a:r>
          </a:p>
        </p:txBody>
      </p:sp>
      <p:sp>
        <p:nvSpPr>
          <p:cNvPr id="63504" name="Text Box 16"/>
          <p:cNvSpPr txBox="1">
            <a:spLocks noChangeArrowheads="1"/>
          </p:cNvSpPr>
          <p:nvPr/>
        </p:nvSpPr>
        <p:spPr bwMode="auto">
          <a:xfrm>
            <a:off x="5508625" y="3717925"/>
            <a:ext cx="838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i="1">
                <a:solidFill>
                  <a:schemeClr val="accent2"/>
                </a:solidFill>
                <a:ea typeface="华文隶书" pitchFamily="2" charset="-122"/>
              </a:rPr>
              <a:t>秋</a:t>
            </a:r>
          </a:p>
        </p:txBody>
      </p:sp>
      <p:sp>
        <p:nvSpPr>
          <p:cNvPr id="63505" name="Text Box 17"/>
          <p:cNvSpPr txBox="1">
            <a:spLocks noChangeArrowheads="1"/>
          </p:cNvSpPr>
          <p:nvPr/>
        </p:nvSpPr>
        <p:spPr bwMode="auto">
          <a:xfrm>
            <a:off x="3429000" y="54102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/>
          </a:p>
        </p:txBody>
      </p:sp>
      <p:sp>
        <p:nvSpPr>
          <p:cNvPr id="63506" name="Rectangle 18"/>
          <p:cNvSpPr>
            <a:spLocks noChangeArrowheads="1"/>
          </p:cNvSpPr>
          <p:nvPr/>
        </p:nvSpPr>
        <p:spPr bwMode="auto">
          <a:xfrm>
            <a:off x="2555875" y="4797425"/>
            <a:ext cx="22145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Arial Unicode MS" pitchFamily="2" charset="-122"/>
                <a:ea typeface="楷体_GB2312" pitchFamily="1" charset="-122"/>
              </a:rPr>
              <a:t>水落而石出</a:t>
            </a:r>
          </a:p>
        </p:txBody>
      </p:sp>
      <p:sp>
        <p:nvSpPr>
          <p:cNvPr id="63507" name="Text Box 19"/>
          <p:cNvSpPr txBox="1">
            <a:spLocks noChangeArrowheads="1"/>
          </p:cNvSpPr>
          <p:nvPr/>
        </p:nvSpPr>
        <p:spPr bwMode="auto">
          <a:xfrm>
            <a:off x="5651500" y="4581525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tx2"/>
                </a:solidFill>
                <a:ea typeface="隶书" pitchFamily="1" charset="-122"/>
              </a:rPr>
              <a:t>冬</a:t>
            </a: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1116013" y="4221163"/>
            <a:ext cx="0" cy="13716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3509" name="Line 21"/>
          <p:cNvSpPr>
            <a:spLocks noChangeShapeType="1"/>
          </p:cNvSpPr>
          <p:nvPr/>
        </p:nvSpPr>
        <p:spPr bwMode="auto">
          <a:xfrm flipH="1">
            <a:off x="2555875" y="6238875"/>
            <a:ext cx="3529013" cy="3175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3510" name="Text Box 22"/>
          <p:cNvSpPr txBox="1">
            <a:spLocks noChangeArrowheads="1"/>
          </p:cNvSpPr>
          <p:nvPr/>
        </p:nvSpPr>
        <p:spPr bwMode="auto">
          <a:xfrm>
            <a:off x="466725" y="5876925"/>
            <a:ext cx="22098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乐亦无穷</a:t>
            </a:r>
          </a:p>
        </p:txBody>
      </p:sp>
      <p:sp>
        <p:nvSpPr>
          <p:cNvPr id="63511" name="AutoShape 23"/>
          <p:cNvSpPr>
            <a:spLocks/>
          </p:cNvSpPr>
          <p:nvPr/>
        </p:nvSpPr>
        <p:spPr bwMode="auto">
          <a:xfrm>
            <a:off x="7086600" y="2590800"/>
            <a:ext cx="457200" cy="3810000"/>
          </a:xfrm>
          <a:prstGeom prst="rightBrace">
            <a:avLst>
              <a:gd name="adj1" fmla="val 69444"/>
              <a:gd name="adj2" fmla="val 5000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3512" name="AutoShape 24"/>
          <p:cNvSpPr>
            <a:spLocks/>
          </p:cNvSpPr>
          <p:nvPr/>
        </p:nvSpPr>
        <p:spPr bwMode="auto">
          <a:xfrm>
            <a:off x="7391400" y="2819400"/>
            <a:ext cx="457200" cy="3429000"/>
          </a:xfrm>
          <a:prstGeom prst="rightBrace">
            <a:avLst>
              <a:gd name="adj1" fmla="val 62500"/>
              <a:gd name="adj2" fmla="val 5000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3513" name="Text Box 25"/>
          <p:cNvSpPr txBox="1">
            <a:spLocks noChangeArrowheads="1"/>
          </p:cNvSpPr>
          <p:nvPr/>
        </p:nvSpPr>
        <p:spPr bwMode="auto">
          <a:xfrm>
            <a:off x="1979613" y="1701800"/>
            <a:ext cx="7192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5B46F6"/>
                </a:solidFill>
              </a:rPr>
              <a:t>日出而林霏开</a:t>
            </a:r>
            <a:r>
              <a:rPr lang="zh-CN" altLang="en-US" sz="2400" b="1">
                <a:solidFill>
                  <a:srgbClr val="008080"/>
                </a:solidFill>
              </a:rPr>
              <a:t>（</a:t>
            </a:r>
            <a:r>
              <a:rPr lang="zh-CN" altLang="en-US" sz="2400" b="1">
                <a:solidFill>
                  <a:srgbClr val="FF0000"/>
                </a:solidFill>
              </a:rPr>
              <a:t>早—明</a:t>
            </a:r>
            <a:r>
              <a:rPr lang="zh-CN" altLang="en-US" sz="2400" b="1">
                <a:solidFill>
                  <a:srgbClr val="5B46F6"/>
                </a:solidFill>
              </a:rPr>
              <a:t>），云归而岩穴暝（</a:t>
            </a:r>
            <a:r>
              <a:rPr lang="zh-CN" altLang="en-US" sz="2400" b="1">
                <a:solidFill>
                  <a:srgbClr val="663300"/>
                </a:solidFill>
              </a:rPr>
              <a:t>晚—晦</a:t>
            </a:r>
            <a:r>
              <a:rPr lang="zh-CN" altLang="en-US" sz="2400" b="1">
                <a:solidFill>
                  <a:srgbClr val="008080"/>
                </a:solidFill>
              </a:rPr>
              <a:t>）</a:t>
            </a:r>
            <a:endParaRPr lang="zh-CN" altLang="en-US" sz="2400" b="1">
              <a:solidFill>
                <a:srgbClr val="5B46F6"/>
              </a:solidFill>
            </a:endParaRPr>
          </a:p>
        </p:txBody>
      </p:sp>
      <p:sp>
        <p:nvSpPr>
          <p:cNvPr id="63514" name="Text Box 26"/>
          <p:cNvSpPr txBox="1">
            <a:spLocks noChangeArrowheads="1"/>
          </p:cNvSpPr>
          <p:nvPr/>
        </p:nvSpPr>
        <p:spPr bwMode="auto">
          <a:xfrm>
            <a:off x="2700338" y="5518150"/>
            <a:ext cx="2011362" cy="63976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时间顺序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63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63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2000" fill="hold"/>
                                        <p:tgtEl>
                                          <p:spTgt spid="63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2000" fill="hold"/>
                                        <p:tgtEl>
                                          <p:spTgt spid="63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 autoUpdateAnimBg="0"/>
      <p:bldP spid="63493" grpId="0" animBg="1"/>
      <p:bldP spid="63494" grpId="0" bldLvl="0" autoUpdateAnimBg="0"/>
      <p:bldP spid="63496" grpId="0" bldLvl="0" autoUpdateAnimBg="0"/>
      <p:bldP spid="63497" grpId="0" bldLvl="0" autoUpdateAnimBg="0"/>
      <p:bldP spid="63499" grpId="0" bldLvl="0" autoUpdateAnimBg="0"/>
      <p:bldP spid="63501" grpId="0" bldLvl="0" autoUpdateAnimBg="0"/>
      <p:bldP spid="63503" grpId="0" bldLvl="0" autoUpdateAnimBg="0"/>
      <p:bldP spid="63504" grpId="0" bldLvl="0" autoUpdateAnimBg="0"/>
      <p:bldP spid="63506" grpId="0" bldLvl="0" autoUpdateAnimBg="0"/>
      <p:bldP spid="63507" grpId="0" bldLvl="0" autoUpdateAnimBg="0"/>
      <p:bldP spid="63508" grpId="0" animBg="1"/>
      <p:bldP spid="63509" grpId="0" animBg="1"/>
      <p:bldP spid="63510" grpId="0" bldLvl="0" autoUpdateAnimBg="0"/>
      <p:bldP spid="63513" grpId="0" bldLvl="0" autoUpdateAnimBg="0"/>
      <p:bldP spid="63514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图片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765175"/>
            <a:ext cx="5400675" cy="5343525"/>
          </a:xfrm>
          <a:prstGeom prst="rect">
            <a:avLst/>
          </a:prstGeom>
          <a:noFill/>
          <a:ln/>
        </p:spPr>
      </p:pic>
      <p:sp>
        <p:nvSpPr>
          <p:cNvPr id="17411" name="WordArt 3"/>
          <p:cNvSpPr>
            <a:spLocks noChangeArrowheads="1" noChangeShapeType="1"/>
          </p:cNvSpPr>
          <p:nvPr/>
        </p:nvSpPr>
        <p:spPr bwMode="auto">
          <a:xfrm rot="5400000">
            <a:off x="6046788" y="2024062"/>
            <a:ext cx="3530600" cy="11525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spc="-360">
                <a:ln w="9525">
                  <a:noFill/>
                  <a:round/>
                  <a:headEnd/>
                  <a:tailEnd/>
                </a:ln>
                <a:effectLst>
                  <a:outerShdw dist="314181" dir="20757825" algn="ctr" rotWithShape="0">
                    <a:srgbClr val="808080">
                      <a:alpha val="50000"/>
                    </a:srgbClr>
                  </a:outerShdw>
                </a:effectLst>
                <a:latin typeface="隶书"/>
              </a:rPr>
              <a:t>碑刻</a:t>
            </a:r>
          </a:p>
        </p:txBody>
      </p:sp>
    </p:spTree>
  </p:cSld>
  <p:clrMapOvr>
    <a:masterClrMapping/>
  </p:clrMapOvr>
  <p:transition>
    <p:blinds dir="vert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ea typeface="华文细黑" pitchFamily="2" charset="-122"/>
              </a:rPr>
              <a:t>醉翁亭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64516" name="Picture 4" descr="D:\download\电子书籍\秋醉翁亭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38200"/>
            <a:ext cx="77724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1295400" y="914400"/>
            <a:ext cx="6477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ea typeface="华文细黑" pitchFamily="2" charset="-122"/>
              </a:rPr>
              <a:t>醉翁亭</a:t>
            </a: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685800" y="5181600"/>
            <a:ext cx="784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609600" y="5851525"/>
            <a:ext cx="7826375" cy="1006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600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9060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ea typeface="华文细黑" pitchFamily="2" charset="-122"/>
              </a:rPr>
              <a:t>小论文摘录（</a:t>
            </a:r>
            <a:r>
              <a:rPr lang="en-US" altLang="zh-CN" b="1">
                <a:solidFill>
                  <a:srgbClr val="FF0000"/>
                </a:solidFill>
                <a:ea typeface="华文细黑" pitchFamily="2" charset="-122"/>
              </a:rPr>
              <a:t>1</a:t>
            </a:r>
            <a:r>
              <a:rPr lang="zh-CN" altLang="en-US" b="1">
                <a:solidFill>
                  <a:srgbClr val="FF0000"/>
                </a:solidFill>
                <a:ea typeface="华文细黑" pitchFamily="2" charset="-122"/>
              </a:rPr>
              <a:t>）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772400" cy="4572000"/>
          </a:xfrm>
          <a:solidFill>
            <a:srgbClr val="FFFF00"/>
          </a:solidFill>
        </p:spPr>
        <p:txBody>
          <a:bodyPr/>
          <a:lstStyle/>
          <a:p>
            <a:r>
              <a:rPr lang="en-US" altLang="zh-CN"/>
              <a:t>        </a:t>
            </a:r>
            <a:r>
              <a:rPr lang="zh-CN" altLang="en-US">
                <a:solidFill>
                  <a:srgbClr val="0033CC"/>
                </a:solidFill>
                <a:ea typeface="隶书" pitchFamily="1" charset="-122"/>
              </a:rPr>
              <a:t>我仿佛身临其境。当我闭上眼睛的时候，耳边似乎传来了啾啾的鸟鸣和潺潺的流水声，闻见了空气中酝酿的野花的芳香，眼前仿佛也出现了早晚变化不同的四季景色。这种感觉是无法用言语形容的，只有你真正地全身心地投入到课文中，你才会有幸感受到那仙境般的美景。                          </a:t>
            </a:r>
            <a:r>
              <a:rPr lang="en-US" altLang="zh-CN">
                <a:solidFill>
                  <a:srgbClr val="FF0000"/>
                </a:solidFill>
                <a:ea typeface="隶书" pitchFamily="1" charset="-122"/>
              </a:rPr>
              <a:t>(</a:t>
            </a:r>
            <a:r>
              <a:rPr lang="zh-CN" altLang="en-US">
                <a:solidFill>
                  <a:srgbClr val="FF0000"/>
                </a:solidFill>
                <a:ea typeface="隶书" pitchFamily="1" charset="-122"/>
              </a:rPr>
              <a:t>曹一枫</a:t>
            </a:r>
            <a:r>
              <a:rPr lang="en-US" altLang="zh-CN">
                <a:solidFill>
                  <a:srgbClr val="FF0000"/>
                </a:solidFill>
                <a:ea typeface="隶书" pitchFamily="1" charset="-122"/>
              </a:rPr>
              <a:t>)</a:t>
            </a:r>
          </a:p>
          <a:p>
            <a:endParaRPr lang="en-US" altLang="zh-CN">
              <a:solidFill>
                <a:srgbClr val="FF0000"/>
              </a:solidFill>
              <a:ea typeface="隶书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 animBg="1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99060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小论文摘录（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en-US" b="1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4267200"/>
          </a:xfrm>
          <a:solidFill>
            <a:srgbClr val="FFFF00"/>
          </a:solidFill>
        </p:spPr>
        <p:txBody>
          <a:bodyPr/>
          <a:lstStyle/>
          <a:p>
            <a:pPr>
              <a:buFontTx/>
              <a:buNone/>
            </a:pPr>
            <a:r>
              <a:rPr lang="en-US" altLang="zh-CN"/>
              <a:t>           </a:t>
            </a:r>
            <a:r>
              <a:rPr lang="zh-CN" altLang="en-US">
                <a:solidFill>
                  <a:srgbClr val="0033CC"/>
                </a:solidFill>
                <a:ea typeface="隶书" pitchFamily="1" charset="-122"/>
              </a:rPr>
              <a:t>这是一幅美丽的山水画，它令人流连忘返，身在其中，一切烦恼与不安都会被你抛在脑后。</a:t>
            </a:r>
          </a:p>
          <a:p>
            <a:pPr>
              <a:buFontTx/>
              <a:buNone/>
            </a:pPr>
            <a:r>
              <a:rPr lang="zh-CN" altLang="en-US">
                <a:solidFill>
                  <a:srgbClr val="0033CC"/>
                </a:solidFill>
                <a:ea typeface="隶书" pitchFamily="1" charset="-122"/>
              </a:rPr>
              <a:t>           树与花的和谐，山与树的搭配，水与山的相接，鸟与水的嬉戏，如此之美景，任谁也不会忘记。</a:t>
            </a:r>
            <a:r>
              <a:rPr lang="zh-CN" altLang="en-US">
                <a:solidFill>
                  <a:srgbClr val="FF0000"/>
                </a:solidFill>
                <a:ea typeface="隶书" pitchFamily="1" charset="-122"/>
              </a:rPr>
              <a:t>（王   萌）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 animBg="1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小论文摘录（</a:t>
            </a:r>
            <a:r>
              <a:rPr lang="en-US" altLang="zh-CN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）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altLang="zh-CN"/>
              <a:t>        </a:t>
            </a:r>
            <a:r>
              <a:rPr lang="zh-CN" altLang="en-US">
                <a:solidFill>
                  <a:srgbClr val="0000FF"/>
                </a:solidFill>
                <a:ea typeface="隶书" pitchFamily="1" charset="-122"/>
              </a:rPr>
              <a:t>文中“野芳发而幽香，佳木秀而繁阴，风霜高洁，水落而石出者，山间之四时也”，短短</a:t>
            </a:r>
            <a:r>
              <a:rPr lang="en-US" altLang="zh-CN">
                <a:solidFill>
                  <a:srgbClr val="0000FF"/>
                </a:solidFill>
                <a:ea typeface="隶书" pitchFamily="1" charset="-122"/>
              </a:rPr>
              <a:t>28</a:t>
            </a:r>
            <a:r>
              <a:rPr lang="zh-CN" altLang="en-US">
                <a:solidFill>
                  <a:srgbClr val="0000FF"/>
                </a:solidFill>
                <a:ea typeface="隶书" pitchFamily="1" charset="-122"/>
              </a:rPr>
              <a:t>个字，淋漓尽致地描绘出琅琊山的四季美景，准确、生动，极富音乐之美，韵味无穷，情致盎然，从容宛转，娓娓叙来。</a:t>
            </a:r>
            <a:r>
              <a:rPr lang="zh-CN" altLang="en-US">
                <a:solidFill>
                  <a:srgbClr val="FF0000"/>
                </a:solidFill>
                <a:ea typeface="隶书" pitchFamily="1" charset="-122"/>
              </a:rPr>
              <a:t>（张  晨）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build="p" animBg="1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4419600" cy="1143000"/>
          </a:xfrm>
        </p:spPr>
        <p:txBody>
          <a:bodyPr/>
          <a:lstStyle/>
          <a:p>
            <a:r>
              <a:rPr lang="zh-CN" altLang="en-US" sz="6600">
                <a:solidFill>
                  <a:srgbClr val="FF0066"/>
                </a:solidFill>
                <a:ea typeface="隶书" pitchFamily="1" charset="-122"/>
              </a:rPr>
              <a:t>研读第三节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4000" b="1">
                <a:solidFill>
                  <a:srgbClr val="FB9BCB"/>
                </a:solidFill>
              </a:rPr>
              <a:t>第三段主要写了哪几幅图？</a:t>
            </a:r>
          </a:p>
          <a:p>
            <a:endParaRPr lang="zh-CN" altLang="en-US" sz="4000">
              <a:solidFill>
                <a:srgbClr val="FF66FF"/>
              </a:solidFill>
            </a:endParaRPr>
          </a:p>
          <a:p>
            <a:r>
              <a:rPr lang="zh-CN" altLang="en-US" sz="4000">
                <a:solidFill>
                  <a:srgbClr val="FF66FF"/>
                </a:solidFill>
              </a:rPr>
              <a:t>分层，试用文中的话加以概括</a:t>
            </a:r>
          </a:p>
          <a:p>
            <a:pPr>
              <a:buFontTx/>
              <a:buNone/>
            </a:pPr>
            <a:endParaRPr lang="zh-CN" altLang="en-US" sz="4800">
              <a:solidFill>
                <a:srgbClr val="FF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693738"/>
            <a:ext cx="8210550" cy="4114800"/>
          </a:xfrm>
        </p:spPr>
        <p:txBody>
          <a:bodyPr/>
          <a:lstStyle/>
          <a:p>
            <a:r>
              <a:rPr lang="zh-CN" altLang="en-US" sz="3300">
                <a:latin typeface="Arial Unicode MS" pitchFamily="2" charset="-122"/>
                <a:ea typeface="黑体" pitchFamily="49" charset="-122"/>
              </a:rPr>
              <a:t> 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至于</a:t>
            </a:r>
            <a:r>
              <a:rPr lang="zh-CN" altLang="en-US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负者</a:t>
            </a:r>
            <a:r>
              <a:rPr lang="zh-CN" altLang="en-US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歌于途，行者</a:t>
            </a:r>
            <a:r>
              <a:rPr lang="zh-CN" altLang="en-US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休于树，前者呼，后者应，伛偻提携，往来</a:t>
            </a:r>
            <a:r>
              <a:rPr lang="zh-CN" altLang="en-US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而不绝者，</a:t>
            </a:r>
            <a:r>
              <a:rPr lang="zh-CN" altLang="en-US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滁人游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也。临溪</a:t>
            </a:r>
            <a:r>
              <a:rPr lang="zh-CN" altLang="en-US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而渔，溪深</a:t>
            </a:r>
            <a:r>
              <a:rPr lang="zh-CN" altLang="en-US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而鱼肥；酿泉为酒，泉香</a:t>
            </a:r>
            <a:r>
              <a:rPr lang="zh-CN" altLang="en-US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而酒冽；山肴野蔌，杂然</a:t>
            </a:r>
            <a:r>
              <a:rPr lang="zh-CN" altLang="en-US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而前陈者，</a:t>
            </a:r>
            <a:r>
              <a:rPr lang="zh-CN" altLang="en-US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太守宴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也。宴酣之乐，非丝非竹，射者中，弈者胜，觥筹交错，坐起</a:t>
            </a:r>
            <a:r>
              <a:rPr lang="zh-CN" altLang="en-US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而喧哗者，</a:t>
            </a:r>
            <a:r>
              <a:rPr lang="zh-CN" altLang="en-US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众宾欢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也。苍颜白发，颓然乎</a:t>
            </a:r>
            <a:r>
              <a:rPr lang="zh-CN" altLang="en-US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其间者，</a:t>
            </a:r>
            <a:r>
              <a:rPr lang="zh-CN" altLang="en-US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太守醉</a:t>
            </a:r>
            <a:r>
              <a:rPr lang="zh-CN" altLang="en-US">
                <a:latin typeface="Arial Unicode MS" pitchFamily="2" charset="-122"/>
                <a:ea typeface="黑体" pitchFamily="49" charset="-122"/>
              </a:rPr>
              <a:t>也。</a:t>
            </a:r>
            <a:endParaRPr lang="zh-CN" altLang="en-US"/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777875" y="5311775"/>
            <a:ext cx="52133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8080"/>
                </a:solidFill>
              </a:rPr>
              <a:t>写太守，众宾，游人之乐</a:t>
            </a: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0" y="44450"/>
            <a:ext cx="4754563" cy="639763"/>
          </a:xfrm>
          <a:prstGeom prst="rect">
            <a:avLst/>
          </a:prstGeom>
          <a:solidFill>
            <a:schemeClr val="folHlink"/>
          </a:solidFill>
          <a:ln w="9525" cap="flat" cmpd="sng">
            <a:noFill/>
            <a:bevel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朗读第三段并概括段意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build="p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琅琊古道"/>
          <p:cNvPicPr>
            <a:picLocks noGrp="1" noRot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03350" y="838200"/>
            <a:ext cx="6410325" cy="3863975"/>
          </a:xfrm>
          <a:noFill/>
          <a:ln w="57150" cmpd="thinThick">
            <a:solidFill>
              <a:schemeClr val="tx1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34925" y="5084763"/>
            <a:ext cx="96091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至于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负者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歌于途,行者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休于树,前者呼,</a:t>
            </a:r>
          </a:p>
          <a:p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后者应,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伛偻提携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,往来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而不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绝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者,滁人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336600"/>
                </a:solidFill>
                <a:latin typeface="Times New Roman" pitchFamily="18" charset="0"/>
                <a:ea typeface="隶书" pitchFamily="1" charset="-122"/>
              </a:rPr>
              <a:t>游也.</a:t>
            </a:r>
            <a:endParaRPr lang="zh-CN" altLang="en-US" sz="4000">
              <a:solidFill>
                <a:srgbClr val="FF9933"/>
              </a:solidFill>
              <a:latin typeface="Times New Roman" pitchFamily="18" charset="0"/>
              <a:ea typeface="隶书" pitchFamily="1" charset="-122"/>
            </a:endParaRPr>
          </a:p>
        </p:txBody>
      </p:sp>
      <p:sp>
        <p:nvSpPr>
          <p:cNvPr id="70660" name="AutoShape 4"/>
          <p:cNvSpPr>
            <a:spLocks noChangeArrowheads="1"/>
          </p:cNvSpPr>
          <p:nvPr/>
        </p:nvSpPr>
        <p:spPr bwMode="auto">
          <a:xfrm>
            <a:off x="1187450" y="4437063"/>
            <a:ext cx="1439863" cy="719137"/>
          </a:xfrm>
          <a:prstGeom prst="wedgeRectCallout">
            <a:avLst>
              <a:gd name="adj1" fmla="val -85394"/>
              <a:gd name="adj2" fmla="val 52648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表过渡</a:t>
            </a:r>
          </a:p>
        </p:txBody>
      </p:sp>
      <p:sp>
        <p:nvSpPr>
          <p:cNvPr id="70661" name="AutoShape 5"/>
          <p:cNvSpPr>
            <a:spLocks noChangeArrowheads="1"/>
          </p:cNvSpPr>
          <p:nvPr/>
        </p:nvSpPr>
        <p:spPr bwMode="auto">
          <a:xfrm>
            <a:off x="3708400" y="4941888"/>
            <a:ext cx="2232025" cy="503237"/>
          </a:xfrm>
          <a:prstGeom prst="wedgeRectCallout">
            <a:avLst>
              <a:gd name="adj1" fmla="val -91894"/>
              <a:gd name="adj2" fmla="val 117509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黄发垂髫</a:t>
            </a:r>
          </a:p>
        </p:txBody>
      </p:sp>
      <p:sp>
        <p:nvSpPr>
          <p:cNvPr id="70662" name="AutoShape 6"/>
          <p:cNvSpPr>
            <a:spLocks noChangeArrowheads="1"/>
          </p:cNvSpPr>
          <p:nvPr/>
        </p:nvSpPr>
        <p:spPr bwMode="auto">
          <a:xfrm>
            <a:off x="3565525" y="5013325"/>
            <a:ext cx="2232025" cy="504825"/>
          </a:xfrm>
          <a:prstGeom prst="wedgeRectCallout">
            <a:avLst>
              <a:gd name="adj1" fmla="val 66856"/>
              <a:gd name="adj2" fmla="val 85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 </a:t>
            </a:r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停止</a:t>
            </a:r>
          </a:p>
        </p:txBody>
      </p:sp>
      <p:pic>
        <p:nvPicPr>
          <p:cNvPr id="70663" name="Picture 7" descr="0311">
            <a:hlinkClick r:id="rId3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101013" y="4797425"/>
            <a:ext cx="719137" cy="582613"/>
          </a:xfrm>
          <a:noFill/>
          <a:ln/>
        </p:spPr>
      </p:pic>
      <p:sp>
        <p:nvSpPr>
          <p:cNvPr id="70664" name="Text Box 8"/>
          <p:cNvSpPr txBox="1">
            <a:spLocks noChangeArrowheads="1"/>
          </p:cNvSpPr>
          <p:nvPr/>
        </p:nvSpPr>
        <p:spPr bwMode="auto">
          <a:xfrm>
            <a:off x="0" y="44450"/>
            <a:ext cx="2011363" cy="639763"/>
          </a:xfrm>
          <a:prstGeom prst="rect">
            <a:avLst/>
          </a:prstGeom>
          <a:solidFill>
            <a:schemeClr val="folHlink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解释词语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 animBg="1" autoUpdateAnimBg="0"/>
      <p:bldP spid="70661" grpId="0" animBg="1" autoUpdateAnimBg="0"/>
      <p:bldP spid="70662" grpId="0" bldLvl="0" animBg="1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图片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5175"/>
            <a:ext cx="9144000" cy="479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4067175" y="682625"/>
            <a:ext cx="529113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chemeClr val="tx2"/>
                </a:solidFill>
                <a:latin typeface="Times New Roman" pitchFamily="18" charset="0"/>
                <a:ea typeface="隶书" pitchFamily="1" charset="-122"/>
              </a:rPr>
              <a:t>临溪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而</a:t>
            </a:r>
            <a:r>
              <a:rPr lang="zh-CN" altLang="en-US" sz="4000">
                <a:solidFill>
                  <a:schemeClr val="tx2"/>
                </a:solidFill>
                <a:latin typeface="Times New Roman" pitchFamily="18" charset="0"/>
                <a:ea typeface="隶书" pitchFamily="1" charset="-122"/>
              </a:rPr>
              <a:t>渔,溪深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而</a:t>
            </a:r>
            <a:r>
              <a:rPr lang="zh-CN" altLang="en-US" sz="4000">
                <a:solidFill>
                  <a:schemeClr val="tx2"/>
                </a:solidFill>
                <a:latin typeface="Times New Roman" pitchFamily="18" charset="0"/>
                <a:ea typeface="隶书" pitchFamily="1" charset="-122"/>
              </a:rPr>
              <a:t>鱼肥,</a:t>
            </a:r>
          </a:p>
          <a:p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酿</a:t>
            </a:r>
            <a:r>
              <a:rPr lang="zh-CN" altLang="en-US" sz="4000">
                <a:solidFill>
                  <a:schemeClr val="tx2"/>
                </a:solidFill>
                <a:latin typeface="Times New Roman" pitchFamily="18" charset="0"/>
                <a:ea typeface="隶书" pitchFamily="1" charset="-122"/>
              </a:rPr>
              <a:t>泉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chemeClr val="tx2"/>
                </a:solidFill>
                <a:latin typeface="Times New Roman" pitchFamily="18" charset="0"/>
                <a:ea typeface="隶书" pitchFamily="1" charset="-122"/>
              </a:rPr>
              <a:t>为酒,泉香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chemeClr val="tx2"/>
                </a:solidFill>
                <a:latin typeface="Times New Roman" pitchFamily="18" charset="0"/>
                <a:ea typeface="隶书" pitchFamily="1" charset="-122"/>
              </a:rPr>
              <a:t>而酒洌,</a:t>
            </a:r>
          </a:p>
          <a:p>
            <a:r>
              <a:rPr lang="zh-CN" altLang="en-US" sz="4000">
                <a:solidFill>
                  <a:schemeClr val="tx2"/>
                </a:solidFill>
                <a:latin typeface="Times New Roman" pitchFamily="18" charset="0"/>
                <a:ea typeface="隶书" pitchFamily="1" charset="-122"/>
              </a:rPr>
              <a:t>山肴野蔌,杂然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chemeClr val="tx2"/>
                </a:solidFill>
                <a:latin typeface="Times New Roman" pitchFamily="18" charset="0"/>
                <a:ea typeface="隶书" pitchFamily="1" charset="-122"/>
              </a:rPr>
              <a:t>而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前陈</a:t>
            </a:r>
          </a:p>
          <a:p>
            <a:r>
              <a:rPr lang="zh-CN" altLang="en-US" sz="4000">
                <a:solidFill>
                  <a:schemeClr val="tx2"/>
                </a:solidFill>
                <a:latin typeface="Times New Roman" pitchFamily="18" charset="0"/>
                <a:ea typeface="隶书" pitchFamily="1" charset="-122"/>
              </a:rPr>
              <a:t>者,太守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宴</a:t>
            </a:r>
            <a:r>
              <a:rPr lang="zh-CN" altLang="en-US" sz="4000">
                <a:solidFill>
                  <a:schemeClr val="tx2"/>
                </a:solidFill>
                <a:latin typeface="Times New Roman" pitchFamily="18" charset="0"/>
                <a:ea typeface="隶书" pitchFamily="1" charset="-122"/>
              </a:rPr>
              <a:t>也</a:t>
            </a:r>
          </a:p>
        </p:txBody>
      </p:sp>
      <p:sp>
        <p:nvSpPr>
          <p:cNvPr id="71684" name="AutoShape 4"/>
          <p:cNvSpPr>
            <a:spLocks noChangeArrowheads="1"/>
          </p:cNvSpPr>
          <p:nvPr/>
        </p:nvSpPr>
        <p:spPr bwMode="auto">
          <a:xfrm>
            <a:off x="3779838" y="1557338"/>
            <a:ext cx="2232025" cy="576262"/>
          </a:xfrm>
          <a:prstGeom prst="wedgeRectCallout">
            <a:avLst>
              <a:gd name="adj1" fmla="val 21833"/>
              <a:gd name="adj2" fmla="val -119699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表顺承</a:t>
            </a:r>
          </a:p>
        </p:txBody>
      </p:sp>
      <p:sp>
        <p:nvSpPr>
          <p:cNvPr id="71685" name="AutoShape 5"/>
          <p:cNvSpPr>
            <a:spLocks noChangeArrowheads="1"/>
          </p:cNvSpPr>
          <p:nvPr/>
        </p:nvSpPr>
        <p:spPr bwMode="auto">
          <a:xfrm>
            <a:off x="6372225" y="1557338"/>
            <a:ext cx="2232025" cy="647700"/>
          </a:xfrm>
          <a:prstGeom prst="wedgeRectCallout">
            <a:avLst>
              <a:gd name="adj1" fmla="val 7255"/>
              <a:gd name="adj2" fmla="val -109069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表并列</a:t>
            </a:r>
          </a:p>
        </p:txBody>
      </p:sp>
      <p:sp>
        <p:nvSpPr>
          <p:cNvPr id="71686" name="AutoShape 6"/>
          <p:cNvSpPr>
            <a:spLocks noChangeArrowheads="1"/>
          </p:cNvSpPr>
          <p:nvPr/>
        </p:nvSpPr>
        <p:spPr bwMode="auto">
          <a:xfrm>
            <a:off x="3708400" y="2349500"/>
            <a:ext cx="2232025" cy="647700"/>
          </a:xfrm>
          <a:prstGeom prst="wedgeRectCallout">
            <a:avLst>
              <a:gd name="adj1" fmla="val -22759"/>
              <a:gd name="adj2" fmla="val -132843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酿造</a:t>
            </a:r>
          </a:p>
        </p:txBody>
      </p:sp>
      <p:sp>
        <p:nvSpPr>
          <p:cNvPr id="71687" name="AutoShape 7"/>
          <p:cNvSpPr>
            <a:spLocks noChangeArrowheads="1"/>
          </p:cNvSpPr>
          <p:nvPr/>
        </p:nvSpPr>
        <p:spPr bwMode="auto">
          <a:xfrm>
            <a:off x="6300788" y="2708275"/>
            <a:ext cx="2232025" cy="649288"/>
          </a:xfrm>
          <a:prstGeom prst="wedgeRectCallout">
            <a:avLst>
              <a:gd name="adj1" fmla="val 28380"/>
              <a:gd name="adj2" fmla="val -9547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前者呼</a:t>
            </a:r>
            <a:endParaRPr lang="zh-CN" altLang="en-US" sz="3200">
              <a:latin typeface="Times New Roman" pitchFamily="18" charset="0"/>
              <a:ea typeface="方正姚体" pitchFamily="2" charset="-122"/>
            </a:endParaRPr>
          </a:p>
        </p:txBody>
      </p:sp>
      <p:sp>
        <p:nvSpPr>
          <p:cNvPr id="71688" name="AutoShape 8"/>
          <p:cNvSpPr>
            <a:spLocks noChangeArrowheads="1"/>
          </p:cNvSpPr>
          <p:nvPr/>
        </p:nvSpPr>
        <p:spPr bwMode="auto">
          <a:xfrm>
            <a:off x="4932363" y="2852738"/>
            <a:ext cx="3097212" cy="1079500"/>
          </a:xfrm>
          <a:prstGeom prst="wedgeRectCallout">
            <a:avLst>
              <a:gd name="adj1" fmla="val 49435"/>
              <a:gd name="adj2" fmla="val -88972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前面</a:t>
            </a:r>
          </a:p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在前面</a:t>
            </a:r>
            <a:r>
              <a:rPr lang="en-US" altLang="zh-CN" sz="3200">
                <a:latin typeface="Times New Roman" pitchFamily="18" charset="0"/>
                <a:ea typeface="方正姚体" pitchFamily="2" charset="-122"/>
              </a:rPr>
              <a:t>(</a:t>
            </a:r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名作状</a:t>
            </a:r>
            <a:r>
              <a:rPr lang="en-US" altLang="zh-CN" sz="3200">
                <a:latin typeface="Times New Roman" pitchFamily="18" charset="0"/>
                <a:ea typeface="方正姚体" pitchFamily="2" charset="-122"/>
              </a:rPr>
              <a:t>)</a:t>
            </a:r>
          </a:p>
        </p:txBody>
      </p:sp>
      <p:sp>
        <p:nvSpPr>
          <p:cNvPr id="71689" name="AutoShape 9"/>
          <p:cNvSpPr>
            <a:spLocks noChangeArrowheads="1"/>
          </p:cNvSpPr>
          <p:nvPr/>
        </p:nvSpPr>
        <p:spPr bwMode="auto">
          <a:xfrm>
            <a:off x="6948488" y="2852738"/>
            <a:ext cx="1657350" cy="576262"/>
          </a:xfrm>
          <a:prstGeom prst="wedgeRectCallout">
            <a:avLst>
              <a:gd name="adj1" fmla="val 50958"/>
              <a:gd name="adj2" fmla="val -11887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摆放</a:t>
            </a:r>
          </a:p>
        </p:txBody>
      </p:sp>
      <p:sp>
        <p:nvSpPr>
          <p:cNvPr id="71690" name="AutoShape 10"/>
          <p:cNvSpPr>
            <a:spLocks noChangeArrowheads="1"/>
          </p:cNvSpPr>
          <p:nvPr/>
        </p:nvSpPr>
        <p:spPr bwMode="auto">
          <a:xfrm>
            <a:off x="4643438" y="3644900"/>
            <a:ext cx="1873250" cy="647700"/>
          </a:xfrm>
          <a:prstGeom prst="wedgeRectCallout">
            <a:avLst>
              <a:gd name="adj1" fmla="val 28134"/>
              <a:gd name="adj2" fmla="val -128431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宴客</a:t>
            </a:r>
          </a:p>
        </p:txBody>
      </p:sp>
      <p:pic>
        <p:nvPicPr>
          <p:cNvPr id="71691" name="Picture 11" descr="0311">
            <a:hlinkClick r:id="rId3" action="ppaction://hlinksldjump"/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84213" y="5516563"/>
            <a:ext cx="955675" cy="774700"/>
          </a:xfrm>
          <a:noFill/>
          <a:ln/>
        </p:spPr>
      </p:pic>
      <p:pic>
        <p:nvPicPr>
          <p:cNvPr id="71692" name="Picture 12" descr="图片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199188" y="4684713"/>
            <a:ext cx="2944812" cy="2173287"/>
          </a:xfrm>
          <a:noFill/>
          <a:ln/>
        </p:spPr>
      </p:pic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0" y="44450"/>
            <a:ext cx="2011363" cy="639763"/>
          </a:xfrm>
          <a:prstGeom prst="rect">
            <a:avLst/>
          </a:prstGeom>
          <a:solidFill>
            <a:schemeClr val="folHlink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解释词语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animBg="1" autoUpdateAnimBg="0"/>
      <p:bldP spid="71685" grpId="0" animBg="1" autoUpdateAnimBg="0"/>
      <p:bldP spid="71686" grpId="0" animBg="1" autoUpdateAnimBg="0"/>
      <p:bldP spid="71687" grpId="0" animBg="1" autoUpdateAnimBg="0"/>
      <p:bldP spid="71688" grpId="0" animBg="1" autoUpdateAnimBg="0"/>
      <p:bldP spid="71689" grpId="0" animBg="1" autoUpdateAnimBg="0"/>
      <p:bldP spid="71690" grpId="0" animBg="1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396875" y="836613"/>
            <a:ext cx="8207375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zh-CN" altLang="en-US" sz="2800" b="1">
                <a:latin typeface="Times New Roman" pitchFamily="18" charset="0"/>
              </a:rPr>
              <a:t>至于背着东西的人在路上歌唱，走路的人在树下休息，前面的呼喊，后面的应答，老人弯着腰，小孩由大人抱着领着，来来往往，络绎不绝的，是滁州人们在出游啊。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zh-CN" altLang="en-US" sz="2800" b="1">
                <a:latin typeface="Times New Roman" pitchFamily="18" charset="0"/>
              </a:rPr>
              <a:t>到溪边来钓鱼，溪水深鱼儿肥；用泉水来酿酒，泉水甜酒水清，山上野味菜蔬，杂七杂八摆放在面前的，这是太守的酒宴啊。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zh-CN" altLang="en-US" sz="2800" b="1">
                <a:latin typeface="Times New Roman" pitchFamily="18" charset="0"/>
              </a:rPr>
              <a:t>酒宴上的乐趣，没有管弦乐器（助兴），投壶的投中了，下棋的下赢了，酒杯和酒筹杂乱交错，起来坐下大声喧哗，是众位宾客在快乐。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zh-CN" altLang="en-US" sz="2800" b="1">
                <a:latin typeface="Times New Roman" pitchFamily="18" charset="0"/>
              </a:rPr>
              <a:t>脸色苍老、头发花白，醉醺醺地坐在人群中间，这是太守喝醉了。</a:t>
            </a: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0" y="44450"/>
            <a:ext cx="5211763" cy="639763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bevel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将第三段翻译成现代文：</a:t>
            </a:r>
            <a:endParaRPr lang="zh-CN" altLang="en-US"/>
          </a:p>
        </p:txBody>
      </p:sp>
    </p:spTree>
  </p:cSld>
  <p:clrMapOvr>
    <a:masterClrMapping/>
  </p:clrMapOvr>
  <p:transition>
    <p:blinds dir="vert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4356100" y="5805488"/>
            <a:ext cx="2087563" cy="700087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滁 人 游</a:t>
            </a:r>
          </a:p>
        </p:txBody>
      </p:sp>
      <p:sp>
        <p:nvSpPr>
          <p:cNvPr id="73731" name="WordArt 3" descr="白色大理石"/>
          <p:cNvSpPr>
            <a:spLocks noChangeArrowheads="1" noChangeShapeType="1"/>
          </p:cNvSpPr>
          <p:nvPr/>
        </p:nvSpPr>
        <p:spPr bwMode="auto">
          <a:xfrm rot="5400000">
            <a:off x="-1371600" y="2819400"/>
            <a:ext cx="39624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fontAlgn="auto"/>
            <a:r>
              <a:rPr lang="zh-CN" altLang="en-US" sz="3600" b="1">
                <a:ln w="9525" cmpd="sng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仿宋_GB2312"/>
              </a:rPr>
              <a:t>醉翁亭记</a:t>
            </a:r>
          </a:p>
        </p:txBody>
      </p:sp>
      <p:pic>
        <p:nvPicPr>
          <p:cNvPr id="73732" name="Picture 4" descr="book1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0" y="5638800"/>
            <a:ext cx="958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5" descr="图片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250" y="1701800"/>
            <a:ext cx="721360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4" name="Rectangle 6"/>
          <p:cNvSpPr>
            <a:spLocks noGrp="1" noChangeArrowheads="1"/>
          </p:cNvSpPr>
          <p:nvPr/>
        </p:nvSpPr>
        <p:spPr bwMode="auto">
          <a:xfrm>
            <a:off x="1476375" y="549275"/>
            <a:ext cx="75596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至于</a:t>
            </a:r>
            <a:r>
              <a:rPr lang="zh-CN" altLang="en-US" sz="28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负者</a:t>
            </a:r>
            <a:r>
              <a:rPr lang="zh-CN" altLang="en-US" sz="28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歌于途，行者</a:t>
            </a:r>
            <a:r>
              <a:rPr lang="zh-CN" altLang="en-US" sz="28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休于树，前者呼，后者应，伛偻提携，往来</a:t>
            </a:r>
            <a:r>
              <a:rPr lang="zh-CN" altLang="en-US" sz="28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而不绝者，</a:t>
            </a:r>
            <a:r>
              <a:rPr lang="zh-CN" altLang="en-US" sz="2800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滁人游</a:t>
            </a: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也。</a:t>
            </a: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0" y="0"/>
            <a:ext cx="3840163" cy="641350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 bldLvl="0" animBg="1" autoUpdateAnimBg="0"/>
      <p:bldP spid="73734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欧阳修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909638"/>
            <a:ext cx="3921125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211638" y="2060575"/>
            <a:ext cx="1235075" cy="3111500"/>
          </a:xfrm>
          <a:prstGeom prst="rect">
            <a:avLst/>
          </a:prstGeom>
          <a:solidFill>
            <a:srgbClr val="FFFF99">
              <a:alpha val="4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FF3300"/>
                </a:solidFill>
                <a:latin typeface="Times New Roman" pitchFamily="18" charset="0"/>
              </a:rPr>
              <a:t>欧 </a:t>
            </a:r>
          </a:p>
          <a:p>
            <a:r>
              <a:rPr lang="zh-CN" altLang="en-US" sz="6600" b="1">
                <a:solidFill>
                  <a:srgbClr val="FF3300"/>
                </a:solidFill>
                <a:latin typeface="Times New Roman" pitchFamily="18" charset="0"/>
              </a:rPr>
              <a:t>阳</a:t>
            </a:r>
          </a:p>
          <a:p>
            <a:r>
              <a:rPr lang="zh-CN" altLang="en-US" sz="6600" b="1">
                <a:solidFill>
                  <a:srgbClr val="FF3300"/>
                </a:solidFill>
                <a:latin typeface="Times New Roman" pitchFamily="18" charset="0"/>
              </a:rPr>
              <a:t>修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/>
        </p:nvSpPr>
        <p:spPr bwMode="auto">
          <a:xfrm>
            <a:off x="0" y="0"/>
            <a:ext cx="2825750" cy="6492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zh-CN" altLang="en-US" sz="3200" b="1">
                <a:solidFill>
                  <a:srgbClr val="0000CC"/>
                </a:solidFill>
                <a:ea typeface="隶书" pitchFamily="1" charset="-122"/>
              </a:rPr>
              <a:t>走近欧阳修</a:t>
            </a:r>
          </a:p>
        </p:txBody>
      </p:sp>
      <p:pic>
        <p:nvPicPr>
          <p:cNvPr id="18437" name="Picture 5" descr="zhuiwtj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1288" y="839788"/>
            <a:ext cx="3814762" cy="58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4211638" y="5805488"/>
            <a:ext cx="2089150" cy="700087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太 守 宴</a:t>
            </a:r>
          </a:p>
        </p:txBody>
      </p:sp>
      <p:sp>
        <p:nvSpPr>
          <p:cNvPr id="74755" name="WordArt 3" descr="白色大理石"/>
          <p:cNvSpPr>
            <a:spLocks noChangeArrowheads="1" noChangeShapeType="1"/>
          </p:cNvSpPr>
          <p:nvPr/>
        </p:nvSpPr>
        <p:spPr bwMode="auto">
          <a:xfrm rot="5400000">
            <a:off x="-1371600" y="2819400"/>
            <a:ext cx="39624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fontAlgn="auto"/>
            <a:r>
              <a:rPr lang="zh-CN" altLang="en-US" sz="3600" b="1">
                <a:ln w="9525" cmpd="sng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仿宋_GB2312"/>
              </a:rPr>
              <a:t>醉翁亭记</a:t>
            </a:r>
          </a:p>
        </p:txBody>
      </p:sp>
      <p:pic>
        <p:nvPicPr>
          <p:cNvPr id="74756" name="Picture 4" descr="book1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5661025"/>
            <a:ext cx="958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5" descr="图片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613" y="1701800"/>
            <a:ext cx="6643687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8" name="Rectangle 6"/>
          <p:cNvSpPr>
            <a:spLocks noGrp="1" noChangeArrowheads="1"/>
          </p:cNvSpPr>
          <p:nvPr/>
        </p:nvSpPr>
        <p:spPr bwMode="auto">
          <a:xfrm>
            <a:off x="1547813" y="476250"/>
            <a:ext cx="75612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临溪</a:t>
            </a:r>
            <a:r>
              <a:rPr lang="zh-CN" altLang="en-US" sz="28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而渔，溪深</a:t>
            </a:r>
            <a:r>
              <a:rPr lang="zh-CN" altLang="en-US" sz="28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而鱼肥；酿泉为酒，泉香</a:t>
            </a:r>
            <a:r>
              <a:rPr lang="zh-CN" altLang="en-US" sz="28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而酒冽；山肴野蔌，杂然</a:t>
            </a:r>
            <a:r>
              <a:rPr lang="zh-CN" altLang="en-US" sz="28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而前陈者，</a:t>
            </a:r>
            <a:r>
              <a:rPr lang="zh-CN" altLang="en-US" sz="2800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太守宴</a:t>
            </a: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也。</a:t>
            </a: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0" y="0"/>
            <a:ext cx="3840163" cy="641350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 bldLvl="0" animBg="1" autoUpdateAnimBg="0"/>
      <p:bldP spid="74758" grpId="0" bldLvl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4427538" y="5805488"/>
            <a:ext cx="2016125" cy="701675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众 宾 欢</a:t>
            </a:r>
          </a:p>
        </p:txBody>
      </p:sp>
      <p:sp>
        <p:nvSpPr>
          <p:cNvPr id="75779" name="WordArt 3" descr="白色大理石"/>
          <p:cNvSpPr>
            <a:spLocks noChangeArrowheads="1" noChangeShapeType="1"/>
          </p:cNvSpPr>
          <p:nvPr/>
        </p:nvSpPr>
        <p:spPr bwMode="auto">
          <a:xfrm rot="5400000">
            <a:off x="-1371600" y="2819400"/>
            <a:ext cx="39624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fontAlgn="auto"/>
            <a:r>
              <a:rPr lang="zh-CN" altLang="en-US" sz="3600" b="1">
                <a:ln w="9525" cmpd="sng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仿宋_GB2312"/>
              </a:rPr>
              <a:t>醉翁亭记</a:t>
            </a:r>
          </a:p>
        </p:txBody>
      </p:sp>
      <p:pic>
        <p:nvPicPr>
          <p:cNvPr id="75780" name="Picture 4" descr="book1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0" y="5638800"/>
            <a:ext cx="958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1" name="Picture 5" descr="图片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613" y="1701800"/>
            <a:ext cx="6643687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2" name="Rectangle 6"/>
          <p:cNvSpPr>
            <a:spLocks noGrp="1" noChangeArrowheads="1"/>
          </p:cNvSpPr>
          <p:nvPr/>
        </p:nvSpPr>
        <p:spPr bwMode="auto">
          <a:xfrm>
            <a:off x="1908175" y="477838"/>
            <a:ext cx="66960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宴酣之乐，非丝非竹，射者中，弈者胜，觥筹交错，坐起</a:t>
            </a:r>
            <a:r>
              <a:rPr lang="zh-CN" altLang="en-US" sz="28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而喧哗者，</a:t>
            </a:r>
            <a:r>
              <a:rPr lang="zh-CN" altLang="en-US" sz="2800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众宾欢</a:t>
            </a: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也。</a:t>
            </a:r>
          </a:p>
        </p:txBody>
      </p:sp>
      <p:sp>
        <p:nvSpPr>
          <p:cNvPr id="75783" name="Text Box 7"/>
          <p:cNvSpPr txBox="1">
            <a:spLocks noChangeArrowheads="1"/>
          </p:cNvSpPr>
          <p:nvPr/>
        </p:nvSpPr>
        <p:spPr bwMode="auto">
          <a:xfrm>
            <a:off x="0" y="0"/>
            <a:ext cx="3840163" cy="641350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bldLvl="0" animBg="1" autoUpdateAnimBg="0"/>
      <p:bldP spid="75782" grpId="0" bldLvl="0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4356100" y="5805488"/>
            <a:ext cx="2087563" cy="701675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太 守 醉</a:t>
            </a:r>
          </a:p>
        </p:txBody>
      </p:sp>
      <p:sp>
        <p:nvSpPr>
          <p:cNvPr id="76803" name="WordArt 3" descr="白色大理石"/>
          <p:cNvSpPr>
            <a:spLocks noChangeArrowheads="1" noChangeShapeType="1"/>
          </p:cNvSpPr>
          <p:nvPr/>
        </p:nvSpPr>
        <p:spPr bwMode="auto">
          <a:xfrm rot="5400000">
            <a:off x="-1371600" y="2819400"/>
            <a:ext cx="39624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fontAlgn="auto"/>
            <a:r>
              <a:rPr lang="zh-CN" altLang="en-US" sz="3600" b="1">
                <a:ln w="9525" cmpd="sng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醉翁亭记</a:t>
            </a:r>
          </a:p>
        </p:txBody>
      </p:sp>
      <p:pic>
        <p:nvPicPr>
          <p:cNvPr id="76804" name="Picture 4" descr="book1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0" y="5638800"/>
            <a:ext cx="958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Picture 5" descr="图片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8175" y="1270000"/>
            <a:ext cx="641985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6" name="Rectangle 6"/>
          <p:cNvSpPr>
            <a:spLocks noGrp="1" noChangeArrowheads="1"/>
          </p:cNvSpPr>
          <p:nvPr/>
        </p:nvSpPr>
        <p:spPr bwMode="auto">
          <a:xfrm>
            <a:off x="1835150" y="477838"/>
            <a:ext cx="64087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苍颜白发，颓然乎</a:t>
            </a:r>
            <a:r>
              <a:rPr lang="zh-CN" altLang="en-US" sz="28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其间者，</a:t>
            </a:r>
            <a:r>
              <a:rPr lang="zh-CN" altLang="en-US" sz="2800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太守醉</a:t>
            </a:r>
            <a:r>
              <a:rPr lang="zh-CN" altLang="en-US" sz="28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也。</a:t>
            </a:r>
            <a:endParaRPr lang="zh-CN" altLang="en-US" sz="2800">
              <a:solidFill>
                <a:schemeClr val="tx2"/>
              </a:solidFill>
            </a:endParaRPr>
          </a:p>
        </p:txBody>
      </p:sp>
      <p:sp>
        <p:nvSpPr>
          <p:cNvPr id="76807" name="Text Box 7"/>
          <p:cNvSpPr txBox="1">
            <a:spLocks noChangeArrowheads="1"/>
          </p:cNvSpPr>
          <p:nvPr/>
        </p:nvSpPr>
        <p:spPr bwMode="auto">
          <a:xfrm>
            <a:off x="0" y="0"/>
            <a:ext cx="3840163" cy="641350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看图背诵课文语句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bldLvl="0" animBg="1" autoUpdateAnimBg="0"/>
      <p:bldP spid="76806" grpId="0" bldLvl="0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684213" y="1196975"/>
            <a:ext cx="7315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第三段写游宴，共写了多少幅画面？请给这几个画面起一个小标题。</a:t>
            </a:r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381000" y="3200400"/>
            <a:ext cx="175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滁人游</a:t>
            </a:r>
          </a:p>
        </p:txBody>
      </p:sp>
      <p:sp>
        <p:nvSpPr>
          <p:cNvPr id="77828" name="Line 4"/>
          <p:cNvSpPr>
            <a:spLocks noChangeShapeType="1"/>
          </p:cNvSpPr>
          <p:nvPr/>
        </p:nvSpPr>
        <p:spPr bwMode="auto">
          <a:xfrm>
            <a:off x="1905000" y="3581400"/>
            <a:ext cx="609600" cy="0"/>
          </a:xfrm>
          <a:prstGeom prst="line">
            <a:avLst/>
          </a:pr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2362200" y="3276600"/>
            <a:ext cx="160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太守宴</a:t>
            </a:r>
          </a:p>
        </p:txBody>
      </p:sp>
      <p:sp>
        <p:nvSpPr>
          <p:cNvPr id="77830" name="Line 6"/>
          <p:cNvSpPr>
            <a:spLocks noChangeShapeType="1"/>
          </p:cNvSpPr>
          <p:nvPr/>
        </p:nvSpPr>
        <p:spPr bwMode="auto">
          <a:xfrm>
            <a:off x="3733800" y="3581400"/>
            <a:ext cx="838200" cy="0"/>
          </a:xfrm>
          <a:prstGeom prst="line">
            <a:avLst/>
          </a:pr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4572000" y="3276600"/>
            <a:ext cx="160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众宾欢</a:t>
            </a:r>
          </a:p>
        </p:txBody>
      </p:sp>
      <p:sp>
        <p:nvSpPr>
          <p:cNvPr id="77832" name="Line 8"/>
          <p:cNvSpPr>
            <a:spLocks noChangeShapeType="1"/>
          </p:cNvSpPr>
          <p:nvPr/>
        </p:nvSpPr>
        <p:spPr bwMode="auto">
          <a:xfrm>
            <a:off x="6019800" y="3581400"/>
            <a:ext cx="762000" cy="0"/>
          </a:xfrm>
          <a:prstGeom prst="line">
            <a:avLst/>
          </a:pr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7833" name="Text Box 9"/>
          <p:cNvSpPr txBox="1">
            <a:spLocks noChangeArrowheads="1"/>
          </p:cNvSpPr>
          <p:nvPr/>
        </p:nvSpPr>
        <p:spPr bwMode="auto">
          <a:xfrm>
            <a:off x="7010400" y="3276600"/>
            <a:ext cx="167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 Unicode MS" pitchFamily="2" charset="-122"/>
                <a:ea typeface="黑体" pitchFamily="49" charset="-122"/>
              </a:rPr>
              <a:t>太守醉</a:t>
            </a:r>
          </a:p>
        </p:txBody>
      </p:sp>
      <p:sp>
        <p:nvSpPr>
          <p:cNvPr id="77834" name="Text Box 10"/>
          <p:cNvSpPr txBox="1">
            <a:spLocks noChangeArrowheads="1"/>
          </p:cNvSpPr>
          <p:nvPr/>
        </p:nvSpPr>
        <p:spPr bwMode="auto">
          <a:xfrm>
            <a:off x="3276600" y="5257800"/>
            <a:ext cx="3352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5B46F6"/>
                </a:solidFill>
                <a:latin typeface="Arial Unicode MS" pitchFamily="2" charset="-122"/>
                <a:ea typeface="隶书" pitchFamily="1" charset="-122"/>
              </a:rPr>
              <a:t>游山之乐</a:t>
            </a:r>
          </a:p>
        </p:txBody>
      </p:sp>
      <p:sp>
        <p:nvSpPr>
          <p:cNvPr id="77835" name="Line 11"/>
          <p:cNvSpPr>
            <a:spLocks noChangeShapeType="1"/>
          </p:cNvSpPr>
          <p:nvPr/>
        </p:nvSpPr>
        <p:spPr bwMode="auto">
          <a:xfrm>
            <a:off x="1524000" y="3886200"/>
            <a:ext cx="914400" cy="76200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7836" name="Line 12"/>
          <p:cNvSpPr>
            <a:spLocks noChangeShapeType="1"/>
          </p:cNvSpPr>
          <p:nvPr/>
        </p:nvSpPr>
        <p:spPr bwMode="auto">
          <a:xfrm>
            <a:off x="1371600" y="3810000"/>
            <a:ext cx="2133600" cy="160020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7837" name="Line 13"/>
          <p:cNvSpPr>
            <a:spLocks noChangeShapeType="1"/>
          </p:cNvSpPr>
          <p:nvPr/>
        </p:nvSpPr>
        <p:spPr bwMode="auto">
          <a:xfrm flipH="1">
            <a:off x="5638800" y="3962400"/>
            <a:ext cx="2133600" cy="1524000"/>
          </a:xfrm>
          <a:prstGeom prst="line">
            <a:avLst/>
          </a:pr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7838" name="Line 14"/>
          <p:cNvSpPr>
            <a:spLocks noChangeShapeType="1"/>
          </p:cNvSpPr>
          <p:nvPr/>
        </p:nvSpPr>
        <p:spPr bwMode="auto">
          <a:xfrm>
            <a:off x="1295400" y="3886200"/>
            <a:ext cx="2286000" cy="160020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7839" name="Line 15"/>
          <p:cNvSpPr>
            <a:spLocks noChangeShapeType="1"/>
          </p:cNvSpPr>
          <p:nvPr/>
        </p:nvSpPr>
        <p:spPr bwMode="auto">
          <a:xfrm>
            <a:off x="838200" y="3886200"/>
            <a:ext cx="2667000" cy="1447800"/>
          </a:xfrm>
          <a:prstGeom prst="line">
            <a:avLst/>
          </a:pr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autoUpdateAnimBg="0"/>
      <p:bldP spid="77828" grpId="0" animBg="1"/>
      <p:bldP spid="77829" grpId="0" autoUpdateAnimBg="0"/>
      <p:bldP spid="77830" grpId="0" animBg="1"/>
      <p:bldP spid="77831" grpId="0" autoUpdateAnimBg="0"/>
      <p:bldP spid="77832" grpId="0" animBg="1"/>
      <p:bldP spid="77833" grpId="0" autoUpdateAnimBg="0"/>
      <p:bldP spid="77834" grpId="0" autoUpdateAnimBg="0"/>
      <p:bldP spid="77837" grpId="0" animBg="1"/>
      <p:bldP spid="7783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4419600" cy="1143000"/>
          </a:xfrm>
        </p:spPr>
        <p:txBody>
          <a:bodyPr/>
          <a:lstStyle/>
          <a:p>
            <a:r>
              <a:rPr lang="zh-CN" altLang="en-US" sz="5400">
                <a:solidFill>
                  <a:srgbClr val="FF0066"/>
                </a:solidFill>
                <a:ea typeface="隶书" pitchFamily="1" charset="-122"/>
              </a:rPr>
              <a:t>研读第四节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725" y="1773238"/>
            <a:ext cx="8229600" cy="4495800"/>
          </a:xfrm>
        </p:spPr>
        <p:txBody>
          <a:bodyPr/>
          <a:lstStyle/>
          <a:p>
            <a:r>
              <a:rPr lang="zh-CN" altLang="en-US" sz="4000" b="1">
                <a:solidFill>
                  <a:srgbClr val="0000CC"/>
                </a:solidFill>
              </a:rPr>
              <a:t>作者写了哪些乐趣？</a:t>
            </a:r>
          </a:p>
          <a:p>
            <a:r>
              <a:rPr lang="zh-CN" altLang="en-US" sz="4000" b="1">
                <a:solidFill>
                  <a:srgbClr val="0000CC"/>
                </a:solidFill>
              </a:rPr>
              <a:t>这些乐中谁的乐的涵义最丰富？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50" y="836613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已而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夕阳在山，人影散乱，太守归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而宾客从也。树林阴翳，鸣声上下，游人去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而禽鸟乐也。然而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禽鸟知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山林之乐，而不知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人之乐；人知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从太守游而乐，而不知</a:t>
            </a:r>
            <a:r>
              <a:rPr lang="zh-CN" altLang="en-US" sz="3600" b="1">
                <a:solidFill>
                  <a:srgbClr val="FF0000"/>
                </a:solidFill>
                <a:latin typeface="Arial Unicode MS" pitchFamily="2" charset="-122"/>
                <a:ea typeface="黑体" pitchFamily="49" charset="-122"/>
              </a:rPr>
              <a:t>/</a:t>
            </a:r>
            <a:r>
              <a:rPr lang="zh-CN" altLang="en-US" sz="3600">
                <a:latin typeface="Arial Unicode MS" pitchFamily="2" charset="-122"/>
                <a:ea typeface="黑体" pitchFamily="49" charset="-122"/>
              </a:rPr>
              <a:t>太守之乐其乐也。醉</a:t>
            </a:r>
            <a:r>
              <a:rPr lang="zh-CN" altLang="en-US" sz="3600" b="1">
                <a:solidFill>
                  <a:srgbClr val="FF0000"/>
                </a:solidFill>
              </a:rPr>
              <a:t> /</a:t>
            </a:r>
            <a:r>
              <a:rPr lang="zh-CN" altLang="en-US" sz="3600">
                <a:ea typeface="黑体" pitchFamily="49" charset="-122"/>
              </a:rPr>
              <a:t>能同其乐，醒</a:t>
            </a:r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/</a:t>
            </a:r>
            <a:r>
              <a:rPr lang="zh-CN" altLang="en-US" sz="3600">
                <a:ea typeface="黑体" pitchFamily="49" charset="-122"/>
              </a:rPr>
              <a:t>能述以文者，太守也。太守谓谁？庐陵欧阳修也。</a:t>
            </a:r>
            <a:endParaRPr lang="zh-CN" altLang="en-US" sz="3600"/>
          </a:p>
        </p:txBody>
      </p:sp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1187450" y="5373688"/>
            <a:ext cx="56689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8080"/>
                </a:solidFill>
              </a:rPr>
              <a:t>写太守醉游归来，自得其乐</a:t>
            </a: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0" y="44450"/>
            <a:ext cx="4754563" cy="639763"/>
          </a:xfrm>
          <a:prstGeom prst="rect">
            <a:avLst/>
          </a:prstGeom>
          <a:solidFill>
            <a:schemeClr val="folHlink"/>
          </a:solidFill>
          <a:ln w="9525" cap="flat" cmpd="sng">
            <a:noFill/>
            <a:bevel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朗读第四段并概括段意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神光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7600" y="765175"/>
            <a:ext cx="6911975" cy="4283075"/>
          </a:xfrm>
          <a:noFill/>
          <a:ln w="38100">
            <a:solidFill>
              <a:schemeClr val="tx1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1403350" y="5229225"/>
            <a:ext cx="67691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chemeClr val="tx2"/>
                </a:solidFill>
                <a:latin typeface="Times New Roman" pitchFamily="18" charset="0"/>
                <a:ea typeface="隶书" pitchFamily="1" charset="-122"/>
              </a:rPr>
              <a:t>已而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chemeClr val="tx2"/>
                </a:solidFill>
                <a:latin typeface="Times New Roman" pitchFamily="18" charset="0"/>
                <a:ea typeface="隶书" pitchFamily="1" charset="-122"/>
              </a:rPr>
              <a:t>夕阳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在</a:t>
            </a:r>
            <a:r>
              <a:rPr lang="zh-CN" altLang="en-US" sz="4000">
                <a:solidFill>
                  <a:schemeClr val="tx2"/>
                </a:solidFill>
                <a:latin typeface="Times New Roman" pitchFamily="18" charset="0"/>
                <a:ea typeface="隶书" pitchFamily="1" charset="-122"/>
              </a:rPr>
              <a:t>山，人影散乱，太守归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chemeClr val="tx2"/>
                </a:solidFill>
                <a:latin typeface="Times New Roman" pitchFamily="18" charset="0"/>
                <a:ea typeface="隶书" pitchFamily="1" charset="-122"/>
              </a:rPr>
              <a:t>而宾客从也</a:t>
            </a:r>
          </a:p>
        </p:txBody>
      </p:sp>
      <p:sp>
        <p:nvSpPr>
          <p:cNvPr id="80900" name="AutoShape 4"/>
          <p:cNvSpPr>
            <a:spLocks noChangeArrowheads="1"/>
          </p:cNvSpPr>
          <p:nvPr/>
        </p:nvSpPr>
        <p:spPr bwMode="auto">
          <a:xfrm>
            <a:off x="3348038" y="4437063"/>
            <a:ext cx="3311525" cy="647700"/>
          </a:xfrm>
          <a:prstGeom prst="wedgeRectCallout">
            <a:avLst>
              <a:gd name="adj1" fmla="val -37806"/>
              <a:gd name="adj2" fmla="val 120981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醉翁之意不在酒</a:t>
            </a:r>
          </a:p>
        </p:txBody>
      </p:sp>
      <p:sp>
        <p:nvSpPr>
          <p:cNvPr id="80901" name="AutoShape 5"/>
          <p:cNvSpPr>
            <a:spLocks noChangeArrowheads="1"/>
          </p:cNvSpPr>
          <p:nvPr/>
        </p:nvSpPr>
        <p:spPr bwMode="auto">
          <a:xfrm>
            <a:off x="3995738" y="4292600"/>
            <a:ext cx="2376487" cy="1081088"/>
          </a:xfrm>
          <a:prstGeom prst="wedgeRectCallout">
            <a:avLst>
              <a:gd name="adj1" fmla="val -58551"/>
              <a:gd name="adj2" fmla="val 6365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（介词）</a:t>
            </a:r>
          </a:p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挂在（动）</a:t>
            </a:r>
          </a:p>
        </p:txBody>
      </p:sp>
      <p:pic>
        <p:nvPicPr>
          <p:cNvPr id="80902" name="Picture 6" descr="0311">
            <a:hlinkClick r:id="rId3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667625" y="6021388"/>
            <a:ext cx="720725" cy="584200"/>
          </a:xfrm>
          <a:noFill/>
          <a:ln/>
        </p:spPr>
      </p:pic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0" y="44450"/>
            <a:ext cx="2011363" cy="639763"/>
          </a:xfrm>
          <a:prstGeom prst="rect">
            <a:avLst/>
          </a:prstGeom>
          <a:solidFill>
            <a:schemeClr val="folHlink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解释词语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 bldLvl="0" animBg="1" autoUpdateAnimBg="0"/>
      <p:bldP spid="80901" grpId="0" bldLvl="0" animBg="1" autoUpdateAnimBg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图片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4068763" y="44450"/>
            <a:ext cx="4968875" cy="4435475"/>
          </a:xfrm>
          <a:prstGeom prst="rect">
            <a:avLst/>
          </a:prstGeom>
          <a:noFill/>
          <a:ln w="76200" cmpd="tri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9900"/>
                </a:solidFill>
                <a:latin typeface="Times New Roman" pitchFamily="18" charset="0"/>
                <a:ea typeface="隶书" pitchFamily="1" charset="-122"/>
              </a:rPr>
              <a:t>树林阴翳，鸣声上下，游人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去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009900"/>
                </a:solidFill>
                <a:latin typeface="Times New Roman" pitchFamily="18" charset="0"/>
                <a:ea typeface="隶书" pitchFamily="1" charset="-122"/>
              </a:rPr>
              <a:t>而禽鸟乐也。然而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009900"/>
                </a:solidFill>
                <a:latin typeface="Times New Roman" pitchFamily="18" charset="0"/>
                <a:ea typeface="隶书" pitchFamily="1" charset="-122"/>
              </a:rPr>
              <a:t>禽鸟/知山林之乐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009900"/>
                </a:solidFill>
                <a:latin typeface="Times New Roman" pitchFamily="18" charset="0"/>
                <a:ea typeface="隶书" pitchFamily="1" charset="-122"/>
              </a:rPr>
              <a:t>而不知/人之乐，人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009900"/>
                </a:solidFill>
                <a:latin typeface="Times New Roman" pitchFamily="18" charset="0"/>
                <a:ea typeface="隶书" pitchFamily="1" charset="-122"/>
              </a:rPr>
              <a:t>知从太守游而乐，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而</a:t>
            </a:r>
            <a:r>
              <a:rPr lang="zh-CN" altLang="en-US" sz="4000">
                <a:solidFill>
                  <a:srgbClr val="009900"/>
                </a:solidFill>
                <a:latin typeface="Times New Roman" pitchFamily="18" charset="0"/>
                <a:ea typeface="隶书" pitchFamily="1" charset="-122"/>
              </a:rPr>
              <a:t>不知</a:t>
            </a:r>
            <a:r>
              <a:rPr lang="zh-CN" altLang="en-US" sz="4000">
                <a:solidFill>
                  <a:srgbClr val="FF0066"/>
                </a:solidFill>
                <a:latin typeface="Times New Roman" pitchFamily="18" charset="0"/>
                <a:ea typeface="隶书" pitchFamily="1" charset="-122"/>
              </a:rPr>
              <a:t>/</a:t>
            </a:r>
            <a:r>
              <a:rPr lang="zh-CN" altLang="en-US" sz="4000">
                <a:solidFill>
                  <a:srgbClr val="009900"/>
                </a:solidFill>
                <a:latin typeface="Times New Roman" pitchFamily="18" charset="0"/>
                <a:ea typeface="隶书" pitchFamily="1" charset="-122"/>
              </a:rPr>
              <a:t>太守之</a:t>
            </a:r>
            <a:r>
              <a:rPr lang="zh-CN" altLang="en-US" sz="4000">
                <a:solidFill>
                  <a:srgbClr val="FF9933"/>
                </a:solidFill>
                <a:latin typeface="Times New Roman" pitchFamily="18" charset="0"/>
                <a:ea typeface="隶书" pitchFamily="1" charset="-122"/>
              </a:rPr>
              <a:t>乐</a:t>
            </a:r>
            <a:r>
              <a:rPr lang="zh-CN" altLang="en-US" sz="4000">
                <a:solidFill>
                  <a:srgbClr val="009900"/>
                </a:solidFill>
                <a:latin typeface="Times New Roman" pitchFamily="18" charset="0"/>
                <a:ea typeface="隶书" pitchFamily="1" charset="-122"/>
              </a:rPr>
              <a:t>其乐也。</a:t>
            </a:r>
          </a:p>
        </p:txBody>
      </p:sp>
      <p:sp>
        <p:nvSpPr>
          <p:cNvPr id="81924" name="AutoShape 4"/>
          <p:cNvSpPr>
            <a:spLocks noChangeArrowheads="1"/>
          </p:cNvSpPr>
          <p:nvPr/>
        </p:nvSpPr>
        <p:spPr bwMode="auto">
          <a:xfrm>
            <a:off x="4716463" y="260350"/>
            <a:ext cx="2087562" cy="692150"/>
          </a:xfrm>
          <a:prstGeom prst="wedgeRectCallout">
            <a:avLst>
              <a:gd name="adj1" fmla="val 38366"/>
              <a:gd name="adj2" fmla="val 66056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离开</a:t>
            </a:r>
          </a:p>
        </p:txBody>
      </p:sp>
      <p:sp>
        <p:nvSpPr>
          <p:cNvPr id="81925" name="AutoShape 5"/>
          <p:cNvSpPr>
            <a:spLocks noChangeArrowheads="1"/>
          </p:cNvSpPr>
          <p:nvPr/>
        </p:nvSpPr>
        <p:spPr bwMode="auto">
          <a:xfrm>
            <a:off x="4284663" y="2492375"/>
            <a:ext cx="2376487" cy="650875"/>
          </a:xfrm>
          <a:prstGeom prst="wedgeRectCallout">
            <a:avLst>
              <a:gd name="adj1" fmla="val 39778"/>
              <a:gd name="adj2" fmla="val 93278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表转折</a:t>
            </a:r>
          </a:p>
        </p:txBody>
      </p:sp>
      <p:sp>
        <p:nvSpPr>
          <p:cNvPr id="81926" name="AutoShape 6"/>
          <p:cNvSpPr>
            <a:spLocks noChangeArrowheads="1"/>
          </p:cNvSpPr>
          <p:nvPr/>
        </p:nvSpPr>
        <p:spPr bwMode="auto">
          <a:xfrm>
            <a:off x="3563938" y="2997200"/>
            <a:ext cx="2376487" cy="577850"/>
          </a:xfrm>
          <a:prstGeom prst="wedgeRectCallout">
            <a:avLst>
              <a:gd name="adj1" fmla="val 31898"/>
              <a:gd name="adj2" fmla="val 12609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以</a:t>
            </a:r>
            <a:r>
              <a:rPr lang="en-US" altLang="zh-CN" sz="3200">
                <a:latin typeface="Arial"/>
                <a:ea typeface="方正姚体" pitchFamily="2" charset="-122"/>
              </a:rPr>
              <a:t>……</a:t>
            </a:r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为乐</a:t>
            </a:r>
          </a:p>
        </p:txBody>
      </p:sp>
      <p:pic>
        <p:nvPicPr>
          <p:cNvPr id="81927" name="Picture 7" descr="0311">
            <a:hlinkClick r:id="rId3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03225" y="5875338"/>
            <a:ext cx="712788" cy="577850"/>
          </a:xfrm>
          <a:noFill/>
          <a:ln/>
        </p:spPr>
      </p:pic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0" y="44450"/>
            <a:ext cx="2011363" cy="639763"/>
          </a:xfrm>
          <a:prstGeom prst="rect">
            <a:avLst/>
          </a:prstGeom>
          <a:solidFill>
            <a:schemeClr val="folHlink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解释词语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bldLvl="0" animBg="1" autoUpdateAnimBg="0"/>
      <p:bldP spid="81925" grpId="0" bldLvl="0" animBg="1" autoUpdateAnimBg="0"/>
      <p:bldP spid="81926" grpId="0" bldLvl="0" animBg="1" autoUpdateAnimBg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868988" y="765175"/>
            <a:ext cx="3240087" cy="4114800"/>
          </a:xfrm>
        </p:spPr>
        <p:txBody>
          <a:bodyPr/>
          <a:lstStyle/>
          <a:p>
            <a:r>
              <a:rPr lang="zh-CN" altLang="en-US">
                <a:solidFill>
                  <a:srgbClr val="009900"/>
                </a:solidFill>
                <a:ea typeface="隶书" pitchFamily="1" charset="-122"/>
              </a:rPr>
              <a:t>醉</a:t>
            </a:r>
            <a:r>
              <a:rPr lang="zh-CN" altLang="en-US">
                <a:solidFill>
                  <a:srgbClr val="FF0066"/>
                </a:solidFill>
                <a:ea typeface="隶书" pitchFamily="1" charset="-122"/>
              </a:rPr>
              <a:t>/</a:t>
            </a:r>
            <a:r>
              <a:rPr lang="zh-CN" altLang="en-US">
                <a:solidFill>
                  <a:srgbClr val="009900"/>
                </a:solidFill>
                <a:ea typeface="隶书" pitchFamily="1" charset="-122"/>
              </a:rPr>
              <a:t>能同其乐，醒</a:t>
            </a:r>
            <a:r>
              <a:rPr lang="zh-CN" altLang="en-US">
                <a:solidFill>
                  <a:srgbClr val="FF0066"/>
                </a:solidFill>
                <a:ea typeface="隶书" pitchFamily="1" charset="-122"/>
              </a:rPr>
              <a:t>/</a:t>
            </a:r>
            <a:r>
              <a:rPr lang="zh-CN" altLang="en-US">
                <a:solidFill>
                  <a:srgbClr val="009900"/>
                </a:solidFill>
                <a:ea typeface="隶书" pitchFamily="1" charset="-122"/>
              </a:rPr>
              <a:t>能述以文者，太守也，太守</a:t>
            </a:r>
            <a:r>
              <a:rPr lang="zh-CN" altLang="en-US">
                <a:solidFill>
                  <a:srgbClr val="FF9933"/>
                </a:solidFill>
                <a:ea typeface="隶书" pitchFamily="1" charset="-122"/>
              </a:rPr>
              <a:t>谓</a:t>
            </a:r>
            <a:r>
              <a:rPr lang="zh-CN" altLang="en-US">
                <a:solidFill>
                  <a:srgbClr val="009900"/>
                </a:solidFill>
                <a:ea typeface="隶书" pitchFamily="1" charset="-122"/>
              </a:rPr>
              <a:t>谁，庐陵欧阳修也</a:t>
            </a:r>
          </a:p>
          <a:p>
            <a:endParaRPr lang="zh-CN" altLang="en-US">
              <a:solidFill>
                <a:srgbClr val="009900"/>
              </a:solidFill>
              <a:ea typeface="隶书" pitchFamily="1" charset="-122"/>
            </a:endParaRPr>
          </a:p>
        </p:txBody>
      </p:sp>
      <p:sp>
        <p:nvSpPr>
          <p:cNvPr id="82947" name="AutoShape 3"/>
          <p:cNvSpPr>
            <a:spLocks noChangeArrowheads="1"/>
          </p:cNvSpPr>
          <p:nvPr/>
        </p:nvSpPr>
        <p:spPr bwMode="auto">
          <a:xfrm>
            <a:off x="6661150" y="5229225"/>
            <a:ext cx="2303463" cy="1079500"/>
          </a:xfrm>
          <a:prstGeom prst="wedgeRectCallout">
            <a:avLst>
              <a:gd name="adj1" fmla="val -13463"/>
              <a:gd name="adj2" fmla="val -27893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太守自谓也称    </a:t>
            </a:r>
            <a:endParaRPr lang="zh-CN" altLang="en-US" sz="3200">
              <a:latin typeface="Times New Roman" pitchFamily="18" charset="0"/>
              <a:ea typeface="方正姚体" pitchFamily="2" charset="-122"/>
            </a:endParaRPr>
          </a:p>
        </p:txBody>
      </p:sp>
      <p:sp>
        <p:nvSpPr>
          <p:cNvPr id="82948" name="AutoShape 4"/>
          <p:cNvSpPr>
            <a:spLocks noChangeArrowheads="1"/>
          </p:cNvSpPr>
          <p:nvPr/>
        </p:nvSpPr>
        <p:spPr bwMode="auto">
          <a:xfrm>
            <a:off x="6877050" y="3789363"/>
            <a:ext cx="2160588" cy="576262"/>
          </a:xfrm>
          <a:prstGeom prst="wedgeRectCallout">
            <a:avLst>
              <a:gd name="adj1" fmla="val -20847"/>
              <a:gd name="adj2" fmla="val -23059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>
                <a:latin typeface="Times New Roman" pitchFamily="18" charset="0"/>
                <a:ea typeface="方正姚体" pitchFamily="2" charset="-122"/>
              </a:rPr>
              <a:t>为，是</a:t>
            </a:r>
          </a:p>
        </p:txBody>
      </p:sp>
      <p:pic>
        <p:nvPicPr>
          <p:cNvPr id="82949" name="Picture 5" descr="图片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725" y="765175"/>
            <a:ext cx="5545138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950" name="Picture 6" descr="d914c454951142c5bee72919fcecf0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5" y="3430588"/>
            <a:ext cx="5545138" cy="320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0" y="44450"/>
            <a:ext cx="2011363" cy="639763"/>
          </a:xfrm>
          <a:prstGeom prst="rect">
            <a:avLst/>
          </a:prstGeom>
          <a:solidFill>
            <a:schemeClr val="folHlink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解释词语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bldLvl="0" animBg="1" autoUpdateAnimBg="0"/>
      <p:bldP spid="82948" grpId="0" bldLvl="0" animBg="1" autoUpdateAnimBg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250825" y="1125538"/>
            <a:ext cx="8713788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Times New Roman" pitchFamily="18" charset="0"/>
              </a:rPr>
              <a:t>       </a:t>
            </a:r>
            <a:r>
              <a:rPr lang="zh-CN" altLang="en-US" sz="3200" b="1">
                <a:latin typeface="Times New Roman" pitchFamily="18" charset="0"/>
              </a:rPr>
              <a:t>不久夕阳落到西山上，人的影子散乱一地，是太守回去、宾客跟从啊。树林茂密阴蔽，上下一片叫声，是游人走后鸟儿在欢唱啊。然而鸟儿（只）知道山林的乐趣，却不知道游人的乐趣；游人知道跟着太守游玩的乐趣，却不知道太守以他们的快乐为快乐啊。醉了能和他们一起快乐，酒醒后能写文章表达这种快乐的，是太守啊。太守是谁？就是庐陵人欧阳修啊。 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0" y="44450"/>
            <a:ext cx="5211763" cy="641350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bevel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将第一段翻译成现代文：</a:t>
            </a:r>
            <a:endParaRPr lang="zh-CN" altLang="en-US"/>
          </a:p>
        </p:txBody>
      </p:sp>
    </p:spTree>
  </p:cSld>
  <p:clrMapOvr>
    <a:masterClrMapping/>
  </p:clrMapOvr>
  <p:transition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79388" y="836613"/>
            <a:ext cx="8929687" cy="5426075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欧阳修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（1009-1072），北宋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文学家，史学家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。字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永叔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sz="2800">
                <a:latin typeface="楷体_GB2312" pitchFamily="1" charset="-122"/>
                <a:ea typeface="楷体_GB2312" pitchFamily="1" charset="-122"/>
              </a:rPr>
              <a:t>号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醉翁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，晚年号</a:t>
            </a:r>
            <a:r>
              <a:rPr lang="zh-CN" altLang="en-US" sz="2800" b="1">
                <a:solidFill>
                  <a:srgbClr val="FF0066"/>
                </a:solidFill>
                <a:latin typeface="楷体_GB2312" pitchFamily="1" charset="-122"/>
                <a:ea typeface="楷体_GB2312" pitchFamily="1" charset="-122"/>
              </a:rPr>
              <a:t>六一居士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，江西吉水人。</a:t>
            </a:r>
          </a:p>
          <a:p>
            <a:pPr algn="just"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    他4岁丧父，母郑氏教他识字读书，10岁能作诗赋，21岁中进士。</a:t>
            </a:r>
          </a:p>
          <a:p>
            <a:pPr algn="just"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    欧阳修是北宋中叶诗文革新运动的倡导人，他大力提倡古文，批评宋初以来追求靡丽形式的文风，主张文章要</a:t>
            </a:r>
            <a:r>
              <a:rPr lang="zh-CN" altLang="en-US" sz="2800" b="1">
                <a:solidFill>
                  <a:srgbClr val="FF0066"/>
                </a:solidFill>
                <a:latin typeface="Times New Roman"/>
                <a:ea typeface="楷体_GB2312" pitchFamily="1" charset="-122"/>
              </a:rPr>
              <a:t>“</a:t>
            </a:r>
            <a:r>
              <a:rPr lang="zh-CN" altLang="en-US" sz="2800" b="1">
                <a:solidFill>
                  <a:srgbClr val="FF0066"/>
                </a:solidFill>
                <a:latin typeface="楷体_GB2312" pitchFamily="1" charset="-122"/>
                <a:ea typeface="楷体_GB2312" pitchFamily="1" charset="-122"/>
              </a:rPr>
              <a:t>明道</a:t>
            </a:r>
            <a:r>
              <a:rPr lang="zh-CN" altLang="en-US" sz="2800" b="1">
                <a:solidFill>
                  <a:srgbClr val="FF0066"/>
                </a:solidFill>
                <a:latin typeface="Times New Roman"/>
                <a:ea typeface="楷体_GB2312" pitchFamily="1" charset="-122"/>
              </a:rPr>
              <a:t>”“</a:t>
            </a:r>
            <a:r>
              <a:rPr lang="zh-CN" altLang="en-US" sz="2800" b="1">
                <a:solidFill>
                  <a:srgbClr val="FF0066"/>
                </a:solidFill>
                <a:latin typeface="楷体_GB2312" pitchFamily="1" charset="-122"/>
                <a:ea typeface="楷体_GB2312" pitchFamily="1" charset="-122"/>
              </a:rPr>
              <a:t>致用</a:t>
            </a:r>
            <a:r>
              <a:rPr lang="zh-CN" altLang="en-US" sz="2800" b="1">
                <a:solidFill>
                  <a:srgbClr val="FF0066"/>
                </a:solidFill>
                <a:latin typeface="Times New Roman"/>
                <a:ea typeface="楷体_GB2312" pitchFamily="1" charset="-122"/>
              </a:rPr>
              <a:t>”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，并且提拔和奖掖后进，著名的古文家</a:t>
            </a:r>
            <a:r>
              <a:rPr lang="zh-CN" altLang="en-US" sz="2800" b="1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</a:rPr>
              <a:t>三苏父子、曾巩、王安石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等都出自于他的门下。谥</a:t>
            </a:r>
            <a:r>
              <a:rPr lang="zh-CN" altLang="en-US" sz="2800" b="1">
                <a:latin typeface="Times New Roman"/>
                <a:ea typeface="楷体_GB2312" pitchFamily="1" charset="-122"/>
              </a:rPr>
              <a:t>“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文忠</a:t>
            </a:r>
            <a:r>
              <a:rPr lang="zh-CN" altLang="en-US" sz="2800" b="1">
                <a:latin typeface="Times New Roman"/>
                <a:ea typeface="楷体_GB2312" pitchFamily="1" charset="-122"/>
              </a:rPr>
              <a:t>”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，著有《欧阳文忠公集》。</a:t>
            </a:r>
          </a:p>
          <a:p>
            <a:pPr algn="just"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    他的散文大都内容充实，气势旺盛，具有</a:t>
            </a:r>
            <a:r>
              <a:rPr lang="zh-CN" altLang="en-US" sz="2800" b="1">
                <a:solidFill>
                  <a:srgbClr val="FF0066"/>
                </a:solidFill>
                <a:latin typeface="楷体_GB2312" pitchFamily="1" charset="-122"/>
                <a:ea typeface="楷体_GB2312" pitchFamily="1" charset="-122"/>
              </a:rPr>
              <a:t>平实自然、流畅婉转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的艺术风格。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0" y="0"/>
            <a:ext cx="2438400" cy="641350"/>
          </a:xfrm>
          <a:prstGeom prst="rect">
            <a:avLst/>
          </a:prstGeom>
          <a:solidFill>
            <a:srgbClr val="CC33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bg1"/>
                </a:solidFill>
                <a:latin typeface="Times New Roman" pitchFamily="18" charset="0"/>
                <a:ea typeface="隶书" pitchFamily="1" charset="-122"/>
              </a:rPr>
              <a:t>   简介作者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 autoUpdateAnimBg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7543800" cy="1295400"/>
          </a:xfrm>
        </p:spPr>
        <p:txBody>
          <a:bodyPr/>
          <a:lstStyle/>
          <a:p>
            <a:r>
              <a:rPr lang="zh-CN" altLang="en-US" sz="4000">
                <a:solidFill>
                  <a:srgbClr val="CC3300"/>
                </a:solidFill>
                <a:ea typeface="黑体" pitchFamily="49" charset="-122"/>
              </a:rPr>
              <a:t>第四段中乐有哪三种情境？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557338"/>
            <a:ext cx="4692650" cy="1801812"/>
          </a:xfrm>
          <a:ln w="12700">
            <a:solidFill>
              <a:srgbClr val="009900"/>
            </a:solidFill>
          </a:ln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b="1">
                <a:ea typeface="楷体_GB2312" pitchFamily="1" charset="-122"/>
              </a:rPr>
              <a:t> 一、禽鸟之乐；</a:t>
            </a:r>
          </a:p>
          <a:p>
            <a:pPr>
              <a:buFont typeface="Wingdings" pitchFamily="2" charset="2"/>
              <a:buNone/>
            </a:pPr>
            <a:r>
              <a:rPr lang="zh-CN" altLang="en-US" b="1">
                <a:ea typeface="楷体_GB2312" pitchFamily="1" charset="-122"/>
              </a:rPr>
              <a:t>二、游人之乐；</a:t>
            </a:r>
          </a:p>
          <a:p>
            <a:pPr>
              <a:buFont typeface="Wingdings" pitchFamily="2" charset="2"/>
              <a:buNone/>
            </a:pPr>
            <a:r>
              <a:rPr lang="zh-CN" altLang="en-US" b="1">
                <a:ea typeface="楷体_GB2312" pitchFamily="1" charset="-122"/>
              </a:rPr>
              <a:t>三、太守之乐。</a:t>
            </a: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250825" y="3716338"/>
            <a:ext cx="88931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黑体" pitchFamily="49" charset="-122"/>
              </a:rPr>
              <a:t>下列句中的</a:t>
            </a:r>
            <a:r>
              <a:rPr lang="zh-CN" altLang="en-US" sz="3200" b="1">
                <a:solidFill>
                  <a:srgbClr val="CC33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黑体" pitchFamily="49" charset="-122"/>
              </a:rPr>
              <a:t>乐</a:t>
            </a:r>
            <a:r>
              <a:rPr lang="zh-CN" altLang="en-US" sz="3200" b="1">
                <a:solidFill>
                  <a:srgbClr val="CC3300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黑体" pitchFamily="49" charset="-122"/>
              </a:rPr>
              <a:t>字的含义分别是什么？</a:t>
            </a:r>
          </a:p>
          <a:p>
            <a:r>
              <a:rPr lang="zh-CN" altLang="en-US" sz="3200" b="1">
                <a:latin typeface="Times New Roman" pitchFamily="18" charset="0"/>
                <a:ea typeface="黑体" pitchFamily="49" charset="-122"/>
              </a:rPr>
              <a:t>然而禽鸟知山林之</a:t>
            </a: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乐</a:t>
            </a:r>
            <a:r>
              <a:rPr lang="zh-CN" altLang="en-US" sz="3200" b="1">
                <a:latin typeface="Times New Roman" pitchFamily="18" charset="0"/>
                <a:ea typeface="黑体" pitchFamily="49" charset="-122"/>
              </a:rPr>
              <a:t>，而不知人之</a:t>
            </a: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乐</a:t>
            </a:r>
            <a:r>
              <a:rPr lang="zh-CN" altLang="en-US" sz="3200" b="1">
                <a:latin typeface="Times New Roman" pitchFamily="18" charset="0"/>
                <a:ea typeface="黑体" pitchFamily="49" charset="-122"/>
              </a:rPr>
              <a:t>；人知太守</a:t>
            </a:r>
          </a:p>
          <a:p>
            <a:endParaRPr lang="zh-CN" altLang="en-US" sz="3200" b="1">
              <a:latin typeface="Times New Roman" pitchFamily="18" charset="0"/>
              <a:ea typeface="黑体" pitchFamily="49" charset="-122"/>
            </a:endParaRPr>
          </a:p>
          <a:p>
            <a:r>
              <a:rPr lang="zh-CN" altLang="en-US" sz="3200" b="1">
                <a:latin typeface="Times New Roman" pitchFamily="18" charset="0"/>
                <a:ea typeface="黑体" pitchFamily="49" charset="-122"/>
              </a:rPr>
              <a:t>之</a:t>
            </a: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乐</a:t>
            </a:r>
            <a:r>
              <a:rPr lang="zh-CN" altLang="en-US" sz="3200" b="1">
                <a:latin typeface="Times New Roman" pitchFamily="18" charset="0"/>
                <a:ea typeface="黑体" pitchFamily="49" charset="-122"/>
              </a:rPr>
              <a:t>，而不知太守之</a:t>
            </a: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乐</a:t>
            </a:r>
            <a:r>
              <a:rPr lang="zh-CN" altLang="en-US" sz="3200" b="1">
                <a:latin typeface="Times New Roman" pitchFamily="18" charset="0"/>
                <a:ea typeface="黑体" pitchFamily="49" charset="-122"/>
              </a:rPr>
              <a:t>其</a:t>
            </a: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方正姚体" pitchFamily="2" charset="-122"/>
              </a:rPr>
              <a:t>乐</a:t>
            </a:r>
            <a:r>
              <a:rPr lang="zh-CN" altLang="en-US" sz="3200" b="1">
                <a:latin typeface="Times New Roman" pitchFamily="18" charset="0"/>
                <a:ea typeface="黑体" pitchFamily="49" charset="-122"/>
              </a:rPr>
              <a:t>也。</a:t>
            </a:r>
          </a:p>
        </p:txBody>
      </p:sp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323850" y="4751388"/>
            <a:ext cx="86233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CC3300"/>
                </a:solidFill>
                <a:latin typeface="Times New Roman" pitchFamily="18" charset="0"/>
                <a:ea typeface="楷体_GB2312" pitchFamily="1" charset="-122"/>
              </a:rPr>
              <a:t>                             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 pitchFamily="1" charset="-122"/>
              </a:rPr>
              <a:t>乐趣                      乐趣                </a:t>
            </a:r>
          </a:p>
          <a:p>
            <a:endParaRPr lang="zh-CN" altLang="en-US" sz="3200" b="1">
              <a:solidFill>
                <a:schemeClr val="tx2"/>
              </a:solidFill>
              <a:latin typeface="Times New Roman" pitchFamily="18" charset="0"/>
              <a:ea typeface="楷体_GB2312" pitchFamily="1" charset="-122"/>
            </a:endParaRPr>
          </a:p>
          <a:p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 pitchFamily="1" charset="-122"/>
              </a:rPr>
              <a:t> 乐趣             以</a:t>
            </a:r>
            <a:r>
              <a:rPr lang="en-US" altLang="zh-CN" sz="3200" b="1">
                <a:solidFill>
                  <a:schemeClr val="tx2"/>
                </a:solidFill>
                <a:latin typeface="Arial"/>
                <a:ea typeface="楷体_GB2312" pitchFamily="1" charset="-122"/>
              </a:rPr>
              <a:t>……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 pitchFamily="1" charset="-122"/>
              </a:rPr>
              <a:t>为乐    快乐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uiExpand="1" build="p" animBg="1" autoUpdateAnimBg="0"/>
      <p:bldP spid="84997" grpId="0" autoUpdateAnimBg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2"/>
          <p:cNvSpPr txBox="1">
            <a:spLocks noChangeArrowheads="1"/>
          </p:cNvSpPr>
          <p:nvPr/>
        </p:nvSpPr>
        <p:spPr bwMode="auto">
          <a:xfrm>
            <a:off x="1508125" y="727075"/>
            <a:ext cx="1006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/>
              <a:t>      </a:t>
            </a: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3419475" y="117475"/>
            <a:ext cx="20129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6666"/>
                </a:solidFill>
                <a:ea typeface="隶书" pitchFamily="1" charset="-122"/>
              </a:rPr>
              <a:t>醉翁亭记</a:t>
            </a:r>
          </a:p>
          <a:p>
            <a:r>
              <a:rPr lang="zh-CN" altLang="en-US" sz="2800" b="1">
                <a:solidFill>
                  <a:srgbClr val="006666"/>
                </a:solidFill>
                <a:ea typeface="隶书" pitchFamily="1" charset="-122"/>
              </a:rPr>
              <a:t>　    </a:t>
            </a:r>
            <a:r>
              <a:rPr lang="zh-CN" altLang="en-US" sz="2800" b="1">
                <a:solidFill>
                  <a:srgbClr val="663300"/>
                </a:solidFill>
                <a:ea typeface="隶书" pitchFamily="1" charset="-122"/>
              </a:rPr>
              <a:t>欧阳修</a:t>
            </a:r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441325" y="1489075"/>
            <a:ext cx="125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accent2"/>
                </a:solidFill>
              </a:rPr>
              <a:t>              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468313" y="1196975"/>
            <a:ext cx="8021637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6666"/>
                </a:solidFill>
              </a:rPr>
              <a:t>第一段：引入</a:t>
            </a:r>
          </a:p>
          <a:p>
            <a:r>
              <a:rPr lang="zh-CN" altLang="en-US" sz="2800">
                <a:solidFill>
                  <a:srgbClr val="006666"/>
                </a:solidFill>
              </a:rPr>
              <a:t>亭的环境：环滁皆山—西南诸峰—瑯琊山—醉翁亭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空间顺序：</a:t>
            </a:r>
            <a:r>
              <a:rPr lang="zh-CN" altLang="en-US" sz="2800" b="1">
                <a:solidFill>
                  <a:schemeClr val="accent2"/>
                </a:solidFill>
              </a:rPr>
              <a:t>由远（整体）</a:t>
            </a:r>
            <a:r>
              <a:rPr lang="zh-CN" altLang="en-US" sz="2800">
                <a:solidFill>
                  <a:srgbClr val="FF0000"/>
                </a:solidFill>
              </a:rPr>
              <a:t>    </a:t>
            </a:r>
            <a:r>
              <a:rPr lang="zh-CN" altLang="en-US" sz="2800">
                <a:solidFill>
                  <a:schemeClr val="accent2"/>
                </a:solidFill>
              </a:rPr>
              <a:t>——</a:t>
            </a:r>
            <a:r>
              <a:rPr lang="zh-CN" altLang="en-US" sz="2800">
                <a:solidFill>
                  <a:srgbClr val="FF0000"/>
                </a:solidFill>
              </a:rPr>
              <a:t>       </a:t>
            </a:r>
            <a:r>
              <a:rPr lang="zh-CN" altLang="en-US" sz="2800" b="1">
                <a:solidFill>
                  <a:schemeClr val="accent2"/>
                </a:solidFill>
              </a:rPr>
              <a:t>及近（局部）</a:t>
            </a:r>
          </a:p>
          <a:p>
            <a:r>
              <a:rPr lang="zh-CN" altLang="en-US" sz="2800">
                <a:solidFill>
                  <a:srgbClr val="006666"/>
                </a:solidFill>
              </a:rPr>
              <a:t>亭的由来：作亭者——命之者——命名之意</a:t>
            </a: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539750" y="2925763"/>
            <a:ext cx="69119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6666"/>
                </a:solidFill>
              </a:rPr>
              <a:t>第二段：写景——风景画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6666"/>
                </a:solidFill>
              </a:rPr>
              <a:t>               朝暮之景—四时之景—乐亦无穷</a:t>
            </a:r>
            <a:r>
              <a:rPr lang="zh-CN" altLang="en-US" sz="2800">
                <a:solidFill>
                  <a:srgbClr val="FF0000"/>
                </a:solidFill>
              </a:rPr>
              <a:t>时间顺序：</a:t>
            </a:r>
            <a:r>
              <a:rPr lang="zh-CN" altLang="en-US" sz="2800" b="1">
                <a:solidFill>
                  <a:schemeClr val="accent2"/>
                </a:solidFill>
              </a:rPr>
              <a:t>早—晚；春—夏—秋—冬</a:t>
            </a: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466725" y="4581525"/>
            <a:ext cx="6583363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6666"/>
                </a:solidFill>
              </a:rPr>
              <a:t>第三段：写游而宴——风俗画</a:t>
            </a:r>
          </a:p>
          <a:p>
            <a:r>
              <a:rPr lang="zh-CN" altLang="en-US" sz="2800">
                <a:solidFill>
                  <a:srgbClr val="006666"/>
                </a:solidFill>
              </a:rPr>
              <a:t>滁人游——太守宴——众宾欢——太守醉</a:t>
            </a: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466725" y="5589588"/>
            <a:ext cx="4805363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6666"/>
                </a:solidFill>
              </a:rPr>
              <a:t>第四段：日暮醉归</a:t>
            </a:r>
          </a:p>
          <a:p>
            <a:r>
              <a:rPr lang="zh-CN" altLang="en-US" sz="2800">
                <a:solidFill>
                  <a:srgbClr val="006666"/>
                </a:solidFill>
              </a:rPr>
              <a:t>禽鸟乐——游人乐——太守乐</a:t>
            </a:r>
          </a:p>
        </p:txBody>
      </p:sp>
      <p:sp>
        <p:nvSpPr>
          <p:cNvPr id="86025" name="Text Box 9"/>
          <p:cNvSpPr txBox="1">
            <a:spLocks noChangeArrowheads="1"/>
          </p:cNvSpPr>
          <p:nvPr/>
        </p:nvSpPr>
        <p:spPr bwMode="auto">
          <a:xfrm>
            <a:off x="8388350" y="4221163"/>
            <a:ext cx="5492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2400" b="1">
                <a:solidFill>
                  <a:srgbClr val="CC0000"/>
                </a:solidFill>
              </a:rPr>
              <a:t>随遇而安与民同乐</a:t>
            </a:r>
          </a:p>
        </p:txBody>
      </p:sp>
      <p:sp>
        <p:nvSpPr>
          <p:cNvPr id="86026" name="Text Box 10"/>
          <p:cNvSpPr txBox="1">
            <a:spLocks noChangeArrowheads="1"/>
          </p:cNvSpPr>
          <p:nvPr/>
        </p:nvSpPr>
        <p:spPr bwMode="auto">
          <a:xfrm>
            <a:off x="8388350" y="1557338"/>
            <a:ext cx="54927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</a:rPr>
              <a:t>寄情山水排谴郁闷</a:t>
            </a:r>
          </a:p>
        </p:txBody>
      </p:sp>
      <p:sp>
        <p:nvSpPr>
          <p:cNvPr id="86027" name="Rectangle 11"/>
          <p:cNvSpPr>
            <a:spLocks noGrp="1" noRot="1" noChangeArrowheads="1"/>
          </p:cNvSpPr>
          <p:nvPr/>
        </p:nvSpPr>
        <p:spPr bwMode="auto">
          <a:xfrm>
            <a:off x="34925" y="0"/>
            <a:ext cx="3190875" cy="608013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文章内容与结构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utoUpdateAnimBg="0"/>
      <p:bldP spid="86022" grpId="0" autoUpdateAnimBg="0"/>
      <p:bldP spid="86023" grpId="0" autoUpdateAnimBg="0"/>
      <p:bldP spid="86024" grpId="0" autoUpdateAnimBg="0"/>
      <p:bldP spid="86025" grpId="0" autoUpdateAnimBg="0"/>
      <p:bldP spid="86026" grpId="0" autoUpdateAnimBg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7044" name="Picture 4" descr="6x264le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620713"/>
            <a:ext cx="9072563" cy="623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5" name="Rectangle 5"/>
          <p:cNvSpPr>
            <a:spLocks noGrp="1" noRot="1" noChangeArrowheads="1"/>
          </p:cNvSpPr>
          <p:nvPr/>
        </p:nvSpPr>
        <p:spPr bwMode="auto">
          <a:xfrm>
            <a:off x="34925" y="0"/>
            <a:ext cx="3190875" cy="6080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文章内容与结构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989138"/>
            <a:ext cx="7772400" cy="4114800"/>
          </a:xfrm>
        </p:spPr>
        <p:txBody>
          <a:bodyPr/>
          <a:lstStyle/>
          <a:p>
            <a:endParaRPr lang="zh-CN" altLang="zh-CN"/>
          </a:p>
        </p:txBody>
      </p:sp>
      <p:pic>
        <p:nvPicPr>
          <p:cNvPr id="88068" name="Picture 4" descr="t011fc51a7d7a8f6f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620713"/>
            <a:ext cx="9072563" cy="619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9" name="Rectangle 5"/>
          <p:cNvSpPr>
            <a:spLocks noGrp="1" noRot="1" noChangeArrowheads="1"/>
          </p:cNvSpPr>
          <p:nvPr/>
        </p:nvSpPr>
        <p:spPr bwMode="auto">
          <a:xfrm>
            <a:off x="34925" y="0"/>
            <a:ext cx="3190875" cy="6080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文章内容与结构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9092" name="Picture 4" descr="8fec5441hbffda8036f83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620713"/>
            <a:ext cx="9140825" cy="623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3" name="Rectangle 5"/>
          <p:cNvSpPr>
            <a:spLocks noGrp="1" noRot="1" noChangeArrowheads="1"/>
          </p:cNvSpPr>
          <p:nvPr/>
        </p:nvSpPr>
        <p:spPr bwMode="auto">
          <a:xfrm>
            <a:off x="34925" y="0"/>
            <a:ext cx="3190875" cy="6080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文章内容与结构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684213" y="765175"/>
            <a:ext cx="46085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/>
              <a:t>知识结构</a:t>
            </a:r>
          </a:p>
        </p:txBody>
      </p:sp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0" y="2997200"/>
            <a:ext cx="1511300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/>
              <a:t>醉</a:t>
            </a:r>
          </a:p>
          <a:p>
            <a:pPr algn="ctr">
              <a:spcBef>
                <a:spcPct val="50000"/>
              </a:spcBef>
            </a:pPr>
            <a:r>
              <a:rPr lang="en-US" altLang="zh-CN" sz="3200" b="1"/>
              <a:t>(</a:t>
            </a:r>
            <a:r>
              <a:rPr lang="zh-CN" altLang="en-US" sz="3200" b="1"/>
              <a:t>表象</a:t>
            </a:r>
            <a:r>
              <a:rPr lang="en-US" altLang="zh-CN" sz="3200" b="1"/>
              <a:t>)</a:t>
            </a: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1187450" y="2925763"/>
            <a:ext cx="1655763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/>
              <a:t>乐</a:t>
            </a:r>
          </a:p>
          <a:p>
            <a:pPr algn="ctr">
              <a:spcBef>
                <a:spcPct val="50000"/>
              </a:spcBef>
            </a:pPr>
            <a:r>
              <a:rPr lang="en-US" altLang="zh-CN" sz="3600" b="1"/>
              <a:t>(</a:t>
            </a:r>
            <a:r>
              <a:rPr lang="zh-CN" altLang="en-US" sz="3600" b="1"/>
              <a:t>实质</a:t>
            </a:r>
            <a:r>
              <a:rPr lang="en-US" altLang="zh-CN" sz="3600" b="1"/>
              <a:t>)</a:t>
            </a:r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2987675" y="2349500"/>
            <a:ext cx="2879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山水之乐</a:t>
            </a:r>
          </a:p>
        </p:txBody>
      </p:sp>
      <p:sp>
        <p:nvSpPr>
          <p:cNvPr id="90118" name="Text Box 6"/>
          <p:cNvSpPr txBox="1">
            <a:spLocks noChangeArrowheads="1"/>
          </p:cNvSpPr>
          <p:nvPr/>
        </p:nvSpPr>
        <p:spPr bwMode="auto">
          <a:xfrm>
            <a:off x="2916238" y="3068638"/>
            <a:ext cx="29527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游宴之乐</a:t>
            </a:r>
          </a:p>
        </p:txBody>
      </p:sp>
      <p:sp>
        <p:nvSpPr>
          <p:cNvPr id="90119" name="Text Box 7"/>
          <p:cNvSpPr txBox="1">
            <a:spLocks noChangeArrowheads="1"/>
          </p:cNvSpPr>
          <p:nvPr/>
        </p:nvSpPr>
        <p:spPr bwMode="auto">
          <a:xfrm>
            <a:off x="2987675" y="3789363"/>
            <a:ext cx="28797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乐人之乐</a:t>
            </a:r>
          </a:p>
        </p:txBody>
      </p:sp>
      <p:sp>
        <p:nvSpPr>
          <p:cNvPr id="90120" name="Text Box 8"/>
          <p:cNvSpPr txBox="1">
            <a:spLocks noChangeArrowheads="1"/>
          </p:cNvSpPr>
          <p:nvPr/>
        </p:nvSpPr>
        <p:spPr bwMode="auto">
          <a:xfrm>
            <a:off x="5940425" y="2708275"/>
            <a:ext cx="320357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5400" b="1"/>
              <a:t>寄情山水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5400" b="1"/>
              <a:t>与民同乐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/>
              <a:t>       </a:t>
            </a:r>
            <a:r>
              <a:rPr lang="en-US" altLang="zh-CN" sz="3600" b="1"/>
              <a:t>(</a:t>
            </a:r>
            <a:r>
              <a:rPr lang="zh-CN" altLang="en-US" sz="3600" b="1"/>
              <a:t>主旨</a:t>
            </a:r>
            <a:r>
              <a:rPr lang="en-US" altLang="zh-CN" sz="3600" b="1"/>
              <a:t>)</a:t>
            </a:r>
          </a:p>
        </p:txBody>
      </p:sp>
      <p:sp>
        <p:nvSpPr>
          <p:cNvPr id="90121" name="AutoShape 9"/>
          <p:cNvSpPr>
            <a:spLocks/>
          </p:cNvSpPr>
          <p:nvPr/>
        </p:nvSpPr>
        <p:spPr bwMode="auto">
          <a:xfrm>
            <a:off x="2771775" y="2781300"/>
            <a:ext cx="360363" cy="1439863"/>
          </a:xfrm>
          <a:prstGeom prst="leftBrace">
            <a:avLst>
              <a:gd name="adj1" fmla="val 33297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22" name="Line 10"/>
          <p:cNvSpPr>
            <a:spLocks noChangeShapeType="1"/>
          </p:cNvSpPr>
          <p:nvPr/>
        </p:nvSpPr>
        <p:spPr bwMode="auto">
          <a:xfrm>
            <a:off x="1042988" y="3429000"/>
            <a:ext cx="6477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0123" name="AutoShape 11"/>
          <p:cNvSpPr>
            <a:spLocks/>
          </p:cNvSpPr>
          <p:nvPr/>
        </p:nvSpPr>
        <p:spPr bwMode="auto">
          <a:xfrm flipH="1">
            <a:off x="5508625" y="2781300"/>
            <a:ext cx="360363" cy="1439863"/>
          </a:xfrm>
          <a:prstGeom prst="leftBrace">
            <a:avLst>
              <a:gd name="adj1" fmla="val 33297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539750" y="909638"/>
            <a:ext cx="841216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</a:rPr>
              <a:t>①</a:t>
            </a:r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</a:rPr>
              <a:t>贯穿全文表现作者情感的是哪个字？</a:t>
            </a:r>
          </a:p>
          <a:p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</a:rPr>
              <a:t> </a:t>
            </a:r>
          </a:p>
          <a:p>
            <a:r>
              <a:rPr lang="zh-CN" altLang="en-US" sz="3600" b="1">
                <a:solidFill>
                  <a:srgbClr val="0000CC"/>
                </a:solidFill>
                <a:latin typeface="宋体" pitchFamily="2" charset="-122"/>
              </a:rPr>
              <a:t>②作者是怎样步步深入、表现 “与民同乐”的 主旨的？</a:t>
            </a: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323850" y="4005263"/>
            <a:ext cx="21955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黑体" pitchFamily="49" charset="-122"/>
              </a:rPr>
              <a:t>山水之乐</a:t>
            </a:r>
          </a:p>
        </p:txBody>
      </p:sp>
      <p:sp>
        <p:nvSpPr>
          <p:cNvPr id="91140" name="Line 4"/>
          <p:cNvSpPr>
            <a:spLocks noChangeShapeType="1"/>
          </p:cNvSpPr>
          <p:nvPr/>
        </p:nvSpPr>
        <p:spPr bwMode="auto">
          <a:xfrm>
            <a:off x="2339975" y="4365625"/>
            <a:ext cx="792163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3132138" y="3933825"/>
            <a:ext cx="21955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C3300"/>
                </a:solidFill>
                <a:latin typeface="Times New Roman" pitchFamily="18" charset="0"/>
                <a:ea typeface="黑体" pitchFamily="49" charset="-122"/>
              </a:rPr>
              <a:t>四时之乐</a:t>
            </a:r>
          </a:p>
        </p:txBody>
      </p:sp>
      <p:sp>
        <p:nvSpPr>
          <p:cNvPr id="91142" name="Line 6"/>
          <p:cNvSpPr>
            <a:spLocks noChangeShapeType="1"/>
          </p:cNvSpPr>
          <p:nvPr/>
        </p:nvSpPr>
        <p:spPr bwMode="auto">
          <a:xfrm>
            <a:off x="5076825" y="4292600"/>
            <a:ext cx="792163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5940425" y="3860800"/>
            <a:ext cx="25923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>
                <a:latin typeface="Times New Roman" pitchFamily="18" charset="0"/>
                <a:ea typeface="华文行楷" pitchFamily="2" charset="-122"/>
              </a:rPr>
              <a:t>滁人游之乐</a:t>
            </a:r>
          </a:p>
        </p:txBody>
      </p:sp>
      <p:sp>
        <p:nvSpPr>
          <p:cNvPr id="91144" name="Line 8"/>
          <p:cNvSpPr>
            <a:spLocks noChangeShapeType="1"/>
          </p:cNvSpPr>
          <p:nvPr/>
        </p:nvSpPr>
        <p:spPr bwMode="auto">
          <a:xfrm>
            <a:off x="539750" y="5157788"/>
            <a:ext cx="792163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1331913" y="4797425"/>
            <a:ext cx="2089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>
                <a:latin typeface="Times New Roman" pitchFamily="18" charset="0"/>
                <a:ea typeface="华文行楷" pitchFamily="2" charset="-122"/>
              </a:rPr>
              <a:t>宴酣之乐</a:t>
            </a:r>
          </a:p>
        </p:txBody>
      </p:sp>
      <p:sp>
        <p:nvSpPr>
          <p:cNvPr id="91146" name="Line 10"/>
          <p:cNvSpPr>
            <a:spLocks noChangeShapeType="1"/>
          </p:cNvSpPr>
          <p:nvPr/>
        </p:nvSpPr>
        <p:spPr bwMode="auto">
          <a:xfrm>
            <a:off x="3276600" y="5157788"/>
            <a:ext cx="792163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1147" name="Text Box 11"/>
          <p:cNvSpPr txBox="1">
            <a:spLocks noChangeArrowheads="1"/>
          </p:cNvSpPr>
          <p:nvPr/>
        </p:nvSpPr>
        <p:spPr bwMode="auto">
          <a:xfrm>
            <a:off x="4068763" y="4797425"/>
            <a:ext cx="20177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>
                <a:latin typeface="Times New Roman" pitchFamily="18" charset="0"/>
                <a:ea typeface="华文行楷" pitchFamily="2" charset="-122"/>
              </a:rPr>
              <a:t>禽鸟之乐</a:t>
            </a:r>
          </a:p>
        </p:txBody>
      </p:sp>
      <p:sp>
        <p:nvSpPr>
          <p:cNvPr id="91148" name="Line 12"/>
          <p:cNvSpPr>
            <a:spLocks noChangeShapeType="1"/>
          </p:cNvSpPr>
          <p:nvPr/>
        </p:nvSpPr>
        <p:spPr bwMode="auto">
          <a:xfrm>
            <a:off x="6013450" y="5157788"/>
            <a:ext cx="790575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1149" name="Text Box 13"/>
          <p:cNvSpPr txBox="1">
            <a:spLocks noChangeArrowheads="1"/>
          </p:cNvSpPr>
          <p:nvPr/>
        </p:nvSpPr>
        <p:spPr bwMode="auto">
          <a:xfrm>
            <a:off x="6732588" y="4797425"/>
            <a:ext cx="20177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>
                <a:latin typeface="Times New Roman" pitchFamily="18" charset="0"/>
                <a:ea typeface="华文行楷" pitchFamily="2" charset="-122"/>
              </a:rPr>
              <a:t>山林之乐</a:t>
            </a:r>
          </a:p>
        </p:txBody>
      </p:sp>
      <p:sp>
        <p:nvSpPr>
          <p:cNvPr id="91150" name="Line 14"/>
          <p:cNvSpPr>
            <a:spLocks noChangeShapeType="1"/>
          </p:cNvSpPr>
          <p:nvPr/>
        </p:nvSpPr>
        <p:spPr bwMode="auto">
          <a:xfrm>
            <a:off x="2916238" y="5876925"/>
            <a:ext cx="792162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1151" name="Text Box 15"/>
          <p:cNvSpPr txBox="1">
            <a:spLocks noChangeArrowheads="1"/>
          </p:cNvSpPr>
          <p:nvPr/>
        </p:nvSpPr>
        <p:spPr bwMode="auto">
          <a:xfrm>
            <a:off x="3779838" y="5518150"/>
            <a:ext cx="2089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C3300"/>
                </a:solidFill>
                <a:latin typeface="Times New Roman" pitchFamily="18" charset="0"/>
                <a:ea typeface="黑体" pitchFamily="49" charset="-122"/>
              </a:rPr>
              <a:t>太守之乐</a:t>
            </a:r>
          </a:p>
        </p:txBody>
      </p:sp>
      <p:sp>
        <p:nvSpPr>
          <p:cNvPr id="91152" name="Line 16"/>
          <p:cNvSpPr>
            <a:spLocks noChangeShapeType="1"/>
          </p:cNvSpPr>
          <p:nvPr/>
        </p:nvSpPr>
        <p:spPr bwMode="auto">
          <a:xfrm>
            <a:off x="5797550" y="4508500"/>
            <a:ext cx="2881313" cy="0"/>
          </a:xfrm>
          <a:prstGeom prst="line">
            <a:avLst/>
          </a:prstGeom>
          <a:noFill/>
          <a:ln w="28575" cmpd="sng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1153" name="Line 17"/>
          <p:cNvSpPr>
            <a:spLocks noChangeShapeType="1"/>
          </p:cNvSpPr>
          <p:nvPr/>
        </p:nvSpPr>
        <p:spPr bwMode="auto">
          <a:xfrm>
            <a:off x="468313" y="5445125"/>
            <a:ext cx="8424862" cy="0"/>
          </a:xfrm>
          <a:prstGeom prst="line">
            <a:avLst/>
          </a:prstGeom>
          <a:noFill/>
          <a:ln w="28575" cmpd="sng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1154" name="Text Box 18"/>
          <p:cNvSpPr txBox="1">
            <a:spLocks noChangeArrowheads="1"/>
          </p:cNvSpPr>
          <p:nvPr/>
        </p:nvSpPr>
        <p:spPr bwMode="auto">
          <a:xfrm>
            <a:off x="36513" y="5518150"/>
            <a:ext cx="2936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CC3300"/>
                </a:solidFill>
                <a:latin typeface="Times New Roman" pitchFamily="18" charset="0"/>
                <a:ea typeface="黑体" pitchFamily="49" charset="-122"/>
              </a:rPr>
              <a:t>（游宴之乐）</a:t>
            </a:r>
          </a:p>
        </p:txBody>
      </p:sp>
      <p:sp>
        <p:nvSpPr>
          <p:cNvPr id="91155" name="Rectangle 19"/>
          <p:cNvSpPr>
            <a:spLocks noGrp="1" noChangeArrowheads="1"/>
          </p:cNvSpPr>
          <p:nvPr/>
        </p:nvSpPr>
        <p:spPr bwMode="auto">
          <a:xfrm>
            <a:off x="466725" y="117475"/>
            <a:ext cx="8229600" cy="836613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zh-CN" altLang="en-US" sz="4400">
                <a:solidFill>
                  <a:srgbClr val="FF0066"/>
                </a:solidFill>
              </a:rPr>
              <a:t>研讨赏析，领悟主旨</a:t>
            </a:r>
          </a:p>
        </p:txBody>
      </p:sp>
      <p:sp>
        <p:nvSpPr>
          <p:cNvPr id="91156" name="Text Box 20"/>
          <p:cNvSpPr txBox="1">
            <a:spLocks noChangeArrowheads="1"/>
          </p:cNvSpPr>
          <p:nvPr/>
        </p:nvSpPr>
        <p:spPr bwMode="auto">
          <a:xfrm>
            <a:off x="3563938" y="1485900"/>
            <a:ext cx="1706562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宋体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宋体" pitchFamily="2" charset="-122"/>
              </a:rPr>
              <a:t>乐”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9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9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9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utoUpdateAnimBg="0"/>
      <p:bldP spid="91140" grpId="0" animBg="1"/>
      <p:bldP spid="91141" grpId="0" autoUpdateAnimBg="0"/>
      <p:bldP spid="91142" grpId="0" animBg="1"/>
      <p:bldP spid="91143" grpId="0" autoUpdateAnimBg="0"/>
      <p:bldP spid="91144" grpId="0" animBg="1"/>
      <p:bldP spid="91145" grpId="0" autoUpdateAnimBg="0"/>
      <p:bldP spid="91146" grpId="0" animBg="1"/>
      <p:bldP spid="91147" grpId="0" autoUpdateAnimBg="0"/>
      <p:bldP spid="91148" grpId="0" animBg="1"/>
      <p:bldP spid="91149" grpId="0" autoUpdateAnimBg="0"/>
      <p:bldP spid="91150" grpId="0" animBg="1"/>
      <p:bldP spid="91151" grpId="0" autoUpdateAnimBg="0"/>
      <p:bldP spid="91156" grpId="0" bldLvl="0" autoUpdateAnimBg="0"/>
      <p:bldP spid="91156" grpId="1" bldLvl="0" autoUpdateAnimBg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4797425"/>
            <a:ext cx="8229600" cy="1541463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ea typeface="楷体_GB2312" pitchFamily="1" charset="-122"/>
              </a:rPr>
              <a:t>               </a:t>
            </a:r>
            <a:r>
              <a:rPr lang="zh-CN" altLang="en-US" b="1">
                <a:ea typeface="楷体_GB2312" pitchFamily="1" charset="-122"/>
              </a:rPr>
              <a:t>滁人游说明百姓和乐，太守才能尽情享受这“山水之乐”，体现了文章“与民同乐”的主旨。</a:t>
            </a:r>
          </a:p>
          <a:p>
            <a:pPr>
              <a:lnSpc>
                <a:spcPct val="90000"/>
              </a:lnSpc>
            </a:pPr>
            <a:endParaRPr lang="en-US" altLang="zh-CN"/>
          </a:p>
        </p:txBody>
      </p:sp>
      <p:sp>
        <p:nvSpPr>
          <p:cNvPr id="92163" name="Text Box 3"/>
          <p:cNvSpPr txBox="1">
            <a:spLocks noGrp="1" noChangeArrowheads="1"/>
          </p:cNvSpPr>
          <p:nvPr>
            <p:ph type="title"/>
          </p:nvPr>
        </p:nvSpPr>
        <p:spPr>
          <a:xfrm>
            <a:off x="179388" y="3716338"/>
            <a:ext cx="8686800" cy="1143000"/>
          </a:xfrm>
          <a:noFill/>
          <a:ln/>
        </p:spPr>
        <p:txBody>
          <a:bodyPr/>
          <a:lstStyle/>
          <a:p>
            <a:pPr algn="l"/>
            <a:r>
              <a:rPr lang="zh-CN" altLang="en-US" sz="3200" b="1">
                <a:solidFill>
                  <a:srgbClr val="CC3300"/>
                </a:solidFill>
                <a:ea typeface="黑体" pitchFamily="49" charset="-122"/>
              </a:rPr>
              <a:t>第三段把“太守宴”放在“滁人游”之前写好吗？</a:t>
            </a:r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468313" y="476250"/>
            <a:ext cx="42624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黑体" pitchFamily="49" charset="-122"/>
              </a:rPr>
              <a:t>本文都写了谁的</a:t>
            </a:r>
            <a:r>
              <a:rPr lang="zh-CN" altLang="en-US" sz="3200" b="1">
                <a:solidFill>
                  <a:srgbClr val="CC33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黑体" pitchFamily="49" charset="-122"/>
              </a:rPr>
              <a:t>乐</a:t>
            </a:r>
            <a:r>
              <a:rPr lang="zh-CN" altLang="en-US" sz="3200" b="1">
                <a:solidFill>
                  <a:srgbClr val="CC3300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黑体" pitchFamily="49" charset="-122"/>
              </a:rPr>
              <a:t>？</a:t>
            </a: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519113" y="1235075"/>
            <a:ext cx="63039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Times New Roman" pitchFamily="18" charset="0"/>
                <a:ea typeface="楷体_GB2312" pitchFamily="1" charset="-122"/>
              </a:rPr>
              <a:t>禽鸟乐、滁人乐、众宾乐、太守乐</a:t>
            </a: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2124075" y="2205038"/>
            <a:ext cx="2681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Times New Roman" pitchFamily="18" charset="0"/>
                <a:ea typeface="方正姚体" pitchFamily="2" charset="-122"/>
              </a:rPr>
              <a:t>负者歌于途</a:t>
            </a:r>
            <a:r>
              <a:rPr lang="en-US" altLang="zh-CN" sz="2800" b="1">
                <a:solidFill>
                  <a:schemeClr val="accent2"/>
                </a:solidFill>
                <a:latin typeface="Arial"/>
                <a:ea typeface="方正姚体" pitchFamily="2" charset="-122"/>
              </a:rPr>
              <a:t>……</a:t>
            </a:r>
            <a:endParaRPr lang="en-US" altLang="zh-CN" sz="2800" b="1">
              <a:solidFill>
                <a:schemeClr val="accent2"/>
              </a:solidFill>
              <a:latin typeface="Times New Roman" pitchFamily="18" charset="0"/>
              <a:ea typeface="方正姚体" pitchFamily="2" charset="-122"/>
            </a:endParaRPr>
          </a:p>
        </p:txBody>
      </p:sp>
      <p:sp>
        <p:nvSpPr>
          <p:cNvPr id="92167" name="Line 7"/>
          <p:cNvSpPr>
            <a:spLocks noChangeShapeType="1"/>
          </p:cNvSpPr>
          <p:nvPr/>
        </p:nvSpPr>
        <p:spPr bwMode="auto">
          <a:xfrm>
            <a:off x="2916238" y="1773238"/>
            <a:ext cx="0" cy="4318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168" name="Text Box 8"/>
          <p:cNvSpPr txBox="1">
            <a:spLocks noChangeArrowheads="1"/>
          </p:cNvSpPr>
          <p:nvPr/>
        </p:nvSpPr>
        <p:spPr bwMode="auto">
          <a:xfrm>
            <a:off x="2124075" y="2781300"/>
            <a:ext cx="5508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Times New Roman" pitchFamily="18" charset="0"/>
                <a:ea typeface="方正姚体" pitchFamily="2" charset="-122"/>
              </a:rPr>
              <a:t>从太守游而乐、宴酣之乐</a:t>
            </a:r>
          </a:p>
        </p:txBody>
      </p:sp>
      <p:sp>
        <p:nvSpPr>
          <p:cNvPr id="92169" name="Line 9"/>
          <p:cNvSpPr>
            <a:spLocks noChangeShapeType="1"/>
          </p:cNvSpPr>
          <p:nvPr/>
        </p:nvSpPr>
        <p:spPr bwMode="auto">
          <a:xfrm>
            <a:off x="4932363" y="1844675"/>
            <a:ext cx="0" cy="93662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170" name="Text Box 10"/>
          <p:cNvSpPr txBox="1">
            <a:spLocks noChangeArrowheads="1"/>
          </p:cNvSpPr>
          <p:nvPr/>
        </p:nvSpPr>
        <p:spPr bwMode="auto">
          <a:xfrm>
            <a:off x="4335463" y="3297238"/>
            <a:ext cx="4470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Times New Roman" pitchFamily="18" charset="0"/>
                <a:ea typeface="方正姚体" pitchFamily="2" charset="-122"/>
              </a:rPr>
              <a:t>山水乐、宴酣乐、乐民之乐</a:t>
            </a:r>
          </a:p>
        </p:txBody>
      </p:sp>
      <p:sp>
        <p:nvSpPr>
          <p:cNvPr id="92171" name="Line 11"/>
          <p:cNvSpPr>
            <a:spLocks noChangeShapeType="1"/>
          </p:cNvSpPr>
          <p:nvPr/>
        </p:nvSpPr>
        <p:spPr bwMode="auto">
          <a:xfrm>
            <a:off x="6372225" y="1916113"/>
            <a:ext cx="0" cy="136842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build="p" autoUpdateAnimBg="0"/>
      <p:bldP spid="92165" grpId="0" autoUpdateAnimBg="0"/>
      <p:bldP spid="92166" grpId="0" autoUpdateAnimBg="0"/>
      <p:bldP spid="92168" grpId="0" autoUpdateAnimBg="0"/>
      <p:bldP spid="92170" grpId="0" autoUpdateAnimBg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>
                <a:solidFill>
                  <a:srgbClr val="CC3300"/>
                </a:solidFill>
                <a:ea typeface="黑体" pitchFamily="49" charset="-122"/>
              </a:rPr>
              <a:t>你从滁州百姓之乐中间有没有感受到太守之乐？如何理解太守的“乐其乐”？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229600" cy="3413125"/>
          </a:xfrm>
          <a:ln w="12700">
            <a:solidFill>
              <a:srgbClr val="CC33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en-US" altLang="zh-CN" b="1">
                <a:ea typeface="楷体_GB2312" pitchFamily="1" charset="-122"/>
              </a:rPr>
              <a:t>        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滁人欢乐情形全是从太守眼中看出的。“滁人游”有歌声和呼应声，有老人和孩子，百姓兴高采烈出游，可见他们生活安定富足，</a:t>
            </a:r>
            <a:r>
              <a:rPr lang="zh-CN" altLang="en-US" b="1" u="sng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这是与太守的励精图治有直接关系的。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太守是为此而乐。</a:t>
            </a:r>
            <a:r>
              <a:rPr lang="zh-CN" altLang="en-US" b="1" u="sng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能与民同乐，也是他的政治理想。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uiExpand="1" build="p" autoUpdateAnimBg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640763" cy="1498600"/>
          </a:xfrm>
        </p:spPr>
        <p:txBody>
          <a:bodyPr/>
          <a:lstStyle/>
          <a:p>
            <a:pPr algn="l"/>
            <a:r>
              <a:rPr lang="en-US" altLang="zh-CN" sz="3200" b="1">
                <a:solidFill>
                  <a:srgbClr val="CC3300"/>
                </a:solidFill>
                <a:ea typeface="黑体" pitchFamily="49" charset="-122"/>
              </a:rPr>
              <a:t>      </a:t>
            </a:r>
            <a:r>
              <a:rPr lang="zh-CN" altLang="en-US" sz="2800" b="1">
                <a:solidFill>
                  <a:schemeClr val="accent2"/>
                </a:solidFill>
                <a:latin typeface="宋体" pitchFamily="2" charset="-122"/>
              </a:rPr>
              <a:t>作者自号醉翁，以醉翁的形象出现在我们面前，如何看待他的醉？他的“醉”与“乐”之间有什么样的联系？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84313"/>
            <a:ext cx="8713787" cy="4941887"/>
          </a:xfrm>
          <a:ln w="38100" cmpd="dbl">
            <a:solidFill>
              <a:srgbClr val="CC3300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ea typeface="楷体_GB2312" pitchFamily="1" charset="-122"/>
              </a:rPr>
              <a:t>       </a:t>
            </a:r>
            <a:r>
              <a:rPr lang="en-US" altLang="zh-CN" sz="2800" b="1">
                <a:latin typeface="宋体"/>
              </a:rPr>
              <a:t>“</a:t>
            </a:r>
            <a:r>
              <a:rPr lang="zh-CN" altLang="en-US" sz="2800" b="1"/>
              <a:t>醉翁之意不在酒，在乎山水之间也</a:t>
            </a:r>
            <a:r>
              <a:rPr lang="zh-CN" altLang="en-US" sz="2800" b="1">
                <a:latin typeface="宋体"/>
              </a:rPr>
              <a:t>”</a:t>
            </a:r>
            <a:r>
              <a:rPr lang="zh-CN" altLang="en-US" sz="2800" b="1"/>
              <a:t>，纵情林木，醉意山水，这是作者的真意。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他的</a:t>
            </a:r>
            <a:r>
              <a:rPr lang="zh-CN" altLang="en-US" sz="2800" u="sng">
                <a:solidFill>
                  <a:srgbClr val="CC33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醉</a:t>
            </a:r>
            <a:r>
              <a:rPr lang="zh-CN" altLang="en-US" sz="2800" u="sng">
                <a:solidFill>
                  <a:srgbClr val="CC3300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与</a:t>
            </a:r>
            <a:r>
              <a:rPr lang="zh-CN" altLang="en-US" sz="2800" u="sng">
                <a:solidFill>
                  <a:srgbClr val="CC33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乐</a:t>
            </a:r>
            <a:r>
              <a:rPr lang="zh-CN" altLang="en-US" sz="2800" u="sng">
                <a:solidFill>
                  <a:srgbClr val="CC3300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是统一的：</a:t>
            </a:r>
            <a:r>
              <a:rPr lang="zh-CN" altLang="en-US" sz="2800" u="sng">
                <a:solidFill>
                  <a:srgbClr val="CC33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醉</a:t>
            </a:r>
            <a:r>
              <a:rPr lang="zh-CN" altLang="en-US" sz="2800" u="sng">
                <a:solidFill>
                  <a:srgbClr val="CC3300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是表象，</a:t>
            </a:r>
            <a:r>
              <a:rPr lang="zh-CN" altLang="en-US" sz="2800" u="sng">
                <a:solidFill>
                  <a:srgbClr val="CC33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乐</a:t>
            </a:r>
            <a:r>
              <a:rPr lang="zh-CN" altLang="en-US" sz="2800" u="sng">
                <a:solidFill>
                  <a:srgbClr val="CC3300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是实质，写</a:t>
            </a:r>
            <a:r>
              <a:rPr lang="zh-CN" altLang="en-US" sz="2800" u="sng">
                <a:solidFill>
                  <a:srgbClr val="CC33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醉</a:t>
            </a:r>
            <a:r>
              <a:rPr lang="zh-CN" altLang="en-US" sz="2800" u="sng">
                <a:solidFill>
                  <a:srgbClr val="CC3300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是为了写</a:t>
            </a:r>
            <a:r>
              <a:rPr lang="zh-CN" altLang="en-US" sz="2800" u="sng">
                <a:solidFill>
                  <a:srgbClr val="CC33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乐</a:t>
            </a:r>
            <a:r>
              <a:rPr lang="zh-CN" altLang="en-US" sz="2800" u="sng">
                <a:solidFill>
                  <a:srgbClr val="CC3300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u="sng">
                <a:solidFill>
                  <a:srgbClr val="CC33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醉翁之意不在酒，在乎山水之间也</a:t>
            </a:r>
            <a:r>
              <a:rPr lang="zh-CN" altLang="en-US" sz="2800" u="sng">
                <a:solidFill>
                  <a:srgbClr val="CC3300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，更在于</a:t>
            </a:r>
            <a:r>
              <a:rPr lang="zh-CN" altLang="en-US" sz="2800" u="sng">
                <a:solidFill>
                  <a:srgbClr val="CC33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乐民之乐也</a:t>
            </a:r>
            <a:r>
              <a:rPr lang="zh-CN" altLang="en-US" sz="2800" u="sng">
                <a:solidFill>
                  <a:srgbClr val="CC3300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2800" u="sng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（与民同乐）。</a:t>
            </a:r>
            <a:r>
              <a:rPr lang="zh-CN" altLang="en-US" sz="2800" b="1">
                <a:latin typeface="宋体" pitchFamily="2" charset="-122"/>
              </a:rPr>
              <a:t>宋仁宗庆历五年，范仲淹等推行“庆历新政”失败，相继被贬职。欧阳修因上书为他们辩护，也被贬职为滁州知州。“庆历新政”的失败，使北宋丧失了一次变法图强的机会。欧阳修以宽和仁爱之心“与民同乐”，体现了儒家的传统思想。所以</a:t>
            </a:r>
            <a:r>
              <a:rPr lang="zh-CN" altLang="en-US" sz="2800" b="1">
                <a:solidFill>
                  <a:srgbClr val="0000CC"/>
                </a:solidFill>
                <a:latin typeface="宋体" pitchFamily="2" charset="-122"/>
              </a:rPr>
              <a:t>“醉翁之意不在酒，在乎山水之间也”，更在乎“与民同乐”。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42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42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84213" y="1196975"/>
            <a:ext cx="7704137" cy="4416425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</a:rPr>
              <a:t>唐宋八大家</a:t>
            </a:r>
          </a:p>
          <a:p>
            <a:pPr algn="ctr">
              <a:lnSpc>
                <a:spcPct val="14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latin typeface="Times New Roman" pitchFamily="18" charset="0"/>
              </a:rPr>
              <a:t>韩愈  柳宗元  欧阳修  </a:t>
            </a:r>
          </a:p>
          <a:p>
            <a:pPr algn="ctr">
              <a:lnSpc>
                <a:spcPct val="14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latin typeface="Times New Roman" pitchFamily="18" charset="0"/>
              </a:rPr>
              <a:t>苏洵  苏轼      苏辙  </a:t>
            </a:r>
          </a:p>
          <a:p>
            <a:pPr algn="ctr">
              <a:lnSpc>
                <a:spcPct val="14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latin typeface="Times New Roman" pitchFamily="18" charset="0"/>
              </a:rPr>
              <a:t>王安石  曾巩</a:t>
            </a:r>
          </a:p>
        </p:txBody>
      </p:sp>
    </p:spTree>
  </p:cSld>
  <p:clrMapOvr>
    <a:masterClrMapping/>
  </p:clrMapOvr>
  <p:transition>
    <p:blinds dir="vert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 Box 2"/>
          <p:cNvSpPr txBox="1">
            <a:spLocks noChangeArrowheads="1"/>
          </p:cNvSpPr>
          <p:nvPr/>
        </p:nvSpPr>
        <p:spPr bwMode="auto">
          <a:xfrm>
            <a:off x="179388" y="333375"/>
            <a:ext cx="28813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chemeClr val="accent2"/>
                </a:solidFill>
                <a:latin typeface="Times New Roman" pitchFamily="18" charset="0"/>
                <a:ea typeface="楷体" pitchFamily="49" charset="-122"/>
              </a:rPr>
              <a:t>成语出处</a:t>
            </a:r>
          </a:p>
        </p:txBody>
      </p:sp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684213" y="1196975"/>
            <a:ext cx="83820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ea typeface="楷体_GB2312" pitchFamily="1" charset="-122"/>
              </a:rPr>
              <a:t>1</a:t>
            </a:r>
            <a:r>
              <a:rPr lang="zh-CN" altLang="en-US" sz="3200" b="1">
                <a:latin typeface="Times New Roman" pitchFamily="18" charset="0"/>
                <a:ea typeface="楷体_GB2312" pitchFamily="1" charset="-122"/>
              </a:rPr>
              <a:t>、</a:t>
            </a:r>
            <a:r>
              <a:rPr lang="en-US" altLang="zh-CN" sz="3200" b="1">
                <a:solidFill>
                  <a:srgbClr val="FF0066"/>
                </a:solidFill>
                <a:latin typeface="Times New Roman" pitchFamily="18" charset="0"/>
                <a:ea typeface="楷体_GB2312" pitchFamily="1" charset="-122"/>
              </a:rPr>
              <a:t>[</a:t>
            </a:r>
            <a:r>
              <a:rPr lang="zh-CN" altLang="en-US" sz="3200" b="1">
                <a:solidFill>
                  <a:srgbClr val="FF0066"/>
                </a:solidFill>
                <a:latin typeface="Times New Roman" pitchFamily="18" charset="0"/>
                <a:ea typeface="楷体_GB2312" pitchFamily="1" charset="-122"/>
              </a:rPr>
              <a:t>水落石出</a:t>
            </a:r>
            <a:r>
              <a:rPr lang="en-US" altLang="zh-CN" sz="3200" b="1">
                <a:solidFill>
                  <a:srgbClr val="FF0066"/>
                </a:solidFill>
                <a:latin typeface="Times New Roman" pitchFamily="18" charset="0"/>
                <a:ea typeface="楷体_GB2312" pitchFamily="1" charset="-122"/>
              </a:rPr>
              <a:t>]</a:t>
            </a:r>
            <a:r>
              <a:rPr lang="zh-CN" altLang="en-US" sz="3200" b="1">
                <a:latin typeface="Times New Roman" pitchFamily="18" charset="0"/>
                <a:ea typeface="楷体_GB2312" pitchFamily="1" charset="-122"/>
              </a:rPr>
              <a:t>水落下去，石头就露出来。比喻真相大白。语出</a:t>
            </a:r>
            <a:r>
              <a:rPr lang="en-US" altLang="zh-CN" sz="3200" b="1">
                <a:latin typeface="Times New Roman" pitchFamily="18" charset="0"/>
                <a:ea typeface="楷体_GB2312" pitchFamily="1" charset="-122"/>
              </a:rPr>
              <a:t>《</a:t>
            </a:r>
            <a:r>
              <a:rPr lang="zh-CN" altLang="en-US" sz="3200" b="1">
                <a:latin typeface="Times New Roman" pitchFamily="18" charset="0"/>
                <a:ea typeface="楷体_GB2312" pitchFamily="1" charset="-122"/>
              </a:rPr>
              <a:t>醉翁亭记</a:t>
            </a:r>
            <a:r>
              <a:rPr lang="en-US" altLang="zh-CN" sz="3200" b="1">
                <a:latin typeface="Times New Roman" pitchFamily="18" charset="0"/>
                <a:ea typeface="楷体_GB2312" pitchFamily="1" charset="-122"/>
              </a:rPr>
              <a:t>》</a:t>
            </a:r>
            <a:r>
              <a:rPr lang="zh-CN" altLang="en-US" sz="3200" b="1">
                <a:latin typeface="Times New Roman" pitchFamily="18" charset="0"/>
                <a:ea typeface="楷体_GB2312" pitchFamily="1" charset="-122"/>
              </a:rPr>
              <a:t>。苏轼在</a:t>
            </a:r>
            <a:r>
              <a:rPr lang="en-US" altLang="zh-CN" sz="3200" b="1">
                <a:latin typeface="Times New Roman" pitchFamily="18" charset="0"/>
                <a:ea typeface="楷体_GB2312" pitchFamily="1" charset="-122"/>
              </a:rPr>
              <a:t>《</a:t>
            </a:r>
            <a:r>
              <a:rPr lang="zh-CN" altLang="en-US" sz="3200" b="1">
                <a:latin typeface="Times New Roman" pitchFamily="18" charset="0"/>
                <a:ea typeface="楷体_GB2312" pitchFamily="1" charset="-122"/>
              </a:rPr>
              <a:t>后赤壁赋</a:t>
            </a:r>
            <a:r>
              <a:rPr lang="en-US" altLang="zh-CN" sz="3200" b="1">
                <a:latin typeface="Times New Roman" pitchFamily="18" charset="0"/>
                <a:ea typeface="楷体_GB2312" pitchFamily="1" charset="-122"/>
              </a:rPr>
              <a:t>》</a:t>
            </a:r>
            <a:r>
              <a:rPr lang="zh-CN" altLang="en-US" sz="3200" b="1">
                <a:latin typeface="Times New Roman" pitchFamily="18" charset="0"/>
                <a:ea typeface="楷体_GB2312" pitchFamily="1" charset="-122"/>
              </a:rPr>
              <a:t>中有“山高月小，水落石出”之句。</a:t>
            </a:r>
            <a:r>
              <a:rPr lang="zh-CN" altLang="en-US" sz="3200" b="1">
                <a:latin typeface="Times New Roman" pitchFamily="18" charset="0"/>
              </a:rPr>
              <a:t> </a:t>
            </a: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611188" y="2997200"/>
            <a:ext cx="76962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  <a:ea typeface="楷体_GB2312" pitchFamily="1" charset="-122"/>
              </a:rPr>
              <a:t>2、</a:t>
            </a:r>
            <a:r>
              <a:rPr lang="zh-CN" altLang="en-US" sz="3200" b="1">
                <a:solidFill>
                  <a:srgbClr val="FF0066"/>
                </a:solidFill>
                <a:latin typeface="Times New Roman" pitchFamily="18" charset="0"/>
                <a:ea typeface="楷体_GB2312" pitchFamily="1" charset="-122"/>
              </a:rPr>
              <a:t>[觥筹交错]</a:t>
            </a:r>
            <a:r>
              <a:rPr lang="zh-CN" altLang="en-US" sz="3200" b="1">
                <a:latin typeface="Times New Roman" pitchFamily="18" charset="0"/>
                <a:ea typeface="楷体_GB2312" pitchFamily="1" charset="-122"/>
              </a:rPr>
              <a:t>酒杯和酒筹交互错杂。      语出《醉翁亭记》。</a:t>
            </a:r>
            <a:r>
              <a:rPr lang="zh-CN" altLang="en-US" sz="4000" b="1">
                <a:latin typeface="Times New Roman" pitchFamily="18" charset="0"/>
                <a:ea typeface="楷体_GB2312" pitchFamily="1" charset="-122"/>
              </a:rPr>
              <a:t> </a:t>
            </a:r>
          </a:p>
        </p:txBody>
      </p:sp>
      <p:sp>
        <p:nvSpPr>
          <p:cNvPr id="95237" name="Text Box 5"/>
          <p:cNvSpPr txBox="1">
            <a:spLocks noChangeArrowheads="1"/>
          </p:cNvSpPr>
          <p:nvPr/>
        </p:nvSpPr>
        <p:spPr bwMode="auto">
          <a:xfrm>
            <a:off x="611188" y="4797425"/>
            <a:ext cx="7696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ea typeface="楷体_GB2312" pitchFamily="1" charset="-122"/>
              </a:rPr>
              <a:t>3</a:t>
            </a:r>
            <a:r>
              <a:rPr lang="zh-CN" altLang="en-US" sz="3200" b="1">
                <a:latin typeface="Times New Roman" pitchFamily="18" charset="0"/>
                <a:ea typeface="楷体_GB2312" pitchFamily="1" charset="-122"/>
              </a:rPr>
              <a:t>、</a:t>
            </a:r>
            <a:r>
              <a:rPr lang="en-US" altLang="zh-CN" sz="3200" b="1">
                <a:solidFill>
                  <a:srgbClr val="FF0066"/>
                </a:solidFill>
                <a:latin typeface="Times New Roman" pitchFamily="18" charset="0"/>
                <a:ea typeface="楷体_GB2312" pitchFamily="1" charset="-122"/>
              </a:rPr>
              <a:t>[</a:t>
            </a:r>
            <a:r>
              <a:rPr lang="zh-CN" altLang="en-US" sz="3200" b="1">
                <a:solidFill>
                  <a:srgbClr val="FF0066"/>
                </a:solidFill>
                <a:latin typeface="Times New Roman" pitchFamily="18" charset="0"/>
                <a:ea typeface="楷体_GB2312" pitchFamily="1" charset="-122"/>
              </a:rPr>
              <a:t>醉翁之意不在酒</a:t>
            </a:r>
            <a:r>
              <a:rPr lang="en-US" altLang="zh-CN" sz="3200" b="1">
                <a:solidFill>
                  <a:srgbClr val="FF0066"/>
                </a:solidFill>
                <a:latin typeface="Times New Roman" pitchFamily="18" charset="0"/>
                <a:ea typeface="楷体_GB2312" pitchFamily="1" charset="-122"/>
              </a:rPr>
              <a:t>]</a:t>
            </a:r>
            <a:r>
              <a:rPr lang="zh-CN" altLang="en-US" sz="3200" b="1">
                <a:latin typeface="Times New Roman" pitchFamily="18" charset="0"/>
                <a:ea typeface="楷体_GB2312" pitchFamily="1" charset="-122"/>
              </a:rPr>
              <a:t>醉翁的兴趣并不在于喝酒。形容人别有意图，言在此而意在彼。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autoUpdateAnimBg="0"/>
      <p:bldP spid="95236" grpId="0" autoUpdateAnimBg="0"/>
      <p:bldP spid="95237" grpId="0" autoUpdateAnimBg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382000" cy="1600200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en-US" altLang="zh-CN" sz="7200">
                <a:solidFill>
                  <a:srgbClr val="CC00CC"/>
                </a:solidFill>
                <a:ea typeface="华文隶书" pitchFamily="2" charset="-122"/>
              </a:rPr>
              <a:t> </a:t>
            </a:r>
            <a:r>
              <a:rPr lang="zh-CN" altLang="en-US" sz="7200">
                <a:solidFill>
                  <a:srgbClr val="CC00CC"/>
                </a:solidFill>
                <a:ea typeface="华文隶书" pitchFamily="2" charset="-122"/>
              </a:rPr>
              <a:t>课外延伸</a:t>
            </a:r>
            <a:br>
              <a:rPr lang="zh-CN" altLang="en-US" sz="7200">
                <a:solidFill>
                  <a:srgbClr val="CC00CC"/>
                </a:solidFill>
                <a:ea typeface="华文隶书" pitchFamily="2" charset="-122"/>
              </a:rPr>
            </a:br>
            <a:r>
              <a:rPr lang="en-US" altLang="zh-CN" sz="3600" b="1">
                <a:solidFill>
                  <a:schemeClr val="accent2"/>
                </a:solidFill>
                <a:latin typeface="宋体" pitchFamily="2" charset="-122"/>
              </a:rPr>
              <a:t>《</a:t>
            </a:r>
            <a:r>
              <a:rPr lang="zh-CN" altLang="en-US" sz="3600" b="1">
                <a:solidFill>
                  <a:schemeClr val="accent2"/>
                </a:solidFill>
                <a:latin typeface="宋体" pitchFamily="2" charset="-122"/>
              </a:rPr>
              <a:t>岳阳楼记</a:t>
            </a:r>
            <a:r>
              <a:rPr lang="en-US" altLang="zh-CN" sz="3600" b="1">
                <a:solidFill>
                  <a:schemeClr val="accent2"/>
                </a:solidFill>
                <a:latin typeface="宋体" pitchFamily="2" charset="-122"/>
              </a:rPr>
              <a:t>》</a:t>
            </a:r>
            <a:r>
              <a:rPr lang="zh-CN" altLang="en-US" sz="3600" b="1">
                <a:solidFill>
                  <a:schemeClr val="accent2"/>
                </a:solidFill>
                <a:latin typeface="宋体" pitchFamily="2" charset="-122"/>
              </a:rPr>
              <a:t>与</a:t>
            </a:r>
            <a:r>
              <a:rPr lang="en-US" altLang="zh-CN" sz="3600" b="1">
                <a:solidFill>
                  <a:schemeClr val="accent2"/>
                </a:solidFill>
                <a:latin typeface="宋体" pitchFamily="2" charset="-122"/>
              </a:rPr>
              <a:t>《</a:t>
            </a:r>
            <a:r>
              <a:rPr lang="zh-CN" altLang="en-US" sz="3600" b="1">
                <a:solidFill>
                  <a:schemeClr val="accent2"/>
                </a:solidFill>
                <a:latin typeface="宋体" pitchFamily="2" charset="-122"/>
              </a:rPr>
              <a:t>醉翁亭记</a:t>
            </a:r>
            <a:r>
              <a:rPr lang="en-US" altLang="zh-CN" sz="3600" b="1">
                <a:solidFill>
                  <a:schemeClr val="accent2"/>
                </a:solidFill>
                <a:latin typeface="宋体" pitchFamily="2" charset="-122"/>
              </a:rPr>
              <a:t>》</a:t>
            </a:r>
            <a:r>
              <a:rPr lang="zh-CN" altLang="en-US" sz="3600" b="1">
                <a:solidFill>
                  <a:schemeClr val="accent2"/>
                </a:solidFill>
                <a:latin typeface="宋体" pitchFamily="2" charset="-122"/>
              </a:rPr>
              <a:t>对比阅读</a:t>
            </a:r>
            <a:r>
              <a:rPr lang="zh-CN" altLang="en-US" b="1">
                <a:solidFill>
                  <a:schemeClr val="accent2"/>
                </a:solidFill>
                <a:latin typeface="宋体" pitchFamily="2" charset="-122"/>
              </a:rPr>
              <a:t> </a:t>
            </a:r>
            <a:r>
              <a:rPr lang="zh-CN" altLang="en-US" sz="4800" b="1">
                <a:solidFill>
                  <a:schemeClr val="accent2"/>
                </a:solidFill>
                <a:latin typeface="宋体" pitchFamily="2" charset="-122"/>
              </a:rPr>
              <a:t/>
            </a:r>
            <a:br>
              <a:rPr lang="zh-CN" altLang="en-US" sz="4800" b="1">
                <a:solidFill>
                  <a:schemeClr val="accent2"/>
                </a:solidFill>
                <a:latin typeface="宋体" pitchFamily="2" charset="-122"/>
              </a:rPr>
            </a:br>
            <a:endParaRPr lang="zh-CN" altLang="en-US">
              <a:solidFill>
                <a:srgbClr val="CC00CC"/>
              </a:solidFill>
              <a:ea typeface="华文新魏" pitchFamily="2" charset="-122"/>
            </a:endParaRP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819400"/>
            <a:ext cx="8077200" cy="3657600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</a:pPr>
            <a:r>
              <a:rPr lang="en-US" altLang="zh-CN">
                <a:latin typeface=""/>
              </a:rPr>
              <a:t>1</a:t>
            </a:r>
            <a:r>
              <a:rPr lang="zh-CN" altLang="en-US">
                <a:latin typeface=""/>
              </a:rPr>
              <a:t>、两篇散文都是借触景生情来抒发自己的抱负和情怀。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zh-CN">
                <a:latin typeface=""/>
              </a:rPr>
              <a:t>2</a:t>
            </a:r>
            <a:r>
              <a:rPr lang="zh-CN" altLang="en-US">
                <a:latin typeface=""/>
              </a:rPr>
              <a:t>、都表述了自己虽遭贬谪却仍怀济世安民之心的高尚情感。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zh-CN">
                <a:latin typeface=""/>
              </a:rPr>
              <a:t>3</a:t>
            </a:r>
            <a:r>
              <a:rPr lang="zh-CN" altLang="en-US">
                <a:latin typeface=""/>
              </a:rPr>
              <a:t>、两篇散文的语言都非常优美，读起来琅琅上口。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457200" y="1905000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</a:rPr>
              <a:t>相同点：</a:t>
            </a: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 autoUpdateAnimBg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295400"/>
            <a:ext cx="8382000" cy="1066800"/>
          </a:xfrm>
        </p:spPr>
        <p:txBody>
          <a:bodyPr/>
          <a:lstStyle/>
          <a:p>
            <a:pPr algn="l"/>
            <a:r>
              <a:rPr lang="en-US" altLang="zh-CN" sz="3600" b="1">
                <a:solidFill>
                  <a:schemeClr val="accent2"/>
                </a:solidFill>
                <a:latin typeface="宋体" pitchFamily="2" charset="-122"/>
              </a:rPr>
              <a:t>《</a:t>
            </a:r>
            <a:r>
              <a:rPr lang="zh-CN" altLang="en-US" sz="3600" b="1">
                <a:solidFill>
                  <a:schemeClr val="accent2"/>
                </a:solidFill>
                <a:latin typeface="宋体" pitchFamily="2" charset="-122"/>
              </a:rPr>
              <a:t>岳阳楼记</a:t>
            </a:r>
            <a:r>
              <a:rPr lang="en-US" altLang="zh-CN" sz="3600" b="1">
                <a:solidFill>
                  <a:schemeClr val="accent2"/>
                </a:solidFill>
                <a:latin typeface="宋体" pitchFamily="2" charset="-122"/>
              </a:rPr>
              <a:t>》</a:t>
            </a:r>
            <a:r>
              <a:rPr lang="zh-CN" altLang="en-US" sz="3600" b="1">
                <a:solidFill>
                  <a:schemeClr val="accent2"/>
                </a:solidFill>
                <a:latin typeface="宋体" pitchFamily="2" charset="-122"/>
              </a:rPr>
              <a:t>与</a:t>
            </a:r>
            <a:r>
              <a:rPr lang="en-US" altLang="zh-CN" sz="3600" b="1">
                <a:solidFill>
                  <a:schemeClr val="accent2"/>
                </a:solidFill>
                <a:latin typeface="宋体" pitchFamily="2" charset="-122"/>
              </a:rPr>
              <a:t>《</a:t>
            </a:r>
            <a:r>
              <a:rPr lang="zh-CN" altLang="en-US" sz="3600" b="1">
                <a:solidFill>
                  <a:schemeClr val="accent2"/>
                </a:solidFill>
                <a:latin typeface="宋体" pitchFamily="2" charset="-122"/>
              </a:rPr>
              <a:t>醉翁亭记</a:t>
            </a:r>
            <a:r>
              <a:rPr lang="en-US" altLang="zh-CN" sz="3600" b="1">
                <a:solidFill>
                  <a:schemeClr val="accent2"/>
                </a:solidFill>
                <a:latin typeface="宋体" pitchFamily="2" charset="-122"/>
              </a:rPr>
              <a:t>》</a:t>
            </a:r>
            <a:r>
              <a:rPr lang="zh-CN" altLang="en-US" sz="3600" b="1">
                <a:solidFill>
                  <a:schemeClr val="accent2"/>
                </a:solidFill>
                <a:latin typeface="宋体" pitchFamily="2" charset="-122"/>
              </a:rPr>
              <a:t>对比阅读</a:t>
            </a:r>
            <a:r>
              <a:rPr lang="zh-CN" altLang="en-US" b="1">
                <a:solidFill>
                  <a:schemeClr val="accent2"/>
                </a:solidFill>
                <a:latin typeface="宋体" pitchFamily="2" charset="-122"/>
              </a:rPr>
              <a:t> </a:t>
            </a:r>
            <a:endParaRPr lang="zh-CN" altLang="en-US" sz="6000">
              <a:solidFill>
                <a:srgbClr val="CC00CC"/>
              </a:solidFill>
              <a:ea typeface="华文新魏" pitchFamily="2" charset="-122"/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3505200"/>
            <a:ext cx="8001000" cy="2971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600" b="1">
                <a:latin typeface=""/>
              </a:rPr>
              <a:t>1</a:t>
            </a:r>
            <a:r>
              <a:rPr lang="zh-CN" altLang="en-US" sz="3600" b="1">
                <a:latin typeface=""/>
              </a:rPr>
              <a:t>、结构不同。</a:t>
            </a:r>
          </a:p>
          <a:p>
            <a:pPr>
              <a:lnSpc>
                <a:spcPct val="170000"/>
              </a:lnSpc>
              <a:buFontTx/>
              <a:buNone/>
            </a:pPr>
            <a:r>
              <a:rPr lang="en-US" altLang="zh-CN" sz="3600" b="1">
                <a:latin typeface=""/>
              </a:rPr>
              <a:t>2</a:t>
            </a:r>
            <a:r>
              <a:rPr lang="zh-CN" altLang="en-US" sz="3600" b="1">
                <a:latin typeface=""/>
              </a:rPr>
              <a:t>、语言表述有别。</a:t>
            </a:r>
          </a:p>
          <a:p>
            <a:pPr>
              <a:lnSpc>
                <a:spcPct val="170000"/>
              </a:lnSpc>
              <a:buFontTx/>
              <a:buNone/>
            </a:pPr>
            <a:r>
              <a:rPr lang="en-US" altLang="zh-CN" sz="3600" b="1">
                <a:latin typeface=""/>
              </a:rPr>
              <a:t>3</a:t>
            </a:r>
            <a:r>
              <a:rPr lang="zh-CN" altLang="en-US" sz="3600" b="1">
                <a:latin typeface=""/>
              </a:rPr>
              <a:t>、主题深度有别。</a:t>
            </a:r>
            <a:endParaRPr lang="zh-CN" altLang="en-US" sz="3600" b="1"/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838200" y="2514600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</a:rPr>
              <a:t>不同点：</a:t>
            </a: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685800" y="228600"/>
            <a:ext cx="462597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>
                <a:solidFill>
                  <a:srgbClr val="CC00CC"/>
                </a:solidFill>
                <a:ea typeface="华文隶书" pitchFamily="2" charset="-122"/>
              </a:rPr>
              <a:t>课外延伸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 autoUpdateAnimBg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395288" y="404813"/>
            <a:ext cx="8640762" cy="570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5400" b="1" i="1">
                <a:solidFill>
                  <a:srgbClr val="009900"/>
                </a:solidFill>
                <a:latin typeface="华文行楷" pitchFamily="2" charset="-122"/>
                <a:ea typeface="华文行楷" pitchFamily="2" charset="-122"/>
              </a:rPr>
              <a:t>你会做吗？</a:t>
            </a:r>
            <a:r>
              <a:rPr lang="zh-CN" altLang="en-US" sz="5400" b="1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zh-CN" altLang="en-US" sz="5400" b="1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</a:br>
            <a:endParaRPr lang="zh-CN" altLang="en-US" sz="5400" b="1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1、本文选自《</a:t>
            </a:r>
            <a:r>
              <a:rPr lang="zh-CN" altLang="en-US" sz="36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      </a:t>
            </a:r>
            <a:r>
              <a:rPr lang="zh-CN" altLang="en-US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》作者</a:t>
            </a:r>
            <a:r>
              <a:rPr lang="zh-CN" altLang="en-US" sz="36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    </a:t>
            </a:r>
            <a:r>
              <a:rPr lang="zh-CN" altLang="en-US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，他是</a:t>
            </a:r>
            <a:r>
              <a:rPr lang="zh-CN" altLang="en-US" sz="36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  </a:t>
            </a:r>
            <a:r>
              <a:rPr lang="zh-CN" altLang="en-US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时著名的 </a:t>
            </a:r>
            <a:r>
              <a:rPr lang="zh-CN" altLang="en-US" sz="36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    </a:t>
            </a:r>
            <a:r>
              <a:rPr lang="zh-CN" altLang="en-US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家，</a:t>
            </a:r>
            <a:r>
              <a:rPr lang="zh-CN" altLang="en-US" sz="36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家。作者也是唐宋古文八大家之一，这八大家是</a:t>
            </a:r>
            <a:r>
              <a:rPr lang="zh-CN" altLang="en-US" sz="36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                            </a:t>
            </a:r>
          </a:p>
          <a:p>
            <a:endParaRPr lang="zh-CN" altLang="en-US" sz="3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2、贯穿全文的主线是 </a:t>
            </a:r>
            <a:r>
              <a:rPr lang="zh-CN" altLang="en-US" sz="36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    </a:t>
            </a:r>
            <a:r>
              <a:rPr lang="zh-CN" altLang="en-US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。文中有</a:t>
            </a:r>
          </a:p>
          <a:p>
            <a:r>
              <a:rPr lang="zh-CN" altLang="en-US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句话奠定了全文抒情的基调，后成</a:t>
            </a:r>
          </a:p>
          <a:p>
            <a:r>
              <a:rPr lang="zh-CN" altLang="en-US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为千古名句，这句话是</a:t>
            </a:r>
            <a:r>
              <a:rPr lang="zh-CN" altLang="en-US" sz="36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   </a:t>
            </a:r>
            <a:r>
              <a:rPr lang="zh-CN" altLang="en-US" sz="4000" b="1" u="sng">
                <a:solidFill>
                  <a:srgbClr val="000000"/>
                </a:solidFill>
                <a:latin typeface="宋体" pitchFamily="2" charset="-122"/>
              </a:rPr>
              <a:t>      </a:t>
            </a:r>
            <a:r>
              <a:rPr lang="zh-CN" altLang="en-US" sz="4400" b="1" u="sng">
                <a:solidFill>
                  <a:srgbClr val="000000"/>
                </a:solidFill>
                <a:latin typeface="宋体" pitchFamily="2" charset="-122"/>
              </a:rPr>
              <a:t>     </a:t>
            </a:r>
            <a:endParaRPr lang="zh-CN" altLang="en-US" sz="4400" b="1">
              <a:solidFill>
                <a:srgbClr val="00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250825" y="549275"/>
            <a:ext cx="8821738" cy="524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 i="1">
                <a:solidFill>
                  <a:srgbClr val="009900"/>
                </a:solidFill>
                <a:latin typeface="华文行楷" pitchFamily="2" charset="-122"/>
                <a:ea typeface="华文行楷" pitchFamily="2" charset="-122"/>
              </a:rPr>
              <a:t>你会做吗？</a:t>
            </a:r>
          </a:p>
          <a:p>
            <a:r>
              <a:rPr lang="zh-CN" altLang="en-US" sz="6600" b="1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zh-CN" altLang="en-US" sz="6600" b="1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、文中描写山间朝暮景色的句是</a:t>
            </a:r>
            <a:r>
              <a:rPr lang="zh-CN" altLang="en-US" sz="32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描写山间四时之景的句子是</a:t>
            </a:r>
            <a:r>
              <a:rPr lang="zh-CN" altLang="en-US" sz="32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  <a:p>
            <a:endParaRPr lang="zh-CN" altLang="en-US" sz="32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、将“醉”与“乐”统一起来的句子是</a:t>
            </a:r>
            <a:r>
              <a:rPr lang="zh-CN" altLang="en-US" sz="32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　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　</a:t>
            </a:r>
          </a:p>
          <a:p>
            <a:endParaRPr lang="zh-CN" altLang="en-US" sz="32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、文中“伛偻提携”所指的是两种人是</a:t>
            </a:r>
            <a:r>
              <a:rPr lang="zh-CN" altLang="en-US" sz="32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</a:t>
            </a:r>
          </a:p>
          <a:p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桃花源记</a:t>
            </a: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中则是“</a:t>
            </a:r>
            <a:r>
              <a:rPr lang="zh-CN" altLang="en-US" sz="32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”来指代。</a:t>
            </a:r>
            <a:r>
              <a:rPr lang="zh-CN" altLang="en-US" sz="4000" b="1">
                <a:solidFill>
                  <a:srgbClr val="000000"/>
                </a:solidFill>
                <a:latin typeface="宋体" pitchFamily="2" charset="-122"/>
              </a:rPr>
              <a:t>　　　</a:t>
            </a:r>
            <a:endParaRPr lang="zh-CN" altLang="en-US" sz="4000">
              <a:solidFill>
                <a:srgbClr val="00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zh-CN" altLang="en-US" sz="6600">
                <a:solidFill>
                  <a:srgbClr val="CC00CC"/>
                </a:solidFill>
                <a:ea typeface="华文新魏" pitchFamily="2" charset="-122"/>
              </a:rPr>
              <a:t>你学会了吗？</a:t>
            </a:r>
            <a:endParaRPr lang="zh-CN" altLang="en-US" sz="2800">
              <a:solidFill>
                <a:srgbClr val="CC00CC"/>
              </a:solidFill>
              <a:ea typeface="华文新魏" pitchFamily="2" charset="-122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485900"/>
            <a:ext cx="8281988" cy="511175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800">
                <a:solidFill>
                  <a:schemeClr val="accent2"/>
                </a:solidFill>
              </a:rPr>
              <a:t>1、</a:t>
            </a:r>
            <a:r>
              <a:rPr lang="zh-CN" altLang="en-US" sz="2800" b="1">
                <a:solidFill>
                  <a:schemeClr val="accent2"/>
                </a:solidFill>
              </a:rPr>
              <a:t>第一段作者是从哪里落笔，如何观察按什么顺序写的？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chemeClr val="accent2"/>
                </a:solidFill>
              </a:rPr>
              <a:t>2、第二段作者写了哪些风景？按照什么顺序写的？你的感受如何？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chemeClr val="accent2"/>
                </a:solidFill>
              </a:rPr>
              <a:t>3、第三段主要写了哪几幅图？为什么写太守宴之前先写滁人游？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chemeClr val="accent2"/>
                </a:solidFill>
              </a:rPr>
              <a:t>4、第四段中，作者写了哪些乐趣？这些乐中谁的乐的涵义最丰富？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chemeClr val="accent2"/>
                </a:solidFill>
              </a:rPr>
              <a:t>5、贯穿全文的线索是什么？文章如何表现主旨的？ 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chemeClr val="accent2"/>
                </a:solidFill>
              </a:rPr>
              <a:t>6、结合课文内容说说本文写景按照什么顺序写的？</a:t>
            </a:r>
          </a:p>
        </p:txBody>
      </p:sp>
      <p:sp>
        <p:nvSpPr>
          <p:cNvPr id="100356" name="Rectangle 4"/>
          <p:cNvSpPr>
            <a:spLocks noGrp="1" noChangeArrowheads="1"/>
          </p:cNvSpPr>
          <p:nvPr/>
        </p:nvSpPr>
        <p:spPr bwMode="auto">
          <a:xfrm>
            <a:off x="468313" y="3141663"/>
            <a:ext cx="777240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endParaRPr lang="zh-CN" altLang="zh-CN" sz="320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395288" y="1341438"/>
            <a:ext cx="8642350" cy="3565525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六一居士初谪滁山，自号醉翁。既老而衰且病，将退休于颍水之上，则又更号六一居士。客有问曰：“六一，何谓也？”居士曰：“吾家藏书一万卷，集录三代以来金石遗文一千卷，有琴一张，有棋一局，而常置酒一壶。”客曰：“是为五一尔，奈何？”居士曰：“以吾一翁，老于此五物之间，是岂不为六一乎？”</a:t>
            </a:r>
            <a:r>
              <a:rPr lang="zh-CN" altLang="en-US" sz="3600">
                <a:latin typeface="Times New Roman" pitchFamily="18" charset="0"/>
                <a:ea typeface="华文新魏" pitchFamily="2" charset="-122"/>
              </a:rPr>
              <a:t>              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619250" y="5589588"/>
            <a:ext cx="752633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                 </a:t>
            </a:r>
            <a:r>
              <a:rPr lang="en-US" altLang="zh-CN" sz="3600" b="1">
                <a:solidFill>
                  <a:schemeClr val="accent2"/>
                </a:solidFill>
                <a:latin typeface="Times New Roman"/>
                <a:ea typeface="楷体_GB2312" pitchFamily="1" charset="-122"/>
              </a:rPr>
              <a:t>——</a:t>
            </a:r>
            <a:r>
              <a:rPr lang="zh-CN" altLang="en-US" sz="36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欧阳修</a:t>
            </a:r>
            <a:r>
              <a:rPr lang="en-US" altLang="zh-CN" sz="36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36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六一居士传</a:t>
            </a:r>
            <a:r>
              <a:rPr lang="en-US" altLang="zh-CN" sz="36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》 </a:t>
            </a:r>
          </a:p>
        </p:txBody>
      </p:sp>
      <p:pic>
        <p:nvPicPr>
          <p:cNvPr id="21508" name="Picture 4" descr="back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60960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默认设计模板_2">
  <a:themeElements>
    <a:clrScheme name="默认设计模板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2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默认设计模板_3">
  <a:themeElements>
    <a:clrScheme name="默认设计模板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3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Nature">
  <a:themeElements>
    <a:clrScheme name="Nature 2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C453D"/>
      </a:accent4>
      <a:accent5>
        <a:srgbClr val="E1EBF7"/>
      </a:accent5>
      <a:accent6>
        <a:srgbClr val="E3AF5A"/>
      </a:accent6>
      <a:hlink>
        <a:srgbClr val="B0AE6A"/>
      </a:hlink>
      <a:folHlink>
        <a:srgbClr val="C3E684"/>
      </a:folHlink>
    </a:clrScheme>
    <a:fontScheme name="Nature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砖雕艺术">
  <a:themeElements>
    <a:clrScheme name="砖雕艺术 1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60606"/>
      </a:accent4>
      <a:accent5>
        <a:srgbClr val="FFFFCA"/>
      </a:accent5>
      <a:accent6>
        <a:srgbClr val="E7B95C"/>
      </a:accent6>
      <a:hlink>
        <a:srgbClr val="0066FF"/>
      </a:hlink>
      <a:folHlink>
        <a:srgbClr val="CC3300"/>
      </a:folHlink>
    </a:clrScheme>
    <a:fontScheme name="砖雕艺术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砖雕艺术 1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60606"/>
        </a:accent4>
        <a:accent5>
          <a:srgbClr val="FFFFCA"/>
        </a:accent5>
        <a:accent6>
          <a:srgbClr val="E7B95C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2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6D4"/>
        </a:accent3>
        <a:accent4>
          <a:srgbClr val="2A2A82"/>
        </a:accent4>
        <a:accent5>
          <a:srgbClr val="D8F2F5"/>
        </a:accent5>
        <a:accent6>
          <a:srgbClr val="E7B9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3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7"/>
        </a:accent4>
        <a:accent5>
          <a:srgbClr val="FFFFFF"/>
        </a:accent5>
        <a:accent6>
          <a:srgbClr val="008A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4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E"/>
        </a:accent4>
        <a:accent5>
          <a:srgbClr val="FFFFCA"/>
        </a:accent5>
        <a:accent6>
          <a:srgbClr val="E7B9E7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5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7F2FA"/>
        </a:accent5>
        <a:accent6>
          <a:srgbClr val="E7B9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6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656"/>
        </a:accent4>
        <a:accent5>
          <a:srgbClr val="F3F3F3"/>
        </a:accent5>
        <a:accent6>
          <a:srgbClr val="E75C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7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A4A70"/>
        </a:accent4>
        <a:accent5>
          <a:srgbClr val="FFFFE2"/>
        </a:accent5>
        <a:accent6>
          <a:srgbClr val="8AB9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8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2"/>
        </a:accent4>
        <a:accent5>
          <a:srgbClr val="D3E5D9"/>
        </a:accent5>
        <a:accent6>
          <a:srgbClr val="E78A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5635</Words>
  <Characters>0</Characters>
  <DocSecurity>0</DocSecurity>
  <Lines>0</Lines>
  <Paragraphs>409</Paragraphs>
  <Slides>85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7</vt:i4>
      </vt:variant>
      <vt:variant>
        <vt:lpstr>幻灯片标题</vt:lpstr>
      </vt:variant>
      <vt:variant>
        <vt:i4>85</vt:i4>
      </vt:variant>
    </vt:vector>
  </HeadingPairs>
  <TitlesOfParts>
    <vt:vector size="92" baseType="lpstr">
      <vt:lpstr>默认设计模板</vt:lpstr>
      <vt:lpstr>默认设计模板_2</vt:lpstr>
      <vt:lpstr>Mountain Top</vt:lpstr>
      <vt:lpstr>默认设计模板_3</vt:lpstr>
      <vt:lpstr>Nature</vt:lpstr>
      <vt:lpstr>Network</vt:lpstr>
      <vt:lpstr>砖雕艺术</vt:lpstr>
      <vt:lpstr>醉翁亭记    欧阳修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  环滁/皆山也。其/西南诸峰，林壑/尤美。望之/蔚然而深秀者，琅琊也。山行/六七里，渐闻/水声潺潺，而泄出/于两峰之间者，酿泉也。峰回路转，有亭/翼然/临于泉上者，醉翁亭也。作亭者/谁？山之僧/智仙也。名之者/谁？太守/自谓也。太守与客/来饮于此，饮少/辄醉，而/年又最高，故/自号曰“醉翁”也。醉翁之意/不在酒，在乎/山水之间也。山水之乐，得之心/而寓之酒也。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环滁/皆山也。</vt:lpstr>
      <vt:lpstr>其/西南诸峰，林壑/尤美。望之/蔚然而深秀者，琅琊也。</vt:lpstr>
      <vt:lpstr>山行六七里，渐闻水声潺潺，而泄出于两峰之间者，酿泉也。</vt:lpstr>
      <vt:lpstr>峰回路转，有亭/翼然/临于泉上者，醉翁亭也。</vt:lpstr>
      <vt:lpstr>作亭者/谁？山之僧/智仙也。名之者/谁？太守/自谓也。</vt:lpstr>
      <vt:lpstr>太守与客来饮于此，饮少辄醉，而年又最高，故自号曰“醉翁”也。</vt:lpstr>
      <vt:lpstr>醉翁之意/不在酒，在乎/山水之间也。</vt:lpstr>
      <vt:lpstr>山水之乐，得之心/而寓之酒也</vt:lpstr>
      <vt:lpstr>幻灯片 28</vt:lpstr>
      <vt:lpstr>研读第二节</vt:lpstr>
      <vt:lpstr>若夫/日出/而林霏开，云归/而岩穴暝，晦明/变化者，山间/之朝暮也。野芳发/而幽香，佳木秀/而繁阴，风霜/高洁，水落/而石出者，山间/之四时也。朝而往，暮而归，四时之景/不同，而乐/亦无穷也。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“日出而林霏开”（早晨之景）</vt:lpstr>
      <vt:lpstr>“云归而岩穴暝”（傍晚之景）</vt:lpstr>
      <vt:lpstr>晦明/变化者，山间/之朝暮也。</vt:lpstr>
      <vt:lpstr>幻灯片 42</vt:lpstr>
      <vt:lpstr>幻灯片 43</vt:lpstr>
      <vt:lpstr>“风霜高洁”（秋）</vt:lpstr>
      <vt:lpstr>“水落而石出”（冬）</vt:lpstr>
      <vt:lpstr>山间/之四时也。 </vt:lpstr>
      <vt:lpstr>朝而往,暮而归</vt:lpstr>
      <vt:lpstr> “四时之景不同，</vt:lpstr>
      <vt:lpstr>幻灯片 49</vt:lpstr>
      <vt:lpstr>醉翁亭</vt:lpstr>
      <vt:lpstr>小论文摘录（1）</vt:lpstr>
      <vt:lpstr>小论文摘录（2）</vt:lpstr>
      <vt:lpstr>小论文摘录（3）</vt:lpstr>
      <vt:lpstr>研读第三节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研读第四节</vt:lpstr>
      <vt:lpstr>幻灯片 65</vt:lpstr>
      <vt:lpstr>幻灯片 66</vt:lpstr>
      <vt:lpstr>幻灯片 67</vt:lpstr>
      <vt:lpstr>幻灯片 68</vt:lpstr>
      <vt:lpstr>幻灯片 69</vt:lpstr>
      <vt:lpstr>第四段中乐有哪三种情境？</vt:lpstr>
      <vt:lpstr>幻灯片 71</vt:lpstr>
      <vt:lpstr>幻灯片 72</vt:lpstr>
      <vt:lpstr>幻灯片 73</vt:lpstr>
      <vt:lpstr>幻灯片 74</vt:lpstr>
      <vt:lpstr>幻灯片 75</vt:lpstr>
      <vt:lpstr>幻灯片 76</vt:lpstr>
      <vt:lpstr>第三段把“太守宴”放在“滁人游”之前写好吗？</vt:lpstr>
      <vt:lpstr>你从滁州百姓之乐中间有没有感受到太守之乐？如何理解太守的“乐其乐”？</vt:lpstr>
      <vt:lpstr>      作者自号醉翁，以醉翁的形象出现在我们面前，如何看待他的醉？他的“醉”与“乐”之间有什么样的联系？</vt:lpstr>
      <vt:lpstr>幻灯片 80</vt:lpstr>
      <vt:lpstr> 课外延伸 《岳阳楼记》与《醉翁亭记》对比阅读  </vt:lpstr>
      <vt:lpstr>《岳阳楼记》与《醉翁亭记》对比阅读 </vt:lpstr>
      <vt:lpstr>幻灯片 83</vt:lpstr>
      <vt:lpstr>幻灯片 84</vt:lpstr>
      <vt:lpstr>你学会了吗？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2002-12-04T15:58:21Z</dcterms:created>
  <dcterms:modified xsi:type="dcterms:W3CDTF">2018-11-16T17:06:17Z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2052-9.1.0.5060</vt:lpwstr>
  </property>
</Properties>
</file>