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3R58PIC93H_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+mn-ea"/>
                <a:ea typeface="+mn-ea"/>
              </a:rPr>
              <a:t>3  </a:t>
            </a:r>
            <a:r>
              <a:rPr lang="zh-CN" altLang="en-US" b="1" dirty="0" smtClean="0">
                <a:latin typeface="+mn-ea"/>
                <a:ea typeface="+mn-ea"/>
              </a:rPr>
              <a:t>丰收的画</a:t>
            </a:r>
            <a:endParaRPr lang="zh-CN" altLang="en-US" b="1" dirty="0">
              <a:latin typeface="+mn-ea"/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OS2011083003481032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839" cy="6858000"/>
          </a:xfrm>
          <a:prstGeom prst="rect">
            <a:avLst/>
          </a:prstGeom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050925" y="2432638"/>
            <a:ext cx="2592388" cy="2592388"/>
            <a:chOff x="204" y="1117"/>
            <a:chExt cx="1633" cy="1633"/>
          </a:xfrm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204" y="1117"/>
              <a:ext cx="1633" cy="1633"/>
              <a:chOff x="3243" y="255"/>
              <a:chExt cx="1633" cy="1633"/>
            </a:xfrm>
          </p:grpSpPr>
          <p:sp>
            <p:nvSpPr>
              <p:cNvPr id="13320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532" y="378"/>
                <a:ext cx="1208" cy="1419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/>
                    <a:ea typeface="宋体"/>
                  </a:rPr>
                  <a:t> </a:t>
                </a:r>
              </a:p>
            </p:txBody>
          </p:sp>
          <p:grpSp>
            <p:nvGrpSpPr>
              <p:cNvPr id="4" name="Group 21"/>
              <p:cNvGrpSpPr>
                <a:grpSpLocks/>
              </p:cNvGrpSpPr>
              <p:nvPr/>
            </p:nvGrpSpPr>
            <p:grpSpPr bwMode="auto">
              <a:xfrm>
                <a:off x="3243" y="255"/>
                <a:ext cx="1633" cy="1633"/>
                <a:chOff x="1292" y="1344"/>
                <a:chExt cx="2087" cy="2087"/>
              </a:xfrm>
            </p:grpSpPr>
            <p:sp>
              <p:nvSpPr>
                <p:cNvPr id="13322" name="Rectangle 22"/>
                <p:cNvSpPr>
                  <a:spLocks noChangeArrowheads="1"/>
                </p:cNvSpPr>
                <p:nvPr/>
              </p:nvSpPr>
              <p:spPr bwMode="auto">
                <a:xfrm>
                  <a:off x="1292" y="1344"/>
                  <a:ext cx="2087" cy="2087"/>
                </a:xfrm>
                <a:prstGeom prst="rect">
                  <a:avLst/>
                </a:prstGeom>
                <a:noFill/>
                <a:ln w="57150" cmpd="thickThin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23" name="Line 23"/>
                <p:cNvSpPr>
                  <a:spLocks noChangeShapeType="1"/>
                </p:cNvSpPr>
                <p:nvPr/>
              </p:nvSpPr>
              <p:spPr bwMode="auto">
                <a:xfrm>
                  <a:off x="1292" y="2387"/>
                  <a:ext cx="208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24" name="Line 24"/>
                <p:cNvSpPr>
                  <a:spLocks noChangeShapeType="1"/>
                </p:cNvSpPr>
                <p:nvPr/>
              </p:nvSpPr>
              <p:spPr bwMode="auto">
                <a:xfrm>
                  <a:off x="2336" y="1344"/>
                  <a:ext cx="0" cy="20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319" name="Text Box 25"/>
            <p:cNvSpPr txBox="1">
              <a:spLocks noChangeArrowheads="1"/>
            </p:cNvSpPr>
            <p:nvPr/>
          </p:nvSpPr>
          <p:spPr bwMode="auto">
            <a:xfrm>
              <a:off x="295" y="1125"/>
              <a:ext cx="1542" cy="1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民</a:t>
              </a:r>
              <a:endParaRPr lang="zh-CN" altLang="en-US" sz="16000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357290" y="1159442"/>
            <a:ext cx="188064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0000FF"/>
                </a:solidFill>
              </a:rPr>
              <a:t>m í n</a:t>
            </a:r>
            <a:endParaRPr lang="en-US" altLang="zh-CN" sz="6600" dirty="0">
              <a:solidFill>
                <a:srgbClr val="0000FF"/>
              </a:solidFill>
            </a:endParaRPr>
          </a:p>
        </p:txBody>
      </p:sp>
      <p:sp>
        <p:nvSpPr>
          <p:cNvPr id="12" name="动作按钮: 后退或前一项 11">
            <a:hlinkClick r:id="rId3" action="ppaction://hlinksldjump" highlightClick="1"/>
          </p:cNvPr>
          <p:cNvSpPr/>
          <p:nvPr/>
        </p:nvSpPr>
        <p:spPr>
          <a:xfrm>
            <a:off x="7786688" y="5929313"/>
            <a:ext cx="1143000" cy="71437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OS2011083003481032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839" cy="6858000"/>
          </a:xfrm>
          <a:prstGeom prst="rect">
            <a:avLst/>
          </a:prstGeom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050925" y="2416186"/>
            <a:ext cx="2611438" cy="2655888"/>
            <a:chOff x="204" y="1117"/>
            <a:chExt cx="1645" cy="1673"/>
          </a:xfrm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204" y="1117"/>
              <a:ext cx="1633" cy="1633"/>
              <a:chOff x="3243" y="255"/>
              <a:chExt cx="1633" cy="1633"/>
            </a:xfrm>
          </p:grpSpPr>
          <p:sp>
            <p:nvSpPr>
              <p:cNvPr id="13320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532" y="378"/>
                <a:ext cx="1208" cy="1419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/>
                    <a:ea typeface="宋体"/>
                  </a:rPr>
                  <a:t> </a:t>
                </a:r>
              </a:p>
            </p:txBody>
          </p:sp>
          <p:grpSp>
            <p:nvGrpSpPr>
              <p:cNvPr id="4" name="Group 21"/>
              <p:cNvGrpSpPr>
                <a:grpSpLocks/>
              </p:cNvGrpSpPr>
              <p:nvPr/>
            </p:nvGrpSpPr>
            <p:grpSpPr bwMode="auto">
              <a:xfrm>
                <a:off x="3243" y="255"/>
                <a:ext cx="1633" cy="1633"/>
                <a:chOff x="1292" y="1344"/>
                <a:chExt cx="2087" cy="2087"/>
              </a:xfrm>
            </p:grpSpPr>
            <p:sp>
              <p:nvSpPr>
                <p:cNvPr id="13322" name="Rectangle 22"/>
                <p:cNvSpPr>
                  <a:spLocks noChangeArrowheads="1"/>
                </p:cNvSpPr>
                <p:nvPr/>
              </p:nvSpPr>
              <p:spPr bwMode="auto">
                <a:xfrm>
                  <a:off x="1292" y="1344"/>
                  <a:ext cx="2087" cy="2087"/>
                </a:xfrm>
                <a:prstGeom prst="rect">
                  <a:avLst/>
                </a:prstGeom>
                <a:noFill/>
                <a:ln w="57150" cmpd="thickThin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23" name="Line 23"/>
                <p:cNvSpPr>
                  <a:spLocks noChangeShapeType="1"/>
                </p:cNvSpPr>
                <p:nvPr/>
              </p:nvSpPr>
              <p:spPr bwMode="auto">
                <a:xfrm>
                  <a:off x="1292" y="2387"/>
                  <a:ext cx="208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24" name="Line 24"/>
                <p:cNvSpPr>
                  <a:spLocks noChangeShapeType="1"/>
                </p:cNvSpPr>
                <p:nvPr/>
              </p:nvSpPr>
              <p:spPr bwMode="auto">
                <a:xfrm>
                  <a:off x="2336" y="1344"/>
                  <a:ext cx="0" cy="20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319" name="Text Box 25"/>
            <p:cNvSpPr txBox="1">
              <a:spLocks noChangeArrowheads="1"/>
            </p:cNvSpPr>
            <p:nvPr/>
          </p:nvSpPr>
          <p:spPr bwMode="auto">
            <a:xfrm>
              <a:off x="307" y="1181"/>
              <a:ext cx="1542" cy="1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场</a:t>
              </a:r>
              <a:endParaRPr lang="zh-CN" altLang="en-US" sz="16000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285852" y="1285860"/>
            <a:ext cx="223490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dirty="0" err="1" smtClean="0">
                <a:solidFill>
                  <a:srgbClr val="0000FF"/>
                </a:solidFill>
              </a:rPr>
              <a:t>cháng</a:t>
            </a:r>
            <a:endParaRPr lang="en-US" altLang="zh-CN" sz="6600" dirty="0">
              <a:solidFill>
                <a:srgbClr val="0000FF"/>
              </a:solidFill>
            </a:endParaRPr>
          </a:p>
        </p:txBody>
      </p:sp>
      <p:sp>
        <p:nvSpPr>
          <p:cNvPr id="15" name="动作按钮: 后退或前一项 14">
            <a:hlinkClick r:id="rId3" action="ppaction://hlinksldjump" highlightClick="1"/>
          </p:cNvPr>
          <p:cNvSpPr/>
          <p:nvPr/>
        </p:nvSpPr>
        <p:spPr>
          <a:xfrm>
            <a:off x="7786688" y="5929313"/>
            <a:ext cx="1143000" cy="71437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OS2011083003481032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839" cy="6858000"/>
          </a:xfrm>
          <a:prstGeom prst="rect">
            <a:avLst/>
          </a:prstGeom>
        </p:spPr>
      </p:pic>
      <p:pic>
        <p:nvPicPr>
          <p:cNvPr id="13" name="图片 12" descr="timg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429124" cy="2962841"/>
          </a:xfrm>
          <a:prstGeom prst="rect">
            <a:avLst/>
          </a:prstGeom>
        </p:spPr>
      </p:pic>
      <p:pic>
        <p:nvPicPr>
          <p:cNvPr id="16" name="图片 15" descr="timg (2).jpg"/>
          <p:cNvPicPr>
            <a:picLocks noChangeAspect="1"/>
          </p:cNvPicPr>
          <p:nvPr/>
        </p:nvPicPr>
        <p:blipFill>
          <a:blip r:embed="rId4"/>
          <a:srcRect b="8989"/>
          <a:stretch>
            <a:fillRect/>
          </a:stretch>
        </p:blipFill>
        <p:spPr>
          <a:xfrm>
            <a:off x="4429124" y="0"/>
            <a:ext cx="4523027" cy="2881507"/>
          </a:xfrm>
          <a:prstGeom prst="rect">
            <a:avLst/>
          </a:prstGeom>
        </p:spPr>
      </p:pic>
      <p:pic>
        <p:nvPicPr>
          <p:cNvPr id="17" name="图片 16" descr="timg (3).jpg"/>
          <p:cNvPicPr>
            <a:picLocks noChangeAspect="1"/>
          </p:cNvPicPr>
          <p:nvPr/>
        </p:nvPicPr>
        <p:blipFill>
          <a:blip r:embed="rId5"/>
          <a:srcRect t="19670" r="10156" b="14441"/>
          <a:stretch>
            <a:fillRect/>
          </a:stretch>
        </p:blipFill>
        <p:spPr>
          <a:xfrm>
            <a:off x="714348" y="2787882"/>
            <a:ext cx="7429552" cy="407011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424363" y="3244334"/>
            <a:ext cx="295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ǎ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4).jpg"/>
          <p:cNvPicPr>
            <a:picLocks noChangeAspect="1"/>
          </p:cNvPicPr>
          <p:nvPr/>
        </p:nvPicPr>
        <p:blipFill>
          <a:blip r:embed="rId2"/>
          <a:srcRect r="6404"/>
          <a:stretch>
            <a:fillRect/>
          </a:stretch>
        </p:blipFill>
        <p:spPr>
          <a:xfrm>
            <a:off x="285720" y="214290"/>
            <a:ext cx="3625504" cy="6000792"/>
          </a:xfrm>
          <a:prstGeom prst="rect">
            <a:avLst/>
          </a:prstGeom>
        </p:spPr>
      </p:pic>
      <p:pic>
        <p:nvPicPr>
          <p:cNvPr id="3" name="图片 2" descr="u=936164061,2229935958&amp;fm=27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1428736"/>
            <a:ext cx="476250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OS2011083003481032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839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42976" y="3000372"/>
            <a:ext cx="68531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呀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眼前是一幅五彩的图画。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OS2011083003481032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839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2357430"/>
            <a:ext cx="762260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   多美呀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！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是彩霞姑娘的花篮里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撒下来的吗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4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3714752"/>
            <a:ext cx="73661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是太阳公公的神笔画出来的吗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4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OS20110830034810328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3839" y="0"/>
            <a:ext cx="9167839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1857364"/>
            <a:ext cx="7622600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口哨     图画    稻穗    紫色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751959" y="3000372"/>
            <a:ext cx="60837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玛瑙     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彩霞     浇灌 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4214818"/>
            <a:ext cx="7879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高粱     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棉花     葡萄    伯伯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OS2011083003481032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839" cy="6858000"/>
          </a:xfrm>
          <a:prstGeom prst="rect">
            <a:avLst/>
          </a:prstGeom>
        </p:spPr>
      </p:pic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714375" y="1643063"/>
            <a:ext cx="8572500" cy="858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男         孩     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4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4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出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 农</a:t>
            </a:r>
            <a:endParaRPr lang="en-US" altLang="zh-CN" sz="4400" b="1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4400" b="1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院   </a:t>
            </a:r>
            <a:endParaRPr lang="en-US" altLang="zh-CN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4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</a:p>
          <a:p>
            <a:r>
              <a:rPr lang="en-US" altLang="zh-CN" sz="3600" b="1" dirty="0">
                <a:solidFill>
                  <a:srgbClr val="990033"/>
                </a:solidFill>
                <a:latin typeface="黑体" pitchFamily="2" charset="-122"/>
                <a:ea typeface="黑体" pitchFamily="2" charset="-122"/>
              </a:rPr>
              <a:t>     </a:t>
            </a:r>
          </a:p>
          <a:p>
            <a:r>
              <a:rPr lang="en-US" altLang="zh-CN" sz="3600" b="1" dirty="0">
                <a:solidFill>
                  <a:srgbClr val="990033"/>
                </a:solidFill>
                <a:latin typeface="黑体" pitchFamily="2" charset="-122"/>
                <a:ea typeface="黑体" pitchFamily="2" charset="-122"/>
              </a:rPr>
              <a:t>    </a:t>
            </a:r>
          </a:p>
          <a:p>
            <a:r>
              <a:rPr lang="en-US" altLang="zh-CN" sz="3600" b="1" dirty="0">
                <a:solidFill>
                  <a:srgbClr val="990033"/>
                </a:solidFill>
                <a:latin typeface="黑体" pitchFamily="2" charset="-122"/>
                <a:ea typeface="黑体" pitchFamily="2" charset="-122"/>
              </a:rPr>
              <a:t>  </a:t>
            </a:r>
          </a:p>
          <a:p>
            <a:endParaRPr lang="en-US" altLang="zh-CN" sz="3600" b="1" dirty="0">
              <a:solidFill>
                <a:srgbClr val="990033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600" b="1" dirty="0">
                <a:solidFill>
                  <a:srgbClr val="990033"/>
                </a:solidFill>
                <a:latin typeface="黑体" pitchFamily="2" charset="-122"/>
                <a:ea typeface="黑体" pitchFamily="2" charset="-122"/>
              </a:rPr>
              <a:t>  </a:t>
            </a:r>
            <a:endParaRPr lang="zh-CN" altLang="en-US" sz="3600" b="1" dirty="0">
              <a:solidFill>
                <a:srgbClr val="990033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195" name="Text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428750" y="1658938"/>
            <a:ext cx="75052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孩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6" name="Text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286125" y="1643063"/>
            <a:ext cx="75052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女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7" name="Text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000760" y="1643050"/>
            <a:ext cx="75052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芳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8" name="TextBox 10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14348" y="3000372"/>
            <a:ext cx="75052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吐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9" name="Text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3412515" y="2995982"/>
            <a:ext cx="75052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姑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200" name="Text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6715140" y="3000375"/>
            <a:ext cx="75052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民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2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642910" y="4302633"/>
            <a:ext cx="75052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场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643702" y="1643050"/>
            <a:ext cx="75052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香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4143372" y="3000372"/>
            <a:ext cx="75052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娘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2643174" y="4214818"/>
            <a:ext cx="571504" cy="1357322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3214678" y="3929066"/>
            <a:ext cx="26432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cháng</a:t>
            </a:r>
            <a:r>
              <a:rPr lang="en-US" altLang="zh-CN" sz="3600" dirty="0" smtClean="0"/>
              <a:t> </a:t>
            </a:r>
          </a:p>
          <a:p>
            <a:endParaRPr lang="en-US" altLang="zh-CN" sz="3600" dirty="0" smtClean="0"/>
          </a:p>
          <a:p>
            <a:r>
              <a:rPr lang="en-US" altLang="zh-CN" sz="3600" dirty="0" err="1" smtClean="0"/>
              <a:t>chǎng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OS2011083003481032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839" cy="6858000"/>
          </a:xfrm>
          <a:prstGeom prst="rect">
            <a:avLst/>
          </a:prstGeom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000100" y="2357430"/>
            <a:ext cx="2611438" cy="2592387"/>
            <a:chOff x="204" y="1117"/>
            <a:chExt cx="1645" cy="1633"/>
          </a:xfrm>
        </p:grpSpPr>
        <p:grpSp>
          <p:nvGrpSpPr>
            <p:cNvPr id="4" name="Group 19"/>
            <p:cNvGrpSpPr>
              <a:grpSpLocks/>
            </p:cNvGrpSpPr>
            <p:nvPr/>
          </p:nvGrpSpPr>
          <p:grpSpPr bwMode="auto">
            <a:xfrm>
              <a:off x="204" y="1117"/>
              <a:ext cx="1633" cy="1633"/>
              <a:chOff x="3243" y="255"/>
              <a:chExt cx="1633" cy="1633"/>
            </a:xfrm>
          </p:grpSpPr>
          <p:sp>
            <p:nvSpPr>
              <p:cNvPr id="3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532" y="378"/>
                <a:ext cx="1208" cy="1419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/>
                    <a:ea typeface="宋体"/>
                  </a:rPr>
                  <a:t> </a:t>
                </a:r>
              </a:p>
            </p:txBody>
          </p:sp>
          <p:grpSp>
            <p:nvGrpSpPr>
              <p:cNvPr id="5" name="Group 21"/>
              <p:cNvGrpSpPr>
                <a:grpSpLocks/>
              </p:cNvGrpSpPr>
              <p:nvPr/>
            </p:nvGrpSpPr>
            <p:grpSpPr bwMode="auto">
              <a:xfrm>
                <a:off x="3243" y="255"/>
                <a:ext cx="1633" cy="1633"/>
                <a:chOff x="1292" y="1344"/>
                <a:chExt cx="2087" cy="2087"/>
              </a:xfrm>
            </p:grpSpPr>
            <p:sp>
              <p:nvSpPr>
                <p:cNvPr id="9230" name="Rectangle 22"/>
                <p:cNvSpPr>
                  <a:spLocks noChangeArrowheads="1"/>
                </p:cNvSpPr>
                <p:nvPr/>
              </p:nvSpPr>
              <p:spPr bwMode="auto">
                <a:xfrm>
                  <a:off x="1292" y="1344"/>
                  <a:ext cx="2087" cy="2087"/>
                </a:xfrm>
                <a:prstGeom prst="rect">
                  <a:avLst/>
                </a:prstGeom>
                <a:noFill/>
                <a:ln w="57150" cmpd="thickThin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31" name="Line 23"/>
                <p:cNvSpPr>
                  <a:spLocks noChangeShapeType="1"/>
                </p:cNvSpPr>
                <p:nvPr/>
              </p:nvSpPr>
              <p:spPr bwMode="auto">
                <a:xfrm>
                  <a:off x="1292" y="2387"/>
                  <a:ext cx="208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32" name="Line 24"/>
                <p:cNvSpPr>
                  <a:spLocks noChangeShapeType="1"/>
                </p:cNvSpPr>
                <p:nvPr/>
              </p:nvSpPr>
              <p:spPr bwMode="auto">
                <a:xfrm>
                  <a:off x="2336" y="1344"/>
                  <a:ext cx="0" cy="20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227" name="Text Box 25"/>
            <p:cNvSpPr txBox="1">
              <a:spLocks noChangeArrowheads="1"/>
            </p:cNvSpPr>
            <p:nvPr/>
          </p:nvSpPr>
          <p:spPr bwMode="auto">
            <a:xfrm>
              <a:off x="307" y="1136"/>
              <a:ext cx="1542" cy="1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孩</a:t>
              </a:r>
              <a:endParaRPr lang="zh-CN" altLang="en-US" sz="16000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00166" y="1142984"/>
            <a:ext cx="160973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0000FF"/>
                </a:solidFill>
              </a:rPr>
              <a:t>h á </a:t>
            </a:r>
            <a:r>
              <a:rPr lang="en-US" altLang="zh-CN" sz="6600" dirty="0" err="1" smtClean="0">
                <a:solidFill>
                  <a:srgbClr val="0000FF"/>
                </a:solidFill>
              </a:rPr>
              <a:t>i</a:t>
            </a:r>
            <a:endParaRPr lang="en-US" altLang="zh-CN" sz="6600" dirty="0">
              <a:solidFill>
                <a:srgbClr val="0000FF"/>
              </a:solidFill>
            </a:endParaRPr>
          </a:p>
        </p:txBody>
      </p:sp>
      <p:sp>
        <p:nvSpPr>
          <p:cNvPr id="18" name="动作按钮: 后退或前一项 17">
            <a:hlinkClick r:id="rId3" action="ppaction://hlinksldjump" highlightClick="1"/>
          </p:cNvPr>
          <p:cNvSpPr/>
          <p:nvPr/>
        </p:nvSpPr>
        <p:spPr>
          <a:xfrm>
            <a:off x="7858125" y="6000750"/>
            <a:ext cx="1000125" cy="5715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OS2011083003481032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839" cy="6858000"/>
          </a:xfrm>
          <a:prstGeom prst="rect">
            <a:avLst/>
          </a:prstGeom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050925" y="2371094"/>
            <a:ext cx="2592388" cy="2709862"/>
            <a:chOff x="204" y="1117"/>
            <a:chExt cx="1633" cy="1707"/>
          </a:xfrm>
        </p:grpSpPr>
        <p:grpSp>
          <p:nvGrpSpPr>
            <p:cNvPr id="4" name="Group 19"/>
            <p:cNvGrpSpPr>
              <a:grpSpLocks/>
            </p:cNvGrpSpPr>
            <p:nvPr/>
          </p:nvGrpSpPr>
          <p:grpSpPr bwMode="auto">
            <a:xfrm>
              <a:off x="204" y="1117"/>
              <a:ext cx="1633" cy="1633"/>
              <a:chOff x="3243" y="255"/>
              <a:chExt cx="1633" cy="1633"/>
            </a:xfrm>
          </p:grpSpPr>
          <p:sp>
            <p:nvSpPr>
              <p:cNvPr id="10249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532" y="378"/>
                <a:ext cx="1208" cy="1419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/>
                    <a:ea typeface="宋体"/>
                  </a:rPr>
                  <a:t> </a:t>
                </a:r>
              </a:p>
            </p:txBody>
          </p:sp>
          <p:grpSp>
            <p:nvGrpSpPr>
              <p:cNvPr id="5" name="Group 21"/>
              <p:cNvGrpSpPr>
                <a:grpSpLocks/>
              </p:cNvGrpSpPr>
              <p:nvPr/>
            </p:nvGrpSpPr>
            <p:grpSpPr bwMode="auto">
              <a:xfrm>
                <a:off x="3243" y="255"/>
                <a:ext cx="1633" cy="1633"/>
                <a:chOff x="1292" y="1344"/>
                <a:chExt cx="2087" cy="2087"/>
              </a:xfrm>
            </p:grpSpPr>
            <p:sp>
              <p:nvSpPr>
                <p:cNvPr id="10251" name="Rectangle 22"/>
                <p:cNvSpPr>
                  <a:spLocks noChangeArrowheads="1"/>
                </p:cNvSpPr>
                <p:nvPr/>
              </p:nvSpPr>
              <p:spPr bwMode="auto">
                <a:xfrm>
                  <a:off x="1292" y="1344"/>
                  <a:ext cx="2087" cy="2087"/>
                </a:xfrm>
                <a:prstGeom prst="rect">
                  <a:avLst/>
                </a:prstGeom>
                <a:noFill/>
                <a:ln w="57150" cmpd="thickThin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" name="Line 23"/>
                <p:cNvSpPr>
                  <a:spLocks noChangeShapeType="1"/>
                </p:cNvSpPr>
                <p:nvPr/>
              </p:nvSpPr>
              <p:spPr bwMode="auto">
                <a:xfrm>
                  <a:off x="1292" y="2387"/>
                  <a:ext cx="208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53" name="Line 24"/>
                <p:cNvSpPr>
                  <a:spLocks noChangeShapeType="1"/>
                </p:cNvSpPr>
                <p:nvPr/>
              </p:nvSpPr>
              <p:spPr bwMode="auto">
                <a:xfrm>
                  <a:off x="2336" y="1344"/>
                  <a:ext cx="0" cy="20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248" name="Text Box 25"/>
            <p:cNvSpPr txBox="1">
              <a:spLocks noChangeArrowheads="1"/>
            </p:cNvSpPr>
            <p:nvPr/>
          </p:nvSpPr>
          <p:spPr bwMode="auto">
            <a:xfrm>
              <a:off x="262" y="1215"/>
              <a:ext cx="1542" cy="1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女</a:t>
              </a:r>
              <a:endParaRPr lang="zh-CN" altLang="en-US" sz="16000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285875" y="1097919"/>
            <a:ext cx="12634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0000FF"/>
                </a:solidFill>
              </a:rPr>
              <a:t>n </a:t>
            </a:r>
            <a:r>
              <a:rPr lang="en-US" altLang="zh-CN" sz="6600" dirty="0" smtClean="0">
                <a:solidFill>
                  <a:srgbClr val="0000FF"/>
                </a:solidFill>
              </a:rPr>
              <a:t>ǚ</a:t>
            </a:r>
            <a:endParaRPr lang="en-US" altLang="zh-CN" sz="6600" dirty="0">
              <a:solidFill>
                <a:srgbClr val="0000FF"/>
              </a:solidFill>
            </a:endParaRPr>
          </a:p>
        </p:txBody>
      </p:sp>
      <p:sp>
        <p:nvSpPr>
          <p:cNvPr id="13" name="动作按钮: 后退或前一项 12">
            <a:hlinkClick r:id="rId3" action="ppaction://hlinksldjump" highlightClick="1"/>
          </p:cNvPr>
          <p:cNvSpPr/>
          <p:nvPr/>
        </p:nvSpPr>
        <p:spPr>
          <a:xfrm>
            <a:off x="7786688" y="5929313"/>
            <a:ext cx="1143000" cy="71437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OS2011083003481032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839" cy="6858000"/>
          </a:xfrm>
          <a:prstGeom prst="rect">
            <a:avLst/>
          </a:prstGeom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050925" y="2335926"/>
            <a:ext cx="2682875" cy="2709862"/>
            <a:chOff x="204" y="1117"/>
            <a:chExt cx="1690" cy="1707"/>
          </a:xfrm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204" y="1117"/>
              <a:ext cx="1633" cy="1633"/>
              <a:chOff x="3243" y="255"/>
              <a:chExt cx="1633" cy="1633"/>
            </a:xfrm>
          </p:grpSpPr>
          <p:sp>
            <p:nvSpPr>
              <p:cNvPr id="11273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532" y="378"/>
                <a:ext cx="1208" cy="1419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/>
                    <a:ea typeface="宋体"/>
                  </a:rPr>
                  <a:t> </a:t>
                </a:r>
              </a:p>
            </p:txBody>
          </p:sp>
          <p:grpSp>
            <p:nvGrpSpPr>
              <p:cNvPr id="4" name="Group 21"/>
              <p:cNvGrpSpPr>
                <a:grpSpLocks/>
              </p:cNvGrpSpPr>
              <p:nvPr/>
            </p:nvGrpSpPr>
            <p:grpSpPr bwMode="auto">
              <a:xfrm>
                <a:off x="3243" y="255"/>
                <a:ext cx="1633" cy="1633"/>
                <a:chOff x="1292" y="1344"/>
                <a:chExt cx="2087" cy="2087"/>
              </a:xfrm>
            </p:grpSpPr>
            <p:sp>
              <p:nvSpPr>
                <p:cNvPr id="11275" name="Rectangle 22"/>
                <p:cNvSpPr>
                  <a:spLocks noChangeArrowheads="1"/>
                </p:cNvSpPr>
                <p:nvPr/>
              </p:nvSpPr>
              <p:spPr bwMode="auto">
                <a:xfrm>
                  <a:off x="1292" y="1344"/>
                  <a:ext cx="2087" cy="2087"/>
                </a:xfrm>
                <a:prstGeom prst="rect">
                  <a:avLst/>
                </a:prstGeom>
                <a:noFill/>
                <a:ln w="57150" cmpd="thickThin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276" name="Line 23"/>
                <p:cNvSpPr>
                  <a:spLocks noChangeShapeType="1"/>
                </p:cNvSpPr>
                <p:nvPr/>
              </p:nvSpPr>
              <p:spPr bwMode="auto">
                <a:xfrm>
                  <a:off x="1292" y="2387"/>
                  <a:ext cx="208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77" name="Line 24"/>
                <p:cNvSpPr>
                  <a:spLocks noChangeShapeType="1"/>
                </p:cNvSpPr>
                <p:nvPr/>
              </p:nvSpPr>
              <p:spPr bwMode="auto">
                <a:xfrm>
                  <a:off x="2336" y="1344"/>
                  <a:ext cx="0" cy="20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272" name="Text Box 25"/>
            <p:cNvSpPr txBox="1">
              <a:spLocks noChangeArrowheads="1"/>
            </p:cNvSpPr>
            <p:nvPr/>
          </p:nvSpPr>
          <p:spPr bwMode="auto">
            <a:xfrm>
              <a:off x="352" y="1215"/>
              <a:ext cx="1542" cy="1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芳</a:t>
              </a:r>
              <a:endParaRPr lang="zh-CN" altLang="en-US" sz="16000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285875" y="1062751"/>
            <a:ext cx="167494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dirty="0" err="1" smtClean="0">
                <a:solidFill>
                  <a:srgbClr val="0000FF"/>
                </a:solidFill>
              </a:rPr>
              <a:t>fāng</a:t>
            </a:r>
            <a:endParaRPr lang="en-US" altLang="zh-CN" sz="6600" dirty="0">
              <a:solidFill>
                <a:srgbClr val="0000FF"/>
              </a:solidFill>
            </a:endParaRPr>
          </a:p>
        </p:txBody>
      </p:sp>
      <p:sp>
        <p:nvSpPr>
          <p:cNvPr id="13" name="动作按钮: 后退或前一项 12">
            <a:hlinkClick r:id="rId3" action="ppaction://hlinksldjump" highlightClick="1"/>
          </p:cNvPr>
          <p:cNvSpPr/>
          <p:nvPr/>
        </p:nvSpPr>
        <p:spPr>
          <a:xfrm>
            <a:off x="7786688" y="5929313"/>
            <a:ext cx="1143000" cy="71437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OS2011083003481032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839" cy="6858000"/>
          </a:xfrm>
          <a:prstGeom prst="rect">
            <a:avLst/>
          </a:prstGeom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595778" y="2288183"/>
            <a:ext cx="2592388" cy="2663825"/>
            <a:chOff x="204" y="1072"/>
            <a:chExt cx="1633" cy="1678"/>
          </a:xfrm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204" y="1117"/>
              <a:ext cx="1633" cy="1633"/>
              <a:chOff x="3243" y="255"/>
              <a:chExt cx="1633" cy="1633"/>
            </a:xfrm>
          </p:grpSpPr>
          <p:sp>
            <p:nvSpPr>
              <p:cNvPr id="12297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532" y="378"/>
                <a:ext cx="1208" cy="1419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/>
                    <a:ea typeface="宋体"/>
                  </a:rPr>
                  <a:t> </a:t>
                </a:r>
              </a:p>
            </p:txBody>
          </p:sp>
          <p:grpSp>
            <p:nvGrpSpPr>
              <p:cNvPr id="4" name="Group 21"/>
              <p:cNvGrpSpPr>
                <a:grpSpLocks/>
              </p:cNvGrpSpPr>
              <p:nvPr/>
            </p:nvGrpSpPr>
            <p:grpSpPr bwMode="auto">
              <a:xfrm>
                <a:off x="3243" y="255"/>
                <a:ext cx="1633" cy="1633"/>
                <a:chOff x="1292" y="1344"/>
                <a:chExt cx="2087" cy="2087"/>
              </a:xfrm>
            </p:grpSpPr>
            <p:sp>
              <p:nvSpPr>
                <p:cNvPr id="12299" name="Rectangle 22"/>
                <p:cNvSpPr>
                  <a:spLocks noChangeArrowheads="1"/>
                </p:cNvSpPr>
                <p:nvPr/>
              </p:nvSpPr>
              <p:spPr bwMode="auto">
                <a:xfrm>
                  <a:off x="1292" y="1344"/>
                  <a:ext cx="2087" cy="2087"/>
                </a:xfrm>
                <a:prstGeom prst="rect">
                  <a:avLst/>
                </a:prstGeom>
                <a:noFill/>
                <a:ln w="57150" cmpd="thickThin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00" name="Line 23"/>
                <p:cNvSpPr>
                  <a:spLocks noChangeShapeType="1"/>
                </p:cNvSpPr>
                <p:nvPr/>
              </p:nvSpPr>
              <p:spPr bwMode="auto">
                <a:xfrm>
                  <a:off x="1292" y="2387"/>
                  <a:ext cx="208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01" name="Line 24"/>
                <p:cNvSpPr>
                  <a:spLocks noChangeShapeType="1"/>
                </p:cNvSpPr>
                <p:nvPr/>
              </p:nvSpPr>
              <p:spPr bwMode="auto">
                <a:xfrm>
                  <a:off x="2336" y="1344"/>
                  <a:ext cx="0" cy="20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296" name="Text Box 25"/>
            <p:cNvSpPr txBox="1">
              <a:spLocks noChangeArrowheads="1"/>
            </p:cNvSpPr>
            <p:nvPr/>
          </p:nvSpPr>
          <p:spPr bwMode="auto">
            <a:xfrm>
              <a:off x="282" y="1072"/>
              <a:ext cx="1542" cy="1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香</a:t>
              </a:r>
              <a:endParaRPr lang="zh-CN" altLang="en-US" sz="16000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000232" y="1071546"/>
            <a:ext cx="199445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dirty="0" err="1" smtClean="0">
                <a:solidFill>
                  <a:srgbClr val="0000FF"/>
                </a:solidFill>
              </a:rPr>
              <a:t>xiāng</a:t>
            </a:r>
            <a:endParaRPr lang="en-US" altLang="zh-CN" sz="6600" dirty="0">
              <a:solidFill>
                <a:srgbClr val="0000FF"/>
              </a:solidFill>
            </a:endParaRPr>
          </a:p>
        </p:txBody>
      </p:sp>
      <p:sp>
        <p:nvSpPr>
          <p:cNvPr id="15" name="动作按钮: 后退或前一项 14">
            <a:hlinkClick r:id="rId3" action="ppaction://hlinksldjump" highlightClick="1"/>
          </p:cNvPr>
          <p:cNvSpPr/>
          <p:nvPr/>
        </p:nvSpPr>
        <p:spPr>
          <a:xfrm>
            <a:off x="7786688" y="5929313"/>
            <a:ext cx="1143000" cy="71437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OS2011083003481032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839" cy="6858000"/>
          </a:xfrm>
          <a:prstGeom prst="rect">
            <a:avLst/>
          </a:prstGeom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050925" y="2415054"/>
            <a:ext cx="2735264" cy="2592388"/>
            <a:chOff x="204" y="1117"/>
            <a:chExt cx="1723" cy="1633"/>
          </a:xfrm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204" y="1117"/>
              <a:ext cx="1633" cy="1633"/>
              <a:chOff x="3243" y="255"/>
              <a:chExt cx="1633" cy="1633"/>
            </a:xfrm>
          </p:grpSpPr>
          <p:sp>
            <p:nvSpPr>
              <p:cNvPr id="13320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532" y="378"/>
                <a:ext cx="1208" cy="1419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/>
                    <a:ea typeface="宋体"/>
                  </a:rPr>
                  <a:t> </a:t>
                </a:r>
              </a:p>
            </p:txBody>
          </p:sp>
          <p:grpSp>
            <p:nvGrpSpPr>
              <p:cNvPr id="4" name="Group 21"/>
              <p:cNvGrpSpPr>
                <a:grpSpLocks/>
              </p:cNvGrpSpPr>
              <p:nvPr/>
            </p:nvGrpSpPr>
            <p:grpSpPr bwMode="auto">
              <a:xfrm>
                <a:off x="3243" y="255"/>
                <a:ext cx="1633" cy="1633"/>
                <a:chOff x="1292" y="1344"/>
                <a:chExt cx="2087" cy="2087"/>
              </a:xfrm>
            </p:grpSpPr>
            <p:sp>
              <p:nvSpPr>
                <p:cNvPr id="13322" name="Rectangle 22"/>
                <p:cNvSpPr>
                  <a:spLocks noChangeArrowheads="1"/>
                </p:cNvSpPr>
                <p:nvPr/>
              </p:nvSpPr>
              <p:spPr bwMode="auto">
                <a:xfrm>
                  <a:off x="1292" y="1344"/>
                  <a:ext cx="2087" cy="2087"/>
                </a:xfrm>
                <a:prstGeom prst="rect">
                  <a:avLst/>
                </a:prstGeom>
                <a:noFill/>
                <a:ln w="57150" cmpd="thickThin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23" name="Line 23"/>
                <p:cNvSpPr>
                  <a:spLocks noChangeShapeType="1"/>
                </p:cNvSpPr>
                <p:nvPr/>
              </p:nvSpPr>
              <p:spPr bwMode="auto">
                <a:xfrm>
                  <a:off x="1292" y="2387"/>
                  <a:ext cx="208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24" name="Line 24"/>
                <p:cNvSpPr>
                  <a:spLocks noChangeShapeType="1"/>
                </p:cNvSpPr>
                <p:nvPr/>
              </p:nvSpPr>
              <p:spPr bwMode="auto">
                <a:xfrm>
                  <a:off x="2336" y="1344"/>
                  <a:ext cx="0" cy="20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319" name="Text Box 25"/>
            <p:cNvSpPr txBox="1">
              <a:spLocks noChangeArrowheads="1"/>
            </p:cNvSpPr>
            <p:nvPr/>
          </p:nvSpPr>
          <p:spPr bwMode="auto">
            <a:xfrm>
              <a:off x="385" y="1136"/>
              <a:ext cx="1542" cy="1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吐</a:t>
              </a:r>
              <a:endParaRPr lang="zh-CN" altLang="en-US" sz="16000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785938" y="1141879"/>
            <a:ext cx="11031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0000FF"/>
                </a:solidFill>
              </a:rPr>
              <a:t>t ǔ</a:t>
            </a:r>
            <a:endParaRPr lang="en-US" altLang="zh-CN" sz="6600" dirty="0">
              <a:solidFill>
                <a:srgbClr val="0000FF"/>
              </a:solidFill>
            </a:endParaRPr>
          </a:p>
        </p:txBody>
      </p:sp>
      <p:sp>
        <p:nvSpPr>
          <p:cNvPr id="14" name="动作按钮: 后退或前一项 13">
            <a:hlinkClick r:id="rId3" action="ppaction://hlinksldjump" highlightClick="1"/>
          </p:cNvPr>
          <p:cNvSpPr/>
          <p:nvPr/>
        </p:nvSpPr>
        <p:spPr>
          <a:xfrm>
            <a:off x="7786688" y="5929313"/>
            <a:ext cx="1143000" cy="71437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OS20110830034810328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7839" cy="6858000"/>
          </a:xfrm>
          <a:prstGeom prst="rect">
            <a:avLst/>
          </a:prstGeom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050925" y="2502974"/>
            <a:ext cx="2592388" cy="2638425"/>
            <a:chOff x="204" y="1117"/>
            <a:chExt cx="1633" cy="1662"/>
          </a:xfrm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204" y="1117"/>
              <a:ext cx="1633" cy="1633"/>
              <a:chOff x="3243" y="255"/>
              <a:chExt cx="1633" cy="1633"/>
            </a:xfrm>
          </p:grpSpPr>
          <p:sp>
            <p:nvSpPr>
              <p:cNvPr id="13320" name="WordArt 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532" y="378"/>
                <a:ext cx="1208" cy="1419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0"/>
                  </a:avLst>
                </a:prstTxWarp>
              </a:bodyPr>
              <a:lstStyle/>
              <a:p>
                <a:pPr algn="ctr"/>
                <a:r>
                  <a:rPr lang="zh-CN" alt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/>
                    <a:ea typeface="宋体"/>
                  </a:rPr>
                  <a:t> </a:t>
                </a:r>
              </a:p>
            </p:txBody>
          </p:sp>
          <p:grpSp>
            <p:nvGrpSpPr>
              <p:cNvPr id="4" name="Group 21"/>
              <p:cNvGrpSpPr>
                <a:grpSpLocks/>
              </p:cNvGrpSpPr>
              <p:nvPr/>
            </p:nvGrpSpPr>
            <p:grpSpPr bwMode="auto">
              <a:xfrm>
                <a:off x="3243" y="255"/>
                <a:ext cx="1633" cy="1633"/>
                <a:chOff x="1292" y="1344"/>
                <a:chExt cx="2087" cy="2087"/>
              </a:xfrm>
            </p:grpSpPr>
            <p:sp>
              <p:nvSpPr>
                <p:cNvPr id="13322" name="Rectangle 22"/>
                <p:cNvSpPr>
                  <a:spLocks noChangeArrowheads="1"/>
                </p:cNvSpPr>
                <p:nvPr/>
              </p:nvSpPr>
              <p:spPr bwMode="auto">
                <a:xfrm>
                  <a:off x="1292" y="1344"/>
                  <a:ext cx="2087" cy="2087"/>
                </a:xfrm>
                <a:prstGeom prst="rect">
                  <a:avLst/>
                </a:prstGeom>
                <a:noFill/>
                <a:ln w="57150" cmpd="thickThin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23" name="Line 23"/>
                <p:cNvSpPr>
                  <a:spLocks noChangeShapeType="1"/>
                </p:cNvSpPr>
                <p:nvPr/>
              </p:nvSpPr>
              <p:spPr bwMode="auto">
                <a:xfrm>
                  <a:off x="1292" y="2387"/>
                  <a:ext cx="208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24" name="Line 24"/>
                <p:cNvSpPr>
                  <a:spLocks noChangeShapeType="1"/>
                </p:cNvSpPr>
                <p:nvPr/>
              </p:nvSpPr>
              <p:spPr bwMode="auto">
                <a:xfrm>
                  <a:off x="2336" y="1344"/>
                  <a:ext cx="0" cy="20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319" name="Text Box 25"/>
            <p:cNvSpPr txBox="1">
              <a:spLocks noChangeArrowheads="1"/>
            </p:cNvSpPr>
            <p:nvPr/>
          </p:nvSpPr>
          <p:spPr bwMode="auto">
            <a:xfrm>
              <a:off x="295" y="1170"/>
              <a:ext cx="1542" cy="1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姑</a:t>
              </a:r>
              <a:endParaRPr lang="zh-CN" altLang="en-US" sz="16000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785938" y="1229799"/>
            <a:ext cx="121860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0000FF"/>
                </a:solidFill>
              </a:rPr>
              <a:t>g ū</a:t>
            </a:r>
            <a:endParaRPr lang="en-US" altLang="zh-CN" sz="6600" dirty="0">
              <a:solidFill>
                <a:srgbClr val="0000FF"/>
              </a:solidFill>
            </a:endParaRPr>
          </a:p>
        </p:txBody>
      </p:sp>
      <p:sp>
        <p:nvSpPr>
          <p:cNvPr id="16" name="动作按钮: 后退或前一项 15">
            <a:hlinkClick r:id="rId3" action="ppaction://hlinksldjump" highlightClick="1"/>
          </p:cNvPr>
          <p:cNvSpPr/>
          <p:nvPr/>
        </p:nvSpPr>
        <p:spPr>
          <a:xfrm>
            <a:off x="7786688" y="5929313"/>
            <a:ext cx="1143000" cy="71437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106</Words>
  <PresentationFormat>全屏显示(4:3)</PresentationFormat>
  <Paragraphs>59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3  丰收的画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kerry721</cp:lastModifiedBy>
  <cp:revision>语文备课大师【全免费】</cp:revision>
  <dcterms:created xsi:type="dcterms:W3CDTF">2017-09-05T14:08:19Z</dcterms:created>
  <dcterms:modified xsi:type="dcterms:W3CDTF">2017-09-06T13:59:04Z</dcterms:modified>
</cp:coreProperties>
</file>