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636" r:id="rId3"/>
    <p:sldId id="797" r:id="rId5"/>
    <p:sldId id="898" r:id="rId6"/>
    <p:sldId id="899" r:id="rId7"/>
    <p:sldId id="900" r:id="rId8"/>
    <p:sldId id="798" r:id="rId9"/>
    <p:sldId id="638" r:id="rId10"/>
    <p:sldId id="693" r:id="rId11"/>
    <p:sldId id="694" r:id="rId12"/>
    <p:sldId id="668" r:id="rId13"/>
    <p:sldId id="675" r:id="rId14"/>
    <p:sldId id="701" r:id="rId15"/>
    <p:sldId id="695" r:id="rId16"/>
    <p:sldId id="705" r:id="rId17"/>
    <p:sldId id="735" r:id="rId18"/>
    <p:sldId id="696" r:id="rId19"/>
    <p:sldId id="659" r:id="rId20"/>
    <p:sldId id="697" r:id="rId21"/>
    <p:sldId id="699" r:id="rId22"/>
    <p:sldId id="800" r:id="rId23"/>
    <p:sldId id="791" r:id="rId24"/>
    <p:sldId id="796" r:id="rId25"/>
    <p:sldId id="910" r:id="rId26"/>
    <p:sldId id="911" r:id="rId27"/>
    <p:sldId id="1035" r:id="rId28"/>
  </p:sldIdLst>
  <p:sldSz cx="11520170" cy="6480175"/>
  <p:notesSz cx="6735445" cy="9865995"/>
  <p:defaultTextStyle>
    <a:defPPr>
      <a:defRPr lang="zh-CN"/>
    </a:defPPr>
    <a:lvl1pPr marL="0" algn="l" defTabSz="808355" rtl="0" eaLnBrk="1" latinLnBrk="0" hangingPunct="1">
      <a:defRPr sz="1570" kern="1200">
        <a:solidFill>
          <a:schemeClr val="tx1"/>
        </a:solidFill>
        <a:latin typeface="+mn-lt"/>
        <a:ea typeface="+mn-ea"/>
        <a:cs typeface="+mn-cs"/>
      </a:defRPr>
    </a:lvl1pPr>
    <a:lvl2pPr marL="404495" algn="l" defTabSz="808355" rtl="0" eaLnBrk="1" latinLnBrk="0" hangingPunct="1">
      <a:defRPr sz="1570" kern="1200">
        <a:solidFill>
          <a:schemeClr val="tx1"/>
        </a:solidFill>
        <a:latin typeface="+mn-lt"/>
        <a:ea typeface="+mn-ea"/>
        <a:cs typeface="+mn-cs"/>
      </a:defRPr>
    </a:lvl2pPr>
    <a:lvl3pPr marL="808355" algn="l" defTabSz="808355" rtl="0" eaLnBrk="1" latinLnBrk="0" hangingPunct="1">
      <a:defRPr sz="1570" kern="1200">
        <a:solidFill>
          <a:schemeClr val="tx1"/>
        </a:solidFill>
        <a:latin typeface="+mn-lt"/>
        <a:ea typeface="+mn-ea"/>
        <a:cs typeface="+mn-cs"/>
      </a:defRPr>
    </a:lvl3pPr>
    <a:lvl4pPr marL="1212850" algn="l" defTabSz="808355" rtl="0" eaLnBrk="1" latinLnBrk="0" hangingPunct="1">
      <a:defRPr sz="1570" kern="1200">
        <a:solidFill>
          <a:schemeClr val="tx1"/>
        </a:solidFill>
        <a:latin typeface="+mn-lt"/>
        <a:ea typeface="+mn-ea"/>
        <a:cs typeface="+mn-cs"/>
      </a:defRPr>
    </a:lvl4pPr>
    <a:lvl5pPr marL="1616710" algn="l" defTabSz="808355" rtl="0" eaLnBrk="1" latinLnBrk="0" hangingPunct="1">
      <a:defRPr sz="1570" kern="1200">
        <a:solidFill>
          <a:schemeClr val="tx1"/>
        </a:solidFill>
        <a:latin typeface="+mn-lt"/>
        <a:ea typeface="+mn-ea"/>
        <a:cs typeface="+mn-cs"/>
      </a:defRPr>
    </a:lvl5pPr>
    <a:lvl6pPr marL="2021205" algn="l" defTabSz="808355" rtl="0" eaLnBrk="1" latinLnBrk="0" hangingPunct="1">
      <a:defRPr sz="1570" kern="1200">
        <a:solidFill>
          <a:schemeClr val="tx1"/>
        </a:solidFill>
        <a:latin typeface="+mn-lt"/>
        <a:ea typeface="+mn-ea"/>
        <a:cs typeface="+mn-cs"/>
      </a:defRPr>
    </a:lvl6pPr>
    <a:lvl7pPr marL="2425065" algn="l" defTabSz="808355" rtl="0" eaLnBrk="1" latinLnBrk="0" hangingPunct="1">
      <a:defRPr sz="1570" kern="1200">
        <a:solidFill>
          <a:schemeClr val="tx1"/>
        </a:solidFill>
        <a:latin typeface="+mn-lt"/>
        <a:ea typeface="+mn-ea"/>
        <a:cs typeface="+mn-cs"/>
      </a:defRPr>
    </a:lvl7pPr>
    <a:lvl8pPr marL="2829560" algn="l" defTabSz="808355" rtl="0" eaLnBrk="1" latinLnBrk="0" hangingPunct="1">
      <a:defRPr sz="1570" kern="1200">
        <a:solidFill>
          <a:schemeClr val="tx1"/>
        </a:solidFill>
        <a:latin typeface="+mn-lt"/>
        <a:ea typeface="+mn-ea"/>
        <a:cs typeface="+mn-cs"/>
      </a:defRPr>
    </a:lvl8pPr>
    <a:lvl9pPr marL="3234055" algn="l" defTabSz="808355" rtl="0" eaLnBrk="1" latinLnBrk="0" hangingPunct="1">
      <a:defRPr sz="157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8DC"/>
    <a:srgbClr val="E7545E"/>
    <a:srgbClr val="3E8BC0"/>
    <a:srgbClr val="77AED3"/>
    <a:srgbClr val="D1766C"/>
    <a:srgbClr val="5B9BD5"/>
    <a:srgbClr val="C9584B"/>
    <a:srgbClr val="5299C7"/>
    <a:srgbClr val="1876A5"/>
    <a:srgbClr val="DB78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136" autoAdjust="0"/>
    <p:restoredTop sz="94533" autoAdjust="0"/>
  </p:normalViewPr>
  <p:slideViewPr>
    <p:cSldViewPr snapToGrid="0">
      <p:cViewPr>
        <p:scale>
          <a:sx n="80" d="100"/>
          <a:sy n="80" d="100"/>
        </p:scale>
        <p:origin x="228" y="618"/>
      </p:cViewPr>
      <p:guideLst>
        <p:guide orient="horz" pos="3552"/>
        <p:guide orient="horz" pos="2606"/>
        <p:guide orient="horz" pos="3637"/>
        <p:guide orient="horz" pos="2540"/>
        <p:guide orient="horz" pos="1598"/>
        <p:guide pos="468"/>
        <p:guide pos="6805"/>
        <p:guide pos="5264"/>
        <p:guide pos="5263"/>
        <p:guide pos="2008"/>
        <p:guide pos="2083"/>
        <p:guide pos="6425"/>
        <p:guide pos="3828"/>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41259A7C-CD13-4E4D-AF3D-69422B022AA8}" type="datetimeFigureOut">
              <a:rPr lang="zh-CN" altLang="en-US" smtClean="0">
                <a:ea typeface="微软雅黑" panose="020B0503020204020204" pitchFamily="34" charset="-122"/>
              </a:rPr>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D5D832AF-3137-4B9B-BB02-45C41207D9C6}" type="slidenum">
              <a:rPr lang="zh-CN" altLang="en-US" smtClean="0">
                <a:ea typeface="微软雅黑" panose="020B0503020204020204" pitchFamily="34" charset="-122"/>
              </a:rPr>
            </a:fld>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ea typeface="微软雅黑" panose="020B0503020204020204" pitchFamily="34" charset="-122"/>
              </a:defRPr>
            </a:lvl1pPr>
          </a:lstStyle>
          <a:p>
            <a:fld id="{370BD5FB-8F22-410E-8E87-E2F8CB96E6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85F8BF5-2883-43B4-9EB7-2539B32287B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194435" rtl="0" eaLnBrk="1" latinLnBrk="0" hangingPunct="1">
      <a:defRPr sz="1570" kern="1200">
        <a:solidFill>
          <a:schemeClr val="tx1"/>
        </a:solidFill>
        <a:latin typeface="+mn-lt"/>
        <a:ea typeface="微软雅黑" panose="020B0503020204020204" pitchFamily="34" charset="-122"/>
        <a:cs typeface="+mn-cs"/>
      </a:defRPr>
    </a:lvl1pPr>
    <a:lvl2pPr marL="597535" algn="l" defTabSz="1194435" rtl="0" eaLnBrk="1" latinLnBrk="0" hangingPunct="1">
      <a:defRPr sz="1570" kern="1200">
        <a:solidFill>
          <a:schemeClr val="tx1"/>
        </a:solidFill>
        <a:latin typeface="+mn-lt"/>
        <a:ea typeface="微软雅黑" panose="020B0503020204020204" pitchFamily="34" charset="-122"/>
        <a:cs typeface="+mn-cs"/>
      </a:defRPr>
    </a:lvl2pPr>
    <a:lvl3pPr marL="1195070" algn="l" defTabSz="1194435" rtl="0" eaLnBrk="1" latinLnBrk="0" hangingPunct="1">
      <a:defRPr sz="1570" kern="1200">
        <a:solidFill>
          <a:schemeClr val="tx1"/>
        </a:solidFill>
        <a:latin typeface="+mn-lt"/>
        <a:ea typeface="微软雅黑" panose="020B0503020204020204" pitchFamily="34" charset="-122"/>
        <a:cs typeface="+mn-cs"/>
      </a:defRPr>
    </a:lvl3pPr>
    <a:lvl4pPr marL="1792605" algn="l" defTabSz="1194435" rtl="0" eaLnBrk="1" latinLnBrk="0" hangingPunct="1">
      <a:defRPr sz="1570" kern="1200">
        <a:solidFill>
          <a:schemeClr val="tx1"/>
        </a:solidFill>
        <a:latin typeface="+mn-lt"/>
        <a:ea typeface="微软雅黑" panose="020B0503020204020204" pitchFamily="34" charset="-122"/>
        <a:cs typeface="+mn-cs"/>
      </a:defRPr>
    </a:lvl4pPr>
    <a:lvl5pPr marL="2390140" algn="l" defTabSz="1194435" rtl="0" eaLnBrk="1" latinLnBrk="0" hangingPunct="1">
      <a:defRPr sz="1570" kern="1200">
        <a:solidFill>
          <a:schemeClr val="tx1"/>
        </a:solidFill>
        <a:latin typeface="+mn-lt"/>
        <a:ea typeface="微软雅黑" panose="020B0503020204020204" pitchFamily="34" charset="-122"/>
        <a:cs typeface="+mn-cs"/>
      </a:defRPr>
    </a:lvl5pPr>
    <a:lvl6pPr marL="2987675" algn="l" defTabSz="1194435" rtl="0" eaLnBrk="1" latinLnBrk="0" hangingPunct="1">
      <a:defRPr sz="1570" kern="1200">
        <a:solidFill>
          <a:schemeClr val="tx1"/>
        </a:solidFill>
        <a:latin typeface="+mn-lt"/>
        <a:ea typeface="+mn-ea"/>
        <a:cs typeface="+mn-cs"/>
      </a:defRPr>
    </a:lvl6pPr>
    <a:lvl7pPr marL="3585210" algn="l" defTabSz="1194435" rtl="0" eaLnBrk="1" latinLnBrk="0" hangingPunct="1">
      <a:defRPr sz="1570" kern="1200">
        <a:solidFill>
          <a:schemeClr val="tx1"/>
        </a:solidFill>
        <a:latin typeface="+mn-lt"/>
        <a:ea typeface="+mn-ea"/>
        <a:cs typeface="+mn-cs"/>
      </a:defRPr>
    </a:lvl7pPr>
    <a:lvl8pPr marL="4182745" algn="l" defTabSz="1194435" rtl="0" eaLnBrk="1" latinLnBrk="0" hangingPunct="1">
      <a:defRPr sz="1570" kern="1200">
        <a:solidFill>
          <a:schemeClr val="tx1"/>
        </a:solidFill>
        <a:latin typeface="+mn-lt"/>
        <a:ea typeface="+mn-ea"/>
        <a:cs typeface="+mn-cs"/>
      </a:defRPr>
    </a:lvl8pPr>
    <a:lvl9pPr marL="4780280" algn="l" defTabSz="1194435" rtl="0" eaLnBrk="1" latinLnBrk="0" hangingPunct="1">
      <a:defRPr sz="1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8" name="Footer Placeholder 7"/>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4" name="Footer Placeholder 3"/>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advClick="0"/>
    </mc:Choice>
    <mc:Fallback>
      <p:transition advClick="0"/>
    </mc:Fallback>
  </mc:AlternateContent>
  <p:txStyles>
    <p:titleStyle>
      <a:lvl1pPr algn="l" defTabSz="863600" rtl="0" eaLnBrk="1" latinLnBrk="0" hangingPunct="1">
        <a:lnSpc>
          <a:spcPct val="90000"/>
        </a:lnSpc>
        <a:spcBef>
          <a:spcPct val="0"/>
        </a:spcBef>
        <a:buNone/>
        <a:defRPr sz="4160" kern="1200">
          <a:solidFill>
            <a:schemeClr val="tx1"/>
          </a:solidFill>
          <a:latin typeface="+mj-lt"/>
          <a:ea typeface="微软雅黑" panose="020B0503020204020204" pitchFamily="34" charset="-122"/>
          <a:cs typeface="+mj-cs"/>
        </a:defRPr>
      </a:lvl1pPr>
    </p:titleStyle>
    <p:bodyStyle>
      <a:lvl1pPr marL="215900" indent="-215900" algn="l" defTabSz="863600"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微软雅黑" panose="020B0503020204020204" pitchFamily="34" charset="-122"/>
          <a:cs typeface="+mn-cs"/>
        </a:defRPr>
      </a:lvl1pPr>
      <a:lvl2pPr marL="647700" indent="-215900" algn="l" defTabSz="863600"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微软雅黑" panose="020B0503020204020204" pitchFamily="34" charset="-122"/>
          <a:cs typeface="+mn-cs"/>
        </a:defRPr>
      </a:lvl2pPr>
      <a:lvl3pPr marL="1080135" indent="-215900" algn="l" defTabSz="863600"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3pPr>
      <a:lvl4pPr marL="15119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4pPr>
      <a:lvl5pPr marL="19437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5pPr>
      <a:lvl6pPr marL="23761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3600" rtl="0" eaLnBrk="1" latinLnBrk="0" hangingPunct="1">
        <a:defRPr sz="1700" kern="1200">
          <a:solidFill>
            <a:schemeClr val="tx1"/>
          </a:solidFill>
          <a:latin typeface="+mn-lt"/>
          <a:ea typeface="+mn-ea"/>
          <a:cs typeface="+mn-cs"/>
        </a:defRPr>
      </a:lvl1pPr>
      <a:lvl2pPr marL="431800" algn="l" defTabSz="863600" rtl="0" eaLnBrk="1" latinLnBrk="0" hangingPunct="1">
        <a:defRPr sz="1700" kern="1200">
          <a:solidFill>
            <a:schemeClr val="tx1"/>
          </a:solidFill>
          <a:latin typeface="+mn-lt"/>
          <a:ea typeface="+mn-ea"/>
          <a:cs typeface="+mn-cs"/>
        </a:defRPr>
      </a:lvl2pPr>
      <a:lvl3pPr marL="864235" algn="l" defTabSz="863600" rtl="0" eaLnBrk="1" latinLnBrk="0" hangingPunct="1">
        <a:defRPr sz="1700" kern="1200">
          <a:solidFill>
            <a:schemeClr val="tx1"/>
          </a:solidFill>
          <a:latin typeface="+mn-lt"/>
          <a:ea typeface="+mn-ea"/>
          <a:cs typeface="+mn-cs"/>
        </a:defRPr>
      </a:lvl3pPr>
      <a:lvl4pPr marL="1296035" algn="l" defTabSz="863600" rtl="0" eaLnBrk="1" latinLnBrk="0" hangingPunct="1">
        <a:defRPr sz="1700" kern="1200">
          <a:solidFill>
            <a:schemeClr val="tx1"/>
          </a:solidFill>
          <a:latin typeface="+mn-lt"/>
          <a:ea typeface="+mn-ea"/>
          <a:cs typeface="+mn-cs"/>
        </a:defRPr>
      </a:lvl4pPr>
      <a:lvl5pPr marL="1727835" algn="l" defTabSz="863600" rtl="0" eaLnBrk="1" latinLnBrk="0" hangingPunct="1">
        <a:defRPr sz="1700" kern="1200">
          <a:solidFill>
            <a:schemeClr val="tx1"/>
          </a:solidFill>
          <a:latin typeface="+mn-lt"/>
          <a:ea typeface="+mn-ea"/>
          <a:cs typeface="+mn-cs"/>
        </a:defRPr>
      </a:lvl5pPr>
      <a:lvl6pPr marL="2160270" algn="l" defTabSz="863600" rtl="0" eaLnBrk="1" latinLnBrk="0" hangingPunct="1">
        <a:defRPr sz="1700" kern="1200">
          <a:solidFill>
            <a:schemeClr val="tx1"/>
          </a:solidFill>
          <a:latin typeface="+mn-lt"/>
          <a:ea typeface="+mn-ea"/>
          <a:cs typeface="+mn-cs"/>
        </a:defRPr>
      </a:lvl6pPr>
      <a:lvl7pPr marL="2592070" algn="l" defTabSz="863600" rtl="0" eaLnBrk="1" latinLnBrk="0" hangingPunct="1">
        <a:defRPr sz="1700" kern="1200">
          <a:solidFill>
            <a:schemeClr val="tx1"/>
          </a:solidFill>
          <a:latin typeface="+mn-lt"/>
          <a:ea typeface="+mn-ea"/>
          <a:cs typeface="+mn-cs"/>
        </a:defRPr>
      </a:lvl7pPr>
      <a:lvl8pPr marL="3023870" algn="l" defTabSz="863600" rtl="0" eaLnBrk="1" latinLnBrk="0" hangingPunct="1">
        <a:defRPr sz="1700" kern="1200">
          <a:solidFill>
            <a:schemeClr val="tx1"/>
          </a:solidFill>
          <a:latin typeface="+mn-lt"/>
          <a:ea typeface="+mn-ea"/>
          <a:cs typeface="+mn-cs"/>
        </a:defRPr>
      </a:lvl8pPr>
      <a:lvl9pPr marL="3456305" algn="l" defTabSz="8636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slide" Target="slide20.xml"/><Relationship Id="rId7" Type="http://schemas.openxmlformats.org/officeDocument/2006/relationships/slide" Target="slide6.xml"/><Relationship Id="rId6" Type="http://schemas.openxmlformats.org/officeDocument/2006/relationships/slide" Target="slide14.xml"/><Relationship Id="rId5" Type="http://schemas.openxmlformats.org/officeDocument/2006/relationships/slide" Target="slide16.xml"/><Relationship Id="rId4" Type="http://schemas.openxmlformats.org/officeDocument/2006/relationships/slide" Target="slide10.xml"/><Relationship Id="rId3" Type="http://schemas.openxmlformats.org/officeDocument/2006/relationships/image" Target="../media/image1.jpeg"/><Relationship Id="rId2" Type="http://schemas.openxmlformats.org/officeDocument/2006/relationships/slide" Target="slide7.xml"/><Relationship Id="rId16" Type="http://schemas.openxmlformats.org/officeDocument/2006/relationships/notesSlide" Target="../notesSlides/notesSlide1.xml"/><Relationship Id="rId15" Type="http://schemas.openxmlformats.org/officeDocument/2006/relationships/slideLayout" Target="../slideLayouts/slideLayout7.xml"/><Relationship Id="rId14" Type="http://schemas.openxmlformats.org/officeDocument/2006/relationships/image" Target="../media/image4.jpeg"/><Relationship Id="rId13" Type="http://schemas.openxmlformats.org/officeDocument/2006/relationships/slide" Target="slide19.xml"/><Relationship Id="rId12" Type="http://schemas.openxmlformats.org/officeDocument/2006/relationships/slide" Target="slide18.xml"/><Relationship Id="rId11" Type="http://schemas.openxmlformats.org/officeDocument/2006/relationships/image" Target="../media/image3.jpeg"/><Relationship Id="rId10" Type="http://schemas.openxmlformats.org/officeDocument/2006/relationships/slide" Target="slide2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slide" Target="slide5.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slide" Target="slide5.xml"/><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0595" y="483822"/>
            <a:ext cx="2597048" cy="613410"/>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rPr>
              <a:t>目 录 </a:t>
            </a:r>
            <a:r>
              <a:rPr lang="en-US" altLang="zh-CN"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Contents</a:t>
            </a:r>
            <a:endParaRPr lang="zh-CN" altLang="en-US"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 name="矩形 10">
            <a:hlinkClick r:id="rId1" action="ppaction://hlinksldjump"/>
          </p:cNvPr>
          <p:cNvSpPr/>
          <p:nvPr/>
        </p:nvSpPr>
        <p:spPr>
          <a:xfrm>
            <a:off x="732992" y="1043519"/>
            <a:ext cx="2456262" cy="1422000"/>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考</a:t>
            </a:r>
            <a:r>
              <a:rPr lang="zh-CN" altLang="en-US" sz="2000" dirty="0">
                <a:solidFill>
                  <a:schemeClr val="bg1"/>
                </a:solidFill>
                <a:latin typeface="微软雅黑" panose="020B0503020204020204" pitchFamily="34" charset="-122"/>
                <a:ea typeface="微软雅黑" panose="020B0503020204020204" pitchFamily="34" charset="-122"/>
              </a:rPr>
              <a:t>情精解读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2" action="ppaction://hlinksldjump"/>
          </p:cNvPr>
          <p:cNvSpPr/>
          <p:nvPr/>
        </p:nvSpPr>
        <p:spPr>
          <a:xfrm>
            <a:off x="3310919" y="2614766"/>
            <a:ext cx="1188000" cy="692314"/>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1</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38017" r="9536"/>
          <a:stretch>
            <a:fillRect/>
          </a:stretch>
        </p:blipFill>
        <p:spPr>
          <a:xfrm>
            <a:off x="743716" y="2614765"/>
            <a:ext cx="2445538" cy="3865409"/>
          </a:xfrm>
          <a:prstGeom prst="rect">
            <a:avLst/>
          </a:prstGeom>
        </p:spPr>
      </p:pic>
      <p:sp>
        <p:nvSpPr>
          <p:cNvPr id="23" name="矩形 22">
            <a:hlinkClick r:id="rId4" action="ppaction://hlinksldjump"/>
          </p:cNvPr>
          <p:cNvSpPr/>
          <p:nvPr/>
        </p:nvSpPr>
        <p:spPr>
          <a:xfrm>
            <a:off x="4600675" y="2614766"/>
            <a:ext cx="1111523" cy="692314"/>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2</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5" name="矩形 24">
            <a:hlinkClick r:id="rId5" action="ppaction://hlinksldjump"/>
          </p:cNvPr>
          <p:cNvSpPr/>
          <p:nvPr/>
        </p:nvSpPr>
        <p:spPr>
          <a:xfrm>
            <a:off x="4600675" y="3401213"/>
            <a:ext cx="1121619" cy="657013"/>
          </a:xfrm>
          <a:prstGeom prst="rect">
            <a:avLst/>
          </a:prstGeom>
          <a:solidFill>
            <a:srgbClr val="E7545E"/>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8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考点</a:t>
            </a:r>
            <a:r>
              <a:rPr lang="en-US" altLang="zh-CN" sz="18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4</a:t>
            </a:r>
            <a:endParaRPr lang="en-US" altLang="zh-CN" sz="18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27" name="矩形 26">
            <a:hlinkClick r:id="rId6" action="ppaction://hlinksldjump"/>
          </p:cNvPr>
          <p:cNvSpPr/>
          <p:nvPr/>
        </p:nvSpPr>
        <p:spPr>
          <a:xfrm>
            <a:off x="3310919" y="3401213"/>
            <a:ext cx="1188000" cy="6570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考点</a:t>
            </a:r>
            <a:r>
              <a:rPr lang="en-US" altLang="zh-CN" sz="20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17" name="矩形 16">
            <a:hlinkClick r:id="rId7" action="ppaction://hlinksldjump"/>
          </p:cNvPr>
          <p:cNvSpPr/>
          <p:nvPr/>
        </p:nvSpPr>
        <p:spPr>
          <a:xfrm>
            <a:off x="3310918" y="1043519"/>
            <a:ext cx="2413312" cy="1447078"/>
          </a:xfrm>
          <a:prstGeom prst="rect">
            <a:avLst/>
          </a:prstGeom>
          <a:solidFill>
            <a:srgbClr val="E7545E"/>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A.</a:t>
            </a:r>
            <a:r>
              <a:rPr lang="zh-CN" altLang="en-US" sz="2000" dirty="0" smtClean="0">
                <a:solidFill>
                  <a:schemeClr val="bg1"/>
                </a:solidFill>
                <a:latin typeface="微软雅黑" panose="020B0503020204020204" pitchFamily="34" charset="-122"/>
                <a:ea typeface="微软雅黑" panose="020B0503020204020204" pitchFamily="34" charset="-122"/>
              </a:rPr>
              <a:t>知识全通关</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8" name="矩形 27">
            <a:hlinkClick r:id="rId8" action="ppaction://hlinksldjump"/>
          </p:cNvPr>
          <p:cNvSpPr/>
          <p:nvPr/>
        </p:nvSpPr>
        <p:spPr>
          <a:xfrm>
            <a:off x="5824398" y="1043519"/>
            <a:ext cx="2448000" cy="1422000"/>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altLang="zh-CN" sz="2000" dirty="0" smtClean="0">
                <a:solidFill>
                  <a:schemeClr val="bg1"/>
                </a:solidFill>
                <a:latin typeface="Calibri" panose="020F0502020204030204" pitchFamily="34" charset="0"/>
                <a:ea typeface="微软雅黑" panose="020B0503020204020204" pitchFamily="34" charset="-122"/>
              </a:rPr>
              <a:t>B.</a:t>
            </a:r>
            <a:r>
              <a:rPr lang="zh-CN" altLang="en-US" sz="2000" dirty="0" smtClean="0">
                <a:solidFill>
                  <a:schemeClr val="bg1"/>
                </a:solidFill>
                <a:latin typeface="Calibri" panose="020F0502020204030204" pitchFamily="34" charset="0"/>
                <a:ea typeface="微软雅黑" panose="020B0503020204020204" pitchFamily="34" charset="-122"/>
              </a:rPr>
              <a:t>能力大提升</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9" name="图片 28"/>
          <p:cNvPicPr>
            <a:picLocks noChangeAspect="1"/>
          </p:cNvPicPr>
          <p:nvPr/>
        </p:nvPicPr>
        <p:blipFill rotWithShape="1">
          <a:blip r:embed="rId9">
            <a:extLst>
              <a:ext uri="{28A0092B-C50C-407E-A947-70E740481C1C}">
                <a14:useLocalDpi xmlns:a14="http://schemas.microsoft.com/office/drawing/2010/main" val="0"/>
              </a:ext>
            </a:extLst>
          </a:blip>
          <a:srcRect l="48054" t="4432"/>
          <a:stretch>
            <a:fillRect/>
          </a:stretch>
        </p:blipFill>
        <p:spPr>
          <a:xfrm>
            <a:off x="8366125" y="4138295"/>
            <a:ext cx="2437765" cy="2341880"/>
          </a:xfrm>
          <a:prstGeom prst="rect">
            <a:avLst/>
          </a:prstGeom>
        </p:spPr>
      </p:pic>
      <p:sp>
        <p:nvSpPr>
          <p:cNvPr id="43" name="矩形 42">
            <a:hlinkClick r:id="rId10" action="ppaction://hlinksldjump"/>
          </p:cNvPr>
          <p:cNvSpPr/>
          <p:nvPr/>
        </p:nvSpPr>
        <p:spPr>
          <a:xfrm>
            <a:off x="5824374" y="2614765"/>
            <a:ext cx="2448024"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积累帮</a:t>
            </a:r>
            <a:r>
              <a:rPr lang="en-US" altLang="zh-CN" sz="2000" dirty="0" smtClean="0">
                <a:solidFill>
                  <a:schemeClr val="bg1"/>
                </a:solidFill>
                <a:latin typeface="Calibri" panose="020F0502020204030204" pitchFamily="34" charset="0"/>
                <a:ea typeface="微软雅黑" panose="020B0503020204020204" pitchFamily="34" charset="-122"/>
              </a:rPr>
              <a:t>1</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pic>
        <p:nvPicPr>
          <p:cNvPr id="31" name="图片 30"/>
          <p:cNvPicPr/>
          <p:nvPr/>
        </p:nvPicPr>
        <p:blipFill rotWithShape="1">
          <a:blip r:embed="rId11" cstate="print">
            <a:extLst>
              <a:ext uri="{28A0092B-C50C-407E-A947-70E740481C1C}">
                <a14:useLocalDpi xmlns:a14="http://schemas.microsoft.com/office/drawing/2010/main" val="0"/>
              </a:ext>
            </a:extLst>
          </a:blip>
          <a:srcRect t="9256" r="2416" b="2637"/>
          <a:stretch>
            <a:fillRect/>
          </a:stretch>
        </p:blipFill>
        <p:spPr>
          <a:xfrm>
            <a:off x="8355965" y="1043940"/>
            <a:ext cx="2447925" cy="2988310"/>
          </a:xfrm>
          <a:prstGeom prst="rect">
            <a:avLst/>
          </a:prstGeom>
        </p:spPr>
      </p:pic>
      <p:sp>
        <p:nvSpPr>
          <p:cNvPr id="4" name="矩形 3">
            <a:hlinkClick r:id="rId12" action="ppaction://hlinksldjump"/>
          </p:cNvPr>
          <p:cNvSpPr/>
          <p:nvPr/>
        </p:nvSpPr>
        <p:spPr>
          <a:xfrm>
            <a:off x="3310919" y="4138131"/>
            <a:ext cx="1188000" cy="692314"/>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5</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
        <p:nvSpPr>
          <p:cNvPr id="6" name="矩形 5">
            <a:hlinkClick r:id="rId13" action="ppaction://hlinksldjump"/>
          </p:cNvPr>
          <p:cNvSpPr/>
          <p:nvPr/>
        </p:nvSpPr>
        <p:spPr>
          <a:xfrm>
            <a:off x="4600675" y="4138131"/>
            <a:ext cx="1111523" cy="692314"/>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6</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
        <p:nvSpPr>
          <p:cNvPr id="7" name="矩形 6"/>
          <p:cNvSpPr/>
          <p:nvPr/>
        </p:nvSpPr>
        <p:spPr>
          <a:xfrm>
            <a:off x="3317429" y="4936900"/>
            <a:ext cx="2404774" cy="720949"/>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ltLang="zh-CN" sz="2000" dirty="0">
              <a:solidFill>
                <a:schemeClr val="bg1"/>
              </a:solidFill>
              <a:latin typeface="Calibri" panose="020F0502020204030204" pitchFamily="34" charset="0"/>
              <a:ea typeface="微软雅黑" panose="020B0503020204020204" pitchFamily="34" charset="-122"/>
            </a:endParaRPr>
          </a:p>
        </p:txBody>
      </p:sp>
      <p:sp>
        <p:nvSpPr>
          <p:cNvPr id="8" name="矩形 7"/>
          <p:cNvSpPr/>
          <p:nvPr/>
        </p:nvSpPr>
        <p:spPr>
          <a:xfrm>
            <a:off x="3315489" y="5753384"/>
            <a:ext cx="2408654" cy="71920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ltLang="zh-CN" sz="2000" dirty="0" smtClean="0">
              <a:solidFill>
                <a:schemeClr val="bg1"/>
              </a:solidFill>
              <a:latin typeface="Calibri" panose="020F0502020204030204" pitchFamily="34" charset="0"/>
              <a:ea typeface="微软雅黑" panose="020B0503020204020204" pitchFamily="34" charset="-122"/>
            </a:endParaRPr>
          </a:p>
        </p:txBody>
      </p:sp>
      <p:pic>
        <p:nvPicPr>
          <p:cNvPr id="9" name="图片 8"/>
          <p:cNvPicPr>
            <a:picLocks noChangeAspect="1"/>
          </p:cNvPicPr>
          <p:nvPr/>
        </p:nvPicPr>
        <p:blipFill rotWithShape="1">
          <a:blip r:embed="rId14" cstate="print">
            <a:extLst>
              <a:ext uri="{28A0092B-C50C-407E-A947-70E740481C1C}">
                <a14:useLocalDpi xmlns:a14="http://schemas.microsoft.com/office/drawing/2010/main" val="0"/>
              </a:ext>
            </a:extLst>
          </a:blip>
          <a:srcRect t="15000"/>
          <a:stretch>
            <a:fillRect/>
          </a:stretch>
        </p:blipFill>
        <p:spPr>
          <a:xfrm>
            <a:off x="5820989" y="3390900"/>
            <a:ext cx="2451409" cy="30892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485364" cy="292289"/>
            <a:chOff x="549633" y="1040577"/>
            <a:chExt cx="1258150" cy="292717"/>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58150" cy="292717"/>
              <a:chOff x="549633" y="1040577"/>
              <a:chExt cx="1258150" cy="292717"/>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32" name="矩形 31"/>
          <p:cNvSpPr/>
          <p:nvPr/>
        </p:nvSpPr>
        <p:spPr>
          <a:xfrm>
            <a:off x="2929217" y="827775"/>
            <a:ext cx="1595120" cy="352425"/>
          </a:xfrm>
          <a:prstGeom prst="rect">
            <a:avLst/>
          </a:prstGeom>
        </p:spPr>
        <p:txBody>
          <a:bodyPr wrap="none">
            <a:spAutoFit/>
          </a:bodyPr>
          <a:lstStyle/>
          <a:p>
            <a:pPr algn="l"/>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考点二	</a:t>
            </a:r>
            <a:r>
              <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连　贯</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r="51843" b="7817"/>
          <a:stretch>
            <a:fillRect/>
          </a:stretch>
        </p:blipFill>
        <p:spPr>
          <a:xfrm>
            <a:off x="8335521" y="1288608"/>
            <a:ext cx="2446779" cy="2751054"/>
          </a:xfrm>
          <a:prstGeom prst="rect">
            <a:avLst/>
          </a:prstGeom>
        </p:spPr>
      </p:pic>
      <p:sp>
        <p:nvSpPr>
          <p:cNvPr id="31" name="矩形 30"/>
          <p:cNvSpPr/>
          <p:nvPr/>
        </p:nvSpPr>
        <p:spPr>
          <a:xfrm>
            <a:off x="68548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sp>
        <p:nvSpPr>
          <p:cNvPr id="36" name="矩形 35">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511935" y="2081530"/>
            <a:ext cx="5855335" cy="2705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en-US" altLang="zh-CN" sz="1400">
                <a:solidFill>
                  <a:schemeClr val="tx1"/>
                </a:solidFill>
                <a:latin typeface="微软雅黑" panose="020B0503020204020204" pitchFamily="34" charset="-122"/>
                <a:ea typeface="微软雅黑" panose="020B0503020204020204" pitchFamily="34" charset="-122"/>
              </a:rPr>
              <a:t>         </a:t>
            </a:r>
            <a:r>
              <a:rPr lang="zh-CN" altLang="en-US" sz="1400">
                <a:solidFill>
                  <a:schemeClr val="tx1"/>
                </a:solidFill>
                <a:latin typeface="微软雅黑" panose="020B0503020204020204" pitchFamily="34" charset="-122"/>
                <a:ea typeface="微软雅黑" panose="020B0503020204020204" pitchFamily="34" charset="-122"/>
              </a:rPr>
              <a:t>所谓“连贯”,是指语言的表达要做到话题统一、语序合理、衔接和呼应自然。高考对这一考点的考查主要有三种形式:排序题,要求将一组顺序打乱的句子按一定的逻辑关系重新排列;复位题,要求将从语段中抽出的句子放到合适的位置;衔接题,要求根据语段中心内容和具体情境在指定的位置上填入合适的词语和句子,使语意连贯。</a:t>
            </a:r>
            <a:endParaRPr lang="zh-CN" altLang="en-US" sz="1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3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1224280" y="1461770"/>
            <a:ext cx="6383655" cy="393192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客观连贯题的解题步骤</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1.通读文句,整体把握。对题目所给的一组文句,进行整体通读,做好两个整体把握:(1)整体把握说什么,对所给文句的话题有整体印象;(2)整体把握怎么说,对所给文句组成的语段的层次有一个整体印象。</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2.根据印象,回头审视。在通读文句获得整体印象的基础上,再回过头来,仔细审视文句,把能确定顺序的文句确定下来。</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3.找过渡句,上下关联。如果经过1、2两个步骤还不能确定答案,则可运用找过渡句、辨别关联词的方法,进一步审视。如果找出了过渡句,语段的脉络就基本清楚了。关联词的作用是使上句和下句相关联。审视清楚含有关联词的句子之间的关系,就可以判定哪个分句在前,哪个分句在后了。</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4.先易后难,先分后合。把容易确定顺序的句子先排出顺序,然后再分析各个句子之间的逻辑关系,最终确定每个句子在语段中的位置。</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a:srcRect t="-263"/>
          <a:stretch>
            <a:fillRect/>
          </a:stretch>
        </p:blipFill>
        <p:spPr>
          <a:xfrm>
            <a:off x="8342439" y="1288608"/>
            <a:ext cx="2439861" cy="2743642"/>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966" y="2466754"/>
            <a:ext cx="2629342" cy="2629342"/>
          </a:xfrm>
          <a:prstGeom prst="rect">
            <a:avLst/>
          </a:prstGeom>
        </p:spPr>
      </p:pic>
      <p:sp>
        <p:nvSpPr>
          <p:cNvPr id="34" name="矩形 33"/>
          <p:cNvSpPr/>
          <p:nvPr/>
        </p:nvSpPr>
        <p:spPr>
          <a:xfrm>
            <a:off x="3443605" y="1287780"/>
            <a:ext cx="4697095" cy="3931920"/>
          </a:xfrm>
          <a:prstGeom prst="rect">
            <a:avLst/>
          </a:prstGeom>
          <a:ln>
            <a:solidFill>
              <a:schemeClr val="bg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主观连贯题的解题步骤</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1.把握表达方式,确定语言特征。不同的表达方式组成的语段,在衔接上有着不同的特点。比如叙事类,主要通过事件的经过衔接;论述类,主要通过观点、论据衔接;抒情类,主要通过情感的变化衔接;描写类,主要通过时间、空间等衔接;说明类,主要通过说明对象的特征衔接。</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2.整体理解材料,把握语段中心。主观衔接题的语料都是一段结构严密、语意完整的话,解答题目前要注重把握语段的内容,找出文段的中心,以此分析空格的内容应该是从哪些角度解说文段中心内容的。</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t="7545"/>
          <a:stretch>
            <a:fillRect/>
          </a:stretch>
        </p:blipFill>
        <p:spPr>
          <a:xfrm>
            <a:off x="8332153" y="1288229"/>
            <a:ext cx="2449743" cy="2731418"/>
          </a:xfrm>
          <a:prstGeom prst="rect">
            <a:avLst/>
          </a:prstGeom>
        </p:spPr>
      </p:pic>
      <p:sp>
        <p:nvSpPr>
          <p:cNvPr id="31" name="矩形 30">
            <a:hlinkClick r:id="" action="ppaction://hlinkshowjump?jump=nextslide"/>
          </p:cNvPr>
          <p:cNvSpPr/>
          <p:nvPr/>
        </p:nvSpPr>
        <p:spPr>
          <a:xfrm>
            <a:off x="833239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84542"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719138" y="1293876"/>
            <a:ext cx="2448000" cy="2754945"/>
          </a:xfrm>
          <a:prstGeom prst="rect">
            <a:avLst/>
          </a:prstGeom>
        </p:spPr>
      </p:pic>
      <p:sp>
        <p:nvSpPr>
          <p:cNvPr id="6" name="矩形 5"/>
          <p:cNvSpPr/>
          <p:nvPr/>
        </p:nvSpPr>
        <p:spPr>
          <a:xfrm>
            <a:off x="3749675" y="1785620"/>
            <a:ext cx="6794500" cy="2651760"/>
          </a:xfrm>
          <a:prstGeom prst="rect">
            <a:avLst/>
          </a:prstGeom>
        </p:spPr>
        <p:txBody>
          <a:bodyPr wrap="square">
            <a:spAutoFit/>
          </a:bodyPr>
          <a:lstStyle/>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3.关注前后内容,做到前勾后连。填写在空格上的语句,在结构上要具有两方面的特点:一是与前文的联系,要延续前文的内容进行描述、解说等;一是与后文的联系,要概括、引出下文的内容等。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4.斟酌填写语句,做到简洁准确。把握了空格处要填写的内容,不是解题的结束,要根据语段本身的语言特征,对要填写的内容进行深加工,使填写的语句简洁、准确等。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2929217" y="827775"/>
            <a:ext cx="1595120" cy="352425"/>
          </a:xfrm>
          <a:prstGeom prst="rect">
            <a:avLst/>
          </a:prstGeom>
        </p:spPr>
        <p:txBody>
          <a:bodyPr wrap="none">
            <a:spAutoFit/>
          </a:bodyPr>
          <a:lstStyle/>
          <a:p>
            <a:pPr algn="l"/>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考点三	</a:t>
            </a:r>
            <a:r>
              <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得　体</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2" name="矩形 1"/>
          <p:cNvSpPr/>
          <p:nvPr/>
        </p:nvSpPr>
        <p:spPr>
          <a:xfrm>
            <a:off x="1232535" y="1817370"/>
            <a:ext cx="5986780" cy="3650615"/>
          </a:xfrm>
          <a:prstGeom prst="rect">
            <a:avLst/>
          </a:prstGeom>
        </p:spPr>
        <p:txBody>
          <a:bodyPr wrap="square">
            <a:spAutoFit/>
          </a:bodyPr>
          <a:lstStyle/>
          <a:p>
            <a:pPr fontAlgn="auto">
              <a:lnSpc>
                <a:spcPct val="150000"/>
              </a:lnSpc>
            </a:pPr>
            <a:r>
              <a:rPr lang="en-US" altLang="zh-CN" sz="1400" dirty="0">
                <a:latin typeface="微软雅黑" panose="020B0503020204020204" pitchFamily="34" charset="-122"/>
                <a:ea typeface="微软雅黑" panose="020B0503020204020204" pitchFamily="34" charset="-122"/>
              </a:rPr>
              <a:t> </a:t>
            </a:r>
            <a:r>
              <a:rPr lang="zh-CN" dirty="0">
                <a:latin typeface="微软雅黑" panose="020B0503020204020204" pitchFamily="34" charset="-122"/>
                <a:ea typeface="微软雅黑" panose="020B0503020204020204" pitchFamily="34" charset="-122"/>
              </a:rPr>
              <a:t>　</a:t>
            </a:r>
            <a:r>
              <a:rPr lang="zh-CN" sz="1400" dirty="0">
                <a:latin typeface="微软雅黑" panose="020B0503020204020204" pitchFamily="34" charset="-122"/>
                <a:ea typeface="微软雅黑" panose="020B0503020204020204" pitchFamily="34" charset="-122"/>
              </a:rPr>
              <a:t>“得体”要求语言表达适合情境条件。具体内容包括:内容得体、目的得体、对象得体、手段得体、场合得体等。纵观近几年高考语文试题,本考点频频出现,有时单独设题,有时综合考查。主要以主观题的形式出现,在题型上也比以前有所丰富。语言表达得体已成为考查语言综合运用的热点之一。</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语言表达得体的方法</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1.看对象。无论是说话还是写文章,都应首先考虑对象特征,如性别、年龄、职业、身份、文化水平、性格、爱好甚至禁忌等。这个“对象”不仅指信息接受者,也指信息表达者。同一个意思,对不同的人应有不同的说法。另外,还应注意谦称、敬称和习惯用语的使用。谦称只能用于称自己,敬称只能用于称对方</a:t>
            </a:r>
            <a:endParaRPr lang="zh-CN" sz="1400" dirty="0">
              <a:latin typeface="微软雅黑" panose="020B0503020204020204" pitchFamily="34" charset="-122"/>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7"/>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7"/>
              <a:chOff x="549633" y="1040577"/>
              <a:chExt cx="1279664" cy="292717"/>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t="29233"/>
          <a:stretch>
            <a:fillRect/>
          </a:stretch>
        </p:blipFill>
        <p:spPr>
          <a:xfrm>
            <a:off x="8367956" y="1287593"/>
            <a:ext cx="2448000" cy="2731955"/>
          </a:xfrm>
          <a:prstGeom prst="rect">
            <a:avLst/>
          </a:prstGeom>
        </p:spPr>
      </p:pic>
      <p:sp>
        <p:nvSpPr>
          <p:cNvPr id="31" name="矩形 30">
            <a:hlinkClick r:id="" action="ppaction://hlinkshowjump?jump=nextslide"/>
          </p:cNvPr>
          <p:cNvSpPr/>
          <p:nvPr/>
        </p:nvSpPr>
        <p:spPr>
          <a:xfrm>
            <a:off x="8367952"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92717"/>
              <a:chOff x="549633" y="1040577"/>
              <a:chExt cx="1279664" cy="292717"/>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a:srcRect r="9242"/>
          <a:stretch>
            <a:fillRect/>
          </a:stretch>
        </p:blipFill>
        <p:spPr>
          <a:xfrm>
            <a:off x="719380" y="1288415"/>
            <a:ext cx="2448534" cy="2736850"/>
          </a:xfrm>
          <a:prstGeom prst="rect">
            <a:avLst/>
          </a:prstGeom>
        </p:spPr>
      </p:pic>
      <p:sp>
        <p:nvSpPr>
          <p:cNvPr id="2" name="矩形 1"/>
          <p:cNvSpPr/>
          <p:nvPr/>
        </p:nvSpPr>
        <p:spPr>
          <a:xfrm>
            <a:off x="3512820" y="1445260"/>
            <a:ext cx="6625590" cy="3931920"/>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rPr>
              <a:t>2.看场合。(1)在庄重场合,要求用语庄重、规范,用典范的书面语,而不能用拉家常式的口吻。(2)在公共场合,用语要准确、扼要,话题要集中,使用自然、亲切、灵活的语言,并尽量用口语。(3)在与人促膝谈心时,不宜用外交辞令,故弄玄虚。因为面对面说话,发话人和答话人</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都有一定的语境,许多话都可以十分简短甚至省略,不必追求完整。(4)在娱乐场合,用语要有趣、生动,有时还需要一点幽默。</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3.看语体。一般来说,不同的文体应有与之相适应的语体,而不同的语体又常常表现出不同的语体色彩和语体特征。如文艺语体要具有形象性,科技语体要具有精确性和严密性,政论语体要具有逻辑性和鼓动性,公文语体要准确、简洁和程式化。而各种文体,具体来说,对用语又有不同的要求。就实用文来说,新闻稿要求简明扼要、概括性强,广播稿、演讲稿要求用语通俗、口语化,合同要求措辞严密、表述清晰,贺词要求热情、庄重,讣告要求严肃、郑重而沉郁。</a:t>
            </a:r>
            <a:endParaRPr sz="1400" dirty="0">
              <a:latin typeface="微软雅黑" panose="020B0503020204020204" pitchFamily="34" charset="-122"/>
              <a:ea typeface="微软雅黑" panose="020B0503020204020204" pitchFamily="34" charset="-122"/>
            </a:endParaRPr>
          </a:p>
        </p:txBody>
      </p:sp>
      <p:sp>
        <p:nvSpPr>
          <p:cNvPr id="3" name="矩形 2">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3722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6099"/>
          <a:stretch>
            <a:fillRect/>
          </a:stretch>
        </p:blipFill>
        <p:spPr>
          <a:xfrm>
            <a:off x="8320376" y="1288415"/>
            <a:ext cx="2461854" cy="2748292"/>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492" y="2585725"/>
            <a:ext cx="2622739" cy="1696584"/>
          </a:xfrm>
          <a:prstGeom prst="rect">
            <a:avLst/>
          </a:prstGeom>
        </p:spPr>
      </p:pic>
      <p:sp>
        <p:nvSpPr>
          <p:cNvPr id="40" name="矩形 39"/>
          <p:cNvSpPr/>
          <p:nvPr/>
        </p:nvSpPr>
        <p:spPr>
          <a:xfrm>
            <a:off x="3550920" y="2074545"/>
            <a:ext cx="4084320" cy="2651760"/>
          </a:xfrm>
          <a:prstGeom prst="rect">
            <a:avLst/>
          </a:prstGeom>
        </p:spPr>
        <p:txBody>
          <a:bodyPr wrap="square">
            <a:spAutoFit/>
          </a:bodyPr>
          <a:lstStyle/>
          <a:p>
            <a:pPr algn="l" fontAlgn="auto">
              <a:lnSpc>
                <a:spcPct val="150000"/>
              </a:lnSpc>
            </a:pPr>
            <a:r>
              <a:rPr lang="en-US" altLang="zh-CN" sz="1400" dirty="0">
                <a:latin typeface="微软雅黑" panose="020B0503020204020204" pitchFamily="34" charset="-122"/>
                <a:ea typeface="微软雅黑" panose="020B0503020204020204" pitchFamily="34" charset="-122"/>
              </a:rPr>
              <a:t>     </a:t>
            </a:r>
            <a:r>
              <a:rPr lang="zh-CN" sz="1400" dirty="0">
                <a:latin typeface="微软雅黑" panose="020B0503020204020204" pitchFamily="34" charset="-122"/>
                <a:ea typeface="微软雅黑" panose="020B0503020204020204" pitchFamily="34" charset="-122"/>
              </a:rPr>
              <a:t>“准确”是指运用词语、选择句式、选择语气等方面完全符合表达的目的,尤其指运用词语要贴切,注意分寸,把握好褒贬色彩。“准确”在语言运用试题的各种题型中均有考查,包括所用语言符合特定的情境、特定的身份地位,正确地运用谦敬称呼,准确表达褒贬感情、喜怒哀乐的心理状态,正确使用口语、书面语,准确表达范围大小、程度深浅等</a:t>
            </a:r>
            <a:endParaRPr lang="zh-CN" sz="1400" dirty="0">
              <a:latin typeface="微软雅黑" panose="020B0503020204020204" pitchFamily="34" charset="-122"/>
              <a:ea typeface="微软雅黑" panose="020B0503020204020204" pitchFamily="34" charset="-122"/>
            </a:endParaRPr>
          </a:p>
        </p:txBody>
      </p:sp>
      <p:sp>
        <p:nvSpPr>
          <p:cNvPr id="2" name="矩形 1">
            <a:hlinkClick r:id="" action="ppaction://hlinkshowjump?jump=nextslide"/>
          </p:cNvPr>
          <p:cNvSpPr/>
          <p:nvPr/>
        </p:nvSpPr>
        <p:spPr>
          <a:xfrm>
            <a:off x="832731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813050" y="860742"/>
            <a:ext cx="5080000" cy="384810"/>
          </a:xfrm>
          <a:prstGeom prst="rect">
            <a:avLst/>
          </a:prstGeom>
          <a:noFill/>
          <a:ln w="9525">
            <a:noFill/>
          </a:ln>
        </p:spPr>
        <p:txBody>
          <a:bodyPr>
            <a:spAutoFit/>
          </a:bodyPr>
          <a:lstStyle/>
          <a:p>
            <a:pPr marL="0" indent="0" algn="ct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考点</a:t>
            </a:r>
            <a:r>
              <a:rPr lang="en-US" altLang="zh-CN" sz="1800" b="0" u="none">
                <a:solidFill>
                  <a:srgbClr val="3598DC"/>
                </a:solidFill>
                <a:latin typeface="微软雅黑" panose="020B0503020204020204" pitchFamily="34" charset="-122"/>
                <a:ea typeface="微软雅黑" panose="020B0503020204020204" pitchFamily="34" charset="-122"/>
                <a:cs typeface="NEU-F5-S92" charset="0"/>
              </a:rPr>
              <a:t>4</a:t>
            </a:r>
            <a:r>
              <a:rPr lang="zh-CN" altLang="en-US" sz="1800" b="0" u="none">
                <a:solidFill>
                  <a:srgbClr val="3598DC"/>
                </a:solidFill>
                <a:latin typeface="微软雅黑" panose="020B0503020204020204" pitchFamily="34" charset="-122"/>
                <a:ea typeface="微软雅黑" panose="020B0503020204020204" pitchFamily="34" charset="-122"/>
                <a:cs typeface="方正书宋_GBK"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准</a:t>
            </a:r>
            <a:r>
              <a:rPr lang="zh-CN" altLang="en-US" sz="1800" b="0" u="none">
                <a:solidFill>
                  <a:srgbClr val="3598DC"/>
                </a:solidFill>
                <a:latin typeface="微软雅黑" panose="020B0503020204020204" pitchFamily="34" charset="-122"/>
                <a:ea typeface="微软雅黑" panose="020B0503020204020204" pitchFamily="34" charset="-122"/>
                <a:cs typeface="方正书宋_GBK"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确</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92289"/>
            <a:chOff x="549633" y="1040577"/>
            <a:chExt cx="1279664" cy="292717"/>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92717"/>
              <a:chOff x="549633" y="1040577"/>
              <a:chExt cx="1279664" cy="292717"/>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a:srcRect b="13030"/>
          <a:stretch>
            <a:fillRect/>
          </a:stretch>
        </p:blipFill>
        <p:spPr>
          <a:xfrm>
            <a:off x="719602" y="1288707"/>
            <a:ext cx="2440540" cy="2750597"/>
          </a:xfrm>
          <a:prstGeom prst="rect">
            <a:avLst/>
          </a:prstGeom>
        </p:spPr>
      </p:pic>
      <p:sp>
        <p:nvSpPr>
          <p:cNvPr id="31" name="矩形 30"/>
          <p:cNvSpPr/>
          <p:nvPr/>
        </p:nvSpPr>
        <p:spPr>
          <a:xfrm>
            <a:off x="4139565" y="1580515"/>
            <a:ext cx="5779135" cy="3931920"/>
          </a:xfrm>
          <a:prstGeom prst="rect">
            <a:avLst/>
          </a:prstGeom>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rPr>
              <a:t>语言表达准确的小技巧</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1.符合情境。同样的词语用于不同的语境效果也不同,只有根据特定语境选择恰当的词语才能准确地表达意思。</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符合事理。一个句子中的词语不能在事理上出现“裂痕”,否则,语言必然不通。如【典例9】中,第②句“心灵”用“许多颗”修饰,不合事理,所以要将“心灵”改为“心”;再如第⑤句“思想”用“一些”修饰,同样不合事理,应将“思想”改为“人”。</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3.符合规范。词语的使用要符合现代汉语语法的规范,注意语法成分的相互搭配。如【典例9】中,第④句“步伐”与前面的“推动……社会进步”不搭配,应改为“车轮”。</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4.符合程度。选词用语一定要有“度”,过高或过低都不行。</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5.符合心理。涉及人物心理的内容一定要符合人物身份、性格等。</a:t>
            </a:r>
            <a:endParaRPr altLang="zh-CN" sz="1400" dirty="0">
              <a:latin typeface="微软雅黑" panose="020B0503020204020204" pitchFamily="34" charset="-122"/>
              <a:ea typeface="微软雅黑" panose="020B0503020204020204" pitchFamily="34" charset="-122"/>
            </a:endParaRPr>
          </a:p>
        </p:txBody>
      </p:sp>
      <p:sp>
        <p:nvSpPr>
          <p:cNvPr id="3" name="矩形 2">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46443" y="127781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038225" y="1580515"/>
            <a:ext cx="6906368" cy="3647152"/>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鲜明”是指表达的观点要明确而不含糊,色彩(感情色彩、事物的形象色彩)要分明。本考点一般出现在概括语句,修改病句,拟写广告词、邀请信、致辞、演讲稿、点评等需要表明观点态度的题型中,有时也出现在描绘场景,仿写、扩写、改写语句的试题中。</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语言鲜明的小贴士</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恰当选用词语。在选用动词、形容词、副词时,不要使用诸如“可能”“大概”“也许”“左右”等不确定的词来表明态度与观点。多使用“坚决反对”“完全错误”“决不能这样”等词语来表明自己所持的鲜明态度。</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2.恰当选用句式。可以用肯定的语气来表明观点,也可以选用双重否定或反问句式来加强语气,使自己的观点更加鲜明、强烈。</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3.恰当运用修辞手法。借助比喻、对偶、对比等修辞手法来增强语言表达的鲜明性,是一条切实可行的途径。如【典例10】运用了排比的修辞手法。</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a:blip r:embed="rId2"/>
          <a:stretch>
            <a:fillRect/>
          </a:stretch>
        </p:blipFill>
        <p:spPr>
          <a:xfrm>
            <a:off x="8334059" y="1277620"/>
            <a:ext cx="2449511" cy="2736850"/>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948305" y="893127"/>
            <a:ext cx="5080000" cy="384810"/>
          </a:xfrm>
          <a:prstGeom prst="rect">
            <a:avLst/>
          </a:prstGeom>
          <a:noFill/>
          <a:ln w="9525">
            <a:noFill/>
          </a:ln>
        </p:spPr>
        <p:txBody>
          <a:bodyPr>
            <a:spAutoFit/>
          </a:bodyPr>
          <a:lstStyle/>
          <a:p>
            <a:pPr marL="0" indent="0" algn="ct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考点</a:t>
            </a:r>
            <a:r>
              <a:rPr lang="en-US" altLang="zh-CN" sz="1800" b="0" u="none">
                <a:solidFill>
                  <a:srgbClr val="3598DC"/>
                </a:solidFill>
                <a:latin typeface="微软雅黑" panose="020B0503020204020204" pitchFamily="34" charset="-122"/>
                <a:ea typeface="微软雅黑" panose="020B0503020204020204" pitchFamily="34" charset="-122"/>
                <a:cs typeface="NEU-F5-S92" charset="0"/>
              </a:rPr>
              <a:t>5   </a:t>
            </a:r>
            <a:r>
              <a:rPr lang="zh-CN" altLang="en-US" sz="1800" b="0" u="none">
                <a:solidFill>
                  <a:srgbClr val="3598DC"/>
                </a:solidFill>
                <a:latin typeface="微软雅黑" panose="020B0503020204020204" pitchFamily="34" charset="-122"/>
                <a:ea typeface="微软雅黑" panose="020B0503020204020204" pitchFamily="34" charset="-122"/>
                <a:cs typeface="方正书宋_GBK"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鲜</a:t>
            </a:r>
            <a:r>
              <a:rPr lang="zh-CN" altLang="en-US" sz="1800" b="0" u="none">
                <a:solidFill>
                  <a:srgbClr val="3598DC"/>
                </a:solidFill>
                <a:latin typeface="微软雅黑" panose="020B0503020204020204" pitchFamily="34" charset="-122"/>
                <a:ea typeface="微软雅黑" panose="020B0503020204020204" pitchFamily="34" charset="-122"/>
                <a:cs typeface="方正书宋_GBK"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明</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645535" y="1647825"/>
            <a:ext cx="6727190" cy="3931920"/>
          </a:xfrm>
          <a:prstGeom prst="rect">
            <a:avLst/>
          </a:prstGeom>
        </p:spPr>
        <p:txBody>
          <a:bodyPr wrap="square">
            <a:spAutoFit/>
          </a:bodyPr>
          <a:lstStyle/>
          <a:p>
            <a:pPr>
              <a:lnSpc>
                <a:spcPct val="150000"/>
              </a:lnSpc>
            </a:pPr>
            <a:r>
              <a:rPr lang="en-US" sz="1400" dirty="0" smtClean="0">
                <a:latin typeface="微软雅黑" panose="020B0503020204020204" pitchFamily="34" charset="-122"/>
                <a:ea typeface="微软雅黑" panose="020B0503020204020204" pitchFamily="34" charset="-122"/>
                <a:cs typeface="Times New Roman" panose="02020603050405020304" pitchFamily="18" charset="0"/>
              </a:rPr>
              <a:t>    </a:t>
            </a:r>
            <a:r>
              <a:rPr sz="1400" dirty="0" smtClean="0">
                <a:latin typeface="微软雅黑" panose="020B0503020204020204" pitchFamily="34" charset="-122"/>
                <a:ea typeface="微软雅黑" panose="020B0503020204020204" pitchFamily="34" charset="-122"/>
                <a:cs typeface="Times New Roman" panose="02020603050405020304" pitchFamily="18" charset="0"/>
              </a:rPr>
              <a:t>“</a:t>
            </a:r>
            <a:r>
              <a:rPr sz="1400" dirty="0">
                <a:latin typeface="微软雅黑" panose="020B0503020204020204" pitchFamily="34" charset="-122"/>
                <a:ea typeface="微软雅黑" panose="020B0503020204020204" pitchFamily="34" charset="-122"/>
                <a:cs typeface="Times New Roman" panose="02020603050405020304" pitchFamily="18" charset="0"/>
              </a:rPr>
              <a:t>生动”是指能充分调动人们的形象思维,使表达具体形象可感。本考点在选用、仿用、变换句式,压缩与扩展语段和修改病句等题目中均有体现。</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语言生动之“三美”</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1.追求音韵美。即利用汉字平仄的变化与音韵的和谐等声律特点,形成一种抑扬顿挫的音律美,使文章情文并茂、音义兼美。因此我们要注重句式的错落有致或匀称和谐,以及词语的节奏感。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2.注重绘画美。选用词语要像画家一样讲究光影的明暗、色彩的浓淡、色调的冷暖,注重词语色彩的调配,创造出一种具有绘画美的语言艺术。如【典例13】,精心选取词语进行搭配,展现了一幅幽静、淡雅的画面。</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3.体现建筑美。具有建筑美的词语,富有立体感,能调动读者的形象思维,引起读者丰富的想象与联想,能给人一种如临其境、如见其物、如闻其声的感觉。因此我们可以多使用一些修辞手法,如比喻、拟人等。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r="9519"/>
          <a:stretch>
            <a:fillRect/>
          </a:stretch>
        </p:blipFill>
        <p:spPr>
          <a:xfrm>
            <a:off x="746874" y="1288415"/>
            <a:ext cx="2441461" cy="2739154"/>
          </a:xfrm>
          <a:prstGeom prst="rect">
            <a:avLst/>
          </a:prstGeom>
        </p:spPr>
      </p:pic>
      <p:sp>
        <p:nvSpPr>
          <p:cNvPr id="100" name="文本框 99"/>
          <p:cNvSpPr txBox="1"/>
          <p:nvPr/>
        </p:nvSpPr>
        <p:spPr>
          <a:xfrm>
            <a:off x="2783205" y="817880"/>
            <a:ext cx="4060825" cy="384810"/>
          </a:xfrm>
          <a:prstGeom prst="rect">
            <a:avLst/>
          </a:prstGeom>
          <a:noFill/>
          <a:ln w="9525">
            <a:noFill/>
          </a:ln>
        </p:spPr>
        <p:txBody>
          <a:bodyPr wrap="square">
            <a:spAutoFit/>
          </a:bodyPr>
          <a:lstStyle/>
          <a:p>
            <a:pPr marL="0" indent="0" algn="ct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考点</a:t>
            </a:r>
            <a:r>
              <a:rPr lang="en-US" altLang="zh-CN" sz="1800" b="0" u="none">
                <a:solidFill>
                  <a:srgbClr val="3598DC"/>
                </a:solidFill>
                <a:latin typeface="微软雅黑" panose="020B0503020204020204" pitchFamily="34" charset="-122"/>
                <a:ea typeface="微软雅黑" panose="020B0503020204020204" pitchFamily="34" charset="-122"/>
                <a:cs typeface="NEU-F5-S92" charset="0"/>
              </a:rPr>
              <a:t>6    </a:t>
            </a:r>
            <a:r>
              <a:rPr lang="zh-CN" altLang="en-US" sz="1800" b="0" u="none">
                <a:solidFill>
                  <a:srgbClr val="3598DC"/>
                </a:solidFill>
                <a:latin typeface="微软雅黑" panose="020B0503020204020204" pitchFamily="34" charset="-122"/>
                <a:ea typeface="微软雅黑" panose="020B0503020204020204" pitchFamily="34" charset="-122"/>
                <a:cs typeface="方正书宋_GBK"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生</a:t>
            </a:r>
            <a:r>
              <a:rPr lang="zh-CN" altLang="en-US" sz="1800" b="0" u="none">
                <a:solidFill>
                  <a:srgbClr val="3598DC"/>
                </a:solidFill>
                <a:latin typeface="微软雅黑" panose="020B0503020204020204" pitchFamily="34" charset="-122"/>
                <a:ea typeface="微软雅黑" panose="020B0503020204020204" pitchFamily="34" charset="-122"/>
                <a:cs typeface="方正书宋_GBK"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动</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
        <p:nvSpPr>
          <p:cNvPr id="3" name="矩形 2">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a:solidFill>
                  <a:srgbClr val="3E8BC0"/>
                </a:solidFill>
                <a:latin typeface="微软雅黑" panose="020B0503020204020204" pitchFamily="34" charset="-122"/>
                <a:ea typeface="微软雅黑" panose="020B0503020204020204" pitchFamily="34" charset="-122"/>
              </a:rPr>
              <a:t>考情精解读</a:t>
            </a:r>
            <a:endParaRPr lang="zh-CN" altLang="en-US" sz="3600" dirty="0">
              <a:solidFill>
                <a:srgbClr val="3E8BC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946529" y="1380092"/>
            <a:ext cx="1627421" cy="1744591"/>
            <a:chOff x="7397485" y="3586794"/>
            <a:chExt cx="1720118" cy="1854990"/>
          </a:xfrm>
        </p:grpSpPr>
        <p:sp>
          <p:nvSpPr>
            <p:cNvPr id="16"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7"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8"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能力</a:t>
            </a:r>
            <a:r>
              <a:rPr lang="zh-CN" altLang="en-US" sz="3600" dirty="0">
                <a:solidFill>
                  <a:srgbClr val="3E8BC0"/>
                </a:solidFill>
                <a:latin typeface="微软雅黑" panose="020B0503020204020204" pitchFamily="34" charset="-122"/>
                <a:ea typeface="微软雅黑" panose="020B0503020204020204" pitchFamily="34" charset="-122"/>
              </a:rPr>
              <a:t>大</a:t>
            </a:r>
            <a:r>
              <a:rPr lang="zh-CN" altLang="en-US" sz="3600" dirty="0" smtClean="0">
                <a:solidFill>
                  <a:srgbClr val="3E8BC0"/>
                </a:solidFill>
                <a:latin typeface="微软雅黑" panose="020B0503020204020204" pitchFamily="34" charset="-122"/>
                <a:ea typeface="微软雅黑" panose="020B0503020204020204" pitchFamily="34" charset="-122"/>
              </a:rPr>
              <a:t>提升</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72"/>
          <p:cNvSpPr>
            <a:spLocks noEditPoints="1"/>
          </p:cNvSpPr>
          <p:nvPr/>
        </p:nvSpPr>
        <p:spPr bwMode="auto">
          <a:xfrm>
            <a:off x="5037995" y="1470449"/>
            <a:ext cx="1495533" cy="149822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2052955" cy="352425"/>
          </a:xfrm>
          <a:prstGeom prst="rect">
            <a:avLst/>
          </a:prstGeom>
        </p:spPr>
        <p:txBody>
          <a:bodyPr wrap="none">
            <a:spAutoFit/>
          </a:bodyPr>
          <a:lstStyle/>
          <a:p>
            <a:pPr algn="l"/>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 </a:t>
            </a:r>
            <a:r>
              <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常见谦辞与敬辞集锦</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746488" y="866664"/>
            <a:ext cx="1510763" cy="281949"/>
            <a:chOff x="549633" y="1045754"/>
            <a:chExt cx="1279664" cy="282362"/>
          </a:xfrm>
        </p:grpSpPr>
        <p:sp>
          <p:nvSpPr>
            <p:cNvPr id="59" name="矩形 58"/>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60" name="组合 59"/>
            <p:cNvGrpSpPr/>
            <p:nvPr/>
          </p:nvGrpSpPr>
          <p:grpSpPr>
            <a:xfrm>
              <a:off x="549633" y="1045754"/>
              <a:ext cx="1279664" cy="282362"/>
              <a:chOff x="549633" y="1045754"/>
              <a:chExt cx="1279664" cy="282362"/>
            </a:xfrm>
          </p:grpSpPr>
          <p:sp>
            <p:nvSpPr>
              <p:cNvPr id="74" name="矩形 7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85" name="文本框 84"/>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6"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 name="矩形 3"/>
          <p:cNvSpPr/>
          <p:nvPr/>
        </p:nvSpPr>
        <p:spPr>
          <a:xfrm>
            <a:off x="987425" y="1707385"/>
            <a:ext cx="5759450" cy="3000821"/>
          </a:xfrm>
          <a:prstGeom prst="rect">
            <a:avLst/>
          </a:prstGeom>
        </p:spPr>
        <p:txBody>
          <a:bodyPr>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一、谦辞</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smtClean="0">
                <a:latin typeface="微软雅黑" panose="020B0503020204020204" pitchFamily="34" charset="-122"/>
                <a:ea typeface="微软雅黑" panose="020B0503020204020204" pitchFamily="34" charset="-122"/>
              </a:rPr>
              <a:t>1</a:t>
            </a:r>
            <a:r>
              <a:rPr altLang="zh-CN" sz="1400" dirty="0">
                <a:latin typeface="微软雅黑" panose="020B0503020204020204" pitchFamily="34" charset="-122"/>
                <a:ea typeface="微软雅黑" panose="020B0503020204020204" pitchFamily="34" charset="-122"/>
              </a:rPr>
              <a:t>.薄礼:不丰厚的礼物,多用来谦称自己送的礼物。</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2.薄面:为人求情时谦称自己的情面。</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3.斗胆:形容大胆(多用作谦辞)。</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4.过誉:(别人)过分称赞(自己)。</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5.寒舍:对人称自己的家。</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6.后学:后进的学者或读书人(多用作谦辞)。</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7.家父:对人称自己的父亲。</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8.家母:对人称自己的母亲。</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2"/>
          <a:srcRect t="4049"/>
          <a:stretch>
            <a:fillRect/>
          </a:stretch>
        </p:blipFill>
        <p:spPr>
          <a:xfrm>
            <a:off x="8334058" y="1288727"/>
            <a:ext cx="2447472" cy="2752401"/>
          </a:xfrm>
          <a:prstGeom prst="rect">
            <a:avLst/>
          </a:prstGeom>
        </p:spPr>
      </p:pic>
      <p:grpSp>
        <p:nvGrpSpPr>
          <p:cNvPr id="31" name="组合 30"/>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37"/>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 name="矩形 1"/>
          <p:cNvSpPr/>
          <p:nvPr/>
        </p:nvSpPr>
        <p:spPr>
          <a:xfrm>
            <a:off x="1532890" y="1353185"/>
            <a:ext cx="5768340" cy="3000821"/>
          </a:xfrm>
          <a:prstGeom prst="rect">
            <a:avLst/>
          </a:prstGeom>
        </p:spPr>
        <p:txBody>
          <a:bodyPr wrap="square">
            <a:spAutoFit/>
          </a:bodyPr>
          <a:lstStyle/>
          <a:p>
            <a:pPr fontAlgn="auto">
              <a:lnSpc>
                <a:spcPct val="150000"/>
              </a:lnSpc>
            </a:pPr>
            <a:r>
              <a:rPr altLang="zh-CN" sz="1400" dirty="0" smtClean="0">
                <a:latin typeface="微软雅黑" panose="020B0503020204020204" pitchFamily="34" charset="-122"/>
                <a:ea typeface="微软雅黑" panose="020B0503020204020204" pitchFamily="34" charset="-122"/>
              </a:rPr>
              <a:t>9</a:t>
            </a:r>
            <a:r>
              <a:rPr altLang="zh-CN" sz="1400" dirty="0">
                <a:latin typeface="微软雅黑" panose="020B0503020204020204" pitchFamily="34" charset="-122"/>
                <a:ea typeface="微软雅黑" panose="020B0503020204020204" pitchFamily="34" charset="-122"/>
              </a:rPr>
              <a:t>.舍间:</a:t>
            </a:r>
            <a:r>
              <a:rPr altLang="zh-CN" sz="1400" dirty="0" smtClean="0">
                <a:latin typeface="微软雅黑" panose="020B0503020204020204" pitchFamily="34" charset="-122"/>
                <a:ea typeface="微软雅黑" panose="020B0503020204020204" pitchFamily="34" charset="-122"/>
              </a:rPr>
              <a:t>对人称自己的家。</a:t>
            </a:r>
            <a:endParaRPr lang="en-US" altLang="zh-CN" sz="1400" dirty="0" smtClean="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10.舍亲:对人称自己的亲戚。</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11.晚生:后辈对前辈谦称自己。</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12.拙笔:称自己的文字或书画。</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13.拙见:称自己的见解</a:t>
            </a:r>
            <a:r>
              <a:rPr altLang="zh-CN" sz="1400" dirty="0" smtClean="0">
                <a:latin typeface="微软雅黑" panose="020B0503020204020204" pitchFamily="34" charset="-122"/>
                <a:ea typeface="微软雅黑" panose="020B0503020204020204" pitchFamily="34" charset="-122"/>
              </a:rPr>
              <a:t>。</a:t>
            </a:r>
            <a:endParaRPr altLang="zh-CN" sz="1400" dirty="0">
              <a:latin typeface="微软雅黑" panose="020B0503020204020204" pitchFamily="34" charset="-122"/>
              <a:ea typeface="微软雅黑" panose="020B0503020204020204" pitchFamily="34" charset="-122"/>
            </a:endParaRPr>
          </a:p>
        </p:txBody>
      </p:sp>
      <p:sp>
        <p:nvSpPr>
          <p:cNvPr id="61" name="矩形 6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2489"/>
          <a:stretch>
            <a:fillRect/>
          </a:stretch>
        </p:blipFill>
        <p:spPr>
          <a:xfrm>
            <a:off x="8353350" y="1288608"/>
            <a:ext cx="2448558" cy="2743642"/>
          </a:xfrm>
          <a:prstGeom prst="rect">
            <a:avLst/>
          </a:prstGeom>
        </p:spPr>
      </p:pic>
      <p:sp>
        <p:nvSpPr>
          <p:cNvPr id="38" name="矩形 3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085850" y="1456055"/>
            <a:ext cx="6593205" cy="39173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二、敬辞</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1.垂爱:称对方(多指长辈或上级)对自己的爱护(多用于书信)。</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2.垂问:称别人(多指长辈或上级)对自己询问。</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3.鼎力:大力(用于请托或表示感谢时)。</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4.父执:父亲的朋友。</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5.高堂:指父母。</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6.阁下:称对方,今多用于外交场合。</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7.光顾:称客人来到,商家多用来欢迎顾客。</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8.光临:称宾客来到。</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9.贵庚:问人年龄。</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10.贵恙:称对方的病。</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11.海涵:大度包容(用于请人原谅时)。</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12.候教:等候指教。</a:t>
            </a:r>
            <a:endParaRPr lang="zh-CN" altLang="en-US" sz="1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2489"/>
          <a:stretch>
            <a:fillRect/>
          </a:stretch>
        </p:blipFill>
        <p:spPr>
          <a:xfrm>
            <a:off x="8353350" y="1288608"/>
            <a:ext cx="2448558"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706245" y="1668780"/>
            <a:ext cx="5720715" cy="3625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13.惠存:请保存(多用于送人相片、书籍等纪念品时所题的上款)。</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14.惠顾:惠临(多用于商店对顾客)。</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15.惠临:指对方到自己这里来。</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16.惠允:指对方允许自己(做某事)。</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17.惠赠:指对方赠予(财物)。</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18.驾临:称对方到来。</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19.见教:指教(我)。</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20.见谅:表示请人谅解(多用于书信)。</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21.借光:用于请别人给自己方便或向人询问。</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22.借重:指借用其他的(力量),多用作敬辞。</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23.进言:向人提出意见(尊敬或客气的口气)。</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24.久仰:仰慕已久(初次见面时说)。</a:t>
            </a:r>
            <a:endParaRPr lang="zh-CN" altLang="en-US" sz="140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a:solidFill>
                  <a:schemeClr val="tx1"/>
                </a:solidFill>
                <a:latin typeface="微软雅黑" panose="020B0503020204020204" pitchFamily="34" charset="-122"/>
                <a:ea typeface="微软雅黑" panose="020B0503020204020204" pitchFamily="34" charset="-122"/>
              </a:rPr>
              <a:t>25.劳步:用于请人或感谢人来访。</a:t>
            </a:r>
            <a:endParaRPr lang="zh-CN" altLang="en-US" sz="1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26.劳驾:用于请别人做事或让路。</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27.令爱:称对方的女儿。</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28.令郎:称对方的儿子。</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29.令亲:称对方的亲戚。</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30.令堂:称对方的母亲。</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31.令尊:称对方的父亲。</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32.留步:用于主人送客时客人请主人不要送出去或不要再送。</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33.名讳:旧时指尊长或所尊敬的人的名字。</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34.赏脸:用于请对方接受自己的要求或赠品。</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35.泰山、泰水:岳父、岳母的别称。</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36.托福:依赖别人的福气,使自己幸运(多用于回答别人的问候)。</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rotWithShape="1">
          <a:blip r:embed="rId2"/>
          <a:srcRect r="9519"/>
          <a:stretch>
            <a:fillRect/>
          </a:stretch>
        </p:blipFill>
        <p:spPr>
          <a:xfrm>
            <a:off x="746874" y="1287780"/>
            <a:ext cx="2441461" cy="2739154"/>
          </a:xfrm>
          <a:prstGeom prst="rect">
            <a:avLst/>
          </a:prstGeom>
        </p:spPr>
      </p:pic>
      <p:sp>
        <p:nvSpPr>
          <p:cNvPr id="30" name="矩形 29">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3" name="矩形 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 name="组合 3"/>
            <p:cNvGrpSpPr/>
            <p:nvPr/>
          </p:nvGrpSpPr>
          <p:grpSpPr>
            <a:xfrm>
              <a:off x="549633" y="1040577"/>
              <a:ext cx="1304323" cy="292528"/>
              <a:chOff x="549633" y="1040577"/>
              <a:chExt cx="1304323" cy="292528"/>
            </a:xfrm>
          </p:grpSpPr>
          <p:sp>
            <p:nvSpPr>
              <p:cNvPr id="5" name="矩形 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5</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a:hlinkClick r:id="rId1" action="ppaction://hlinksldjump"/>
          </p:cNvPr>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p:cNvPr>
          <p:cNvSpPr/>
          <p:nvPr/>
        </p:nvSpPr>
        <p:spPr>
          <a:xfrm>
            <a:off x="773494" y="317787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a:off x="10550944" y="2974426"/>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椭圆 2"/>
          <p:cNvSpPr/>
          <p:nvPr/>
        </p:nvSpPr>
        <p:spPr>
          <a:xfrm>
            <a:off x="10550944" y="3178100"/>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椭圆 6"/>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4081912" y="1621893"/>
            <a:ext cx="6350068" cy="579444"/>
            <a:chOff x="2825562" y="1231245"/>
            <a:chExt cx="5850894" cy="502305"/>
          </a:xfrm>
        </p:grpSpPr>
        <p:sp>
          <p:nvSpPr>
            <p:cNvPr id="9" name="单圆角矩形 8"/>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0" name="TextBox 25"/>
            <p:cNvSpPr txBox="1"/>
            <p:nvPr/>
          </p:nvSpPr>
          <p:spPr>
            <a:xfrm>
              <a:off x="2988144" y="1327025"/>
              <a:ext cx="5489300" cy="317068"/>
            </a:xfrm>
            <a:prstGeom prst="rect">
              <a:avLst/>
            </a:prstGeom>
            <a:noFill/>
          </p:spPr>
          <p:txBody>
            <a:bodyPr wrap="square" rtlCol="0">
              <a:spAutoFit/>
            </a:bodyPr>
            <a:lstStyle/>
            <a:p>
              <a:pPr>
                <a:lnSpc>
                  <a:spcPct val="150000"/>
                </a:lnSpc>
              </a:pPr>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命题大纲</a:t>
              </a:r>
              <a:endPar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11" name="矩形 10"/>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组合 11"/>
          <p:cNvGrpSpPr/>
          <p:nvPr/>
        </p:nvGrpSpPr>
        <p:grpSpPr>
          <a:xfrm>
            <a:off x="3463888" y="1621780"/>
            <a:ext cx="627380" cy="3068329"/>
            <a:chOff x="592373" y="2241491"/>
            <a:chExt cx="777560" cy="3276411"/>
          </a:xfrm>
          <a:solidFill>
            <a:schemeClr val="accent1"/>
          </a:solidFill>
        </p:grpSpPr>
        <p:sp>
          <p:nvSpPr>
            <p:cNvPr id="13"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3"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01</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16"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4" name="表格 -1"/>
          <p:cNvGraphicFramePr/>
          <p:nvPr/>
        </p:nvGraphicFramePr>
        <p:xfrm>
          <a:off x="4083050" y="2227580"/>
          <a:ext cx="6238875" cy="3044825"/>
        </p:xfrm>
        <a:graphic>
          <a:graphicData uri="http://schemas.openxmlformats.org/drawingml/2006/table">
            <a:tbl>
              <a:tblPr firstRow="1" bandRow="1">
                <a:tableStyleId>{5940675A-B579-460E-94D1-54222C63F5DA}</a:tableStyleId>
              </a:tblPr>
              <a:tblGrid>
                <a:gridCol w="1073785"/>
                <a:gridCol w="861060"/>
                <a:gridCol w="3150235"/>
                <a:gridCol w="1153795"/>
              </a:tblGrid>
              <a:tr h="101473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填空题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在下面一段文字横线处补写恰当的语句</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使整段文字语意完整连贯</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内容贴切</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逻辑严密。每处不超过</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15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个字。 </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表达简明、连贯、准确</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01536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填空题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在下面一段文字横线处补写恰当的语句</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使整段文字语意完整连贯</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内容贴切</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逻辑严密。每处不超过</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15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个字。 </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表达简明、连贯、准确</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01473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Ⅲ</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填空题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在下面一段文字横线处补写恰当的语句</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使整段文字语意完整连贯</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内容贴切</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逻辑严密。每处不超过</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10</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个字。 </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表达简明、连贯、准确</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3343590" y="128035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Click r:id="" action="ppaction://hlinkshowjump?jump=previousslide"/>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10550944"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10550944" y="3178100"/>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椭圆 35"/>
          <p:cNvSpPr/>
          <p:nvPr/>
        </p:nvSpPr>
        <p:spPr>
          <a:xfrm>
            <a:off x="10550944" y="3586563"/>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2" action="ppaction://hlinksldjump"/>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463889" y="1280785"/>
            <a:ext cx="627380" cy="3068329"/>
            <a:chOff x="592374" y="1877371"/>
            <a:chExt cx="777560" cy="3276411"/>
          </a:xfrm>
          <a:solidFill>
            <a:schemeClr val="accent1"/>
          </a:solidFill>
        </p:grpSpPr>
        <p:sp>
          <p:nvSpPr>
            <p:cNvPr id="13" name="直角三角形 3"/>
            <p:cNvSpPr/>
            <p:nvPr/>
          </p:nvSpPr>
          <p:spPr>
            <a:xfrm flipH="1">
              <a:off x="616029" y="187737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4"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02</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4090670" y="1280795"/>
          <a:ext cx="6168390" cy="4097655"/>
        </p:xfrm>
        <a:graphic>
          <a:graphicData uri="http://schemas.openxmlformats.org/drawingml/2006/table">
            <a:tbl>
              <a:tblPr firstRow="1" bandRow="1">
                <a:tableStyleId>{5940675A-B579-460E-94D1-54222C63F5DA}</a:tableStyleId>
              </a:tblPr>
              <a:tblGrid>
                <a:gridCol w="830580"/>
                <a:gridCol w="977265"/>
                <a:gridCol w="3037205"/>
                <a:gridCol w="1323340"/>
              </a:tblGrid>
              <a:tr h="1134110">
                <a:tc>
                  <a:txBody>
                    <a:bodyPr/>
                    <a:lstStyle/>
                    <a:p>
                      <a:pPr marL="0" indent="0" algn="ctr">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填空题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在下面一段文字横线处补写恰当的语句</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使整段文字语意完整连贯</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内容贴切</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逻辑严密。每处不超过</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15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个字。 </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表达简明、连贯、准确</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132840">
                <a:tc>
                  <a:txBody>
                    <a:bodyPr/>
                    <a:lstStyle/>
                    <a:p>
                      <a:pPr marL="0" indent="0" algn="ctr">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填空题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在下面一段文字横线处补写恰当的语句</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使整段文字语意完整连贯</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内容贴切</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逻辑严密。每处不超过</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15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个字。 </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表达简明、连贯、准确</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696595">
                <a:tc>
                  <a:txBody>
                    <a:bodyPr/>
                    <a:lstStyle/>
                    <a:p>
                      <a:pPr marL="0" indent="0" algn="ctr">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2014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依次填入下面一段文字横线处的语句</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衔接最恰当的一组是 </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表达连贯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1134110">
                <a:tc>
                  <a:txBody>
                    <a:bodyPr/>
                    <a:lstStyle/>
                    <a:p>
                      <a:pPr marL="0" indent="0" algn="l">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 </a:t>
                      </a:r>
                      <a:endParaRPr lang="en-US" altLang="zh-CN"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填空题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在下面一段文字横线处补写恰当的语句</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使整段文字语意完整连贯</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内容贴切</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逻辑严密。每处不超过</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15</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个字。 </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表达简明、连贯、准确</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11526" y="1279936"/>
            <a:ext cx="4897438" cy="4294650"/>
          </a:xfrm>
          <a:prstGeom prst="rect">
            <a:avLst/>
          </a:prstGeom>
          <a:solidFill>
            <a:schemeClr val="bg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23" name="矩形标注 22">
            <a:hlinkClick r:id="rId1" action="ppaction://hlinksldjump"/>
            <a:hlinkHover r:id="" action="ppaction://noaction" highlightClick="1"/>
          </p:cNvPr>
          <p:cNvSpPr/>
          <p:nvPr/>
        </p:nvSpPr>
        <p:spPr>
          <a:xfrm>
            <a:off x="744921" y="2227635"/>
            <a:ext cx="2440800" cy="720000"/>
          </a:xfrm>
          <a:prstGeom prst="wedgeRectCallout">
            <a:avLst>
              <a:gd name="adj1" fmla="val 28288"/>
              <a:gd name="adj2" fmla="val 14372"/>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8040898"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8040898" y="3178100"/>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8040898" y="3381774"/>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48054" t="4432"/>
          <a:stretch>
            <a:fillRect/>
          </a:stretch>
        </p:blipFill>
        <p:spPr>
          <a:xfrm>
            <a:off x="8975858" y="1338356"/>
            <a:ext cx="2437632" cy="2741747"/>
          </a:xfrm>
          <a:prstGeom prst="rect">
            <a:avLst/>
          </a:prstGeom>
        </p:spPr>
      </p:pic>
      <p:sp>
        <p:nvSpPr>
          <p:cNvPr id="37" name="矩形 36">
            <a:hlinkClick r:id="rId2" action="ppaction://hlinksldjump"/>
          </p:cNvPr>
          <p:cNvSpPr/>
          <p:nvPr/>
        </p:nvSpPr>
        <p:spPr>
          <a:xfrm>
            <a:off x="8975647" y="4153206"/>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040898" y="3586563"/>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2" name="Freeform 11"/>
          <p:cNvSpPr/>
          <p:nvPr/>
        </p:nvSpPr>
        <p:spPr bwMode="auto">
          <a:xfrm>
            <a:off x="3669575" y="1513931"/>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1B88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cxnSp>
        <p:nvCxnSpPr>
          <p:cNvPr id="54" name="直接连接符 53"/>
          <p:cNvCxnSpPr/>
          <p:nvPr/>
        </p:nvCxnSpPr>
        <p:spPr>
          <a:xfrm>
            <a:off x="4110420" y="1735633"/>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2" name="矩形标注 61">
            <a:hlinkClick r:id="rId4"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61" name="直接连接符 60">
            <a:hlinkClick r:id="rId4" action="ppaction://hlinksldjump"/>
          </p:cNvPr>
          <p:cNvCxnSpPr/>
          <p:nvPr/>
        </p:nvCxnSpPr>
        <p:spPr>
          <a:xfrm>
            <a:off x="773494" y="3076812"/>
            <a:ext cx="0" cy="8316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3565525" y="2157730"/>
            <a:ext cx="4055745" cy="731520"/>
          </a:xfrm>
          <a:prstGeom prst="rect">
            <a:avLst/>
          </a:prstGeom>
        </p:spPr>
        <p:txBody>
          <a:bodyPr wrap="square">
            <a:spAutoFit/>
          </a:bodyPr>
          <a:lstStyle/>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 </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3388360" y="2228215"/>
          <a:ext cx="4459605" cy="3244215"/>
        </p:xfrm>
        <a:graphic>
          <a:graphicData uri="http://schemas.openxmlformats.org/drawingml/2006/table">
            <a:tbl>
              <a:tblPr firstRow="1" bandRow="1">
                <a:tableStyleId>{5940675A-B579-460E-94D1-54222C63F5DA}</a:tableStyleId>
              </a:tblPr>
              <a:tblGrid>
                <a:gridCol w="579755"/>
                <a:gridCol w="3879850"/>
              </a:tblGrid>
              <a:tr h="3244215">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命题分析预测</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sz="1400" b="0" u="none">
                          <a:solidFill>
                            <a:srgbClr val="000000"/>
                          </a:solidFill>
                          <a:latin typeface="微软雅黑" panose="020B0503020204020204" pitchFamily="34" charset="-122"/>
                          <a:ea typeface="微软雅黑" panose="020B0503020204020204" pitchFamily="34" charset="-122"/>
                        </a:rPr>
                        <a:t>1.这一考点是近年来的必考题型,且朝着综合性考查的方向发展。如将语言表达“准确”“简明”“生动”结合在同一题中考查,或者与变换句式、图文转换等结合起来考查等,难度呈加大的趋势。考生在复习备考时要特别注意。</a:t>
                      </a:r>
                      <a:endParaRPr sz="1400" b="0" u="none">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endParaRPr sz="1400" b="0" u="none">
                        <a:solidFill>
                          <a:srgbClr val="000000"/>
                        </a:solidFill>
                        <a:latin typeface="微软雅黑" panose="020B0503020204020204" pitchFamily="34" charset="-122"/>
                        <a:ea typeface="微软雅黑" panose="020B0503020204020204" pitchFamily="34" charset="-122"/>
                      </a:endParaRPr>
                    </a:p>
                    <a:p>
                      <a:pPr marL="0" indent="0" algn="l" fontAlgn="auto">
                        <a:lnSpc>
                          <a:spcPct val="150000"/>
                        </a:lnSpc>
                        <a:buNone/>
                      </a:pPr>
                      <a:r>
                        <a:rPr sz="1400" b="0" u="none">
                          <a:solidFill>
                            <a:srgbClr val="000000"/>
                          </a:solidFill>
                          <a:latin typeface="微软雅黑" panose="020B0503020204020204" pitchFamily="34" charset="-122"/>
                          <a:ea typeface="微软雅黑" panose="020B0503020204020204" pitchFamily="34" charset="-122"/>
                        </a:rPr>
                        <a:t>2.命题的角度与使用的材料更贴近现实生活、贴近考生。</a:t>
                      </a:r>
                      <a:endParaRPr sz="1400" b="0" u="none">
                        <a:solidFill>
                          <a:srgbClr val="000000"/>
                        </a:solidFill>
                        <a:latin typeface="微软雅黑" panose="020B0503020204020204" pitchFamily="34" charset="-122"/>
                        <a:ea typeface="微软雅黑" panose="020B0503020204020204" pitchFamily="34" charset="-122"/>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知识</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通关</a:t>
            </a:r>
            <a:endParaRPr lang="zh-CN" altLang="en-US" sz="3600" dirty="0">
              <a:solidFill>
                <a:srgbClr val="3E8B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7987" y="1220176"/>
            <a:ext cx="1904507" cy="1904507"/>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1595120" cy="352425"/>
          </a:xfrm>
          <a:prstGeom prst="rect">
            <a:avLst/>
          </a:prstGeom>
        </p:spPr>
        <p:txBody>
          <a:bodyPr wrap="none">
            <a:spAutoFit/>
          </a:bodyPr>
          <a:lstStyle/>
          <a:p>
            <a:pPr algn="l"/>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考点一	</a:t>
            </a:r>
            <a:r>
              <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简　明</a:t>
            </a:r>
            <a:endPar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177290" y="1630786"/>
            <a:ext cx="6747510" cy="3237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考点1　简　明</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 </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　　语言表达的“简明”,主要包括“简”和“明”两个方面:简,就是简要,言简意赅,没有多余的词句;明,就是明白,清楚易懂,没有费解的词句,不产生歧义。语言简明的具体要求是:1.避免啰嗦,不说废话。2.巧用借代明句意。3.围绕中心,抓住要点求简洁。</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a:stretch>
            <a:fillRect/>
          </a:stretch>
        </p:blipFill>
        <p:spPr>
          <a:xfrm>
            <a:off x="8350591" y="1288608"/>
            <a:ext cx="2431706" cy="2729276"/>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061720" y="1482725"/>
            <a:ext cx="6748780" cy="33058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做到语言简明的方法</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1.去次留主。考生要善于找到所给语段的中心句、关键句,以此作为答案的核心内容,删去无关的语句。“简明扼要”,从语言表达的角度来说,只有扼准“要害”,才能做到简明。</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2.删繁就简。从语法功能上讲,虽然语句本身没有什么错误,但语句中表意功能完全相同的成分,以及可用可不用的词语,应尽可能删去。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8454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7665" y="2940686"/>
            <a:ext cx="2539185" cy="1642535"/>
          </a:xfrm>
          <a:prstGeom prst="rect">
            <a:avLst/>
          </a:prstGeom>
        </p:spPr>
      </p:pic>
      <p:sp>
        <p:nvSpPr>
          <p:cNvPr id="41" name="矩形 40">
            <a:hlinkClick r:id="rId1" action="ppaction://hlinksldjump"/>
          </p:cNvPr>
          <p:cNvSpPr/>
          <p:nvPr/>
        </p:nvSpPr>
        <p:spPr>
          <a:xfrm>
            <a:off x="721205" y="4157651"/>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专题十一　语言表达简明、连贯、得体,准确、鲜明、生动</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3"/>
          <a:srcRect t="4049"/>
          <a:stretch>
            <a:fillRect/>
          </a:stretch>
        </p:blipFill>
        <p:spPr>
          <a:xfrm>
            <a:off x="719138" y="1296347"/>
            <a:ext cx="2447472" cy="2752401"/>
          </a:xfrm>
          <a:prstGeom prst="rect">
            <a:avLst/>
          </a:prstGeom>
        </p:spPr>
      </p:pic>
      <p:sp>
        <p:nvSpPr>
          <p:cNvPr id="2" name="矩形 1"/>
          <p:cNvSpPr/>
          <p:nvPr/>
        </p:nvSpPr>
        <p:spPr>
          <a:xfrm>
            <a:off x="6127750" y="1378585"/>
            <a:ext cx="4371975" cy="39350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uFillTx/>
                <a:ea typeface="微软雅黑" panose="020B0503020204020204" pitchFamily="34" charset="-122"/>
                <a:sym typeface="+mn-ea"/>
              </a:rPr>
              <a:t>3.巧用替代。在语言表达中,在一定的具体叙述后进行必要的概括,表达才能清晰,衔接才能顺畅。如能用指代性或替代性的词语替代人称代词,应尽量替代。</a:t>
            </a:r>
            <a:endParaRPr lang="zh-CN" altLang="en-US" sz="1400" dirty="0">
              <a:solidFill>
                <a:schemeClr val="tx1"/>
              </a:solidFill>
              <a:uFillTx/>
              <a:ea typeface="微软雅黑" panose="020B0503020204020204" pitchFamily="34" charset="-122"/>
              <a:sym typeface="+mn-ea"/>
            </a:endParaRPr>
          </a:p>
          <a:p>
            <a:pPr algn="l" fontAlgn="auto">
              <a:lnSpc>
                <a:spcPct val="150000"/>
              </a:lnSpc>
            </a:pP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4.关注语句不简明的表现。在解答简明类题目时,要注意语句不简明的几个表现:(1)同义词重复,如“美丽标致的人”。(2)词语的部分含义重复,如“幸存保留下来”。(3)同一词语反复出现,“他大量地阅读了大量的古书”。(4)修饰成分多余,如“手指头上戴着戒指”。(5)词语随意堆砌,如“他情不自禁地断断续续而又接二连三地掉下泪来”。(6)多余的虚词,如“这是我的新买的书”。(7)重复内容没有用代词,如“小王和小李走了过来,小王和小李对我说”。</a:t>
            </a:r>
            <a:endParaRPr lang="zh-CN" altLang="en-US" sz="1400" dirty="0">
              <a:solidFill>
                <a:schemeClr val="tx1"/>
              </a:solidFill>
              <a:uFillTx/>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7158</Words>
  <Application>WPS 演示</Application>
  <PresentationFormat>自定义</PresentationFormat>
  <Paragraphs>421</Paragraphs>
  <Slides>25</Slides>
  <Notes>22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Arial</vt:lpstr>
      <vt:lpstr>宋体</vt:lpstr>
      <vt:lpstr>Wingdings</vt:lpstr>
      <vt:lpstr>微软雅黑</vt:lpstr>
      <vt:lpstr>微软雅黑 Light</vt:lpstr>
      <vt:lpstr>Calibri</vt:lpstr>
      <vt:lpstr>Times New Roman</vt:lpstr>
      <vt:lpstr>微软雅黑</vt:lpstr>
      <vt:lpstr>04b_03b</vt:lpstr>
      <vt:lpstr>NEU-BZ-S92</vt:lpstr>
      <vt:lpstr>方正细黑一简体</vt:lpstr>
      <vt:lpstr>Adobe 黑体 Std R</vt:lpstr>
      <vt:lpstr>黑体</vt:lpstr>
      <vt:lpstr>Calibri Light</vt:lpstr>
      <vt:lpstr>方正正中黑简体</vt:lpstr>
      <vt:lpstr>NEU-F5-S92</vt:lpstr>
      <vt:lpstr>方正书宋_GBK</vt:lpstr>
      <vt:lpstr>Segoe Print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语文备课大师【全免费】_x000d_
</dc:description>
  <cp:lastModifiedBy>XKW</cp:lastModifiedBy>
  <cp:revision>语文备课大师【全免费】</cp:revision>
  <dcterms:created xsi:type="dcterms:W3CDTF">2014-07-18T05:25:00Z</dcterms:created>
  <dcterms:modified xsi:type="dcterms:W3CDTF">2017-03-24T08:40:19Z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64440492-4C8B-11D1-8B70-080036B11A03}" pid="4">
    <vt:lpwstr>语文备课大师【全免费】</vt:lpwstr>
  </property>
</Properties>
</file>